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p15="http://schemas.microsoft.com/office/powerpoint/2012/mai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3" r:id="rId2"/>
  </p:sldMasterIdLst>
  <p:notesMasterIdLst>
    <p:notesMasterId r:id="rId87"/>
  </p:notesMasterIdLst>
  <p:sldIdLst>
    <p:sldId id="376" r:id="rId3"/>
    <p:sldId id="407" r:id="rId4"/>
    <p:sldId id="652" r:id="rId5"/>
    <p:sldId id="594" r:id="rId6"/>
    <p:sldId id="283" r:id="rId7"/>
    <p:sldId id="275" r:id="rId8"/>
    <p:sldId id="306" r:id="rId9"/>
    <p:sldId id="361" r:id="rId10"/>
    <p:sldId id="298" r:id="rId11"/>
    <p:sldId id="302" r:id="rId12"/>
    <p:sldId id="304" r:id="rId13"/>
    <p:sldId id="648" r:id="rId14"/>
    <p:sldId id="649" r:id="rId15"/>
    <p:sldId id="373" r:id="rId16"/>
    <p:sldId id="650" r:id="rId17"/>
    <p:sldId id="620" r:id="rId18"/>
    <p:sldId id="621" r:id="rId19"/>
    <p:sldId id="622" r:id="rId20"/>
    <p:sldId id="623" r:id="rId21"/>
    <p:sldId id="624" r:id="rId22"/>
    <p:sldId id="655" r:id="rId23"/>
    <p:sldId id="625" r:id="rId24"/>
    <p:sldId id="626" r:id="rId25"/>
    <p:sldId id="627" r:id="rId26"/>
    <p:sldId id="628" r:id="rId27"/>
    <p:sldId id="348" r:id="rId28"/>
    <p:sldId id="656" r:id="rId29"/>
    <p:sldId id="646" r:id="rId30"/>
    <p:sldId id="350" r:id="rId31"/>
    <p:sldId id="647" r:id="rId32"/>
    <p:sldId id="629" r:id="rId33"/>
    <p:sldId id="630" r:id="rId34"/>
    <p:sldId id="631" r:id="rId35"/>
    <p:sldId id="651" r:id="rId36"/>
    <p:sldId id="611" r:id="rId37"/>
    <p:sldId id="956" r:id="rId38"/>
    <p:sldId id="619" r:id="rId39"/>
    <p:sldId id="618" r:id="rId40"/>
    <p:sldId id="349" r:id="rId41"/>
    <p:sldId id="637" r:id="rId42"/>
    <p:sldId id="277" r:id="rId43"/>
    <p:sldId id="259" r:id="rId44"/>
    <p:sldId id="635" r:id="rId45"/>
    <p:sldId id="636" r:id="rId46"/>
    <p:sldId id="264" r:id="rId47"/>
    <p:sldId id="266" r:id="rId48"/>
    <p:sldId id="267" r:id="rId49"/>
    <p:sldId id="269" r:id="rId50"/>
    <p:sldId id="270" r:id="rId51"/>
    <p:sldId id="268" r:id="rId52"/>
    <p:sldId id="271" r:id="rId53"/>
    <p:sldId id="289" r:id="rId54"/>
    <p:sldId id="632" r:id="rId55"/>
    <p:sldId id="315" r:id="rId56"/>
    <p:sldId id="262" r:id="rId57"/>
    <p:sldId id="633" r:id="rId58"/>
    <p:sldId id="653" r:id="rId59"/>
    <p:sldId id="328" r:id="rId60"/>
    <p:sldId id="634" r:id="rId61"/>
    <p:sldId id="334" r:id="rId62"/>
    <p:sldId id="336" r:id="rId63"/>
    <p:sldId id="657" r:id="rId64"/>
    <p:sldId id="345" r:id="rId65"/>
    <p:sldId id="954" r:id="rId66"/>
    <p:sldId id="955" r:id="rId67"/>
    <p:sldId id="940" r:id="rId68"/>
    <p:sldId id="953" r:id="rId69"/>
    <p:sldId id="658" r:id="rId70"/>
    <p:sldId id="659" r:id="rId71"/>
    <p:sldId id="638" r:id="rId72"/>
    <p:sldId id="660" r:id="rId73"/>
    <p:sldId id="661" r:id="rId74"/>
    <p:sldId id="639" r:id="rId75"/>
    <p:sldId id="615" r:id="rId76"/>
    <p:sldId id="351" r:id="rId77"/>
    <p:sldId id="654" r:id="rId78"/>
    <p:sldId id="354" r:id="rId79"/>
    <p:sldId id="640" r:id="rId80"/>
    <p:sldId id="662" r:id="rId81"/>
    <p:sldId id="641" r:id="rId82"/>
    <p:sldId id="642" r:id="rId83"/>
    <p:sldId id="643" r:id="rId84"/>
    <p:sldId id="364" r:id="rId85"/>
    <p:sldId id="387" r:id="rId86"/>
  </p:sldIdLst>
  <p:sldSz cx="14630400" cy="8229600"/>
  <p:notesSz cx="8229600" cy="146304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0E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0233" autoAdjust="0"/>
  </p:normalViewPr>
  <p:slideViewPr>
    <p:cSldViewPr snapToGrid="0" snapToObjects="1">
      <p:cViewPr varScale="1">
        <p:scale>
          <a:sx n="83" d="100"/>
          <a:sy n="83" d="100"/>
        </p:scale>
        <p:origin x="103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viewProps" Target="view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theme" Target="theme/theme1.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notesMaster" Target="notesMasters/notesMaster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1475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rontiersin.org/articles/10.3389/fpsyg.2020.01390/full#B18"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isaca.org/resources/isaca-journal/issues/2019/volume-2/implementing-a-cybersecurity-culture?utm_source=chatgpt.com"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n.wikipedia.org/wiki/Christian_Streich#cite_note-Saviour_of_the_season:_Christian_Streich-3"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en.wikipedia.org/wiki/Christian_Streich#cite_note-Freiburg_pinning_their_hopes_on_a_low-key_firebrand-4"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frontiersin.org/articles/10.3389/fpsyg.2020.01390/full#B18"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1</a:t>
            </a:fld>
            <a:endParaRPr lang="en-US" noProof="0" dirty="0"/>
          </a:p>
        </p:txBody>
      </p:sp>
    </p:spTree>
    <p:extLst>
      <p:ext uri="{BB962C8B-B14F-4D97-AF65-F5344CB8AC3E}">
        <p14:creationId xmlns:p14="http://schemas.microsoft.com/office/powerpoint/2010/main" val="2278711158"/>
      </p:ext>
    </p:extLst>
  </p:cSld>
  <p:clrMapOvr>
    <a:masterClrMapping/>
  </p:clrMapOvr>
</p:notes>
</file>

<file path=ppt/notesSlides/notesSlide1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a:r>
              <a:rPr lang="nb-NO" sz="1200" b="0" i="0" u="none" strike="noStrike" kern="1200" dirty="0">
                <a:solidFill>
                  <a:schemeClr val="tx1"/>
                </a:solidFill>
                <a:effectLst/>
                <a:latin typeface="+mn-lt"/>
                <a:ea typeface="+mn-ea"/>
                <a:cs typeface="+mn-cs"/>
              </a:rPr>
              <a:t>Per gli sviluppatori di software, </a:t>
            </a:r>
            <a:r>
              <a:rPr lang="nb-NO" sz="1200" b="0" i="0" u="none" strike="noStrike" kern="1200" dirty="0" err="1">
                <a:solidFill>
                  <a:schemeClr val="tx1"/>
                </a:solidFill>
                <a:effectLst/>
                <a:latin typeface="+mn-lt"/>
                <a:ea typeface="+mn-ea"/>
                <a:cs typeface="+mn-cs"/>
              </a:rPr>
              <a:t>la </a:t>
            </a:r>
            <a:r>
              <a:rPr lang="nb-NO" sz="1200" b="0" i="0" u="none" strike="noStrike" kern="1200" dirty="0">
                <a:solidFill>
                  <a:schemeClr val="tx1"/>
                </a:solidFill>
                <a:effectLst/>
                <a:latin typeface="+mn-lt"/>
                <a:ea typeface="+mn-ea"/>
                <a:cs typeface="+mn-cs"/>
              </a:rPr>
              <a:t>revisione </a:t>
            </a:r>
            <a:r>
              <a:rPr lang="nb-NO" sz="1200" b="0" i="0" u="none" strike="noStrike" kern="1200" dirty="0" err="1">
                <a:solidFill>
                  <a:schemeClr val="tx1"/>
                </a:solidFill>
                <a:effectLst/>
                <a:latin typeface="+mn-lt"/>
                <a:ea typeface="+mn-ea"/>
                <a:cs typeface="+mn-cs"/>
              </a:rPr>
              <a:t>ha rivelato </a:t>
            </a:r>
            <a:r>
              <a:rPr lang="nb-NO" sz="1200" b="0" i="0" u="none" strike="noStrike" kern="1200" dirty="0" err="1">
                <a:solidFill>
                  <a:schemeClr val="tx1"/>
                </a:solidFill>
                <a:effectLst/>
                <a:latin typeface="+mn-lt"/>
                <a:ea typeface="+mn-ea"/>
                <a:cs typeface="+mn-cs"/>
              </a:rPr>
              <a:t>un </a:t>
            </a:r>
            <a:r>
              <a:rPr lang="nb-NO" sz="1200" b="0" i="0" u="none" strike="noStrike" kern="1200" dirty="0" err="1">
                <a:solidFill>
                  <a:schemeClr val="tx1"/>
                </a:solidFill>
                <a:effectLst/>
                <a:latin typeface="+mn-lt"/>
                <a:ea typeface="+mn-ea"/>
                <a:cs typeface="+mn-cs"/>
              </a:rPr>
              <a:t>problema </a:t>
            </a:r>
            <a:r>
              <a:rPr lang="nb-NO" sz="1200" b="0" i="0" u="none" strike="noStrike" kern="1200" dirty="0" err="1">
                <a:solidFill>
                  <a:schemeClr val="tx1"/>
                </a:solidFill>
                <a:effectLst/>
                <a:latin typeface="+mn-lt"/>
                <a:ea typeface="+mn-ea"/>
                <a:cs typeface="+mn-cs"/>
              </a:rPr>
              <a:t>simile </a:t>
            </a:r>
            <a:r>
              <a:rPr lang="nb-NO" sz="1200" b="0" i="0" u="none" strike="noStrike" kern="1200" dirty="0">
                <a:solidFill>
                  <a:schemeClr val="tx1"/>
                </a:solidFill>
                <a:effectLst/>
                <a:latin typeface="+mn-lt"/>
                <a:ea typeface="+mn-ea"/>
                <a:cs typeface="+mn-cs"/>
              </a:rPr>
              <a:t>a </a:t>
            </a:r>
            <a:r>
              <a:rPr lang="nb-NO" sz="1200" b="0" i="0" u="none" strike="noStrike" kern="1200" dirty="0" err="1">
                <a:solidFill>
                  <a:schemeClr val="tx1"/>
                </a:solidFill>
                <a:effectLst/>
                <a:latin typeface="+mn-lt"/>
                <a:ea typeface="+mn-ea"/>
                <a:cs typeface="+mn-cs"/>
              </a:rPr>
              <a:t>quello </a:t>
            </a:r>
            <a:r>
              <a:rPr lang="nb-NO" sz="1200" b="0" i="0" u="none" strike="noStrike" kern="1200" dirty="0" err="1">
                <a:solidFill>
                  <a:schemeClr val="tx1"/>
                </a:solidFill>
                <a:effectLst/>
                <a:latin typeface="+mn-lt"/>
                <a:ea typeface="+mn-ea"/>
                <a:cs typeface="+mn-cs"/>
              </a:rPr>
              <a:t>segnalato </a:t>
            </a:r>
            <a:r>
              <a:rPr lang="nb-NO" sz="1200" b="0" i="0" u="none" strike="noStrike" kern="1200" dirty="0" err="1">
                <a:solidFill>
                  <a:schemeClr val="tx1"/>
                </a:solidFill>
                <a:effectLst/>
                <a:latin typeface="+mn-lt"/>
                <a:ea typeface="+mn-ea"/>
                <a:cs typeface="+mn-cs"/>
              </a:rPr>
              <a:t>dalla </a:t>
            </a:r>
            <a:r>
              <a:rPr lang="nb-NO" sz="1200" b="0" i="0" u="none" strike="noStrike" kern="1200" dirty="0" err="1">
                <a:solidFill>
                  <a:schemeClr val="tx1"/>
                </a:solidFill>
                <a:effectLst/>
                <a:latin typeface="+mn-lt"/>
                <a:ea typeface="+mn-ea"/>
                <a:cs typeface="+mn-cs"/>
              </a:rPr>
              <a:t>nota </a:t>
            </a:r>
            <a:r>
              <a:rPr lang="nb-NO" sz="1200" b="0" i="0" u="none" strike="noStrike" kern="1200" dirty="0">
                <a:solidFill>
                  <a:schemeClr val="tx1"/>
                </a:solidFill>
                <a:effectLst/>
                <a:latin typeface="+mn-lt"/>
                <a:ea typeface="+mn-ea"/>
                <a:cs typeface="+mn-cs"/>
              </a:rPr>
              <a:t>saggista </a:t>
            </a:r>
            <a:r>
              <a:rPr lang="nb-NO" sz="1200" b="0" i="0" u="none" strike="noStrike" kern="1200" dirty="0" err="1">
                <a:solidFill>
                  <a:schemeClr val="tx1"/>
                </a:solidFill>
                <a:effectLst/>
                <a:latin typeface="+mn-lt"/>
                <a:ea typeface="+mn-ea"/>
                <a:cs typeface="+mn-cs"/>
              </a:rPr>
              <a:t>online </a:t>
            </a:r>
            <a:r>
              <a:rPr lang="nb-NO" sz="1200" b="0" i="0" u="none" strike="noStrike" kern="1200" dirty="0">
                <a:solidFill>
                  <a:schemeClr val="tx1"/>
                </a:solidFill>
                <a:effectLst/>
                <a:latin typeface="+mn-lt"/>
                <a:ea typeface="+mn-ea"/>
                <a:cs typeface="+mn-cs"/>
                <a:hlinkClick r:id="rId3"/>
              </a:rPr>
              <a:t>Norton (2014) </a:t>
            </a:r>
            <a:r>
              <a:rPr lang="nb-NO" sz="1200" b="0" i="0" u="none" strike="noStrike" kern="1200" dirty="0">
                <a:solidFill>
                  <a:schemeClr val="tx1"/>
                </a:solidFill>
                <a:effectLst/>
                <a:latin typeface="+mn-lt"/>
                <a:ea typeface="+mn-ea"/>
                <a:cs typeface="+mn-cs"/>
              </a:rPr>
              <a:t>nel suo </a:t>
            </a:r>
            <a:r>
              <a:rPr lang="nb-NO" sz="1200" b="0" i="0" u="none" strike="noStrike" kern="1200" dirty="0" err="1">
                <a:solidFill>
                  <a:schemeClr val="tx1"/>
                </a:solidFill>
                <a:effectLst/>
                <a:latin typeface="+mn-lt"/>
                <a:ea typeface="+mn-ea"/>
                <a:cs typeface="+mn-cs"/>
              </a:rPr>
              <a:t>articolo</a:t>
            </a:r>
            <a:r>
              <a:rPr lang="nb-NO" sz="1200" b="0" i="0" u="none" strike="noStrike" kern="1200" dirty="0">
                <a:solidFill>
                  <a:schemeClr val="tx1"/>
                </a:solidFill>
                <a:effectLst/>
                <a:latin typeface="+mn-lt"/>
                <a:ea typeface="+mn-ea"/>
                <a:cs typeface="+mn-cs"/>
              </a:rPr>
              <a:t> di opinione </a:t>
            </a:r>
            <a:r>
              <a:rPr lang="nb-NO" sz="1200" b="0" i="0" u="none" strike="noStrike" kern="1200" dirty="0" err="1">
                <a:solidFill>
                  <a:schemeClr val="tx1"/>
                </a:solidFill>
                <a:effectLst/>
                <a:latin typeface="+mn-lt"/>
                <a:ea typeface="+mn-ea"/>
                <a:cs typeface="+mn-cs"/>
              </a:rPr>
              <a:t>molto condiviso </a:t>
            </a:r>
            <a:r>
              <a:rPr lang="nb-NO" sz="1200" b="0" i="0" u="none" strike="noStrike" kern="1200" dirty="0">
                <a:solidFill>
                  <a:schemeClr val="tx1"/>
                </a:solidFill>
                <a:effectLst/>
                <a:latin typeface="+mn-lt"/>
                <a:ea typeface="+mn-ea"/>
                <a:cs typeface="+mn-cs"/>
              </a:rPr>
              <a:t>su The Message, </a:t>
            </a:r>
            <a:r>
              <a:rPr lang="nb-NO" sz="1200" b="0" i="0" u="none" strike="noStrike" kern="1200" dirty="0" err="1">
                <a:solidFill>
                  <a:schemeClr val="tx1"/>
                </a:solidFill>
                <a:effectLst/>
                <a:latin typeface="+mn-lt"/>
                <a:ea typeface="+mn-ea"/>
                <a:cs typeface="+mn-cs"/>
              </a:rPr>
              <a:t>secondo cui </a:t>
            </a:r>
            <a:r>
              <a:rPr lang="nb-NO" sz="1200" b="0" i="0" u="none" strike="noStrike" kern="1200" dirty="0">
                <a:solidFill>
                  <a:schemeClr val="tx1"/>
                </a:solidFill>
                <a:effectLst/>
                <a:latin typeface="+mn-lt"/>
                <a:ea typeface="+mn-ea"/>
                <a:cs typeface="+mn-cs"/>
              </a:rPr>
              <a:t>"</a:t>
            </a:r>
            <a:r>
              <a:rPr lang="nb-NO" sz="1200" b="0" i="0" u="none" strike="noStrike" kern="1200" dirty="0" err="1">
                <a:solidFill>
                  <a:schemeClr val="tx1"/>
                </a:solidFill>
                <a:effectLst/>
                <a:latin typeface="+mn-lt"/>
                <a:ea typeface="+mn-ea"/>
                <a:cs typeface="+mn-cs"/>
              </a:rPr>
              <a:t>Tutto </a:t>
            </a:r>
            <a:r>
              <a:rPr lang="nb-NO" sz="1200" b="0" i="0" u="none" strike="noStrike" kern="1200" dirty="0">
                <a:solidFill>
                  <a:schemeClr val="tx1"/>
                </a:solidFill>
                <a:effectLst/>
                <a:latin typeface="+mn-lt"/>
                <a:ea typeface="+mn-ea"/>
                <a:cs typeface="+mn-cs"/>
              </a:rPr>
              <a:t>è rotto". </a:t>
            </a:r>
            <a:r>
              <a:rPr lang="nb-NO" sz="1200" b="0" i="0" u="none" strike="noStrike" kern="1200" dirty="0" err="1">
                <a:solidFill>
                  <a:schemeClr val="tx1"/>
                </a:solidFill>
                <a:effectLst/>
                <a:latin typeface="+mn-lt"/>
                <a:ea typeface="+mn-ea"/>
                <a:cs typeface="+mn-cs"/>
              </a:rPr>
              <a:t>Ciò </a:t>
            </a:r>
            <a:r>
              <a:rPr lang="nb-NO" sz="1200" b="0" i="0" u="none" strike="noStrike" kern="1200" dirty="0" err="1">
                <a:solidFill>
                  <a:schemeClr val="tx1"/>
                </a:solidFill>
                <a:effectLst/>
                <a:latin typeface="+mn-lt"/>
                <a:ea typeface="+mn-ea"/>
                <a:cs typeface="+mn-cs"/>
              </a:rPr>
              <a:t>significa </a:t>
            </a:r>
            <a:r>
              <a:rPr lang="nb-NO" sz="1200" b="0" i="0" u="none" strike="noStrike" kern="1200" dirty="0" err="1">
                <a:solidFill>
                  <a:schemeClr val="tx1"/>
                </a:solidFill>
                <a:effectLst/>
                <a:latin typeface="+mn-lt"/>
                <a:ea typeface="+mn-ea"/>
                <a:cs typeface="+mn-cs"/>
              </a:rPr>
              <a:t>che </a:t>
            </a:r>
            <a:r>
              <a:rPr lang="nb-NO" sz="1200" b="0" i="0" u="none" strike="noStrike" kern="1200" dirty="0" err="1">
                <a:solidFill>
                  <a:schemeClr val="tx1"/>
                </a:solidFill>
                <a:effectLst/>
                <a:latin typeface="+mn-lt"/>
                <a:ea typeface="+mn-ea"/>
                <a:cs typeface="+mn-cs"/>
              </a:rPr>
              <a:t>è possibile </a:t>
            </a:r>
            <a:r>
              <a:rPr lang="nb-NO" sz="1200" b="0" i="0" u="none" strike="noStrike" kern="1200" dirty="0">
                <a:solidFill>
                  <a:schemeClr val="tx1"/>
                </a:solidFill>
                <a:effectLst/>
                <a:latin typeface="+mn-lt"/>
                <a:ea typeface="+mn-ea"/>
                <a:cs typeface="+mn-cs"/>
              </a:rPr>
              <a:t>adottare </a:t>
            </a:r>
            <a:r>
              <a:rPr lang="nb-NO" sz="1200" b="0" i="0" u="none" strike="noStrike" kern="1200" dirty="0" err="1">
                <a:solidFill>
                  <a:schemeClr val="tx1"/>
                </a:solidFill>
                <a:effectLst/>
                <a:latin typeface="+mn-lt"/>
                <a:ea typeface="+mn-ea"/>
                <a:cs typeface="+mn-cs"/>
              </a:rPr>
              <a:t>misure</a:t>
            </a:r>
            <a:r>
              <a:rPr lang="nb-NO" sz="1200" b="0" i="0" u="none" strike="noStrike" kern="1200" dirty="0">
                <a:solidFill>
                  <a:schemeClr val="tx1"/>
                </a:solidFill>
                <a:effectLst/>
                <a:latin typeface="+mn-lt"/>
                <a:ea typeface="+mn-ea"/>
                <a:cs typeface="+mn-cs"/>
              </a:rPr>
              <a:t> iniziali </a:t>
            </a:r>
            <a:r>
              <a:rPr lang="nb-NO" sz="1200" b="0" i="0" u="none" strike="noStrike" kern="1200" dirty="0" err="1">
                <a:solidFill>
                  <a:schemeClr val="tx1"/>
                </a:solidFill>
                <a:effectLst/>
                <a:latin typeface="+mn-lt"/>
                <a:ea typeface="+mn-ea"/>
                <a:cs typeface="+mn-cs"/>
              </a:rPr>
              <a:t>di</a:t>
            </a:r>
            <a:r>
              <a:rPr lang="nb-NO" sz="1200" b="0" i="0" u="none" strike="noStrike" kern="1200" dirty="0" err="1">
                <a:solidFill>
                  <a:schemeClr val="tx1"/>
                </a:solidFill>
                <a:effectLst/>
                <a:latin typeface="+mn-lt"/>
                <a:ea typeface="+mn-ea"/>
                <a:cs typeface="+mn-cs"/>
              </a:rPr>
              <a:t> grande impatto </a:t>
            </a:r>
            <a:r>
              <a:rPr lang="nb-NO" sz="1200" b="0" i="0" u="none" strike="noStrike" kern="1200" dirty="0">
                <a:solidFill>
                  <a:schemeClr val="tx1"/>
                </a:solidFill>
                <a:effectLst/>
                <a:latin typeface="+mn-lt"/>
                <a:ea typeface="+mn-ea"/>
                <a:cs typeface="+mn-cs"/>
              </a:rPr>
              <a:t>per </a:t>
            </a:r>
            <a:r>
              <a:rPr lang="nb-NO" sz="1200" b="0" i="0" u="none" strike="noStrike" kern="1200" dirty="0" err="1">
                <a:solidFill>
                  <a:schemeClr val="tx1"/>
                </a:solidFill>
                <a:effectLst/>
                <a:latin typeface="+mn-lt"/>
                <a:ea typeface="+mn-ea"/>
                <a:cs typeface="+mn-cs"/>
              </a:rPr>
              <a:t>consentire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agli sviluppatori</a:t>
            </a:r>
            <a:r>
              <a:rPr lang="nb-NO" sz="1200" b="0" i="0" u="none" strike="noStrike" kern="1200" dirty="0">
                <a:solidFill>
                  <a:schemeClr val="tx1"/>
                </a:solidFill>
                <a:effectLst/>
                <a:latin typeface="+mn-lt"/>
                <a:ea typeface="+mn-ea"/>
                <a:cs typeface="+mn-cs"/>
              </a:rPr>
              <a:t> </a:t>
            </a:r>
            <a:r>
              <a:rPr lang="nb-NO" sz="1200" b="0" i="0" u="none" strike="noStrike" kern="1200" dirty="0">
                <a:solidFill>
                  <a:schemeClr val="tx1"/>
                </a:solidFill>
                <a:effectLst/>
                <a:latin typeface="+mn-lt"/>
                <a:ea typeface="+mn-ea"/>
                <a:cs typeface="+mn-cs"/>
              </a:rPr>
              <a:t>di </a:t>
            </a:r>
            <a:r>
              <a:rPr lang="nb-NO" sz="1200" b="0" i="0" u="none" strike="noStrike" kern="1200" dirty="0" err="1">
                <a:solidFill>
                  <a:schemeClr val="tx1"/>
                </a:solidFill>
                <a:effectLst/>
                <a:latin typeface="+mn-lt"/>
                <a:ea typeface="+mn-ea"/>
                <a:cs typeface="+mn-cs"/>
              </a:rPr>
              <a:t>produrre </a:t>
            </a:r>
            <a:r>
              <a:rPr lang="nb-NO" sz="1200" b="0" i="0" u="none" strike="noStrike" kern="1200" dirty="0" err="1">
                <a:solidFill>
                  <a:schemeClr val="tx1"/>
                </a:solidFill>
                <a:effectLst/>
                <a:latin typeface="+mn-lt"/>
                <a:ea typeface="+mn-ea"/>
                <a:cs typeface="+mn-cs"/>
              </a:rPr>
              <a:t>codice </a:t>
            </a:r>
            <a:r>
              <a:rPr lang="nb-NO" sz="1200" b="0" i="0" u="none" strike="noStrike" kern="1200" dirty="0">
                <a:solidFill>
                  <a:schemeClr val="tx1"/>
                </a:solidFill>
                <a:effectLst/>
                <a:latin typeface="+mn-lt"/>
                <a:ea typeface="+mn-ea"/>
                <a:cs typeface="+mn-cs"/>
              </a:rPr>
              <a:t>più </a:t>
            </a:r>
            <a:r>
              <a:rPr lang="nb-NO" sz="1200" b="0" i="0" u="none" strike="noStrike" kern="1200" dirty="0" err="1">
                <a:solidFill>
                  <a:schemeClr val="tx1"/>
                </a:solidFill>
                <a:effectLst/>
                <a:latin typeface="+mn-lt"/>
                <a:ea typeface="+mn-ea"/>
                <a:cs typeface="+mn-cs"/>
              </a:rPr>
              <a:t>sicuro</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garantendo </a:t>
            </a:r>
            <a:r>
              <a:rPr lang="nb-NO" sz="1200" b="0" i="0" u="none" strike="noStrike" kern="1200" dirty="0" err="1">
                <a:solidFill>
                  <a:schemeClr val="tx1"/>
                </a:solidFill>
                <a:effectLst/>
                <a:latin typeface="+mn-lt"/>
                <a:ea typeface="+mn-ea"/>
                <a:cs typeface="+mn-cs"/>
              </a:rPr>
              <a:t>che </a:t>
            </a:r>
            <a:r>
              <a:rPr lang="nb-NO" sz="1200" b="0" i="0" u="none" strike="noStrike" kern="1200" dirty="0" err="1">
                <a:solidFill>
                  <a:schemeClr val="tx1"/>
                </a:solidFill>
                <a:effectLst/>
                <a:latin typeface="+mn-lt"/>
                <a:ea typeface="+mn-ea"/>
                <a:cs typeface="+mn-cs"/>
              </a:rPr>
              <a:t>le piattaforme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gli strumenti </a:t>
            </a:r>
            <a:r>
              <a:rPr lang="nb-NO" sz="1200" b="0" i="0" u="none" strike="noStrike" kern="1200" dirty="0">
                <a:solidFill>
                  <a:schemeClr val="tx1"/>
                </a:solidFill>
                <a:effectLst/>
                <a:latin typeface="+mn-lt"/>
                <a:ea typeface="+mn-ea"/>
                <a:cs typeface="+mn-cs"/>
              </a:rPr>
              <a:t>e le API </a:t>
            </a:r>
            <a:r>
              <a:rPr lang="nb-NO" sz="1200" b="0" i="0" u="none" strike="noStrike" kern="1200" dirty="0" err="1">
                <a:solidFill>
                  <a:schemeClr val="tx1"/>
                </a:solidFill>
                <a:effectLst/>
                <a:latin typeface="+mn-lt"/>
                <a:ea typeface="+mn-ea"/>
                <a:cs typeface="+mn-cs"/>
              </a:rPr>
              <a:t>che </a:t>
            </a:r>
            <a:r>
              <a:rPr lang="nb-NO" sz="1200" b="0" i="0" u="none" strike="noStrike" kern="1200" dirty="0" err="1">
                <a:solidFill>
                  <a:schemeClr val="tx1"/>
                </a:solidFill>
                <a:effectLst/>
                <a:latin typeface="+mn-lt"/>
                <a:ea typeface="+mn-ea"/>
                <a:cs typeface="+mn-cs"/>
              </a:rPr>
              <a:t>utilizzano </a:t>
            </a:r>
            <a:r>
              <a:rPr lang="nb-NO" sz="1200" b="0" i="0" u="none" strike="noStrike" kern="1200" dirty="0">
                <a:solidFill>
                  <a:schemeClr val="tx1"/>
                </a:solidFill>
                <a:effectLst/>
                <a:latin typeface="+mn-lt"/>
                <a:ea typeface="+mn-ea"/>
                <a:cs typeface="+mn-cs"/>
              </a:rPr>
              <a:t>abbiano </a:t>
            </a:r>
            <a:r>
              <a:rPr lang="nb-NO" sz="1200" b="0" i="0" u="none" strike="noStrike" kern="1200" dirty="0">
                <a:solidFill>
                  <a:schemeClr val="tx1"/>
                </a:solidFill>
                <a:effectLst/>
                <a:latin typeface="+mn-lt"/>
                <a:ea typeface="+mn-ea"/>
                <a:cs typeface="+mn-cs"/>
              </a:rPr>
              <a:t>impostazioni</a:t>
            </a:r>
            <a:r>
              <a:rPr lang="nb-NO" sz="1200" b="0" i="0" u="none" strike="noStrike" kern="1200" dirty="0" err="1">
                <a:solidFill>
                  <a:schemeClr val="tx1"/>
                </a:solidFill>
                <a:effectLst/>
                <a:latin typeface="+mn-lt"/>
                <a:ea typeface="+mn-ea"/>
                <a:cs typeface="+mn-cs"/>
              </a:rPr>
              <a:t> predefinite </a:t>
            </a:r>
            <a:r>
              <a:rPr lang="nb-NO" sz="1200" b="0" i="0" u="none" strike="noStrike" kern="1200" dirty="0" err="1">
                <a:solidFill>
                  <a:schemeClr val="tx1"/>
                </a:solidFill>
                <a:effectLst/>
                <a:latin typeface="+mn-lt"/>
                <a:ea typeface="+mn-ea"/>
                <a:cs typeface="+mn-cs"/>
              </a:rPr>
              <a:t>sicure </a:t>
            </a:r>
            <a:r>
              <a:rPr lang="nb-NO" sz="1200" b="0" i="0" u="none" strike="noStrike" kern="1200" dirty="0">
                <a:solidFill>
                  <a:schemeClr val="tx1"/>
                </a:solidFill>
                <a:effectLst/>
                <a:latin typeface="+mn-lt"/>
                <a:ea typeface="+mn-ea"/>
                <a:cs typeface="+mn-cs"/>
              </a:rPr>
              <a:t>e </a:t>
            </a:r>
            <a:r>
              <a:rPr lang="nb-NO" sz="1200" b="0" i="0" u="none" strike="noStrike" kern="1200" dirty="0" err="1">
                <a:solidFill>
                  <a:schemeClr val="tx1"/>
                </a:solidFill>
                <a:effectLst/>
                <a:latin typeface="+mn-lt"/>
                <a:ea typeface="+mn-ea"/>
                <a:cs typeface="+mn-cs"/>
              </a:rPr>
              <a:t>che </a:t>
            </a:r>
            <a:r>
              <a:rPr lang="nb-NO" sz="1200" b="0" i="0" u="none" strike="noStrike" kern="1200" dirty="0" err="1">
                <a:solidFill>
                  <a:schemeClr val="tx1"/>
                </a:solidFill>
                <a:effectLst/>
                <a:latin typeface="+mn-lt"/>
                <a:ea typeface="+mn-ea"/>
                <a:cs typeface="+mn-cs"/>
              </a:rPr>
              <a:t>il</a:t>
            </a:r>
            <a:r>
              <a:rPr lang="nb-NO" sz="1200" b="0" i="0" u="none" strike="noStrike" kern="1200" dirty="0" err="1">
                <a:solidFill>
                  <a:schemeClr val="tx1"/>
                </a:solidFill>
                <a:effectLst/>
                <a:latin typeface="+mn-lt"/>
                <a:ea typeface="+mn-ea"/>
                <a:cs typeface="+mn-cs"/>
              </a:rPr>
              <a:t> codice </a:t>
            </a:r>
            <a:r>
              <a:rPr lang="nb-NO" sz="1200" b="0" i="0" u="none" strike="noStrike" kern="1200" dirty="0" err="1">
                <a:solidFill>
                  <a:schemeClr val="tx1"/>
                </a:solidFill>
                <a:effectLst/>
                <a:latin typeface="+mn-lt"/>
                <a:ea typeface="+mn-ea"/>
                <a:cs typeface="+mn-cs"/>
              </a:rPr>
              <a:t>copiato</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frequentemente </a:t>
            </a:r>
            <a:r>
              <a:rPr lang="nb-NO" sz="1200" b="0" i="0" u="none" strike="noStrike" kern="1200" dirty="0">
                <a:solidFill>
                  <a:schemeClr val="tx1"/>
                </a:solidFill>
                <a:effectLst/>
                <a:latin typeface="+mn-lt"/>
                <a:ea typeface="+mn-ea"/>
                <a:cs typeface="+mn-cs"/>
              </a:rPr>
              <a:t>sia </a:t>
            </a:r>
            <a:r>
              <a:rPr lang="nb-NO" sz="1200" b="0" i="0" u="none" strike="noStrike" kern="1200" dirty="0" err="1">
                <a:solidFill>
                  <a:schemeClr val="tx1"/>
                </a:solidFill>
                <a:effectLst/>
                <a:latin typeface="+mn-lt"/>
                <a:ea typeface="+mn-ea"/>
                <a:cs typeface="+mn-cs"/>
              </a:rPr>
              <a:t>controllato </a:t>
            </a:r>
            <a:r>
              <a:rPr lang="nb-NO" sz="1200" b="0" i="0" u="none" strike="noStrike" kern="1200" dirty="0">
                <a:solidFill>
                  <a:schemeClr val="tx1"/>
                </a:solidFill>
                <a:effectLst/>
                <a:latin typeface="+mn-lt"/>
                <a:ea typeface="+mn-ea"/>
                <a:cs typeface="+mn-cs"/>
              </a:rPr>
              <a:t>e </a:t>
            </a:r>
            <a:r>
              <a:rPr lang="nb-NO" sz="1200" b="0" i="0" u="none" strike="noStrike" kern="1200" dirty="0" err="1">
                <a:solidFill>
                  <a:schemeClr val="tx1"/>
                </a:solidFill>
                <a:effectLst/>
                <a:latin typeface="+mn-lt"/>
                <a:ea typeface="+mn-ea"/>
                <a:cs typeface="+mn-cs"/>
              </a:rPr>
              <a:t>reso </a:t>
            </a:r>
            <a:r>
              <a:rPr lang="nb-NO" sz="1200" b="0" i="0" u="none" strike="noStrike" kern="1200" dirty="0">
                <a:solidFill>
                  <a:schemeClr val="tx1"/>
                </a:solidFill>
                <a:effectLst/>
                <a:latin typeface="+mn-lt"/>
                <a:ea typeface="+mn-ea"/>
                <a:cs typeface="+mn-cs"/>
              </a:rPr>
              <a:t>sicuro. L'ENISA </a:t>
            </a:r>
            <a:r>
              <a:rPr lang="nb-NO" sz="1200" b="0" i="0" u="none" strike="noStrike" kern="1200" dirty="0" err="1">
                <a:solidFill>
                  <a:schemeClr val="tx1"/>
                </a:solidFill>
                <a:effectLst/>
                <a:latin typeface="+mn-lt"/>
                <a:ea typeface="+mn-ea"/>
                <a:cs typeface="+mn-cs"/>
              </a:rPr>
              <a:t>ha </a:t>
            </a:r>
            <a:r>
              <a:rPr lang="nb-NO" sz="1200" b="0" i="0" u="none" strike="noStrike" kern="1200" dirty="0" err="1">
                <a:solidFill>
                  <a:schemeClr val="tx1"/>
                </a:solidFill>
                <a:effectLst/>
                <a:latin typeface="+mn-lt"/>
                <a:ea typeface="+mn-ea"/>
                <a:cs typeface="+mn-cs"/>
              </a:rPr>
              <a:t>inoltre </a:t>
            </a:r>
            <a:r>
              <a:rPr lang="nb-NO" sz="1200" b="0" i="0" u="none" strike="noStrike" kern="1200" dirty="0" err="1">
                <a:solidFill>
                  <a:schemeClr val="tx1"/>
                </a:solidFill>
                <a:effectLst/>
                <a:latin typeface="+mn-lt"/>
                <a:ea typeface="+mn-ea"/>
                <a:cs typeface="+mn-cs"/>
              </a:rPr>
              <a:t>sottolineato </a:t>
            </a:r>
            <a:r>
              <a:rPr lang="nb-NO" sz="1200" b="0" i="0" u="none" strike="noStrike" kern="1200" dirty="0" err="1">
                <a:solidFill>
                  <a:schemeClr val="tx1"/>
                </a:solidFill>
                <a:effectLst/>
                <a:latin typeface="+mn-lt"/>
                <a:ea typeface="+mn-ea"/>
                <a:cs typeface="+mn-cs"/>
              </a:rPr>
              <a:t>che </a:t>
            </a:r>
            <a:r>
              <a:rPr lang="nb-NO" sz="1200" b="0" i="0" u="none" strike="noStrike" kern="1200" dirty="0" err="1">
                <a:solidFill>
                  <a:schemeClr val="tx1"/>
                </a:solidFill>
                <a:effectLst/>
                <a:latin typeface="+mn-lt"/>
                <a:ea typeface="+mn-ea"/>
                <a:cs typeface="+mn-cs"/>
              </a:rPr>
              <a:t>rendere </a:t>
            </a:r>
            <a:r>
              <a:rPr lang="nb-NO" sz="1200" b="0" i="0" u="none" strike="noStrike" kern="1200" dirty="0" err="1">
                <a:solidFill>
                  <a:schemeClr val="tx1"/>
                </a:solidFill>
                <a:effectLst/>
                <a:latin typeface="+mn-lt"/>
                <a:ea typeface="+mn-ea"/>
                <a:cs typeface="+mn-cs"/>
              </a:rPr>
              <a:t>gli esperti </a:t>
            </a:r>
            <a:r>
              <a:rPr lang="nb-NO" sz="1200" b="0" i="0" u="none" strike="noStrike" kern="1200" dirty="0" err="1">
                <a:solidFill>
                  <a:schemeClr val="tx1"/>
                </a:solidFill>
                <a:effectLst/>
                <a:latin typeface="+mn-lt"/>
                <a:ea typeface="+mn-ea"/>
                <a:cs typeface="+mn-cs"/>
              </a:rPr>
              <a:t>di sicurezza </a:t>
            </a:r>
            <a:r>
              <a:rPr lang="nb-NO" sz="1200" b="0" i="0" u="none" strike="noStrike" kern="1200" dirty="0">
                <a:solidFill>
                  <a:schemeClr val="tx1"/>
                </a:solidFill>
                <a:effectLst/>
                <a:latin typeface="+mn-lt"/>
                <a:ea typeface="+mn-ea"/>
                <a:cs typeface="+mn-cs"/>
              </a:rPr>
              <a:t>più </a:t>
            </a:r>
            <a:r>
              <a:rPr lang="nb-NO" sz="1200" b="0" i="0" u="none" strike="noStrike" kern="1200" dirty="0" err="1">
                <a:solidFill>
                  <a:schemeClr val="tx1"/>
                </a:solidFill>
                <a:effectLst/>
                <a:latin typeface="+mn-lt"/>
                <a:ea typeface="+mn-ea"/>
                <a:cs typeface="+mn-cs"/>
              </a:rPr>
              <a:t>accessibili </a:t>
            </a:r>
            <a:r>
              <a:rPr lang="nb-NO" sz="1200" b="0" i="0" u="none" strike="noStrike" kern="1200" dirty="0">
                <a:solidFill>
                  <a:schemeClr val="tx1"/>
                </a:solidFill>
                <a:effectLst/>
                <a:latin typeface="+mn-lt"/>
                <a:ea typeface="+mn-ea"/>
                <a:cs typeface="+mn-cs"/>
              </a:rPr>
              <a:t>e </a:t>
            </a:r>
            <a:r>
              <a:rPr lang="nb-NO" sz="1200" b="0" i="0" u="none" strike="noStrike" kern="1200" dirty="0" err="1">
                <a:solidFill>
                  <a:schemeClr val="tx1"/>
                </a:solidFill>
                <a:effectLst/>
                <a:latin typeface="+mn-lt"/>
                <a:ea typeface="+mn-ea"/>
                <a:cs typeface="+mn-cs"/>
              </a:rPr>
              <a:t>disponibili </a:t>
            </a:r>
            <a:r>
              <a:rPr lang="nb-NO" sz="1200" b="0" i="0" u="none" strike="noStrike" kern="1200" dirty="0" err="1">
                <a:solidFill>
                  <a:schemeClr val="tx1"/>
                </a:solidFill>
                <a:effectLst/>
                <a:latin typeface="+mn-lt"/>
                <a:ea typeface="+mn-ea"/>
                <a:cs typeface="+mn-cs"/>
              </a:rPr>
              <a:t>può </a:t>
            </a:r>
            <a:r>
              <a:rPr lang="nb-NO" sz="1200" b="0" i="0" u="none" strike="noStrike" kern="1200" dirty="0">
                <a:solidFill>
                  <a:schemeClr val="tx1"/>
                </a:solidFill>
                <a:effectLst/>
                <a:latin typeface="+mn-lt"/>
                <a:ea typeface="+mn-ea"/>
                <a:cs typeface="+mn-cs"/>
              </a:rPr>
              <a:t>portare a </a:t>
            </a:r>
            <a:r>
              <a:rPr lang="nb-NO" sz="1200" b="0" i="0" u="none" strike="noStrike" kern="1200" dirty="0" err="1">
                <a:solidFill>
                  <a:schemeClr val="tx1"/>
                </a:solidFill>
                <a:effectLst/>
                <a:latin typeface="+mn-lt"/>
                <a:ea typeface="+mn-ea"/>
                <a:cs typeface="+mn-cs"/>
              </a:rPr>
              <a:t>un</a:t>
            </a:r>
            <a:r>
              <a:rPr lang="nb-NO" sz="1200" b="0" i="0" u="none" strike="noStrike" kern="1200" dirty="0">
                <a:solidFill>
                  <a:schemeClr val="tx1"/>
                </a:solidFill>
                <a:effectLst/>
                <a:latin typeface="+mn-lt"/>
                <a:ea typeface="+mn-ea"/>
                <a:cs typeface="+mn-cs"/>
              </a:rPr>
              <a:t> maggiore </a:t>
            </a:r>
            <a:r>
              <a:rPr lang="nb-NO" sz="1200" b="0" i="0" u="none" strike="noStrike" kern="1200" dirty="0" err="1">
                <a:solidFill>
                  <a:schemeClr val="tx1"/>
                </a:solidFill>
                <a:effectLst/>
                <a:latin typeface="+mn-lt"/>
                <a:ea typeface="+mn-ea"/>
                <a:cs typeface="+mn-cs"/>
              </a:rPr>
              <a:t>coinvolgimento</a:t>
            </a:r>
            <a:r>
              <a:rPr lang="nb-NO" sz="1200" b="0" i="0" u="none" strike="noStrike" kern="1200" dirty="0">
                <a:solidFill>
                  <a:schemeClr val="tx1"/>
                </a:solidFill>
                <a:effectLst/>
                <a:latin typeface="+mn-lt"/>
                <a:ea typeface="+mn-ea"/>
                <a:cs typeface="+mn-cs"/>
              </a:rPr>
              <a:t>, e </a:t>
            </a:r>
            <a:r>
              <a:rPr lang="nb-NO" sz="1200" b="0" i="0" u="none" strike="noStrike" kern="1200" dirty="0" err="1">
                <a:solidFill>
                  <a:schemeClr val="tx1"/>
                </a:solidFill>
                <a:effectLst/>
                <a:latin typeface="+mn-lt"/>
                <a:ea typeface="+mn-ea"/>
                <a:cs typeface="+mn-cs"/>
              </a:rPr>
              <a:t>soprattutto </a:t>
            </a:r>
            <a:r>
              <a:rPr lang="nb-NO" sz="1200" b="0" i="0" u="none" strike="noStrike" kern="1200" dirty="0" err="1">
                <a:solidFill>
                  <a:schemeClr val="tx1"/>
                </a:solidFill>
                <a:effectLst/>
                <a:latin typeface="+mn-lt"/>
                <a:ea typeface="+mn-ea"/>
                <a:cs typeface="+mn-cs"/>
              </a:rPr>
              <a:t>più tempestivo</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tra </a:t>
            </a:r>
            <a:r>
              <a:rPr lang="nb-NO" sz="1200" b="0" i="0" u="none" strike="noStrike" kern="1200" dirty="0">
                <a:solidFill>
                  <a:schemeClr val="tx1"/>
                </a:solidFill>
                <a:effectLst/>
                <a:latin typeface="+mn-lt"/>
                <a:ea typeface="+mn-ea"/>
                <a:cs typeface="+mn-cs"/>
              </a:rPr>
              <a:t>il personale e gli addetti</a:t>
            </a:r>
            <a:r>
              <a:rPr lang="nb-NO" sz="1200" b="0" i="0" u="none" strike="noStrike" kern="1200" dirty="0" err="1">
                <a:solidFill>
                  <a:schemeClr val="tx1"/>
                </a:solidFill>
                <a:effectLst/>
                <a:latin typeface="+mn-lt"/>
                <a:ea typeface="+mn-ea"/>
                <a:cs typeface="+mn-cs"/>
              </a:rPr>
              <a:t> alla sicurezza</a:t>
            </a:r>
            <a:r>
              <a:rPr lang="nb-NO" sz="1200" b="0" i="0" u="none" strike="noStrike" kern="1200" dirty="0">
                <a:solidFill>
                  <a:schemeClr val="tx1"/>
                </a:solidFill>
                <a:effectLst/>
                <a:latin typeface="+mn-lt"/>
                <a:ea typeface="+mn-ea"/>
                <a:cs typeface="+mn-cs"/>
              </a:rPr>
              <a:t>.</a:t>
            </a:r>
            <a:endParaRPr lang="nb-NO" b="0" dirty="0">
              <a:effectLst/>
            </a:endParaRPr>
          </a:p>
          <a:p>
            <a:pPr rtl="0"/>
            <a:br>
              <a:rPr lang="nb-NO" b="0" dirty="0">
                <a:effectLst/>
              </a:rPr>
            </a:br>
            <a:r>
              <a:rPr lang="nb-NO" sz="1200" b="0" i="0" u="none" strike="noStrike" kern="1200" dirty="0" err="1">
                <a:solidFill>
                  <a:schemeClr val="tx1"/>
                </a:solidFill>
                <a:effectLst/>
                <a:latin typeface="+mn-lt"/>
                <a:ea typeface="+mn-ea"/>
                <a:cs typeface="+mn-cs"/>
              </a:rPr>
              <a:t>Ribadendo </a:t>
            </a:r>
            <a:r>
              <a:rPr lang="nb-NO" sz="1200" b="0" i="0" u="none" strike="noStrike" kern="1200" dirty="0" err="1">
                <a:solidFill>
                  <a:schemeClr val="tx1"/>
                </a:solidFill>
                <a:effectLst/>
                <a:latin typeface="+mn-lt"/>
                <a:ea typeface="+mn-ea"/>
                <a:cs typeface="+mn-cs"/>
              </a:rPr>
              <a:t>quanto </a:t>
            </a:r>
            <a:r>
              <a:rPr lang="nb-NO" sz="1200" b="0" i="0" u="none" strike="noStrike" kern="1200" dirty="0" err="1">
                <a:solidFill>
                  <a:schemeClr val="tx1"/>
                </a:solidFill>
                <a:effectLst/>
                <a:latin typeface="+mn-lt"/>
                <a:ea typeface="+mn-ea"/>
                <a:cs typeface="+mn-cs"/>
              </a:rPr>
              <a:t>affermato da</a:t>
            </a:r>
            <a:r>
              <a:rPr lang="nb-NO" sz="1200" b="0" i="0" u="none" strike="noStrike" kern="1200" dirty="0" err="1">
                <a:solidFill>
                  <a:schemeClr val="tx1"/>
                </a:solidFill>
                <a:effectLst/>
                <a:latin typeface="+mn-lt"/>
                <a:ea typeface="+mn-ea"/>
                <a:cs typeface="+mn-cs"/>
              </a:rPr>
              <a:t> Ric </a:t>
            </a:r>
            <a:r>
              <a:rPr lang="nb-NO" sz="1200" b="0" i="0" u="none" strike="noStrike" kern="1200" dirty="0" err="1">
                <a:solidFill>
                  <a:schemeClr val="tx1"/>
                </a:solidFill>
                <a:effectLst/>
                <a:latin typeface="+mn-lt"/>
                <a:ea typeface="+mn-ea"/>
                <a:cs typeface="+mn-cs"/>
              </a:rPr>
              <a:t>riguardo </a:t>
            </a:r>
            <a:r>
              <a:rPr lang="nb-NO" sz="1200" b="0" i="0" u="none" strike="noStrike" kern="1200" dirty="0">
                <a:solidFill>
                  <a:schemeClr val="tx1"/>
                </a:solidFill>
                <a:effectLst/>
                <a:latin typeface="+mn-lt"/>
                <a:ea typeface="+mn-ea"/>
                <a:cs typeface="+mn-cs"/>
              </a:rPr>
              <a:t>al raggiungimento </a:t>
            </a:r>
            <a:r>
              <a:rPr lang="nb-NO" sz="1200" b="0" i="0" u="none" strike="noStrike" kern="1200" dirty="0" err="1">
                <a:solidFill>
                  <a:schemeClr val="tx1"/>
                </a:solidFill>
                <a:effectLst/>
                <a:latin typeface="+mn-lt"/>
                <a:ea typeface="+mn-ea"/>
                <a:cs typeface="+mn-cs"/>
              </a:rPr>
              <a:t>dell'equilibrio </a:t>
            </a:r>
            <a:r>
              <a:rPr lang="nb-NO" sz="1200" b="0" i="0" u="none" strike="noStrike" kern="1200" dirty="0">
                <a:solidFill>
                  <a:schemeClr val="tx1"/>
                </a:solidFill>
                <a:effectLst/>
                <a:latin typeface="+mn-lt"/>
                <a:ea typeface="+mn-ea"/>
                <a:cs typeface="+mn-cs"/>
              </a:rPr>
              <a:t>in </a:t>
            </a:r>
            <a:r>
              <a:rPr lang="nb-NO" sz="1200" b="0" i="0" u="none" strike="noStrike" kern="1200" dirty="0" err="1">
                <a:solidFill>
                  <a:schemeClr val="tx1"/>
                </a:solidFill>
                <a:effectLst/>
                <a:latin typeface="+mn-lt"/>
                <a:ea typeface="+mn-ea"/>
                <a:cs typeface="+mn-cs"/>
              </a:rPr>
              <a:t>un'organizzazione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coloro </a:t>
            </a:r>
            <a:r>
              <a:rPr lang="nb-NO" sz="1200" b="0" i="0" u="none" strike="noStrike" kern="1200" dirty="0" err="1">
                <a:solidFill>
                  <a:schemeClr val="tx1"/>
                </a:solidFill>
                <a:effectLst/>
                <a:latin typeface="+mn-lt"/>
                <a:ea typeface="+mn-ea"/>
                <a:cs typeface="+mn-cs"/>
              </a:rPr>
              <a:t>che </a:t>
            </a:r>
            <a:r>
              <a:rPr lang="nb-NO" sz="1200" b="0" i="0" u="none" strike="noStrike" kern="1200" dirty="0" err="1">
                <a:solidFill>
                  <a:schemeClr val="tx1"/>
                </a:solidFill>
                <a:effectLst/>
                <a:latin typeface="+mn-lt"/>
                <a:ea typeface="+mn-ea"/>
                <a:cs typeface="+mn-cs"/>
              </a:rPr>
              <a:t>gestiscono </a:t>
            </a:r>
            <a:r>
              <a:rPr lang="nb-NO" sz="1200" b="0" i="0" u="none" strike="noStrike" kern="1200" dirty="0">
                <a:solidFill>
                  <a:schemeClr val="tx1"/>
                </a:solidFill>
                <a:effectLst/>
                <a:latin typeface="+mn-lt"/>
                <a:ea typeface="+mn-ea"/>
                <a:cs typeface="+mn-cs"/>
              </a:rPr>
              <a:t>e </a:t>
            </a:r>
            <a:r>
              <a:rPr lang="nb-NO" sz="1200" b="0" i="0" u="none" strike="noStrike" kern="1200" dirty="0" err="1">
                <a:solidFill>
                  <a:schemeClr val="tx1"/>
                </a:solidFill>
                <a:effectLst/>
                <a:latin typeface="+mn-lt"/>
                <a:ea typeface="+mn-ea"/>
                <a:cs typeface="+mn-cs"/>
              </a:rPr>
              <a:t>istruiscono</a:t>
            </a:r>
            <a:r>
              <a:rPr lang="nb-NO" sz="1200" b="0" i="0" u="none" strike="noStrike" kern="1200" dirty="0">
                <a:solidFill>
                  <a:schemeClr val="tx1"/>
                </a:solidFill>
                <a:effectLst/>
                <a:latin typeface="+mn-lt"/>
                <a:ea typeface="+mn-ea"/>
                <a:cs typeface="+mn-cs"/>
              </a:rPr>
              <a:t> </a:t>
            </a:r>
            <a:endParaRPr lang="nb-NO" b="0" dirty="0">
              <a:effectLst/>
            </a:endParaRPr>
          </a:p>
          <a:p>
            <a:pPr rtl="0"/>
            <a:r>
              <a:rPr lang="nb-NO" sz="1200" b="0" i="0" u="none" strike="noStrike" kern="1200" dirty="0">
                <a:solidFill>
                  <a:schemeClr val="tx1"/>
                </a:solidFill>
                <a:effectLst/>
                <a:latin typeface="+mn-lt"/>
                <a:ea typeface="+mn-ea"/>
                <a:cs typeface="+mn-cs"/>
              </a:rPr>
              <a:t>È necessario assicurarsi </a:t>
            </a:r>
            <a:r>
              <a:rPr lang="nb-NO" sz="1200" b="0" i="0" u="none" strike="noStrike" kern="1200" dirty="0" err="1">
                <a:solidFill>
                  <a:schemeClr val="tx1"/>
                </a:solidFill>
                <a:effectLst/>
                <a:latin typeface="+mn-lt"/>
                <a:ea typeface="+mn-ea"/>
                <a:cs typeface="+mn-cs"/>
              </a:rPr>
              <a:t>che </a:t>
            </a:r>
            <a:r>
              <a:rPr lang="nb-NO" sz="1200" b="0" i="0" u="none" strike="noStrike" kern="1200" dirty="0">
                <a:solidFill>
                  <a:schemeClr val="tx1"/>
                </a:solidFill>
                <a:effectLst/>
                <a:latin typeface="+mn-lt"/>
                <a:ea typeface="+mn-ea"/>
                <a:cs typeface="+mn-cs"/>
              </a:rPr>
              <a:t>i problemi </a:t>
            </a:r>
            <a:r>
              <a:rPr lang="nb-NO" sz="1200" b="0" i="0" u="none" strike="noStrike" kern="1200" dirty="0" err="1">
                <a:solidFill>
                  <a:schemeClr val="tx1"/>
                </a:solidFill>
                <a:effectLst/>
                <a:latin typeface="+mn-lt"/>
                <a:ea typeface="+mn-ea"/>
                <a:cs typeface="+mn-cs"/>
              </a:rPr>
              <a:t>relativi alla </a:t>
            </a:r>
            <a:r>
              <a:rPr lang="nb-NO" sz="1200" b="0" i="0" u="none" strike="noStrike" kern="1200" dirty="0" err="1">
                <a:solidFill>
                  <a:schemeClr val="tx1"/>
                </a:solidFill>
                <a:effectLst/>
                <a:latin typeface="+mn-lt"/>
                <a:ea typeface="+mn-ea"/>
                <a:cs typeface="+mn-cs"/>
              </a:rPr>
              <a:t>sicurezza </a:t>
            </a:r>
            <a:r>
              <a:rPr lang="nb-NO" sz="1200" b="0" i="0" u="none" strike="noStrike" kern="1200" dirty="0">
                <a:solidFill>
                  <a:schemeClr val="tx1"/>
                </a:solidFill>
                <a:effectLst/>
                <a:latin typeface="+mn-lt"/>
                <a:ea typeface="+mn-ea"/>
                <a:cs typeface="+mn-cs"/>
              </a:rPr>
              <a:t>vengano segnalati </a:t>
            </a:r>
            <a:r>
              <a:rPr lang="nb-NO" sz="1200" b="0" i="0" u="none" strike="noStrike" kern="1200" dirty="0" err="1">
                <a:solidFill>
                  <a:schemeClr val="tx1"/>
                </a:solidFill>
                <a:effectLst/>
                <a:latin typeface="+mn-lt"/>
                <a:ea typeface="+mn-ea"/>
                <a:cs typeface="+mn-cs"/>
              </a:rPr>
              <a:t>al </a:t>
            </a:r>
            <a:r>
              <a:rPr lang="nb-NO" sz="1200" b="0" i="0" u="none" strike="noStrike" kern="1200" dirty="0">
                <a:solidFill>
                  <a:schemeClr val="tx1"/>
                </a:solidFill>
                <a:effectLst/>
                <a:latin typeface="+mn-lt"/>
                <a:ea typeface="+mn-ea"/>
                <a:cs typeface="+mn-cs"/>
              </a:rPr>
              <a:t>giusto </a:t>
            </a:r>
            <a:r>
              <a:rPr lang="nb-NO" sz="1200" b="0" i="0" u="none" strike="noStrike" kern="1200" dirty="0">
                <a:solidFill>
                  <a:schemeClr val="tx1"/>
                </a:solidFill>
                <a:effectLst/>
                <a:latin typeface="+mn-lt"/>
                <a:ea typeface="+mn-ea"/>
                <a:cs typeface="+mn-cs"/>
              </a:rPr>
              <a:t>servizio di assistenza, </a:t>
            </a:r>
            <a:r>
              <a:rPr lang="nb-NO" sz="1200" b="0" i="0" u="none" strike="noStrike" kern="1200" dirty="0" err="1">
                <a:solidFill>
                  <a:schemeClr val="tx1"/>
                </a:solidFill>
                <a:effectLst/>
                <a:latin typeface="+mn-lt"/>
                <a:ea typeface="+mn-ea"/>
                <a:cs typeface="+mn-cs"/>
              </a:rPr>
              <a:t>composto </a:t>
            </a:r>
            <a:r>
              <a:rPr lang="nb-NO" sz="1200" b="0" i="0" u="none" strike="noStrike" kern="1200" dirty="0" err="1">
                <a:solidFill>
                  <a:schemeClr val="tx1"/>
                </a:solidFill>
                <a:effectLst/>
                <a:latin typeface="+mn-lt"/>
                <a:ea typeface="+mn-ea"/>
                <a:cs typeface="+mn-cs"/>
              </a:rPr>
              <a:t>da </a:t>
            </a:r>
            <a:r>
              <a:rPr lang="nb-NO" sz="1200" b="0" i="0" u="none" strike="noStrike" kern="1200" dirty="0" err="1">
                <a:solidFill>
                  <a:schemeClr val="tx1"/>
                </a:solidFill>
                <a:effectLst/>
                <a:latin typeface="+mn-lt"/>
                <a:ea typeface="+mn-ea"/>
                <a:cs typeface="+mn-cs"/>
              </a:rPr>
              <a:t>persone </a:t>
            </a:r>
            <a:r>
              <a:rPr lang="nb-NO" sz="1200" b="0" i="0" u="none" strike="noStrike" kern="1200" dirty="0">
                <a:solidFill>
                  <a:schemeClr val="tx1"/>
                </a:solidFill>
                <a:effectLst/>
                <a:latin typeface="+mn-lt"/>
                <a:ea typeface="+mn-ea"/>
                <a:cs typeface="+mn-cs"/>
              </a:rPr>
              <a:t>con </a:t>
            </a:r>
            <a:r>
              <a:rPr lang="nb-NO" sz="1200" b="0" i="0" u="none" strike="noStrike" kern="1200" dirty="0" err="1">
                <a:solidFill>
                  <a:schemeClr val="tx1"/>
                </a:solidFill>
                <a:effectLst/>
                <a:latin typeface="+mn-lt"/>
                <a:ea typeface="+mn-ea"/>
                <a:cs typeface="+mn-cs"/>
              </a:rPr>
              <a:t>le </a:t>
            </a:r>
            <a:r>
              <a:rPr lang="nb-NO" sz="1200" b="0" i="0" u="none" strike="noStrike" kern="1200" dirty="0">
                <a:solidFill>
                  <a:schemeClr val="tx1"/>
                </a:solidFill>
                <a:effectLst/>
                <a:latin typeface="+mn-lt"/>
                <a:ea typeface="+mn-ea"/>
                <a:cs typeface="+mn-cs"/>
              </a:rPr>
              <a:t>competenze adeguate. </a:t>
            </a:r>
            <a:r>
              <a:rPr lang="nb-NO" sz="1200" b="0" i="0" u="none" strike="noStrike" kern="1200" dirty="0">
                <a:solidFill>
                  <a:schemeClr val="tx1"/>
                </a:solidFill>
                <a:effectLst/>
                <a:latin typeface="+mn-lt"/>
                <a:ea typeface="+mn-ea"/>
                <a:cs typeface="+mn-cs"/>
              </a:rPr>
              <a:t>È necessario definire </a:t>
            </a:r>
            <a:r>
              <a:rPr lang="nb-NO" sz="1200" b="0" i="0" u="none" strike="noStrike" kern="1200" dirty="0" err="1">
                <a:solidFill>
                  <a:schemeClr val="tx1"/>
                </a:solidFill>
                <a:effectLst/>
                <a:latin typeface="+mn-lt"/>
                <a:ea typeface="+mn-ea"/>
                <a:cs typeface="+mn-cs"/>
              </a:rPr>
              <a:t>ruoli </a:t>
            </a:r>
            <a:r>
              <a:rPr lang="nb-NO" sz="1200" b="0" i="0" u="none" strike="noStrike" kern="1200" dirty="0">
                <a:solidFill>
                  <a:schemeClr val="tx1"/>
                </a:solidFill>
                <a:effectLst/>
                <a:latin typeface="+mn-lt"/>
                <a:ea typeface="+mn-ea"/>
                <a:cs typeface="+mn-cs"/>
              </a:rPr>
              <a:t>e </a:t>
            </a:r>
            <a:r>
              <a:rPr lang="nb-NO" sz="1200" b="0" i="0" u="none" strike="noStrike" kern="1200" dirty="0" err="1">
                <a:solidFill>
                  <a:schemeClr val="tx1"/>
                </a:solidFill>
                <a:effectLst/>
                <a:latin typeface="+mn-lt"/>
                <a:ea typeface="+mn-ea"/>
                <a:cs typeface="+mn-cs"/>
              </a:rPr>
              <a:t>responsabilità </a:t>
            </a:r>
            <a:r>
              <a:rPr lang="nb-NO" sz="1200" b="0" i="0" u="none" strike="noStrike" kern="1200" dirty="0" err="1">
                <a:solidFill>
                  <a:schemeClr val="tx1"/>
                </a:solidFill>
                <a:effectLst/>
                <a:latin typeface="+mn-lt"/>
                <a:ea typeface="+mn-ea"/>
                <a:cs typeface="+mn-cs"/>
              </a:rPr>
              <a:t>chiari </a:t>
            </a:r>
            <a:r>
              <a:rPr lang="nb-NO" sz="1200" b="0" i="0" u="none" strike="noStrike" kern="1200" dirty="0" err="1">
                <a:solidFill>
                  <a:schemeClr val="tx1"/>
                </a:solidFill>
                <a:effectLst/>
                <a:latin typeface="+mn-lt"/>
                <a:ea typeface="+mn-ea"/>
                <a:cs typeface="+mn-cs"/>
              </a:rPr>
              <a:t>in base </a:t>
            </a:r>
            <a:r>
              <a:rPr lang="nb-NO" sz="1200" b="0" i="0" u="none" strike="noStrike" kern="1200" dirty="0">
                <a:solidFill>
                  <a:schemeClr val="tx1"/>
                </a:solidFill>
                <a:effectLst/>
                <a:latin typeface="+mn-lt"/>
                <a:ea typeface="+mn-ea"/>
                <a:cs typeface="+mn-cs"/>
              </a:rPr>
              <a:t>alle competenze. Tutto il personale, non solo </a:t>
            </a:r>
            <a:r>
              <a:rPr lang="nb-NO" sz="1200" b="0" i="0" u="none" strike="noStrike" kern="1200" dirty="0" err="1">
                <a:solidFill>
                  <a:schemeClr val="tx1"/>
                </a:solidFill>
                <a:effectLst/>
                <a:latin typeface="+mn-lt"/>
                <a:ea typeface="+mn-ea"/>
                <a:cs typeface="+mn-cs"/>
              </a:rPr>
              <a:t>gli sviluppatori </a:t>
            </a:r>
            <a:r>
              <a:rPr lang="nb-NO" sz="1200" b="0" i="0" u="none" strike="noStrike" kern="1200" dirty="0">
                <a:solidFill>
                  <a:schemeClr val="tx1"/>
                </a:solidFill>
                <a:effectLst/>
                <a:latin typeface="+mn-lt"/>
                <a:ea typeface="+mn-ea"/>
                <a:cs typeface="+mn-cs"/>
              </a:rPr>
              <a:t>o </a:t>
            </a:r>
            <a:r>
              <a:rPr lang="nb-NO" sz="1200" b="0" i="0" u="none" strike="noStrike" kern="1200" dirty="0" err="1">
                <a:solidFill>
                  <a:schemeClr val="tx1"/>
                </a:solidFill>
                <a:effectLst/>
                <a:latin typeface="+mn-lt"/>
                <a:ea typeface="+mn-ea"/>
                <a:cs typeface="+mn-cs"/>
              </a:rPr>
              <a:t>gli specialisti </a:t>
            </a:r>
            <a:r>
              <a:rPr lang="nb-NO" sz="1200" b="0" i="0" u="none" strike="noStrike" kern="1200" dirty="0" err="1">
                <a:solidFill>
                  <a:schemeClr val="tx1"/>
                </a:solidFill>
                <a:effectLst/>
                <a:latin typeface="+mn-lt"/>
                <a:ea typeface="+mn-ea"/>
                <a:cs typeface="+mn-cs"/>
              </a:rPr>
              <a:t>della sicurezza</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ha bisogno di </a:t>
            </a:r>
            <a:r>
              <a:rPr lang="nb-NO" sz="1200" b="0" i="0" u="none" strike="noStrike" kern="1200" dirty="0">
                <a:solidFill>
                  <a:schemeClr val="tx1"/>
                </a:solidFill>
                <a:effectLst/>
                <a:latin typeface="+mn-lt"/>
                <a:ea typeface="+mn-ea"/>
                <a:cs typeface="+mn-cs"/>
              </a:rPr>
              <a:t>tempo per </a:t>
            </a:r>
            <a:r>
              <a:rPr lang="nb-NO" sz="1200" b="0" i="0" u="none" strike="noStrike" kern="1200" dirty="0" err="1">
                <a:solidFill>
                  <a:schemeClr val="tx1"/>
                </a:solidFill>
                <a:effectLst/>
                <a:latin typeface="+mn-lt"/>
                <a:ea typeface="+mn-ea"/>
                <a:cs typeface="+mn-cs"/>
              </a:rPr>
              <a:t>tenersi </a:t>
            </a:r>
            <a:r>
              <a:rPr lang="nb-NO" sz="1200" b="0" i="0" u="none" strike="noStrike" kern="1200" dirty="0">
                <a:solidFill>
                  <a:schemeClr val="tx1"/>
                </a:solidFill>
                <a:effectLst/>
                <a:latin typeface="+mn-lt"/>
                <a:ea typeface="+mn-ea"/>
                <a:cs typeface="+mn-cs"/>
              </a:rPr>
              <a:t>aggiornato </a:t>
            </a:r>
            <a:r>
              <a:rPr lang="nb-NO" sz="1200" b="0" i="0" u="none" strike="noStrike" kern="1200" dirty="0" err="1">
                <a:solidFill>
                  <a:schemeClr val="tx1"/>
                </a:solidFill>
                <a:effectLst/>
                <a:latin typeface="+mn-lt"/>
                <a:ea typeface="+mn-ea"/>
                <a:cs typeface="+mn-cs"/>
              </a:rPr>
              <a:t>sulle </a:t>
            </a:r>
            <a:r>
              <a:rPr lang="nb-NO" sz="1200" b="0" i="0" u="none" strike="noStrike" kern="1200" dirty="0" err="1">
                <a:solidFill>
                  <a:schemeClr val="tx1"/>
                </a:solidFill>
                <a:effectLst/>
                <a:latin typeface="+mn-lt"/>
                <a:ea typeface="+mn-ea"/>
                <a:cs typeface="+mn-cs"/>
              </a:rPr>
              <a:t>minacce </a:t>
            </a:r>
            <a:r>
              <a:rPr lang="nb-NO" sz="1200" b="0" i="0" u="none" strike="noStrike" kern="1200" dirty="0">
                <a:solidFill>
                  <a:schemeClr val="tx1"/>
                </a:solidFill>
                <a:effectLst/>
                <a:latin typeface="+mn-lt"/>
                <a:ea typeface="+mn-ea"/>
                <a:cs typeface="+mn-cs"/>
              </a:rPr>
              <a:t>e </a:t>
            </a:r>
            <a:r>
              <a:rPr lang="nb-NO" sz="1200" b="0" i="0" u="none" strike="noStrike" kern="1200" dirty="0" err="1">
                <a:solidFill>
                  <a:schemeClr val="tx1"/>
                </a:solidFill>
                <a:effectLst/>
                <a:latin typeface="+mn-lt"/>
                <a:ea typeface="+mn-ea"/>
                <a:cs typeface="+mn-cs"/>
              </a:rPr>
              <a:t>aggiornare </a:t>
            </a:r>
            <a:r>
              <a:rPr lang="nb-NO" sz="1200" b="0" i="0" u="none" strike="noStrike" kern="1200" dirty="0">
                <a:solidFill>
                  <a:schemeClr val="tx1"/>
                </a:solidFill>
                <a:effectLst/>
                <a:latin typeface="+mn-lt"/>
                <a:ea typeface="+mn-ea"/>
                <a:cs typeface="+mn-cs"/>
              </a:rPr>
              <a:t>le</a:t>
            </a:r>
            <a:r>
              <a:rPr lang="nb-NO" sz="1200" b="0" i="0" u="none" strike="noStrike" kern="1200" dirty="0" err="1">
                <a:solidFill>
                  <a:schemeClr val="tx1"/>
                </a:solidFill>
                <a:effectLst/>
                <a:latin typeface="+mn-lt"/>
                <a:ea typeface="+mn-ea"/>
                <a:cs typeface="+mn-cs"/>
              </a:rPr>
              <a:t> proprie </a:t>
            </a:r>
            <a:r>
              <a:rPr lang="nb-NO" sz="1200" b="0" i="0" u="none" strike="noStrike" kern="1200" dirty="0">
                <a:solidFill>
                  <a:schemeClr val="tx1"/>
                </a:solidFill>
                <a:effectLst/>
                <a:latin typeface="+mn-lt"/>
                <a:ea typeface="+mn-ea"/>
                <a:cs typeface="+mn-cs"/>
              </a:rPr>
              <a:t>competenze. In questo modo </a:t>
            </a:r>
            <a:r>
              <a:rPr lang="nb-NO" sz="1200" b="0" i="0" u="none" strike="noStrike" kern="1200" dirty="0" err="1">
                <a:solidFill>
                  <a:schemeClr val="tx1"/>
                </a:solidFill>
                <a:effectLst/>
                <a:latin typeface="+mn-lt"/>
                <a:ea typeface="+mn-ea"/>
                <a:cs typeface="+mn-cs"/>
              </a:rPr>
              <a:t>sarà in grado di </a:t>
            </a:r>
            <a:r>
              <a:rPr lang="nb-NO" sz="1200" b="0" i="0" u="none" strike="noStrike" kern="1200" dirty="0">
                <a:solidFill>
                  <a:schemeClr val="tx1"/>
                </a:solidFill>
                <a:effectLst/>
                <a:latin typeface="+mn-lt"/>
                <a:ea typeface="+mn-ea"/>
                <a:cs typeface="+mn-cs"/>
              </a:rPr>
              <a:t>"</a:t>
            </a:r>
            <a:r>
              <a:rPr lang="nb-NO" sz="1200" b="0" i="0" u="none" strike="noStrike" kern="1200" dirty="0" err="1">
                <a:solidFill>
                  <a:schemeClr val="tx1"/>
                </a:solidFill>
                <a:effectLst/>
                <a:latin typeface="+mn-lt"/>
                <a:ea typeface="+mn-ea"/>
                <a:cs typeface="+mn-cs"/>
              </a:rPr>
              <a:t>parlare </a:t>
            </a:r>
            <a:r>
              <a:rPr lang="nb-NO" sz="1200" b="0" i="0" u="none" strike="noStrike" kern="1200" dirty="0" err="1">
                <a:solidFill>
                  <a:schemeClr val="tx1"/>
                </a:solidFill>
                <a:effectLst/>
                <a:latin typeface="+mn-lt"/>
                <a:ea typeface="+mn-ea"/>
                <a:cs typeface="+mn-cs"/>
              </a:rPr>
              <a:t>la </a:t>
            </a:r>
            <a:r>
              <a:rPr lang="nb-NO" sz="1200" b="0" i="0" u="none" strike="noStrike" kern="1200" dirty="0" err="1">
                <a:solidFill>
                  <a:schemeClr val="tx1"/>
                </a:solidFill>
                <a:effectLst/>
                <a:latin typeface="+mn-lt"/>
                <a:ea typeface="+mn-ea"/>
                <a:cs typeface="+mn-cs"/>
              </a:rPr>
              <a:t>stessa </a:t>
            </a:r>
            <a:r>
              <a:rPr lang="nb-NO" sz="1200" b="0" i="0" u="none" strike="noStrike" kern="1200" dirty="0">
                <a:solidFill>
                  <a:schemeClr val="tx1"/>
                </a:solidFill>
                <a:effectLst/>
                <a:latin typeface="+mn-lt"/>
                <a:ea typeface="+mn-ea"/>
                <a:cs typeface="+mn-cs"/>
              </a:rPr>
              <a:t>lingua" e non sarà </a:t>
            </a:r>
            <a:r>
              <a:rPr lang="nb-NO" sz="1200" b="0" i="0" u="none" strike="noStrike" kern="1200" dirty="0" err="1">
                <a:solidFill>
                  <a:schemeClr val="tx1"/>
                </a:solidFill>
                <a:effectLst/>
                <a:latin typeface="+mn-lt"/>
                <a:ea typeface="+mn-ea"/>
                <a:cs typeface="+mn-cs"/>
              </a:rPr>
              <a:t>demotivato </a:t>
            </a:r>
            <a:r>
              <a:rPr lang="nb-NO" sz="1200" b="0" i="0" u="none" strike="noStrike" kern="1200" dirty="0" err="1">
                <a:solidFill>
                  <a:schemeClr val="tx1"/>
                </a:solidFill>
                <a:effectLst/>
                <a:latin typeface="+mn-lt"/>
                <a:ea typeface="+mn-ea"/>
                <a:cs typeface="+mn-cs"/>
              </a:rPr>
              <a:t>dall'elitismo informatico</a:t>
            </a:r>
            <a:r>
              <a:rPr lang="nb-NO" sz="1200" b="0" i="0" u="none" strike="noStrike" kern="1200" dirty="0">
                <a:solidFill>
                  <a:schemeClr val="tx1"/>
                </a:solidFill>
                <a:effectLst/>
                <a:latin typeface="+mn-lt"/>
                <a:ea typeface="+mn-ea"/>
                <a:cs typeface="+mn-cs"/>
              </a:rPr>
              <a:t>. </a:t>
            </a:r>
            <a:endParaRPr lang="nb-NO" b="0" dirty="0">
              <a:effectLst/>
            </a:endParaRPr>
          </a:p>
          <a:p>
            <a:pPr rtl="0"/>
            <a:br>
              <a:rPr lang="nb-NO" b="0" dirty="0">
                <a:effectLst/>
              </a:rPr>
            </a:br>
            <a:r>
              <a:rPr lang="nb-NO" sz="1200" b="0" i="0" u="none" strike="noStrike" kern="1200" dirty="0" err="1">
                <a:solidFill>
                  <a:schemeClr val="tx1"/>
                </a:solidFill>
                <a:effectLst/>
                <a:latin typeface="+mn-lt"/>
                <a:ea typeface="+mn-ea"/>
                <a:cs typeface="+mn-cs"/>
              </a:rPr>
              <a:t>Infine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l'aspetto </a:t>
            </a:r>
            <a:r>
              <a:rPr lang="nb-NO" sz="1200" b="0" i="0" u="none" strike="noStrike" kern="1200" dirty="0" err="1">
                <a:solidFill>
                  <a:schemeClr val="tx1"/>
                </a:solidFill>
                <a:effectLst/>
                <a:latin typeface="+mn-lt"/>
                <a:ea typeface="+mn-ea"/>
                <a:cs typeface="+mn-cs"/>
              </a:rPr>
              <a:t>fondamentale </a:t>
            </a:r>
            <a:r>
              <a:rPr lang="nb-NO" sz="1200" b="0" i="0" u="none" strike="noStrike" kern="1200" dirty="0">
                <a:solidFill>
                  <a:schemeClr val="tx1"/>
                </a:solidFill>
                <a:effectLst/>
                <a:latin typeface="+mn-lt"/>
                <a:ea typeface="+mn-ea"/>
                <a:cs typeface="+mn-cs"/>
              </a:rPr>
              <a:t>per </a:t>
            </a:r>
            <a:r>
              <a:rPr lang="nb-NO" sz="1200" b="0" i="0" u="none" strike="noStrike" kern="1200" dirty="0" err="1">
                <a:solidFill>
                  <a:schemeClr val="tx1"/>
                </a:solidFill>
                <a:effectLst/>
                <a:latin typeface="+mn-lt"/>
                <a:ea typeface="+mn-ea"/>
                <a:cs typeface="+mn-cs"/>
              </a:rPr>
              <a:t>conquistare </a:t>
            </a:r>
            <a:r>
              <a:rPr lang="nb-NO" sz="1200" b="0" i="0" u="none" strike="noStrike" kern="1200" dirty="0" err="1">
                <a:solidFill>
                  <a:schemeClr val="tx1"/>
                </a:solidFill>
                <a:effectLst/>
                <a:latin typeface="+mn-lt"/>
                <a:ea typeface="+mn-ea"/>
                <a:cs typeface="+mn-cs"/>
              </a:rPr>
              <a:t>il </a:t>
            </a:r>
            <a:r>
              <a:rPr lang="nb-NO" sz="1200" b="0" i="0" u="none" strike="noStrike" kern="1200" dirty="0">
                <a:solidFill>
                  <a:schemeClr val="tx1"/>
                </a:solidFill>
                <a:effectLst/>
                <a:latin typeface="+mn-lt"/>
                <a:ea typeface="+mn-ea"/>
                <a:cs typeface="+mn-cs"/>
              </a:rPr>
              <a:t>resto, </a:t>
            </a:r>
            <a:r>
              <a:rPr lang="nb-NO" sz="1200" b="0" i="0" u="none" strike="noStrike" kern="1200" dirty="0" err="1">
                <a:solidFill>
                  <a:schemeClr val="tx1"/>
                </a:solidFill>
                <a:effectLst/>
                <a:latin typeface="+mn-lt"/>
                <a:ea typeface="+mn-ea"/>
                <a:cs typeface="+mn-cs"/>
              </a:rPr>
              <a:t>ovvero </a:t>
            </a:r>
            <a:r>
              <a:rPr lang="nb-NO" sz="1200" b="0" i="0" u="none" strike="noStrike" kern="1200" dirty="0">
                <a:solidFill>
                  <a:schemeClr val="tx1"/>
                </a:solidFill>
                <a:effectLst/>
                <a:latin typeface="+mn-lt"/>
                <a:ea typeface="+mn-ea"/>
                <a:cs typeface="+mn-cs"/>
              </a:rPr>
              <a:t>tutte </a:t>
            </a:r>
            <a:r>
              <a:rPr lang="nb-NO" sz="1200" b="0" i="0" u="none" strike="noStrike" kern="1200" dirty="0" err="1">
                <a:solidFill>
                  <a:schemeClr val="tx1"/>
                </a:solidFill>
                <a:effectLst/>
                <a:latin typeface="+mn-lt"/>
                <a:ea typeface="+mn-ea"/>
                <a:cs typeface="+mn-cs"/>
              </a:rPr>
              <a:t>le </a:t>
            </a:r>
            <a:r>
              <a:rPr lang="nb-NO" sz="1200" b="0" i="0" u="none" strike="noStrike" kern="1200" dirty="0" err="1">
                <a:solidFill>
                  <a:schemeClr val="tx1"/>
                </a:solidFill>
                <a:effectLst/>
                <a:latin typeface="+mn-lt"/>
                <a:ea typeface="+mn-ea"/>
                <a:cs typeface="+mn-cs"/>
              </a:rPr>
              <a:t>altre </a:t>
            </a:r>
            <a:r>
              <a:rPr lang="nb-NO" sz="1200" b="0" i="0" u="none" strike="noStrike" kern="1200" dirty="0" err="1">
                <a:solidFill>
                  <a:schemeClr val="tx1"/>
                </a:solidFill>
                <a:effectLst/>
                <a:latin typeface="+mn-lt"/>
                <a:ea typeface="+mn-ea"/>
                <a:cs typeface="+mn-cs"/>
              </a:rPr>
              <a:t>persone </a:t>
            </a:r>
            <a:r>
              <a:rPr lang="nb-NO" sz="1200" b="0" i="0" u="none" strike="noStrike" kern="1200" dirty="0" err="1">
                <a:solidFill>
                  <a:schemeClr val="tx1"/>
                </a:solidFill>
                <a:effectLst/>
                <a:latin typeface="+mn-lt"/>
                <a:ea typeface="+mn-ea"/>
                <a:cs typeface="+mn-cs"/>
              </a:rPr>
              <a:t>essenziali </a:t>
            </a:r>
            <a:r>
              <a:rPr lang="nb-NO" sz="1200" b="0" i="0" u="none" strike="noStrike" kern="1200" dirty="0">
                <a:solidFill>
                  <a:schemeClr val="tx1"/>
                </a:solidFill>
                <a:effectLst/>
                <a:latin typeface="+mn-lt"/>
                <a:ea typeface="+mn-ea"/>
                <a:cs typeface="+mn-cs"/>
              </a:rPr>
              <a:t>nella </a:t>
            </a:r>
            <a:r>
              <a:rPr lang="nb-NO" sz="1200" b="0" i="0" u="none" strike="noStrike" kern="1200" dirty="0" err="1">
                <a:solidFill>
                  <a:schemeClr val="tx1"/>
                </a:solidFill>
                <a:effectLst/>
                <a:latin typeface="+mn-lt"/>
                <a:ea typeface="+mn-ea"/>
                <a:cs typeface="+mn-cs"/>
              </a:rPr>
              <a:t>vostra </a:t>
            </a:r>
            <a:r>
              <a:rPr lang="nb-NO" sz="1200" b="0" i="0" u="none" strike="noStrike" kern="1200" dirty="0" err="1">
                <a:solidFill>
                  <a:schemeClr val="tx1"/>
                </a:solidFill>
                <a:effectLst/>
                <a:latin typeface="+mn-lt"/>
                <a:ea typeface="+mn-ea"/>
                <a:cs typeface="+mn-cs"/>
              </a:rPr>
              <a:t>organizzazione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La personalizzazione </a:t>
            </a:r>
            <a:r>
              <a:rPr lang="nb-NO" sz="1200" b="0" i="0" u="none" strike="noStrike" kern="1200" dirty="0">
                <a:solidFill>
                  <a:schemeClr val="tx1"/>
                </a:solidFill>
                <a:effectLst/>
                <a:latin typeface="+mn-lt"/>
                <a:ea typeface="+mn-ea"/>
                <a:cs typeface="+mn-cs"/>
              </a:rPr>
              <a:t>è </a:t>
            </a:r>
            <a:r>
              <a:rPr lang="nb-NO" sz="1200" b="0" i="0" u="none" strike="noStrike" kern="1200" dirty="0" err="1">
                <a:solidFill>
                  <a:schemeClr val="tx1"/>
                </a:solidFill>
                <a:effectLst/>
                <a:latin typeface="+mn-lt"/>
                <a:ea typeface="+mn-ea"/>
                <a:cs typeface="+mn-cs"/>
              </a:rPr>
              <a:t>fondamentale</a:t>
            </a:r>
            <a:r>
              <a:rPr lang="nb-NO" sz="1200" b="0" i="0" u="none" strike="noStrike" kern="1200" dirty="0">
                <a:solidFill>
                  <a:schemeClr val="tx1"/>
                </a:solidFill>
                <a:effectLst/>
                <a:latin typeface="+mn-lt"/>
                <a:ea typeface="+mn-ea"/>
                <a:cs typeface="+mn-cs"/>
              </a:rPr>
              <a:t>. </a:t>
            </a:r>
            <a:r>
              <a:rPr lang="nb-NO" sz="1200" b="0" i="0" u="none" strike="noStrike" kern="1200" dirty="0">
                <a:solidFill>
                  <a:schemeClr val="tx1"/>
                </a:solidFill>
                <a:effectLst/>
                <a:latin typeface="+mn-lt"/>
                <a:ea typeface="+mn-ea"/>
                <a:cs typeface="+mn-cs"/>
              </a:rPr>
              <a:t>Non </a:t>
            </a:r>
            <a:r>
              <a:rPr lang="nb-NO" sz="1200" b="0" i="0" u="none" strike="noStrike" kern="1200" dirty="0" err="1">
                <a:solidFill>
                  <a:schemeClr val="tx1"/>
                </a:solidFill>
                <a:effectLst/>
                <a:latin typeface="+mn-lt"/>
                <a:ea typeface="+mn-ea"/>
                <a:cs typeface="+mn-cs"/>
              </a:rPr>
              <a:t>esiste </a:t>
            </a:r>
            <a:r>
              <a:rPr lang="nb-NO" sz="1200" b="0" i="0" u="none" strike="noStrike" kern="1200" dirty="0" err="1">
                <a:solidFill>
                  <a:schemeClr val="tx1"/>
                </a:solidFill>
                <a:effectLst/>
                <a:latin typeface="+mn-lt"/>
                <a:ea typeface="+mn-ea"/>
                <a:cs typeface="+mn-cs"/>
              </a:rPr>
              <a:t>una soluzione </a:t>
            </a:r>
            <a:r>
              <a:rPr lang="nb-NO" sz="1200" b="0" i="0" u="none" strike="noStrike" kern="1200" dirty="0" err="1">
                <a:solidFill>
                  <a:schemeClr val="tx1"/>
                </a:solidFill>
                <a:effectLst/>
                <a:latin typeface="+mn-lt"/>
                <a:ea typeface="+mn-ea"/>
                <a:cs typeface="+mn-cs"/>
              </a:rPr>
              <a:t>valida </a:t>
            </a:r>
            <a:r>
              <a:rPr lang="nb-NO" sz="1200" b="0" i="0" u="none" strike="noStrike" kern="1200" dirty="0">
                <a:solidFill>
                  <a:schemeClr val="tx1"/>
                </a:solidFill>
                <a:effectLst/>
                <a:latin typeface="+mn-lt"/>
                <a:ea typeface="+mn-ea"/>
                <a:cs typeface="+mn-cs"/>
              </a:rPr>
              <a:t>per tutti. Come </a:t>
            </a:r>
            <a:r>
              <a:rPr lang="nb-NO" sz="1200" b="0" i="0" u="none" strike="noStrike" kern="1200" dirty="0">
                <a:solidFill>
                  <a:schemeClr val="tx1"/>
                </a:solidFill>
                <a:effectLst/>
                <a:latin typeface="+mn-lt"/>
                <a:ea typeface="+mn-ea"/>
                <a:cs typeface="+mn-cs"/>
              </a:rPr>
              <a:t>abbiamo </a:t>
            </a:r>
            <a:r>
              <a:rPr lang="nb-NO" sz="1200" b="0" i="0" u="none" strike="noStrike" kern="1200" dirty="0" err="1">
                <a:solidFill>
                  <a:schemeClr val="tx1"/>
                </a:solidFill>
                <a:effectLst/>
                <a:latin typeface="+mn-lt"/>
                <a:ea typeface="+mn-ea"/>
                <a:cs typeface="+mn-cs"/>
              </a:rPr>
              <a:t>dimostrato</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le persone </a:t>
            </a:r>
            <a:r>
              <a:rPr lang="nb-NO" sz="1200" b="0" i="0" u="none" strike="noStrike" kern="1200" dirty="0" err="1">
                <a:solidFill>
                  <a:schemeClr val="tx1"/>
                </a:solidFill>
                <a:effectLst/>
                <a:latin typeface="+mn-lt"/>
                <a:ea typeface="+mn-ea"/>
                <a:cs typeface="+mn-cs"/>
              </a:rPr>
              <a:t>hanno bisogno </a:t>
            </a:r>
            <a:r>
              <a:rPr lang="nb-NO" sz="1200" b="0" i="0" u="none" strike="noStrike" kern="1200" dirty="0">
                <a:solidFill>
                  <a:schemeClr val="tx1"/>
                </a:solidFill>
                <a:effectLst/>
                <a:latin typeface="+mn-lt"/>
                <a:ea typeface="+mn-ea"/>
                <a:cs typeface="+mn-cs"/>
              </a:rPr>
              <a:t>di </a:t>
            </a:r>
            <a:r>
              <a:rPr lang="nb-NO" sz="1200" b="0" i="0" u="none" strike="noStrike" kern="1200" dirty="0" err="1">
                <a:solidFill>
                  <a:schemeClr val="tx1"/>
                </a:solidFill>
                <a:effectLst/>
                <a:latin typeface="+mn-lt"/>
                <a:ea typeface="+mn-ea"/>
                <a:cs typeface="+mn-cs"/>
              </a:rPr>
              <a:t>sentirsi </a:t>
            </a:r>
            <a:r>
              <a:rPr lang="nb-NO" sz="1200" b="0" i="0" u="none" strike="noStrike" kern="1200" dirty="0" err="1">
                <a:solidFill>
                  <a:schemeClr val="tx1"/>
                </a:solidFill>
                <a:effectLst/>
                <a:latin typeface="+mn-lt"/>
                <a:ea typeface="+mn-ea"/>
                <a:cs typeface="+mn-cs"/>
              </a:rPr>
              <a:t>parte</a:t>
            </a:r>
            <a:r>
              <a:rPr lang="nb-NO" sz="1200" b="0" i="0" u="none" strike="noStrike" kern="1200" dirty="0">
                <a:solidFill>
                  <a:schemeClr val="tx1"/>
                </a:solidFill>
                <a:effectLst/>
                <a:latin typeface="+mn-lt"/>
                <a:ea typeface="+mn-ea"/>
                <a:cs typeface="+mn-cs"/>
              </a:rPr>
              <a:t> di </a:t>
            </a:r>
            <a:r>
              <a:rPr lang="nb-NO" sz="1200" b="0" i="0" u="none" strike="noStrike" kern="1200" dirty="0" err="1">
                <a:solidFill>
                  <a:schemeClr val="tx1"/>
                </a:solidFill>
                <a:effectLst/>
                <a:latin typeface="+mn-lt"/>
                <a:ea typeface="+mn-ea"/>
                <a:cs typeface="+mn-cs"/>
              </a:rPr>
              <a:t>qualcosa</a:t>
            </a:r>
            <a:r>
              <a:rPr lang="nb-NO" sz="1200" b="0" i="0" u="none" strike="noStrike" kern="1200" dirty="0">
                <a:solidFill>
                  <a:schemeClr val="tx1"/>
                </a:solidFill>
                <a:effectLst/>
                <a:latin typeface="+mn-lt"/>
                <a:ea typeface="+mn-ea"/>
                <a:cs typeface="+mn-cs"/>
              </a:rPr>
              <a:t>.</a:t>
            </a:r>
            <a:endParaRPr lang="nb-NO" b="0" dirty="0">
              <a:effectLst/>
            </a:endParaRPr>
          </a:p>
          <a:p>
            <a:pPr rtl="0"/>
            <a:r>
              <a:rPr lang="nb-NO" sz="1200" b="0" i="0" u="none" strike="noStrike" kern="1200" dirty="0" err="1">
                <a:solidFill>
                  <a:schemeClr val="tx1"/>
                </a:solidFill>
                <a:effectLst/>
                <a:latin typeface="+mn-lt"/>
                <a:ea typeface="+mn-ea"/>
                <a:cs typeface="+mn-cs"/>
              </a:rPr>
              <a:t>Il</a:t>
            </a:r>
            <a:r>
              <a:rPr lang="nb-NO" sz="1200" b="0" i="0" u="none" strike="noStrike" kern="1200" dirty="0">
                <a:solidFill>
                  <a:schemeClr val="tx1"/>
                </a:solidFill>
                <a:effectLst/>
                <a:latin typeface="+mn-lt"/>
                <a:ea typeface="+mn-ea"/>
                <a:cs typeface="+mn-cs"/>
              </a:rPr>
              <a:t> vostro </a:t>
            </a:r>
            <a:r>
              <a:rPr lang="nb-NO" sz="1200" b="0" i="0" u="none" strike="noStrike" kern="1200" dirty="0" err="1">
                <a:solidFill>
                  <a:schemeClr val="tx1"/>
                </a:solidFill>
                <a:effectLst/>
                <a:latin typeface="+mn-lt"/>
                <a:ea typeface="+mn-ea"/>
                <a:cs typeface="+mn-cs"/>
              </a:rPr>
              <a:t>avversario </a:t>
            </a:r>
            <a:r>
              <a:rPr lang="nb-NO" sz="1200" b="0" i="0" u="none" strike="noStrike" kern="1200" dirty="0">
                <a:solidFill>
                  <a:schemeClr val="tx1"/>
                </a:solidFill>
                <a:effectLst/>
                <a:latin typeface="+mn-lt"/>
                <a:ea typeface="+mn-ea"/>
                <a:cs typeface="+mn-cs"/>
              </a:rPr>
              <a:t>sta </a:t>
            </a:r>
            <a:r>
              <a:rPr lang="nb-NO" sz="1200" b="0" i="0" u="none" strike="noStrike" kern="1200" dirty="0" err="1">
                <a:solidFill>
                  <a:schemeClr val="tx1"/>
                </a:solidFill>
                <a:effectLst/>
                <a:latin typeface="+mn-lt"/>
                <a:ea typeface="+mn-ea"/>
                <a:cs typeface="+mn-cs"/>
              </a:rPr>
              <a:t>personalizzando </a:t>
            </a:r>
            <a:r>
              <a:rPr lang="nb-NO" sz="1200" b="0" i="0" u="none" strike="noStrike" kern="1200" dirty="0" err="1">
                <a:solidFill>
                  <a:schemeClr val="tx1"/>
                </a:solidFill>
                <a:effectLst/>
                <a:latin typeface="+mn-lt"/>
                <a:ea typeface="+mn-ea"/>
                <a:cs typeface="+mn-cs"/>
              </a:rPr>
              <a:t>i</a:t>
            </a:r>
            <a:r>
              <a:rPr lang="nb-NO" sz="1200" b="0" i="0" u="none" strike="noStrike" kern="1200" dirty="0" err="1">
                <a:solidFill>
                  <a:schemeClr val="tx1"/>
                </a:solidFill>
                <a:effectLst/>
                <a:latin typeface="+mn-lt"/>
                <a:ea typeface="+mn-ea"/>
                <a:cs typeface="+mn-cs"/>
              </a:rPr>
              <a:t> propri </a:t>
            </a:r>
            <a:r>
              <a:rPr lang="nb-NO" sz="1200" b="0" i="0" u="none" strike="noStrike" kern="1200" dirty="0" err="1">
                <a:solidFill>
                  <a:schemeClr val="tx1"/>
                </a:solidFill>
                <a:effectLst/>
                <a:latin typeface="+mn-lt"/>
                <a:ea typeface="+mn-ea"/>
                <a:cs typeface="+mn-cs"/>
              </a:rPr>
              <a:t>attacchi, </a:t>
            </a:r>
            <a:r>
              <a:rPr lang="nb-NO" sz="1200" b="0" i="0" u="none" strike="noStrike" kern="1200" dirty="0">
                <a:solidFill>
                  <a:schemeClr val="tx1"/>
                </a:solidFill>
                <a:effectLst/>
                <a:latin typeface="+mn-lt"/>
                <a:ea typeface="+mn-ea"/>
                <a:cs typeface="+mn-cs"/>
              </a:rPr>
              <a:t>quindi </a:t>
            </a:r>
            <a:r>
              <a:rPr lang="nb-NO" sz="1200" b="0" i="0" u="none" strike="noStrike" kern="1200" dirty="0" err="1">
                <a:solidFill>
                  <a:schemeClr val="tx1"/>
                </a:solidFill>
                <a:effectLst/>
                <a:latin typeface="+mn-lt"/>
                <a:ea typeface="+mn-ea"/>
                <a:cs typeface="+mn-cs"/>
              </a:rPr>
              <a:t>dovreste </a:t>
            </a:r>
            <a:r>
              <a:rPr lang="nb-NO" sz="1200" b="0" i="0" u="none" strike="noStrike" kern="1200" dirty="0" err="1">
                <a:solidFill>
                  <a:schemeClr val="tx1"/>
                </a:solidFill>
                <a:effectLst/>
                <a:latin typeface="+mn-lt"/>
                <a:ea typeface="+mn-ea"/>
                <a:cs typeface="+mn-cs"/>
              </a:rPr>
              <a:t>considerare </a:t>
            </a:r>
            <a:r>
              <a:rPr lang="nb-NO" sz="1200" b="0" i="0" u="none" strike="noStrike" kern="1200" dirty="0">
                <a:solidFill>
                  <a:schemeClr val="tx1"/>
                </a:solidFill>
                <a:effectLst/>
                <a:latin typeface="+mn-lt"/>
                <a:ea typeface="+mn-ea"/>
                <a:cs typeface="+mn-cs"/>
              </a:rPr>
              <a:t>di</a:t>
            </a:r>
            <a:r>
              <a:rPr lang="nb-NO" sz="1200" b="0" i="0" u="none" strike="noStrike" kern="1200" dirty="0" err="1">
                <a:solidFill>
                  <a:schemeClr val="tx1"/>
                </a:solidFill>
                <a:effectLst/>
                <a:latin typeface="+mn-lt"/>
                <a:ea typeface="+mn-ea"/>
                <a:cs typeface="+mn-cs"/>
              </a:rPr>
              <a:t> fare </a:t>
            </a:r>
            <a:r>
              <a:rPr lang="nb-NO" sz="1200" b="0" i="0" u="none" strike="noStrike" kern="1200" dirty="0" err="1">
                <a:solidFill>
                  <a:schemeClr val="tx1"/>
                </a:solidFill>
                <a:effectLst/>
                <a:latin typeface="+mn-lt"/>
                <a:ea typeface="+mn-ea"/>
                <a:cs typeface="+mn-cs"/>
              </a:rPr>
              <a:t>lo </a:t>
            </a:r>
            <a:r>
              <a:rPr lang="nb-NO" sz="1200" b="0" i="0" u="none" strike="noStrike" kern="1200" dirty="0">
                <a:solidFill>
                  <a:schemeClr val="tx1"/>
                </a:solidFill>
                <a:effectLst/>
                <a:latin typeface="+mn-lt"/>
                <a:ea typeface="+mn-ea"/>
                <a:cs typeface="+mn-cs"/>
              </a:rPr>
              <a:t>stesso </a:t>
            </a:r>
            <a:r>
              <a:rPr lang="nb-NO" sz="1200" b="0" i="0" u="none" strike="noStrike" kern="1200" dirty="0" err="1">
                <a:solidFill>
                  <a:schemeClr val="tx1"/>
                </a:solidFill>
                <a:effectLst/>
                <a:latin typeface="+mn-lt"/>
                <a:ea typeface="+mn-ea"/>
                <a:cs typeface="+mn-cs"/>
              </a:rPr>
              <a:t>se </a:t>
            </a:r>
            <a:r>
              <a:rPr lang="nb-NO" sz="1200" b="0" i="0" u="none" strike="noStrike" kern="1200" dirty="0" err="1">
                <a:solidFill>
                  <a:schemeClr val="tx1"/>
                </a:solidFill>
                <a:effectLst/>
                <a:latin typeface="+mn-lt"/>
                <a:ea typeface="+mn-ea"/>
                <a:cs typeface="+mn-cs"/>
              </a:rPr>
              <a:t>volete </a:t>
            </a:r>
            <a:r>
              <a:rPr lang="nb-NO" sz="1200" b="0" i="0" u="none" strike="noStrike" kern="1200" dirty="0" err="1">
                <a:solidFill>
                  <a:schemeClr val="tx1"/>
                </a:solidFill>
                <a:effectLst/>
                <a:latin typeface="+mn-lt"/>
                <a:ea typeface="+mn-ea"/>
                <a:cs typeface="+mn-cs"/>
              </a:rPr>
              <a:t>evitare </a:t>
            </a:r>
            <a:r>
              <a:rPr lang="nb-NO" sz="1200" b="0" i="0" u="none" strike="noStrike" kern="1200" dirty="0" err="1">
                <a:solidFill>
                  <a:schemeClr val="tx1"/>
                </a:solidFill>
                <a:effectLst/>
                <a:latin typeface="+mn-lt"/>
                <a:ea typeface="+mn-ea"/>
                <a:cs typeface="+mn-cs"/>
              </a:rPr>
              <a:t>problemi</a:t>
            </a:r>
            <a:r>
              <a:rPr lang="nb-NO" sz="1200" b="0" i="0" u="none" strike="noStrike" kern="1200" dirty="0">
                <a:solidFill>
                  <a:schemeClr val="tx1"/>
                </a:solidFill>
                <a:effectLst/>
                <a:latin typeface="+mn-lt"/>
                <a:ea typeface="+mn-ea"/>
                <a:cs typeface="+mn-cs"/>
              </a:rPr>
              <a:t>. </a:t>
            </a:r>
            <a:endParaRPr lang="nb-NO" b="0" dirty="0">
              <a:effectLst/>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31968-C942-0A4A-A985-4800B9457E60}"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t>19</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51062427"/>
      </p:ext>
    </p:extLst>
  </p:cSld>
  <p:clrMapOvr>
    <a:masterClrMapping/>
  </p:clrMapOvr>
</p:notes>
</file>

<file path=ppt/notesSlides/notesSlide1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L'articolo "Le aziende devono ripensare il ruolo della leadership nella sicurezza informatica" pubblicato su Harvard Business Review sottolinea l'evoluzione del ruolo dei Chief Information Security Officer (CISO) nel panorama digitale odierno. Tradizionalmente, i CISO si sono concentrati sugli aspetti tecnici della sicurezza informatica, ma l'articolo sostiene che ora devono adottare un approccio più strategico e orientato al business.</a:t>
            </a:r>
          </a:p>
          <a:p>
            <a:r>
              <a:rPr lang="en-GB" dirty="0"/>
              <a:t>I punti chiave includono:</a:t>
            </a:r>
          </a:p>
          <a:p>
            <a:pPr>
              <a:buFont typeface="Arial" panose="020B0604020202020204" pitchFamily="34" charset="0"/>
              <a:buChar char="•"/>
            </a:pPr>
            <a:r>
              <a:rPr lang="en-GB" b="1" dirty="0"/>
              <a:t>Allineamento strategico</a:t>
            </a:r>
            <a:r>
              <a:rPr lang="en-GB" dirty="0"/>
              <a:t>: i CISO dovrebbero allineare le iniziative di sicurezza informatica agli obiettivi aziendali, garantendo che le misure di sicurezza supportino e migliorino gli obiettivi organizzativi complessivi.</a:t>
            </a:r>
          </a:p>
          <a:p>
            <a:pPr>
              <a:buFont typeface="Arial" panose="020B0604020202020204" pitchFamily="34" charset="0"/>
              <a:buChar char="•"/>
            </a:pPr>
            <a:r>
              <a:rPr lang="en-GB" b="1" dirty="0"/>
              <a:t>Gestione dei rischi</a:t>
            </a:r>
            <a:r>
              <a:rPr lang="en-GB" dirty="0"/>
              <a:t>: oltre </a:t>
            </a:r>
            <a:r>
              <a:rPr lang="en-GB" dirty="0" err="1"/>
              <a:t>alle difese</a:t>
            </a:r>
            <a:r>
              <a:rPr lang="en-GB" dirty="0"/>
              <a:t> tecniche</a:t>
            </a:r>
            <a:r>
              <a:rPr lang="en-GB" dirty="0"/>
              <a:t>, i CISO devono valutare e gestire i rischi da una prospettiva aziendale, comprendendo il potenziale impatto delle minacce informatiche sulle operazioni e sulla reputazione.</a:t>
            </a:r>
          </a:p>
          <a:p>
            <a:pPr>
              <a:buFont typeface="Arial" panose="020B0604020202020204" pitchFamily="34" charset="0"/>
              <a:buChar char="•"/>
            </a:pPr>
            <a:r>
              <a:rPr lang="en-GB" b="1" dirty="0"/>
              <a:t>Capacità di comunicazione</a:t>
            </a:r>
            <a:r>
              <a:rPr lang="en-GB" dirty="0"/>
              <a:t>: è fondamentale una comunicazione efficace con la leadership esecutiva e il consiglio di amministrazione. I CISO devono articolare le questioni di sicurezza informatica in termini aziendali per facilitare un processo decisionale informato.</a:t>
            </a:r>
          </a:p>
          <a:p>
            <a:pPr>
              <a:buFont typeface="Arial" panose="020B0604020202020204" pitchFamily="34" charset="0"/>
              <a:buChar char="•"/>
            </a:pPr>
            <a:r>
              <a:rPr lang="en-GB" b="1" dirty="0"/>
              <a:t>Leadership e influenza</a:t>
            </a:r>
            <a:r>
              <a:rPr lang="en-GB" dirty="0"/>
              <a:t>: la creazione di una cultura attenta alla sicurezza richiede ai CISO di guidare team interfunzionali e influenzare gli stakeholder in tutta l'organizzazione.</a:t>
            </a:r>
          </a:p>
          <a:p>
            <a:r>
              <a:rPr lang="en-GB" dirty="0"/>
              <a:t>L'articolo conclude che, con l'aumentare della sofisticazione delle minacce informatiche, il ruolo del CISO deve evolversi per comprendere responsabilità aziendali più ampie, integrando la sicurezza informatica nel tessuto della strategia e delle operazioni organizzative.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902CB-7487-49F8-9035-BAA64ED05E1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21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20949910"/>
      </p:ext>
    </p:extLst>
  </p:cSld>
  <p:clrMapOvr>
    <a:masterClrMapping/>
  </p:clrMapOvr>
</p:notes>
</file>

<file path=ppt/notesSlides/notesSlide1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Ci sono dieci regole nella legge definite da </a:t>
            </a:r>
            <a:r>
              <a:rPr lang="en-US" dirty="0" err="1"/>
              <a:t>Sandemose</a:t>
            </a:r>
            <a:r>
              <a:rPr lang="en-US" dirty="0"/>
              <a:t>, tutte espressione di variazioni su un unico tema e solitamente indicate come un'unità omogenea: </a:t>
            </a:r>
            <a:r>
              <a:rPr lang="en-US" i="1" dirty="0"/>
              <a:t>non devi pensare di essere speciale o migliore di noi.</a:t>
            </a:r>
            <a:r>
              <a:rPr lang="en-US" dirty="0"/>
              <a:t> </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Sebbene intesa come critica alla società in generale, il significato della Legge di Jante si è spostato fino a riferirsi alla critica personale rivolta a coloro che vogliono uscire dai propri gruppi sociali e raggiungere una posizione più elevata.</a:t>
            </a:r>
            <a:endParaRPr lang="nb-NO" dirty="0"/>
          </a:p>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B6CAF-8741-4B2C-B608-CDC0C1984F8F}"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t>25</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82530739"/>
      </p:ext>
    </p:extLst>
  </p:cSld>
  <p:clrMapOvr>
    <a:masterClrMapping/>
  </p:clrMapOvr>
</p:notes>
</file>

<file path=ppt/notesSlides/notesSlide1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https://www.isaca.org/resources/isaca-journal/issues/2019/volume-2/implementing-a-cybersecurity-culture</a:t>
            </a:r>
          </a:p>
          <a:p>
            <a:r>
              <a:rPr lang="en-GB" dirty="0"/>
              <a:t>L'articolo dell'ISACA "Implementing a Cybersecurity Culture" (Implementare una cultura della sicurezza informatica) sottolinea l'importanza di promuovere una cultura della sicurezza informatica all'interno delle organizzazioni per migliorare la sicurezza delle informazioni. Definisce la cultura della sicurezza informatica come l'insieme delle conoscenze, credenze, percezioni, atteggiamenti, supposizioni, norme e valori degli individui in materia di sicurezza informatica, che si manifestano nel loro </a:t>
            </a:r>
            <a:r>
              <a:rPr lang="en-GB" dirty="0" err="1"/>
              <a:t>comportamento </a:t>
            </a:r>
            <a:r>
              <a:rPr lang="en-GB" dirty="0"/>
              <a:t>nei confronti delle tecnologie informatiche. </a:t>
            </a:r>
            <a:r>
              <a:rPr lang="en-GB" dirty="0">
                <a:hlinkClick r:id="rId3"/>
              </a:rPr>
              <a:t>ISACA</a:t>
            </a:r>
            <a:endParaRPr lang="en-GB" dirty="0"/>
          </a:p>
          <a:p>
            <a:r>
              <a:rPr lang="en-GB" dirty="0"/>
              <a:t>I componenti chiave di una solida cultura della sicurezza informatica includono:</a:t>
            </a:r>
          </a:p>
          <a:p>
            <a:pPr>
              <a:buFont typeface="Arial" panose="020B0604020202020204" pitchFamily="34" charset="0"/>
              <a:buChar char="•"/>
            </a:pPr>
            <a:r>
              <a:rPr lang="en-GB" b="1" dirty="0"/>
              <a:t>Fiducia</a:t>
            </a:r>
            <a:r>
              <a:rPr lang="en-GB" dirty="0"/>
              <a:t>: costruire la fiducia interpersonale tra i colleghi per facilitare una comunicazione aperta sulle questioni relative alla sicurezza.</a:t>
            </a:r>
          </a:p>
          <a:p>
            <a:pPr>
              <a:buFont typeface="Arial" panose="020B0604020202020204" pitchFamily="34" charset="0"/>
              <a:buChar char="•"/>
            </a:pPr>
            <a:r>
              <a:rPr lang="en-GB" b="1" dirty="0"/>
              <a:t>Sistemi informativi</a:t>
            </a:r>
            <a:r>
              <a:rPr lang="en-GB" dirty="0"/>
              <a:t>: implementare sistemi che convertano efficacemente i dati in informazioni utilizzabili.</a:t>
            </a:r>
          </a:p>
          <a:p>
            <a:pPr>
              <a:buFont typeface="Arial" panose="020B0604020202020204" pitchFamily="34" charset="0"/>
              <a:buChar char="•"/>
            </a:pPr>
            <a:r>
              <a:rPr lang="en-GB" b="1" dirty="0"/>
              <a:t>Comunicazione</a:t>
            </a:r>
            <a:r>
              <a:rPr lang="en-GB" dirty="0"/>
              <a:t>: incoraggiare le interazioni umane necessarie per il trasferimento delle conoscenze e la consapevolezza della sicurezza.</a:t>
            </a:r>
          </a:p>
          <a:p>
            <a:pPr>
              <a:buFont typeface="Arial" panose="020B0604020202020204" pitchFamily="34" charset="0"/>
              <a:buChar char="•"/>
            </a:pPr>
            <a:r>
              <a:rPr lang="en-GB" b="1" dirty="0"/>
              <a:t>Struttura organizzativa</a:t>
            </a:r>
            <a:r>
              <a:rPr lang="en-GB" dirty="0"/>
              <a:t>: progettazione di strutture che promuovono la condivisione delle conoscenze e la responsabilità nelle pratiche di sicurezza.</a:t>
            </a:r>
          </a:p>
          <a:p>
            <a:pPr>
              <a:buFont typeface="Arial" panose="020B0604020202020204" pitchFamily="34" charset="0"/>
              <a:buChar char="•"/>
            </a:pPr>
            <a:r>
              <a:rPr lang="en-GB" b="1" dirty="0"/>
              <a:t>Sistemi di ricompensa</a:t>
            </a:r>
            <a:r>
              <a:rPr lang="en-GB" dirty="0"/>
              <a:t>: istituire meccanismi motivazionali per incoraggiare il rispetto dei protocolli di sicurezza.</a:t>
            </a:r>
          </a:p>
          <a:p>
            <a:r>
              <a:rPr lang="en-GB" dirty="0"/>
              <a:t>L'articolo sottolinea inoltre la necessità di una ricerca continua per definire e misurare efficacemente la cultura della sicurezza informatica, suggerendo che questo settore offre opportunità di ulteriori studi da parte di studiosi e professionisti.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902CB-7487-49F8-9035-BAA64ED05E1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27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6608433"/>
      </p:ext>
    </p:extLst>
  </p:cSld>
  <p:clrMapOvr>
    <a:masterClrMapping/>
  </p:clrMapOvr>
</p:notes>
</file>

<file path=ppt/notesSlides/notesSlide1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Diverse competenze manageriali richieste a seconda del livello dirigenziale (Adattato da Daft, 2003; Dance, 2011; Katz, 1974) </a:t>
            </a:r>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A4DB9-0DBE-4B71-BCB6-EB44613F1D0F}" type="slidenum">
              <a:rPr kumimoji="0" lang="en-US" altLang="el-GR" sz="1200" b="0" i="0" u="none" strike="noStrike" kern="1200" cap="none" spc="0" normalizeH="0" baseline="0" noProof="0" smtClean="0">
                <a:ln>
                  <a:noFill/>
                </a:ln>
                <a:solidFill>
                  <a:prstClr val="black"/>
                </a:solidFill>
                <a:effectLst/>
                <a:uLnTx/>
                <a:uFillTx/>
                <a:latin typeface="Aptos" panose="02110004020202020204"/>
                <a:ea typeface="+mn-ea"/>
                <a:cs typeface="+mn-cs"/>
              </a:rPr>
              <a:t>29</a:t>
            </a:fld>
            <a:endParaRPr kumimoji="0" lang="en-US" altLang="el-G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62143703"/>
      </p:ext>
    </p:extLst>
  </p:cSld>
  <p:clrMapOvr>
    <a:masterClrMapping/>
  </p:clrMapOvr>
</p:notes>
</file>

<file path=ppt/notesSlides/notesSlide1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a:r>
              <a:rPr lang="nb-NO" sz="1200" b="0" i="0" u="none" strike="noStrike" kern="1200" dirty="0">
                <a:solidFill>
                  <a:schemeClr val="tx1"/>
                </a:solidFill>
                <a:effectLst/>
                <a:latin typeface="+mn-lt"/>
                <a:ea typeface="+mn-ea"/>
                <a:cs typeface="+mn-cs"/>
              </a:rPr>
              <a:t>Figura: Lee, M. Y. (2007). </a:t>
            </a:r>
            <a:r>
              <a:rPr lang="nb-NO" sz="1200" b="0" i="1" u="none" strike="noStrike" kern="1200" dirty="0" err="1">
                <a:solidFill>
                  <a:schemeClr val="tx1"/>
                </a:solidFill>
                <a:effectLst/>
                <a:latin typeface="+mn-lt"/>
                <a:ea typeface="+mn-ea"/>
                <a:cs typeface="+mn-cs"/>
              </a:rPr>
              <a:t>Comprendere </a:t>
            </a:r>
            <a:r>
              <a:rPr lang="nb-NO" sz="1200" b="0" i="1" u="none" strike="noStrike" kern="1200" dirty="0" err="1">
                <a:solidFill>
                  <a:schemeClr val="tx1"/>
                </a:solidFill>
                <a:effectLst/>
                <a:latin typeface="+mn-lt"/>
                <a:ea typeface="+mn-ea"/>
                <a:cs typeface="+mn-cs"/>
              </a:rPr>
              <a:t>i cambiamenti </a:t>
            </a:r>
            <a:r>
              <a:rPr lang="nb-NO" sz="1200" b="0" i="1" u="none" strike="noStrike" kern="1200" dirty="0">
                <a:solidFill>
                  <a:schemeClr val="tx1"/>
                </a:solidFill>
                <a:effectLst/>
                <a:latin typeface="+mn-lt"/>
                <a:ea typeface="+mn-ea"/>
                <a:cs typeface="+mn-cs"/>
              </a:rPr>
              <a:t>nei </a:t>
            </a:r>
            <a:r>
              <a:rPr lang="nb-NO" sz="1200" b="0" i="1" u="none" strike="noStrike" kern="1200" dirty="0" err="1">
                <a:solidFill>
                  <a:schemeClr val="tx1"/>
                </a:solidFill>
                <a:effectLst/>
                <a:latin typeface="+mn-lt"/>
                <a:ea typeface="+mn-ea"/>
                <a:cs typeface="+mn-cs"/>
              </a:rPr>
              <a:t>modelli</a:t>
            </a:r>
            <a:r>
              <a:rPr lang="nb-NO" sz="1200" b="0" i="1" u="none" strike="noStrike" kern="1200" dirty="0">
                <a:solidFill>
                  <a:schemeClr val="tx1"/>
                </a:solidFill>
                <a:effectLst/>
                <a:latin typeface="+mn-lt"/>
                <a:ea typeface="+mn-ea"/>
                <a:cs typeface="+mn-cs"/>
              </a:rPr>
              <a:t> mentali </a:t>
            </a:r>
            <a:r>
              <a:rPr lang="nb-NO" sz="1200" b="0" i="1" u="none" strike="noStrike" kern="1200" dirty="0" err="1">
                <a:solidFill>
                  <a:schemeClr val="tx1"/>
                </a:solidFill>
                <a:effectLst/>
                <a:latin typeface="+mn-lt"/>
                <a:ea typeface="+mn-ea"/>
                <a:cs typeface="+mn-cs"/>
              </a:rPr>
              <a:t>relativi al team </a:t>
            </a:r>
            <a:r>
              <a:rPr lang="nb-NO" sz="1200" b="0" i="1" u="none" strike="noStrike" kern="1200" dirty="0">
                <a:solidFill>
                  <a:schemeClr val="tx1"/>
                </a:solidFill>
                <a:effectLst/>
                <a:latin typeface="+mn-lt"/>
                <a:ea typeface="+mn-ea"/>
                <a:cs typeface="+mn-cs"/>
              </a:rPr>
              <a:t>e </a:t>
            </a:r>
            <a:r>
              <a:rPr lang="nb-NO" sz="1200" b="0" i="1" u="none" strike="noStrike" kern="1200" dirty="0" err="1">
                <a:solidFill>
                  <a:schemeClr val="tx1"/>
                </a:solidFill>
                <a:effectLst/>
                <a:latin typeface="+mn-lt"/>
                <a:ea typeface="+mn-ea"/>
                <a:cs typeface="+mn-cs"/>
              </a:rPr>
              <a:t>alle attività </a:t>
            </a:r>
            <a:r>
              <a:rPr lang="nb-NO" sz="1200" b="0" i="1" u="none" strike="noStrike" kern="1200" dirty="0">
                <a:solidFill>
                  <a:schemeClr val="tx1"/>
                </a:solidFill>
                <a:effectLst/>
                <a:latin typeface="+mn-lt"/>
                <a:ea typeface="+mn-ea"/>
                <a:cs typeface="+mn-cs"/>
              </a:rPr>
              <a:t>e </a:t>
            </a:r>
            <a:r>
              <a:rPr lang="nb-NO" sz="1200" b="0" i="1" u="none" strike="noStrike" kern="1200" dirty="0">
                <a:solidFill>
                  <a:schemeClr val="tx1"/>
                </a:solidFill>
                <a:effectLst/>
                <a:latin typeface="+mn-lt"/>
                <a:ea typeface="+mn-ea"/>
                <a:cs typeface="+mn-cs"/>
              </a:rPr>
              <a:t>i</a:t>
            </a:r>
            <a:r>
              <a:rPr lang="nb-NO" sz="1200" b="0" i="1" u="none" strike="noStrike" kern="1200" dirty="0" err="1">
                <a:solidFill>
                  <a:schemeClr val="tx1"/>
                </a:solidFill>
                <a:effectLst/>
                <a:latin typeface="+mn-lt"/>
                <a:ea typeface="+mn-ea"/>
                <a:cs typeface="+mn-cs"/>
              </a:rPr>
              <a:t> loro </a:t>
            </a:r>
            <a:r>
              <a:rPr lang="nb-NO" sz="1200" b="0" i="1" u="none" strike="noStrike" kern="1200" dirty="0">
                <a:solidFill>
                  <a:schemeClr val="tx1"/>
                </a:solidFill>
                <a:effectLst/>
                <a:latin typeface="+mn-lt"/>
                <a:ea typeface="+mn-ea"/>
                <a:cs typeface="+mn-cs"/>
              </a:rPr>
              <a:t>effetti </a:t>
            </a:r>
            <a:r>
              <a:rPr lang="nb-NO" sz="1200" b="0" i="1" u="none" strike="noStrike" kern="1200" dirty="0" err="1">
                <a:solidFill>
                  <a:schemeClr val="tx1"/>
                </a:solidFill>
                <a:effectLst/>
                <a:latin typeface="+mn-lt"/>
                <a:ea typeface="+mn-ea"/>
                <a:cs typeface="+mn-cs"/>
              </a:rPr>
              <a:t>sulle </a:t>
            </a:r>
            <a:r>
              <a:rPr lang="nb-NO" sz="1200" b="0" i="1" u="none" strike="noStrike" kern="1200" dirty="0">
                <a:solidFill>
                  <a:schemeClr val="tx1"/>
                </a:solidFill>
                <a:effectLst/>
                <a:latin typeface="+mn-lt"/>
                <a:ea typeface="+mn-ea"/>
                <a:cs typeface="+mn-cs"/>
              </a:rPr>
              <a:t>prestazioni </a:t>
            </a:r>
            <a:r>
              <a:rPr lang="nb-NO" sz="1200" b="0" i="1" u="none" strike="noStrike" kern="1200" dirty="0">
                <a:solidFill>
                  <a:schemeClr val="tx1"/>
                </a:solidFill>
                <a:effectLst/>
                <a:latin typeface="+mn-lt"/>
                <a:ea typeface="+mn-ea"/>
                <a:cs typeface="+mn-cs"/>
              </a:rPr>
              <a:t>del team e </a:t>
            </a:r>
            <a:r>
              <a:rPr lang="nb-NO" sz="1200" b="0" i="1" u="none" strike="noStrike" kern="1200" dirty="0" err="1">
                <a:solidFill>
                  <a:schemeClr val="tx1"/>
                </a:solidFill>
                <a:effectLst/>
                <a:latin typeface="+mn-lt"/>
                <a:ea typeface="+mn-ea"/>
                <a:cs typeface="+mn-cs"/>
              </a:rPr>
              <a:t>individuali </a:t>
            </a:r>
            <a:r>
              <a:rPr lang="nb-NO" sz="1200" b="0" i="0" u="none" strike="noStrike" kern="1200" dirty="0">
                <a:solidFill>
                  <a:schemeClr val="tx1"/>
                </a:solidFill>
                <a:effectLst/>
                <a:latin typeface="+mn-lt"/>
                <a:ea typeface="+mn-ea"/>
                <a:cs typeface="+mn-cs"/>
              </a:rPr>
              <a:t>(</a:t>
            </a:r>
            <a:r>
              <a:rPr lang="nb-NO" sz="1200" b="0" i="0" u="none" strike="noStrike" kern="1200" dirty="0" err="1">
                <a:solidFill>
                  <a:schemeClr val="tx1"/>
                </a:solidFill>
                <a:effectLst/>
                <a:latin typeface="+mn-lt"/>
                <a:ea typeface="+mn-ea"/>
                <a:cs typeface="+mn-cs"/>
              </a:rPr>
              <a:t>tesi </a:t>
            </a:r>
            <a:r>
              <a:rPr lang="nb-NO" sz="1200" b="0" i="0" u="none" strike="noStrike" kern="1200" dirty="0" err="1">
                <a:solidFill>
                  <a:schemeClr val="tx1"/>
                </a:solidFill>
                <a:effectLst/>
                <a:latin typeface="+mn-lt"/>
                <a:ea typeface="+mn-ea"/>
                <a:cs typeface="+mn-cs"/>
              </a:rPr>
              <a:t>di dottorato</a:t>
            </a:r>
            <a:r>
              <a:rPr lang="nb-NO" sz="1200" b="0" i="0" u="none" strike="noStrike" kern="1200" dirty="0">
                <a:solidFill>
                  <a:schemeClr val="tx1"/>
                </a:solidFill>
                <a:effectLst/>
                <a:latin typeface="+mn-lt"/>
                <a:ea typeface="+mn-ea"/>
                <a:cs typeface="+mn-cs"/>
              </a:rPr>
              <a:t>, Florida State University).</a:t>
            </a:r>
            <a:endParaRPr lang="nb-NO" b="0" dirty="0">
              <a:effectLst/>
            </a:endParaRPr>
          </a:p>
          <a:p>
            <a:pPr rtl="0"/>
            <a:br>
              <a:rPr lang="nb-NO" b="0" dirty="0">
                <a:effectLst/>
              </a:rPr>
            </a:br>
            <a:r>
              <a:rPr lang="nb-NO" sz="1200" b="0" i="0" u="none" strike="noStrike" kern="1200" dirty="0" err="1">
                <a:solidFill>
                  <a:schemeClr val="tx1"/>
                </a:solidFill>
                <a:effectLst/>
                <a:latin typeface="+mn-lt"/>
                <a:ea typeface="+mn-ea"/>
                <a:cs typeface="+mn-cs"/>
              </a:rPr>
              <a:t>Lencioni</a:t>
            </a:r>
            <a:r>
              <a:rPr lang="nb-NO" sz="1200" b="0" i="0" u="none" strike="noStrike" kern="1200" dirty="0">
                <a:solidFill>
                  <a:schemeClr val="tx1"/>
                </a:solidFill>
                <a:effectLst/>
                <a:latin typeface="+mn-lt"/>
                <a:ea typeface="+mn-ea"/>
                <a:cs typeface="+mn-cs"/>
              </a:rPr>
              <a:t>, P. M. (2002). Dai </a:t>
            </a:r>
            <a:r>
              <a:rPr lang="nb-NO" sz="1200" b="0" i="0" u="none" strike="noStrike" kern="1200" dirty="0" err="1">
                <a:solidFill>
                  <a:schemeClr val="tx1"/>
                </a:solidFill>
                <a:effectLst/>
                <a:latin typeface="+mn-lt"/>
                <a:ea typeface="+mn-ea"/>
                <a:cs typeface="+mn-cs"/>
              </a:rPr>
              <a:t>significato ai</a:t>
            </a:r>
            <a:r>
              <a:rPr lang="nb-NO" sz="1200" b="0" i="0" u="none" strike="noStrike" kern="1200" dirty="0" err="1">
                <a:solidFill>
                  <a:schemeClr val="tx1"/>
                </a:solidFill>
                <a:effectLst/>
                <a:latin typeface="+mn-lt"/>
                <a:ea typeface="+mn-ea"/>
                <a:cs typeface="+mn-cs"/>
              </a:rPr>
              <a:t> tuoi </a:t>
            </a:r>
            <a:r>
              <a:rPr lang="nb-NO" sz="1200" b="0" i="0" u="none" strike="noStrike" kern="1200" dirty="0" err="1">
                <a:solidFill>
                  <a:schemeClr val="tx1"/>
                </a:solidFill>
                <a:effectLst/>
                <a:latin typeface="+mn-lt"/>
                <a:ea typeface="+mn-ea"/>
                <a:cs typeface="+mn-cs"/>
              </a:rPr>
              <a:t>valori</a:t>
            </a:r>
            <a:r>
              <a:rPr lang="nb-NO" sz="1200" b="0" i="0" u="none" strike="noStrike" kern="1200" dirty="0">
                <a:solidFill>
                  <a:schemeClr val="tx1"/>
                </a:solidFill>
                <a:effectLst/>
                <a:latin typeface="+mn-lt"/>
                <a:ea typeface="+mn-ea"/>
                <a:cs typeface="+mn-cs"/>
              </a:rPr>
              <a:t>. </a:t>
            </a:r>
            <a:r>
              <a:rPr lang="nb-NO" sz="1200" b="0" i="1" u="none" strike="noStrike" kern="1200" dirty="0">
                <a:solidFill>
                  <a:schemeClr val="tx1"/>
                </a:solidFill>
                <a:effectLst/>
                <a:latin typeface="+mn-lt"/>
                <a:ea typeface="+mn-ea"/>
                <a:cs typeface="+mn-cs"/>
              </a:rPr>
              <a:t>Harvard Business Review</a:t>
            </a:r>
            <a:r>
              <a:rPr lang="nb-NO" sz="1200" b="0" i="0" u="none" strike="noStrike" kern="1200" dirty="0">
                <a:solidFill>
                  <a:schemeClr val="tx1"/>
                </a:solidFill>
                <a:effectLst/>
                <a:latin typeface="+mn-lt"/>
                <a:ea typeface="+mn-ea"/>
                <a:cs typeface="+mn-cs"/>
              </a:rPr>
              <a:t>,</a:t>
            </a:r>
            <a:r>
              <a:rPr lang="nb-NO" sz="1200" b="0" i="1" u="none" strike="noStrike" kern="1200" dirty="0">
                <a:solidFill>
                  <a:schemeClr val="tx1"/>
                </a:solidFill>
                <a:effectLst/>
                <a:latin typeface="+mn-lt"/>
                <a:ea typeface="+mn-ea"/>
                <a:cs typeface="+mn-cs"/>
              </a:rPr>
              <a:t> 80</a:t>
            </a:r>
            <a:r>
              <a:rPr lang="nb-NO" sz="1200" b="0" i="0" u="none" strike="noStrike" kern="1200" dirty="0">
                <a:solidFill>
                  <a:schemeClr val="tx1"/>
                </a:solidFill>
                <a:effectLst/>
                <a:latin typeface="+mn-lt"/>
                <a:ea typeface="+mn-ea"/>
                <a:cs typeface="+mn-cs"/>
              </a:rPr>
              <a:t>(7), 113-117.</a:t>
            </a:r>
            <a:endParaRPr lang="nb-NO" b="0" dirty="0">
              <a:effectLst/>
            </a:endParaRPr>
          </a:p>
          <a:p>
            <a:pPr rtl="0"/>
            <a:r>
              <a:rPr lang="nb-NO" sz="1200" b="0" i="0" u="none" strike="noStrike" kern="1200" dirty="0">
                <a:solidFill>
                  <a:schemeClr val="tx1"/>
                </a:solidFill>
                <a:effectLst/>
                <a:latin typeface="+mn-lt"/>
                <a:ea typeface="+mn-ea"/>
                <a:cs typeface="+mn-cs"/>
              </a:rPr>
              <a:t>Le aziende </a:t>
            </a:r>
            <a:r>
              <a:rPr lang="nb-NO" sz="1200" b="0" i="0" u="none" strike="noStrike" kern="1200" dirty="0" err="1">
                <a:solidFill>
                  <a:schemeClr val="tx1"/>
                </a:solidFill>
                <a:effectLst/>
                <a:latin typeface="+mn-lt"/>
                <a:ea typeface="+mn-ea"/>
                <a:cs typeface="+mn-cs"/>
              </a:rPr>
              <a:t>dovrebbero </a:t>
            </a:r>
            <a:r>
              <a:rPr lang="nb-NO" sz="1200" b="0" i="0" u="none" strike="noStrike" kern="1200" dirty="0" err="1">
                <a:solidFill>
                  <a:schemeClr val="tx1"/>
                </a:solidFill>
                <a:effectLst/>
                <a:latin typeface="+mn-lt"/>
                <a:ea typeface="+mn-ea"/>
                <a:cs typeface="+mn-cs"/>
              </a:rPr>
              <a:t>stabilire </a:t>
            </a:r>
            <a:r>
              <a:rPr lang="nb-NO" sz="1200" b="0" i="0" u="none" strike="noStrike" kern="1200" dirty="0" err="1">
                <a:solidFill>
                  <a:schemeClr val="tx1"/>
                </a:solidFill>
                <a:effectLst/>
                <a:latin typeface="+mn-lt"/>
                <a:ea typeface="+mn-ea"/>
                <a:cs typeface="+mn-cs"/>
              </a:rPr>
              <a:t>alcune </a:t>
            </a:r>
            <a:r>
              <a:rPr lang="nb-NO" sz="1200" b="0" i="0" u="none" strike="noStrike" kern="1200" dirty="0" err="1">
                <a:solidFill>
                  <a:schemeClr val="tx1"/>
                </a:solidFill>
                <a:effectLst/>
                <a:latin typeface="+mn-lt"/>
                <a:ea typeface="+mn-ea"/>
                <a:cs typeface="+mn-cs"/>
              </a:rPr>
              <a:t>definizioni </a:t>
            </a:r>
            <a:r>
              <a:rPr lang="nb-NO" sz="1200" b="0" i="0" u="none" strike="noStrike" kern="1200" dirty="0" err="1">
                <a:solidFill>
                  <a:schemeClr val="tx1"/>
                </a:solidFill>
                <a:effectLst/>
                <a:latin typeface="+mn-lt"/>
                <a:ea typeface="+mn-ea"/>
                <a:cs typeface="+mn-cs"/>
              </a:rPr>
              <a:t>di base </a:t>
            </a:r>
            <a:r>
              <a:rPr lang="nb-NO" sz="1200" b="0" i="0" u="none" strike="noStrike" kern="1200" dirty="0">
                <a:solidFill>
                  <a:schemeClr val="tx1"/>
                </a:solidFill>
                <a:effectLst/>
                <a:latin typeface="+mn-lt"/>
                <a:ea typeface="+mn-ea"/>
                <a:cs typeface="+mn-cs"/>
              </a:rPr>
              <a:t>per </a:t>
            </a:r>
            <a:r>
              <a:rPr lang="nb-NO" sz="1200" b="0" i="0" u="none" strike="noStrike" kern="1200" dirty="0" err="1">
                <a:solidFill>
                  <a:schemeClr val="tx1"/>
                </a:solidFill>
                <a:effectLst/>
                <a:latin typeface="+mn-lt"/>
                <a:ea typeface="+mn-ea"/>
                <a:cs typeface="+mn-cs"/>
              </a:rPr>
              <a:t>garantire </a:t>
            </a:r>
            <a:r>
              <a:rPr lang="nb-NO" sz="1200" b="0" i="0" u="none" strike="noStrike" kern="1200" dirty="0" err="1">
                <a:solidFill>
                  <a:schemeClr val="tx1"/>
                </a:solidFill>
                <a:effectLst/>
                <a:latin typeface="+mn-lt"/>
                <a:ea typeface="+mn-ea"/>
                <a:cs typeface="+mn-cs"/>
              </a:rPr>
              <a:t>che </a:t>
            </a:r>
            <a:r>
              <a:rPr lang="nb-NO" sz="1200" b="0" i="0" u="none" strike="noStrike" kern="1200" dirty="0" err="1">
                <a:solidFill>
                  <a:schemeClr val="tx1"/>
                </a:solidFill>
                <a:effectLst/>
                <a:latin typeface="+mn-lt"/>
                <a:ea typeface="+mn-ea"/>
                <a:cs typeface="+mn-cs"/>
              </a:rPr>
              <a:t>le persone </a:t>
            </a:r>
            <a:r>
              <a:rPr lang="nb-NO" sz="1200" b="0" i="0" u="none" strike="noStrike" kern="1200" dirty="0" err="1">
                <a:solidFill>
                  <a:schemeClr val="tx1"/>
                </a:solidFill>
                <a:effectLst/>
                <a:latin typeface="+mn-lt"/>
                <a:ea typeface="+mn-ea"/>
                <a:cs typeface="+mn-cs"/>
              </a:rPr>
              <a:t>sappiano </a:t>
            </a:r>
            <a:r>
              <a:rPr lang="nb-NO" sz="1200" b="0" i="0" u="none" strike="noStrike" kern="1200" dirty="0" err="1">
                <a:solidFill>
                  <a:schemeClr val="tx1"/>
                </a:solidFill>
                <a:effectLst/>
                <a:latin typeface="+mn-lt"/>
                <a:ea typeface="+mn-ea"/>
                <a:cs typeface="+mn-cs"/>
              </a:rPr>
              <a:t>di</a:t>
            </a:r>
            <a:r>
              <a:rPr lang="nb-NO" sz="1200" b="0" i="0" u="none" strike="noStrike" kern="1200" dirty="0" err="1">
                <a:solidFill>
                  <a:schemeClr val="tx1"/>
                </a:solidFill>
                <a:effectLst/>
                <a:latin typeface="+mn-lt"/>
                <a:ea typeface="+mn-ea"/>
                <a:cs typeface="+mn-cs"/>
              </a:rPr>
              <a:t> cosa </a:t>
            </a:r>
            <a:r>
              <a:rPr lang="nb-NO" sz="1200" b="0" i="0" u="none" strike="noStrike" kern="1200" dirty="0" err="1">
                <a:solidFill>
                  <a:schemeClr val="tx1"/>
                </a:solidFill>
                <a:effectLst/>
                <a:latin typeface="+mn-lt"/>
                <a:ea typeface="+mn-ea"/>
                <a:cs typeface="+mn-cs"/>
              </a:rPr>
              <a:t>stanno </a:t>
            </a:r>
            <a:r>
              <a:rPr lang="nb-NO" sz="1200" b="0" i="0" u="none" strike="noStrike" kern="1200" dirty="0" err="1">
                <a:solidFill>
                  <a:schemeClr val="tx1"/>
                </a:solidFill>
                <a:effectLst/>
                <a:latin typeface="+mn-lt"/>
                <a:ea typeface="+mn-ea"/>
                <a:cs typeface="+mn-cs"/>
              </a:rPr>
              <a:t>parlando </a:t>
            </a:r>
            <a:r>
              <a:rPr lang="nb-NO" sz="1200" b="0" i="0" u="none" strike="noStrike" kern="1200" dirty="0">
                <a:solidFill>
                  <a:schemeClr val="tx1"/>
                </a:solidFill>
                <a:effectLst/>
                <a:latin typeface="+mn-lt"/>
                <a:ea typeface="+mn-ea"/>
                <a:cs typeface="+mn-cs"/>
              </a:rPr>
              <a:t>e </a:t>
            </a:r>
            <a:r>
              <a:rPr lang="nb-NO" sz="1200" b="0" i="0" u="none" strike="noStrike" kern="1200" dirty="0" err="1">
                <a:solidFill>
                  <a:schemeClr val="tx1"/>
                </a:solidFill>
                <a:effectLst/>
                <a:latin typeface="+mn-lt"/>
                <a:ea typeface="+mn-ea"/>
                <a:cs typeface="+mn-cs"/>
              </a:rPr>
              <a:t>cosa </a:t>
            </a:r>
            <a:r>
              <a:rPr lang="nb-NO" sz="1200" b="0" i="0" u="none" strike="noStrike" kern="1200" dirty="0" err="1">
                <a:solidFill>
                  <a:schemeClr val="tx1"/>
                </a:solidFill>
                <a:effectLst/>
                <a:latin typeface="+mn-lt"/>
                <a:ea typeface="+mn-ea"/>
                <a:cs typeface="+mn-cs"/>
              </a:rPr>
              <a:t>stanno </a:t>
            </a:r>
            <a:r>
              <a:rPr lang="nb-NO" sz="1200" b="0" i="0" u="none" strike="noStrike" kern="1200" dirty="0" err="1">
                <a:solidFill>
                  <a:schemeClr val="tx1"/>
                </a:solidFill>
                <a:effectLst/>
                <a:latin typeface="+mn-lt"/>
                <a:ea typeface="+mn-ea"/>
                <a:cs typeface="+mn-cs"/>
              </a:rPr>
              <a:t>cercando </a:t>
            </a:r>
            <a:r>
              <a:rPr lang="nb-NO" sz="1200" b="0" i="0" u="none" strike="noStrike" kern="1200" dirty="0">
                <a:solidFill>
                  <a:schemeClr val="tx1"/>
                </a:solidFill>
                <a:effectLst/>
                <a:latin typeface="+mn-lt"/>
                <a:ea typeface="+mn-ea"/>
                <a:cs typeface="+mn-cs"/>
              </a:rPr>
              <a:t>di </a:t>
            </a:r>
            <a:r>
              <a:rPr lang="nb-NO" sz="1200" b="0" i="0" u="none" strike="noStrike" kern="1200" dirty="0" err="1">
                <a:solidFill>
                  <a:schemeClr val="tx1"/>
                </a:solidFill>
                <a:effectLst/>
                <a:latin typeface="+mn-lt"/>
                <a:ea typeface="+mn-ea"/>
                <a:cs typeface="+mn-cs"/>
              </a:rPr>
              <a:t>realizzare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Organizza </a:t>
            </a:r>
            <a:r>
              <a:rPr lang="nb-NO" sz="1200" b="0" i="0" u="none" strike="noStrike" kern="1200" dirty="0" err="1">
                <a:solidFill>
                  <a:schemeClr val="tx1"/>
                </a:solidFill>
                <a:effectLst/>
                <a:latin typeface="+mn-lt"/>
                <a:ea typeface="+mn-ea"/>
                <a:cs typeface="+mn-cs"/>
              </a:rPr>
              <a:t>i valori </a:t>
            </a:r>
            <a:r>
              <a:rPr lang="nb-NO" sz="1200" b="0" i="0" u="none" strike="noStrike" kern="1200" dirty="0" err="1">
                <a:solidFill>
                  <a:schemeClr val="tx1"/>
                </a:solidFill>
                <a:effectLst/>
                <a:latin typeface="+mn-lt"/>
                <a:ea typeface="+mn-ea"/>
                <a:cs typeface="+mn-cs"/>
              </a:rPr>
              <a:t>in </a:t>
            </a:r>
            <a:r>
              <a:rPr lang="nb-NO" sz="1200" b="0" i="0" u="none" strike="noStrike" kern="1200" dirty="0" err="1">
                <a:solidFill>
                  <a:schemeClr val="tx1"/>
                </a:solidFill>
                <a:effectLst/>
                <a:latin typeface="+mn-lt"/>
                <a:ea typeface="+mn-ea"/>
                <a:cs typeface="+mn-cs"/>
              </a:rPr>
              <a:t>quattro </a:t>
            </a:r>
            <a:r>
              <a:rPr lang="nb-NO" sz="1200" b="0" i="0" u="none" strike="noStrike" kern="1200" dirty="0" err="1">
                <a:solidFill>
                  <a:schemeClr val="tx1"/>
                </a:solidFill>
                <a:effectLst/>
                <a:latin typeface="+mn-lt"/>
                <a:ea typeface="+mn-ea"/>
                <a:cs typeface="+mn-cs"/>
              </a:rPr>
              <a:t>categorie</a:t>
            </a:r>
            <a:r>
              <a:rPr lang="nb-NO" sz="1200" b="0" i="0" u="none" strike="noStrike" kern="1200" dirty="0">
                <a:solidFill>
                  <a:schemeClr val="tx1"/>
                </a:solidFill>
                <a:effectLst/>
                <a:latin typeface="+mn-lt"/>
                <a:ea typeface="+mn-ea"/>
                <a:cs typeface="+mn-cs"/>
              </a:rPr>
              <a:t>.</a:t>
            </a:r>
            <a:endParaRPr lang="nb-NO" b="0" dirty="0">
              <a:effectLst/>
            </a:endParaRPr>
          </a:p>
          <a:p>
            <a:pPr rtl="0"/>
            <a:r>
              <a:rPr lang="nb-NO" sz="1200" b="0" i="1" u="none" strike="noStrike" kern="1200" dirty="0" err="1">
                <a:solidFill>
                  <a:schemeClr val="tx1"/>
                </a:solidFill>
                <a:effectLst/>
                <a:latin typeface="+mn-lt"/>
                <a:ea typeface="+mn-ea"/>
                <a:cs typeface="+mn-cs"/>
              </a:rPr>
              <a:t>I valori </a:t>
            </a:r>
            <a:r>
              <a:rPr lang="nb-NO" sz="1200" b="0" i="1" u="none" strike="noStrike" kern="1200" dirty="0" err="1">
                <a:solidFill>
                  <a:schemeClr val="tx1"/>
                </a:solidFill>
                <a:effectLst/>
                <a:latin typeface="+mn-lt"/>
                <a:ea typeface="+mn-ea"/>
                <a:cs typeface="+mn-cs"/>
              </a:rPr>
              <a:t>fondamentali </a:t>
            </a:r>
            <a:r>
              <a:rPr lang="nb-NO" sz="1200" b="0" i="0" u="none" strike="noStrike" kern="1200" dirty="0" err="1">
                <a:solidFill>
                  <a:schemeClr val="tx1"/>
                </a:solidFill>
                <a:effectLst/>
                <a:latin typeface="+mn-lt"/>
                <a:ea typeface="+mn-ea"/>
                <a:cs typeface="+mn-cs"/>
              </a:rPr>
              <a:t>sono </a:t>
            </a:r>
            <a:r>
              <a:rPr lang="nb-NO" sz="1200" b="0" i="0" u="none" strike="noStrike" kern="1200" dirty="0" err="1">
                <a:solidFill>
                  <a:schemeClr val="tx1"/>
                </a:solidFill>
                <a:effectLst/>
                <a:latin typeface="+mn-lt"/>
                <a:ea typeface="+mn-ea"/>
                <a:cs typeface="+mn-cs"/>
              </a:rPr>
              <a:t>i </a:t>
            </a:r>
            <a:r>
              <a:rPr lang="nb-NO" sz="1200" b="0" i="0" u="none" strike="noStrike" kern="1200" dirty="0" err="1">
                <a:solidFill>
                  <a:schemeClr val="tx1"/>
                </a:solidFill>
                <a:effectLst/>
                <a:latin typeface="+mn-lt"/>
                <a:ea typeface="+mn-ea"/>
                <a:cs typeface="+mn-cs"/>
              </a:rPr>
              <a:t>principi </a:t>
            </a:r>
            <a:r>
              <a:rPr lang="nb-NO" sz="1200" b="0" i="0" u="none" strike="noStrike" kern="1200" dirty="0" err="1">
                <a:solidFill>
                  <a:schemeClr val="tx1"/>
                </a:solidFill>
                <a:effectLst/>
                <a:latin typeface="+mn-lt"/>
                <a:ea typeface="+mn-ea"/>
                <a:cs typeface="+mn-cs"/>
              </a:rPr>
              <a:t>profondamente </a:t>
            </a:r>
            <a:r>
              <a:rPr lang="nb-NO" sz="1200" b="0" i="0" u="none" strike="noStrike" kern="1200" dirty="0" err="1">
                <a:solidFill>
                  <a:schemeClr val="tx1"/>
                </a:solidFill>
                <a:effectLst/>
                <a:latin typeface="+mn-lt"/>
                <a:ea typeface="+mn-ea"/>
                <a:cs typeface="+mn-cs"/>
              </a:rPr>
              <a:t>radicati </a:t>
            </a:r>
            <a:r>
              <a:rPr lang="nb-NO" sz="1200" b="0" i="0" u="none" strike="noStrike" kern="1200" dirty="0" err="1">
                <a:solidFill>
                  <a:schemeClr val="tx1"/>
                </a:solidFill>
                <a:effectLst/>
                <a:latin typeface="+mn-lt"/>
                <a:ea typeface="+mn-ea"/>
                <a:cs typeface="+mn-cs"/>
              </a:rPr>
              <a:t>che </a:t>
            </a:r>
            <a:r>
              <a:rPr lang="nb-NO" sz="1200" b="0" i="0" u="none" strike="noStrike" kern="1200" dirty="0">
                <a:solidFill>
                  <a:schemeClr val="tx1"/>
                </a:solidFill>
                <a:effectLst/>
                <a:latin typeface="+mn-lt"/>
                <a:ea typeface="+mn-ea"/>
                <a:cs typeface="+mn-cs"/>
              </a:rPr>
              <a:t>guidano tutte </a:t>
            </a:r>
            <a:r>
              <a:rPr lang="nb-NO" sz="1200" b="0" i="0" u="none" strike="noStrike" kern="1200" dirty="0" err="1">
                <a:solidFill>
                  <a:schemeClr val="tx1"/>
                </a:solidFill>
                <a:effectLst/>
                <a:latin typeface="+mn-lt"/>
                <a:ea typeface="+mn-ea"/>
                <a:cs typeface="+mn-cs"/>
              </a:rPr>
              <a:t>le azioni </a:t>
            </a:r>
            <a:r>
              <a:rPr lang="nb-NO" sz="1200" b="0" i="0" u="none" strike="noStrike" kern="1200" dirty="0" err="1">
                <a:solidFill>
                  <a:schemeClr val="tx1"/>
                </a:solidFill>
                <a:effectLst/>
                <a:latin typeface="+mn-lt"/>
                <a:ea typeface="+mn-ea"/>
                <a:cs typeface="+mn-cs"/>
              </a:rPr>
              <a:t>di un'azienda </a:t>
            </a:r>
            <a:r>
              <a:rPr lang="nb-NO" sz="1200" b="0" i="0" u="none" strike="noStrike" kern="1200" dirty="0">
                <a:solidFill>
                  <a:schemeClr val="tx1"/>
                </a:solidFill>
                <a:effectLst/>
                <a:latin typeface="+mn-lt"/>
                <a:ea typeface="+mn-ea"/>
                <a:cs typeface="+mn-cs"/>
              </a:rPr>
              <a:t>e </a:t>
            </a:r>
            <a:r>
              <a:rPr lang="nb-NO" sz="1200" b="0" i="0" u="none" strike="noStrike" kern="1200" dirty="0" err="1">
                <a:solidFill>
                  <a:schemeClr val="tx1"/>
                </a:solidFill>
                <a:effectLst/>
                <a:latin typeface="+mn-lt"/>
                <a:ea typeface="+mn-ea"/>
                <a:cs typeface="+mn-cs"/>
              </a:rPr>
              <a:t>ne</a:t>
            </a:r>
            <a:r>
              <a:rPr lang="nb-NO" sz="1200" b="0" i="0" u="none" strike="noStrike" kern="1200" dirty="0">
                <a:solidFill>
                  <a:schemeClr val="tx1"/>
                </a:solidFill>
                <a:effectLst/>
                <a:latin typeface="+mn-lt"/>
                <a:ea typeface="+mn-ea"/>
                <a:cs typeface="+mn-cs"/>
              </a:rPr>
              <a:t> costituiscono </a:t>
            </a:r>
            <a:r>
              <a:rPr lang="nb-NO" sz="1200" b="0" i="0" u="none" strike="noStrike" kern="1200" dirty="0" err="1">
                <a:solidFill>
                  <a:schemeClr val="tx1"/>
                </a:solidFill>
                <a:effectLst/>
                <a:latin typeface="+mn-lt"/>
                <a:ea typeface="+mn-ea"/>
                <a:cs typeface="+mn-cs"/>
              </a:rPr>
              <a:t>i pilastri </a:t>
            </a:r>
            <a:r>
              <a:rPr lang="nb-NO" sz="1200" b="0" i="0" u="none" strike="noStrike" kern="1200" dirty="0" err="1">
                <a:solidFill>
                  <a:schemeClr val="tx1"/>
                </a:solidFill>
                <a:effectLst/>
                <a:latin typeface="+mn-lt"/>
                <a:ea typeface="+mn-ea"/>
                <a:cs typeface="+mn-cs"/>
              </a:rPr>
              <a:t>culturali</a:t>
            </a:r>
            <a:r>
              <a:rPr lang="nb-NO" sz="1200" b="0" i="0" u="none" strike="noStrike" kern="1200" dirty="0">
                <a:solidFill>
                  <a:schemeClr val="tx1"/>
                </a:solidFill>
                <a:effectLst/>
                <a:latin typeface="+mn-lt"/>
                <a:ea typeface="+mn-ea"/>
                <a:cs typeface="+mn-cs"/>
              </a:rPr>
              <a:t>, e </a:t>
            </a:r>
            <a:r>
              <a:rPr lang="nb-NO" sz="1200" b="0" i="0" u="none" strike="noStrike" kern="1200" dirty="0">
                <a:solidFill>
                  <a:schemeClr val="tx1"/>
                </a:solidFill>
                <a:effectLst/>
                <a:latin typeface="+mn-lt"/>
                <a:ea typeface="+mn-ea"/>
                <a:cs typeface="+mn-cs"/>
              </a:rPr>
              <a:t>non</a:t>
            </a:r>
            <a:r>
              <a:rPr lang="nb-NO" sz="1200" b="0" i="0" u="none" strike="noStrike" kern="1200" dirty="0" err="1">
                <a:solidFill>
                  <a:schemeClr val="tx1"/>
                </a:solidFill>
                <a:effectLst/>
                <a:latin typeface="+mn-lt"/>
                <a:ea typeface="+mn-ea"/>
                <a:cs typeface="+mn-cs"/>
              </a:rPr>
              <a:t> possono </a:t>
            </a:r>
            <a:r>
              <a:rPr lang="nb-NO" sz="1200" b="0" i="0" u="none" strike="noStrike" kern="1200" dirty="0">
                <a:solidFill>
                  <a:schemeClr val="tx1"/>
                </a:solidFill>
                <a:effectLst/>
                <a:latin typeface="+mn-lt"/>
                <a:ea typeface="+mn-ea"/>
                <a:cs typeface="+mn-cs"/>
              </a:rPr>
              <a:t>mai essere </a:t>
            </a:r>
            <a:r>
              <a:rPr lang="nb-NO" sz="1200" b="0" i="0" u="none" strike="noStrike" kern="1200" dirty="0" err="1">
                <a:solidFill>
                  <a:schemeClr val="tx1"/>
                </a:solidFill>
                <a:effectLst/>
                <a:latin typeface="+mn-lt"/>
                <a:ea typeface="+mn-ea"/>
                <a:cs typeface="+mn-cs"/>
              </a:rPr>
              <a:t>compromessi</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né </a:t>
            </a:r>
            <a:r>
              <a:rPr lang="nb-NO" sz="1200" b="0" i="0" u="none" strike="noStrike" kern="1200" dirty="0">
                <a:solidFill>
                  <a:schemeClr val="tx1"/>
                </a:solidFill>
                <a:effectLst/>
                <a:latin typeface="+mn-lt"/>
                <a:ea typeface="+mn-ea"/>
                <a:cs typeface="+mn-cs"/>
              </a:rPr>
              <a:t>per </a:t>
            </a:r>
            <a:r>
              <a:rPr lang="nb-NO" sz="1200" b="0" i="0" u="none" strike="noStrike" kern="1200" dirty="0" err="1">
                <a:solidFill>
                  <a:schemeClr val="tx1"/>
                </a:solidFill>
                <a:effectLst/>
                <a:latin typeface="+mn-lt"/>
                <a:ea typeface="+mn-ea"/>
                <a:cs typeface="+mn-cs"/>
              </a:rPr>
              <a:t>convenienza </a:t>
            </a:r>
            <a:r>
              <a:rPr lang="nb-NO" sz="1200" b="0" i="0" u="none" strike="noStrike" kern="1200" dirty="0">
                <a:solidFill>
                  <a:schemeClr val="tx1"/>
                </a:solidFill>
                <a:effectLst/>
                <a:latin typeface="+mn-lt"/>
                <a:ea typeface="+mn-ea"/>
                <a:cs typeface="+mn-cs"/>
              </a:rPr>
              <a:t>né </a:t>
            </a:r>
            <a:r>
              <a:rPr lang="nb-NO" sz="1200" b="0" i="0" u="none" strike="noStrike" kern="1200" dirty="0">
                <a:solidFill>
                  <a:schemeClr val="tx1"/>
                </a:solidFill>
                <a:effectLst/>
                <a:latin typeface="+mn-lt"/>
                <a:ea typeface="+mn-ea"/>
                <a:cs typeface="+mn-cs"/>
              </a:rPr>
              <a:t>per </a:t>
            </a:r>
            <a:r>
              <a:rPr lang="nb-NO" sz="1200" b="0" i="0" u="none" strike="noStrike" kern="1200" dirty="0" err="1">
                <a:solidFill>
                  <a:schemeClr val="tx1"/>
                </a:solidFill>
                <a:effectLst/>
                <a:latin typeface="+mn-lt"/>
                <a:ea typeface="+mn-ea"/>
                <a:cs typeface="+mn-cs"/>
              </a:rPr>
              <a:t>guadagni </a:t>
            </a:r>
            <a:r>
              <a:rPr lang="nb-NO" sz="1200" b="0" i="0" u="none" strike="noStrike" kern="1200" dirty="0" err="1">
                <a:solidFill>
                  <a:schemeClr val="tx1"/>
                </a:solidFill>
                <a:effectLst/>
                <a:latin typeface="+mn-lt"/>
                <a:ea typeface="+mn-ea"/>
                <a:cs typeface="+mn-cs"/>
              </a:rPr>
              <a:t>economici</a:t>
            </a:r>
            <a:r>
              <a:rPr lang="nb-NO" sz="1200" b="0" i="0" u="none" strike="noStrike" kern="1200" dirty="0">
                <a:solidFill>
                  <a:schemeClr val="tx1"/>
                </a:solidFill>
                <a:effectLst/>
                <a:latin typeface="+mn-lt"/>
                <a:ea typeface="+mn-ea"/>
                <a:cs typeface="+mn-cs"/>
              </a:rPr>
              <a:t> a breve termine</a:t>
            </a:r>
            <a:r>
              <a:rPr lang="nb-NO" sz="1200" b="0" i="0" u="none" strike="noStrike" kern="1200" dirty="0">
                <a:solidFill>
                  <a:schemeClr val="tx1"/>
                </a:solidFill>
                <a:effectLst/>
                <a:latin typeface="+mn-lt"/>
                <a:ea typeface="+mn-ea"/>
                <a:cs typeface="+mn-cs"/>
              </a:rPr>
              <a:t>. </a:t>
            </a:r>
            <a:endParaRPr lang="nb-NO" b="0" dirty="0">
              <a:effectLst/>
            </a:endParaRPr>
          </a:p>
          <a:p>
            <a:pPr rtl="0"/>
            <a:r>
              <a:rPr lang="nb-NO" sz="1200" b="0" i="1" u="none" strike="noStrike" kern="1200" dirty="0" err="1">
                <a:solidFill>
                  <a:schemeClr val="tx1"/>
                </a:solidFill>
                <a:effectLst/>
                <a:latin typeface="+mn-lt"/>
                <a:ea typeface="+mn-ea"/>
                <a:cs typeface="+mn-cs"/>
              </a:rPr>
              <a:t>I valori </a:t>
            </a:r>
            <a:r>
              <a:rPr lang="nb-NO" sz="1200" b="0" i="1" u="none" strike="noStrike" kern="1200" dirty="0" err="1">
                <a:solidFill>
                  <a:schemeClr val="tx1"/>
                </a:solidFill>
                <a:effectLst/>
                <a:latin typeface="+mn-lt"/>
                <a:ea typeface="+mn-ea"/>
                <a:cs typeface="+mn-cs"/>
              </a:rPr>
              <a:t>aspirazionali </a:t>
            </a:r>
            <a:r>
              <a:rPr lang="nb-NO" sz="1200" b="0" i="0" u="none" strike="noStrike" kern="1200" dirty="0" err="1">
                <a:solidFill>
                  <a:schemeClr val="tx1"/>
                </a:solidFill>
                <a:effectLst/>
                <a:latin typeface="+mn-lt"/>
                <a:ea typeface="+mn-ea"/>
                <a:cs typeface="+mn-cs"/>
              </a:rPr>
              <a:t>sono </a:t>
            </a:r>
            <a:r>
              <a:rPr lang="nb-NO" sz="1200" b="0" i="0" u="none" strike="noStrike" kern="1200" dirty="0" err="1">
                <a:solidFill>
                  <a:schemeClr val="tx1"/>
                </a:solidFill>
                <a:effectLst/>
                <a:latin typeface="+mn-lt"/>
                <a:ea typeface="+mn-ea"/>
                <a:cs typeface="+mn-cs"/>
              </a:rPr>
              <a:t>quelli </a:t>
            </a:r>
            <a:r>
              <a:rPr lang="nb-NO" sz="1200" b="0" i="0" u="none" strike="noStrike" kern="1200" dirty="0" err="1">
                <a:solidFill>
                  <a:schemeClr val="tx1"/>
                </a:solidFill>
                <a:effectLst/>
                <a:latin typeface="+mn-lt"/>
                <a:ea typeface="+mn-ea"/>
                <a:cs typeface="+mn-cs"/>
              </a:rPr>
              <a:t>di cui </a:t>
            </a:r>
            <a:r>
              <a:rPr lang="nb-NO" sz="1200" b="0" i="0" u="none" strike="noStrike" kern="1200" dirty="0" err="1">
                <a:solidFill>
                  <a:schemeClr val="tx1"/>
                </a:solidFill>
                <a:effectLst/>
                <a:latin typeface="+mn-lt"/>
                <a:ea typeface="+mn-ea"/>
                <a:cs typeface="+mn-cs"/>
              </a:rPr>
              <a:t>un'azienda </a:t>
            </a:r>
            <a:r>
              <a:rPr lang="nb-NO" sz="1200" b="0" i="0" u="none" strike="noStrike" kern="1200" dirty="0" err="1">
                <a:solidFill>
                  <a:schemeClr val="tx1"/>
                </a:solidFill>
                <a:effectLst/>
                <a:latin typeface="+mn-lt"/>
                <a:ea typeface="+mn-ea"/>
                <a:cs typeface="+mn-cs"/>
              </a:rPr>
              <a:t>ha bisogno </a:t>
            </a:r>
            <a:r>
              <a:rPr lang="nb-NO" sz="1200" b="0" i="0" u="none" strike="noStrike" kern="1200" dirty="0">
                <a:solidFill>
                  <a:schemeClr val="tx1"/>
                </a:solidFill>
                <a:effectLst/>
                <a:latin typeface="+mn-lt"/>
                <a:ea typeface="+mn-ea"/>
                <a:cs typeface="+mn-cs"/>
              </a:rPr>
              <a:t>per </a:t>
            </a:r>
            <a:r>
              <a:rPr lang="nb-NO" sz="1200" b="0" i="0" u="none" strike="noStrike" kern="1200" dirty="0" err="1">
                <a:solidFill>
                  <a:schemeClr val="tx1"/>
                </a:solidFill>
                <a:effectLst/>
                <a:latin typeface="+mn-lt"/>
                <a:ea typeface="+mn-ea"/>
                <a:cs typeface="+mn-cs"/>
              </a:rPr>
              <a:t>avere successo </a:t>
            </a:r>
            <a:r>
              <a:rPr lang="nb-NO" sz="1200" b="0" i="0" u="none" strike="noStrike" kern="1200" dirty="0">
                <a:solidFill>
                  <a:schemeClr val="tx1"/>
                </a:solidFill>
                <a:effectLst/>
                <a:latin typeface="+mn-lt"/>
                <a:ea typeface="+mn-ea"/>
                <a:cs typeface="+mn-cs"/>
              </a:rPr>
              <a:t>in </a:t>
            </a:r>
            <a:r>
              <a:rPr lang="nb-NO" sz="1200" b="0" i="0" u="none" strike="noStrike" kern="1200" dirty="0" err="1">
                <a:solidFill>
                  <a:schemeClr val="tx1"/>
                </a:solidFill>
                <a:effectLst/>
                <a:latin typeface="+mn-lt"/>
                <a:ea typeface="+mn-ea"/>
                <a:cs typeface="+mn-cs"/>
              </a:rPr>
              <a:t>futuro</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ma </a:t>
            </a:r>
            <a:r>
              <a:rPr lang="nb-NO" sz="1200" b="0" i="0" u="none" strike="noStrike" kern="1200" dirty="0" err="1">
                <a:solidFill>
                  <a:schemeClr val="tx1"/>
                </a:solidFill>
                <a:effectLst/>
                <a:latin typeface="+mn-lt"/>
                <a:ea typeface="+mn-ea"/>
                <a:cs typeface="+mn-cs"/>
              </a:rPr>
              <a:t>che</a:t>
            </a:r>
            <a:r>
              <a:rPr lang="nb-NO" sz="1200" b="0" i="0" u="none" strike="noStrike" kern="1200" dirty="0" err="1">
                <a:solidFill>
                  <a:schemeClr val="tx1"/>
                </a:solidFill>
                <a:effectLst/>
                <a:latin typeface="+mn-lt"/>
                <a:ea typeface="+mn-ea"/>
                <a:cs typeface="+mn-cs"/>
              </a:rPr>
              <a:t> attualmente </a:t>
            </a:r>
            <a:r>
              <a:rPr lang="nb-NO" sz="1200" b="0" i="0" u="none" strike="noStrike" kern="1200" dirty="0" err="1">
                <a:solidFill>
                  <a:schemeClr val="tx1"/>
                </a:solidFill>
                <a:effectLst/>
                <a:latin typeface="+mn-lt"/>
                <a:ea typeface="+mn-ea"/>
                <a:cs typeface="+mn-cs"/>
              </a:rPr>
              <a:t>le mancano</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Un'azienda </a:t>
            </a:r>
            <a:r>
              <a:rPr lang="nb-NO" sz="1200" b="0" i="0" u="none" strike="noStrike" kern="1200" dirty="0" err="1">
                <a:solidFill>
                  <a:schemeClr val="tx1"/>
                </a:solidFill>
                <a:effectLst/>
                <a:latin typeface="+mn-lt"/>
                <a:ea typeface="+mn-ea"/>
                <a:cs typeface="+mn-cs"/>
              </a:rPr>
              <a:t>potrebbe </a:t>
            </a:r>
            <a:r>
              <a:rPr lang="nb-NO" sz="1200" b="0" i="0" u="none" strike="noStrike" kern="1200" dirty="0" err="1">
                <a:solidFill>
                  <a:schemeClr val="tx1"/>
                </a:solidFill>
                <a:effectLst/>
                <a:latin typeface="+mn-lt"/>
                <a:ea typeface="+mn-ea"/>
                <a:cs typeface="+mn-cs"/>
              </a:rPr>
              <a:t>aver bisogno </a:t>
            </a:r>
            <a:r>
              <a:rPr lang="nb-NO" sz="1200" b="0" i="0" u="none" strike="noStrike" kern="1200" dirty="0">
                <a:solidFill>
                  <a:schemeClr val="tx1"/>
                </a:solidFill>
                <a:effectLst/>
                <a:latin typeface="+mn-lt"/>
                <a:ea typeface="+mn-ea"/>
                <a:cs typeface="+mn-cs"/>
              </a:rPr>
              <a:t>di </a:t>
            </a:r>
            <a:r>
              <a:rPr lang="nb-NO" sz="1200" b="0" i="0" u="none" strike="noStrike" kern="1200" dirty="0" err="1">
                <a:solidFill>
                  <a:schemeClr val="tx1"/>
                </a:solidFill>
                <a:effectLst/>
                <a:latin typeface="+mn-lt"/>
                <a:ea typeface="+mn-ea"/>
                <a:cs typeface="+mn-cs"/>
              </a:rPr>
              <a:t>sviluppare </a:t>
            </a:r>
            <a:r>
              <a:rPr lang="nb-NO" sz="1200" b="0" i="0" u="none" strike="noStrike" kern="1200" dirty="0">
                <a:solidFill>
                  <a:schemeClr val="tx1"/>
                </a:solidFill>
                <a:effectLst/>
                <a:latin typeface="+mn-lt"/>
                <a:ea typeface="+mn-ea"/>
                <a:cs typeface="+mn-cs"/>
              </a:rPr>
              <a:t>un </a:t>
            </a:r>
            <a:r>
              <a:rPr lang="nb-NO" sz="1200" b="0" i="0" u="none" strike="noStrike" kern="1200" dirty="0" err="1">
                <a:solidFill>
                  <a:schemeClr val="tx1"/>
                </a:solidFill>
                <a:effectLst/>
                <a:latin typeface="+mn-lt"/>
                <a:ea typeface="+mn-ea"/>
                <a:cs typeface="+mn-cs"/>
              </a:rPr>
              <a:t>nuovo </a:t>
            </a:r>
            <a:r>
              <a:rPr lang="nb-NO" sz="1200" b="0" i="0" u="none" strike="noStrike" kern="1200" dirty="0" err="1">
                <a:solidFill>
                  <a:schemeClr val="tx1"/>
                </a:solidFill>
                <a:effectLst/>
                <a:latin typeface="+mn-lt"/>
                <a:ea typeface="+mn-ea"/>
                <a:cs typeface="+mn-cs"/>
              </a:rPr>
              <a:t>valore </a:t>
            </a:r>
            <a:r>
              <a:rPr lang="nb-NO" sz="1200" b="0" i="0" u="none" strike="noStrike" kern="1200" dirty="0">
                <a:solidFill>
                  <a:schemeClr val="tx1"/>
                </a:solidFill>
                <a:effectLst/>
                <a:latin typeface="+mn-lt"/>
                <a:ea typeface="+mn-ea"/>
                <a:cs typeface="+mn-cs"/>
              </a:rPr>
              <a:t>per sostenere una </a:t>
            </a:r>
            <a:r>
              <a:rPr lang="nb-NO" sz="1200" b="0" i="0" u="none" strike="noStrike" kern="1200" dirty="0" err="1">
                <a:solidFill>
                  <a:schemeClr val="tx1"/>
                </a:solidFill>
                <a:effectLst/>
                <a:latin typeface="+mn-lt"/>
                <a:ea typeface="+mn-ea"/>
                <a:cs typeface="+mn-cs"/>
              </a:rPr>
              <a:t>nuova </a:t>
            </a:r>
            <a:r>
              <a:rPr lang="nb-NO" sz="1200" b="0" i="0" u="none" strike="noStrike" kern="1200" dirty="0" err="1">
                <a:solidFill>
                  <a:schemeClr val="tx1"/>
                </a:solidFill>
                <a:effectLst/>
                <a:latin typeface="+mn-lt"/>
                <a:ea typeface="+mn-ea"/>
                <a:cs typeface="+mn-cs"/>
              </a:rPr>
              <a:t>strategia </a:t>
            </a:r>
            <a:r>
              <a:rPr lang="nb-NO" sz="1200" b="0" i="0" u="none" strike="noStrike" kern="1200" dirty="0">
                <a:solidFill>
                  <a:schemeClr val="tx1"/>
                </a:solidFill>
                <a:effectLst/>
                <a:latin typeface="+mn-lt"/>
                <a:ea typeface="+mn-ea"/>
                <a:cs typeface="+mn-cs"/>
              </a:rPr>
              <a:t>o per </a:t>
            </a:r>
            <a:r>
              <a:rPr lang="nb-NO" sz="1200" b="0" i="0" u="none" strike="noStrike" kern="1200" dirty="0" err="1">
                <a:solidFill>
                  <a:schemeClr val="tx1"/>
                </a:solidFill>
                <a:effectLst/>
                <a:latin typeface="+mn-lt"/>
                <a:ea typeface="+mn-ea"/>
                <a:cs typeface="+mn-cs"/>
              </a:rPr>
              <a:t>soddisfare </a:t>
            </a:r>
            <a:r>
              <a:rPr lang="nb-NO" sz="1200" b="0" i="0" u="none" strike="noStrike" kern="1200" dirty="0" err="1">
                <a:solidFill>
                  <a:schemeClr val="tx1"/>
                </a:solidFill>
                <a:effectLst/>
                <a:latin typeface="+mn-lt"/>
                <a:ea typeface="+mn-ea"/>
                <a:cs typeface="+mn-cs"/>
              </a:rPr>
              <a:t>le </a:t>
            </a:r>
            <a:r>
              <a:rPr lang="nb-NO" sz="1200" b="0" i="0" u="none" strike="noStrike" kern="1200" dirty="0" err="1">
                <a:solidFill>
                  <a:schemeClr val="tx1"/>
                </a:solidFill>
                <a:effectLst/>
                <a:latin typeface="+mn-lt"/>
                <a:ea typeface="+mn-ea"/>
                <a:cs typeface="+mn-cs"/>
              </a:rPr>
              <a:t>esigenze </a:t>
            </a:r>
            <a:r>
              <a:rPr lang="nb-NO" sz="1200" b="0" i="0" u="none" strike="noStrike" kern="1200" dirty="0">
                <a:solidFill>
                  <a:schemeClr val="tx1"/>
                </a:solidFill>
                <a:effectLst/>
                <a:latin typeface="+mn-lt"/>
                <a:ea typeface="+mn-ea"/>
                <a:cs typeface="+mn-cs"/>
              </a:rPr>
              <a:t>di un </a:t>
            </a:r>
            <a:r>
              <a:rPr lang="nb-NO" sz="1200" b="0" i="0" u="none" strike="noStrike" kern="1200" dirty="0" err="1">
                <a:solidFill>
                  <a:schemeClr val="tx1"/>
                </a:solidFill>
                <a:effectLst/>
                <a:latin typeface="+mn-lt"/>
                <a:ea typeface="+mn-ea"/>
                <a:cs typeface="+mn-cs"/>
              </a:rPr>
              <a:t>mercato </a:t>
            </a:r>
            <a:r>
              <a:rPr lang="nb-NO" sz="1200" b="0" i="0" u="none" strike="noStrike" kern="1200" dirty="0">
                <a:solidFill>
                  <a:schemeClr val="tx1"/>
                </a:solidFill>
                <a:effectLst/>
                <a:latin typeface="+mn-lt"/>
                <a:ea typeface="+mn-ea"/>
                <a:cs typeface="+mn-cs"/>
              </a:rPr>
              <a:t>o </a:t>
            </a:r>
            <a:r>
              <a:rPr lang="nb-NO" sz="1200" b="0" i="0" u="none" strike="noStrike" kern="1200" dirty="0" err="1">
                <a:solidFill>
                  <a:schemeClr val="tx1"/>
                </a:solidFill>
                <a:effectLst/>
                <a:latin typeface="+mn-lt"/>
                <a:ea typeface="+mn-ea"/>
                <a:cs typeface="+mn-cs"/>
              </a:rPr>
              <a:t>di un settore </a:t>
            </a:r>
            <a:r>
              <a:rPr lang="nb-NO" sz="1200" b="0" i="0" u="none" strike="noStrike" kern="1200" dirty="0" err="1">
                <a:solidFill>
                  <a:schemeClr val="tx1"/>
                </a:solidFill>
                <a:effectLst/>
                <a:latin typeface="+mn-lt"/>
                <a:ea typeface="+mn-ea"/>
                <a:cs typeface="+mn-cs"/>
              </a:rPr>
              <a:t>in evoluzione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Questi valori </a:t>
            </a:r>
            <a:r>
              <a:rPr lang="nb-NO" sz="1200" b="0" i="0" u="none" strike="noStrike" kern="1200" dirty="0">
                <a:solidFill>
                  <a:schemeClr val="tx1"/>
                </a:solidFill>
                <a:effectLst/>
                <a:latin typeface="+mn-lt"/>
                <a:ea typeface="+mn-ea"/>
                <a:cs typeface="+mn-cs"/>
              </a:rPr>
              <a:t>devono essere </a:t>
            </a:r>
            <a:r>
              <a:rPr lang="nb-NO" sz="1200" b="0" i="0" u="none" strike="noStrike" kern="1200" dirty="0" err="1">
                <a:solidFill>
                  <a:schemeClr val="tx1"/>
                </a:solidFill>
                <a:effectLst/>
                <a:latin typeface="+mn-lt"/>
                <a:ea typeface="+mn-ea"/>
                <a:cs typeface="+mn-cs"/>
              </a:rPr>
              <a:t>gestiti </a:t>
            </a:r>
            <a:r>
              <a:rPr lang="nb-NO" sz="1200" b="0" i="0" u="none" strike="noStrike" kern="1200" dirty="0" err="1">
                <a:solidFill>
                  <a:schemeClr val="tx1"/>
                </a:solidFill>
                <a:effectLst/>
                <a:latin typeface="+mn-lt"/>
                <a:ea typeface="+mn-ea"/>
                <a:cs typeface="+mn-cs"/>
              </a:rPr>
              <a:t>con attenzione</a:t>
            </a:r>
            <a:r>
              <a:rPr lang="nb-NO" sz="1200" b="0" i="0" u="none" strike="noStrike" kern="1200" dirty="0">
                <a:solidFill>
                  <a:schemeClr val="tx1"/>
                </a:solidFill>
                <a:effectLst/>
                <a:latin typeface="+mn-lt"/>
                <a:ea typeface="+mn-ea"/>
                <a:cs typeface="+mn-cs"/>
              </a:rPr>
              <a:t> </a:t>
            </a:r>
            <a:r>
              <a:rPr lang="nb-NO" sz="1200" b="0" i="0" u="none" strike="noStrike" kern="1200" dirty="0">
                <a:solidFill>
                  <a:schemeClr val="tx1"/>
                </a:solidFill>
                <a:effectLst/>
                <a:latin typeface="+mn-lt"/>
                <a:ea typeface="+mn-ea"/>
                <a:cs typeface="+mn-cs"/>
              </a:rPr>
              <a:t>per </a:t>
            </a:r>
            <a:r>
              <a:rPr lang="nb-NO" sz="1200" b="0" i="0" u="none" strike="noStrike" kern="1200" dirty="0" err="1">
                <a:solidFill>
                  <a:schemeClr val="tx1"/>
                </a:solidFill>
                <a:effectLst/>
                <a:latin typeface="+mn-lt"/>
                <a:ea typeface="+mn-ea"/>
                <a:cs typeface="+mn-cs"/>
              </a:rPr>
              <a:t>garantire </a:t>
            </a:r>
            <a:r>
              <a:rPr lang="nb-NO" sz="1200" b="0" i="0" u="none" strike="noStrike" kern="1200" dirty="0" err="1">
                <a:solidFill>
                  <a:schemeClr val="tx1"/>
                </a:solidFill>
                <a:effectLst/>
                <a:latin typeface="+mn-lt"/>
                <a:ea typeface="+mn-ea"/>
                <a:cs typeface="+mn-cs"/>
              </a:rPr>
              <a:t>che </a:t>
            </a:r>
            <a:r>
              <a:rPr lang="nb-NO" sz="1200" b="0" i="0" u="none" strike="noStrike" kern="1200" dirty="0">
                <a:solidFill>
                  <a:schemeClr val="tx1"/>
                </a:solidFill>
                <a:effectLst/>
                <a:latin typeface="+mn-lt"/>
                <a:ea typeface="+mn-ea"/>
                <a:cs typeface="+mn-cs"/>
              </a:rPr>
              <a:t>non </a:t>
            </a:r>
            <a:r>
              <a:rPr lang="nb-NO" sz="1200" b="0" i="0" u="none" strike="noStrike" kern="1200" dirty="0" err="1">
                <a:solidFill>
                  <a:schemeClr val="tx1"/>
                </a:solidFill>
                <a:effectLst/>
                <a:latin typeface="+mn-lt"/>
                <a:ea typeface="+mn-ea"/>
                <a:cs typeface="+mn-cs"/>
              </a:rPr>
              <a:t>indeboliscano </a:t>
            </a:r>
            <a:r>
              <a:rPr lang="nb-NO" sz="1200" b="0" i="0" u="none" strike="noStrike" kern="1200" dirty="0" err="1">
                <a:solidFill>
                  <a:schemeClr val="tx1"/>
                </a:solidFill>
                <a:effectLst/>
                <a:latin typeface="+mn-lt"/>
                <a:ea typeface="+mn-ea"/>
                <a:cs typeface="+mn-cs"/>
              </a:rPr>
              <a:t>i </a:t>
            </a:r>
            <a:r>
              <a:rPr lang="nb-NO" sz="1200" b="0" i="0" u="none" strike="noStrike" kern="1200" dirty="0" err="1">
                <a:solidFill>
                  <a:schemeClr val="tx1"/>
                </a:solidFill>
                <a:effectLst/>
                <a:latin typeface="+mn-lt"/>
                <a:ea typeface="+mn-ea"/>
                <a:cs typeface="+mn-cs"/>
              </a:rPr>
              <a:t>valori fondamentali.</a:t>
            </a:r>
            <a:endParaRPr lang="nb-NO" b="0" dirty="0">
              <a:effectLst/>
            </a:endParaRPr>
          </a:p>
          <a:p>
            <a:pPr rtl="0"/>
            <a:r>
              <a:rPr lang="nb-NO" sz="1200" b="0" i="1" u="none" strike="noStrike" kern="1200" dirty="0" err="1">
                <a:solidFill>
                  <a:schemeClr val="tx1"/>
                </a:solidFill>
                <a:effectLst/>
                <a:latin typeface="+mn-lt"/>
                <a:ea typeface="+mn-ea"/>
                <a:cs typeface="+mn-cs"/>
              </a:rPr>
              <a:t>I valori</a:t>
            </a:r>
            <a:r>
              <a:rPr lang="nb-NO" sz="1200" b="0" i="1" u="none" strike="noStrike" kern="1200" dirty="0">
                <a:solidFill>
                  <a:schemeClr val="tx1"/>
                </a:solidFill>
                <a:effectLst/>
                <a:latin typeface="+mn-lt"/>
                <a:ea typeface="+mn-ea"/>
                <a:cs typeface="+mn-cs"/>
              </a:rPr>
              <a:t> di "permesso di giocare" </a:t>
            </a:r>
            <a:r>
              <a:rPr lang="nb-NO" sz="1200" b="0" i="0" u="none" strike="noStrike" kern="1200" dirty="0" err="1">
                <a:solidFill>
                  <a:schemeClr val="tx1"/>
                </a:solidFill>
                <a:effectLst/>
                <a:latin typeface="+mn-lt"/>
                <a:ea typeface="+mn-ea"/>
                <a:cs typeface="+mn-cs"/>
              </a:rPr>
              <a:t>riflettono </a:t>
            </a:r>
            <a:r>
              <a:rPr lang="nb-NO" sz="1200" b="0" i="0" u="none" strike="noStrike" kern="1200" dirty="0" err="1">
                <a:solidFill>
                  <a:schemeClr val="tx1"/>
                </a:solidFill>
                <a:effectLst/>
                <a:latin typeface="+mn-lt"/>
                <a:ea typeface="+mn-ea"/>
                <a:cs typeface="+mn-cs"/>
              </a:rPr>
              <a:t>semplicemente </a:t>
            </a:r>
            <a:r>
              <a:rPr lang="nb-NO" sz="1200" b="0" i="0" u="none" strike="noStrike" kern="1200" dirty="0" err="1">
                <a:solidFill>
                  <a:schemeClr val="tx1"/>
                </a:solidFill>
                <a:effectLst/>
                <a:latin typeface="+mn-lt"/>
                <a:ea typeface="+mn-ea"/>
                <a:cs typeface="+mn-cs"/>
              </a:rPr>
              <a:t>gli </a:t>
            </a:r>
            <a:r>
              <a:rPr lang="nb-NO" sz="1200" b="0" i="0" u="none" strike="noStrike" kern="1200" dirty="0">
                <a:solidFill>
                  <a:schemeClr val="tx1"/>
                </a:solidFill>
                <a:effectLst/>
                <a:latin typeface="+mn-lt"/>
                <a:ea typeface="+mn-ea"/>
                <a:cs typeface="+mn-cs"/>
              </a:rPr>
              <a:t>standard </a:t>
            </a:r>
            <a:r>
              <a:rPr lang="nb-NO" sz="1200" b="0" i="0" u="none" strike="noStrike" kern="1200" dirty="0" err="1">
                <a:solidFill>
                  <a:schemeClr val="tx1"/>
                </a:solidFill>
                <a:effectLst/>
                <a:latin typeface="+mn-lt"/>
                <a:ea typeface="+mn-ea"/>
                <a:cs typeface="+mn-cs"/>
              </a:rPr>
              <a:t>comportamentali </a:t>
            </a:r>
            <a:r>
              <a:rPr lang="nb-NO" sz="1200" b="0" i="0" u="none" strike="noStrike" kern="1200" dirty="0">
                <a:solidFill>
                  <a:schemeClr val="tx1"/>
                </a:solidFill>
                <a:effectLst/>
                <a:latin typeface="+mn-lt"/>
                <a:ea typeface="+mn-ea"/>
                <a:cs typeface="+mn-cs"/>
              </a:rPr>
              <a:t>e </a:t>
            </a:r>
            <a:r>
              <a:rPr lang="nb-NO" sz="1200" b="0" i="0" u="none" strike="noStrike" kern="1200" dirty="0" err="1">
                <a:solidFill>
                  <a:schemeClr val="tx1"/>
                </a:solidFill>
                <a:effectLst/>
                <a:latin typeface="+mn-lt"/>
                <a:ea typeface="+mn-ea"/>
                <a:cs typeface="+mn-cs"/>
              </a:rPr>
              <a:t>sociali </a:t>
            </a:r>
            <a:r>
              <a:rPr lang="nb-NO" sz="1200" b="0" i="0" u="none" strike="noStrike" kern="1200" dirty="0">
                <a:solidFill>
                  <a:schemeClr val="tx1"/>
                </a:solidFill>
                <a:effectLst/>
                <a:latin typeface="+mn-lt"/>
                <a:ea typeface="+mn-ea"/>
                <a:cs typeface="+mn-cs"/>
              </a:rPr>
              <a:t>minimi </a:t>
            </a:r>
            <a:r>
              <a:rPr lang="nb-NO" sz="1200" b="0" i="0" u="none" strike="noStrike" kern="1200" dirty="0" err="1">
                <a:solidFill>
                  <a:schemeClr val="tx1"/>
                </a:solidFill>
                <a:effectLst/>
                <a:latin typeface="+mn-lt"/>
                <a:ea typeface="+mn-ea"/>
                <a:cs typeface="+mn-cs"/>
              </a:rPr>
              <a:t>richiesti </a:t>
            </a:r>
            <a:r>
              <a:rPr lang="nb-NO" sz="1200" b="0" i="0" u="none" strike="noStrike" kern="1200" dirty="0">
                <a:solidFill>
                  <a:schemeClr val="tx1"/>
                </a:solidFill>
                <a:effectLst/>
                <a:latin typeface="+mn-lt"/>
                <a:ea typeface="+mn-ea"/>
                <a:cs typeface="+mn-cs"/>
              </a:rPr>
              <a:t>a </a:t>
            </a:r>
            <a:r>
              <a:rPr lang="nb-NO" sz="1200" b="0" i="0" u="none" strike="noStrike" kern="1200" dirty="0" err="1">
                <a:solidFill>
                  <a:schemeClr val="tx1"/>
                </a:solidFill>
                <a:effectLst/>
                <a:latin typeface="+mn-lt"/>
                <a:ea typeface="+mn-ea"/>
                <a:cs typeface="+mn-cs"/>
              </a:rPr>
              <a:t>qualsiasi </a:t>
            </a:r>
            <a:r>
              <a:rPr lang="nb-NO" sz="1200" b="0" i="0" u="none" strike="noStrike" kern="1200" dirty="0" err="1">
                <a:solidFill>
                  <a:schemeClr val="tx1"/>
                </a:solidFill>
                <a:effectLst/>
                <a:latin typeface="+mn-lt"/>
                <a:ea typeface="+mn-ea"/>
                <a:cs typeface="+mn-cs"/>
              </a:rPr>
              <a:t>dipendente</a:t>
            </a:r>
            <a:r>
              <a:rPr lang="nb-NO" sz="1200" b="0" i="0" u="none" strike="noStrike" kern="1200" dirty="0">
                <a:solidFill>
                  <a:schemeClr val="tx1"/>
                </a:solidFill>
                <a:effectLst/>
                <a:latin typeface="+mn-lt"/>
                <a:ea typeface="+mn-ea"/>
                <a:cs typeface="+mn-cs"/>
              </a:rPr>
              <a:t>. </a:t>
            </a:r>
            <a:endParaRPr lang="nb-NO" b="0" dirty="0">
              <a:effectLst/>
            </a:endParaRPr>
          </a:p>
          <a:p>
            <a:pPr rtl="0"/>
            <a:r>
              <a:rPr lang="nb-NO" sz="1200" b="0" i="1" u="none" strike="noStrike" kern="1200" dirty="0" err="1">
                <a:solidFill>
                  <a:schemeClr val="tx1"/>
                </a:solidFill>
                <a:effectLst/>
                <a:latin typeface="+mn-lt"/>
                <a:ea typeface="+mn-ea"/>
                <a:cs typeface="+mn-cs"/>
              </a:rPr>
              <a:t>I valori </a:t>
            </a:r>
            <a:r>
              <a:rPr lang="nb-NO" sz="1200" b="0" i="1" u="none" strike="noStrike" kern="1200" dirty="0" err="1">
                <a:solidFill>
                  <a:schemeClr val="tx1"/>
                </a:solidFill>
                <a:effectLst/>
                <a:latin typeface="+mn-lt"/>
                <a:ea typeface="+mn-ea"/>
                <a:cs typeface="+mn-cs"/>
              </a:rPr>
              <a:t>accidentali </a:t>
            </a:r>
            <a:r>
              <a:rPr lang="nb-NO" sz="1200" b="0" i="0" u="none" strike="noStrike" kern="1200" dirty="0" err="1">
                <a:solidFill>
                  <a:schemeClr val="tx1"/>
                </a:solidFill>
                <a:effectLst/>
                <a:latin typeface="+mn-lt"/>
                <a:ea typeface="+mn-ea"/>
                <a:cs typeface="+mn-cs"/>
              </a:rPr>
              <a:t>nascono </a:t>
            </a:r>
            <a:r>
              <a:rPr lang="nb-NO" sz="1200" b="0" i="0" u="none" strike="noStrike" kern="1200" dirty="0" err="1">
                <a:solidFill>
                  <a:schemeClr val="tx1"/>
                </a:solidFill>
                <a:effectLst/>
                <a:latin typeface="+mn-lt"/>
                <a:ea typeface="+mn-ea"/>
                <a:cs typeface="+mn-cs"/>
              </a:rPr>
              <a:t>spontaneamente </a:t>
            </a:r>
            <a:r>
              <a:rPr lang="nb-NO" sz="1200" b="0" i="0" u="none" strike="noStrike" kern="1200" dirty="0" err="1">
                <a:solidFill>
                  <a:schemeClr val="tx1"/>
                </a:solidFill>
                <a:effectLst/>
                <a:latin typeface="+mn-lt"/>
                <a:ea typeface="+mn-ea"/>
                <a:cs typeface="+mn-cs"/>
              </a:rPr>
              <a:t>senza </a:t>
            </a:r>
            <a:r>
              <a:rPr lang="nb-NO" sz="1200" b="0" i="0" u="none" strike="noStrike" kern="1200" dirty="0" err="1">
                <a:solidFill>
                  <a:schemeClr val="tx1"/>
                </a:solidFill>
                <a:effectLst/>
                <a:latin typeface="+mn-lt"/>
                <a:ea typeface="+mn-ea"/>
                <a:cs typeface="+mn-cs"/>
              </a:rPr>
              <a:t>essere </a:t>
            </a:r>
            <a:r>
              <a:rPr lang="nb-NO" sz="1200" b="0" i="0" u="none" strike="noStrike" kern="1200" dirty="0" err="1">
                <a:solidFill>
                  <a:schemeClr val="tx1"/>
                </a:solidFill>
                <a:effectLst/>
                <a:latin typeface="+mn-lt"/>
                <a:ea typeface="+mn-ea"/>
                <a:cs typeface="+mn-cs"/>
              </a:rPr>
              <a:t>coltivati </a:t>
            </a:r>
            <a:r>
              <a:rPr lang="nb-NO" sz="1200" b="0" i="0" u="none" strike="noStrike" kern="1200" dirty="0">
                <a:solidFill>
                  <a:schemeClr val="tx1"/>
                </a:solidFill>
                <a:effectLst/>
                <a:latin typeface="+mn-lt"/>
                <a:ea typeface="+mn-ea"/>
                <a:cs typeface="+mn-cs"/>
              </a:rPr>
              <a:t>dalla </a:t>
            </a:r>
            <a:r>
              <a:rPr lang="nb-NO" sz="1200" b="0" i="0" u="none" strike="noStrike" kern="1200" dirty="0" err="1">
                <a:solidFill>
                  <a:schemeClr val="tx1"/>
                </a:solidFill>
                <a:effectLst/>
                <a:latin typeface="+mn-lt"/>
                <a:ea typeface="+mn-ea"/>
                <a:cs typeface="+mn-cs"/>
              </a:rPr>
              <a:t>leadership </a:t>
            </a:r>
            <a:r>
              <a:rPr lang="nb-NO" sz="1200" b="0" i="0" u="none" strike="noStrike" kern="1200" dirty="0">
                <a:solidFill>
                  <a:schemeClr val="tx1"/>
                </a:solidFill>
                <a:effectLst/>
                <a:latin typeface="+mn-lt"/>
                <a:ea typeface="+mn-ea"/>
                <a:cs typeface="+mn-cs"/>
              </a:rPr>
              <a:t>e </a:t>
            </a:r>
            <a:r>
              <a:rPr lang="nb-NO" sz="1200" b="0" i="0" u="none" strike="noStrike" kern="1200" dirty="0" err="1">
                <a:solidFill>
                  <a:schemeClr val="tx1"/>
                </a:solidFill>
                <a:effectLst/>
                <a:latin typeface="+mn-lt"/>
                <a:ea typeface="+mn-ea"/>
                <a:cs typeface="+mn-cs"/>
              </a:rPr>
              <a:t>si </a:t>
            </a:r>
            <a:r>
              <a:rPr lang="nb-NO" sz="1200" b="0" i="0" u="none" strike="noStrike" kern="1200" dirty="0">
                <a:solidFill>
                  <a:schemeClr val="tx1"/>
                </a:solidFill>
                <a:effectLst/>
                <a:latin typeface="+mn-lt"/>
                <a:ea typeface="+mn-ea"/>
                <a:cs typeface="+mn-cs"/>
              </a:rPr>
              <a:t>affermano nel tempo. </a:t>
            </a:r>
            <a:r>
              <a:rPr lang="nb-NO" sz="1200" b="0" i="0" u="none" strike="noStrike" kern="1200" dirty="0" err="1">
                <a:solidFill>
                  <a:schemeClr val="tx1"/>
                </a:solidFill>
                <a:effectLst/>
                <a:latin typeface="+mn-lt"/>
                <a:ea typeface="+mn-ea"/>
                <a:cs typeface="+mn-cs"/>
              </a:rPr>
              <a:t>Di solito </a:t>
            </a:r>
            <a:r>
              <a:rPr lang="nb-NO" sz="1200" b="0" i="0" u="none" strike="noStrike" kern="1200" dirty="0" err="1">
                <a:solidFill>
                  <a:schemeClr val="tx1"/>
                </a:solidFill>
                <a:effectLst/>
                <a:latin typeface="+mn-lt"/>
                <a:ea typeface="+mn-ea"/>
                <a:cs typeface="+mn-cs"/>
              </a:rPr>
              <a:t>riflettono </a:t>
            </a:r>
            <a:r>
              <a:rPr lang="nb-NO" sz="1200" b="0" i="0" u="none" strike="noStrike" kern="1200" dirty="0" err="1">
                <a:solidFill>
                  <a:schemeClr val="tx1"/>
                </a:solidFill>
                <a:effectLst/>
                <a:latin typeface="+mn-lt"/>
                <a:ea typeface="+mn-ea"/>
                <a:cs typeface="+mn-cs"/>
              </a:rPr>
              <a:t>gli </a:t>
            </a:r>
            <a:r>
              <a:rPr lang="nb-NO" sz="1200" b="0" i="0" u="none" strike="noStrike" kern="1200" dirty="0" err="1">
                <a:solidFill>
                  <a:schemeClr val="tx1"/>
                </a:solidFill>
                <a:effectLst/>
                <a:latin typeface="+mn-lt"/>
                <a:ea typeface="+mn-ea"/>
                <a:cs typeface="+mn-cs"/>
              </a:rPr>
              <a:t>interessi </a:t>
            </a:r>
            <a:r>
              <a:rPr lang="nb-NO" sz="1200" b="0" i="0" u="none" strike="noStrike" kern="1200" dirty="0" err="1">
                <a:solidFill>
                  <a:schemeClr val="tx1"/>
                </a:solidFill>
                <a:effectLst/>
                <a:latin typeface="+mn-lt"/>
                <a:ea typeface="+mn-ea"/>
                <a:cs typeface="+mn-cs"/>
              </a:rPr>
              <a:t>comuni </a:t>
            </a:r>
            <a:r>
              <a:rPr lang="nb-NO" sz="1200" b="0" i="0" u="none" strike="noStrike" kern="1200" dirty="0">
                <a:solidFill>
                  <a:schemeClr val="tx1"/>
                </a:solidFill>
                <a:effectLst/>
                <a:latin typeface="+mn-lt"/>
                <a:ea typeface="+mn-ea"/>
                <a:cs typeface="+mn-cs"/>
              </a:rPr>
              <a:t>o </a:t>
            </a:r>
            <a:r>
              <a:rPr lang="nb-NO" sz="1200" b="0" i="0" u="none" strike="noStrike" kern="1200" dirty="0" err="1">
                <a:solidFill>
                  <a:schemeClr val="tx1"/>
                </a:solidFill>
                <a:effectLst/>
                <a:latin typeface="+mn-lt"/>
                <a:ea typeface="+mn-ea"/>
                <a:cs typeface="+mn-cs"/>
              </a:rPr>
              <a:t>le personalità </a:t>
            </a:r>
            <a:r>
              <a:rPr lang="nb-NO" sz="1200" b="0" i="0" u="none" strike="noStrike" kern="1200" dirty="0" err="1">
                <a:solidFill>
                  <a:schemeClr val="tx1"/>
                </a:solidFill>
                <a:effectLst/>
                <a:latin typeface="+mn-lt"/>
                <a:ea typeface="+mn-ea"/>
                <a:cs typeface="+mn-cs"/>
              </a:rPr>
              <a:t>dei </a:t>
            </a:r>
            <a:r>
              <a:rPr lang="nb-NO" sz="1200" b="0" i="0" u="none" strike="noStrike" kern="1200" dirty="0" err="1">
                <a:solidFill>
                  <a:schemeClr val="tx1"/>
                </a:solidFill>
                <a:effectLst/>
                <a:latin typeface="+mn-lt"/>
                <a:ea typeface="+mn-ea"/>
                <a:cs typeface="+mn-cs"/>
              </a:rPr>
              <a:t>dipendenti</a:t>
            </a:r>
            <a:r>
              <a:rPr lang="nb-NO" sz="1200" b="0" i="0" u="none" strike="noStrike" kern="1200" dirty="0" err="1">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dell'organizzazione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I valori </a:t>
            </a:r>
            <a:r>
              <a:rPr lang="nb-NO" sz="1200" b="0" i="0" u="none" strike="noStrike" kern="1200" dirty="0" err="1">
                <a:solidFill>
                  <a:schemeClr val="tx1"/>
                </a:solidFill>
                <a:effectLst/>
                <a:latin typeface="+mn-lt"/>
                <a:ea typeface="+mn-ea"/>
                <a:cs typeface="+mn-cs"/>
              </a:rPr>
              <a:t>accidentali </a:t>
            </a:r>
            <a:r>
              <a:rPr lang="nb-NO" sz="1200" b="0" i="0" u="none" strike="noStrike" kern="1200" dirty="0" err="1">
                <a:solidFill>
                  <a:schemeClr val="tx1"/>
                </a:solidFill>
                <a:effectLst/>
                <a:latin typeface="+mn-lt"/>
                <a:ea typeface="+mn-ea"/>
                <a:cs typeface="+mn-cs"/>
              </a:rPr>
              <a:t>possono </a:t>
            </a:r>
            <a:r>
              <a:rPr lang="nb-NO" sz="1200" b="0" i="0" u="none" strike="noStrike" kern="1200" dirty="0">
                <a:solidFill>
                  <a:schemeClr val="tx1"/>
                </a:solidFill>
                <a:effectLst/>
                <a:latin typeface="+mn-lt"/>
                <a:ea typeface="+mn-ea"/>
                <a:cs typeface="+mn-cs"/>
              </a:rPr>
              <a:t>essere </a:t>
            </a:r>
            <a:r>
              <a:rPr lang="nb-NO" sz="1200" b="0" i="0" u="none" strike="noStrike" kern="1200" dirty="0" err="1">
                <a:solidFill>
                  <a:schemeClr val="tx1"/>
                </a:solidFill>
                <a:effectLst/>
                <a:latin typeface="+mn-lt"/>
                <a:ea typeface="+mn-ea"/>
                <a:cs typeface="+mn-cs"/>
              </a:rPr>
              <a:t>positivi </a:t>
            </a:r>
            <a:r>
              <a:rPr lang="nb-NO" sz="1200" b="0" i="0" u="none" strike="noStrike" kern="1200" dirty="0">
                <a:solidFill>
                  <a:schemeClr val="tx1"/>
                </a:solidFill>
                <a:effectLst/>
                <a:latin typeface="+mn-lt"/>
                <a:ea typeface="+mn-ea"/>
                <a:cs typeface="+mn-cs"/>
              </a:rPr>
              <a:t>per </a:t>
            </a:r>
            <a:r>
              <a:rPr lang="nb-NO" sz="1200" b="0" i="0" u="none" strike="noStrike" kern="1200" dirty="0" err="1">
                <a:solidFill>
                  <a:schemeClr val="tx1"/>
                </a:solidFill>
                <a:effectLst/>
                <a:latin typeface="+mn-lt"/>
                <a:ea typeface="+mn-ea"/>
                <a:cs typeface="+mn-cs"/>
              </a:rPr>
              <a:t>un'azienda</a:t>
            </a:r>
            <a:r>
              <a:rPr lang="nb-NO" sz="1200" b="0" i="0" u="none" strike="noStrike" kern="1200" dirty="0">
                <a:solidFill>
                  <a:schemeClr val="tx1"/>
                </a:solidFill>
                <a:effectLst/>
                <a:latin typeface="+mn-lt"/>
                <a:ea typeface="+mn-ea"/>
                <a:cs typeface="+mn-cs"/>
              </a:rPr>
              <a:t>, </a:t>
            </a:r>
            <a:r>
              <a:rPr lang="nb-NO" sz="1200" b="0" i="0" u="none" strike="noStrike" kern="1200" dirty="0">
                <a:solidFill>
                  <a:schemeClr val="tx1"/>
                </a:solidFill>
                <a:effectLst/>
                <a:latin typeface="+mn-lt"/>
                <a:ea typeface="+mn-ea"/>
                <a:cs typeface="+mn-cs"/>
              </a:rPr>
              <a:t>ad esempio </a:t>
            </a:r>
            <a:r>
              <a:rPr lang="nb-NO" sz="1200" b="0" i="0" u="none" strike="noStrike" kern="1200" dirty="0" err="1">
                <a:solidFill>
                  <a:schemeClr val="tx1"/>
                </a:solidFill>
                <a:effectLst/>
                <a:latin typeface="+mn-lt"/>
                <a:ea typeface="+mn-ea"/>
                <a:cs typeface="+mn-cs"/>
              </a:rPr>
              <a:t>quando </a:t>
            </a:r>
            <a:r>
              <a:rPr lang="nb-NO" sz="1200" b="0" i="0" u="none" strike="noStrike" kern="1200" dirty="0" err="1">
                <a:solidFill>
                  <a:schemeClr val="tx1"/>
                </a:solidFill>
                <a:effectLst/>
                <a:latin typeface="+mn-lt"/>
                <a:ea typeface="+mn-ea"/>
                <a:cs typeface="+mn-cs"/>
              </a:rPr>
              <a:t>creano </a:t>
            </a:r>
            <a:r>
              <a:rPr lang="nb-NO" sz="1200" b="0" i="0" u="none" strike="noStrike" kern="1200" dirty="0" err="1">
                <a:solidFill>
                  <a:schemeClr val="tx1"/>
                </a:solidFill>
                <a:effectLst/>
                <a:latin typeface="+mn-lt"/>
                <a:ea typeface="+mn-ea"/>
                <a:cs typeface="+mn-cs"/>
              </a:rPr>
              <a:t>un'atmosfera </a:t>
            </a:r>
            <a:r>
              <a:rPr lang="nb-NO" sz="1200" b="0" i="0" u="none" strike="noStrike" kern="1200" dirty="0">
                <a:solidFill>
                  <a:schemeClr val="tx1"/>
                </a:solidFill>
                <a:effectLst/>
                <a:latin typeface="+mn-lt"/>
                <a:ea typeface="+mn-ea"/>
                <a:cs typeface="+mn-cs"/>
              </a:rPr>
              <a:t>di </a:t>
            </a:r>
            <a:r>
              <a:rPr lang="nb-NO" sz="1200" b="0" i="0" u="none" strike="noStrike" kern="1200" dirty="0" err="1">
                <a:solidFill>
                  <a:schemeClr val="tx1"/>
                </a:solidFill>
                <a:effectLst/>
                <a:latin typeface="+mn-lt"/>
                <a:ea typeface="+mn-ea"/>
                <a:cs typeface="+mn-cs"/>
              </a:rPr>
              <a:t>inclusività</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Ma </a:t>
            </a:r>
            <a:r>
              <a:rPr lang="nb-NO" sz="1200" b="0" i="0" u="none" strike="noStrike" kern="1200" dirty="0" err="1">
                <a:solidFill>
                  <a:schemeClr val="tx1"/>
                </a:solidFill>
                <a:effectLst/>
                <a:latin typeface="+mn-lt"/>
                <a:ea typeface="+mn-ea"/>
                <a:cs typeface="+mn-cs"/>
              </a:rPr>
              <a:t>possono </a:t>
            </a:r>
            <a:r>
              <a:rPr lang="nb-NO" sz="1200" b="0" i="0" u="none" strike="noStrike" kern="1200" dirty="0" err="1">
                <a:solidFill>
                  <a:schemeClr val="tx1"/>
                </a:solidFill>
                <a:effectLst/>
                <a:latin typeface="+mn-lt"/>
                <a:ea typeface="+mn-ea"/>
                <a:cs typeface="+mn-cs"/>
              </a:rPr>
              <a:t>anche </a:t>
            </a:r>
            <a:r>
              <a:rPr lang="nb-NO" sz="1200" b="0" i="0" u="none" strike="noStrike" kern="1200" dirty="0">
                <a:solidFill>
                  <a:schemeClr val="tx1"/>
                </a:solidFill>
                <a:effectLst/>
                <a:latin typeface="+mn-lt"/>
                <a:ea typeface="+mn-ea"/>
                <a:cs typeface="+mn-cs"/>
              </a:rPr>
              <a:t>essere </a:t>
            </a:r>
            <a:r>
              <a:rPr lang="nb-NO" sz="1200" b="0" i="0" u="none" strike="noStrike" kern="1200" dirty="0" err="1">
                <a:solidFill>
                  <a:schemeClr val="tx1"/>
                </a:solidFill>
                <a:effectLst/>
                <a:latin typeface="+mn-lt"/>
                <a:ea typeface="+mn-ea"/>
                <a:cs typeface="+mn-cs"/>
              </a:rPr>
              <a:t>forze</a:t>
            </a:r>
            <a:r>
              <a:rPr lang="nb-NO" sz="1200" b="0" i="0" u="none" strike="noStrike" kern="1200" dirty="0">
                <a:solidFill>
                  <a:schemeClr val="tx1"/>
                </a:solidFill>
                <a:effectLst/>
                <a:latin typeface="+mn-lt"/>
                <a:ea typeface="+mn-ea"/>
                <a:cs typeface="+mn-cs"/>
              </a:rPr>
              <a:t> negative</a:t>
            </a:r>
            <a:r>
              <a:rPr lang="nb-NO" sz="1200" b="0" i="0" u="none" strike="noStrike" kern="1200" dirty="0">
                <a:solidFill>
                  <a:schemeClr val="tx1"/>
                </a:solidFill>
                <a:effectLst/>
                <a:latin typeface="+mn-lt"/>
                <a:ea typeface="+mn-ea"/>
                <a:cs typeface="+mn-cs"/>
              </a:rPr>
              <a:t>, come </a:t>
            </a:r>
            <a:r>
              <a:rPr lang="nb-NO" sz="1200" b="0" i="0" u="none" strike="noStrike" kern="1200" dirty="0" err="1">
                <a:solidFill>
                  <a:schemeClr val="tx1"/>
                </a:solidFill>
                <a:effectLst/>
                <a:latin typeface="+mn-lt"/>
                <a:ea typeface="+mn-ea"/>
                <a:cs typeface="+mn-cs"/>
              </a:rPr>
              <a:t>trattare </a:t>
            </a:r>
            <a:r>
              <a:rPr lang="nb-NO" sz="1200" b="0" i="0" u="none" strike="noStrike" kern="1200" dirty="0">
                <a:solidFill>
                  <a:schemeClr val="tx1"/>
                </a:solidFill>
                <a:effectLst/>
                <a:latin typeface="+mn-lt"/>
                <a:ea typeface="+mn-ea"/>
                <a:cs typeface="+mn-cs"/>
              </a:rPr>
              <a:t>il CS come </a:t>
            </a:r>
            <a:r>
              <a:rPr lang="nb-NO" sz="1200" b="0" i="0" u="none" strike="noStrike" kern="1200" dirty="0" err="1">
                <a:solidFill>
                  <a:schemeClr val="tx1"/>
                </a:solidFill>
                <a:effectLst/>
                <a:latin typeface="+mn-lt"/>
                <a:ea typeface="+mn-ea"/>
                <a:cs typeface="+mn-cs"/>
              </a:rPr>
              <a:t>qualcosa </a:t>
            </a:r>
            <a:r>
              <a:rPr lang="nb-NO" sz="1200" b="0" i="0" u="none" strike="noStrike" kern="1200" dirty="0" err="1">
                <a:solidFill>
                  <a:schemeClr val="tx1"/>
                </a:solidFill>
                <a:effectLst/>
                <a:latin typeface="+mn-lt"/>
                <a:ea typeface="+mn-ea"/>
                <a:cs typeface="+mn-cs"/>
              </a:rPr>
              <a:t>che </a:t>
            </a:r>
            <a:r>
              <a:rPr lang="nb-NO" sz="1200" b="0" i="0" u="none" strike="noStrike" kern="1200" dirty="0">
                <a:solidFill>
                  <a:schemeClr val="tx1"/>
                </a:solidFill>
                <a:effectLst/>
                <a:latin typeface="+mn-lt"/>
                <a:ea typeface="+mn-ea"/>
                <a:cs typeface="+mn-cs"/>
              </a:rPr>
              <a:t>deve essere fatto</a:t>
            </a:r>
            <a:endParaRPr lang="nb-NO" b="0" dirty="0">
              <a:effectLst/>
            </a:endParaRPr>
          </a:p>
          <a:p>
            <a:pPr rtl="0"/>
            <a:br>
              <a:rPr lang="nb-NO" b="0" dirty="0">
                <a:effectLst/>
              </a:rPr>
            </a:br>
            <a:endParaRPr lang="nb-NO" b="0" dirty="0">
              <a:effectLst/>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31968-C942-0A4A-A985-4800B9457E60}"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t>31</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9512583"/>
      </p:ext>
    </p:extLst>
  </p:cSld>
  <p:clrMapOvr>
    <a:masterClrMapping/>
  </p:clrMapOvr>
</p:notes>
</file>

<file path=ppt/notesSlides/notesSlide1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a:br>
              <a:rPr lang="nb-NO" b="0" dirty="0">
                <a:effectLst/>
              </a:rPr>
            </a:br>
            <a:r>
              <a:rPr lang="nb-NO" sz="1200" b="0" i="0" u="none" strike="noStrike" kern="1200" dirty="0">
                <a:solidFill>
                  <a:schemeClr val="tx1"/>
                </a:solidFill>
                <a:effectLst/>
                <a:latin typeface="+mn-lt"/>
                <a:ea typeface="+mn-ea"/>
                <a:cs typeface="+mn-cs"/>
              </a:rPr>
              <a:t>Chen, Y., </a:t>
            </a:r>
            <a:r>
              <a:rPr lang="nb-NO" sz="1200" b="0" i="0" u="none" strike="noStrike" kern="1200" dirty="0" err="1">
                <a:solidFill>
                  <a:schemeClr val="tx1"/>
                </a:solidFill>
                <a:effectLst/>
                <a:latin typeface="+mn-lt"/>
                <a:ea typeface="+mn-ea"/>
                <a:cs typeface="+mn-cs"/>
              </a:rPr>
              <a:t>Ramamurthy</a:t>
            </a:r>
            <a:r>
              <a:rPr lang="nb-NO" sz="1200" b="0" i="0" u="none" strike="noStrike" kern="1200" dirty="0">
                <a:solidFill>
                  <a:schemeClr val="tx1"/>
                </a:solidFill>
                <a:effectLst/>
                <a:latin typeface="+mn-lt"/>
                <a:ea typeface="+mn-ea"/>
                <a:cs typeface="+mn-cs"/>
              </a:rPr>
              <a:t>, K. e </a:t>
            </a:r>
            <a:r>
              <a:rPr lang="nb-NO" sz="1200" b="0" i="0" u="none" strike="noStrike" kern="1200" dirty="0" err="1">
                <a:solidFill>
                  <a:schemeClr val="tx1"/>
                </a:solidFill>
                <a:effectLst/>
                <a:latin typeface="+mn-lt"/>
                <a:ea typeface="+mn-ea"/>
                <a:cs typeface="+mn-cs"/>
              </a:rPr>
              <a:t>Wen</a:t>
            </a:r>
            <a:r>
              <a:rPr lang="nb-NO" sz="1200" b="0" i="0" u="none" strike="noStrike" kern="1200" dirty="0">
                <a:solidFill>
                  <a:schemeClr val="tx1"/>
                </a:solidFill>
                <a:effectLst/>
                <a:latin typeface="+mn-lt"/>
                <a:ea typeface="+mn-ea"/>
                <a:cs typeface="+mn-cs"/>
              </a:rPr>
              <a:t>, K. W. (2012). </a:t>
            </a:r>
            <a:r>
              <a:rPr lang="nb-NO" sz="1200" b="0" i="0" u="none" strike="noStrike" kern="1200" dirty="0" err="1">
                <a:solidFill>
                  <a:schemeClr val="tx1"/>
                </a:solidFill>
                <a:effectLst/>
                <a:latin typeface="+mn-lt"/>
                <a:ea typeface="+mn-ea"/>
                <a:cs typeface="+mn-cs"/>
              </a:rPr>
              <a:t>Conformità </a:t>
            </a:r>
            <a:r>
              <a:rPr lang="nb-NO" sz="1200" b="0" i="0" u="none" strike="noStrike" kern="1200" dirty="0">
                <a:solidFill>
                  <a:schemeClr val="tx1"/>
                </a:solidFill>
                <a:effectLst/>
                <a:latin typeface="+mn-lt"/>
                <a:ea typeface="+mn-ea"/>
                <a:cs typeface="+mn-cs"/>
              </a:rPr>
              <a:t>delle organizzazioni </a:t>
            </a:r>
            <a:r>
              <a:rPr lang="nb-NO" sz="1200" b="0" i="0" u="none" strike="noStrike" kern="1200" dirty="0">
                <a:solidFill>
                  <a:schemeClr val="tx1"/>
                </a:solidFill>
                <a:effectLst/>
                <a:latin typeface="+mn-lt"/>
                <a:ea typeface="+mn-ea"/>
                <a:cs typeface="+mn-cs"/>
              </a:rPr>
              <a:t>alle politiche </a:t>
            </a:r>
            <a:r>
              <a:rPr lang="nb-NO" sz="1200" b="0" i="0" u="none" strike="noStrike" kern="1200" dirty="0" err="1">
                <a:solidFill>
                  <a:schemeClr val="tx1"/>
                </a:solidFill>
                <a:effectLst/>
                <a:latin typeface="+mn-lt"/>
                <a:ea typeface="+mn-ea"/>
                <a:cs typeface="+mn-cs"/>
              </a:rPr>
              <a:t>di sicurezza </a:t>
            </a:r>
            <a:r>
              <a:rPr lang="nb-NO" sz="1200" b="0" i="0" u="none" strike="noStrike" kern="1200" dirty="0" err="1">
                <a:solidFill>
                  <a:schemeClr val="tx1"/>
                </a:solidFill>
                <a:effectLst/>
                <a:latin typeface="+mn-lt"/>
                <a:ea typeface="+mn-ea"/>
                <a:cs typeface="+mn-cs"/>
              </a:rPr>
              <a:t>delle informazioni</a:t>
            </a:r>
            <a:r>
              <a:rPr lang="nb-NO" sz="1200" b="0" i="0" u="none" strike="noStrike" kern="1200" dirty="0">
                <a:solidFill>
                  <a:schemeClr val="tx1"/>
                </a:solidFill>
                <a:effectLst/>
                <a:latin typeface="+mn-lt"/>
                <a:ea typeface="+mn-ea"/>
                <a:cs typeface="+mn-cs"/>
              </a:rPr>
              <a:t>: </a:t>
            </a:r>
            <a:r>
              <a:rPr lang="nb-NO" sz="1200" b="0" i="0" u="none" strike="noStrike" kern="1200" dirty="0">
                <a:solidFill>
                  <a:schemeClr val="tx1"/>
                </a:solidFill>
                <a:effectLst/>
                <a:latin typeface="+mn-lt"/>
                <a:ea typeface="+mn-ea"/>
                <a:cs typeface="+mn-cs"/>
              </a:rPr>
              <a:t>approccio </a:t>
            </a:r>
            <a:r>
              <a:rPr lang="nb-NO" sz="1200" b="0" i="0" u="none" strike="noStrike" kern="1200" dirty="0" err="1">
                <a:solidFill>
                  <a:schemeClr val="tx1"/>
                </a:solidFill>
                <a:effectLst/>
                <a:latin typeface="+mn-lt"/>
                <a:ea typeface="+mn-ea"/>
                <a:cs typeface="+mn-cs"/>
              </a:rPr>
              <a:t>punitivo </a:t>
            </a:r>
            <a:r>
              <a:rPr lang="nb-NO" sz="1200" b="0" i="0" u="none" strike="noStrike" kern="1200" dirty="0">
                <a:solidFill>
                  <a:schemeClr val="tx1"/>
                </a:solidFill>
                <a:effectLst/>
                <a:latin typeface="+mn-lt"/>
                <a:ea typeface="+mn-ea"/>
                <a:cs typeface="+mn-cs"/>
              </a:rPr>
              <a:t>o </a:t>
            </a:r>
            <a:r>
              <a:rPr lang="nb-NO" sz="1200" b="0" i="0" u="none" strike="noStrike" kern="1200" dirty="0" err="1">
                <a:solidFill>
                  <a:schemeClr val="tx1"/>
                </a:solidFill>
                <a:effectLst/>
                <a:latin typeface="+mn-lt"/>
                <a:ea typeface="+mn-ea"/>
                <a:cs typeface="+mn-cs"/>
              </a:rPr>
              <a:t>incentivante</a:t>
            </a:r>
            <a:r>
              <a:rPr lang="nb-NO" sz="1200" b="0" i="0" u="none" strike="noStrike" kern="1200" dirty="0">
                <a:solidFill>
                  <a:schemeClr val="tx1"/>
                </a:solidFill>
                <a:effectLst/>
                <a:latin typeface="+mn-lt"/>
                <a:ea typeface="+mn-ea"/>
                <a:cs typeface="+mn-cs"/>
              </a:rPr>
              <a:t>? </a:t>
            </a:r>
            <a:r>
              <a:rPr lang="nb-NO" sz="1200" b="0" i="1" u="none" strike="noStrike" kern="1200" dirty="0">
                <a:solidFill>
                  <a:schemeClr val="tx1"/>
                </a:solidFill>
                <a:effectLst/>
                <a:latin typeface="+mn-lt"/>
                <a:ea typeface="+mn-ea"/>
                <a:cs typeface="+mn-cs"/>
              </a:rPr>
              <a:t>Journal of Management Information Systems</a:t>
            </a:r>
            <a:r>
              <a:rPr lang="nb-NO" sz="1200" b="0" i="0" u="none" strike="noStrike" kern="1200" dirty="0">
                <a:solidFill>
                  <a:schemeClr val="tx1"/>
                </a:solidFill>
                <a:effectLst/>
                <a:latin typeface="+mn-lt"/>
                <a:ea typeface="+mn-ea"/>
                <a:cs typeface="+mn-cs"/>
              </a:rPr>
              <a:t>,</a:t>
            </a:r>
            <a:r>
              <a:rPr lang="nb-NO" sz="1200" b="0" i="1" u="none" strike="noStrike" kern="1200" dirty="0">
                <a:solidFill>
                  <a:schemeClr val="tx1"/>
                </a:solidFill>
                <a:effectLst/>
                <a:latin typeface="+mn-lt"/>
                <a:ea typeface="+mn-ea"/>
                <a:cs typeface="+mn-cs"/>
              </a:rPr>
              <a:t> 29</a:t>
            </a:r>
            <a:r>
              <a:rPr lang="nb-NO" sz="1200" b="0" i="0" u="none" strike="noStrike" kern="1200" dirty="0">
                <a:solidFill>
                  <a:schemeClr val="tx1"/>
                </a:solidFill>
                <a:effectLst/>
                <a:latin typeface="+mn-lt"/>
                <a:ea typeface="+mn-ea"/>
                <a:cs typeface="+mn-cs"/>
              </a:rPr>
              <a:t>(3), 157-188.</a:t>
            </a:r>
            <a:endParaRPr lang="nb-NO" b="0" dirty="0">
              <a:effectLst/>
            </a:endParaRPr>
          </a:p>
          <a:p>
            <a:pPr rtl="0"/>
            <a:br>
              <a:rPr lang="nb-NO" b="0" dirty="0">
                <a:effectLst/>
              </a:rPr>
            </a:br>
            <a:r>
              <a:rPr lang="nb-NO" sz="1200" b="0" i="0" u="none" strike="noStrike" kern="1200" dirty="0" err="1">
                <a:solidFill>
                  <a:schemeClr val="tx1"/>
                </a:solidFill>
                <a:effectLst/>
                <a:latin typeface="+mn-lt"/>
                <a:ea typeface="+mn-ea"/>
                <a:cs typeface="+mn-cs"/>
              </a:rPr>
              <a:t>I valori </a:t>
            </a:r>
            <a:r>
              <a:rPr lang="nb-NO" sz="1200" b="0" i="0" u="none" strike="noStrike" kern="1200" dirty="0" err="1">
                <a:solidFill>
                  <a:schemeClr val="tx1"/>
                </a:solidFill>
                <a:effectLst/>
                <a:latin typeface="+mn-lt"/>
                <a:ea typeface="+mn-ea"/>
                <a:cs typeface="+mn-cs"/>
              </a:rPr>
              <a:t>fondamentali </a:t>
            </a:r>
            <a:r>
              <a:rPr lang="nb-NO" sz="1200" b="0" i="0" u="none" strike="noStrike" kern="1200" dirty="0">
                <a:solidFill>
                  <a:schemeClr val="tx1"/>
                </a:solidFill>
                <a:effectLst/>
                <a:latin typeface="+mn-lt"/>
                <a:ea typeface="+mn-ea"/>
                <a:cs typeface="+mn-cs"/>
              </a:rPr>
              <a:t>e </a:t>
            </a:r>
            <a:r>
              <a:rPr lang="nb-NO" sz="1200" b="0" i="0" u="none" strike="noStrike" kern="1200" dirty="0" err="1">
                <a:solidFill>
                  <a:schemeClr val="tx1"/>
                </a:solidFill>
                <a:effectLst/>
                <a:latin typeface="+mn-lt"/>
                <a:ea typeface="+mn-ea"/>
                <a:cs typeface="+mn-cs"/>
              </a:rPr>
              <a:t>aspirazionali </a:t>
            </a:r>
            <a:r>
              <a:rPr lang="nb-NO" sz="1200" b="0" i="0" u="none" strike="noStrike" kern="1200" dirty="0">
                <a:solidFill>
                  <a:schemeClr val="tx1"/>
                </a:solidFill>
                <a:effectLst/>
                <a:latin typeface="+mn-lt"/>
                <a:ea typeface="+mn-ea"/>
                <a:cs typeface="+mn-cs"/>
              </a:rPr>
              <a:t>porteranno a </a:t>
            </a:r>
            <a:r>
              <a:rPr lang="nb-NO" sz="1200" b="0" i="0" u="none" strike="noStrike" kern="1200" dirty="0" err="1">
                <a:solidFill>
                  <a:schemeClr val="tx1"/>
                </a:solidFill>
                <a:effectLst/>
                <a:latin typeface="+mn-lt"/>
                <a:ea typeface="+mn-ea"/>
                <a:cs typeface="+mn-cs"/>
              </a:rPr>
              <a:t>una</a:t>
            </a:r>
            <a:r>
              <a:rPr lang="nb-NO" sz="1200" b="0" i="0" u="none" strike="noStrike" kern="1200" dirty="0">
                <a:solidFill>
                  <a:schemeClr val="tx1"/>
                </a:solidFill>
                <a:effectLst/>
                <a:latin typeface="+mn-lt"/>
                <a:ea typeface="+mn-ea"/>
                <a:cs typeface="+mn-cs"/>
              </a:rPr>
              <a:t> maggiore </a:t>
            </a:r>
            <a:r>
              <a:rPr lang="nb-NO" sz="1200" b="0" i="0" u="none" strike="noStrike" kern="1200" dirty="0" err="1">
                <a:solidFill>
                  <a:schemeClr val="tx1"/>
                </a:solidFill>
                <a:effectLst/>
                <a:latin typeface="+mn-lt"/>
                <a:ea typeface="+mn-ea"/>
                <a:cs typeface="+mn-cs"/>
              </a:rPr>
              <a:t>adesione, </a:t>
            </a:r>
            <a:r>
              <a:rPr lang="nb-NO" sz="1200" b="0" i="0" u="none" strike="noStrike" kern="1200" dirty="0" err="1">
                <a:solidFill>
                  <a:schemeClr val="tx1"/>
                </a:solidFill>
                <a:effectLst/>
                <a:latin typeface="+mn-lt"/>
                <a:ea typeface="+mn-ea"/>
                <a:cs typeface="+mn-cs"/>
              </a:rPr>
              <a:t>mentre </a:t>
            </a:r>
            <a:r>
              <a:rPr lang="nb-NO" sz="1200" b="0" i="0" u="none" strike="noStrike" kern="1200" dirty="0" err="1">
                <a:solidFill>
                  <a:schemeClr val="tx1"/>
                </a:solidFill>
                <a:effectLst/>
                <a:latin typeface="+mn-lt"/>
                <a:ea typeface="+mn-ea"/>
                <a:cs typeface="+mn-cs"/>
              </a:rPr>
              <a:t>i valori </a:t>
            </a:r>
            <a:r>
              <a:rPr lang="nb-NO" sz="1200" b="0" i="0" u="none" strike="noStrike" kern="1200" dirty="0">
                <a:solidFill>
                  <a:schemeClr val="tx1"/>
                </a:solidFill>
                <a:effectLst/>
                <a:latin typeface="+mn-lt"/>
                <a:ea typeface="+mn-ea"/>
                <a:cs typeface="+mn-cs"/>
              </a:rPr>
              <a:t>di permesso di agire e </a:t>
            </a:r>
            <a:r>
              <a:rPr lang="nb-NO" sz="1200" b="0" i="0" u="none" strike="noStrike" kern="1200" dirty="0" err="1">
                <a:solidFill>
                  <a:schemeClr val="tx1"/>
                </a:solidFill>
                <a:effectLst/>
                <a:latin typeface="+mn-lt"/>
                <a:ea typeface="+mn-ea"/>
                <a:cs typeface="+mn-cs"/>
              </a:rPr>
              <a:t>accidentali </a:t>
            </a:r>
            <a:r>
              <a:rPr lang="nb-NO" sz="1200" b="0" i="0" u="none" strike="noStrike" kern="1200" dirty="0">
                <a:solidFill>
                  <a:schemeClr val="tx1"/>
                </a:solidFill>
                <a:effectLst/>
                <a:latin typeface="+mn-lt"/>
                <a:ea typeface="+mn-ea"/>
                <a:cs typeface="+mn-cs"/>
              </a:rPr>
              <a:t>porteranno a </a:t>
            </a:r>
            <a:r>
              <a:rPr lang="nb-NO" sz="1200" b="0" i="0" u="none" strike="noStrike" kern="1200" dirty="0" err="1">
                <a:solidFill>
                  <a:schemeClr val="tx1"/>
                </a:solidFill>
                <a:effectLst/>
                <a:latin typeface="+mn-lt"/>
                <a:ea typeface="+mn-ea"/>
                <a:cs typeface="+mn-cs"/>
              </a:rPr>
              <a:t>una</a:t>
            </a:r>
            <a:r>
              <a:rPr lang="nb-NO" sz="1200" b="0" i="0" u="none" strike="noStrike" kern="1200" dirty="0">
                <a:solidFill>
                  <a:schemeClr val="tx1"/>
                </a:solidFill>
                <a:effectLst/>
                <a:latin typeface="+mn-lt"/>
                <a:ea typeface="+mn-ea"/>
                <a:cs typeface="+mn-cs"/>
              </a:rPr>
              <a:t> maggiore </a:t>
            </a:r>
            <a:r>
              <a:rPr lang="nb-NO" sz="1200" b="0" i="0" u="none" strike="noStrike" kern="1200" dirty="0" err="1">
                <a:solidFill>
                  <a:schemeClr val="tx1"/>
                </a:solidFill>
                <a:effectLst/>
                <a:latin typeface="+mn-lt"/>
                <a:ea typeface="+mn-ea"/>
                <a:cs typeface="+mn-cs"/>
              </a:rPr>
              <a:t>conformità </a:t>
            </a:r>
            <a:r>
              <a:rPr lang="nb-NO" sz="1200" b="0" i="0" u="none" strike="noStrike" kern="1200" dirty="0">
                <a:solidFill>
                  <a:schemeClr val="tx1"/>
                </a:solidFill>
                <a:effectLst/>
                <a:latin typeface="+mn-lt"/>
                <a:ea typeface="+mn-ea"/>
                <a:cs typeface="+mn-cs"/>
              </a:rPr>
              <a:t>- ENISA ha </a:t>
            </a:r>
            <a:endParaRPr lang="nb-NO" b="0" dirty="0">
              <a:effectLst/>
            </a:endParaRPr>
          </a:p>
          <a:p>
            <a:br>
              <a:rPr lang="nb-NO" b="0" dirty="0">
                <a:effectLst/>
              </a:rPr>
            </a:br>
            <a:endParaRPr lang="nb-NO" b="0" dirty="0">
              <a:effectLst/>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31968-C942-0A4A-A985-4800B9457E60}"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t>32</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57362001"/>
      </p:ext>
    </p:extLst>
  </p:cSld>
  <p:clrMapOvr>
    <a:masterClrMapping/>
  </p:clrMapOvr>
</p:notes>
</file>

<file path=ppt/notesSlides/notesSlide1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rtl="0" fontAlgn="base">
              <a:buFont typeface="Arial" charset="0"/>
              <a:buChar char="•"/>
            </a:pPr>
            <a:r>
              <a:rPr lang="nb-NO" sz="1200" b="0" i="1" u="none" strike="noStrike" kern="1200" dirty="0" err="1">
                <a:solidFill>
                  <a:schemeClr val="tx1"/>
                </a:solidFill>
                <a:effectLst/>
                <a:latin typeface="+mn-lt"/>
                <a:ea typeface="+mn-ea"/>
                <a:cs typeface="+mn-cs"/>
              </a:rPr>
              <a:t>I valori </a:t>
            </a:r>
            <a:r>
              <a:rPr lang="nb-NO" sz="1200" b="0" i="1" u="none" strike="noStrike" kern="1200" dirty="0" err="1">
                <a:solidFill>
                  <a:schemeClr val="tx1"/>
                </a:solidFill>
                <a:effectLst/>
                <a:latin typeface="+mn-lt"/>
                <a:ea typeface="+mn-ea"/>
                <a:cs typeface="+mn-cs"/>
              </a:rPr>
              <a:t>fondamentali </a:t>
            </a:r>
            <a:r>
              <a:rPr lang="nb-NO" sz="1200" b="0" i="0" u="none" strike="noStrike" kern="1200" dirty="0" err="1">
                <a:solidFill>
                  <a:schemeClr val="tx1"/>
                </a:solidFill>
                <a:effectLst/>
                <a:latin typeface="+mn-lt"/>
                <a:ea typeface="+mn-ea"/>
                <a:cs typeface="+mn-cs"/>
              </a:rPr>
              <a:t>sono </a:t>
            </a:r>
            <a:r>
              <a:rPr lang="nb-NO" sz="1200" b="0" i="0" u="none" strike="noStrike" kern="1200" dirty="0" err="1">
                <a:solidFill>
                  <a:schemeClr val="tx1"/>
                </a:solidFill>
                <a:effectLst/>
                <a:latin typeface="+mn-lt"/>
                <a:ea typeface="+mn-ea"/>
                <a:cs typeface="+mn-cs"/>
              </a:rPr>
              <a:t>i </a:t>
            </a:r>
            <a:r>
              <a:rPr lang="nb-NO" sz="1200" b="0" i="0" u="none" strike="noStrike" kern="1200" dirty="0" err="1">
                <a:solidFill>
                  <a:schemeClr val="tx1"/>
                </a:solidFill>
                <a:effectLst/>
                <a:latin typeface="+mn-lt"/>
                <a:ea typeface="+mn-ea"/>
                <a:cs typeface="+mn-cs"/>
              </a:rPr>
              <a:t>principi </a:t>
            </a:r>
            <a:r>
              <a:rPr lang="nb-NO" sz="1200" b="0" i="0" u="none" strike="noStrike" kern="1200" dirty="0" err="1">
                <a:solidFill>
                  <a:schemeClr val="tx1"/>
                </a:solidFill>
                <a:effectLst/>
                <a:latin typeface="+mn-lt"/>
                <a:ea typeface="+mn-ea"/>
                <a:cs typeface="+mn-cs"/>
              </a:rPr>
              <a:t>profondamente </a:t>
            </a:r>
            <a:r>
              <a:rPr lang="nb-NO" sz="1200" b="0" i="0" u="none" strike="noStrike" kern="1200" dirty="0" err="1">
                <a:solidFill>
                  <a:schemeClr val="tx1"/>
                </a:solidFill>
                <a:effectLst/>
                <a:latin typeface="+mn-lt"/>
                <a:ea typeface="+mn-ea"/>
                <a:cs typeface="+mn-cs"/>
              </a:rPr>
              <a:t>radicati </a:t>
            </a:r>
            <a:r>
              <a:rPr lang="nb-NO" sz="1200" b="0" i="0" u="none" strike="noStrike" kern="1200" dirty="0" err="1">
                <a:solidFill>
                  <a:schemeClr val="tx1"/>
                </a:solidFill>
                <a:effectLst/>
                <a:latin typeface="+mn-lt"/>
                <a:ea typeface="+mn-ea"/>
                <a:cs typeface="+mn-cs"/>
              </a:rPr>
              <a:t>che </a:t>
            </a:r>
            <a:r>
              <a:rPr lang="nb-NO" sz="1200" b="0" i="0" u="none" strike="noStrike" kern="1200" dirty="0">
                <a:solidFill>
                  <a:schemeClr val="tx1"/>
                </a:solidFill>
                <a:effectLst/>
                <a:latin typeface="+mn-lt"/>
                <a:ea typeface="+mn-ea"/>
                <a:cs typeface="+mn-cs"/>
              </a:rPr>
              <a:t>guidano tutte </a:t>
            </a:r>
            <a:r>
              <a:rPr lang="nb-NO" sz="1200" b="0" i="0" u="none" strike="noStrike" kern="1200" dirty="0" err="1">
                <a:solidFill>
                  <a:schemeClr val="tx1"/>
                </a:solidFill>
                <a:effectLst/>
                <a:latin typeface="+mn-lt"/>
                <a:ea typeface="+mn-ea"/>
                <a:cs typeface="+mn-cs"/>
              </a:rPr>
              <a:t>le azioni </a:t>
            </a:r>
            <a:r>
              <a:rPr lang="nb-NO" sz="1200" b="0" i="0" u="none" strike="noStrike" kern="1200" dirty="0" err="1">
                <a:solidFill>
                  <a:schemeClr val="tx1"/>
                </a:solidFill>
                <a:effectLst/>
                <a:latin typeface="+mn-lt"/>
                <a:ea typeface="+mn-ea"/>
                <a:cs typeface="+mn-cs"/>
              </a:rPr>
              <a:t>di un'azienda </a:t>
            </a:r>
            <a:r>
              <a:rPr lang="nb-NO" sz="1200" b="0" i="0" u="none" strike="noStrike" kern="1200" dirty="0">
                <a:solidFill>
                  <a:schemeClr val="tx1"/>
                </a:solidFill>
                <a:effectLst/>
                <a:latin typeface="+mn-lt"/>
                <a:ea typeface="+mn-ea"/>
                <a:cs typeface="+mn-cs"/>
              </a:rPr>
              <a:t>e </a:t>
            </a:r>
            <a:r>
              <a:rPr lang="nb-NO" sz="1200" b="0" i="0" u="none" strike="noStrike" kern="1200" dirty="0" err="1">
                <a:solidFill>
                  <a:schemeClr val="tx1"/>
                </a:solidFill>
                <a:effectLst/>
                <a:latin typeface="+mn-lt"/>
                <a:ea typeface="+mn-ea"/>
                <a:cs typeface="+mn-cs"/>
              </a:rPr>
              <a:t>ne</a:t>
            </a:r>
            <a:r>
              <a:rPr lang="nb-NO" sz="1200" b="0" i="0" u="none" strike="noStrike" kern="1200" dirty="0">
                <a:solidFill>
                  <a:schemeClr val="tx1"/>
                </a:solidFill>
                <a:effectLst/>
                <a:latin typeface="+mn-lt"/>
                <a:ea typeface="+mn-ea"/>
                <a:cs typeface="+mn-cs"/>
              </a:rPr>
              <a:t> costituiscono </a:t>
            </a:r>
            <a:r>
              <a:rPr lang="nb-NO" sz="1200" b="0" i="0" u="none" strike="noStrike" kern="1200" dirty="0" err="1">
                <a:solidFill>
                  <a:schemeClr val="tx1"/>
                </a:solidFill>
                <a:effectLst/>
                <a:latin typeface="+mn-lt"/>
                <a:ea typeface="+mn-ea"/>
                <a:cs typeface="+mn-cs"/>
              </a:rPr>
              <a:t>i pilastri </a:t>
            </a:r>
            <a:r>
              <a:rPr lang="nb-NO" sz="1200" b="0" i="0" u="none" strike="noStrike" kern="1200" dirty="0" err="1">
                <a:solidFill>
                  <a:schemeClr val="tx1"/>
                </a:solidFill>
                <a:effectLst/>
                <a:latin typeface="+mn-lt"/>
                <a:ea typeface="+mn-ea"/>
                <a:cs typeface="+mn-cs"/>
              </a:rPr>
              <a:t>culturali</a:t>
            </a:r>
            <a:r>
              <a:rPr lang="nb-NO" sz="1200" b="0" i="0" u="none" strike="noStrike" kern="1200" dirty="0">
                <a:solidFill>
                  <a:schemeClr val="tx1"/>
                </a:solidFill>
                <a:effectLst/>
                <a:latin typeface="+mn-lt"/>
                <a:ea typeface="+mn-ea"/>
                <a:cs typeface="+mn-cs"/>
              </a:rPr>
              <a:t>, e </a:t>
            </a:r>
            <a:r>
              <a:rPr lang="nb-NO" sz="1200" b="0" i="0" u="none" strike="noStrike" kern="1200" dirty="0">
                <a:solidFill>
                  <a:schemeClr val="tx1"/>
                </a:solidFill>
                <a:effectLst/>
                <a:latin typeface="+mn-lt"/>
                <a:ea typeface="+mn-ea"/>
                <a:cs typeface="+mn-cs"/>
              </a:rPr>
              <a:t>non</a:t>
            </a:r>
            <a:r>
              <a:rPr lang="nb-NO" sz="1200" b="0" i="0" u="none" strike="noStrike" kern="1200" dirty="0" err="1">
                <a:solidFill>
                  <a:schemeClr val="tx1"/>
                </a:solidFill>
                <a:effectLst/>
                <a:latin typeface="+mn-lt"/>
                <a:ea typeface="+mn-ea"/>
                <a:cs typeface="+mn-cs"/>
              </a:rPr>
              <a:t> possono </a:t>
            </a:r>
            <a:r>
              <a:rPr lang="nb-NO" sz="1200" b="0" i="0" u="none" strike="noStrike" kern="1200" dirty="0">
                <a:solidFill>
                  <a:schemeClr val="tx1"/>
                </a:solidFill>
                <a:effectLst/>
                <a:latin typeface="+mn-lt"/>
                <a:ea typeface="+mn-ea"/>
                <a:cs typeface="+mn-cs"/>
              </a:rPr>
              <a:t>mai essere </a:t>
            </a:r>
            <a:r>
              <a:rPr lang="nb-NO" sz="1200" b="0" i="0" u="none" strike="noStrike" kern="1200" dirty="0" err="1">
                <a:solidFill>
                  <a:schemeClr val="tx1"/>
                </a:solidFill>
                <a:effectLst/>
                <a:latin typeface="+mn-lt"/>
                <a:ea typeface="+mn-ea"/>
                <a:cs typeface="+mn-cs"/>
              </a:rPr>
              <a:t>compromessi</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né </a:t>
            </a:r>
            <a:r>
              <a:rPr lang="nb-NO" sz="1200" b="0" i="0" u="none" strike="noStrike" kern="1200" dirty="0">
                <a:solidFill>
                  <a:schemeClr val="tx1"/>
                </a:solidFill>
                <a:effectLst/>
                <a:latin typeface="+mn-lt"/>
                <a:ea typeface="+mn-ea"/>
                <a:cs typeface="+mn-cs"/>
              </a:rPr>
              <a:t>per </a:t>
            </a:r>
            <a:r>
              <a:rPr lang="nb-NO" sz="1200" b="0" i="0" u="none" strike="noStrike" kern="1200" dirty="0" err="1">
                <a:solidFill>
                  <a:schemeClr val="tx1"/>
                </a:solidFill>
                <a:effectLst/>
                <a:latin typeface="+mn-lt"/>
                <a:ea typeface="+mn-ea"/>
                <a:cs typeface="+mn-cs"/>
              </a:rPr>
              <a:t>convenienza </a:t>
            </a:r>
            <a:r>
              <a:rPr lang="nb-NO" sz="1200" b="0" i="0" u="none" strike="noStrike" kern="1200" dirty="0">
                <a:solidFill>
                  <a:schemeClr val="tx1"/>
                </a:solidFill>
                <a:effectLst/>
                <a:latin typeface="+mn-lt"/>
                <a:ea typeface="+mn-ea"/>
                <a:cs typeface="+mn-cs"/>
              </a:rPr>
              <a:t>né </a:t>
            </a:r>
            <a:r>
              <a:rPr lang="nb-NO" sz="1200" b="0" i="0" u="none" strike="noStrike" kern="1200" dirty="0">
                <a:solidFill>
                  <a:schemeClr val="tx1"/>
                </a:solidFill>
                <a:effectLst/>
                <a:latin typeface="+mn-lt"/>
                <a:ea typeface="+mn-ea"/>
                <a:cs typeface="+mn-cs"/>
              </a:rPr>
              <a:t>per </a:t>
            </a:r>
            <a:r>
              <a:rPr lang="nb-NO" sz="1200" b="0" i="0" u="none" strike="noStrike" kern="1200" dirty="0" err="1">
                <a:solidFill>
                  <a:schemeClr val="tx1"/>
                </a:solidFill>
                <a:effectLst/>
                <a:latin typeface="+mn-lt"/>
                <a:ea typeface="+mn-ea"/>
                <a:cs typeface="+mn-cs"/>
              </a:rPr>
              <a:t>guadagni </a:t>
            </a:r>
            <a:r>
              <a:rPr lang="nb-NO" sz="1200" b="0" i="0" u="none" strike="noStrike" kern="1200" dirty="0" err="1">
                <a:solidFill>
                  <a:schemeClr val="tx1"/>
                </a:solidFill>
                <a:effectLst/>
                <a:latin typeface="+mn-lt"/>
                <a:ea typeface="+mn-ea"/>
                <a:cs typeface="+mn-cs"/>
              </a:rPr>
              <a:t>economici</a:t>
            </a:r>
            <a:r>
              <a:rPr lang="nb-NO" sz="1200" b="0" i="0" u="none" strike="noStrike" kern="1200" dirty="0">
                <a:solidFill>
                  <a:schemeClr val="tx1"/>
                </a:solidFill>
                <a:effectLst/>
                <a:latin typeface="+mn-lt"/>
                <a:ea typeface="+mn-ea"/>
                <a:cs typeface="+mn-cs"/>
              </a:rPr>
              <a:t> a breve termine</a:t>
            </a:r>
            <a:r>
              <a:rPr lang="nb-NO" sz="1200" b="0" i="0" u="none" strike="noStrike" kern="1200" dirty="0">
                <a:solidFill>
                  <a:schemeClr val="tx1"/>
                </a:solidFill>
                <a:effectLst/>
                <a:latin typeface="+mn-lt"/>
                <a:ea typeface="+mn-ea"/>
                <a:cs typeface="+mn-cs"/>
              </a:rPr>
              <a:t>. </a:t>
            </a:r>
          </a:p>
          <a:p>
            <a:pPr marL="171450" indent="-171450" rtl="0" fontAlgn="base">
              <a:buFont typeface="Arial" charset="0"/>
              <a:buChar char="•"/>
            </a:pPr>
            <a:r>
              <a:rPr lang="nb-NO" sz="1200" b="0" i="1" u="none" strike="noStrike" kern="1200" dirty="0" err="1">
                <a:solidFill>
                  <a:schemeClr val="tx1"/>
                </a:solidFill>
                <a:effectLst/>
                <a:latin typeface="+mn-lt"/>
                <a:ea typeface="+mn-ea"/>
                <a:cs typeface="+mn-cs"/>
              </a:rPr>
              <a:t>I valori </a:t>
            </a:r>
            <a:r>
              <a:rPr lang="nb-NO" sz="1200" b="0" i="1" u="none" strike="noStrike" kern="1200" dirty="0" err="1">
                <a:solidFill>
                  <a:schemeClr val="tx1"/>
                </a:solidFill>
                <a:effectLst/>
                <a:latin typeface="+mn-lt"/>
                <a:ea typeface="+mn-ea"/>
                <a:cs typeface="+mn-cs"/>
              </a:rPr>
              <a:t>aspirazionali </a:t>
            </a:r>
            <a:r>
              <a:rPr lang="nb-NO" sz="1200" b="0" i="0" u="none" strike="noStrike" kern="1200" dirty="0" err="1">
                <a:solidFill>
                  <a:schemeClr val="tx1"/>
                </a:solidFill>
                <a:effectLst/>
                <a:latin typeface="+mn-lt"/>
                <a:ea typeface="+mn-ea"/>
                <a:cs typeface="+mn-cs"/>
              </a:rPr>
              <a:t>sono </a:t>
            </a:r>
            <a:r>
              <a:rPr lang="nb-NO" sz="1200" b="0" i="0" u="none" strike="noStrike" kern="1200" dirty="0" err="1">
                <a:solidFill>
                  <a:schemeClr val="tx1"/>
                </a:solidFill>
                <a:effectLst/>
                <a:latin typeface="+mn-lt"/>
                <a:ea typeface="+mn-ea"/>
                <a:cs typeface="+mn-cs"/>
              </a:rPr>
              <a:t>quelli </a:t>
            </a:r>
            <a:r>
              <a:rPr lang="nb-NO" sz="1200" b="0" i="0" u="none" strike="noStrike" kern="1200" dirty="0" err="1">
                <a:solidFill>
                  <a:schemeClr val="tx1"/>
                </a:solidFill>
                <a:effectLst/>
                <a:latin typeface="+mn-lt"/>
                <a:ea typeface="+mn-ea"/>
                <a:cs typeface="+mn-cs"/>
              </a:rPr>
              <a:t>di cui </a:t>
            </a:r>
            <a:r>
              <a:rPr lang="nb-NO" sz="1200" b="0" i="0" u="none" strike="noStrike" kern="1200" dirty="0">
                <a:solidFill>
                  <a:schemeClr val="tx1"/>
                </a:solidFill>
                <a:effectLst/>
                <a:latin typeface="+mn-lt"/>
                <a:ea typeface="+mn-ea"/>
                <a:cs typeface="+mn-cs"/>
              </a:rPr>
              <a:t>un</a:t>
            </a:r>
            <a:r>
              <a:rPr lang="nb-NO" sz="1200" b="0" i="0" u="none" strike="noStrike" kern="1200" dirty="0" err="1">
                <a:solidFill>
                  <a:schemeClr val="tx1"/>
                </a:solidFill>
                <a:effectLst/>
                <a:latin typeface="+mn-lt"/>
                <a:ea typeface="+mn-ea"/>
                <a:cs typeface="+mn-cs"/>
              </a:rPr>
              <a:t>'azienda </a:t>
            </a:r>
            <a:r>
              <a:rPr lang="nb-NO" sz="1200" b="0" i="0" u="none" strike="noStrike" kern="1200" dirty="0" err="1">
                <a:solidFill>
                  <a:schemeClr val="tx1"/>
                </a:solidFill>
                <a:effectLst/>
                <a:latin typeface="+mn-lt"/>
                <a:ea typeface="+mn-ea"/>
                <a:cs typeface="+mn-cs"/>
              </a:rPr>
              <a:t>ha bisogno </a:t>
            </a:r>
            <a:r>
              <a:rPr lang="nb-NO" sz="1200" b="0" i="0" u="none" strike="noStrike" kern="1200" dirty="0">
                <a:solidFill>
                  <a:schemeClr val="tx1"/>
                </a:solidFill>
                <a:effectLst/>
                <a:latin typeface="+mn-lt"/>
                <a:ea typeface="+mn-ea"/>
                <a:cs typeface="+mn-cs"/>
              </a:rPr>
              <a:t>per </a:t>
            </a:r>
            <a:r>
              <a:rPr lang="nb-NO" sz="1200" b="0" i="0" u="none" strike="noStrike" kern="1200" dirty="0" err="1">
                <a:solidFill>
                  <a:schemeClr val="tx1"/>
                </a:solidFill>
                <a:effectLst/>
                <a:latin typeface="+mn-lt"/>
                <a:ea typeface="+mn-ea"/>
                <a:cs typeface="+mn-cs"/>
              </a:rPr>
              <a:t>avere successo </a:t>
            </a:r>
            <a:r>
              <a:rPr lang="nb-NO" sz="1200" b="0" i="0" u="none" strike="noStrike" kern="1200" dirty="0">
                <a:solidFill>
                  <a:schemeClr val="tx1"/>
                </a:solidFill>
                <a:effectLst/>
                <a:latin typeface="+mn-lt"/>
                <a:ea typeface="+mn-ea"/>
                <a:cs typeface="+mn-cs"/>
              </a:rPr>
              <a:t>in </a:t>
            </a:r>
            <a:r>
              <a:rPr lang="nb-NO" sz="1200" b="0" i="0" u="none" strike="noStrike" kern="1200" dirty="0" err="1">
                <a:solidFill>
                  <a:schemeClr val="tx1"/>
                </a:solidFill>
                <a:effectLst/>
                <a:latin typeface="+mn-lt"/>
                <a:ea typeface="+mn-ea"/>
                <a:cs typeface="+mn-cs"/>
              </a:rPr>
              <a:t>futuro</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ma che </a:t>
            </a:r>
            <a:r>
              <a:rPr lang="nb-NO" sz="1200" b="0" i="0" u="none" strike="noStrike" kern="1200" dirty="0" err="1">
                <a:solidFill>
                  <a:schemeClr val="tx1"/>
                </a:solidFill>
                <a:effectLst/>
                <a:latin typeface="+mn-lt"/>
                <a:ea typeface="+mn-ea"/>
                <a:cs typeface="+mn-cs"/>
              </a:rPr>
              <a:t>attualmente </a:t>
            </a:r>
            <a:r>
              <a:rPr lang="nb-NO" sz="1200" b="0" i="0" u="none" strike="noStrike" kern="1200" dirty="0" err="1">
                <a:solidFill>
                  <a:schemeClr val="tx1"/>
                </a:solidFill>
                <a:effectLst/>
                <a:latin typeface="+mn-lt"/>
                <a:ea typeface="+mn-ea"/>
                <a:cs typeface="+mn-cs"/>
              </a:rPr>
              <a:t>le mancano</a:t>
            </a:r>
            <a:r>
              <a:rPr lang="nb-NO" sz="1200" b="0" i="0" u="none" strike="noStrike" kern="1200" dirty="0">
                <a:solidFill>
                  <a:schemeClr val="tx1"/>
                </a:solidFill>
                <a:effectLst/>
                <a:latin typeface="+mn-lt"/>
                <a:ea typeface="+mn-ea"/>
                <a:cs typeface="+mn-cs"/>
              </a:rPr>
              <a:t>. </a:t>
            </a:r>
          </a:p>
          <a:p>
            <a:pPr marL="171450" indent="-171450" rtl="0" fontAlgn="base">
              <a:buFont typeface="Arial" charset="0"/>
              <a:buChar char="•"/>
            </a:pPr>
            <a:r>
              <a:rPr lang="nb-NO" sz="1200" b="0" i="1" u="none" strike="noStrike" kern="1200" dirty="0" err="1">
                <a:solidFill>
                  <a:schemeClr val="tx1"/>
                </a:solidFill>
                <a:effectLst/>
                <a:latin typeface="+mn-lt"/>
                <a:ea typeface="+mn-ea"/>
                <a:cs typeface="+mn-cs"/>
              </a:rPr>
              <a:t>I valori</a:t>
            </a:r>
            <a:r>
              <a:rPr lang="nb-NO" sz="1200" b="0" i="1" u="none" strike="noStrike" kern="1200" dirty="0">
                <a:solidFill>
                  <a:schemeClr val="tx1"/>
                </a:solidFill>
                <a:effectLst/>
                <a:latin typeface="+mn-lt"/>
                <a:ea typeface="+mn-ea"/>
                <a:cs typeface="+mn-cs"/>
              </a:rPr>
              <a:t> di autorizzazione all'azione </a:t>
            </a:r>
            <a:r>
              <a:rPr lang="nb-NO" sz="1200" b="0" i="0" u="none" strike="noStrike" kern="1200" dirty="0" err="1">
                <a:solidFill>
                  <a:schemeClr val="tx1"/>
                </a:solidFill>
                <a:effectLst/>
                <a:latin typeface="+mn-lt"/>
                <a:ea typeface="+mn-ea"/>
                <a:cs typeface="+mn-cs"/>
              </a:rPr>
              <a:t>riflettono </a:t>
            </a:r>
            <a:r>
              <a:rPr lang="nb-NO" sz="1200" b="0" i="0" u="none" strike="noStrike" kern="1200" dirty="0" err="1">
                <a:solidFill>
                  <a:schemeClr val="tx1"/>
                </a:solidFill>
                <a:effectLst/>
                <a:latin typeface="+mn-lt"/>
                <a:ea typeface="+mn-ea"/>
                <a:cs typeface="+mn-cs"/>
              </a:rPr>
              <a:t>semplicemente </a:t>
            </a:r>
            <a:r>
              <a:rPr lang="nb-NO" sz="1200" b="0" i="0" u="none" strike="noStrike" kern="1200" dirty="0" err="1">
                <a:solidFill>
                  <a:schemeClr val="tx1"/>
                </a:solidFill>
                <a:effectLst/>
                <a:latin typeface="+mn-lt"/>
                <a:ea typeface="+mn-ea"/>
                <a:cs typeface="+mn-cs"/>
              </a:rPr>
              <a:t>gli </a:t>
            </a:r>
            <a:r>
              <a:rPr lang="nb-NO" sz="1200" b="0" i="0" u="none" strike="noStrike" kern="1200" dirty="0">
                <a:solidFill>
                  <a:schemeClr val="tx1"/>
                </a:solidFill>
                <a:effectLst/>
                <a:latin typeface="+mn-lt"/>
                <a:ea typeface="+mn-ea"/>
                <a:cs typeface="+mn-cs"/>
              </a:rPr>
              <a:t>standard </a:t>
            </a:r>
            <a:r>
              <a:rPr lang="nb-NO" sz="1200" b="0" i="0" u="none" strike="noStrike" kern="1200" dirty="0" err="1">
                <a:solidFill>
                  <a:schemeClr val="tx1"/>
                </a:solidFill>
                <a:effectLst/>
                <a:latin typeface="+mn-lt"/>
                <a:ea typeface="+mn-ea"/>
                <a:cs typeface="+mn-cs"/>
              </a:rPr>
              <a:t>comportamentali </a:t>
            </a:r>
            <a:r>
              <a:rPr lang="nb-NO" sz="1200" b="0" i="0" u="none" strike="noStrike" kern="1200" dirty="0">
                <a:solidFill>
                  <a:schemeClr val="tx1"/>
                </a:solidFill>
                <a:effectLst/>
                <a:latin typeface="+mn-lt"/>
                <a:ea typeface="+mn-ea"/>
                <a:cs typeface="+mn-cs"/>
              </a:rPr>
              <a:t>e </a:t>
            </a:r>
            <a:r>
              <a:rPr lang="nb-NO" sz="1200" b="0" i="0" u="none" strike="noStrike" kern="1200" dirty="0" err="1">
                <a:solidFill>
                  <a:schemeClr val="tx1"/>
                </a:solidFill>
                <a:effectLst/>
                <a:latin typeface="+mn-lt"/>
                <a:ea typeface="+mn-ea"/>
                <a:cs typeface="+mn-cs"/>
              </a:rPr>
              <a:t>sociali </a:t>
            </a:r>
            <a:r>
              <a:rPr lang="nb-NO" sz="1200" b="0" i="0" u="none" strike="noStrike" kern="1200" dirty="0">
                <a:solidFill>
                  <a:schemeClr val="tx1"/>
                </a:solidFill>
                <a:effectLst/>
                <a:latin typeface="+mn-lt"/>
                <a:ea typeface="+mn-ea"/>
                <a:cs typeface="+mn-cs"/>
              </a:rPr>
              <a:t>minimi </a:t>
            </a:r>
            <a:r>
              <a:rPr lang="nb-NO" sz="1200" b="0" i="0" u="none" strike="noStrike" kern="1200" dirty="0" err="1">
                <a:solidFill>
                  <a:schemeClr val="tx1"/>
                </a:solidFill>
                <a:effectLst/>
                <a:latin typeface="+mn-lt"/>
                <a:ea typeface="+mn-ea"/>
                <a:cs typeface="+mn-cs"/>
              </a:rPr>
              <a:t>richiesti </a:t>
            </a:r>
            <a:r>
              <a:rPr lang="nb-NO" sz="1200" b="0" i="0" u="none" strike="noStrike" kern="1200" dirty="0">
                <a:solidFill>
                  <a:schemeClr val="tx1"/>
                </a:solidFill>
                <a:effectLst/>
                <a:latin typeface="+mn-lt"/>
                <a:ea typeface="+mn-ea"/>
                <a:cs typeface="+mn-cs"/>
              </a:rPr>
              <a:t>a </a:t>
            </a:r>
            <a:r>
              <a:rPr lang="nb-NO" sz="1200" b="0" i="0" u="none" strike="noStrike" kern="1200" dirty="0" err="1">
                <a:solidFill>
                  <a:schemeClr val="tx1"/>
                </a:solidFill>
                <a:effectLst/>
                <a:latin typeface="+mn-lt"/>
                <a:ea typeface="+mn-ea"/>
                <a:cs typeface="+mn-cs"/>
              </a:rPr>
              <a:t>qualsiasi </a:t>
            </a:r>
            <a:r>
              <a:rPr lang="nb-NO" sz="1200" b="0" i="0" u="none" strike="noStrike" kern="1200" dirty="0" err="1">
                <a:solidFill>
                  <a:schemeClr val="tx1"/>
                </a:solidFill>
                <a:effectLst/>
                <a:latin typeface="+mn-lt"/>
                <a:ea typeface="+mn-ea"/>
                <a:cs typeface="+mn-cs"/>
              </a:rPr>
              <a:t>dipendente</a:t>
            </a:r>
            <a:r>
              <a:rPr lang="nb-NO" sz="1200" b="0" i="0" u="none" strike="noStrike" kern="1200" dirty="0">
                <a:solidFill>
                  <a:schemeClr val="tx1"/>
                </a:solidFill>
                <a:effectLst/>
                <a:latin typeface="+mn-lt"/>
                <a:ea typeface="+mn-ea"/>
                <a:cs typeface="+mn-cs"/>
              </a:rPr>
              <a:t>. </a:t>
            </a:r>
          </a:p>
          <a:p>
            <a:pPr marL="171450" indent="-171450" rtl="0" fontAlgn="base">
              <a:buFont typeface="Arial" charset="0"/>
              <a:buChar char="•"/>
            </a:pPr>
            <a:r>
              <a:rPr lang="nb-NO" sz="1200" b="0" i="1" u="none" strike="noStrike" kern="1200" dirty="0" err="1">
                <a:solidFill>
                  <a:schemeClr val="tx1"/>
                </a:solidFill>
                <a:effectLst/>
                <a:latin typeface="+mn-lt"/>
                <a:ea typeface="+mn-ea"/>
                <a:cs typeface="+mn-cs"/>
              </a:rPr>
              <a:t>I valori </a:t>
            </a:r>
            <a:r>
              <a:rPr lang="nb-NO" sz="1200" b="0" i="1" u="none" strike="noStrike" kern="1200" dirty="0" err="1">
                <a:solidFill>
                  <a:schemeClr val="tx1"/>
                </a:solidFill>
                <a:effectLst/>
                <a:latin typeface="+mn-lt"/>
                <a:ea typeface="+mn-ea"/>
                <a:cs typeface="+mn-cs"/>
              </a:rPr>
              <a:t>accidentali </a:t>
            </a:r>
            <a:r>
              <a:rPr lang="nb-NO" sz="1200" b="0" i="0" u="none" strike="noStrike" kern="1200" dirty="0" err="1">
                <a:solidFill>
                  <a:schemeClr val="tx1"/>
                </a:solidFill>
                <a:effectLst/>
                <a:latin typeface="+mn-lt"/>
                <a:ea typeface="+mn-ea"/>
                <a:cs typeface="+mn-cs"/>
              </a:rPr>
              <a:t>nascono </a:t>
            </a:r>
            <a:r>
              <a:rPr lang="nb-NO" sz="1200" b="0" i="0" u="none" strike="noStrike" kern="1200" dirty="0" err="1">
                <a:solidFill>
                  <a:schemeClr val="tx1"/>
                </a:solidFill>
                <a:effectLst/>
                <a:latin typeface="+mn-lt"/>
                <a:ea typeface="+mn-ea"/>
                <a:cs typeface="+mn-cs"/>
              </a:rPr>
              <a:t>spontaneamente </a:t>
            </a:r>
            <a:r>
              <a:rPr lang="nb-NO" sz="1200" b="0" i="0" u="none" strike="noStrike" kern="1200" dirty="0" err="1">
                <a:solidFill>
                  <a:schemeClr val="tx1"/>
                </a:solidFill>
                <a:effectLst/>
                <a:latin typeface="+mn-lt"/>
                <a:ea typeface="+mn-ea"/>
                <a:cs typeface="+mn-cs"/>
              </a:rPr>
              <a:t>senza </a:t>
            </a:r>
            <a:r>
              <a:rPr lang="nb-NO" sz="1200" b="0" i="0" u="none" strike="noStrike" kern="1200" dirty="0" err="1">
                <a:solidFill>
                  <a:schemeClr val="tx1"/>
                </a:solidFill>
                <a:effectLst/>
                <a:latin typeface="+mn-lt"/>
                <a:ea typeface="+mn-ea"/>
                <a:cs typeface="+mn-cs"/>
              </a:rPr>
              <a:t>essere </a:t>
            </a:r>
            <a:r>
              <a:rPr lang="nb-NO" sz="1200" b="0" i="0" u="none" strike="noStrike" kern="1200" dirty="0" err="1">
                <a:solidFill>
                  <a:schemeClr val="tx1"/>
                </a:solidFill>
                <a:effectLst/>
                <a:latin typeface="+mn-lt"/>
                <a:ea typeface="+mn-ea"/>
                <a:cs typeface="+mn-cs"/>
              </a:rPr>
              <a:t>coltivati </a:t>
            </a:r>
            <a:r>
              <a:rPr lang="nb-NO" sz="1200" b="0" i="0" u="none" strike="noStrike" kern="1200" dirty="0">
                <a:solidFill>
                  <a:schemeClr val="tx1"/>
                </a:solidFill>
                <a:effectLst/>
                <a:latin typeface="+mn-lt"/>
                <a:ea typeface="+mn-ea"/>
                <a:cs typeface="+mn-cs"/>
              </a:rPr>
              <a:t>dalla </a:t>
            </a:r>
            <a:r>
              <a:rPr lang="nb-NO" sz="1200" b="0" i="0" u="none" strike="noStrike" kern="1200" dirty="0" err="1">
                <a:solidFill>
                  <a:schemeClr val="tx1"/>
                </a:solidFill>
                <a:effectLst/>
                <a:latin typeface="+mn-lt"/>
                <a:ea typeface="+mn-ea"/>
                <a:cs typeface="+mn-cs"/>
              </a:rPr>
              <a:t>leadership </a:t>
            </a:r>
            <a:r>
              <a:rPr lang="nb-NO" sz="1200" b="0" i="0" u="none" strike="noStrike" kern="1200" dirty="0">
                <a:solidFill>
                  <a:schemeClr val="tx1"/>
                </a:solidFill>
                <a:effectLst/>
                <a:latin typeface="+mn-lt"/>
                <a:ea typeface="+mn-ea"/>
                <a:cs typeface="+mn-cs"/>
              </a:rPr>
              <a:t>e </a:t>
            </a:r>
            <a:r>
              <a:rPr lang="nb-NO" sz="1200" b="0" i="0" u="none" strike="noStrike" kern="1200" dirty="0" err="1">
                <a:solidFill>
                  <a:schemeClr val="tx1"/>
                </a:solidFill>
                <a:effectLst/>
                <a:latin typeface="+mn-lt"/>
                <a:ea typeface="+mn-ea"/>
                <a:cs typeface="+mn-cs"/>
              </a:rPr>
              <a:t>si </a:t>
            </a:r>
            <a:r>
              <a:rPr lang="nb-NO" sz="1200" b="0" i="0" u="none" strike="noStrike" kern="1200" dirty="0">
                <a:solidFill>
                  <a:schemeClr val="tx1"/>
                </a:solidFill>
                <a:effectLst/>
                <a:latin typeface="+mn-lt"/>
                <a:ea typeface="+mn-ea"/>
                <a:cs typeface="+mn-cs"/>
              </a:rPr>
              <a:t>affermano nel tempo. </a:t>
            </a: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31968-C942-0A4A-A985-4800B9457E60}"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t>33</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47185088"/>
      </p:ext>
    </p:extLst>
  </p:cSld>
  <p:clrMapOvr>
    <a:masterClrMapping/>
  </p:clrMapOvr>
</p:notes>
</file>

<file path=ppt/notesSlides/notesSlide1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a:t>Tunneling</a:t>
            </a:r>
            <a:r>
              <a:rPr lang="de-DE" dirty="0"/>
              <a:t> attentivo </a:t>
            </a:r>
            <a:r>
              <a:rPr lang="de-DE" dirty="0"/>
              <a:t>(</a:t>
            </a:r>
            <a:r>
              <a:rPr lang="de-DE" dirty="0" err="1"/>
              <a:t>o </a:t>
            </a:r>
            <a:r>
              <a:rPr lang="de-DE" dirty="0" err="1"/>
              <a:t>restringimento </a:t>
            </a:r>
            <a:r>
              <a:rPr lang="de-DE" dirty="0" err="1"/>
              <a:t>dell'attenzione</a:t>
            </a:r>
            <a:r>
              <a:rPr lang="de-DE" dirty="0"/>
              <a:t>)</a:t>
            </a:r>
          </a:p>
          <a:p>
            <a:pPr lvl="1"/>
            <a:r>
              <a:rPr lang="de-DE" sz="2100" dirty="0"/>
              <a:t>L'attenzione </a:t>
            </a:r>
            <a:r>
              <a:rPr lang="de-DE" sz="2100" dirty="0"/>
              <a:t>non </a:t>
            </a:r>
            <a:r>
              <a:rPr lang="de-DE" sz="2100" dirty="0" err="1"/>
              <a:t>può </a:t>
            </a:r>
            <a:r>
              <a:rPr lang="de-DE" sz="2100" dirty="0" err="1"/>
              <a:t>essere </a:t>
            </a:r>
            <a:r>
              <a:rPr lang="de-DE" sz="2100" dirty="0" err="1"/>
              <a:t>divisa</a:t>
            </a:r>
            <a:r>
              <a:rPr lang="de-DE" sz="2100" dirty="0"/>
              <a:t>.</a:t>
            </a:r>
          </a:p>
          <a:p>
            <a:pPr lvl="1"/>
            <a:r>
              <a:rPr lang="de-DE" sz="2100" dirty="0" err="1"/>
              <a:t>Ci si </a:t>
            </a:r>
            <a:r>
              <a:rPr lang="de-DE" sz="2100" dirty="0" err="1"/>
              <a:t>concentra </a:t>
            </a:r>
            <a:r>
              <a:rPr lang="de-DE" sz="2100" dirty="0"/>
              <a:t>su </a:t>
            </a:r>
            <a:r>
              <a:rPr lang="de-DE" sz="2100" dirty="0" err="1"/>
              <a:t>particolari </a:t>
            </a:r>
            <a:r>
              <a:rPr lang="de-DE" sz="2100" dirty="0" err="1"/>
              <a:t>caratteristiche </a:t>
            </a:r>
            <a:r>
              <a:rPr lang="de-DE" sz="2100" dirty="0"/>
              <a:t>e </a:t>
            </a:r>
            <a:r>
              <a:rPr lang="de-DE" sz="2100" dirty="0" err="1"/>
              <a:t>si smette </a:t>
            </a:r>
            <a:r>
              <a:rPr lang="de-DE" sz="2100" dirty="0" err="1"/>
              <a:t>inavvertitamente </a:t>
            </a:r>
            <a:r>
              <a:rPr lang="de-DE" sz="2100" dirty="0" err="1"/>
              <a:t>di osservare il resto</a:t>
            </a:r>
            <a:r>
              <a:rPr lang="de-DE" sz="2100" dirty="0"/>
              <a:t>.</a:t>
            </a:r>
          </a:p>
          <a:p>
            <a:pPr lvl="1"/>
            <a:r>
              <a:rPr lang="de-DE" sz="2100" dirty="0" err="1"/>
              <a:t>Attenzione </a:t>
            </a:r>
            <a:r>
              <a:rPr lang="de-DE" sz="2100" dirty="0" err="1"/>
              <a:t>al </a:t>
            </a:r>
            <a:r>
              <a:rPr lang="de-DE" sz="2100" dirty="0"/>
              <a:t>gorilla. </a:t>
            </a:r>
          </a:p>
          <a:p>
            <a:r>
              <a:rPr lang="de-DE" dirty="0" err="1"/>
              <a:t>Trappola </a:t>
            </a:r>
            <a:r>
              <a:rPr lang="de-DE" dirty="0" err="1"/>
              <a:t>della memoria</a:t>
            </a:r>
            <a:r>
              <a:rPr lang="de-DE" dirty="0"/>
              <a:t> necessaria</a:t>
            </a:r>
            <a:endParaRPr lang="de-DE" dirty="0"/>
          </a:p>
          <a:p>
            <a:pPr lvl="1"/>
            <a:r>
              <a:rPr lang="de-DE" sz="2100" dirty="0" err="1"/>
              <a:t>Sovraccarico </a:t>
            </a:r>
            <a:r>
              <a:rPr lang="de-DE" sz="2100" dirty="0" err="1"/>
              <a:t>della memoria</a:t>
            </a:r>
            <a:r>
              <a:rPr lang="de-DE" sz="2100" dirty="0"/>
              <a:t> di lavoro</a:t>
            </a:r>
            <a:r>
              <a:rPr lang="de-DE" sz="2100" dirty="0"/>
              <a:t>.</a:t>
            </a:r>
          </a:p>
          <a:p>
            <a:pPr lvl="1"/>
            <a:r>
              <a:rPr lang="de-DE" sz="2100" dirty="0"/>
              <a:t>In </a:t>
            </a:r>
            <a:r>
              <a:rPr lang="de-DE" sz="2100" dirty="0" err="1"/>
              <a:t>particolare </a:t>
            </a:r>
            <a:r>
              <a:rPr lang="de-DE" sz="2100" dirty="0" err="1"/>
              <a:t>le informazioni </a:t>
            </a:r>
            <a:r>
              <a:rPr lang="de-DE" sz="2100" dirty="0" err="1"/>
              <a:t>uditive</a:t>
            </a:r>
            <a:r>
              <a:rPr lang="de-DE" sz="2100" dirty="0"/>
              <a:t>.</a:t>
            </a:r>
          </a:p>
          <a:p>
            <a:r>
              <a:rPr lang="de-DE" dirty="0"/>
              <a:t>Fattori di stress</a:t>
            </a:r>
          </a:p>
          <a:p>
            <a:pPr lvl="1"/>
            <a:r>
              <a:rPr lang="de-DE" sz="2000" dirty="0"/>
              <a:t>Carico di lavoro, </a:t>
            </a:r>
            <a:r>
              <a:rPr lang="de-DE" sz="2000" dirty="0" err="1"/>
              <a:t>ansia</a:t>
            </a:r>
            <a:r>
              <a:rPr lang="de-DE" sz="2000" dirty="0"/>
              <a:t>, </a:t>
            </a:r>
            <a:r>
              <a:rPr lang="de-DE" sz="2000" dirty="0" err="1"/>
              <a:t>affaticamento</a:t>
            </a:r>
            <a:r>
              <a:rPr lang="de-DE" sz="2000" dirty="0"/>
              <a:t>, ecc.</a:t>
            </a:r>
          </a:p>
          <a:p>
            <a:pPr lvl="1"/>
            <a:r>
              <a:rPr lang="de-DE" sz="2000" dirty="0" err="1"/>
              <a:t>Pressione</a:t>
            </a:r>
            <a:r>
              <a:rPr lang="de-DE" sz="2000" dirty="0"/>
              <a:t> temporale</a:t>
            </a:r>
            <a:r>
              <a:rPr lang="de-DE" sz="2000" dirty="0"/>
              <a:t>, </a:t>
            </a:r>
            <a:r>
              <a:rPr lang="de-DE" sz="2000" dirty="0" err="1"/>
              <a:t>incertezza</a:t>
            </a:r>
            <a:r>
              <a:rPr lang="de-DE" sz="2000" dirty="0"/>
              <a:t>, ecc.</a:t>
            </a:r>
          </a:p>
          <a:p>
            <a:pPr lvl="1"/>
            <a:r>
              <a:rPr lang="de-DE" sz="2000" dirty="0"/>
              <a:t>Limita la SA </a:t>
            </a:r>
            <a:r>
              <a:rPr lang="de-DE" sz="2000" dirty="0" err="1"/>
              <a:t>limitando </a:t>
            </a:r>
            <a:r>
              <a:rPr lang="de-DE" sz="2000" dirty="0"/>
              <a:t>il WMC e </a:t>
            </a:r>
            <a:r>
              <a:rPr lang="de-DE" sz="2000" dirty="0"/>
              <a:t>rallentando </a:t>
            </a:r>
            <a:r>
              <a:rPr lang="de-DE" sz="2000" dirty="0" err="1"/>
              <a:t>l'elaborazione </a:t>
            </a:r>
            <a:r>
              <a:rPr lang="de-DE" sz="2000" dirty="0" err="1"/>
              <a:t>delle informazioni</a:t>
            </a:r>
            <a:r>
              <a:rPr lang="de-DE" sz="2000" dirty="0"/>
              <a:t>, </a:t>
            </a:r>
            <a:r>
              <a:rPr lang="de-DE" sz="2000" dirty="0" err="1"/>
              <a:t>favorendo </a:t>
            </a:r>
            <a:r>
              <a:rPr lang="de-DE" sz="2000" dirty="0" err="1"/>
              <a:t>il tunneling </a:t>
            </a:r>
            <a:r>
              <a:rPr lang="de-DE" sz="2000" dirty="0" err="1"/>
              <a:t>attentivo</a:t>
            </a:r>
            <a:r>
              <a:rPr lang="de-DE" sz="2000" dirty="0"/>
              <a:t>, </a:t>
            </a:r>
            <a:r>
              <a:rPr lang="de-DE" sz="2000" dirty="0" err="1"/>
              <a:t>la scansione </a:t>
            </a:r>
            <a:r>
              <a:rPr lang="de-DE" sz="2000" dirty="0" err="1"/>
              <a:t>disorganizzata </a:t>
            </a:r>
            <a:r>
              <a:rPr lang="de-DE" sz="2000" dirty="0" err="1"/>
              <a:t>degli </a:t>
            </a:r>
            <a:r>
              <a:rPr lang="de-DE" sz="2000" dirty="0" err="1"/>
              <a:t>elementi </a:t>
            </a:r>
            <a:r>
              <a:rPr lang="de-DE" sz="2000" dirty="0"/>
              <a:t>e </a:t>
            </a:r>
            <a:r>
              <a:rPr lang="de-DE" sz="2000" dirty="0" err="1"/>
              <a:t>una</a:t>
            </a:r>
            <a:r>
              <a:rPr lang="de-DE" sz="2000" dirty="0" err="1"/>
              <a:t> minore </a:t>
            </a:r>
            <a:r>
              <a:rPr lang="de-DE" sz="2000" dirty="0" err="1"/>
              <a:t>attenzione </a:t>
            </a:r>
            <a:r>
              <a:rPr lang="de-DE" sz="2000" dirty="0" err="1"/>
              <a:t>ai </a:t>
            </a:r>
            <a:r>
              <a:rPr lang="de-DE" sz="2000" dirty="0" err="1"/>
              <a:t>segnali </a:t>
            </a:r>
            <a:r>
              <a:rPr lang="de-DE" sz="2000" dirty="0" err="1"/>
              <a:t>periferici</a:t>
            </a:r>
            <a:r>
              <a:rPr lang="de-DE" sz="2000" dirty="0"/>
              <a:t>.</a:t>
            </a:r>
          </a:p>
          <a:p>
            <a:r>
              <a:rPr lang="de-DE" dirty="0" err="1"/>
              <a:t>Sovraccarico</a:t>
            </a:r>
            <a:r>
              <a:rPr lang="de-DE" dirty="0"/>
              <a:t> di dati</a:t>
            </a:r>
            <a:endParaRPr lang="de-DE" dirty="0"/>
          </a:p>
          <a:p>
            <a:pPr lvl="1"/>
            <a:r>
              <a:rPr lang="de-DE" dirty="0"/>
              <a:t>Volume e velocità </a:t>
            </a:r>
            <a:r>
              <a:rPr lang="de-DE" dirty="0" err="1"/>
              <a:t>di </a:t>
            </a:r>
            <a:r>
              <a:rPr lang="de-DE" dirty="0" err="1"/>
              <a:t>cambiamento</a:t>
            </a:r>
            <a:endParaRPr lang="de-DE" dirty="0"/>
          </a:p>
          <a:p>
            <a:pPr lvl="1"/>
            <a:r>
              <a:rPr lang="de-DE" dirty="0" err="1"/>
              <a:t>Larghezza di banda</a:t>
            </a:r>
            <a:r>
              <a:rPr lang="de-DE" dirty="0"/>
              <a:t> limitata </a:t>
            </a:r>
            <a:r>
              <a:rPr lang="de-DE" dirty="0" err="1"/>
              <a:t>dei </a:t>
            </a:r>
            <a:r>
              <a:rPr lang="de-DE" dirty="0" err="1"/>
              <a:t>meccanismi </a:t>
            </a:r>
            <a:r>
              <a:rPr lang="de-DE" dirty="0" err="1"/>
              <a:t>sensoriali </a:t>
            </a:r>
            <a:r>
              <a:rPr lang="de-DE" dirty="0"/>
              <a:t>e </a:t>
            </a:r>
            <a:r>
              <a:rPr lang="de-DE" dirty="0" err="1"/>
              <a:t>di elaborazione delle informazioni </a:t>
            </a:r>
            <a:r>
              <a:rPr lang="de-DE" dirty="0"/>
              <a:t>umani</a:t>
            </a:r>
            <a:r>
              <a:rPr lang="de-DE" dirty="0"/>
              <a:t>.</a:t>
            </a:r>
          </a:p>
          <a:p>
            <a:pPr lvl="1"/>
            <a:r>
              <a:rPr lang="de-DE" dirty="0"/>
              <a:t>La velocità </a:t>
            </a:r>
            <a:r>
              <a:rPr lang="de-DE" dirty="0" err="1"/>
              <a:t>del </a:t>
            </a:r>
            <a:r>
              <a:rPr lang="de-DE" dirty="0" err="1"/>
              <a:t>flusso </a:t>
            </a:r>
            <a:r>
              <a:rPr lang="de-DE" dirty="0" err="1"/>
              <a:t>di dati </a:t>
            </a:r>
            <a:r>
              <a:rPr lang="de-DE" dirty="0" err="1"/>
              <a:t>può </a:t>
            </a:r>
            <a:r>
              <a:rPr lang="de-DE" dirty="0" err="1"/>
              <a:t>essere </a:t>
            </a:r>
            <a:r>
              <a:rPr lang="de-DE" dirty="0" err="1"/>
              <a:t>migliorata </a:t>
            </a:r>
            <a:r>
              <a:rPr lang="de-DE" dirty="0" err="1"/>
              <a:t>in modo significativo </a:t>
            </a:r>
            <a:r>
              <a:rPr lang="de-DE" dirty="0" err="1"/>
              <a:t>grazie a </a:t>
            </a:r>
            <a:r>
              <a:rPr lang="de-DE" dirty="0" err="1"/>
              <a:t>interfacce </a:t>
            </a:r>
            <a:r>
              <a:rPr lang="de-DE" dirty="0" err="1"/>
              <a:t>utente </a:t>
            </a:r>
            <a:r>
              <a:rPr lang="de-DE" dirty="0" err="1"/>
              <a:t>ergonomiche</a:t>
            </a:r>
            <a:endParaRPr lang="de-DE" dirty="0"/>
          </a:p>
          <a:p>
            <a:r>
              <a:rPr lang="de-DE" dirty="0" err="1"/>
              <a:t>Rilevanza </a:t>
            </a:r>
            <a:r>
              <a:rPr lang="de-DE" dirty="0" err="1"/>
              <a:t>fuori luogo</a:t>
            </a:r>
            <a:endParaRPr lang="de-DE" dirty="0"/>
          </a:p>
          <a:p>
            <a:pPr lvl="1"/>
            <a:r>
              <a:rPr lang="de-DE" dirty="0" err="1"/>
              <a:t>Alcune </a:t>
            </a:r>
            <a:r>
              <a:rPr lang="de-DE" dirty="0" err="1"/>
              <a:t>caratteristiche </a:t>
            </a:r>
            <a:r>
              <a:rPr lang="de-DE" dirty="0"/>
              <a:t>(</a:t>
            </a:r>
            <a:r>
              <a:rPr lang="de-DE" dirty="0" err="1"/>
              <a:t>dimensioni</a:t>
            </a:r>
            <a:r>
              <a:rPr lang="de-DE" dirty="0"/>
              <a:t>, </a:t>
            </a:r>
            <a:r>
              <a:rPr lang="de-DE" dirty="0" err="1"/>
              <a:t>forma</a:t>
            </a:r>
            <a:r>
              <a:rPr lang="de-DE" dirty="0"/>
              <a:t>, </a:t>
            </a:r>
            <a:r>
              <a:rPr lang="de-DE" dirty="0" err="1"/>
              <a:t>movimento</a:t>
            </a:r>
            <a:r>
              <a:rPr lang="de-DE" dirty="0"/>
              <a:t>, </a:t>
            </a:r>
            <a:r>
              <a:rPr lang="de-DE" dirty="0" err="1"/>
              <a:t>luci </a:t>
            </a:r>
            <a:r>
              <a:rPr lang="de-DE" dirty="0" err="1"/>
              <a:t>lampeggianti</a:t>
            </a:r>
            <a:r>
              <a:rPr lang="de-DE" dirty="0"/>
              <a:t>, </a:t>
            </a:r>
            <a:r>
              <a:rPr lang="de-DE" dirty="0" err="1"/>
              <a:t>rumore</a:t>
            </a:r>
            <a:r>
              <a:rPr lang="de-DE" dirty="0"/>
              <a:t>) </a:t>
            </a:r>
            <a:r>
              <a:rPr lang="de-DE" dirty="0" err="1"/>
              <a:t>hanno </a:t>
            </a:r>
            <a:r>
              <a:rPr lang="de-DE" dirty="0" err="1"/>
              <a:t>la priorità </a:t>
            </a:r>
            <a:r>
              <a:rPr lang="de-DE" dirty="0" err="1"/>
              <a:t>nell'elaborazione</a:t>
            </a:r>
            <a:r>
              <a:rPr lang="de-DE" dirty="0"/>
              <a:t> </a:t>
            </a:r>
            <a:r>
              <a:rPr lang="de-DE" dirty="0" err="1"/>
              <a:t>sensoriale </a:t>
            </a:r>
            <a:r>
              <a:rPr lang="de-DE" dirty="0"/>
              <a:t>e </a:t>
            </a:r>
            <a:r>
              <a:rPr lang="de-DE" dirty="0" err="1"/>
              <a:t>attentiva</a:t>
            </a:r>
            <a:endParaRPr lang="de-DE" dirty="0"/>
          </a:p>
          <a:p>
            <a:pPr lvl="1"/>
            <a:r>
              <a:rPr lang="de-DE" dirty="0" err="1"/>
              <a:t>Un uso </a:t>
            </a:r>
            <a:r>
              <a:rPr lang="de-DE" dirty="0" err="1"/>
              <a:t>eccessivo </a:t>
            </a:r>
            <a:r>
              <a:rPr lang="de-DE" dirty="0" err="1"/>
              <a:t>o </a:t>
            </a:r>
            <a:r>
              <a:rPr lang="de-DE" dirty="0" err="1"/>
              <a:t>inappropriato </a:t>
            </a:r>
            <a:r>
              <a:rPr lang="de-DE" dirty="0" err="1"/>
              <a:t>degrada </a:t>
            </a:r>
            <a:r>
              <a:rPr lang="de-DE" dirty="0"/>
              <a:t>la SA </a:t>
            </a:r>
            <a:r>
              <a:rPr lang="de-DE" dirty="0" err="1"/>
              <a:t>ad </a:t>
            </a:r>
            <a:r>
              <a:rPr lang="de-DE" dirty="0" err="1"/>
              <a:t>altre </a:t>
            </a:r>
            <a:r>
              <a:rPr lang="de-DE" dirty="0" err="1"/>
              <a:t>informazioni</a:t>
            </a:r>
            <a:endParaRPr lang="de-DE" dirty="0"/>
          </a:p>
          <a:p>
            <a:r>
              <a:rPr lang="de-DE" dirty="0" err="1"/>
              <a:t>Modelli</a:t>
            </a:r>
            <a:r>
              <a:rPr lang="de-DE" dirty="0"/>
              <a:t> mentali </a:t>
            </a:r>
            <a:r>
              <a:rPr lang="de-DE" dirty="0" err="1"/>
              <a:t>errati</a:t>
            </a:r>
            <a:endParaRPr lang="de-DE" dirty="0"/>
          </a:p>
          <a:p>
            <a:pPr lvl="1"/>
            <a:r>
              <a:rPr lang="de-DE" dirty="0"/>
              <a:t>"</a:t>
            </a:r>
            <a:r>
              <a:rPr lang="de-DE" dirty="0" err="1"/>
              <a:t>errore </a:t>
            </a:r>
            <a:r>
              <a:rPr lang="de-DE" dirty="0" err="1"/>
              <a:t>di rappresentazione</a:t>
            </a:r>
            <a:r>
              <a:rPr lang="de-DE" dirty="0"/>
              <a:t>"</a:t>
            </a:r>
          </a:p>
          <a:p>
            <a:pPr lvl="1"/>
            <a:r>
              <a:rPr lang="de-DE" dirty="0" err="1"/>
              <a:t>Viene </a:t>
            </a:r>
            <a:r>
              <a:rPr lang="de-DE" dirty="0" err="1"/>
              <a:t>applicato </a:t>
            </a:r>
            <a:r>
              <a:rPr lang="de-DE" dirty="0" err="1"/>
              <a:t>un modello</a:t>
            </a:r>
            <a:r>
              <a:rPr lang="de-DE" dirty="0"/>
              <a:t> mentale </a:t>
            </a:r>
            <a:r>
              <a:rPr lang="de-DE" dirty="0" err="1"/>
              <a:t>errato</a:t>
            </a:r>
            <a:endParaRPr lang="de-DE" dirty="0"/>
          </a:p>
          <a:p>
            <a:r>
              <a:rPr lang="de-DE" dirty="0" err="1"/>
              <a:t>Sindrome </a:t>
            </a:r>
            <a:r>
              <a:rPr lang="de-DE" dirty="0"/>
              <a:t>da esclusione </a:t>
            </a:r>
            <a:r>
              <a:rPr lang="de-DE" dirty="0" err="1"/>
              <a:t>dal </a:t>
            </a:r>
            <a:r>
              <a:rPr lang="de-DE" dirty="0"/>
              <a:t>ciclo</a:t>
            </a:r>
            <a:endParaRPr lang="de-DE" dirty="0"/>
          </a:p>
          <a:p>
            <a:pPr lvl="1"/>
            <a:r>
              <a:rPr lang="de-DE" dirty="0"/>
              <a:t>L'automazione </a:t>
            </a:r>
            <a:r>
              <a:rPr lang="de-DE" dirty="0" err="1"/>
              <a:t>può </a:t>
            </a:r>
            <a:r>
              <a:rPr lang="de-DE" dirty="0" err="1"/>
              <a:t>eliminare </a:t>
            </a:r>
            <a:r>
              <a:rPr lang="de-DE" dirty="0" err="1"/>
              <a:t>il carico di lavoro </a:t>
            </a:r>
            <a:r>
              <a:rPr lang="de-DE" dirty="0" err="1"/>
              <a:t>eccessivo</a:t>
            </a:r>
            <a:r>
              <a:rPr lang="de-DE" dirty="0"/>
              <a:t>, ma </a:t>
            </a:r>
            <a:r>
              <a:rPr lang="de-DE" dirty="0" err="1"/>
              <a:t>può </a:t>
            </a:r>
            <a:r>
              <a:rPr lang="de-DE" dirty="0"/>
              <a:t>anche </a:t>
            </a:r>
            <a:r>
              <a:rPr lang="de-DE" dirty="0" err="1"/>
              <a:t>ridurre </a:t>
            </a:r>
            <a:r>
              <a:rPr lang="de-DE" dirty="0"/>
              <a:t>la SA </a:t>
            </a:r>
            <a:r>
              <a:rPr lang="de-DE" dirty="0" err="1"/>
              <a:t>escludendo </a:t>
            </a:r>
            <a:r>
              <a:rPr lang="de-DE" dirty="0" err="1"/>
              <a:t>le persone </a:t>
            </a:r>
            <a:r>
              <a:rPr lang="de-DE" dirty="0" err="1"/>
              <a:t>dal </a:t>
            </a:r>
            <a:r>
              <a:rPr lang="de-DE" dirty="0"/>
              <a:t>circuito. </a:t>
            </a:r>
          </a:p>
          <a:p>
            <a:pPr lvl="1"/>
            <a:r>
              <a:rPr lang="de-DE" dirty="0"/>
              <a:t>"take-over-time" </a:t>
            </a:r>
            <a:r>
              <a:rPr lang="de-DE" dirty="0" err="1"/>
              <a:t>quando </a:t>
            </a:r>
            <a:r>
              <a:rPr lang="de-DE" dirty="0" err="1"/>
              <a:t>l'automazione </a:t>
            </a:r>
            <a:r>
              <a:rPr lang="de-DE" dirty="0" err="1"/>
              <a:t>fallisce </a:t>
            </a:r>
            <a:r>
              <a:rPr lang="de-DE" dirty="0" err="1"/>
              <a:t>o </a:t>
            </a:r>
            <a:r>
              <a:rPr lang="de-DE" dirty="0"/>
              <a:t>non </a:t>
            </a:r>
            <a:r>
              <a:rPr lang="de-DE" dirty="0" err="1"/>
              <a:t>è </a:t>
            </a:r>
            <a:r>
              <a:rPr lang="de-DE" dirty="0" err="1"/>
              <a:t>in grado </a:t>
            </a:r>
            <a:r>
              <a:rPr lang="de-DE" dirty="0" err="1"/>
              <a:t>di </a:t>
            </a:r>
            <a:r>
              <a:rPr lang="de-DE" dirty="0"/>
              <a:t>gestire una </a:t>
            </a:r>
            <a:r>
              <a:rPr lang="de-DE" dirty="0" err="1"/>
              <a:t>situazione</a:t>
            </a:r>
            <a:endParaRPr lang="de-DE" dirty="0"/>
          </a:p>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D5B37-16A7-41E0-A180-A2CCA22AEF43}" type="slidenum">
              <a:rPr kumimoji="0" lang="de-DE" sz="1200" b="0" i="0" u="none" strike="noStrike" kern="1200" cap="none" spc="0" normalizeH="0" baseline="0" noProof="0" smtClean="0">
                <a:ln>
                  <a:noFill/>
                </a:ln>
                <a:solidFill>
                  <a:prstClr val="black"/>
                </a:solidFill>
                <a:effectLst/>
                <a:uLnTx/>
                <a:uFillTx/>
                <a:latin typeface="Aptos" panose="02110004020202020204"/>
                <a:ea typeface="+mn-ea"/>
                <a:cs typeface="+mn-cs"/>
              </a:rPr>
              <a:t>36</a:t>
            </a:fld>
            <a:endParaRPr kumimoji="0" lang="de-D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89706697"/>
      </p:ext>
    </p:extLst>
  </p:cSld>
  <p:clrMapOvr>
    <a:masterClrMapping/>
  </p:clrMapOvr>
</p:notes>
</file>

<file path=ppt/notesSlides/notesSlide1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2771B-DA63-4BD4-90AF-8C545A7CE5A4}"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t>41</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98688650"/>
      </p:ext>
    </p:extLst>
  </p:cSld>
  <p:clrMapOvr>
    <a:masterClrMapping/>
  </p:clrMapOvr>
</p:notes>
</file>

<file path=ppt/notesSlides/notesSlide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2</a:t>
            </a:fld>
            <a:endParaRPr lang="en-US" noProof="0" dirty="0"/>
          </a:p>
        </p:txBody>
      </p:sp>
    </p:spTree>
    <p:extLst>
      <p:ext uri="{BB962C8B-B14F-4D97-AF65-F5344CB8AC3E}">
        <p14:creationId xmlns:p14="http://schemas.microsoft.com/office/powerpoint/2010/main" val="2060055950"/>
      </p:ext>
    </p:extLst>
  </p:cSld>
  <p:clrMapOvr>
    <a:masterClrMapping/>
  </p:clrMapOvr>
</p:notes>
</file>

<file path=ppt/notesSlides/notesSlide2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Empowering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esiste un </a:t>
            </a:r>
            <a:r>
              <a:rPr lang="en-US" i="1" dirty="0"/>
              <a:t>processo gravoso </a:t>
            </a:r>
            <a:r>
              <a:rPr lang="en-US" dirty="0"/>
              <a:t>in cui specifici comportamenti di empowerment del leader aumentano la tensione indotta dal lavoro dei follower, che a sua volta diminuisce l'influenza positiva della leadership di empowerment sulle prestazioni lavorative dei follower. I risultati supportano generalmente queste nozioni contrastanti, suggerendo che esistono due facce, abilitante e gravosa, della leadership di empowerment. Vengono inoltre discusse le implicazioni per la ricerca futura e la pratica professionale sulla leadership di empowerment.</a:t>
            </a:r>
            <a:endParaRPr lang="nb-NO" b="1" dirty="0"/>
          </a:p>
          <a:p>
            <a:endParaRPr lang="nb-NO" dirty="0"/>
          </a:p>
          <a:p>
            <a:r>
              <a:rPr lang="en-US" dirty="0"/>
              <a:t>Leadership trasformazionale: Hannah, S. T., </a:t>
            </a:r>
            <a:r>
              <a:rPr lang="en-US" dirty="0" err="1"/>
              <a:t>Schaubroeck</a:t>
            </a:r>
            <a:r>
              <a:rPr lang="en-US" dirty="0"/>
              <a:t>, J. M., &amp; Peng, A. C. (2016). Trasformare l'interiorizzazione dei valori dei seguaci e l'autoefficacia del ruolo: processi duali che promuovono le prestazioni e l'applicazione delle norme tra pari. Journal of Applied Psychology, 101(2), 252.</a:t>
            </a:r>
          </a:p>
          <a:p>
            <a:br>
              <a:rPr lang="en-US" dirty="0"/>
            </a:br>
            <a:r>
              <a:rPr lang="en-US" dirty="0"/>
              <a:t>Ci sono 4 componenti della leadership trasformazionale, le 4 I: Bass. (1999) Due decenni di ricerca e sviluppo nella leadership trasformazionale. European Journal of Work and Organizational Psychology</a:t>
            </a:r>
          </a:p>
          <a:p>
            <a:r>
              <a:rPr lang="en-US" dirty="0"/>
              <a:t>Influenza idealizzata (II) – il leader funge da modello ideale per i follower; incarna le qualità che desidera nel suo team. In questo caso, i follower vedono il leader come un modello da emulare. Per i follower è facile credere e fidarsi di un leader trasformazionale.</a:t>
            </a:r>
          </a:p>
          <a:p>
            <a:r>
              <a:rPr lang="en-US" dirty="0"/>
              <a:t>Motivazione ispiratrice (IM) – I leader trasformazionali hanno la capacità di ispirare e motivare i seguaci attraverso una visione e la sua presentazione. Combinate, queste prime due I costituiscono la produttività del leader trasformazionale. Un leader trasformazionale riesce a ispirare facilmente i seguaci con chiarezza.</a:t>
            </a:r>
          </a:p>
          <a:p>
            <a:r>
              <a:rPr lang="en-US" dirty="0"/>
              <a:t>Considerazione individualizzata (IC) – I leader trasformazionali dimostrano un sincero interesse per le esigenze e i sentimenti dei seguaci e li aiutano a realizzarsi. Questa attenzione personale verso ogni singolo seguace contribuisce a sviluppare la fiducia tra i membri dell'organizzazione e le loro figure di autorità. </a:t>
            </a:r>
          </a:p>
          <a:p>
            <a:r>
              <a:rPr lang="en-US" dirty="0"/>
              <a:t>Stimolo intellettuale (IS) – Il leader sfida i propri seguaci a essere innovativi e creativi, li incoraggia a mettere in discussione lo status quo e li spinge costantemente a raggiungere livelli di rendimento sempre più elevati.</a:t>
            </a:r>
          </a:p>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B6CAF-8741-4B2C-B608-CDC0C1984F8F}"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t>44</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00252230"/>
      </p:ext>
    </p:extLst>
  </p:cSld>
  <p:clrMapOvr>
    <a:masterClrMapping/>
  </p:clrMapOvr>
</p:notes>
</file>

<file path=ppt/notesSlides/notesSlide2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altLang="el-GR" dirty="0"/>
              <a:t>Esiste un insieme di caratteristiche </a:t>
            </a:r>
            <a:br>
              <a:rPr lang="en-GB" altLang="el-GR" dirty="0"/>
            </a:br>
            <a:r>
              <a:rPr lang="en-GB" altLang="el-GR" dirty="0"/>
              <a:t>che determinano un buon leader?</a:t>
            </a:r>
          </a:p>
          <a:p>
            <a:pPr lvl="1" eaLnBrk="1" hangingPunct="1"/>
            <a:r>
              <a:rPr lang="en-GB" altLang="el-GR" dirty="0"/>
              <a:t>Personalità?</a:t>
            </a:r>
          </a:p>
          <a:p>
            <a:pPr lvl="1" eaLnBrk="1" hangingPunct="1"/>
            <a:r>
              <a:rPr lang="en-GB" altLang="el-GR" dirty="0"/>
              <a:t>Dominanza e presenza personale?</a:t>
            </a:r>
          </a:p>
          <a:p>
            <a:pPr lvl="1" eaLnBrk="1" hangingPunct="1"/>
            <a:r>
              <a:rPr lang="en-GB" altLang="el-GR" dirty="0"/>
              <a:t>Carisma?</a:t>
            </a:r>
          </a:p>
          <a:p>
            <a:pPr lvl="1" eaLnBrk="1" hangingPunct="1"/>
            <a:r>
              <a:rPr lang="en-GB" altLang="el-GR" dirty="0"/>
              <a:t>Fiducia in se stesso?</a:t>
            </a:r>
          </a:p>
          <a:p>
            <a:pPr lvl="1" eaLnBrk="1" hangingPunct="1"/>
            <a:r>
              <a:rPr lang="en-GB" altLang="el-GR" dirty="0"/>
              <a:t>I risultati raggiunti?</a:t>
            </a:r>
          </a:p>
          <a:p>
            <a:pPr lvl="1" eaLnBrk="1" hangingPunct="1"/>
            <a:r>
              <a:rPr lang="en-GB" altLang="el-GR" dirty="0"/>
              <a:t>Capacità di formulare una visione chiara?</a:t>
            </a:r>
          </a:p>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2771B-DA63-4BD4-90AF-8C545A7CE5A4}"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t>51</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75564172"/>
      </p:ext>
    </p:extLst>
  </p:cSld>
  <p:clrMapOvr>
    <a:masterClrMapping/>
  </p:clrMapOvr>
</p:notes>
</file>

<file path=ppt/notesSlides/notesSlide2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ln/>
        </p:spPr>
      </p:sp>
      <p:sp>
        <p:nvSpPr>
          <p:cNvPr id="212995" name="Notes Placeholder 2"/>
          <p:cNvSpPr>
            <a:spLocks noGrp="1"/>
          </p:cNvSpPr>
          <p:nvPr>
            <p:ph type="body" idx="1"/>
          </p:nvPr>
        </p:nvSpPr>
        <p:spPr>
          <a:noFill/>
        </p:spPr>
        <p:txBody>
          <a:bodyPr/>
          <a:lstStyle/>
          <a:p>
            <a:pPr>
              <a:spcBef>
                <a:spcPct val="0"/>
              </a:spcBef>
            </a:pPr>
            <a:r>
              <a:rPr lang="en-US" dirty="0">
                <a:latin typeface="Verdana" pitchFamily="34" charset="0"/>
                <a:cs typeface="Verdana" pitchFamily="34" charset="0"/>
              </a:rPr>
              <a:t>Affinché il sistema di apprendimento generi e istituzionalizzi miglioramenti, dobbiamo garantire </a:t>
            </a:r>
            <a:r>
              <a:rPr lang="en-US" b="1" i="1" dirty="0">
                <a:latin typeface="Verdana" pitchFamily="34" charset="0"/>
                <a:cs typeface="Verdana" pitchFamily="34" charset="0"/>
              </a:rPr>
              <a:t>la sicurezza psicologica</a:t>
            </a:r>
            <a:r>
              <a:rPr lang="en-US" dirty="0">
                <a:latin typeface="Verdana" pitchFamily="34" charset="0"/>
                <a:cs typeface="Verdana" pitchFamily="34" charset="0"/>
              </a:rPr>
              <a:t>.</a:t>
            </a:r>
          </a:p>
          <a:p>
            <a:pPr>
              <a:spcBef>
                <a:spcPct val="0"/>
              </a:spcBef>
            </a:pPr>
            <a:r>
              <a:rPr lang="en-US" dirty="0">
                <a:latin typeface="Verdana" pitchFamily="34" charset="0"/>
                <a:cs typeface="Verdana" pitchFamily="34" charset="0"/>
              </a:rPr>
              <a:t> </a:t>
            </a:r>
          </a:p>
          <a:p>
            <a:pPr>
              <a:spcBef>
                <a:spcPct val="0"/>
              </a:spcBef>
            </a:pPr>
            <a:r>
              <a:rPr lang="en-US" dirty="0">
                <a:latin typeface="Verdana" pitchFamily="34" charset="0"/>
                <a:cs typeface="Verdana" pitchFamily="34" charset="0"/>
              </a:rPr>
              <a:t>Amy Edmondson afferma che siamo i proprietari della nostra immagine, i nostri "consulenti d'immagine".</a:t>
            </a:r>
          </a:p>
          <a:p>
            <a:pPr>
              <a:spcBef>
                <a:spcPct val="0"/>
              </a:spcBef>
            </a:pPr>
            <a:r>
              <a:rPr lang="en-US" dirty="0">
                <a:latin typeface="Verdana" pitchFamily="34" charset="0"/>
                <a:cs typeface="Verdana" pitchFamily="34" charset="0"/>
              </a:rPr>
              <a:t> </a:t>
            </a:r>
          </a:p>
          <a:p>
            <a:pPr>
              <a:spcBef>
                <a:spcPct val="0"/>
              </a:spcBef>
            </a:pPr>
            <a:r>
              <a:rPr lang="en-US" dirty="0">
                <a:latin typeface="Verdana" pitchFamily="34" charset="0"/>
                <a:cs typeface="Verdana" pitchFamily="34" charset="0"/>
              </a:rPr>
              <a:t>Per proteggere la nostra immagine non vogliamo apparire:</a:t>
            </a:r>
          </a:p>
          <a:p>
            <a:pPr>
              <a:spcBef>
                <a:spcPct val="0"/>
              </a:spcBef>
            </a:pPr>
            <a:r>
              <a:rPr lang="en-US" dirty="0">
                <a:latin typeface="Verdana" pitchFamily="34" charset="0"/>
                <a:cs typeface="Verdana" pitchFamily="34" charset="0"/>
              </a:rPr>
              <a:t> </a:t>
            </a:r>
          </a:p>
          <a:p>
            <a:pPr>
              <a:spcBef>
                <a:spcPct val="0"/>
              </a:spcBef>
            </a:pPr>
            <a:r>
              <a:rPr lang="en-US" dirty="0">
                <a:latin typeface="Verdana" pitchFamily="34" charset="0"/>
                <a:cs typeface="Verdana" pitchFamily="34" charset="0"/>
              </a:rPr>
              <a:t>stupidi; quindi non facciamo domande</a:t>
            </a:r>
          </a:p>
          <a:p>
            <a:pPr>
              <a:spcBef>
                <a:spcPct val="0"/>
              </a:spcBef>
            </a:pPr>
            <a:r>
              <a:rPr lang="en-US" dirty="0">
                <a:latin typeface="Verdana" pitchFamily="34" charset="0"/>
                <a:cs typeface="Verdana" pitchFamily="34" charset="0"/>
              </a:rPr>
              <a:t>Incompetenti; quindi non chiediamo feedback</a:t>
            </a:r>
          </a:p>
          <a:p>
            <a:pPr>
              <a:spcBef>
                <a:spcPct val="0"/>
              </a:spcBef>
            </a:pPr>
            <a:r>
              <a:rPr lang="en-US" dirty="0">
                <a:latin typeface="Verdana" pitchFamily="34" charset="0"/>
                <a:cs typeface="Verdana" pitchFamily="34" charset="0"/>
              </a:rPr>
              <a:t>Negativi; quindi non essere dubbiosi o critici</a:t>
            </a:r>
          </a:p>
          <a:p>
            <a:pPr>
              <a:spcBef>
                <a:spcPct val="0"/>
              </a:spcBef>
            </a:pPr>
            <a:r>
              <a:rPr lang="en-US" dirty="0">
                <a:latin typeface="Verdana" pitchFamily="34" charset="0"/>
                <a:cs typeface="Verdana" pitchFamily="34" charset="0"/>
              </a:rPr>
              <a:t>Disturbanti; quindi non suggerire nulla di innovativo</a:t>
            </a:r>
          </a:p>
          <a:p>
            <a:pPr>
              <a:spcBef>
                <a:spcPct val="0"/>
              </a:spcBef>
            </a:pPr>
            <a:endParaRPr lang="en-US" dirty="0">
              <a:latin typeface="Verdana" pitchFamily="34" charset="0"/>
              <a:cs typeface="Verdana" pitchFamily="34" charset="0"/>
            </a:endParaRPr>
          </a:p>
          <a:p>
            <a:pPr>
              <a:spcBef>
                <a:spcPct val="0"/>
              </a:spcBef>
            </a:pPr>
            <a:r>
              <a:rPr lang="en-US" dirty="0">
                <a:latin typeface="Verdana" pitchFamily="34" charset="0"/>
                <a:cs typeface="Verdana" pitchFamily="34" charset="0"/>
              </a:rPr>
              <a:t>Quando </a:t>
            </a:r>
            <a:r>
              <a:rPr lang="en-US" baseline="0" dirty="0">
                <a:latin typeface="Verdana" pitchFamily="34" charset="0"/>
                <a:cs typeface="Verdana" pitchFamily="34" charset="0"/>
              </a:rPr>
              <a:t>in un'unità o in un'organizzazione esiste la sicurezza psicologica, queste cose non esistono e, di fatto, non sono tollerate. Creare sicurezza psicologica è uno dei ruoli fondamentali dei leader a tutti i livelli dell'organizzazione.</a:t>
            </a:r>
            <a:endParaRPr lang="en-US" dirty="0">
              <a:latin typeface="Verdana" pitchFamily="34" charset="0"/>
              <a:cs typeface="Verdana" pitchFamily="34" charset="0"/>
            </a:endParaRPr>
          </a:p>
        </p:txBody>
      </p:sp>
      <p:sp>
        <p:nvSpPr>
          <p:cNvPr id="212996" name="Slide Number Placeholder 3"/>
          <p:cNvSpPr>
            <a:spLocks noGrp="1"/>
          </p:cNvSpPr>
          <p:nvPr>
            <p:ph type="sldNum" sz="quarter" idx="5"/>
          </p:nvPr>
        </p:nvSpPr>
        <p:spPr>
          <a:noFill/>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B04A64-9E8B-48B4-9787-0C5F9ADADC3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t>53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82328955"/>
      </p:ext>
    </p:extLst>
  </p:cSld>
  <p:clrMapOvr>
    <a:masterClrMapping/>
  </p:clrMapOvr>
</p:notes>
</file>

<file path=ppt/notesSlides/notesSlide2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4B5B03-0631-4B9C-8C48-368AFAF587AE}" type="slidenum">
              <a:rPr kumimoji="0" lang="en-US" altLang="en-US" sz="1200" b="0" i="0" u="none" strike="noStrike" kern="1200" cap="none" spc="0" normalizeH="0" baseline="0" noProof="0" smtClean="0">
                <a:ln>
                  <a:noFill/>
                </a:ln>
                <a:solidFill>
                  <a:srgbClr val="000000"/>
                </a:solidFill>
                <a:effectLst/>
                <a:uLnTx/>
                <a:uFillTx/>
                <a:latin typeface="Aptos" panose="02110004020202020204"/>
                <a:ea typeface="ＭＳ Ｐゴシック" pitchFamily="34" charset="-128"/>
                <a:cs typeface="+mn-cs"/>
              </a:rPr>
              <a:t>54</a:t>
            </a:fld>
            <a:endParaRPr kumimoji="0" lang="en-US" altLang="en-US" sz="1200" b="0" i="0" u="none" strike="noStrike" kern="1200" cap="none" spc="0" normalizeH="0" baseline="0" noProof="0">
              <a:ln>
                <a:noFill/>
              </a:ln>
              <a:solidFill>
                <a:srgbClr val="000000"/>
              </a:solidFill>
              <a:effectLst/>
              <a:uLnTx/>
              <a:uFillTx/>
              <a:latin typeface="Aptos" panose="02110004020202020204"/>
              <a:ea typeface="ＭＳ Ｐゴシック" pitchFamily="34" charset="-128"/>
              <a:cs typeface="+mn-cs"/>
            </a:endParaRPr>
          </a:p>
        </p:txBody>
      </p:sp>
      <p:sp>
        <p:nvSpPr>
          <p:cNvPr id="90115" name="Rectangle 2"/>
          <p:cNvSpPr>
            <a:spLocks noGrp="1" noRot="1" noChangeAspect="1" noChangeArrowheads="1" noTextEdit="1"/>
          </p:cNvSpPr>
          <p:nvPr>
            <p:ph type="sldImg"/>
          </p:nvPr>
        </p:nvSpPr>
        <p:spPr>
          <a:solidFill>
            <a:srgbClr val="FFFFFF"/>
          </a:solidFill>
          <a:ln/>
        </p:spPr>
      </p:sp>
      <p:sp>
        <p:nvSpPr>
          <p:cNvPr id="901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itchFamily="34" charset="-128"/>
            </a:endParaRPr>
          </a:p>
        </p:txBody>
      </p:sp>
    </p:spTree>
    <p:extLst>
      <p:ext uri="{BB962C8B-B14F-4D97-AF65-F5344CB8AC3E}">
        <p14:creationId xmlns:p14="http://schemas.microsoft.com/office/powerpoint/2010/main" val="1827727326"/>
      </p:ext>
    </p:extLst>
  </p:cSld>
  <p:clrMapOvr>
    <a:masterClrMapping/>
  </p:clrMapOvr>
</p:notes>
</file>

<file path=ppt/notesSlides/notesSlide2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4B5B03-0631-4B9C-8C48-368AFAF587AE}" type="slidenum">
              <a:rPr kumimoji="0" lang="en-US" altLang="en-US" sz="1200" b="0" i="0" u="none" strike="noStrike" kern="1200" cap="none" spc="0" normalizeH="0" baseline="0" noProof="0" smtClean="0">
                <a:ln>
                  <a:noFill/>
                </a:ln>
                <a:solidFill>
                  <a:srgbClr val="000000"/>
                </a:solidFill>
                <a:effectLst/>
                <a:uLnTx/>
                <a:uFillTx/>
                <a:latin typeface="Aptos" panose="02110004020202020204"/>
                <a:ea typeface="ＭＳ Ｐゴシック" pitchFamily="34" charset="-128"/>
                <a:cs typeface="+mn-cs"/>
              </a:rPr>
              <a:t>55</a:t>
            </a:fld>
            <a:endParaRPr kumimoji="0" lang="en-US" altLang="en-US" sz="1200" b="0" i="0" u="none" strike="noStrike" kern="1200" cap="none" spc="0" normalizeH="0" baseline="0" noProof="0">
              <a:ln>
                <a:noFill/>
              </a:ln>
              <a:solidFill>
                <a:srgbClr val="000000"/>
              </a:solidFill>
              <a:effectLst/>
              <a:uLnTx/>
              <a:uFillTx/>
              <a:latin typeface="Aptos" panose="02110004020202020204"/>
              <a:ea typeface="ＭＳ Ｐゴシック" pitchFamily="34" charset="-128"/>
              <a:cs typeface="+mn-cs"/>
            </a:endParaRPr>
          </a:p>
        </p:txBody>
      </p:sp>
      <p:sp>
        <p:nvSpPr>
          <p:cNvPr id="90115" name="Rectangle 2"/>
          <p:cNvSpPr>
            <a:spLocks noGrp="1" noRot="1" noChangeAspect="1" noChangeArrowheads="1" noTextEdit="1"/>
          </p:cNvSpPr>
          <p:nvPr>
            <p:ph type="sldImg"/>
          </p:nvPr>
        </p:nvSpPr>
        <p:spPr>
          <a:solidFill>
            <a:srgbClr val="FFFFFF"/>
          </a:solidFill>
          <a:ln/>
        </p:spPr>
      </p:sp>
      <p:sp>
        <p:nvSpPr>
          <p:cNvPr id="9011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ffectLst/>
                <a:latin typeface="Arial" panose="020B0604020202020204" pitchFamily="34" charset="0"/>
              </a:rPr>
              <a:t>Leroy e colleghi (2012) hanno studiato i team infermieristici</a:t>
            </a:r>
            <a:br>
              <a:rPr lang="en-US" dirty="0"/>
            </a:br>
            <a:r>
              <a:rPr lang="en-US" dirty="0">
                <a:effectLst/>
                <a:latin typeface="Arial" panose="020B0604020202020204" pitchFamily="34" charset="0"/>
              </a:rPr>
              <a:t>e hanno scoperto che i capi squadra che ammettono i propri errori possono migliorare la conformità del team</a:t>
            </a:r>
            <a:br>
              <a:rPr lang="en-US" dirty="0"/>
            </a:br>
            <a:r>
              <a:rPr lang="en-US" dirty="0">
                <a:effectLst/>
                <a:latin typeface="Arial" panose="020B0604020202020204" pitchFamily="34" charset="0"/>
              </a:rPr>
              <a:t>ai protocolli di sicurezza e la sicurezza psicologica nel segnalare gli errori (Salas et al 2019)</a:t>
            </a:r>
            <a:endParaRPr lang="en-US" altLang="en-US" dirty="0">
              <a:ea typeface="ＭＳ Ｐゴシック" pitchFamily="34" charset="-128"/>
            </a:endParaRPr>
          </a:p>
        </p:txBody>
      </p:sp>
    </p:spTree>
    <p:extLst>
      <p:ext uri="{BB962C8B-B14F-4D97-AF65-F5344CB8AC3E}">
        <p14:creationId xmlns:p14="http://schemas.microsoft.com/office/powerpoint/2010/main" val="1098508716"/>
      </p:ext>
    </p:extLst>
  </p:cSld>
  <p:clrMapOvr>
    <a:masterClrMapping/>
  </p:clrMapOvr>
</p:notes>
</file>

<file path=ppt/notesSlides/notesSlide2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Nel 2012, Google ha avviato il Progetto Aristotele per determinare i fattori chiave che rendono efficaci i team. Dopo </a:t>
            </a:r>
            <a:r>
              <a:rPr lang="en-GB" dirty="0" err="1"/>
              <a:t>aver analizzato </a:t>
            </a:r>
            <a:r>
              <a:rPr lang="en-GB" dirty="0"/>
              <a:t>oltre 180 team, lo studio ha identificato cinque elementi critici:</a:t>
            </a:r>
          </a:p>
          <a:p>
            <a:endParaRPr lang="en-GB" dirty="0"/>
          </a:p>
          <a:p>
            <a:r>
              <a:rPr lang="en-GB" b="1" dirty="0"/>
              <a:t>Sicurezza psicologica</a:t>
            </a:r>
          </a:p>
          <a:p>
            <a:r>
              <a:rPr lang="en-GB" dirty="0"/>
              <a:t>Il Progetto Aristotele, uno studio interno di Google, ha identificato la sicurezza psicologica come il fattore più cruciale per il successo di un team. Esso sottolinea l'importanza di creare un ambiente in cui i dipendenti si sentano sicuri di esprimere le proprie preoccupazioni, condividere idee e assumersi dei rischi senza timore di punizioni. Tuttavia, le azioni descritte nell'articolo di protesta, ovvero il licenziamento di alcuni dipendenti e la sospensione di altri per aver espresso le proprie opinioni internamente, sembrano minare questo principio. Tali misure possono creare una cultura della paura, scoraggiando i dipendenti dall'esprimersi e minando la fiducia.</a:t>
            </a:r>
          </a:p>
          <a:p>
            <a:r>
              <a:rPr lang="en-GB" b="1" dirty="0"/>
              <a:t>Affidabilità e struttura</a:t>
            </a:r>
          </a:p>
          <a:p>
            <a:r>
              <a:rPr lang="en-GB" dirty="0"/>
              <a:t>Lo studio ha anche rilevato che l'affidabilità e strutture chiare sono essenziali per team efficaci. Quando i membri del team si fidano l'uno dell'altro per </a:t>
            </a:r>
            <a:r>
              <a:rPr lang="en-GB" dirty="0" err="1"/>
              <a:t>svolgere </a:t>
            </a:r>
            <a:r>
              <a:rPr lang="en-GB" dirty="0"/>
              <a:t>i propri ruoli in modo coerente, la collaborazione prospera. Tuttavia, la percezione che le azioni di Google nei confronti dei dipendenti fossero punitive e incoerenti potrebbe minare questa fiducia. I dipendenti potrebbero considerare tali misure disciplinari come una priorità dell'autorità rispetto all'equità, danneggiando l'affidabilità all'interno dei team.</a:t>
            </a:r>
          </a:p>
          <a:p>
            <a:r>
              <a:rPr lang="en-GB" b="1" dirty="0"/>
              <a:t>Significato e impatto</a:t>
            </a:r>
          </a:p>
          <a:p>
            <a:r>
              <a:rPr lang="en-GB" dirty="0"/>
              <a:t>Secondo il Progetto Aristotele, i dipendenti sono più motivati quando il loro lavoro è significativo e contribuisce a uno scopo più ampio. Per coloro che sostengono pratiche etiche e miglioramenti sul posto di lavoro, il loro attivismo rappresentava probabilmente un impegno significativo. La risposta di Google a questo attivismo, ovvero penalizzare le persone coinvolte, potrebbe demoralizzare i dipendenti, riducendo il loro senso di scopo e impatto all'interno dell'organizzazione.</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902CB-7487-49F8-9035-BAA64ED05E1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58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06293831"/>
      </p:ext>
    </p:extLst>
  </p:cSld>
  <p:clrMapOvr>
    <a:masterClrMapping/>
  </p:clrMapOvr>
</p:notes>
</file>

<file path=ppt/notesSlides/notesSlide2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 nel novembre 2019, i dipendenti di Google hanno organizzato una protesta in risposta alla decisione dell'azienda di licenziare un dipendente accusato di aver divulgato informazioni personali ai media e di sospendere dal servizio altri due dipendenti con l'accusa di aver consultato documenti non attinenti alle loro mansioni. La protesta, che ha coinvolto dipendenti a tempo pieno, lavoratori temporanei, fornitori e appaltatori, si è svolta davanti agli uffici di Google. I partecipanti hanno espresso la preoccupazione che queste azioni fossero un tentativo di sopprimere il dissenso interno e scoraggiare i lavoratori dall'esprimere le loro preoccupazioni sulle condizioni di lavoro e sulle politiche aziendali.</a:t>
            </a:r>
          </a:p>
          <a:p>
            <a:endParaRPr lang="en-GB" dirty="0"/>
          </a:p>
          <a:p>
            <a:r>
              <a:rPr lang="en-GB" dirty="0"/>
              <a:t>I due articoli, </a:t>
            </a:r>
            <a:r>
              <a:rPr lang="en-GB" b="1" dirty="0"/>
              <a:t>"I lavoratori di Google protestano contro il trattamento riservato dall'azienda al lavoratore licenziato e ai dipendenti costretti a lasciare il posto di lavoro" </a:t>
            </a:r>
            <a:r>
              <a:rPr lang="en-GB" dirty="0"/>
              <a:t>e </a:t>
            </a:r>
            <a:r>
              <a:rPr lang="en-GB" b="1" dirty="0"/>
              <a:t>"Cosa ha imparato Google dalla sua ricerca per costruire il team perfetto"</a:t>
            </a:r>
            <a:r>
              <a:rPr lang="en-GB" dirty="0"/>
              <a:t>, evidenziano una notevole contraddizione tra i valori dichiarati da Google per promuovere team efficaci e il suo approccio alla gestione del dissenso sul posto di lavoro.</a:t>
            </a:r>
          </a:p>
          <a:p>
            <a:r>
              <a:rPr lang="en-GB" b="1" dirty="0"/>
              <a:t>La contraddizione</a:t>
            </a:r>
          </a:p>
          <a:p>
            <a:r>
              <a:rPr lang="en-GB" dirty="0"/>
              <a:t>Sebbene Google sostenga l'apertura, la collaborazione e la sicurezza psicologica come pilastri dell'efficacia del team, il suo modo di gestire il dissenso sembra in conflitto con questi principi. Le azioni percepite come repressione della difesa interna rischiano di creare una cultura del posto di lavoro che soffoca proprio quelle qualità che Google sostiene essere essenziali per i team ad alte prestazioni.</a:t>
            </a:r>
          </a:p>
          <a:p>
            <a:r>
              <a:rPr lang="en-GB" b="1" dirty="0"/>
              <a:t>Implicazioni più ampie</a:t>
            </a:r>
          </a:p>
          <a:p>
            <a:r>
              <a:rPr lang="en-GB" dirty="0"/>
              <a:t>Questa contraddizione evidenzia una sfida più ampia per le organizzazioni: allineare le loro pratiche interne ai valori dichiarati. Bilanciare le priorità aziendali, le preoccupazioni di sicurezza e l'impegno a promuovere un ambiente sicuro e aperto è essenziale per la credibilità e il successo a lungo termine. Colmare questo divario sarà fondamentale per Google per mantenere la fiducia e incarnare i principi che promuove.</a:t>
            </a:r>
          </a:p>
          <a:p>
            <a:r>
              <a:rPr lang="en-GB" dirty="0"/>
              <a:t>4o</a:t>
            </a:r>
          </a:p>
          <a:p>
            <a:br>
              <a:rPr lang="en-GB" dirty="0"/>
            </a:b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902CB-7487-49F8-9035-BAA64ED05E1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59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25988003"/>
      </p:ext>
    </p:extLst>
  </p:cSld>
  <p:clrMapOvr>
    <a:masterClrMapping/>
  </p:clrMapOvr>
</p:notes>
</file>

<file path=ppt/notesSlides/notesSlide2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La Pixar Animation Studios ha sviluppato una cultura aziendale che valorizza la vulnerabilità, la creatività e la collaborazione. Questo ambiente incoraggia i dipendenti a condividere apertamente idee e feedback, favorendo l'innovazione e il miglioramento continuo.</a:t>
            </a:r>
          </a:p>
          <a:p>
            <a:r>
              <a:rPr lang="en-GB" dirty="0"/>
              <a:t>Una componente fondamentale dell'approccio di Pixar sono le riunioni "Braintrust", in cui i registi presentano i loro progetti a un gruppo di colleghi per ottenere un feedback sincero. Queste sessioni sono caratterizzate da un dialogo aperto e da critiche costruttive, che consentono ai registi di perfezionare il loro lavoro senza timore di essere giudicati.</a:t>
            </a:r>
          </a:p>
          <a:p>
            <a:r>
              <a:rPr lang="en-GB" dirty="0"/>
              <a:t>Inoltre, Pixar promuove una cultura in cui il fallimento è visto come un'opportunità di apprendimento piuttosto che come una battuta d'arresto. Normalizzando la vulnerabilità e accettando gli errori, lo studio crea uno spazio sicuro in cui i dipendenti possono correre rischi creativi, portando a una narrazione innovativa e a risultati artistici.</a:t>
            </a:r>
          </a:p>
          <a:p>
            <a:r>
              <a:rPr lang="en-GB" dirty="0"/>
              <a:t>Questo impegno verso la vulnerabilità e la comunicazione aperta è stato fondamentale per il successo della Pixar, consentendo allo studio di produrre film acclamati dalla critica e amati dal pubblico.</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902CB-7487-49F8-9035-BAA64ED05E1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60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37254836"/>
      </p:ext>
    </p:extLst>
  </p:cSld>
  <p:clrMapOvr>
    <a:masterClrMapping/>
  </p:clrMapOvr>
</p:notes>
</file>

<file path=ppt/notesSlides/notesSlide2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Il documento, </a:t>
            </a:r>
            <a:r>
              <a:rPr lang="en-GB" b="1" dirty="0"/>
              <a:t>intitolato "A Survey of Cybersecurity Professionals’ Perceptions and Experiences of Safety and Belonging in the Community" (Indagine sulle percezioni e le esperienze dei professionisti della sicurezza informatica in materia di sicurezza e appartenenza alla comunità), </a:t>
            </a:r>
            <a:r>
              <a:rPr lang="en-GB" dirty="0"/>
              <a:t>esplora le sfide affrontate dai gruppi emarginati nel settore della sicurezza informatica. Ecco una sintesi:</a:t>
            </a:r>
          </a:p>
          <a:p>
            <a:r>
              <a:rPr lang="en-GB" b="1" dirty="0"/>
              <a:t>Risultati principali:</a:t>
            </a:r>
          </a:p>
          <a:p>
            <a:pPr>
              <a:buFont typeface="+mj-lt"/>
              <a:buAutoNum type="arabicPeriod"/>
            </a:pPr>
            <a:r>
              <a:rPr lang="en-GB" b="1" dirty="0"/>
              <a:t>Sfide legate alla diversità</a:t>
            </a:r>
            <a:r>
              <a:rPr lang="en-GB" dirty="0"/>
              <a:t>:</a:t>
            </a:r>
          </a:p>
          <a:p>
            <a:pPr marL="742950" lvl="1" indent="-285750">
              <a:buFont typeface="+mj-lt"/>
              <a:buAutoNum type="arabicPeriod"/>
            </a:pPr>
            <a:r>
              <a:rPr lang="en-GB" dirty="0"/>
              <a:t>Il settore della sicurezza informatica è poco diversificato, con una rappresentanza inferiore al 10% di donne, latinoamericani e afroamericani.</a:t>
            </a:r>
          </a:p>
          <a:p>
            <a:pPr marL="742950" lvl="1" indent="-285750">
              <a:buFont typeface="+mj-lt"/>
              <a:buAutoNum type="arabicPeriod"/>
            </a:pPr>
            <a:r>
              <a:rPr lang="en-GB" dirty="0"/>
              <a:t>I gruppi emarginati devono affrontare ostacoli quali molestie, stereotipi ed esclusione dalle reti di sostegno.</a:t>
            </a:r>
          </a:p>
          <a:p>
            <a:pPr>
              <a:buFont typeface="+mj-lt"/>
              <a:buAutoNum type="arabicPeriod"/>
            </a:pPr>
            <a:r>
              <a:rPr lang="en-GB" b="1" dirty="0"/>
              <a:t>Sicurezza psicologica</a:t>
            </a:r>
            <a:r>
              <a:rPr lang="en-GB" dirty="0"/>
              <a:t>:</a:t>
            </a:r>
          </a:p>
          <a:p>
            <a:pPr marL="742950" lvl="1" indent="-285750">
              <a:buFont typeface="+mj-lt"/>
              <a:buAutoNum type="arabicPeriod"/>
            </a:pPr>
            <a:r>
              <a:rPr lang="en-GB" dirty="0"/>
              <a:t>In tutte le fasce demografiche, i professionisti hanno segnalato una scarsa sicurezza psicologica, il che significa che spesso non si sentono a proprio agio nell'esprimersi o nell'assumersi rischi nella loro comunità.</a:t>
            </a:r>
          </a:p>
          <a:p>
            <a:pPr>
              <a:buFont typeface="+mj-lt"/>
              <a:buAutoNum type="arabicPeriod"/>
            </a:pPr>
            <a:r>
              <a:rPr lang="en-GB" b="1" dirty="0"/>
              <a:t>Molestie e sfide legate all'identità</a:t>
            </a:r>
            <a:r>
              <a:rPr lang="en-GB" dirty="0"/>
              <a:t>:</a:t>
            </a:r>
          </a:p>
          <a:p>
            <a:pPr marL="742950" lvl="1" indent="-285750">
              <a:buFont typeface="+mj-lt"/>
              <a:buAutoNum type="arabicPeriod"/>
            </a:pPr>
            <a:r>
              <a:rPr lang="en-GB" dirty="0"/>
              <a:t>Le donne hanno segnalato tassi significativamente più elevati di molestie, stereotipi e emarginazione rispetto agli uomini.</a:t>
            </a:r>
          </a:p>
          <a:p>
            <a:pPr marL="742950" lvl="1" indent="-285750">
              <a:buFont typeface="+mj-lt"/>
              <a:buAutoNum type="arabicPeriod"/>
            </a:pPr>
            <a:r>
              <a:rPr lang="en-GB" dirty="0"/>
              <a:t>Anche i partecipanti genderqueer hanno segnalato delle sfide, ma il campione era troppo piccolo per ottenere risultati generalizzabili.</a:t>
            </a:r>
          </a:p>
          <a:p>
            <a:pPr>
              <a:buFont typeface="+mj-lt"/>
              <a:buAutoNum type="arabicPeriod"/>
            </a:pPr>
            <a:r>
              <a:rPr lang="en-GB" b="1" dirty="0"/>
              <a:t>Reti di sostegno</a:t>
            </a:r>
            <a:r>
              <a:rPr lang="en-GB" dirty="0"/>
              <a:t>:</a:t>
            </a:r>
          </a:p>
          <a:p>
            <a:pPr marL="742950" lvl="1" indent="-285750">
              <a:buFont typeface="+mj-lt"/>
              <a:buAutoNum type="arabicPeriod"/>
            </a:pPr>
            <a:r>
              <a:rPr lang="en-GB" dirty="0"/>
              <a:t>I partecipanti di colore hanno trovato le organizzazioni comunitarie più utili rispetto ai loro omologhi bianchi.</a:t>
            </a:r>
          </a:p>
          <a:p>
            <a:pPr marL="742950" lvl="1" indent="-285750">
              <a:buFont typeface="+mj-lt"/>
              <a:buAutoNum type="arabicPeriod"/>
            </a:pPr>
            <a:r>
              <a:rPr lang="en-GB" dirty="0"/>
              <a:t>Le donne hanno preferito gruppi incentrati sull'identità come "Women in Cybersecurity", mentre gli uomini hanno tendenzialmente aderito a organizzazioni di interesse generale.</a:t>
            </a:r>
          </a:p>
          <a:p>
            <a:pPr>
              <a:buFont typeface="+mj-lt"/>
              <a:buAutoNum type="arabicPeriod"/>
            </a:pPr>
            <a:r>
              <a:rPr lang="en-GB" b="1" dirty="0"/>
              <a:t>Esperienze precoci e impatto psicologico</a:t>
            </a:r>
            <a:r>
              <a:rPr lang="en-GB" dirty="0"/>
              <a:t>:</a:t>
            </a:r>
          </a:p>
          <a:p>
            <a:pPr marL="742950" lvl="1" indent="-285750">
              <a:buFont typeface="+mj-lt"/>
              <a:buAutoNum type="arabicPeriod"/>
            </a:pPr>
            <a:r>
              <a:rPr lang="en-GB" dirty="0"/>
              <a:t>Le prime esperienze di programmazione al liceo erano correlate sia a una maggiore fiducia nelle proprie competenze tecniche sia a tassi più elevati di molestie.</a:t>
            </a:r>
          </a:p>
          <a:p>
            <a:r>
              <a:rPr lang="en-GB" b="1" dirty="0"/>
              <a:t>Raccomandazioni:</a:t>
            </a:r>
          </a:p>
          <a:p>
            <a:pPr>
              <a:buFont typeface="Arial" panose="020B0604020202020204" pitchFamily="34" charset="0"/>
              <a:buChar char="•"/>
            </a:pPr>
            <a:r>
              <a:rPr lang="en-GB" b="1" dirty="0"/>
              <a:t>Cambiamenti culturali</a:t>
            </a:r>
            <a:r>
              <a:rPr lang="en-GB" dirty="0"/>
              <a:t>: i leader devono promuovere ambienti inclusivi sottolineando la sicurezza e l'inclusività come valori condivisi dalla comunità.</a:t>
            </a:r>
          </a:p>
          <a:p>
            <a:pPr>
              <a:buFont typeface="Arial" panose="020B0604020202020204" pitchFamily="34" charset="0"/>
              <a:buChar char="•"/>
            </a:pPr>
            <a:r>
              <a:rPr lang="en-GB" b="1" dirty="0"/>
              <a:t>Formazione e politiche</a:t>
            </a:r>
            <a:r>
              <a:rPr lang="en-GB" dirty="0"/>
              <a:t>: Implementare la formazione per l'alleanza e l'intervento dei testimoni e applicare politiche chiare contro le molestie.</a:t>
            </a:r>
          </a:p>
          <a:p>
            <a:pPr>
              <a:buFont typeface="Arial" panose="020B0604020202020204" pitchFamily="34" charset="0"/>
              <a:buChar char="•"/>
            </a:pPr>
            <a:r>
              <a:rPr lang="en-GB" b="1" dirty="0"/>
              <a:t>Sistemi di supporto</a:t>
            </a:r>
            <a:r>
              <a:rPr lang="en-GB" dirty="0"/>
              <a:t>: incoraggiare programmi di mentoring e reti di supporto basate sull'identità.</a:t>
            </a:r>
          </a:p>
          <a:p>
            <a:pPr>
              <a:buFont typeface="Arial" panose="020B0604020202020204" pitchFamily="34" charset="0"/>
              <a:buChar char="•"/>
            </a:pPr>
            <a:r>
              <a:rPr lang="en-GB" b="1" dirty="0"/>
              <a:t>Educazione precoce accogliente</a:t>
            </a:r>
            <a:r>
              <a:rPr lang="en-GB" dirty="0"/>
              <a:t>: affrontare le barriere nelle prime fasi dello sviluppo, rendendo gli ambienti di apprendimento inclusivi e di supporto.</a:t>
            </a:r>
          </a:p>
          <a:p>
            <a:r>
              <a:rPr lang="en-GB" b="1" dirty="0"/>
              <a:t>Implicazioni più ampie:</a:t>
            </a:r>
          </a:p>
          <a:p>
            <a:r>
              <a:rPr lang="en-GB" dirty="0"/>
              <a:t>Lo studio evidenzia la necessità di cambiamenti sistemici nel campo della sicurezza informatica per migliorare la diversità e l'inclusione. Sebbene siano stati compiuti alcuni progressi, le sfide persistenti sottolineano l'importanza di interventi mirati e di sforzi di costruzione della comunità per creare una professione più equa.</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902CB-7487-49F8-9035-BAA64ED05E1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62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22916304"/>
      </p:ext>
    </p:extLst>
  </p:cSld>
  <p:clrMapOvr>
    <a:masterClrMapping/>
  </p:clrMapOvr>
</p:notes>
</file>

<file path=ppt/notesSlides/notesSlide2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22222"/>
                </a:solidFill>
                <a:effectLst/>
                <a:latin typeface="Arial" panose="020B0604020202020204" pitchFamily="34" charset="0"/>
              </a:rPr>
              <a:t>Newman, A., Donohue, R., &amp; Eva, N. (2017). Sicurezza psicologica: una revisione sistematica della letteratura. </a:t>
            </a:r>
            <a:r>
              <a:rPr lang="en-GB" b="0" i="1" dirty="0">
                <a:solidFill>
                  <a:srgbClr val="222222"/>
                </a:solidFill>
                <a:effectLst/>
                <a:latin typeface="Arial" panose="020B0604020202020204" pitchFamily="34" charset="0"/>
              </a:rPr>
              <a:t>Rivista di gestione delle risorse umane</a:t>
            </a:r>
            <a:r>
              <a:rPr lang="en-GB" b="0" i="0" dirty="0">
                <a:solidFill>
                  <a:srgbClr val="222222"/>
                </a:solidFill>
                <a:effectLst/>
                <a:latin typeface="Arial" panose="020B0604020202020204" pitchFamily="34" charset="0"/>
              </a:rPr>
              <a:t>,</a:t>
            </a:r>
            <a:r>
              <a:rPr lang="en-GB" b="0" i="1" dirty="0">
                <a:solidFill>
                  <a:srgbClr val="222222"/>
                </a:solidFill>
                <a:effectLst/>
                <a:latin typeface="Arial" panose="020B0604020202020204" pitchFamily="34" charset="0"/>
              </a:rPr>
              <a:t> 27</a:t>
            </a:r>
            <a:r>
              <a:rPr lang="en-GB" b="0" i="0" dirty="0">
                <a:solidFill>
                  <a:srgbClr val="222222"/>
                </a:solidFill>
                <a:effectLst/>
                <a:latin typeface="Arial" panose="020B0604020202020204" pitchFamily="34" charset="0"/>
              </a:rPr>
              <a:t>(3), 521-535.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222222"/>
              </a:solidFill>
              <a:effectLst/>
              <a:latin typeface="Arial" panose="020B0604020202020204" pitchFamily="34" charset="0"/>
            </a:endParaRPr>
          </a:p>
          <a:p>
            <a:r>
              <a:rPr lang="en-GB" dirty="0"/>
              <a:t>L'articolo "Sicurezza psicologica: una revisione sistematica della letteratura" fornisce un'analisi completa della sicurezza psicologica, definendola come una convinzione condivisa dai membri di un team secondo cui il team è uno spazio sicuro per l'assunzione di rischi interpersonali. La revisione evidenzia il ruolo fondamentale della sicurezza psicologica nel promuovere l'apprendimento, la collaborazione e le prestazioni nelle organizzazioni, in particolare in ambienti di lavoro complessi e pericolosi.</a:t>
            </a:r>
          </a:p>
          <a:p>
            <a:r>
              <a:rPr lang="en-GB" b="1" dirty="0"/>
              <a:t>Punti salienti:</a:t>
            </a:r>
          </a:p>
          <a:p>
            <a:pPr>
              <a:buFont typeface="+mj-lt"/>
              <a:buAutoNum type="arabicPeriod"/>
            </a:pPr>
            <a:r>
              <a:rPr lang="en-GB" b="1" dirty="0"/>
              <a:t>Importanza</a:t>
            </a:r>
            <a:r>
              <a:rPr lang="en-GB" dirty="0"/>
              <a:t>:</a:t>
            </a:r>
          </a:p>
          <a:p>
            <a:pPr marL="742950" lvl="1" indent="-285750">
              <a:buFont typeface="+mj-lt"/>
              <a:buAutoNum type="arabicPeriod"/>
            </a:pPr>
            <a:r>
              <a:rPr lang="en-GB" dirty="0"/>
              <a:t>La sicurezza psicologica è essenziale per l'apprendimento, l'innovazione e la riduzione degli errori.</a:t>
            </a:r>
          </a:p>
          <a:p>
            <a:pPr marL="742950" lvl="1" indent="-285750">
              <a:buFont typeface="+mj-lt"/>
              <a:buAutoNum type="arabicPeriod"/>
            </a:pPr>
            <a:r>
              <a:rPr lang="en-GB" dirty="0"/>
              <a:t>Consente una comunicazione aperta, lo scambio di feedback e l'assunzione di rischi nei team.</a:t>
            </a:r>
          </a:p>
          <a:p>
            <a:pPr>
              <a:buFont typeface="+mj-lt"/>
              <a:buAutoNum type="arabicPeriod"/>
            </a:pPr>
            <a:r>
              <a:rPr lang="en-GB" b="1" dirty="0"/>
              <a:t>Antecedenti</a:t>
            </a:r>
            <a:r>
              <a:rPr lang="en-GB" dirty="0"/>
              <a:t>:</a:t>
            </a:r>
          </a:p>
          <a:p>
            <a:pPr marL="742950" lvl="1" indent="-285750">
              <a:buFont typeface="+mj-lt"/>
              <a:buAutoNum type="arabicPeriod"/>
            </a:pPr>
            <a:r>
              <a:rPr lang="en-GB" dirty="0" err="1"/>
              <a:t>Comportamenti</a:t>
            </a:r>
            <a:r>
              <a:rPr lang="en-GB" dirty="0"/>
              <a:t> di leadership di supporto </a:t>
            </a:r>
            <a:r>
              <a:rPr lang="en-GB" dirty="0"/>
              <a:t>(ad esempio, inclusività, affidabilità).</a:t>
            </a:r>
          </a:p>
          <a:p>
            <a:pPr marL="742950" lvl="1" indent="-285750">
              <a:buFont typeface="+mj-lt"/>
              <a:buAutoNum type="arabicPeriod"/>
            </a:pPr>
            <a:r>
              <a:rPr lang="en-GB" dirty="0"/>
              <a:t>Pratiche organizzative (ad esempio, iniziative per la diversità, mentoring).</a:t>
            </a:r>
          </a:p>
          <a:p>
            <a:pPr marL="742950" lvl="1" indent="-285750">
              <a:buFont typeface="+mj-lt"/>
              <a:buAutoNum type="arabicPeriod"/>
            </a:pPr>
            <a:r>
              <a:rPr lang="en-GB" dirty="0"/>
              <a:t>Reti sociali e relazioni solide all'interno dei team.</a:t>
            </a:r>
          </a:p>
          <a:p>
            <a:pPr>
              <a:buFont typeface="+mj-lt"/>
              <a:buAutoNum type="arabicPeriod"/>
            </a:pPr>
            <a:r>
              <a:rPr lang="en-GB" b="1" dirty="0"/>
              <a:t>Risultati</a:t>
            </a:r>
            <a:r>
              <a:rPr lang="en-GB" dirty="0"/>
              <a:t>:</a:t>
            </a:r>
          </a:p>
          <a:p>
            <a:pPr marL="742950" lvl="1" indent="-285750">
              <a:buFont typeface="+mj-lt"/>
              <a:buAutoNum type="arabicPeriod"/>
            </a:pPr>
            <a:r>
              <a:rPr lang="en-GB" dirty="0"/>
              <a:t>Miglioramento dell'apprendimento, della creatività e delle prestazioni del team.</a:t>
            </a:r>
          </a:p>
          <a:p>
            <a:pPr marL="742950" lvl="1" indent="-285750">
              <a:buFont typeface="+mj-lt"/>
              <a:buAutoNum type="arabicPeriod"/>
            </a:pPr>
            <a:r>
              <a:rPr lang="en-GB" dirty="0"/>
              <a:t>Miglioramento degli atteggiamenti individuali, come l'impegno e la dedizione.</a:t>
            </a:r>
          </a:p>
          <a:p>
            <a:pPr>
              <a:buFont typeface="+mj-lt"/>
              <a:buAutoNum type="arabicPeriod"/>
            </a:pPr>
            <a:r>
              <a:rPr lang="en-GB" b="1" dirty="0"/>
              <a:t>Lacune nella ricerca</a:t>
            </a:r>
            <a:r>
              <a:rPr lang="en-GB" dirty="0"/>
              <a:t>:</a:t>
            </a:r>
          </a:p>
          <a:p>
            <a:pPr marL="742950" lvl="1" indent="-285750">
              <a:buFont typeface="+mj-lt"/>
              <a:buAutoNum type="arabicPeriod"/>
            </a:pPr>
            <a:r>
              <a:rPr lang="en-GB" dirty="0"/>
              <a:t>Comprensione limitata delle conseguenze negative di una "eccessiva" sicurezza psicologica.</a:t>
            </a:r>
          </a:p>
          <a:p>
            <a:pPr marL="742950" lvl="1" indent="-285750">
              <a:buFont typeface="+mj-lt"/>
              <a:buAutoNum type="arabicPeriod"/>
            </a:pPr>
            <a:r>
              <a:rPr lang="en-GB" dirty="0"/>
              <a:t>Necessità di studi longitudinali per esplorarne lo sviluppo dinamico nel tempo.</a:t>
            </a:r>
          </a:p>
          <a:p>
            <a:pPr marL="742950" lvl="1" indent="-285750">
              <a:buFont typeface="+mj-lt"/>
              <a:buAutoNum type="arabicPeriod"/>
            </a:pPr>
            <a:r>
              <a:rPr lang="en-GB" dirty="0"/>
              <a:t>Integrazione insufficiente delle teorie che spiegano come si evolve la sicurezza psicologica.</a:t>
            </a:r>
          </a:p>
          <a:p>
            <a:pPr>
              <a:buFont typeface="+mj-lt"/>
              <a:buAutoNum type="arabicPeriod"/>
            </a:pPr>
            <a:r>
              <a:rPr lang="en-GB" b="1" dirty="0"/>
              <a:t>Contributi teorici</a:t>
            </a:r>
            <a:r>
              <a:rPr lang="en-GB" dirty="0"/>
              <a:t>:</a:t>
            </a:r>
          </a:p>
          <a:p>
            <a:pPr marL="742950" lvl="1" indent="-285750">
              <a:buFont typeface="+mj-lt"/>
              <a:buAutoNum type="arabicPeriod"/>
            </a:pPr>
            <a:r>
              <a:rPr lang="en-GB" dirty="0"/>
              <a:t>Suggerisce di utilizzare la teoria della conservazione delle risorse (COR) per spiegare i risultati della sicurezza psicologica determinati dalle risorse.</a:t>
            </a:r>
          </a:p>
          <a:p>
            <a:pPr marL="742950" lvl="1" indent="-285750">
              <a:buFont typeface="+mj-lt"/>
              <a:buAutoNum type="arabicPeriod"/>
            </a:pPr>
            <a:r>
              <a:rPr lang="en-GB" dirty="0"/>
              <a:t>Raccomanda la teoria dell'attivazione dei tratti (TAT) per comprendere come i tratti individuali interagiscono con i climi di sicurezza psicologica.</a:t>
            </a:r>
          </a:p>
          <a:p>
            <a:r>
              <a:rPr lang="en-GB" dirty="0"/>
              <a:t>Il documento si conclude esortando la ricerca futura ad affrontare queste lacune e ad esplorare le influenze culturali e multilivello sulla sicurezza psicologica per massimizzarne i benefici in contesti organizzativi diversi.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902CB-7487-49F8-9035-BAA64ED05E1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63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79785360"/>
      </p:ext>
    </p:extLst>
  </p:cSld>
  <p:clrMapOvr>
    <a:masterClrMapping/>
  </p:clrMapOvr>
</p:notes>
</file>

<file path=ppt/notesSlides/notesSlide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Christian </a:t>
            </a:r>
            <a:r>
              <a:rPr lang="nb-NO" dirty="0" err="1"/>
              <a:t>Streich</a:t>
            </a:r>
            <a:endParaRPr lang="nb-NO" dirty="0"/>
          </a:p>
          <a:p>
            <a:r>
              <a:rPr lang="en-US" dirty="0"/>
              <a:t>Grazie al suo immediato successo nel club e alla sua personalità enigmatica e spesso energica, </a:t>
            </a:r>
            <a:r>
              <a:rPr lang="en-US" dirty="0" err="1"/>
              <a:t>Streich </a:t>
            </a:r>
            <a:r>
              <a:rPr lang="en-US" dirty="0"/>
              <a:t>è stato definito una "figura di culto",</a:t>
            </a:r>
            <a:r>
              <a:rPr lang="en-US" baseline="30000" dirty="0">
                <a:hlinkClick r:id="rId3"/>
              </a:rPr>
              <a:t>[3]</a:t>
            </a:r>
            <a:r>
              <a:rPr lang="en-US" dirty="0"/>
              <a:t> un "agitatore",</a:t>
            </a:r>
            <a:r>
              <a:rPr lang="en-US" baseline="30000" dirty="0">
                <a:hlinkClick r:id="rId4"/>
              </a:rPr>
              <a:t>[4]</a:t>
            </a:r>
            <a:r>
              <a:rPr lang="en-US" dirty="0"/>
              <a:t> e un "filosofo del calcio".</a:t>
            </a:r>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2771B-DA63-4BD4-90AF-8C545A7CE5A4}"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t>5</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64367959"/>
      </p:ext>
    </p:extLst>
  </p:cSld>
  <p:clrMapOvr>
    <a:masterClrMapping/>
  </p:clrMapOvr>
</p:notes>
</file>

<file path=ppt/notesSlides/notesSlide3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66A75E-C629-4FC0-BC09-9153E07C2EAB}"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t>68</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87900616"/>
      </p:ext>
    </p:extLst>
  </p:cSld>
  <p:clrMapOvr>
    <a:masterClrMapping/>
  </p:clrMapOvr>
</p:notes>
</file>

<file path=ppt/notesSlides/notesSlide3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t>I modelli di riferimento a cui sono esposte le cadette, sia a livello nazionale che locale presso l'istituto, presentano anche aspetti culturali che rappresentano l'uguaglianza e il sostegno. </a:t>
            </a:r>
            <a:endParaRPr lang="en-GB"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E00CDE-E440-46BE-B0A4-B5FD47D332F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69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01849846"/>
      </p:ext>
    </p:extLst>
  </p:cSld>
  <p:clrMapOvr>
    <a:masterClrMapping/>
  </p:clrMapOvr>
</p:notes>
</file>

<file path=ppt/notesSlides/notesSlide3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L'articolo </a:t>
            </a:r>
            <a:r>
              <a:rPr lang="en-GB" b="1" dirty="0"/>
              <a:t>"Colmare il divario: aumentare la rappresentanza femminile nella leadership della sicurezza informatica" </a:t>
            </a:r>
            <a:r>
              <a:rPr lang="en-GB" dirty="0"/>
              <a:t>evidenzia la significativa disparità di genere nella sicurezza informatica, in particolare nei ruoli di leadership, e sottolinea la necessità di interventi mirati. Le sfide includono pratiche di reclutamento discriminatorie con descrizioni di lavoro codificate in modo maschile, culture lavorative che emarginano le donne, mancanza di politiche flessibili per l'equilibrio tra vita lavorativa e vita privata e assenza di modelli di riferimento e mentori femminili. Per affrontare questi problemi, l'articolo suggerisce di adottare un linguaggio neutro dal punto di vista del genere negli annunci di lavoro, di implementare processi di reclutamento ciechi, di promuovere l'istruzione STEM per le ragazze e di istituire programmi di mentoring e spazi di networking inclusivi. Modalità di lavoro flessibili e politiche che valorizzano la diversità sono essenziali per trattenere i talenti femminili, mentre celebrare i successi delle donne leader può ispirare le generazioni future. La collaborazione con l'industria e il governo, combinata con una raccolta regolare di dati per valutare i progressi, è fondamentale per creare un settore della sicurezza informatica più equo e innovativo. La diversità nella leadership non è solo un imperativo etico, ma anche un vantaggio strategico per combattere le minacce informatiche in continua evoluzione.</a:t>
            </a:r>
          </a:p>
          <a:p>
            <a:endParaRPr lang="en-GB" dirty="0"/>
          </a:p>
          <a:p>
            <a:r>
              <a:rPr lang="en-GB" dirty="0"/>
              <a:t>Lo studio </a:t>
            </a:r>
            <a:r>
              <a:rPr lang="en-GB" b="1" dirty="0"/>
              <a:t>"Empowering Women to Lead Cybersecurity: The Effect of Female Executives on Disclosure Sentiment" (Dare potere alle donne per guidare la sicurezza informatica: </a:t>
            </a:r>
            <a:r>
              <a:rPr lang="en-GB" b="1" dirty="0"/>
              <a:t>l'effetto delle donne dirigenti sul </a:t>
            </a:r>
            <a:r>
              <a:rPr lang="en-GB" b="1" dirty="0"/>
              <a:t>sentiment di </a:t>
            </a:r>
            <a:r>
              <a:rPr lang="en-GB" b="1" dirty="0"/>
              <a:t>divulgazione) </a:t>
            </a:r>
            <a:r>
              <a:rPr lang="en-GB" dirty="0"/>
              <a:t>evidenzia il ruolo fondamentale delle donne dirigenti nel migliorare le pratiche di divulgazione della sicurezza informatica aziendale. Lo studio rileva che le aziende con consigli di amministrazione diversificati dal punto di vista del genere sono il 38,65% più propense a divulgare informazioni relative alla sicurezza informatica, con le donne dirigenti che contribuiscono a una divulgazione più dettagliata e trasparente. Il loro approccio include spesso un tono conservativo, litigioso e incerto, che riflette l'avversione al rischio e l'attenzione a una governance solida. La ricerca è in linea con teorie come quella dell'alto livello gerarchico e del capitale umano, suggerendo che le diverse prospettive delle donne migliorano il processo decisionale, la gestione del rischio e la fiducia degli stakeholder. Questi risultati sottolineano il valore strategico della diversità di genere nella leadership aziendale, in particolare nella gestione di rischi complessi come la sicurezza informatica, rispondendo al contempo alle richieste di trasparenza e responsabilità degli stakeholder.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902CB-7487-49F8-9035-BAA64ED05E1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71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49420090"/>
      </p:ext>
    </p:extLst>
  </p:cSld>
  <p:clrMapOvr>
    <a:masterClrMapping/>
  </p:clrMapOvr>
</p:notes>
</file>

<file path=ppt/notesSlides/notesSlide3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740838-DC75-0840-AF24-B704BFEDA841}"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t>74</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85094279"/>
      </p:ext>
    </p:extLst>
  </p:cSld>
  <p:clrMapOvr>
    <a:masterClrMapping/>
  </p:clrMapOvr>
</p:notes>
</file>

<file path=ppt/notesSlides/notesSlide3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a:r>
              <a:rPr lang="nb-NO" sz="1200" b="0" i="0" u="none" strike="noStrike" kern="1200" dirty="0">
                <a:solidFill>
                  <a:schemeClr val="tx1"/>
                </a:solidFill>
                <a:effectLst/>
                <a:latin typeface="+mn-lt"/>
                <a:ea typeface="+mn-ea"/>
                <a:cs typeface="+mn-cs"/>
              </a:rPr>
              <a:t>Figura: Lee, M. Y. (2007). </a:t>
            </a:r>
            <a:r>
              <a:rPr lang="nb-NO" sz="1200" b="0" i="1" u="none" strike="noStrike" kern="1200" dirty="0" err="1">
                <a:solidFill>
                  <a:schemeClr val="tx1"/>
                </a:solidFill>
                <a:effectLst/>
                <a:latin typeface="+mn-lt"/>
                <a:ea typeface="+mn-ea"/>
                <a:cs typeface="+mn-cs"/>
              </a:rPr>
              <a:t>Comprendere </a:t>
            </a:r>
            <a:r>
              <a:rPr lang="nb-NO" sz="1200" b="0" i="1" u="none" strike="noStrike" kern="1200" dirty="0" err="1">
                <a:solidFill>
                  <a:schemeClr val="tx1"/>
                </a:solidFill>
                <a:effectLst/>
                <a:latin typeface="+mn-lt"/>
                <a:ea typeface="+mn-ea"/>
                <a:cs typeface="+mn-cs"/>
              </a:rPr>
              <a:t>i cambiamenti </a:t>
            </a:r>
            <a:r>
              <a:rPr lang="nb-NO" sz="1200" b="0" i="1" u="none" strike="noStrike" kern="1200" dirty="0">
                <a:solidFill>
                  <a:schemeClr val="tx1"/>
                </a:solidFill>
                <a:effectLst/>
                <a:latin typeface="+mn-lt"/>
                <a:ea typeface="+mn-ea"/>
                <a:cs typeface="+mn-cs"/>
              </a:rPr>
              <a:t>nei </a:t>
            </a:r>
            <a:r>
              <a:rPr lang="nb-NO" sz="1200" b="0" i="1" u="none" strike="noStrike" kern="1200" dirty="0" err="1">
                <a:solidFill>
                  <a:schemeClr val="tx1"/>
                </a:solidFill>
                <a:effectLst/>
                <a:latin typeface="+mn-lt"/>
                <a:ea typeface="+mn-ea"/>
                <a:cs typeface="+mn-cs"/>
              </a:rPr>
              <a:t>modelli</a:t>
            </a:r>
            <a:r>
              <a:rPr lang="nb-NO" sz="1200" b="0" i="1" u="none" strike="noStrike" kern="1200" dirty="0">
                <a:solidFill>
                  <a:schemeClr val="tx1"/>
                </a:solidFill>
                <a:effectLst/>
                <a:latin typeface="+mn-lt"/>
                <a:ea typeface="+mn-ea"/>
                <a:cs typeface="+mn-cs"/>
              </a:rPr>
              <a:t> mentali </a:t>
            </a:r>
            <a:r>
              <a:rPr lang="nb-NO" sz="1200" b="0" i="1" u="none" strike="noStrike" kern="1200" dirty="0" err="1">
                <a:solidFill>
                  <a:schemeClr val="tx1"/>
                </a:solidFill>
                <a:effectLst/>
                <a:latin typeface="+mn-lt"/>
                <a:ea typeface="+mn-ea"/>
                <a:cs typeface="+mn-cs"/>
              </a:rPr>
              <a:t>relativi al team </a:t>
            </a:r>
            <a:r>
              <a:rPr lang="nb-NO" sz="1200" b="0" i="1" u="none" strike="noStrike" kern="1200" dirty="0">
                <a:solidFill>
                  <a:schemeClr val="tx1"/>
                </a:solidFill>
                <a:effectLst/>
                <a:latin typeface="+mn-lt"/>
                <a:ea typeface="+mn-ea"/>
                <a:cs typeface="+mn-cs"/>
              </a:rPr>
              <a:t>e </a:t>
            </a:r>
            <a:r>
              <a:rPr lang="nb-NO" sz="1200" b="0" i="1" u="none" strike="noStrike" kern="1200" dirty="0" err="1">
                <a:solidFill>
                  <a:schemeClr val="tx1"/>
                </a:solidFill>
                <a:effectLst/>
                <a:latin typeface="+mn-lt"/>
                <a:ea typeface="+mn-ea"/>
                <a:cs typeface="+mn-cs"/>
              </a:rPr>
              <a:t>alle attività </a:t>
            </a:r>
            <a:r>
              <a:rPr lang="nb-NO" sz="1200" b="0" i="1" u="none" strike="noStrike" kern="1200" dirty="0">
                <a:solidFill>
                  <a:schemeClr val="tx1"/>
                </a:solidFill>
                <a:effectLst/>
                <a:latin typeface="+mn-lt"/>
                <a:ea typeface="+mn-ea"/>
                <a:cs typeface="+mn-cs"/>
              </a:rPr>
              <a:t>e </a:t>
            </a:r>
            <a:r>
              <a:rPr lang="nb-NO" sz="1200" b="0" i="1" u="none" strike="noStrike" kern="1200" dirty="0">
                <a:solidFill>
                  <a:schemeClr val="tx1"/>
                </a:solidFill>
                <a:effectLst/>
                <a:latin typeface="+mn-lt"/>
                <a:ea typeface="+mn-ea"/>
                <a:cs typeface="+mn-cs"/>
              </a:rPr>
              <a:t>i</a:t>
            </a:r>
            <a:r>
              <a:rPr lang="nb-NO" sz="1200" b="0" i="1" u="none" strike="noStrike" kern="1200" dirty="0" err="1">
                <a:solidFill>
                  <a:schemeClr val="tx1"/>
                </a:solidFill>
                <a:effectLst/>
                <a:latin typeface="+mn-lt"/>
                <a:ea typeface="+mn-ea"/>
                <a:cs typeface="+mn-cs"/>
              </a:rPr>
              <a:t> loro </a:t>
            </a:r>
            <a:r>
              <a:rPr lang="nb-NO" sz="1200" b="0" i="1" u="none" strike="noStrike" kern="1200" dirty="0">
                <a:solidFill>
                  <a:schemeClr val="tx1"/>
                </a:solidFill>
                <a:effectLst/>
                <a:latin typeface="+mn-lt"/>
                <a:ea typeface="+mn-ea"/>
                <a:cs typeface="+mn-cs"/>
              </a:rPr>
              <a:t>effetti </a:t>
            </a:r>
            <a:r>
              <a:rPr lang="nb-NO" sz="1200" b="0" i="1" u="none" strike="noStrike" kern="1200" dirty="0" err="1">
                <a:solidFill>
                  <a:schemeClr val="tx1"/>
                </a:solidFill>
                <a:effectLst/>
                <a:latin typeface="+mn-lt"/>
                <a:ea typeface="+mn-ea"/>
                <a:cs typeface="+mn-cs"/>
              </a:rPr>
              <a:t>sulle </a:t>
            </a:r>
            <a:r>
              <a:rPr lang="nb-NO" sz="1200" b="0" i="1" u="none" strike="noStrike" kern="1200" dirty="0">
                <a:solidFill>
                  <a:schemeClr val="tx1"/>
                </a:solidFill>
                <a:effectLst/>
                <a:latin typeface="+mn-lt"/>
                <a:ea typeface="+mn-ea"/>
                <a:cs typeface="+mn-cs"/>
              </a:rPr>
              <a:t>prestazioni </a:t>
            </a:r>
            <a:r>
              <a:rPr lang="nb-NO" sz="1200" b="0" i="1" u="none" strike="noStrike" kern="1200" dirty="0">
                <a:solidFill>
                  <a:schemeClr val="tx1"/>
                </a:solidFill>
                <a:effectLst/>
                <a:latin typeface="+mn-lt"/>
                <a:ea typeface="+mn-ea"/>
                <a:cs typeface="+mn-cs"/>
              </a:rPr>
              <a:t>del team e </a:t>
            </a:r>
            <a:r>
              <a:rPr lang="nb-NO" sz="1200" b="0" i="1" u="none" strike="noStrike" kern="1200" dirty="0" err="1">
                <a:solidFill>
                  <a:schemeClr val="tx1"/>
                </a:solidFill>
                <a:effectLst/>
                <a:latin typeface="+mn-lt"/>
                <a:ea typeface="+mn-ea"/>
                <a:cs typeface="+mn-cs"/>
              </a:rPr>
              <a:t>individuali </a:t>
            </a:r>
            <a:r>
              <a:rPr lang="nb-NO" sz="1200" b="0" i="0" u="none" strike="noStrike" kern="1200" dirty="0">
                <a:solidFill>
                  <a:schemeClr val="tx1"/>
                </a:solidFill>
                <a:effectLst/>
                <a:latin typeface="+mn-lt"/>
                <a:ea typeface="+mn-ea"/>
                <a:cs typeface="+mn-cs"/>
              </a:rPr>
              <a:t>(</a:t>
            </a:r>
            <a:r>
              <a:rPr lang="nb-NO" sz="1200" b="0" i="0" u="none" strike="noStrike" kern="1200" dirty="0" err="1">
                <a:solidFill>
                  <a:schemeClr val="tx1"/>
                </a:solidFill>
                <a:effectLst/>
                <a:latin typeface="+mn-lt"/>
                <a:ea typeface="+mn-ea"/>
                <a:cs typeface="+mn-cs"/>
              </a:rPr>
              <a:t>tesi </a:t>
            </a:r>
            <a:r>
              <a:rPr lang="nb-NO" sz="1200" b="0" i="0" u="none" strike="noStrike" kern="1200" dirty="0" err="1">
                <a:solidFill>
                  <a:schemeClr val="tx1"/>
                </a:solidFill>
                <a:effectLst/>
                <a:latin typeface="+mn-lt"/>
                <a:ea typeface="+mn-ea"/>
                <a:cs typeface="+mn-cs"/>
              </a:rPr>
              <a:t>di dottorato</a:t>
            </a:r>
            <a:r>
              <a:rPr lang="nb-NO" sz="1200" b="0" i="0" u="none" strike="noStrike" kern="1200" dirty="0">
                <a:solidFill>
                  <a:schemeClr val="tx1"/>
                </a:solidFill>
                <a:effectLst/>
                <a:latin typeface="+mn-lt"/>
                <a:ea typeface="+mn-ea"/>
                <a:cs typeface="+mn-cs"/>
              </a:rPr>
              <a:t>, Florida State University).</a:t>
            </a:r>
            <a:endParaRPr lang="nb-NO" b="0" dirty="0">
              <a:effectLst/>
            </a:endParaRPr>
          </a:p>
          <a:p>
            <a:pPr rtl="0"/>
            <a:br>
              <a:rPr lang="nb-NO" b="0" dirty="0">
                <a:effectLst/>
              </a:rPr>
            </a:br>
            <a:r>
              <a:rPr lang="nb-NO" sz="1200" b="0" i="0" u="none" strike="noStrike" kern="1200" dirty="0" err="1">
                <a:solidFill>
                  <a:schemeClr val="tx1"/>
                </a:solidFill>
                <a:effectLst/>
                <a:latin typeface="+mn-lt"/>
                <a:ea typeface="+mn-ea"/>
                <a:cs typeface="+mn-cs"/>
              </a:rPr>
              <a:t>Lencioni</a:t>
            </a:r>
            <a:r>
              <a:rPr lang="nb-NO" sz="1200" b="0" i="0" u="none" strike="noStrike" kern="1200" dirty="0">
                <a:solidFill>
                  <a:schemeClr val="tx1"/>
                </a:solidFill>
                <a:effectLst/>
                <a:latin typeface="+mn-lt"/>
                <a:ea typeface="+mn-ea"/>
                <a:cs typeface="+mn-cs"/>
              </a:rPr>
              <a:t>, P. M. (2002). Dai </a:t>
            </a:r>
            <a:r>
              <a:rPr lang="nb-NO" sz="1200" b="0" i="0" u="none" strike="noStrike" kern="1200" dirty="0" err="1">
                <a:solidFill>
                  <a:schemeClr val="tx1"/>
                </a:solidFill>
                <a:effectLst/>
                <a:latin typeface="+mn-lt"/>
                <a:ea typeface="+mn-ea"/>
                <a:cs typeface="+mn-cs"/>
              </a:rPr>
              <a:t>significato ai</a:t>
            </a:r>
            <a:r>
              <a:rPr lang="nb-NO" sz="1200" b="0" i="0" u="none" strike="noStrike" kern="1200" dirty="0" err="1">
                <a:solidFill>
                  <a:schemeClr val="tx1"/>
                </a:solidFill>
                <a:effectLst/>
                <a:latin typeface="+mn-lt"/>
                <a:ea typeface="+mn-ea"/>
                <a:cs typeface="+mn-cs"/>
              </a:rPr>
              <a:t> tuoi </a:t>
            </a:r>
            <a:r>
              <a:rPr lang="nb-NO" sz="1200" b="0" i="0" u="none" strike="noStrike" kern="1200" dirty="0" err="1">
                <a:solidFill>
                  <a:schemeClr val="tx1"/>
                </a:solidFill>
                <a:effectLst/>
                <a:latin typeface="+mn-lt"/>
                <a:ea typeface="+mn-ea"/>
                <a:cs typeface="+mn-cs"/>
              </a:rPr>
              <a:t>valori</a:t>
            </a:r>
            <a:r>
              <a:rPr lang="nb-NO" sz="1200" b="0" i="0" u="none" strike="noStrike" kern="1200" dirty="0">
                <a:solidFill>
                  <a:schemeClr val="tx1"/>
                </a:solidFill>
                <a:effectLst/>
                <a:latin typeface="+mn-lt"/>
                <a:ea typeface="+mn-ea"/>
                <a:cs typeface="+mn-cs"/>
              </a:rPr>
              <a:t>. </a:t>
            </a:r>
            <a:r>
              <a:rPr lang="nb-NO" sz="1200" b="0" i="1" u="none" strike="noStrike" kern="1200" dirty="0">
                <a:solidFill>
                  <a:schemeClr val="tx1"/>
                </a:solidFill>
                <a:effectLst/>
                <a:latin typeface="+mn-lt"/>
                <a:ea typeface="+mn-ea"/>
                <a:cs typeface="+mn-cs"/>
              </a:rPr>
              <a:t>Harvard Business Review</a:t>
            </a:r>
            <a:r>
              <a:rPr lang="nb-NO" sz="1200" b="0" i="0" u="none" strike="noStrike" kern="1200" dirty="0">
                <a:solidFill>
                  <a:schemeClr val="tx1"/>
                </a:solidFill>
                <a:effectLst/>
                <a:latin typeface="+mn-lt"/>
                <a:ea typeface="+mn-ea"/>
                <a:cs typeface="+mn-cs"/>
              </a:rPr>
              <a:t>,</a:t>
            </a:r>
            <a:r>
              <a:rPr lang="nb-NO" sz="1200" b="0" i="1" u="none" strike="noStrike" kern="1200" dirty="0">
                <a:solidFill>
                  <a:schemeClr val="tx1"/>
                </a:solidFill>
                <a:effectLst/>
                <a:latin typeface="+mn-lt"/>
                <a:ea typeface="+mn-ea"/>
                <a:cs typeface="+mn-cs"/>
              </a:rPr>
              <a:t> 80</a:t>
            </a:r>
            <a:r>
              <a:rPr lang="nb-NO" sz="1200" b="0" i="0" u="none" strike="noStrike" kern="1200" dirty="0">
                <a:solidFill>
                  <a:schemeClr val="tx1"/>
                </a:solidFill>
                <a:effectLst/>
                <a:latin typeface="+mn-lt"/>
                <a:ea typeface="+mn-ea"/>
                <a:cs typeface="+mn-cs"/>
              </a:rPr>
              <a:t>(7), 113-117.</a:t>
            </a:r>
            <a:endParaRPr lang="nb-NO" b="0" dirty="0">
              <a:effectLst/>
            </a:endParaRPr>
          </a:p>
          <a:p>
            <a:pPr rtl="0"/>
            <a:r>
              <a:rPr lang="nb-NO" sz="1200" b="0" i="0" u="none" strike="noStrike" kern="1200" dirty="0">
                <a:solidFill>
                  <a:schemeClr val="tx1"/>
                </a:solidFill>
                <a:effectLst/>
                <a:latin typeface="+mn-lt"/>
                <a:ea typeface="+mn-ea"/>
                <a:cs typeface="+mn-cs"/>
              </a:rPr>
              <a:t>Le aziende </a:t>
            </a:r>
            <a:r>
              <a:rPr lang="nb-NO" sz="1200" b="0" i="0" u="none" strike="noStrike" kern="1200" dirty="0" err="1">
                <a:solidFill>
                  <a:schemeClr val="tx1"/>
                </a:solidFill>
                <a:effectLst/>
                <a:latin typeface="+mn-lt"/>
                <a:ea typeface="+mn-ea"/>
                <a:cs typeface="+mn-cs"/>
              </a:rPr>
              <a:t>dovrebbero </a:t>
            </a:r>
            <a:r>
              <a:rPr lang="nb-NO" sz="1200" b="0" i="0" u="none" strike="noStrike" kern="1200" dirty="0" err="1">
                <a:solidFill>
                  <a:schemeClr val="tx1"/>
                </a:solidFill>
                <a:effectLst/>
                <a:latin typeface="+mn-lt"/>
                <a:ea typeface="+mn-ea"/>
                <a:cs typeface="+mn-cs"/>
              </a:rPr>
              <a:t>stabilire </a:t>
            </a:r>
            <a:r>
              <a:rPr lang="nb-NO" sz="1200" b="0" i="0" u="none" strike="noStrike" kern="1200" dirty="0" err="1">
                <a:solidFill>
                  <a:schemeClr val="tx1"/>
                </a:solidFill>
                <a:effectLst/>
                <a:latin typeface="+mn-lt"/>
                <a:ea typeface="+mn-ea"/>
                <a:cs typeface="+mn-cs"/>
              </a:rPr>
              <a:t>alcune </a:t>
            </a:r>
            <a:r>
              <a:rPr lang="nb-NO" sz="1200" b="0" i="0" u="none" strike="noStrike" kern="1200" dirty="0" err="1">
                <a:solidFill>
                  <a:schemeClr val="tx1"/>
                </a:solidFill>
                <a:effectLst/>
                <a:latin typeface="+mn-lt"/>
                <a:ea typeface="+mn-ea"/>
                <a:cs typeface="+mn-cs"/>
              </a:rPr>
              <a:t>definizioni </a:t>
            </a:r>
            <a:r>
              <a:rPr lang="nb-NO" sz="1200" b="0" i="0" u="none" strike="noStrike" kern="1200" dirty="0" err="1">
                <a:solidFill>
                  <a:schemeClr val="tx1"/>
                </a:solidFill>
                <a:effectLst/>
                <a:latin typeface="+mn-lt"/>
                <a:ea typeface="+mn-ea"/>
                <a:cs typeface="+mn-cs"/>
              </a:rPr>
              <a:t>di base </a:t>
            </a:r>
            <a:r>
              <a:rPr lang="nb-NO" sz="1200" b="0" i="0" u="none" strike="noStrike" kern="1200" dirty="0">
                <a:solidFill>
                  <a:schemeClr val="tx1"/>
                </a:solidFill>
                <a:effectLst/>
                <a:latin typeface="+mn-lt"/>
                <a:ea typeface="+mn-ea"/>
                <a:cs typeface="+mn-cs"/>
              </a:rPr>
              <a:t>per </a:t>
            </a:r>
            <a:r>
              <a:rPr lang="nb-NO" sz="1200" b="0" i="0" u="none" strike="noStrike" kern="1200" dirty="0" err="1">
                <a:solidFill>
                  <a:schemeClr val="tx1"/>
                </a:solidFill>
                <a:effectLst/>
                <a:latin typeface="+mn-lt"/>
                <a:ea typeface="+mn-ea"/>
                <a:cs typeface="+mn-cs"/>
              </a:rPr>
              <a:t>garantire </a:t>
            </a:r>
            <a:r>
              <a:rPr lang="nb-NO" sz="1200" b="0" i="0" u="none" strike="noStrike" kern="1200" dirty="0" err="1">
                <a:solidFill>
                  <a:schemeClr val="tx1"/>
                </a:solidFill>
                <a:effectLst/>
                <a:latin typeface="+mn-lt"/>
                <a:ea typeface="+mn-ea"/>
                <a:cs typeface="+mn-cs"/>
              </a:rPr>
              <a:t>che </a:t>
            </a:r>
            <a:r>
              <a:rPr lang="nb-NO" sz="1200" b="0" i="0" u="none" strike="noStrike" kern="1200" dirty="0" err="1">
                <a:solidFill>
                  <a:schemeClr val="tx1"/>
                </a:solidFill>
                <a:effectLst/>
                <a:latin typeface="+mn-lt"/>
                <a:ea typeface="+mn-ea"/>
                <a:cs typeface="+mn-cs"/>
              </a:rPr>
              <a:t>le persone </a:t>
            </a:r>
            <a:r>
              <a:rPr lang="nb-NO" sz="1200" b="0" i="0" u="none" strike="noStrike" kern="1200" dirty="0" err="1">
                <a:solidFill>
                  <a:schemeClr val="tx1"/>
                </a:solidFill>
                <a:effectLst/>
                <a:latin typeface="+mn-lt"/>
                <a:ea typeface="+mn-ea"/>
                <a:cs typeface="+mn-cs"/>
              </a:rPr>
              <a:t>sappiano </a:t>
            </a:r>
            <a:r>
              <a:rPr lang="nb-NO" sz="1200" b="0" i="0" u="none" strike="noStrike" kern="1200" dirty="0" err="1">
                <a:solidFill>
                  <a:schemeClr val="tx1"/>
                </a:solidFill>
                <a:effectLst/>
                <a:latin typeface="+mn-lt"/>
                <a:ea typeface="+mn-ea"/>
                <a:cs typeface="+mn-cs"/>
              </a:rPr>
              <a:t>di</a:t>
            </a:r>
            <a:r>
              <a:rPr lang="nb-NO" sz="1200" b="0" i="0" u="none" strike="noStrike" kern="1200" dirty="0" err="1">
                <a:solidFill>
                  <a:schemeClr val="tx1"/>
                </a:solidFill>
                <a:effectLst/>
                <a:latin typeface="+mn-lt"/>
                <a:ea typeface="+mn-ea"/>
                <a:cs typeface="+mn-cs"/>
              </a:rPr>
              <a:t> cosa </a:t>
            </a:r>
            <a:r>
              <a:rPr lang="nb-NO" sz="1200" b="0" i="0" u="none" strike="noStrike" kern="1200" dirty="0" err="1">
                <a:solidFill>
                  <a:schemeClr val="tx1"/>
                </a:solidFill>
                <a:effectLst/>
                <a:latin typeface="+mn-lt"/>
                <a:ea typeface="+mn-ea"/>
                <a:cs typeface="+mn-cs"/>
              </a:rPr>
              <a:t>stanno </a:t>
            </a:r>
            <a:r>
              <a:rPr lang="nb-NO" sz="1200" b="0" i="0" u="none" strike="noStrike" kern="1200" dirty="0" err="1">
                <a:solidFill>
                  <a:schemeClr val="tx1"/>
                </a:solidFill>
                <a:effectLst/>
                <a:latin typeface="+mn-lt"/>
                <a:ea typeface="+mn-ea"/>
                <a:cs typeface="+mn-cs"/>
              </a:rPr>
              <a:t>parlando </a:t>
            </a:r>
            <a:r>
              <a:rPr lang="nb-NO" sz="1200" b="0" i="0" u="none" strike="noStrike" kern="1200" dirty="0">
                <a:solidFill>
                  <a:schemeClr val="tx1"/>
                </a:solidFill>
                <a:effectLst/>
                <a:latin typeface="+mn-lt"/>
                <a:ea typeface="+mn-ea"/>
                <a:cs typeface="+mn-cs"/>
              </a:rPr>
              <a:t>e </a:t>
            </a:r>
            <a:r>
              <a:rPr lang="nb-NO" sz="1200" b="0" i="0" u="none" strike="noStrike" kern="1200" dirty="0" err="1">
                <a:solidFill>
                  <a:schemeClr val="tx1"/>
                </a:solidFill>
                <a:effectLst/>
                <a:latin typeface="+mn-lt"/>
                <a:ea typeface="+mn-ea"/>
                <a:cs typeface="+mn-cs"/>
              </a:rPr>
              <a:t>cosa </a:t>
            </a:r>
            <a:r>
              <a:rPr lang="nb-NO" sz="1200" b="0" i="0" u="none" strike="noStrike" kern="1200" dirty="0" err="1">
                <a:solidFill>
                  <a:schemeClr val="tx1"/>
                </a:solidFill>
                <a:effectLst/>
                <a:latin typeface="+mn-lt"/>
                <a:ea typeface="+mn-ea"/>
                <a:cs typeface="+mn-cs"/>
              </a:rPr>
              <a:t>stanno </a:t>
            </a:r>
            <a:r>
              <a:rPr lang="nb-NO" sz="1200" b="0" i="0" u="none" strike="noStrike" kern="1200" dirty="0" err="1">
                <a:solidFill>
                  <a:schemeClr val="tx1"/>
                </a:solidFill>
                <a:effectLst/>
                <a:latin typeface="+mn-lt"/>
                <a:ea typeface="+mn-ea"/>
                <a:cs typeface="+mn-cs"/>
              </a:rPr>
              <a:t>cercando </a:t>
            </a:r>
            <a:r>
              <a:rPr lang="nb-NO" sz="1200" b="0" i="0" u="none" strike="noStrike" kern="1200" dirty="0">
                <a:solidFill>
                  <a:schemeClr val="tx1"/>
                </a:solidFill>
                <a:effectLst/>
                <a:latin typeface="+mn-lt"/>
                <a:ea typeface="+mn-ea"/>
                <a:cs typeface="+mn-cs"/>
              </a:rPr>
              <a:t>di </a:t>
            </a:r>
            <a:r>
              <a:rPr lang="nb-NO" sz="1200" b="0" i="0" u="none" strike="noStrike" kern="1200" dirty="0" err="1">
                <a:solidFill>
                  <a:schemeClr val="tx1"/>
                </a:solidFill>
                <a:effectLst/>
                <a:latin typeface="+mn-lt"/>
                <a:ea typeface="+mn-ea"/>
                <a:cs typeface="+mn-cs"/>
              </a:rPr>
              <a:t>realizzare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Organizza </a:t>
            </a:r>
            <a:r>
              <a:rPr lang="nb-NO" sz="1200" b="0" i="0" u="none" strike="noStrike" kern="1200" dirty="0" err="1">
                <a:solidFill>
                  <a:schemeClr val="tx1"/>
                </a:solidFill>
                <a:effectLst/>
                <a:latin typeface="+mn-lt"/>
                <a:ea typeface="+mn-ea"/>
                <a:cs typeface="+mn-cs"/>
              </a:rPr>
              <a:t>i valori </a:t>
            </a:r>
            <a:r>
              <a:rPr lang="nb-NO" sz="1200" b="0" i="0" u="none" strike="noStrike" kern="1200" dirty="0" err="1">
                <a:solidFill>
                  <a:schemeClr val="tx1"/>
                </a:solidFill>
                <a:effectLst/>
                <a:latin typeface="+mn-lt"/>
                <a:ea typeface="+mn-ea"/>
                <a:cs typeface="+mn-cs"/>
              </a:rPr>
              <a:t>in </a:t>
            </a:r>
            <a:r>
              <a:rPr lang="nb-NO" sz="1200" b="0" i="0" u="none" strike="noStrike" kern="1200" dirty="0" err="1">
                <a:solidFill>
                  <a:schemeClr val="tx1"/>
                </a:solidFill>
                <a:effectLst/>
                <a:latin typeface="+mn-lt"/>
                <a:ea typeface="+mn-ea"/>
                <a:cs typeface="+mn-cs"/>
              </a:rPr>
              <a:t>quattro </a:t>
            </a:r>
            <a:r>
              <a:rPr lang="nb-NO" sz="1200" b="0" i="0" u="none" strike="noStrike" kern="1200" dirty="0" err="1">
                <a:solidFill>
                  <a:schemeClr val="tx1"/>
                </a:solidFill>
                <a:effectLst/>
                <a:latin typeface="+mn-lt"/>
                <a:ea typeface="+mn-ea"/>
                <a:cs typeface="+mn-cs"/>
              </a:rPr>
              <a:t>categorie</a:t>
            </a:r>
            <a:r>
              <a:rPr lang="nb-NO" sz="1200" b="0" i="0" u="none" strike="noStrike" kern="1200" dirty="0">
                <a:solidFill>
                  <a:schemeClr val="tx1"/>
                </a:solidFill>
                <a:effectLst/>
                <a:latin typeface="+mn-lt"/>
                <a:ea typeface="+mn-ea"/>
                <a:cs typeface="+mn-cs"/>
              </a:rPr>
              <a:t>.</a:t>
            </a:r>
            <a:endParaRPr lang="nb-NO" b="0" dirty="0">
              <a:effectLst/>
            </a:endParaRPr>
          </a:p>
          <a:p>
            <a:pPr rtl="0"/>
            <a:r>
              <a:rPr lang="nb-NO" sz="1200" b="0" i="1" u="none" strike="noStrike" kern="1200" dirty="0" err="1">
                <a:solidFill>
                  <a:schemeClr val="tx1"/>
                </a:solidFill>
                <a:effectLst/>
                <a:latin typeface="+mn-lt"/>
                <a:ea typeface="+mn-ea"/>
                <a:cs typeface="+mn-cs"/>
              </a:rPr>
              <a:t>I valori </a:t>
            </a:r>
            <a:r>
              <a:rPr lang="nb-NO" sz="1200" b="0" i="1" u="none" strike="noStrike" kern="1200" dirty="0" err="1">
                <a:solidFill>
                  <a:schemeClr val="tx1"/>
                </a:solidFill>
                <a:effectLst/>
                <a:latin typeface="+mn-lt"/>
                <a:ea typeface="+mn-ea"/>
                <a:cs typeface="+mn-cs"/>
              </a:rPr>
              <a:t>fondamentali </a:t>
            </a:r>
            <a:r>
              <a:rPr lang="nb-NO" sz="1200" b="0" i="0" u="none" strike="noStrike" kern="1200" dirty="0" err="1">
                <a:solidFill>
                  <a:schemeClr val="tx1"/>
                </a:solidFill>
                <a:effectLst/>
                <a:latin typeface="+mn-lt"/>
                <a:ea typeface="+mn-ea"/>
                <a:cs typeface="+mn-cs"/>
              </a:rPr>
              <a:t>sono </a:t>
            </a:r>
            <a:r>
              <a:rPr lang="nb-NO" sz="1200" b="0" i="0" u="none" strike="noStrike" kern="1200" dirty="0" err="1">
                <a:solidFill>
                  <a:schemeClr val="tx1"/>
                </a:solidFill>
                <a:effectLst/>
                <a:latin typeface="+mn-lt"/>
                <a:ea typeface="+mn-ea"/>
                <a:cs typeface="+mn-cs"/>
              </a:rPr>
              <a:t>i </a:t>
            </a:r>
            <a:r>
              <a:rPr lang="nb-NO" sz="1200" b="0" i="0" u="none" strike="noStrike" kern="1200" dirty="0" err="1">
                <a:solidFill>
                  <a:schemeClr val="tx1"/>
                </a:solidFill>
                <a:effectLst/>
                <a:latin typeface="+mn-lt"/>
                <a:ea typeface="+mn-ea"/>
                <a:cs typeface="+mn-cs"/>
              </a:rPr>
              <a:t>principi </a:t>
            </a:r>
            <a:r>
              <a:rPr lang="nb-NO" sz="1200" b="0" i="0" u="none" strike="noStrike" kern="1200" dirty="0" err="1">
                <a:solidFill>
                  <a:schemeClr val="tx1"/>
                </a:solidFill>
                <a:effectLst/>
                <a:latin typeface="+mn-lt"/>
                <a:ea typeface="+mn-ea"/>
                <a:cs typeface="+mn-cs"/>
              </a:rPr>
              <a:t>profondamente </a:t>
            </a:r>
            <a:r>
              <a:rPr lang="nb-NO" sz="1200" b="0" i="0" u="none" strike="noStrike" kern="1200" dirty="0" err="1">
                <a:solidFill>
                  <a:schemeClr val="tx1"/>
                </a:solidFill>
                <a:effectLst/>
                <a:latin typeface="+mn-lt"/>
                <a:ea typeface="+mn-ea"/>
                <a:cs typeface="+mn-cs"/>
              </a:rPr>
              <a:t>radicati </a:t>
            </a:r>
            <a:r>
              <a:rPr lang="nb-NO" sz="1200" b="0" i="0" u="none" strike="noStrike" kern="1200" dirty="0" err="1">
                <a:solidFill>
                  <a:schemeClr val="tx1"/>
                </a:solidFill>
                <a:effectLst/>
                <a:latin typeface="+mn-lt"/>
                <a:ea typeface="+mn-ea"/>
                <a:cs typeface="+mn-cs"/>
              </a:rPr>
              <a:t>che </a:t>
            </a:r>
            <a:r>
              <a:rPr lang="nb-NO" sz="1200" b="0" i="0" u="none" strike="noStrike" kern="1200" dirty="0">
                <a:solidFill>
                  <a:schemeClr val="tx1"/>
                </a:solidFill>
                <a:effectLst/>
                <a:latin typeface="+mn-lt"/>
                <a:ea typeface="+mn-ea"/>
                <a:cs typeface="+mn-cs"/>
              </a:rPr>
              <a:t>guidano tutte </a:t>
            </a:r>
            <a:r>
              <a:rPr lang="nb-NO" sz="1200" b="0" i="0" u="none" strike="noStrike" kern="1200" dirty="0" err="1">
                <a:solidFill>
                  <a:schemeClr val="tx1"/>
                </a:solidFill>
                <a:effectLst/>
                <a:latin typeface="+mn-lt"/>
                <a:ea typeface="+mn-ea"/>
                <a:cs typeface="+mn-cs"/>
              </a:rPr>
              <a:t>le azioni </a:t>
            </a:r>
            <a:r>
              <a:rPr lang="nb-NO" sz="1200" b="0" i="0" u="none" strike="noStrike" kern="1200" dirty="0" err="1">
                <a:solidFill>
                  <a:schemeClr val="tx1"/>
                </a:solidFill>
                <a:effectLst/>
                <a:latin typeface="+mn-lt"/>
                <a:ea typeface="+mn-ea"/>
                <a:cs typeface="+mn-cs"/>
              </a:rPr>
              <a:t>di un'azienda </a:t>
            </a:r>
            <a:r>
              <a:rPr lang="nb-NO" sz="1200" b="0" i="0" u="none" strike="noStrike" kern="1200" dirty="0">
                <a:solidFill>
                  <a:schemeClr val="tx1"/>
                </a:solidFill>
                <a:effectLst/>
                <a:latin typeface="+mn-lt"/>
                <a:ea typeface="+mn-ea"/>
                <a:cs typeface="+mn-cs"/>
              </a:rPr>
              <a:t>e </a:t>
            </a:r>
            <a:r>
              <a:rPr lang="nb-NO" sz="1200" b="0" i="0" u="none" strike="noStrike" kern="1200" dirty="0" err="1">
                <a:solidFill>
                  <a:schemeClr val="tx1"/>
                </a:solidFill>
                <a:effectLst/>
                <a:latin typeface="+mn-lt"/>
                <a:ea typeface="+mn-ea"/>
                <a:cs typeface="+mn-cs"/>
              </a:rPr>
              <a:t>ne</a:t>
            </a:r>
            <a:r>
              <a:rPr lang="nb-NO" sz="1200" b="0" i="0" u="none" strike="noStrike" kern="1200" dirty="0">
                <a:solidFill>
                  <a:schemeClr val="tx1"/>
                </a:solidFill>
                <a:effectLst/>
                <a:latin typeface="+mn-lt"/>
                <a:ea typeface="+mn-ea"/>
                <a:cs typeface="+mn-cs"/>
              </a:rPr>
              <a:t> costituiscono </a:t>
            </a:r>
            <a:r>
              <a:rPr lang="nb-NO" sz="1200" b="0" i="0" u="none" strike="noStrike" kern="1200" dirty="0" err="1">
                <a:solidFill>
                  <a:schemeClr val="tx1"/>
                </a:solidFill>
                <a:effectLst/>
                <a:latin typeface="+mn-lt"/>
                <a:ea typeface="+mn-ea"/>
                <a:cs typeface="+mn-cs"/>
              </a:rPr>
              <a:t>i pilastri </a:t>
            </a:r>
            <a:r>
              <a:rPr lang="nb-NO" sz="1200" b="0" i="0" u="none" strike="noStrike" kern="1200" dirty="0" err="1">
                <a:solidFill>
                  <a:schemeClr val="tx1"/>
                </a:solidFill>
                <a:effectLst/>
                <a:latin typeface="+mn-lt"/>
                <a:ea typeface="+mn-ea"/>
                <a:cs typeface="+mn-cs"/>
              </a:rPr>
              <a:t>culturali</a:t>
            </a:r>
            <a:r>
              <a:rPr lang="nb-NO" sz="1200" b="0" i="0" u="none" strike="noStrike" kern="1200" dirty="0">
                <a:solidFill>
                  <a:schemeClr val="tx1"/>
                </a:solidFill>
                <a:effectLst/>
                <a:latin typeface="+mn-lt"/>
                <a:ea typeface="+mn-ea"/>
                <a:cs typeface="+mn-cs"/>
              </a:rPr>
              <a:t>, e </a:t>
            </a:r>
            <a:r>
              <a:rPr lang="nb-NO" sz="1200" b="0" i="0" u="none" strike="noStrike" kern="1200" dirty="0">
                <a:solidFill>
                  <a:schemeClr val="tx1"/>
                </a:solidFill>
                <a:effectLst/>
                <a:latin typeface="+mn-lt"/>
                <a:ea typeface="+mn-ea"/>
                <a:cs typeface="+mn-cs"/>
              </a:rPr>
              <a:t>non</a:t>
            </a:r>
            <a:r>
              <a:rPr lang="nb-NO" sz="1200" b="0" i="0" u="none" strike="noStrike" kern="1200" dirty="0" err="1">
                <a:solidFill>
                  <a:schemeClr val="tx1"/>
                </a:solidFill>
                <a:effectLst/>
                <a:latin typeface="+mn-lt"/>
                <a:ea typeface="+mn-ea"/>
                <a:cs typeface="+mn-cs"/>
              </a:rPr>
              <a:t> possono </a:t>
            </a:r>
            <a:r>
              <a:rPr lang="nb-NO" sz="1200" b="0" i="0" u="none" strike="noStrike" kern="1200" dirty="0">
                <a:solidFill>
                  <a:schemeClr val="tx1"/>
                </a:solidFill>
                <a:effectLst/>
                <a:latin typeface="+mn-lt"/>
                <a:ea typeface="+mn-ea"/>
                <a:cs typeface="+mn-cs"/>
              </a:rPr>
              <a:t>mai essere </a:t>
            </a:r>
            <a:r>
              <a:rPr lang="nb-NO" sz="1200" b="0" i="0" u="none" strike="noStrike" kern="1200" dirty="0" err="1">
                <a:solidFill>
                  <a:schemeClr val="tx1"/>
                </a:solidFill>
                <a:effectLst/>
                <a:latin typeface="+mn-lt"/>
                <a:ea typeface="+mn-ea"/>
                <a:cs typeface="+mn-cs"/>
              </a:rPr>
              <a:t>compromessi</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né </a:t>
            </a:r>
            <a:r>
              <a:rPr lang="nb-NO" sz="1200" b="0" i="0" u="none" strike="noStrike" kern="1200" dirty="0">
                <a:solidFill>
                  <a:schemeClr val="tx1"/>
                </a:solidFill>
                <a:effectLst/>
                <a:latin typeface="+mn-lt"/>
                <a:ea typeface="+mn-ea"/>
                <a:cs typeface="+mn-cs"/>
              </a:rPr>
              <a:t>per </a:t>
            </a:r>
            <a:r>
              <a:rPr lang="nb-NO" sz="1200" b="0" i="0" u="none" strike="noStrike" kern="1200" dirty="0" err="1">
                <a:solidFill>
                  <a:schemeClr val="tx1"/>
                </a:solidFill>
                <a:effectLst/>
                <a:latin typeface="+mn-lt"/>
                <a:ea typeface="+mn-ea"/>
                <a:cs typeface="+mn-cs"/>
              </a:rPr>
              <a:t>convenienza </a:t>
            </a:r>
            <a:r>
              <a:rPr lang="nb-NO" sz="1200" b="0" i="0" u="none" strike="noStrike" kern="1200" dirty="0">
                <a:solidFill>
                  <a:schemeClr val="tx1"/>
                </a:solidFill>
                <a:effectLst/>
                <a:latin typeface="+mn-lt"/>
                <a:ea typeface="+mn-ea"/>
                <a:cs typeface="+mn-cs"/>
              </a:rPr>
              <a:t>né </a:t>
            </a:r>
            <a:r>
              <a:rPr lang="nb-NO" sz="1200" b="0" i="0" u="none" strike="noStrike" kern="1200" dirty="0">
                <a:solidFill>
                  <a:schemeClr val="tx1"/>
                </a:solidFill>
                <a:effectLst/>
                <a:latin typeface="+mn-lt"/>
                <a:ea typeface="+mn-ea"/>
                <a:cs typeface="+mn-cs"/>
              </a:rPr>
              <a:t>per </a:t>
            </a:r>
            <a:r>
              <a:rPr lang="nb-NO" sz="1200" b="0" i="0" u="none" strike="noStrike" kern="1200" dirty="0" err="1">
                <a:solidFill>
                  <a:schemeClr val="tx1"/>
                </a:solidFill>
                <a:effectLst/>
                <a:latin typeface="+mn-lt"/>
                <a:ea typeface="+mn-ea"/>
                <a:cs typeface="+mn-cs"/>
              </a:rPr>
              <a:t>guadagni </a:t>
            </a:r>
            <a:r>
              <a:rPr lang="nb-NO" sz="1200" b="0" i="0" u="none" strike="noStrike" kern="1200" dirty="0" err="1">
                <a:solidFill>
                  <a:schemeClr val="tx1"/>
                </a:solidFill>
                <a:effectLst/>
                <a:latin typeface="+mn-lt"/>
                <a:ea typeface="+mn-ea"/>
                <a:cs typeface="+mn-cs"/>
              </a:rPr>
              <a:t>economici</a:t>
            </a:r>
            <a:r>
              <a:rPr lang="nb-NO" sz="1200" b="0" i="0" u="none" strike="noStrike" kern="1200" dirty="0">
                <a:solidFill>
                  <a:schemeClr val="tx1"/>
                </a:solidFill>
                <a:effectLst/>
                <a:latin typeface="+mn-lt"/>
                <a:ea typeface="+mn-ea"/>
                <a:cs typeface="+mn-cs"/>
              </a:rPr>
              <a:t> a breve termine</a:t>
            </a:r>
            <a:r>
              <a:rPr lang="nb-NO" sz="1200" b="0" i="0" u="none" strike="noStrike" kern="1200" dirty="0">
                <a:solidFill>
                  <a:schemeClr val="tx1"/>
                </a:solidFill>
                <a:effectLst/>
                <a:latin typeface="+mn-lt"/>
                <a:ea typeface="+mn-ea"/>
                <a:cs typeface="+mn-cs"/>
              </a:rPr>
              <a:t>. </a:t>
            </a:r>
            <a:endParaRPr lang="nb-NO" b="0" dirty="0">
              <a:effectLst/>
            </a:endParaRPr>
          </a:p>
          <a:p>
            <a:pPr rtl="0"/>
            <a:r>
              <a:rPr lang="nb-NO" sz="1200" b="0" i="1" u="none" strike="noStrike" kern="1200" dirty="0" err="1">
                <a:solidFill>
                  <a:schemeClr val="tx1"/>
                </a:solidFill>
                <a:effectLst/>
                <a:latin typeface="+mn-lt"/>
                <a:ea typeface="+mn-ea"/>
                <a:cs typeface="+mn-cs"/>
              </a:rPr>
              <a:t>I valori </a:t>
            </a:r>
            <a:r>
              <a:rPr lang="nb-NO" sz="1200" b="0" i="1" u="none" strike="noStrike" kern="1200" dirty="0" err="1">
                <a:solidFill>
                  <a:schemeClr val="tx1"/>
                </a:solidFill>
                <a:effectLst/>
                <a:latin typeface="+mn-lt"/>
                <a:ea typeface="+mn-ea"/>
                <a:cs typeface="+mn-cs"/>
              </a:rPr>
              <a:t>aspirazionali </a:t>
            </a:r>
            <a:r>
              <a:rPr lang="nb-NO" sz="1200" b="0" i="0" u="none" strike="noStrike" kern="1200" dirty="0" err="1">
                <a:solidFill>
                  <a:schemeClr val="tx1"/>
                </a:solidFill>
                <a:effectLst/>
                <a:latin typeface="+mn-lt"/>
                <a:ea typeface="+mn-ea"/>
                <a:cs typeface="+mn-cs"/>
              </a:rPr>
              <a:t>sono </a:t>
            </a:r>
            <a:r>
              <a:rPr lang="nb-NO" sz="1200" b="0" i="0" u="none" strike="noStrike" kern="1200" dirty="0" err="1">
                <a:solidFill>
                  <a:schemeClr val="tx1"/>
                </a:solidFill>
                <a:effectLst/>
                <a:latin typeface="+mn-lt"/>
                <a:ea typeface="+mn-ea"/>
                <a:cs typeface="+mn-cs"/>
              </a:rPr>
              <a:t>quelli </a:t>
            </a:r>
            <a:r>
              <a:rPr lang="nb-NO" sz="1200" b="0" i="0" u="none" strike="noStrike" kern="1200" dirty="0" err="1">
                <a:solidFill>
                  <a:schemeClr val="tx1"/>
                </a:solidFill>
                <a:effectLst/>
                <a:latin typeface="+mn-lt"/>
                <a:ea typeface="+mn-ea"/>
                <a:cs typeface="+mn-cs"/>
              </a:rPr>
              <a:t>di cui </a:t>
            </a:r>
            <a:r>
              <a:rPr lang="nb-NO" sz="1200" b="0" i="0" u="none" strike="noStrike" kern="1200" dirty="0" err="1">
                <a:solidFill>
                  <a:schemeClr val="tx1"/>
                </a:solidFill>
                <a:effectLst/>
                <a:latin typeface="+mn-lt"/>
                <a:ea typeface="+mn-ea"/>
                <a:cs typeface="+mn-cs"/>
              </a:rPr>
              <a:t>un'azienda </a:t>
            </a:r>
            <a:r>
              <a:rPr lang="nb-NO" sz="1200" b="0" i="0" u="none" strike="noStrike" kern="1200" dirty="0" err="1">
                <a:solidFill>
                  <a:schemeClr val="tx1"/>
                </a:solidFill>
                <a:effectLst/>
                <a:latin typeface="+mn-lt"/>
                <a:ea typeface="+mn-ea"/>
                <a:cs typeface="+mn-cs"/>
              </a:rPr>
              <a:t>ha bisogno </a:t>
            </a:r>
            <a:r>
              <a:rPr lang="nb-NO" sz="1200" b="0" i="0" u="none" strike="noStrike" kern="1200" dirty="0">
                <a:solidFill>
                  <a:schemeClr val="tx1"/>
                </a:solidFill>
                <a:effectLst/>
                <a:latin typeface="+mn-lt"/>
                <a:ea typeface="+mn-ea"/>
                <a:cs typeface="+mn-cs"/>
              </a:rPr>
              <a:t>per </a:t>
            </a:r>
            <a:r>
              <a:rPr lang="nb-NO" sz="1200" b="0" i="0" u="none" strike="noStrike" kern="1200" dirty="0" err="1">
                <a:solidFill>
                  <a:schemeClr val="tx1"/>
                </a:solidFill>
                <a:effectLst/>
                <a:latin typeface="+mn-lt"/>
                <a:ea typeface="+mn-ea"/>
                <a:cs typeface="+mn-cs"/>
              </a:rPr>
              <a:t>avere successo </a:t>
            </a:r>
            <a:r>
              <a:rPr lang="nb-NO" sz="1200" b="0" i="0" u="none" strike="noStrike" kern="1200" dirty="0">
                <a:solidFill>
                  <a:schemeClr val="tx1"/>
                </a:solidFill>
                <a:effectLst/>
                <a:latin typeface="+mn-lt"/>
                <a:ea typeface="+mn-ea"/>
                <a:cs typeface="+mn-cs"/>
              </a:rPr>
              <a:t>in </a:t>
            </a:r>
            <a:r>
              <a:rPr lang="nb-NO" sz="1200" b="0" i="0" u="none" strike="noStrike" kern="1200" dirty="0" err="1">
                <a:solidFill>
                  <a:schemeClr val="tx1"/>
                </a:solidFill>
                <a:effectLst/>
                <a:latin typeface="+mn-lt"/>
                <a:ea typeface="+mn-ea"/>
                <a:cs typeface="+mn-cs"/>
              </a:rPr>
              <a:t>futuro</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ma </a:t>
            </a:r>
            <a:r>
              <a:rPr lang="nb-NO" sz="1200" b="0" i="0" u="none" strike="noStrike" kern="1200" dirty="0" err="1">
                <a:solidFill>
                  <a:schemeClr val="tx1"/>
                </a:solidFill>
                <a:effectLst/>
                <a:latin typeface="+mn-lt"/>
                <a:ea typeface="+mn-ea"/>
                <a:cs typeface="+mn-cs"/>
              </a:rPr>
              <a:t>che</a:t>
            </a:r>
            <a:r>
              <a:rPr lang="nb-NO" sz="1200" b="0" i="0" u="none" strike="noStrike" kern="1200" dirty="0" err="1">
                <a:solidFill>
                  <a:schemeClr val="tx1"/>
                </a:solidFill>
                <a:effectLst/>
                <a:latin typeface="+mn-lt"/>
                <a:ea typeface="+mn-ea"/>
                <a:cs typeface="+mn-cs"/>
              </a:rPr>
              <a:t> attualmente </a:t>
            </a:r>
            <a:r>
              <a:rPr lang="nb-NO" sz="1200" b="0" i="0" u="none" strike="noStrike" kern="1200" dirty="0" err="1">
                <a:solidFill>
                  <a:schemeClr val="tx1"/>
                </a:solidFill>
                <a:effectLst/>
                <a:latin typeface="+mn-lt"/>
                <a:ea typeface="+mn-ea"/>
                <a:cs typeface="+mn-cs"/>
              </a:rPr>
              <a:t>le mancano</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Un'azienda </a:t>
            </a:r>
            <a:r>
              <a:rPr lang="nb-NO" sz="1200" b="0" i="0" u="none" strike="noStrike" kern="1200" dirty="0" err="1">
                <a:solidFill>
                  <a:schemeClr val="tx1"/>
                </a:solidFill>
                <a:effectLst/>
                <a:latin typeface="+mn-lt"/>
                <a:ea typeface="+mn-ea"/>
                <a:cs typeface="+mn-cs"/>
              </a:rPr>
              <a:t>potrebbe </a:t>
            </a:r>
            <a:r>
              <a:rPr lang="nb-NO" sz="1200" b="0" i="0" u="none" strike="noStrike" kern="1200" dirty="0" err="1">
                <a:solidFill>
                  <a:schemeClr val="tx1"/>
                </a:solidFill>
                <a:effectLst/>
                <a:latin typeface="+mn-lt"/>
                <a:ea typeface="+mn-ea"/>
                <a:cs typeface="+mn-cs"/>
              </a:rPr>
              <a:t>aver bisogno </a:t>
            </a:r>
            <a:r>
              <a:rPr lang="nb-NO" sz="1200" b="0" i="0" u="none" strike="noStrike" kern="1200" dirty="0">
                <a:solidFill>
                  <a:schemeClr val="tx1"/>
                </a:solidFill>
                <a:effectLst/>
                <a:latin typeface="+mn-lt"/>
                <a:ea typeface="+mn-ea"/>
                <a:cs typeface="+mn-cs"/>
              </a:rPr>
              <a:t>di </a:t>
            </a:r>
            <a:r>
              <a:rPr lang="nb-NO" sz="1200" b="0" i="0" u="none" strike="noStrike" kern="1200" dirty="0" err="1">
                <a:solidFill>
                  <a:schemeClr val="tx1"/>
                </a:solidFill>
                <a:effectLst/>
                <a:latin typeface="+mn-lt"/>
                <a:ea typeface="+mn-ea"/>
                <a:cs typeface="+mn-cs"/>
              </a:rPr>
              <a:t>sviluppare </a:t>
            </a:r>
            <a:r>
              <a:rPr lang="nb-NO" sz="1200" b="0" i="0" u="none" strike="noStrike" kern="1200" dirty="0">
                <a:solidFill>
                  <a:schemeClr val="tx1"/>
                </a:solidFill>
                <a:effectLst/>
                <a:latin typeface="+mn-lt"/>
                <a:ea typeface="+mn-ea"/>
                <a:cs typeface="+mn-cs"/>
              </a:rPr>
              <a:t>un </a:t>
            </a:r>
            <a:r>
              <a:rPr lang="nb-NO" sz="1200" b="0" i="0" u="none" strike="noStrike" kern="1200" dirty="0" err="1">
                <a:solidFill>
                  <a:schemeClr val="tx1"/>
                </a:solidFill>
                <a:effectLst/>
                <a:latin typeface="+mn-lt"/>
                <a:ea typeface="+mn-ea"/>
                <a:cs typeface="+mn-cs"/>
              </a:rPr>
              <a:t>nuovo </a:t>
            </a:r>
            <a:r>
              <a:rPr lang="nb-NO" sz="1200" b="0" i="0" u="none" strike="noStrike" kern="1200" dirty="0" err="1">
                <a:solidFill>
                  <a:schemeClr val="tx1"/>
                </a:solidFill>
                <a:effectLst/>
                <a:latin typeface="+mn-lt"/>
                <a:ea typeface="+mn-ea"/>
                <a:cs typeface="+mn-cs"/>
              </a:rPr>
              <a:t>valore </a:t>
            </a:r>
            <a:r>
              <a:rPr lang="nb-NO" sz="1200" b="0" i="0" u="none" strike="noStrike" kern="1200" dirty="0">
                <a:solidFill>
                  <a:schemeClr val="tx1"/>
                </a:solidFill>
                <a:effectLst/>
                <a:latin typeface="+mn-lt"/>
                <a:ea typeface="+mn-ea"/>
                <a:cs typeface="+mn-cs"/>
              </a:rPr>
              <a:t>per sostenere una </a:t>
            </a:r>
            <a:r>
              <a:rPr lang="nb-NO" sz="1200" b="0" i="0" u="none" strike="noStrike" kern="1200" dirty="0" err="1">
                <a:solidFill>
                  <a:schemeClr val="tx1"/>
                </a:solidFill>
                <a:effectLst/>
                <a:latin typeface="+mn-lt"/>
                <a:ea typeface="+mn-ea"/>
                <a:cs typeface="+mn-cs"/>
              </a:rPr>
              <a:t>nuova </a:t>
            </a:r>
            <a:r>
              <a:rPr lang="nb-NO" sz="1200" b="0" i="0" u="none" strike="noStrike" kern="1200" dirty="0" err="1">
                <a:solidFill>
                  <a:schemeClr val="tx1"/>
                </a:solidFill>
                <a:effectLst/>
                <a:latin typeface="+mn-lt"/>
                <a:ea typeface="+mn-ea"/>
                <a:cs typeface="+mn-cs"/>
              </a:rPr>
              <a:t>strategia </a:t>
            </a:r>
            <a:r>
              <a:rPr lang="nb-NO" sz="1200" b="0" i="0" u="none" strike="noStrike" kern="1200" dirty="0">
                <a:solidFill>
                  <a:schemeClr val="tx1"/>
                </a:solidFill>
                <a:effectLst/>
                <a:latin typeface="+mn-lt"/>
                <a:ea typeface="+mn-ea"/>
                <a:cs typeface="+mn-cs"/>
              </a:rPr>
              <a:t>o per </a:t>
            </a:r>
            <a:r>
              <a:rPr lang="nb-NO" sz="1200" b="0" i="0" u="none" strike="noStrike" kern="1200" dirty="0" err="1">
                <a:solidFill>
                  <a:schemeClr val="tx1"/>
                </a:solidFill>
                <a:effectLst/>
                <a:latin typeface="+mn-lt"/>
                <a:ea typeface="+mn-ea"/>
                <a:cs typeface="+mn-cs"/>
              </a:rPr>
              <a:t>soddisfare </a:t>
            </a:r>
            <a:r>
              <a:rPr lang="nb-NO" sz="1200" b="0" i="0" u="none" strike="noStrike" kern="1200" dirty="0" err="1">
                <a:solidFill>
                  <a:schemeClr val="tx1"/>
                </a:solidFill>
                <a:effectLst/>
                <a:latin typeface="+mn-lt"/>
                <a:ea typeface="+mn-ea"/>
                <a:cs typeface="+mn-cs"/>
              </a:rPr>
              <a:t>le </a:t>
            </a:r>
            <a:r>
              <a:rPr lang="nb-NO" sz="1200" b="0" i="0" u="none" strike="noStrike" kern="1200" dirty="0" err="1">
                <a:solidFill>
                  <a:schemeClr val="tx1"/>
                </a:solidFill>
                <a:effectLst/>
                <a:latin typeface="+mn-lt"/>
                <a:ea typeface="+mn-ea"/>
                <a:cs typeface="+mn-cs"/>
              </a:rPr>
              <a:t>esigenze </a:t>
            </a:r>
            <a:r>
              <a:rPr lang="nb-NO" sz="1200" b="0" i="0" u="none" strike="noStrike" kern="1200" dirty="0">
                <a:solidFill>
                  <a:schemeClr val="tx1"/>
                </a:solidFill>
                <a:effectLst/>
                <a:latin typeface="+mn-lt"/>
                <a:ea typeface="+mn-ea"/>
                <a:cs typeface="+mn-cs"/>
              </a:rPr>
              <a:t>di un </a:t>
            </a:r>
            <a:r>
              <a:rPr lang="nb-NO" sz="1200" b="0" i="0" u="none" strike="noStrike" kern="1200" dirty="0" err="1">
                <a:solidFill>
                  <a:schemeClr val="tx1"/>
                </a:solidFill>
                <a:effectLst/>
                <a:latin typeface="+mn-lt"/>
                <a:ea typeface="+mn-ea"/>
                <a:cs typeface="+mn-cs"/>
              </a:rPr>
              <a:t>mercato </a:t>
            </a:r>
            <a:r>
              <a:rPr lang="nb-NO" sz="1200" b="0" i="0" u="none" strike="noStrike" kern="1200" dirty="0">
                <a:solidFill>
                  <a:schemeClr val="tx1"/>
                </a:solidFill>
                <a:effectLst/>
                <a:latin typeface="+mn-lt"/>
                <a:ea typeface="+mn-ea"/>
                <a:cs typeface="+mn-cs"/>
              </a:rPr>
              <a:t>o </a:t>
            </a:r>
            <a:r>
              <a:rPr lang="nb-NO" sz="1200" b="0" i="0" u="none" strike="noStrike" kern="1200" dirty="0" err="1">
                <a:solidFill>
                  <a:schemeClr val="tx1"/>
                </a:solidFill>
                <a:effectLst/>
                <a:latin typeface="+mn-lt"/>
                <a:ea typeface="+mn-ea"/>
                <a:cs typeface="+mn-cs"/>
              </a:rPr>
              <a:t>di un settore </a:t>
            </a:r>
            <a:r>
              <a:rPr lang="nb-NO" sz="1200" b="0" i="0" u="none" strike="noStrike" kern="1200" dirty="0" err="1">
                <a:solidFill>
                  <a:schemeClr val="tx1"/>
                </a:solidFill>
                <a:effectLst/>
                <a:latin typeface="+mn-lt"/>
                <a:ea typeface="+mn-ea"/>
                <a:cs typeface="+mn-cs"/>
              </a:rPr>
              <a:t>in evoluzione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Questi valori </a:t>
            </a:r>
            <a:r>
              <a:rPr lang="nb-NO" sz="1200" b="0" i="0" u="none" strike="noStrike" kern="1200" dirty="0">
                <a:solidFill>
                  <a:schemeClr val="tx1"/>
                </a:solidFill>
                <a:effectLst/>
                <a:latin typeface="+mn-lt"/>
                <a:ea typeface="+mn-ea"/>
                <a:cs typeface="+mn-cs"/>
              </a:rPr>
              <a:t>devono essere </a:t>
            </a:r>
            <a:r>
              <a:rPr lang="nb-NO" sz="1200" b="0" i="0" u="none" strike="noStrike" kern="1200" dirty="0" err="1">
                <a:solidFill>
                  <a:schemeClr val="tx1"/>
                </a:solidFill>
                <a:effectLst/>
                <a:latin typeface="+mn-lt"/>
                <a:ea typeface="+mn-ea"/>
                <a:cs typeface="+mn-cs"/>
              </a:rPr>
              <a:t>gestiti </a:t>
            </a:r>
            <a:r>
              <a:rPr lang="nb-NO" sz="1200" b="0" i="0" u="none" strike="noStrike" kern="1200" dirty="0" err="1">
                <a:solidFill>
                  <a:schemeClr val="tx1"/>
                </a:solidFill>
                <a:effectLst/>
                <a:latin typeface="+mn-lt"/>
                <a:ea typeface="+mn-ea"/>
                <a:cs typeface="+mn-cs"/>
              </a:rPr>
              <a:t>con attenzione</a:t>
            </a:r>
            <a:r>
              <a:rPr lang="nb-NO" sz="1200" b="0" i="0" u="none" strike="noStrike" kern="1200" dirty="0">
                <a:solidFill>
                  <a:schemeClr val="tx1"/>
                </a:solidFill>
                <a:effectLst/>
                <a:latin typeface="+mn-lt"/>
                <a:ea typeface="+mn-ea"/>
                <a:cs typeface="+mn-cs"/>
              </a:rPr>
              <a:t> </a:t>
            </a:r>
            <a:r>
              <a:rPr lang="nb-NO" sz="1200" b="0" i="0" u="none" strike="noStrike" kern="1200" dirty="0">
                <a:solidFill>
                  <a:schemeClr val="tx1"/>
                </a:solidFill>
                <a:effectLst/>
                <a:latin typeface="+mn-lt"/>
                <a:ea typeface="+mn-ea"/>
                <a:cs typeface="+mn-cs"/>
              </a:rPr>
              <a:t>per </a:t>
            </a:r>
            <a:r>
              <a:rPr lang="nb-NO" sz="1200" b="0" i="0" u="none" strike="noStrike" kern="1200" dirty="0" err="1">
                <a:solidFill>
                  <a:schemeClr val="tx1"/>
                </a:solidFill>
                <a:effectLst/>
                <a:latin typeface="+mn-lt"/>
                <a:ea typeface="+mn-ea"/>
                <a:cs typeface="+mn-cs"/>
              </a:rPr>
              <a:t>garantire </a:t>
            </a:r>
            <a:r>
              <a:rPr lang="nb-NO" sz="1200" b="0" i="0" u="none" strike="noStrike" kern="1200" dirty="0" err="1">
                <a:solidFill>
                  <a:schemeClr val="tx1"/>
                </a:solidFill>
                <a:effectLst/>
                <a:latin typeface="+mn-lt"/>
                <a:ea typeface="+mn-ea"/>
                <a:cs typeface="+mn-cs"/>
              </a:rPr>
              <a:t>che </a:t>
            </a:r>
            <a:r>
              <a:rPr lang="nb-NO" sz="1200" b="0" i="0" u="none" strike="noStrike" kern="1200" dirty="0">
                <a:solidFill>
                  <a:schemeClr val="tx1"/>
                </a:solidFill>
                <a:effectLst/>
                <a:latin typeface="+mn-lt"/>
                <a:ea typeface="+mn-ea"/>
                <a:cs typeface="+mn-cs"/>
              </a:rPr>
              <a:t>non </a:t>
            </a:r>
            <a:r>
              <a:rPr lang="nb-NO" sz="1200" b="0" i="0" u="none" strike="noStrike" kern="1200" dirty="0" err="1">
                <a:solidFill>
                  <a:schemeClr val="tx1"/>
                </a:solidFill>
                <a:effectLst/>
                <a:latin typeface="+mn-lt"/>
                <a:ea typeface="+mn-ea"/>
                <a:cs typeface="+mn-cs"/>
              </a:rPr>
              <a:t>indeboliscano </a:t>
            </a:r>
            <a:r>
              <a:rPr lang="nb-NO" sz="1200" b="0" i="0" u="none" strike="noStrike" kern="1200" dirty="0" err="1">
                <a:solidFill>
                  <a:schemeClr val="tx1"/>
                </a:solidFill>
                <a:effectLst/>
                <a:latin typeface="+mn-lt"/>
                <a:ea typeface="+mn-ea"/>
                <a:cs typeface="+mn-cs"/>
              </a:rPr>
              <a:t>i </a:t>
            </a:r>
            <a:r>
              <a:rPr lang="nb-NO" sz="1200" b="0" i="0" u="none" strike="noStrike" kern="1200" dirty="0" err="1">
                <a:solidFill>
                  <a:schemeClr val="tx1"/>
                </a:solidFill>
                <a:effectLst/>
                <a:latin typeface="+mn-lt"/>
                <a:ea typeface="+mn-ea"/>
                <a:cs typeface="+mn-cs"/>
              </a:rPr>
              <a:t>valori fondamentali.</a:t>
            </a:r>
            <a:endParaRPr lang="nb-NO" b="0" dirty="0">
              <a:effectLst/>
            </a:endParaRPr>
          </a:p>
          <a:p>
            <a:pPr rtl="0"/>
            <a:r>
              <a:rPr lang="nb-NO" sz="1200" b="0" i="1" u="none" strike="noStrike" kern="1200" dirty="0" err="1">
                <a:solidFill>
                  <a:schemeClr val="tx1"/>
                </a:solidFill>
                <a:effectLst/>
                <a:latin typeface="+mn-lt"/>
                <a:ea typeface="+mn-ea"/>
                <a:cs typeface="+mn-cs"/>
              </a:rPr>
              <a:t>I valori</a:t>
            </a:r>
            <a:r>
              <a:rPr lang="nb-NO" sz="1200" b="0" i="1" u="none" strike="noStrike" kern="1200" dirty="0">
                <a:solidFill>
                  <a:schemeClr val="tx1"/>
                </a:solidFill>
                <a:effectLst/>
                <a:latin typeface="+mn-lt"/>
                <a:ea typeface="+mn-ea"/>
                <a:cs typeface="+mn-cs"/>
              </a:rPr>
              <a:t> di "permesso di giocare" </a:t>
            </a:r>
            <a:r>
              <a:rPr lang="nb-NO" sz="1200" b="0" i="0" u="none" strike="noStrike" kern="1200" dirty="0" err="1">
                <a:solidFill>
                  <a:schemeClr val="tx1"/>
                </a:solidFill>
                <a:effectLst/>
                <a:latin typeface="+mn-lt"/>
                <a:ea typeface="+mn-ea"/>
                <a:cs typeface="+mn-cs"/>
              </a:rPr>
              <a:t>riflettono </a:t>
            </a:r>
            <a:r>
              <a:rPr lang="nb-NO" sz="1200" b="0" i="0" u="none" strike="noStrike" kern="1200" dirty="0" err="1">
                <a:solidFill>
                  <a:schemeClr val="tx1"/>
                </a:solidFill>
                <a:effectLst/>
                <a:latin typeface="+mn-lt"/>
                <a:ea typeface="+mn-ea"/>
                <a:cs typeface="+mn-cs"/>
              </a:rPr>
              <a:t>semplicemente </a:t>
            </a:r>
            <a:r>
              <a:rPr lang="nb-NO" sz="1200" b="0" i="0" u="none" strike="noStrike" kern="1200" dirty="0" err="1">
                <a:solidFill>
                  <a:schemeClr val="tx1"/>
                </a:solidFill>
                <a:effectLst/>
                <a:latin typeface="+mn-lt"/>
                <a:ea typeface="+mn-ea"/>
                <a:cs typeface="+mn-cs"/>
              </a:rPr>
              <a:t>gli </a:t>
            </a:r>
            <a:r>
              <a:rPr lang="nb-NO" sz="1200" b="0" i="0" u="none" strike="noStrike" kern="1200" dirty="0">
                <a:solidFill>
                  <a:schemeClr val="tx1"/>
                </a:solidFill>
                <a:effectLst/>
                <a:latin typeface="+mn-lt"/>
                <a:ea typeface="+mn-ea"/>
                <a:cs typeface="+mn-cs"/>
              </a:rPr>
              <a:t>standard </a:t>
            </a:r>
            <a:r>
              <a:rPr lang="nb-NO" sz="1200" b="0" i="0" u="none" strike="noStrike" kern="1200" dirty="0" err="1">
                <a:solidFill>
                  <a:schemeClr val="tx1"/>
                </a:solidFill>
                <a:effectLst/>
                <a:latin typeface="+mn-lt"/>
                <a:ea typeface="+mn-ea"/>
                <a:cs typeface="+mn-cs"/>
              </a:rPr>
              <a:t>comportamentali </a:t>
            </a:r>
            <a:r>
              <a:rPr lang="nb-NO" sz="1200" b="0" i="0" u="none" strike="noStrike" kern="1200" dirty="0">
                <a:solidFill>
                  <a:schemeClr val="tx1"/>
                </a:solidFill>
                <a:effectLst/>
                <a:latin typeface="+mn-lt"/>
                <a:ea typeface="+mn-ea"/>
                <a:cs typeface="+mn-cs"/>
              </a:rPr>
              <a:t>e </a:t>
            </a:r>
            <a:r>
              <a:rPr lang="nb-NO" sz="1200" b="0" i="0" u="none" strike="noStrike" kern="1200" dirty="0" err="1">
                <a:solidFill>
                  <a:schemeClr val="tx1"/>
                </a:solidFill>
                <a:effectLst/>
                <a:latin typeface="+mn-lt"/>
                <a:ea typeface="+mn-ea"/>
                <a:cs typeface="+mn-cs"/>
              </a:rPr>
              <a:t>sociali </a:t>
            </a:r>
            <a:r>
              <a:rPr lang="nb-NO" sz="1200" b="0" i="0" u="none" strike="noStrike" kern="1200" dirty="0">
                <a:solidFill>
                  <a:schemeClr val="tx1"/>
                </a:solidFill>
                <a:effectLst/>
                <a:latin typeface="+mn-lt"/>
                <a:ea typeface="+mn-ea"/>
                <a:cs typeface="+mn-cs"/>
              </a:rPr>
              <a:t>minimi </a:t>
            </a:r>
            <a:r>
              <a:rPr lang="nb-NO" sz="1200" b="0" i="0" u="none" strike="noStrike" kern="1200" dirty="0" err="1">
                <a:solidFill>
                  <a:schemeClr val="tx1"/>
                </a:solidFill>
                <a:effectLst/>
                <a:latin typeface="+mn-lt"/>
                <a:ea typeface="+mn-ea"/>
                <a:cs typeface="+mn-cs"/>
              </a:rPr>
              <a:t>richiesti </a:t>
            </a:r>
            <a:r>
              <a:rPr lang="nb-NO" sz="1200" b="0" i="0" u="none" strike="noStrike" kern="1200" dirty="0">
                <a:solidFill>
                  <a:schemeClr val="tx1"/>
                </a:solidFill>
                <a:effectLst/>
                <a:latin typeface="+mn-lt"/>
                <a:ea typeface="+mn-ea"/>
                <a:cs typeface="+mn-cs"/>
              </a:rPr>
              <a:t>a </a:t>
            </a:r>
            <a:r>
              <a:rPr lang="nb-NO" sz="1200" b="0" i="0" u="none" strike="noStrike" kern="1200" dirty="0" err="1">
                <a:solidFill>
                  <a:schemeClr val="tx1"/>
                </a:solidFill>
                <a:effectLst/>
                <a:latin typeface="+mn-lt"/>
                <a:ea typeface="+mn-ea"/>
                <a:cs typeface="+mn-cs"/>
              </a:rPr>
              <a:t>qualsiasi </a:t>
            </a:r>
            <a:r>
              <a:rPr lang="nb-NO" sz="1200" b="0" i="0" u="none" strike="noStrike" kern="1200" dirty="0" err="1">
                <a:solidFill>
                  <a:schemeClr val="tx1"/>
                </a:solidFill>
                <a:effectLst/>
                <a:latin typeface="+mn-lt"/>
                <a:ea typeface="+mn-ea"/>
                <a:cs typeface="+mn-cs"/>
              </a:rPr>
              <a:t>dipendente</a:t>
            </a:r>
            <a:r>
              <a:rPr lang="nb-NO" sz="1200" b="0" i="0" u="none" strike="noStrike" kern="1200" dirty="0">
                <a:solidFill>
                  <a:schemeClr val="tx1"/>
                </a:solidFill>
                <a:effectLst/>
                <a:latin typeface="+mn-lt"/>
                <a:ea typeface="+mn-ea"/>
                <a:cs typeface="+mn-cs"/>
              </a:rPr>
              <a:t>. </a:t>
            </a:r>
            <a:endParaRPr lang="nb-NO" b="0" dirty="0">
              <a:effectLst/>
            </a:endParaRPr>
          </a:p>
          <a:p>
            <a:pPr rtl="0"/>
            <a:r>
              <a:rPr lang="nb-NO" sz="1200" b="0" i="1" u="none" strike="noStrike" kern="1200" dirty="0" err="1">
                <a:solidFill>
                  <a:schemeClr val="tx1"/>
                </a:solidFill>
                <a:effectLst/>
                <a:latin typeface="+mn-lt"/>
                <a:ea typeface="+mn-ea"/>
                <a:cs typeface="+mn-cs"/>
              </a:rPr>
              <a:t>I valori </a:t>
            </a:r>
            <a:r>
              <a:rPr lang="nb-NO" sz="1200" b="0" i="1" u="none" strike="noStrike" kern="1200" dirty="0" err="1">
                <a:solidFill>
                  <a:schemeClr val="tx1"/>
                </a:solidFill>
                <a:effectLst/>
                <a:latin typeface="+mn-lt"/>
                <a:ea typeface="+mn-ea"/>
                <a:cs typeface="+mn-cs"/>
              </a:rPr>
              <a:t>accidentali </a:t>
            </a:r>
            <a:r>
              <a:rPr lang="nb-NO" sz="1200" b="0" i="0" u="none" strike="noStrike" kern="1200" dirty="0" err="1">
                <a:solidFill>
                  <a:schemeClr val="tx1"/>
                </a:solidFill>
                <a:effectLst/>
                <a:latin typeface="+mn-lt"/>
                <a:ea typeface="+mn-ea"/>
                <a:cs typeface="+mn-cs"/>
              </a:rPr>
              <a:t>nascono </a:t>
            </a:r>
            <a:r>
              <a:rPr lang="nb-NO" sz="1200" b="0" i="0" u="none" strike="noStrike" kern="1200" dirty="0" err="1">
                <a:solidFill>
                  <a:schemeClr val="tx1"/>
                </a:solidFill>
                <a:effectLst/>
                <a:latin typeface="+mn-lt"/>
                <a:ea typeface="+mn-ea"/>
                <a:cs typeface="+mn-cs"/>
              </a:rPr>
              <a:t>spontaneamente </a:t>
            </a:r>
            <a:r>
              <a:rPr lang="nb-NO" sz="1200" b="0" i="0" u="none" strike="noStrike" kern="1200" dirty="0" err="1">
                <a:solidFill>
                  <a:schemeClr val="tx1"/>
                </a:solidFill>
                <a:effectLst/>
                <a:latin typeface="+mn-lt"/>
                <a:ea typeface="+mn-ea"/>
                <a:cs typeface="+mn-cs"/>
              </a:rPr>
              <a:t>senza </a:t>
            </a:r>
            <a:r>
              <a:rPr lang="nb-NO" sz="1200" b="0" i="0" u="none" strike="noStrike" kern="1200" dirty="0" err="1">
                <a:solidFill>
                  <a:schemeClr val="tx1"/>
                </a:solidFill>
                <a:effectLst/>
                <a:latin typeface="+mn-lt"/>
                <a:ea typeface="+mn-ea"/>
                <a:cs typeface="+mn-cs"/>
              </a:rPr>
              <a:t>essere </a:t>
            </a:r>
            <a:r>
              <a:rPr lang="nb-NO" sz="1200" b="0" i="0" u="none" strike="noStrike" kern="1200" dirty="0" err="1">
                <a:solidFill>
                  <a:schemeClr val="tx1"/>
                </a:solidFill>
                <a:effectLst/>
                <a:latin typeface="+mn-lt"/>
                <a:ea typeface="+mn-ea"/>
                <a:cs typeface="+mn-cs"/>
              </a:rPr>
              <a:t>coltivati </a:t>
            </a:r>
            <a:r>
              <a:rPr lang="nb-NO" sz="1200" b="0" i="0" u="none" strike="noStrike" kern="1200" dirty="0">
                <a:solidFill>
                  <a:schemeClr val="tx1"/>
                </a:solidFill>
                <a:effectLst/>
                <a:latin typeface="+mn-lt"/>
                <a:ea typeface="+mn-ea"/>
                <a:cs typeface="+mn-cs"/>
              </a:rPr>
              <a:t>dalla </a:t>
            </a:r>
            <a:r>
              <a:rPr lang="nb-NO" sz="1200" b="0" i="0" u="none" strike="noStrike" kern="1200" dirty="0" err="1">
                <a:solidFill>
                  <a:schemeClr val="tx1"/>
                </a:solidFill>
                <a:effectLst/>
                <a:latin typeface="+mn-lt"/>
                <a:ea typeface="+mn-ea"/>
                <a:cs typeface="+mn-cs"/>
              </a:rPr>
              <a:t>leadership </a:t>
            </a:r>
            <a:r>
              <a:rPr lang="nb-NO" sz="1200" b="0" i="0" u="none" strike="noStrike" kern="1200" dirty="0">
                <a:solidFill>
                  <a:schemeClr val="tx1"/>
                </a:solidFill>
                <a:effectLst/>
                <a:latin typeface="+mn-lt"/>
                <a:ea typeface="+mn-ea"/>
                <a:cs typeface="+mn-cs"/>
              </a:rPr>
              <a:t>e </a:t>
            </a:r>
            <a:r>
              <a:rPr lang="nb-NO" sz="1200" b="0" i="0" u="none" strike="noStrike" kern="1200" dirty="0" err="1">
                <a:solidFill>
                  <a:schemeClr val="tx1"/>
                </a:solidFill>
                <a:effectLst/>
                <a:latin typeface="+mn-lt"/>
                <a:ea typeface="+mn-ea"/>
                <a:cs typeface="+mn-cs"/>
              </a:rPr>
              <a:t>si </a:t>
            </a:r>
            <a:r>
              <a:rPr lang="nb-NO" sz="1200" b="0" i="0" u="none" strike="noStrike" kern="1200" dirty="0">
                <a:solidFill>
                  <a:schemeClr val="tx1"/>
                </a:solidFill>
                <a:effectLst/>
                <a:latin typeface="+mn-lt"/>
                <a:ea typeface="+mn-ea"/>
                <a:cs typeface="+mn-cs"/>
              </a:rPr>
              <a:t>consolidano nel tempo. </a:t>
            </a:r>
            <a:r>
              <a:rPr lang="nb-NO" sz="1200" b="0" i="0" u="none" strike="noStrike" kern="1200" dirty="0" err="1">
                <a:solidFill>
                  <a:schemeClr val="tx1"/>
                </a:solidFill>
                <a:effectLst/>
                <a:latin typeface="+mn-lt"/>
                <a:ea typeface="+mn-ea"/>
                <a:cs typeface="+mn-cs"/>
              </a:rPr>
              <a:t>Di solito </a:t>
            </a:r>
            <a:r>
              <a:rPr lang="nb-NO" sz="1200" b="0" i="0" u="none" strike="noStrike" kern="1200" dirty="0" err="1">
                <a:solidFill>
                  <a:schemeClr val="tx1"/>
                </a:solidFill>
                <a:effectLst/>
                <a:latin typeface="+mn-lt"/>
                <a:ea typeface="+mn-ea"/>
                <a:cs typeface="+mn-cs"/>
              </a:rPr>
              <a:t>riflettono </a:t>
            </a:r>
            <a:r>
              <a:rPr lang="nb-NO" sz="1200" b="0" i="0" u="none" strike="noStrike" kern="1200" dirty="0" err="1">
                <a:solidFill>
                  <a:schemeClr val="tx1"/>
                </a:solidFill>
                <a:effectLst/>
                <a:latin typeface="+mn-lt"/>
                <a:ea typeface="+mn-ea"/>
                <a:cs typeface="+mn-cs"/>
              </a:rPr>
              <a:t>gli </a:t>
            </a:r>
            <a:r>
              <a:rPr lang="nb-NO" sz="1200" b="0" i="0" u="none" strike="noStrike" kern="1200" dirty="0" err="1">
                <a:solidFill>
                  <a:schemeClr val="tx1"/>
                </a:solidFill>
                <a:effectLst/>
                <a:latin typeface="+mn-lt"/>
                <a:ea typeface="+mn-ea"/>
                <a:cs typeface="+mn-cs"/>
              </a:rPr>
              <a:t>interessi </a:t>
            </a:r>
            <a:r>
              <a:rPr lang="nb-NO" sz="1200" b="0" i="0" u="none" strike="noStrike" kern="1200" dirty="0" err="1">
                <a:solidFill>
                  <a:schemeClr val="tx1"/>
                </a:solidFill>
                <a:effectLst/>
                <a:latin typeface="+mn-lt"/>
                <a:ea typeface="+mn-ea"/>
                <a:cs typeface="+mn-cs"/>
              </a:rPr>
              <a:t>comuni </a:t>
            </a:r>
            <a:r>
              <a:rPr lang="nb-NO" sz="1200" b="0" i="0" u="none" strike="noStrike" kern="1200" dirty="0">
                <a:solidFill>
                  <a:schemeClr val="tx1"/>
                </a:solidFill>
                <a:effectLst/>
                <a:latin typeface="+mn-lt"/>
                <a:ea typeface="+mn-ea"/>
                <a:cs typeface="+mn-cs"/>
              </a:rPr>
              <a:t>o </a:t>
            </a:r>
            <a:r>
              <a:rPr lang="nb-NO" sz="1200" b="0" i="0" u="none" strike="noStrike" kern="1200" dirty="0" err="1">
                <a:solidFill>
                  <a:schemeClr val="tx1"/>
                </a:solidFill>
                <a:effectLst/>
                <a:latin typeface="+mn-lt"/>
                <a:ea typeface="+mn-ea"/>
                <a:cs typeface="+mn-cs"/>
              </a:rPr>
              <a:t>le personalità </a:t>
            </a:r>
            <a:r>
              <a:rPr lang="nb-NO" sz="1200" b="0" i="0" u="none" strike="noStrike" kern="1200" dirty="0" err="1">
                <a:solidFill>
                  <a:schemeClr val="tx1"/>
                </a:solidFill>
                <a:effectLst/>
                <a:latin typeface="+mn-lt"/>
                <a:ea typeface="+mn-ea"/>
                <a:cs typeface="+mn-cs"/>
              </a:rPr>
              <a:t>dei </a:t>
            </a:r>
            <a:r>
              <a:rPr lang="nb-NO" sz="1200" b="0" i="0" u="none" strike="noStrike" kern="1200" dirty="0" err="1">
                <a:solidFill>
                  <a:schemeClr val="tx1"/>
                </a:solidFill>
                <a:effectLst/>
                <a:latin typeface="+mn-lt"/>
                <a:ea typeface="+mn-ea"/>
                <a:cs typeface="+mn-cs"/>
              </a:rPr>
              <a:t>dipendenti</a:t>
            </a:r>
            <a:r>
              <a:rPr lang="nb-NO" sz="1200" b="0" i="0" u="none" strike="noStrike" kern="1200" dirty="0" err="1">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dell'organizzazione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I valori </a:t>
            </a:r>
            <a:r>
              <a:rPr lang="nb-NO" sz="1200" b="0" i="0" u="none" strike="noStrike" kern="1200" dirty="0" err="1">
                <a:solidFill>
                  <a:schemeClr val="tx1"/>
                </a:solidFill>
                <a:effectLst/>
                <a:latin typeface="+mn-lt"/>
                <a:ea typeface="+mn-ea"/>
                <a:cs typeface="+mn-cs"/>
              </a:rPr>
              <a:t>accidentali </a:t>
            </a:r>
            <a:r>
              <a:rPr lang="nb-NO" sz="1200" b="0" i="0" u="none" strike="noStrike" kern="1200" dirty="0" err="1">
                <a:solidFill>
                  <a:schemeClr val="tx1"/>
                </a:solidFill>
                <a:effectLst/>
                <a:latin typeface="+mn-lt"/>
                <a:ea typeface="+mn-ea"/>
                <a:cs typeface="+mn-cs"/>
              </a:rPr>
              <a:t>possono </a:t>
            </a:r>
            <a:r>
              <a:rPr lang="nb-NO" sz="1200" b="0" i="0" u="none" strike="noStrike" kern="1200" dirty="0">
                <a:solidFill>
                  <a:schemeClr val="tx1"/>
                </a:solidFill>
                <a:effectLst/>
                <a:latin typeface="+mn-lt"/>
                <a:ea typeface="+mn-ea"/>
                <a:cs typeface="+mn-cs"/>
              </a:rPr>
              <a:t>essere </a:t>
            </a:r>
            <a:r>
              <a:rPr lang="nb-NO" sz="1200" b="0" i="0" u="none" strike="noStrike" kern="1200" dirty="0" err="1">
                <a:solidFill>
                  <a:schemeClr val="tx1"/>
                </a:solidFill>
                <a:effectLst/>
                <a:latin typeface="+mn-lt"/>
                <a:ea typeface="+mn-ea"/>
                <a:cs typeface="+mn-cs"/>
              </a:rPr>
              <a:t>positivi </a:t>
            </a:r>
            <a:r>
              <a:rPr lang="nb-NO" sz="1200" b="0" i="0" u="none" strike="noStrike" kern="1200" dirty="0">
                <a:solidFill>
                  <a:schemeClr val="tx1"/>
                </a:solidFill>
                <a:effectLst/>
                <a:latin typeface="+mn-lt"/>
                <a:ea typeface="+mn-ea"/>
                <a:cs typeface="+mn-cs"/>
              </a:rPr>
              <a:t>per </a:t>
            </a:r>
            <a:r>
              <a:rPr lang="nb-NO" sz="1200" b="0" i="0" u="none" strike="noStrike" kern="1200" dirty="0" err="1">
                <a:solidFill>
                  <a:schemeClr val="tx1"/>
                </a:solidFill>
                <a:effectLst/>
                <a:latin typeface="+mn-lt"/>
                <a:ea typeface="+mn-ea"/>
                <a:cs typeface="+mn-cs"/>
              </a:rPr>
              <a:t>un'azienda</a:t>
            </a:r>
            <a:r>
              <a:rPr lang="nb-NO" sz="1200" b="0" i="0" u="none" strike="noStrike" kern="1200" dirty="0">
                <a:solidFill>
                  <a:schemeClr val="tx1"/>
                </a:solidFill>
                <a:effectLst/>
                <a:latin typeface="+mn-lt"/>
                <a:ea typeface="+mn-ea"/>
                <a:cs typeface="+mn-cs"/>
              </a:rPr>
              <a:t>, </a:t>
            </a:r>
            <a:r>
              <a:rPr lang="nb-NO" sz="1200" b="0" i="0" u="none" strike="noStrike" kern="1200" dirty="0">
                <a:solidFill>
                  <a:schemeClr val="tx1"/>
                </a:solidFill>
                <a:effectLst/>
                <a:latin typeface="+mn-lt"/>
                <a:ea typeface="+mn-ea"/>
                <a:cs typeface="+mn-cs"/>
              </a:rPr>
              <a:t>ad esempio </a:t>
            </a:r>
            <a:r>
              <a:rPr lang="nb-NO" sz="1200" b="0" i="0" u="none" strike="noStrike" kern="1200" dirty="0" err="1">
                <a:solidFill>
                  <a:schemeClr val="tx1"/>
                </a:solidFill>
                <a:effectLst/>
                <a:latin typeface="+mn-lt"/>
                <a:ea typeface="+mn-ea"/>
                <a:cs typeface="+mn-cs"/>
              </a:rPr>
              <a:t>quando </a:t>
            </a:r>
            <a:r>
              <a:rPr lang="nb-NO" sz="1200" b="0" i="0" u="none" strike="noStrike" kern="1200" dirty="0" err="1">
                <a:solidFill>
                  <a:schemeClr val="tx1"/>
                </a:solidFill>
                <a:effectLst/>
                <a:latin typeface="+mn-lt"/>
                <a:ea typeface="+mn-ea"/>
                <a:cs typeface="+mn-cs"/>
              </a:rPr>
              <a:t>creano </a:t>
            </a:r>
            <a:r>
              <a:rPr lang="nb-NO" sz="1200" b="0" i="0" u="none" strike="noStrike" kern="1200" dirty="0" err="1">
                <a:solidFill>
                  <a:schemeClr val="tx1"/>
                </a:solidFill>
                <a:effectLst/>
                <a:latin typeface="+mn-lt"/>
                <a:ea typeface="+mn-ea"/>
                <a:cs typeface="+mn-cs"/>
              </a:rPr>
              <a:t>un'atmosfera </a:t>
            </a:r>
            <a:r>
              <a:rPr lang="nb-NO" sz="1200" b="0" i="0" u="none" strike="noStrike" kern="1200" dirty="0">
                <a:solidFill>
                  <a:schemeClr val="tx1"/>
                </a:solidFill>
                <a:effectLst/>
                <a:latin typeface="+mn-lt"/>
                <a:ea typeface="+mn-ea"/>
                <a:cs typeface="+mn-cs"/>
              </a:rPr>
              <a:t>di </a:t>
            </a:r>
            <a:r>
              <a:rPr lang="nb-NO" sz="1200" b="0" i="0" u="none" strike="noStrike" kern="1200" dirty="0" err="1">
                <a:solidFill>
                  <a:schemeClr val="tx1"/>
                </a:solidFill>
                <a:effectLst/>
                <a:latin typeface="+mn-lt"/>
                <a:ea typeface="+mn-ea"/>
                <a:cs typeface="+mn-cs"/>
              </a:rPr>
              <a:t>inclusività</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Ma </a:t>
            </a:r>
            <a:r>
              <a:rPr lang="nb-NO" sz="1200" b="0" i="0" u="none" strike="noStrike" kern="1200" dirty="0" err="1">
                <a:solidFill>
                  <a:schemeClr val="tx1"/>
                </a:solidFill>
                <a:effectLst/>
                <a:latin typeface="+mn-lt"/>
                <a:ea typeface="+mn-ea"/>
                <a:cs typeface="+mn-cs"/>
              </a:rPr>
              <a:t>possono </a:t>
            </a:r>
            <a:r>
              <a:rPr lang="nb-NO" sz="1200" b="0" i="0" u="none" strike="noStrike" kern="1200" dirty="0" err="1">
                <a:solidFill>
                  <a:schemeClr val="tx1"/>
                </a:solidFill>
                <a:effectLst/>
                <a:latin typeface="+mn-lt"/>
                <a:ea typeface="+mn-ea"/>
                <a:cs typeface="+mn-cs"/>
              </a:rPr>
              <a:t>anche </a:t>
            </a:r>
            <a:r>
              <a:rPr lang="nb-NO" sz="1200" b="0" i="0" u="none" strike="noStrike" kern="1200" dirty="0">
                <a:solidFill>
                  <a:schemeClr val="tx1"/>
                </a:solidFill>
                <a:effectLst/>
                <a:latin typeface="+mn-lt"/>
                <a:ea typeface="+mn-ea"/>
                <a:cs typeface="+mn-cs"/>
              </a:rPr>
              <a:t>essere </a:t>
            </a:r>
            <a:r>
              <a:rPr lang="nb-NO" sz="1200" b="0" i="0" u="none" strike="noStrike" kern="1200" dirty="0" err="1">
                <a:solidFill>
                  <a:schemeClr val="tx1"/>
                </a:solidFill>
                <a:effectLst/>
                <a:latin typeface="+mn-lt"/>
                <a:ea typeface="+mn-ea"/>
                <a:cs typeface="+mn-cs"/>
              </a:rPr>
              <a:t>forze</a:t>
            </a:r>
            <a:r>
              <a:rPr lang="nb-NO" sz="1200" b="0" i="0" u="none" strike="noStrike" kern="1200" dirty="0">
                <a:solidFill>
                  <a:schemeClr val="tx1"/>
                </a:solidFill>
                <a:effectLst/>
                <a:latin typeface="+mn-lt"/>
                <a:ea typeface="+mn-ea"/>
                <a:cs typeface="+mn-cs"/>
              </a:rPr>
              <a:t> negative</a:t>
            </a:r>
            <a:r>
              <a:rPr lang="nb-NO" sz="1200" b="0" i="0" u="none" strike="noStrike" kern="1200" dirty="0">
                <a:solidFill>
                  <a:schemeClr val="tx1"/>
                </a:solidFill>
                <a:effectLst/>
                <a:latin typeface="+mn-lt"/>
                <a:ea typeface="+mn-ea"/>
                <a:cs typeface="+mn-cs"/>
              </a:rPr>
              <a:t>, come </a:t>
            </a:r>
            <a:r>
              <a:rPr lang="nb-NO" sz="1200" b="0" i="0" u="none" strike="noStrike" kern="1200" dirty="0" err="1">
                <a:solidFill>
                  <a:schemeClr val="tx1"/>
                </a:solidFill>
                <a:effectLst/>
                <a:latin typeface="+mn-lt"/>
                <a:ea typeface="+mn-ea"/>
                <a:cs typeface="+mn-cs"/>
              </a:rPr>
              <a:t>trattare </a:t>
            </a:r>
            <a:r>
              <a:rPr lang="nb-NO" sz="1200" b="0" i="0" u="none" strike="noStrike" kern="1200" dirty="0">
                <a:solidFill>
                  <a:schemeClr val="tx1"/>
                </a:solidFill>
                <a:effectLst/>
                <a:latin typeface="+mn-lt"/>
                <a:ea typeface="+mn-ea"/>
                <a:cs typeface="+mn-cs"/>
              </a:rPr>
              <a:t>il CS come </a:t>
            </a:r>
            <a:r>
              <a:rPr lang="nb-NO" sz="1200" b="0" i="0" u="none" strike="noStrike" kern="1200" dirty="0" err="1">
                <a:solidFill>
                  <a:schemeClr val="tx1"/>
                </a:solidFill>
                <a:effectLst/>
                <a:latin typeface="+mn-lt"/>
                <a:ea typeface="+mn-ea"/>
                <a:cs typeface="+mn-cs"/>
              </a:rPr>
              <a:t>qualcosa </a:t>
            </a:r>
            <a:r>
              <a:rPr lang="nb-NO" sz="1200" b="0" i="0" u="none" strike="noStrike" kern="1200" dirty="0" err="1">
                <a:solidFill>
                  <a:schemeClr val="tx1"/>
                </a:solidFill>
                <a:effectLst/>
                <a:latin typeface="+mn-lt"/>
                <a:ea typeface="+mn-ea"/>
                <a:cs typeface="+mn-cs"/>
              </a:rPr>
              <a:t>che </a:t>
            </a:r>
            <a:r>
              <a:rPr lang="nb-NO" sz="1200" b="0" i="0" u="none" strike="noStrike" kern="1200" dirty="0">
                <a:solidFill>
                  <a:schemeClr val="tx1"/>
                </a:solidFill>
                <a:effectLst/>
                <a:latin typeface="+mn-lt"/>
                <a:ea typeface="+mn-ea"/>
                <a:cs typeface="+mn-cs"/>
              </a:rPr>
              <a:t>deve essere fatto</a:t>
            </a:r>
            <a:r>
              <a:rPr lang="nb-NO" sz="1200" b="0" i="0" u="none" strike="noStrike" kern="1200" dirty="0">
                <a:solidFill>
                  <a:schemeClr val="tx1"/>
                </a:solidFill>
                <a:effectLst/>
                <a:latin typeface="+mn-lt"/>
                <a:ea typeface="+mn-ea"/>
                <a:cs typeface="+mn-cs"/>
              </a:rPr>
              <a:t>.</a:t>
            </a:r>
            <a:endParaRPr lang="nb-NO" b="0" dirty="0">
              <a:effectLst/>
            </a:endParaRPr>
          </a:p>
          <a:p>
            <a:pPr rtl="0"/>
            <a:br>
              <a:rPr lang="nb-NO" b="0" dirty="0">
                <a:effectLst/>
              </a:rPr>
            </a:br>
            <a:r>
              <a:rPr lang="nb-NO" sz="1200" b="0" i="0" u="none" strike="noStrike" kern="1200" dirty="0" err="1">
                <a:solidFill>
                  <a:schemeClr val="tx1"/>
                </a:solidFill>
                <a:effectLst/>
                <a:latin typeface="+mn-lt"/>
                <a:ea typeface="+mn-ea"/>
                <a:cs typeface="+mn-cs"/>
              </a:rPr>
              <a:t>Leadership </a:t>
            </a:r>
            <a:r>
              <a:rPr lang="nb-NO" sz="1200" b="0" i="0" u="none" strike="noStrike" kern="1200" dirty="0" err="1">
                <a:solidFill>
                  <a:schemeClr val="tx1"/>
                </a:solidFill>
                <a:effectLst/>
                <a:latin typeface="+mn-lt"/>
                <a:ea typeface="+mn-ea"/>
                <a:cs typeface="+mn-cs"/>
              </a:rPr>
              <a:t>trasformazionale</a:t>
            </a:r>
            <a:r>
              <a:rPr lang="nb-NO" sz="1200" b="0" i="0" u="none" strike="noStrike" kern="1200" dirty="0">
                <a:solidFill>
                  <a:schemeClr val="tx1"/>
                </a:solidFill>
                <a:effectLst/>
                <a:latin typeface="+mn-lt"/>
                <a:ea typeface="+mn-ea"/>
                <a:cs typeface="+mn-cs"/>
              </a:rPr>
              <a:t>: Hannah, S. T., </a:t>
            </a:r>
            <a:r>
              <a:rPr lang="nb-NO" sz="1200" b="0" i="0" u="none" strike="noStrike" kern="1200" dirty="0" err="1">
                <a:solidFill>
                  <a:schemeClr val="tx1"/>
                </a:solidFill>
                <a:effectLst/>
                <a:latin typeface="+mn-lt"/>
                <a:ea typeface="+mn-ea"/>
                <a:cs typeface="+mn-cs"/>
              </a:rPr>
              <a:t>Schaubroeck</a:t>
            </a:r>
            <a:r>
              <a:rPr lang="nb-NO" sz="1200" b="0" i="0" u="none" strike="noStrike" kern="1200" dirty="0">
                <a:solidFill>
                  <a:schemeClr val="tx1"/>
                </a:solidFill>
                <a:effectLst/>
                <a:latin typeface="+mn-lt"/>
                <a:ea typeface="+mn-ea"/>
                <a:cs typeface="+mn-cs"/>
              </a:rPr>
              <a:t>, J. M., &amp; </a:t>
            </a:r>
            <a:r>
              <a:rPr lang="nb-NO" sz="1200" b="0" i="0" u="none" strike="noStrike" kern="1200" dirty="0" err="1">
                <a:solidFill>
                  <a:schemeClr val="tx1"/>
                </a:solidFill>
                <a:effectLst/>
                <a:latin typeface="+mn-lt"/>
                <a:ea typeface="+mn-ea"/>
                <a:cs typeface="+mn-cs"/>
              </a:rPr>
              <a:t>Peng</a:t>
            </a:r>
            <a:r>
              <a:rPr lang="nb-NO" sz="1200" b="0" i="0" u="none" strike="noStrike" kern="1200" dirty="0">
                <a:solidFill>
                  <a:schemeClr val="tx1"/>
                </a:solidFill>
                <a:effectLst/>
                <a:latin typeface="+mn-lt"/>
                <a:ea typeface="+mn-ea"/>
                <a:cs typeface="+mn-cs"/>
              </a:rPr>
              <a:t>, A. C. (2016). Trasformare </a:t>
            </a:r>
            <a:r>
              <a:rPr lang="nb-NO" sz="1200" b="0" i="0" u="none" strike="noStrike" kern="1200" dirty="0" err="1">
                <a:solidFill>
                  <a:schemeClr val="tx1"/>
                </a:solidFill>
                <a:effectLst/>
                <a:latin typeface="+mn-lt"/>
                <a:ea typeface="+mn-ea"/>
                <a:cs typeface="+mn-cs"/>
              </a:rPr>
              <a:t>l'interiorizzazione </a:t>
            </a:r>
            <a:r>
              <a:rPr lang="nb-NO" sz="1200" b="0" i="0" u="none" strike="noStrike" kern="1200" dirty="0" err="1">
                <a:solidFill>
                  <a:schemeClr val="tx1"/>
                </a:solidFill>
                <a:effectLst/>
                <a:latin typeface="+mn-lt"/>
                <a:ea typeface="+mn-ea"/>
                <a:cs typeface="+mn-cs"/>
              </a:rPr>
              <a:t>dei valori</a:t>
            </a:r>
            <a:r>
              <a:rPr lang="nb-NO" sz="1200" b="0" i="0" u="none" strike="noStrike" kern="1200" dirty="0">
                <a:solidFill>
                  <a:schemeClr val="tx1"/>
                </a:solidFill>
                <a:effectLst/>
                <a:latin typeface="+mn-lt"/>
                <a:ea typeface="+mn-ea"/>
                <a:cs typeface="+mn-cs"/>
              </a:rPr>
              <a:t> dei follower </a:t>
            </a:r>
            <a:r>
              <a:rPr lang="nb-NO" sz="1200" b="0" i="0" u="none" strike="noStrike" kern="1200" dirty="0">
                <a:solidFill>
                  <a:schemeClr val="tx1"/>
                </a:solidFill>
                <a:effectLst/>
                <a:latin typeface="+mn-lt"/>
                <a:ea typeface="+mn-ea"/>
                <a:cs typeface="+mn-cs"/>
              </a:rPr>
              <a:t>e </a:t>
            </a:r>
            <a:r>
              <a:rPr lang="nb-NO" sz="1200" b="0" i="0" u="none" strike="noStrike" kern="1200" dirty="0">
                <a:solidFill>
                  <a:schemeClr val="tx1"/>
                </a:solidFill>
                <a:effectLst/>
                <a:latin typeface="+mn-lt"/>
                <a:ea typeface="+mn-ea"/>
                <a:cs typeface="+mn-cs"/>
              </a:rPr>
              <a:t>l'autoefficacia </a:t>
            </a:r>
            <a:r>
              <a:rPr lang="nb-NO" sz="1200" b="0" i="0" u="none" strike="noStrike" kern="1200" dirty="0" err="1">
                <a:solidFill>
                  <a:schemeClr val="tx1"/>
                </a:solidFill>
                <a:effectLst/>
                <a:latin typeface="+mn-lt"/>
                <a:ea typeface="+mn-ea"/>
                <a:cs typeface="+mn-cs"/>
              </a:rPr>
              <a:t>del ruolo</a:t>
            </a:r>
            <a:r>
              <a:rPr lang="nb-NO" sz="1200" b="0" i="0" u="none" strike="noStrike" kern="1200" dirty="0">
                <a:solidFill>
                  <a:schemeClr val="tx1"/>
                </a:solidFill>
                <a:effectLst/>
                <a:latin typeface="+mn-lt"/>
                <a:ea typeface="+mn-ea"/>
                <a:cs typeface="+mn-cs"/>
              </a:rPr>
              <a:t>: doppio </a:t>
            </a:r>
            <a:r>
              <a:rPr lang="nb-NO" sz="1200" b="0" i="0" u="none" strike="noStrike" kern="1200" dirty="0" err="1">
                <a:solidFill>
                  <a:schemeClr val="tx1"/>
                </a:solidFill>
                <a:effectLst/>
                <a:latin typeface="+mn-lt"/>
                <a:ea typeface="+mn-ea"/>
                <a:cs typeface="+mn-cs"/>
              </a:rPr>
              <a:t>processo </a:t>
            </a:r>
            <a:r>
              <a:rPr lang="nb-NO" sz="1200" b="0" i="0" u="none" strike="noStrike" kern="1200" dirty="0" err="1">
                <a:solidFill>
                  <a:schemeClr val="tx1"/>
                </a:solidFill>
                <a:effectLst/>
                <a:latin typeface="+mn-lt"/>
                <a:ea typeface="+mn-ea"/>
                <a:cs typeface="+mn-cs"/>
              </a:rPr>
              <a:t>che promuove </a:t>
            </a:r>
            <a:r>
              <a:rPr lang="nb-NO" sz="1200" b="0" i="0" u="none" strike="noStrike" kern="1200" dirty="0">
                <a:solidFill>
                  <a:schemeClr val="tx1"/>
                </a:solidFill>
                <a:effectLst/>
                <a:latin typeface="+mn-lt"/>
                <a:ea typeface="+mn-ea"/>
                <a:cs typeface="+mn-cs"/>
              </a:rPr>
              <a:t>le prestazioni e </a:t>
            </a:r>
            <a:r>
              <a:rPr lang="nb-NO" sz="1200" b="0" i="0" u="none" strike="noStrike" kern="1200" dirty="0" err="1">
                <a:solidFill>
                  <a:schemeClr val="tx1"/>
                </a:solidFill>
                <a:effectLst/>
                <a:latin typeface="+mn-lt"/>
                <a:ea typeface="+mn-ea"/>
                <a:cs typeface="+mn-cs"/>
              </a:rPr>
              <a:t>l'applicazione delle norme</a:t>
            </a:r>
            <a:r>
              <a:rPr lang="nb-NO" sz="1200" b="0" i="0" u="none" strike="noStrike" kern="1200" dirty="0">
                <a:solidFill>
                  <a:schemeClr val="tx1"/>
                </a:solidFill>
                <a:effectLst/>
                <a:latin typeface="+mn-lt"/>
                <a:ea typeface="+mn-ea"/>
                <a:cs typeface="+mn-cs"/>
              </a:rPr>
              <a:t> tra pari</a:t>
            </a:r>
            <a:r>
              <a:rPr lang="nb-NO" sz="1200" b="0" i="0" u="none" strike="noStrike" kern="1200" dirty="0">
                <a:solidFill>
                  <a:schemeClr val="tx1"/>
                </a:solidFill>
                <a:effectLst/>
                <a:latin typeface="+mn-lt"/>
                <a:ea typeface="+mn-ea"/>
                <a:cs typeface="+mn-cs"/>
              </a:rPr>
              <a:t>. </a:t>
            </a:r>
            <a:r>
              <a:rPr lang="nb-NO" sz="1200" b="0" i="1" u="none" strike="noStrike" kern="1200" dirty="0">
                <a:solidFill>
                  <a:schemeClr val="tx1"/>
                </a:solidFill>
                <a:effectLst/>
                <a:latin typeface="+mn-lt"/>
                <a:ea typeface="+mn-ea"/>
                <a:cs typeface="+mn-cs"/>
              </a:rPr>
              <a:t>Journal of Applied </a:t>
            </a:r>
            <a:r>
              <a:rPr lang="nb-NO" sz="1200" b="0" i="1" u="none" strike="noStrike" kern="1200" dirty="0" err="1">
                <a:solidFill>
                  <a:schemeClr val="tx1"/>
                </a:solidFill>
                <a:effectLst/>
                <a:latin typeface="+mn-lt"/>
                <a:ea typeface="+mn-ea"/>
                <a:cs typeface="+mn-cs"/>
              </a:rPr>
              <a:t>Psychology</a:t>
            </a:r>
            <a:r>
              <a:rPr lang="nb-NO" sz="1200" b="0" i="0" u="none" strike="noStrike" kern="1200" dirty="0">
                <a:solidFill>
                  <a:schemeClr val="tx1"/>
                </a:solidFill>
                <a:effectLst/>
                <a:latin typeface="+mn-lt"/>
                <a:ea typeface="+mn-ea"/>
                <a:cs typeface="+mn-cs"/>
              </a:rPr>
              <a:t>,</a:t>
            </a:r>
            <a:r>
              <a:rPr lang="nb-NO" sz="1200" b="0" i="1" u="none" strike="noStrike" kern="1200" dirty="0">
                <a:solidFill>
                  <a:schemeClr val="tx1"/>
                </a:solidFill>
                <a:effectLst/>
                <a:latin typeface="+mn-lt"/>
                <a:ea typeface="+mn-ea"/>
                <a:cs typeface="+mn-cs"/>
              </a:rPr>
              <a:t> 101</a:t>
            </a:r>
            <a:r>
              <a:rPr lang="nb-NO" sz="1200" b="0" i="0" u="none" strike="noStrike" kern="1200" dirty="0">
                <a:solidFill>
                  <a:schemeClr val="tx1"/>
                </a:solidFill>
                <a:effectLst/>
                <a:latin typeface="+mn-lt"/>
                <a:ea typeface="+mn-ea"/>
                <a:cs typeface="+mn-cs"/>
              </a:rPr>
              <a:t>(2), 252.</a:t>
            </a:r>
            <a:endParaRPr lang="nb-NO" b="0" dirty="0">
              <a:effectLst/>
            </a:endParaRPr>
          </a:p>
          <a:p>
            <a:pPr rtl="0"/>
            <a:br>
              <a:rPr lang="nb-NO" b="0" dirty="0">
                <a:effectLst/>
              </a:rPr>
            </a:br>
            <a:r>
              <a:rPr lang="nb-NO" sz="1200" b="0" i="0" u="none" strike="noStrike" kern="1200" dirty="0" err="1">
                <a:solidFill>
                  <a:schemeClr val="tx1"/>
                </a:solidFill>
                <a:effectLst/>
                <a:latin typeface="+mn-lt"/>
                <a:ea typeface="+mn-ea"/>
                <a:cs typeface="+mn-cs"/>
              </a:rPr>
              <a:t>La leadership </a:t>
            </a:r>
            <a:r>
              <a:rPr lang="nb-NO" sz="1200" b="0" i="0" u="none" strike="noStrike" kern="1200" dirty="0" err="1">
                <a:solidFill>
                  <a:schemeClr val="tx1"/>
                </a:solidFill>
                <a:effectLst/>
                <a:latin typeface="+mn-lt"/>
                <a:ea typeface="+mn-ea"/>
                <a:cs typeface="+mn-cs"/>
              </a:rPr>
              <a:t>trasformazionale </a:t>
            </a:r>
            <a:r>
              <a:rPr lang="nb-NO" sz="1200" b="0" i="0" u="none" strike="noStrike" kern="1200" dirty="0" err="1">
                <a:solidFill>
                  <a:schemeClr val="tx1"/>
                </a:solidFill>
                <a:effectLst/>
                <a:latin typeface="+mn-lt"/>
                <a:ea typeface="+mn-ea"/>
                <a:cs typeface="+mn-cs"/>
              </a:rPr>
              <a:t>si compone </a:t>
            </a:r>
            <a:r>
              <a:rPr lang="nb-NO" sz="1200" b="0" i="0" u="none" strike="noStrike" kern="1200" dirty="0">
                <a:solidFill>
                  <a:schemeClr val="tx1"/>
                </a:solidFill>
                <a:effectLst/>
                <a:latin typeface="+mn-lt"/>
                <a:ea typeface="+mn-ea"/>
                <a:cs typeface="+mn-cs"/>
              </a:rPr>
              <a:t>di </a:t>
            </a:r>
            <a:r>
              <a:rPr lang="nb-NO" sz="1200" b="0" i="0" u="none" strike="noStrike" kern="1200" dirty="0">
                <a:solidFill>
                  <a:schemeClr val="tx1"/>
                </a:solidFill>
                <a:effectLst/>
                <a:latin typeface="+mn-lt"/>
                <a:ea typeface="+mn-ea"/>
                <a:cs typeface="+mn-cs"/>
              </a:rPr>
              <a:t>quattro </a:t>
            </a:r>
            <a:r>
              <a:rPr lang="nb-NO" sz="1200" b="0" i="0" u="none" strike="noStrike" kern="1200" dirty="0" err="1">
                <a:solidFill>
                  <a:schemeClr val="tx1"/>
                </a:solidFill>
                <a:effectLst/>
                <a:latin typeface="+mn-lt"/>
                <a:ea typeface="+mn-ea"/>
                <a:cs typeface="+mn-cs"/>
              </a:rPr>
              <a:t>elementi</a:t>
            </a:r>
            <a:r>
              <a:rPr lang="nb-NO" sz="1200" b="0" i="0" u="none" strike="noStrike" kern="1200" dirty="0" err="1">
                <a:solidFill>
                  <a:schemeClr val="tx1"/>
                </a:solidFill>
                <a:effectLst/>
                <a:latin typeface="+mn-lt"/>
                <a:ea typeface="+mn-ea"/>
                <a:cs typeface="+mn-cs"/>
              </a:rPr>
              <a:t>, le </a:t>
            </a:r>
            <a:r>
              <a:rPr lang="nb-NO" sz="1200" b="0" i="0" u="none" strike="noStrike" kern="1200" dirty="0">
                <a:solidFill>
                  <a:schemeClr val="tx1"/>
                </a:solidFill>
                <a:effectLst/>
                <a:latin typeface="+mn-lt"/>
                <a:ea typeface="+mn-ea"/>
                <a:cs typeface="+mn-cs"/>
              </a:rPr>
              <a:t>quattro I: Bass. (1999) </a:t>
            </a:r>
            <a:r>
              <a:rPr lang="nb-NO" sz="1200" b="0" i="0" u="none" strike="noStrike" kern="1200" dirty="0" err="1">
                <a:solidFill>
                  <a:schemeClr val="tx1"/>
                </a:solidFill>
                <a:effectLst/>
                <a:latin typeface="+mn-lt"/>
                <a:ea typeface="+mn-ea"/>
                <a:cs typeface="+mn-cs"/>
              </a:rPr>
              <a:t>Due </a:t>
            </a:r>
            <a:r>
              <a:rPr lang="nb-NO" sz="1200" b="0" i="0" u="none" strike="noStrike" kern="1200" dirty="0" err="1">
                <a:solidFill>
                  <a:schemeClr val="tx1"/>
                </a:solidFill>
                <a:effectLst/>
                <a:latin typeface="+mn-lt"/>
                <a:ea typeface="+mn-ea"/>
                <a:cs typeface="+mn-cs"/>
              </a:rPr>
              <a:t>decenni </a:t>
            </a:r>
            <a:r>
              <a:rPr lang="nb-NO" sz="1200" b="0" i="0" u="none" strike="noStrike" kern="1200" dirty="0">
                <a:solidFill>
                  <a:schemeClr val="tx1"/>
                </a:solidFill>
                <a:effectLst/>
                <a:latin typeface="+mn-lt"/>
                <a:ea typeface="+mn-ea"/>
                <a:cs typeface="+mn-cs"/>
              </a:rPr>
              <a:t>di </a:t>
            </a:r>
            <a:r>
              <a:rPr lang="nb-NO" sz="1200" b="0" i="0" u="none" strike="noStrike" kern="1200" dirty="0" err="1">
                <a:solidFill>
                  <a:schemeClr val="tx1"/>
                </a:solidFill>
                <a:effectLst/>
                <a:latin typeface="+mn-lt"/>
                <a:ea typeface="+mn-ea"/>
                <a:cs typeface="+mn-cs"/>
              </a:rPr>
              <a:t>ricerca </a:t>
            </a:r>
            <a:r>
              <a:rPr lang="nb-NO" sz="1200" b="0" i="0" u="none" strike="noStrike" kern="1200" dirty="0">
                <a:solidFill>
                  <a:schemeClr val="tx1"/>
                </a:solidFill>
                <a:effectLst/>
                <a:latin typeface="+mn-lt"/>
                <a:ea typeface="+mn-ea"/>
                <a:cs typeface="+mn-cs"/>
              </a:rPr>
              <a:t>e </a:t>
            </a:r>
            <a:r>
              <a:rPr lang="nb-NO" sz="1200" b="0" i="0" u="none" strike="noStrike" kern="1200" dirty="0" err="1">
                <a:solidFill>
                  <a:schemeClr val="tx1"/>
                </a:solidFill>
                <a:effectLst/>
                <a:latin typeface="+mn-lt"/>
                <a:ea typeface="+mn-ea"/>
                <a:cs typeface="+mn-cs"/>
              </a:rPr>
              <a:t>sviluppo </a:t>
            </a:r>
            <a:r>
              <a:rPr lang="nb-NO" sz="1200" b="0" i="0" u="none" strike="noStrike" kern="1200" dirty="0">
                <a:solidFill>
                  <a:schemeClr val="tx1"/>
                </a:solidFill>
                <a:effectLst/>
                <a:latin typeface="+mn-lt"/>
                <a:ea typeface="+mn-ea"/>
                <a:cs typeface="+mn-cs"/>
              </a:rPr>
              <a:t>nella </a:t>
            </a:r>
            <a:r>
              <a:rPr lang="nb-NO" sz="1200" b="0" i="0" u="none" strike="noStrike" kern="1200" dirty="0" err="1">
                <a:solidFill>
                  <a:schemeClr val="tx1"/>
                </a:solidFill>
                <a:effectLst/>
                <a:latin typeface="+mn-lt"/>
                <a:ea typeface="+mn-ea"/>
                <a:cs typeface="+mn-cs"/>
              </a:rPr>
              <a:t>leadership </a:t>
            </a:r>
            <a:r>
              <a:rPr lang="nb-NO" sz="1200" b="0" i="0" u="none" strike="noStrike" kern="1200" dirty="0" err="1">
                <a:solidFill>
                  <a:schemeClr val="tx1"/>
                </a:solidFill>
                <a:effectLst/>
                <a:latin typeface="+mn-lt"/>
                <a:ea typeface="+mn-ea"/>
                <a:cs typeface="+mn-cs"/>
              </a:rPr>
              <a:t>trasformazionale</a:t>
            </a:r>
            <a:r>
              <a:rPr lang="nb-NO" sz="1200" b="0" i="0" u="none" strike="noStrike" kern="1200" dirty="0">
                <a:solidFill>
                  <a:schemeClr val="tx1"/>
                </a:solidFill>
                <a:effectLst/>
                <a:latin typeface="+mn-lt"/>
                <a:ea typeface="+mn-ea"/>
                <a:cs typeface="+mn-cs"/>
              </a:rPr>
              <a:t>. European Journal of </a:t>
            </a:r>
            <a:r>
              <a:rPr lang="nb-NO" sz="1200" b="0" i="0" u="none" strike="noStrike" kern="1200" dirty="0" err="1">
                <a:solidFill>
                  <a:schemeClr val="tx1"/>
                </a:solidFill>
                <a:effectLst/>
                <a:latin typeface="+mn-lt"/>
                <a:ea typeface="+mn-ea"/>
                <a:cs typeface="+mn-cs"/>
              </a:rPr>
              <a:t>Work </a:t>
            </a:r>
            <a:r>
              <a:rPr lang="nb-NO" sz="1200" b="0" i="0" u="none" strike="noStrike" kern="1200" dirty="0">
                <a:solidFill>
                  <a:schemeClr val="tx1"/>
                </a:solidFill>
                <a:effectLst/>
                <a:latin typeface="+mn-lt"/>
                <a:ea typeface="+mn-ea"/>
                <a:cs typeface="+mn-cs"/>
              </a:rPr>
              <a:t>and </a:t>
            </a:r>
            <a:r>
              <a:rPr lang="nb-NO" sz="1200" b="0" i="0" u="none" strike="noStrike" kern="1200" dirty="0" err="1">
                <a:solidFill>
                  <a:schemeClr val="tx1"/>
                </a:solidFill>
                <a:effectLst/>
                <a:latin typeface="+mn-lt"/>
                <a:ea typeface="+mn-ea"/>
                <a:cs typeface="+mn-cs"/>
              </a:rPr>
              <a:t>Organizational </a:t>
            </a:r>
            <a:r>
              <a:rPr lang="nb-NO" sz="1200" b="0" i="0" u="none" strike="noStrike" kern="1200" dirty="0" err="1">
                <a:solidFill>
                  <a:schemeClr val="tx1"/>
                </a:solidFill>
                <a:effectLst/>
                <a:latin typeface="+mn-lt"/>
                <a:ea typeface="+mn-ea"/>
                <a:cs typeface="+mn-cs"/>
              </a:rPr>
              <a:t>Psychology</a:t>
            </a:r>
            <a:endParaRPr lang="nb-NO" b="0" dirty="0">
              <a:effectLst/>
            </a:endParaRPr>
          </a:p>
          <a:p>
            <a:pPr rtl="0"/>
            <a:r>
              <a:rPr lang="nb-NO" sz="1200" b="1" i="0" u="sng" kern="1200" dirty="0" err="1">
                <a:solidFill>
                  <a:schemeClr val="tx1"/>
                </a:solidFill>
                <a:effectLst/>
                <a:latin typeface="+mn-lt"/>
                <a:ea typeface="+mn-ea"/>
                <a:cs typeface="+mn-cs"/>
              </a:rPr>
              <a:t>Influenza </a:t>
            </a:r>
            <a:r>
              <a:rPr lang="nb-NO" sz="1200" b="1" i="0" u="sng" kern="1200" dirty="0" err="1">
                <a:solidFill>
                  <a:schemeClr val="tx1"/>
                </a:solidFill>
                <a:effectLst/>
                <a:latin typeface="+mn-lt"/>
                <a:ea typeface="+mn-ea"/>
                <a:cs typeface="+mn-cs"/>
              </a:rPr>
              <a:t>idealizzata </a:t>
            </a:r>
            <a:r>
              <a:rPr lang="nb-NO" sz="1200" b="1" i="0" u="sng" kern="1200" dirty="0">
                <a:solidFill>
                  <a:schemeClr val="tx1"/>
                </a:solidFill>
                <a:effectLst/>
                <a:latin typeface="+mn-lt"/>
                <a:ea typeface="+mn-ea"/>
                <a:cs typeface="+mn-cs"/>
              </a:rPr>
              <a:t>(II) </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il </a:t>
            </a:r>
            <a:r>
              <a:rPr lang="nb-NO" sz="1200" b="0" i="0" u="none" strike="noStrike" kern="1200" dirty="0">
                <a:solidFill>
                  <a:schemeClr val="tx1"/>
                </a:solidFill>
                <a:effectLst/>
                <a:latin typeface="+mn-lt"/>
                <a:ea typeface="+mn-ea"/>
                <a:cs typeface="+mn-cs"/>
              </a:rPr>
              <a:t>leader funge da </a:t>
            </a:r>
            <a:r>
              <a:rPr lang="nb-NO" sz="1200" b="0" i="0" u="none" strike="noStrike" kern="1200" dirty="0" err="1">
                <a:solidFill>
                  <a:schemeClr val="tx1"/>
                </a:solidFill>
                <a:effectLst/>
                <a:latin typeface="+mn-lt"/>
                <a:ea typeface="+mn-ea"/>
                <a:cs typeface="+mn-cs"/>
              </a:rPr>
              <a:t>modello</a:t>
            </a:r>
            <a:r>
              <a:rPr lang="nb-NO" sz="1200" b="0" i="0" u="none" strike="noStrike" kern="1200" dirty="0">
                <a:solidFill>
                  <a:schemeClr val="tx1"/>
                </a:solidFill>
                <a:effectLst/>
                <a:latin typeface="+mn-lt"/>
                <a:ea typeface="+mn-ea"/>
                <a:cs typeface="+mn-cs"/>
              </a:rPr>
              <a:t> ideale </a:t>
            </a:r>
            <a:r>
              <a:rPr lang="nb-NO" sz="1200" b="0" i="0" u="none" strike="noStrike" kern="1200" dirty="0">
                <a:solidFill>
                  <a:schemeClr val="tx1"/>
                </a:solidFill>
                <a:effectLst/>
                <a:latin typeface="+mn-lt"/>
                <a:ea typeface="+mn-ea"/>
                <a:cs typeface="+mn-cs"/>
              </a:rPr>
              <a:t>per </a:t>
            </a:r>
            <a:r>
              <a:rPr lang="nb-NO" sz="1200" b="0" i="0" u="none" strike="noStrike" kern="1200" dirty="0" err="1">
                <a:solidFill>
                  <a:schemeClr val="tx1"/>
                </a:solidFill>
                <a:effectLst/>
                <a:latin typeface="+mn-lt"/>
                <a:ea typeface="+mn-ea"/>
                <a:cs typeface="+mn-cs"/>
              </a:rPr>
              <a:t>i </a:t>
            </a:r>
            <a:r>
              <a:rPr lang="nb-NO" sz="1200" b="0" i="0" u="none" strike="noStrike" kern="1200" dirty="0">
                <a:solidFill>
                  <a:schemeClr val="tx1"/>
                </a:solidFill>
                <a:effectLst/>
                <a:latin typeface="+mn-lt"/>
                <a:ea typeface="+mn-ea"/>
                <a:cs typeface="+mn-cs"/>
              </a:rPr>
              <a:t>propri</a:t>
            </a:r>
            <a:r>
              <a:rPr lang="nb-NO" sz="1200" b="0" i="0" u="none" strike="noStrike" kern="1200" dirty="0" err="1">
                <a:solidFill>
                  <a:schemeClr val="tx1"/>
                </a:solidFill>
                <a:effectLst/>
                <a:latin typeface="+mn-lt"/>
                <a:ea typeface="+mn-ea"/>
                <a:cs typeface="+mn-cs"/>
              </a:rPr>
              <a:t> seguaci</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incarna </a:t>
            </a:r>
            <a:r>
              <a:rPr lang="nb-NO" sz="1200" b="0" i="0" u="none" strike="noStrike" kern="1200" dirty="0" err="1">
                <a:solidFill>
                  <a:schemeClr val="tx1"/>
                </a:solidFill>
                <a:effectLst/>
                <a:latin typeface="+mn-lt"/>
                <a:ea typeface="+mn-ea"/>
                <a:cs typeface="+mn-cs"/>
              </a:rPr>
              <a:t>le </a:t>
            </a:r>
            <a:r>
              <a:rPr lang="nb-NO" sz="1200" b="0" i="0" u="none" strike="noStrike" kern="1200" dirty="0" err="1">
                <a:solidFill>
                  <a:schemeClr val="tx1"/>
                </a:solidFill>
                <a:effectLst/>
                <a:latin typeface="+mn-lt"/>
                <a:ea typeface="+mn-ea"/>
                <a:cs typeface="+mn-cs"/>
              </a:rPr>
              <a:t>qualità </a:t>
            </a:r>
            <a:r>
              <a:rPr lang="nb-NO" sz="1200" b="0" i="0" u="none" strike="noStrike" kern="1200" dirty="0" err="1">
                <a:solidFill>
                  <a:schemeClr val="tx1"/>
                </a:solidFill>
                <a:effectLst/>
                <a:latin typeface="+mn-lt"/>
                <a:ea typeface="+mn-ea"/>
                <a:cs typeface="+mn-cs"/>
              </a:rPr>
              <a:t>che </a:t>
            </a:r>
            <a:r>
              <a:rPr lang="nb-NO" sz="1200" b="0" i="0" u="none" strike="noStrike" kern="1200" dirty="0" err="1">
                <a:solidFill>
                  <a:schemeClr val="tx1"/>
                </a:solidFill>
                <a:effectLst/>
                <a:latin typeface="+mn-lt"/>
                <a:ea typeface="+mn-ea"/>
                <a:cs typeface="+mn-cs"/>
              </a:rPr>
              <a:t>desidera </a:t>
            </a:r>
            <a:r>
              <a:rPr lang="nb-NO" sz="1200" b="0" i="0" u="none" strike="noStrike" kern="1200" dirty="0">
                <a:solidFill>
                  <a:schemeClr val="tx1"/>
                </a:solidFill>
                <a:effectLst/>
                <a:latin typeface="+mn-lt"/>
                <a:ea typeface="+mn-ea"/>
                <a:cs typeface="+mn-cs"/>
              </a:rPr>
              <a:t>vedere nel proprio team. In </a:t>
            </a:r>
            <a:r>
              <a:rPr lang="nb-NO" sz="1200" b="0" i="0" u="none" strike="noStrike" kern="1200" dirty="0" err="1">
                <a:solidFill>
                  <a:schemeClr val="tx1"/>
                </a:solidFill>
                <a:effectLst/>
                <a:latin typeface="+mn-lt"/>
                <a:ea typeface="+mn-ea"/>
                <a:cs typeface="+mn-cs"/>
              </a:rPr>
              <a:t>questo </a:t>
            </a:r>
            <a:r>
              <a:rPr lang="nb-NO" sz="1200" b="0" i="0" u="none" strike="noStrike" kern="1200" dirty="0">
                <a:solidFill>
                  <a:schemeClr val="tx1"/>
                </a:solidFill>
                <a:effectLst/>
                <a:latin typeface="+mn-lt"/>
                <a:ea typeface="+mn-ea"/>
                <a:cs typeface="+mn-cs"/>
              </a:rPr>
              <a:t>caso, </a:t>
            </a:r>
            <a:r>
              <a:rPr lang="nb-NO" sz="1200" b="0" i="0" u="none" strike="noStrike" kern="1200" dirty="0" err="1">
                <a:solidFill>
                  <a:schemeClr val="tx1"/>
                </a:solidFill>
                <a:effectLst/>
                <a:latin typeface="+mn-lt"/>
                <a:ea typeface="+mn-ea"/>
                <a:cs typeface="+mn-cs"/>
              </a:rPr>
              <a:t>i </a:t>
            </a:r>
            <a:r>
              <a:rPr lang="nb-NO" sz="1200" b="0" i="0" u="none" strike="noStrike" kern="1200" dirty="0" err="1">
                <a:solidFill>
                  <a:schemeClr val="tx1"/>
                </a:solidFill>
                <a:effectLst/>
                <a:latin typeface="+mn-lt"/>
                <a:ea typeface="+mn-ea"/>
                <a:cs typeface="+mn-cs"/>
              </a:rPr>
              <a:t>seguaci </a:t>
            </a:r>
            <a:r>
              <a:rPr lang="nb-NO" sz="1200" b="0" i="0" u="none" strike="noStrike" kern="1200" dirty="0" err="1">
                <a:solidFill>
                  <a:schemeClr val="tx1"/>
                </a:solidFill>
                <a:effectLst/>
                <a:latin typeface="+mn-lt"/>
                <a:ea typeface="+mn-ea"/>
                <a:cs typeface="+mn-cs"/>
              </a:rPr>
              <a:t>vedono </a:t>
            </a:r>
            <a:r>
              <a:rPr lang="nb-NO" sz="1200" b="0" i="0" u="none" strike="noStrike" kern="1200" dirty="0" err="1">
                <a:solidFill>
                  <a:schemeClr val="tx1"/>
                </a:solidFill>
                <a:effectLst/>
                <a:latin typeface="+mn-lt"/>
                <a:ea typeface="+mn-ea"/>
                <a:cs typeface="+mn-cs"/>
              </a:rPr>
              <a:t>il </a:t>
            </a:r>
            <a:r>
              <a:rPr lang="nb-NO" sz="1200" b="0" i="0" u="none" strike="noStrike" kern="1200" dirty="0">
                <a:solidFill>
                  <a:schemeClr val="tx1"/>
                </a:solidFill>
                <a:effectLst/>
                <a:latin typeface="+mn-lt"/>
                <a:ea typeface="+mn-ea"/>
                <a:cs typeface="+mn-cs"/>
              </a:rPr>
              <a:t>leader come un </a:t>
            </a:r>
            <a:r>
              <a:rPr lang="nb-NO" sz="1200" b="0" i="0" u="none" strike="noStrike" kern="1200" dirty="0" err="1">
                <a:solidFill>
                  <a:schemeClr val="tx1"/>
                </a:solidFill>
                <a:effectLst/>
                <a:latin typeface="+mn-lt"/>
                <a:ea typeface="+mn-ea"/>
                <a:cs typeface="+mn-cs"/>
              </a:rPr>
              <a:t>modello </a:t>
            </a:r>
            <a:r>
              <a:rPr lang="nb-NO" sz="1200" b="0" i="0" u="none" strike="noStrike" kern="1200" dirty="0">
                <a:solidFill>
                  <a:schemeClr val="tx1"/>
                </a:solidFill>
                <a:effectLst/>
                <a:latin typeface="+mn-lt"/>
                <a:ea typeface="+mn-ea"/>
                <a:cs typeface="+mn-cs"/>
              </a:rPr>
              <a:t>da </a:t>
            </a:r>
            <a:r>
              <a:rPr lang="nb-NO" sz="1200" b="0" i="0" u="none" strike="noStrike" kern="1200" dirty="0" err="1">
                <a:solidFill>
                  <a:schemeClr val="tx1"/>
                </a:solidFill>
                <a:effectLst/>
                <a:latin typeface="+mn-lt"/>
                <a:ea typeface="+mn-ea"/>
                <a:cs typeface="+mn-cs"/>
              </a:rPr>
              <a:t>emulare</a:t>
            </a:r>
            <a:r>
              <a:rPr lang="nb-NO" sz="1200" b="0" i="0" u="none" strike="noStrike" kern="1200" dirty="0">
                <a:solidFill>
                  <a:schemeClr val="tx1"/>
                </a:solidFill>
                <a:effectLst/>
                <a:latin typeface="+mn-lt"/>
                <a:ea typeface="+mn-ea"/>
                <a:cs typeface="+mn-cs"/>
              </a:rPr>
              <a:t>. Per </a:t>
            </a:r>
            <a:r>
              <a:rPr lang="nb-NO" sz="1200" b="0" i="0" u="none" strike="noStrike" kern="1200" dirty="0" err="1">
                <a:solidFill>
                  <a:schemeClr val="tx1"/>
                </a:solidFill>
                <a:effectLst/>
                <a:latin typeface="+mn-lt"/>
                <a:ea typeface="+mn-ea"/>
                <a:cs typeface="+mn-cs"/>
              </a:rPr>
              <a:t>i </a:t>
            </a:r>
            <a:r>
              <a:rPr lang="nb-NO" sz="1200" b="0" i="0" u="none" strike="noStrike" kern="1200" dirty="0" err="1">
                <a:solidFill>
                  <a:schemeClr val="tx1"/>
                </a:solidFill>
                <a:effectLst/>
                <a:latin typeface="+mn-lt"/>
                <a:ea typeface="+mn-ea"/>
                <a:cs typeface="+mn-cs"/>
              </a:rPr>
              <a:t>seguaci </a:t>
            </a:r>
            <a:r>
              <a:rPr lang="nb-NO" sz="1200" b="0" i="0" u="none" strike="noStrike" kern="1200" dirty="0">
                <a:solidFill>
                  <a:schemeClr val="tx1"/>
                </a:solidFill>
                <a:effectLst/>
                <a:latin typeface="+mn-lt"/>
                <a:ea typeface="+mn-ea"/>
                <a:cs typeface="+mn-cs"/>
              </a:rPr>
              <a:t>è </a:t>
            </a:r>
            <a:r>
              <a:rPr lang="nb-NO" sz="1200" b="0" i="0" u="none" strike="noStrike" kern="1200" dirty="0" err="1">
                <a:solidFill>
                  <a:schemeClr val="tx1"/>
                </a:solidFill>
                <a:effectLst/>
                <a:latin typeface="+mn-lt"/>
                <a:ea typeface="+mn-ea"/>
                <a:cs typeface="+mn-cs"/>
              </a:rPr>
              <a:t>facile </a:t>
            </a:r>
            <a:r>
              <a:rPr lang="nb-NO" sz="1200" b="0" i="0" u="none" strike="noStrike" kern="1200" dirty="0" err="1">
                <a:solidFill>
                  <a:schemeClr val="tx1"/>
                </a:solidFill>
                <a:effectLst/>
                <a:latin typeface="+mn-lt"/>
                <a:ea typeface="+mn-ea"/>
                <a:cs typeface="+mn-cs"/>
              </a:rPr>
              <a:t>credere </a:t>
            </a:r>
            <a:r>
              <a:rPr lang="nb-NO" sz="1200" b="0" i="0" u="none" strike="noStrike" kern="1200" dirty="0">
                <a:solidFill>
                  <a:schemeClr val="tx1"/>
                </a:solidFill>
                <a:effectLst/>
                <a:latin typeface="+mn-lt"/>
                <a:ea typeface="+mn-ea"/>
                <a:cs typeface="+mn-cs"/>
              </a:rPr>
              <a:t>e fidarsi di un </a:t>
            </a:r>
            <a:r>
              <a:rPr lang="nb-NO" sz="1200" b="0" i="0" u="none" strike="noStrike" kern="1200" dirty="0">
                <a:solidFill>
                  <a:schemeClr val="tx1"/>
                </a:solidFill>
                <a:effectLst/>
                <a:latin typeface="+mn-lt"/>
                <a:ea typeface="+mn-ea"/>
                <a:cs typeface="+mn-cs"/>
              </a:rPr>
              <a:t>leader </a:t>
            </a:r>
            <a:r>
              <a:rPr lang="nb-NO" sz="1200" b="0" i="0" u="none" strike="noStrike" kern="1200" dirty="0" err="1">
                <a:solidFill>
                  <a:schemeClr val="tx1"/>
                </a:solidFill>
                <a:effectLst/>
                <a:latin typeface="+mn-lt"/>
                <a:ea typeface="+mn-ea"/>
                <a:cs typeface="+mn-cs"/>
              </a:rPr>
              <a:t>trasformazionale</a:t>
            </a:r>
            <a:r>
              <a:rPr lang="nb-NO" sz="1200" b="0" i="0" u="none" strike="noStrike" kern="1200" dirty="0">
                <a:solidFill>
                  <a:schemeClr val="tx1"/>
                </a:solidFill>
                <a:effectLst/>
                <a:latin typeface="+mn-lt"/>
                <a:ea typeface="+mn-ea"/>
                <a:cs typeface="+mn-cs"/>
              </a:rPr>
              <a:t>.</a:t>
            </a:r>
            <a:endParaRPr lang="nb-NO" b="0" dirty="0">
              <a:effectLst/>
            </a:endParaRPr>
          </a:p>
          <a:p>
            <a:pPr rtl="0"/>
            <a:r>
              <a:rPr lang="nb-NO" sz="1200" b="1" i="0" u="sng" kern="1200" dirty="0" err="1">
                <a:solidFill>
                  <a:schemeClr val="tx1"/>
                </a:solidFill>
                <a:effectLst/>
                <a:latin typeface="+mn-lt"/>
                <a:ea typeface="+mn-ea"/>
                <a:cs typeface="+mn-cs"/>
              </a:rPr>
              <a:t>Motivazione </a:t>
            </a:r>
            <a:r>
              <a:rPr lang="nb-NO" sz="1200" b="1" i="0" u="sng" kern="1200" dirty="0" err="1">
                <a:solidFill>
                  <a:schemeClr val="tx1"/>
                </a:solidFill>
                <a:effectLst/>
                <a:latin typeface="+mn-lt"/>
                <a:ea typeface="+mn-ea"/>
                <a:cs typeface="+mn-cs"/>
              </a:rPr>
              <a:t>ispiratrice </a:t>
            </a:r>
            <a:r>
              <a:rPr lang="nb-NO" sz="1200" b="1" i="0" u="sng" kern="1200" dirty="0">
                <a:solidFill>
                  <a:schemeClr val="tx1"/>
                </a:solidFill>
                <a:effectLst/>
                <a:latin typeface="+mn-lt"/>
                <a:ea typeface="+mn-ea"/>
                <a:cs typeface="+mn-cs"/>
              </a:rPr>
              <a:t>(IM) </a:t>
            </a:r>
            <a:r>
              <a:rPr lang="nb-NO" sz="1200" b="0" i="0" u="none" strike="noStrike" kern="1200" dirty="0">
                <a:solidFill>
                  <a:schemeClr val="tx1"/>
                </a:solidFill>
                <a:effectLst/>
                <a:latin typeface="+mn-lt"/>
                <a:ea typeface="+mn-ea"/>
                <a:cs typeface="+mn-cs"/>
              </a:rPr>
              <a:t>– </a:t>
            </a:r>
            <a:r>
              <a:rPr lang="nb-NO" sz="1200" b="0" i="0" u="none" strike="noStrike" kern="1200" dirty="0">
                <a:solidFill>
                  <a:schemeClr val="tx1"/>
                </a:solidFill>
                <a:effectLst/>
                <a:latin typeface="+mn-lt"/>
                <a:ea typeface="+mn-ea"/>
                <a:cs typeface="+mn-cs"/>
              </a:rPr>
              <a:t>I leader </a:t>
            </a:r>
            <a:r>
              <a:rPr lang="nb-NO" sz="1200" b="0" i="0" u="none" strike="noStrike" kern="1200" dirty="0" err="1">
                <a:solidFill>
                  <a:schemeClr val="tx1"/>
                </a:solidFill>
                <a:effectLst/>
                <a:latin typeface="+mn-lt"/>
                <a:ea typeface="+mn-ea"/>
                <a:cs typeface="+mn-cs"/>
              </a:rPr>
              <a:t>trasformazionali </a:t>
            </a:r>
            <a:r>
              <a:rPr lang="nb-NO" sz="1200" b="0" i="0" u="none" strike="noStrike" kern="1200" dirty="0">
                <a:solidFill>
                  <a:schemeClr val="tx1"/>
                </a:solidFill>
                <a:effectLst/>
                <a:latin typeface="+mn-lt"/>
                <a:ea typeface="+mn-ea"/>
                <a:cs typeface="+mn-cs"/>
              </a:rPr>
              <a:t>hanno </a:t>
            </a:r>
            <a:r>
              <a:rPr lang="nb-NO" sz="1200" b="0" i="0" u="none" strike="noStrike" kern="1200" dirty="0" err="1">
                <a:solidFill>
                  <a:schemeClr val="tx1"/>
                </a:solidFill>
                <a:effectLst/>
                <a:latin typeface="+mn-lt"/>
                <a:ea typeface="+mn-ea"/>
                <a:cs typeface="+mn-cs"/>
              </a:rPr>
              <a:t>la </a:t>
            </a:r>
            <a:r>
              <a:rPr lang="nb-NO" sz="1200" b="0" i="0" u="none" strike="noStrike" kern="1200" dirty="0" err="1">
                <a:solidFill>
                  <a:schemeClr val="tx1"/>
                </a:solidFill>
                <a:effectLst/>
                <a:latin typeface="+mn-lt"/>
                <a:ea typeface="+mn-ea"/>
                <a:cs typeface="+mn-cs"/>
              </a:rPr>
              <a:t>capacità </a:t>
            </a:r>
            <a:r>
              <a:rPr lang="nb-NO" sz="1200" b="0" i="0" u="none" strike="noStrike" kern="1200" dirty="0">
                <a:solidFill>
                  <a:schemeClr val="tx1"/>
                </a:solidFill>
                <a:effectLst/>
                <a:latin typeface="+mn-lt"/>
                <a:ea typeface="+mn-ea"/>
                <a:cs typeface="+mn-cs"/>
              </a:rPr>
              <a:t>di </a:t>
            </a:r>
            <a:r>
              <a:rPr lang="nb-NO" sz="1200" b="0" i="0" u="none" strike="noStrike" kern="1200" dirty="0" err="1">
                <a:solidFill>
                  <a:schemeClr val="tx1"/>
                </a:solidFill>
                <a:effectLst/>
                <a:latin typeface="+mn-lt"/>
                <a:ea typeface="+mn-ea"/>
                <a:cs typeface="+mn-cs"/>
              </a:rPr>
              <a:t>ispirare </a:t>
            </a:r>
            <a:r>
              <a:rPr lang="nb-NO" sz="1200" b="0" i="0" u="none" strike="noStrike" kern="1200" dirty="0">
                <a:solidFill>
                  <a:schemeClr val="tx1"/>
                </a:solidFill>
                <a:effectLst/>
                <a:latin typeface="+mn-lt"/>
                <a:ea typeface="+mn-ea"/>
                <a:cs typeface="+mn-cs"/>
              </a:rPr>
              <a:t>e </a:t>
            </a:r>
            <a:r>
              <a:rPr lang="nb-NO" sz="1200" b="0" i="0" u="none" strike="noStrike" kern="1200" dirty="0" err="1">
                <a:solidFill>
                  <a:schemeClr val="tx1"/>
                </a:solidFill>
                <a:effectLst/>
                <a:latin typeface="+mn-lt"/>
                <a:ea typeface="+mn-ea"/>
                <a:cs typeface="+mn-cs"/>
              </a:rPr>
              <a:t>motivare </a:t>
            </a:r>
            <a:r>
              <a:rPr lang="nb-NO" sz="1200" b="0" i="0" u="none" strike="noStrike" kern="1200" dirty="0" err="1">
                <a:solidFill>
                  <a:schemeClr val="tx1"/>
                </a:solidFill>
                <a:effectLst/>
                <a:latin typeface="+mn-lt"/>
                <a:ea typeface="+mn-ea"/>
                <a:cs typeface="+mn-cs"/>
              </a:rPr>
              <a:t>i propri seguaci </a:t>
            </a:r>
            <a:r>
              <a:rPr lang="nb-NO" sz="1200" b="0" i="0" u="none" strike="noStrike" kern="1200" dirty="0" err="1">
                <a:solidFill>
                  <a:schemeClr val="tx1"/>
                </a:solidFill>
                <a:effectLst/>
                <a:latin typeface="+mn-lt"/>
                <a:ea typeface="+mn-ea"/>
                <a:cs typeface="+mn-cs"/>
              </a:rPr>
              <a:t>attraverso </a:t>
            </a:r>
            <a:r>
              <a:rPr lang="nb-NO" sz="1200" b="0" i="0" u="none" strike="noStrike" kern="1200" dirty="0">
                <a:solidFill>
                  <a:schemeClr val="tx1"/>
                </a:solidFill>
                <a:effectLst/>
                <a:latin typeface="+mn-lt"/>
                <a:ea typeface="+mn-ea"/>
                <a:cs typeface="+mn-cs"/>
              </a:rPr>
              <a:t>una </a:t>
            </a:r>
            <a:r>
              <a:rPr lang="nb-NO" sz="1200" b="0" i="0" u="none" strike="noStrike" kern="1200" dirty="0" err="1">
                <a:solidFill>
                  <a:schemeClr val="tx1"/>
                </a:solidFill>
                <a:effectLst/>
                <a:latin typeface="+mn-lt"/>
                <a:ea typeface="+mn-ea"/>
                <a:cs typeface="+mn-cs"/>
              </a:rPr>
              <a:t>visione </a:t>
            </a:r>
            <a:r>
              <a:rPr lang="nb-NO" sz="1200" b="0" i="0" u="none" strike="noStrike" kern="1200" dirty="0">
                <a:solidFill>
                  <a:schemeClr val="tx1"/>
                </a:solidFill>
                <a:effectLst/>
                <a:latin typeface="+mn-lt"/>
                <a:ea typeface="+mn-ea"/>
                <a:cs typeface="+mn-cs"/>
              </a:rPr>
              <a:t>e </a:t>
            </a:r>
            <a:r>
              <a:rPr lang="nb-NO" sz="1200" b="0" i="0" u="none" strike="noStrike" kern="1200" dirty="0" err="1">
                <a:solidFill>
                  <a:schemeClr val="tx1"/>
                </a:solidFill>
                <a:effectLst/>
                <a:latin typeface="+mn-lt"/>
                <a:ea typeface="+mn-ea"/>
                <a:cs typeface="+mn-cs"/>
              </a:rPr>
              <a:t>la sua presentazione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Queste </a:t>
            </a:r>
            <a:r>
              <a:rPr lang="nb-NO" sz="1200" b="0" i="0" u="none" strike="noStrike" kern="1200" dirty="0">
                <a:solidFill>
                  <a:schemeClr val="tx1"/>
                </a:solidFill>
                <a:effectLst/>
                <a:latin typeface="+mn-lt"/>
                <a:ea typeface="+mn-ea"/>
                <a:cs typeface="+mn-cs"/>
              </a:rPr>
              <a:t>prime </a:t>
            </a:r>
            <a:r>
              <a:rPr lang="nb-NO" sz="1200" b="0" i="0" u="none" strike="noStrike" kern="1200" dirty="0" err="1">
                <a:solidFill>
                  <a:schemeClr val="tx1"/>
                </a:solidFill>
                <a:effectLst/>
                <a:latin typeface="+mn-lt"/>
                <a:ea typeface="+mn-ea"/>
                <a:cs typeface="+mn-cs"/>
              </a:rPr>
              <a:t>due </a:t>
            </a:r>
            <a:r>
              <a:rPr lang="nb-NO" sz="1200" b="0" i="0" u="none" strike="noStrike" kern="1200" dirty="0">
                <a:solidFill>
                  <a:schemeClr val="tx1"/>
                </a:solidFill>
                <a:effectLst/>
                <a:latin typeface="+mn-lt"/>
                <a:ea typeface="+mn-ea"/>
                <a:cs typeface="+mn-cs"/>
              </a:rPr>
              <a:t>I </a:t>
            </a:r>
            <a:r>
              <a:rPr lang="nb-NO" sz="1200" b="0" i="0" u="none" strike="noStrike" kern="1200" dirty="0" err="1">
                <a:solidFill>
                  <a:schemeClr val="tx1"/>
                </a:solidFill>
                <a:effectLst/>
                <a:latin typeface="+mn-lt"/>
                <a:ea typeface="+mn-ea"/>
                <a:cs typeface="+mn-cs"/>
              </a:rPr>
              <a:t>combinate </a:t>
            </a:r>
            <a:r>
              <a:rPr lang="nb-NO" sz="1200" b="0" i="0" u="none" strike="noStrike" kern="1200" dirty="0" err="1">
                <a:solidFill>
                  <a:schemeClr val="tx1"/>
                </a:solidFill>
                <a:effectLst/>
                <a:latin typeface="+mn-lt"/>
                <a:ea typeface="+mn-ea"/>
                <a:cs typeface="+mn-cs"/>
              </a:rPr>
              <a:t>costituiscono </a:t>
            </a:r>
            <a:r>
              <a:rPr lang="nb-NO" sz="1200" b="0" i="0" u="none" strike="noStrike" kern="1200" dirty="0" err="1">
                <a:solidFill>
                  <a:schemeClr val="tx1"/>
                </a:solidFill>
                <a:effectLst/>
                <a:latin typeface="+mn-lt"/>
                <a:ea typeface="+mn-ea"/>
                <a:cs typeface="+mn-cs"/>
              </a:rPr>
              <a:t>la </a:t>
            </a:r>
            <a:r>
              <a:rPr lang="nb-NO" sz="1200" b="0" i="0" u="none" strike="noStrike" kern="1200" dirty="0" err="1">
                <a:solidFill>
                  <a:schemeClr val="tx1"/>
                </a:solidFill>
                <a:effectLst/>
                <a:latin typeface="+mn-lt"/>
                <a:ea typeface="+mn-ea"/>
                <a:cs typeface="+mn-cs"/>
              </a:rPr>
              <a:t>produttività </a:t>
            </a:r>
            <a:r>
              <a:rPr lang="nb-NO" sz="1200" b="0" i="0" u="none" strike="noStrike" kern="1200" dirty="0" err="1">
                <a:solidFill>
                  <a:schemeClr val="tx1"/>
                </a:solidFill>
                <a:effectLst/>
                <a:latin typeface="+mn-lt"/>
                <a:ea typeface="+mn-ea"/>
                <a:cs typeface="+mn-cs"/>
              </a:rPr>
              <a:t>del leader </a:t>
            </a:r>
            <a:r>
              <a:rPr lang="nb-NO" sz="1200" b="0" i="0" u="none" strike="noStrike" kern="1200" dirty="0" err="1">
                <a:solidFill>
                  <a:schemeClr val="tx1"/>
                </a:solidFill>
                <a:effectLst/>
                <a:latin typeface="+mn-lt"/>
                <a:ea typeface="+mn-ea"/>
                <a:cs typeface="+mn-cs"/>
              </a:rPr>
              <a:t>trasformazionale</a:t>
            </a:r>
            <a:r>
              <a:rPr lang="nb-NO" sz="1200" b="0" i="0" u="none" strike="noStrike" kern="1200" dirty="0">
                <a:solidFill>
                  <a:schemeClr val="tx1"/>
                </a:solidFill>
                <a:effectLst/>
                <a:latin typeface="+mn-lt"/>
                <a:ea typeface="+mn-ea"/>
                <a:cs typeface="+mn-cs"/>
              </a:rPr>
              <a:t>. Un </a:t>
            </a:r>
            <a:r>
              <a:rPr lang="nb-NO" sz="1200" b="0" i="0" u="none" strike="noStrike" kern="1200" dirty="0">
                <a:solidFill>
                  <a:schemeClr val="tx1"/>
                </a:solidFill>
                <a:effectLst/>
                <a:latin typeface="+mn-lt"/>
                <a:ea typeface="+mn-ea"/>
                <a:cs typeface="+mn-cs"/>
              </a:rPr>
              <a:t>leader </a:t>
            </a:r>
            <a:r>
              <a:rPr lang="nb-NO" sz="1200" b="0" i="0" u="none" strike="noStrike" kern="1200" dirty="0" err="1">
                <a:solidFill>
                  <a:schemeClr val="tx1"/>
                </a:solidFill>
                <a:effectLst/>
                <a:latin typeface="+mn-lt"/>
                <a:ea typeface="+mn-ea"/>
                <a:cs typeface="+mn-cs"/>
              </a:rPr>
              <a:t>trasformazionale </a:t>
            </a:r>
            <a:r>
              <a:rPr lang="nb-NO" sz="1200" b="0" i="0" u="none" strike="noStrike" kern="1200" dirty="0" err="1">
                <a:solidFill>
                  <a:schemeClr val="tx1"/>
                </a:solidFill>
                <a:effectLst/>
                <a:latin typeface="+mn-lt"/>
                <a:ea typeface="+mn-ea"/>
                <a:cs typeface="+mn-cs"/>
              </a:rPr>
              <a:t>riesce </a:t>
            </a:r>
            <a:r>
              <a:rPr lang="nb-NO" sz="1200" b="0" i="0" u="none" strike="noStrike" kern="1200" dirty="0">
                <a:solidFill>
                  <a:schemeClr val="tx1"/>
                </a:solidFill>
                <a:effectLst/>
                <a:latin typeface="+mn-lt"/>
                <a:ea typeface="+mn-ea"/>
                <a:cs typeface="+mn-cs"/>
              </a:rPr>
              <a:t>a </a:t>
            </a:r>
            <a:r>
              <a:rPr lang="nb-NO" sz="1200" b="0" i="0" u="none" strike="noStrike" kern="1200" dirty="0" err="1">
                <a:solidFill>
                  <a:schemeClr val="tx1"/>
                </a:solidFill>
                <a:effectLst/>
                <a:latin typeface="+mn-lt"/>
                <a:ea typeface="+mn-ea"/>
                <a:cs typeface="+mn-cs"/>
              </a:rPr>
              <a:t>ispirare </a:t>
            </a:r>
            <a:r>
              <a:rPr lang="nb-NO" sz="1200" b="0" i="0" u="none" strike="noStrike" kern="1200" dirty="0" err="1">
                <a:solidFill>
                  <a:schemeClr val="tx1"/>
                </a:solidFill>
                <a:effectLst/>
                <a:latin typeface="+mn-lt"/>
                <a:ea typeface="+mn-ea"/>
                <a:cs typeface="+mn-cs"/>
              </a:rPr>
              <a:t>facilmente </a:t>
            </a:r>
            <a:r>
              <a:rPr lang="nb-NO" sz="1200" b="0" i="0" u="none" strike="noStrike" kern="1200" dirty="0" err="1">
                <a:solidFill>
                  <a:schemeClr val="tx1"/>
                </a:solidFill>
                <a:effectLst/>
                <a:latin typeface="+mn-lt"/>
                <a:ea typeface="+mn-ea"/>
                <a:cs typeface="+mn-cs"/>
              </a:rPr>
              <a:t>i </a:t>
            </a:r>
            <a:r>
              <a:rPr lang="nb-NO" sz="1200" b="0" i="0" u="none" strike="noStrike" kern="1200" dirty="0" err="1">
                <a:solidFill>
                  <a:schemeClr val="tx1"/>
                </a:solidFill>
                <a:effectLst/>
                <a:latin typeface="+mn-lt"/>
                <a:ea typeface="+mn-ea"/>
                <a:cs typeface="+mn-cs"/>
              </a:rPr>
              <a:t>propri seguaci </a:t>
            </a:r>
            <a:r>
              <a:rPr lang="nb-NO" sz="1200" b="0" i="0" u="none" strike="noStrike" kern="1200" dirty="0" err="1">
                <a:solidFill>
                  <a:schemeClr val="tx1"/>
                </a:solidFill>
                <a:effectLst/>
                <a:latin typeface="+mn-lt"/>
                <a:ea typeface="+mn-ea"/>
                <a:cs typeface="+mn-cs"/>
              </a:rPr>
              <a:t>con </a:t>
            </a:r>
            <a:r>
              <a:rPr lang="nb-NO" sz="1200" b="0" i="0" u="none" strike="noStrike" kern="1200" dirty="0" err="1">
                <a:solidFill>
                  <a:schemeClr val="tx1"/>
                </a:solidFill>
                <a:effectLst/>
                <a:latin typeface="+mn-lt"/>
                <a:ea typeface="+mn-ea"/>
                <a:cs typeface="+mn-cs"/>
              </a:rPr>
              <a:t>chiarezza</a:t>
            </a:r>
            <a:r>
              <a:rPr lang="nb-NO" sz="1200" b="0" i="0" u="none" strike="noStrike" kern="1200" dirty="0">
                <a:solidFill>
                  <a:schemeClr val="tx1"/>
                </a:solidFill>
                <a:effectLst/>
                <a:latin typeface="+mn-lt"/>
                <a:ea typeface="+mn-ea"/>
                <a:cs typeface="+mn-cs"/>
              </a:rPr>
              <a:t>.</a:t>
            </a:r>
            <a:endParaRPr lang="nb-NO" sz="1200" b="1" i="0" u="sng" kern="1200" dirty="0">
              <a:solidFill>
                <a:schemeClr val="tx1"/>
              </a:solidFill>
              <a:effectLst/>
              <a:latin typeface="+mn-lt"/>
              <a:ea typeface="+mn-ea"/>
              <a:cs typeface="+mn-cs"/>
            </a:endParaRPr>
          </a:p>
          <a:p>
            <a:pPr rtl="0"/>
            <a:r>
              <a:rPr lang="nb-NO" sz="1200" b="1" i="0" u="sng" kern="1200" dirty="0" err="1">
                <a:solidFill>
                  <a:schemeClr val="tx1"/>
                </a:solidFill>
                <a:effectLst/>
                <a:latin typeface="+mn-lt"/>
                <a:ea typeface="+mn-ea"/>
                <a:cs typeface="+mn-cs"/>
              </a:rPr>
              <a:t>Considerazione </a:t>
            </a:r>
            <a:r>
              <a:rPr lang="nb-NO" sz="1200" b="1" i="0" u="sng" kern="1200" dirty="0" err="1">
                <a:solidFill>
                  <a:schemeClr val="tx1"/>
                </a:solidFill>
                <a:effectLst/>
                <a:latin typeface="+mn-lt"/>
                <a:ea typeface="+mn-ea"/>
                <a:cs typeface="+mn-cs"/>
              </a:rPr>
              <a:t>individualizzata </a:t>
            </a:r>
            <a:r>
              <a:rPr lang="nb-NO" sz="1200" b="1" i="0" u="sng" kern="1200" dirty="0">
                <a:solidFill>
                  <a:schemeClr val="tx1"/>
                </a:solidFill>
                <a:effectLst/>
                <a:latin typeface="+mn-lt"/>
                <a:ea typeface="+mn-ea"/>
                <a:cs typeface="+mn-cs"/>
              </a:rPr>
              <a:t>(IC) </a:t>
            </a:r>
            <a:r>
              <a:rPr lang="nb-NO" sz="1200" b="0" i="0" u="none" strike="noStrike" kern="1200" dirty="0">
                <a:solidFill>
                  <a:schemeClr val="tx1"/>
                </a:solidFill>
                <a:effectLst/>
                <a:latin typeface="+mn-lt"/>
                <a:ea typeface="+mn-ea"/>
                <a:cs typeface="+mn-cs"/>
              </a:rPr>
              <a:t>– </a:t>
            </a:r>
            <a:r>
              <a:rPr lang="nb-NO" sz="1200" b="0" i="0" u="none" strike="noStrike" kern="1200" dirty="0">
                <a:solidFill>
                  <a:schemeClr val="tx1"/>
                </a:solidFill>
                <a:effectLst/>
                <a:latin typeface="+mn-lt"/>
                <a:ea typeface="+mn-ea"/>
                <a:cs typeface="+mn-cs"/>
              </a:rPr>
              <a:t>I leader </a:t>
            </a:r>
            <a:r>
              <a:rPr lang="nb-NO" sz="1200" b="0" i="0" u="none" strike="noStrike" kern="1200" dirty="0" err="1">
                <a:solidFill>
                  <a:schemeClr val="tx1"/>
                </a:solidFill>
                <a:effectLst/>
                <a:latin typeface="+mn-lt"/>
                <a:ea typeface="+mn-ea"/>
                <a:cs typeface="+mn-cs"/>
              </a:rPr>
              <a:t>trasformazionali </a:t>
            </a:r>
            <a:r>
              <a:rPr lang="nb-NO" sz="1200" b="0" i="0" u="none" strike="noStrike" kern="1200" dirty="0" err="1">
                <a:solidFill>
                  <a:schemeClr val="tx1"/>
                </a:solidFill>
                <a:effectLst/>
                <a:latin typeface="+mn-lt"/>
                <a:ea typeface="+mn-ea"/>
                <a:cs typeface="+mn-cs"/>
              </a:rPr>
              <a:t>dimostrano </a:t>
            </a:r>
            <a:r>
              <a:rPr lang="nb-NO" sz="1200" b="0" i="0" u="none" strike="noStrike" kern="1200" dirty="0">
                <a:solidFill>
                  <a:schemeClr val="tx1"/>
                </a:solidFill>
                <a:effectLst/>
                <a:latin typeface="+mn-lt"/>
                <a:ea typeface="+mn-ea"/>
                <a:cs typeface="+mn-cs"/>
              </a:rPr>
              <a:t>sincera </a:t>
            </a:r>
            <a:r>
              <a:rPr lang="nb-NO" sz="1200" b="0" i="0" u="none" strike="noStrike" kern="1200" dirty="0" err="1">
                <a:solidFill>
                  <a:schemeClr val="tx1"/>
                </a:solidFill>
                <a:effectLst/>
                <a:latin typeface="+mn-lt"/>
                <a:ea typeface="+mn-ea"/>
                <a:cs typeface="+mn-cs"/>
              </a:rPr>
              <a:t>attenzione </a:t>
            </a:r>
            <a:r>
              <a:rPr lang="nb-NO" sz="1200" b="0" i="0" u="none" strike="noStrike" kern="1200" dirty="0">
                <a:solidFill>
                  <a:schemeClr val="tx1"/>
                </a:solidFill>
                <a:effectLst/>
                <a:latin typeface="+mn-lt"/>
                <a:ea typeface="+mn-ea"/>
                <a:cs typeface="+mn-cs"/>
              </a:rPr>
              <a:t>per </a:t>
            </a:r>
            <a:r>
              <a:rPr lang="nb-NO" sz="1200" b="0" i="0" u="none" strike="noStrike" kern="1200" dirty="0" err="1">
                <a:solidFill>
                  <a:schemeClr val="tx1"/>
                </a:solidFill>
                <a:effectLst/>
                <a:latin typeface="+mn-lt"/>
                <a:ea typeface="+mn-ea"/>
                <a:cs typeface="+mn-cs"/>
              </a:rPr>
              <a:t>le </a:t>
            </a:r>
            <a:r>
              <a:rPr lang="nb-NO" sz="1200" b="0" i="0" u="none" strike="noStrike" kern="1200" dirty="0" err="1">
                <a:solidFill>
                  <a:schemeClr val="tx1"/>
                </a:solidFill>
                <a:effectLst/>
                <a:latin typeface="+mn-lt"/>
                <a:ea typeface="+mn-ea"/>
                <a:cs typeface="+mn-cs"/>
              </a:rPr>
              <a:t>esigenze </a:t>
            </a:r>
            <a:r>
              <a:rPr lang="nb-NO" sz="1200" b="0" i="0" u="none" strike="noStrike" kern="1200" dirty="0">
                <a:solidFill>
                  <a:schemeClr val="tx1"/>
                </a:solidFill>
                <a:effectLst/>
                <a:latin typeface="+mn-lt"/>
                <a:ea typeface="+mn-ea"/>
                <a:cs typeface="+mn-cs"/>
              </a:rPr>
              <a:t>e i sentimenti dei </a:t>
            </a:r>
            <a:r>
              <a:rPr lang="nb-NO" sz="1200" b="0" i="0" u="none" strike="noStrike" kern="1200" dirty="0" err="1">
                <a:solidFill>
                  <a:schemeClr val="tx1"/>
                </a:solidFill>
                <a:effectLst/>
                <a:latin typeface="+mn-lt"/>
                <a:ea typeface="+mn-ea"/>
                <a:cs typeface="+mn-cs"/>
              </a:rPr>
              <a:t>propri seguaci </a:t>
            </a:r>
            <a:r>
              <a:rPr lang="nb-NO" sz="1200" b="0" i="0" u="none" strike="noStrike" kern="1200" dirty="0">
                <a:solidFill>
                  <a:schemeClr val="tx1"/>
                </a:solidFill>
                <a:effectLst/>
                <a:latin typeface="+mn-lt"/>
                <a:ea typeface="+mn-ea"/>
                <a:cs typeface="+mn-cs"/>
              </a:rPr>
              <a:t>e </a:t>
            </a:r>
            <a:r>
              <a:rPr lang="nb-NO" sz="1200" b="0" i="0" u="none" strike="noStrike" kern="1200" dirty="0" err="1">
                <a:solidFill>
                  <a:schemeClr val="tx1"/>
                </a:solidFill>
                <a:effectLst/>
                <a:latin typeface="+mn-lt"/>
                <a:ea typeface="+mn-ea"/>
                <a:cs typeface="+mn-cs"/>
              </a:rPr>
              <a:t>li </a:t>
            </a:r>
            <a:r>
              <a:rPr lang="nb-NO" sz="1200" b="0" i="0" u="none" strike="noStrike" kern="1200" dirty="0" err="1">
                <a:solidFill>
                  <a:schemeClr val="tx1"/>
                </a:solidFill>
                <a:effectLst/>
                <a:latin typeface="+mn-lt"/>
                <a:ea typeface="+mn-ea"/>
                <a:cs typeface="+mn-cs"/>
              </a:rPr>
              <a:t>aiutano </a:t>
            </a:r>
            <a:r>
              <a:rPr lang="nb-NO" sz="1200" b="0" i="0" u="none" strike="noStrike" kern="1200" dirty="0" err="1">
                <a:solidFill>
                  <a:schemeClr val="tx1"/>
                </a:solidFill>
                <a:effectLst/>
                <a:latin typeface="+mn-lt"/>
                <a:ea typeface="+mn-ea"/>
                <a:cs typeface="+mn-cs"/>
              </a:rPr>
              <a:t>a realizzarsi</a:t>
            </a:r>
            <a:r>
              <a:rPr lang="nb-NO" sz="1200" b="0" i="0" u="none" strike="noStrike" kern="1200" dirty="0">
                <a:solidFill>
                  <a:schemeClr val="tx1"/>
                </a:solidFill>
                <a:effectLst/>
                <a:latin typeface="+mn-lt"/>
                <a:ea typeface="+mn-ea"/>
                <a:cs typeface="+mn-cs"/>
              </a:rPr>
              <a:t>. Questa </a:t>
            </a:r>
            <a:r>
              <a:rPr lang="nb-NO" sz="1200" b="0" i="0" u="none" strike="noStrike" kern="1200" dirty="0" err="1">
                <a:solidFill>
                  <a:schemeClr val="tx1"/>
                </a:solidFill>
                <a:effectLst/>
                <a:latin typeface="+mn-lt"/>
                <a:ea typeface="+mn-ea"/>
                <a:cs typeface="+mn-cs"/>
              </a:rPr>
              <a:t>attenzione</a:t>
            </a:r>
            <a:r>
              <a:rPr lang="nb-NO" sz="1200" b="0" i="0" u="none" strike="noStrike" kern="1200" dirty="0">
                <a:solidFill>
                  <a:schemeClr val="tx1"/>
                </a:solidFill>
                <a:effectLst/>
                <a:latin typeface="+mn-lt"/>
                <a:ea typeface="+mn-ea"/>
                <a:cs typeface="+mn-cs"/>
              </a:rPr>
              <a:t> personale </a:t>
            </a:r>
            <a:r>
              <a:rPr lang="nb-NO" sz="1200" b="0" i="0" u="none" strike="noStrike" kern="1200" dirty="0">
                <a:solidFill>
                  <a:schemeClr val="tx1"/>
                </a:solidFill>
                <a:effectLst/>
                <a:latin typeface="+mn-lt"/>
                <a:ea typeface="+mn-ea"/>
                <a:cs typeface="+mn-cs"/>
              </a:rPr>
              <a:t>verso </a:t>
            </a:r>
            <a:r>
              <a:rPr lang="nb-NO" sz="1200" b="0" i="0" u="none" strike="noStrike" kern="1200" dirty="0" err="1">
                <a:solidFill>
                  <a:schemeClr val="tx1"/>
                </a:solidFill>
                <a:effectLst/>
                <a:latin typeface="+mn-lt"/>
                <a:ea typeface="+mn-ea"/>
                <a:cs typeface="+mn-cs"/>
              </a:rPr>
              <a:t>ciascun </a:t>
            </a:r>
            <a:r>
              <a:rPr lang="nb-NO" sz="1200" b="0" i="0" u="none" strike="noStrike" kern="1200" dirty="0" err="1">
                <a:solidFill>
                  <a:schemeClr val="tx1"/>
                </a:solidFill>
                <a:effectLst/>
                <a:latin typeface="+mn-lt"/>
                <a:ea typeface="+mn-ea"/>
                <a:cs typeface="+mn-cs"/>
              </a:rPr>
              <a:t>seguace </a:t>
            </a:r>
            <a:r>
              <a:rPr lang="nb-NO" sz="1200" b="0" i="0" u="none" strike="noStrike" kern="1200" dirty="0">
                <a:solidFill>
                  <a:schemeClr val="tx1"/>
                </a:solidFill>
                <a:effectLst/>
                <a:latin typeface="+mn-lt"/>
                <a:ea typeface="+mn-ea"/>
                <a:cs typeface="+mn-cs"/>
              </a:rPr>
              <a:t>contribuisce a </a:t>
            </a:r>
            <a:r>
              <a:rPr lang="nb-NO" sz="1200" b="0" i="0" u="none" strike="noStrike" kern="1200" dirty="0" err="1">
                <a:solidFill>
                  <a:schemeClr val="tx1"/>
                </a:solidFill>
                <a:effectLst/>
                <a:latin typeface="+mn-lt"/>
                <a:ea typeface="+mn-ea"/>
                <a:cs typeface="+mn-cs"/>
              </a:rPr>
              <a:t>sviluppare </a:t>
            </a:r>
            <a:r>
              <a:rPr lang="nb-NO" sz="1200" b="0" i="0" u="none" strike="noStrike" kern="1200" dirty="0">
                <a:solidFill>
                  <a:schemeClr val="tx1"/>
                </a:solidFill>
                <a:effectLst/>
                <a:latin typeface="+mn-lt"/>
                <a:ea typeface="+mn-ea"/>
                <a:cs typeface="+mn-cs"/>
              </a:rPr>
              <a:t>la fiducia </a:t>
            </a:r>
            <a:r>
              <a:rPr lang="nb-NO" sz="1200" b="0" i="0" u="none" strike="noStrike" kern="1200" dirty="0" err="1">
                <a:solidFill>
                  <a:schemeClr val="tx1"/>
                </a:solidFill>
                <a:effectLst/>
                <a:latin typeface="+mn-lt"/>
                <a:ea typeface="+mn-ea"/>
                <a:cs typeface="+mn-cs"/>
              </a:rPr>
              <a:t>tra </a:t>
            </a:r>
            <a:r>
              <a:rPr lang="nb-NO" sz="1200" b="0" i="0" u="none" strike="noStrike" kern="1200" dirty="0" err="1">
                <a:solidFill>
                  <a:schemeClr val="tx1"/>
                </a:solidFill>
                <a:effectLst/>
                <a:latin typeface="+mn-lt"/>
                <a:ea typeface="+mn-ea"/>
                <a:cs typeface="+mn-cs"/>
              </a:rPr>
              <a:t>i </a:t>
            </a:r>
            <a:r>
              <a:rPr lang="nb-NO" sz="1200" b="0" i="0" u="none" strike="noStrike" kern="1200" dirty="0" err="1">
                <a:solidFill>
                  <a:schemeClr val="tx1"/>
                </a:solidFill>
                <a:effectLst/>
                <a:latin typeface="+mn-lt"/>
                <a:ea typeface="+mn-ea"/>
                <a:cs typeface="+mn-cs"/>
              </a:rPr>
              <a:t>membri </a:t>
            </a:r>
            <a:r>
              <a:rPr lang="nb-NO" sz="1200" b="0" i="0" u="none" strike="noStrike" kern="1200" dirty="0" err="1">
                <a:solidFill>
                  <a:schemeClr val="tx1"/>
                </a:solidFill>
                <a:effectLst/>
                <a:latin typeface="+mn-lt"/>
                <a:ea typeface="+mn-ea"/>
                <a:cs typeface="+mn-cs"/>
              </a:rPr>
              <a:t>dell'organizzazione </a:t>
            </a:r>
            <a:r>
              <a:rPr lang="nb-NO" sz="1200" b="0" i="0" u="none" strike="noStrike" kern="1200" dirty="0">
                <a:solidFill>
                  <a:schemeClr val="tx1"/>
                </a:solidFill>
                <a:effectLst/>
                <a:latin typeface="+mn-lt"/>
                <a:ea typeface="+mn-ea"/>
                <a:cs typeface="+mn-cs"/>
              </a:rPr>
              <a:t>e </a:t>
            </a:r>
            <a:r>
              <a:rPr lang="nb-NO" sz="1200" b="0" i="0" u="none" strike="noStrike" kern="1200" dirty="0">
                <a:solidFill>
                  <a:schemeClr val="tx1"/>
                </a:solidFill>
                <a:effectLst/>
                <a:latin typeface="+mn-lt"/>
                <a:ea typeface="+mn-ea"/>
                <a:cs typeface="+mn-cs"/>
              </a:rPr>
              <a:t>le</a:t>
            </a:r>
            <a:r>
              <a:rPr lang="nb-NO" sz="1200" b="0" i="0" u="none" strike="noStrike" kern="1200" dirty="0" err="1">
                <a:solidFill>
                  <a:schemeClr val="tx1"/>
                </a:solidFill>
                <a:effectLst/>
                <a:latin typeface="+mn-lt"/>
                <a:ea typeface="+mn-ea"/>
                <a:cs typeface="+mn-cs"/>
              </a:rPr>
              <a:t> loro </a:t>
            </a:r>
            <a:r>
              <a:rPr lang="nb-NO" sz="1200" b="0" i="0" u="none" strike="noStrike" kern="1200" dirty="0" err="1">
                <a:solidFill>
                  <a:schemeClr val="tx1"/>
                </a:solidFill>
                <a:effectLst/>
                <a:latin typeface="+mn-lt"/>
                <a:ea typeface="+mn-ea"/>
                <a:cs typeface="+mn-cs"/>
              </a:rPr>
              <a:t>figure </a:t>
            </a:r>
            <a:r>
              <a:rPr lang="nb-NO" sz="1200" b="0" i="0" u="none" strike="noStrike" kern="1200" dirty="0" err="1">
                <a:solidFill>
                  <a:schemeClr val="tx1"/>
                </a:solidFill>
                <a:effectLst/>
                <a:latin typeface="+mn-lt"/>
                <a:ea typeface="+mn-ea"/>
                <a:cs typeface="+mn-cs"/>
              </a:rPr>
              <a:t>autoritarie</a:t>
            </a:r>
            <a:r>
              <a:rPr lang="nb-NO" sz="1200" b="0" i="0" u="none" strike="noStrike" kern="1200" dirty="0">
                <a:solidFill>
                  <a:schemeClr val="tx1"/>
                </a:solidFill>
                <a:effectLst/>
                <a:latin typeface="+mn-lt"/>
                <a:ea typeface="+mn-ea"/>
                <a:cs typeface="+mn-cs"/>
              </a:rPr>
              <a:t>. </a:t>
            </a:r>
            <a:endParaRPr lang="nb-NO" sz="1200" b="1" i="0" u="sng" kern="1200" dirty="0">
              <a:solidFill>
                <a:schemeClr val="tx1"/>
              </a:solidFill>
              <a:effectLst/>
              <a:latin typeface="+mn-lt"/>
              <a:ea typeface="+mn-ea"/>
              <a:cs typeface="+mn-cs"/>
            </a:endParaRPr>
          </a:p>
          <a:p>
            <a:pPr rtl="0"/>
            <a:r>
              <a:rPr lang="nb-NO" sz="1200" b="1" i="0" u="sng" kern="1200" dirty="0" err="1">
                <a:solidFill>
                  <a:schemeClr val="tx1"/>
                </a:solidFill>
                <a:effectLst/>
                <a:latin typeface="+mn-lt"/>
                <a:ea typeface="+mn-ea"/>
                <a:cs typeface="+mn-cs"/>
              </a:rPr>
              <a:t>Stimolo </a:t>
            </a:r>
            <a:r>
              <a:rPr lang="nb-NO" sz="1200" b="1" i="0" u="sng" kern="1200" dirty="0" err="1">
                <a:solidFill>
                  <a:schemeClr val="tx1"/>
                </a:solidFill>
                <a:effectLst/>
                <a:latin typeface="+mn-lt"/>
                <a:ea typeface="+mn-ea"/>
                <a:cs typeface="+mn-cs"/>
              </a:rPr>
              <a:t>intellettuale </a:t>
            </a:r>
            <a:r>
              <a:rPr lang="nb-NO" sz="1200" b="1" i="0" u="sng" kern="1200" dirty="0">
                <a:solidFill>
                  <a:schemeClr val="tx1"/>
                </a:solidFill>
                <a:effectLst/>
                <a:latin typeface="+mn-lt"/>
                <a:ea typeface="+mn-ea"/>
                <a:cs typeface="+mn-cs"/>
              </a:rPr>
              <a:t>(IS) </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Il </a:t>
            </a:r>
            <a:r>
              <a:rPr lang="nb-NO" sz="1200" b="0" i="0" u="none" strike="noStrike" kern="1200" dirty="0">
                <a:solidFill>
                  <a:schemeClr val="tx1"/>
                </a:solidFill>
                <a:effectLst/>
                <a:latin typeface="+mn-lt"/>
                <a:ea typeface="+mn-ea"/>
                <a:cs typeface="+mn-cs"/>
              </a:rPr>
              <a:t>leader </a:t>
            </a:r>
            <a:r>
              <a:rPr lang="nb-NO" sz="1200" b="0" i="0" u="none" strike="noStrike" kern="1200" dirty="0" err="1">
                <a:solidFill>
                  <a:schemeClr val="tx1"/>
                </a:solidFill>
                <a:effectLst/>
                <a:latin typeface="+mn-lt"/>
                <a:ea typeface="+mn-ea"/>
                <a:cs typeface="+mn-cs"/>
              </a:rPr>
              <a:t>sfida </a:t>
            </a:r>
            <a:r>
              <a:rPr lang="nb-NO" sz="1200" b="0" i="0" u="none" strike="noStrike" kern="1200" dirty="0" err="1">
                <a:solidFill>
                  <a:schemeClr val="tx1"/>
                </a:solidFill>
                <a:effectLst/>
                <a:latin typeface="+mn-lt"/>
                <a:ea typeface="+mn-ea"/>
                <a:cs typeface="+mn-cs"/>
              </a:rPr>
              <a:t>i </a:t>
            </a:r>
            <a:r>
              <a:rPr lang="nb-NO" sz="1200" b="0" i="0" u="none" strike="noStrike" kern="1200" dirty="0" err="1">
                <a:solidFill>
                  <a:schemeClr val="tx1"/>
                </a:solidFill>
                <a:effectLst/>
                <a:latin typeface="+mn-lt"/>
                <a:ea typeface="+mn-ea"/>
                <a:cs typeface="+mn-cs"/>
              </a:rPr>
              <a:t>propri</a:t>
            </a:r>
            <a:r>
              <a:rPr lang="nb-NO" sz="1200" b="0" i="0" u="none" strike="noStrike" kern="1200" dirty="0" err="1">
                <a:solidFill>
                  <a:schemeClr val="tx1"/>
                </a:solidFill>
                <a:effectLst/>
                <a:latin typeface="+mn-lt"/>
                <a:ea typeface="+mn-ea"/>
                <a:cs typeface="+mn-cs"/>
              </a:rPr>
              <a:t> seguaci </a:t>
            </a:r>
            <a:r>
              <a:rPr lang="nb-NO" sz="1200" b="0" i="0" u="none" strike="noStrike" kern="1200" dirty="0">
                <a:solidFill>
                  <a:schemeClr val="tx1"/>
                </a:solidFill>
                <a:effectLst/>
                <a:latin typeface="+mn-lt"/>
                <a:ea typeface="+mn-ea"/>
                <a:cs typeface="+mn-cs"/>
              </a:rPr>
              <a:t>a essere innovativi e </a:t>
            </a:r>
            <a:r>
              <a:rPr lang="nb-NO" sz="1200" b="0" i="0" u="none" strike="noStrike" kern="1200" dirty="0" err="1">
                <a:solidFill>
                  <a:schemeClr val="tx1"/>
                </a:solidFill>
                <a:effectLst/>
                <a:latin typeface="+mn-lt"/>
                <a:ea typeface="+mn-ea"/>
                <a:cs typeface="+mn-cs"/>
              </a:rPr>
              <a:t>creativi</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li </a:t>
            </a:r>
            <a:r>
              <a:rPr lang="nb-NO" sz="1200" b="0" i="0" u="none" strike="noStrike" kern="1200" dirty="0" err="1">
                <a:solidFill>
                  <a:schemeClr val="tx1"/>
                </a:solidFill>
                <a:effectLst/>
                <a:latin typeface="+mn-lt"/>
                <a:ea typeface="+mn-ea"/>
                <a:cs typeface="+mn-cs"/>
              </a:rPr>
              <a:t>incoraggia </a:t>
            </a:r>
            <a:r>
              <a:rPr lang="nb-NO" sz="1200" b="0" i="0" u="none" strike="noStrike" kern="1200" dirty="0">
                <a:solidFill>
                  <a:schemeClr val="tx1"/>
                </a:solidFill>
                <a:effectLst/>
                <a:latin typeface="+mn-lt"/>
                <a:ea typeface="+mn-ea"/>
                <a:cs typeface="+mn-cs"/>
              </a:rPr>
              <a:t>a </a:t>
            </a:r>
            <a:r>
              <a:rPr lang="nb-NO" sz="1200" b="0" i="0" u="none" strike="noStrike" kern="1200" dirty="0" err="1">
                <a:solidFill>
                  <a:schemeClr val="tx1"/>
                </a:solidFill>
                <a:effectLst/>
                <a:latin typeface="+mn-lt"/>
                <a:ea typeface="+mn-ea"/>
                <a:cs typeface="+mn-cs"/>
              </a:rPr>
              <a:t>mettere in discussione </a:t>
            </a:r>
            <a:r>
              <a:rPr lang="nb-NO" sz="1200" b="0" i="0" u="none" strike="noStrike" kern="1200" dirty="0" err="1">
                <a:solidFill>
                  <a:schemeClr val="tx1"/>
                </a:solidFill>
                <a:effectLst/>
                <a:latin typeface="+mn-lt"/>
                <a:ea typeface="+mn-ea"/>
                <a:cs typeface="+mn-cs"/>
              </a:rPr>
              <a:t>lo </a:t>
            </a:r>
            <a:r>
              <a:rPr lang="nb-NO" sz="1200" b="0" i="0" u="none" strike="noStrike" kern="1200" dirty="0">
                <a:solidFill>
                  <a:schemeClr val="tx1"/>
                </a:solidFill>
                <a:effectLst/>
                <a:latin typeface="+mn-lt"/>
                <a:ea typeface="+mn-ea"/>
                <a:cs typeface="+mn-cs"/>
              </a:rPr>
              <a:t>status quo e </a:t>
            </a:r>
            <a:r>
              <a:rPr lang="nb-NO" sz="1200" b="0" i="0" u="none" strike="noStrike" kern="1200" dirty="0" err="1">
                <a:solidFill>
                  <a:schemeClr val="tx1"/>
                </a:solidFill>
                <a:effectLst/>
                <a:latin typeface="+mn-lt"/>
                <a:ea typeface="+mn-ea"/>
                <a:cs typeface="+mn-cs"/>
              </a:rPr>
              <a:t>li </a:t>
            </a:r>
            <a:r>
              <a:rPr lang="nb-NO" sz="1200" b="0" i="0" u="none" strike="noStrike" kern="1200" dirty="0" err="1">
                <a:solidFill>
                  <a:schemeClr val="tx1"/>
                </a:solidFill>
                <a:effectLst/>
                <a:latin typeface="+mn-lt"/>
                <a:ea typeface="+mn-ea"/>
                <a:cs typeface="+mn-cs"/>
              </a:rPr>
              <a:t>spinge </a:t>
            </a:r>
            <a:r>
              <a:rPr lang="nb-NO" sz="1200" b="0" i="0" u="none" strike="noStrike" kern="1200" dirty="0" err="1">
                <a:solidFill>
                  <a:schemeClr val="tx1"/>
                </a:solidFill>
                <a:effectLst/>
                <a:latin typeface="+mn-lt"/>
                <a:ea typeface="+mn-ea"/>
                <a:cs typeface="+mn-cs"/>
              </a:rPr>
              <a:t>costantemente </a:t>
            </a:r>
            <a:r>
              <a:rPr lang="nb-NO" sz="1200" b="0" i="0" u="none" strike="noStrike" kern="1200" dirty="0">
                <a:solidFill>
                  <a:schemeClr val="tx1"/>
                </a:solidFill>
                <a:effectLst/>
                <a:latin typeface="+mn-lt"/>
                <a:ea typeface="+mn-ea"/>
                <a:cs typeface="+mn-cs"/>
              </a:rPr>
              <a:t>a raggiungere </a:t>
            </a:r>
            <a:r>
              <a:rPr lang="nb-NO" sz="1200" b="0" i="0" u="none" strike="noStrike" kern="1200" dirty="0" err="1">
                <a:solidFill>
                  <a:schemeClr val="tx1"/>
                </a:solidFill>
                <a:effectLst/>
                <a:latin typeface="+mn-lt"/>
                <a:ea typeface="+mn-ea"/>
                <a:cs typeface="+mn-cs"/>
              </a:rPr>
              <a:t>livelli </a:t>
            </a:r>
            <a:r>
              <a:rPr lang="nb-NO" sz="1200" b="0" i="0" u="none" strike="noStrike" kern="1200" dirty="0">
                <a:solidFill>
                  <a:schemeClr val="tx1"/>
                </a:solidFill>
                <a:effectLst/>
                <a:latin typeface="+mn-lt"/>
                <a:ea typeface="+mn-ea"/>
                <a:cs typeface="+mn-cs"/>
              </a:rPr>
              <a:t>di rendimento </a:t>
            </a:r>
            <a:r>
              <a:rPr lang="nb-NO" sz="1200" b="0" i="0" u="none" strike="noStrike" kern="1200" dirty="0" err="1">
                <a:solidFill>
                  <a:schemeClr val="tx1"/>
                </a:solidFill>
                <a:effectLst/>
                <a:latin typeface="+mn-lt"/>
                <a:ea typeface="+mn-ea"/>
                <a:cs typeface="+mn-cs"/>
              </a:rPr>
              <a:t>sempre più elevati.</a:t>
            </a:r>
            <a:endParaRPr lang="nb-NO" b="0" dirty="0">
              <a:effectLst/>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31968-C942-0A4A-A985-4800B9457E60}"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t>75</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9512583"/>
      </p:ext>
    </p:extLst>
  </p:cSld>
  <p:clrMapOvr>
    <a:masterClrMapping/>
  </p:clrMapOvr>
</p:notes>
</file>

<file path=ppt/notesSlides/notesSlide3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Times New Roman" panose="02020603050405020304" pitchFamily="18" charset="0"/>
              </a:rPr>
              <a:t>Anche con controlli robusti e resilienti in atto, la natura globale dei sistemi informatici rende la risposta nei momenti successivi a un attacco informatico molto più che tecnologica. La risposta da parte della leadership deve essere ottenuta riconoscendo un'ampia gamma di fattori: comportamento, cultura, contesto socioeconomico e una singola organizzazione o più organizzazioni. </a:t>
            </a:r>
            <a:r>
              <a:rPr lang="en-US" sz="1800" b="0" i="0" u="none" strike="noStrike" baseline="0" dirty="0" err="1">
                <a:solidFill>
                  <a:srgbClr val="000000"/>
                </a:solidFill>
                <a:latin typeface="Times New Roman" panose="02020603050405020304" pitchFamily="18" charset="0"/>
              </a:rPr>
              <a:t>Auffret </a:t>
            </a:r>
            <a:r>
              <a:rPr lang="en-US" sz="1800" b="0" i="0" u="none" strike="noStrike" baseline="0" dirty="0">
                <a:solidFill>
                  <a:srgbClr val="000000"/>
                </a:solidFill>
                <a:latin typeface="Times New Roman" panose="02020603050405020304" pitchFamily="18" charset="0"/>
              </a:rPr>
              <a:t>et al. (2017) hanno sostenuto che molti di questi fattori hanno portato alla creazione del ruolo di Chief Information Security Officer (CISO) in </a:t>
            </a:r>
            <a:r>
              <a:rPr lang="en-US" sz="1800" b="0" i="1" u="none" strike="noStrike" baseline="0" dirty="0">
                <a:solidFill>
                  <a:srgbClr val="000000"/>
                </a:solidFill>
                <a:latin typeface="Times New Roman" panose="02020603050405020304" pitchFamily="18" charset="0"/>
              </a:rPr>
              <a:t>Cleveland et al. Verso un quadro di riferimento per la leadership nella sicurezza informatica </a:t>
            </a:r>
            <a:endParaRPr lang="en-US" sz="1800" b="0" i="0" u="none" strike="noStrike" baseline="0" dirty="0">
              <a:solidFill>
                <a:srgbClr val="000000"/>
              </a:solidFill>
              <a:latin typeface="Times New Roman" panose="02020603050405020304" pitchFamily="18" charset="0"/>
            </a:endParaRPr>
          </a:p>
          <a:p>
            <a:r>
              <a:rPr lang="en-US" sz="1800" b="0" i="1" u="none" strike="noStrike" baseline="0" dirty="0">
                <a:latin typeface="Times New Roman" panose="02020603050405020304" pitchFamily="18" charset="0"/>
              </a:rPr>
              <a:t>Atti della tredicesima conferenza della Midwest Association for Information Systems, Saint Louis, Missouri, 17-18 maggio 2018 3 </a:t>
            </a:r>
            <a:endParaRPr lang="en-US" sz="1800" b="0" i="0" u="none" strike="noStrike" baseline="0" dirty="0">
              <a:latin typeface="Times New Roman" panose="02020603050405020304" pitchFamily="18" charset="0"/>
            </a:endParaRPr>
          </a:p>
          <a:p>
            <a:endParaRPr lang="nb-NO" sz="1800" b="0" i="0" u="none" strike="noStrike" baseline="0" dirty="0">
              <a:latin typeface="Times New Roman" panose="02020603050405020304" pitchFamily="18" charset="0"/>
            </a:endParaRPr>
          </a:p>
          <a:p>
            <a:r>
              <a:rPr lang="en-US" sz="1800" b="0" i="0" u="none" strike="noStrike" baseline="0" dirty="0">
                <a:latin typeface="Times New Roman" panose="02020603050405020304" pitchFamily="18" charset="0"/>
              </a:rPr>
              <a:t>organizzazioni. Il leader in questo ruolo è responsabile della pianificazione strategica e dell'implementazione dei programmi di sicurezza informatica che possono migliorare la difesa dell'organizzazione contro le minacce informatiche. Pertanto, la persona che ricopre questo ruolo deve avere il potere e l'autorità di riunire le risorse necessarie per garantire il successo del programma, tenendo conto della varietà di fattori che possono avere un impatto negativo sulla sua implementazione. Di conseguenza, questo CISO in qualità di leader deve possedere non solo competenze tecniche, ma anche acume commerciale, resilienza e capacità di team building. </a:t>
            </a:r>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B6CAF-8741-4B2C-B608-CDC0C1984F8F}"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t>77</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83367626"/>
      </p:ext>
    </p:extLst>
  </p:cSld>
  <p:clrMapOvr>
    <a:masterClrMapping/>
  </p:clrMapOvr>
</p:notes>
</file>

<file path=ppt/notesSlides/notesSlide3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902CB-7487-49F8-9035-BAA64ED05E1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78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95475126"/>
      </p:ext>
    </p:extLst>
  </p:cSld>
  <p:clrMapOvr>
    <a:masterClrMapping/>
  </p:clrMapOvr>
</p:notes>
</file>

<file path=ppt/notesSlides/notesSlide3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 studio </a:t>
            </a:r>
            <a:r>
              <a:rPr lang="en-GB" b="1" dirty="0"/>
              <a:t>"</a:t>
            </a:r>
            <a:r>
              <a:rPr lang="en-GB" b="1" dirty="0" err="1"/>
              <a:t>Sociometria </a:t>
            </a:r>
            <a:r>
              <a:rPr lang="en-GB" b="1" dirty="0"/>
              <a:t>e valutazione osservazionale del lavoro di squadra e della leadership in una </a:t>
            </a:r>
            <a:r>
              <a:rPr lang="en-GB" b="1" dirty="0"/>
              <a:t>competizione </a:t>
            </a:r>
            <a:r>
              <a:rPr lang="en-GB" b="1" dirty="0" err="1"/>
              <a:t>sulla difesa</a:t>
            </a:r>
            <a:r>
              <a:rPr lang="en-GB" b="1" dirty="0"/>
              <a:t> della sicurezza informatica</a:t>
            </a:r>
            <a:r>
              <a:rPr lang="en-GB" b="1" dirty="0"/>
              <a:t>" </a:t>
            </a:r>
            <a:r>
              <a:rPr lang="en-GB" dirty="0"/>
              <a:t>esamina i fattori che influenzano l'efficacia dei </a:t>
            </a:r>
            <a:r>
              <a:rPr lang="en-GB" dirty="0"/>
              <a:t>team </a:t>
            </a:r>
            <a:r>
              <a:rPr lang="en-GB" dirty="0" err="1"/>
              <a:t>di difesa</a:t>
            </a:r>
            <a:r>
              <a:rPr lang="en-GB" dirty="0"/>
              <a:t> informatica </a:t>
            </a:r>
            <a:r>
              <a:rPr lang="en-GB" dirty="0" err="1"/>
              <a:t>analizzando </a:t>
            </a:r>
            <a:r>
              <a:rPr lang="en-GB" dirty="0"/>
              <a:t>i processi di squadra, la leadership e i dati sociometrici raccolti durante una competizione universitaria sulla sicurezza informatica.</a:t>
            </a:r>
          </a:p>
          <a:p>
            <a:r>
              <a:rPr lang="en-GB" b="1" dirty="0"/>
              <a:t>Risultati principali:</a:t>
            </a:r>
          </a:p>
          <a:p>
            <a:pPr>
              <a:buFont typeface="+mj-lt"/>
              <a:buAutoNum type="arabicPeriod"/>
            </a:pPr>
            <a:r>
              <a:rPr lang="en-GB" b="1" dirty="0"/>
              <a:t>Dimensioni delle prestazioni del team</a:t>
            </a:r>
            <a:r>
              <a:rPr lang="en-GB" dirty="0"/>
              <a:t>:</a:t>
            </a:r>
          </a:p>
          <a:p>
            <a:pPr marL="742950" lvl="1" indent="-285750">
              <a:buFont typeface="+mj-lt"/>
              <a:buAutoNum type="arabicPeriod"/>
            </a:pPr>
            <a:r>
              <a:rPr lang="en-GB" dirty="0"/>
              <a:t>I team sono stati valutati in base a tre dimensioni: mantenimento dei servizi, risposta agli incidenti e inserimento di scenari. Le prestazioni variavano in base al tipo di attività e all'interazione tra le dinamiche di gruppo e gli stili di leadership.</a:t>
            </a:r>
          </a:p>
          <a:p>
            <a:pPr>
              <a:buFont typeface="+mj-lt"/>
              <a:buAutoNum type="arabicPeriod"/>
            </a:pPr>
            <a:r>
              <a:rPr lang="en-GB" b="1" dirty="0"/>
              <a:t>Leadership e interazione</a:t>
            </a:r>
            <a:r>
              <a:rPr lang="en-GB" dirty="0"/>
              <a:t>:</a:t>
            </a:r>
          </a:p>
          <a:p>
            <a:pPr marL="742950" lvl="1" indent="-285750">
              <a:buFont typeface="+mj-lt"/>
              <a:buAutoNum type="arabicPeriod"/>
            </a:pPr>
            <a:r>
              <a:rPr lang="en-GB" dirty="0"/>
              <a:t>Una leadership efficace e interazioni strutturate sono state fondamentali per il successo del team.</a:t>
            </a:r>
          </a:p>
          <a:p>
            <a:pPr marL="742950" lvl="1" indent="-285750">
              <a:buFont typeface="+mj-lt"/>
              <a:buAutoNum type="arabicPeriod"/>
            </a:pPr>
            <a:r>
              <a:rPr lang="en-GB" dirty="0"/>
              <a:t>La leadership direttiva si è rivelata vantaggiosa per i compiti che richiedevano risultati mirati, come la risposta agli incidenti.</a:t>
            </a:r>
          </a:p>
          <a:p>
            <a:pPr marL="742950" lvl="1" indent="-285750">
              <a:buFont typeface="+mj-lt"/>
              <a:buAutoNum type="arabicPeriod"/>
            </a:pPr>
            <a:r>
              <a:rPr lang="en-GB" dirty="0"/>
              <a:t>Gli stili di leadership basati sul consenso hanno migliorato la collaborazione e le prestazioni nelle attività che richiedevano il coordinamento di tutto il team, come gli scenari simulati.</a:t>
            </a:r>
          </a:p>
          <a:p>
            <a:pPr>
              <a:buFont typeface="+mj-lt"/>
              <a:buAutoNum type="arabicPeriod"/>
            </a:pPr>
            <a:r>
              <a:rPr lang="en-GB" b="1" dirty="0"/>
              <a:t>Interazioni faccia a faccia</a:t>
            </a:r>
            <a:r>
              <a:rPr lang="en-GB" dirty="0"/>
              <a:t>:</a:t>
            </a:r>
          </a:p>
          <a:p>
            <a:pPr marL="742950" lvl="1" indent="-285750">
              <a:buFont typeface="+mj-lt"/>
              <a:buAutoNum type="arabicPeriod"/>
            </a:pPr>
            <a:r>
              <a:rPr lang="en-GB" dirty="0"/>
              <a:t>Un'elevata densità di interazioni faccia a faccia è risultata un fattore predittivo negativo per attività quali il mantenimento dei servizi e la risposta agli incidenti, dove la specializzazione funzionale e la riduzione delle distrazioni erano vantaggiose.</a:t>
            </a:r>
          </a:p>
          <a:p>
            <a:pPr marL="742950" lvl="1" indent="-285750">
              <a:buFont typeface="+mj-lt"/>
              <a:buAutoNum type="arabicPeriod"/>
            </a:pPr>
            <a:r>
              <a:rPr lang="en-GB" dirty="0"/>
              <a:t>Per le attività di inserimento di scenari, una comunicazione faccia a faccia più ricca era associata positivamente a punteggi più alti, sottolineando la necessità di flessibilità nelle strategie di comunicazione in base ai requisiti delle attività.</a:t>
            </a:r>
          </a:p>
          <a:p>
            <a:pPr>
              <a:buFont typeface="+mj-lt"/>
              <a:buAutoNum type="arabicPeriod"/>
            </a:pPr>
            <a:r>
              <a:rPr lang="en-GB" b="1" dirty="0"/>
              <a:t>Approfondimenti sociometrici</a:t>
            </a:r>
            <a:r>
              <a:rPr lang="en-GB" dirty="0"/>
              <a:t>:</a:t>
            </a:r>
          </a:p>
          <a:p>
            <a:pPr marL="742950" lvl="1" indent="-285750">
              <a:buFont typeface="+mj-lt"/>
              <a:buAutoNum type="arabicPeriod"/>
            </a:pPr>
            <a:r>
              <a:rPr lang="en-GB" dirty="0"/>
              <a:t>I team con una leadership ben distribuita e un equilibrio nella comunicazione hanno mostrato una maggiore efficacia.</a:t>
            </a:r>
          </a:p>
          <a:p>
            <a:pPr marL="742950" lvl="1" indent="-285750">
              <a:buFont typeface="+mj-lt"/>
              <a:buAutoNum type="arabicPeriod"/>
            </a:pPr>
            <a:r>
              <a:rPr lang="en-GB" dirty="0"/>
              <a:t>I badge sociometrici hanno raccolto dati sulle dinamiche del team, come la vicinanza, i modelli di discorso e la frequenza delle interazioni, fornendo approfondimenti quantitativi sulla collaborazione e la leadership.</a:t>
            </a:r>
          </a:p>
          <a:p>
            <a:r>
              <a:rPr lang="en-GB" b="1" dirty="0"/>
              <a:t>Implicazioni:</a:t>
            </a:r>
          </a:p>
          <a:p>
            <a:r>
              <a:rPr lang="en-GB" dirty="0"/>
              <a:t>Lo studio sottolinea l'importanza di adattare le strategie di leadership e comunicazione alla natura di specifici compiti di sicurezza informatica. Evidenzia il ruolo della specializzazione funzionale, della collaborazione specifica per compito e della leadership dinamica nell'ottimizzazione delle prestazioni del team, offrendo preziose informazioni per la formazione e la valutazione dei professionisti della sicurezza informatica.</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902CB-7487-49F8-9035-BAA64ED05E1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79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44204752"/>
      </p:ext>
    </p:extLst>
  </p:cSld>
  <p:clrMapOvr>
    <a:masterClrMapping/>
  </p:clrMapOvr>
</p:notes>
</file>

<file path=ppt/notesSlides/notesSlide3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a:r>
              <a:rPr lang="nb-NO" sz="1200" b="0" i="0" u="none" strike="noStrike" kern="1200" dirty="0">
                <a:solidFill>
                  <a:schemeClr val="tx1"/>
                </a:solidFill>
                <a:effectLst/>
                <a:latin typeface="+mn-lt"/>
                <a:ea typeface="+mn-ea"/>
                <a:cs typeface="+mn-cs"/>
              </a:rPr>
              <a:t>Dai </a:t>
            </a:r>
            <a:r>
              <a:rPr lang="nb-NO" sz="1200" b="0" i="0" u="none" strike="noStrike" kern="1200" dirty="0" err="1">
                <a:solidFill>
                  <a:schemeClr val="tx1"/>
                </a:solidFill>
                <a:effectLst/>
                <a:latin typeface="+mn-lt"/>
                <a:ea typeface="+mn-ea"/>
                <a:cs typeface="+mn-cs"/>
              </a:rPr>
              <a:t>risultati </a:t>
            </a:r>
            <a:r>
              <a:rPr lang="nb-NO" sz="1200" b="0" i="0" u="none" strike="noStrike" kern="1200" dirty="0" err="1">
                <a:solidFill>
                  <a:schemeClr val="tx1"/>
                </a:solidFill>
                <a:effectLst/>
                <a:latin typeface="+mn-lt"/>
                <a:ea typeface="+mn-ea"/>
                <a:cs typeface="+mn-cs"/>
              </a:rPr>
              <a:t>dell'Agenzia</a:t>
            </a:r>
            <a:r>
              <a:rPr lang="nb-NO" sz="1200" b="0" i="0" u="none" strike="noStrike" kern="1200" dirty="0">
                <a:solidFill>
                  <a:schemeClr val="tx1"/>
                </a:solidFill>
                <a:effectLst/>
                <a:latin typeface="+mn-lt"/>
                <a:ea typeface="+mn-ea"/>
                <a:cs typeface="+mn-cs"/>
              </a:rPr>
              <a:t> europea per la sicurezza delle reti e dell'informazione </a:t>
            </a:r>
            <a:r>
              <a:rPr lang="nb-NO" sz="1200" b="0" i="0" u="none" strike="noStrike" kern="1200" dirty="0">
                <a:solidFill>
                  <a:schemeClr val="tx1"/>
                </a:solidFill>
                <a:effectLst/>
                <a:latin typeface="+mn-lt"/>
                <a:ea typeface="+mn-ea"/>
                <a:cs typeface="+mn-cs"/>
              </a:rPr>
              <a:t>(ENISA)</a:t>
            </a:r>
            <a:r>
              <a:rPr lang="nb-NO" sz="1200" b="0" i="0" u="none" strike="noStrike" kern="1200" dirty="0">
                <a:solidFill>
                  <a:schemeClr val="tx1"/>
                </a:solidFill>
                <a:effectLst/>
                <a:latin typeface="+mn-lt"/>
                <a:ea typeface="+mn-ea"/>
                <a:cs typeface="+mn-cs"/>
              </a:rPr>
              <a:t>:</a:t>
            </a:r>
            <a:endParaRPr lang="nb-NO" b="0" dirty="0">
              <a:effectLst/>
            </a:endParaRPr>
          </a:p>
          <a:p>
            <a:pPr rtl="0"/>
            <a:br>
              <a:rPr lang="nb-NO" b="0" dirty="0">
                <a:effectLst/>
              </a:rPr>
            </a:br>
            <a:r>
              <a:rPr lang="nb-NO" sz="1200" b="0" i="0" u="none" strike="noStrike" kern="1200" dirty="0">
                <a:solidFill>
                  <a:schemeClr val="tx1"/>
                </a:solidFill>
                <a:effectLst/>
                <a:latin typeface="+mn-lt"/>
                <a:ea typeface="+mn-ea"/>
                <a:cs typeface="+mn-cs"/>
              </a:rPr>
              <a:t>Un'analisi</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approfondita </a:t>
            </a:r>
            <a:r>
              <a:rPr lang="nb-NO" sz="1200" b="0" i="0" u="none" strike="noStrike" kern="1200" dirty="0">
                <a:solidFill>
                  <a:schemeClr val="tx1"/>
                </a:solidFill>
                <a:effectLst/>
                <a:latin typeface="+mn-lt"/>
                <a:ea typeface="+mn-ea"/>
                <a:cs typeface="+mn-cs"/>
              </a:rPr>
              <a:t>condotta dall'ENISA ha portato ad </a:t>
            </a:r>
            <a:r>
              <a:rPr lang="nb-NO" sz="1200" b="0" i="0" u="none" strike="noStrike" kern="1200" dirty="0" err="1">
                <a:solidFill>
                  <a:schemeClr val="tx1"/>
                </a:solidFill>
                <a:effectLst/>
                <a:latin typeface="+mn-lt"/>
                <a:ea typeface="+mn-ea"/>
                <a:cs typeface="+mn-cs"/>
              </a:rPr>
              <a:t>alcune </a:t>
            </a:r>
            <a:r>
              <a:rPr lang="nb-NO" sz="1200" b="0" i="0" u="none" strike="noStrike" kern="1200" dirty="0" err="1">
                <a:solidFill>
                  <a:schemeClr val="tx1"/>
                </a:solidFill>
                <a:effectLst/>
                <a:latin typeface="+mn-lt"/>
                <a:ea typeface="+mn-ea"/>
                <a:cs typeface="+mn-cs"/>
              </a:rPr>
              <a:t>raccomandazioni </a:t>
            </a:r>
            <a:r>
              <a:rPr lang="nb-NO" sz="1200" b="0" i="0" u="none" strike="noStrike" kern="1200" dirty="0" err="1">
                <a:solidFill>
                  <a:schemeClr val="tx1"/>
                </a:solidFill>
                <a:effectLst/>
                <a:latin typeface="+mn-lt"/>
                <a:ea typeface="+mn-ea"/>
                <a:cs typeface="+mn-cs"/>
              </a:rPr>
              <a:t>chiare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Passo </a:t>
            </a:r>
            <a:r>
              <a:rPr lang="nb-NO" sz="1200" b="0" i="0" u="none" strike="noStrike" kern="1200" dirty="0" err="1">
                <a:solidFill>
                  <a:schemeClr val="tx1"/>
                </a:solidFill>
                <a:effectLst/>
                <a:latin typeface="+mn-lt"/>
                <a:ea typeface="+mn-ea"/>
                <a:cs typeface="+mn-cs"/>
              </a:rPr>
              <a:t>ora </a:t>
            </a:r>
            <a:r>
              <a:rPr lang="nb-NO" sz="1200" b="0" i="0" u="none" strike="noStrike" kern="1200" dirty="0" err="1">
                <a:solidFill>
                  <a:schemeClr val="tx1"/>
                </a:solidFill>
                <a:effectLst/>
                <a:latin typeface="+mn-lt"/>
                <a:ea typeface="+mn-ea"/>
                <a:cs typeface="+mn-cs"/>
              </a:rPr>
              <a:t>in rassegna </a:t>
            </a:r>
            <a:r>
              <a:rPr lang="nb-NO" sz="1200" b="0" i="0" u="none" strike="noStrike" kern="1200" dirty="0">
                <a:solidFill>
                  <a:schemeClr val="tx1"/>
                </a:solidFill>
                <a:effectLst/>
                <a:latin typeface="+mn-lt"/>
                <a:ea typeface="+mn-ea"/>
                <a:cs typeface="+mn-cs"/>
              </a:rPr>
              <a:t>e </a:t>
            </a:r>
            <a:r>
              <a:rPr lang="nb-NO" sz="1200" b="0" i="0" u="none" strike="noStrike" kern="1200" dirty="0" err="1">
                <a:solidFill>
                  <a:schemeClr val="tx1"/>
                </a:solidFill>
                <a:effectLst/>
                <a:latin typeface="+mn-lt"/>
                <a:ea typeface="+mn-ea"/>
                <a:cs typeface="+mn-cs"/>
              </a:rPr>
              <a:t>metto in evidenza </a:t>
            </a:r>
            <a:r>
              <a:rPr lang="nb-NO" sz="1200" b="0" i="0" u="none" strike="noStrike" kern="1200" dirty="0" err="1">
                <a:solidFill>
                  <a:schemeClr val="tx1"/>
                </a:solidFill>
                <a:effectLst/>
                <a:latin typeface="+mn-lt"/>
                <a:ea typeface="+mn-ea"/>
                <a:cs typeface="+mn-cs"/>
              </a:rPr>
              <a:t>i </a:t>
            </a:r>
            <a:r>
              <a:rPr lang="nb-NO" sz="1200" b="0" i="0" u="none" strike="noStrike" kern="1200" dirty="0" err="1">
                <a:solidFill>
                  <a:schemeClr val="tx1"/>
                </a:solidFill>
                <a:effectLst/>
                <a:latin typeface="+mn-lt"/>
                <a:ea typeface="+mn-ea"/>
                <a:cs typeface="+mn-cs"/>
              </a:rPr>
              <a:t>punti </a:t>
            </a:r>
            <a:r>
              <a:rPr lang="nb-NO" sz="1200" b="0" i="0" u="none" strike="noStrike" kern="1200" dirty="0" err="1">
                <a:solidFill>
                  <a:schemeClr val="tx1"/>
                </a:solidFill>
                <a:effectLst/>
                <a:latin typeface="+mn-lt"/>
                <a:ea typeface="+mn-ea"/>
                <a:cs typeface="+mn-cs"/>
              </a:rPr>
              <a:t>chiave</a:t>
            </a:r>
            <a:r>
              <a:rPr lang="nb-NO" sz="1200" b="0" i="0" u="none" strike="noStrike" kern="1200" dirty="0">
                <a:solidFill>
                  <a:schemeClr val="tx1"/>
                </a:solidFill>
                <a:effectLst/>
                <a:latin typeface="+mn-lt"/>
                <a:ea typeface="+mn-ea"/>
                <a:cs typeface="+mn-cs"/>
              </a:rPr>
              <a:t>. </a:t>
            </a:r>
            <a:endParaRPr lang="nb-NO" b="0" dirty="0">
              <a:effectLst/>
            </a:endParaRPr>
          </a:p>
          <a:p>
            <a:pPr rtl="0"/>
            <a:br>
              <a:rPr lang="nb-NO" b="0" dirty="0">
                <a:effectLst/>
              </a:rPr>
            </a:br>
            <a:r>
              <a:rPr lang="nb-NO" sz="1200" b="0" i="0" u="none" strike="noStrike" kern="1200" dirty="0">
                <a:solidFill>
                  <a:schemeClr val="tx1"/>
                </a:solidFill>
                <a:effectLst/>
                <a:latin typeface="+mn-lt"/>
                <a:ea typeface="+mn-ea"/>
                <a:cs typeface="+mn-cs"/>
              </a:rPr>
              <a:t>Per i responsabili politici</a:t>
            </a:r>
            <a:r>
              <a:rPr lang="nb-NO" sz="1200" b="0" i="0" u="none" strike="noStrike" kern="1200" dirty="0">
                <a:solidFill>
                  <a:schemeClr val="tx1"/>
                </a:solidFill>
                <a:effectLst/>
                <a:latin typeface="+mn-lt"/>
                <a:ea typeface="+mn-ea"/>
                <a:cs typeface="+mn-cs"/>
              </a:rPr>
              <a:t>,</a:t>
            </a:r>
            <a:r>
              <a:rPr lang="nb-NO" sz="1200" b="0" i="0" u="none" strike="noStrike" kern="1200" dirty="0">
                <a:solidFill>
                  <a:schemeClr val="tx1"/>
                </a:solidFill>
                <a:effectLst/>
                <a:latin typeface="+mn-lt"/>
                <a:ea typeface="+mn-ea"/>
                <a:cs typeface="+mn-cs"/>
              </a:rPr>
              <a:t> l'ENISA </a:t>
            </a:r>
            <a:r>
              <a:rPr lang="nb-NO" sz="1200" b="0" i="0" u="none" strike="noStrike" kern="1200" dirty="0" err="1">
                <a:solidFill>
                  <a:schemeClr val="tx1"/>
                </a:solidFill>
                <a:effectLst/>
                <a:latin typeface="+mn-lt"/>
                <a:ea typeface="+mn-ea"/>
                <a:cs typeface="+mn-cs"/>
              </a:rPr>
              <a:t>ha individuato </a:t>
            </a:r>
            <a:r>
              <a:rPr lang="nb-NO" sz="1200" b="0" i="0" u="none" strike="noStrike" kern="1200" dirty="0">
                <a:solidFill>
                  <a:schemeClr val="tx1"/>
                </a:solidFill>
                <a:effectLst/>
                <a:latin typeface="+mn-lt"/>
                <a:ea typeface="+mn-ea"/>
                <a:cs typeface="+mn-cs"/>
              </a:rPr>
              <a:t>una </a:t>
            </a:r>
            <a:r>
              <a:rPr lang="nb-NO" sz="1200" b="0" i="0" u="none" strike="noStrike" kern="1200" dirty="0" err="1">
                <a:solidFill>
                  <a:schemeClr val="tx1"/>
                </a:solidFill>
                <a:effectLst/>
                <a:latin typeface="+mn-lt"/>
                <a:ea typeface="+mn-ea"/>
                <a:cs typeface="+mn-cs"/>
              </a:rPr>
              <a:t>lezione </a:t>
            </a:r>
            <a:r>
              <a:rPr lang="nb-NO" sz="1200" b="0" i="0" u="none" strike="noStrike" kern="1200" dirty="0" err="1">
                <a:solidFill>
                  <a:schemeClr val="tx1"/>
                </a:solidFill>
                <a:effectLst/>
                <a:latin typeface="+mn-lt"/>
                <a:ea typeface="+mn-ea"/>
                <a:cs typeface="+mn-cs"/>
              </a:rPr>
              <a:t>chiara</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ha scoperto </a:t>
            </a:r>
            <a:r>
              <a:rPr lang="nb-NO" sz="1200" b="0" i="0" u="none" strike="noStrike" kern="1200" dirty="0" err="1">
                <a:solidFill>
                  <a:schemeClr val="tx1"/>
                </a:solidFill>
                <a:effectLst/>
                <a:latin typeface="+mn-lt"/>
                <a:ea typeface="+mn-ea"/>
                <a:cs typeface="+mn-cs"/>
              </a:rPr>
              <a:t>che </a:t>
            </a:r>
            <a:r>
              <a:rPr lang="nb-NO" sz="1200" b="0" i="0" u="none" strike="noStrike" kern="1200" dirty="0" err="1">
                <a:solidFill>
                  <a:schemeClr val="tx1"/>
                </a:solidFill>
                <a:effectLst/>
                <a:latin typeface="+mn-lt"/>
                <a:ea typeface="+mn-ea"/>
                <a:cs typeface="+mn-cs"/>
              </a:rPr>
              <a:t>aumentare </a:t>
            </a:r>
            <a:r>
              <a:rPr lang="nb-NO" sz="1200" b="0" i="0" u="none" strike="noStrike" kern="1200" dirty="0" err="1">
                <a:solidFill>
                  <a:schemeClr val="tx1"/>
                </a:solidFill>
                <a:effectLst/>
                <a:latin typeface="+mn-lt"/>
                <a:ea typeface="+mn-ea"/>
                <a:cs typeface="+mn-cs"/>
              </a:rPr>
              <a:t>la conoscenza </a:t>
            </a:r>
            <a:r>
              <a:rPr lang="nb-NO" sz="1200" b="0" i="0" u="none" strike="noStrike" kern="1200" dirty="0">
                <a:solidFill>
                  <a:schemeClr val="tx1"/>
                </a:solidFill>
                <a:effectLst/>
                <a:latin typeface="+mn-lt"/>
                <a:ea typeface="+mn-ea"/>
                <a:cs typeface="+mn-cs"/>
              </a:rPr>
              <a:t>e le competenze </a:t>
            </a:r>
            <a:r>
              <a:rPr lang="nb-NO" sz="1200" b="0" i="0" u="none" strike="noStrike" kern="1200" dirty="0">
                <a:solidFill>
                  <a:schemeClr val="tx1"/>
                </a:solidFill>
                <a:effectLst/>
                <a:latin typeface="+mn-lt"/>
                <a:ea typeface="+mn-ea"/>
                <a:cs typeface="+mn-cs"/>
              </a:rPr>
              <a:t>in materia di sicurezza informatica </a:t>
            </a:r>
            <a:r>
              <a:rPr lang="nb-NO" sz="1200" b="0" i="0" u="none" strike="noStrike" kern="1200" dirty="0">
                <a:solidFill>
                  <a:schemeClr val="tx1"/>
                </a:solidFill>
                <a:effectLst/>
                <a:latin typeface="+mn-lt"/>
                <a:ea typeface="+mn-ea"/>
                <a:cs typeface="+mn-cs"/>
              </a:rPr>
              <a:t>è un </a:t>
            </a:r>
            <a:r>
              <a:rPr lang="nb-NO" sz="1200" b="0" i="0" u="none" strike="noStrike" kern="1200" dirty="0" err="1">
                <a:solidFill>
                  <a:schemeClr val="tx1"/>
                </a:solidFill>
                <a:effectLst/>
                <a:latin typeface="+mn-lt"/>
                <a:ea typeface="+mn-ea"/>
                <a:cs typeface="+mn-cs"/>
              </a:rPr>
              <a:t>metodo </a:t>
            </a:r>
            <a:r>
              <a:rPr lang="nb-NO" sz="1200" b="0" i="0" u="none" strike="noStrike" kern="1200" dirty="0" err="1">
                <a:solidFill>
                  <a:schemeClr val="tx1"/>
                </a:solidFill>
                <a:effectLst/>
                <a:latin typeface="+mn-lt"/>
                <a:ea typeface="+mn-ea"/>
                <a:cs typeface="+mn-cs"/>
              </a:rPr>
              <a:t>comprovato </a:t>
            </a:r>
            <a:r>
              <a:rPr lang="nb-NO" sz="1200" b="0" i="0" u="none" strike="noStrike" kern="1200" dirty="0">
                <a:solidFill>
                  <a:schemeClr val="tx1"/>
                </a:solidFill>
                <a:effectLst/>
                <a:latin typeface="+mn-lt"/>
                <a:ea typeface="+mn-ea"/>
                <a:cs typeface="+mn-cs"/>
              </a:rPr>
              <a:t>per aiutare </a:t>
            </a:r>
            <a:r>
              <a:rPr lang="nb-NO" sz="1200" b="0" i="0" u="none" strike="noStrike" kern="1200" dirty="0" err="1">
                <a:solidFill>
                  <a:schemeClr val="tx1"/>
                </a:solidFill>
                <a:effectLst/>
                <a:latin typeface="+mn-lt"/>
                <a:ea typeface="+mn-ea"/>
                <a:cs typeface="+mn-cs"/>
              </a:rPr>
              <a:t>i cittadini </a:t>
            </a:r>
            <a:r>
              <a:rPr lang="nb-NO" sz="1200" b="0" i="0" u="none" strike="noStrike" kern="1200" dirty="0">
                <a:solidFill>
                  <a:schemeClr val="tx1"/>
                </a:solidFill>
                <a:effectLst/>
                <a:latin typeface="+mn-lt"/>
                <a:ea typeface="+mn-ea"/>
                <a:cs typeface="+mn-cs"/>
              </a:rPr>
              <a:t>a </a:t>
            </a:r>
            <a:r>
              <a:rPr lang="nb-NO" sz="1200" b="0" i="0" u="none" strike="noStrike" kern="1200" dirty="0" err="1">
                <a:solidFill>
                  <a:schemeClr val="tx1"/>
                </a:solidFill>
                <a:effectLst/>
                <a:latin typeface="+mn-lt"/>
                <a:ea typeface="+mn-ea"/>
                <a:cs typeface="+mn-cs"/>
              </a:rPr>
              <a:t>proteggere </a:t>
            </a:r>
            <a:r>
              <a:rPr lang="nb-NO" sz="1200" b="0" i="0" u="none" strike="noStrike" kern="1200" dirty="0">
                <a:solidFill>
                  <a:schemeClr val="tx1"/>
                </a:solidFill>
                <a:effectLst/>
                <a:latin typeface="+mn-lt"/>
                <a:ea typeface="+mn-ea"/>
                <a:cs typeface="+mn-cs"/>
              </a:rPr>
              <a:t>la</a:t>
            </a:r>
            <a:r>
              <a:rPr lang="nb-NO" sz="1200" b="0" i="0" u="none" strike="noStrike" kern="1200" dirty="0" err="1">
                <a:solidFill>
                  <a:schemeClr val="tx1"/>
                </a:solidFill>
                <a:effectLst/>
                <a:latin typeface="+mn-lt"/>
                <a:ea typeface="+mn-ea"/>
                <a:cs typeface="+mn-cs"/>
              </a:rPr>
              <a:t> propria </a:t>
            </a:r>
            <a:r>
              <a:rPr lang="nb-NO" sz="1200" b="0" i="0" u="none" strike="noStrike" kern="1200" dirty="0">
                <a:solidFill>
                  <a:schemeClr val="tx1"/>
                </a:solidFill>
                <a:effectLst/>
                <a:latin typeface="+mn-lt"/>
                <a:ea typeface="+mn-ea"/>
                <a:cs typeface="+mn-cs"/>
              </a:rPr>
              <a:t>sicurezza informatica. </a:t>
            </a:r>
            <a:endParaRPr lang="nb-NO" b="0" dirty="0">
              <a:effectLst/>
            </a:endParaRPr>
          </a:p>
          <a:p>
            <a:pPr rtl="0"/>
            <a:br>
              <a:rPr lang="nb-NO" b="0" dirty="0">
                <a:effectLst/>
              </a:rPr>
            </a:br>
            <a:r>
              <a:rPr lang="nb-NO" sz="1200" b="0" i="0" u="none" strike="noStrike" kern="1200" dirty="0">
                <a:solidFill>
                  <a:schemeClr val="tx1"/>
                </a:solidFill>
                <a:effectLst/>
                <a:latin typeface="+mn-lt"/>
                <a:ea typeface="+mn-ea"/>
                <a:cs typeface="+mn-cs"/>
              </a:rPr>
              <a:t>Per quanto riguarda la gestione e </a:t>
            </a:r>
            <a:r>
              <a:rPr lang="nb-NO" sz="1200" b="0" i="0" u="none" strike="noStrike" kern="1200" dirty="0" err="1">
                <a:solidFill>
                  <a:schemeClr val="tx1"/>
                </a:solidFill>
                <a:effectLst/>
                <a:latin typeface="+mn-lt"/>
                <a:ea typeface="+mn-ea"/>
                <a:cs typeface="+mn-cs"/>
              </a:rPr>
              <a:t>la leadership </a:t>
            </a:r>
            <a:r>
              <a:rPr lang="nb-NO" sz="1200" b="0" i="0" u="none" strike="noStrike" kern="1200" dirty="0" err="1">
                <a:solidFill>
                  <a:schemeClr val="tx1"/>
                </a:solidFill>
                <a:effectLst/>
                <a:latin typeface="+mn-lt"/>
                <a:ea typeface="+mn-ea"/>
                <a:cs typeface="+mn-cs"/>
              </a:rPr>
              <a:t>organizzativa, </a:t>
            </a:r>
            <a:r>
              <a:rPr lang="nb-NO" sz="1200" b="0" i="0" u="none" strike="noStrike" kern="1200" dirty="0" err="1">
                <a:solidFill>
                  <a:schemeClr val="tx1"/>
                </a:solidFill>
                <a:effectLst/>
                <a:latin typeface="+mn-lt"/>
                <a:ea typeface="+mn-ea"/>
                <a:cs typeface="+mn-cs"/>
              </a:rPr>
              <a:t>il </a:t>
            </a:r>
            <a:r>
              <a:rPr lang="nb-NO" sz="1200" b="0" i="0" u="none" strike="noStrike" kern="1200" dirty="0" err="1">
                <a:solidFill>
                  <a:schemeClr val="tx1"/>
                </a:solidFill>
                <a:effectLst/>
                <a:latin typeface="+mn-lt"/>
                <a:ea typeface="+mn-ea"/>
                <a:cs typeface="+mn-cs"/>
              </a:rPr>
              <a:t>risultato </a:t>
            </a:r>
            <a:r>
              <a:rPr lang="nb-NO" sz="1200" b="0" i="0" u="none" strike="noStrike" kern="1200" dirty="0" err="1">
                <a:solidFill>
                  <a:schemeClr val="tx1"/>
                </a:solidFill>
                <a:effectLst/>
                <a:latin typeface="+mn-lt"/>
                <a:ea typeface="+mn-ea"/>
                <a:cs typeface="+mn-cs"/>
              </a:rPr>
              <a:t>delle </a:t>
            </a:r>
            <a:r>
              <a:rPr lang="nb-NO" sz="1200" b="0" i="0" u="none" strike="noStrike" kern="1200" dirty="0" err="1">
                <a:solidFill>
                  <a:schemeClr val="tx1"/>
                </a:solidFill>
                <a:effectLst/>
                <a:latin typeface="+mn-lt"/>
                <a:ea typeface="+mn-ea"/>
                <a:cs typeface="+mn-cs"/>
              </a:rPr>
              <a:t>revisioni </a:t>
            </a:r>
            <a:r>
              <a:rPr lang="nb-NO" sz="1200" b="0" i="0" u="none" strike="noStrike" kern="1200" dirty="0">
                <a:solidFill>
                  <a:schemeClr val="tx1"/>
                </a:solidFill>
                <a:effectLst/>
                <a:latin typeface="+mn-lt"/>
                <a:ea typeface="+mn-ea"/>
                <a:cs typeface="+mn-cs"/>
              </a:rPr>
              <a:t>è </a:t>
            </a:r>
            <a:r>
              <a:rPr lang="nb-NO" sz="1200" b="0" i="0" u="none" strike="noStrike" kern="1200" dirty="0" err="1">
                <a:solidFill>
                  <a:schemeClr val="tx1"/>
                </a:solidFill>
                <a:effectLst/>
                <a:latin typeface="+mn-lt"/>
                <a:ea typeface="+mn-ea"/>
                <a:cs typeface="+mn-cs"/>
              </a:rPr>
              <a:t>che </a:t>
            </a:r>
            <a:r>
              <a:rPr lang="nb-NO" sz="1200" b="0" i="0" u="none" strike="noStrike" kern="1200" dirty="0">
                <a:solidFill>
                  <a:schemeClr val="tx1"/>
                </a:solidFill>
                <a:effectLst/>
                <a:latin typeface="+mn-lt"/>
                <a:ea typeface="+mn-ea"/>
                <a:cs typeface="+mn-cs"/>
              </a:rPr>
              <a:t>i leader </a:t>
            </a:r>
            <a:r>
              <a:rPr lang="nb-NO" sz="1200" b="0" i="0" u="none" strike="noStrike" kern="1200" dirty="0" err="1">
                <a:solidFill>
                  <a:schemeClr val="tx1"/>
                </a:solidFill>
                <a:effectLst/>
                <a:latin typeface="+mn-lt"/>
                <a:ea typeface="+mn-ea"/>
                <a:cs typeface="+mn-cs"/>
              </a:rPr>
              <a:t>organizzativi </a:t>
            </a:r>
            <a:r>
              <a:rPr lang="nb-NO" sz="1200" b="0" i="0" u="none" strike="noStrike" kern="1200" dirty="0">
                <a:solidFill>
                  <a:schemeClr val="tx1"/>
                </a:solidFill>
                <a:effectLst/>
                <a:latin typeface="+mn-lt"/>
                <a:ea typeface="+mn-ea"/>
                <a:cs typeface="+mn-cs"/>
              </a:rPr>
              <a:t>devono </a:t>
            </a:r>
            <a:r>
              <a:rPr lang="nb-NO" sz="1200" b="0" i="0" u="none" strike="noStrike" kern="1200" dirty="0" err="1">
                <a:solidFill>
                  <a:schemeClr val="tx1"/>
                </a:solidFill>
                <a:effectLst/>
                <a:latin typeface="+mn-lt"/>
                <a:ea typeface="+mn-ea"/>
                <a:cs typeface="+mn-cs"/>
              </a:rPr>
              <a:t>cambiare </a:t>
            </a:r>
            <a:r>
              <a:rPr lang="nb-NO" sz="1200" b="0" i="0" u="none" strike="noStrike" kern="1200" dirty="0" err="1">
                <a:solidFill>
                  <a:schemeClr val="tx1"/>
                </a:solidFill>
                <a:effectLst/>
                <a:latin typeface="+mn-lt"/>
                <a:ea typeface="+mn-ea"/>
                <a:cs typeface="+mn-cs"/>
              </a:rPr>
              <a:t>la</a:t>
            </a:r>
            <a:r>
              <a:rPr lang="nb-NO" sz="1200" b="0" i="0" u="none" strike="noStrike" kern="1200" dirty="0" err="1">
                <a:solidFill>
                  <a:schemeClr val="tx1"/>
                </a:solidFill>
                <a:effectLst/>
                <a:latin typeface="+mn-lt"/>
                <a:ea typeface="+mn-ea"/>
                <a:cs typeface="+mn-cs"/>
              </a:rPr>
              <a:t> loro </a:t>
            </a:r>
            <a:r>
              <a:rPr lang="nb-NO" sz="1200" b="0" i="0" u="none" strike="noStrike" kern="1200" dirty="0" err="1">
                <a:solidFill>
                  <a:schemeClr val="tx1"/>
                </a:solidFill>
                <a:effectLst/>
                <a:latin typeface="+mn-lt"/>
                <a:ea typeface="+mn-ea"/>
                <a:cs typeface="+mn-cs"/>
              </a:rPr>
              <a:t>prospettiva </a:t>
            </a:r>
            <a:r>
              <a:rPr lang="nb-NO" sz="1200" b="0" i="0" u="none" strike="noStrike" kern="1200" dirty="0" err="1">
                <a:solidFill>
                  <a:schemeClr val="tx1"/>
                </a:solidFill>
                <a:effectLst/>
                <a:latin typeface="+mn-lt"/>
                <a:ea typeface="+mn-ea"/>
                <a:cs typeface="+mn-cs"/>
              </a:rPr>
              <a:t>su </a:t>
            </a:r>
            <a:r>
              <a:rPr lang="nb-NO" sz="1200" b="0" i="0" u="none" strike="noStrike" kern="1200" dirty="0" err="1">
                <a:solidFill>
                  <a:schemeClr val="tx1"/>
                </a:solidFill>
                <a:effectLst/>
                <a:latin typeface="+mn-lt"/>
                <a:ea typeface="+mn-ea"/>
                <a:cs typeface="+mn-cs"/>
              </a:rPr>
              <a:t>quali </a:t>
            </a:r>
            <a:r>
              <a:rPr lang="nb-NO" sz="1200" b="0" i="0" u="none" strike="noStrike" kern="1200" dirty="0" err="1">
                <a:solidFill>
                  <a:schemeClr val="tx1"/>
                </a:solidFill>
                <a:effectLst/>
                <a:latin typeface="+mn-lt"/>
                <a:ea typeface="+mn-ea"/>
                <a:cs typeface="+mn-cs"/>
              </a:rPr>
              <a:t>siano </a:t>
            </a:r>
            <a:r>
              <a:rPr lang="nb-NO" sz="1200" b="0" i="0" u="none" strike="noStrike" kern="1200" dirty="0" err="1">
                <a:solidFill>
                  <a:schemeClr val="tx1"/>
                </a:solidFill>
                <a:effectLst/>
                <a:latin typeface="+mn-lt"/>
                <a:ea typeface="+mn-ea"/>
                <a:cs typeface="+mn-cs"/>
              </a:rPr>
              <a:t>il</a:t>
            </a:r>
            <a:r>
              <a:rPr lang="nb-NO" sz="1200" b="0" i="0" u="none" strike="noStrike" kern="1200" dirty="0" err="1">
                <a:solidFill>
                  <a:schemeClr val="tx1"/>
                </a:solidFill>
                <a:effectLst/>
                <a:latin typeface="+mn-lt"/>
                <a:ea typeface="+mn-ea"/>
                <a:cs typeface="+mn-cs"/>
              </a:rPr>
              <a:t> loro </a:t>
            </a:r>
            <a:r>
              <a:rPr lang="nb-NO" sz="1200" b="0" i="0" u="none" strike="noStrike" kern="1200" dirty="0" err="1">
                <a:solidFill>
                  <a:schemeClr val="tx1"/>
                </a:solidFill>
                <a:effectLst/>
                <a:latin typeface="+mn-lt"/>
                <a:ea typeface="+mn-ea"/>
                <a:cs typeface="+mn-cs"/>
              </a:rPr>
              <a:t>ruolo </a:t>
            </a:r>
            <a:r>
              <a:rPr lang="nb-NO" sz="1200" b="0" i="0" u="none" strike="noStrike" kern="1200" dirty="0">
                <a:solidFill>
                  <a:schemeClr val="tx1"/>
                </a:solidFill>
                <a:effectLst/>
                <a:latin typeface="+mn-lt"/>
                <a:ea typeface="+mn-ea"/>
                <a:cs typeface="+mn-cs"/>
              </a:rPr>
              <a:t>e </a:t>
            </a:r>
            <a:r>
              <a:rPr lang="nb-NO" sz="1200" b="0" i="0" u="none" strike="noStrike" kern="1200" dirty="0" err="1">
                <a:solidFill>
                  <a:schemeClr val="tx1"/>
                </a:solidFill>
                <a:effectLst/>
                <a:latin typeface="+mn-lt"/>
                <a:ea typeface="+mn-ea"/>
                <a:cs typeface="+mn-cs"/>
              </a:rPr>
              <a:t>le loro responsabilità </a:t>
            </a:r>
            <a:r>
              <a:rPr lang="nb-NO" sz="1200" b="0" i="0" u="none" strike="noStrike" kern="1200" dirty="0">
                <a:solidFill>
                  <a:schemeClr val="tx1"/>
                </a:solidFill>
                <a:effectLst/>
                <a:latin typeface="+mn-lt"/>
                <a:ea typeface="+mn-ea"/>
                <a:cs typeface="+mn-cs"/>
              </a:rPr>
              <a:t>nella </a:t>
            </a:r>
            <a:r>
              <a:rPr lang="nb-NO" sz="1200" b="0" i="0" u="none" strike="noStrike" kern="1200" dirty="0" err="1">
                <a:solidFill>
                  <a:schemeClr val="tx1"/>
                </a:solidFill>
                <a:effectLst/>
                <a:latin typeface="+mn-lt"/>
                <a:ea typeface="+mn-ea"/>
                <a:cs typeface="+mn-cs"/>
              </a:rPr>
              <a:t>gestione </a:t>
            </a:r>
            <a:r>
              <a:rPr lang="nb-NO" sz="1200" b="0" i="0" u="none" strike="noStrike" kern="1200" dirty="0">
                <a:solidFill>
                  <a:schemeClr val="tx1"/>
                </a:solidFill>
                <a:effectLst/>
                <a:latin typeface="+mn-lt"/>
                <a:ea typeface="+mn-ea"/>
                <a:cs typeface="+mn-cs"/>
              </a:rPr>
              <a:t>della sicurezza informatica nella </a:t>
            </a:r>
            <a:r>
              <a:rPr lang="nb-NO" sz="1200" b="0" i="0" u="none" strike="noStrike" kern="1200" dirty="0" err="1">
                <a:solidFill>
                  <a:schemeClr val="tx1"/>
                </a:solidFill>
                <a:effectLst/>
                <a:latin typeface="+mn-lt"/>
                <a:ea typeface="+mn-ea"/>
                <a:cs typeface="+mn-cs"/>
              </a:rPr>
              <a:t>loro </a:t>
            </a:r>
            <a:r>
              <a:rPr lang="nb-NO" sz="1200" b="0" i="0" u="none" strike="noStrike" kern="1200" dirty="0" err="1">
                <a:solidFill>
                  <a:schemeClr val="tx1"/>
                </a:solidFill>
                <a:effectLst/>
                <a:latin typeface="+mn-lt"/>
                <a:ea typeface="+mn-ea"/>
                <a:cs typeface="+mn-cs"/>
              </a:rPr>
              <a:t>organizzazione</a:t>
            </a:r>
            <a:r>
              <a:rPr lang="nb-NO" sz="1200" b="0" i="0" u="none" strike="noStrike" kern="1200" dirty="0">
                <a:solidFill>
                  <a:schemeClr val="tx1"/>
                </a:solidFill>
                <a:effectLst/>
                <a:latin typeface="+mn-lt"/>
                <a:ea typeface="+mn-ea"/>
                <a:cs typeface="+mn-cs"/>
              </a:rPr>
              <a:t>. I leader </a:t>
            </a:r>
            <a:r>
              <a:rPr lang="nb-NO" sz="1200" b="0" i="0" u="none" strike="noStrike" kern="1200" dirty="0">
                <a:solidFill>
                  <a:schemeClr val="tx1"/>
                </a:solidFill>
                <a:effectLst/>
                <a:latin typeface="+mn-lt"/>
                <a:ea typeface="+mn-ea"/>
                <a:cs typeface="+mn-cs"/>
              </a:rPr>
              <a:t>devono </a:t>
            </a:r>
            <a:r>
              <a:rPr lang="nb-NO" sz="1200" b="0" i="0" u="none" strike="noStrike" kern="1200" dirty="0" err="1">
                <a:solidFill>
                  <a:schemeClr val="tx1"/>
                </a:solidFill>
                <a:effectLst/>
                <a:latin typeface="+mn-lt"/>
                <a:ea typeface="+mn-ea"/>
                <a:cs typeface="+mn-cs"/>
              </a:rPr>
              <a:t>considerare </a:t>
            </a:r>
            <a:r>
              <a:rPr lang="nb-NO" sz="1200" b="0" i="0" u="none" strike="noStrike" kern="1200" dirty="0" err="1">
                <a:solidFill>
                  <a:schemeClr val="tx1"/>
                </a:solidFill>
                <a:effectLst/>
                <a:latin typeface="+mn-lt"/>
                <a:ea typeface="+mn-ea"/>
                <a:cs typeface="+mn-cs"/>
              </a:rPr>
              <a:t>il </a:t>
            </a:r>
            <a:r>
              <a:rPr lang="nb-NO" sz="1200" b="0" i="0" u="none" strike="noStrike" kern="1200" dirty="0">
                <a:solidFill>
                  <a:schemeClr val="tx1"/>
                </a:solidFill>
                <a:effectLst/>
                <a:latin typeface="+mn-lt"/>
                <a:ea typeface="+mn-ea"/>
                <a:cs typeface="+mn-cs"/>
              </a:rPr>
              <a:t>problema non come una </a:t>
            </a:r>
            <a:r>
              <a:rPr lang="nb-NO" sz="1200" b="0" i="0" u="none" strike="noStrike" kern="1200" dirty="0" err="1">
                <a:solidFill>
                  <a:schemeClr val="tx1"/>
                </a:solidFill>
                <a:effectLst/>
                <a:latin typeface="+mn-lt"/>
                <a:ea typeface="+mn-ea"/>
                <a:cs typeface="+mn-cs"/>
              </a:rPr>
              <a:t>questione </a:t>
            </a:r>
            <a:r>
              <a:rPr lang="nb-NO" sz="1200" b="0" i="0" u="none" strike="noStrike" kern="1200" dirty="0" err="1">
                <a:solidFill>
                  <a:schemeClr val="tx1"/>
                </a:solidFill>
                <a:effectLst/>
                <a:latin typeface="+mn-lt"/>
                <a:ea typeface="+mn-ea"/>
                <a:cs typeface="+mn-cs"/>
              </a:rPr>
              <a:t>tecnica</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senza </a:t>
            </a:r>
            <a:r>
              <a:rPr lang="nb-NO" sz="1200" b="0" i="0" u="none" strike="noStrike" kern="1200" dirty="0">
                <a:solidFill>
                  <a:schemeClr val="tx1"/>
                </a:solidFill>
                <a:effectLst/>
                <a:latin typeface="+mn-lt"/>
                <a:ea typeface="+mn-ea"/>
                <a:cs typeface="+mn-cs"/>
              </a:rPr>
              <a:t>tenere conto </a:t>
            </a:r>
            <a:r>
              <a:rPr lang="nb-NO" sz="1200" b="0" i="0" u="none" strike="noStrike" kern="1200" dirty="0" err="1">
                <a:solidFill>
                  <a:schemeClr val="tx1"/>
                </a:solidFill>
                <a:effectLst/>
                <a:latin typeface="+mn-lt"/>
                <a:ea typeface="+mn-ea"/>
                <a:cs typeface="+mn-cs"/>
              </a:rPr>
              <a:t>dell'impatto </a:t>
            </a:r>
            <a:r>
              <a:rPr lang="nb-NO" sz="1200" b="0" i="0" u="none" strike="noStrike" kern="1200" dirty="0" err="1">
                <a:solidFill>
                  <a:schemeClr val="tx1"/>
                </a:solidFill>
                <a:effectLst/>
                <a:latin typeface="+mn-lt"/>
                <a:ea typeface="+mn-ea"/>
                <a:cs typeface="+mn-cs"/>
              </a:rPr>
              <a:t>sui </a:t>
            </a:r>
            <a:r>
              <a:rPr lang="nb-NO" sz="1200" b="0" i="0" u="none" strike="noStrike" kern="1200" dirty="0" err="1">
                <a:solidFill>
                  <a:schemeClr val="tx1"/>
                </a:solidFill>
                <a:effectLst/>
                <a:latin typeface="+mn-lt"/>
                <a:ea typeface="+mn-ea"/>
                <a:cs typeface="+mn-cs"/>
              </a:rPr>
              <a:t>singoli </a:t>
            </a:r>
            <a:r>
              <a:rPr lang="nb-NO" sz="1200" b="0" i="0" u="none" strike="noStrike" kern="1200" dirty="0" err="1">
                <a:solidFill>
                  <a:schemeClr val="tx1"/>
                </a:solidFill>
                <a:effectLst/>
                <a:latin typeface="+mn-lt"/>
                <a:ea typeface="+mn-ea"/>
                <a:cs typeface="+mn-cs"/>
              </a:rPr>
              <a:t>dipendenti </a:t>
            </a:r>
            <a:r>
              <a:rPr lang="nb-NO" sz="1200" b="0" i="0" u="none" strike="noStrike" kern="1200" dirty="0" err="1">
                <a:solidFill>
                  <a:schemeClr val="tx1"/>
                </a:solidFill>
                <a:effectLst/>
                <a:latin typeface="+mn-lt"/>
                <a:ea typeface="+mn-ea"/>
                <a:cs typeface="+mn-cs"/>
              </a:rPr>
              <a:t>che svolgono </a:t>
            </a:r>
            <a:r>
              <a:rPr lang="nb-NO" sz="1200" b="0" i="0" u="none" strike="noStrike" kern="1200" dirty="0" err="1">
                <a:solidFill>
                  <a:schemeClr val="tx1"/>
                </a:solidFill>
                <a:effectLst/>
                <a:latin typeface="+mn-lt"/>
                <a:ea typeface="+mn-ea"/>
                <a:cs typeface="+mn-cs"/>
              </a:rPr>
              <a:t>le</a:t>
            </a:r>
            <a:r>
              <a:rPr lang="nb-NO" sz="1200" b="0" i="0" u="none" strike="noStrike" kern="1200" dirty="0" err="1">
                <a:solidFill>
                  <a:schemeClr val="tx1"/>
                </a:solidFill>
                <a:effectLst/>
                <a:latin typeface="+mn-lt"/>
                <a:ea typeface="+mn-ea"/>
                <a:cs typeface="+mn-cs"/>
              </a:rPr>
              <a:t> loro </a:t>
            </a:r>
            <a:r>
              <a:rPr lang="nb-NO" sz="1200" b="0" i="0" u="none" strike="noStrike" kern="1200" dirty="0" err="1">
                <a:solidFill>
                  <a:schemeClr val="tx1"/>
                </a:solidFill>
                <a:effectLst/>
                <a:latin typeface="+mn-lt"/>
                <a:ea typeface="+mn-ea"/>
                <a:cs typeface="+mn-cs"/>
              </a:rPr>
              <a:t>mansioni </a:t>
            </a:r>
            <a:r>
              <a:rPr lang="nb-NO" sz="1200" b="0" i="0" u="none" strike="noStrike" kern="1200" dirty="0" err="1">
                <a:solidFill>
                  <a:schemeClr val="tx1"/>
                </a:solidFill>
                <a:effectLst/>
                <a:latin typeface="+mn-lt"/>
                <a:ea typeface="+mn-ea"/>
                <a:cs typeface="+mn-cs"/>
              </a:rPr>
              <a:t>lavorative </a:t>
            </a:r>
            <a:r>
              <a:rPr lang="nb-NO" sz="1200" b="0" i="0" u="none" strike="noStrike" kern="1200" dirty="0" err="1">
                <a:solidFill>
                  <a:schemeClr val="tx1"/>
                </a:solidFill>
                <a:effectLst/>
                <a:latin typeface="+mn-lt"/>
                <a:ea typeface="+mn-ea"/>
                <a:cs typeface="+mn-cs"/>
              </a:rPr>
              <a:t>quotidiane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La leadership </a:t>
            </a:r>
            <a:r>
              <a:rPr lang="nb-NO" sz="1200" b="0" i="0" u="none" strike="noStrike" kern="1200" dirty="0" err="1">
                <a:solidFill>
                  <a:schemeClr val="tx1"/>
                </a:solidFill>
                <a:effectLst/>
                <a:latin typeface="+mn-lt"/>
                <a:ea typeface="+mn-ea"/>
                <a:cs typeface="+mn-cs"/>
              </a:rPr>
              <a:t>organizzativa</a:t>
            </a:r>
            <a:r>
              <a:rPr lang="nb-NO" sz="1200" b="0" i="0" u="none" strike="noStrike" kern="1200" dirty="0">
                <a:solidFill>
                  <a:schemeClr val="tx1"/>
                </a:solidFill>
                <a:effectLst/>
                <a:latin typeface="+mn-lt"/>
                <a:ea typeface="+mn-ea"/>
                <a:cs typeface="+mn-cs"/>
              </a:rPr>
              <a:t>, </a:t>
            </a:r>
            <a:r>
              <a:rPr lang="nb-NO" sz="1200" b="0" i="0" u="none" strike="noStrike" kern="1200" dirty="0">
                <a:solidFill>
                  <a:schemeClr val="tx1"/>
                </a:solidFill>
                <a:effectLst/>
                <a:latin typeface="+mn-lt"/>
                <a:ea typeface="+mn-ea"/>
                <a:cs typeface="+mn-cs"/>
              </a:rPr>
              <a:t>pur </a:t>
            </a:r>
            <a:r>
              <a:rPr lang="nb-NO" sz="1200" b="0" i="0" u="none" strike="noStrike" kern="1200" dirty="0" err="1">
                <a:solidFill>
                  <a:schemeClr val="tx1"/>
                </a:solidFill>
                <a:effectLst/>
                <a:latin typeface="+mn-lt"/>
                <a:ea typeface="+mn-ea"/>
                <a:cs typeface="+mn-cs"/>
              </a:rPr>
              <a:t>continuando a </a:t>
            </a:r>
            <a:r>
              <a:rPr lang="nb-NO" sz="1200" b="0" i="0" u="none" strike="noStrike" kern="1200" dirty="0" err="1">
                <a:solidFill>
                  <a:schemeClr val="tx1"/>
                </a:solidFill>
                <a:effectLst/>
                <a:latin typeface="+mn-lt"/>
                <a:ea typeface="+mn-ea"/>
                <a:cs typeface="+mn-cs"/>
              </a:rPr>
              <a:t>ribadire </a:t>
            </a:r>
            <a:r>
              <a:rPr lang="nb-NO" sz="1200" b="0" i="0" u="none" strike="noStrike" kern="1200" dirty="0">
                <a:solidFill>
                  <a:schemeClr val="tx1"/>
                </a:solidFill>
                <a:effectLst/>
                <a:latin typeface="+mn-lt"/>
                <a:ea typeface="+mn-ea"/>
                <a:cs typeface="+mn-cs"/>
              </a:rPr>
              <a:t>l'importanza della</a:t>
            </a:r>
            <a:r>
              <a:rPr lang="nb-NO" sz="1200" b="0" i="0" u="none" strike="noStrike" kern="1200" dirty="0" err="1">
                <a:solidFill>
                  <a:schemeClr val="tx1"/>
                </a:solidFill>
                <a:effectLst/>
                <a:latin typeface="+mn-lt"/>
                <a:ea typeface="+mn-ea"/>
                <a:cs typeface="+mn-cs"/>
              </a:rPr>
              <a:t> sicurezza </a:t>
            </a:r>
            <a:r>
              <a:rPr lang="nb-NO" sz="1200" b="0" i="0" u="none" strike="noStrike" kern="1200" dirty="0">
                <a:solidFill>
                  <a:schemeClr val="tx1"/>
                </a:solidFill>
                <a:effectLst/>
                <a:latin typeface="+mn-lt"/>
                <a:ea typeface="+mn-ea"/>
                <a:cs typeface="+mn-cs"/>
              </a:rPr>
              <a:t>per </a:t>
            </a:r>
            <a:r>
              <a:rPr lang="nb-NO" sz="1200" b="0" i="0" u="none" strike="noStrike" kern="1200" dirty="0" err="1">
                <a:solidFill>
                  <a:schemeClr val="tx1"/>
                </a:solidFill>
                <a:effectLst/>
                <a:latin typeface="+mn-lt"/>
                <a:ea typeface="+mn-ea"/>
                <a:cs typeface="+mn-cs"/>
              </a:rPr>
              <a:t>l'organizzazione</a:t>
            </a:r>
            <a:r>
              <a:rPr lang="nb-NO" sz="1200" b="0" i="0" u="none" strike="noStrike" kern="1200" dirty="0">
                <a:solidFill>
                  <a:schemeClr val="tx1"/>
                </a:solidFill>
                <a:effectLst/>
                <a:latin typeface="+mn-lt"/>
                <a:ea typeface="+mn-ea"/>
                <a:cs typeface="+mn-cs"/>
              </a:rPr>
              <a:t>, </a:t>
            </a:r>
            <a:r>
              <a:rPr lang="nb-NO" sz="1200" b="0" i="0" u="none" strike="noStrike" kern="1200" dirty="0">
                <a:solidFill>
                  <a:schemeClr val="tx1"/>
                </a:solidFill>
                <a:effectLst/>
                <a:latin typeface="+mn-lt"/>
                <a:ea typeface="+mn-ea"/>
                <a:cs typeface="+mn-cs"/>
              </a:rPr>
              <a:t>deve </a:t>
            </a:r>
            <a:r>
              <a:rPr lang="nb-NO" sz="1200" b="0" i="0" u="none" strike="noStrike" kern="1200" dirty="0" err="1">
                <a:solidFill>
                  <a:schemeClr val="tx1"/>
                </a:solidFill>
                <a:effectLst/>
                <a:latin typeface="+mn-lt"/>
                <a:ea typeface="+mn-ea"/>
                <a:cs typeface="+mn-cs"/>
              </a:rPr>
              <a:t>assumere </a:t>
            </a:r>
            <a:r>
              <a:rPr lang="nb-NO" sz="1200" b="0" i="0" u="none" strike="noStrike" kern="1200" dirty="0">
                <a:solidFill>
                  <a:schemeClr val="tx1"/>
                </a:solidFill>
                <a:effectLst/>
                <a:latin typeface="+mn-lt"/>
                <a:ea typeface="+mn-ea"/>
                <a:cs typeface="+mn-cs"/>
              </a:rPr>
              <a:t>un </a:t>
            </a:r>
            <a:r>
              <a:rPr lang="nb-NO" sz="1200" b="0" i="0" u="none" strike="noStrike" kern="1200" dirty="0" err="1">
                <a:solidFill>
                  <a:schemeClr val="tx1"/>
                </a:solidFill>
                <a:effectLst/>
                <a:latin typeface="+mn-lt"/>
                <a:ea typeface="+mn-ea"/>
                <a:cs typeface="+mn-cs"/>
              </a:rPr>
              <a:t>ruolo </a:t>
            </a:r>
            <a:r>
              <a:rPr lang="nb-NO" sz="1200" b="0" i="0" u="none" strike="noStrike" kern="1200" dirty="0" err="1">
                <a:solidFill>
                  <a:schemeClr val="tx1"/>
                </a:solidFill>
                <a:effectLst/>
                <a:latin typeface="+mn-lt"/>
                <a:ea typeface="+mn-ea"/>
                <a:cs typeface="+mn-cs"/>
              </a:rPr>
              <a:t>attivo </a:t>
            </a:r>
            <a:r>
              <a:rPr lang="nb-NO" sz="1200" b="0" i="0" u="none" strike="noStrike" kern="1200" dirty="0">
                <a:solidFill>
                  <a:schemeClr val="tx1"/>
                </a:solidFill>
                <a:effectLst/>
                <a:latin typeface="+mn-lt"/>
                <a:ea typeface="+mn-ea"/>
                <a:cs typeface="+mn-cs"/>
              </a:rPr>
              <a:t>per </a:t>
            </a:r>
            <a:r>
              <a:rPr lang="nb-NO" sz="1200" b="0" i="0" u="none" strike="noStrike" kern="1200" dirty="0" err="1">
                <a:solidFill>
                  <a:schemeClr val="tx1"/>
                </a:solidFill>
                <a:effectLst/>
                <a:latin typeface="+mn-lt"/>
                <a:ea typeface="+mn-ea"/>
                <a:cs typeface="+mn-cs"/>
              </a:rPr>
              <a:t>garantire </a:t>
            </a:r>
            <a:r>
              <a:rPr lang="nb-NO" sz="1200" b="0" i="0" u="none" strike="noStrike" kern="1200" dirty="0" err="1">
                <a:solidFill>
                  <a:schemeClr val="tx1"/>
                </a:solidFill>
                <a:effectLst/>
                <a:latin typeface="+mn-lt"/>
                <a:ea typeface="+mn-ea"/>
                <a:cs typeface="+mn-cs"/>
              </a:rPr>
              <a:t>che </a:t>
            </a:r>
            <a:r>
              <a:rPr lang="nb-NO" sz="1200" b="0" i="0" u="none" strike="noStrike" kern="1200" dirty="0" err="1">
                <a:solidFill>
                  <a:schemeClr val="tx1"/>
                </a:solidFill>
                <a:effectLst/>
                <a:latin typeface="+mn-lt"/>
                <a:ea typeface="+mn-ea"/>
                <a:cs typeface="+mn-cs"/>
              </a:rPr>
              <a:t>il </a:t>
            </a:r>
            <a:r>
              <a:rPr lang="nb-NO" sz="1200" b="0" i="0" u="none" strike="noStrike" kern="1200" dirty="0" err="1">
                <a:solidFill>
                  <a:schemeClr val="tx1"/>
                </a:solidFill>
                <a:effectLst/>
                <a:latin typeface="+mn-lt"/>
                <a:ea typeface="+mn-ea"/>
                <a:cs typeface="+mn-cs"/>
              </a:rPr>
              <a:t>comportamento </a:t>
            </a:r>
            <a:r>
              <a:rPr lang="nb-NO" sz="1200" b="0" i="0" u="none" strike="noStrike" kern="1200" dirty="0" err="1">
                <a:solidFill>
                  <a:schemeClr val="tx1"/>
                </a:solidFill>
                <a:effectLst/>
                <a:latin typeface="+mn-lt"/>
                <a:ea typeface="+mn-ea"/>
                <a:cs typeface="+mn-cs"/>
              </a:rPr>
              <a:t>di sicurezza </a:t>
            </a:r>
            <a:r>
              <a:rPr lang="nb-NO" sz="1200" b="0" i="0" u="none" strike="noStrike" kern="1200" dirty="0">
                <a:solidFill>
                  <a:schemeClr val="tx1"/>
                </a:solidFill>
                <a:effectLst/>
                <a:latin typeface="+mn-lt"/>
                <a:ea typeface="+mn-ea"/>
                <a:cs typeface="+mn-cs"/>
              </a:rPr>
              <a:t>richiesto al</a:t>
            </a:r>
            <a:r>
              <a:rPr lang="nb-NO" sz="1200" b="0" i="0" u="none" strike="noStrike" kern="1200" dirty="0">
                <a:solidFill>
                  <a:schemeClr val="tx1"/>
                </a:solidFill>
                <a:effectLst/>
                <a:latin typeface="+mn-lt"/>
                <a:ea typeface="+mn-ea"/>
                <a:cs typeface="+mn-cs"/>
              </a:rPr>
              <a:t> personale </a:t>
            </a:r>
            <a:r>
              <a:rPr lang="nb-NO" sz="1200" b="0" i="0" u="none" strike="noStrike" kern="1200" dirty="0">
                <a:solidFill>
                  <a:schemeClr val="tx1"/>
                </a:solidFill>
                <a:effectLst/>
                <a:latin typeface="+mn-lt"/>
                <a:ea typeface="+mn-ea"/>
                <a:cs typeface="+mn-cs"/>
              </a:rPr>
              <a:t>sia </a:t>
            </a:r>
            <a:r>
              <a:rPr lang="nb-NO" sz="1200" b="0" i="0" u="none" strike="noStrike" kern="1200" dirty="0" err="1">
                <a:solidFill>
                  <a:schemeClr val="tx1"/>
                </a:solidFill>
                <a:effectLst/>
                <a:latin typeface="+mn-lt"/>
                <a:ea typeface="+mn-ea"/>
                <a:cs typeface="+mn-cs"/>
              </a:rPr>
              <a:t>realizzabile </a:t>
            </a:r>
            <a:r>
              <a:rPr lang="nb-NO" sz="1200" b="0" i="0" u="none" strike="noStrike" kern="1200" dirty="0" err="1">
                <a:solidFill>
                  <a:schemeClr val="tx1"/>
                </a:solidFill>
                <a:effectLst/>
                <a:latin typeface="+mn-lt"/>
                <a:ea typeface="+mn-ea"/>
                <a:cs typeface="+mn-cs"/>
              </a:rPr>
              <a:t>nel </a:t>
            </a:r>
            <a:r>
              <a:rPr lang="nb-NO" sz="1200" b="0" i="0" u="none" strike="noStrike" kern="1200" dirty="0" err="1">
                <a:solidFill>
                  <a:schemeClr val="tx1"/>
                </a:solidFill>
                <a:effectLst/>
                <a:latin typeface="+mn-lt"/>
                <a:ea typeface="+mn-ea"/>
                <a:cs typeface="+mn-cs"/>
              </a:rPr>
              <a:t>contesto </a:t>
            </a:r>
            <a:r>
              <a:rPr lang="nb-NO" sz="1200" b="0" i="0" u="none" strike="noStrike" kern="1200" dirty="0">
                <a:solidFill>
                  <a:schemeClr val="tx1"/>
                </a:solidFill>
                <a:effectLst/>
                <a:latin typeface="+mn-lt"/>
                <a:ea typeface="+mn-ea"/>
                <a:cs typeface="+mn-cs"/>
              </a:rPr>
              <a:t>aziendale. </a:t>
            </a:r>
            <a:r>
              <a:rPr lang="nb-NO" sz="1200" b="0" i="0" u="none" strike="noStrike" kern="1200" dirty="0" err="1">
                <a:solidFill>
                  <a:schemeClr val="tx1"/>
                </a:solidFill>
                <a:effectLst/>
                <a:latin typeface="+mn-lt"/>
                <a:ea typeface="+mn-ea"/>
                <a:cs typeface="+mn-cs"/>
              </a:rPr>
              <a:t>In </a:t>
            </a:r>
            <a:r>
              <a:rPr lang="nb-NO" sz="1200" b="0" i="0" u="none" strike="noStrike" kern="1200" dirty="0">
                <a:solidFill>
                  <a:schemeClr val="tx1"/>
                </a:solidFill>
                <a:effectLst/>
                <a:latin typeface="+mn-lt"/>
                <a:ea typeface="+mn-ea"/>
                <a:cs typeface="+mn-cs"/>
              </a:rPr>
              <a:t>questo modo </a:t>
            </a:r>
            <a:r>
              <a:rPr lang="nb-NO" sz="1200" b="0" i="0" u="none" strike="noStrike" kern="1200" dirty="0" err="1">
                <a:solidFill>
                  <a:schemeClr val="tx1"/>
                </a:solidFill>
                <a:effectLst/>
                <a:latin typeface="+mn-lt"/>
                <a:ea typeface="+mn-ea"/>
                <a:cs typeface="+mn-cs"/>
              </a:rPr>
              <a:t>è possibile </a:t>
            </a:r>
            <a:r>
              <a:rPr lang="nb-NO" sz="1200" b="0" i="0" u="none" strike="noStrike" kern="1200" dirty="0" err="1">
                <a:solidFill>
                  <a:schemeClr val="tx1"/>
                </a:solidFill>
                <a:effectLst/>
                <a:latin typeface="+mn-lt"/>
                <a:ea typeface="+mn-ea"/>
                <a:cs typeface="+mn-cs"/>
              </a:rPr>
              <a:t>sviluppare </a:t>
            </a:r>
            <a:r>
              <a:rPr lang="nb-NO" sz="1200" b="0" i="0" u="none" strike="noStrike" kern="1200" dirty="0">
                <a:solidFill>
                  <a:schemeClr val="tx1"/>
                </a:solidFill>
                <a:effectLst/>
                <a:latin typeface="+mn-lt"/>
                <a:ea typeface="+mn-ea"/>
                <a:cs typeface="+mn-cs"/>
              </a:rPr>
              <a:t>l'autoefficacia. </a:t>
            </a:r>
            <a:endParaRPr lang="nb-NO" b="0" dirty="0">
              <a:effectLst/>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31968-C942-0A4A-A985-4800B9457E60}"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t>80</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89196546"/>
      </p:ext>
    </p:extLst>
  </p:cSld>
  <p:clrMapOvr>
    <a:masterClrMapping/>
  </p:clrMapOvr>
</p:notes>
</file>

<file path=ppt/notesSlides/notesSlide3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a:r>
              <a:rPr lang="nb-NO" sz="1200" b="0" i="0" u="none" strike="noStrike" kern="1200" dirty="0">
                <a:solidFill>
                  <a:schemeClr val="tx1"/>
                </a:solidFill>
                <a:effectLst/>
                <a:latin typeface="+mn-lt"/>
                <a:ea typeface="+mn-ea"/>
                <a:cs typeface="+mn-cs"/>
              </a:rPr>
              <a:t>Studi </a:t>
            </a:r>
            <a:r>
              <a:rPr lang="nb-NO" sz="1200" b="0" i="0" u="none" strike="noStrike" kern="1200" dirty="0" err="1">
                <a:solidFill>
                  <a:schemeClr val="tx1"/>
                </a:solidFill>
                <a:effectLst/>
                <a:latin typeface="+mn-lt"/>
                <a:ea typeface="+mn-ea"/>
                <a:cs typeface="+mn-cs"/>
              </a:rPr>
              <a:t>condotti con </a:t>
            </a:r>
            <a:r>
              <a:rPr lang="nb-NO" sz="1200" b="0" i="0" u="none" strike="noStrike" kern="1200" dirty="0" err="1">
                <a:solidFill>
                  <a:schemeClr val="tx1"/>
                </a:solidFill>
                <a:effectLst/>
                <a:latin typeface="+mn-lt"/>
                <a:ea typeface="+mn-ea"/>
                <a:cs typeface="+mn-cs"/>
              </a:rPr>
              <a:t>CISO </a:t>
            </a:r>
            <a:r>
              <a:rPr lang="nb-NO" sz="1200" b="0" i="0" u="none" strike="noStrike" kern="1200" dirty="0">
                <a:solidFill>
                  <a:schemeClr val="tx1"/>
                </a:solidFill>
                <a:effectLst/>
                <a:latin typeface="+mn-lt"/>
                <a:ea typeface="+mn-ea"/>
                <a:cs typeface="+mn-cs"/>
              </a:rPr>
              <a:t>e </a:t>
            </a:r>
            <a:r>
              <a:rPr lang="nb-NO" sz="1200" b="0" i="0" u="none" strike="noStrike" kern="1200" dirty="0" err="1">
                <a:solidFill>
                  <a:schemeClr val="tx1"/>
                </a:solidFill>
                <a:effectLst/>
                <a:latin typeface="+mn-lt"/>
                <a:ea typeface="+mn-ea"/>
                <a:cs typeface="+mn-cs"/>
              </a:rPr>
              <a:t>specialisti </a:t>
            </a:r>
            <a:r>
              <a:rPr lang="nb-NO" sz="1200" b="0" i="0" u="none" strike="noStrike" kern="1200" dirty="0" err="1">
                <a:solidFill>
                  <a:schemeClr val="tx1"/>
                </a:solidFill>
                <a:effectLst/>
                <a:latin typeface="+mn-lt"/>
                <a:ea typeface="+mn-ea"/>
                <a:cs typeface="+mn-cs"/>
              </a:rPr>
              <a:t>della sicurezza </a:t>
            </a:r>
            <a:r>
              <a:rPr lang="nb-NO" sz="1200" b="0" i="0" u="none" strike="noStrike" kern="1200" dirty="0" err="1">
                <a:solidFill>
                  <a:schemeClr val="tx1"/>
                </a:solidFill>
                <a:effectLst/>
                <a:latin typeface="+mn-lt"/>
                <a:ea typeface="+mn-ea"/>
                <a:cs typeface="+mn-cs"/>
              </a:rPr>
              <a:t>hanno evidenziato </a:t>
            </a:r>
            <a:r>
              <a:rPr lang="nb-NO" sz="1200" b="0" i="0" u="none" strike="noStrike" kern="1200" dirty="0">
                <a:solidFill>
                  <a:schemeClr val="tx1"/>
                </a:solidFill>
                <a:effectLst/>
                <a:latin typeface="+mn-lt"/>
                <a:ea typeface="+mn-ea"/>
                <a:cs typeface="+mn-cs"/>
              </a:rPr>
              <a:t>la </a:t>
            </a:r>
            <a:r>
              <a:rPr lang="nb-NO" sz="1200" b="0" i="0" u="none" strike="noStrike" kern="1200" dirty="0" err="1">
                <a:solidFill>
                  <a:schemeClr val="tx1"/>
                </a:solidFill>
                <a:effectLst/>
                <a:latin typeface="+mn-lt"/>
                <a:ea typeface="+mn-ea"/>
                <a:cs typeface="+mn-cs"/>
              </a:rPr>
              <a:t>necessità </a:t>
            </a:r>
            <a:r>
              <a:rPr lang="nb-NO" sz="1200" b="0" i="0" u="none" strike="noStrike" kern="1200" dirty="0">
                <a:solidFill>
                  <a:schemeClr val="tx1"/>
                </a:solidFill>
                <a:effectLst/>
                <a:latin typeface="+mn-lt"/>
                <a:ea typeface="+mn-ea"/>
                <a:cs typeface="+mn-cs"/>
              </a:rPr>
              <a:t>di un </a:t>
            </a:r>
            <a:r>
              <a:rPr lang="nb-NO" sz="1200" b="0" i="0" u="none" strike="noStrike" kern="1200" dirty="0" err="1">
                <a:solidFill>
                  <a:schemeClr val="tx1"/>
                </a:solidFill>
                <a:effectLst/>
                <a:latin typeface="+mn-lt"/>
                <a:ea typeface="+mn-ea"/>
                <a:cs typeface="+mn-cs"/>
              </a:rPr>
              <a:t>cambiamento </a:t>
            </a:r>
            <a:r>
              <a:rPr lang="nb-NO" sz="1200" b="0" i="0" u="none" strike="noStrike" kern="1200" dirty="0" err="1">
                <a:solidFill>
                  <a:schemeClr val="tx1"/>
                </a:solidFill>
                <a:effectLst/>
                <a:latin typeface="+mn-lt"/>
                <a:ea typeface="+mn-ea"/>
                <a:cs typeface="+mn-cs"/>
              </a:rPr>
              <a:t>nelle mansioni lavorative</a:t>
            </a:r>
            <a:r>
              <a:rPr lang="nb-NO" sz="1200" b="0" i="0" u="none" strike="noStrike" kern="1200" dirty="0">
                <a:solidFill>
                  <a:schemeClr val="tx1"/>
                </a:solidFill>
                <a:effectLst/>
                <a:latin typeface="+mn-lt"/>
                <a:ea typeface="+mn-ea"/>
                <a:cs typeface="+mn-cs"/>
              </a:rPr>
              <a:t>. Il punto </a:t>
            </a:r>
            <a:r>
              <a:rPr lang="nb-NO" sz="1200" b="0" i="0" u="none" strike="noStrike" kern="1200" dirty="0" err="1">
                <a:solidFill>
                  <a:schemeClr val="tx1"/>
                </a:solidFill>
                <a:effectLst/>
                <a:latin typeface="+mn-lt"/>
                <a:ea typeface="+mn-ea"/>
                <a:cs typeface="+mn-cs"/>
              </a:rPr>
              <a:t>cruciale è </a:t>
            </a:r>
            <a:r>
              <a:rPr lang="nb-NO" sz="1200" b="0" i="0" u="none" strike="noStrike" kern="1200" dirty="0" err="1">
                <a:solidFill>
                  <a:schemeClr val="tx1"/>
                </a:solidFill>
                <a:effectLst/>
                <a:latin typeface="+mn-lt"/>
                <a:ea typeface="+mn-ea"/>
                <a:cs typeface="+mn-cs"/>
              </a:rPr>
              <a:t>essere </a:t>
            </a:r>
            <a:r>
              <a:rPr lang="nb-NO" sz="1200" b="0" i="0" u="none" strike="noStrike" kern="1200" dirty="0">
                <a:solidFill>
                  <a:schemeClr val="tx1"/>
                </a:solidFill>
                <a:effectLst/>
                <a:latin typeface="+mn-lt"/>
                <a:ea typeface="+mn-ea"/>
                <a:cs typeface="+mn-cs"/>
              </a:rPr>
              <a:t>visibili e </a:t>
            </a:r>
            <a:r>
              <a:rPr lang="nb-NO" sz="1200" b="0" i="0" u="none" strike="noStrike" kern="1200" dirty="0" err="1">
                <a:solidFill>
                  <a:schemeClr val="tx1"/>
                </a:solidFill>
                <a:effectLst/>
                <a:latin typeface="+mn-lt"/>
                <a:ea typeface="+mn-ea"/>
                <a:cs typeface="+mn-cs"/>
              </a:rPr>
              <a:t>disponibili</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Anche</a:t>
            </a:r>
            <a:r>
              <a:rPr lang="nb-NO" sz="1200" b="0" i="0" u="none" strike="noStrike" kern="1200" dirty="0">
                <a:solidFill>
                  <a:schemeClr val="tx1"/>
                </a:solidFill>
                <a:effectLst/>
                <a:latin typeface="+mn-lt"/>
                <a:ea typeface="+mn-ea"/>
                <a:cs typeface="+mn-cs"/>
              </a:rPr>
              <a:t> in questo caso </a:t>
            </a:r>
            <a:r>
              <a:rPr lang="nb-NO" sz="1200" b="0" i="0" u="none" strike="noStrike" kern="1200" dirty="0" err="1">
                <a:solidFill>
                  <a:schemeClr val="tx1"/>
                </a:solidFill>
                <a:effectLst/>
                <a:latin typeface="+mn-lt"/>
                <a:ea typeface="+mn-ea"/>
                <a:cs typeface="+mn-cs"/>
              </a:rPr>
              <a:t>vediamo </a:t>
            </a:r>
            <a:r>
              <a:rPr lang="nb-NO" sz="1200" b="0" i="0" u="none" strike="noStrike" kern="1200" dirty="0" err="1">
                <a:solidFill>
                  <a:schemeClr val="tx1"/>
                </a:solidFill>
                <a:effectLst/>
                <a:latin typeface="+mn-lt"/>
                <a:ea typeface="+mn-ea"/>
                <a:cs typeface="+mn-cs"/>
              </a:rPr>
              <a:t>l'importanza </a:t>
            </a:r>
            <a:r>
              <a:rPr lang="nb-NO" sz="1200" b="0" i="0" u="none" strike="noStrike" kern="1200" dirty="0">
                <a:solidFill>
                  <a:schemeClr val="tx1"/>
                </a:solidFill>
                <a:effectLst/>
                <a:latin typeface="+mn-lt"/>
                <a:ea typeface="+mn-ea"/>
                <a:cs typeface="+mn-cs"/>
              </a:rPr>
              <a:t>del </a:t>
            </a:r>
            <a:r>
              <a:rPr lang="nb-NO" sz="1200" b="0" i="0" u="none" strike="noStrike" kern="1200" dirty="0" err="1">
                <a:solidFill>
                  <a:schemeClr val="tx1"/>
                </a:solidFill>
                <a:effectLst/>
                <a:latin typeface="+mn-lt"/>
                <a:ea typeface="+mn-ea"/>
                <a:cs typeface="+mn-cs"/>
              </a:rPr>
              <a:t>"ruolo </a:t>
            </a:r>
            <a:r>
              <a:rPr lang="nb-NO" sz="1200" b="0" i="0" u="none" strike="noStrike" kern="1200" dirty="0">
                <a:solidFill>
                  <a:schemeClr val="tx1"/>
                </a:solidFill>
                <a:effectLst/>
                <a:latin typeface="+mn-lt"/>
                <a:ea typeface="+mn-ea"/>
                <a:cs typeface="+mn-cs"/>
              </a:rPr>
              <a:t>modello" e del "coaching" come </a:t>
            </a:r>
            <a:r>
              <a:rPr lang="nb-NO" sz="1200" b="0" i="0" u="none" strike="noStrike" kern="1200" dirty="0" err="1">
                <a:solidFill>
                  <a:schemeClr val="tx1"/>
                </a:solidFill>
                <a:effectLst/>
                <a:latin typeface="+mn-lt"/>
                <a:ea typeface="+mn-ea"/>
                <a:cs typeface="+mn-cs"/>
              </a:rPr>
              <a:t>percorso</a:t>
            </a:r>
            <a:r>
              <a:rPr lang="nb-NO" sz="1200" b="0" i="0" u="none" strike="noStrike" kern="1200" dirty="0">
                <a:solidFill>
                  <a:schemeClr val="tx1"/>
                </a:solidFill>
                <a:effectLst/>
                <a:latin typeface="+mn-lt"/>
                <a:ea typeface="+mn-ea"/>
                <a:cs typeface="+mn-cs"/>
              </a:rPr>
              <a:t> di rendimento</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Purtroppo</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ciò che </a:t>
            </a:r>
            <a:r>
              <a:rPr lang="nb-NO" sz="1200" b="0" i="0" u="none" strike="noStrike" kern="1200" dirty="0">
                <a:solidFill>
                  <a:schemeClr val="tx1"/>
                </a:solidFill>
                <a:effectLst/>
                <a:latin typeface="+mn-lt"/>
                <a:ea typeface="+mn-ea"/>
                <a:cs typeface="+mn-cs"/>
              </a:rPr>
              <a:t>si </a:t>
            </a:r>
            <a:r>
              <a:rPr lang="nb-NO" sz="1200" b="0" i="0" u="none" strike="noStrike" kern="1200" dirty="0" err="1">
                <a:solidFill>
                  <a:schemeClr val="tx1"/>
                </a:solidFill>
                <a:effectLst/>
                <a:latin typeface="+mn-lt"/>
                <a:ea typeface="+mn-ea"/>
                <a:cs typeface="+mn-cs"/>
              </a:rPr>
              <a:t>osserva </a:t>
            </a:r>
            <a:r>
              <a:rPr lang="nb-NO" sz="1200" b="0" i="0" u="none" strike="noStrike" kern="1200" dirty="0" err="1">
                <a:solidFill>
                  <a:schemeClr val="tx1"/>
                </a:solidFill>
                <a:effectLst/>
                <a:latin typeface="+mn-lt"/>
                <a:ea typeface="+mn-ea"/>
                <a:cs typeface="+mn-cs"/>
              </a:rPr>
              <a:t>spesso </a:t>
            </a:r>
            <a:r>
              <a:rPr lang="nb-NO" sz="1200" b="0" i="0" u="none" strike="noStrike" kern="1200" dirty="0">
                <a:solidFill>
                  <a:schemeClr val="tx1"/>
                </a:solidFill>
                <a:effectLst/>
                <a:latin typeface="+mn-lt"/>
                <a:ea typeface="+mn-ea"/>
                <a:cs typeface="+mn-cs"/>
              </a:rPr>
              <a:t>è una modalità di </a:t>
            </a:r>
            <a:r>
              <a:rPr lang="nb-NO" sz="1200" b="0" i="0" u="none" strike="noStrike" kern="1200" dirty="0" err="1">
                <a:solidFill>
                  <a:schemeClr val="tx1"/>
                </a:solidFill>
                <a:effectLst/>
                <a:latin typeface="+mn-lt"/>
                <a:ea typeface="+mn-ea"/>
                <a:cs typeface="+mn-cs"/>
              </a:rPr>
              <a:t>comunicazione </a:t>
            </a:r>
            <a:r>
              <a:rPr lang="nb-NO" sz="1200" b="0" i="0" u="none" strike="noStrike" kern="1200" dirty="0" err="1">
                <a:solidFill>
                  <a:schemeClr val="tx1"/>
                </a:solidFill>
                <a:effectLst/>
                <a:latin typeface="+mn-lt"/>
                <a:ea typeface="+mn-ea"/>
                <a:cs typeface="+mn-cs"/>
              </a:rPr>
              <a:t>che </a:t>
            </a:r>
            <a:r>
              <a:rPr lang="nb-NO" sz="1200" b="0" i="0" u="none" strike="noStrike" kern="1200" dirty="0" err="1">
                <a:solidFill>
                  <a:schemeClr val="tx1"/>
                </a:solidFill>
                <a:effectLst/>
                <a:latin typeface="+mn-lt"/>
                <a:ea typeface="+mn-ea"/>
                <a:cs typeface="+mn-cs"/>
              </a:rPr>
              <a:t>fa </a:t>
            </a:r>
            <a:r>
              <a:rPr lang="nb-NO" sz="1200" b="0" i="0" u="none" strike="noStrike" kern="1200" dirty="0" err="1">
                <a:solidFill>
                  <a:schemeClr val="tx1"/>
                </a:solidFill>
                <a:effectLst/>
                <a:latin typeface="+mn-lt"/>
                <a:ea typeface="+mn-ea"/>
                <a:cs typeface="+mn-cs"/>
              </a:rPr>
              <a:t>esattamente </a:t>
            </a:r>
            <a:r>
              <a:rPr lang="nb-NO" sz="1200" b="0" i="0" u="none" strike="noStrike" kern="1200" dirty="0" err="1">
                <a:solidFill>
                  <a:schemeClr val="tx1"/>
                </a:solidFill>
                <a:effectLst/>
                <a:latin typeface="+mn-lt"/>
                <a:ea typeface="+mn-ea"/>
                <a:cs typeface="+mn-cs"/>
              </a:rPr>
              <a:t>l'opposto</a:t>
            </a:r>
            <a:r>
              <a:rPr lang="nb-NO" sz="1200" b="0" i="0" u="none" strike="noStrike" kern="1200" dirty="0">
                <a:solidFill>
                  <a:schemeClr val="tx1"/>
                </a:solidFill>
                <a:effectLst/>
                <a:latin typeface="+mn-lt"/>
                <a:ea typeface="+mn-ea"/>
                <a:cs typeface="+mn-cs"/>
              </a:rPr>
              <a:t>. </a:t>
            </a:r>
            <a:br>
              <a:rPr lang="nb-NO" b="0" dirty="0">
                <a:effectLst/>
              </a:rPr>
            </a:br>
            <a:br>
              <a:rPr lang="nb-NO" b="0" dirty="0">
                <a:effectLst/>
              </a:rPr>
            </a:br>
            <a:r>
              <a:rPr lang="nb-NO" sz="1200" b="0" i="0" u="none" strike="noStrike" kern="1200" dirty="0">
                <a:solidFill>
                  <a:schemeClr val="tx1"/>
                </a:solidFill>
                <a:effectLst/>
                <a:latin typeface="+mn-lt"/>
                <a:ea typeface="+mn-ea"/>
                <a:cs typeface="+mn-cs"/>
              </a:rPr>
              <a:t>I team </a:t>
            </a:r>
            <a:r>
              <a:rPr lang="nb-NO" sz="1200" b="0" i="0" u="none" strike="noStrike" kern="1200" dirty="0" err="1">
                <a:solidFill>
                  <a:schemeClr val="tx1"/>
                </a:solidFill>
                <a:effectLst/>
                <a:latin typeface="+mn-lt"/>
                <a:ea typeface="+mn-ea"/>
                <a:cs typeface="+mn-cs"/>
              </a:rPr>
              <a:t>di risposta </a:t>
            </a:r>
            <a:r>
              <a:rPr lang="nb-NO" sz="1200" b="0" i="0" u="none" strike="noStrike" kern="1200" dirty="0" err="1">
                <a:solidFill>
                  <a:schemeClr val="tx1"/>
                </a:solidFill>
                <a:effectLst/>
                <a:latin typeface="+mn-lt"/>
                <a:ea typeface="+mn-ea"/>
                <a:cs typeface="+mn-cs"/>
              </a:rPr>
              <a:t>agli incidenti </a:t>
            </a:r>
            <a:r>
              <a:rPr lang="nb-NO" sz="1200" b="0" i="0" u="none" strike="noStrike" kern="1200" dirty="0">
                <a:solidFill>
                  <a:schemeClr val="tx1"/>
                </a:solidFill>
                <a:effectLst/>
                <a:latin typeface="+mn-lt"/>
                <a:ea typeface="+mn-ea"/>
                <a:cs typeface="+mn-cs"/>
              </a:rPr>
              <a:t>(</a:t>
            </a:r>
            <a:r>
              <a:rPr lang="nb-NO" sz="1200" b="0" i="0" u="none" strike="noStrike" kern="1200" dirty="0" err="1">
                <a:solidFill>
                  <a:schemeClr val="tx1"/>
                </a:solidFill>
                <a:effectLst/>
                <a:latin typeface="+mn-lt"/>
                <a:ea typeface="+mn-ea"/>
                <a:cs typeface="+mn-cs"/>
              </a:rPr>
              <a:t>CSIRT</a:t>
            </a:r>
            <a:r>
              <a:rPr lang="nb-NO" sz="1200" b="0" i="0" u="none" strike="noStrike" kern="1200" dirty="0" err="1">
                <a:solidFill>
                  <a:schemeClr val="tx1"/>
                </a:solidFill>
                <a:effectLst/>
                <a:latin typeface="+mn-lt"/>
                <a:ea typeface="+mn-ea"/>
                <a:cs typeface="+mn-cs"/>
              </a:rPr>
              <a:t>/CERT </a:t>
            </a:r>
            <a:r>
              <a:rPr lang="nb-NO" sz="1200" b="0" i="0" u="none" strike="noStrike" kern="1200" dirty="0">
                <a:solidFill>
                  <a:schemeClr val="tx1"/>
                </a:solidFill>
                <a:effectLst/>
                <a:latin typeface="+mn-lt"/>
                <a:ea typeface="+mn-ea"/>
                <a:cs typeface="+mn-cs"/>
              </a:rPr>
              <a:t>e </a:t>
            </a:r>
            <a:r>
              <a:rPr lang="nb-NO" sz="1200" b="0" i="0" u="none" strike="noStrike" kern="1200" dirty="0" err="1">
                <a:solidFill>
                  <a:schemeClr val="tx1"/>
                </a:solidFill>
                <a:effectLst/>
                <a:latin typeface="+mn-lt"/>
                <a:ea typeface="+mn-ea"/>
                <a:cs typeface="+mn-cs"/>
              </a:rPr>
              <a:t>SOC</a:t>
            </a:r>
            <a:r>
              <a:rPr lang="nb-NO" sz="1200" b="0" i="0" u="none" strike="noStrike" kern="1200" dirty="0">
                <a:solidFill>
                  <a:schemeClr val="tx1"/>
                </a:solidFill>
                <a:effectLst/>
                <a:latin typeface="+mn-lt"/>
                <a:ea typeface="+mn-ea"/>
                <a:cs typeface="+mn-cs"/>
              </a:rPr>
              <a:t>) e </a:t>
            </a:r>
            <a:r>
              <a:rPr lang="nb-NO" sz="1200" b="0" i="0" u="none" strike="noStrike" kern="1200" dirty="0">
                <a:solidFill>
                  <a:schemeClr val="tx1"/>
                </a:solidFill>
                <a:effectLst/>
                <a:latin typeface="+mn-lt"/>
                <a:ea typeface="+mn-ea"/>
                <a:cs typeface="+mn-cs"/>
              </a:rPr>
              <a:t>il personale </a:t>
            </a:r>
            <a:r>
              <a:rPr lang="nb-NO" sz="1200" b="0" i="0" u="none" strike="noStrike" kern="1200" dirty="0" err="1">
                <a:solidFill>
                  <a:schemeClr val="tx1"/>
                </a:solidFill>
                <a:effectLst/>
                <a:latin typeface="+mn-lt"/>
                <a:ea typeface="+mn-ea"/>
                <a:cs typeface="+mn-cs"/>
              </a:rPr>
              <a:t>dei centri </a:t>
            </a:r>
            <a:r>
              <a:rPr lang="nb-NO" sz="1200" b="0" i="0" u="none" strike="noStrike" kern="1200" dirty="0" err="1">
                <a:solidFill>
                  <a:schemeClr val="tx1"/>
                </a:solidFill>
                <a:effectLst/>
                <a:latin typeface="+mn-lt"/>
                <a:ea typeface="+mn-ea"/>
                <a:cs typeface="+mn-cs"/>
              </a:rPr>
              <a:t>operativi </a:t>
            </a:r>
            <a:r>
              <a:rPr lang="nb-NO" sz="1200" b="0" i="0" u="none" strike="noStrike" kern="1200" dirty="0" err="1">
                <a:solidFill>
                  <a:schemeClr val="tx1"/>
                </a:solidFill>
                <a:effectLst/>
                <a:latin typeface="+mn-lt"/>
                <a:ea typeface="+mn-ea"/>
                <a:cs typeface="+mn-cs"/>
              </a:rPr>
              <a:t>di sicurezza </a:t>
            </a:r>
            <a:r>
              <a:rPr lang="nb-NO" sz="1200" b="0" i="0" u="none" strike="noStrike" kern="1200" dirty="0" err="1">
                <a:solidFill>
                  <a:schemeClr val="tx1"/>
                </a:solidFill>
                <a:effectLst/>
                <a:latin typeface="+mn-lt"/>
                <a:ea typeface="+mn-ea"/>
                <a:cs typeface="+mn-cs"/>
              </a:rPr>
              <a:t>sono </a:t>
            </a:r>
            <a:r>
              <a:rPr lang="nb-NO" sz="1200" b="0" i="0" u="none" strike="noStrike" kern="1200" dirty="0" err="1">
                <a:solidFill>
                  <a:schemeClr val="tx1"/>
                </a:solidFill>
                <a:effectLst/>
                <a:latin typeface="+mn-lt"/>
                <a:ea typeface="+mn-ea"/>
                <a:cs typeface="+mn-cs"/>
              </a:rPr>
              <a:t>tra </a:t>
            </a:r>
            <a:r>
              <a:rPr lang="nb-NO" sz="1200" b="0" i="0" u="none" strike="noStrike" kern="1200" dirty="0" err="1">
                <a:solidFill>
                  <a:schemeClr val="tx1"/>
                </a:solidFill>
                <a:effectLst/>
                <a:latin typeface="+mn-lt"/>
                <a:ea typeface="+mn-ea"/>
                <a:cs typeface="+mn-cs"/>
              </a:rPr>
              <a:t>le </a:t>
            </a:r>
            <a:r>
              <a:rPr lang="nb-NO" sz="1200" b="0" i="0" u="none" strike="noStrike" kern="1200" dirty="0" err="1">
                <a:solidFill>
                  <a:schemeClr val="tx1"/>
                </a:solidFill>
                <a:effectLst/>
                <a:latin typeface="+mn-lt"/>
                <a:ea typeface="+mn-ea"/>
                <a:cs typeface="+mn-cs"/>
              </a:rPr>
              <a:t>risorse </a:t>
            </a:r>
            <a:r>
              <a:rPr lang="nb-NO" sz="1200" b="0" i="0" u="none" strike="noStrike" kern="1200" dirty="0">
                <a:solidFill>
                  <a:schemeClr val="tx1"/>
                </a:solidFill>
                <a:effectLst/>
                <a:latin typeface="+mn-lt"/>
                <a:ea typeface="+mn-ea"/>
                <a:cs typeface="+mn-cs"/>
              </a:rPr>
              <a:t>più </a:t>
            </a:r>
            <a:r>
              <a:rPr lang="nb-NO" sz="1200" b="0" i="0" u="none" strike="noStrike" kern="1200" dirty="0" err="1">
                <a:solidFill>
                  <a:schemeClr val="tx1"/>
                </a:solidFill>
                <a:effectLst/>
                <a:latin typeface="+mn-lt"/>
                <a:ea typeface="+mn-ea"/>
                <a:cs typeface="+mn-cs"/>
              </a:rPr>
              <a:t>importanti </a:t>
            </a:r>
            <a:r>
              <a:rPr lang="nb-NO" sz="1200" b="0" i="0" u="none" strike="noStrike" kern="1200" dirty="0" err="1">
                <a:solidFill>
                  <a:schemeClr val="tx1"/>
                </a:solidFill>
                <a:effectLst/>
                <a:latin typeface="+mn-lt"/>
                <a:ea typeface="+mn-ea"/>
                <a:cs typeface="+mn-cs"/>
              </a:rPr>
              <a:t>nella </a:t>
            </a:r>
            <a:r>
              <a:rPr lang="nb-NO" sz="1200" b="0" i="0" u="none" strike="noStrike" kern="1200" dirty="0">
                <a:solidFill>
                  <a:schemeClr val="tx1"/>
                </a:solidFill>
                <a:effectLst/>
                <a:latin typeface="+mn-lt"/>
                <a:ea typeface="+mn-ea"/>
                <a:cs typeface="+mn-cs"/>
              </a:rPr>
              <a:t>lotta </a:t>
            </a:r>
            <a:r>
              <a:rPr lang="nb-NO" sz="1200" b="0" i="0" u="none" strike="noStrike" kern="1200" dirty="0" err="1">
                <a:solidFill>
                  <a:schemeClr val="tx1"/>
                </a:solidFill>
                <a:effectLst/>
                <a:latin typeface="+mn-lt"/>
                <a:ea typeface="+mn-ea"/>
                <a:cs typeface="+mn-cs"/>
              </a:rPr>
              <a:t>contro </a:t>
            </a:r>
            <a:r>
              <a:rPr lang="nb-NO" sz="1200" b="0" i="0" u="none" strike="noStrike" kern="1200" dirty="0" err="1">
                <a:solidFill>
                  <a:schemeClr val="tx1"/>
                </a:solidFill>
                <a:effectLst/>
                <a:latin typeface="+mn-lt"/>
                <a:ea typeface="+mn-ea"/>
                <a:cs typeface="+mn-cs"/>
              </a:rPr>
              <a:t>le minacce</a:t>
            </a:r>
            <a:r>
              <a:rPr lang="nb-NO" sz="1200" b="0" i="0" u="none" strike="noStrike" kern="1200" dirty="0">
                <a:solidFill>
                  <a:schemeClr val="tx1"/>
                </a:solidFill>
                <a:effectLst/>
                <a:latin typeface="+mn-lt"/>
                <a:ea typeface="+mn-ea"/>
                <a:cs typeface="+mn-cs"/>
              </a:rPr>
              <a:t> informatiche</a:t>
            </a:r>
            <a:r>
              <a:rPr lang="nb-NO" sz="1200" b="0" i="0" u="none" strike="noStrike" kern="1200" dirty="0">
                <a:solidFill>
                  <a:schemeClr val="tx1"/>
                </a:solidFill>
                <a:effectLst/>
                <a:latin typeface="+mn-lt"/>
                <a:ea typeface="+mn-ea"/>
                <a:cs typeface="+mn-cs"/>
              </a:rPr>
              <a:t>. </a:t>
            </a:r>
            <a:r>
              <a:rPr lang="nb-NO" sz="1200" b="0" i="0" u="none" strike="noStrike" kern="1200" dirty="0">
                <a:solidFill>
                  <a:schemeClr val="tx1"/>
                </a:solidFill>
                <a:effectLst/>
                <a:latin typeface="+mn-lt"/>
                <a:ea typeface="+mn-ea"/>
                <a:cs typeface="+mn-cs"/>
              </a:rPr>
              <a:t>È </a:t>
            </a:r>
            <a:r>
              <a:rPr lang="nb-NO" sz="1200" b="0" i="0" u="none" strike="noStrike" kern="1200" dirty="0" err="1">
                <a:solidFill>
                  <a:schemeClr val="tx1"/>
                </a:solidFill>
                <a:effectLst/>
                <a:latin typeface="+mn-lt"/>
                <a:ea typeface="+mn-ea"/>
                <a:cs typeface="+mn-cs"/>
              </a:rPr>
              <a:t>chiaramente </a:t>
            </a:r>
            <a:r>
              <a:rPr lang="nb-NO" sz="1200" b="0" i="0" u="none" strike="noStrike" kern="1200" dirty="0" err="1">
                <a:solidFill>
                  <a:schemeClr val="tx1"/>
                </a:solidFill>
                <a:effectLst/>
                <a:latin typeface="+mn-lt"/>
                <a:ea typeface="+mn-ea"/>
                <a:cs typeface="+mn-cs"/>
              </a:rPr>
              <a:t>importante </a:t>
            </a:r>
            <a:r>
              <a:rPr lang="nb-NO" sz="1200" b="0" i="0" u="none" strike="noStrike" kern="1200" dirty="0" err="1">
                <a:solidFill>
                  <a:schemeClr val="tx1"/>
                </a:solidFill>
                <a:effectLst/>
                <a:latin typeface="+mn-lt"/>
                <a:ea typeface="+mn-ea"/>
                <a:cs typeface="+mn-cs"/>
              </a:rPr>
              <a:t>consentire </a:t>
            </a:r>
            <a:r>
              <a:rPr lang="nb-NO" sz="1200" b="0" i="0" u="none" strike="noStrike" kern="1200" dirty="0" err="1">
                <a:solidFill>
                  <a:schemeClr val="tx1"/>
                </a:solidFill>
                <a:effectLst/>
                <a:latin typeface="+mn-lt"/>
                <a:ea typeface="+mn-ea"/>
                <a:cs typeface="+mn-cs"/>
              </a:rPr>
              <a:t>loro </a:t>
            </a:r>
            <a:r>
              <a:rPr lang="nb-NO" sz="1200" b="0" i="0" u="none" strike="noStrike" kern="1200" dirty="0">
                <a:solidFill>
                  <a:schemeClr val="tx1"/>
                </a:solidFill>
                <a:effectLst/>
                <a:latin typeface="+mn-lt"/>
                <a:ea typeface="+mn-ea"/>
                <a:cs typeface="+mn-cs"/>
              </a:rPr>
              <a:t>di </a:t>
            </a:r>
            <a:r>
              <a:rPr lang="nb-NO" sz="1200" b="0" i="0" u="none" strike="noStrike" kern="1200" dirty="0" err="1">
                <a:solidFill>
                  <a:schemeClr val="tx1"/>
                </a:solidFill>
                <a:effectLst/>
                <a:latin typeface="+mn-lt"/>
                <a:ea typeface="+mn-ea"/>
                <a:cs typeface="+mn-cs"/>
              </a:rPr>
              <a:t>svolgere </a:t>
            </a:r>
            <a:r>
              <a:rPr lang="nb-NO" sz="1200" b="0" i="0" u="none" strike="noStrike" kern="1200" dirty="0" err="1">
                <a:solidFill>
                  <a:schemeClr val="tx1"/>
                </a:solidFill>
                <a:effectLst/>
                <a:latin typeface="+mn-lt"/>
                <a:ea typeface="+mn-ea"/>
                <a:cs typeface="+mn-cs"/>
              </a:rPr>
              <a:t>bene </a:t>
            </a:r>
            <a:r>
              <a:rPr lang="nb-NO" sz="1200" b="0" i="0" u="none" strike="noStrike" kern="1200" dirty="0" err="1">
                <a:solidFill>
                  <a:schemeClr val="tx1"/>
                </a:solidFill>
                <a:effectLst/>
                <a:latin typeface="+mn-lt"/>
                <a:ea typeface="+mn-ea"/>
                <a:cs typeface="+mn-cs"/>
              </a:rPr>
              <a:t>il proprio lavoro</a:t>
            </a:r>
            <a:r>
              <a:rPr lang="nb-NO" sz="1200" b="0" i="0" u="none" strike="noStrike" kern="1200" dirty="0">
                <a:solidFill>
                  <a:schemeClr val="tx1"/>
                </a:solidFill>
                <a:effectLst/>
                <a:latin typeface="+mn-lt"/>
                <a:ea typeface="+mn-ea"/>
                <a:cs typeface="+mn-cs"/>
              </a:rPr>
              <a:t>. L'ENISA </a:t>
            </a:r>
            <a:r>
              <a:rPr lang="nb-NO" sz="1200" b="0" i="0" u="none" strike="noStrike" kern="1200" dirty="0" err="1">
                <a:solidFill>
                  <a:schemeClr val="tx1"/>
                </a:solidFill>
                <a:effectLst/>
                <a:latin typeface="+mn-lt"/>
                <a:ea typeface="+mn-ea"/>
                <a:cs typeface="+mn-cs"/>
              </a:rPr>
              <a:t>ha riscontrato </a:t>
            </a:r>
            <a:r>
              <a:rPr lang="nb-NO" sz="1200" b="0" i="0" u="none" strike="noStrike" kern="1200" dirty="0" err="1">
                <a:solidFill>
                  <a:schemeClr val="tx1"/>
                </a:solidFill>
                <a:effectLst/>
                <a:latin typeface="+mn-lt"/>
                <a:ea typeface="+mn-ea"/>
                <a:cs typeface="+mn-cs"/>
              </a:rPr>
              <a:t>che </a:t>
            </a:r>
            <a:r>
              <a:rPr lang="nb-NO" sz="1200" b="0" i="0" u="none" strike="noStrike" kern="1200" dirty="0" err="1">
                <a:solidFill>
                  <a:schemeClr val="tx1"/>
                </a:solidFill>
                <a:effectLst/>
                <a:latin typeface="+mn-lt"/>
                <a:ea typeface="+mn-ea"/>
                <a:cs typeface="+mn-cs"/>
              </a:rPr>
              <a:t>il burnout </a:t>
            </a:r>
            <a:r>
              <a:rPr lang="nb-NO" sz="1200" b="0" i="0" u="none" strike="noStrike" kern="1200" dirty="0">
                <a:solidFill>
                  <a:schemeClr val="tx1"/>
                </a:solidFill>
                <a:effectLst/>
                <a:latin typeface="+mn-lt"/>
                <a:ea typeface="+mn-ea"/>
                <a:cs typeface="+mn-cs"/>
              </a:rPr>
              <a:t>è un </a:t>
            </a:r>
            <a:r>
              <a:rPr lang="nb-NO" sz="1200" b="0" i="0" u="none" strike="noStrike" kern="1200" dirty="0">
                <a:solidFill>
                  <a:schemeClr val="tx1"/>
                </a:solidFill>
                <a:effectLst/>
                <a:latin typeface="+mn-lt"/>
                <a:ea typeface="+mn-ea"/>
                <a:cs typeface="+mn-cs"/>
              </a:rPr>
              <a:t>problema </a:t>
            </a:r>
            <a:r>
              <a:rPr lang="nb-NO" sz="1200" b="0" i="0" u="none" strike="noStrike" kern="1200" dirty="0" err="1">
                <a:solidFill>
                  <a:schemeClr val="tx1"/>
                </a:solidFill>
                <a:effectLst/>
                <a:latin typeface="+mn-lt"/>
                <a:ea typeface="+mn-ea"/>
                <a:cs typeface="+mn-cs"/>
              </a:rPr>
              <a:t>grave</a:t>
            </a:r>
            <a:r>
              <a:rPr lang="nb-NO" sz="1200" b="0" i="0" u="none" strike="noStrike" kern="1200" dirty="0">
                <a:solidFill>
                  <a:schemeClr val="tx1"/>
                </a:solidFill>
                <a:effectLst/>
                <a:latin typeface="+mn-lt"/>
                <a:ea typeface="+mn-ea"/>
                <a:cs typeface="+mn-cs"/>
              </a:rPr>
              <a:t>. Ciò </a:t>
            </a:r>
            <a:r>
              <a:rPr lang="nb-NO" sz="1200" b="0" i="0" u="none" strike="noStrike" kern="1200" dirty="0" err="1">
                <a:solidFill>
                  <a:schemeClr val="tx1"/>
                </a:solidFill>
                <a:effectLst/>
                <a:latin typeface="+mn-lt"/>
                <a:ea typeface="+mn-ea"/>
                <a:cs typeface="+mn-cs"/>
              </a:rPr>
              <a:t>dovrebbe </a:t>
            </a:r>
            <a:r>
              <a:rPr lang="nb-NO" sz="1200" b="0" i="0" u="none" strike="noStrike" kern="1200" dirty="0">
                <a:solidFill>
                  <a:schemeClr val="tx1"/>
                </a:solidFill>
                <a:effectLst/>
                <a:latin typeface="+mn-lt"/>
                <a:ea typeface="+mn-ea"/>
                <a:cs typeface="+mn-cs"/>
              </a:rPr>
              <a:t>destare </a:t>
            </a:r>
            <a:r>
              <a:rPr lang="nb-NO" sz="1200" b="0" i="0" u="none" strike="noStrike" kern="1200" dirty="0" err="1">
                <a:solidFill>
                  <a:schemeClr val="tx1"/>
                </a:solidFill>
                <a:effectLst/>
                <a:latin typeface="+mn-lt"/>
                <a:ea typeface="+mn-ea"/>
                <a:cs typeface="+mn-cs"/>
              </a:rPr>
              <a:t>preoccupazione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soprattutto </a:t>
            </a:r>
            <a:r>
              <a:rPr lang="nb-NO" sz="1200" b="0" i="0" u="none" strike="noStrike" kern="1200" dirty="0">
                <a:solidFill>
                  <a:schemeClr val="tx1"/>
                </a:solidFill>
                <a:effectLst/>
                <a:latin typeface="+mn-lt"/>
                <a:ea typeface="+mn-ea"/>
                <a:cs typeface="+mn-cs"/>
              </a:rPr>
              <a:t>alla luce </a:t>
            </a:r>
            <a:r>
              <a:rPr lang="nb-NO" sz="1200" b="0" i="0" u="none" strike="noStrike" kern="1200" dirty="0" err="1">
                <a:solidFill>
                  <a:schemeClr val="tx1"/>
                </a:solidFill>
                <a:effectLst/>
                <a:latin typeface="+mn-lt"/>
                <a:ea typeface="+mn-ea"/>
                <a:cs typeface="+mn-cs"/>
              </a:rPr>
              <a:t>della </a:t>
            </a:r>
            <a:r>
              <a:rPr lang="nb-NO" sz="1200" b="0" i="0" u="none" strike="noStrike" kern="1200" dirty="0" err="1">
                <a:solidFill>
                  <a:schemeClr val="tx1"/>
                </a:solidFill>
                <a:effectLst/>
                <a:latin typeface="+mn-lt"/>
                <a:ea typeface="+mn-ea"/>
                <a:cs typeface="+mn-cs"/>
              </a:rPr>
              <a:t>crescente </a:t>
            </a:r>
            <a:r>
              <a:rPr lang="nb-NO" sz="1200" b="0" i="0" u="none" strike="noStrike" kern="1200" dirty="0" err="1">
                <a:solidFill>
                  <a:schemeClr val="tx1"/>
                </a:solidFill>
                <a:effectLst/>
                <a:latin typeface="+mn-lt"/>
                <a:ea typeface="+mn-ea"/>
                <a:cs typeface="+mn-cs"/>
              </a:rPr>
              <a:t>carenza </a:t>
            </a:r>
            <a:r>
              <a:rPr lang="nb-NO" sz="1200" b="0" i="0" u="none" strike="noStrike" kern="1200" dirty="0">
                <a:solidFill>
                  <a:schemeClr val="tx1"/>
                </a:solidFill>
                <a:effectLst/>
                <a:latin typeface="+mn-lt"/>
                <a:ea typeface="+mn-ea"/>
                <a:cs typeface="+mn-cs"/>
              </a:rPr>
              <a:t>di </a:t>
            </a:r>
            <a:r>
              <a:rPr lang="nb-NO" sz="1200" b="0" i="0" u="none" strike="noStrike" kern="1200" dirty="0" err="1">
                <a:solidFill>
                  <a:schemeClr val="tx1"/>
                </a:solidFill>
                <a:effectLst/>
                <a:latin typeface="+mn-lt"/>
                <a:ea typeface="+mn-ea"/>
                <a:cs typeface="+mn-cs"/>
              </a:rPr>
              <a:t>professionisti</a:t>
            </a:r>
            <a:r>
              <a:rPr lang="nb-NO" sz="1200" b="0" i="0" u="none" strike="noStrike" kern="1200" dirty="0">
                <a:solidFill>
                  <a:schemeClr val="tx1"/>
                </a:solidFill>
                <a:effectLst/>
                <a:latin typeface="+mn-lt"/>
                <a:ea typeface="+mn-ea"/>
                <a:cs typeface="+mn-cs"/>
              </a:rPr>
              <a:t> con competenze informatiche </a:t>
            </a:r>
            <a:r>
              <a:rPr lang="nb-NO" sz="1200" b="0" i="0" u="none" strike="noStrike" kern="1200" dirty="0">
                <a:solidFill>
                  <a:schemeClr val="tx1"/>
                </a:solidFill>
                <a:effectLst/>
                <a:latin typeface="+mn-lt"/>
                <a:ea typeface="+mn-ea"/>
                <a:cs typeface="+mn-cs"/>
              </a:rPr>
              <a:t>(</a:t>
            </a:r>
            <a:r>
              <a:rPr lang="nb-NO" sz="1200" b="0" i="0" u="none" strike="noStrike" kern="1200" dirty="0" err="1">
                <a:solidFill>
                  <a:schemeClr val="tx1"/>
                </a:solidFill>
                <a:effectLst/>
                <a:latin typeface="+mn-lt"/>
                <a:ea typeface="+mn-ea"/>
                <a:cs typeface="+mn-cs"/>
              </a:rPr>
              <a:t>Oltsig</a:t>
            </a:r>
            <a:r>
              <a:rPr lang="nb-NO" sz="1200" b="0" i="0" u="none" strike="noStrike" kern="1200" dirty="0">
                <a:solidFill>
                  <a:schemeClr val="tx1"/>
                </a:solidFill>
                <a:effectLst/>
                <a:latin typeface="+mn-lt"/>
                <a:ea typeface="+mn-ea"/>
                <a:cs typeface="+mn-cs"/>
              </a:rPr>
              <a:t>, 2017). </a:t>
            </a:r>
            <a:r>
              <a:rPr lang="nb-NO" sz="1200" b="0" i="0" u="none" strike="noStrike" kern="1200" dirty="0" err="1">
                <a:solidFill>
                  <a:schemeClr val="tx1"/>
                </a:solidFill>
                <a:effectLst/>
                <a:latin typeface="+mn-lt"/>
                <a:ea typeface="+mn-ea"/>
                <a:cs typeface="+mn-cs"/>
              </a:rPr>
              <a:t>Le organizzazioni </a:t>
            </a:r>
            <a:r>
              <a:rPr lang="nb-NO" sz="1200" b="0" i="0" u="none" strike="noStrike" kern="1200" dirty="0">
                <a:solidFill>
                  <a:schemeClr val="tx1"/>
                </a:solidFill>
                <a:effectLst/>
                <a:latin typeface="+mn-lt"/>
                <a:ea typeface="+mn-ea"/>
                <a:cs typeface="+mn-cs"/>
              </a:rPr>
              <a:t>devono </a:t>
            </a:r>
            <a:r>
              <a:rPr lang="nb-NO" sz="1200" b="0" i="0" u="none" strike="noStrike" kern="1200" dirty="0" err="1">
                <a:solidFill>
                  <a:schemeClr val="tx1"/>
                </a:solidFill>
                <a:effectLst/>
                <a:latin typeface="+mn-lt"/>
                <a:ea typeface="+mn-ea"/>
                <a:cs typeface="+mn-cs"/>
              </a:rPr>
              <a:t>adottare </a:t>
            </a:r>
            <a:r>
              <a:rPr lang="nb-NO" sz="1200" b="0" i="0" u="none" strike="noStrike" kern="1200" dirty="0" err="1">
                <a:solidFill>
                  <a:schemeClr val="tx1"/>
                </a:solidFill>
                <a:effectLst/>
                <a:latin typeface="+mn-lt"/>
                <a:ea typeface="+mn-ea"/>
                <a:cs typeface="+mn-cs"/>
              </a:rPr>
              <a:t>misure </a:t>
            </a:r>
            <a:r>
              <a:rPr lang="nb-NO" sz="1200" b="0" i="0" u="none" strike="noStrike" kern="1200" dirty="0">
                <a:solidFill>
                  <a:schemeClr val="tx1"/>
                </a:solidFill>
                <a:effectLst/>
                <a:latin typeface="+mn-lt"/>
                <a:ea typeface="+mn-ea"/>
                <a:cs typeface="+mn-cs"/>
              </a:rPr>
              <a:t>per </a:t>
            </a:r>
            <a:r>
              <a:rPr lang="nb-NO" sz="1200" b="0" i="0" u="none" strike="noStrike" kern="1200" dirty="0" err="1">
                <a:solidFill>
                  <a:schemeClr val="tx1"/>
                </a:solidFill>
                <a:effectLst/>
                <a:latin typeface="+mn-lt"/>
                <a:ea typeface="+mn-ea"/>
                <a:cs typeface="+mn-cs"/>
              </a:rPr>
              <a:t>gestire </a:t>
            </a:r>
            <a:r>
              <a:rPr lang="nb-NO" sz="1200" b="0" i="0" u="none" strike="noStrike" kern="1200" dirty="0" err="1">
                <a:solidFill>
                  <a:schemeClr val="tx1"/>
                </a:solidFill>
                <a:effectLst/>
                <a:latin typeface="+mn-lt"/>
                <a:ea typeface="+mn-ea"/>
                <a:cs typeface="+mn-cs"/>
              </a:rPr>
              <a:t>efficacemente </a:t>
            </a:r>
            <a:r>
              <a:rPr lang="nb-NO" sz="1200" b="0" i="0" u="none" strike="noStrike" kern="1200" dirty="0" err="1">
                <a:solidFill>
                  <a:schemeClr val="tx1"/>
                </a:solidFill>
                <a:effectLst/>
                <a:latin typeface="+mn-lt"/>
                <a:ea typeface="+mn-ea"/>
                <a:cs typeface="+mn-cs"/>
              </a:rPr>
              <a:t>questa </a:t>
            </a:r>
            <a:r>
              <a:rPr lang="nb-NO" sz="1200" b="0" i="0" u="none" strike="noStrike" kern="1200" dirty="0" err="1">
                <a:solidFill>
                  <a:schemeClr val="tx1"/>
                </a:solidFill>
                <a:effectLst/>
                <a:latin typeface="+mn-lt"/>
                <a:ea typeface="+mn-ea"/>
                <a:cs typeface="+mn-cs"/>
              </a:rPr>
              <a:t>preziosa </a:t>
            </a:r>
            <a:r>
              <a:rPr lang="nb-NO" sz="1200" b="0" i="0" u="none" strike="noStrike" kern="1200" dirty="0" err="1">
                <a:solidFill>
                  <a:schemeClr val="tx1"/>
                </a:solidFill>
                <a:effectLst/>
                <a:latin typeface="+mn-lt"/>
                <a:ea typeface="+mn-ea"/>
                <a:cs typeface="+mn-cs"/>
              </a:rPr>
              <a:t>risorsa</a:t>
            </a:r>
            <a:r>
              <a:rPr lang="nb-NO" sz="1200" b="0" i="0" u="none" strike="noStrike" kern="1200" dirty="0">
                <a:solidFill>
                  <a:schemeClr val="tx1"/>
                </a:solidFill>
                <a:effectLst/>
                <a:latin typeface="+mn-lt"/>
                <a:ea typeface="+mn-ea"/>
                <a:cs typeface="+mn-cs"/>
              </a:rPr>
              <a:t>.</a:t>
            </a:r>
            <a:endParaRPr lang="nb-NO" b="0" dirty="0">
              <a:effectLst/>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31968-C942-0A4A-A985-4800B9457E60}"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t>81</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20579659"/>
      </p:ext>
    </p:extLst>
  </p:cSld>
  <p:clrMapOvr>
    <a:masterClrMapping/>
  </p:clrMapOvr>
</p:notes>
</file>

<file path=ppt/notesSlides/notesSlide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err="1"/>
              <a:t>Influenza </a:t>
            </a:r>
            <a:r>
              <a:rPr lang="nb-NO" dirty="0" err="1"/>
              <a:t>reciproca</a:t>
            </a:r>
            <a:endParaRPr lang="nb-NO" dirty="0"/>
          </a:p>
          <a:p>
            <a:endParaRPr lang="nb-NO" dirty="0"/>
          </a:p>
          <a:p>
            <a:r>
              <a:rPr lang="nb-NO" dirty="0" err="1"/>
              <a:t>Effetti </a:t>
            </a:r>
            <a:r>
              <a:rPr lang="nb-NO" dirty="0" err="1"/>
              <a:t>di mediazione</a:t>
            </a:r>
            <a:endParaRPr lang="nb-NO" dirty="0"/>
          </a:p>
          <a:p>
            <a:pPr lvl="1"/>
            <a:r>
              <a:rPr lang="nb-NO" dirty="0" err="1"/>
              <a:t>Altri effetti </a:t>
            </a:r>
            <a:r>
              <a:rPr lang="nb-NO" dirty="0"/>
              <a:t>SE </a:t>
            </a:r>
            <a:r>
              <a:rPr lang="nb-NO" dirty="0" err="1"/>
              <a:t>su </a:t>
            </a:r>
            <a:r>
              <a:rPr lang="nb-NO" dirty="0"/>
              <a:t>SE</a:t>
            </a:r>
          </a:p>
          <a:p>
            <a:pPr lvl="1"/>
            <a:endParaRPr lang="nb-NO" dirty="0"/>
          </a:p>
          <a:p>
            <a:r>
              <a:rPr lang="nb-NO" dirty="0" err="1"/>
              <a:t>Effetti </a:t>
            </a:r>
            <a:r>
              <a:rPr lang="nb-NO" dirty="0" err="1"/>
              <a:t>di coping</a:t>
            </a:r>
            <a:endParaRPr lang="nb-NO" dirty="0"/>
          </a:p>
          <a:p>
            <a:r>
              <a:rPr lang="nb-NO" dirty="0" err="1"/>
              <a:t>Sviluppo </a:t>
            </a:r>
            <a:r>
              <a:rPr lang="nb-NO" dirty="0"/>
              <a:t>e </a:t>
            </a:r>
            <a:r>
              <a:rPr lang="nb-NO" dirty="0" err="1"/>
              <a:t>impiego </a:t>
            </a:r>
            <a:r>
              <a:rPr lang="nb-NO" dirty="0"/>
              <a:t>delle competenze</a:t>
            </a:r>
            <a:endParaRPr lang="nb-NO" dirty="0"/>
          </a:p>
          <a:p>
            <a:r>
              <a:rPr lang="nb-NO" dirty="0" err="1"/>
              <a:t>Valutazione </a:t>
            </a:r>
            <a:r>
              <a:rPr lang="nb-NO" dirty="0"/>
              <a:t>del </a:t>
            </a:r>
            <a:r>
              <a:rPr lang="nb-NO" dirty="0"/>
              <a:t>sostegno </a:t>
            </a:r>
            <a:r>
              <a:rPr lang="nb-NO" dirty="0" err="1"/>
              <a:t>sociale</a:t>
            </a:r>
          </a:p>
          <a:p>
            <a:r>
              <a:rPr lang="nb-NO" dirty="0" err="1"/>
              <a:t>Soddisfazione </a:t>
            </a:r>
            <a:r>
              <a:rPr lang="nb-NO" dirty="0" err="1"/>
              <a:t>nella relazione</a:t>
            </a:r>
            <a:endParaRPr lang="nb-NO" dirty="0"/>
          </a:p>
          <a:p>
            <a:r>
              <a:rPr lang="nb-NO" dirty="0" err="1"/>
              <a:t>Perseveranza</a:t>
            </a:r>
            <a:endParaRPr lang="nb-NO" dirty="0"/>
          </a:p>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2771B-DA63-4BD4-90AF-8C545A7CE5A4}"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t>11</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60551598"/>
      </p:ext>
    </p:extLst>
  </p:cSld>
  <p:clrMapOvr>
    <a:masterClrMapping/>
  </p:clrMapOvr>
</p:notes>
</file>

<file path=ppt/notesSlides/notesSlide4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a:r>
              <a:rPr lang="nb-NO" sz="1200" b="0" i="0" u="none" strike="noStrike" kern="1200" dirty="0">
                <a:solidFill>
                  <a:schemeClr val="tx1"/>
                </a:solidFill>
                <a:effectLst/>
                <a:latin typeface="+mn-lt"/>
                <a:ea typeface="+mn-ea"/>
                <a:cs typeface="+mn-cs"/>
              </a:rPr>
              <a:t>Per gli sviluppatori di software, </a:t>
            </a:r>
            <a:r>
              <a:rPr lang="nb-NO" sz="1200" b="0" i="0" u="none" strike="noStrike" kern="1200" dirty="0" err="1">
                <a:solidFill>
                  <a:schemeClr val="tx1"/>
                </a:solidFill>
                <a:effectLst/>
                <a:latin typeface="+mn-lt"/>
                <a:ea typeface="+mn-ea"/>
                <a:cs typeface="+mn-cs"/>
              </a:rPr>
              <a:t>la </a:t>
            </a:r>
            <a:r>
              <a:rPr lang="nb-NO" sz="1200" b="0" i="0" u="none" strike="noStrike" kern="1200" dirty="0">
                <a:solidFill>
                  <a:schemeClr val="tx1"/>
                </a:solidFill>
                <a:effectLst/>
                <a:latin typeface="+mn-lt"/>
                <a:ea typeface="+mn-ea"/>
                <a:cs typeface="+mn-cs"/>
              </a:rPr>
              <a:t>revisione </a:t>
            </a:r>
            <a:r>
              <a:rPr lang="nb-NO" sz="1200" b="0" i="0" u="none" strike="noStrike" kern="1200" dirty="0" err="1">
                <a:solidFill>
                  <a:schemeClr val="tx1"/>
                </a:solidFill>
                <a:effectLst/>
                <a:latin typeface="+mn-lt"/>
                <a:ea typeface="+mn-ea"/>
                <a:cs typeface="+mn-cs"/>
              </a:rPr>
              <a:t>ha rivelato </a:t>
            </a:r>
            <a:r>
              <a:rPr lang="nb-NO" sz="1200" b="0" i="0" u="none" strike="noStrike" kern="1200" dirty="0" err="1">
                <a:solidFill>
                  <a:schemeClr val="tx1"/>
                </a:solidFill>
                <a:effectLst/>
                <a:latin typeface="+mn-lt"/>
                <a:ea typeface="+mn-ea"/>
                <a:cs typeface="+mn-cs"/>
              </a:rPr>
              <a:t>un </a:t>
            </a:r>
            <a:r>
              <a:rPr lang="nb-NO" sz="1200" b="0" i="0" u="none" strike="noStrike" kern="1200" dirty="0" err="1">
                <a:solidFill>
                  <a:schemeClr val="tx1"/>
                </a:solidFill>
                <a:effectLst/>
                <a:latin typeface="+mn-lt"/>
                <a:ea typeface="+mn-ea"/>
                <a:cs typeface="+mn-cs"/>
              </a:rPr>
              <a:t>problema </a:t>
            </a:r>
            <a:r>
              <a:rPr lang="nb-NO" sz="1200" b="0" i="0" u="none" strike="noStrike" kern="1200" dirty="0" err="1">
                <a:solidFill>
                  <a:schemeClr val="tx1"/>
                </a:solidFill>
                <a:effectLst/>
                <a:latin typeface="+mn-lt"/>
                <a:ea typeface="+mn-ea"/>
                <a:cs typeface="+mn-cs"/>
              </a:rPr>
              <a:t>simile </a:t>
            </a:r>
            <a:r>
              <a:rPr lang="nb-NO" sz="1200" b="0" i="0" u="none" strike="noStrike" kern="1200" dirty="0">
                <a:solidFill>
                  <a:schemeClr val="tx1"/>
                </a:solidFill>
                <a:effectLst/>
                <a:latin typeface="+mn-lt"/>
                <a:ea typeface="+mn-ea"/>
                <a:cs typeface="+mn-cs"/>
              </a:rPr>
              <a:t>a </a:t>
            </a:r>
            <a:r>
              <a:rPr lang="nb-NO" sz="1200" b="0" i="0" u="none" strike="noStrike" kern="1200" dirty="0" err="1">
                <a:solidFill>
                  <a:schemeClr val="tx1"/>
                </a:solidFill>
                <a:effectLst/>
                <a:latin typeface="+mn-lt"/>
                <a:ea typeface="+mn-ea"/>
                <a:cs typeface="+mn-cs"/>
              </a:rPr>
              <a:t>quello </a:t>
            </a:r>
            <a:r>
              <a:rPr lang="nb-NO" sz="1200" b="0" i="0" u="none" strike="noStrike" kern="1200" dirty="0" err="1">
                <a:solidFill>
                  <a:schemeClr val="tx1"/>
                </a:solidFill>
                <a:effectLst/>
                <a:latin typeface="+mn-lt"/>
                <a:ea typeface="+mn-ea"/>
                <a:cs typeface="+mn-cs"/>
              </a:rPr>
              <a:t>segnalato </a:t>
            </a:r>
            <a:r>
              <a:rPr lang="nb-NO" sz="1200" b="0" i="0" u="none" strike="noStrike" kern="1200" dirty="0" err="1">
                <a:solidFill>
                  <a:schemeClr val="tx1"/>
                </a:solidFill>
                <a:effectLst/>
                <a:latin typeface="+mn-lt"/>
                <a:ea typeface="+mn-ea"/>
                <a:cs typeface="+mn-cs"/>
              </a:rPr>
              <a:t>dalla </a:t>
            </a:r>
            <a:r>
              <a:rPr lang="nb-NO" sz="1200" b="0" i="0" u="none" strike="noStrike" kern="1200" dirty="0" err="1">
                <a:solidFill>
                  <a:schemeClr val="tx1"/>
                </a:solidFill>
                <a:effectLst/>
                <a:latin typeface="+mn-lt"/>
                <a:ea typeface="+mn-ea"/>
                <a:cs typeface="+mn-cs"/>
              </a:rPr>
              <a:t>nota </a:t>
            </a:r>
            <a:r>
              <a:rPr lang="nb-NO" sz="1200" b="0" i="0" u="none" strike="noStrike" kern="1200" dirty="0">
                <a:solidFill>
                  <a:schemeClr val="tx1"/>
                </a:solidFill>
                <a:effectLst/>
                <a:latin typeface="+mn-lt"/>
                <a:ea typeface="+mn-ea"/>
                <a:cs typeface="+mn-cs"/>
              </a:rPr>
              <a:t>saggista </a:t>
            </a:r>
            <a:r>
              <a:rPr lang="nb-NO" sz="1200" b="0" i="0" u="none" strike="noStrike" kern="1200" dirty="0" err="1">
                <a:solidFill>
                  <a:schemeClr val="tx1"/>
                </a:solidFill>
                <a:effectLst/>
                <a:latin typeface="+mn-lt"/>
                <a:ea typeface="+mn-ea"/>
                <a:cs typeface="+mn-cs"/>
              </a:rPr>
              <a:t>online </a:t>
            </a:r>
            <a:r>
              <a:rPr lang="nb-NO" sz="1200" b="0" i="0" u="none" strike="noStrike" kern="1200" dirty="0">
                <a:solidFill>
                  <a:schemeClr val="tx1"/>
                </a:solidFill>
                <a:effectLst/>
                <a:latin typeface="+mn-lt"/>
                <a:ea typeface="+mn-ea"/>
                <a:cs typeface="+mn-cs"/>
                <a:hlinkClick r:id="rId3"/>
              </a:rPr>
              <a:t>Norton (2014) </a:t>
            </a:r>
            <a:r>
              <a:rPr lang="nb-NO" sz="1200" b="0" i="0" u="none" strike="noStrike" kern="1200" dirty="0">
                <a:solidFill>
                  <a:schemeClr val="tx1"/>
                </a:solidFill>
                <a:effectLst/>
                <a:latin typeface="+mn-lt"/>
                <a:ea typeface="+mn-ea"/>
                <a:cs typeface="+mn-cs"/>
              </a:rPr>
              <a:t>nel suo </a:t>
            </a:r>
            <a:r>
              <a:rPr lang="nb-NO" sz="1200" b="0" i="0" u="none" strike="noStrike" kern="1200" dirty="0" err="1">
                <a:solidFill>
                  <a:schemeClr val="tx1"/>
                </a:solidFill>
                <a:effectLst/>
                <a:latin typeface="+mn-lt"/>
                <a:ea typeface="+mn-ea"/>
                <a:cs typeface="+mn-cs"/>
              </a:rPr>
              <a:t>articolo</a:t>
            </a:r>
            <a:r>
              <a:rPr lang="nb-NO" sz="1200" b="0" i="0" u="none" strike="noStrike" kern="1200" dirty="0">
                <a:solidFill>
                  <a:schemeClr val="tx1"/>
                </a:solidFill>
                <a:effectLst/>
                <a:latin typeface="+mn-lt"/>
                <a:ea typeface="+mn-ea"/>
                <a:cs typeface="+mn-cs"/>
              </a:rPr>
              <a:t> di opinione </a:t>
            </a:r>
            <a:r>
              <a:rPr lang="nb-NO" sz="1200" b="0" i="0" u="none" strike="noStrike" kern="1200" dirty="0" err="1">
                <a:solidFill>
                  <a:schemeClr val="tx1"/>
                </a:solidFill>
                <a:effectLst/>
                <a:latin typeface="+mn-lt"/>
                <a:ea typeface="+mn-ea"/>
                <a:cs typeface="+mn-cs"/>
              </a:rPr>
              <a:t>molto condiviso </a:t>
            </a:r>
            <a:r>
              <a:rPr lang="nb-NO" sz="1200" b="0" i="0" u="none" strike="noStrike" kern="1200" dirty="0">
                <a:solidFill>
                  <a:schemeClr val="tx1"/>
                </a:solidFill>
                <a:effectLst/>
                <a:latin typeface="+mn-lt"/>
                <a:ea typeface="+mn-ea"/>
                <a:cs typeface="+mn-cs"/>
              </a:rPr>
              <a:t>su The Message, </a:t>
            </a:r>
            <a:r>
              <a:rPr lang="nb-NO" sz="1200" b="0" i="0" u="none" strike="noStrike" kern="1200" dirty="0" err="1">
                <a:solidFill>
                  <a:schemeClr val="tx1"/>
                </a:solidFill>
                <a:effectLst/>
                <a:latin typeface="+mn-lt"/>
                <a:ea typeface="+mn-ea"/>
                <a:cs typeface="+mn-cs"/>
              </a:rPr>
              <a:t>secondo cui </a:t>
            </a:r>
            <a:r>
              <a:rPr lang="nb-NO" sz="1200" b="0" i="0" u="none" strike="noStrike" kern="1200" dirty="0">
                <a:solidFill>
                  <a:schemeClr val="tx1"/>
                </a:solidFill>
                <a:effectLst/>
                <a:latin typeface="+mn-lt"/>
                <a:ea typeface="+mn-ea"/>
                <a:cs typeface="+mn-cs"/>
              </a:rPr>
              <a:t>"</a:t>
            </a:r>
            <a:r>
              <a:rPr lang="nb-NO" sz="1200" b="0" i="0" u="none" strike="noStrike" kern="1200" dirty="0" err="1">
                <a:solidFill>
                  <a:schemeClr val="tx1"/>
                </a:solidFill>
                <a:effectLst/>
                <a:latin typeface="+mn-lt"/>
                <a:ea typeface="+mn-ea"/>
                <a:cs typeface="+mn-cs"/>
              </a:rPr>
              <a:t>Tutto </a:t>
            </a:r>
            <a:r>
              <a:rPr lang="nb-NO" sz="1200" b="0" i="0" u="none" strike="noStrike" kern="1200" dirty="0">
                <a:solidFill>
                  <a:schemeClr val="tx1"/>
                </a:solidFill>
                <a:effectLst/>
                <a:latin typeface="+mn-lt"/>
                <a:ea typeface="+mn-ea"/>
                <a:cs typeface="+mn-cs"/>
              </a:rPr>
              <a:t>è rotto". </a:t>
            </a:r>
            <a:r>
              <a:rPr lang="nb-NO" sz="1200" b="0" i="0" u="none" strike="noStrike" kern="1200" dirty="0" err="1">
                <a:solidFill>
                  <a:schemeClr val="tx1"/>
                </a:solidFill>
                <a:effectLst/>
                <a:latin typeface="+mn-lt"/>
                <a:ea typeface="+mn-ea"/>
                <a:cs typeface="+mn-cs"/>
              </a:rPr>
              <a:t>Ciò </a:t>
            </a:r>
            <a:r>
              <a:rPr lang="nb-NO" sz="1200" b="0" i="0" u="none" strike="noStrike" kern="1200" dirty="0" err="1">
                <a:solidFill>
                  <a:schemeClr val="tx1"/>
                </a:solidFill>
                <a:effectLst/>
                <a:latin typeface="+mn-lt"/>
                <a:ea typeface="+mn-ea"/>
                <a:cs typeface="+mn-cs"/>
              </a:rPr>
              <a:t>significa </a:t>
            </a:r>
            <a:r>
              <a:rPr lang="nb-NO" sz="1200" b="0" i="0" u="none" strike="noStrike" kern="1200" dirty="0" err="1">
                <a:solidFill>
                  <a:schemeClr val="tx1"/>
                </a:solidFill>
                <a:effectLst/>
                <a:latin typeface="+mn-lt"/>
                <a:ea typeface="+mn-ea"/>
                <a:cs typeface="+mn-cs"/>
              </a:rPr>
              <a:t>che </a:t>
            </a:r>
            <a:r>
              <a:rPr lang="nb-NO" sz="1200" b="0" i="0" u="none" strike="noStrike" kern="1200" dirty="0" err="1">
                <a:solidFill>
                  <a:schemeClr val="tx1"/>
                </a:solidFill>
                <a:effectLst/>
                <a:latin typeface="+mn-lt"/>
                <a:ea typeface="+mn-ea"/>
                <a:cs typeface="+mn-cs"/>
              </a:rPr>
              <a:t>è possibile </a:t>
            </a:r>
            <a:r>
              <a:rPr lang="nb-NO" sz="1200" b="0" i="0" u="none" strike="noStrike" kern="1200" dirty="0">
                <a:solidFill>
                  <a:schemeClr val="tx1"/>
                </a:solidFill>
                <a:effectLst/>
                <a:latin typeface="+mn-lt"/>
                <a:ea typeface="+mn-ea"/>
                <a:cs typeface="+mn-cs"/>
              </a:rPr>
              <a:t>adottare </a:t>
            </a:r>
            <a:r>
              <a:rPr lang="nb-NO" sz="1200" b="0" i="0" u="none" strike="noStrike" kern="1200" dirty="0" err="1">
                <a:solidFill>
                  <a:schemeClr val="tx1"/>
                </a:solidFill>
                <a:effectLst/>
                <a:latin typeface="+mn-lt"/>
                <a:ea typeface="+mn-ea"/>
                <a:cs typeface="+mn-cs"/>
              </a:rPr>
              <a:t>misure</a:t>
            </a:r>
            <a:r>
              <a:rPr lang="nb-NO" sz="1200" b="0" i="0" u="none" strike="noStrike" kern="1200" dirty="0">
                <a:solidFill>
                  <a:schemeClr val="tx1"/>
                </a:solidFill>
                <a:effectLst/>
                <a:latin typeface="+mn-lt"/>
                <a:ea typeface="+mn-ea"/>
                <a:cs typeface="+mn-cs"/>
              </a:rPr>
              <a:t> iniziali </a:t>
            </a:r>
            <a:r>
              <a:rPr lang="nb-NO" sz="1200" b="0" i="0" u="none" strike="noStrike" kern="1200" dirty="0" err="1">
                <a:solidFill>
                  <a:schemeClr val="tx1"/>
                </a:solidFill>
                <a:effectLst/>
                <a:latin typeface="+mn-lt"/>
                <a:ea typeface="+mn-ea"/>
                <a:cs typeface="+mn-cs"/>
              </a:rPr>
              <a:t>di</a:t>
            </a:r>
            <a:r>
              <a:rPr lang="nb-NO" sz="1200" b="0" i="0" u="none" strike="noStrike" kern="1200" dirty="0" err="1">
                <a:solidFill>
                  <a:schemeClr val="tx1"/>
                </a:solidFill>
                <a:effectLst/>
                <a:latin typeface="+mn-lt"/>
                <a:ea typeface="+mn-ea"/>
                <a:cs typeface="+mn-cs"/>
              </a:rPr>
              <a:t> grande impatto </a:t>
            </a:r>
            <a:r>
              <a:rPr lang="nb-NO" sz="1200" b="0" i="0" u="none" strike="noStrike" kern="1200" dirty="0">
                <a:solidFill>
                  <a:schemeClr val="tx1"/>
                </a:solidFill>
                <a:effectLst/>
                <a:latin typeface="+mn-lt"/>
                <a:ea typeface="+mn-ea"/>
                <a:cs typeface="+mn-cs"/>
              </a:rPr>
              <a:t>per </a:t>
            </a:r>
            <a:r>
              <a:rPr lang="nb-NO" sz="1200" b="0" i="0" u="none" strike="noStrike" kern="1200" dirty="0" err="1">
                <a:solidFill>
                  <a:schemeClr val="tx1"/>
                </a:solidFill>
                <a:effectLst/>
                <a:latin typeface="+mn-lt"/>
                <a:ea typeface="+mn-ea"/>
                <a:cs typeface="+mn-cs"/>
              </a:rPr>
              <a:t>consentire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agli sviluppatori</a:t>
            </a:r>
            <a:r>
              <a:rPr lang="nb-NO" sz="1200" b="0" i="0" u="none" strike="noStrike" kern="1200" dirty="0">
                <a:solidFill>
                  <a:schemeClr val="tx1"/>
                </a:solidFill>
                <a:effectLst/>
                <a:latin typeface="+mn-lt"/>
                <a:ea typeface="+mn-ea"/>
                <a:cs typeface="+mn-cs"/>
              </a:rPr>
              <a:t> </a:t>
            </a:r>
            <a:r>
              <a:rPr lang="nb-NO" sz="1200" b="0" i="0" u="none" strike="noStrike" kern="1200" dirty="0">
                <a:solidFill>
                  <a:schemeClr val="tx1"/>
                </a:solidFill>
                <a:effectLst/>
                <a:latin typeface="+mn-lt"/>
                <a:ea typeface="+mn-ea"/>
                <a:cs typeface="+mn-cs"/>
              </a:rPr>
              <a:t>di </a:t>
            </a:r>
            <a:r>
              <a:rPr lang="nb-NO" sz="1200" b="0" i="0" u="none" strike="noStrike" kern="1200" dirty="0" err="1">
                <a:solidFill>
                  <a:schemeClr val="tx1"/>
                </a:solidFill>
                <a:effectLst/>
                <a:latin typeface="+mn-lt"/>
                <a:ea typeface="+mn-ea"/>
                <a:cs typeface="+mn-cs"/>
              </a:rPr>
              <a:t>produrre </a:t>
            </a:r>
            <a:r>
              <a:rPr lang="nb-NO" sz="1200" b="0" i="0" u="none" strike="noStrike" kern="1200" dirty="0" err="1">
                <a:solidFill>
                  <a:schemeClr val="tx1"/>
                </a:solidFill>
                <a:effectLst/>
                <a:latin typeface="+mn-lt"/>
                <a:ea typeface="+mn-ea"/>
                <a:cs typeface="+mn-cs"/>
              </a:rPr>
              <a:t>codice </a:t>
            </a:r>
            <a:r>
              <a:rPr lang="nb-NO" sz="1200" b="0" i="0" u="none" strike="noStrike" kern="1200" dirty="0">
                <a:solidFill>
                  <a:schemeClr val="tx1"/>
                </a:solidFill>
                <a:effectLst/>
                <a:latin typeface="+mn-lt"/>
                <a:ea typeface="+mn-ea"/>
                <a:cs typeface="+mn-cs"/>
              </a:rPr>
              <a:t>più </a:t>
            </a:r>
            <a:r>
              <a:rPr lang="nb-NO" sz="1200" b="0" i="0" u="none" strike="noStrike" kern="1200" dirty="0" err="1">
                <a:solidFill>
                  <a:schemeClr val="tx1"/>
                </a:solidFill>
                <a:effectLst/>
                <a:latin typeface="+mn-lt"/>
                <a:ea typeface="+mn-ea"/>
                <a:cs typeface="+mn-cs"/>
              </a:rPr>
              <a:t>sicuro</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garantendo </a:t>
            </a:r>
            <a:r>
              <a:rPr lang="nb-NO" sz="1200" b="0" i="0" u="none" strike="noStrike" kern="1200" dirty="0" err="1">
                <a:solidFill>
                  <a:schemeClr val="tx1"/>
                </a:solidFill>
                <a:effectLst/>
                <a:latin typeface="+mn-lt"/>
                <a:ea typeface="+mn-ea"/>
                <a:cs typeface="+mn-cs"/>
              </a:rPr>
              <a:t>che </a:t>
            </a:r>
            <a:r>
              <a:rPr lang="nb-NO" sz="1200" b="0" i="0" u="none" strike="noStrike" kern="1200" dirty="0" err="1">
                <a:solidFill>
                  <a:schemeClr val="tx1"/>
                </a:solidFill>
                <a:effectLst/>
                <a:latin typeface="+mn-lt"/>
                <a:ea typeface="+mn-ea"/>
                <a:cs typeface="+mn-cs"/>
              </a:rPr>
              <a:t>le piattaforme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gli strumenti </a:t>
            </a:r>
            <a:r>
              <a:rPr lang="nb-NO" sz="1200" b="0" i="0" u="none" strike="noStrike" kern="1200" dirty="0">
                <a:solidFill>
                  <a:schemeClr val="tx1"/>
                </a:solidFill>
                <a:effectLst/>
                <a:latin typeface="+mn-lt"/>
                <a:ea typeface="+mn-ea"/>
                <a:cs typeface="+mn-cs"/>
              </a:rPr>
              <a:t>e le API </a:t>
            </a:r>
            <a:r>
              <a:rPr lang="nb-NO" sz="1200" b="0" i="0" u="none" strike="noStrike" kern="1200" dirty="0" err="1">
                <a:solidFill>
                  <a:schemeClr val="tx1"/>
                </a:solidFill>
                <a:effectLst/>
                <a:latin typeface="+mn-lt"/>
                <a:ea typeface="+mn-ea"/>
                <a:cs typeface="+mn-cs"/>
              </a:rPr>
              <a:t>che </a:t>
            </a:r>
            <a:r>
              <a:rPr lang="nb-NO" sz="1200" b="0" i="0" u="none" strike="noStrike" kern="1200" dirty="0" err="1">
                <a:solidFill>
                  <a:schemeClr val="tx1"/>
                </a:solidFill>
                <a:effectLst/>
                <a:latin typeface="+mn-lt"/>
                <a:ea typeface="+mn-ea"/>
                <a:cs typeface="+mn-cs"/>
              </a:rPr>
              <a:t>utilizzano </a:t>
            </a:r>
            <a:r>
              <a:rPr lang="nb-NO" sz="1200" b="0" i="0" u="none" strike="noStrike" kern="1200" dirty="0">
                <a:solidFill>
                  <a:schemeClr val="tx1"/>
                </a:solidFill>
                <a:effectLst/>
                <a:latin typeface="+mn-lt"/>
                <a:ea typeface="+mn-ea"/>
                <a:cs typeface="+mn-cs"/>
              </a:rPr>
              <a:t>abbiano </a:t>
            </a:r>
            <a:r>
              <a:rPr lang="nb-NO" sz="1200" b="0" i="0" u="none" strike="noStrike" kern="1200" dirty="0">
                <a:solidFill>
                  <a:schemeClr val="tx1"/>
                </a:solidFill>
                <a:effectLst/>
                <a:latin typeface="+mn-lt"/>
                <a:ea typeface="+mn-ea"/>
                <a:cs typeface="+mn-cs"/>
              </a:rPr>
              <a:t>impostazioni</a:t>
            </a:r>
            <a:r>
              <a:rPr lang="nb-NO" sz="1200" b="0" i="0" u="none" strike="noStrike" kern="1200" dirty="0" err="1">
                <a:solidFill>
                  <a:schemeClr val="tx1"/>
                </a:solidFill>
                <a:effectLst/>
                <a:latin typeface="+mn-lt"/>
                <a:ea typeface="+mn-ea"/>
                <a:cs typeface="+mn-cs"/>
              </a:rPr>
              <a:t> predefinite </a:t>
            </a:r>
            <a:r>
              <a:rPr lang="nb-NO" sz="1200" b="0" i="0" u="none" strike="noStrike" kern="1200" dirty="0" err="1">
                <a:solidFill>
                  <a:schemeClr val="tx1"/>
                </a:solidFill>
                <a:effectLst/>
                <a:latin typeface="+mn-lt"/>
                <a:ea typeface="+mn-ea"/>
                <a:cs typeface="+mn-cs"/>
              </a:rPr>
              <a:t>sicure </a:t>
            </a:r>
            <a:r>
              <a:rPr lang="nb-NO" sz="1200" b="0" i="0" u="none" strike="noStrike" kern="1200" dirty="0">
                <a:solidFill>
                  <a:schemeClr val="tx1"/>
                </a:solidFill>
                <a:effectLst/>
                <a:latin typeface="+mn-lt"/>
                <a:ea typeface="+mn-ea"/>
                <a:cs typeface="+mn-cs"/>
              </a:rPr>
              <a:t>e </a:t>
            </a:r>
            <a:r>
              <a:rPr lang="nb-NO" sz="1200" b="0" i="0" u="none" strike="noStrike" kern="1200" dirty="0" err="1">
                <a:solidFill>
                  <a:schemeClr val="tx1"/>
                </a:solidFill>
                <a:effectLst/>
                <a:latin typeface="+mn-lt"/>
                <a:ea typeface="+mn-ea"/>
                <a:cs typeface="+mn-cs"/>
              </a:rPr>
              <a:t>che </a:t>
            </a:r>
            <a:r>
              <a:rPr lang="nb-NO" sz="1200" b="0" i="0" u="none" strike="noStrike" kern="1200" dirty="0" err="1">
                <a:solidFill>
                  <a:schemeClr val="tx1"/>
                </a:solidFill>
                <a:effectLst/>
                <a:latin typeface="+mn-lt"/>
                <a:ea typeface="+mn-ea"/>
                <a:cs typeface="+mn-cs"/>
              </a:rPr>
              <a:t>il</a:t>
            </a:r>
            <a:r>
              <a:rPr lang="nb-NO" sz="1200" b="0" i="0" u="none" strike="noStrike" kern="1200" dirty="0" err="1">
                <a:solidFill>
                  <a:schemeClr val="tx1"/>
                </a:solidFill>
                <a:effectLst/>
                <a:latin typeface="+mn-lt"/>
                <a:ea typeface="+mn-ea"/>
                <a:cs typeface="+mn-cs"/>
              </a:rPr>
              <a:t> codice </a:t>
            </a:r>
            <a:r>
              <a:rPr lang="nb-NO" sz="1200" b="0" i="0" u="none" strike="noStrike" kern="1200" dirty="0" err="1">
                <a:solidFill>
                  <a:schemeClr val="tx1"/>
                </a:solidFill>
                <a:effectLst/>
                <a:latin typeface="+mn-lt"/>
                <a:ea typeface="+mn-ea"/>
                <a:cs typeface="+mn-cs"/>
              </a:rPr>
              <a:t>copiato</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frequentemente </a:t>
            </a:r>
            <a:r>
              <a:rPr lang="nb-NO" sz="1200" b="0" i="0" u="none" strike="noStrike" kern="1200" dirty="0">
                <a:solidFill>
                  <a:schemeClr val="tx1"/>
                </a:solidFill>
                <a:effectLst/>
                <a:latin typeface="+mn-lt"/>
                <a:ea typeface="+mn-ea"/>
                <a:cs typeface="+mn-cs"/>
              </a:rPr>
              <a:t>sia </a:t>
            </a:r>
            <a:r>
              <a:rPr lang="nb-NO" sz="1200" b="0" i="0" u="none" strike="noStrike" kern="1200" dirty="0" err="1">
                <a:solidFill>
                  <a:schemeClr val="tx1"/>
                </a:solidFill>
                <a:effectLst/>
                <a:latin typeface="+mn-lt"/>
                <a:ea typeface="+mn-ea"/>
                <a:cs typeface="+mn-cs"/>
              </a:rPr>
              <a:t>controllato </a:t>
            </a:r>
            <a:r>
              <a:rPr lang="nb-NO" sz="1200" b="0" i="0" u="none" strike="noStrike" kern="1200" dirty="0">
                <a:solidFill>
                  <a:schemeClr val="tx1"/>
                </a:solidFill>
                <a:effectLst/>
                <a:latin typeface="+mn-lt"/>
                <a:ea typeface="+mn-ea"/>
                <a:cs typeface="+mn-cs"/>
              </a:rPr>
              <a:t>e </a:t>
            </a:r>
            <a:r>
              <a:rPr lang="nb-NO" sz="1200" b="0" i="0" u="none" strike="noStrike" kern="1200" dirty="0" err="1">
                <a:solidFill>
                  <a:schemeClr val="tx1"/>
                </a:solidFill>
                <a:effectLst/>
                <a:latin typeface="+mn-lt"/>
                <a:ea typeface="+mn-ea"/>
                <a:cs typeface="+mn-cs"/>
              </a:rPr>
              <a:t>reso </a:t>
            </a:r>
            <a:r>
              <a:rPr lang="nb-NO" sz="1200" b="0" i="0" u="none" strike="noStrike" kern="1200" dirty="0">
                <a:solidFill>
                  <a:schemeClr val="tx1"/>
                </a:solidFill>
                <a:effectLst/>
                <a:latin typeface="+mn-lt"/>
                <a:ea typeface="+mn-ea"/>
                <a:cs typeface="+mn-cs"/>
              </a:rPr>
              <a:t>sicuro. L'ENISA </a:t>
            </a:r>
            <a:r>
              <a:rPr lang="nb-NO" sz="1200" b="0" i="0" u="none" strike="noStrike" kern="1200" dirty="0" err="1">
                <a:solidFill>
                  <a:schemeClr val="tx1"/>
                </a:solidFill>
                <a:effectLst/>
                <a:latin typeface="+mn-lt"/>
                <a:ea typeface="+mn-ea"/>
                <a:cs typeface="+mn-cs"/>
              </a:rPr>
              <a:t>ha </a:t>
            </a:r>
            <a:r>
              <a:rPr lang="nb-NO" sz="1200" b="0" i="0" u="none" strike="noStrike" kern="1200" dirty="0" err="1">
                <a:solidFill>
                  <a:schemeClr val="tx1"/>
                </a:solidFill>
                <a:effectLst/>
                <a:latin typeface="+mn-lt"/>
                <a:ea typeface="+mn-ea"/>
                <a:cs typeface="+mn-cs"/>
              </a:rPr>
              <a:t>inoltre </a:t>
            </a:r>
            <a:r>
              <a:rPr lang="nb-NO" sz="1200" b="0" i="0" u="none" strike="noStrike" kern="1200" dirty="0" err="1">
                <a:solidFill>
                  <a:schemeClr val="tx1"/>
                </a:solidFill>
                <a:effectLst/>
                <a:latin typeface="+mn-lt"/>
                <a:ea typeface="+mn-ea"/>
                <a:cs typeface="+mn-cs"/>
              </a:rPr>
              <a:t>sottolineato </a:t>
            </a:r>
            <a:r>
              <a:rPr lang="nb-NO" sz="1200" b="0" i="0" u="none" strike="noStrike" kern="1200" dirty="0" err="1">
                <a:solidFill>
                  <a:schemeClr val="tx1"/>
                </a:solidFill>
                <a:effectLst/>
                <a:latin typeface="+mn-lt"/>
                <a:ea typeface="+mn-ea"/>
                <a:cs typeface="+mn-cs"/>
              </a:rPr>
              <a:t>che </a:t>
            </a:r>
            <a:r>
              <a:rPr lang="nb-NO" sz="1200" b="0" i="0" u="none" strike="noStrike" kern="1200" dirty="0" err="1">
                <a:solidFill>
                  <a:schemeClr val="tx1"/>
                </a:solidFill>
                <a:effectLst/>
                <a:latin typeface="+mn-lt"/>
                <a:ea typeface="+mn-ea"/>
                <a:cs typeface="+mn-cs"/>
              </a:rPr>
              <a:t>rendere </a:t>
            </a:r>
            <a:r>
              <a:rPr lang="nb-NO" sz="1200" b="0" i="0" u="none" strike="noStrike" kern="1200" dirty="0" err="1">
                <a:solidFill>
                  <a:schemeClr val="tx1"/>
                </a:solidFill>
                <a:effectLst/>
                <a:latin typeface="+mn-lt"/>
                <a:ea typeface="+mn-ea"/>
                <a:cs typeface="+mn-cs"/>
              </a:rPr>
              <a:t>gli esperti </a:t>
            </a:r>
            <a:r>
              <a:rPr lang="nb-NO" sz="1200" b="0" i="0" u="none" strike="noStrike" kern="1200" dirty="0" err="1">
                <a:solidFill>
                  <a:schemeClr val="tx1"/>
                </a:solidFill>
                <a:effectLst/>
                <a:latin typeface="+mn-lt"/>
                <a:ea typeface="+mn-ea"/>
                <a:cs typeface="+mn-cs"/>
              </a:rPr>
              <a:t>di sicurezza </a:t>
            </a:r>
            <a:r>
              <a:rPr lang="nb-NO" sz="1200" b="0" i="0" u="none" strike="noStrike" kern="1200" dirty="0">
                <a:solidFill>
                  <a:schemeClr val="tx1"/>
                </a:solidFill>
                <a:effectLst/>
                <a:latin typeface="+mn-lt"/>
                <a:ea typeface="+mn-ea"/>
                <a:cs typeface="+mn-cs"/>
              </a:rPr>
              <a:t>più </a:t>
            </a:r>
            <a:r>
              <a:rPr lang="nb-NO" sz="1200" b="0" i="0" u="none" strike="noStrike" kern="1200" dirty="0" err="1">
                <a:solidFill>
                  <a:schemeClr val="tx1"/>
                </a:solidFill>
                <a:effectLst/>
                <a:latin typeface="+mn-lt"/>
                <a:ea typeface="+mn-ea"/>
                <a:cs typeface="+mn-cs"/>
              </a:rPr>
              <a:t>accessibili </a:t>
            </a:r>
            <a:r>
              <a:rPr lang="nb-NO" sz="1200" b="0" i="0" u="none" strike="noStrike" kern="1200" dirty="0">
                <a:solidFill>
                  <a:schemeClr val="tx1"/>
                </a:solidFill>
                <a:effectLst/>
                <a:latin typeface="+mn-lt"/>
                <a:ea typeface="+mn-ea"/>
                <a:cs typeface="+mn-cs"/>
              </a:rPr>
              <a:t>e </a:t>
            </a:r>
            <a:r>
              <a:rPr lang="nb-NO" sz="1200" b="0" i="0" u="none" strike="noStrike" kern="1200" dirty="0" err="1">
                <a:solidFill>
                  <a:schemeClr val="tx1"/>
                </a:solidFill>
                <a:effectLst/>
                <a:latin typeface="+mn-lt"/>
                <a:ea typeface="+mn-ea"/>
                <a:cs typeface="+mn-cs"/>
              </a:rPr>
              <a:t>disponibili </a:t>
            </a:r>
            <a:r>
              <a:rPr lang="nb-NO" sz="1200" b="0" i="0" u="none" strike="noStrike" kern="1200" dirty="0" err="1">
                <a:solidFill>
                  <a:schemeClr val="tx1"/>
                </a:solidFill>
                <a:effectLst/>
                <a:latin typeface="+mn-lt"/>
                <a:ea typeface="+mn-ea"/>
                <a:cs typeface="+mn-cs"/>
              </a:rPr>
              <a:t>può </a:t>
            </a:r>
            <a:r>
              <a:rPr lang="nb-NO" sz="1200" b="0" i="0" u="none" strike="noStrike" kern="1200" dirty="0">
                <a:solidFill>
                  <a:schemeClr val="tx1"/>
                </a:solidFill>
                <a:effectLst/>
                <a:latin typeface="+mn-lt"/>
                <a:ea typeface="+mn-ea"/>
                <a:cs typeface="+mn-cs"/>
              </a:rPr>
              <a:t>portare a </a:t>
            </a:r>
            <a:r>
              <a:rPr lang="nb-NO" sz="1200" b="0" i="0" u="none" strike="noStrike" kern="1200" dirty="0" err="1">
                <a:solidFill>
                  <a:schemeClr val="tx1"/>
                </a:solidFill>
                <a:effectLst/>
                <a:latin typeface="+mn-lt"/>
                <a:ea typeface="+mn-ea"/>
                <a:cs typeface="+mn-cs"/>
              </a:rPr>
              <a:t>un</a:t>
            </a:r>
            <a:r>
              <a:rPr lang="nb-NO" sz="1200" b="0" i="0" u="none" strike="noStrike" kern="1200" dirty="0">
                <a:solidFill>
                  <a:schemeClr val="tx1"/>
                </a:solidFill>
                <a:effectLst/>
                <a:latin typeface="+mn-lt"/>
                <a:ea typeface="+mn-ea"/>
                <a:cs typeface="+mn-cs"/>
              </a:rPr>
              <a:t> maggiore </a:t>
            </a:r>
            <a:r>
              <a:rPr lang="nb-NO" sz="1200" b="0" i="0" u="none" strike="noStrike" kern="1200" dirty="0" err="1">
                <a:solidFill>
                  <a:schemeClr val="tx1"/>
                </a:solidFill>
                <a:effectLst/>
                <a:latin typeface="+mn-lt"/>
                <a:ea typeface="+mn-ea"/>
                <a:cs typeface="+mn-cs"/>
              </a:rPr>
              <a:t>coinvolgimento</a:t>
            </a:r>
            <a:r>
              <a:rPr lang="nb-NO" sz="1200" b="0" i="0" u="none" strike="noStrike" kern="1200" dirty="0">
                <a:solidFill>
                  <a:schemeClr val="tx1"/>
                </a:solidFill>
                <a:effectLst/>
                <a:latin typeface="+mn-lt"/>
                <a:ea typeface="+mn-ea"/>
                <a:cs typeface="+mn-cs"/>
              </a:rPr>
              <a:t>, e </a:t>
            </a:r>
            <a:r>
              <a:rPr lang="nb-NO" sz="1200" b="0" i="0" u="none" strike="noStrike" kern="1200" dirty="0" err="1">
                <a:solidFill>
                  <a:schemeClr val="tx1"/>
                </a:solidFill>
                <a:effectLst/>
                <a:latin typeface="+mn-lt"/>
                <a:ea typeface="+mn-ea"/>
                <a:cs typeface="+mn-cs"/>
              </a:rPr>
              <a:t>soprattutto </a:t>
            </a:r>
            <a:r>
              <a:rPr lang="nb-NO" sz="1200" b="0" i="0" u="none" strike="noStrike" kern="1200" dirty="0" err="1">
                <a:solidFill>
                  <a:schemeClr val="tx1"/>
                </a:solidFill>
                <a:effectLst/>
                <a:latin typeface="+mn-lt"/>
                <a:ea typeface="+mn-ea"/>
                <a:cs typeface="+mn-cs"/>
              </a:rPr>
              <a:t>più tempestivo</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tra </a:t>
            </a:r>
            <a:r>
              <a:rPr lang="nb-NO" sz="1200" b="0" i="0" u="none" strike="noStrike" kern="1200" dirty="0">
                <a:solidFill>
                  <a:schemeClr val="tx1"/>
                </a:solidFill>
                <a:effectLst/>
                <a:latin typeface="+mn-lt"/>
                <a:ea typeface="+mn-ea"/>
                <a:cs typeface="+mn-cs"/>
              </a:rPr>
              <a:t>il personale e gli addetti</a:t>
            </a:r>
            <a:r>
              <a:rPr lang="nb-NO" sz="1200" b="0" i="0" u="none" strike="noStrike" kern="1200" dirty="0" err="1">
                <a:solidFill>
                  <a:schemeClr val="tx1"/>
                </a:solidFill>
                <a:effectLst/>
                <a:latin typeface="+mn-lt"/>
                <a:ea typeface="+mn-ea"/>
                <a:cs typeface="+mn-cs"/>
              </a:rPr>
              <a:t> alla sicurezza</a:t>
            </a:r>
            <a:r>
              <a:rPr lang="nb-NO" sz="1200" b="0" i="0" u="none" strike="noStrike" kern="1200" dirty="0">
                <a:solidFill>
                  <a:schemeClr val="tx1"/>
                </a:solidFill>
                <a:effectLst/>
                <a:latin typeface="+mn-lt"/>
                <a:ea typeface="+mn-ea"/>
                <a:cs typeface="+mn-cs"/>
              </a:rPr>
              <a:t>.</a:t>
            </a:r>
            <a:endParaRPr lang="nb-NO" b="0" dirty="0">
              <a:effectLst/>
            </a:endParaRPr>
          </a:p>
          <a:p>
            <a:pPr rtl="0"/>
            <a:br>
              <a:rPr lang="nb-NO" b="0" dirty="0">
                <a:effectLst/>
              </a:rPr>
            </a:br>
            <a:r>
              <a:rPr lang="nb-NO" sz="1200" b="0" i="0" u="none" strike="noStrike" kern="1200" dirty="0" err="1">
                <a:solidFill>
                  <a:schemeClr val="tx1"/>
                </a:solidFill>
                <a:effectLst/>
                <a:latin typeface="+mn-lt"/>
                <a:ea typeface="+mn-ea"/>
                <a:cs typeface="+mn-cs"/>
              </a:rPr>
              <a:t>Ribadendo </a:t>
            </a:r>
            <a:r>
              <a:rPr lang="nb-NO" sz="1200" b="0" i="0" u="none" strike="noStrike" kern="1200" dirty="0" err="1">
                <a:solidFill>
                  <a:schemeClr val="tx1"/>
                </a:solidFill>
                <a:effectLst/>
                <a:latin typeface="+mn-lt"/>
                <a:ea typeface="+mn-ea"/>
                <a:cs typeface="+mn-cs"/>
              </a:rPr>
              <a:t>quanto </a:t>
            </a:r>
            <a:r>
              <a:rPr lang="nb-NO" sz="1200" b="0" i="0" u="none" strike="noStrike" kern="1200" dirty="0" err="1">
                <a:solidFill>
                  <a:schemeClr val="tx1"/>
                </a:solidFill>
                <a:effectLst/>
                <a:latin typeface="+mn-lt"/>
                <a:ea typeface="+mn-ea"/>
                <a:cs typeface="+mn-cs"/>
              </a:rPr>
              <a:t>affermato da</a:t>
            </a:r>
            <a:r>
              <a:rPr lang="nb-NO" sz="1200" b="0" i="0" u="none" strike="noStrike" kern="1200" dirty="0" err="1">
                <a:solidFill>
                  <a:schemeClr val="tx1"/>
                </a:solidFill>
                <a:effectLst/>
                <a:latin typeface="+mn-lt"/>
                <a:ea typeface="+mn-ea"/>
                <a:cs typeface="+mn-cs"/>
              </a:rPr>
              <a:t> Ric </a:t>
            </a:r>
            <a:r>
              <a:rPr lang="nb-NO" sz="1200" b="0" i="0" u="none" strike="noStrike" kern="1200" dirty="0" err="1">
                <a:solidFill>
                  <a:schemeClr val="tx1"/>
                </a:solidFill>
                <a:effectLst/>
                <a:latin typeface="+mn-lt"/>
                <a:ea typeface="+mn-ea"/>
                <a:cs typeface="+mn-cs"/>
              </a:rPr>
              <a:t>riguardo </a:t>
            </a:r>
            <a:r>
              <a:rPr lang="nb-NO" sz="1200" b="0" i="0" u="none" strike="noStrike" kern="1200" dirty="0">
                <a:solidFill>
                  <a:schemeClr val="tx1"/>
                </a:solidFill>
                <a:effectLst/>
                <a:latin typeface="+mn-lt"/>
                <a:ea typeface="+mn-ea"/>
                <a:cs typeface="+mn-cs"/>
              </a:rPr>
              <a:t>al raggiungimento </a:t>
            </a:r>
            <a:r>
              <a:rPr lang="nb-NO" sz="1200" b="0" i="0" u="none" strike="noStrike" kern="1200" dirty="0" err="1">
                <a:solidFill>
                  <a:schemeClr val="tx1"/>
                </a:solidFill>
                <a:effectLst/>
                <a:latin typeface="+mn-lt"/>
                <a:ea typeface="+mn-ea"/>
                <a:cs typeface="+mn-cs"/>
              </a:rPr>
              <a:t>dell'equilibrio </a:t>
            </a:r>
            <a:r>
              <a:rPr lang="nb-NO" sz="1200" b="0" i="0" u="none" strike="noStrike" kern="1200" dirty="0">
                <a:solidFill>
                  <a:schemeClr val="tx1"/>
                </a:solidFill>
                <a:effectLst/>
                <a:latin typeface="+mn-lt"/>
                <a:ea typeface="+mn-ea"/>
                <a:cs typeface="+mn-cs"/>
              </a:rPr>
              <a:t>in </a:t>
            </a:r>
            <a:r>
              <a:rPr lang="nb-NO" sz="1200" b="0" i="0" u="none" strike="noStrike" kern="1200" dirty="0" err="1">
                <a:solidFill>
                  <a:schemeClr val="tx1"/>
                </a:solidFill>
                <a:effectLst/>
                <a:latin typeface="+mn-lt"/>
                <a:ea typeface="+mn-ea"/>
                <a:cs typeface="+mn-cs"/>
              </a:rPr>
              <a:t>un'organizzazione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coloro </a:t>
            </a:r>
            <a:r>
              <a:rPr lang="nb-NO" sz="1200" b="0" i="0" u="none" strike="noStrike" kern="1200" dirty="0" err="1">
                <a:solidFill>
                  <a:schemeClr val="tx1"/>
                </a:solidFill>
                <a:effectLst/>
                <a:latin typeface="+mn-lt"/>
                <a:ea typeface="+mn-ea"/>
                <a:cs typeface="+mn-cs"/>
              </a:rPr>
              <a:t>che </a:t>
            </a:r>
            <a:r>
              <a:rPr lang="nb-NO" sz="1200" b="0" i="0" u="none" strike="noStrike" kern="1200" dirty="0" err="1">
                <a:solidFill>
                  <a:schemeClr val="tx1"/>
                </a:solidFill>
                <a:effectLst/>
                <a:latin typeface="+mn-lt"/>
                <a:ea typeface="+mn-ea"/>
                <a:cs typeface="+mn-cs"/>
              </a:rPr>
              <a:t>gestiscono </a:t>
            </a:r>
            <a:r>
              <a:rPr lang="nb-NO" sz="1200" b="0" i="0" u="none" strike="noStrike" kern="1200" dirty="0">
                <a:solidFill>
                  <a:schemeClr val="tx1"/>
                </a:solidFill>
                <a:effectLst/>
                <a:latin typeface="+mn-lt"/>
                <a:ea typeface="+mn-ea"/>
                <a:cs typeface="+mn-cs"/>
              </a:rPr>
              <a:t>e </a:t>
            </a:r>
            <a:r>
              <a:rPr lang="nb-NO" sz="1200" b="0" i="0" u="none" strike="noStrike" kern="1200" dirty="0" err="1">
                <a:solidFill>
                  <a:schemeClr val="tx1"/>
                </a:solidFill>
                <a:effectLst/>
                <a:latin typeface="+mn-lt"/>
                <a:ea typeface="+mn-ea"/>
                <a:cs typeface="+mn-cs"/>
              </a:rPr>
              <a:t>istruiscono</a:t>
            </a:r>
            <a:r>
              <a:rPr lang="nb-NO" sz="1200" b="0" i="0" u="none" strike="noStrike" kern="1200" dirty="0">
                <a:solidFill>
                  <a:schemeClr val="tx1"/>
                </a:solidFill>
                <a:effectLst/>
                <a:latin typeface="+mn-lt"/>
                <a:ea typeface="+mn-ea"/>
                <a:cs typeface="+mn-cs"/>
              </a:rPr>
              <a:t> </a:t>
            </a:r>
            <a:endParaRPr lang="nb-NO" b="0" dirty="0">
              <a:effectLst/>
            </a:endParaRPr>
          </a:p>
          <a:p>
            <a:pPr rtl="0"/>
            <a:r>
              <a:rPr lang="nb-NO" sz="1200" b="0" i="0" u="none" strike="noStrike" kern="1200" dirty="0">
                <a:solidFill>
                  <a:schemeClr val="tx1"/>
                </a:solidFill>
                <a:effectLst/>
                <a:latin typeface="+mn-lt"/>
                <a:ea typeface="+mn-ea"/>
                <a:cs typeface="+mn-cs"/>
              </a:rPr>
              <a:t>È necessario assicurarsi </a:t>
            </a:r>
            <a:r>
              <a:rPr lang="nb-NO" sz="1200" b="0" i="0" u="none" strike="noStrike" kern="1200" dirty="0" err="1">
                <a:solidFill>
                  <a:schemeClr val="tx1"/>
                </a:solidFill>
                <a:effectLst/>
                <a:latin typeface="+mn-lt"/>
                <a:ea typeface="+mn-ea"/>
                <a:cs typeface="+mn-cs"/>
              </a:rPr>
              <a:t>che </a:t>
            </a:r>
            <a:r>
              <a:rPr lang="nb-NO" sz="1200" b="0" i="0" u="none" strike="noStrike" kern="1200" dirty="0">
                <a:solidFill>
                  <a:schemeClr val="tx1"/>
                </a:solidFill>
                <a:effectLst/>
                <a:latin typeface="+mn-lt"/>
                <a:ea typeface="+mn-ea"/>
                <a:cs typeface="+mn-cs"/>
              </a:rPr>
              <a:t>i problemi </a:t>
            </a:r>
            <a:r>
              <a:rPr lang="nb-NO" sz="1200" b="0" i="0" u="none" strike="noStrike" kern="1200" dirty="0" err="1">
                <a:solidFill>
                  <a:schemeClr val="tx1"/>
                </a:solidFill>
                <a:effectLst/>
                <a:latin typeface="+mn-lt"/>
                <a:ea typeface="+mn-ea"/>
                <a:cs typeface="+mn-cs"/>
              </a:rPr>
              <a:t>relativi alla </a:t>
            </a:r>
            <a:r>
              <a:rPr lang="nb-NO" sz="1200" b="0" i="0" u="none" strike="noStrike" kern="1200" dirty="0" err="1">
                <a:solidFill>
                  <a:schemeClr val="tx1"/>
                </a:solidFill>
                <a:effectLst/>
                <a:latin typeface="+mn-lt"/>
                <a:ea typeface="+mn-ea"/>
                <a:cs typeface="+mn-cs"/>
              </a:rPr>
              <a:t>sicurezza </a:t>
            </a:r>
            <a:r>
              <a:rPr lang="nb-NO" sz="1200" b="0" i="0" u="none" strike="noStrike" kern="1200" dirty="0">
                <a:solidFill>
                  <a:schemeClr val="tx1"/>
                </a:solidFill>
                <a:effectLst/>
                <a:latin typeface="+mn-lt"/>
                <a:ea typeface="+mn-ea"/>
                <a:cs typeface="+mn-cs"/>
              </a:rPr>
              <a:t>vengano segnalati </a:t>
            </a:r>
            <a:r>
              <a:rPr lang="nb-NO" sz="1200" b="0" i="0" u="none" strike="noStrike" kern="1200" dirty="0" err="1">
                <a:solidFill>
                  <a:schemeClr val="tx1"/>
                </a:solidFill>
                <a:effectLst/>
                <a:latin typeface="+mn-lt"/>
                <a:ea typeface="+mn-ea"/>
                <a:cs typeface="+mn-cs"/>
              </a:rPr>
              <a:t>al </a:t>
            </a:r>
            <a:r>
              <a:rPr lang="nb-NO" sz="1200" b="0" i="0" u="none" strike="noStrike" kern="1200" dirty="0">
                <a:solidFill>
                  <a:schemeClr val="tx1"/>
                </a:solidFill>
                <a:effectLst/>
                <a:latin typeface="+mn-lt"/>
                <a:ea typeface="+mn-ea"/>
                <a:cs typeface="+mn-cs"/>
              </a:rPr>
              <a:t>giusto </a:t>
            </a:r>
            <a:r>
              <a:rPr lang="nb-NO" sz="1200" b="0" i="0" u="none" strike="noStrike" kern="1200" dirty="0">
                <a:solidFill>
                  <a:schemeClr val="tx1"/>
                </a:solidFill>
                <a:effectLst/>
                <a:latin typeface="+mn-lt"/>
                <a:ea typeface="+mn-ea"/>
                <a:cs typeface="+mn-cs"/>
              </a:rPr>
              <a:t>servizio di assistenza, </a:t>
            </a:r>
            <a:r>
              <a:rPr lang="nb-NO" sz="1200" b="0" i="0" u="none" strike="noStrike" kern="1200" dirty="0" err="1">
                <a:solidFill>
                  <a:schemeClr val="tx1"/>
                </a:solidFill>
                <a:effectLst/>
                <a:latin typeface="+mn-lt"/>
                <a:ea typeface="+mn-ea"/>
                <a:cs typeface="+mn-cs"/>
              </a:rPr>
              <a:t>composto </a:t>
            </a:r>
            <a:r>
              <a:rPr lang="nb-NO" sz="1200" b="0" i="0" u="none" strike="noStrike" kern="1200" dirty="0" err="1">
                <a:solidFill>
                  <a:schemeClr val="tx1"/>
                </a:solidFill>
                <a:effectLst/>
                <a:latin typeface="+mn-lt"/>
                <a:ea typeface="+mn-ea"/>
                <a:cs typeface="+mn-cs"/>
              </a:rPr>
              <a:t>da </a:t>
            </a:r>
            <a:r>
              <a:rPr lang="nb-NO" sz="1200" b="0" i="0" u="none" strike="noStrike" kern="1200" dirty="0" err="1">
                <a:solidFill>
                  <a:schemeClr val="tx1"/>
                </a:solidFill>
                <a:effectLst/>
                <a:latin typeface="+mn-lt"/>
                <a:ea typeface="+mn-ea"/>
                <a:cs typeface="+mn-cs"/>
              </a:rPr>
              <a:t>persone </a:t>
            </a:r>
            <a:r>
              <a:rPr lang="nb-NO" sz="1200" b="0" i="0" u="none" strike="noStrike" kern="1200" dirty="0">
                <a:solidFill>
                  <a:schemeClr val="tx1"/>
                </a:solidFill>
                <a:effectLst/>
                <a:latin typeface="+mn-lt"/>
                <a:ea typeface="+mn-ea"/>
                <a:cs typeface="+mn-cs"/>
              </a:rPr>
              <a:t>con </a:t>
            </a:r>
            <a:r>
              <a:rPr lang="nb-NO" sz="1200" b="0" i="0" u="none" strike="noStrike" kern="1200" dirty="0" err="1">
                <a:solidFill>
                  <a:schemeClr val="tx1"/>
                </a:solidFill>
                <a:effectLst/>
                <a:latin typeface="+mn-lt"/>
                <a:ea typeface="+mn-ea"/>
                <a:cs typeface="+mn-cs"/>
              </a:rPr>
              <a:t>le </a:t>
            </a:r>
            <a:r>
              <a:rPr lang="nb-NO" sz="1200" b="0" i="0" u="none" strike="noStrike" kern="1200" dirty="0">
                <a:solidFill>
                  <a:schemeClr val="tx1"/>
                </a:solidFill>
                <a:effectLst/>
                <a:latin typeface="+mn-lt"/>
                <a:ea typeface="+mn-ea"/>
                <a:cs typeface="+mn-cs"/>
              </a:rPr>
              <a:t>competenze adeguate. </a:t>
            </a:r>
            <a:r>
              <a:rPr lang="nb-NO" sz="1200" b="0" i="0" u="none" strike="noStrike" kern="1200" dirty="0">
                <a:solidFill>
                  <a:schemeClr val="tx1"/>
                </a:solidFill>
                <a:effectLst/>
                <a:latin typeface="+mn-lt"/>
                <a:ea typeface="+mn-ea"/>
                <a:cs typeface="+mn-cs"/>
              </a:rPr>
              <a:t>È necessario definire </a:t>
            </a:r>
            <a:r>
              <a:rPr lang="nb-NO" sz="1200" b="0" i="0" u="none" strike="noStrike" kern="1200" dirty="0" err="1">
                <a:solidFill>
                  <a:schemeClr val="tx1"/>
                </a:solidFill>
                <a:effectLst/>
                <a:latin typeface="+mn-lt"/>
                <a:ea typeface="+mn-ea"/>
                <a:cs typeface="+mn-cs"/>
              </a:rPr>
              <a:t>ruoli </a:t>
            </a:r>
            <a:r>
              <a:rPr lang="nb-NO" sz="1200" b="0" i="0" u="none" strike="noStrike" kern="1200" dirty="0">
                <a:solidFill>
                  <a:schemeClr val="tx1"/>
                </a:solidFill>
                <a:effectLst/>
                <a:latin typeface="+mn-lt"/>
                <a:ea typeface="+mn-ea"/>
                <a:cs typeface="+mn-cs"/>
              </a:rPr>
              <a:t>e </a:t>
            </a:r>
            <a:r>
              <a:rPr lang="nb-NO" sz="1200" b="0" i="0" u="none" strike="noStrike" kern="1200" dirty="0" err="1">
                <a:solidFill>
                  <a:schemeClr val="tx1"/>
                </a:solidFill>
                <a:effectLst/>
                <a:latin typeface="+mn-lt"/>
                <a:ea typeface="+mn-ea"/>
                <a:cs typeface="+mn-cs"/>
              </a:rPr>
              <a:t>responsabilità </a:t>
            </a:r>
            <a:r>
              <a:rPr lang="nb-NO" sz="1200" b="0" i="0" u="none" strike="noStrike" kern="1200" dirty="0" err="1">
                <a:solidFill>
                  <a:schemeClr val="tx1"/>
                </a:solidFill>
                <a:effectLst/>
                <a:latin typeface="+mn-lt"/>
                <a:ea typeface="+mn-ea"/>
                <a:cs typeface="+mn-cs"/>
              </a:rPr>
              <a:t>chiari </a:t>
            </a:r>
            <a:r>
              <a:rPr lang="nb-NO" sz="1200" b="0" i="0" u="none" strike="noStrike" kern="1200" dirty="0" err="1">
                <a:solidFill>
                  <a:schemeClr val="tx1"/>
                </a:solidFill>
                <a:effectLst/>
                <a:latin typeface="+mn-lt"/>
                <a:ea typeface="+mn-ea"/>
                <a:cs typeface="+mn-cs"/>
              </a:rPr>
              <a:t>in base </a:t>
            </a:r>
            <a:r>
              <a:rPr lang="nb-NO" sz="1200" b="0" i="0" u="none" strike="noStrike" kern="1200" dirty="0">
                <a:solidFill>
                  <a:schemeClr val="tx1"/>
                </a:solidFill>
                <a:effectLst/>
                <a:latin typeface="+mn-lt"/>
                <a:ea typeface="+mn-ea"/>
                <a:cs typeface="+mn-cs"/>
              </a:rPr>
              <a:t>alle competenze. Tutto il personale, non solo </a:t>
            </a:r>
            <a:r>
              <a:rPr lang="nb-NO" sz="1200" b="0" i="0" u="none" strike="noStrike" kern="1200" dirty="0" err="1">
                <a:solidFill>
                  <a:schemeClr val="tx1"/>
                </a:solidFill>
                <a:effectLst/>
                <a:latin typeface="+mn-lt"/>
                <a:ea typeface="+mn-ea"/>
                <a:cs typeface="+mn-cs"/>
              </a:rPr>
              <a:t>gli sviluppatori </a:t>
            </a:r>
            <a:r>
              <a:rPr lang="nb-NO" sz="1200" b="0" i="0" u="none" strike="noStrike" kern="1200" dirty="0">
                <a:solidFill>
                  <a:schemeClr val="tx1"/>
                </a:solidFill>
                <a:effectLst/>
                <a:latin typeface="+mn-lt"/>
                <a:ea typeface="+mn-ea"/>
                <a:cs typeface="+mn-cs"/>
              </a:rPr>
              <a:t>o </a:t>
            </a:r>
            <a:r>
              <a:rPr lang="nb-NO" sz="1200" b="0" i="0" u="none" strike="noStrike" kern="1200" dirty="0" err="1">
                <a:solidFill>
                  <a:schemeClr val="tx1"/>
                </a:solidFill>
                <a:effectLst/>
                <a:latin typeface="+mn-lt"/>
                <a:ea typeface="+mn-ea"/>
                <a:cs typeface="+mn-cs"/>
              </a:rPr>
              <a:t>gli specialisti </a:t>
            </a:r>
            <a:r>
              <a:rPr lang="nb-NO" sz="1200" b="0" i="0" u="none" strike="noStrike" kern="1200" dirty="0" err="1">
                <a:solidFill>
                  <a:schemeClr val="tx1"/>
                </a:solidFill>
                <a:effectLst/>
                <a:latin typeface="+mn-lt"/>
                <a:ea typeface="+mn-ea"/>
                <a:cs typeface="+mn-cs"/>
              </a:rPr>
              <a:t>della sicurezza</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ha bisogno di </a:t>
            </a:r>
            <a:r>
              <a:rPr lang="nb-NO" sz="1200" b="0" i="0" u="none" strike="noStrike" kern="1200" dirty="0">
                <a:solidFill>
                  <a:schemeClr val="tx1"/>
                </a:solidFill>
                <a:effectLst/>
                <a:latin typeface="+mn-lt"/>
                <a:ea typeface="+mn-ea"/>
                <a:cs typeface="+mn-cs"/>
              </a:rPr>
              <a:t>tempo per </a:t>
            </a:r>
            <a:r>
              <a:rPr lang="nb-NO" sz="1200" b="0" i="0" u="none" strike="noStrike" kern="1200" dirty="0" err="1">
                <a:solidFill>
                  <a:schemeClr val="tx1"/>
                </a:solidFill>
                <a:effectLst/>
                <a:latin typeface="+mn-lt"/>
                <a:ea typeface="+mn-ea"/>
                <a:cs typeface="+mn-cs"/>
              </a:rPr>
              <a:t>tenersi </a:t>
            </a:r>
            <a:r>
              <a:rPr lang="nb-NO" sz="1200" b="0" i="0" u="none" strike="noStrike" kern="1200" dirty="0">
                <a:solidFill>
                  <a:schemeClr val="tx1"/>
                </a:solidFill>
                <a:effectLst/>
                <a:latin typeface="+mn-lt"/>
                <a:ea typeface="+mn-ea"/>
                <a:cs typeface="+mn-cs"/>
              </a:rPr>
              <a:t>aggiornato </a:t>
            </a:r>
            <a:r>
              <a:rPr lang="nb-NO" sz="1200" b="0" i="0" u="none" strike="noStrike" kern="1200" dirty="0" err="1">
                <a:solidFill>
                  <a:schemeClr val="tx1"/>
                </a:solidFill>
                <a:effectLst/>
                <a:latin typeface="+mn-lt"/>
                <a:ea typeface="+mn-ea"/>
                <a:cs typeface="+mn-cs"/>
              </a:rPr>
              <a:t>sulle </a:t>
            </a:r>
            <a:r>
              <a:rPr lang="nb-NO" sz="1200" b="0" i="0" u="none" strike="noStrike" kern="1200" dirty="0" err="1">
                <a:solidFill>
                  <a:schemeClr val="tx1"/>
                </a:solidFill>
                <a:effectLst/>
                <a:latin typeface="+mn-lt"/>
                <a:ea typeface="+mn-ea"/>
                <a:cs typeface="+mn-cs"/>
              </a:rPr>
              <a:t>minacce </a:t>
            </a:r>
            <a:r>
              <a:rPr lang="nb-NO" sz="1200" b="0" i="0" u="none" strike="noStrike" kern="1200" dirty="0">
                <a:solidFill>
                  <a:schemeClr val="tx1"/>
                </a:solidFill>
                <a:effectLst/>
                <a:latin typeface="+mn-lt"/>
                <a:ea typeface="+mn-ea"/>
                <a:cs typeface="+mn-cs"/>
              </a:rPr>
              <a:t>e </a:t>
            </a:r>
            <a:r>
              <a:rPr lang="nb-NO" sz="1200" b="0" i="0" u="none" strike="noStrike" kern="1200" dirty="0" err="1">
                <a:solidFill>
                  <a:schemeClr val="tx1"/>
                </a:solidFill>
                <a:effectLst/>
                <a:latin typeface="+mn-lt"/>
                <a:ea typeface="+mn-ea"/>
                <a:cs typeface="+mn-cs"/>
              </a:rPr>
              <a:t>aggiornare </a:t>
            </a:r>
            <a:r>
              <a:rPr lang="nb-NO" sz="1200" b="0" i="0" u="none" strike="noStrike" kern="1200" dirty="0">
                <a:solidFill>
                  <a:schemeClr val="tx1"/>
                </a:solidFill>
                <a:effectLst/>
                <a:latin typeface="+mn-lt"/>
                <a:ea typeface="+mn-ea"/>
                <a:cs typeface="+mn-cs"/>
              </a:rPr>
              <a:t>le</a:t>
            </a:r>
            <a:r>
              <a:rPr lang="nb-NO" sz="1200" b="0" i="0" u="none" strike="noStrike" kern="1200" dirty="0" err="1">
                <a:solidFill>
                  <a:schemeClr val="tx1"/>
                </a:solidFill>
                <a:effectLst/>
                <a:latin typeface="+mn-lt"/>
                <a:ea typeface="+mn-ea"/>
                <a:cs typeface="+mn-cs"/>
              </a:rPr>
              <a:t> proprie </a:t>
            </a:r>
            <a:r>
              <a:rPr lang="nb-NO" sz="1200" b="0" i="0" u="none" strike="noStrike" kern="1200" dirty="0">
                <a:solidFill>
                  <a:schemeClr val="tx1"/>
                </a:solidFill>
                <a:effectLst/>
                <a:latin typeface="+mn-lt"/>
                <a:ea typeface="+mn-ea"/>
                <a:cs typeface="+mn-cs"/>
              </a:rPr>
              <a:t>competenze. In questo modo </a:t>
            </a:r>
            <a:r>
              <a:rPr lang="nb-NO" sz="1200" b="0" i="0" u="none" strike="noStrike" kern="1200" dirty="0" err="1">
                <a:solidFill>
                  <a:schemeClr val="tx1"/>
                </a:solidFill>
                <a:effectLst/>
                <a:latin typeface="+mn-lt"/>
                <a:ea typeface="+mn-ea"/>
                <a:cs typeface="+mn-cs"/>
              </a:rPr>
              <a:t>sarà in grado di </a:t>
            </a:r>
            <a:r>
              <a:rPr lang="nb-NO" sz="1200" b="0" i="0" u="none" strike="noStrike" kern="1200" dirty="0">
                <a:solidFill>
                  <a:schemeClr val="tx1"/>
                </a:solidFill>
                <a:effectLst/>
                <a:latin typeface="+mn-lt"/>
                <a:ea typeface="+mn-ea"/>
                <a:cs typeface="+mn-cs"/>
              </a:rPr>
              <a:t>"</a:t>
            </a:r>
            <a:r>
              <a:rPr lang="nb-NO" sz="1200" b="0" i="0" u="none" strike="noStrike" kern="1200" dirty="0" err="1">
                <a:solidFill>
                  <a:schemeClr val="tx1"/>
                </a:solidFill>
                <a:effectLst/>
                <a:latin typeface="+mn-lt"/>
                <a:ea typeface="+mn-ea"/>
                <a:cs typeface="+mn-cs"/>
              </a:rPr>
              <a:t>parlare </a:t>
            </a:r>
            <a:r>
              <a:rPr lang="nb-NO" sz="1200" b="0" i="0" u="none" strike="noStrike" kern="1200" dirty="0" err="1">
                <a:solidFill>
                  <a:schemeClr val="tx1"/>
                </a:solidFill>
                <a:effectLst/>
                <a:latin typeface="+mn-lt"/>
                <a:ea typeface="+mn-ea"/>
                <a:cs typeface="+mn-cs"/>
              </a:rPr>
              <a:t>la </a:t>
            </a:r>
            <a:r>
              <a:rPr lang="nb-NO" sz="1200" b="0" i="0" u="none" strike="noStrike" kern="1200" dirty="0" err="1">
                <a:solidFill>
                  <a:schemeClr val="tx1"/>
                </a:solidFill>
                <a:effectLst/>
                <a:latin typeface="+mn-lt"/>
                <a:ea typeface="+mn-ea"/>
                <a:cs typeface="+mn-cs"/>
              </a:rPr>
              <a:t>stessa </a:t>
            </a:r>
            <a:r>
              <a:rPr lang="nb-NO" sz="1200" b="0" i="0" u="none" strike="noStrike" kern="1200" dirty="0">
                <a:solidFill>
                  <a:schemeClr val="tx1"/>
                </a:solidFill>
                <a:effectLst/>
                <a:latin typeface="+mn-lt"/>
                <a:ea typeface="+mn-ea"/>
                <a:cs typeface="+mn-cs"/>
              </a:rPr>
              <a:t>lingua" e non sarà </a:t>
            </a:r>
            <a:r>
              <a:rPr lang="nb-NO" sz="1200" b="0" i="0" u="none" strike="noStrike" kern="1200" dirty="0" err="1">
                <a:solidFill>
                  <a:schemeClr val="tx1"/>
                </a:solidFill>
                <a:effectLst/>
                <a:latin typeface="+mn-lt"/>
                <a:ea typeface="+mn-ea"/>
                <a:cs typeface="+mn-cs"/>
              </a:rPr>
              <a:t>demotivato </a:t>
            </a:r>
            <a:r>
              <a:rPr lang="nb-NO" sz="1200" b="0" i="0" u="none" strike="noStrike" kern="1200" dirty="0" err="1">
                <a:solidFill>
                  <a:schemeClr val="tx1"/>
                </a:solidFill>
                <a:effectLst/>
                <a:latin typeface="+mn-lt"/>
                <a:ea typeface="+mn-ea"/>
                <a:cs typeface="+mn-cs"/>
              </a:rPr>
              <a:t>dall'elitismo informatico</a:t>
            </a:r>
            <a:r>
              <a:rPr lang="nb-NO" sz="1200" b="0" i="0" u="none" strike="noStrike" kern="1200" dirty="0">
                <a:solidFill>
                  <a:schemeClr val="tx1"/>
                </a:solidFill>
                <a:effectLst/>
                <a:latin typeface="+mn-lt"/>
                <a:ea typeface="+mn-ea"/>
                <a:cs typeface="+mn-cs"/>
              </a:rPr>
              <a:t>. </a:t>
            </a:r>
            <a:endParaRPr lang="nb-NO" b="0" dirty="0">
              <a:effectLst/>
            </a:endParaRPr>
          </a:p>
          <a:p>
            <a:pPr rtl="0"/>
            <a:br>
              <a:rPr lang="nb-NO" b="0" dirty="0">
                <a:effectLst/>
              </a:rPr>
            </a:br>
            <a:r>
              <a:rPr lang="nb-NO" sz="1200" b="0" i="0" u="none" strike="noStrike" kern="1200" dirty="0" err="1">
                <a:solidFill>
                  <a:schemeClr val="tx1"/>
                </a:solidFill>
                <a:effectLst/>
                <a:latin typeface="+mn-lt"/>
                <a:ea typeface="+mn-ea"/>
                <a:cs typeface="+mn-cs"/>
              </a:rPr>
              <a:t>Infine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l'aspetto </a:t>
            </a:r>
            <a:r>
              <a:rPr lang="nb-NO" sz="1200" b="0" i="0" u="none" strike="noStrike" kern="1200" dirty="0" err="1">
                <a:solidFill>
                  <a:schemeClr val="tx1"/>
                </a:solidFill>
                <a:effectLst/>
                <a:latin typeface="+mn-lt"/>
                <a:ea typeface="+mn-ea"/>
                <a:cs typeface="+mn-cs"/>
              </a:rPr>
              <a:t>fondamentale </a:t>
            </a:r>
            <a:r>
              <a:rPr lang="nb-NO" sz="1200" b="0" i="0" u="none" strike="noStrike" kern="1200" dirty="0">
                <a:solidFill>
                  <a:schemeClr val="tx1"/>
                </a:solidFill>
                <a:effectLst/>
                <a:latin typeface="+mn-lt"/>
                <a:ea typeface="+mn-ea"/>
                <a:cs typeface="+mn-cs"/>
              </a:rPr>
              <a:t>per </a:t>
            </a:r>
            <a:r>
              <a:rPr lang="nb-NO" sz="1200" b="0" i="0" u="none" strike="noStrike" kern="1200" dirty="0" err="1">
                <a:solidFill>
                  <a:schemeClr val="tx1"/>
                </a:solidFill>
                <a:effectLst/>
                <a:latin typeface="+mn-lt"/>
                <a:ea typeface="+mn-ea"/>
                <a:cs typeface="+mn-cs"/>
              </a:rPr>
              <a:t>conquistare </a:t>
            </a:r>
            <a:r>
              <a:rPr lang="nb-NO" sz="1200" b="0" i="0" u="none" strike="noStrike" kern="1200" dirty="0" err="1">
                <a:solidFill>
                  <a:schemeClr val="tx1"/>
                </a:solidFill>
                <a:effectLst/>
                <a:latin typeface="+mn-lt"/>
                <a:ea typeface="+mn-ea"/>
                <a:cs typeface="+mn-cs"/>
              </a:rPr>
              <a:t>il </a:t>
            </a:r>
            <a:r>
              <a:rPr lang="nb-NO" sz="1200" b="0" i="0" u="none" strike="noStrike" kern="1200" dirty="0">
                <a:solidFill>
                  <a:schemeClr val="tx1"/>
                </a:solidFill>
                <a:effectLst/>
                <a:latin typeface="+mn-lt"/>
                <a:ea typeface="+mn-ea"/>
                <a:cs typeface="+mn-cs"/>
              </a:rPr>
              <a:t>resto, </a:t>
            </a:r>
            <a:r>
              <a:rPr lang="nb-NO" sz="1200" b="0" i="0" u="none" strike="noStrike" kern="1200" dirty="0" err="1">
                <a:solidFill>
                  <a:schemeClr val="tx1"/>
                </a:solidFill>
                <a:effectLst/>
                <a:latin typeface="+mn-lt"/>
                <a:ea typeface="+mn-ea"/>
                <a:cs typeface="+mn-cs"/>
              </a:rPr>
              <a:t>ovvero </a:t>
            </a:r>
            <a:r>
              <a:rPr lang="nb-NO" sz="1200" b="0" i="0" u="none" strike="noStrike" kern="1200" dirty="0">
                <a:solidFill>
                  <a:schemeClr val="tx1"/>
                </a:solidFill>
                <a:effectLst/>
                <a:latin typeface="+mn-lt"/>
                <a:ea typeface="+mn-ea"/>
                <a:cs typeface="+mn-cs"/>
              </a:rPr>
              <a:t>tutte </a:t>
            </a:r>
            <a:r>
              <a:rPr lang="nb-NO" sz="1200" b="0" i="0" u="none" strike="noStrike" kern="1200" dirty="0" err="1">
                <a:solidFill>
                  <a:schemeClr val="tx1"/>
                </a:solidFill>
                <a:effectLst/>
                <a:latin typeface="+mn-lt"/>
                <a:ea typeface="+mn-ea"/>
                <a:cs typeface="+mn-cs"/>
              </a:rPr>
              <a:t>le </a:t>
            </a:r>
            <a:r>
              <a:rPr lang="nb-NO" sz="1200" b="0" i="0" u="none" strike="noStrike" kern="1200" dirty="0" err="1">
                <a:solidFill>
                  <a:schemeClr val="tx1"/>
                </a:solidFill>
                <a:effectLst/>
                <a:latin typeface="+mn-lt"/>
                <a:ea typeface="+mn-ea"/>
                <a:cs typeface="+mn-cs"/>
              </a:rPr>
              <a:t>altre </a:t>
            </a:r>
            <a:r>
              <a:rPr lang="nb-NO" sz="1200" b="0" i="0" u="none" strike="noStrike" kern="1200" dirty="0" err="1">
                <a:solidFill>
                  <a:schemeClr val="tx1"/>
                </a:solidFill>
                <a:effectLst/>
                <a:latin typeface="+mn-lt"/>
                <a:ea typeface="+mn-ea"/>
                <a:cs typeface="+mn-cs"/>
              </a:rPr>
              <a:t>persone </a:t>
            </a:r>
            <a:r>
              <a:rPr lang="nb-NO" sz="1200" b="0" i="0" u="none" strike="noStrike" kern="1200" dirty="0" err="1">
                <a:solidFill>
                  <a:schemeClr val="tx1"/>
                </a:solidFill>
                <a:effectLst/>
                <a:latin typeface="+mn-lt"/>
                <a:ea typeface="+mn-ea"/>
                <a:cs typeface="+mn-cs"/>
              </a:rPr>
              <a:t>essenziali </a:t>
            </a:r>
            <a:r>
              <a:rPr lang="nb-NO" sz="1200" b="0" i="0" u="none" strike="noStrike" kern="1200" dirty="0">
                <a:solidFill>
                  <a:schemeClr val="tx1"/>
                </a:solidFill>
                <a:effectLst/>
                <a:latin typeface="+mn-lt"/>
                <a:ea typeface="+mn-ea"/>
                <a:cs typeface="+mn-cs"/>
              </a:rPr>
              <a:t>nella </a:t>
            </a:r>
            <a:r>
              <a:rPr lang="nb-NO" sz="1200" b="0" i="0" u="none" strike="noStrike" kern="1200" dirty="0" err="1">
                <a:solidFill>
                  <a:schemeClr val="tx1"/>
                </a:solidFill>
                <a:effectLst/>
                <a:latin typeface="+mn-lt"/>
                <a:ea typeface="+mn-ea"/>
                <a:cs typeface="+mn-cs"/>
              </a:rPr>
              <a:t>vostra </a:t>
            </a:r>
            <a:r>
              <a:rPr lang="nb-NO" sz="1200" b="0" i="0" u="none" strike="noStrike" kern="1200" dirty="0" err="1">
                <a:solidFill>
                  <a:schemeClr val="tx1"/>
                </a:solidFill>
                <a:effectLst/>
                <a:latin typeface="+mn-lt"/>
                <a:ea typeface="+mn-ea"/>
                <a:cs typeface="+mn-cs"/>
              </a:rPr>
              <a:t>organizzazione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La personalizzazione </a:t>
            </a:r>
            <a:r>
              <a:rPr lang="nb-NO" sz="1200" b="0" i="0" u="none" strike="noStrike" kern="1200" dirty="0">
                <a:solidFill>
                  <a:schemeClr val="tx1"/>
                </a:solidFill>
                <a:effectLst/>
                <a:latin typeface="+mn-lt"/>
                <a:ea typeface="+mn-ea"/>
                <a:cs typeface="+mn-cs"/>
              </a:rPr>
              <a:t>è </a:t>
            </a:r>
            <a:r>
              <a:rPr lang="nb-NO" sz="1200" b="0" i="0" u="none" strike="noStrike" kern="1200" dirty="0" err="1">
                <a:solidFill>
                  <a:schemeClr val="tx1"/>
                </a:solidFill>
                <a:effectLst/>
                <a:latin typeface="+mn-lt"/>
                <a:ea typeface="+mn-ea"/>
                <a:cs typeface="+mn-cs"/>
              </a:rPr>
              <a:t>fondamentale</a:t>
            </a:r>
            <a:r>
              <a:rPr lang="nb-NO" sz="1200" b="0" i="0" u="none" strike="noStrike" kern="1200" dirty="0">
                <a:solidFill>
                  <a:schemeClr val="tx1"/>
                </a:solidFill>
                <a:effectLst/>
                <a:latin typeface="+mn-lt"/>
                <a:ea typeface="+mn-ea"/>
                <a:cs typeface="+mn-cs"/>
              </a:rPr>
              <a:t>. </a:t>
            </a:r>
            <a:r>
              <a:rPr lang="nb-NO" sz="1200" b="0" i="0" u="none" strike="noStrike" kern="1200" dirty="0">
                <a:solidFill>
                  <a:schemeClr val="tx1"/>
                </a:solidFill>
                <a:effectLst/>
                <a:latin typeface="+mn-lt"/>
                <a:ea typeface="+mn-ea"/>
                <a:cs typeface="+mn-cs"/>
              </a:rPr>
              <a:t>Non </a:t>
            </a:r>
            <a:r>
              <a:rPr lang="nb-NO" sz="1200" b="0" i="0" u="none" strike="noStrike" kern="1200" dirty="0" err="1">
                <a:solidFill>
                  <a:schemeClr val="tx1"/>
                </a:solidFill>
                <a:effectLst/>
                <a:latin typeface="+mn-lt"/>
                <a:ea typeface="+mn-ea"/>
                <a:cs typeface="+mn-cs"/>
              </a:rPr>
              <a:t>esiste </a:t>
            </a:r>
            <a:r>
              <a:rPr lang="nb-NO" sz="1200" b="0" i="0" u="none" strike="noStrike" kern="1200" dirty="0" err="1">
                <a:solidFill>
                  <a:schemeClr val="tx1"/>
                </a:solidFill>
                <a:effectLst/>
                <a:latin typeface="+mn-lt"/>
                <a:ea typeface="+mn-ea"/>
                <a:cs typeface="+mn-cs"/>
              </a:rPr>
              <a:t>una soluzione </a:t>
            </a:r>
            <a:r>
              <a:rPr lang="nb-NO" sz="1200" b="0" i="0" u="none" strike="noStrike" kern="1200" dirty="0" err="1">
                <a:solidFill>
                  <a:schemeClr val="tx1"/>
                </a:solidFill>
                <a:effectLst/>
                <a:latin typeface="+mn-lt"/>
                <a:ea typeface="+mn-ea"/>
                <a:cs typeface="+mn-cs"/>
              </a:rPr>
              <a:t>valida </a:t>
            </a:r>
            <a:r>
              <a:rPr lang="nb-NO" sz="1200" b="0" i="0" u="none" strike="noStrike" kern="1200" dirty="0">
                <a:solidFill>
                  <a:schemeClr val="tx1"/>
                </a:solidFill>
                <a:effectLst/>
                <a:latin typeface="+mn-lt"/>
                <a:ea typeface="+mn-ea"/>
                <a:cs typeface="+mn-cs"/>
              </a:rPr>
              <a:t>per tutti. Come </a:t>
            </a:r>
            <a:r>
              <a:rPr lang="nb-NO" sz="1200" b="0" i="0" u="none" strike="noStrike" kern="1200" dirty="0">
                <a:solidFill>
                  <a:schemeClr val="tx1"/>
                </a:solidFill>
                <a:effectLst/>
                <a:latin typeface="+mn-lt"/>
                <a:ea typeface="+mn-ea"/>
                <a:cs typeface="+mn-cs"/>
              </a:rPr>
              <a:t>abbiamo </a:t>
            </a:r>
            <a:r>
              <a:rPr lang="nb-NO" sz="1200" b="0" i="0" u="none" strike="noStrike" kern="1200" dirty="0" err="1">
                <a:solidFill>
                  <a:schemeClr val="tx1"/>
                </a:solidFill>
                <a:effectLst/>
                <a:latin typeface="+mn-lt"/>
                <a:ea typeface="+mn-ea"/>
                <a:cs typeface="+mn-cs"/>
              </a:rPr>
              <a:t>dimostrato</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le persone </a:t>
            </a:r>
            <a:r>
              <a:rPr lang="nb-NO" sz="1200" b="0" i="0" u="none" strike="noStrike" kern="1200" dirty="0" err="1">
                <a:solidFill>
                  <a:schemeClr val="tx1"/>
                </a:solidFill>
                <a:effectLst/>
                <a:latin typeface="+mn-lt"/>
                <a:ea typeface="+mn-ea"/>
                <a:cs typeface="+mn-cs"/>
              </a:rPr>
              <a:t>hanno bisogno </a:t>
            </a:r>
            <a:r>
              <a:rPr lang="nb-NO" sz="1200" b="0" i="0" u="none" strike="noStrike" kern="1200" dirty="0">
                <a:solidFill>
                  <a:schemeClr val="tx1"/>
                </a:solidFill>
                <a:effectLst/>
                <a:latin typeface="+mn-lt"/>
                <a:ea typeface="+mn-ea"/>
                <a:cs typeface="+mn-cs"/>
              </a:rPr>
              <a:t>di </a:t>
            </a:r>
            <a:r>
              <a:rPr lang="nb-NO" sz="1200" b="0" i="0" u="none" strike="noStrike" kern="1200" dirty="0" err="1">
                <a:solidFill>
                  <a:schemeClr val="tx1"/>
                </a:solidFill>
                <a:effectLst/>
                <a:latin typeface="+mn-lt"/>
                <a:ea typeface="+mn-ea"/>
                <a:cs typeface="+mn-cs"/>
              </a:rPr>
              <a:t>sentirsi </a:t>
            </a:r>
            <a:r>
              <a:rPr lang="nb-NO" sz="1200" b="0" i="0" u="none" strike="noStrike" kern="1200" dirty="0" err="1">
                <a:solidFill>
                  <a:schemeClr val="tx1"/>
                </a:solidFill>
                <a:effectLst/>
                <a:latin typeface="+mn-lt"/>
                <a:ea typeface="+mn-ea"/>
                <a:cs typeface="+mn-cs"/>
              </a:rPr>
              <a:t>parte</a:t>
            </a:r>
            <a:r>
              <a:rPr lang="nb-NO" sz="1200" b="0" i="0" u="none" strike="noStrike" kern="1200" dirty="0">
                <a:solidFill>
                  <a:schemeClr val="tx1"/>
                </a:solidFill>
                <a:effectLst/>
                <a:latin typeface="+mn-lt"/>
                <a:ea typeface="+mn-ea"/>
                <a:cs typeface="+mn-cs"/>
              </a:rPr>
              <a:t> di </a:t>
            </a:r>
            <a:r>
              <a:rPr lang="nb-NO" sz="1200" b="0" i="0" u="none" strike="noStrike" kern="1200" dirty="0" err="1">
                <a:solidFill>
                  <a:schemeClr val="tx1"/>
                </a:solidFill>
                <a:effectLst/>
                <a:latin typeface="+mn-lt"/>
                <a:ea typeface="+mn-ea"/>
                <a:cs typeface="+mn-cs"/>
              </a:rPr>
              <a:t>qualcosa</a:t>
            </a:r>
            <a:r>
              <a:rPr lang="nb-NO" sz="1200" b="0" i="0" u="none" strike="noStrike" kern="1200" dirty="0">
                <a:solidFill>
                  <a:schemeClr val="tx1"/>
                </a:solidFill>
                <a:effectLst/>
                <a:latin typeface="+mn-lt"/>
                <a:ea typeface="+mn-ea"/>
                <a:cs typeface="+mn-cs"/>
              </a:rPr>
              <a:t>.</a:t>
            </a:r>
            <a:endParaRPr lang="nb-NO" b="0" dirty="0">
              <a:effectLst/>
            </a:endParaRPr>
          </a:p>
          <a:p>
            <a:pPr rtl="0"/>
            <a:r>
              <a:rPr lang="nb-NO" sz="1200" b="0" i="0" u="none" strike="noStrike" kern="1200" dirty="0" err="1">
                <a:solidFill>
                  <a:schemeClr val="tx1"/>
                </a:solidFill>
                <a:effectLst/>
                <a:latin typeface="+mn-lt"/>
                <a:ea typeface="+mn-ea"/>
                <a:cs typeface="+mn-cs"/>
              </a:rPr>
              <a:t>Il</a:t>
            </a:r>
            <a:r>
              <a:rPr lang="nb-NO" sz="1200" b="0" i="0" u="none" strike="noStrike" kern="1200" dirty="0">
                <a:solidFill>
                  <a:schemeClr val="tx1"/>
                </a:solidFill>
                <a:effectLst/>
                <a:latin typeface="+mn-lt"/>
                <a:ea typeface="+mn-ea"/>
                <a:cs typeface="+mn-cs"/>
              </a:rPr>
              <a:t> vostro </a:t>
            </a:r>
            <a:r>
              <a:rPr lang="nb-NO" sz="1200" b="0" i="0" u="none" strike="noStrike" kern="1200" dirty="0" err="1">
                <a:solidFill>
                  <a:schemeClr val="tx1"/>
                </a:solidFill>
                <a:effectLst/>
                <a:latin typeface="+mn-lt"/>
                <a:ea typeface="+mn-ea"/>
                <a:cs typeface="+mn-cs"/>
              </a:rPr>
              <a:t>avversario </a:t>
            </a:r>
            <a:r>
              <a:rPr lang="nb-NO" sz="1200" b="0" i="0" u="none" strike="noStrike" kern="1200" dirty="0">
                <a:solidFill>
                  <a:schemeClr val="tx1"/>
                </a:solidFill>
                <a:effectLst/>
                <a:latin typeface="+mn-lt"/>
                <a:ea typeface="+mn-ea"/>
                <a:cs typeface="+mn-cs"/>
              </a:rPr>
              <a:t>sta </a:t>
            </a:r>
            <a:r>
              <a:rPr lang="nb-NO" sz="1200" b="0" i="0" u="none" strike="noStrike" kern="1200" dirty="0" err="1">
                <a:solidFill>
                  <a:schemeClr val="tx1"/>
                </a:solidFill>
                <a:effectLst/>
                <a:latin typeface="+mn-lt"/>
                <a:ea typeface="+mn-ea"/>
                <a:cs typeface="+mn-cs"/>
              </a:rPr>
              <a:t>personalizzando </a:t>
            </a:r>
            <a:r>
              <a:rPr lang="nb-NO" sz="1200" b="0" i="0" u="none" strike="noStrike" kern="1200" dirty="0" err="1">
                <a:solidFill>
                  <a:schemeClr val="tx1"/>
                </a:solidFill>
                <a:effectLst/>
                <a:latin typeface="+mn-lt"/>
                <a:ea typeface="+mn-ea"/>
                <a:cs typeface="+mn-cs"/>
              </a:rPr>
              <a:t>i</a:t>
            </a:r>
            <a:r>
              <a:rPr lang="nb-NO" sz="1200" b="0" i="0" u="none" strike="noStrike" kern="1200" dirty="0" err="1">
                <a:solidFill>
                  <a:schemeClr val="tx1"/>
                </a:solidFill>
                <a:effectLst/>
                <a:latin typeface="+mn-lt"/>
                <a:ea typeface="+mn-ea"/>
                <a:cs typeface="+mn-cs"/>
              </a:rPr>
              <a:t> propri </a:t>
            </a:r>
            <a:r>
              <a:rPr lang="nb-NO" sz="1200" b="0" i="0" u="none" strike="noStrike" kern="1200" dirty="0" err="1">
                <a:solidFill>
                  <a:schemeClr val="tx1"/>
                </a:solidFill>
                <a:effectLst/>
                <a:latin typeface="+mn-lt"/>
                <a:ea typeface="+mn-ea"/>
                <a:cs typeface="+mn-cs"/>
              </a:rPr>
              <a:t>attacchi, </a:t>
            </a:r>
            <a:r>
              <a:rPr lang="nb-NO" sz="1200" b="0" i="0" u="none" strike="noStrike" kern="1200" dirty="0">
                <a:solidFill>
                  <a:schemeClr val="tx1"/>
                </a:solidFill>
                <a:effectLst/>
                <a:latin typeface="+mn-lt"/>
                <a:ea typeface="+mn-ea"/>
                <a:cs typeface="+mn-cs"/>
              </a:rPr>
              <a:t>quindi </a:t>
            </a:r>
            <a:r>
              <a:rPr lang="nb-NO" sz="1200" b="0" i="0" u="none" strike="noStrike" kern="1200" dirty="0" err="1">
                <a:solidFill>
                  <a:schemeClr val="tx1"/>
                </a:solidFill>
                <a:effectLst/>
                <a:latin typeface="+mn-lt"/>
                <a:ea typeface="+mn-ea"/>
                <a:cs typeface="+mn-cs"/>
              </a:rPr>
              <a:t>dovreste </a:t>
            </a:r>
            <a:r>
              <a:rPr lang="nb-NO" sz="1200" b="0" i="0" u="none" strike="noStrike" kern="1200" dirty="0" err="1">
                <a:solidFill>
                  <a:schemeClr val="tx1"/>
                </a:solidFill>
                <a:effectLst/>
                <a:latin typeface="+mn-lt"/>
                <a:ea typeface="+mn-ea"/>
                <a:cs typeface="+mn-cs"/>
              </a:rPr>
              <a:t>considerare </a:t>
            </a:r>
            <a:r>
              <a:rPr lang="nb-NO" sz="1200" b="0" i="0" u="none" strike="noStrike" kern="1200" dirty="0">
                <a:solidFill>
                  <a:schemeClr val="tx1"/>
                </a:solidFill>
                <a:effectLst/>
                <a:latin typeface="+mn-lt"/>
                <a:ea typeface="+mn-ea"/>
                <a:cs typeface="+mn-cs"/>
              </a:rPr>
              <a:t>di</a:t>
            </a:r>
            <a:r>
              <a:rPr lang="nb-NO" sz="1200" b="0" i="0" u="none" strike="noStrike" kern="1200" dirty="0" err="1">
                <a:solidFill>
                  <a:schemeClr val="tx1"/>
                </a:solidFill>
                <a:effectLst/>
                <a:latin typeface="+mn-lt"/>
                <a:ea typeface="+mn-ea"/>
                <a:cs typeface="+mn-cs"/>
              </a:rPr>
              <a:t> fare </a:t>
            </a:r>
            <a:r>
              <a:rPr lang="nb-NO" sz="1200" b="0" i="0" u="none" strike="noStrike" kern="1200" dirty="0" err="1">
                <a:solidFill>
                  <a:schemeClr val="tx1"/>
                </a:solidFill>
                <a:effectLst/>
                <a:latin typeface="+mn-lt"/>
                <a:ea typeface="+mn-ea"/>
                <a:cs typeface="+mn-cs"/>
              </a:rPr>
              <a:t>lo </a:t>
            </a:r>
            <a:r>
              <a:rPr lang="nb-NO" sz="1200" b="0" i="0" u="none" strike="noStrike" kern="1200" dirty="0">
                <a:solidFill>
                  <a:schemeClr val="tx1"/>
                </a:solidFill>
                <a:effectLst/>
                <a:latin typeface="+mn-lt"/>
                <a:ea typeface="+mn-ea"/>
                <a:cs typeface="+mn-cs"/>
              </a:rPr>
              <a:t>stesso </a:t>
            </a:r>
            <a:r>
              <a:rPr lang="nb-NO" sz="1200" b="0" i="0" u="none" strike="noStrike" kern="1200" dirty="0" err="1">
                <a:solidFill>
                  <a:schemeClr val="tx1"/>
                </a:solidFill>
                <a:effectLst/>
                <a:latin typeface="+mn-lt"/>
                <a:ea typeface="+mn-ea"/>
                <a:cs typeface="+mn-cs"/>
              </a:rPr>
              <a:t>se </a:t>
            </a:r>
            <a:r>
              <a:rPr lang="nb-NO" sz="1200" b="0" i="0" u="none" strike="noStrike" kern="1200" dirty="0" err="1">
                <a:solidFill>
                  <a:schemeClr val="tx1"/>
                </a:solidFill>
                <a:effectLst/>
                <a:latin typeface="+mn-lt"/>
                <a:ea typeface="+mn-ea"/>
                <a:cs typeface="+mn-cs"/>
              </a:rPr>
              <a:t>volete </a:t>
            </a:r>
            <a:r>
              <a:rPr lang="nb-NO" sz="1200" b="0" i="0" u="none" strike="noStrike" kern="1200" dirty="0" err="1">
                <a:solidFill>
                  <a:schemeClr val="tx1"/>
                </a:solidFill>
                <a:effectLst/>
                <a:latin typeface="+mn-lt"/>
                <a:ea typeface="+mn-ea"/>
                <a:cs typeface="+mn-cs"/>
              </a:rPr>
              <a:t>evitare </a:t>
            </a:r>
            <a:r>
              <a:rPr lang="nb-NO" sz="1200" b="0" i="0" u="none" strike="noStrike" kern="1200" dirty="0" err="1">
                <a:solidFill>
                  <a:schemeClr val="tx1"/>
                </a:solidFill>
                <a:effectLst/>
                <a:latin typeface="+mn-lt"/>
                <a:ea typeface="+mn-ea"/>
                <a:cs typeface="+mn-cs"/>
              </a:rPr>
              <a:t>problemi</a:t>
            </a:r>
            <a:r>
              <a:rPr lang="nb-NO" sz="1200" b="0" i="0" u="none" strike="noStrike" kern="1200" dirty="0">
                <a:solidFill>
                  <a:schemeClr val="tx1"/>
                </a:solidFill>
                <a:effectLst/>
                <a:latin typeface="+mn-lt"/>
                <a:ea typeface="+mn-ea"/>
                <a:cs typeface="+mn-cs"/>
              </a:rPr>
              <a:t>. </a:t>
            </a:r>
            <a:endParaRPr lang="nb-NO" b="0" dirty="0">
              <a:effectLst/>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31968-C942-0A4A-A985-4800B9457E60}"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t>82</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91563381"/>
      </p:ext>
    </p:extLst>
  </p:cSld>
  <p:clrMapOvr>
    <a:masterClrMapping/>
  </p:clrMapOvr>
</p:notes>
</file>

<file path=ppt/notesSlides/notesSlide4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B6CAF-8741-4B2C-B608-CDC0C1984F8F}"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t>83</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76922726"/>
      </p:ext>
    </p:extLst>
  </p:cSld>
  <p:clrMapOvr>
    <a:masterClrMapping/>
  </p:clrMapOvr>
</p:notes>
</file>

<file path=ppt/notesSlides/notesSlide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2771B-DA63-4BD4-90AF-8C545A7CE5A4}"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t>14</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80005643"/>
      </p:ext>
    </p:extLst>
  </p:cSld>
  <p:clrMapOvr>
    <a:masterClrMapping/>
  </p:clrMapOvr>
</p:notes>
</file>

<file path=ppt/notesSlides/notesSlide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Questo studio integra i risultati di ricerche precedenti tramite meta-analisi per apportare 4 contributi alla teoria sul narcisismo e la leadership, (a) distinguendo tra emergere della leadership ed efficacia della leadership, per rivelare che il narcisismo mostra una relazione positiva con l'emergere della leadership, ma nessuna relazione con l'efficacia della leadership; (b) dimostrando che l'effetto positivo del narcisismo sull'emergere della leadership può essere spiegato dall'estroversione del leader; (c) dimostrando che mentre le valutazioni dell'efficacia della leadership riportate dagli osservatori (ad esempio, rapporti dei supervisori, rapporti dei subordinati e rapporti dei colleghi) non sono correlate al narcisismo, le valutazioni dell'efficacia della leadership riportate dagli stessi leader sono correlate positivamente al narcisismo; e (d) illustrando che la relazione lineare nulla tra narcisismo ed efficacia della leadership nasconde una tendenza curvilinea sottostante, avanzando l'idea che esista un livello ottimale, intermedio, di narcisismo del leader.</a:t>
            </a:r>
          </a:p>
          <a:p>
            <a:r>
              <a:rPr lang="en-US" dirty="0"/>
              <a:t>Narcisismo e leadership: una revisione meta-analitica delle relazioni lineari e non lineari</a:t>
            </a:r>
          </a:p>
          <a:p>
            <a:r>
              <a:rPr lang="en-US" dirty="0"/>
              <a:t>Emily Grijalva, Peter D. Harms, Daniel A. Newman, Blaine H. Gaddis, R. Chris Fraley</a:t>
            </a:r>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2771B-DA63-4BD4-90AF-8C545A7CE5A4}"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t>15</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80980015"/>
      </p:ext>
    </p:extLst>
  </p:cSld>
  <p:clrMapOvr>
    <a:masterClrMapping/>
  </p:clrMapOvr>
</p:notes>
</file>

<file path=ppt/notesSlides/notesSlide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rtl="0" fontAlgn="base">
              <a:buFont typeface="Arial" charset="0"/>
              <a:buChar char="•"/>
            </a:pPr>
            <a:endParaRPr lang="nb-NO" sz="1200" b="0" i="0" u="none" strike="noStrike"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31968-C942-0A4A-A985-4800B9457E60}"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t>16</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43840163"/>
      </p:ext>
    </p:extLst>
  </p:cSld>
  <p:clrMapOvr>
    <a:masterClrMapping/>
  </p:clrMapOvr>
</p:notes>
</file>

<file path=ppt/notesSlides/notesSlide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a:r>
              <a:rPr lang="nb-NO" sz="1200" b="0" i="0" u="none" strike="noStrike" kern="1200" dirty="0">
                <a:solidFill>
                  <a:schemeClr val="tx1"/>
                </a:solidFill>
                <a:effectLst/>
                <a:latin typeface="+mn-lt"/>
                <a:ea typeface="+mn-ea"/>
                <a:cs typeface="+mn-cs"/>
              </a:rPr>
              <a:t>Dai </a:t>
            </a:r>
            <a:r>
              <a:rPr lang="nb-NO" sz="1200" b="0" i="0" u="none" strike="noStrike" kern="1200" dirty="0" err="1">
                <a:solidFill>
                  <a:schemeClr val="tx1"/>
                </a:solidFill>
                <a:effectLst/>
                <a:latin typeface="+mn-lt"/>
                <a:ea typeface="+mn-ea"/>
                <a:cs typeface="+mn-cs"/>
              </a:rPr>
              <a:t>risultati </a:t>
            </a:r>
            <a:r>
              <a:rPr lang="nb-NO" sz="1200" b="0" i="0" u="none" strike="noStrike" kern="1200" dirty="0" err="1">
                <a:solidFill>
                  <a:schemeClr val="tx1"/>
                </a:solidFill>
                <a:effectLst/>
                <a:latin typeface="+mn-lt"/>
                <a:ea typeface="+mn-ea"/>
                <a:cs typeface="+mn-cs"/>
              </a:rPr>
              <a:t>dell'Agenzia</a:t>
            </a:r>
            <a:r>
              <a:rPr lang="nb-NO" sz="1200" b="0" i="0" u="none" strike="noStrike" kern="1200" dirty="0">
                <a:solidFill>
                  <a:schemeClr val="tx1"/>
                </a:solidFill>
                <a:effectLst/>
                <a:latin typeface="+mn-lt"/>
                <a:ea typeface="+mn-ea"/>
                <a:cs typeface="+mn-cs"/>
              </a:rPr>
              <a:t> europea per la sicurezza delle reti e dell'informazione </a:t>
            </a:r>
            <a:r>
              <a:rPr lang="nb-NO" sz="1200" b="0" i="0" u="none" strike="noStrike" kern="1200" dirty="0">
                <a:solidFill>
                  <a:schemeClr val="tx1"/>
                </a:solidFill>
                <a:effectLst/>
                <a:latin typeface="+mn-lt"/>
                <a:ea typeface="+mn-ea"/>
                <a:cs typeface="+mn-cs"/>
              </a:rPr>
              <a:t>(ENISA)</a:t>
            </a:r>
            <a:r>
              <a:rPr lang="nb-NO" sz="1200" b="0" i="0" u="none" strike="noStrike" kern="1200" dirty="0">
                <a:solidFill>
                  <a:schemeClr val="tx1"/>
                </a:solidFill>
                <a:effectLst/>
                <a:latin typeface="+mn-lt"/>
                <a:ea typeface="+mn-ea"/>
                <a:cs typeface="+mn-cs"/>
              </a:rPr>
              <a:t>:</a:t>
            </a:r>
            <a:endParaRPr lang="nb-NO" b="0" dirty="0">
              <a:effectLst/>
            </a:endParaRPr>
          </a:p>
          <a:p>
            <a:pPr rtl="0"/>
            <a:br>
              <a:rPr lang="nb-NO" b="0" dirty="0">
                <a:effectLst/>
              </a:rPr>
            </a:br>
            <a:r>
              <a:rPr lang="nb-NO" sz="1200" b="0" i="0" u="none" strike="noStrike" kern="1200" dirty="0">
                <a:solidFill>
                  <a:schemeClr val="tx1"/>
                </a:solidFill>
                <a:effectLst/>
                <a:latin typeface="+mn-lt"/>
                <a:ea typeface="+mn-ea"/>
                <a:cs typeface="+mn-cs"/>
              </a:rPr>
              <a:t>Un'analisi</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approfondita </a:t>
            </a:r>
            <a:r>
              <a:rPr lang="nb-NO" sz="1200" b="0" i="0" u="none" strike="noStrike" kern="1200" dirty="0">
                <a:solidFill>
                  <a:schemeClr val="tx1"/>
                </a:solidFill>
                <a:effectLst/>
                <a:latin typeface="+mn-lt"/>
                <a:ea typeface="+mn-ea"/>
                <a:cs typeface="+mn-cs"/>
              </a:rPr>
              <a:t>condotta dall'ENISA ha portato ad </a:t>
            </a:r>
            <a:r>
              <a:rPr lang="nb-NO" sz="1200" b="0" i="0" u="none" strike="noStrike" kern="1200" dirty="0" err="1">
                <a:solidFill>
                  <a:schemeClr val="tx1"/>
                </a:solidFill>
                <a:effectLst/>
                <a:latin typeface="+mn-lt"/>
                <a:ea typeface="+mn-ea"/>
                <a:cs typeface="+mn-cs"/>
              </a:rPr>
              <a:t>alcune </a:t>
            </a:r>
            <a:r>
              <a:rPr lang="nb-NO" sz="1200" b="0" i="0" u="none" strike="noStrike" kern="1200" dirty="0" err="1">
                <a:solidFill>
                  <a:schemeClr val="tx1"/>
                </a:solidFill>
                <a:effectLst/>
                <a:latin typeface="+mn-lt"/>
                <a:ea typeface="+mn-ea"/>
                <a:cs typeface="+mn-cs"/>
              </a:rPr>
              <a:t>raccomandazioni </a:t>
            </a:r>
            <a:r>
              <a:rPr lang="nb-NO" sz="1200" b="0" i="0" u="none" strike="noStrike" kern="1200" dirty="0" err="1">
                <a:solidFill>
                  <a:schemeClr val="tx1"/>
                </a:solidFill>
                <a:effectLst/>
                <a:latin typeface="+mn-lt"/>
                <a:ea typeface="+mn-ea"/>
                <a:cs typeface="+mn-cs"/>
              </a:rPr>
              <a:t>chiare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Passo </a:t>
            </a:r>
            <a:r>
              <a:rPr lang="nb-NO" sz="1200" b="0" i="0" u="none" strike="noStrike" kern="1200" dirty="0" err="1">
                <a:solidFill>
                  <a:schemeClr val="tx1"/>
                </a:solidFill>
                <a:effectLst/>
                <a:latin typeface="+mn-lt"/>
                <a:ea typeface="+mn-ea"/>
                <a:cs typeface="+mn-cs"/>
              </a:rPr>
              <a:t>ora </a:t>
            </a:r>
            <a:r>
              <a:rPr lang="nb-NO" sz="1200" b="0" i="0" u="none" strike="noStrike" kern="1200" dirty="0" err="1">
                <a:solidFill>
                  <a:schemeClr val="tx1"/>
                </a:solidFill>
                <a:effectLst/>
                <a:latin typeface="+mn-lt"/>
                <a:ea typeface="+mn-ea"/>
                <a:cs typeface="+mn-cs"/>
              </a:rPr>
              <a:t>in rassegna </a:t>
            </a:r>
            <a:r>
              <a:rPr lang="nb-NO" sz="1200" b="0" i="0" u="none" strike="noStrike" kern="1200" dirty="0">
                <a:solidFill>
                  <a:schemeClr val="tx1"/>
                </a:solidFill>
                <a:effectLst/>
                <a:latin typeface="+mn-lt"/>
                <a:ea typeface="+mn-ea"/>
                <a:cs typeface="+mn-cs"/>
              </a:rPr>
              <a:t>e </a:t>
            </a:r>
            <a:r>
              <a:rPr lang="nb-NO" sz="1200" b="0" i="0" u="none" strike="noStrike" kern="1200" dirty="0" err="1">
                <a:solidFill>
                  <a:schemeClr val="tx1"/>
                </a:solidFill>
                <a:effectLst/>
                <a:latin typeface="+mn-lt"/>
                <a:ea typeface="+mn-ea"/>
                <a:cs typeface="+mn-cs"/>
              </a:rPr>
              <a:t>metto in evidenza </a:t>
            </a:r>
            <a:r>
              <a:rPr lang="nb-NO" sz="1200" b="0" i="0" u="none" strike="noStrike" kern="1200" dirty="0" err="1">
                <a:solidFill>
                  <a:schemeClr val="tx1"/>
                </a:solidFill>
                <a:effectLst/>
                <a:latin typeface="+mn-lt"/>
                <a:ea typeface="+mn-ea"/>
                <a:cs typeface="+mn-cs"/>
              </a:rPr>
              <a:t>i </a:t>
            </a:r>
            <a:r>
              <a:rPr lang="nb-NO" sz="1200" b="0" i="0" u="none" strike="noStrike" kern="1200" dirty="0" err="1">
                <a:solidFill>
                  <a:schemeClr val="tx1"/>
                </a:solidFill>
                <a:effectLst/>
                <a:latin typeface="+mn-lt"/>
                <a:ea typeface="+mn-ea"/>
                <a:cs typeface="+mn-cs"/>
              </a:rPr>
              <a:t>punti </a:t>
            </a:r>
            <a:r>
              <a:rPr lang="nb-NO" sz="1200" b="0" i="0" u="none" strike="noStrike" kern="1200" dirty="0" err="1">
                <a:solidFill>
                  <a:schemeClr val="tx1"/>
                </a:solidFill>
                <a:effectLst/>
                <a:latin typeface="+mn-lt"/>
                <a:ea typeface="+mn-ea"/>
                <a:cs typeface="+mn-cs"/>
              </a:rPr>
              <a:t>chiave</a:t>
            </a:r>
            <a:r>
              <a:rPr lang="nb-NO" sz="1200" b="0" i="0" u="none" strike="noStrike" kern="1200" dirty="0">
                <a:solidFill>
                  <a:schemeClr val="tx1"/>
                </a:solidFill>
                <a:effectLst/>
                <a:latin typeface="+mn-lt"/>
                <a:ea typeface="+mn-ea"/>
                <a:cs typeface="+mn-cs"/>
              </a:rPr>
              <a:t>. </a:t>
            </a:r>
            <a:endParaRPr lang="nb-NO" b="0" dirty="0">
              <a:effectLst/>
            </a:endParaRPr>
          </a:p>
          <a:p>
            <a:pPr rtl="0"/>
            <a:br>
              <a:rPr lang="nb-NO" b="0" dirty="0">
                <a:effectLst/>
              </a:rPr>
            </a:br>
            <a:r>
              <a:rPr lang="nb-NO" sz="1200" b="0" i="0" u="none" strike="noStrike" kern="1200" dirty="0">
                <a:solidFill>
                  <a:schemeClr val="tx1"/>
                </a:solidFill>
                <a:effectLst/>
                <a:latin typeface="+mn-lt"/>
                <a:ea typeface="+mn-ea"/>
                <a:cs typeface="+mn-cs"/>
              </a:rPr>
              <a:t>Per i responsabili politici</a:t>
            </a:r>
            <a:r>
              <a:rPr lang="nb-NO" sz="1200" b="0" i="0" u="none" strike="noStrike" kern="1200" dirty="0">
                <a:solidFill>
                  <a:schemeClr val="tx1"/>
                </a:solidFill>
                <a:effectLst/>
                <a:latin typeface="+mn-lt"/>
                <a:ea typeface="+mn-ea"/>
                <a:cs typeface="+mn-cs"/>
              </a:rPr>
              <a:t>,</a:t>
            </a:r>
            <a:r>
              <a:rPr lang="nb-NO" sz="1200" b="0" i="0" u="none" strike="noStrike" kern="1200" dirty="0">
                <a:solidFill>
                  <a:schemeClr val="tx1"/>
                </a:solidFill>
                <a:effectLst/>
                <a:latin typeface="+mn-lt"/>
                <a:ea typeface="+mn-ea"/>
                <a:cs typeface="+mn-cs"/>
              </a:rPr>
              <a:t> l'ENISA </a:t>
            </a:r>
            <a:r>
              <a:rPr lang="nb-NO" sz="1200" b="0" i="0" u="none" strike="noStrike" kern="1200" dirty="0" err="1">
                <a:solidFill>
                  <a:schemeClr val="tx1"/>
                </a:solidFill>
                <a:effectLst/>
                <a:latin typeface="+mn-lt"/>
                <a:ea typeface="+mn-ea"/>
                <a:cs typeface="+mn-cs"/>
              </a:rPr>
              <a:t>ha individuato </a:t>
            </a:r>
            <a:r>
              <a:rPr lang="nb-NO" sz="1200" b="0" i="0" u="none" strike="noStrike" kern="1200" dirty="0">
                <a:solidFill>
                  <a:schemeClr val="tx1"/>
                </a:solidFill>
                <a:effectLst/>
                <a:latin typeface="+mn-lt"/>
                <a:ea typeface="+mn-ea"/>
                <a:cs typeface="+mn-cs"/>
              </a:rPr>
              <a:t>una </a:t>
            </a:r>
            <a:r>
              <a:rPr lang="nb-NO" sz="1200" b="0" i="0" u="none" strike="noStrike" kern="1200" dirty="0" err="1">
                <a:solidFill>
                  <a:schemeClr val="tx1"/>
                </a:solidFill>
                <a:effectLst/>
                <a:latin typeface="+mn-lt"/>
                <a:ea typeface="+mn-ea"/>
                <a:cs typeface="+mn-cs"/>
              </a:rPr>
              <a:t>lezione </a:t>
            </a:r>
            <a:r>
              <a:rPr lang="nb-NO" sz="1200" b="0" i="0" u="none" strike="noStrike" kern="1200" dirty="0" err="1">
                <a:solidFill>
                  <a:schemeClr val="tx1"/>
                </a:solidFill>
                <a:effectLst/>
                <a:latin typeface="+mn-lt"/>
                <a:ea typeface="+mn-ea"/>
                <a:cs typeface="+mn-cs"/>
              </a:rPr>
              <a:t>chiara</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ha scoperto </a:t>
            </a:r>
            <a:r>
              <a:rPr lang="nb-NO" sz="1200" b="0" i="0" u="none" strike="noStrike" kern="1200" dirty="0" err="1">
                <a:solidFill>
                  <a:schemeClr val="tx1"/>
                </a:solidFill>
                <a:effectLst/>
                <a:latin typeface="+mn-lt"/>
                <a:ea typeface="+mn-ea"/>
                <a:cs typeface="+mn-cs"/>
              </a:rPr>
              <a:t>che </a:t>
            </a:r>
            <a:r>
              <a:rPr lang="nb-NO" sz="1200" b="0" i="0" u="none" strike="noStrike" kern="1200" dirty="0" err="1">
                <a:solidFill>
                  <a:schemeClr val="tx1"/>
                </a:solidFill>
                <a:effectLst/>
                <a:latin typeface="+mn-lt"/>
                <a:ea typeface="+mn-ea"/>
                <a:cs typeface="+mn-cs"/>
              </a:rPr>
              <a:t>aumentare </a:t>
            </a:r>
            <a:r>
              <a:rPr lang="nb-NO" sz="1200" b="0" i="0" u="none" strike="noStrike" kern="1200" dirty="0" err="1">
                <a:solidFill>
                  <a:schemeClr val="tx1"/>
                </a:solidFill>
                <a:effectLst/>
                <a:latin typeface="+mn-lt"/>
                <a:ea typeface="+mn-ea"/>
                <a:cs typeface="+mn-cs"/>
              </a:rPr>
              <a:t>la conoscenza </a:t>
            </a:r>
            <a:r>
              <a:rPr lang="nb-NO" sz="1200" b="0" i="0" u="none" strike="noStrike" kern="1200" dirty="0">
                <a:solidFill>
                  <a:schemeClr val="tx1"/>
                </a:solidFill>
                <a:effectLst/>
                <a:latin typeface="+mn-lt"/>
                <a:ea typeface="+mn-ea"/>
                <a:cs typeface="+mn-cs"/>
              </a:rPr>
              <a:t>e le competenze </a:t>
            </a:r>
            <a:r>
              <a:rPr lang="nb-NO" sz="1200" b="0" i="0" u="none" strike="noStrike" kern="1200" dirty="0">
                <a:solidFill>
                  <a:schemeClr val="tx1"/>
                </a:solidFill>
                <a:effectLst/>
                <a:latin typeface="+mn-lt"/>
                <a:ea typeface="+mn-ea"/>
                <a:cs typeface="+mn-cs"/>
              </a:rPr>
              <a:t>in materia di sicurezza informatica </a:t>
            </a:r>
            <a:r>
              <a:rPr lang="nb-NO" sz="1200" b="0" i="0" u="none" strike="noStrike" kern="1200" dirty="0">
                <a:solidFill>
                  <a:schemeClr val="tx1"/>
                </a:solidFill>
                <a:effectLst/>
                <a:latin typeface="+mn-lt"/>
                <a:ea typeface="+mn-ea"/>
                <a:cs typeface="+mn-cs"/>
              </a:rPr>
              <a:t>è un </a:t>
            </a:r>
            <a:r>
              <a:rPr lang="nb-NO" sz="1200" b="0" i="0" u="none" strike="noStrike" kern="1200" dirty="0" err="1">
                <a:solidFill>
                  <a:schemeClr val="tx1"/>
                </a:solidFill>
                <a:effectLst/>
                <a:latin typeface="+mn-lt"/>
                <a:ea typeface="+mn-ea"/>
                <a:cs typeface="+mn-cs"/>
              </a:rPr>
              <a:t>metodo </a:t>
            </a:r>
            <a:r>
              <a:rPr lang="nb-NO" sz="1200" b="0" i="0" u="none" strike="noStrike" kern="1200" dirty="0" err="1">
                <a:solidFill>
                  <a:schemeClr val="tx1"/>
                </a:solidFill>
                <a:effectLst/>
                <a:latin typeface="+mn-lt"/>
                <a:ea typeface="+mn-ea"/>
                <a:cs typeface="+mn-cs"/>
              </a:rPr>
              <a:t>comprovato </a:t>
            </a:r>
            <a:r>
              <a:rPr lang="nb-NO" sz="1200" b="0" i="0" u="none" strike="noStrike" kern="1200" dirty="0">
                <a:solidFill>
                  <a:schemeClr val="tx1"/>
                </a:solidFill>
                <a:effectLst/>
                <a:latin typeface="+mn-lt"/>
                <a:ea typeface="+mn-ea"/>
                <a:cs typeface="+mn-cs"/>
              </a:rPr>
              <a:t>per aiutare </a:t>
            </a:r>
            <a:r>
              <a:rPr lang="nb-NO" sz="1200" b="0" i="0" u="none" strike="noStrike" kern="1200" dirty="0" err="1">
                <a:solidFill>
                  <a:schemeClr val="tx1"/>
                </a:solidFill>
                <a:effectLst/>
                <a:latin typeface="+mn-lt"/>
                <a:ea typeface="+mn-ea"/>
                <a:cs typeface="+mn-cs"/>
              </a:rPr>
              <a:t>i cittadini </a:t>
            </a:r>
            <a:r>
              <a:rPr lang="nb-NO" sz="1200" b="0" i="0" u="none" strike="noStrike" kern="1200" dirty="0">
                <a:solidFill>
                  <a:schemeClr val="tx1"/>
                </a:solidFill>
                <a:effectLst/>
                <a:latin typeface="+mn-lt"/>
                <a:ea typeface="+mn-ea"/>
                <a:cs typeface="+mn-cs"/>
              </a:rPr>
              <a:t>a </a:t>
            </a:r>
            <a:r>
              <a:rPr lang="nb-NO" sz="1200" b="0" i="0" u="none" strike="noStrike" kern="1200" dirty="0" err="1">
                <a:solidFill>
                  <a:schemeClr val="tx1"/>
                </a:solidFill>
                <a:effectLst/>
                <a:latin typeface="+mn-lt"/>
                <a:ea typeface="+mn-ea"/>
                <a:cs typeface="+mn-cs"/>
              </a:rPr>
              <a:t>proteggere </a:t>
            </a:r>
            <a:r>
              <a:rPr lang="nb-NO" sz="1200" b="0" i="0" u="none" strike="noStrike" kern="1200" dirty="0">
                <a:solidFill>
                  <a:schemeClr val="tx1"/>
                </a:solidFill>
                <a:effectLst/>
                <a:latin typeface="+mn-lt"/>
                <a:ea typeface="+mn-ea"/>
                <a:cs typeface="+mn-cs"/>
              </a:rPr>
              <a:t>la</a:t>
            </a:r>
            <a:r>
              <a:rPr lang="nb-NO" sz="1200" b="0" i="0" u="none" strike="noStrike" kern="1200" dirty="0" err="1">
                <a:solidFill>
                  <a:schemeClr val="tx1"/>
                </a:solidFill>
                <a:effectLst/>
                <a:latin typeface="+mn-lt"/>
                <a:ea typeface="+mn-ea"/>
                <a:cs typeface="+mn-cs"/>
              </a:rPr>
              <a:t> propria </a:t>
            </a:r>
            <a:r>
              <a:rPr lang="nb-NO" sz="1200" b="0" i="0" u="none" strike="noStrike" kern="1200" dirty="0">
                <a:solidFill>
                  <a:schemeClr val="tx1"/>
                </a:solidFill>
                <a:effectLst/>
                <a:latin typeface="+mn-lt"/>
                <a:ea typeface="+mn-ea"/>
                <a:cs typeface="+mn-cs"/>
              </a:rPr>
              <a:t>sicurezza informatica. </a:t>
            </a:r>
            <a:endParaRPr lang="nb-NO" b="0" dirty="0">
              <a:effectLst/>
            </a:endParaRPr>
          </a:p>
          <a:p>
            <a:pPr rtl="0"/>
            <a:br>
              <a:rPr lang="nb-NO" b="0" dirty="0">
                <a:effectLst/>
              </a:rPr>
            </a:br>
            <a:r>
              <a:rPr lang="nb-NO" sz="1200" b="0" i="0" u="none" strike="noStrike" kern="1200" dirty="0">
                <a:solidFill>
                  <a:schemeClr val="tx1"/>
                </a:solidFill>
                <a:effectLst/>
                <a:latin typeface="+mn-lt"/>
                <a:ea typeface="+mn-ea"/>
                <a:cs typeface="+mn-cs"/>
              </a:rPr>
              <a:t>Per quanto riguarda la gestione e </a:t>
            </a:r>
            <a:r>
              <a:rPr lang="nb-NO" sz="1200" b="0" i="0" u="none" strike="noStrike" kern="1200" dirty="0" err="1">
                <a:solidFill>
                  <a:schemeClr val="tx1"/>
                </a:solidFill>
                <a:effectLst/>
                <a:latin typeface="+mn-lt"/>
                <a:ea typeface="+mn-ea"/>
                <a:cs typeface="+mn-cs"/>
              </a:rPr>
              <a:t>la leadership </a:t>
            </a:r>
            <a:r>
              <a:rPr lang="nb-NO" sz="1200" b="0" i="0" u="none" strike="noStrike" kern="1200" dirty="0" err="1">
                <a:solidFill>
                  <a:schemeClr val="tx1"/>
                </a:solidFill>
                <a:effectLst/>
                <a:latin typeface="+mn-lt"/>
                <a:ea typeface="+mn-ea"/>
                <a:cs typeface="+mn-cs"/>
              </a:rPr>
              <a:t>organizzativa, </a:t>
            </a:r>
            <a:r>
              <a:rPr lang="nb-NO" sz="1200" b="0" i="0" u="none" strike="noStrike" kern="1200" dirty="0" err="1">
                <a:solidFill>
                  <a:schemeClr val="tx1"/>
                </a:solidFill>
                <a:effectLst/>
                <a:latin typeface="+mn-lt"/>
                <a:ea typeface="+mn-ea"/>
                <a:cs typeface="+mn-cs"/>
              </a:rPr>
              <a:t>il </a:t>
            </a:r>
            <a:r>
              <a:rPr lang="nb-NO" sz="1200" b="0" i="0" u="none" strike="noStrike" kern="1200" dirty="0" err="1">
                <a:solidFill>
                  <a:schemeClr val="tx1"/>
                </a:solidFill>
                <a:effectLst/>
                <a:latin typeface="+mn-lt"/>
                <a:ea typeface="+mn-ea"/>
                <a:cs typeface="+mn-cs"/>
              </a:rPr>
              <a:t>risultato </a:t>
            </a:r>
            <a:r>
              <a:rPr lang="nb-NO" sz="1200" b="0" i="0" u="none" strike="noStrike" kern="1200" dirty="0" err="1">
                <a:solidFill>
                  <a:schemeClr val="tx1"/>
                </a:solidFill>
                <a:effectLst/>
                <a:latin typeface="+mn-lt"/>
                <a:ea typeface="+mn-ea"/>
                <a:cs typeface="+mn-cs"/>
              </a:rPr>
              <a:t>delle </a:t>
            </a:r>
            <a:r>
              <a:rPr lang="nb-NO" sz="1200" b="0" i="0" u="none" strike="noStrike" kern="1200" dirty="0" err="1">
                <a:solidFill>
                  <a:schemeClr val="tx1"/>
                </a:solidFill>
                <a:effectLst/>
                <a:latin typeface="+mn-lt"/>
                <a:ea typeface="+mn-ea"/>
                <a:cs typeface="+mn-cs"/>
              </a:rPr>
              <a:t>revisioni </a:t>
            </a:r>
            <a:r>
              <a:rPr lang="nb-NO" sz="1200" b="0" i="0" u="none" strike="noStrike" kern="1200" dirty="0">
                <a:solidFill>
                  <a:schemeClr val="tx1"/>
                </a:solidFill>
                <a:effectLst/>
                <a:latin typeface="+mn-lt"/>
                <a:ea typeface="+mn-ea"/>
                <a:cs typeface="+mn-cs"/>
              </a:rPr>
              <a:t>è </a:t>
            </a:r>
            <a:r>
              <a:rPr lang="nb-NO" sz="1200" b="0" i="0" u="none" strike="noStrike" kern="1200" dirty="0" err="1">
                <a:solidFill>
                  <a:schemeClr val="tx1"/>
                </a:solidFill>
                <a:effectLst/>
                <a:latin typeface="+mn-lt"/>
                <a:ea typeface="+mn-ea"/>
                <a:cs typeface="+mn-cs"/>
              </a:rPr>
              <a:t>che </a:t>
            </a:r>
            <a:r>
              <a:rPr lang="nb-NO" sz="1200" b="0" i="0" u="none" strike="noStrike" kern="1200" dirty="0">
                <a:solidFill>
                  <a:schemeClr val="tx1"/>
                </a:solidFill>
                <a:effectLst/>
                <a:latin typeface="+mn-lt"/>
                <a:ea typeface="+mn-ea"/>
                <a:cs typeface="+mn-cs"/>
              </a:rPr>
              <a:t>i leader </a:t>
            </a:r>
            <a:r>
              <a:rPr lang="nb-NO" sz="1200" b="0" i="0" u="none" strike="noStrike" kern="1200" dirty="0" err="1">
                <a:solidFill>
                  <a:schemeClr val="tx1"/>
                </a:solidFill>
                <a:effectLst/>
                <a:latin typeface="+mn-lt"/>
                <a:ea typeface="+mn-ea"/>
                <a:cs typeface="+mn-cs"/>
              </a:rPr>
              <a:t>organizzativi </a:t>
            </a:r>
            <a:r>
              <a:rPr lang="nb-NO" sz="1200" b="0" i="0" u="none" strike="noStrike" kern="1200" dirty="0">
                <a:solidFill>
                  <a:schemeClr val="tx1"/>
                </a:solidFill>
                <a:effectLst/>
                <a:latin typeface="+mn-lt"/>
                <a:ea typeface="+mn-ea"/>
                <a:cs typeface="+mn-cs"/>
              </a:rPr>
              <a:t>devono </a:t>
            </a:r>
            <a:r>
              <a:rPr lang="nb-NO" sz="1200" b="0" i="0" u="none" strike="noStrike" kern="1200" dirty="0" err="1">
                <a:solidFill>
                  <a:schemeClr val="tx1"/>
                </a:solidFill>
                <a:effectLst/>
                <a:latin typeface="+mn-lt"/>
                <a:ea typeface="+mn-ea"/>
                <a:cs typeface="+mn-cs"/>
              </a:rPr>
              <a:t>cambiare </a:t>
            </a:r>
            <a:r>
              <a:rPr lang="nb-NO" sz="1200" b="0" i="0" u="none" strike="noStrike" kern="1200" dirty="0" err="1">
                <a:solidFill>
                  <a:schemeClr val="tx1"/>
                </a:solidFill>
                <a:effectLst/>
                <a:latin typeface="+mn-lt"/>
                <a:ea typeface="+mn-ea"/>
                <a:cs typeface="+mn-cs"/>
              </a:rPr>
              <a:t>la</a:t>
            </a:r>
            <a:r>
              <a:rPr lang="nb-NO" sz="1200" b="0" i="0" u="none" strike="noStrike" kern="1200" dirty="0" err="1">
                <a:solidFill>
                  <a:schemeClr val="tx1"/>
                </a:solidFill>
                <a:effectLst/>
                <a:latin typeface="+mn-lt"/>
                <a:ea typeface="+mn-ea"/>
                <a:cs typeface="+mn-cs"/>
              </a:rPr>
              <a:t> loro </a:t>
            </a:r>
            <a:r>
              <a:rPr lang="nb-NO" sz="1200" b="0" i="0" u="none" strike="noStrike" kern="1200" dirty="0" err="1">
                <a:solidFill>
                  <a:schemeClr val="tx1"/>
                </a:solidFill>
                <a:effectLst/>
                <a:latin typeface="+mn-lt"/>
                <a:ea typeface="+mn-ea"/>
                <a:cs typeface="+mn-cs"/>
              </a:rPr>
              <a:t>prospettiva </a:t>
            </a:r>
            <a:r>
              <a:rPr lang="nb-NO" sz="1200" b="0" i="0" u="none" strike="noStrike" kern="1200" dirty="0" err="1">
                <a:solidFill>
                  <a:schemeClr val="tx1"/>
                </a:solidFill>
                <a:effectLst/>
                <a:latin typeface="+mn-lt"/>
                <a:ea typeface="+mn-ea"/>
                <a:cs typeface="+mn-cs"/>
              </a:rPr>
              <a:t>su </a:t>
            </a:r>
            <a:r>
              <a:rPr lang="nb-NO" sz="1200" b="0" i="0" u="none" strike="noStrike" kern="1200" dirty="0" err="1">
                <a:solidFill>
                  <a:schemeClr val="tx1"/>
                </a:solidFill>
                <a:effectLst/>
                <a:latin typeface="+mn-lt"/>
                <a:ea typeface="+mn-ea"/>
                <a:cs typeface="+mn-cs"/>
              </a:rPr>
              <a:t>quali </a:t>
            </a:r>
            <a:r>
              <a:rPr lang="nb-NO" sz="1200" b="0" i="0" u="none" strike="noStrike" kern="1200" dirty="0" err="1">
                <a:solidFill>
                  <a:schemeClr val="tx1"/>
                </a:solidFill>
                <a:effectLst/>
                <a:latin typeface="+mn-lt"/>
                <a:ea typeface="+mn-ea"/>
                <a:cs typeface="+mn-cs"/>
              </a:rPr>
              <a:t>siano </a:t>
            </a:r>
            <a:r>
              <a:rPr lang="nb-NO" sz="1200" b="0" i="0" u="none" strike="noStrike" kern="1200" dirty="0" err="1">
                <a:solidFill>
                  <a:schemeClr val="tx1"/>
                </a:solidFill>
                <a:effectLst/>
                <a:latin typeface="+mn-lt"/>
                <a:ea typeface="+mn-ea"/>
                <a:cs typeface="+mn-cs"/>
              </a:rPr>
              <a:t>il</a:t>
            </a:r>
            <a:r>
              <a:rPr lang="nb-NO" sz="1200" b="0" i="0" u="none" strike="noStrike" kern="1200" dirty="0" err="1">
                <a:solidFill>
                  <a:schemeClr val="tx1"/>
                </a:solidFill>
                <a:effectLst/>
                <a:latin typeface="+mn-lt"/>
                <a:ea typeface="+mn-ea"/>
                <a:cs typeface="+mn-cs"/>
              </a:rPr>
              <a:t> loro </a:t>
            </a:r>
            <a:r>
              <a:rPr lang="nb-NO" sz="1200" b="0" i="0" u="none" strike="noStrike" kern="1200" dirty="0" err="1">
                <a:solidFill>
                  <a:schemeClr val="tx1"/>
                </a:solidFill>
                <a:effectLst/>
                <a:latin typeface="+mn-lt"/>
                <a:ea typeface="+mn-ea"/>
                <a:cs typeface="+mn-cs"/>
              </a:rPr>
              <a:t>ruolo </a:t>
            </a:r>
            <a:r>
              <a:rPr lang="nb-NO" sz="1200" b="0" i="0" u="none" strike="noStrike" kern="1200" dirty="0">
                <a:solidFill>
                  <a:schemeClr val="tx1"/>
                </a:solidFill>
                <a:effectLst/>
                <a:latin typeface="+mn-lt"/>
                <a:ea typeface="+mn-ea"/>
                <a:cs typeface="+mn-cs"/>
              </a:rPr>
              <a:t>e </a:t>
            </a:r>
            <a:r>
              <a:rPr lang="nb-NO" sz="1200" b="0" i="0" u="none" strike="noStrike" kern="1200" dirty="0" err="1">
                <a:solidFill>
                  <a:schemeClr val="tx1"/>
                </a:solidFill>
                <a:effectLst/>
                <a:latin typeface="+mn-lt"/>
                <a:ea typeface="+mn-ea"/>
                <a:cs typeface="+mn-cs"/>
              </a:rPr>
              <a:t>le loro responsabilità </a:t>
            </a:r>
            <a:r>
              <a:rPr lang="nb-NO" sz="1200" b="0" i="0" u="none" strike="noStrike" kern="1200" dirty="0">
                <a:solidFill>
                  <a:schemeClr val="tx1"/>
                </a:solidFill>
                <a:effectLst/>
                <a:latin typeface="+mn-lt"/>
                <a:ea typeface="+mn-ea"/>
                <a:cs typeface="+mn-cs"/>
              </a:rPr>
              <a:t>nella </a:t>
            </a:r>
            <a:r>
              <a:rPr lang="nb-NO" sz="1200" b="0" i="0" u="none" strike="noStrike" kern="1200" dirty="0" err="1">
                <a:solidFill>
                  <a:schemeClr val="tx1"/>
                </a:solidFill>
                <a:effectLst/>
                <a:latin typeface="+mn-lt"/>
                <a:ea typeface="+mn-ea"/>
                <a:cs typeface="+mn-cs"/>
              </a:rPr>
              <a:t>gestione </a:t>
            </a:r>
            <a:r>
              <a:rPr lang="nb-NO" sz="1200" b="0" i="0" u="none" strike="noStrike" kern="1200" dirty="0">
                <a:solidFill>
                  <a:schemeClr val="tx1"/>
                </a:solidFill>
                <a:effectLst/>
                <a:latin typeface="+mn-lt"/>
                <a:ea typeface="+mn-ea"/>
                <a:cs typeface="+mn-cs"/>
              </a:rPr>
              <a:t>della sicurezza informatica nella </a:t>
            </a:r>
            <a:r>
              <a:rPr lang="nb-NO" sz="1200" b="0" i="0" u="none" strike="noStrike" kern="1200" dirty="0" err="1">
                <a:solidFill>
                  <a:schemeClr val="tx1"/>
                </a:solidFill>
                <a:effectLst/>
                <a:latin typeface="+mn-lt"/>
                <a:ea typeface="+mn-ea"/>
                <a:cs typeface="+mn-cs"/>
              </a:rPr>
              <a:t>loro </a:t>
            </a:r>
            <a:r>
              <a:rPr lang="nb-NO" sz="1200" b="0" i="0" u="none" strike="noStrike" kern="1200" dirty="0" err="1">
                <a:solidFill>
                  <a:schemeClr val="tx1"/>
                </a:solidFill>
                <a:effectLst/>
                <a:latin typeface="+mn-lt"/>
                <a:ea typeface="+mn-ea"/>
                <a:cs typeface="+mn-cs"/>
              </a:rPr>
              <a:t>organizzazione</a:t>
            </a:r>
            <a:r>
              <a:rPr lang="nb-NO" sz="1200" b="0" i="0" u="none" strike="noStrike" kern="1200" dirty="0">
                <a:solidFill>
                  <a:schemeClr val="tx1"/>
                </a:solidFill>
                <a:effectLst/>
                <a:latin typeface="+mn-lt"/>
                <a:ea typeface="+mn-ea"/>
                <a:cs typeface="+mn-cs"/>
              </a:rPr>
              <a:t>. I leader </a:t>
            </a:r>
            <a:r>
              <a:rPr lang="nb-NO" sz="1200" b="0" i="0" u="none" strike="noStrike" kern="1200" dirty="0">
                <a:solidFill>
                  <a:schemeClr val="tx1"/>
                </a:solidFill>
                <a:effectLst/>
                <a:latin typeface="+mn-lt"/>
                <a:ea typeface="+mn-ea"/>
                <a:cs typeface="+mn-cs"/>
              </a:rPr>
              <a:t>devono </a:t>
            </a:r>
            <a:r>
              <a:rPr lang="nb-NO" sz="1200" b="0" i="0" u="none" strike="noStrike" kern="1200" dirty="0" err="1">
                <a:solidFill>
                  <a:schemeClr val="tx1"/>
                </a:solidFill>
                <a:effectLst/>
                <a:latin typeface="+mn-lt"/>
                <a:ea typeface="+mn-ea"/>
                <a:cs typeface="+mn-cs"/>
              </a:rPr>
              <a:t>considerare </a:t>
            </a:r>
            <a:r>
              <a:rPr lang="nb-NO" sz="1200" b="0" i="0" u="none" strike="noStrike" kern="1200" dirty="0" err="1">
                <a:solidFill>
                  <a:schemeClr val="tx1"/>
                </a:solidFill>
                <a:effectLst/>
                <a:latin typeface="+mn-lt"/>
                <a:ea typeface="+mn-ea"/>
                <a:cs typeface="+mn-cs"/>
              </a:rPr>
              <a:t>il </a:t>
            </a:r>
            <a:r>
              <a:rPr lang="nb-NO" sz="1200" b="0" i="0" u="none" strike="noStrike" kern="1200" dirty="0">
                <a:solidFill>
                  <a:schemeClr val="tx1"/>
                </a:solidFill>
                <a:effectLst/>
                <a:latin typeface="+mn-lt"/>
                <a:ea typeface="+mn-ea"/>
                <a:cs typeface="+mn-cs"/>
              </a:rPr>
              <a:t>problema non come una </a:t>
            </a:r>
            <a:r>
              <a:rPr lang="nb-NO" sz="1200" b="0" i="0" u="none" strike="noStrike" kern="1200" dirty="0" err="1">
                <a:solidFill>
                  <a:schemeClr val="tx1"/>
                </a:solidFill>
                <a:effectLst/>
                <a:latin typeface="+mn-lt"/>
                <a:ea typeface="+mn-ea"/>
                <a:cs typeface="+mn-cs"/>
              </a:rPr>
              <a:t>questione </a:t>
            </a:r>
            <a:r>
              <a:rPr lang="nb-NO" sz="1200" b="0" i="0" u="none" strike="noStrike" kern="1200" dirty="0" err="1">
                <a:solidFill>
                  <a:schemeClr val="tx1"/>
                </a:solidFill>
                <a:effectLst/>
                <a:latin typeface="+mn-lt"/>
                <a:ea typeface="+mn-ea"/>
                <a:cs typeface="+mn-cs"/>
              </a:rPr>
              <a:t>tecnica</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senza </a:t>
            </a:r>
            <a:r>
              <a:rPr lang="nb-NO" sz="1200" b="0" i="0" u="none" strike="noStrike" kern="1200" dirty="0">
                <a:solidFill>
                  <a:schemeClr val="tx1"/>
                </a:solidFill>
                <a:effectLst/>
                <a:latin typeface="+mn-lt"/>
                <a:ea typeface="+mn-ea"/>
                <a:cs typeface="+mn-cs"/>
              </a:rPr>
              <a:t>tenere conto </a:t>
            </a:r>
            <a:r>
              <a:rPr lang="nb-NO" sz="1200" b="0" i="0" u="none" strike="noStrike" kern="1200" dirty="0" err="1">
                <a:solidFill>
                  <a:schemeClr val="tx1"/>
                </a:solidFill>
                <a:effectLst/>
                <a:latin typeface="+mn-lt"/>
                <a:ea typeface="+mn-ea"/>
                <a:cs typeface="+mn-cs"/>
              </a:rPr>
              <a:t>dell'impatto </a:t>
            </a:r>
            <a:r>
              <a:rPr lang="nb-NO" sz="1200" b="0" i="0" u="none" strike="noStrike" kern="1200" dirty="0" err="1">
                <a:solidFill>
                  <a:schemeClr val="tx1"/>
                </a:solidFill>
                <a:effectLst/>
                <a:latin typeface="+mn-lt"/>
                <a:ea typeface="+mn-ea"/>
                <a:cs typeface="+mn-cs"/>
              </a:rPr>
              <a:t>sui </a:t>
            </a:r>
            <a:r>
              <a:rPr lang="nb-NO" sz="1200" b="0" i="0" u="none" strike="noStrike" kern="1200" dirty="0" err="1">
                <a:solidFill>
                  <a:schemeClr val="tx1"/>
                </a:solidFill>
                <a:effectLst/>
                <a:latin typeface="+mn-lt"/>
                <a:ea typeface="+mn-ea"/>
                <a:cs typeface="+mn-cs"/>
              </a:rPr>
              <a:t>singoli </a:t>
            </a:r>
            <a:r>
              <a:rPr lang="nb-NO" sz="1200" b="0" i="0" u="none" strike="noStrike" kern="1200" dirty="0" err="1">
                <a:solidFill>
                  <a:schemeClr val="tx1"/>
                </a:solidFill>
                <a:effectLst/>
                <a:latin typeface="+mn-lt"/>
                <a:ea typeface="+mn-ea"/>
                <a:cs typeface="+mn-cs"/>
              </a:rPr>
              <a:t>dipendenti </a:t>
            </a:r>
            <a:r>
              <a:rPr lang="nb-NO" sz="1200" b="0" i="0" u="none" strike="noStrike" kern="1200" dirty="0" err="1">
                <a:solidFill>
                  <a:schemeClr val="tx1"/>
                </a:solidFill>
                <a:effectLst/>
                <a:latin typeface="+mn-lt"/>
                <a:ea typeface="+mn-ea"/>
                <a:cs typeface="+mn-cs"/>
              </a:rPr>
              <a:t>che svolgono </a:t>
            </a:r>
            <a:r>
              <a:rPr lang="nb-NO" sz="1200" b="0" i="0" u="none" strike="noStrike" kern="1200" dirty="0" err="1">
                <a:solidFill>
                  <a:schemeClr val="tx1"/>
                </a:solidFill>
                <a:effectLst/>
                <a:latin typeface="+mn-lt"/>
                <a:ea typeface="+mn-ea"/>
                <a:cs typeface="+mn-cs"/>
              </a:rPr>
              <a:t>le</a:t>
            </a:r>
            <a:r>
              <a:rPr lang="nb-NO" sz="1200" b="0" i="0" u="none" strike="noStrike" kern="1200" dirty="0" err="1">
                <a:solidFill>
                  <a:schemeClr val="tx1"/>
                </a:solidFill>
                <a:effectLst/>
                <a:latin typeface="+mn-lt"/>
                <a:ea typeface="+mn-ea"/>
                <a:cs typeface="+mn-cs"/>
              </a:rPr>
              <a:t> loro </a:t>
            </a:r>
            <a:r>
              <a:rPr lang="nb-NO" sz="1200" b="0" i="0" u="none" strike="noStrike" kern="1200" dirty="0" err="1">
                <a:solidFill>
                  <a:schemeClr val="tx1"/>
                </a:solidFill>
                <a:effectLst/>
                <a:latin typeface="+mn-lt"/>
                <a:ea typeface="+mn-ea"/>
                <a:cs typeface="+mn-cs"/>
              </a:rPr>
              <a:t>mansioni </a:t>
            </a:r>
            <a:r>
              <a:rPr lang="nb-NO" sz="1200" b="0" i="0" u="none" strike="noStrike" kern="1200" dirty="0" err="1">
                <a:solidFill>
                  <a:schemeClr val="tx1"/>
                </a:solidFill>
                <a:effectLst/>
                <a:latin typeface="+mn-lt"/>
                <a:ea typeface="+mn-ea"/>
                <a:cs typeface="+mn-cs"/>
              </a:rPr>
              <a:t>lavorative </a:t>
            </a:r>
            <a:r>
              <a:rPr lang="nb-NO" sz="1200" b="0" i="0" u="none" strike="noStrike" kern="1200" dirty="0" err="1">
                <a:solidFill>
                  <a:schemeClr val="tx1"/>
                </a:solidFill>
                <a:effectLst/>
                <a:latin typeface="+mn-lt"/>
                <a:ea typeface="+mn-ea"/>
                <a:cs typeface="+mn-cs"/>
              </a:rPr>
              <a:t>quotidiane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La leadership </a:t>
            </a:r>
            <a:r>
              <a:rPr lang="nb-NO" sz="1200" b="0" i="0" u="none" strike="noStrike" kern="1200" dirty="0" err="1">
                <a:solidFill>
                  <a:schemeClr val="tx1"/>
                </a:solidFill>
                <a:effectLst/>
                <a:latin typeface="+mn-lt"/>
                <a:ea typeface="+mn-ea"/>
                <a:cs typeface="+mn-cs"/>
              </a:rPr>
              <a:t>organizzativa</a:t>
            </a:r>
            <a:r>
              <a:rPr lang="nb-NO" sz="1200" b="0" i="0" u="none" strike="noStrike" kern="1200" dirty="0">
                <a:solidFill>
                  <a:schemeClr val="tx1"/>
                </a:solidFill>
                <a:effectLst/>
                <a:latin typeface="+mn-lt"/>
                <a:ea typeface="+mn-ea"/>
                <a:cs typeface="+mn-cs"/>
              </a:rPr>
              <a:t>, </a:t>
            </a:r>
            <a:r>
              <a:rPr lang="nb-NO" sz="1200" b="0" i="0" u="none" strike="noStrike" kern="1200" dirty="0">
                <a:solidFill>
                  <a:schemeClr val="tx1"/>
                </a:solidFill>
                <a:effectLst/>
                <a:latin typeface="+mn-lt"/>
                <a:ea typeface="+mn-ea"/>
                <a:cs typeface="+mn-cs"/>
              </a:rPr>
              <a:t>pur </a:t>
            </a:r>
            <a:r>
              <a:rPr lang="nb-NO" sz="1200" b="0" i="0" u="none" strike="noStrike" kern="1200" dirty="0" err="1">
                <a:solidFill>
                  <a:schemeClr val="tx1"/>
                </a:solidFill>
                <a:effectLst/>
                <a:latin typeface="+mn-lt"/>
                <a:ea typeface="+mn-ea"/>
                <a:cs typeface="+mn-cs"/>
              </a:rPr>
              <a:t>continuando a </a:t>
            </a:r>
            <a:r>
              <a:rPr lang="nb-NO" sz="1200" b="0" i="0" u="none" strike="noStrike" kern="1200" dirty="0" err="1">
                <a:solidFill>
                  <a:schemeClr val="tx1"/>
                </a:solidFill>
                <a:effectLst/>
                <a:latin typeface="+mn-lt"/>
                <a:ea typeface="+mn-ea"/>
                <a:cs typeface="+mn-cs"/>
              </a:rPr>
              <a:t>ribadire </a:t>
            </a:r>
            <a:r>
              <a:rPr lang="nb-NO" sz="1200" b="0" i="0" u="none" strike="noStrike" kern="1200" dirty="0">
                <a:solidFill>
                  <a:schemeClr val="tx1"/>
                </a:solidFill>
                <a:effectLst/>
                <a:latin typeface="+mn-lt"/>
                <a:ea typeface="+mn-ea"/>
                <a:cs typeface="+mn-cs"/>
              </a:rPr>
              <a:t>l'importanza della</a:t>
            </a:r>
            <a:r>
              <a:rPr lang="nb-NO" sz="1200" b="0" i="0" u="none" strike="noStrike" kern="1200" dirty="0" err="1">
                <a:solidFill>
                  <a:schemeClr val="tx1"/>
                </a:solidFill>
                <a:effectLst/>
                <a:latin typeface="+mn-lt"/>
                <a:ea typeface="+mn-ea"/>
                <a:cs typeface="+mn-cs"/>
              </a:rPr>
              <a:t> sicurezza </a:t>
            </a:r>
            <a:r>
              <a:rPr lang="nb-NO" sz="1200" b="0" i="0" u="none" strike="noStrike" kern="1200" dirty="0">
                <a:solidFill>
                  <a:schemeClr val="tx1"/>
                </a:solidFill>
                <a:effectLst/>
                <a:latin typeface="+mn-lt"/>
                <a:ea typeface="+mn-ea"/>
                <a:cs typeface="+mn-cs"/>
              </a:rPr>
              <a:t>per </a:t>
            </a:r>
            <a:r>
              <a:rPr lang="nb-NO" sz="1200" b="0" i="0" u="none" strike="noStrike" kern="1200" dirty="0" err="1">
                <a:solidFill>
                  <a:schemeClr val="tx1"/>
                </a:solidFill>
                <a:effectLst/>
                <a:latin typeface="+mn-lt"/>
                <a:ea typeface="+mn-ea"/>
                <a:cs typeface="+mn-cs"/>
              </a:rPr>
              <a:t>l'organizzazione</a:t>
            </a:r>
            <a:r>
              <a:rPr lang="nb-NO" sz="1200" b="0" i="0" u="none" strike="noStrike" kern="1200" dirty="0">
                <a:solidFill>
                  <a:schemeClr val="tx1"/>
                </a:solidFill>
                <a:effectLst/>
                <a:latin typeface="+mn-lt"/>
                <a:ea typeface="+mn-ea"/>
                <a:cs typeface="+mn-cs"/>
              </a:rPr>
              <a:t>, </a:t>
            </a:r>
            <a:r>
              <a:rPr lang="nb-NO" sz="1200" b="0" i="0" u="none" strike="noStrike" kern="1200" dirty="0">
                <a:solidFill>
                  <a:schemeClr val="tx1"/>
                </a:solidFill>
                <a:effectLst/>
                <a:latin typeface="+mn-lt"/>
                <a:ea typeface="+mn-ea"/>
                <a:cs typeface="+mn-cs"/>
              </a:rPr>
              <a:t>deve </a:t>
            </a:r>
            <a:r>
              <a:rPr lang="nb-NO" sz="1200" b="0" i="0" u="none" strike="noStrike" kern="1200" dirty="0" err="1">
                <a:solidFill>
                  <a:schemeClr val="tx1"/>
                </a:solidFill>
                <a:effectLst/>
                <a:latin typeface="+mn-lt"/>
                <a:ea typeface="+mn-ea"/>
                <a:cs typeface="+mn-cs"/>
              </a:rPr>
              <a:t>assumere </a:t>
            </a:r>
            <a:r>
              <a:rPr lang="nb-NO" sz="1200" b="0" i="0" u="none" strike="noStrike" kern="1200" dirty="0">
                <a:solidFill>
                  <a:schemeClr val="tx1"/>
                </a:solidFill>
                <a:effectLst/>
                <a:latin typeface="+mn-lt"/>
                <a:ea typeface="+mn-ea"/>
                <a:cs typeface="+mn-cs"/>
              </a:rPr>
              <a:t>un </a:t>
            </a:r>
            <a:r>
              <a:rPr lang="nb-NO" sz="1200" b="0" i="0" u="none" strike="noStrike" kern="1200" dirty="0" err="1">
                <a:solidFill>
                  <a:schemeClr val="tx1"/>
                </a:solidFill>
                <a:effectLst/>
                <a:latin typeface="+mn-lt"/>
                <a:ea typeface="+mn-ea"/>
                <a:cs typeface="+mn-cs"/>
              </a:rPr>
              <a:t>ruolo </a:t>
            </a:r>
            <a:r>
              <a:rPr lang="nb-NO" sz="1200" b="0" i="0" u="none" strike="noStrike" kern="1200" dirty="0" err="1">
                <a:solidFill>
                  <a:schemeClr val="tx1"/>
                </a:solidFill>
                <a:effectLst/>
                <a:latin typeface="+mn-lt"/>
                <a:ea typeface="+mn-ea"/>
                <a:cs typeface="+mn-cs"/>
              </a:rPr>
              <a:t>attivo </a:t>
            </a:r>
            <a:r>
              <a:rPr lang="nb-NO" sz="1200" b="0" i="0" u="none" strike="noStrike" kern="1200" dirty="0">
                <a:solidFill>
                  <a:schemeClr val="tx1"/>
                </a:solidFill>
                <a:effectLst/>
                <a:latin typeface="+mn-lt"/>
                <a:ea typeface="+mn-ea"/>
                <a:cs typeface="+mn-cs"/>
              </a:rPr>
              <a:t>per </a:t>
            </a:r>
            <a:r>
              <a:rPr lang="nb-NO" sz="1200" b="0" i="0" u="none" strike="noStrike" kern="1200" dirty="0" err="1">
                <a:solidFill>
                  <a:schemeClr val="tx1"/>
                </a:solidFill>
                <a:effectLst/>
                <a:latin typeface="+mn-lt"/>
                <a:ea typeface="+mn-ea"/>
                <a:cs typeface="+mn-cs"/>
              </a:rPr>
              <a:t>garantire </a:t>
            </a:r>
            <a:r>
              <a:rPr lang="nb-NO" sz="1200" b="0" i="0" u="none" strike="noStrike" kern="1200" dirty="0" err="1">
                <a:solidFill>
                  <a:schemeClr val="tx1"/>
                </a:solidFill>
                <a:effectLst/>
                <a:latin typeface="+mn-lt"/>
                <a:ea typeface="+mn-ea"/>
                <a:cs typeface="+mn-cs"/>
              </a:rPr>
              <a:t>che </a:t>
            </a:r>
            <a:r>
              <a:rPr lang="nb-NO" sz="1200" b="0" i="0" u="none" strike="noStrike" kern="1200" dirty="0" err="1">
                <a:solidFill>
                  <a:schemeClr val="tx1"/>
                </a:solidFill>
                <a:effectLst/>
                <a:latin typeface="+mn-lt"/>
                <a:ea typeface="+mn-ea"/>
                <a:cs typeface="+mn-cs"/>
              </a:rPr>
              <a:t>il </a:t>
            </a:r>
            <a:r>
              <a:rPr lang="nb-NO" sz="1200" b="0" i="0" u="none" strike="noStrike" kern="1200" dirty="0" err="1">
                <a:solidFill>
                  <a:schemeClr val="tx1"/>
                </a:solidFill>
                <a:effectLst/>
                <a:latin typeface="+mn-lt"/>
                <a:ea typeface="+mn-ea"/>
                <a:cs typeface="+mn-cs"/>
              </a:rPr>
              <a:t>comportamento </a:t>
            </a:r>
            <a:r>
              <a:rPr lang="nb-NO" sz="1200" b="0" i="0" u="none" strike="noStrike" kern="1200" dirty="0" err="1">
                <a:solidFill>
                  <a:schemeClr val="tx1"/>
                </a:solidFill>
                <a:effectLst/>
                <a:latin typeface="+mn-lt"/>
                <a:ea typeface="+mn-ea"/>
                <a:cs typeface="+mn-cs"/>
              </a:rPr>
              <a:t>di sicurezza </a:t>
            </a:r>
            <a:r>
              <a:rPr lang="nb-NO" sz="1200" b="0" i="0" u="none" strike="noStrike" kern="1200" dirty="0">
                <a:solidFill>
                  <a:schemeClr val="tx1"/>
                </a:solidFill>
                <a:effectLst/>
                <a:latin typeface="+mn-lt"/>
                <a:ea typeface="+mn-ea"/>
                <a:cs typeface="+mn-cs"/>
              </a:rPr>
              <a:t>richiesto al</a:t>
            </a:r>
            <a:r>
              <a:rPr lang="nb-NO" sz="1200" b="0" i="0" u="none" strike="noStrike" kern="1200" dirty="0">
                <a:solidFill>
                  <a:schemeClr val="tx1"/>
                </a:solidFill>
                <a:effectLst/>
                <a:latin typeface="+mn-lt"/>
                <a:ea typeface="+mn-ea"/>
                <a:cs typeface="+mn-cs"/>
              </a:rPr>
              <a:t> personale </a:t>
            </a:r>
            <a:r>
              <a:rPr lang="nb-NO" sz="1200" b="0" i="0" u="none" strike="noStrike" kern="1200" dirty="0">
                <a:solidFill>
                  <a:schemeClr val="tx1"/>
                </a:solidFill>
                <a:effectLst/>
                <a:latin typeface="+mn-lt"/>
                <a:ea typeface="+mn-ea"/>
                <a:cs typeface="+mn-cs"/>
              </a:rPr>
              <a:t>sia </a:t>
            </a:r>
            <a:r>
              <a:rPr lang="nb-NO" sz="1200" b="0" i="0" u="none" strike="noStrike" kern="1200" dirty="0" err="1">
                <a:solidFill>
                  <a:schemeClr val="tx1"/>
                </a:solidFill>
                <a:effectLst/>
                <a:latin typeface="+mn-lt"/>
                <a:ea typeface="+mn-ea"/>
                <a:cs typeface="+mn-cs"/>
              </a:rPr>
              <a:t>realizzabile </a:t>
            </a:r>
            <a:r>
              <a:rPr lang="nb-NO" sz="1200" b="0" i="0" u="none" strike="noStrike" kern="1200" dirty="0" err="1">
                <a:solidFill>
                  <a:schemeClr val="tx1"/>
                </a:solidFill>
                <a:effectLst/>
                <a:latin typeface="+mn-lt"/>
                <a:ea typeface="+mn-ea"/>
                <a:cs typeface="+mn-cs"/>
              </a:rPr>
              <a:t>nel </a:t>
            </a:r>
            <a:r>
              <a:rPr lang="nb-NO" sz="1200" b="0" i="0" u="none" strike="noStrike" kern="1200" dirty="0" err="1">
                <a:solidFill>
                  <a:schemeClr val="tx1"/>
                </a:solidFill>
                <a:effectLst/>
                <a:latin typeface="+mn-lt"/>
                <a:ea typeface="+mn-ea"/>
                <a:cs typeface="+mn-cs"/>
              </a:rPr>
              <a:t>contesto </a:t>
            </a:r>
            <a:r>
              <a:rPr lang="nb-NO" sz="1200" b="0" i="0" u="none" strike="noStrike" kern="1200" dirty="0">
                <a:solidFill>
                  <a:schemeClr val="tx1"/>
                </a:solidFill>
                <a:effectLst/>
                <a:latin typeface="+mn-lt"/>
                <a:ea typeface="+mn-ea"/>
                <a:cs typeface="+mn-cs"/>
              </a:rPr>
              <a:t>aziendale. </a:t>
            </a:r>
            <a:r>
              <a:rPr lang="nb-NO" sz="1200" b="0" i="0" u="none" strike="noStrike" kern="1200" dirty="0" err="1">
                <a:solidFill>
                  <a:schemeClr val="tx1"/>
                </a:solidFill>
                <a:effectLst/>
                <a:latin typeface="+mn-lt"/>
                <a:ea typeface="+mn-ea"/>
                <a:cs typeface="+mn-cs"/>
              </a:rPr>
              <a:t>In </a:t>
            </a:r>
            <a:r>
              <a:rPr lang="nb-NO" sz="1200" b="0" i="0" u="none" strike="noStrike" kern="1200" dirty="0">
                <a:solidFill>
                  <a:schemeClr val="tx1"/>
                </a:solidFill>
                <a:effectLst/>
                <a:latin typeface="+mn-lt"/>
                <a:ea typeface="+mn-ea"/>
                <a:cs typeface="+mn-cs"/>
              </a:rPr>
              <a:t>questo modo </a:t>
            </a:r>
            <a:r>
              <a:rPr lang="nb-NO" sz="1200" b="0" i="0" u="none" strike="noStrike" kern="1200" dirty="0" err="1">
                <a:solidFill>
                  <a:schemeClr val="tx1"/>
                </a:solidFill>
                <a:effectLst/>
                <a:latin typeface="+mn-lt"/>
                <a:ea typeface="+mn-ea"/>
                <a:cs typeface="+mn-cs"/>
              </a:rPr>
              <a:t>è possibile </a:t>
            </a:r>
            <a:r>
              <a:rPr lang="nb-NO" sz="1200" b="0" i="0" u="none" strike="noStrike" kern="1200" dirty="0" err="1">
                <a:solidFill>
                  <a:schemeClr val="tx1"/>
                </a:solidFill>
                <a:effectLst/>
                <a:latin typeface="+mn-lt"/>
                <a:ea typeface="+mn-ea"/>
                <a:cs typeface="+mn-cs"/>
              </a:rPr>
              <a:t>sviluppare </a:t>
            </a:r>
            <a:r>
              <a:rPr lang="nb-NO" sz="1200" b="0" i="0" u="none" strike="noStrike" kern="1200" dirty="0">
                <a:solidFill>
                  <a:schemeClr val="tx1"/>
                </a:solidFill>
                <a:effectLst/>
                <a:latin typeface="+mn-lt"/>
                <a:ea typeface="+mn-ea"/>
                <a:cs typeface="+mn-cs"/>
              </a:rPr>
              <a:t>l'autoefficacia. </a:t>
            </a:r>
            <a:endParaRPr lang="nb-NO" b="0" dirty="0">
              <a:effectLst/>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31968-C942-0A4A-A985-4800B9457E60}"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t>17</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6858740"/>
      </p:ext>
    </p:extLst>
  </p:cSld>
  <p:clrMapOvr>
    <a:masterClrMapping/>
  </p:clrMapOvr>
</p:notes>
</file>

<file path=ppt/notesSlides/notesSlide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a:r>
              <a:rPr lang="nb-NO" sz="1200" b="0" i="0" u="none" strike="noStrike" kern="1200" dirty="0">
                <a:solidFill>
                  <a:schemeClr val="tx1"/>
                </a:solidFill>
                <a:effectLst/>
                <a:latin typeface="+mn-lt"/>
                <a:ea typeface="+mn-ea"/>
                <a:cs typeface="+mn-cs"/>
              </a:rPr>
              <a:t>Studi </a:t>
            </a:r>
            <a:r>
              <a:rPr lang="nb-NO" sz="1200" b="0" i="0" u="none" strike="noStrike" kern="1200" dirty="0" err="1">
                <a:solidFill>
                  <a:schemeClr val="tx1"/>
                </a:solidFill>
                <a:effectLst/>
                <a:latin typeface="+mn-lt"/>
                <a:ea typeface="+mn-ea"/>
                <a:cs typeface="+mn-cs"/>
              </a:rPr>
              <a:t>condotti con </a:t>
            </a:r>
            <a:r>
              <a:rPr lang="nb-NO" sz="1200" b="0" i="0" u="none" strike="noStrike" kern="1200" dirty="0" err="1">
                <a:solidFill>
                  <a:schemeClr val="tx1"/>
                </a:solidFill>
                <a:effectLst/>
                <a:latin typeface="+mn-lt"/>
                <a:ea typeface="+mn-ea"/>
                <a:cs typeface="+mn-cs"/>
              </a:rPr>
              <a:t>CISO </a:t>
            </a:r>
            <a:r>
              <a:rPr lang="nb-NO" sz="1200" b="0" i="0" u="none" strike="noStrike" kern="1200" dirty="0">
                <a:solidFill>
                  <a:schemeClr val="tx1"/>
                </a:solidFill>
                <a:effectLst/>
                <a:latin typeface="+mn-lt"/>
                <a:ea typeface="+mn-ea"/>
                <a:cs typeface="+mn-cs"/>
              </a:rPr>
              <a:t>e </a:t>
            </a:r>
            <a:r>
              <a:rPr lang="nb-NO" sz="1200" b="0" i="0" u="none" strike="noStrike" kern="1200" dirty="0" err="1">
                <a:solidFill>
                  <a:schemeClr val="tx1"/>
                </a:solidFill>
                <a:effectLst/>
                <a:latin typeface="+mn-lt"/>
                <a:ea typeface="+mn-ea"/>
                <a:cs typeface="+mn-cs"/>
              </a:rPr>
              <a:t>specialisti </a:t>
            </a:r>
            <a:r>
              <a:rPr lang="nb-NO" sz="1200" b="0" i="0" u="none" strike="noStrike" kern="1200" dirty="0" err="1">
                <a:solidFill>
                  <a:schemeClr val="tx1"/>
                </a:solidFill>
                <a:effectLst/>
                <a:latin typeface="+mn-lt"/>
                <a:ea typeface="+mn-ea"/>
                <a:cs typeface="+mn-cs"/>
              </a:rPr>
              <a:t>della sicurezza </a:t>
            </a:r>
            <a:r>
              <a:rPr lang="nb-NO" sz="1200" b="0" i="0" u="none" strike="noStrike" kern="1200" dirty="0" err="1">
                <a:solidFill>
                  <a:schemeClr val="tx1"/>
                </a:solidFill>
                <a:effectLst/>
                <a:latin typeface="+mn-lt"/>
                <a:ea typeface="+mn-ea"/>
                <a:cs typeface="+mn-cs"/>
              </a:rPr>
              <a:t>hanno evidenziato </a:t>
            </a:r>
            <a:r>
              <a:rPr lang="nb-NO" sz="1200" b="0" i="0" u="none" strike="noStrike" kern="1200" dirty="0">
                <a:solidFill>
                  <a:schemeClr val="tx1"/>
                </a:solidFill>
                <a:effectLst/>
                <a:latin typeface="+mn-lt"/>
                <a:ea typeface="+mn-ea"/>
                <a:cs typeface="+mn-cs"/>
              </a:rPr>
              <a:t>la </a:t>
            </a:r>
            <a:r>
              <a:rPr lang="nb-NO" sz="1200" b="0" i="0" u="none" strike="noStrike" kern="1200" dirty="0" err="1">
                <a:solidFill>
                  <a:schemeClr val="tx1"/>
                </a:solidFill>
                <a:effectLst/>
                <a:latin typeface="+mn-lt"/>
                <a:ea typeface="+mn-ea"/>
                <a:cs typeface="+mn-cs"/>
              </a:rPr>
              <a:t>necessità </a:t>
            </a:r>
            <a:r>
              <a:rPr lang="nb-NO" sz="1200" b="0" i="0" u="none" strike="noStrike" kern="1200" dirty="0">
                <a:solidFill>
                  <a:schemeClr val="tx1"/>
                </a:solidFill>
                <a:effectLst/>
                <a:latin typeface="+mn-lt"/>
                <a:ea typeface="+mn-ea"/>
                <a:cs typeface="+mn-cs"/>
              </a:rPr>
              <a:t>di un </a:t>
            </a:r>
            <a:r>
              <a:rPr lang="nb-NO" sz="1200" b="0" i="0" u="none" strike="noStrike" kern="1200" dirty="0" err="1">
                <a:solidFill>
                  <a:schemeClr val="tx1"/>
                </a:solidFill>
                <a:effectLst/>
                <a:latin typeface="+mn-lt"/>
                <a:ea typeface="+mn-ea"/>
                <a:cs typeface="+mn-cs"/>
              </a:rPr>
              <a:t>cambiamento </a:t>
            </a:r>
            <a:r>
              <a:rPr lang="nb-NO" sz="1200" b="0" i="0" u="none" strike="noStrike" kern="1200" dirty="0" err="1">
                <a:solidFill>
                  <a:schemeClr val="tx1"/>
                </a:solidFill>
                <a:effectLst/>
                <a:latin typeface="+mn-lt"/>
                <a:ea typeface="+mn-ea"/>
                <a:cs typeface="+mn-cs"/>
              </a:rPr>
              <a:t>nelle mansioni lavorative</a:t>
            </a:r>
            <a:r>
              <a:rPr lang="nb-NO" sz="1200" b="0" i="0" u="none" strike="noStrike" kern="1200" dirty="0">
                <a:solidFill>
                  <a:schemeClr val="tx1"/>
                </a:solidFill>
                <a:effectLst/>
                <a:latin typeface="+mn-lt"/>
                <a:ea typeface="+mn-ea"/>
                <a:cs typeface="+mn-cs"/>
              </a:rPr>
              <a:t>. Il punto </a:t>
            </a:r>
            <a:r>
              <a:rPr lang="nb-NO" sz="1200" b="0" i="0" u="none" strike="noStrike" kern="1200" dirty="0" err="1">
                <a:solidFill>
                  <a:schemeClr val="tx1"/>
                </a:solidFill>
                <a:effectLst/>
                <a:latin typeface="+mn-lt"/>
                <a:ea typeface="+mn-ea"/>
                <a:cs typeface="+mn-cs"/>
              </a:rPr>
              <a:t>cruciale è </a:t>
            </a:r>
            <a:r>
              <a:rPr lang="nb-NO" sz="1200" b="0" i="0" u="none" strike="noStrike" kern="1200" dirty="0" err="1">
                <a:solidFill>
                  <a:schemeClr val="tx1"/>
                </a:solidFill>
                <a:effectLst/>
                <a:latin typeface="+mn-lt"/>
                <a:ea typeface="+mn-ea"/>
                <a:cs typeface="+mn-cs"/>
              </a:rPr>
              <a:t>essere </a:t>
            </a:r>
            <a:r>
              <a:rPr lang="nb-NO" sz="1200" b="0" i="0" u="none" strike="noStrike" kern="1200" dirty="0">
                <a:solidFill>
                  <a:schemeClr val="tx1"/>
                </a:solidFill>
                <a:effectLst/>
                <a:latin typeface="+mn-lt"/>
                <a:ea typeface="+mn-ea"/>
                <a:cs typeface="+mn-cs"/>
              </a:rPr>
              <a:t>visibili e </a:t>
            </a:r>
            <a:r>
              <a:rPr lang="nb-NO" sz="1200" b="0" i="0" u="none" strike="noStrike" kern="1200" dirty="0" err="1">
                <a:solidFill>
                  <a:schemeClr val="tx1"/>
                </a:solidFill>
                <a:effectLst/>
                <a:latin typeface="+mn-lt"/>
                <a:ea typeface="+mn-ea"/>
                <a:cs typeface="+mn-cs"/>
              </a:rPr>
              <a:t>disponibili</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Anche</a:t>
            </a:r>
            <a:r>
              <a:rPr lang="nb-NO" sz="1200" b="0" i="0" u="none" strike="noStrike" kern="1200" dirty="0">
                <a:solidFill>
                  <a:schemeClr val="tx1"/>
                </a:solidFill>
                <a:effectLst/>
                <a:latin typeface="+mn-lt"/>
                <a:ea typeface="+mn-ea"/>
                <a:cs typeface="+mn-cs"/>
              </a:rPr>
              <a:t> in questo caso </a:t>
            </a:r>
            <a:r>
              <a:rPr lang="nb-NO" sz="1200" b="0" i="0" u="none" strike="noStrike" kern="1200" dirty="0" err="1">
                <a:solidFill>
                  <a:schemeClr val="tx1"/>
                </a:solidFill>
                <a:effectLst/>
                <a:latin typeface="+mn-lt"/>
                <a:ea typeface="+mn-ea"/>
                <a:cs typeface="+mn-cs"/>
              </a:rPr>
              <a:t>vediamo </a:t>
            </a:r>
            <a:r>
              <a:rPr lang="nb-NO" sz="1200" b="0" i="0" u="none" strike="noStrike" kern="1200" dirty="0" err="1">
                <a:solidFill>
                  <a:schemeClr val="tx1"/>
                </a:solidFill>
                <a:effectLst/>
                <a:latin typeface="+mn-lt"/>
                <a:ea typeface="+mn-ea"/>
                <a:cs typeface="+mn-cs"/>
              </a:rPr>
              <a:t>l'importanza </a:t>
            </a:r>
            <a:r>
              <a:rPr lang="nb-NO" sz="1200" b="0" i="0" u="none" strike="noStrike" kern="1200" dirty="0">
                <a:solidFill>
                  <a:schemeClr val="tx1"/>
                </a:solidFill>
                <a:effectLst/>
                <a:latin typeface="+mn-lt"/>
                <a:ea typeface="+mn-ea"/>
                <a:cs typeface="+mn-cs"/>
              </a:rPr>
              <a:t>del </a:t>
            </a:r>
            <a:r>
              <a:rPr lang="nb-NO" sz="1200" b="0" i="0" u="none" strike="noStrike" kern="1200" dirty="0" err="1">
                <a:solidFill>
                  <a:schemeClr val="tx1"/>
                </a:solidFill>
                <a:effectLst/>
                <a:latin typeface="+mn-lt"/>
                <a:ea typeface="+mn-ea"/>
                <a:cs typeface="+mn-cs"/>
              </a:rPr>
              <a:t>"ruolo </a:t>
            </a:r>
            <a:r>
              <a:rPr lang="nb-NO" sz="1200" b="0" i="0" u="none" strike="noStrike" kern="1200" dirty="0">
                <a:solidFill>
                  <a:schemeClr val="tx1"/>
                </a:solidFill>
                <a:effectLst/>
                <a:latin typeface="+mn-lt"/>
                <a:ea typeface="+mn-ea"/>
                <a:cs typeface="+mn-cs"/>
              </a:rPr>
              <a:t>modello" e del "coaching" come </a:t>
            </a:r>
            <a:r>
              <a:rPr lang="nb-NO" sz="1200" b="0" i="0" u="none" strike="noStrike" kern="1200" dirty="0" err="1">
                <a:solidFill>
                  <a:schemeClr val="tx1"/>
                </a:solidFill>
                <a:effectLst/>
                <a:latin typeface="+mn-lt"/>
                <a:ea typeface="+mn-ea"/>
                <a:cs typeface="+mn-cs"/>
              </a:rPr>
              <a:t>percorso</a:t>
            </a:r>
            <a:r>
              <a:rPr lang="nb-NO" sz="1200" b="0" i="0" u="none" strike="noStrike" kern="1200" dirty="0">
                <a:solidFill>
                  <a:schemeClr val="tx1"/>
                </a:solidFill>
                <a:effectLst/>
                <a:latin typeface="+mn-lt"/>
                <a:ea typeface="+mn-ea"/>
                <a:cs typeface="+mn-cs"/>
              </a:rPr>
              <a:t> di performance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Purtroppo, </a:t>
            </a:r>
            <a:r>
              <a:rPr lang="nb-NO" sz="1200" b="0" i="0" u="none" strike="noStrike" kern="1200" dirty="0" err="1">
                <a:solidFill>
                  <a:schemeClr val="tx1"/>
                </a:solidFill>
                <a:effectLst/>
                <a:latin typeface="+mn-lt"/>
                <a:ea typeface="+mn-ea"/>
                <a:cs typeface="+mn-cs"/>
              </a:rPr>
              <a:t>ciò che </a:t>
            </a:r>
            <a:r>
              <a:rPr lang="nb-NO" sz="1200" b="0" i="0" u="none" strike="noStrike" kern="1200" dirty="0">
                <a:solidFill>
                  <a:schemeClr val="tx1"/>
                </a:solidFill>
                <a:effectLst/>
                <a:latin typeface="+mn-lt"/>
                <a:ea typeface="+mn-ea"/>
                <a:cs typeface="+mn-cs"/>
              </a:rPr>
              <a:t>si </a:t>
            </a:r>
            <a:r>
              <a:rPr lang="nb-NO" sz="1200" b="0" i="0" u="none" strike="noStrike" kern="1200" dirty="0" err="1">
                <a:solidFill>
                  <a:schemeClr val="tx1"/>
                </a:solidFill>
                <a:effectLst/>
                <a:latin typeface="+mn-lt"/>
                <a:ea typeface="+mn-ea"/>
                <a:cs typeface="+mn-cs"/>
              </a:rPr>
              <a:t>osserva </a:t>
            </a:r>
            <a:r>
              <a:rPr lang="nb-NO" sz="1200" b="0" i="0" u="none" strike="noStrike" kern="1200" dirty="0" err="1">
                <a:solidFill>
                  <a:schemeClr val="tx1"/>
                </a:solidFill>
                <a:effectLst/>
                <a:latin typeface="+mn-lt"/>
                <a:ea typeface="+mn-ea"/>
                <a:cs typeface="+mn-cs"/>
              </a:rPr>
              <a:t>spesso </a:t>
            </a:r>
            <a:r>
              <a:rPr lang="nb-NO" sz="1200" b="0" i="0" u="none" strike="noStrike" kern="1200" dirty="0">
                <a:solidFill>
                  <a:schemeClr val="tx1"/>
                </a:solidFill>
                <a:effectLst/>
                <a:latin typeface="+mn-lt"/>
                <a:ea typeface="+mn-ea"/>
                <a:cs typeface="+mn-cs"/>
              </a:rPr>
              <a:t>è una modalità di </a:t>
            </a:r>
            <a:r>
              <a:rPr lang="nb-NO" sz="1200" b="0" i="0" u="none" strike="noStrike" kern="1200" dirty="0" err="1">
                <a:solidFill>
                  <a:schemeClr val="tx1"/>
                </a:solidFill>
                <a:effectLst/>
                <a:latin typeface="+mn-lt"/>
                <a:ea typeface="+mn-ea"/>
                <a:cs typeface="+mn-cs"/>
              </a:rPr>
              <a:t>comunicazione </a:t>
            </a:r>
            <a:r>
              <a:rPr lang="nb-NO" sz="1200" b="0" i="0" u="none" strike="noStrike" kern="1200" dirty="0" err="1">
                <a:solidFill>
                  <a:schemeClr val="tx1"/>
                </a:solidFill>
                <a:effectLst/>
                <a:latin typeface="+mn-lt"/>
                <a:ea typeface="+mn-ea"/>
                <a:cs typeface="+mn-cs"/>
              </a:rPr>
              <a:t>che </a:t>
            </a:r>
            <a:r>
              <a:rPr lang="nb-NO" sz="1200" b="0" i="0" u="none" strike="noStrike" kern="1200" dirty="0" err="1">
                <a:solidFill>
                  <a:schemeClr val="tx1"/>
                </a:solidFill>
                <a:effectLst/>
                <a:latin typeface="+mn-lt"/>
                <a:ea typeface="+mn-ea"/>
                <a:cs typeface="+mn-cs"/>
              </a:rPr>
              <a:t>fa </a:t>
            </a:r>
            <a:r>
              <a:rPr lang="nb-NO" sz="1200" b="0" i="0" u="none" strike="noStrike" kern="1200" dirty="0" err="1">
                <a:solidFill>
                  <a:schemeClr val="tx1"/>
                </a:solidFill>
                <a:effectLst/>
                <a:latin typeface="+mn-lt"/>
                <a:ea typeface="+mn-ea"/>
                <a:cs typeface="+mn-cs"/>
              </a:rPr>
              <a:t>esattamente </a:t>
            </a:r>
            <a:r>
              <a:rPr lang="nb-NO" sz="1200" b="0" i="0" u="none" strike="noStrike" kern="1200" dirty="0" err="1">
                <a:solidFill>
                  <a:schemeClr val="tx1"/>
                </a:solidFill>
                <a:effectLst/>
                <a:latin typeface="+mn-lt"/>
                <a:ea typeface="+mn-ea"/>
                <a:cs typeface="+mn-cs"/>
              </a:rPr>
              <a:t>l'opposto</a:t>
            </a:r>
            <a:r>
              <a:rPr lang="nb-NO" sz="1200" b="0" i="0" u="none" strike="noStrike" kern="1200" dirty="0">
                <a:solidFill>
                  <a:schemeClr val="tx1"/>
                </a:solidFill>
                <a:effectLst/>
                <a:latin typeface="+mn-lt"/>
                <a:ea typeface="+mn-ea"/>
                <a:cs typeface="+mn-cs"/>
              </a:rPr>
              <a:t>. </a:t>
            </a:r>
            <a:br>
              <a:rPr lang="nb-NO" b="0" dirty="0">
                <a:effectLst/>
              </a:rPr>
            </a:br>
            <a:br>
              <a:rPr lang="nb-NO" b="0" dirty="0">
                <a:effectLst/>
              </a:rPr>
            </a:br>
            <a:r>
              <a:rPr lang="nb-NO" sz="1200" b="0" i="0" u="none" strike="noStrike" kern="1200" dirty="0">
                <a:solidFill>
                  <a:schemeClr val="tx1"/>
                </a:solidFill>
                <a:effectLst/>
                <a:latin typeface="+mn-lt"/>
                <a:ea typeface="+mn-ea"/>
                <a:cs typeface="+mn-cs"/>
              </a:rPr>
              <a:t>I team </a:t>
            </a:r>
            <a:r>
              <a:rPr lang="nb-NO" sz="1200" b="0" i="0" u="none" strike="noStrike" kern="1200" dirty="0" err="1">
                <a:solidFill>
                  <a:schemeClr val="tx1"/>
                </a:solidFill>
                <a:effectLst/>
                <a:latin typeface="+mn-lt"/>
                <a:ea typeface="+mn-ea"/>
                <a:cs typeface="+mn-cs"/>
              </a:rPr>
              <a:t>di risposta </a:t>
            </a:r>
            <a:r>
              <a:rPr lang="nb-NO" sz="1200" b="0" i="0" u="none" strike="noStrike" kern="1200" dirty="0" err="1">
                <a:solidFill>
                  <a:schemeClr val="tx1"/>
                </a:solidFill>
                <a:effectLst/>
                <a:latin typeface="+mn-lt"/>
                <a:ea typeface="+mn-ea"/>
                <a:cs typeface="+mn-cs"/>
              </a:rPr>
              <a:t>agli incidenti </a:t>
            </a:r>
            <a:r>
              <a:rPr lang="nb-NO" sz="1200" b="0" i="0" u="none" strike="noStrike" kern="1200" dirty="0">
                <a:solidFill>
                  <a:schemeClr val="tx1"/>
                </a:solidFill>
                <a:effectLst/>
                <a:latin typeface="+mn-lt"/>
                <a:ea typeface="+mn-ea"/>
                <a:cs typeface="+mn-cs"/>
              </a:rPr>
              <a:t>(</a:t>
            </a:r>
            <a:r>
              <a:rPr lang="nb-NO" sz="1200" b="0" i="0" u="none" strike="noStrike" kern="1200" dirty="0" err="1">
                <a:solidFill>
                  <a:schemeClr val="tx1"/>
                </a:solidFill>
                <a:effectLst/>
                <a:latin typeface="+mn-lt"/>
                <a:ea typeface="+mn-ea"/>
                <a:cs typeface="+mn-cs"/>
              </a:rPr>
              <a:t>CSIRT</a:t>
            </a:r>
            <a:r>
              <a:rPr lang="nb-NO" sz="1200" b="0" i="0" u="none" strike="noStrike" kern="1200" dirty="0" err="1">
                <a:solidFill>
                  <a:schemeClr val="tx1"/>
                </a:solidFill>
                <a:effectLst/>
                <a:latin typeface="+mn-lt"/>
                <a:ea typeface="+mn-ea"/>
                <a:cs typeface="+mn-cs"/>
              </a:rPr>
              <a:t>/CERT </a:t>
            </a:r>
            <a:r>
              <a:rPr lang="nb-NO" sz="1200" b="0" i="0" u="none" strike="noStrike" kern="1200" dirty="0">
                <a:solidFill>
                  <a:schemeClr val="tx1"/>
                </a:solidFill>
                <a:effectLst/>
                <a:latin typeface="+mn-lt"/>
                <a:ea typeface="+mn-ea"/>
                <a:cs typeface="+mn-cs"/>
              </a:rPr>
              <a:t>e </a:t>
            </a:r>
            <a:r>
              <a:rPr lang="nb-NO" sz="1200" b="0" i="0" u="none" strike="noStrike" kern="1200" dirty="0" err="1">
                <a:solidFill>
                  <a:schemeClr val="tx1"/>
                </a:solidFill>
                <a:effectLst/>
                <a:latin typeface="+mn-lt"/>
                <a:ea typeface="+mn-ea"/>
                <a:cs typeface="+mn-cs"/>
              </a:rPr>
              <a:t>SOC</a:t>
            </a:r>
            <a:r>
              <a:rPr lang="nb-NO" sz="1200" b="0" i="0" u="none" strike="noStrike" kern="1200" dirty="0">
                <a:solidFill>
                  <a:schemeClr val="tx1"/>
                </a:solidFill>
                <a:effectLst/>
                <a:latin typeface="+mn-lt"/>
                <a:ea typeface="+mn-ea"/>
                <a:cs typeface="+mn-cs"/>
              </a:rPr>
              <a:t>) e </a:t>
            </a:r>
            <a:r>
              <a:rPr lang="nb-NO" sz="1200" b="0" i="0" u="none" strike="noStrike" kern="1200" dirty="0">
                <a:solidFill>
                  <a:schemeClr val="tx1"/>
                </a:solidFill>
                <a:effectLst/>
                <a:latin typeface="+mn-lt"/>
                <a:ea typeface="+mn-ea"/>
                <a:cs typeface="+mn-cs"/>
              </a:rPr>
              <a:t>il personale </a:t>
            </a:r>
            <a:r>
              <a:rPr lang="nb-NO" sz="1200" b="0" i="0" u="none" strike="noStrike" kern="1200" dirty="0" err="1">
                <a:solidFill>
                  <a:schemeClr val="tx1"/>
                </a:solidFill>
                <a:effectLst/>
                <a:latin typeface="+mn-lt"/>
                <a:ea typeface="+mn-ea"/>
                <a:cs typeface="+mn-cs"/>
              </a:rPr>
              <a:t>dei centri </a:t>
            </a:r>
            <a:r>
              <a:rPr lang="nb-NO" sz="1200" b="0" i="0" u="none" strike="noStrike" kern="1200" dirty="0" err="1">
                <a:solidFill>
                  <a:schemeClr val="tx1"/>
                </a:solidFill>
                <a:effectLst/>
                <a:latin typeface="+mn-lt"/>
                <a:ea typeface="+mn-ea"/>
                <a:cs typeface="+mn-cs"/>
              </a:rPr>
              <a:t>operativi </a:t>
            </a:r>
            <a:r>
              <a:rPr lang="nb-NO" sz="1200" b="0" i="0" u="none" strike="noStrike" kern="1200" dirty="0" err="1">
                <a:solidFill>
                  <a:schemeClr val="tx1"/>
                </a:solidFill>
                <a:effectLst/>
                <a:latin typeface="+mn-lt"/>
                <a:ea typeface="+mn-ea"/>
                <a:cs typeface="+mn-cs"/>
              </a:rPr>
              <a:t>di sicurezza </a:t>
            </a:r>
            <a:r>
              <a:rPr lang="nb-NO" sz="1200" b="0" i="0" u="none" strike="noStrike" kern="1200" dirty="0" err="1">
                <a:solidFill>
                  <a:schemeClr val="tx1"/>
                </a:solidFill>
                <a:effectLst/>
                <a:latin typeface="+mn-lt"/>
                <a:ea typeface="+mn-ea"/>
                <a:cs typeface="+mn-cs"/>
              </a:rPr>
              <a:t>sono </a:t>
            </a:r>
            <a:r>
              <a:rPr lang="nb-NO" sz="1200" b="0" i="0" u="none" strike="noStrike" kern="1200" dirty="0" err="1">
                <a:solidFill>
                  <a:schemeClr val="tx1"/>
                </a:solidFill>
                <a:effectLst/>
                <a:latin typeface="+mn-lt"/>
                <a:ea typeface="+mn-ea"/>
                <a:cs typeface="+mn-cs"/>
              </a:rPr>
              <a:t>tra </a:t>
            </a:r>
            <a:r>
              <a:rPr lang="nb-NO" sz="1200" b="0" i="0" u="none" strike="noStrike" kern="1200" dirty="0" err="1">
                <a:solidFill>
                  <a:schemeClr val="tx1"/>
                </a:solidFill>
                <a:effectLst/>
                <a:latin typeface="+mn-lt"/>
                <a:ea typeface="+mn-ea"/>
                <a:cs typeface="+mn-cs"/>
              </a:rPr>
              <a:t>le </a:t>
            </a:r>
            <a:r>
              <a:rPr lang="nb-NO" sz="1200" b="0" i="0" u="none" strike="noStrike" kern="1200" dirty="0" err="1">
                <a:solidFill>
                  <a:schemeClr val="tx1"/>
                </a:solidFill>
                <a:effectLst/>
                <a:latin typeface="+mn-lt"/>
                <a:ea typeface="+mn-ea"/>
                <a:cs typeface="+mn-cs"/>
              </a:rPr>
              <a:t>risorse </a:t>
            </a:r>
            <a:r>
              <a:rPr lang="nb-NO" sz="1200" b="0" i="0" u="none" strike="noStrike" kern="1200" dirty="0">
                <a:solidFill>
                  <a:schemeClr val="tx1"/>
                </a:solidFill>
                <a:effectLst/>
                <a:latin typeface="+mn-lt"/>
                <a:ea typeface="+mn-ea"/>
                <a:cs typeface="+mn-cs"/>
              </a:rPr>
              <a:t>più </a:t>
            </a:r>
            <a:r>
              <a:rPr lang="nb-NO" sz="1200" b="0" i="0" u="none" strike="noStrike" kern="1200" dirty="0" err="1">
                <a:solidFill>
                  <a:schemeClr val="tx1"/>
                </a:solidFill>
                <a:effectLst/>
                <a:latin typeface="+mn-lt"/>
                <a:ea typeface="+mn-ea"/>
                <a:cs typeface="+mn-cs"/>
              </a:rPr>
              <a:t>importanti </a:t>
            </a:r>
            <a:r>
              <a:rPr lang="nb-NO" sz="1200" b="0" i="0" u="none" strike="noStrike" kern="1200" dirty="0" err="1">
                <a:solidFill>
                  <a:schemeClr val="tx1"/>
                </a:solidFill>
                <a:effectLst/>
                <a:latin typeface="+mn-lt"/>
                <a:ea typeface="+mn-ea"/>
                <a:cs typeface="+mn-cs"/>
              </a:rPr>
              <a:t>nella </a:t>
            </a:r>
            <a:r>
              <a:rPr lang="nb-NO" sz="1200" b="0" i="0" u="none" strike="noStrike" kern="1200" dirty="0">
                <a:solidFill>
                  <a:schemeClr val="tx1"/>
                </a:solidFill>
                <a:effectLst/>
                <a:latin typeface="+mn-lt"/>
                <a:ea typeface="+mn-ea"/>
                <a:cs typeface="+mn-cs"/>
              </a:rPr>
              <a:t>lotta </a:t>
            </a:r>
            <a:r>
              <a:rPr lang="nb-NO" sz="1200" b="0" i="0" u="none" strike="noStrike" kern="1200" dirty="0" err="1">
                <a:solidFill>
                  <a:schemeClr val="tx1"/>
                </a:solidFill>
                <a:effectLst/>
                <a:latin typeface="+mn-lt"/>
                <a:ea typeface="+mn-ea"/>
                <a:cs typeface="+mn-cs"/>
              </a:rPr>
              <a:t>contro </a:t>
            </a:r>
            <a:r>
              <a:rPr lang="nb-NO" sz="1200" b="0" i="0" u="none" strike="noStrike" kern="1200" dirty="0" err="1">
                <a:solidFill>
                  <a:schemeClr val="tx1"/>
                </a:solidFill>
                <a:effectLst/>
                <a:latin typeface="+mn-lt"/>
                <a:ea typeface="+mn-ea"/>
                <a:cs typeface="+mn-cs"/>
              </a:rPr>
              <a:t>le minacce</a:t>
            </a:r>
            <a:r>
              <a:rPr lang="nb-NO" sz="1200" b="0" i="0" u="none" strike="noStrike" kern="1200" dirty="0">
                <a:solidFill>
                  <a:schemeClr val="tx1"/>
                </a:solidFill>
                <a:effectLst/>
                <a:latin typeface="+mn-lt"/>
                <a:ea typeface="+mn-ea"/>
                <a:cs typeface="+mn-cs"/>
              </a:rPr>
              <a:t> informatiche</a:t>
            </a:r>
            <a:r>
              <a:rPr lang="nb-NO" sz="1200" b="0" i="0" u="none" strike="noStrike" kern="1200" dirty="0">
                <a:solidFill>
                  <a:schemeClr val="tx1"/>
                </a:solidFill>
                <a:effectLst/>
                <a:latin typeface="+mn-lt"/>
                <a:ea typeface="+mn-ea"/>
                <a:cs typeface="+mn-cs"/>
              </a:rPr>
              <a:t>. </a:t>
            </a:r>
            <a:r>
              <a:rPr lang="nb-NO" sz="1200" b="0" i="0" u="none" strike="noStrike" kern="1200" dirty="0">
                <a:solidFill>
                  <a:schemeClr val="tx1"/>
                </a:solidFill>
                <a:effectLst/>
                <a:latin typeface="+mn-lt"/>
                <a:ea typeface="+mn-ea"/>
                <a:cs typeface="+mn-cs"/>
              </a:rPr>
              <a:t>È </a:t>
            </a:r>
            <a:r>
              <a:rPr lang="nb-NO" sz="1200" b="0" i="0" u="none" strike="noStrike" kern="1200" dirty="0" err="1">
                <a:solidFill>
                  <a:schemeClr val="tx1"/>
                </a:solidFill>
                <a:effectLst/>
                <a:latin typeface="+mn-lt"/>
                <a:ea typeface="+mn-ea"/>
                <a:cs typeface="+mn-cs"/>
              </a:rPr>
              <a:t>chiaramente </a:t>
            </a:r>
            <a:r>
              <a:rPr lang="nb-NO" sz="1200" b="0" i="0" u="none" strike="noStrike" kern="1200" dirty="0" err="1">
                <a:solidFill>
                  <a:schemeClr val="tx1"/>
                </a:solidFill>
                <a:effectLst/>
                <a:latin typeface="+mn-lt"/>
                <a:ea typeface="+mn-ea"/>
                <a:cs typeface="+mn-cs"/>
              </a:rPr>
              <a:t>importante </a:t>
            </a:r>
            <a:r>
              <a:rPr lang="nb-NO" sz="1200" b="0" i="0" u="none" strike="noStrike" kern="1200" dirty="0" err="1">
                <a:solidFill>
                  <a:schemeClr val="tx1"/>
                </a:solidFill>
                <a:effectLst/>
                <a:latin typeface="+mn-lt"/>
                <a:ea typeface="+mn-ea"/>
                <a:cs typeface="+mn-cs"/>
              </a:rPr>
              <a:t>consentire </a:t>
            </a:r>
            <a:r>
              <a:rPr lang="nb-NO" sz="1200" b="0" i="0" u="none" strike="noStrike" kern="1200" dirty="0" err="1">
                <a:solidFill>
                  <a:schemeClr val="tx1"/>
                </a:solidFill>
                <a:effectLst/>
                <a:latin typeface="+mn-lt"/>
                <a:ea typeface="+mn-ea"/>
                <a:cs typeface="+mn-cs"/>
              </a:rPr>
              <a:t>loro </a:t>
            </a:r>
            <a:r>
              <a:rPr lang="nb-NO" sz="1200" b="0" i="0" u="none" strike="noStrike" kern="1200" dirty="0">
                <a:solidFill>
                  <a:schemeClr val="tx1"/>
                </a:solidFill>
                <a:effectLst/>
                <a:latin typeface="+mn-lt"/>
                <a:ea typeface="+mn-ea"/>
                <a:cs typeface="+mn-cs"/>
              </a:rPr>
              <a:t>di </a:t>
            </a:r>
            <a:r>
              <a:rPr lang="nb-NO" sz="1200" b="0" i="0" u="none" strike="noStrike" kern="1200" dirty="0" err="1">
                <a:solidFill>
                  <a:schemeClr val="tx1"/>
                </a:solidFill>
                <a:effectLst/>
                <a:latin typeface="+mn-lt"/>
                <a:ea typeface="+mn-ea"/>
                <a:cs typeface="+mn-cs"/>
              </a:rPr>
              <a:t>svolgere </a:t>
            </a:r>
            <a:r>
              <a:rPr lang="nb-NO" sz="1200" b="0" i="0" u="none" strike="noStrike" kern="1200" dirty="0" err="1">
                <a:solidFill>
                  <a:schemeClr val="tx1"/>
                </a:solidFill>
                <a:effectLst/>
                <a:latin typeface="+mn-lt"/>
                <a:ea typeface="+mn-ea"/>
                <a:cs typeface="+mn-cs"/>
              </a:rPr>
              <a:t>bene </a:t>
            </a:r>
            <a:r>
              <a:rPr lang="nb-NO" sz="1200" b="0" i="0" u="none" strike="noStrike" kern="1200" dirty="0" err="1">
                <a:solidFill>
                  <a:schemeClr val="tx1"/>
                </a:solidFill>
                <a:effectLst/>
                <a:latin typeface="+mn-lt"/>
                <a:ea typeface="+mn-ea"/>
                <a:cs typeface="+mn-cs"/>
              </a:rPr>
              <a:t>il proprio lavoro</a:t>
            </a:r>
            <a:r>
              <a:rPr lang="nb-NO" sz="1200" b="0" i="0" u="none" strike="noStrike" kern="1200" dirty="0">
                <a:solidFill>
                  <a:schemeClr val="tx1"/>
                </a:solidFill>
                <a:effectLst/>
                <a:latin typeface="+mn-lt"/>
                <a:ea typeface="+mn-ea"/>
                <a:cs typeface="+mn-cs"/>
              </a:rPr>
              <a:t>. L'ENISA </a:t>
            </a:r>
            <a:r>
              <a:rPr lang="nb-NO" sz="1200" b="0" i="0" u="none" strike="noStrike" kern="1200" dirty="0" err="1">
                <a:solidFill>
                  <a:schemeClr val="tx1"/>
                </a:solidFill>
                <a:effectLst/>
                <a:latin typeface="+mn-lt"/>
                <a:ea typeface="+mn-ea"/>
                <a:cs typeface="+mn-cs"/>
              </a:rPr>
              <a:t>ha riscontrato </a:t>
            </a:r>
            <a:r>
              <a:rPr lang="nb-NO" sz="1200" b="0" i="0" u="none" strike="noStrike" kern="1200" dirty="0" err="1">
                <a:solidFill>
                  <a:schemeClr val="tx1"/>
                </a:solidFill>
                <a:effectLst/>
                <a:latin typeface="+mn-lt"/>
                <a:ea typeface="+mn-ea"/>
                <a:cs typeface="+mn-cs"/>
              </a:rPr>
              <a:t>che </a:t>
            </a:r>
            <a:r>
              <a:rPr lang="nb-NO" sz="1200" b="0" i="0" u="none" strike="noStrike" kern="1200" dirty="0" err="1">
                <a:solidFill>
                  <a:schemeClr val="tx1"/>
                </a:solidFill>
                <a:effectLst/>
                <a:latin typeface="+mn-lt"/>
                <a:ea typeface="+mn-ea"/>
                <a:cs typeface="+mn-cs"/>
              </a:rPr>
              <a:t>il burnout </a:t>
            </a:r>
            <a:r>
              <a:rPr lang="nb-NO" sz="1200" b="0" i="0" u="none" strike="noStrike" kern="1200" dirty="0">
                <a:solidFill>
                  <a:schemeClr val="tx1"/>
                </a:solidFill>
                <a:effectLst/>
                <a:latin typeface="+mn-lt"/>
                <a:ea typeface="+mn-ea"/>
                <a:cs typeface="+mn-cs"/>
              </a:rPr>
              <a:t>è un </a:t>
            </a:r>
            <a:r>
              <a:rPr lang="nb-NO" sz="1200" b="0" i="0" u="none" strike="noStrike" kern="1200" dirty="0">
                <a:solidFill>
                  <a:schemeClr val="tx1"/>
                </a:solidFill>
                <a:effectLst/>
                <a:latin typeface="+mn-lt"/>
                <a:ea typeface="+mn-ea"/>
                <a:cs typeface="+mn-cs"/>
              </a:rPr>
              <a:t>problema </a:t>
            </a:r>
            <a:r>
              <a:rPr lang="nb-NO" sz="1200" b="0" i="0" u="none" strike="noStrike" kern="1200" dirty="0" err="1">
                <a:solidFill>
                  <a:schemeClr val="tx1"/>
                </a:solidFill>
                <a:effectLst/>
                <a:latin typeface="+mn-lt"/>
                <a:ea typeface="+mn-ea"/>
                <a:cs typeface="+mn-cs"/>
              </a:rPr>
              <a:t>grave</a:t>
            </a:r>
            <a:r>
              <a:rPr lang="nb-NO" sz="1200" b="0" i="0" u="none" strike="noStrike" kern="1200" dirty="0">
                <a:solidFill>
                  <a:schemeClr val="tx1"/>
                </a:solidFill>
                <a:effectLst/>
                <a:latin typeface="+mn-lt"/>
                <a:ea typeface="+mn-ea"/>
                <a:cs typeface="+mn-cs"/>
              </a:rPr>
              <a:t>. Ciò </a:t>
            </a:r>
            <a:r>
              <a:rPr lang="nb-NO" sz="1200" b="0" i="0" u="none" strike="noStrike" kern="1200" dirty="0" err="1">
                <a:solidFill>
                  <a:schemeClr val="tx1"/>
                </a:solidFill>
                <a:effectLst/>
                <a:latin typeface="+mn-lt"/>
                <a:ea typeface="+mn-ea"/>
                <a:cs typeface="+mn-cs"/>
              </a:rPr>
              <a:t>dovrebbe </a:t>
            </a:r>
            <a:r>
              <a:rPr lang="nb-NO" sz="1200" b="0" i="0" u="none" strike="noStrike" kern="1200" dirty="0">
                <a:solidFill>
                  <a:schemeClr val="tx1"/>
                </a:solidFill>
                <a:effectLst/>
                <a:latin typeface="+mn-lt"/>
                <a:ea typeface="+mn-ea"/>
                <a:cs typeface="+mn-cs"/>
              </a:rPr>
              <a:t>destare </a:t>
            </a:r>
            <a:r>
              <a:rPr lang="nb-NO" sz="1200" b="0" i="0" u="none" strike="noStrike" kern="1200" dirty="0" err="1">
                <a:solidFill>
                  <a:schemeClr val="tx1"/>
                </a:solidFill>
                <a:effectLst/>
                <a:latin typeface="+mn-lt"/>
                <a:ea typeface="+mn-ea"/>
                <a:cs typeface="+mn-cs"/>
              </a:rPr>
              <a:t>preoccupazione</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soprattutto </a:t>
            </a:r>
            <a:r>
              <a:rPr lang="nb-NO" sz="1200" b="0" i="0" u="none" strike="noStrike" kern="1200" dirty="0">
                <a:solidFill>
                  <a:schemeClr val="tx1"/>
                </a:solidFill>
                <a:effectLst/>
                <a:latin typeface="+mn-lt"/>
                <a:ea typeface="+mn-ea"/>
                <a:cs typeface="+mn-cs"/>
              </a:rPr>
              <a:t>alla luce </a:t>
            </a:r>
            <a:r>
              <a:rPr lang="nb-NO" sz="1200" b="0" i="0" u="none" strike="noStrike" kern="1200" dirty="0" err="1">
                <a:solidFill>
                  <a:schemeClr val="tx1"/>
                </a:solidFill>
                <a:effectLst/>
                <a:latin typeface="+mn-lt"/>
                <a:ea typeface="+mn-ea"/>
                <a:cs typeface="+mn-cs"/>
              </a:rPr>
              <a:t>della </a:t>
            </a:r>
            <a:r>
              <a:rPr lang="nb-NO" sz="1200" b="0" i="0" u="none" strike="noStrike" kern="1200" dirty="0" err="1">
                <a:solidFill>
                  <a:schemeClr val="tx1"/>
                </a:solidFill>
                <a:effectLst/>
                <a:latin typeface="+mn-lt"/>
                <a:ea typeface="+mn-ea"/>
                <a:cs typeface="+mn-cs"/>
              </a:rPr>
              <a:t>crescente </a:t>
            </a:r>
            <a:r>
              <a:rPr lang="nb-NO" sz="1200" b="0" i="0" u="none" strike="noStrike" kern="1200" dirty="0" err="1">
                <a:solidFill>
                  <a:schemeClr val="tx1"/>
                </a:solidFill>
                <a:effectLst/>
                <a:latin typeface="+mn-lt"/>
                <a:ea typeface="+mn-ea"/>
                <a:cs typeface="+mn-cs"/>
              </a:rPr>
              <a:t>carenza </a:t>
            </a:r>
            <a:r>
              <a:rPr lang="nb-NO" sz="1200" b="0" i="0" u="none" strike="noStrike" kern="1200" dirty="0">
                <a:solidFill>
                  <a:schemeClr val="tx1"/>
                </a:solidFill>
                <a:effectLst/>
                <a:latin typeface="+mn-lt"/>
                <a:ea typeface="+mn-ea"/>
                <a:cs typeface="+mn-cs"/>
              </a:rPr>
              <a:t>di </a:t>
            </a:r>
            <a:r>
              <a:rPr lang="nb-NO" sz="1200" b="0" i="0" u="none" strike="noStrike" kern="1200" dirty="0" err="1">
                <a:solidFill>
                  <a:schemeClr val="tx1"/>
                </a:solidFill>
                <a:effectLst/>
                <a:latin typeface="+mn-lt"/>
                <a:ea typeface="+mn-ea"/>
                <a:cs typeface="+mn-cs"/>
              </a:rPr>
              <a:t>professionisti</a:t>
            </a:r>
            <a:r>
              <a:rPr lang="nb-NO" sz="1200" b="0" i="0" u="none" strike="noStrike" kern="1200" dirty="0">
                <a:solidFill>
                  <a:schemeClr val="tx1"/>
                </a:solidFill>
                <a:effectLst/>
                <a:latin typeface="+mn-lt"/>
                <a:ea typeface="+mn-ea"/>
                <a:cs typeface="+mn-cs"/>
              </a:rPr>
              <a:t> con competenze informatiche </a:t>
            </a:r>
            <a:r>
              <a:rPr lang="nb-NO" sz="1200" b="0" i="0" u="none" strike="noStrike" kern="1200" dirty="0">
                <a:solidFill>
                  <a:schemeClr val="tx1"/>
                </a:solidFill>
                <a:effectLst/>
                <a:latin typeface="+mn-lt"/>
                <a:ea typeface="+mn-ea"/>
                <a:cs typeface="+mn-cs"/>
              </a:rPr>
              <a:t>(</a:t>
            </a:r>
            <a:r>
              <a:rPr lang="nb-NO" sz="1200" b="0" i="0" u="none" strike="noStrike" kern="1200" dirty="0" err="1">
                <a:solidFill>
                  <a:schemeClr val="tx1"/>
                </a:solidFill>
                <a:effectLst/>
                <a:latin typeface="+mn-lt"/>
                <a:ea typeface="+mn-ea"/>
                <a:cs typeface="+mn-cs"/>
              </a:rPr>
              <a:t>Oltsig</a:t>
            </a:r>
            <a:r>
              <a:rPr lang="nb-NO" sz="1200" b="0" i="0" u="none" strike="noStrike" kern="1200" dirty="0">
                <a:solidFill>
                  <a:schemeClr val="tx1"/>
                </a:solidFill>
                <a:effectLst/>
                <a:latin typeface="+mn-lt"/>
                <a:ea typeface="+mn-ea"/>
                <a:cs typeface="+mn-cs"/>
              </a:rPr>
              <a:t>, 2017). </a:t>
            </a:r>
            <a:r>
              <a:rPr lang="nb-NO" sz="1200" b="0" i="0" u="none" strike="noStrike" kern="1200" dirty="0" err="1">
                <a:solidFill>
                  <a:schemeClr val="tx1"/>
                </a:solidFill>
                <a:effectLst/>
                <a:latin typeface="+mn-lt"/>
                <a:ea typeface="+mn-ea"/>
                <a:cs typeface="+mn-cs"/>
              </a:rPr>
              <a:t>Le organizzazioni </a:t>
            </a:r>
            <a:r>
              <a:rPr lang="nb-NO" sz="1200" b="0" i="0" u="none" strike="noStrike" kern="1200" dirty="0">
                <a:solidFill>
                  <a:schemeClr val="tx1"/>
                </a:solidFill>
                <a:effectLst/>
                <a:latin typeface="+mn-lt"/>
                <a:ea typeface="+mn-ea"/>
                <a:cs typeface="+mn-cs"/>
              </a:rPr>
              <a:t>devono </a:t>
            </a:r>
            <a:r>
              <a:rPr lang="nb-NO" sz="1200" b="0" i="0" u="none" strike="noStrike" kern="1200" dirty="0" err="1">
                <a:solidFill>
                  <a:schemeClr val="tx1"/>
                </a:solidFill>
                <a:effectLst/>
                <a:latin typeface="+mn-lt"/>
                <a:ea typeface="+mn-ea"/>
                <a:cs typeface="+mn-cs"/>
              </a:rPr>
              <a:t>adottare </a:t>
            </a:r>
            <a:r>
              <a:rPr lang="nb-NO" sz="1200" b="0" i="0" u="none" strike="noStrike" kern="1200" dirty="0" err="1">
                <a:solidFill>
                  <a:schemeClr val="tx1"/>
                </a:solidFill>
                <a:effectLst/>
                <a:latin typeface="+mn-lt"/>
                <a:ea typeface="+mn-ea"/>
                <a:cs typeface="+mn-cs"/>
              </a:rPr>
              <a:t>misure </a:t>
            </a:r>
            <a:r>
              <a:rPr lang="nb-NO" sz="1200" b="0" i="0" u="none" strike="noStrike" kern="1200" dirty="0">
                <a:solidFill>
                  <a:schemeClr val="tx1"/>
                </a:solidFill>
                <a:effectLst/>
                <a:latin typeface="+mn-lt"/>
                <a:ea typeface="+mn-ea"/>
                <a:cs typeface="+mn-cs"/>
              </a:rPr>
              <a:t>per </a:t>
            </a:r>
            <a:r>
              <a:rPr lang="nb-NO" sz="1200" b="0" i="0" u="none" strike="noStrike" kern="1200" dirty="0" err="1">
                <a:solidFill>
                  <a:schemeClr val="tx1"/>
                </a:solidFill>
                <a:effectLst/>
                <a:latin typeface="+mn-lt"/>
                <a:ea typeface="+mn-ea"/>
                <a:cs typeface="+mn-cs"/>
              </a:rPr>
              <a:t>gestire </a:t>
            </a:r>
            <a:r>
              <a:rPr lang="nb-NO" sz="1200" b="0" i="0" u="none" strike="noStrike" kern="1200" dirty="0" err="1">
                <a:solidFill>
                  <a:schemeClr val="tx1"/>
                </a:solidFill>
                <a:effectLst/>
                <a:latin typeface="+mn-lt"/>
                <a:ea typeface="+mn-ea"/>
                <a:cs typeface="+mn-cs"/>
              </a:rPr>
              <a:t>efficacemente </a:t>
            </a:r>
            <a:r>
              <a:rPr lang="nb-NO" sz="1200" b="0" i="0" u="none" strike="noStrike" kern="1200" dirty="0" err="1">
                <a:solidFill>
                  <a:schemeClr val="tx1"/>
                </a:solidFill>
                <a:effectLst/>
                <a:latin typeface="+mn-lt"/>
                <a:ea typeface="+mn-ea"/>
                <a:cs typeface="+mn-cs"/>
              </a:rPr>
              <a:t>questa </a:t>
            </a:r>
            <a:r>
              <a:rPr lang="nb-NO" sz="1200" b="0" i="0" u="none" strike="noStrike" kern="1200" dirty="0" err="1">
                <a:solidFill>
                  <a:schemeClr val="tx1"/>
                </a:solidFill>
                <a:effectLst/>
                <a:latin typeface="+mn-lt"/>
                <a:ea typeface="+mn-ea"/>
                <a:cs typeface="+mn-cs"/>
              </a:rPr>
              <a:t>preziosa </a:t>
            </a:r>
            <a:r>
              <a:rPr lang="nb-NO" sz="1200" b="0" i="0" u="none" strike="noStrike" kern="1200" dirty="0" err="1">
                <a:solidFill>
                  <a:schemeClr val="tx1"/>
                </a:solidFill>
                <a:effectLst/>
                <a:latin typeface="+mn-lt"/>
                <a:ea typeface="+mn-ea"/>
                <a:cs typeface="+mn-cs"/>
              </a:rPr>
              <a:t>risorsa</a:t>
            </a:r>
            <a:r>
              <a:rPr lang="nb-NO" sz="1200" b="0" i="0" u="none" strike="noStrike" kern="1200" dirty="0">
                <a:solidFill>
                  <a:schemeClr val="tx1"/>
                </a:solidFill>
                <a:effectLst/>
                <a:latin typeface="+mn-lt"/>
                <a:ea typeface="+mn-ea"/>
                <a:cs typeface="+mn-cs"/>
              </a:rPr>
              <a:t>.</a:t>
            </a:r>
            <a:endParaRPr lang="nb-NO" b="0" dirty="0">
              <a:effectLst/>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31968-C942-0A4A-A985-4800B9457E60}"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t>18</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59813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E4F854-A94C-6A85-8DD2-3328099CE6A1}"/>
              </a:ext>
            </a:extLst>
          </p:cNvPr>
          <p:cNvSpPr>
            <a:spLocks noGrp="1"/>
          </p:cNvSpPr>
          <p:nvPr>
            <p:ph type="dt" sz="half" idx="10"/>
          </p:nvPr>
        </p:nvSpPr>
        <p:spPr/>
        <p:txBody>
          <a:bodyPr/>
          <a:lstStyle/>
          <a:p>
            <a:fld id="{4BA23CA1-9920-470A-A7BA-ECD9676719E4}" type="datetimeFigureOut">
              <a:rPr lang="en-GB" smtClean="0"/>
              <a:t>04/02/2026</a:t>
            </a:fld>
            <a:endParaRPr lang="en-GB"/>
          </a:p>
        </p:txBody>
      </p:sp>
      <p:sp>
        <p:nvSpPr>
          <p:cNvPr id="3" name="Footer Placeholder 2">
            <a:extLst>
              <a:ext uri="{FF2B5EF4-FFF2-40B4-BE49-F238E27FC236}">
                <a16:creationId xmlns:a16="http://schemas.microsoft.com/office/drawing/2014/main" id="{48FD8C73-EF7F-2B88-FF6B-2F9AD867304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1C2B570-6F37-F3D5-5A32-142639A4922F}"/>
              </a:ext>
            </a:extLst>
          </p:cNvPr>
          <p:cNvSpPr>
            <a:spLocks noGrp="1"/>
          </p:cNvSpPr>
          <p:nvPr>
            <p:ph type="sldNum" sz="quarter" idx="12"/>
          </p:nvPr>
        </p:nvSpPr>
        <p:spPr/>
        <p:txBody>
          <a:bodyPr/>
          <a:lstStyle/>
          <a:p>
            <a:fld id="{C4632FC7-F2FB-4481-9DAE-3E4B693155A6}" type="slidenum">
              <a:rPr lang="en-GB" smtClean="0"/>
              <a:t>‹#›</a:t>
            </a:fld>
            <a:endParaRPr lang="en-GB"/>
          </a:p>
        </p:txBody>
      </p:sp>
    </p:spTree>
    <p:extLst>
      <p:ext uri="{BB962C8B-B14F-4D97-AF65-F5344CB8AC3E}">
        <p14:creationId xmlns:p14="http://schemas.microsoft.com/office/powerpoint/2010/main" val="3187996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5FC39-89BA-3472-A37C-53EE384943BE}"/>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4F68A59-5C38-E9C1-C9D3-9DBDCC85C884}"/>
              </a:ext>
            </a:extLst>
          </p:cNvPr>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720F344-D5D7-07DF-121F-8AFE260F269B}"/>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9ED53EE4-0A34-2872-D2D7-0D97A74C7BBC}"/>
              </a:ext>
            </a:extLst>
          </p:cNvPr>
          <p:cNvSpPr>
            <a:spLocks noGrp="1"/>
          </p:cNvSpPr>
          <p:nvPr>
            <p:ph type="dt" sz="half" idx="10"/>
          </p:nvPr>
        </p:nvSpPr>
        <p:spPr/>
        <p:txBody>
          <a:bodyPr/>
          <a:lstStyle/>
          <a:p>
            <a:fld id="{4BA23CA1-9920-470A-A7BA-ECD9676719E4}" type="datetimeFigureOut">
              <a:rPr lang="en-GB" smtClean="0"/>
              <a:t>04/02/2026</a:t>
            </a:fld>
            <a:endParaRPr lang="en-GB"/>
          </a:p>
        </p:txBody>
      </p:sp>
      <p:sp>
        <p:nvSpPr>
          <p:cNvPr id="6" name="Footer Placeholder 5">
            <a:extLst>
              <a:ext uri="{FF2B5EF4-FFF2-40B4-BE49-F238E27FC236}">
                <a16:creationId xmlns:a16="http://schemas.microsoft.com/office/drawing/2014/main" id="{B665043C-AB03-C0C6-605E-3F506FDF017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842AE53-9E5F-8CDF-F445-E4800FA419E8}"/>
              </a:ext>
            </a:extLst>
          </p:cNvPr>
          <p:cNvSpPr>
            <a:spLocks noGrp="1"/>
          </p:cNvSpPr>
          <p:nvPr>
            <p:ph type="sldNum" sz="quarter" idx="12"/>
          </p:nvPr>
        </p:nvSpPr>
        <p:spPr/>
        <p:txBody>
          <a:bodyPr/>
          <a:lstStyle/>
          <a:p>
            <a:fld id="{C4632FC7-F2FB-4481-9DAE-3E4B693155A6}" type="slidenum">
              <a:rPr lang="en-GB" smtClean="0"/>
              <a:t>‹#›</a:t>
            </a:fld>
            <a:endParaRPr lang="en-GB"/>
          </a:p>
        </p:txBody>
      </p:sp>
    </p:spTree>
    <p:extLst>
      <p:ext uri="{BB962C8B-B14F-4D97-AF65-F5344CB8AC3E}">
        <p14:creationId xmlns:p14="http://schemas.microsoft.com/office/powerpoint/2010/main" val="1146060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DCD7F-2C35-1EA1-F731-87ABAEDB9973}"/>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88F5569-8E30-4647-9342-7926CCBE2FBB}"/>
              </a:ext>
            </a:extLst>
          </p:cNvPr>
          <p:cNvSpPr>
            <a:spLocks noGrp="1"/>
          </p:cNvSpPr>
          <p:nvPr>
            <p:ph type="pic" idx="1"/>
          </p:nvPr>
        </p:nvSpPr>
        <p:spPr>
          <a:xfrm>
            <a:off x="6219826" y="1184911"/>
            <a:ext cx="7406640" cy="584835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en-GB"/>
          </a:p>
        </p:txBody>
      </p:sp>
      <p:sp>
        <p:nvSpPr>
          <p:cNvPr id="4" name="Text Placeholder 3">
            <a:extLst>
              <a:ext uri="{FF2B5EF4-FFF2-40B4-BE49-F238E27FC236}">
                <a16:creationId xmlns:a16="http://schemas.microsoft.com/office/drawing/2014/main" id="{5388C19F-7C28-E3BD-6F38-919FE30BE9C3}"/>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1FC97724-9405-108E-9001-DE918E871A15}"/>
              </a:ext>
            </a:extLst>
          </p:cNvPr>
          <p:cNvSpPr>
            <a:spLocks noGrp="1"/>
          </p:cNvSpPr>
          <p:nvPr>
            <p:ph type="dt" sz="half" idx="10"/>
          </p:nvPr>
        </p:nvSpPr>
        <p:spPr/>
        <p:txBody>
          <a:bodyPr/>
          <a:lstStyle/>
          <a:p>
            <a:fld id="{4BA23CA1-9920-470A-A7BA-ECD9676719E4}" type="datetimeFigureOut">
              <a:rPr lang="en-GB" smtClean="0"/>
              <a:t>04/02/2026</a:t>
            </a:fld>
            <a:endParaRPr lang="en-GB"/>
          </a:p>
        </p:txBody>
      </p:sp>
      <p:sp>
        <p:nvSpPr>
          <p:cNvPr id="6" name="Footer Placeholder 5">
            <a:extLst>
              <a:ext uri="{FF2B5EF4-FFF2-40B4-BE49-F238E27FC236}">
                <a16:creationId xmlns:a16="http://schemas.microsoft.com/office/drawing/2014/main" id="{1064B4DB-3A87-A2BD-466F-4A6E51E60B0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4758D06-98D4-D238-D8B1-5DC8D48E987E}"/>
              </a:ext>
            </a:extLst>
          </p:cNvPr>
          <p:cNvSpPr>
            <a:spLocks noGrp="1"/>
          </p:cNvSpPr>
          <p:nvPr>
            <p:ph type="sldNum" sz="quarter" idx="12"/>
          </p:nvPr>
        </p:nvSpPr>
        <p:spPr/>
        <p:txBody>
          <a:bodyPr/>
          <a:lstStyle/>
          <a:p>
            <a:fld id="{C4632FC7-F2FB-4481-9DAE-3E4B693155A6}" type="slidenum">
              <a:rPr lang="en-GB" smtClean="0"/>
              <a:t>‹#›</a:t>
            </a:fld>
            <a:endParaRPr lang="en-GB"/>
          </a:p>
        </p:txBody>
      </p:sp>
    </p:spTree>
    <p:extLst>
      <p:ext uri="{BB962C8B-B14F-4D97-AF65-F5344CB8AC3E}">
        <p14:creationId xmlns:p14="http://schemas.microsoft.com/office/powerpoint/2010/main" val="3664609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67CEF-BB0E-A40F-E868-1FC1C62969B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A90FC75-6A0F-94C2-6512-39F62DF960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9F20AAF-6CE0-EDAB-BDCB-41D79ECEDB99}"/>
              </a:ext>
            </a:extLst>
          </p:cNvPr>
          <p:cNvSpPr>
            <a:spLocks noGrp="1"/>
          </p:cNvSpPr>
          <p:nvPr>
            <p:ph type="dt" sz="half" idx="10"/>
          </p:nvPr>
        </p:nvSpPr>
        <p:spPr/>
        <p:txBody>
          <a:bodyPr/>
          <a:lstStyle/>
          <a:p>
            <a:fld id="{4BA23CA1-9920-470A-A7BA-ECD9676719E4}" type="datetimeFigureOut">
              <a:rPr lang="en-GB" smtClean="0"/>
              <a:t>04/02/2026</a:t>
            </a:fld>
            <a:endParaRPr lang="en-GB"/>
          </a:p>
        </p:txBody>
      </p:sp>
      <p:sp>
        <p:nvSpPr>
          <p:cNvPr id="5" name="Footer Placeholder 4">
            <a:extLst>
              <a:ext uri="{FF2B5EF4-FFF2-40B4-BE49-F238E27FC236}">
                <a16:creationId xmlns:a16="http://schemas.microsoft.com/office/drawing/2014/main" id="{801BF3A5-6361-4F18-452F-B9489027AE4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C690B52-E449-E3DA-AD14-73DE11995E0A}"/>
              </a:ext>
            </a:extLst>
          </p:cNvPr>
          <p:cNvSpPr>
            <a:spLocks noGrp="1"/>
          </p:cNvSpPr>
          <p:nvPr>
            <p:ph type="sldNum" sz="quarter" idx="12"/>
          </p:nvPr>
        </p:nvSpPr>
        <p:spPr/>
        <p:txBody>
          <a:bodyPr/>
          <a:lstStyle/>
          <a:p>
            <a:fld id="{C4632FC7-F2FB-4481-9DAE-3E4B693155A6}" type="slidenum">
              <a:rPr lang="en-GB" smtClean="0"/>
              <a:t>‹#›</a:t>
            </a:fld>
            <a:endParaRPr lang="en-GB"/>
          </a:p>
        </p:txBody>
      </p:sp>
    </p:spTree>
    <p:extLst>
      <p:ext uri="{BB962C8B-B14F-4D97-AF65-F5344CB8AC3E}">
        <p14:creationId xmlns:p14="http://schemas.microsoft.com/office/powerpoint/2010/main" val="903972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4ADB8B-C802-FBA3-0610-7940B55BB660}"/>
              </a:ext>
            </a:extLst>
          </p:cNvPr>
          <p:cNvSpPr>
            <a:spLocks noGrp="1"/>
          </p:cNvSpPr>
          <p:nvPr>
            <p:ph type="title" orient="vert"/>
          </p:nvPr>
        </p:nvSpPr>
        <p:spPr>
          <a:xfrm>
            <a:off x="10469880" y="438150"/>
            <a:ext cx="3154680" cy="6974206"/>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B5907FC-8705-2794-5294-90D1107988EC}"/>
              </a:ext>
            </a:extLst>
          </p:cNvPr>
          <p:cNvSpPr>
            <a:spLocks noGrp="1"/>
          </p:cNvSpPr>
          <p:nvPr>
            <p:ph type="body" orient="vert" idx="1"/>
          </p:nvPr>
        </p:nvSpPr>
        <p:spPr>
          <a:xfrm>
            <a:off x="1005840" y="438150"/>
            <a:ext cx="9281160"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7251D6F-EDA8-AA9B-9761-79CA9171E326}"/>
              </a:ext>
            </a:extLst>
          </p:cNvPr>
          <p:cNvSpPr>
            <a:spLocks noGrp="1"/>
          </p:cNvSpPr>
          <p:nvPr>
            <p:ph type="dt" sz="half" idx="10"/>
          </p:nvPr>
        </p:nvSpPr>
        <p:spPr/>
        <p:txBody>
          <a:bodyPr/>
          <a:lstStyle/>
          <a:p>
            <a:fld id="{4BA23CA1-9920-470A-A7BA-ECD9676719E4}" type="datetimeFigureOut">
              <a:rPr lang="en-GB" smtClean="0"/>
              <a:t>04/02/2026</a:t>
            </a:fld>
            <a:endParaRPr lang="en-GB"/>
          </a:p>
        </p:txBody>
      </p:sp>
      <p:sp>
        <p:nvSpPr>
          <p:cNvPr id="5" name="Footer Placeholder 4">
            <a:extLst>
              <a:ext uri="{FF2B5EF4-FFF2-40B4-BE49-F238E27FC236}">
                <a16:creationId xmlns:a16="http://schemas.microsoft.com/office/drawing/2014/main" id="{73A58396-A013-5A91-7599-6F03E560FA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7F1D758-5210-CA59-7F1E-3E1085FF3A68}"/>
              </a:ext>
            </a:extLst>
          </p:cNvPr>
          <p:cNvSpPr>
            <a:spLocks noGrp="1"/>
          </p:cNvSpPr>
          <p:nvPr>
            <p:ph type="sldNum" sz="quarter" idx="12"/>
          </p:nvPr>
        </p:nvSpPr>
        <p:spPr/>
        <p:txBody>
          <a:bodyPr/>
          <a:lstStyle/>
          <a:p>
            <a:fld id="{C4632FC7-F2FB-4481-9DAE-3E4B693155A6}" type="slidenum">
              <a:rPr lang="en-GB" smtClean="0"/>
              <a:t>‹#›</a:t>
            </a:fld>
            <a:endParaRPr lang="en-GB"/>
          </a:p>
        </p:txBody>
      </p:sp>
    </p:spTree>
    <p:extLst>
      <p:ext uri="{BB962C8B-B14F-4D97-AF65-F5344CB8AC3E}">
        <p14:creationId xmlns:p14="http://schemas.microsoft.com/office/powerpoint/2010/main" val="3136081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tel og innhold">
    <p:spTree>
      <p:nvGrpSpPr>
        <p:cNvPr id="1" name=""/>
        <p:cNvGrpSpPr/>
        <p:nvPr/>
      </p:nvGrpSpPr>
      <p:grpSpPr>
        <a:xfrm>
          <a:off x="0" y="0"/>
          <a:ext cx="0" cy="0"/>
          <a:chOff x="0" y="0"/>
          <a:chExt cx="0" cy="0"/>
        </a:xfrm>
      </p:grpSpPr>
      <p:sp>
        <p:nvSpPr>
          <p:cNvPr id="7" name="Plassholder for lysbildenummer 5"/>
          <p:cNvSpPr txBox="1">
            <a:spLocks/>
          </p:cNvSpPr>
          <p:nvPr userDrawn="1"/>
        </p:nvSpPr>
        <p:spPr>
          <a:xfrm>
            <a:off x="-1" y="7705498"/>
            <a:ext cx="1024837" cy="438150"/>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sz="1600" b="1" i="0" smtClean="0">
                <a:latin typeface="Arial"/>
                <a:cs typeface="Arial"/>
              </a:rPr>
              <a:pPr algn="ctr"/>
              <a:t>‹#›</a:t>
            </a:fld>
            <a:endParaRPr lang="nb-NO" sz="1600" b="1" i="0" dirty="0">
              <a:latin typeface="Arial"/>
              <a:cs typeface="Arial"/>
            </a:endParaRPr>
          </a:p>
        </p:txBody>
      </p:sp>
      <p:sp>
        <p:nvSpPr>
          <p:cNvPr id="5" name="Tittel 1">
            <a:extLst>
              <a:ext uri="{FF2B5EF4-FFF2-40B4-BE49-F238E27FC236}">
                <a16:creationId xmlns:a16="http://schemas.microsoft.com/office/drawing/2014/main" id="{901B6BB6-8BBC-1049-9603-B959ED93923A}"/>
              </a:ext>
            </a:extLst>
          </p:cNvPr>
          <p:cNvSpPr>
            <a:spLocks noGrp="1"/>
          </p:cNvSpPr>
          <p:nvPr>
            <p:ph type="title"/>
          </p:nvPr>
        </p:nvSpPr>
        <p:spPr>
          <a:xfrm>
            <a:off x="1571510" y="329568"/>
            <a:ext cx="12290425" cy="842077"/>
          </a:xfrm>
        </p:spPr>
        <p:txBody>
          <a:bodyPr wrap="square" anchor="t" anchorCtr="0">
            <a:spAutoFit/>
          </a:bodyPr>
          <a:lstStyle/>
          <a:p>
            <a:r>
              <a:rPr lang="nb-NO" dirty="0"/>
              <a:t>Klikk for å redigere tittelstil</a:t>
            </a:r>
          </a:p>
        </p:txBody>
      </p:sp>
      <p:sp>
        <p:nvSpPr>
          <p:cNvPr id="6" name="Plassholder for innhold 2">
            <a:extLst>
              <a:ext uri="{FF2B5EF4-FFF2-40B4-BE49-F238E27FC236}">
                <a16:creationId xmlns:a16="http://schemas.microsoft.com/office/drawing/2014/main" id="{E1E3CEDE-1D85-F54C-B415-CE6111D39453}"/>
              </a:ext>
            </a:extLst>
          </p:cNvPr>
          <p:cNvSpPr>
            <a:spLocks noGrp="1"/>
          </p:cNvSpPr>
          <p:nvPr>
            <p:ph idx="1"/>
          </p:nvPr>
        </p:nvSpPr>
        <p:spPr>
          <a:xfrm>
            <a:off x="1571510" y="1510234"/>
            <a:ext cx="12290425" cy="6195263"/>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256189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Pictur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Slide Number Placeholder 2"/>
          <p:cNvSpPr>
            <a:spLocks noGrp="1"/>
          </p:cNvSpPr>
          <p:nvPr>
            <p:ph type="sldNum" sz="quarter" idx="4"/>
          </p:nvPr>
        </p:nvSpPr>
        <p:spPr>
          <a:xfrm>
            <a:off x="13167360" y="384812"/>
            <a:ext cx="883920" cy="438150"/>
          </a:xfrm>
          <a:prstGeom prst="rect">
            <a:avLst/>
          </a:prstGeom>
        </p:spPr>
        <p:txBody>
          <a:bodyPr/>
          <a:lstStyle>
            <a:lvl1pPr algn="r">
              <a:defRPr sz="1440" b="1">
                <a:solidFill>
                  <a:schemeClr val="accent5"/>
                </a:solidFill>
                <a:latin typeface="Arial" pitchFamily="34" charset="0"/>
                <a:cs typeface="Arial" pitchFamily="34" charset="0"/>
              </a:defRPr>
            </a:lvl1pPr>
          </a:lstStyle>
          <a:p>
            <a:fld id="{7A940A5D-325F-44A0-ACEA-57E44675DB4E}" type="slidenum">
              <a:rPr lang="en-US" smtClean="0"/>
              <a:t>‹#›</a:t>
            </a:fld>
            <a:endParaRPr lang="en-US" dirty="0"/>
          </a:p>
        </p:txBody>
      </p:sp>
      <p:sp>
        <p:nvSpPr>
          <p:cNvPr id="9" name="Picture Placeholder 8"/>
          <p:cNvSpPr>
            <a:spLocks noGrp="1"/>
          </p:cNvSpPr>
          <p:nvPr>
            <p:ph type="pic" sz="quarter" idx="10"/>
          </p:nvPr>
        </p:nvSpPr>
        <p:spPr>
          <a:xfrm>
            <a:off x="731520" y="1737360"/>
            <a:ext cx="13167360" cy="5577840"/>
          </a:xfrm>
        </p:spPr>
        <p:txBody>
          <a:bodyPr/>
          <a:lstStyle>
            <a:lvl1pPr marL="0" indent="0">
              <a:spcBef>
                <a:spcPts val="0"/>
              </a:spcBef>
              <a:buFont typeface="Arial" pitchFamily="34" charset="0"/>
              <a:buNone/>
              <a:defRPr>
                <a:solidFill>
                  <a:schemeClr val="tx1"/>
                </a:solidFill>
              </a:defRPr>
            </a:lvl1pPr>
          </a:lstStyle>
          <a:p>
            <a:r>
              <a:rPr lang="en-US" dirty="0"/>
              <a:t>Click icon to add picture</a:t>
            </a:r>
          </a:p>
        </p:txBody>
      </p:sp>
    </p:spTree>
    <p:extLst>
      <p:ext uri="{BB962C8B-B14F-4D97-AF65-F5344CB8AC3E}">
        <p14:creationId xmlns:p14="http://schemas.microsoft.com/office/powerpoint/2010/main" val="12140527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 Title Only">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482035" y="7856526"/>
            <a:ext cx="2326234" cy="187300"/>
          </a:xfrm>
          <a:prstGeom prst="rect">
            <a:avLst/>
          </a:prstGeom>
        </p:spPr>
        <p:txBody>
          <a:bodyPr/>
          <a:lstStyle>
            <a:lvl1pPr algn="l">
              <a:defRPr sz="960">
                <a:solidFill>
                  <a:schemeClr val="tx1"/>
                </a:solidFill>
              </a:defRPr>
            </a:lvl1pPr>
          </a:lstStyle>
          <a:p>
            <a:fld id="{A7710188-B3F3-4F17-8FB1-3C541C932A0F}" type="datetime1">
              <a:rPr lang="en-US" smtClean="0">
                <a:solidFill>
                  <a:srgbClr val="5A5A5A"/>
                </a:solidFill>
                <a:latin typeface="Verdana"/>
              </a:rPr>
              <a:pPr/>
              <a:t>2/4/2026</a:t>
            </a:fld>
            <a:endParaRPr lang="en-US" dirty="0">
              <a:solidFill>
                <a:srgbClr val="5A5A5A"/>
              </a:solidFill>
              <a:latin typeface="Verdana"/>
            </a:endParaRPr>
          </a:p>
        </p:txBody>
      </p:sp>
      <p:sp>
        <p:nvSpPr>
          <p:cNvPr id="3" name="Footer Placeholder 2"/>
          <p:cNvSpPr>
            <a:spLocks noGrp="1"/>
          </p:cNvSpPr>
          <p:nvPr>
            <p:ph type="ftr" sz="quarter" idx="11"/>
          </p:nvPr>
        </p:nvSpPr>
        <p:spPr>
          <a:xfrm>
            <a:off x="6954317" y="7856526"/>
            <a:ext cx="5486400" cy="187300"/>
          </a:xfrm>
          <a:prstGeom prst="rect">
            <a:avLst/>
          </a:prstGeom>
        </p:spPr>
        <p:txBody>
          <a:bodyPr/>
          <a:lstStyle>
            <a:lvl1pPr algn="l">
              <a:defRPr sz="960">
                <a:solidFill>
                  <a:schemeClr val="tx1"/>
                </a:solidFill>
              </a:defRPr>
            </a:lvl1pPr>
          </a:lstStyle>
          <a:p>
            <a:endParaRPr lang="en-US" dirty="0">
              <a:solidFill>
                <a:srgbClr val="5A5A5A"/>
              </a:solidFill>
              <a:latin typeface="Verdana"/>
            </a:endParaRPr>
          </a:p>
        </p:txBody>
      </p:sp>
      <p:sp>
        <p:nvSpPr>
          <p:cNvPr id="4" name="Slide Number Placeholder 3"/>
          <p:cNvSpPr>
            <a:spLocks noGrp="1"/>
          </p:cNvSpPr>
          <p:nvPr>
            <p:ph type="sldNum" sz="quarter" idx="12"/>
          </p:nvPr>
        </p:nvSpPr>
        <p:spPr>
          <a:xfrm>
            <a:off x="13586765" y="7856526"/>
            <a:ext cx="731520" cy="187300"/>
          </a:xfrm>
          <a:prstGeom prst="rect">
            <a:avLst/>
          </a:prstGeom>
        </p:spPr>
        <p:txBody>
          <a:bodyPr/>
          <a:lstStyle>
            <a:lvl1pPr>
              <a:defRPr sz="960">
                <a:solidFill>
                  <a:schemeClr val="tx1"/>
                </a:solidFill>
              </a:defRPr>
            </a:lvl1pPr>
          </a:lstStyle>
          <a:p>
            <a:fld id="{CC7E918A-9B91-40F9-8F6A-2D222BFC816F}" type="slidenum">
              <a:rPr lang="en-US" smtClean="0">
                <a:solidFill>
                  <a:srgbClr val="777779"/>
                </a:solidFill>
              </a:rPr>
              <a:pPr/>
              <a:t>‹#›</a:t>
            </a:fld>
            <a:endParaRPr lang="en-US" dirty="0">
              <a:solidFill>
                <a:srgbClr val="777779"/>
              </a:solidFill>
            </a:endParaRPr>
          </a:p>
        </p:txBody>
      </p:sp>
      <p:sp>
        <p:nvSpPr>
          <p:cNvPr id="10" name="Title 9"/>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60494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endParaRPr lang="en-GB"/>
          </a:p>
        </p:txBody>
      </p:sp>
      <p:sp>
        <p:nvSpPr>
          <p:cNvPr id="3" name="Undertittel 2"/>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lang="en-GB"/>
          </a:p>
        </p:txBody>
      </p:sp>
      <p:sp>
        <p:nvSpPr>
          <p:cNvPr id="4" name="Plassholder for dato 3"/>
          <p:cNvSpPr>
            <a:spLocks noGrp="1"/>
          </p:cNvSpPr>
          <p:nvPr>
            <p:ph type="dt" sz="half" idx="10"/>
          </p:nvPr>
        </p:nvSpPr>
        <p:spPr/>
        <p:txBody>
          <a:bodyPr/>
          <a:lstStyle/>
          <a:p>
            <a:fld id="{A9EB906E-B0C1-4DA3-8BC7-2B2086BE024D}" type="datetimeFigureOut">
              <a:rPr lang="nb-NO" smtClean="0"/>
              <a:t>04.02.2026</a:t>
            </a:fld>
            <a:endParaRPr lang="nb-NO"/>
          </a:p>
        </p:txBody>
      </p:sp>
      <p:sp>
        <p:nvSpPr>
          <p:cNvPr id="6" name="Plassholder for lysbildenummer 5"/>
          <p:cNvSpPr>
            <a:spLocks noGrp="1"/>
          </p:cNvSpPr>
          <p:nvPr>
            <p:ph type="sldNum" sz="quarter" idx="12"/>
          </p:nvPr>
        </p:nvSpPr>
        <p:spPr/>
        <p:txBody>
          <a:bodyPr/>
          <a:lstStyle/>
          <a:p>
            <a:fld id="{A6E6339C-DE17-4E4C-B690-AB7E8B8C7D3B}" type="slidenum">
              <a:rPr lang="nb-NO" smtClean="0"/>
              <a:t>‹#›</a:t>
            </a:fld>
            <a:endParaRPr lang="nb-NO"/>
          </a:p>
        </p:txBody>
      </p:sp>
    </p:spTree>
    <p:extLst>
      <p:ext uri="{BB962C8B-B14F-4D97-AF65-F5344CB8AC3E}">
        <p14:creationId xmlns:p14="http://schemas.microsoft.com/office/powerpoint/2010/main" val="2354934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7FAC3601-9744-9840-0229-E000CCFBEA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38558" y="-36008"/>
            <a:ext cx="7277392" cy="8255864"/>
          </a:xfrm>
          <a:prstGeom prst="rect">
            <a:avLst/>
          </a:prstGeom>
        </p:spPr>
      </p:pic>
      <p:sp>
        <p:nvSpPr>
          <p:cNvPr id="2" name="Title 1"/>
          <p:cNvSpPr>
            <a:spLocks noGrp="1"/>
          </p:cNvSpPr>
          <p:nvPr>
            <p:ph type="ctrTitle" hasCustomPrompt="1"/>
          </p:nvPr>
        </p:nvSpPr>
        <p:spPr>
          <a:xfrm>
            <a:off x="8543868" y="868128"/>
            <a:ext cx="5188111" cy="3094862"/>
          </a:xfrm>
        </p:spPr>
        <p:txBody>
          <a:bodyPr anchor="b">
            <a:normAutofit/>
          </a:bodyPr>
          <a:lstStyle>
            <a:lvl1pPr algn="l">
              <a:lnSpc>
                <a:spcPct val="90000"/>
              </a:lnSpc>
              <a:defRPr sz="7200" spc="-60" baseline="0">
                <a:solidFill>
                  <a:schemeClr val="tx1"/>
                </a:solidFill>
              </a:defRPr>
            </a:lvl1pPr>
          </a:lstStyle>
          <a:p>
            <a:r>
              <a:rPr lang="en-US" dirty="0"/>
              <a:t>Add title here</a:t>
            </a:r>
          </a:p>
        </p:txBody>
      </p:sp>
      <p:sp>
        <p:nvSpPr>
          <p:cNvPr id="3" name="Subtitle 2"/>
          <p:cNvSpPr>
            <a:spLocks noGrp="1"/>
          </p:cNvSpPr>
          <p:nvPr>
            <p:ph type="subTitle" idx="1" hasCustomPrompt="1"/>
          </p:nvPr>
        </p:nvSpPr>
        <p:spPr>
          <a:xfrm>
            <a:off x="8553783" y="6298601"/>
            <a:ext cx="5188111" cy="1210710"/>
          </a:xfrm>
        </p:spPr>
        <p:txBody>
          <a:bodyPr lIns="91440" rIns="91440">
            <a:normAutofit/>
          </a:bodyPr>
          <a:lstStyle>
            <a:lvl1pPr marL="0" indent="0" algn="l">
              <a:spcBef>
                <a:spcPts val="0"/>
              </a:spcBef>
              <a:spcAft>
                <a:spcPts val="0"/>
              </a:spcAft>
              <a:buNone/>
              <a:defRPr sz="1920" cap="all" spc="120" baseline="0">
                <a:solidFill>
                  <a:schemeClr val="tx1"/>
                </a:solidFill>
                <a:latin typeface="+mn-lt"/>
              </a:defRPr>
            </a:lvl1pPr>
            <a:lvl2pPr marL="548640" indent="0" algn="ctr">
              <a:buNone/>
              <a:defRPr sz="2880"/>
            </a:lvl2pPr>
            <a:lvl3pPr marL="1097280" indent="0" algn="ctr">
              <a:buNone/>
              <a:defRPr sz="2880"/>
            </a:lvl3pPr>
            <a:lvl4pPr marL="1645920" indent="0" algn="ctr">
              <a:buNone/>
              <a:defRPr sz="2400"/>
            </a:lvl4pPr>
            <a:lvl5pPr marL="2194560" indent="0" algn="ctr">
              <a:buNone/>
              <a:defRPr sz="2400"/>
            </a:lvl5pPr>
            <a:lvl6pPr marL="2743200" indent="0" algn="ctr">
              <a:buNone/>
              <a:defRPr sz="2400"/>
            </a:lvl6pPr>
            <a:lvl7pPr marL="3291840" indent="0" algn="ctr">
              <a:buNone/>
              <a:defRPr sz="2400"/>
            </a:lvl7pPr>
            <a:lvl8pPr marL="3840480" indent="0" algn="ctr">
              <a:buNone/>
              <a:defRPr sz="2400"/>
            </a:lvl8pPr>
            <a:lvl9pPr marL="4389120" indent="0" algn="ctr">
              <a:buNone/>
              <a:defRPr sz="24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681"/>
            <a:ext cx="7008876" cy="823473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p:spPr>
        <p:txBody>
          <a:bodyPr anchor="ctr"/>
          <a:lstStyle>
            <a:lvl1pPr algn="ctr">
              <a:defRPr baseline="-25000"/>
            </a:lvl1pPr>
          </a:lstStyle>
          <a:p>
            <a:r>
              <a:rPr lang="en-US"/>
              <a:t>Click icon to add picture</a:t>
            </a:r>
            <a:endParaRPr lang="en-US" dirty="0"/>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543129" y="4048218"/>
            <a:ext cx="5188111" cy="1210711"/>
          </a:xfrm>
        </p:spPr>
        <p:txBody>
          <a:bodyPr lIns="91440" rIns="91440">
            <a:noAutofit/>
          </a:bodyPr>
          <a:lstStyle>
            <a:lvl1pPr marL="0" indent="0">
              <a:buNone/>
              <a:defRPr sz="7200" b="1">
                <a:solidFill>
                  <a:schemeClr val="tx2"/>
                </a:solidFill>
              </a:defRPr>
            </a:lvl1pPr>
            <a:lvl2pPr marL="241402" indent="0">
              <a:buNone/>
              <a:defRPr/>
            </a:lvl2pPr>
            <a:lvl3pPr marL="460858" indent="0">
              <a:buNone/>
              <a:defRPr/>
            </a:lvl3pPr>
            <a:lvl4pPr marL="680314" indent="0">
              <a:buNone/>
              <a:defRPr/>
            </a:lvl4pPr>
            <a:lvl5pPr marL="899770" indent="0">
              <a:buNone/>
              <a:defRPr/>
            </a:lvl5pPr>
          </a:lstStyle>
          <a:p>
            <a:pPr lvl="0"/>
            <a:r>
              <a:rPr lang="en-US" dirty="0"/>
              <a:t>###</a:t>
            </a:r>
          </a:p>
        </p:txBody>
      </p:sp>
      <p:cxnSp>
        <p:nvCxnSpPr>
          <p:cNvPr id="19" name="Straight Connector 18">
            <a:extLst>
              <a:ext uri="{FF2B5EF4-FFF2-40B4-BE49-F238E27FC236}">
                <a16:creationId xmlns:a16="http://schemas.microsoft.com/office/drawing/2014/main" id="{7ADF7228-F4CB-A1B9-79EA-63240531648D}"/>
              </a:ext>
              <a:ext uri="{C183D7F6-B498-43B3-948B-1728B52AA6E4}">
                <adec:decorative xmlns:adec="http://schemas.microsoft.com/office/drawing/2017/decorative" val="1"/>
              </a:ext>
            </a:extLst>
          </p:cNvPr>
          <p:cNvCxnSpPr>
            <a:cxnSpLocks/>
          </p:cNvCxnSpPr>
          <p:nvPr userDrawn="1"/>
        </p:nvCxnSpPr>
        <p:spPr>
          <a:xfrm flipH="1">
            <a:off x="5471467" y="-12798"/>
            <a:ext cx="2316173" cy="825274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C3BFD4C7-9C22-E8F3-26F8-B9FD73F57504}"/>
              </a:ext>
            </a:extLst>
          </p:cNvPr>
          <p:cNvGrpSpPr/>
          <p:nvPr userDrawn="1"/>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0A9362C1-F84D-F59A-D0AE-C75D13B285A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7AAB01AD-EF6D-3770-9C4F-177DFD46EA8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319755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Closing Slide">
    <p:bg>
      <p:bgPr>
        <a:solidFill>
          <a:schemeClr val="tx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CD5142E-2E7B-1488-E5DB-290186766DFD}"/>
              </a:ext>
              <a:ext uri="{C183D7F6-B498-43B3-948B-1728B52AA6E4}">
                <adec:decorative xmlns:adec="http://schemas.microsoft.com/office/drawing/2017/decorative" val="1"/>
              </a:ext>
            </a:extLst>
          </p:cNvPr>
          <p:cNvGrpSpPr/>
          <p:nvPr userDrawn="1"/>
        </p:nvGrpSpPr>
        <p:grpSpPr>
          <a:xfrm>
            <a:off x="6459083" y="2691"/>
            <a:ext cx="8168291" cy="8234977"/>
            <a:chOff x="5382569" y="2242"/>
            <a:chExt cx="6806909" cy="6862481"/>
          </a:xfrm>
        </p:grpSpPr>
        <p:pic>
          <p:nvPicPr>
            <p:cNvPr id="6" name="Graphic 5">
              <a:extLst>
                <a:ext uri="{FF2B5EF4-FFF2-40B4-BE49-F238E27FC236}">
                  <a16:creationId xmlns:a16="http://schemas.microsoft.com/office/drawing/2014/main" id="{02299C1B-36CA-1E4A-2BE2-A212B68067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40328" y="2242"/>
              <a:ext cx="6049150" cy="6862481"/>
            </a:xfrm>
            <a:prstGeom prst="rect">
              <a:avLst/>
            </a:prstGeom>
          </p:spPr>
        </p:pic>
        <p:pic>
          <p:nvPicPr>
            <p:cNvPr id="8" name="Graphic 7">
              <a:extLst>
                <a:ext uri="{FF2B5EF4-FFF2-40B4-BE49-F238E27FC236}">
                  <a16:creationId xmlns:a16="http://schemas.microsoft.com/office/drawing/2014/main" id="{37875AA7-8584-C85D-D920-B6F3612211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382569" y="5060315"/>
              <a:ext cx="927943" cy="1801301"/>
            </a:xfrm>
            <a:prstGeom prst="rect">
              <a:avLst/>
            </a:prstGeom>
          </p:spPr>
        </p:pic>
      </p:grpSp>
      <p:sp>
        <p:nvSpPr>
          <p:cNvPr id="2" name="Title 1"/>
          <p:cNvSpPr>
            <a:spLocks noGrp="1"/>
          </p:cNvSpPr>
          <p:nvPr>
            <p:ph type="ctrTitle" hasCustomPrompt="1"/>
          </p:nvPr>
        </p:nvSpPr>
        <p:spPr>
          <a:xfrm>
            <a:off x="8364392" y="2015060"/>
            <a:ext cx="5744252" cy="1821978"/>
          </a:xfrm>
        </p:spPr>
        <p:txBody>
          <a:bodyPr anchor="b">
            <a:normAutofit/>
          </a:bodyPr>
          <a:lstStyle>
            <a:lvl1pPr algn="l">
              <a:lnSpc>
                <a:spcPct val="90000"/>
              </a:lnSpc>
              <a:defRPr sz="7200" spc="120" baseline="0">
                <a:solidFill>
                  <a:schemeClr val="accent1"/>
                </a:solidFill>
              </a:defRPr>
            </a:lvl1pPr>
          </a:lstStyle>
          <a:p>
            <a:r>
              <a:rPr lang="en-US" dirty="0"/>
              <a:t>Add title </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35399" y="-2683"/>
            <a:ext cx="8176949" cy="8245314"/>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973394 w 6814124"/>
              <a:gd name="connsiteY15" fmla="*/ 6877052 h 6887938"/>
              <a:gd name="connsiteX16" fmla="*/ 0 w 6814124"/>
              <a:gd name="connsiteY16" fmla="*/ 0 h 6887938"/>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0 w 6814124"/>
              <a:gd name="connsiteY15" fmla="*/ 6877052 h 6887938"/>
              <a:gd name="connsiteX16" fmla="*/ 0 w 6814124"/>
              <a:gd name="connsiteY16" fmla="*/ 0 h 6887938"/>
              <a:gd name="connsiteX0" fmla="*/ 0 w 6814124"/>
              <a:gd name="connsiteY0" fmla="*/ 0 h 6896790"/>
              <a:gd name="connsiteX1" fmla="*/ 6814124 w 6814124"/>
              <a:gd name="connsiteY1" fmla="*/ 1 h 6896790"/>
              <a:gd name="connsiteX2" fmla="*/ 6063554 w 6814124"/>
              <a:gd name="connsiteY2" fmla="*/ 2775916 h 6896790"/>
              <a:gd name="connsiteX3" fmla="*/ 5827334 w 6814124"/>
              <a:gd name="connsiteY3" fmla="*/ 2962606 h 6896790"/>
              <a:gd name="connsiteX4" fmla="*/ 5728274 w 6814124"/>
              <a:gd name="connsiteY4" fmla="*/ 2692096 h 6896790"/>
              <a:gd name="connsiteX5" fmla="*/ 5953064 w 6814124"/>
              <a:gd name="connsiteY5" fmla="*/ 1846276 h 6896790"/>
              <a:gd name="connsiteX6" fmla="*/ 5846384 w 6814124"/>
              <a:gd name="connsiteY6" fmla="*/ 1571956 h 6896790"/>
              <a:gd name="connsiteX7" fmla="*/ 5629214 w 6814124"/>
              <a:gd name="connsiteY7" fmla="*/ 1770076 h 6896790"/>
              <a:gd name="connsiteX8" fmla="*/ 4867214 w 6814124"/>
              <a:gd name="connsiteY8" fmla="*/ 4688536 h 6896790"/>
              <a:gd name="connsiteX9" fmla="*/ 4966274 w 6814124"/>
              <a:gd name="connsiteY9" fmla="*/ 4905706 h 6896790"/>
              <a:gd name="connsiteX10" fmla="*/ 5187254 w 6814124"/>
              <a:gd name="connsiteY10" fmla="*/ 4757116 h 6896790"/>
              <a:gd name="connsiteX11" fmla="*/ 5431094 w 6814124"/>
              <a:gd name="connsiteY11" fmla="*/ 3842716 h 6896790"/>
              <a:gd name="connsiteX12" fmla="*/ 5659694 w 6814124"/>
              <a:gd name="connsiteY12" fmla="*/ 3713176 h 6896790"/>
              <a:gd name="connsiteX13" fmla="*/ 5758754 w 6814124"/>
              <a:gd name="connsiteY13" fmla="*/ 3926536 h 6896790"/>
              <a:gd name="connsiteX14" fmla="*/ 5002015 w 6814124"/>
              <a:gd name="connsiteY14" fmla="*/ 6887938 h 6896790"/>
              <a:gd name="connsiteX15" fmla="*/ 0 w 6814124"/>
              <a:gd name="connsiteY15" fmla="*/ 6896790 h 6896790"/>
              <a:gd name="connsiteX16" fmla="*/ 0 w 6814124"/>
              <a:gd name="connsiteY16" fmla="*/ 0 h 68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4124" h="6896790">
                <a:moveTo>
                  <a:pt x="0" y="0"/>
                </a:moveTo>
                <a:lnTo>
                  <a:pt x="6814124" y="1"/>
                </a:lnTo>
                <a:lnTo>
                  <a:pt x="6063554" y="2775916"/>
                </a:lnTo>
                <a:cubicBezTo>
                  <a:pt x="6030534" y="2883866"/>
                  <a:pt x="5993704" y="2976576"/>
                  <a:pt x="5827334" y="2962606"/>
                </a:cubicBezTo>
                <a:cubicBezTo>
                  <a:pt x="5641914" y="2845766"/>
                  <a:pt x="5734624" y="2747976"/>
                  <a:pt x="5728274" y="2692096"/>
                </a:cubicBezTo>
                <a:cubicBezTo>
                  <a:pt x="5818444" y="2355546"/>
                  <a:pt x="5878134" y="2121866"/>
                  <a:pt x="5953064" y="1846276"/>
                </a:cubicBezTo>
                <a:cubicBezTo>
                  <a:pt x="5994974" y="1687526"/>
                  <a:pt x="5969574" y="1615136"/>
                  <a:pt x="5846384" y="1571956"/>
                </a:cubicBezTo>
                <a:cubicBezTo>
                  <a:pt x="5711764" y="1563066"/>
                  <a:pt x="5672394" y="1597356"/>
                  <a:pt x="5629214" y="1770076"/>
                </a:cubicBezTo>
                <a:cubicBezTo>
                  <a:pt x="5644454" y="1858976"/>
                  <a:pt x="4851974" y="4599636"/>
                  <a:pt x="4867214" y="4688536"/>
                </a:cubicBezTo>
                <a:cubicBezTo>
                  <a:pt x="4832289" y="4824426"/>
                  <a:pt x="4898964" y="4880306"/>
                  <a:pt x="4966274" y="4905706"/>
                </a:cubicBezTo>
                <a:cubicBezTo>
                  <a:pt x="5075494" y="4904436"/>
                  <a:pt x="5132009" y="4917136"/>
                  <a:pt x="5187254" y="4757116"/>
                </a:cubicBezTo>
                <a:lnTo>
                  <a:pt x="5431094" y="3842716"/>
                </a:lnTo>
                <a:cubicBezTo>
                  <a:pt x="5455224" y="3756356"/>
                  <a:pt x="5528884" y="3692856"/>
                  <a:pt x="5659694" y="3713176"/>
                </a:cubicBezTo>
                <a:cubicBezTo>
                  <a:pt x="5803204" y="3791916"/>
                  <a:pt x="5756214" y="3882086"/>
                  <a:pt x="5758754" y="3926536"/>
                </a:cubicBezTo>
                <a:lnTo>
                  <a:pt x="5002015" y="6887938"/>
                </a:lnTo>
                <a:lnTo>
                  <a:pt x="0" y="6896790"/>
                </a:lnTo>
                <a:lnTo>
                  <a:pt x="0" y="0"/>
                </a:lnTo>
                <a:close/>
              </a:path>
            </a:pathLst>
          </a:custGeom>
          <a:solidFill>
            <a:schemeClr val="bg2"/>
          </a:solidFill>
          <a:ln>
            <a:noFill/>
          </a:ln>
        </p:spPr>
        <p:txBody>
          <a:bodyPr anchor="ctr"/>
          <a:lstStyle>
            <a:lvl1pPr algn="ctr">
              <a:defRPr baseline="-25000"/>
            </a:lvl1pPr>
          </a:lstStyle>
          <a:p>
            <a:r>
              <a:rPr lang="en-US"/>
              <a:t>Click icon to add picture</a:t>
            </a:r>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8364391" y="4498750"/>
            <a:ext cx="5744254" cy="2709616"/>
          </a:xfrm>
        </p:spPr>
        <p:txBody>
          <a:bodyPr lIns="91440" tIns="0">
            <a:normAutofit/>
          </a:bodyPr>
          <a:lstStyle>
            <a:lvl1pPr marL="0" indent="0">
              <a:spcBef>
                <a:spcPts val="0"/>
              </a:spcBef>
              <a:spcAft>
                <a:spcPts val="0"/>
              </a:spcAft>
              <a:buFont typeface="Courier New" panose="02070309020205020404" pitchFamily="49" charset="0"/>
              <a:buNone/>
              <a:defRPr sz="1920">
                <a:solidFill>
                  <a:schemeClr val="bg1"/>
                </a:solidFill>
              </a:defRPr>
            </a:lvl1pPr>
            <a:lvl2pPr marL="329184" indent="-329184">
              <a:buFont typeface="Courier New" panose="02070309020205020404" pitchFamily="49" charset="0"/>
              <a:buChar char="o"/>
              <a:defRPr sz="1440">
                <a:solidFill>
                  <a:schemeClr val="bg1"/>
                </a:solidFill>
              </a:defRPr>
            </a:lvl2pPr>
            <a:lvl3pPr marL="329184" indent="-329184">
              <a:buFont typeface="Courier New" panose="02070309020205020404" pitchFamily="49" charset="0"/>
              <a:buChar char="o"/>
              <a:defRPr sz="1260">
                <a:solidFill>
                  <a:schemeClr val="bg1"/>
                </a:solidFill>
              </a:defRPr>
            </a:lvl3pPr>
            <a:lvl4pPr marL="329184" indent="-329184">
              <a:buFont typeface="Courier New" panose="02070309020205020404" pitchFamily="49" charset="0"/>
              <a:buChar char="o"/>
              <a:defRPr sz="1260">
                <a:solidFill>
                  <a:schemeClr val="bg1"/>
                </a:solidFill>
              </a:defRPr>
            </a:lvl4pPr>
            <a:lvl5pPr marL="329184" indent="-329184">
              <a:buFont typeface="Courier New" panose="02070309020205020404" pitchFamily="49" charset="0"/>
              <a:buChar char="o"/>
              <a:defRPr sz="1260">
                <a:solidFill>
                  <a:schemeClr val="bg1"/>
                </a:solidFill>
              </a:defRPr>
            </a:lvl5pPr>
          </a:lstStyle>
          <a:p>
            <a:pPr lvl="0"/>
            <a:r>
              <a:rPr lang="en-US" dirty="0"/>
              <a:t>Click to add text</a:t>
            </a:r>
          </a:p>
        </p:txBody>
      </p:sp>
      <p:grpSp>
        <p:nvGrpSpPr>
          <p:cNvPr id="3" name="Group 2">
            <a:extLst>
              <a:ext uri="{FF2B5EF4-FFF2-40B4-BE49-F238E27FC236}">
                <a16:creationId xmlns:a16="http://schemas.microsoft.com/office/drawing/2014/main" id="{2D1226B1-E438-B98C-74AA-15297E2869AC}"/>
              </a:ext>
            </a:extLst>
          </p:cNvPr>
          <p:cNvGrpSpPr/>
          <p:nvPr userDrawn="1"/>
        </p:nvGrpSpPr>
        <p:grpSpPr>
          <a:xfrm>
            <a:off x="10972801" y="7594540"/>
            <a:ext cx="2591913" cy="481557"/>
            <a:chOff x="5179092" y="5483822"/>
            <a:chExt cx="3294001" cy="612000"/>
          </a:xfrm>
        </p:grpSpPr>
        <p:pic>
          <p:nvPicPr>
            <p:cNvPr id="4" name="Picture 3">
              <a:extLst>
                <a:ext uri="{FF2B5EF4-FFF2-40B4-BE49-F238E27FC236}">
                  <a16:creationId xmlns:a16="http://schemas.microsoft.com/office/drawing/2014/main" id="{0E1D0B9D-63B5-DAC2-ED23-816BD7F9EB2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BD38B8C8-0F76-05A7-0A45-65FC84BF9CE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569132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381B2-538C-BCAF-3E93-059BE2383EC9}"/>
              </a:ext>
            </a:extLst>
          </p:cNvPr>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endParaRPr lang="en-GB"/>
          </a:p>
        </p:txBody>
      </p:sp>
      <p:sp>
        <p:nvSpPr>
          <p:cNvPr id="3" name="Subtitle 2">
            <a:extLst>
              <a:ext uri="{FF2B5EF4-FFF2-40B4-BE49-F238E27FC236}">
                <a16:creationId xmlns:a16="http://schemas.microsoft.com/office/drawing/2014/main" id="{0B5545A1-3DB2-CCF1-F91C-79DADA35BB3E}"/>
              </a:ext>
            </a:extLst>
          </p:cNvPr>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EA0300F-6FE4-463C-04FC-0BD4D7A15DEE}"/>
              </a:ext>
            </a:extLst>
          </p:cNvPr>
          <p:cNvSpPr>
            <a:spLocks noGrp="1"/>
          </p:cNvSpPr>
          <p:nvPr>
            <p:ph type="dt" sz="half" idx="10"/>
          </p:nvPr>
        </p:nvSpPr>
        <p:spPr/>
        <p:txBody>
          <a:bodyPr/>
          <a:lstStyle/>
          <a:p>
            <a:fld id="{4BA23CA1-9920-470A-A7BA-ECD9676719E4}" type="datetimeFigureOut">
              <a:rPr lang="en-GB" smtClean="0"/>
              <a:t>04/02/2026</a:t>
            </a:fld>
            <a:endParaRPr lang="en-GB"/>
          </a:p>
        </p:txBody>
      </p:sp>
      <p:sp>
        <p:nvSpPr>
          <p:cNvPr id="5" name="Footer Placeholder 4">
            <a:extLst>
              <a:ext uri="{FF2B5EF4-FFF2-40B4-BE49-F238E27FC236}">
                <a16:creationId xmlns:a16="http://schemas.microsoft.com/office/drawing/2014/main" id="{7D2D4398-2214-5552-84C4-047118F6AE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92B7193-8031-2E57-B139-2B78B3744E9D}"/>
              </a:ext>
            </a:extLst>
          </p:cNvPr>
          <p:cNvSpPr>
            <a:spLocks noGrp="1"/>
          </p:cNvSpPr>
          <p:nvPr>
            <p:ph type="sldNum" sz="quarter" idx="12"/>
          </p:nvPr>
        </p:nvSpPr>
        <p:spPr/>
        <p:txBody>
          <a:bodyPr/>
          <a:lstStyle/>
          <a:p>
            <a:fld id="{C4632FC7-F2FB-4481-9DAE-3E4B693155A6}" type="slidenum">
              <a:rPr lang="en-GB" smtClean="0"/>
              <a:t>‹#›</a:t>
            </a:fld>
            <a:endParaRPr lang="en-GB"/>
          </a:p>
        </p:txBody>
      </p:sp>
    </p:spTree>
    <p:extLst>
      <p:ext uri="{BB962C8B-B14F-4D97-AF65-F5344CB8AC3E}">
        <p14:creationId xmlns:p14="http://schemas.microsoft.com/office/powerpoint/2010/main" val="767741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66E04-7A00-FF8A-4AEB-7EC1917BB62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58EEB61-E257-6DA9-5743-56EB3E5E3F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07B24C1-71F0-5D99-3497-97704BFC0AA8}"/>
              </a:ext>
            </a:extLst>
          </p:cNvPr>
          <p:cNvSpPr>
            <a:spLocks noGrp="1"/>
          </p:cNvSpPr>
          <p:nvPr>
            <p:ph type="dt" sz="half" idx="10"/>
          </p:nvPr>
        </p:nvSpPr>
        <p:spPr/>
        <p:txBody>
          <a:bodyPr/>
          <a:lstStyle/>
          <a:p>
            <a:fld id="{4BA23CA1-9920-470A-A7BA-ECD9676719E4}" type="datetimeFigureOut">
              <a:rPr lang="en-GB" smtClean="0"/>
              <a:t>04/02/2026</a:t>
            </a:fld>
            <a:endParaRPr lang="en-GB"/>
          </a:p>
        </p:txBody>
      </p:sp>
      <p:sp>
        <p:nvSpPr>
          <p:cNvPr id="5" name="Footer Placeholder 4">
            <a:extLst>
              <a:ext uri="{FF2B5EF4-FFF2-40B4-BE49-F238E27FC236}">
                <a16:creationId xmlns:a16="http://schemas.microsoft.com/office/drawing/2014/main" id="{881C35B0-B4BB-FDD0-1D14-6B650F96C4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F24FB6-2D14-2AA2-D1C8-914A7A77CF6C}"/>
              </a:ext>
            </a:extLst>
          </p:cNvPr>
          <p:cNvSpPr>
            <a:spLocks noGrp="1"/>
          </p:cNvSpPr>
          <p:nvPr>
            <p:ph type="sldNum" sz="quarter" idx="12"/>
          </p:nvPr>
        </p:nvSpPr>
        <p:spPr/>
        <p:txBody>
          <a:bodyPr/>
          <a:lstStyle/>
          <a:p>
            <a:fld id="{C4632FC7-F2FB-4481-9DAE-3E4B693155A6}" type="slidenum">
              <a:rPr lang="en-GB" smtClean="0"/>
              <a:t>‹#›</a:t>
            </a:fld>
            <a:endParaRPr lang="en-GB"/>
          </a:p>
        </p:txBody>
      </p:sp>
    </p:spTree>
    <p:extLst>
      <p:ext uri="{BB962C8B-B14F-4D97-AF65-F5344CB8AC3E}">
        <p14:creationId xmlns:p14="http://schemas.microsoft.com/office/powerpoint/2010/main" val="3098911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99859-5003-4E9C-3CC2-41C9E8379396}"/>
              </a:ext>
            </a:extLst>
          </p:cNvPr>
          <p:cNvSpPr>
            <a:spLocks noGrp="1"/>
          </p:cNvSpPr>
          <p:nvPr>
            <p:ph type="title"/>
          </p:nvPr>
        </p:nvSpPr>
        <p:spPr>
          <a:xfrm>
            <a:off x="998220" y="2051686"/>
            <a:ext cx="12618720" cy="3423284"/>
          </a:xfrm>
        </p:spPr>
        <p:txBody>
          <a:bodyPr anchor="b"/>
          <a:lstStyle>
            <a:lvl1pPr>
              <a:defRPr sz="72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6F82C43-C166-FF29-915F-506D521FF141}"/>
              </a:ext>
            </a:extLst>
          </p:cNvPr>
          <p:cNvSpPr>
            <a:spLocks noGrp="1"/>
          </p:cNvSpPr>
          <p:nvPr>
            <p:ph type="body" idx="1"/>
          </p:nvPr>
        </p:nvSpPr>
        <p:spPr>
          <a:xfrm>
            <a:off x="998220" y="5507356"/>
            <a:ext cx="12618720" cy="1800224"/>
          </a:xfrm>
        </p:spPr>
        <p:txBody>
          <a:bodyPr/>
          <a:lstStyle>
            <a:lvl1pPr marL="0" indent="0">
              <a:buNone/>
              <a:defRPr sz="2880">
                <a:solidFill>
                  <a:schemeClr val="tx1">
                    <a:tint val="82000"/>
                  </a:schemeClr>
                </a:solidFill>
              </a:defRPr>
            </a:lvl1pPr>
            <a:lvl2pPr marL="548640" indent="0">
              <a:buNone/>
              <a:defRPr sz="2400">
                <a:solidFill>
                  <a:schemeClr val="tx1">
                    <a:tint val="82000"/>
                  </a:schemeClr>
                </a:solidFill>
              </a:defRPr>
            </a:lvl2pPr>
            <a:lvl3pPr marL="1097280" indent="0">
              <a:buNone/>
              <a:defRPr sz="2160">
                <a:solidFill>
                  <a:schemeClr val="tx1">
                    <a:tint val="82000"/>
                  </a:schemeClr>
                </a:solidFill>
              </a:defRPr>
            </a:lvl3pPr>
            <a:lvl4pPr marL="1645920" indent="0">
              <a:buNone/>
              <a:defRPr sz="1920">
                <a:solidFill>
                  <a:schemeClr val="tx1">
                    <a:tint val="82000"/>
                  </a:schemeClr>
                </a:solidFill>
              </a:defRPr>
            </a:lvl4pPr>
            <a:lvl5pPr marL="2194560" indent="0">
              <a:buNone/>
              <a:defRPr sz="1920">
                <a:solidFill>
                  <a:schemeClr val="tx1">
                    <a:tint val="82000"/>
                  </a:schemeClr>
                </a:solidFill>
              </a:defRPr>
            </a:lvl5pPr>
            <a:lvl6pPr marL="2743200" indent="0">
              <a:buNone/>
              <a:defRPr sz="1920">
                <a:solidFill>
                  <a:schemeClr val="tx1">
                    <a:tint val="82000"/>
                  </a:schemeClr>
                </a:solidFill>
              </a:defRPr>
            </a:lvl6pPr>
            <a:lvl7pPr marL="3291840" indent="0">
              <a:buNone/>
              <a:defRPr sz="1920">
                <a:solidFill>
                  <a:schemeClr val="tx1">
                    <a:tint val="82000"/>
                  </a:schemeClr>
                </a:solidFill>
              </a:defRPr>
            </a:lvl7pPr>
            <a:lvl8pPr marL="3840480" indent="0">
              <a:buNone/>
              <a:defRPr sz="1920">
                <a:solidFill>
                  <a:schemeClr val="tx1">
                    <a:tint val="82000"/>
                  </a:schemeClr>
                </a:solidFill>
              </a:defRPr>
            </a:lvl8pPr>
            <a:lvl9pPr marL="4389120" indent="0">
              <a:buNone/>
              <a:defRPr sz="192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E031625-1F4E-231B-75CF-FB2AD9046033}"/>
              </a:ext>
            </a:extLst>
          </p:cNvPr>
          <p:cNvSpPr>
            <a:spLocks noGrp="1"/>
          </p:cNvSpPr>
          <p:nvPr>
            <p:ph type="dt" sz="half" idx="10"/>
          </p:nvPr>
        </p:nvSpPr>
        <p:spPr/>
        <p:txBody>
          <a:bodyPr/>
          <a:lstStyle/>
          <a:p>
            <a:fld id="{4BA23CA1-9920-470A-A7BA-ECD9676719E4}" type="datetimeFigureOut">
              <a:rPr lang="en-GB" smtClean="0"/>
              <a:t>04/02/2026</a:t>
            </a:fld>
            <a:endParaRPr lang="en-GB"/>
          </a:p>
        </p:txBody>
      </p:sp>
      <p:sp>
        <p:nvSpPr>
          <p:cNvPr id="5" name="Footer Placeholder 4">
            <a:extLst>
              <a:ext uri="{FF2B5EF4-FFF2-40B4-BE49-F238E27FC236}">
                <a16:creationId xmlns:a16="http://schemas.microsoft.com/office/drawing/2014/main" id="{30D2D55B-6A03-BC34-28B7-5F0C53B59CC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2F6956-0CC6-7D1B-70CE-7156DEC6172B}"/>
              </a:ext>
            </a:extLst>
          </p:cNvPr>
          <p:cNvSpPr>
            <a:spLocks noGrp="1"/>
          </p:cNvSpPr>
          <p:nvPr>
            <p:ph type="sldNum" sz="quarter" idx="12"/>
          </p:nvPr>
        </p:nvSpPr>
        <p:spPr/>
        <p:txBody>
          <a:bodyPr/>
          <a:lstStyle/>
          <a:p>
            <a:fld id="{C4632FC7-F2FB-4481-9DAE-3E4B693155A6}" type="slidenum">
              <a:rPr lang="en-GB" smtClean="0"/>
              <a:t>‹#›</a:t>
            </a:fld>
            <a:endParaRPr lang="en-GB"/>
          </a:p>
        </p:txBody>
      </p:sp>
    </p:spTree>
    <p:extLst>
      <p:ext uri="{BB962C8B-B14F-4D97-AF65-F5344CB8AC3E}">
        <p14:creationId xmlns:p14="http://schemas.microsoft.com/office/powerpoint/2010/main" val="667962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D42B0-F19E-D2BB-D28F-619ED4B4165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8AFE728-FEAA-B461-BF16-18EB3C0E2705}"/>
              </a:ext>
            </a:extLst>
          </p:cNvPr>
          <p:cNvSpPr>
            <a:spLocks noGrp="1"/>
          </p:cNvSpPr>
          <p:nvPr>
            <p:ph sz="half" idx="1"/>
          </p:nvPr>
        </p:nvSpPr>
        <p:spPr>
          <a:xfrm>
            <a:off x="10058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BA55CE0-F592-0F03-6B93-CC67C7514A41}"/>
              </a:ext>
            </a:extLst>
          </p:cNvPr>
          <p:cNvSpPr>
            <a:spLocks noGrp="1"/>
          </p:cNvSpPr>
          <p:nvPr>
            <p:ph sz="half" idx="2"/>
          </p:nvPr>
        </p:nvSpPr>
        <p:spPr>
          <a:xfrm>
            <a:off x="74066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0223B6F-D578-292D-FDE9-D2E4899C245F}"/>
              </a:ext>
            </a:extLst>
          </p:cNvPr>
          <p:cNvSpPr>
            <a:spLocks noGrp="1"/>
          </p:cNvSpPr>
          <p:nvPr>
            <p:ph type="dt" sz="half" idx="10"/>
          </p:nvPr>
        </p:nvSpPr>
        <p:spPr/>
        <p:txBody>
          <a:bodyPr/>
          <a:lstStyle/>
          <a:p>
            <a:fld id="{4BA23CA1-9920-470A-A7BA-ECD9676719E4}" type="datetimeFigureOut">
              <a:rPr lang="en-GB" smtClean="0"/>
              <a:t>04/02/2026</a:t>
            </a:fld>
            <a:endParaRPr lang="en-GB"/>
          </a:p>
        </p:txBody>
      </p:sp>
      <p:sp>
        <p:nvSpPr>
          <p:cNvPr id="6" name="Footer Placeholder 5">
            <a:extLst>
              <a:ext uri="{FF2B5EF4-FFF2-40B4-BE49-F238E27FC236}">
                <a16:creationId xmlns:a16="http://schemas.microsoft.com/office/drawing/2014/main" id="{A727FC15-7C15-CA62-2238-69F60CD094D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A9BCF2D-5A7C-35C6-6436-E4EA2C5F2D8B}"/>
              </a:ext>
            </a:extLst>
          </p:cNvPr>
          <p:cNvSpPr>
            <a:spLocks noGrp="1"/>
          </p:cNvSpPr>
          <p:nvPr>
            <p:ph type="sldNum" sz="quarter" idx="12"/>
          </p:nvPr>
        </p:nvSpPr>
        <p:spPr/>
        <p:txBody>
          <a:bodyPr/>
          <a:lstStyle/>
          <a:p>
            <a:fld id="{C4632FC7-F2FB-4481-9DAE-3E4B693155A6}" type="slidenum">
              <a:rPr lang="en-GB" smtClean="0"/>
              <a:t>‹#›</a:t>
            </a:fld>
            <a:endParaRPr lang="en-GB"/>
          </a:p>
        </p:txBody>
      </p:sp>
    </p:spTree>
    <p:extLst>
      <p:ext uri="{BB962C8B-B14F-4D97-AF65-F5344CB8AC3E}">
        <p14:creationId xmlns:p14="http://schemas.microsoft.com/office/powerpoint/2010/main" val="3720738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B6109-7D8E-68A6-7DC5-3B214A2DBD38}"/>
              </a:ext>
            </a:extLst>
          </p:cNvPr>
          <p:cNvSpPr>
            <a:spLocks noGrp="1"/>
          </p:cNvSpPr>
          <p:nvPr>
            <p:ph type="title"/>
          </p:nvPr>
        </p:nvSpPr>
        <p:spPr>
          <a:xfrm>
            <a:off x="1007746" y="438150"/>
            <a:ext cx="12618720" cy="1590676"/>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4F4D034-7E44-2FBA-DBF8-9284099B5719}"/>
              </a:ext>
            </a:extLst>
          </p:cNvPr>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a:extLst>
              <a:ext uri="{FF2B5EF4-FFF2-40B4-BE49-F238E27FC236}">
                <a16:creationId xmlns:a16="http://schemas.microsoft.com/office/drawing/2014/main" id="{027468B5-1DA5-9152-9611-71949A56CDB5}"/>
              </a:ext>
            </a:extLst>
          </p:cNvPr>
          <p:cNvSpPr>
            <a:spLocks noGrp="1"/>
          </p:cNvSpPr>
          <p:nvPr>
            <p:ph sz="half" idx="2"/>
          </p:nvPr>
        </p:nvSpPr>
        <p:spPr>
          <a:xfrm>
            <a:off x="1007746"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139EFD2-7C58-0A53-713A-F20AB4477362}"/>
              </a:ext>
            </a:extLst>
          </p:cNvPr>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a:extLst>
              <a:ext uri="{FF2B5EF4-FFF2-40B4-BE49-F238E27FC236}">
                <a16:creationId xmlns:a16="http://schemas.microsoft.com/office/drawing/2014/main" id="{3E961FA4-4159-94D6-6831-471EE200F178}"/>
              </a:ext>
            </a:extLst>
          </p:cNvPr>
          <p:cNvSpPr>
            <a:spLocks noGrp="1"/>
          </p:cNvSpPr>
          <p:nvPr>
            <p:ph sz="quarter" idx="4"/>
          </p:nvPr>
        </p:nvSpPr>
        <p:spPr>
          <a:xfrm>
            <a:off x="7406640" y="3006090"/>
            <a:ext cx="6219826"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61A1204-9AA7-3471-CA06-8C8FDB62DA05}"/>
              </a:ext>
            </a:extLst>
          </p:cNvPr>
          <p:cNvSpPr>
            <a:spLocks noGrp="1"/>
          </p:cNvSpPr>
          <p:nvPr>
            <p:ph type="dt" sz="half" idx="10"/>
          </p:nvPr>
        </p:nvSpPr>
        <p:spPr/>
        <p:txBody>
          <a:bodyPr/>
          <a:lstStyle/>
          <a:p>
            <a:fld id="{4BA23CA1-9920-470A-A7BA-ECD9676719E4}" type="datetimeFigureOut">
              <a:rPr lang="en-GB" smtClean="0"/>
              <a:t>04/02/2026</a:t>
            </a:fld>
            <a:endParaRPr lang="en-GB"/>
          </a:p>
        </p:txBody>
      </p:sp>
      <p:sp>
        <p:nvSpPr>
          <p:cNvPr id="8" name="Footer Placeholder 7">
            <a:extLst>
              <a:ext uri="{FF2B5EF4-FFF2-40B4-BE49-F238E27FC236}">
                <a16:creationId xmlns:a16="http://schemas.microsoft.com/office/drawing/2014/main" id="{EFB671D0-0DFF-8EFB-9436-6CE7FC3EE67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98B57D7-187D-FDFF-3A14-A62D6D129F92}"/>
              </a:ext>
            </a:extLst>
          </p:cNvPr>
          <p:cNvSpPr>
            <a:spLocks noGrp="1"/>
          </p:cNvSpPr>
          <p:nvPr>
            <p:ph type="sldNum" sz="quarter" idx="12"/>
          </p:nvPr>
        </p:nvSpPr>
        <p:spPr/>
        <p:txBody>
          <a:bodyPr/>
          <a:lstStyle/>
          <a:p>
            <a:fld id="{C4632FC7-F2FB-4481-9DAE-3E4B693155A6}" type="slidenum">
              <a:rPr lang="en-GB" smtClean="0"/>
              <a:t>‹#›</a:t>
            </a:fld>
            <a:endParaRPr lang="en-GB"/>
          </a:p>
        </p:txBody>
      </p:sp>
    </p:spTree>
    <p:extLst>
      <p:ext uri="{BB962C8B-B14F-4D97-AF65-F5344CB8AC3E}">
        <p14:creationId xmlns:p14="http://schemas.microsoft.com/office/powerpoint/2010/main" val="734154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07FEA-612A-6914-3BE3-D39B803709C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DA468AE-3899-2484-D121-015A15FD2791}"/>
              </a:ext>
            </a:extLst>
          </p:cNvPr>
          <p:cNvSpPr>
            <a:spLocks noGrp="1"/>
          </p:cNvSpPr>
          <p:nvPr>
            <p:ph type="dt" sz="half" idx="10"/>
          </p:nvPr>
        </p:nvSpPr>
        <p:spPr/>
        <p:txBody>
          <a:bodyPr/>
          <a:lstStyle/>
          <a:p>
            <a:fld id="{4BA23CA1-9920-470A-A7BA-ECD9676719E4}" type="datetimeFigureOut">
              <a:rPr lang="en-GB" smtClean="0"/>
              <a:t>04/02/2026</a:t>
            </a:fld>
            <a:endParaRPr lang="en-GB"/>
          </a:p>
        </p:txBody>
      </p:sp>
      <p:sp>
        <p:nvSpPr>
          <p:cNvPr id="4" name="Footer Placeholder 3">
            <a:extLst>
              <a:ext uri="{FF2B5EF4-FFF2-40B4-BE49-F238E27FC236}">
                <a16:creationId xmlns:a16="http://schemas.microsoft.com/office/drawing/2014/main" id="{02C8CFC0-AF84-27DA-7CFE-44B5085C3D5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53B73C6-97BA-80AC-C451-5AE3C540766D}"/>
              </a:ext>
            </a:extLst>
          </p:cNvPr>
          <p:cNvSpPr>
            <a:spLocks noGrp="1"/>
          </p:cNvSpPr>
          <p:nvPr>
            <p:ph type="sldNum" sz="quarter" idx="12"/>
          </p:nvPr>
        </p:nvSpPr>
        <p:spPr/>
        <p:txBody>
          <a:bodyPr/>
          <a:lstStyle/>
          <a:p>
            <a:fld id="{C4632FC7-F2FB-4481-9DAE-3E4B693155A6}" type="slidenum">
              <a:rPr lang="en-GB" smtClean="0"/>
              <a:t>‹#›</a:t>
            </a:fld>
            <a:endParaRPr lang="en-GB"/>
          </a:p>
        </p:txBody>
      </p:sp>
    </p:spTree>
    <p:extLst>
      <p:ext uri="{BB962C8B-B14F-4D97-AF65-F5344CB8AC3E}">
        <p14:creationId xmlns:p14="http://schemas.microsoft.com/office/powerpoint/2010/main" val="1598666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image" Target="../media/image1.png"/><Relationship Id="rId2" Type="http://schemas.openxmlformats.org/officeDocument/2006/relationships/slideLayout" Target="../slideLayouts/slideLayout5.xml"/><Relationship Id="rId16" Type="http://schemas.openxmlformats.org/officeDocument/2006/relationships/theme" Target="../theme/theme2.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slideMaster1.xml><?xml version="1.0" encoding="utf-8"?>
<p:sldMaster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803302C-615A-C3E1-7C63-7D8DE8CC811A}"/>
              </a:ext>
            </a:extLst>
          </p:cNvPr>
          <p:cNvGrpSpPr/>
          <p:nvPr userDrawn="1"/>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93B5B20A-6EBA-D301-1627-ECECD33A539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87BFED39-5426-F4A5-F4DF-7BD27BF6E35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76A835-F462-1CE2-E172-A9CCF85211EC}"/>
              </a:ext>
            </a:extLst>
          </p:cNvPr>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a:t>Clicca per modificare lo stile del titolo principale</a:t>
            </a:r>
            <a:endParaRPr lang="en-GB"/>
          </a:p>
        </p:txBody>
      </p:sp>
      <p:sp>
        <p:nvSpPr>
          <p:cNvPr id="3" name="Text Placeholder 2">
            <a:extLst>
              <a:ext uri="{FF2B5EF4-FFF2-40B4-BE49-F238E27FC236}">
                <a16:creationId xmlns:a16="http://schemas.microsoft.com/office/drawing/2014/main" id="{CB3779CE-856E-E2C5-C89F-5EC79EA234A5}"/>
              </a:ext>
            </a:extLst>
          </p:cNvPr>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a:t>Clicca per modificare gli stili del testo principale</a:t>
            </a:r>
          </a:p>
          <a:p>
            <a:pPr lvl="1"/>
            <a:r>
              <a:rPr lang="en-US"/>
              <a:t>Secondo livello</a:t>
            </a:r>
          </a:p>
          <a:p>
            <a:pPr lvl="2"/>
            <a:r>
              <a:rPr lang="en-US"/>
              <a:t>Terzo livello</a:t>
            </a:r>
          </a:p>
          <a:p>
            <a:pPr lvl="3"/>
            <a:r>
              <a:rPr lang="en-US"/>
              <a:t>Quarto livello</a:t>
            </a:r>
          </a:p>
          <a:p>
            <a:pPr lvl="4"/>
            <a:r>
              <a:rPr lang="en-US"/>
              <a:t>Quinto livello</a:t>
            </a:r>
            <a:endParaRPr lang="en-GB"/>
          </a:p>
        </p:txBody>
      </p:sp>
      <p:sp>
        <p:nvSpPr>
          <p:cNvPr id="4" name="Date Placeholder 3">
            <a:extLst>
              <a:ext uri="{FF2B5EF4-FFF2-40B4-BE49-F238E27FC236}">
                <a16:creationId xmlns:a16="http://schemas.microsoft.com/office/drawing/2014/main" id="{601FE400-C4FA-1EA8-4913-D3703DDB1BCA}"/>
              </a:ext>
            </a:extLst>
          </p:cNvPr>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82000"/>
                  </a:schemeClr>
                </a:solidFill>
              </a:defRPr>
            </a:lvl1pPr>
          </a:lstStyle>
          <a:p>
            <a:fld id="{4BA23CA1-9920-470A-A7BA-ECD9676719E4}" type="datetimeFigureOut">
              <a:rPr lang="en-GB" smtClean="0"/>
              <a:t>04/02/2026</a:t>
            </a:fld>
            <a:endParaRPr lang="en-GB"/>
          </a:p>
        </p:txBody>
      </p:sp>
      <p:sp>
        <p:nvSpPr>
          <p:cNvPr id="5" name="Footer Placeholder 4">
            <a:extLst>
              <a:ext uri="{FF2B5EF4-FFF2-40B4-BE49-F238E27FC236}">
                <a16:creationId xmlns:a16="http://schemas.microsoft.com/office/drawing/2014/main" id="{FAD267C7-3E88-85B0-A166-7580A88C4D7E}"/>
              </a:ext>
            </a:extLst>
          </p:cNvPr>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CA1BE407-DC17-B063-40B3-324059A2C866}"/>
              </a:ext>
            </a:extLst>
          </p:cNvPr>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82000"/>
                  </a:schemeClr>
                </a:solidFill>
              </a:defRPr>
            </a:lvl1pPr>
          </a:lstStyle>
          <a:p>
            <a:fld id="{C4632FC7-F2FB-4481-9DAE-3E4B693155A6}" type="slidenum">
              <a:rPr lang="en-GB" smtClean="0"/>
              <a:t>‹#›</a:t>
            </a:fld>
            <a:endParaRPr lang="en-GB"/>
          </a:p>
        </p:txBody>
      </p:sp>
      <p:grpSp>
        <p:nvGrpSpPr>
          <p:cNvPr id="7" name="Group 6">
            <a:extLst>
              <a:ext uri="{FF2B5EF4-FFF2-40B4-BE49-F238E27FC236}">
                <a16:creationId xmlns:a16="http://schemas.microsoft.com/office/drawing/2014/main" id="{771C2E4B-F961-BA06-4794-3A2D14C4B621}"/>
              </a:ext>
            </a:extLst>
          </p:cNvPr>
          <p:cNvGrpSpPr/>
          <p:nvPr userDrawn="1"/>
        </p:nvGrpSpPr>
        <p:grpSpPr>
          <a:xfrm>
            <a:off x="10972801" y="7594540"/>
            <a:ext cx="2591913" cy="481557"/>
            <a:chOff x="5179092" y="5483822"/>
            <a:chExt cx="3294001" cy="612000"/>
          </a:xfrm>
        </p:grpSpPr>
        <p:pic>
          <p:nvPicPr>
            <p:cNvPr id="8" name="Picture 7">
              <a:extLst>
                <a:ext uri="{FF2B5EF4-FFF2-40B4-BE49-F238E27FC236}">
                  <a16:creationId xmlns:a16="http://schemas.microsoft.com/office/drawing/2014/main" id="{0A7830D5-507B-7A68-03E9-0DB5DB783CB7}"/>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9F414321-C416-3F2B-CCAF-7D184D810459}"/>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824873313"/>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Lst>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29.jp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hyperlink" Target="https://blogs.brandeis.edu/gps/2018/12/04/when-the-wrong-person-leads-cybersecurity/" TargetMode="External"/><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5.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47.jpeg"/><Relationship Id="rId4" Type="http://schemas.openxmlformats.org/officeDocument/2006/relationships/hyperlink" Target="https://www.isaca.org/resources/isaca-journal/issues/2019/volume-2/implementing-a-cybersecurity-culture"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15.xml"/><Relationship Id="rId5" Type="http://schemas.openxmlformats.org/officeDocument/2006/relationships/image" Target="../media/image62.png"/><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hyperlink" Target="https://www.youtube.com/watch?v=aqz7R-QalqY" TargetMode="External"/><Relationship Id="rId5" Type="http://schemas.openxmlformats.org/officeDocument/2006/relationships/image" Target="../media/image12.jpeg"/><Relationship Id="rId10" Type="http://schemas.openxmlformats.org/officeDocument/2006/relationships/image" Target="../media/image2.png"/><Relationship Id="rId4" Type="http://schemas.openxmlformats.org/officeDocument/2006/relationships/hyperlink" Target="https://www.youtube.com/watch?v=m-X65JuYJyk" TargetMode="External"/><Relationship Id="rId9" Type="http://schemas.openxmlformats.org/officeDocument/2006/relationships/image" Target="../media/image1.png"/></Relationships>
</file>

<file path=ppt/slides/_rels/slide5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2.png"/><Relationship Id="rId2" Type="http://schemas.openxmlformats.org/officeDocument/2006/relationships/slideLayout" Target="../slideLayouts/slideLayout15.xml"/><Relationship Id="rId1" Type="http://schemas.openxmlformats.org/officeDocument/2006/relationships/video" Target="https://www.youtube.com/embed/USJ8OSIjhvk?feature=oembed" TargetMode="External"/><Relationship Id="rId6" Type="http://schemas.openxmlformats.org/officeDocument/2006/relationships/image" Target="../media/image1.png"/><Relationship Id="rId5" Type="http://schemas.openxmlformats.org/officeDocument/2006/relationships/image" Target="../media/image72.jpeg"/><Relationship Id="rId4" Type="http://schemas.openxmlformats.org/officeDocument/2006/relationships/hyperlink" Target="https://www.youtube.com/watch?v=USJ8OSIjhvk"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3.jpeg"/><Relationship Id="rId7"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5.xml"/><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image" Target="../media/image74.png"/></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image" Target="../media/image78.pn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6.jpeg"/><Relationship Id="rId7"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5.xml"/><Relationship Id="rId6" Type="http://schemas.openxmlformats.org/officeDocument/2006/relationships/hyperlink" Target="https://www.youtube.com/watch?v=3zmSX2dnYWg" TargetMode="External"/><Relationship Id="rId5" Type="http://schemas.openxmlformats.org/officeDocument/2006/relationships/hyperlink" Target="http://www.youtube.com/watch?v=tiOTjoKAJt0" TargetMode="External"/><Relationship Id="rId4" Type="http://schemas.openxmlformats.org/officeDocument/2006/relationships/image" Target="../media/image17.jpeg"/></Relationships>
</file>

<file path=ppt/slides/_rels/slide60.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83.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jpeg"/></Relationships>
</file>

<file path=ppt/slides/_rels/slide6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79.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6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notesSlide" Target="../notesSlides/notesSlide30.xml"/><Relationship Id="rId1" Type="http://schemas.openxmlformats.org/officeDocument/2006/relationships/slideLayout" Target="../slideLayouts/slideLayout15.xml"/><Relationship Id="rId4" Type="http://schemas.openxmlformats.org/officeDocument/2006/relationships/image" Target="../media/image96.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5.xml"/><Relationship Id="rId1" Type="http://schemas.openxmlformats.org/officeDocument/2006/relationships/video" Target="https://www.youtube.com/embed/-k2SXcnkNtM?feature=oembed" TargetMode="External"/><Relationship Id="rId5" Type="http://schemas.openxmlformats.org/officeDocument/2006/relationships/image" Target="../media/image2.png"/><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7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 Id="rId5" Type="http://schemas.openxmlformats.org/officeDocument/2006/relationships/image" Target="../media/image102.png"/><Relationship Id="rId4" Type="http://schemas.openxmlformats.org/officeDocument/2006/relationships/image" Target="../media/image101.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7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5.xml"/><Relationship Id="rId1" Type="http://schemas.openxmlformats.org/officeDocument/2006/relationships/slideLayout" Target="../slideLayouts/slideLayout15.xml"/><Relationship Id="rId4" Type="http://schemas.openxmlformats.org/officeDocument/2006/relationships/image" Target="../media/image108.png"/></Relationships>
</file>

<file path=ppt/slides/_rels/slide7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111.jpe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3" Type="http://schemas.openxmlformats.org/officeDocument/2006/relationships/hyperlink" Target="https://www.linkedin.com/pulse/when-wrong-person-leads-cybersecurity-matthew-rosenquist/" TargetMode="External"/><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16="http://schemas.microsoft.com/office/drawing/2014/main" xmlns:adec="http://schemas.microsoft.com/office/drawing/2017/decorative"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itle 94">
            <a:extLst>
              <a:ext uri="{FF2B5EF4-FFF2-40B4-BE49-F238E27FC236}">
                <a16:creationId xmlns:a16="http://schemas.microsoft.com/office/drawing/2014/main" id="{7643F50D-950F-5A7E-722A-79E4F5D31565}"/>
              </a:ext>
            </a:extLst>
          </p:cNvPr>
          <p:cNvSpPr>
            <a:spLocks noGrp="1"/>
          </p:cNvSpPr>
          <p:nvPr>
            <p:ph type="ctrTitle"/>
          </p:nvPr>
        </p:nvSpPr>
        <p:spPr>
          <a:xfrm>
            <a:off x="7946025" y="868128"/>
            <a:ext cx="5714743" cy="3094862"/>
          </a:xfrm>
        </p:spPr>
        <p:txBody>
          <a:bodyPr anchor="t">
            <a:noAutofit/>
          </a:bodyPr>
          <a:lstStyle/>
          <a:p>
            <a:endParaRPr lang="en-US" sz="2800" dirty="0"/>
          </a:p>
        </p:txBody>
      </p:sp>
      <p:sp>
        <p:nvSpPr>
          <p:cNvPr id="96" name="Subtitle 95">
            <a:extLst>
              <a:ext uri="{FF2B5EF4-FFF2-40B4-BE49-F238E27FC236}">
                <a16:creationId xmlns:a16="http://schemas.microsoft.com/office/drawing/2014/main" id="{1C5A4B6C-BAC7-A685-A9B1-2F354B12832E}"/>
              </a:ext>
            </a:extLst>
          </p:cNvPr>
          <p:cNvSpPr>
            <a:spLocks noGrp="1"/>
          </p:cNvSpPr>
          <p:nvPr>
            <p:ph type="subTitle" idx="1"/>
          </p:nvPr>
        </p:nvSpPr>
        <p:spPr>
          <a:xfrm>
            <a:off x="7946025" y="5378105"/>
            <a:ext cx="6248440" cy="1210710"/>
          </a:xfrm>
        </p:spPr>
        <p:txBody>
          <a:bodyPr>
            <a:normAutofit/>
          </a:bodyPr>
          <a:lstStyle/>
          <a:p>
            <a:r>
              <a:rPr lang="en-US" dirty="0"/>
              <a:t>Presentazione a cura di: </a:t>
            </a:r>
          </a:p>
          <a:p>
            <a:r>
              <a:rPr lang="en-US" sz="2400" b="1" cap="none" dirty="0" err="1"/>
              <a:t>Ricardo Lugo</a:t>
            </a:r>
            <a:endParaRPr lang="en-US" sz="1700" cap="none" dirty="0"/>
          </a:p>
        </p:txBody>
      </p:sp>
      <p:sp>
        <p:nvSpPr>
          <p:cNvPr id="97" name="Text Placeholder 96">
            <a:extLst>
              <a:ext uri="{FF2B5EF4-FFF2-40B4-BE49-F238E27FC236}">
                <a16:creationId xmlns:a16="http://schemas.microsoft.com/office/drawing/2014/main" id="{2A924E96-9B1C-6D19-49F6-49CA70E65537}"/>
              </a:ext>
            </a:extLst>
          </p:cNvPr>
          <p:cNvSpPr>
            <a:spLocks noGrp="1"/>
          </p:cNvSpPr>
          <p:nvPr>
            <p:ph type="body" sz="quarter" idx="10"/>
          </p:nvPr>
        </p:nvSpPr>
        <p:spPr>
          <a:xfrm>
            <a:off x="7946025" y="1954289"/>
            <a:ext cx="6684375" cy="1210711"/>
          </a:xfrm>
        </p:spPr>
        <p:txBody>
          <a:bodyPr/>
          <a:lstStyle/>
          <a:p>
            <a:r>
              <a:rPr lang="en-US" sz="4800" dirty="0">
                <a:solidFill>
                  <a:schemeClr val="tx1"/>
                </a:solidFill>
              </a:rPr>
              <a:t>Argomento 12: </a:t>
            </a:r>
            <a:r>
              <a:rPr lang="en-GB" sz="4800" dirty="0" err="1">
                <a:solidFill>
                  <a:schemeClr val="tx1"/>
                </a:solidFill>
              </a:rPr>
              <a:t>Cultura organizzativa</a:t>
            </a:r>
            <a:r>
              <a:rPr lang="en-GB" sz="4800" dirty="0">
                <a:solidFill>
                  <a:schemeClr val="tx1"/>
                </a:solidFill>
              </a:rPr>
              <a:t>, leadership e sicurezza informatica</a:t>
            </a:r>
          </a:p>
        </p:txBody>
      </p:sp>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4209308" y="-13391"/>
            <a:ext cx="3063696" cy="8230609"/>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sz="2160" dirty="0"/>
          </a:p>
        </p:txBody>
      </p:sp>
      <p:grpSp>
        <p:nvGrpSpPr>
          <p:cNvPr id="2" name="Group 1">
            <a:extLst>
              <a:ext uri="{FF2B5EF4-FFF2-40B4-BE49-F238E27FC236}">
                <a16:creationId xmlns:a16="http://schemas.microsoft.com/office/drawing/2014/main" id="{ABF25152-ECFC-F87E-6A60-9E7B0D98374B}"/>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56048E62-9FDC-6A86-C84F-4D7DFCAA18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B4A6FF37-150C-0183-163E-54E5A9398FB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pic>
        <p:nvPicPr>
          <p:cNvPr id="8" name="Picture Placeholder 7" descr="A screenshot of a computer training&#10;&#10;Description automatically generated">
            <a:extLst>
              <a:ext uri="{FF2B5EF4-FFF2-40B4-BE49-F238E27FC236}">
                <a16:creationId xmlns:a16="http://schemas.microsoft.com/office/drawing/2014/main" id="{50970EFB-319E-7174-E221-FC24ED09B21B}"/>
              </a:ext>
            </a:extLst>
          </p:cNvPr>
          <p:cNvPicPr>
            <a:picLocks noGrp="1" noChangeAspect="1"/>
          </p:cNvPicPr>
          <p:nvPr>
            <p:ph type="pic" sz="quarter" idx="11"/>
          </p:nvPr>
        </p:nvPicPr>
        <p:blipFill>
          <a:blip r:embed="rId5"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503979848"/>
      </p:ext>
    </p:extLst>
  </p:cSld>
  <p:clrMapOvr>
    <a:masterClrMapping/>
  </p:clrMapOvr>
</p:sld>
</file>

<file path=ppt/slides/slide10.xml><?xml version="1.0" encoding="utf-8"?>
<p:sld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bg>
      <p:bgPr>
        <a:blipFill dpi="0" rotWithShape="1">
          <a:blip r:embed="rId2">
            <a:alphaModFix amt="23000"/>
            <a:lum/>
          </a:blip>
          <a:srcRect/>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a:t>RISE</a:t>
            </a:r>
            <a:br>
              <a:rPr lang="nb-NO" dirty="0"/>
            </a:br>
            <a:r>
              <a:rPr lang="nb-NO" dirty="0" err="1"/>
              <a:t>Autoefficacia </a:t>
            </a:r>
            <a:r>
              <a:rPr lang="nb-NO" dirty="0" err="1"/>
              <a:t>dedotta dalla relazione </a:t>
            </a:r>
            <a:r>
              <a:rPr lang="nb-NO" sz="3240" dirty="0"/>
              <a:t>(Lent &amp; Lopez 2002)</a:t>
            </a:r>
          </a:p>
        </p:txBody>
      </p:sp>
      <p:sp>
        <p:nvSpPr>
          <p:cNvPr id="3" name="Plassholder for innhold 2"/>
          <p:cNvSpPr>
            <a:spLocks noGrp="1"/>
          </p:cNvSpPr>
          <p:nvPr>
            <p:ph sz="half" idx="1"/>
          </p:nvPr>
        </p:nvSpPr>
        <p:spPr/>
        <p:txBody>
          <a:bodyPr/>
          <a:lstStyle/>
          <a:p>
            <a:r>
              <a:rPr lang="nb-NO" dirty="0" err="1"/>
              <a:t>Scaffolding </a:t>
            </a:r>
            <a:r>
              <a:rPr lang="nb-NO" dirty="0"/>
              <a:t>(</a:t>
            </a:r>
            <a:r>
              <a:rPr lang="nb-NO" dirty="0" err="1"/>
              <a:t>Vygotsky</a:t>
            </a:r>
            <a:r>
              <a:rPr lang="nb-NO" dirty="0"/>
              <a:t>, 1987)</a:t>
            </a:r>
          </a:p>
          <a:p>
            <a:r>
              <a:rPr lang="nb-NO" dirty="0"/>
              <a:t>Relazioni </a:t>
            </a:r>
            <a:r>
              <a:rPr lang="nb-NO" dirty="0" err="1"/>
              <a:t>uniche</a:t>
            </a:r>
          </a:p>
          <a:p>
            <a:pPr lvl="1"/>
            <a:r>
              <a:rPr lang="nb-NO" dirty="0" err="1"/>
              <a:t>Atleta-allenatore</a:t>
            </a:r>
            <a:endParaRPr lang="nb-NO" dirty="0"/>
          </a:p>
          <a:p>
            <a:pPr lvl="1"/>
            <a:endParaRPr lang="nb-NO" dirty="0"/>
          </a:p>
          <a:p>
            <a:r>
              <a:rPr lang="nb-NO" dirty="0"/>
              <a:t>SE</a:t>
            </a:r>
          </a:p>
          <a:p>
            <a:pPr lvl="1"/>
            <a:r>
              <a:rPr lang="nb-NO" dirty="0" err="1"/>
              <a:t>Propria</a:t>
            </a:r>
            <a:endParaRPr lang="nb-NO" dirty="0"/>
          </a:p>
          <a:p>
            <a:pPr lvl="1"/>
            <a:r>
              <a:rPr lang="nb-NO" dirty="0" err="1"/>
              <a:t>Altro</a:t>
            </a:r>
            <a:endParaRPr lang="nb-NO" dirty="0"/>
          </a:p>
          <a:p>
            <a:pPr lvl="1"/>
            <a:r>
              <a:rPr lang="nb-NO" dirty="0"/>
              <a:t>RISE</a:t>
            </a:r>
          </a:p>
        </p:txBody>
      </p:sp>
      <p:sp>
        <p:nvSpPr>
          <p:cNvPr id="4" name="Plassholder for innhold 3"/>
          <p:cNvSpPr>
            <a:spLocks noGrp="1"/>
          </p:cNvSpPr>
          <p:nvPr>
            <p:ph sz="half" idx="2"/>
          </p:nvPr>
        </p:nvSpPr>
        <p:spPr/>
        <p:txBody>
          <a:bodyPr/>
          <a:lstStyle/>
          <a:p>
            <a:endParaRPr lang="nb-NO" dirty="0"/>
          </a:p>
        </p:txBody>
      </p:sp>
    </p:spTree>
    <p:extLst>
      <p:ext uri="{BB962C8B-B14F-4D97-AF65-F5344CB8AC3E}">
        <p14:creationId xmlns:p14="http://schemas.microsoft.com/office/powerpoint/2010/main" val="3290499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sld>
</file>

<file path=ppt/slides/slide11.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bg>
      <p:bgPr>
        <a:blipFill dpi="0" rotWithShape="1">
          <a:blip r:embed="rId3">
            <a:alphaModFix amt="23000"/>
            <a:lum/>
          </a:blip>
          <a:srcRect/>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AUMENTO</a:t>
            </a:r>
          </a:p>
        </p:txBody>
      </p:sp>
      <p:sp>
        <p:nvSpPr>
          <p:cNvPr id="3" name="Plassholder for innhold 2"/>
          <p:cNvSpPr>
            <a:spLocks noGrp="1"/>
          </p:cNvSpPr>
          <p:nvPr>
            <p:ph sz="half" idx="1"/>
          </p:nvPr>
        </p:nvSpPr>
        <p:spPr/>
        <p:txBody>
          <a:bodyPr/>
          <a:lstStyle/>
          <a:p>
            <a:endParaRPr lang="nb-NO" dirty="0"/>
          </a:p>
        </p:txBody>
      </p:sp>
      <p:sp>
        <p:nvSpPr>
          <p:cNvPr id="4" name="Plassholder for innhold 3"/>
          <p:cNvSpPr>
            <a:spLocks noGrp="1"/>
          </p:cNvSpPr>
          <p:nvPr>
            <p:ph sz="half" idx="2"/>
          </p:nvPr>
        </p:nvSpPr>
        <p:spPr/>
        <p:txBody>
          <a:bodyPr/>
          <a:lstStyle/>
          <a:p>
            <a:endParaRPr lang="nb-NO"/>
          </a:p>
        </p:txBody>
      </p:sp>
      <p:pic>
        <p:nvPicPr>
          <p:cNvPr id="7" name="Picture 6">
            <a:extLst>
              <a:ext uri="{FF2B5EF4-FFF2-40B4-BE49-F238E27FC236}">
                <a16:creationId xmlns:a16="http://schemas.microsoft.com/office/drawing/2014/main" id="{ADDFF7B6-3B84-7056-8926-27BEC70158EF}"/>
              </a:ext>
            </a:extLst>
          </p:cNvPr>
          <p:cNvPicPr>
            <a:picLocks noChangeAspect="1"/>
          </p:cNvPicPr>
          <p:nvPr/>
        </p:nvPicPr>
        <p:blipFill>
          <a:blip r:embed="rId4"/>
          <a:stretch>
            <a:fillRect/>
          </a:stretch>
        </p:blipFill>
        <p:spPr>
          <a:xfrm>
            <a:off x="5552930" y="2190750"/>
            <a:ext cx="8268217" cy="4745957"/>
          </a:xfrm>
          <a:prstGeom prst="rect">
            <a:avLst/>
          </a:prstGeom>
        </p:spPr>
      </p:pic>
      <p:sp>
        <p:nvSpPr>
          <p:cNvPr id="8" name="Rectangle: Rounded Corners 7">
            <a:extLst>
              <a:ext uri="{FF2B5EF4-FFF2-40B4-BE49-F238E27FC236}">
                <a16:creationId xmlns:a16="http://schemas.microsoft.com/office/drawing/2014/main" id="{AC00F838-A9C3-2074-3955-B09A3B731A96}"/>
              </a:ext>
            </a:extLst>
          </p:cNvPr>
          <p:cNvSpPr/>
          <p:nvPr/>
        </p:nvSpPr>
        <p:spPr>
          <a:xfrm>
            <a:off x="500027" y="5129781"/>
            <a:ext cx="2169394" cy="12038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r>
              <a:rPr lang="nb-NO" sz="1440" dirty="0" err="1">
                <a:solidFill>
                  <a:prstClr val="white"/>
                </a:solidFill>
                <a:latin typeface="Aptos" panose="02110004020202020204"/>
              </a:rPr>
              <a:t>Altro-Efficacia</a:t>
            </a:r>
            <a:endParaRPr lang="nb-NO" sz="1440" dirty="0">
              <a:solidFill>
                <a:prstClr val="white"/>
              </a:solidFill>
              <a:latin typeface="Aptos" panose="02110004020202020204"/>
            </a:endParaRPr>
          </a:p>
          <a:p>
            <a:pPr algn="ctr" defTabSz="1097280"/>
            <a:r>
              <a:rPr lang="nb-NO" sz="1440" dirty="0" err="1">
                <a:solidFill>
                  <a:prstClr val="white"/>
                </a:solidFill>
                <a:latin typeface="Aptos" panose="02110004020202020204"/>
              </a:rPr>
              <a:t>Convinzioni</a:t>
            </a:r>
            <a:r>
              <a:rPr lang="nb-NO" sz="1440" dirty="0">
                <a:solidFill>
                  <a:prstClr val="white"/>
                </a:solidFill>
                <a:latin typeface="Aptos" panose="02110004020202020204"/>
              </a:rPr>
              <a:t> della persona B </a:t>
            </a:r>
            <a:r>
              <a:rPr lang="nb-NO" sz="1440" dirty="0" err="1">
                <a:solidFill>
                  <a:prstClr val="white"/>
                </a:solidFill>
                <a:latin typeface="Aptos" panose="02110004020202020204"/>
              </a:rPr>
              <a:t>riguardo </a:t>
            </a:r>
            <a:r>
              <a:rPr lang="nb-NO" sz="1440" dirty="0">
                <a:solidFill>
                  <a:prstClr val="white"/>
                </a:solidFill>
                <a:latin typeface="Aptos" panose="02110004020202020204"/>
              </a:rPr>
              <a:t>alla persona A</a:t>
            </a:r>
          </a:p>
          <a:p>
            <a:pPr algn="ctr" defTabSz="1097280"/>
            <a:endParaRPr lang="nb-NO" sz="1440" dirty="0">
              <a:solidFill>
                <a:prstClr val="white"/>
              </a:solidFill>
              <a:latin typeface="Aptos" panose="02110004020202020204"/>
            </a:endParaRPr>
          </a:p>
        </p:txBody>
      </p:sp>
      <p:sp>
        <p:nvSpPr>
          <p:cNvPr id="9" name="Rectangle: Rounded Corners 8">
            <a:extLst>
              <a:ext uri="{FF2B5EF4-FFF2-40B4-BE49-F238E27FC236}">
                <a16:creationId xmlns:a16="http://schemas.microsoft.com/office/drawing/2014/main" id="{B60D13D9-9ED6-7D08-FD0B-7A129D8F8C05}"/>
              </a:ext>
            </a:extLst>
          </p:cNvPr>
          <p:cNvSpPr/>
          <p:nvPr/>
        </p:nvSpPr>
        <p:spPr>
          <a:xfrm>
            <a:off x="3175235" y="5129782"/>
            <a:ext cx="1602794" cy="4957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r>
              <a:rPr lang="nb-NO" sz="1260" dirty="0" err="1">
                <a:solidFill>
                  <a:prstClr val="white"/>
                </a:solidFill>
                <a:latin typeface="Aptos" panose="02110004020202020204"/>
              </a:rPr>
              <a:t>Segnali </a:t>
            </a:r>
            <a:r>
              <a:rPr lang="nb-NO" sz="1260" dirty="0" err="1">
                <a:solidFill>
                  <a:prstClr val="white"/>
                </a:solidFill>
                <a:latin typeface="Aptos" panose="02110004020202020204"/>
              </a:rPr>
              <a:t>sociali</a:t>
            </a:r>
            <a:endParaRPr lang="nb-NO" sz="1260" dirty="0">
              <a:solidFill>
                <a:prstClr val="white"/>
              </a:solidFill>
              <a:latin typeface="Aptos" panose="02110004020202020204"/>
            </a:endParaRPr>
          </a:p>
        </p:txBody>
      </p:sp>
      <p:sp>
        <p:nvSpPr>
          <p:cNvPr id="10" name="Rectangle: Rounded Corners 9">
            <a:extLst>
              <a:ext uri="{FF2B5EF4-FFF2-40B4-BE49-F238E27FC236}">
                <a16:creationId xmlns:a16="http://schemas.microsoft.com/office/drawing/2014/main" id="{4780DA32-2666-9BC9-EFA9-C540D68FFA9E}"/>
              </a:ext>
            </a:extLst>
          </p:cNvPr>
          <p:cNvSpPr/>
          <p:nvPr/>
        </p:nvSpPr>
        <p:spPr>
          <a:xfrm>
            <a:off x="3207044" y="5706535"/>
            <a:ext cx="1570986" cy="4957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r>
              <a:rPr lang="nb-NO" sz="1320" dirty="0">
                <a:solidFill>
                  <a:prstClr val="white"/>
                </a:solidFill>
                <a:latin typeface="Aptos" panose="02110004020202020204"/>
              </a:rPr>
              <a:t>Gestione </a:t>
            </a:r>
            <a:r>
              <a:rPr lang="nb-NO" sz="1320" dirty="0" err="1">
                <a:solidFill>
                  <a:prstClr val="white"/>
                </a:solidFill>
                <a:latin typeface="Aptos" panose="02110004020202020204"/>
              </a:rPr>
              <a:t>dell'impressione</a:t>
            </a:r>
          </a:p>
        </p:txBody>
      </p:sp>
      <p:cxnSp>
        <p:nvCxnSpPr>
          <p:cNvPr id="12" name="Straight Arrow Connector 11">
            <a:extLst>
              <a:ext uri="{FF2B5EF4-FFF2-40B4-BE49-F238E27FC236}">
                <a16:creationId xmlns:a16="http://schemas.microsoft.com/office/drawing/2014/main" id="{80ECBC37-013F-ACF3-1DAB-4C5EC7C6C0EE}"/>
              </a:ext>
            </a:extLst>
          </p:cNvPr>
          <p:cNvCxnSpPr>
            <a:cxnSpLocks/>
            <a:endCxn id="9" idx="1"/>
          </p:cNvCxnSpPr>
          <p:nvPr/>
        </p:nvCxnSpPr>
        <p:spPr>
          <a:xfrm flipV="1">
            <a:off x="2709934" y="5377678"/>
            <a:ext cx="465301" cy="18674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CC81F92-89C9-6CE1-A173-1B5865CDD5B0}"/>
              </a:ext>
            </a:extLst>
          </p:cNvPr>
          <p:cNvCxnSpPr>
            <a:cxnSpLocks/>
          </p:cNvCxnSpPr>
          <p:nvPr/>
        </p:nvCxnSpPr>
        <p:spPr>
          <a:xfrm flipH="1" flipV="1">
            <a:off x="2709934" y="5625574"/>
            <a:ext cx="465301" cy="24789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6E1208E-2C99-1580-41F6-C7F905AC08C5}"/>
              </a:ext>
            </a:extLst>
          </p:cNvPr>
          <p:cNvCxnSpPr>
            <a:cxnSpLocks/>
            <a:stCxn id="9" idx="3"/>
          </p:cNvCxnSpPr>
          <p:nvPr/>
        </p:nvCxnSpPr>
        <p:spPr>
          <a:xfrm>
            <a:off x="4778029" y="5377678"/>
            <a:ext cx="774900" cy="3260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D7CE28D-8B63-FCC8-17CB-C84547C10BFF}"/>
              </a:ext>
            </a:extLst>
          </p:cNvPr>
          <p:cNvCxnSpPr>
            <a:cxnSpLocks/>
          </p:cNvCxnSpPr>
          <p:nvPr/>
        </p:nvCxnSpPr>
        <p:spPr>
          <a:xfrm flipH="1">
            <a:off x="4778030" y="5658180"/>
            <a:ext cx="801419" cy="29625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0391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sld>
</file>

<file path=ppt/slides/slide12.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bg>
      <p:bgPr>
        <a:blipFill dpi="0" rotWithShape="1">
          <a:blip r:embed="rId2">
            <a:alphaModFix amt="23000"/>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1B2869-74EC-A072-8247-9F497C54FCF2}"/>
              </a:ext>
            </a:extLst>
          </p:cNvPr>
          <p:cNvSpPr>
            <a:spLocks noGrp="1"/>
          </p:cNvSpPr>
          <p:nvPr>
            <p:ph type="ctrTitle"/>
          </p:nvPr>
        </p:nvSpPr>
        <p:spPr/>
        <p:txBody>
          <a:bodyPr/>
          <a:lstStyle/>
          <a:p>
            <a:r>
              <a:rPr lang="nb-NO" dirty="0" err="1"/>
              <a:t>Fattori </a:t>
            </a:r>
            <a:r>
              <a:rPr lang="nb-NO" dirty="0" err="1"/>
              <a:t>di contesto</a:t>
            </a:r>
            <a:endParaRPr lang="nb-NO" dirty="0"/>
          </a:p>
        </p:txBody>
      </p:sp>
      <p:sp>
        <p:nvSpPr>
          <p:cNvPr id="5" name="Subtitle 4">
            <a:extLst>
              <a:ext uri="{FF2B5EF4-FFF2-40B4-BE49-F238E27FC236}">
                <a16:creationId xmlns:a16="http://schemas.microsoft.com/office/drawing/2014/main" id="{AEC3DE06-D65A-656C-A889-F075A9A906AD}"/>
              </a:ext>
            </a:extLst>
          </p:cNvPr>
          <p:cNvSpPr>
            <a:spLocks noGrp="1"/>
          </p:cNvSpPr>
          <p:nvPr>
            <p:ph type="subTitle" idx="1"/>
          </p:nvPr>
        </p:nvSpPr>
        <p:spPr/>
        <p:txBody>
          <a:bodyPr/>
          <a:lstStyle/>
          <a:p>
            <a:endParaRPr lang="nb-NO"/>
          </a:p>
        </p:txBody>
      </p:sp>
    </p:spTree>
    <p:extLst>
      <p:ext uri="{BB962C8B-B14F-4D97-AF65-F5344CB8AC3E}">
        <p14:creationId xmlns:p14="http://schemas.microsoft.com/office/powerpoint/2010/main" val="38147117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sld>
</file>

<file path=ppt/slides/slide13.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D9F5E-FD07-2181-619C-168A9E70559D}"/>
              </a:ext>
            </a:extLst>
          </p:cNvPr>
          <p:cNvSpPr>
            <a:spLocks noGrp="1"/>
          </p:cNvSpPr>
          <p:nvPr>
            <p:ph type="title"/>
          </p:nvPr>
        </p:nvSpPr>
        <p:spPr/>
        <p:txBody>
          <a:bodyPr/>
          <a:lstStyle/>
          <a:p>
            <a:endParaRPr lang="nb-NO"/>
          </a:p>
        </p:txBody>
      </p:sp>
      <p:sp>
        <p:nvSpPr>
          <p:cNvPr id="3" name="Content Placeholder 2">
            <a:extLst>
              <a:ext uri="{FF2B5EF4-FFF2-40B4-BE49-F238E27FC236}">
                <a16:creationId xmlns:a16="http://schemas.microsoft.com/office/drawing/2014/main" id="{BDF050EB-A55F-28E1-E39C-AB53791F7BF5}"/>
              </a:ext>
            </a:extLst>
          </p:cNvPr>
          <p:cNvSpPr>
            <a:spLocks noGrp="1"/>
          </p:cNvSpPr>
          <p:nvPr>
            <p:ph idx="1"/>
          </p:nvPr>
        </p:nvSpPr>
        <p:spPr/>
        <p:txBody>
          <a:bodyPr/>
          <a:lstStyle/>
          <a:p>
            <a:endParaRPr lang="nb-NO" dirty="0"/>
          </a:p>
        </p:txBody>
      </p:sp>
      <p:sp>
        <p:nvSpPr>
          <p:cNvPr id="5" name="Rectangle: Rounded Corners 4">
            <a:extLst>
              <a:ext uri="{FF2B5EF4-FFF2-40B4-BE49-F238E27FC236}">
                <a16:creationId xmlns:a16="http://schemas.microsoft.com/office/drawing/2014/main" id="{A806A441-77DA-2482-1F88-BA9B3294FA89}"/>
              </a:ext>
            </a:extLst>
          </p:cNvPr>
          <p:cNvSpPr/>
          <p:nvPr/>
        </p:nvSpPr>
        <p:spPr>
          <a:xfrm>
            <a:off x="5808176" y="3468933"/>
            <a:ext cx="3014048" cy="12917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r>
              <a:rPr lang="nb-NO" sz="2160" dirty="0" err="1">
                <a:solidFill>
                  <a:prstClr val="white"/>
                </a:solidFill>
                <a:latin typeface="Aptos" panose="02110004020202020204"/>
              </a:rPr>
              <a:t>Che </a:t>
            </a:r>
            <a:r>
              <a:rPr lang="nb-NO" sz="2160" dirty="0">
                <a:solidFill>
                  <a:prstClr val="white"/>
                </a:solidFill>
                <a:latin typeface="Aptos" panose="02110004020202020204"/>
              </a:rPr>
              <a:t>cos'è il </a:t>
            </a:r>
            <a:r>
              <a:rPr lang="nb-NO" sz="2160" dirty="0" err="1">
                <a:solidFill>
                  <a:prstClr val="white"/>
                </a:solidFill>
                <a:latin typeface="Aptos" panose="02110004020202020204"/>
              </a:rPr>
              <a:t>dominio </a:t>
            </a:r>
            <a:r>
              <a:rPr lang="nb-NO" sz="2160" dirty="0" err="1">
                <a:solidFill>
                  <a:prstClr val="white"/>
                </a:solidFill>
                <a:latin typeface="Aptos" panose="02110004020202020204"/>
              </a:rPr>
              <a:t>della sicurezza informatica</a:t>
            </a:r>
            <a:r>
              <a:rPr lang="nb-NO" sz="2160" dirty="0">
                <a:solidFill>
                  <a:prstClr val="white"/>
                </a:solidFill>
                <a:latin typeface="Aptos" panose="02110004020202020204"/>
              </a:rPr>
              <a:t>?</a:t>
            </a:r>
          </a:p>
        </p:txBody>
      </p:sp>
      <p:pic>
        <p:nvPicPr>
          <p:cNvPr id="4" name="Picture 3">
            <a:extLst>
              <a:ext uri="{FF2B5EF4-FFF2-40B4-BE49-F238E27FC236}">
                <a16:creationId xmlns:a16="http://schemas.microsoft.com/office/drawing/2014/main" id="{7D895076-926E-5356-5E46-B06A24FA0D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6794" y="0"/>
            <a:ext cx="14316810" cy="8229600"/>
          </a:xfrm>
          <a:prstGeom prst="rect">
            <a:avLst/>
          </a:prstGeom>
        </p:spPr>
      </p:pic>
      <p:grpSp>
        <p:nvGrpSpPr>
          <p:cNvPr id="6" name="Group 5">
            <a:extLst>
              <a:ext uri="{FF2B5EF4-FFF2-40B4-BE49-F238E27FC236}">
                <a16:creationId xmlns:a16="http://schemas.microsoft.com/office/drawing/2014/main" id="{B9FBFCC9-E694-9199-47BC-6A0FA646FB83}"/>
              </a:ext>
            </a:extLst>
          </p:cNvPr>
          <p:cNvGrpSpPr/>
          <p:nvPr/>
        </p:nvGrpSpPr>
        <p:grpSpPr>
          <a:xfrm>
            <a:off x="10972801" y="7594540"/>
            <a:ext cx="2591913" cy="481557"/>
            <a:chOff x="5179092" y="5483822"/>
            <a:chExt cx="3294001" cy="612000"/>
          </a:xfrm>
        </p:grpSpPr>
        <p:pic>
          <p:nvPicPr>
            <p:cNvPr id="7" name="Picture 6">
              <a:extLst>
                <a:ext uri="{FF2B5EF4-FFF2-40B4-BE49-F238E27FC236}">
                  <a16:creationId xmlns:a16="http://schemas.microsoft.com/office/drawing/2014/main" id="{B7BDA5E1-E7E5-C205-261D-40A050E417D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65504F2F-98FC-41B0-8E10-82AEF707242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4257761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000"/>
                                        <p:tgtEl>
                                          <p:spTgt spid="4"/>
                                        </p:tgtEl>
                                      </p:cBhvr>
                                    </p:animEffect>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bg>
      <p:bgPr>
        <a:blipFill dpi="0" rotWithShape="1">
          <a:blip r:embed="rId3">
            <a:alphaModFix amt="23000"/>
            <a:lum/>
          </a:blip>
          <a:srcRect/>
          <a:stretch>
            <a:fillRect/>
          </a:stretch>
        </a:blip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3E15DCB-420E-4CFA-A719-948C341C27C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7417" y="292162"/>
            <a:ext cx="7347396" cy="5796404"/>
          </a:xfrm>
          <a:prstGeom prst="rect">
            <a:avLst/>
          </a:prstGeom>
        </p:spPr>
      </p:pic>
      <p:pic>
        <p:nvPicPr>
          <p:cNvPr id="5" name="Grafik 4">
            <a:extLst>
              <a:ext uri="{FF2B5EF4-FFF2-40B4-BE49-F238E27FC236}">
                <a16:creationId xmlns:a16="http://schemas.microsoft.com/office/drawing/2014/main" id="{DFBF0D82-66E9-4138-A664-4B06978F337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15200" y="1376898"/>
            <a:ext cx="7265158" cy="4711668"/>
          </a:xfrm>
          <a:prstGeom prst="rect">
            <a:avLst/>
          </a:prstGeom>
        </p:spPr>
      </p:pic>
    </p:spTree>
    <p:extLst>
      <p:ext uri="{BB962C8B-B14F-4D97-AF65-F5344CB8AC3E}">
        <p14:creationId xmlns:p14="http://schemas.microsoft.com/office/powerpoint/2010/main" val="20982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sld>
</file>

<file path=ppt/slides/slide15.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E21B7-813E-D2D3-69E3-AD8B54FD7601}"/>
              </a:ext>
            </a:extLst>
          </p:cNvPr>
          <p:cNvSpPr>
            <a:spLocks noGrp="1"/>
          </p:cNvSpPr>
          <p:nvPr>
            <p:ph type="title"/>
          </p:nvPr>
        </p:nvSpPr>
        <p:spPr/>
        <p:txBody>
          <a:bodyPr/>
          <a:lstStyle/>
          <a:p>
            <a:r>
              <a:rPr lang="nb-NO" dirty="0" err="1"/>
              <a:t>Personalità </a:t>
            </a:r>
            <a:r>
              <a:rPr lang="nb-NO" dirty="0"/>
              <a:t>dei leader</a:t>
            </a:r>
          </a:p>
        </p:txBody>
      </p:sp>
      <p:pic>
        <p:nvPicPr>
          <p:cNvPr id="5" name="Content Placeholder 4" descr="Diagram&#10;&#10;Description automatically generated">
            <a:extLst>
              <a:ext uri="{FF2B5EF4-FFF2-40B4-BE49-F238E27FC236}">
                <a16:creationId xmlns:a16="http://schemas.microsoft.com/office/drawing/2014/main" id="{C5D357AB-4C9D-C5F6-ED64-25AC4D6AE054}"/>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811352" y="3140557"/>
            <a:ext cx="6530828" cy="1948486"/>
          </a:xfrm>
        </p:spPr>
      </p:pic>
      <p:pic>
        <p:nvPicPr>
          <p:cNvPr id="6" name="Picture 5">
            <a:extLst>
              <a:ext uri="{FF2B5EF4-FFF2-40B4-BE49-F238E27FC236}">
                <a16:creationId xmlns:a16="http://schemas.microsoft.com/office/drawing/2014/main" id="{CB81F034-4D15-1B56-38C8-04F55176363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01494" y="4943474"/>
            <a:ext cx="3639790" cy="3286126"/>
          </a:xfrm>
          <a:prstGeom prst="ellipse">
            <a:avLst/>
          </a:prstGeom>
          <a:ln>
            <a:noFill/>
          </a:ln>
          <a:effectLst>
            <a:softEdge rad="112500"/>
          </a:effectLst>
        </p:spPr>
      </p:pic>
      <p:pic>
        <p:nvPicPr>
          <p:cNvPr id="8" name="Picture 7" descr="Diagram&#10;&#10;Description automatically generated">
            <a:extLst>
              <a:ext uri="{FF2B5EF4-FFF2-40B4-BE49-F238E27FC236}">
                <a16:creationId xmlns:a16="http://schemas.microsoft.com/office/drawing/2014/main" id="{038B6878-DE86-57EB-598F-A5F7F453648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995285" y="142674"/>
            <a:ext cx="6252210" cy="5303520"/>
          </a:xfrm>
          <a:prstGeom prst="rect">
            <a:avLst/>
          </a:prstGeom>
        </p:spPr>
      </p:pic>
      <p:sp>
        <p:nvSpPr>
          <p:cNvPr id="15" name="Oval 14">
            <a:extLst>
              <a:ext uri="{FF2B5EF4-FFF2-40B4-BE49-F238E27FC236}">
                <a16:creationId xmlns:a16="http://schemas.microsoft.com/office/drawing/2014/main" id="{A71D221D-80FD-DF75-0D80-6848DABF07BB}"/>
              </a:ext>
            </a:extLst>
          </p:cNvPr>
          <p:cNvSpPr/>
          <p:nvPr/>
        </p:nvSpPr>
        <p:spPr>
          <a:xfrm>
            <a:off x="4457889" y="3027937"/>
            <a:ext cx="1542427" cy="902825"/>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16" name="Oval 15">
            <a:extLst>
              <a:ext uri="{FF2B5EF4-FFF2-40B4-BE49-F238E27FC236}">
                <a16:creationId xmlns:a16="http://schemas.microsoft.com/office/drawing/2014/main" id="{1FC9133B-F048-8FD8-1B68-862D114CF4D2}"/>
              </a:ext>
            </a:extLst>
          </p:cNvPr>
          <p:cNvSpPr/>
          <p:nvPr/>
        </p:nvSpPr>
        <p:spPr>
          <a:xfrm>
            <a:off x="10988716" y="2491399"/>
            <a:ext cx="2605672" cy="2800546"/>
          </a:xfrm>
          <a:prstGeom prst="ellipse">
            <a:avLst/>
          </a:prstGeom>
          <a:no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Tree>
    <p:extLst>
      <p:ext uri="{BB962C8B-B14F-4D97-AF65-F5344CB8AC3E}">
        <p14:creationId xmlns:p14="http://schemas.microsoft.com/office/powerpoint/2010/main" val="2109011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par>
                                <p:cTn id="17" presetID="16" presetClass="entr" presetSubtype="2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6.xml><?xml version="1.0" encoding="utf-8"?>
<p:sld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70390" y="285366"/>
            <a:ext cx="13889621" cy="881364"/>
          </a:xfrm>
        </p:spPr>
        <p:txBody>
          <a:bodyPr>
            <a:normAutofit/>
          </a:bodyPr>
          <a:lstStyle/>
          <a:p>
            <a:r>
              <a:rPr lang="nb-NO" sz="3840" dirty="0" err="1">
                <a:solidFill>
                  <a:schemeClr val="accent1"/>
                </a:solidFill>
                <a:latin typeface="Helvetica Neue" charset="0"/>
                <a:ea typeface="Helvetica Neue" charset="0"/>
                <a:cs typeface="Helvetica Neue" charset="0"/>
              </a:rPr>
              <a:t>Raccomandazione</a:t>
            </a:r>
            <a:r>
              <a:rPr lang="nb-NO" sz="3840" dirty="0">
                <a:solidFill>
                  <a:schemeClr val="accent1"/>
                </a:solidFill>
                <a:latin typeface="Helvetica Neue" charset="0"/>
                <a:ea typeface="Helvetica Neue" charset="0"/>
                <a:cs typeface="Helvetica Neue" charset="0"/>
              </a:rPr>
              <a:t> di lettura</a:t>
            </a:r>
            <a:endParaRPr lang="en-US" sz="3840" dirty="0">
              <a:solidFill>
                <a:schemeClr val="accent1"/>
              </a:solidFill>
            </a:endParaRPr>
          </a:p>
        </p:txBody>
      </p:sp>
      <p:sp>
        <p:nvSpPr>
          <p:cNvPr id="3" name="TekstSylinder 2"/>
          <p:cNvSpPr txBox="1"/>
          <p:nvPr/>
        </p:nvSpPr>
        <p:spPr>
          <a:xfrm>
            <a:off x="706379" y="4336399"/>
            <a:ext cx="5135261" cy="2308324"/>
          </a:xfrm>
          <a:prstGeom prst="rect">
            <a:avLst/>
          </a:prstGeom>
          <a:noFill/>
        </p:spPr>
        <p:txBody>
          <a:bodyPr wrap="square" rtlCol="0">
            <a:spAutoFit/>
          </a:bodyPr>
          <a:lstStyle/>
          <a:p>
            <a:pPr defTabSz="1097280"/>
            <a:r>
              <a:rPr lang="nb-NO" sz="2400" dirty="0">
                <a:solidFill>
                  <a:prstClr val="black"/>
                </a:solidFill>
                <a:latin typeface="Arial" charset="0"/>
                <a:ea typeface="Arial" charset="0"/>
                <a:cs typeface="Arial" charset="0"/>
              </a:rPr>
              <a:t>Una </a:t>
            </a:r>
            <a:r>
              <a:rPr lang="nb-NO" sz="2400" dirty="0">
                <a:solidFill>
                  <a:prstClr val="black"/>
                </a:solidFill>
                <a:latin typeface="Arial" charset="0"/>
                <a:ea typeface="Arial" charset="0"/>
                <a:cs typeface="Arial" charset="0"/>
              </a:rPr>
              <a:t>relazione </a:t>
            </a:r>
            <a:r>
              <a:rPr lang="nb-NO" sz="2400" dirty="0" err="1">
                <a:solidFill>
                  <a:prstClr val="black"/>
                </a:solidFill>
                <a:latin typeface="Arial" charset="0"/>
                <a:ea typeface="Arial" charset="0"/>
                <a:cs typeface="Arial" charset="0"/>
              </a:rPr>
              <a:t>dettagliata </a:t>
            </a:r>
            <a:r>
              <a:rPr lang="nb-NO" sz="2400" dirty="0" err="1">
                <a:solidFill>
                  <a:prstClr val="black"/>
                </a:solidFill>
                <a:latin typeface="Arial" charset="0"/>
                <a:ea typeface="Arial" charset="0"/>
                <a:cs typeface="Arial" charset="0"/>
              </a:rPr>
              <a:t>sugli </a:t>
            </a:r>
            <a:r>
              <a:rPr lang="nb-NO" sz="2400" dirty="0" err="1">
                <a:solidFill>
                  <a:prstClr val="black"/>
                </a:solidFill>
                <a:latin typeface="Arial" charset="0"/>
                <a:ea typeface="Arial" charset="0"/>
                <a:cs typeface="Arial" charset="0"/>
              </a:rPr>
              <a:t>aspetti </a:t>
            </a:r>
            <a:r>
              <a:rPr lang="nb-NO" sz="2400" dirty="0" err="1">
                <a:solidFill>
                  <a:prstClr val="black"/>
                </a:solidFill>
                <a:latin typeface="Arial" charset="0"/>
                <a:ea typeface="Arial" charset="0"/>
                <a:cs typeface="Arial" charset="0"/>
              </a:rPr>
              <a:t>comportamentali </a:t>
            </a:r>
            <a:r>
              <a:rPr lang="nb-NO" sz="2400" dirty="0">
                <a:solidFill>
                  <a:prstClr val="black"/>
                </a:solidFill>
                <a:latin typeface="Arial" charset="0"/>
                <a:ea typeface="Arial" charset="0"/>
                <a:cs typeface="Arial" charset="0"/>
              </a:rPr>
              <a:t>della sicurezza informatica, </a:t>
            </a:r>
            <a:r>
              <a:rPr lang="nb-NO" sz="2400" dirty="0" err="1">
                <a:solidFill>
                  <a:prstClr val="black"/>
                </a:solidFill>
                <a:latin typeface="Arial" charset="0"/>
                <a:ea typeface="Arial" charset="0"/>
                <a:cs typeface="Arial" charset="0"/>
              </a:rPr>
              <a:t>le pratiche </a:t>
            </a:r>
            <a:r>
              <a:rPr lang="nb-NO" sz="2400" dirty="0" err="1">
                <a:solidFill>
                  <a:prstClr val="black"/>
                </a:solidFill>
                <a:latin typeface="Arial" charset="0"/>
                <a:ea typeface="Arial" charset="0"/>
                <a:cs typeface="Arial" charset="0"/>
              </a:rPr>
              <a:t>attuali</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il </a:t>
            </a:r>
            <a:r>
              <a:rPr lang="nb-NO" sz="2400" dirty="0" err="1">
                <a:solidFill>
                  <a:prstClr val="black"/>
                </a:solidFill>
                <a:latin typeface="Arial" charset="0"/>
                <a:ea typeface="Arial" charset="0"/>
                <a:cs typeface="Arial" charset="0"/>
              </a:rPr>
              <a:t>contesto </a:t>
            </a:r>
            <a:r>
              <a:rPr lang="nb-NO" sz="2400" dirty="0" err="1">
                <a:solidFill>
                  <a:prstClr val="black"/>
                </a:solidFill>
                <a:latin typeface="Arial" charset="0"/>
                <a:ea typeface="Arial" charset="0"/>
                <a:cs typeface="Arial" charset="0"/>
              </a:rPr>
              <a:t>scientifico </a:t>
            </a:r>
            <a:r>
              <a:rPr lang="nb-NO" sz="2400" dirty="0">
                <a:solidFill>
                  <a:prstClr val="black"/>
                </a:solidFill>
                <a:latin typeface="Arial" charset="0"/>
                <a:ea typeface="Arial" charset="0"/>
                <a:cs typeface="Arial" charset="0"/>
              </a:rPr>
              <a:t>e </a:t>
            </a:r>
            <a:r>
              <a:rPr lang="nb-NO" sz="2400" dirty="0" err="1">
                <a:solidFill>
                  <a:prstClr val="black"/>
                </a:solidFill>
                <a:latin typeface="Arial" charset="0"/>
                <a:ea typeface="Arial" charset="0"/>
                <a:cs typeface="Arial" charset="0"/>
              </a:rPr>
              <a:t>i modi </a:t>
            </a:r>
            <a:r>
              <a:rPr lang="nb-NO" sz="2400" dirty="0">
                <a:solidFill>
                  <a:prstClr val="black"/>
                </a:solidFill>
                <a:latin typeface="Arial" charset="0"/>
                <a:ea typeface="Arial" charset="0"/>
                <a:cs typeface="Arial" charset="0"/>
              </a:rPr>
              <a:t>per </a:t>
            </a:r>
            <a:r>
              <a:rPr lang="nb-NO" sz="2400" dirty="0" err="1">
                <a:solidFill>
                  <a:prstClr val="black"/>
                </a:solidFill>
                <a:latin typeface="Arial" charset="0"/>
                <a:ea typeface="Arial" charset="0"/>
                <a:cs typeface="Arial" charset="0"/>
              </a:rPr>
              <a:t>migliorare </a:t>
            </a:r>
            <a:r>
              <a:rPr lang="nb-NO" sz="2400" dirty="0" err="1">
                <a:solidFill>
                  <a:prstClr val="black"/>
                </a:solidFill>
                <a:latin typeface="Arial" charset="0"/>
                <a:ea typeface="Arial" charset="0"/>
                <a:cs typeface="Arial" charset="0"/>
              </a:rPr>
              <a:t>la </a:t>
            </a:r>
            <a:r>
              <a:rPr lang="nb-NO" sz="2400" dirty="0" err="1">
                <a:solidFill>
                  <a:prstClr val="black"/>
                </a:solidFill>
                <a:latin typeface="Arial" charset="0"/>
                <a:ea typeface="Arial" charset="0"/>
                <a:cs typeface="Arial" charset="0"/>
              </a:rPr>
              <a:t>cultura</a:t>
            </a:r>
            <a:r>
              <a:rPr lang="nb-NO" sz="2400" dirty="0">
                <a:solidFill>
                  <a:prstClr val="black"/>
                </a:solidFill>
                <a:latin typeface="Arial" charset="0"/>
                <a:ea typeface="Arial" charset="0"/>
                <a:cs typeface="Arial" charset="0"/>
              </a:rPr>
              <a:t> della sicurezza informatica </a:t>
            </a:r>
            <a:r>
              <a:rPr lang="nb-NO" sz="2400" dirty="0">
                <a:solidFill>
                  <a:prstClr val="black"/>
                </a:solidFill>
                <a:latin typeface="Arial" charset="0"/>
                <a:ea typeface="Arial" charset="0"/>
                <a:cs typeface="Arial" charset="0"/>
              </a:rPr>
              <a:t>in </a:t>
            </a:r>
            <a:r>
              <a:rPr lang="nb-NO" sz="2400" dirty="0" err="1">
                <a:solidFill>
                  <a:prstClr val="black"/>
                </a:solidFill>
                <a:latin typeface="Arial" charset="0"/>
                <a:ea typeface="Arial" charset="0"/>
                <a:cs typeface="Arial" charset="0"/>
              </a:rPr>
              <a:t>un'organizzazione</a:t>
            </a:r>
            <a:r>
              <a:rPr lang="nb-NO" sz="2400" dirty="0">
                <a:solidFill>
                  <a:prstClr val="black"/>
                </a:solidFill>
                <a:latin typeface="Arial" charset="0"/>
                <a:ea typeface="Arial" charset="0"/>
                <a:cs typeface="Arial" charset="0"/>
              </a:rPr>
              <a:t>.</a:t>
            </a:r>
          </a:p>
        </p:txBody>
      </p:sp>
      <p:sp>
        <p:nvSpPr>
          <p:cNvPr id="8" name="Rektangel 7"/>
          <p:cNvSpPr/>
          <p:nvPr/>
        </p:nvSpPr>
        <p:spPr>
          <a:xfrm>
            <a:off x="12632473" y="2308366"/>
            <a:ext cx="240772" cy="424732"/>
          </a:xfrm>
          <a:prstGeom prst="rect">
            <a:avLst/>
          </a:prstGeom>
        </p:spPr>
        <p:txBody>
          <a:bodyPr wrap="none">
            <a:spAutoFit/>
          </a:bodyPr>
          <a:lstStyle/>
          <a:p>
            <a:pPr defTabSz="1097280"/>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
        <p:nvSpPr>
          <p:cNvPr id="9" name="Rektangel 8"/>
          <p:cNvSpPr/>
          <p:nvPr/>
        </p:nvSpPr>
        <p:spPr>
          <a:xfrm>
            <a:off x="7172661" y="3893201"/>
            <a:ext cx="240772" cy="424732"/>
          </a:xfrm>
          <a:prstGeom prst="rect">
            <a:avLst/>
          </a:prstGeom>
        </p:spPr>
        <p:txBody>
          <a:bodyPr wrap="none">
            <a:spAutoFit/>
          </a:bodyPr>
          <a:lstStyle/>
          <a:p>
            <a:pPr defTabSz="1097280"/>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
        <p:nvSpPr>
          <p:cNvPr id="10" name="Rektangel 9"/>
          <p:cNvSpPr/>
          <p:nvPr/>
        </p:nvSpPr>
        <p:spPr>
          <a:xfrm>
            <a:off x="7172661" y="3893201"/>
            <a:ext cx="240772" cy="424732"/>
          </a:xfrm>
          <a:prstGeom prst="rect">
            <a:avLst/>
          </a:prstGeom>
        </p:spPr>
        <p:txBody>
          <a:bodyPr wrap="none">
            <a:spAutoFit/>
          </a:bodyPr>
          <a:lstStyle/>
          <a:p>
            <a:pPr defTabSz="1097280"/>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pic>
        <p:nvPicPr>
          <p:cNvPr id="23554" name="Picture 2" descr="https://lh5.googleusercontent.com/Wc1l-J1R5ZaGH1fbPwUuKkXlFIw18ljHkJzWyZWLAd64gtpN3dE4OgODHvHPabeD9lvnpFg0btBK7VbKb01yyxx2PNdJD3HZi955VrGP930DfvsVRuE3nqeBXqZDWM9uJGkyuZ4RBrU"/>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3610" y="1278967"/>
            <a:ext cx="3334760" cy="2501070"/>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https://lh4.googleusercontent.com/JwnadF4clNXp4UuPoFiOQULjlGuvTFjIDaMhmh5uXHTeCs4pq7zNBqMDt0Fi88OcSaXEVIBni9lJLpKwOeXtqnhvJyVoTt9F-sJR_IzTw5Ut2LPCi0N1SLzEg2gMSei22NnwEA-PL4I"/>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84019" y="1406768"/>
            <a:ext cx="7478072" cy="2062916"/>
          </a:xfrm>
          <a:prstGeom prst="rect">
            <a:avLst/>
          </a:prstGeom>
          <a:noFill/>
          <a:extLst>
            <a:ext uri="{909E8E84-426E-40DD-AFC4-6F175D3DCCD1}">
              <a14:hiddenFill xmlns:a14="http://schemas.microsoft.com/office/drawing/2010/main">
                <a:solidFill>
                  <a:srgbClr val="FFFFFF"/>
                </a:solidFill>
              </a14:hiddenFill>
            </a:ext>
          </a:extLst>
        </p:spPr>
      </p:pic>
      <p:sp>
        <p:nvSpPr>
          <p:cNvPr id="11" name="Rektangel 10"/>
          <p:cNvSpPr/>
          <p:nvPr/>
        </p:nvSpPr>
        <p:spPr>
          <a:xfrm>
            <a:off x="6608821" y="3625800"/>
            <a:ext cx="7315200" cy="4228850"/>
          </a:xfrm>
          <a:prstGeom prst="rect">
            <a:avLst/>
          </a:prstGeom>
        </p:spPr>
        <p:txBody>
          <a:bodyPr>
            <a:spAutoFit/>
          </a:bodyPr>
          <a:lstStyle/>
          <a:p>
            <a:pPr algn="just" defTabSz="1097280"/>
            <a:r>
              <a:rPr lang="nb-NO" sz="1920" dirty="0" err="1">
                <a:solidFill>
                  <a:srgbClr val="000000"/>
                </a:solidFill>
                <a:latin typeface="Calibri" charset="0"/>
              </a:rPr>
              <a:t>L'Agenzia</a:t>
            </a:r>
            <a:r>
              <a:rPr lang="nb-NO" sz="1920" dirty="0">
                <a:solidFill>
                  <a:srgbClr val="000000"/>
                </a:solidFill>
                <a:latin typeface="Calibri" charset="0"/>
              </a:rPr>
              <a:t> dell'Unione europea </a:t>
            </a:r>
            <a:r>
              <a:rPr lang="nb-NO" sz="1920" dirty="0">
                <a:solidFill>
                  <a:srgbClr val="000000"/>
                </a:solidFill>
                <a:latin typeface="Calibri" charset="0"/>
              </a:rPr>
              <a:t>per la sicurezza delle reti e dell'informazione (ENISA) è un </a:t>
            </a:r>
            <a:r>
              <a:rPr lang="nb-NO" sz="1920" dirty="0" err="1">
                <a:solidFill>
                  <a:srgbClr val="000000"/>
                </a:solidFill>
                <a:latin typeface="Calibri" charset="0"/>
              </a:rPr>
              <a:t>centro </a:t>
            </a:r>
            <a:r>
              <a:rPr lang="nb-NO" sz="1920" dirty="0">
                <a:solidFill>
                  <a:srgbClr val="000000"/>
                </a:solidFill>
                <a:latin typeface="Calibri" charset="0"/>
              </a:rPr>
              <a:t>di </a:t>
            </a:r>
            <a:r>
              <a:rPr lang="nb-NO" sz="1920" dirty="0" err="1">
                <a:solidFill>
                  <a:srgbClr val="000000"/>
                </a:solidFill>
                <a:latin typeface="Calibri" charset="0"/>
              </a:rPr>
              <a:t>competenza in materia di</a:t>
            </a:r>
            <a:r>
              <a:rPr lang="nb-NO" sz="1920" dirty="0" err="1">
                <a:solidFill>
                  <a:srgbClr val="000000"/>
                </a:solidFill>
                <a:latin typeface="Calibri" charset="0"/>
              </a:rPr>
              <a:t> sicurezza </a:t>
            </a:r>
            <a:r>
              <a:rPr lang="nb-NO" sz="1920" dirty="0" err="1">
                <a:solidFill>
                  <a:srgbClr val="000000"/>
                </a:solidFill>
                <a:latin typeface="Calibri" charset="0"/>
              </a:rPr>
              <a:t>delle reti </a:t>
            </a:r>
            <a:r>
              <a:rPr lang="nb-NO" sz="1920" dirty="0">
                <a:solidFill>
                  <a:srgbClr val="000000"/>
                </a:solidFill>
                <a:latin typeface="Calibri" charset="0"/>
              </a:rPr>
              <a:t>e </a:t>
            </a:r>
            <a:r>
              <a:rPr lang="nb-NO" sz="1920" dirty="0" err="1">
                <a:solidFill>
                  <a:srgbClr val="000000"/>
                </a:solidFill>
                <a:latin typeface="Calibri" charset="0"/>
              </a:rPr>
              <a:t>dell'informazione </a:t>
            </a:r>
            <a:r>
              <a:rPr lang="nb-NO" sz="1920" dirty="0">
                <a:solidFill>
                  <a:srgbClr val="000000"/>
                </a:solidFill>
                <a:latin typeface="Calibri" charset="0"/>
              </a:rPr>
              <a:t>per </a:t>
            </a:r>
            <a:r>
              <a:rPr lang="nb-NO" sz="1920" dirty="0">
                <a:solidFill>
                  <a:srgbClr val="000000"/>
                </a:solidFill>
                <a:latin typeface="Calibri" charset="0"/>
              </a:rPr>
              <a:t>l'UE, </a:t>
            </a:r>
            <a:r>
              <a:rPr lang="nb-NO" sz="1920" dirty="0" err="1">
                <a:solidFill>
                  <a:srgbClr val="000000"/>
                </a:solidFill>
                <a:latin typeface="Calibri" charset="0"/>
              </a:rPr>
              <a:t>i</a:t>
            </a:r>
            <a:r>
              <a:rPr lang="nb-NO" sz="1920" dirty="0" err="1">
                <a:solidFill>
                  <a:srgbClr val="000000"/>
                </a:solidFill>
                <a:latin typeface="Calibri" charset="0"/>
              </a:rPr>
              <a:t> suoi </a:t>
            </a:r>
            <a:r>
              <a:rPr lang="nb-NO" sz="1920" dirty="0" err="1">
                <a:solidFill>
                  <a:srgbClr val="000000"/>
                </a:solidFill>
                <a:latin typeface="Calibri" charset="0"/>
              </a:rPr>
              <a:t>Stati </a:t>
            </a:r>
            <a:r>
              <a:rPr lang="nb-NO" sz="1920" dirty="0" err="1">
                <a:solidFill>
                  <a:srgbClr val="000000"/>
                </a:solidFill>
                <a:latin typeface="Calibri" charset="0"/>
              </a:rPr>
              <a:t>membri</a:t>
            </a:r>
            <a:r>
              <a:rPr lang="nb-NO" sz="1920" dirty="0">
                <a:solidFill>
                  <a:srgbClr val="000000"/>
                </a:solidFill>
                <a:latin typeface="Calibri" charset="0"/>
              </a:rPr>
              <a:t>, </a:t>
            </a:r>
            <a:r>
              <a:rPr lang="nb-NO" sz="1920" dirty="0" err="1">
                <a:solidFill>
                  <a:srgbClr val="000000"/>
                </a:solidFill>
                <a:latin typeface="Calibri" charset="0"/>
              </a:rPr>
              <a:t>il </a:t>
            </a:r>
            <a:r>
              <a:rPr lang="nb-NO" sz="1920" dirty="0" err="1">
                <a:solidFill>
                  <a:srgbClr val="000000"/>
                </a:solidFill>
                <a:latin typeface="Calibri" charset="0"/>
              </a:rPr>
              <a:t>settore</a:t>
            </a:r>
            <a:r>
              <a:rPr lang="nb-NO" sz="1920" dirty="0">
                <a:solidFill>
                  <a:srgbClr val="000000"/>
                </a:solidFill>
                <a:latin typeface="Calibri" charset="0"/>
              </a:rPr>
              <a:t> privato </a:t>
            </a:r>
            <a:r>
              <a:rPr lang="nb-NO" sz="1920" dirty="0">
                <a:solidFill>
                  <a:srgbClr val="000000"/>
                </a:solidFill>
                <a:latin typeface="Calibri" charset="0"/>
              </a:rPr>
              <a:t>e </a:t>
            </a:r>
            <a:r>
              <a:rPr lang="nb-NO" sz="1920" dirty="0" err="1">
                <a:solidFill>
                  <a:srgbClr val="000000"/>
                </a:solidFill>
                <a:latin typeface="Calibri" charset="0"/>
              </a:rPr>
              <a:t>i cittadini</a:t>
            </a:r>
            <a:r>
              <a:rPr lang="nb-NO" sz="1920" dirty="0">
                <a:solidFill>
                  <a:srgbClr val="000000"/>
                </a:solidFill>
                <a:latin typeface="Calibri" charset="0"/>
              </a:rPr>
              <a:t> dell'UE</a:t>
            </a:r>
            <a:r>
              <a:rPr lang="nb-NO" sz="1920" dirty="0">
                <a:solidFill>
                  <a:srgbClr val="000000"/>
                </a:solidFill>
                <a:latin typeface="Calibri" charset="0"/>
              </a:rPr>
              <a:t>. L'ENISA </a:t>
            </a:r>
            <a:r>
              <a:rPr lang="nb-NO" sz="1920" dirty="0" err="1">
                <a:solidFill>
                  <a:srgbClr val="000000"/>
                </a:solidFill>
                <a:latin typeface="Calibri" charset="0"/>
              </a:rPr>
              <a:t>collabora </a:t>
            </a:r>
            <a:r>
              <a:rPr lang="nb-NO" sz="1920" dirty="0" err="1">
                <a:solidFill>
                  <a:srgbClr val="000000"/>
                </a:solidFill>
                <a:latin typeface="Calibri" charset="0"/>
              </a:rPr>
              <a:t>con </a:t>
            </a:r>
            <a:r>
              <a:rPr lang="nb-NO" sz="1920" dirty="0" err="1">
                <a:solidFill>
                  <a:srgbClr val="000000"/>
                </a:solidFill>
                <a:latin typeface="Calibri" charset="0"/>
              </a:rPr>
              <a:t>questi </a:t>
            </a:r>
            <a:r>
              <a:rPr lang="nb-NO" sz="1920" dirty="0" err="1">
                <a:solidFill>
                  <a:srgbClr val="000000"/>
                </a:solidFill>
                <a:latin typeface="Calibri" charset="0"/>
              </a:rPr>
              <a:t>gruppi </a:t>
            </a:r>
            <a:r>
              <a:rPr lang="nb-NO" sz="1920" dirty="0">
                <a:solidFill>
                  <a:srgbClr val="000000"/>
                </a:solidFill>
                <a:latin typeface="Calibri" charset="0"/>
              </a:rPr>
              <a:t>per </a:t>
            </a:r>
            <a:r>
              <a:rPr lang="nb-NO" sz="1920" dirty="0" err="1">
                <a:solidFill>
                  <a:srgbClr val="000000"/>
                </a:solidFill>
                <a:latin typeface="Calibri" charset="0"/>
              </a:rPr>
              <a:t>elaborare </a:t>
            </a:r>
            <a:r>
              <a:rPr lang="nb-NO" sz="1920" dirty="0" err="1">
                <a:solidFill>
                  <a:srgbClr val="000000"/>
                </a:solidFill>
                <a:latin typeface="Calibri" charset="0"/>
              </a:rPr>
              <a:t>pareri </a:t>
            </a:r>
            <a:r>
              <a:rPr lang="nb-NO" sz="1920" dirty="0">
                <a:solidFill>
                  <a:srgbClr val="000000"/>
                </a:solidFill>
                <a:latin typeface="Calibri" charset="0"/>
              </a:rPr>
              <a:t>e </a:t>
            </a:r>
            <a:r>
              <a:rPr lang="nb-NO" sz="1920" dirty="0" err="1">
                <a:solidFill>
                  <a:srgbClr val="000000"/>
                </a:solidFill>
                <a:latin typeface="Calibri" charset="0"/>
              </a:rPr>
              <a:t>raccomandazioni </a:t>
            </a:r>
            <a:r>
              <a:rPr lang="nb-NO" sz="1920" dirty="0" err="1">
                <a:solidFill>
                  <a:srgbClr val="000000"/>
                </a:solidFill>
                <a:latin typeface="Calibri" charset="0"/>
              </a:rPr>
              <a:t>sulle </a:t>
            </a:r>
            <a:r>
              <a:rPr lang="nb-NO" sz="1920" dirty="0" err="1">
                <a:solidFill>
                  <a:srgbClr val="000000"/>
                </a:solidFill>
                <a:latin typeface="Calibri" charset="0"/>
              </a:rPr>
              <a:t>buone </a:t>
            </a:r>
            <a:r>
              <a:rPr lang="nb-NO" sz="1920" dirty="0" err="1">
                <a:solidFill>
                  <a:srgbClr val="000000"/>
                </a:solidFill>
                <a:latin typeface="Calibri" charset="0"/>
              </a:rPr>
              <a:t>pratiche </a:t>
            </a:r>
            <a:r>
              <a:rPr lang="nb-NO" sz="1920" dirty="0">
                <a:solidFill>
                  <a:srgbClr val="000000"/>
                </a:solidFill>
                <a:latin typeface="Calibri" charset="0"/>
              </a:rPr>
              <a:t>in materia di </a:t>
            </a:r>
            <a:r>
              <a:rPr lang="nb-NO" sz="1920" dirty="0" err="1">
                <a:solidFill>
                  <a:srgbClr val="000000"/>
                </a:solidFill>
                <a:latin typeface="Calibri" charset="0"/>
              </a:rPr>
              <a:t>sicurezza </a:t>
            </a:r>
            <a:r>
              <a:rPr lang="nb-NO" sz="1920" dirty="0" err="1">
                <a:solidFill>
                  <a:srgbClr val="000000"/>
                </a:solidFill>
                <a:latin typeface="Calibri" charset="0"/>
              </a:rPr>
              <a:t>delle informazioni</a:t>
            </a:r>
            <a:r>
              <a:rPr lang="nb-NO" sz="1920" dirty="0">
                <a:solidFill>
                  <a:srgbClr val="000000"/>
                </a:solidFill>
                <a:latin typeface="Calibri" charset="0"/>
              </a:rPr>
              <a:t>. Assiste </a:t>
            </a:r>
            <a:r>
              <a:rPr lang="nb-NO" sz="1920" dirty="0" err="1">
                <a:solidFill>
                  <a:srgbClr val="000000"/>
                </a:solidFill>
                <a:latin typeface="Calibri" charset="0"/>
              </a:rPr>
              <a:t>gli Stati </a:t>
            </a:r>
            <a:r>
              <a:rPr lang="nb-NO" sz="1920" dirty="0" err="1">
                <a:solidFill>
                  <a:srgbClr val="000000"/>
                </a:solidFill>
                <a:latin typeface="Calibri" charset="0"/>
              </a:rPr>
              <a:t>membri </a:t>
            </a:r>
            <a:r>
              <a:rPr lang="nb-NO" sz="1920" dirty="0" err="1">
                <a:solidFill>
                  <a:srgbClr val="000000"/>
                </a:solidFill>
                <a:latin typeface="Calibri" charset="0"/>
              </a:rPr>
              <a:t>nell'attuazione </a:t>
            </a:r>
            <a:r>
              <a:rPr lang="nb-NO" sz="1920" dirty="0" err="1">
                <a:solidFill>
                  <a:srgbClr val="000000"/>
                </a:solidFill>
                <a:latin typeface="Calibri" charset="0"/>
              </a:rPr>
              <a:t>della legislazione</a:t>
            </a:r>
            <a:r>
              <a:rPr lang="nb-NO" sz="1920" dirty="0">
                <a:solidFill>
                  <a:srgbClr val="000000"/>
                </a:solidFill>
                <a:latin typeface="Calibri" charset="0"/>
              </a:rPr>
              <a:t> UE pertinente </a:t>
            </a:r>
            <a:r>
              <a:rPr lang="nb-NO" sz="1920" dirty="0">
                <a:solidFill>
                  <a:srgbClr val="000000"/>
                </a:solidFill>
                <a:latin typeface="Calibri" charset="0"/>
              </a:rPr>
              <a:t>e </a:t>
            </a:r>
            <a:r>
              <a:rPr lang="nb-NO" sz="1920" dirty="0" err="1">
                <a:solidFill>
                  <a:srgbClr val="000000"/>
                </a:solidFill>
                <a:latin typeface="Calibri" charset="0"/>
              </a:rPr>
              <a:t>lavora </a:t>
            </a:r>
            <a:r>
              <a:rPr lang="nb-NO" sz="1920" dirty="0">
                <a:solidFill>
                  <a:srgbClr val="000000"/>
                </a:solidFill>
                <a:latin typeface="Calibri" charset="0"/>
              </a:rPr>
              <a:t>per </a:t>
            </a:r>
            <a:r>
              <a:rPr lang="nb-NO" sz="1920" dirty="0" err="1">
                <a:solidFill>
                  <a:srgbClr val="000000"/>
                </a:solidFill>
                <a:latin typeface="Calibri" charset="0"/>
              </a:rPr>
              <a:t>migliorare </a:t>
            </a:r>
            <a:r>
              <a:rPr lang="nb-NO" sz="1920" dirty="0" err="1">
                <a:solidFill>
                  <a:srgbClr val="000000"/>
                </a:solidFill>
                <a:latin typeface="Calibri" charset="0"/>
              </a:rPr>
              <a:t>la </a:t>
            </a:r>
            <a:r>
              <a:rPr lang="nb-NO" sz="1920" dirty="0" err="1">
                <a:solidFill>
                  <a:srgbClr val="000000"/>
                </a:solidFill>
                <a:latin typeface="Calibri" charset="0"/>
              </a:rPr>
              <a:t>resilienza </a:t>
            </a:r>
            <a:r>
              <a:rPr lang="nb-NO" sz="1920" dirty="0">
                <a:solidFill>
                  <a:srgbClr val="000000"/>
                </a:solidFill>
                <a:latin typeface="Calibri" charset="0"/>
              </a:rPr>
              <a:t>delle </a:t>
            </a:r>
            <a:r>
              <a:rPr lang="nb-NO" sz="1920" dirty="0" err="1">
                <a:solidFill>
                  <a:srgbClr val="000000"/>
                </a:solidFill>
                <a:latin typeface="Calibri" charset="0"/>
              </a:rPr>
              <a:t>infrastrutture </a:t>
            </a:r>
            <a:r>
              <a:rPr lang="nb-NO" sz="1920" dirty="0">
                <a:solidFill>
                  <a:srgbClr val="000000"/>
                </a:solidFill>
                <a:latin typeface="Calibri" charset="0"/>
              </a:rPr>
              <a:t>e </a:t>
            </a:r>
            <a:r>
              <a:rPr lang="nb-NO" sz="1920" dirty="0" err="1">
                <a:solidFill>
                  <a:srgbClr val="000000"/>
                </a:solidFill>
                <a:latin typeface="Calibri" charset="0"/>
              </a:rPr>
              <a:t>delle reti </a:t>
            </a:r>
            <a:r>
              <a:rPr lang="nb-NO" sz="1920" dirty="0" err="1">
                <a:solidFill>
                  <a:srgbClr val="000000"/>
                </a:solidFill>
                <a:latin typeface="Calibri" charset="0"/>
              </a:rPr>
              <a:t>informatiche </a:t>
            </a:r>
            <a:r>
              <a:rPr lang="nb-NO" sz="1920" dirty="0" err="1">
                <a:solidFill>
                  <a:srgbClr val="000000"/>
                </a:solidFill>
                <a:latin typeface="Calibri" charset="0"/>
              </a:rPr>
              <a:t>critiche </a:t>
            </a:r>
            <a:r>
              <a:rPr lang="nb-NO" sz="1920" dirty="0" err="1">
                <a:solidFill>
                  <a:srgbClr val="000000"/>
                </a:solidFill>
                <a:latin typeface="Calibri" charset="0"/>
              </a:rPr>
              <a:t>europee</a:t>
            </a:r>
            <a:r>
              <a:rPr lang="nb-NO" sz="1920" dirty="0">
                <a:solidFill>
                  <a:srgbClr val="000000"/>
                </a:solidFill>
                <a:latin typeface="Calibri" charset="0"/>
              </a:rPr>
              <a:t>. L'ENISA </a:t>
            </a:r>
            <a:r>
              <a:rPr lang="nb-NO" sz="1920" dirty="0" err="1">
                <a:solidFill>
                  <a:srgbClr val="000000"/>
                </a:solidFill>
                <a:latin typeface="Calibri" charset="0"/>
              </a:rPr>
              <a:t>mira </a:t>
            </a:r>
            <a:r>
              <a:rPr lang="nb-NO" sz="1920" dirty="0">
                <a:solidFill>
                  <a:srgbClr val="000000"/>
                </a:solidFill>
                <a:latin typeface="Calibri" charset="0"/>
              </a:rPr>
              <a:t>a </a:t>
            </a:r>
            <a:r>
              <a:rPr lang="nb-NO" sz="1920" dirty="0" err="1">
                <a:solidFill>
                  <a:srgbClr val="000000"/>
                </a:solidFill>
                <a:latin typeface="Calibri" charset="0"/>
              </a:rPr>
              <a:t>potenziare </a:t>
            </a:r>
            <a:r>
              <a:rPr lang="nb-NO" sz="1920" dirty="0" err="1">
                <a:solidFill>
                  <a:srgbClr val="000000"/>
                </a:solidFill>
                <a:latin typeface="Calibri" charset="0"/>
              </a:rPr>
              <a:t>le competenze </a:t>
            </a:r>
            <a:r>
              <a:rPr lang="nb-NO" sz="1920" dirty="0" err="1">
                <a:solidFill>
                  <a:srgbClr val="000000"/>
                </a:solidFill>
                <a:latin typeface="Calibri" charset="0"/>
              </a:rPr>
              <a:t>esistenti </a:t>
            </a:r>
            <a:r>
              <a:rPr lang="nb-NO" sz="1920" dirty="0">
                <a:solidFill>
                  <a:srgbClr val="000000"/>
                </a:solidFill>
                <a:latin typeface="Calibri" charset="0"/>
              </a:rPr>
              <a:t>negli </a:t>
            </a:r>
            <a:r>
              <a:rPr lang="nb-NO" sz="1920" dirty="0" err="1">
                <a:solidFill>
                  <a:srgbClr val="000000"/>
                </a:solidFill>
                <a:latin typeface="Calibri" charset="0"/>
              </a:rPr>
              <a:t>Stati </a:t>
            </a:r>
            <a:r>
              <a:rPr lang="nb-NO" sz="1920" dirty="0" err="1">
                <a:solidFill>
                  <a:srgbClr val="000000"/>
                </a:solidFill>
                <a:latin typeface="Calibri" charset="0"/>
              </a:rPr>
              <a:t>membri </a:t>
            </a:r>
            <a:r>
              <a:rPr lang="nb-NO" sz="1920" dirty="0" err="1">
                <a:solidFill>
                  <a:srgbClr val="000000"/>
                </a:solidFill>
                <a:latin typeface="Calibri" charset="0"/>
              </a:rPr>
              <a:t>sostenendo </a:t>
            </a:r>
            <a:r>
              <a:rPr lang="nb-NO" sz="1920" dirty="0" err="1">
                <a:solidFill>
                  <a:srgbClr val="000000"/>
                </a:solidFill>
                <a:latin typeface="Calibri" charset="0"/>
              </a:rPr>
              <a:t>lo </a:t>
            </a:r>
            <a:r>
              <a:rPr lang="nb-NO" sz="1920" dirty="0" err="1">
                <a:solidFill>
                  <a:srgbClr val="000000"/>
                </a:solidFill>
                <a:latin typeface="Calibri" charset="0"/>
              </a:rPr>
              <a:t>sviluppo </a:t>
            </a:r>
            <a:r>
              <a:rPr lang="nb-NO" sz="1920" dirty="0">
                <a:solidFill>
                  <a:srgbClr val="000000"/>
                </a:solidFill>
                <a:latin typeface="Calibri" charset="0"/>
              </a:rPr>
              <a:t>di </a:t>
            </a:r>
            <a:r>
              <a:rPr lang="nb-NO" sz="1920" dirty="0" err="1">
                <a:solidFill>
                  <a:srgbClr val="000000"/>
                </a:solidFill>
                <a:latin typeface="Calibri" charset="0"/>
              </a:rPr>
              <a:t>comunità</a:t>
            </a:r>
            <a:r>
              <a:rPr lang="nb-NO" sz="1920" dirty="0">
                <a:solidFill>
                  <a:srgbClr val="000000"/>
                </a:solidFill>
                <a:latin typeface="Calibri" charset="0"/>
              </a:rPr>
              <a:t> transfrontaliere </a:t>
            </a:r>
            <a:r>
              <a:rPr lang="nb-NO" sz="1920" dirty="0" err="1">
                <a:solidFill>
                  <a:srgbClr val="000000"/>
                </a:solidFill>
                <a:latin typeface="Calibri" charset="0"/>
              </a:rPr>
              <a:t>impegnate </a:t>
            </a:r>
            <a:r>
              <a:rPr lang="nb-NO" sz="1920" dirty="0">
                <a:solidFill>
                  <a:srgbClr val="000000"/>
                </a:solidFill>
                <a:latin typeface="Calibri" charset="0"/>
              </a:rPr>
              <a:t>a </a:t>
            </a:r>
            <a:r>
              <a:rPr lang="nb-NO" sz="1920" dirty="0" err="1">
                <a:solidFill>
                  <a:srgbClr val="000000"/>
                </a:solidFill>
                <a:latin typeface="Calibri" charset="0"/>
              </a:rPr>
              <a:t>migliorare </a:t>
            </a:r>
            <a:r>
              <a:rPr lang="nb-NO" sz="1920" dirty="0" err="1">
                <a:solidFill>
                  <a:srgbClr val="000000"/>
                </a:solidFill>
                <a:latin typeface="Calibri" charset="0"/>
              </a:rPr>
              <a:t>la sicurezza </a:t>
            </a:r>
            <a:r>
              <a:rPr lang="nb-NO" sz="1920" dirty="0" err="1">
                <a:solidFill>
                  <a:srgbClr val="000000"/>
                </a:solidFill>
                <a:latin typeface="Calibri" charset="0"/>
              </a:rPr>
              <a:t>delle reti </a:t>
            </a:r>
            <a:r>
              <a:rPr lang="nb-NO" sz="1920" dirty="0">
                <a:solidFill>
                  <a:srgbClr val="000000"/>
                </a:solidFill>
                <a:latin typeface="Calibri" charset="0"/>
              </a:rPr>
              <a:t>e </a:t>
            </a:r>
            <a:r>
              <a:rPr lang="nb-NO" sz="1920" dirty="0" err="1">
                <a:solidFill>
                  <a:srgbClr val="000000"/>
                </a:solidFill>
                <a:latin typeface="Calibri" charset="0"/>
              </a:rPr>
              <a:t>dell'informazione </a:t>
            </a:r>
            <a:r>
              <a:rPr lang="nb-NO" sz="1920" dirty="0" err="1">
                <a:solidFill>
                  <a:srgbClr val="000000"/>
                </a:solidFill>
                <a:latin typeface="Calibri" charset="0"/>
              </a:rPr>
              <a:t>in tutta </a:t>
            </a:r>
            <a:r>
              <a:rPr lang="nb-NO" sz="1920" dirty="0">
                <a:solidFill>
                  <a:srgbClr val="000000"/>
                </a:solidFill>
                <a:latin typeface="Calibri" charset="0"/>
              </a:rPr>
              <a:t>l'UE. Maggiori </a:t>
            </a:r>
            <a:r>
              <a:rPr lang="nb-NO" sz="1920" dirty="0" err="1">
                <a:solidFill>
                  <a:srgbClr val="000000"/>
                </a:solidFill>
                <a:latin typeface="Calibri" charset="0"/>
              </a:rPr>
              <a:t>informazioni </a:t>
            </a:r>
            <a:r>
              <a:rPr lang="nb-NO" sz="1920" dirty="0">
                <a:solidFill>
                  <a:srgbClr val="000000"/>
                </a:solidFill>
                <a:latin typeface="Calibri" charset="0"/>
              </a:rPr>
              <a:t>sull'ENISA e </a:t>
            </a:r>
            <a:r>
              <a:rPr lang="nb-NO" sz="1920" dirty="0" err="1">
                <a:solidFill>
                  <a:srgbClr val="000000"/>
                </a:solidFill>
                <a:latin typeface="Calibri" charset="0"/>
              </a:rPr>
              <a:t>sul suo </a:t>
            </a:r>
            <a:r>
              <a:rPr lang="nb-NO" sz="1920" dirty="0" err="1">
                <a:solidFill>
                  <a:srgbClr val="000000"/>
                </a:solidFill>
                <a:latin typeface="Calibri" charset="0"/>
              </a:rPr>
              <a:t>lavoro </a:t>
            </a:r>
            <a:r>
              <a:rPr lang="nb-NO" sz="1920" dirty="0">
                <a:solidFill>
                  <a:srgbClr val="000000"/>
                </a:solidFill>
                <a:latin typeface="Calibri" charset="0"/>
              </a:rPr>
              <a:t>sono </a:t>
            </a:r>
            <a:r>
              <a:rPr lang="nb-NO" sz="1920" dirty="0" err="1">
                <a:solidFill>
                  <a:srgbClr val="000000"/>
                </a:solidFill>
                <a:latin typeface="Calibri" charset="0"/>
              </a:rPr>
              <a:t>disponibili </a:t>
            </a:r>
            <a:r>
              <a:rPr lang="nb-NO" sz="1920" dirty="0">
                <a:solidFill>
                  <a:srgbClr val="000000"/>
                </a:solidFill>
                <a:latin typeface="Calibri" charset="0"/>
              </a:rPr>
              <a:t>all'indirizzo</a:t>
            </a:r>
            <a:r>
              <a:rPr lang="nb-NO" sz="1920" b="1" dirty="0" err="1">
                <a:solidFill>
                  <a:srgbClr val="000000"/>
                </a:solidFill>
                <a:latin typeface="Calibri" charset="0"/>
              </a:rPr>
              <a:t> www.enisa.europa.eu</a:t>
            </a:r>
            <a:r>
              <a:rPr lang="nb-NO" sz="1920" dirty="0">
                <a:solidFill>
                  <a:srgbClr val="000000"/>
                </a:solidFill>
                <a:latin typeface="Calibri" charset="0"/>
              </a:rPr>
              <a:t>. </a:t>
            </a:r>
            <a:endParaRPr lang="nb-NO" sz="1920" dirty="0">
              <a:solidFill>
                <a:prstClr val="black"/>
              </a:solidFill>
              <a:latin typeface="Aptos" panose="02110004020202020204"/>
            </a:endParaRPr>
          </a:p>
          <a:p>
            <a:pPr defTabSz="1097280"/>
            <a:br>
              <a:rPr lang="nb-NO" sz="1920" dirty="0">
                <a:solidFill>
                  <a:prstClr val="black"/>
                </a:solidFill>
                <a:latin typeface="Aptos" panose="02110004020202020204"/>
              </a:rPr>
            </a:br>
            <a:endParaRPr lang="nb-NO" sz="1920" dirty="0">
              <a:solidFill>
                <a:prstClr val="black"/>
              </a:solidFill>
              <a:latin typeface="Aptos" panose="02110004020202020204"/>
            </a:endParaRPr>
          </a:p>
        </p:txBody>
      </p:sp>
    </p:spTree>
    <p:extLst>
      <p:ext uri="{BB962C8B-B14F-4D97-AF65-F5344CB8AC3E}">
        <p14:creationId xmlns:p14="http://schemas.microsoft.com/office/powerpoint/2010/main" val="3569397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sld>
</file>

<file path=ppt/slides/slide17.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11"/>
          <p:cNvSpPr/>
          <p:nvPr/>
        </p:nvSpPr>
        <p:spPr>
          <a:xfrm>
            <a:off x="7374937" y="4385412"/>
            <a:ext cx="1557307" cy="2154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11" name="TekstSylinder 10"/>
          <p:cNvSpPr txBox="1"/>
          <p:nvPr/>
        </p:nvSpPr>
        <p:spPr>
          <a:xfrm>
            <a:off x="6929589" y="1162983"/>
            <a:ext cx="6738284" cy="6334042"/>
          </a:xfrm>
          <a:prstGeom prst="rect">
            <a:avLst/>
          </a:prstGeom>
          <a:noFill/>
        </p:spPr>
        <p:txBody>
          <a:bodyPr wrap="square" rtlCol="0">
            <a:spAutoFit/>
          </a:bodyPr>
          <a:lstStyle/>
          <a:p>
            <a:pPr defTabSz="1097280"/>
            <a:r>
              <a:rPr lang="nb-NO" sz="1920" b="1" u="sng" dirty="0">
                <a:solidFill>
                  <a:prstClr val="black"/>
                </a:solidFill>
                <a:latin typeface="Aptos" panose="02110004020202020204"/>
              </a:rPr>
              <a:t>Gestione e </a:t>
            </a:r>
            <a:r>
              <a:rPr lang="nb-NO" sz="1920" b="1" u="sng" dirty="0" err="1">
                <a:solidFill>
                  <a:prstClr val="black"/>
                </a:solidFill>
                <a:latin typeface="Aptos" panose="02110004020202020204"/>
              </a:rPr>
              <a:t>leadership </a:t>
            </a:r>
            <a:r>
              <a:rPr lang="nb-NO" sz="1920" b="1" u="sng" dirty="0" err="1">
                <a:solidFill>
                  <a:prstClr val="black"/>
                </a:solidFill>
                <a:latin typeface="Aptos" panose="02110004020202020204"/>
              </a:rPr>
              <a:t>organizzativa</a:t>
            </a:r>
            <a:endParaRPr lang="nb-NO" sz="1920" b="1" u="sng" dirty="0">
              <a:solidFill>
                <a:prstClr val="black"/>
              </a:solidFill>
              <a:latin typeface="Aptos" panose="02110004020202020204"/>
            </a:endParaRPr>
          </a:p>
          <a:p>
            <a:pPr defTabSz="1097280"/>
            <a:endParaRPr lang="nb-NO" sz="1680" dirty="0">
              <a:solidFill>
                <a:prstClr val="black"/>
              </a:solidFill>
              <a:latin typeface="Aptos" panose="02110004020202020204"/>
            </a:endParaRPr>
          </a:p>
          <a:p>
            <a:pPr marL="342900" indent="-342900" defTabSz="1097280" fontAlgn="base">
              <a:buFont typeface="Arial" charset="0"/>
              <a:buChar char="•"/>
            </a:pPr>
            <a:r>
              <a:rPr lang="nb-NO" sz="1680" dirty="0" err="1">
                <a:solidFill>
                  <a:prstClr val="black"/>
                </a:solidFill>
                <a:latin typeface="Aptos" panose="02110004020202020204"/>
              </a:rPr>
              <a:t>Assumersi </a:t>
            </a:r>
            <a:r>
              <a:rPr lang="nb-NO" sz="1680" dirty="0" err="1">
                <a:solidFill>
                  <a:prstClr val="black"/>
                </a:solidFill>
                <a:latin typeface="Aptos" panose="02110004020202020204"/>
              </a:rPr>
              <a:t>la responsabilità</a:t>
            </a:r>
            <a:r>
              <a:rPr lang="nb-NO" sz="1680" dirty="0">
                <a:solidFill>
                  <a:prstClr val="black"/>
                </a:solidFill>
                <a:latin typeface="Aptos" panose="02110004020202020204"/>
              </a:rPr>
              <a:t>: </a:t>
            </a:r>
            <a:r>
              <a:rPr lang="nb-NO" sz="1680" dirty="0" err="1">
                <a:solidFill>
                  <a:prstClr val="black"/>
                </a:solidFill>
                <a:latin typeface="Aptos" panose="02110004020202020204"/>
              </a:rPr>
              <a:t>decidere </a:t>
            </a:r>
            <a:r>
              <a:rPr lang="nb-NO" sz="1680" dirty="0" err="1">
                <a:solidFill>
                  <a:prstClr val="black"/>
                </a:solidFill>
                <a:latin typeface="Aptos" panose="02110004020202020204"/>
              </a:rPr>
              <a:t>quali </a:t>
            </a:r>
            <a:r>
              <a:rPr lang="nb-NO" sz="1680" dirty="0">
                <a:solidFill>
                  <a:prstClr val="black"/>
                </a:solidFill>
                <a:latin typeface="Aptos" panose="02110004020202020204"/>
              </a:rPr>
              <a:t>rischi </a:t>
            </a:r>
            <a:r>
              <a:rPr lang="nb-NO" sz="1680" dirty="0" err="1">
                <a:solidFill>
                  <a:prstClr val="black"/>
                </a:solidFill>
                <a:latin typeface="Aptos" panose="02110004020202020204"/>
              </a:rPr>
              <a:t>per la sicurezza </a:t>
            </a:r>
            <a:r>
              <a:rPr lang="nb-NO" sz="1680" dirty="0" err="1">
                <a:solidFill>
                  <a:prstClr val="black"/>
                </a:solidFill>
                <a:latin typeface="Aptos" panose="02110004020202020204"/>
              </a:rPr>
              <a:t>si </a:t>
            </a:r>
            <a:r>
              <a:rPr lang="nb-NO" sz="1680" dirty="0" err="1">
                <a:solidFill>
                  <a:prstClr val="black"/>
                </a:solidFill>
                <a:latin typeface="Aptos" panose="02110004020202020204"/>
              </a:rPr>
              <a:t>desidera </a:t>
            </a:r>
            <a:r>
              <a:rPr lang="nb-NO" sz="1680" dirty="0" err="1">
                <a:solidFill>
                  <a:prstClr val="black"/>
                </a:solidFill>
                <a:latin typeface="Aptos" panose="02110004020202020204"/>
              </a:rPr>
              <a:t>gestire </a:t>
            </a:r>
            <a:r>
              <a:rPr lang="nb-NO" sz="1680" dirty="0">
                <a:solidFill>
                  <a:prstClr val="black"/>
                </a:solidFill>
                <a:latin typeface="Aptos" panose="02110004020202020204"/>
              </a:rPr>
              <a:t>e </a:t>
            </a:r>
            <a:r>
              <a:rPr lang="nb-NO" sz="1680" dirty="0" err="1">
                <a:solidFill>
                  <a:prstClr val="black"/>
                </a:solidFill>
                <a:latin typeface="Aptos" panose="02110004020202020204"/>
              </a:rPr>
              <a:t>impegnare </a:t>
            </a:r>
            <a:r>
              <a:rPr lang="nb-NO" sz="1680" dirty="0" err="1">
                <a:solidFill>
                  <a:prstClr val="black"/>
                </a:solidFill>
                <a:latin typeface="Aptos" panose="02110004020202020204"/>
              </a:rPr>
              <a:t>le </a:t>
            </a:r>
            <a:r>
              <a:rPr lang="nb-NO" sz="1680" dirty="0" err="1">
                <a:solidFill>
                  <a:prstClr val="black"/>
                </a:solidFill>
                <a:latin typeface="Aptos" panose="02110004020202020204"/>
              </a:rPr>
              <a:t>risorse </a:t>
            </a:r>
            <a:r>
              <a:rPr lang="nb-NO" sz="1680" dirty="0" err="1">
                <a:solidFill>
                  <a:prstClr val="black"/>
                </a:solidFill>
                <a:latin typeface="Aptos" panose="02110004020202020204"/>
              </a:rPr>
              <a:t>necessarie</a:t>
            </a:r>
            <a:r>
              <a:rPr lang="nb-NO" sz="1680" dirty="0">
                <a:solidFill>
                  <a:prstClr val="black"/>
                </a:solidFill>
                <a:latin typeface="Aptos" panose="02110004020202020204"/>
              </a:rPr>
              <a:t>. Ciò </a:t>
            </a:r>
            <a:r>
              <a:rPr lang="nb-NO" sz="1680" dirty="0" err="1">
                <a:solidFill>
                  <a:prstClr val="black"/>
                </a:solidFill>
                <a:latin typeface="Aptos" panose="02110004020202020204"/>
              </a:rPr>
              <a:t>include </a:t>
            </a:r>
            <a:r>
              <a:rPr lang="nb-NO" sz="1680" dirty="0" err="1">
                <a:solidFill>
                  <a:prstClr val="black"/>
                </a:solidFill>
                <a:latin typeface="Aptos" panose="02110004020202020204"/>
              </a:rPr>
              <a:t>il </a:t>
            </a:r>
            <a:r>
              <a:rPr lang="nb-NO" sz="1680" dirty="0" err="1">
                <a:solidFill>
                  <a:prstClr val="black"/>
                </a:solidFill>
                <a:latin typeface="Aptos" panose="02110004020202020204"/>
              </a:rPr>
              <a:t>costo </a:t>
            </a:r>
            <a:r>
              <a:rPr lang="nb-NO" sz="1680" dirty="0">
                <a:solidFill>
                  <a:prstClr val="black"/>
                </a:solidFill>
                <a:latin typeface="Aptos" panose="02110004020202020204"/>
              </a:rPr>
              <a:t>di </a:t>
            </a:r>
            <a:r>
              <a:rPr lang="nb-NO" sz="1680" dirty="0" err="1">
                <a:solidFill>
                  <a:prstClr val="black"/>
                </a:solidFill>
                <a:latin typeface="Aptos" panose="02110004020202020204"/>
              </a:rPr>
              <a:t>acquisto </a:t>
            </a:r>
            <a:r>
              <a:rPr lang="nb-NO" sz="1680" dirty="0" err="1">
                <a:solidFill>
                  <a:prstClr val="black"/>
                </a:solidFill>
                <a:latin typeface="Aptos" panose="02110004020202020204"/>
              </a:rPr>
              <a:t>delle attrezzature </a:t>
            </a:r>
            <a:r>
              <a:rPr lang="nb-NO" sz="1680" dirty="0">
                <a:solidFill>
                  <a:prstClr val="black"/>
                </a:solidFill>
                <a:latin typeface="Aptos" panose="02110004020202020204"/>
              </a:rPr>
              <a:t>e dei servizi </a:t>
            </a:r>
            <a:r>
              <a:rPr lang="nb-NO" sz="1680" dirty="0" err="1">
                <a:solidFill>
                  <a:prstClr val="black"/>
                </a:solidFill>
                <a:latin typeface="Aptos" panose="02110004020202020204"/>
              </a:rPr>
              <a:t>di sicurezza</a:t>
            </a:r>
            <a:r>
              <a:rPr lang="nb-NO" sz="1680" dirty="0">
                <a:solidFill>
                  <a:prstClr val="black"/>
                </a:solidFill>
                <a:latin typeface="Aptos" panose="02110004020202020204"/>
              </a:rPr>
              <a:t>, </a:t>
            </a:r>
            <a:r>
              <a:rPr lang="nb-NO" sz="1680" dirty="0" err="1">
                <a:solidFill>
                  <a:prstClr val="black"/>
                </a:solidFill>
                <a:latin typeface="Aptos" panose="02110004020202020204"/>
              </a:rPr>
              <a:t>ma </a:t>
            </a:r>
            <a:r>
              <a:rPr lang="nb-NO" sz="1680" dirty="0" err="1">
                <a:solidFill>
                  <a:prstClr val="black"/>
                </a:solidFill>
                <a:latin typeface="Aptos" panose="02110004020202020204"/>
              </a:rPr>
              <a:t>soprattutto </a:t>
            </a:r>
            <a:r>
              <a:rPr lang="nb-NO" sz="1680" dirty="0" err="1">
                <a:solidFill>
                  <a:prstClr val="black"/>
                </a:solidFill>
                <a:latin typeface="Aptos" panose="02110004020202020204"/>
              </a:rPr>
              <a:t>il </a:t>
            </a:r>
            <a:r>
              <a:rPr lang="nb-NO" sz="1680" dirty="0" err="1">
                <a:solidFill>
                  <a:prstClr val="black"/>
                </a:solidFill>
                <a:latin typeface="Aptos" panose="02110004020202020204"/>
              </a:rPr>
              <a:t>costo</a:t>
            </a:r>
            <a:r>
              <a:rPr lang="nb-NO" sz="1680" dirty="0">
                <a:solidFill>
                  <a:prstClr val="black"/>
                </a:solidFill>
                <a:latin typeface="Aptos" panose="02110004020202020204"/>
              </a:rPr>
              <a:t> totale </a:t>
            </a:r>
            <a:r>
              <a:rPr lang="nb-NO" sz="1680" dirty="0">
                <a:solidFill>
                  <a:prstClr val="black"/>
                </a:solidFill>
                <a:latin typeface="Aptos" panose="02110004020202020204"/>
              </a:rPr>
              <a:t>di gestione </a:t>
            </a:r>
            <a:r>
              <a:rPr lang="nb-NO" sz="1680" dirty="0" err="1">
                <a:solidFill>
                  <a:prstClr val="black"/>
                </a:solidFill>
                <a:latin typeface="Aptos" panose="02110004020202020204"/>
              </a:rPr>
              <a:t>di tali </a:t>
            </a:r>
            <a:r>
              <a:rPr lang="nb-NO" sz="1680" dirty="0" err="1">
                <a:solidFill>
                  <a:prstClr val="black"/>
                </a:solidFill>
                <a:latin typeface="Aptos" panose="02110004020202020204"/>
              </a:rPr>
              <a:t>misure </a:t>
            </a:r>
            <a:r>
              <a:rPr lang="nb-NO" sz="1680" dirty="0" err="1">
                <a:solidFill>
                  <a:prstClr val="black"/>
                </a:solidFill>
                <a:latin typeface="Aptos" panose="02110004020202020204"/>
              </a:rPr>
              <a:t>di sicurezza</a:t>
            </a:r>
            <a:r>
              <a:rPr lang="nb-NO" sz="1680" dirty="0">
                <a:solidFill>
                  <a:prstClr val="black"/>
                </a:solidFill>
                <a:latin typeface="Aptos" panose="02110004020202020204"/>
              </a:rPr>
              <a:t>:</a:t>
            </a:r>
          </a:p>
          <a:p>
            <a:pPr marL="891540" lvl="1" indent="-342900" defTabSz="1097280" fontAlgn="base">
              <a:buFont typeface="Arial" charset="0"/>
              <a:buChar char="•"/>
            </a:pPr>
            <a:r>
              <a:rPr lang="nb-NO" sz="1680" dirty="0">
                <a:solidFill>
                  <a:prstClr val="black"/>
                </a:solidFill>
                <a:latin typeface="Aptos" panose="02110004020202020204"/>
              </a:rPr>
              <a:t>il tempo che il personale deve dedicare </a:t>
            </a:r>
            <a:r>
              <a:rPr lang="nb-NO" sz="1680" dirty="0" err="1">
                <a:solidFill>
                  <a:prstClr val="black"/>
                </a:solidFill>
                <a:latin typeface="Aptos" panose="02110004020202020204"/>
              </a:rPr>
              <a:t>alla </a:t>
            </a:r>
            <a:r>
              <a:rPr lang="nb-NO" sz="1680" dirty="0" err="1">
                <a:solidFill>
                  <a:prstClr val="black"/>
                </a:solidFill>
                <a:latin typeface="Aptos" panose="02110004020202020204"/>
              </a:rPr>
              <a:t>sicurezza</a:t>
            </a:r>
            <a:endParaRPr lang="nb-NO" sz="1680" dirty="0">
              <a:solidFill>
                <a:prstClr val="black"/>
              </a:solidFill>
              <a:latin typeface="Aptos" panose="02110004020202020204"/>
            </a:endParaRPr>
          </a:p>
          <a:p>
            <a:pPr marL="891540" lvl="1" indent="-342900" defTabSz="1097280" fontAlgn="base">
              <a:buFont typeface="Arial" charset="0"/>
              <a:buChar char="•"/>
            </a:pPr>
            <a:r>
              <a:rPr lang="nb-NO" sz="1680" dirty="0" err="1">
                <a:solidFill>
                  <a:prstClr val="black"/>
                </a:solidFill>
                <a:latin typeface="Aptos" panose="02110004020202020204"/>
              </a:rPr>
              <a:t>il </a:t>
            </a:r>
            <a:r>
              <a:rPr lang="nb-NO" sz="1680" dirty="0">
                <a:solidFill>
                  <a:prstClr val="black"/>
                </a:solidFill>
                <a:latin typeface="Aptos" panose="02110004020202020204"/>
              </a:rPr>
              <a:t>tempo e </a:t>
            </a:r>
            <a:r>
              <a:rPr lang="nb-NO" sz="1680" dirty="0" err="1">
                <a:solidFill>
                  <a:prstClr val="black"/>
                </a:solidFill>
                <a:latin typeface="Aptos" panose="02110004020202020204"/>
              </a:rPr>
              <a:t>lo sforzo </a:t>
            </a:r>
            <a:r>
              <a:rPr lang="nb-NO" sz="1680" dirty="0" err="1">
                <a:solidFill>
                  <a:prstClr val="black"/>
                </a:solidFill>
                <a:latin typeface="Aptos" panose="02110004020202020204"/>
              </a:rPr>
              <a:t>necessari </a:t>
            </a:r>
            <a:r>
              <a:rPr lang="nb-NO" sz="1680" dirty="0">
                <a:solidFill>
                  <a:prstClr val="black"/>
                </a:solidFill>
                <a:latin typeface="Aptos" panose="02110004020202020204"/>
              </a:rPr>
              <a:t>per </a:t>
            </a:r>
            <a:r>
              <a:rPr lang="nb-NO" sz="1680" dirty="0" err="1">
                <a:solidFill>
                  <a:prstClr val="black"/>
                </a:solidFill>
                <a:latin typeface="Aptos" panose="02110004020202020204"/>
              </a:rPr>
              <a:t>trasformare </a:t>
            </a:r>
            <a:r>
              <a:rPr lang="nb-NO" sz="1680" dirty="0" err="1">
                <a:solidFill>
                  <a:prstClr val="black"/>
                </a:solidFill>
                <a:latin typeface="Aptos" panose="02110004020202020204"/>
              </a:rPr>
              <a:t>comportamenti </a:t>
            </a:r>
            <a:r>
              <a:rPr lang="nb-NO" sz="1680" dirty="0" err="1">
                <a:solidFill>
                  <a:prstClr val="black"/>
                </a:solidFill>
                <a:latin typeface="Aptos" panose="02110004020202020204"/>
              </a:rPr>
              <a:t>non sicuri </a:t>
            </a:r>
            <a:r>
              <a:rPr lang="nb-NO" sz="1680" dirty="0" err="1">
                <a:solidFill>
                  <a:prstClr val="black"/>
                </a:solidFill>
                <a:latin typeface="Aptos" panose="02110004020202020204"/>
              </a:rPr>
              <a:t>in </a:t>
            </a:r>
            <a:r>
              <a:rPr lang="nb-NO" sz="1680" dirty="0" err="1">
                <a:solidFill>
                  <a:prstClr val="black"/>
                </a:solidFill>
                <a:latin typeface="Aptos" panose="02110004020202020204"/>
              </a:rPr>
              <a:t>comportamenti </a:t>
            </a:r>
            <a:r>
              <a:rPr lang="nb-NO" sz="1680" dirty="0" err="1">
                <a:solidFill>
                  <a:prstClr val="black"/>
                </a:solidFill>
                <a:latin typeface="Aptos" panose="02110004020202020204"/>
              </a:rPr>
              <a:t>sicuri</a:t>
            </a:r>
            <a:endParaRPr lang="nb-NO" sz="1680" dirty="0">
              <a:solidFill>
                <a:prstClr val="black"/>
              </a:solidFill>
              <a:latin typeface="Aptos" panose="02110004020202020204"/>
            </a:endParaRPr>
          </a:p>
          <a:p>
            <a:pPr marL="891540" lvl="1" indent="-342900" defTabSz="1097280" fontAlgn="base">
              <a:buFont typeface="Arial" charset="0"/>
              <a:buChar char="•"/>
            </a:pPr>
            <a:r>
              <a:rPr lang="nb-NO" sz="1680" dirty="0">
                <a:solidFill>
                  <a:prstClr val="black"/>
                </a:solidFill>
                <a:latin typeface="Aptos" panose="02110004020202020204"/>
              </a:rPr>
              <a:t>attività </a:t>
            </a:r>
            <a:r>
              <a:rPr lang="nb-NO" sz="1680" dirty="0" err="1">
                <a:solidFill>
                  <a:prstClr val="black"/>
                </a:solidFill>
                <a:latin typeface="Aptos" panose="02110004020202020204"/>
              </a:rPr>
              <a:t>che </a:t>
            </a:r>
            <a:r>
              <a:rPr lang="nb-NO" sz="1680" dirty="0" err="1">
                <a:solidFill>
                  <a:prstClr val="black"/>
                </a:solidFill>
                <a:latin typeface="Aptos" panose="02110004020202020204"/>
              </a:rPr>
              <a:t>potrebbero </a:t>
            </a:r>
            <a:r>
              <a:rPr lang="nb-NO" sz="1680" dirty="0">
                <a:solidFill>
                  <a:prstClr val="black"/>
                </a:solidFill>
                <a:latin typeface="Aptos" panose="02110004020202020204"/>
              </a:rPr>
              <a:t>andare perse a </a:t>
            </a:r>
            <a:r>
              <a:rPr lang="nb-NO" sz="1680" dirty="0" err="1">
                <a:solidFill>
                  <a:prstClr val="black"/>
                </a:solidFill>
                <a:latin typeface="Aptos" panose="02110004020202020204"/>
              </a:rPr>
              <a:t>causa </a:t>
            </a:r>
            <a:r>
              <a:rPr lang="nb-NO" sz="1680" dirty="0">
                <a:solidFill>
                  <a:prstClr val="black"/>
                </a:solidFill>
                <a:latin typeface="Aptos" panose="02110004020202020204"/>
              </a:rPr>
              <a:t>del </a:t>
            </a:r>
            <a:r>
              <a:rPr lang="nb-NO" sz="1680" dirty="0" err="1">
                <a:solidFill>
                  <a:prstClr val="black"/>
                </a:solidFill>
                <a:latin typeface="Aptos" panose="02110004020202020204"/>
              </a:rPr>
              <a:t>rispetto </a:t>
            </a:r>
            <a:r>
              <a:rPr lang="nb-NO" sz="1680" dirty="0" err="1">
                <a:solidFill>
                  <a:prstClr val="black"/>
                </a:solidFill>
                <a:latin typeface="Aptos" panose="02110004020202020204"/>
              </a:rPr>
              <a:t>delle </a:t>
            </a:r>
            <a:r>
              <a:rPr lang="nb-NO" sz="1680" dirty="0" err="1">
                <a:solidFill>
                  <a:prstClr val="black"/>
                </a:solidFill>
                <a:latin typeface="Aptos" panose="02110004020202020204"/>
              </a:rPr>
              <a:t>politiche </a:t>
            </a:r>
            <a:r>
              <a:rPr lang="nb-NO" sz="1680" dirty="0">
                <a:solidFill>
                  <a:prstClr val="black"/>
                </a:solidFill>
                <a:latin typeface="Aptos" panose="02110004020202020204"/>
              </a:rPr>
              <a:t>da parte del personale</a:t>
            </a:r>
            <a:endParaRPr lang="nb-NO" sz="1680" dirty="0">
              <a:solidFill>
                <a:prstClr val="black"/>
              </a:solidFill>
              <a:latin typeface="Aptos" panose="02110004020202020204"/>
            </a:endParaRPr>
          </a:p>
          <a:p>
            <a:pPr marL="891540" lvl="1" indent="-342900" defTabSz="1097280" fontAlgn="base">
              <a:buFont typeface="Arial" charset="0"/>
              <a:buChar char="•"/>
            </a:pPr>
            <a:r>
              <a:rPr lang="nb-NO" sz="1680" dirty="0" err="1">
                <a:solidFill>
                  <a:prstClr val="black"/>
                </a:solidFill>
                <a:latin typeface="Aptos" panose="02110004020202020204"/>
              </a:rPr>
              <a:t>Sviluppare </a:t>
            </a:r>
            <a:r>
              <a:rPr lang="nb-NO" sz="1680" dirty="0" err="1">
                <a:solidFill>
                  <a:prstClr val="black"/>
                </a:solidFill>
                <a:latin typeface="Aptos" panose="02110004020202020204"/>
              </a:rPr>
              <a:t>le </a:t>
            </a:r>
            <a:r>
              <a:rPr lang="nb-NO" sz="1680" dirty="0">
                <a:solidFill>
                  <a:prstClr val="black"/>
                </a:solidFill>
                <a:latin typeface="Aptos" panose="02110004020202020204"/>
              </a:rPr>
              <a:t>competenze </a:t>
            </a:r>
            <a:r>
              <a:rPr lang="nb-NO" sz="1680" dirty="0" err="1">
                <a:solidFill>
                  <a:prstClr val="black"/>
                </a:solidFill>
                <a:latin typeface="Aptos" panose="02110004020202020204"/>
              </a:rPr>
              <a:t>necessarie </a:t>
            </a:r>
            <a:r>
              <a:rPr lang="nb-NO" sz="1680" dirty="0">
                <a:solidFill>
                  <a:prstClr val="black"/>
                </a:solidFill>
                <a:latin typeface="Aptos" panose="02110004020202020204"/>
              </a:rPr>
              <a:t>alle diverse parti </a:t>
            </a:r>
            <a:r>
              <a:rPr lang="nb-NO" sz="1680" dirty="0" err="1">
                <a:solidFill>
                  <a:prstClr val="black"/>
                </a:solidFill>
                <a:latin typeface="Aptos" panose="02110004020202020204"/>
              </a:rPr>
              <a:t>dell'organizzazione</a:t>
            </a:r>
            <a:endParaRPr lang="nb-NO" sz="1680" dirty="0">
              <a:solidFill>
                <a:prstClr val="black"/>
              </a:solidFill>
              <a:latin typeface="Aptos" panose="02110004020202020204"/>
            </a:endParaRPr>
          </a:p>
          <a:p>
            <a:pPr marL="342900" indent="-342900" defTabSz="1097280" fontAlgn="base">
              <a:buFont typeface="Arial" charset="0"/>
              <a:buChar char="•"/>
            </a:pPr>
            <a:r>
              <a:rPr lang="nb-NO" sz="1680" dirty="0">
                <a:solidFill>
                  <a:prstClr val="black"/>
                </a:solidFill>
                <a:latin typeface="Aptos" panose="02110004020202020204"/>
              </a:rPr>
              <a:t>Dare </a:t>
            </a:r>
            <a:r>
              <a:rPr lang="nb-NO" sz="1680" dirty="0" err="1">
                <a:solidFill>
                  <a:prstClr val="black"/>
                </a:solidFill>
                <a:latin typeface="Aptos" panose="02110004020202020204"/>
              </a:rPr>
              <a:t>l'esempio</a:t>
            </a:r>
            <a:r>
              <a:rPr lang="nb-NO" sz="1680" dirty="0">
                <a:solidFill>
                  <a:prstClr val="black"/>
                </a:solidFill>
                <a:latin typeface="Aptos" panose="02110004020202020204"/>
              </a:rPr>
              <a:t>: </a:t>
            </a:r>
            <a:r>
              <a:rPr lang="nb-NO" sz="1680" dirty="0" err="1">
                <a:solidFill>
                  <a:prstClr val="black"/>
                </a:solidFill>
                <a:latin typeface="Aptos" panose="02110004020202020204"/>
              </a:rPr>
              <a:t>seguire </a:t>
            </a:r>
            <a:r>
              <a:rPr lang="nb-NO" sz="1680" dirty="0" err="1">
                <a:solidFill>
                  <a:prstClr val="black"/>
                </a:solidFill>
                <a:latin typeface="Aptos" panose="02110004020202020204"/>
              </a:rPr>
              <a:t>sempre </a:t>
            </a:r>
            <a:r>
              <a:rPr lang="nb-NO" sz="1680" dirty="0" err="1">
                <a:solidFill>
                  <a:prstClr val="black"/>
                </a:solidFill>
                <a:latin typeface="Aptos" panose="02110004020202020204"/>
              </a:rPr>
              <a:t>le politiche </a:t>
            </a:r>
            <a:r>
              <a:rPr lang="nb-NO" sz="1680" dirty="0" err="1">
                <a:solidFill>
                  <a:prstClr val="black"/>
                </a:solidFill>
                <a:latin typeface="Aptos" panose="02110004020202020204"/>
              </a:rPr>
              <a:t>di sicurezza </a:t>
            </a:r>
            <a:r>
              <a:rPr lang="nb-NO" sz="1680" dirty="0">
                <a:solidFill>
                  <a:prstClr val="black"/>
                </a:solidFill>
                <a:latin typeface="Aptos" panose="02110004020202020204"/>
              </a:rPr>
              <a:t>(</a:t>
            </a:r>
            <a:r>
              <a:rPr lang="nb-NO" sz="1680" dirty="0" err="1">
                <a:solidFill>
                  <a:prstClr val="black"/>
                </a:solidFill>
                <a:latin typeface="Aptos" panose="02110004020202020204"/>
              </a:rPr>
              <a:t>si </a:t>
            </a:r>
            <a:r>
              <a:rPr lang="nb-NO" sz="1680" dirty="0" err="1">
                <a:solidFill>
                  <a:prstClr val="black"/>
                </a:solidFill>
                <a:latin typeface="Aptos" panose="02110004020202020204"/>
              </a:rPr>
              <a:t>è </a:t>
            </a:r>
            <a:r>
              <a:rPr lang="nb-NO" sz="1680" dirty="0">
                <a:solidFill>
                  <a:prstClr val="black"/>
                </a:solidFill>
                <a:latin typeface="Aptos" panose="02110004020202020204"/>
              </a:rPr>
              <a:t>un </a:t>
            </a:r>
            <a:r>
              <a:rPr lang="nb-NO" sz="1680" dirty="0">
                <a:solidFill>
                  <a:prstClr val="black"/>
                </a:solidFill>
                <a:latin typeface="Aptos" panose="02110004020202020204"/>
              </a:rPr>
              <a:t>obiettivo </a:t>
            </a:r>
            <a:r>
              <a:rPr lang="nb-NO" sz="1680" dirty="0" err="1">
                <a:solidFill>
                  <a:prstClr val="black"/>
                </a:solidFill>
                <a:latin typeface="Aptos" panose="02110004020202020204"/>
              </a:rPr>
              <a:t>di alto valore</a:t>
            </a:r>
            <a:r>
              <a:rPr lang="nb-NO" sz="1680" dirty="0">
                <a:solidFill>
                  <a:prstClr val="black"/>
                </a:solidFill>
                <a:latin typeface="Aptos" panose="02110004020202020204"/>
              </a:rPr>
              <a:t>) e </a:t>
            </a:r>
            <a:r>
              <a:rPr lang="nb-NO" sz="1680" dirty="0" err="1">
                <a:solidFill>
                  <a:prstClr val="black"/>
                </a:solidFill>
                <a:latin typeface="Aptos" panose="02110004020202020204"/>
              </a:rPr>
              <a:t>dedicare </a:t>
            </a:r>
            <a:r>
              <a:rPr lang="nb-NO" sz="1680" dirty="0">
                <a:solidFill>
                  <a:prstClr val="black"/>
                </a:solidFill>
                <a:latin typeface="Aptos" panose="02110004020202020204"/>
              </a:rPr>
              <a:t>una </a:t>
            </a:r>
            <a:r>
              <a:rPr lang="nb-NO" sz="1680" dirty="0" err="1">
                <a:solidFill>
                  <a:prstClr val="black"/>
                </a:solidFill>
                <a:latin typeface="Aptos" panose="02110004020202020204"/>
              </a:rPr>
              <a:t>parte </a:t>
            </a:r>
            <a:r>
              <a:rPr lang="nb-NO" sz="1680" dirty="0">
                <a:solidFill>
                  <a:prstClr val="black"/>
                </a:solidFill>
                <a:latin typeface="Aptos" panose="02110004020202020204"/>
              </a:rPr>
              <a:t>del </a:t>
            </a:r>
            <a:r>
              <a:rPr lang="nb-NO" sz="1680" dirty="0" err="1">
                <a:solidFill>
                  <a:prstClr val="black"/>
                </a:solidFill>
                <a:latin typeface="Aptos" panose="02110004020202020204"/>
              </a:rPr>
              <a:t>proprio </a:t>
            </a:r>
            <a:r>
              <a:rPr lang="nb-NO" sz="1680" dirty="0">
                <a:solidFill>
                  <a:prstClr val="black"/>
                </a:solidFill>
                <a:latin typeface="Aptos" panose="02110004020202020204"/>
              </a:rPr>
              <a:t>tempo a </a:t>
            </a:r>
            <a:r>
              <a:rPr lang="nb-NO" sz="1680" dirty="0" err="1">
                <a:solidFill>
                  <a:prstClr val="black"/>
                </a:solidFill>
                <a:latin typeface="Aptos" panose="02110004020202020204"/>
              </a:rPr>
              <a:t>collaborare </a:t>
            </a:r>
            <a:r>
              <a:rPr lang="nb-NO" sz="1680" dirty="0" err="1">
                <a:solidFill>
                  <a:prstClr val="black"/>
                </a:solidFill>
                <a:latin typeface="Aptos" panose="02110004020202020204"/>
              </a:rPr>
              <a:t>con </a:t>
            </a:r>
            <a:r>
              <a:rPr lang="nb-NO" sz="1680" dirty="0" err="1">
                <a:solidFill>
                  <a:prstClr val="black"/>
                </a:solidFill>
                <a:latin typeface="Aptos" panose="02110004020202020204"/>
              </a:rPr>
              <a:t>specialisti </a:t>
            </a:r>
            <a:r>
              <a:rPr lang="nb-NO" sz="1680" dirty="0">
                <a:solidFill>
                  <a:prstClr val="black"/>
                </a:solidFill>
                <a:latin typeface="Aptos" panose="02110004020202020204"/>
              </a:rPr>
              <a:t>e personale </a:t>
            </a:r>
            <a:r>
              <a:rPr lang="nb-NO" sz="1680" dirty="0" err="1">
                <a:solidFill>
                  <a:prstClr val="black"/>
                </a:solidFill>
                <a:latin typeface="Aptos" panose="02110004020202020204"/>
              </a:rPr>
              <a:t>addetto alla sicurezza </a:t>
            </a:r>
            <a:r>
              <a:rPr lang="nb-NO" sz="1680" dirty="0">
                <a:solidFill>
                  <a:prstClr val="black"/>
                </a:solidFill>
                <a:latin typeface="Aptos" panose="02110004020202020204"/>
              </a:rPr>
              <a:t>per </a:t>
            </a:r>
            <a:r>
              <a:rPr lang="nb-NO" sz="1680" dirty="0" err="1">
                <a:solidFill>
                  <a:prstClr val="black"/>
                </a:solidFill>
                <a:latin typeface="Aptos" panose="02110004020202020204"/>
              </a:rPr>
              <a:t>trovare </a:t>
            </a:r>
            <a:r>
              <a:rPr lang="nb-NO" sz="1680" dirty="0" err="1">
                <a:solidFill>
                  <a:prstClr val="black"/>
                </a:solidFill>
                <a:latin typeface="Aptos" panose="02110004020202020204"/>
              </a:rPr>
              <a:t>soluzioni </a:t>
            </a:r>
            <a:r>
              <a:rPr lang="nb-NO" sz="1680" dirty="0" err="1">
                <a:solidFill>
                  <a:prstClr val="black"/>
                </a:solidFill>
                <a:latin typeface="Aptos" panose="02110004020202020204"/>
              </a:rPr>
              <a:t>praticabili </a:t>
            </a:r>
            <a:r>
              <a:rPr lang="nb-NO" sz="1680" dirty="0">
                <a:solidFill>
                  <a:prstClr val="black"/>
                </a:solidFill>
                <a:latin typeface="Aptos" panose="02110004020202020204"/>
              </a:rPr>
              <a:t>nelle </a:t>
            </a:r>
            <a:r>
              <a:rPr lang="nb-NO" sz="1680" dirty="0" err="1">
                <a:solidFill>
                  <a:prstClr val="black"/>
                </a:solidFill>
                <a:latin typeface="Aptos" panose="02110004020202020204"/>
              </a:rPr>
              <a:t>proprie </a:t>
            </a:r>
            <a:r>
              <a:rPr lang="nb-NO" sz="1680" dirty="0">
                <a:solidFill>
                  <a:prstClr val="black"/>
                </a:solidFill>
                <a:latin typeface="Aptos" panose="02110004020202020204"/>
              </a:rPr>
              <a:t>aree di </a:t>
            </a:r>
            <a:r>
              <a:rPr lang="nb-NO" sz="1680" dirty="0" err="1">
                <a:solidFill>
                  <a:prstClr val="black"/>
                </a:solidFill>
                <a:latin typeface="Aptos" panose="02110004020202020204"/>
              </a:rPr>
              <a:t>competenza </a:t>
            </a:r>
            <a:r>
              <a:rPr lang="nb-NO" sz="1680" dirty="0">
                <a:solidFill>
                  <a:prstClr val="black"/>
                </a:solidFill>
                <a:latin typeface="Aptos" panose="02110004020202020204"/>
              </a:rPr>
              <a:t>(ad esempio</a:t>
            </a:r>
            <a:r>
              <a:rPr lang="nb-NO" sz="1680" dirty="0">
                <a:solidFill>
                  <a:prstClr val="black"/>
                </a:solidFill>
                <a:latin typeface="Aptos" panose="02110004020202020204"/>
              </a:rPr>
              <a:t>,</a:t>
            </a:r>
            <a:r>
              <a:rPr lang="nb-NO" sz="1680" dirty="0">
                <a:solidFill>
                  <a:prstClr val="black"/>
                </a:solidFill>
                <a:latin typeface="Aptos" panose="02110004020202020204"/>
              </a:rPr>
              <a:t> </a:t>
            </a:r>
            <a:r>
              <a:rPr lang="nb-NO" sz="1680" dirty="0" err="1">
                <a:solidFill>
                  <a:prstClr val="black"/>
                </a:solidFill>
                <a:latin typeface="Aptos" panose="02110004020202020204"/>
              </a:rPr>
              <a:t>operazioni</a:t>
            </a:r>
            <a:r>
              <a:rPr lang="nb-NO" sz="1680" dirty="0">
                <a:solidFill>
                  <a:prstClr val="black"/>
                </a:solidFill>
                <a:latin typeface="Aptos" panose="02110004020202020204"/>
              </a:rPr>
              <a:t>,</a:t>
            </a:r>
            <a:r>
              <a:rPr lang="nb-NO" sz="1680" dirty="0">
                <a:solidFill>
                  <a:prstClr val="black"/>
                </a:solidFill>
                <a:latin typeface="Aptos" panose="02110004020202020204"/>
              </a:rPr>
              <a:t> </a:t>
            </a:r>
            <a:r>
              <a:rPr lang="nb-NO" sz="1680" dirty="0" err="1">
                <a:solidFill>
                  <a:prstClr val="black"/>
                </a:solidFill>
                <a:latin typeface="Aptos" panose="02110004020202020204"/>
              </a:rPr>
              <a:t>finanza</a:t>
            </a:r>
            <a:r>
              <a:rPr lang="nb-NO" sz="1680" dirty="0">
                <a:solidFill>
                  <a:prstClr val="black"/>
                </a:solidFill>
                <a:latin typeface="Aptos" panose="02110004020202020204"/>
              </a:rPr>
              <a:t>, </a:t>
            </a:r>
            <a:r>
              <a:rPr lang="nb-NO" sz="1680" dirty="0" err="1">
                <a:solidFill>
                  <a:prstClr val="black"/>
                </a:solidFill>
                <a:latin typeface="Aptos" panose="02110004020202020204"/>
              </a:rPr>
              <a:t>marketing</a:t>
            </a:r>
            <a:r>
              <a:rPr lang="nb-NO" sz="1680" dirty="0">
                <a:solidFill>
                  <a:prstClr val="black"/>
                </a:solidFill>
                <a:latin typeface="Aptos" panose="02110004020202020204"/>
              </a:rPr>
              <a:t>)</a:t>
            </a:r>
          </a:p>
          <a:p>
            <a:pPr marL="342900" indent="-342900" defTabSz="1097280" fontAlgn="base">
              <a:buFont typeface="Arial" charset="0"/>
              <a:buChar char="•"/>
            </a:pPr>
            <a:r>
              <a:rPr lang="nb-NO" sz="1680" dirty="0" err="1">
                <a:solidFill>
                  <a:prstClr val="black"/>
                </a:solidFill>
                <a:latin typeface="Aptos" panose="02110004020202020204"/>
              </a:rPr>
              <a:t>Gestisci </a:t>
            </a:r>
            <a:r>
              <a:rPr lang="nb-NO" sz="1680" dirty="0" err="1">
                <a:solidFill>
                  <a:prstClr val="black"/>
                </a:solidFill>
                <a:latin typeface="Aptos" panose="02110004020202020204"/>
              </a:rPr>
              <a:t>la</a:t>
            </a:r>
            <a:r>
              <a:rPr lang="nb-NO" sz="1680" dirty="0" err="1">
                <a:solidFill>
                  <a:prstClr val="black"/>
                </a:solidFill>
                <a:latin typeface="Aptos" panose="02110004020202020204"/>
              </a:rPr>
              <a:t> tua </a:t>
            </a:r>
            <a:r>
              <a:rPr lang="nb-NO" sz="1680" dirty="0" err="1">
                <a:solidFill>
                  <a:prstClr val="black"/>
                </a:solidFill>
                <a:latin typeface="Aptos" panose="02110004020202020204"/>
              </a:rPr>
              <a:t>organizzazione </a:t>
            </a:r>
            <a:r>
              <a:rPr lang="nb-NO" sz="1680" dirty="0">
                <a:solidFill>
                  <a:prstClr val="black"/>
                </a:solidFill>
                <a:latin typeface="Aptos" panose="02110004020202020204"/>
              </a:rPr>
              <a:t>per </a:t>
            </a:r>
            <a:r>
              <a:rPr lang="nb-NO" sz="1680" dirty="0" err="1">
                <a:solidFill>
                  <a:prstClr val="black"/>
                </a:solidFill>
                <a:latin typeface="Aptos" panose="02110004020202020204"/>
              </a:rPr>
              <a:t>favorire </a:t>
            </a:r>
            <a:r>
              <a:rPr lang="nb-NO" sz="1680" dirty="0" err="1">
                <a:solidFill>
                  <a:prstClr val="black"/>
                </a:solidFill>
                <a:latin typeface="Aptos" panose="02110004020202020204"/>
              </a:rPr>
              <a:t>la sicurezza</a:t>
            </a:r>
            <a:r>
              <a:rPr lang="nb-NO" sz="1680" dirty="0">
                <a:solidFill>
                  <a:prstClr val="black"/>
                </a:solidFill>
                <a:latin typeface="Aptos" panose="02110004020202020204"/>
              </a:rPr>
              <a:t>: il rapporto ha </a:t>
            </a:r>
            <a:r>
              <a:rPr lang="nb-NO" sz="1680" dirty="0" err="1">
                <a:solidFill>
                  <a:prstClr val="black"/>
                </a:solidFill>
                <a:latin typeface="Aptos" panose="02110004020202020204"/>
              </a:rPr>
              <a:t>rilevato </a:t>
            </a:r>
            <a:r>
              <a:rPr lang="nb-NO" sz="1680" dirty="0" err="1">
                <a:solidFill>
                  <a:prstClr val="black"/>
                </a:solidFill>
                <a:latin typeface="Aptos" panose="02110004020202020204"/>
              </a:rPr>
              <a:t>che </a:t>
            </a:r>
            <a:r>
              <a:rPr lang="nb-NO" sz="1680" dirty="0">
                <a:solidFill>
                  <a:prstClr val="black"/>
                </a:solidFill>
                <a:latin typeface="Aptos" panose="02110004020202020204"/>
              </a:rPr>
              <a:t>una gestione </a:t>
            </a:r>
            <a:r>
              <a:rPr lang="nb-NO" sz="1680" dirty="0" err="1">
                <a:solidFill>
                  <a:prstClr val="black"/>
                </a:solidFill>
                <a:latin typeface="Aptos" panose="02110004020202020204"/>
              </a:rPr>
              <a:t>efficace </a:t>
            </a:r>
            <a:r>
              <a:rPr lang="nb-NO" sz="1680" dirty="0">
                <a:solidFill>
                  <a:prstClr val="black"/>
                </a:solidFill>
                <a:latin typeface="Aptos" panose="02110004020202020204"/>
              </a:rPr>
              <a:t>della </a:t>
            </a:r>
            <a:r>
              <a:rPr lang="nb-NO" sz="1680" dirty="0" err="1">
                <a:solidFill>
                  <a:prstClr val="black"/>
                </a:solidFill>
                <a:latin typeface="Aptos" panose="02110004020202020204"/>
              </a:rPr>
              <a:t>sicurezza </a:t>
            </a:r>
            <a:r>
              <a:rPr lang="nb-NO" sz="1680" dirty="0" err="1">
                <a:solidFill>
                  <a:prstClr val="black"/>
                </a:solidFill>
                <a:latin typeface="Aptos" panose="02110004020202020204"/>
              </a:rPr>
              <a:t>può </a:t>
            </a:r>
            <a:r>
              <a:rPr lang="nb-NO" sz="1680" dirty="0" err="1">
                <a:solidFill>
                  <a:prstClr val="black"/>
                </a:solidFill>
                <a:latin typeface="Aptos" panose="02110004020202020204"/>
              </a:rPr>
              <a:t>attingere </a:t>
            </a:r>
            <a:r>
              <a:rPr lang="nb-NO" sz="1680" dirty="0" err="1">
                <a:solidFill>
                  <a:prstClr val="black"/>
                </a:solidFill>
                <a:latin typeface="Aptos" panose="02110004020202020204"/>
              </a:rPr>
              <a:t>conoscenze </a:t>
            </a:r>
            <a:r>
              <a:rPr lang="nb-NO" sz="1680" dirty="0">
                <a:solidFill>
                  <a:prstClr val="black"/>
                </a:solidFill>
                <a:latin typeface="Aptos" panose="02110004020202020204"/>
              </a:rPr>
              <a:t>e </a:t>
            </a:r>
            <a:r>
              <a:rPr lang="nb-NO" sz="1680" dirty="0" err="1">
                <a:solidFill>
                  <a:prstClr val="black"/>
                </a:solidFill>
                <a:latin typeface="Aptos" panose="02110004020202020204"/>
              </a:rPr>
              <a:t>strumenti </a:t>
            </a:r>
            <a:r>
              <a:rPr lang="nb-NO" sz="1680" dirty="0">
                <a:solidFill>
                  <a:prstClr val="black"/>
                </a:solidFill>
                <a:latin typeface="Aptos" panose="02110004020202020204"/>
              </a:rPr>
              <a:t>dalla </a:t>
            </a:r>
            <a:r>
              <a:rPr lang="nb-NO" sz="1680" dirty="0" err="1">
                <a:solidFill>
                  <a:prstClr val="black"/>
                </a:solidFill>
                <a:latin typeface="Aptos" panose="02110004020202020204"/>
              </a:rPr>
              <a:t>sicurezza</a:t>
            </a:r>
            <a:r>
              <a:rPr lang="nb-NO" sz="1680" dirty="0">
                <a:solidFill>
                  <a:prstClr val="black"/>
                </a:solidFill>
                <a:latin typeface="Aptos" panose="02110004020202020204"/>
              </a:rPr>
              <a:t>. </a:t>
            </a:r>
            <a:r>
              <a:rPr lang="nb-NO" sz="1680" dirty="0" err="1">
                <a:solidFill>
                  <a:prstClr val="black"/>
                </a:solidFill>
                <a:latin typeface="Aptos" panose="02110004020202020204"/>
              </a:rPr>
              <a:t>Allo stesso modo</a:t>
            </a:r>
            <a:r>
              <a:rPr lang="nb-NO" sz="1680" dirty="0">
                <a:solidFill>
                  <a:prstClr val="black"/>
                </a:solidFill>
                <a:latin typeface="Aptos" panose="02110004020202020204"/>
              </a:rPr>
              <a:t>, le risorse umane </a:t>
            </a:r>
            <a:r>
              <a:rPr lang="nb-NO" sz="1680" dirty="0" err="1">
                <a:solidFill>
                  <a:prstClr val="black"/>
                </a:solidFill>
                <a:latin typeface="Aptos" panose="02110004020202020204"/>
              </a:rPr>
              <a:t>possono </a:t>
            </a:r>
            <a:r>
              <a:rPr lang="nb-NO" sz="1680" dirty="0">
                <a:solidFill>
                  <a:prstClr val="black"/>
                </a:solidFill>
                <a:latin typeface="Aptos" panose="02110004020202020204"/>
              </a:rPr>
              <a:t>contribuire </a:t>
            </a:r>
            <a:r>
              <a:rPr lang="nb-NO" sz="1680" dirty="0" err="1">
                <a:solidFill>
                  <a:prstClr val="black"/>
                </a:solidFill>
                <a:latin typeface="Aptos" panose="02110004020202020204"/>
              </a:rPr>
              <a:t>alla </a:t>
            </a:r>
            <a:r>
              <a:rPr lang="nb-NO" sz="1680" dirty="0">
                <a:solidFill>
                  <a:prstClr val="black"/>
                </a:solidFill>
                <a:latin typeface="Aptos" panose="02110004020202020204"/>
              </a:rPr>
              <a:t>progettazione di </a:t>
            </a:r>
            <a:r>
              <a:rPr lang="nb-NO" sz="1680" dirty="0" err="1">
                <a:solidFill>
                  <a:prstClr val="black"/>
                </a:solidFill>
                <a:latin typeface="Aptos" panose="02110004020202020204"/>
              </a:rPr>
              <a:t>incentivi </a:t>
            </a:r>
            <a:r>
              <a:rPr lang="nb-NO" sz="1680" dirty="0">
                <a:solidFill>
                  <a:prstClr val="black"/>
                </a:solidFill>
                <a:latin typeface="Aptos" panose="02110004020202020204"/>
              </a:rPr>
              <a:t>e KPI, </a:t>
            </a:r>
            <a:r>
              <a:rPr lang="nb-NO" sz="1680" dirty="0" err="1">
                <a:solidFill>
                  <a:prstClr val="black"/>
                </a:solidFill>
                <a:latin typeface="Aptos" panose="02110004020202020204"/>
              </a:rPr>
              <a:t>aiutando</a:t>
            </a:r>
            <a:r>
              <a:rPr lang="nb-NO" sz="1680" dirty="0">
                <a:solidFill>
                  <a:prstClr val="black"/>
                </a:solidFill>
                <a:latin typeface="Aptos" panose="02110004020202020204"/>
              </a:rPr>
              <a:t> </a:t>
            </a:r>
            <a:r>
              <a:rPr lang="nb-NO" sz="1680" dirty="0">
                <a:solidFill>
                  <a:prstClr val="black"/>
                </a:solidFill>
                <a:latin typeface="Aptos" panose="02110004020202020204"/>
              </a:rPr>
              <a:t>a </a:t>
            </a:r>
            <a:r>
              <a:rPr lang="nb-NO" sz="1680" dirty="0" err="1">
                <a:solidFill>
                  <a:prstClr val="black"/>
                </a:solidFill>
                <a:latin typeface="Aptos" panose="02110004020202020204"/>
              </a:rPr>
              <a:t>identificare </a:t>
            </a:r>
            <a:r>
              <a:rPr lang="nb-NO" sz="1680" dirty="0" err="1">
                <a:solidFill>
                  <a:prstClr val="black"/>
                </a:solidFill>
                <a:latin typeface="Aptos" panose="02110004020202020204"/>
              </a:rPr>
              <a:t>il</a:t>
            </a:r>
            <a:r>
              <a:rPr lang="nb-NO" sz="1680" dirty="0">
                <a:solidFill>
                  <a:prstClr val="black"/>
                </a:solidFill>
                <a:latin typeface="Aptos" panose="02110004020202020204"/>
              </a:rPr>
              <a:t> personale </a:t>
            </a:r>
            <a:r>
              <a:rPr lang="nb-NO" sz="1680" dirty="0" err="1">
                <a:solidFill>
                  <a:prstClr val="black"/>
                </a:solidFill>
                <a:latin typeface="Aptos" panose="02110004020202020204"/>
              </a:rPr>
              <a:t>interessato </a:t>
            </a:r>
            <a:r>
              <a:rPr lang="nb-NO" sz="1680" dirty="0">
                <a:solidFill>
                  <a:prstClr val="black"/>
                </a:solidFill>
                <a:latin typeface="Aptos" panose="02110004020202020204"/>
              </a:rPr>
              <a:t>ad </a:t>
            </a:r>
            <a:r>
              <a:rPr lang="nb-NO" sz="1680" dirty="0" err="1">
                <a:solidFill>
                  <a:prstClr val="black"/>
                </a:solidFill>
                <a:latin typeface="Aptos" panose="02110004020202020204"/>
              </a:rPr>
              <a:t>acquisire </a:t>
            </a:r>
            <a:r>
              <a:rPr lang="nb-NO" sz="1680" dirty="0" err="1">
                <a:solidFill>
                  <a:prstClr val="black"/>
                </a:solidFill>
                <a:latin typeface="Aptos" panose="02110004020202020204"/>
              </a:rPr>
              <a:t>nuove </a:t>
            </a:r>
            <a:r>
              <a:rPr lang="nb-NO" sz="1680" dirty="0">
                <a:solidFill>
                  <a:prstClr val="black"/>
                </a:solidFill>
                <a:latin typeface="Aptos" panose="02110004020202020204"/>
              </a:rPr>
              <a:t>competenze e </a:t>
            </a:r>
            <a:r>
              <a:rPr lang="nb-NO" sz="1680" dirty="0" err="1">
                <a:solidFill>
                  <a:prstClr val="black"/>
                </a:solidFill>
                <a:latin typeface="Aptos" panose="02110004020202020204"/>
              </a:rPr>
              <a:t>ad assumersi </a:t>
            </a:r>
            <a:r>
              <a:rPr lang="nb-NO" sz="1680" dirty="0" err="1">
                <a:solidFill>
                  <a:prstClr val="black"/>
                </a:solidFill>
                <a:latin typeface="Aptos" panose="02110004020202020204"/>
              </a:rPr>
              <a:t>responsabilità </a:t>
            </a:r>
            <a:r>
              <a:rPr lang="nb-NO" sz="1680" dirty="0" err="1">
                <a:solidFill>
                  <a:prstClr val="black"/>
                </a:solidFill>
                <a:latin typeface="Aptos" panose="02110004020202020204"/>
              </a:rPr>
              <a:t>aggiuntive</a:t>
            </a:r>
            <a:r>
              <a:rPr lang="nb-NO" sz="1680" dirty="0">
                <a:solidFill>
                  <a:prstClr val="black"/>
                </a:solidFill>
                <a:latin typeface="Aptos" panose="02110004020202020204"/>
              </a:rPr>
              <a:t>. La comunicazione e </a:t>
            </a:r>
            <a:r>
              <a:rPr lang="nb-NO" sz="1680" dirty="0" err="1">
                <a:solidFill>
                  <a:prstClr val="black"/>
                </a:solidFill>
                <a:latin typeface="Aptos" panose="02110004020202020204"/>
              </a:rPr>
              <a:t>il marketing </a:t>
            </a:r>
            <a:r>
              <a:rPr lang="nb-NO" sz="1680" dirty="0" err="1">
                <a:solidFill>
                  <a:prstClr val="black"/>
                </a:solidFill>
                <a:latin typeface="Aptos" panose="02110004020202020204"/>
              </a:rPr>
              <a:t>possono </a:t>
            </a:r>
            <a:r>
              <a:rPr lang="nb-NO" sz="1680" dirty="0" err="1">
                <a:solidFill>
                  <a:prstClr val="black"/>
                </a:solidFill>
                <a:latin typeface="Aptos" panose="02110004020202020204"/>
              </a:rPr>
              <a:t>contribuire </a:t>
            </a:r>
            <a:r>
              <a:rPr lang="nb-NO" sz="1680" dirty="0">
                <a:solidFill>
                  <a:prstClr val="black"/>
                </a:solidFill>
                <a:latin typeface="Aptos" panose="02110004020202020204"/>
              </a:rPr>
              <a:t>a </a:t>
            </a:r>
            <a:r>
              <a:rPr lang="nb-NO" sz="1680" dirty="0" err="1">
                <a:solidFill>
                  <a:prstClr val="black"/>
                </a:solidFill>
                <a:latin typeface="Aptos" panose="02110004020202020204"/>
              </a:rPr>
              <a:t>migliorare </a:t>
            </a:r>
            <a:r>
              <a:rPr lang="nb-NO" sz="1680" dirty="0" err="1">
                <a:solidFill>
                  <a:prstClr val="black"/>
                </a:solidFill>
                <a:latin typeface="Aptos" panose="02110004020202020204"/>
              </a:rPr>
              <a:t>l'efficacia </a:t>
            </a:r>
            <a:r>
              <a:rPr lang="nb-NO" sz="1680" dirty="0">
                <a:solidFill>
                  <a:prstClr val="black"/>
                </a:solidFill>
                <a:latin typeface="Aptos" panose="02110004020202020204"/>
              </a:rPr>
              <a:t>dei </a:t>
            </a:r>
            <a:r>
              <a:rPr lang="nb-NO" sz="1680" dirty="0">
                <a:solidFill>
                  <a:prstClr val="black"/>
                </a:solidFill>
                <a:latin typeface="Aptos" panose="02110004020202020204"/>
              </a:rPr>
              <a:t>materiali </a:t>
            </a:r>
            <a:r>
              <a:rPr lang="nb-NO" sz="1680" dirty="0" err="1">
                <a:solidFill>
                  <a:prstClr val="black"/>
                </a:solidFill>
                <a:latin typeface="Aptos" panose="02110004020202020204"/>
              </a:rPr>
              <a:t>di sensibilizzazione</a:t>
            </a:r>
            <a:r>
              <a:rPr lang="nb-NO" sz="1680" dirty="0">
                <a:solidFill>
                  <a:prstClr val="black"/>
                </a:solidFill>
                <a:latin typeface="Aptos" panose="02110004020202020204"/>
              </a:rPr>
              <a:t>. Sfruttare </a:t>
            </a:r>
            <a:r>
              <a:rPr lang="nb-NO" sz="1680" dirty="0" err="1">
                <a:solidFill>
                  <a:prstClr val="black"/>
                </a:solidFill>
                <a:latin typeface="Aptos" panose="02110004020202020204"/>
              </a:rPr>
              <a:t>le</a:t>
            </a:r>
            <a:r>
              <a:rPr lang="nb-NO" sz="1680" dirty="0" err="1">
                <a:solidFill>
                  <a:prstClr val="black"/>
                </a:solidFill>
                <a:latin typeface="Aptos" panose="02110004020202020204"/>
              </a:rPr>
              <a:t> </a:t>
            </a:r>
            <a:r>
              <a:rPr lang="nb-NO" sz="1680" dirty="0" err="1">
                <a:solidFill>
                  <a:prstClr val="black"/>
                </a:solidFill>
                <a:latin typeface="Aptos" panose="02110004020202020204"/>
              </a:rPr>
              <a:t>proprie </a:t>
            </a:r>
            <a:r>
              <a:rPr lang="nb-NO" sz="1680" dirty="0" err="1">
                <a:solidFill>
                  <a:prstClr val="black"/>
                </a:solidFill>
                <a:latin typeface="Aptos" panose="02110004020202020204"/>
              </a:rPr>
              <a:t>risorse </a:t>
            </a:r>
            <a:r>
              <a:rPr lang="nb-NO" sz="1680" dirty="0">
                <a:solidFill>
                  <a:prstClr val="black"/>
                </a:solidFill>
                <a:latin typeface="Aptos" panose="02110004020202020204"/>
              </a:rPr>
              <a:t>e </a:t>
            </a:r>
            <a:r>
              <a:rPr lang="nb-NO" sz="1680" dirty="0">
                <a:solidFill>
                  <a:prstClr val="black"/>
                </a:solidFill>
                <a:latin typeface="Aptos" panose="02110004020202020204"/>
              </a:rPr>
              <a:t>abbattere i silos per </a:t>
            </a:r>
            <a:r>
              <a:rPr lang="nb-NO" sz="1680" dirty="0" err="1">
                <a:solidFill>
                  <a:prstClr val="black"/>
                </a:solidFill>
                <a:latin typeface="Aptos" panose="02110004020202020204"/>
              </a:rPr>
              <a:t>risolvere </a:t>
            </a:r>
            <a:r>
              <a:rPr lang="nb-NO" sz="1680" dirty="0">
                <a:solidFill>
                  <a:prstClr val="black"/>
                </a:solidFill>
                <a:latin typeface="Aptos" panose="02110004020202020204"/>
              </a:rPr>
              <a:t>i problemi è un </a:t>
            </a:r>
            <a:r>
              <a:rPr lang="nb-NO" sz="1680" dirty="0" err="1">
                <a:solidFill>
                  <a:prstClr val="black"/>
                </a:solidFill>
                <a:latin typeface="Aptos" panose="02110004020202020204"/>
              </a:rPr>
              <a:t>compito</a:t>
            </a:r>
            <a:r>
              <a:rPr lang="nb-NO" sz="1680" dirty="0">
                <a:solidFill>
                  <a:prstClr val="black"/>
                </a:solidFill>
                <a:latin typeface="Aptos" panose="02110004020202020204"/>
              </a:rPr>
              <a:t> di gestione</a:t>
            </a:r>
            <a:r>
              <a:rPr lang="nb-NO" sz="1680" dirty="0">
                <a:solidFill>
                  <a:prstClr val="black"/>
                </a:solidFill>
                <a:latin typeface="Aptos" panose="02110004020202020204"/>
              </a:rPr>
              <a:t>.</a:t>
            </a:r>
          </a:p>
        </p:txBody>
      </p:sp>
      <p:sp>
        <p:nvSpPr>
          <p:cNvPr id="2" name="Tittel 1"/>
          <p:cNvSpPr>
            <a:spLocks noGrp="1"/>
          </p:cNvSpPr>
          <p:nvPr>
            <p:ph type="title"/>
          </p:nvPr>
        </p:nvSpPr>
        <p:spPr>
          <a:xfrm>
            <a:off x="370390" y="285366"/>
            <a:ext cx="13889621" cy="881364"/>
          </a:xfrm>
        </p:spPr>
        <p:txBody>
          <a:bodyPr>
            <a:normAutofit/>
          </a:bodyPr>
          <a:lstStyle/>
          <a:p>
            <a:r>
              <a:rPr lang="nb-NO" sz="3840" dirty="0" err="1">
                <a:solidFill>
                  <a:schemeClr val="accent1"/>
                </a:solidFill>
                <a:latin typeface="Helvetica Neue" charset="0"/>
                <a:ea typeface="Helvetica Neue" charset="0"/>
                <a:cs typeface="Helvetica Neue" charset="0"/>
              </a:rPr>
              <a:t>Raccomandazioni </a:t>
            </a:r>
            <a:r>
              <a:rPr lang="nb-NO" sz="3840" dirty="0">
                <a:solidFill>
                  <a:schemeClr val="accent1"/>
                </a:solidFill>
                <a:latin typeface="Helvetica Neue" charset="0"/>
                <a:ea typeface="Helvetica Neue" charset="0"/>
                <a:cs typeface="Helvetica Neue" charset="0"/>
              </a:rPr>
              <a:t>per </a:t>
            </a:r>
            <a:r>
              <a:rPr lang="nb-NO" sz="3840" dirty="0" err="1">
                <a:solidFill>
                  <a:schemeClr val="accent1"/>
                </a:solidFill>
                <a:latin typeface="Helvetica Neue" charset="0"/>
                <a:ea typeface="Helvetica Neue" charset="0"/>
                <a:cs typeface="Helvetica Neue" charset="0"/>
              </a:rPr>
              <a:t>gruppi </a:t>
            </a:r>
            <a:r>
              <a:rPr lang="nb-NO" sz="3840" dirty="0" err="1">
                <a:solidFill>
                  <a:schemeClr val="accent1"/>
                </a:solidFill>
                <a:latin typeface="Helvetica Neue" charset="0"/>
                <a:ea typeface="Helvetica Neue" charset="0"/>
                <a:cs typeface="Helvetica Neue" charset="0"/>
              </a:rPr>
              <a:t>specifici</a:t>
            </a:r>
            <a:endParaRPr lang="en-US" sz="3840" dirty="0">
              <a:solidFill>
                <a:schemeClr val="accent1"/>
              </a:solidFill>
            </a:endParaRPr>
          </a:p>
        </p:txBody>
      </p:sp>
      <p:sp>
        <p:nvSpPr>
          <p:cNvPr id="3" name="TekstSylinder 2"/>
          <p:cNvSpPr txBox="1"/>
          <p:nvPr/>
        </p:nvSpPr>
        <p:spPr>
          <a:xfrm>
            <a:off x="370390" y="1166730"/>
            <a:ext cx="6251791" cy="5706177"/>
          </a:xfrm>
          <a:prstGeom prst="rect">
            <a:avLst/>
          </a:prstGeom>
          <a:noFill/>
        </p:spPr>
        <p:txBody>
          <a:bodyPr wrap="square" rtlCol="0">
            <a:spAutoFit/>
          </a:bodyPr>
          <a:lstStyle/>
          <a:p>
            <a:pPr defTabSz="1097280"/>
            <a:r>
              <a:rPr lang="nb-NO" sz="1920" b="1" u="sng" dirty="0">
                <a:solidFill>
                  <a:prstClr val="black"/>
                </a:solidFill>
                <a:latin typeface="Aptos" panose="02110004020202020204"/>
              </a:rPr>
              <a:t>Responsabili politici</a:t>
            </a:r>
          </a:p>
          <a:p>
            <a:pPr defTabSz="1097280"/>
            <a:endParaRPr lang="nb-NO" sz="1920" dirty="0">
              <a:solidFill>
                <a:prstClr val="black"/>
              </a:solidFill>
              <a:latin typeface="Aptos" panose="02110004020202020204"/>
            </a:endParaRPr>
          </a:p>
          <a:p>
            <a:pPr marL="342900" indent="-342900" defTabSz="1097280" fontAlgn="base">
              <a:buFont typeface="Arial" charset="0"/>
              <a:buChar char="•"/>
            </a:pPr>
            <a:r>
              <a:rPr lang="nb-NO" sz="1920" dirty="0">
                <a:solidFill>
                  <a:prstClr val="black"/>
                </a:solidFill>
                <a:latin typeface="Aptos" panose="02110004020202020204"/>
              </a:rPr>
              <a:t>Assicurarsi che </a:t>
            </a:r>
            <a:r>
              <a:rPr lang="nb-NO" sz="1920" dirty="0" err="1">
                <a:solidFill>
                  <a:prstClr val="black"/>
                </a:solidFill>
                <a:latin typeface="Aptos" panose="02110004020202020204"/>
              </a:rPr>
              <a:t>le responsabilità </a:t>
            </a:r>
            <a:r>
              <a:rPr lang="nb-NO" sz="1920" dirty="0" err="1">
                <a:solidFill>
                  <a:prstClr val="black"/>
                </a:solidFill>
                <a:latin typeface="Aptos" panose="02110004020202020204"/>
              </a:rPr>
              <a:t>siano </a:t>
            </a:r>
            <a:r>
              <a:rPr lang="nb-NO" sz="1920" dirty="0" err="1">
                <a:solidFill>
                  <a:prstClr val="black"/>
                </a:solidFill>
                <a:latin typeface="Aptos" panose="02110004020202020204"/>
              </a:rPr>
              <a:t>assegnate </a:t>
            </a:r>
            <a:r>
              <a:rPr lang="nb-NO" sz="1920" dirty="0">
                <a:solidFill>
                  <a:prstClr val="black"/>
                </a:solidFill>
                <a:latin typeface="Aptos" panose="02110004020202020204"/>
              </a:rPr>
              <a:t>a </a:t>
            </a:r>
            <a:r>
              <a:rPr lang="nb-NO" sz="1920" dirty="0" err="1">
                <a:solidFill>
                  <a:prstClr val="black"/>
                </a:solidFill>
                <a:latin typeface="Aptos" panose="02110004020202020204"/>
              </a:rPr>
              <a:t>coloro </a:t>
            </a:r>
            <a:r>
              <a:rPr lang="nb-NO" sz="1920" dirty="0" err="1">
                <a:solidFill>
                  <a:prstClr val="black"/>
                </a:solidFill>
                <a:latin typeface="Aptos" panose="02110004020202020204"/>
              </a:rPr>
              <a:t>che </a:t>
            </a:r>
            <a:r>
              <a:rPr lang="nb-NO" sz="1920" dirty="0">
                <a:solidFill>
                  <a:prstClr val="black"/>
                </a:solidFill>
                <a:latin typeface="Aptos" panose="02110004020202020204"/>
              </a:rPr>
              <a:t>hanno </a:t>
            </a:r>
            <a:r>
              <a:rPr lang="nb-NO" sz="1920" dirty="0" err="1">
                <a:solidFill>
                  <a:prstClr val="black"/>
                </a:solidFill>
                <a:latin typeface="Aptos" panose="02110004020202020204"/>
              </a:rPr>
              <a:t>la </a:t>
            </a:r>
            <a:r>
              <a:rPr lang="nb-NO" sz="1920" dirty="0" err="1">
                <a:solidFill>
                  <a:prstClr val="black"/>
                </a:solidFill>
                <a:latin typeface="Aptos" panose="02110004020202020204"/>
              </a:rPr>
              <a:t>capacità </a:t>
            </a:r>
            <a:r>
              <a:rPr lang="nb-NO" sz="1920" dirty="0">
                <a:solidFill>
                  <a:prstClr val="black"/>
                </a:solidFill>
                <a:latin typeface="Aptos" panose="02110004020202020204"/>
              </a:rPr>
              <a:t>di </a:t>
            </a:r>
            <a:r>
              <a:rPr lang="nb-NO" sz="1920" dirty="0" err="1">
                <a:solidFill>
                  <a:prstClr val="black"/>
                </a:solidFill>
                <a:latin typeface="Aptos" panose="02110004020202020204"/>
              </a:rPr>
              <a:t>svolger</a:t>
            </a:r>
            <a:r>
              <a:rPr lang="nb-NO" sz="1920" dirty="0" err="1">
                <a:solidFill>
                  <a:prstClr val="black"/>
                </a:solidFill>
                <a:latin typeface="Aptos" panose="02110004020202020204"/>
              </a:rPr>
              <a:t>le</a:t>
            </a:r>
            <a:r>
              <a:rPr lang="nb-NO" sz="1920" dirty="0">
                <a:solidFill>
                  <a:prstClr val="black"/>
                </a:solidFill>
                <a:latin typeface="Aptos" panose="02110004020202020204"/>
              </a:rPr>
              <a:t> </a:t>
            </a:r>
          </a:p>
          <a:p>
            <a:pPr marL="342900" indent="-342900" defTabSz="1097280" fontAlgn="base">
              <a:buFont typeface="Arial" charset="0"/>
              <a:buChar char="•"/>
            </a:pPr>
            <a:r>
              <a:rPr lang="nb-NO" sz="1920" dirty="0" err="1">
                <a:solidFill>
                  <a:prstClr val="black"/>
                </a:solidFill>
                <a:latin typeface="Aptos" panose="02110004020202020204"/>
              </a:rPr>
              <a:t>Indicare </a:t>
            </a:r>
            <a:r>
              <a:rPr lang="nb-NO" sz="1920" dirty="0" err="1">
                <a:solidFill>
                  <a:prstClr val="black"/>
                </a:solidFill>
                <a:latin typeface="Aptos" panose="02110004020202020204"/>
              </a:rPr>
              <a:t>competenze </a:t>
            </a:r>
            <a:r>
              <a:rPr lang="nb-NO" sz="1920" dirty="0" err="1">
                <a:solidFill>
                  <a:prstClr val="black"/>
                </a:solidFill>
                <a:latin typeface="Aptos" panose="02110004020202020204"/>
              </a:rPr>
              <a:t>affidabili</a:t>
            </a:r>
            <a:r>
              <a:rPr lang="nb-NO" sz="1920" dirty="0">
                <a:solidFill>
                  <a:prstClr val="black"/>
                </a:solidFill>
                <a:latin typeface="Aptos" panose="02110004020202020204"/>
              </a:rPr>
              <a:t>, ad esempio </a:t>
            </a:r>
            <a:r>
              <a:rPr lang="nb-NO" sz="1920" dirty="0" err="1">
                <a:solidFill>
                  <a:prstClr val="black"/>
                </a:solidFill>
                <a:latin typeface="Aptos" panose="02110004020202020204"/>
              </a:rPr>
              <a:t>dove </a:t>
            </a:r>
            <a:r>
              <a:rPr lang="nb-NO" sz="1920" dirty="0">
                <a:solidFill>
                  <a:prstClr val="black"/>
                </a:solidFill>
                <a:latin typeface="Aptos" panose="02110004020202020204"/>
              </a:rPr>
              <a:t>cercare </a:t>
            </a:r>
            <a:r>
              <a:rPr lang="nb-NO" sz="1920" dirty="0" err="1">
                <a:solidFill>
                  <a:prstClr val="black"/>
                </a:solidFill>
                <a:latin typeface="Aptos" panose="02110004020202020204"/>
              </a:rPr>
              <a:t>indicazioni </a:t>
            </a:r>
            <a:r>
              <a:rPr lang="nb-NO" sz="1920" dirty="0" err="1">
                <a:solidFill>
                  <a:prstClr val="black"/>
                </a:solidFill>
                <a:latin typeface="Aptos" panose="02110004020202020204"/>
              </a:rPr>
              <a:t>su </a:t>
            </a:r>
            <a:r>
              <a:rPr lang="nb-NO" sz="1920" dirty="0" err="1">
                <a:solidFill>
                  <a:prstClr val="black"/>
                </a:solidFill>
                <a:latin typeface="Aptos" panose="02110004020202020204"/>
              </a:rPr>
              <a:t>questioni </a:t>
            </a:r>
            <a:r>
              <a:rPr lang="nb-NO" sz="1920" dirty="0" err="1">
                <a:solidFill>
                  <a:prstClr val="black"/>
                </a:solidFill>
                <a:latin typeface="Aptos" panose="02110004020202020204"/>
              </a:rPr>
              <a:t>specifiche</a:t>
            </a:r>
            <a:r>
              <a:rPr lang="nb-NO" sz="1920" dirty="0">
                <a:solidFill>
                  <a:prstClr val="black"/>
                </a:solidFill>
                <a:latin typeface="Aptos" panose="02110004020202020204"/>
              </a:rPr>
              <a:t>.</a:t>
            </a:r>
          </a:p>
          <a:p>
            <a:pPr marL="342900" indent="-342900" defTabSz="1097280" fontAlgn="base">
              <a:buFont typeface="Arial" charset="0"/>
              <a:buChar char="•"/>
            </a:pPr>
            <a:r>
              <a:rPr lang="nb-NO" sz="1920" dirty="0" err="1">
                <a:solidFill>
                  <a:prstClr val="black"/>
                </a:solidFill>
                <a:latin typeface="Aptos" panose="02110004020202020204"/>
              </a:rPr>
              <a:t>Promuovere </a:t>
            </a:r>
            <a:r>
              <a:rPr lang="nb-NO" sz="1920" dirty="0" err="1">
                <a:solidFill>
                  <a:prstClr val="black"/>
                </a:solidFill>
                <a:latin typeface="Aptos" panose="02110004020202020204"/>
              </a:rPr>
              <a:t>la collaborazione </a:t>
            </a:r>
            <a:r>
              <a:rPr lang="nb-NO" sz="1920" dirty="0">
                <a:solidFill>
                  <a:prstClr val="black"/>
                </a:solidFill>
                <a:latin typeface="Aptos" panose="02110004020202020204"/>
              </a:rPr>
              <a:t>e </a:t>
            </a:r>
            <a:r>
              <a:rPr lang="nb-NO" sz="1920" dirty="0" err="1">
                <a:solidFill>
                  <a:prstClr val="black"/>
                </a:solidFill>
                <a:latin typeface="Aptos" panose="02110004020202020204"/>
              </a:rPr>
              <a:t>la creazione di fiducia </a:t>
            </a:r>
            <a:r>
              <a:rPr lang="nb-NO" sz="1920" dirty="0" err="1">
                <a:solidFill>
                  <a:prstClr val="black"/>
                </a:solidFill>
                <a:latin typeface="Aptos" panose="02110004020202020204"/>
              </a:rPr>
              <a:t>all'interno </a:t>
            </a:r>
            <a:r>
              <a:rPr lang="nb-NO" sz="1920" dirty="0">
                <a:solidFill>
                  <a:prstClr val="black"/>
                </a:solidFill>
                <a:latin typeface="Aptos" panose="02110004020202020204"/>
              </a:rPr>
              <a:t>e </a:t>
            </a:r>
            <a:r>
              <a:rPr lang="nb-NO" sz="1920" dirty="0" err="1">
                <a:solidFill>
                  <a:prstClr val="black"/>
                </a:solidFill>
                <a:latin typeface="Aptos" panose="02110004020202020204"/>
              </a:rPr>
              <a:t>tra </a:t>
            </a:r>
            <a:r>
              <a:rPr lang="nb-NO" sz="1920" dirty="0" err="1">
                <a:solidFill>
                  <a:prstClr val="black"/>
                </a:solidFill>
                <a:latin typeface="Aptos" panose="02110004020202020204"/>
              </a:rPr>
              <a:t>le organizzazioni</a:t>
            </a:r>
            <a:r>
              <a:rPr lang="nb-NO" sz="1920" dirty="0">
                <a:solidFill>
                  <a:prstClr val="black"/>
                </a:solidFill>
                <a:latin typeface="Aptos" panose="02110004020202020204"/>
              </a:rPr>
              <a:t>; </a:t>
            </a:r>
            <a:r>
              <a:rPr lang="nb-NO" sz="1920" dirty="0" err="1">
                <a:solidFill>
                  <a:prstClr val="black"/>
                </a:solidFill>
                <a:latin typeface="Aptos" panose="02110004020202020204"/>
              </a:rPr>
              <a:t>promuovere </a:t>
            </a:r>
            <a:r>
              <a:rPr lang="nb-NO" sz="1920" dirty="0" err="1">
                <a:solidFill>
                  <a:prstClr val="black"/>
                </a:solidFill>
                <a:latin typeface="Aptos" panose="02110004020202020204"/>
              </a:rPr>
              <a:t>il rispetto </a:t>
            </a:r>
            <a:r>
              <a:rPr lang="nb-NO" sz="1920" dirty="0">
                <a:solidFill>
                  <a:prstClr val="black"/>
                </a:solidFill>
                <a:latin typeface="Aptos" panose="02110004020202020204"/>
              </a:rPr>
              <a:t>e vietare </a:t>
            </a:r>
            <a:r>
              <a:rPr lang="nb-NO" sz="1920" dirty="0" err="1">
                <a:solidFill>
                  <a:prstClr val="black"/>
                </a:solidFill>
                <a:latin typeface="Aptos" panose="02110004020202020204"/>
              </a:rPr>
              <a:t>il linguaggio </a:t>
            </a:r>
            <a:r>
              <a:rPr lang="nb-NO" sz="1920" dirty="0" err="1">
                <a:solidFill>
                  <a:prstClr val="black"/>
                </a:solidFill>
                <a:latin typeface="Aptos" panose="02110004020202020204"/>
              </a:rPr>
              <a:t>irrispettoso </a:t>
            </a:r>
            <a:r>
              <a:rPr lang="nb-NO" sz="1920" dirty="0" err="1">
                <a:solidFill>
                  <a:prstClr val="black"/>
                </a:solidFill>
                <a:latin typeface="Aptos" panose="02110004020202020204"/>
              </a:rPr>
              <a:t>nei confronti </a:t>
            </a:r>
            <a:r>
              <a:rPr lang="nb-NO" sz="1920" dirty="0">
                <a:solidFill>
                  <a:prstClr val="black"/>
                </a:solidFill>
                <a:latin typeface="Aptos" panose="02110004020202020204"/>
              </a:rPr>
              <a:t>degli stakeholder</a:t>
            </a:r>
          </a:p>
          <a:p>
            <a:pPr marL="342900" indent="-342900" defTabSz="1097280" fontAlgn="base">
              <a:buFont typeface="Arial" charset="0"/>
              <a:buChar char="•"/>
            </a:pPr>
            <a:r>
              <a:rPr lang="nb-NO" sz="1920" dirty="0">
                <a:solidFill>
                  <a:prstClr val="black"/>
                </a:solidFill>
                <a:latin typeface="Aptos" panose="02110004020202020204"/>
              </a:rPr>
              <a:t>Sostenere </a:t>
            </a:r>
            <a:r>
              <a:rPr lang="nb-NO" sz="1920" dirty="0" err="1">
                <a:solidFill>
                  <a:prstClr val="black"/>
                </a:solidFill>
                <a:latin typeface="Aptos" panose="02110004020202020204"/>
              </a:rPr>
              <a:t>lo </a:t>
            </a:r>
            <a:r>
              <a:rPr lang="nb-NO" sz="1920" dirty="0" err="1">
                <a:solidFill>
                  <a:prstClr val="black"/>
                </a:solidFill>
                <a:latin typeface="Aptos" panose="02110004020202020204"/>
              </a:rPr>
              <a:t>sviluppo </a:t>
            </a:r>
            <a:r>
              <a:rPr lang="nb-NO" sz="1920" dirty="0">
                <a:solidFill>
                  <a:prstClr val="black"/>
                </a:solidFill>
                <a:latin typeface="Aptos" panose="02110004020202020204"/>
              </a:rPr>
              <a:t>e </a:t>
            </a:r>
            <a:r>
              <a:rPr lang="nb-NO" sz="1920" dirty="0" err="1">
                <a:solidFill>
                  <a:prstClr val="black"/>
                </a:solidFill>
                <a:latin typeface="Aptos" panose="02110004020202020204"/>
              </a:rPr>
              <a:t>l'uso </a:t>
            </a:r>
            <a:r>
              <a:rPr lang="nb-NO" sz="1920" dirty="0">
                <a:solidFill>
                  <a:prstClr val="black"/>
                </a:solidFill>
                <a:latin typeface="Aptos" panose="02110004020202020204"/>
              </a:rPr>
              <a:t>di </a:t>
            </a:r>
            <a:r>
              <a:rPr lang="nb-NO" sz="1920" dirty="0" err="1">
                <a:solidFill>
                  <a:prstClr val="black"/>
                </a:solidFill>
                <a:latin typeface="Aptos" panose="02110004020202020204"/>
              </a:rPr>
              <a:t>metriche </a:t>
            </a:r>
            <a:r>
              <a:rPr lang="nb-NO" sz="1920" dirty="0">
                <a:solidFill>
                  <a:prstClr val="black"/>
                </a:solidFill>
                <a:latin typeface="Aptos" panose="02110004020202020204"/>
              </a:rPr>
              <a:t>e </a:t>
            </a:r>
            <a:r>
              <a:rPr lang="nb-NO" sz="1920" dirty="0" err="1">
                <a:solidFill>
                  <a:prstClr val="black"/>
                </a:solidFill>
                <a:latin typeface="Aptos" panose="02110004020202020204"/>
              </a:rPr>
              <a:t>misure </a:t>
            </a:r>
            <a:r>
              <a:rPr lang="nb-NO" sz="1920" dirty="0" err="1">
                <a:solidFill>
                  <a:prstClr val="black"/>
                </a:solidFill>
                <a:latin typeface="Aptos" panose="02110004020202020204"/>
              </a:rPr>
              <a:t>basate su dati concreti </a:t>
            </a:r>
            <a:r>
              <a:rPr lang="nb-NO" sz="1920" dirty="0">
                <a:solidFill>
                  <a:prstClr val="black"/>
                </a:solidFill>
                <a:latin typeface="Aptos" panose="02110004020202020204"/>
              </a:rPr>
              <a:t>per </a:t>
            </a:r>
            <a:r>
              <a:rPr lang="nb-NO" sz="1920" dirty="0" err="1">
                <a:solidFill>
                  <a:prstClr val="black"/>
                </a:solidFill>
                <a:latin typeface="Aptos" panose="02110004020202020204"/>
              </a:rPr>
              <a:t>valutare </a:t>
            </a:r>
            <a:r>
              <a:rPr lang="nb-NO" sz="1920" dirty="0">
                <a:solidFill>
                  <a:prstClr val="black"/>
                </a:solidFill>
                <a:latin typeface="Aptos" panose="02110004020202020204"/>
              </a:rPr>
              <a:t>le competenze, </a:t>
            </a:r>
            <a:r>
              <a:rPr lang="nb-NO" sz="1920" dirty="0" err="1">
                <a:solidFill>
                  <a:prstClr val="black"/>
                </a:solidFill>
                <a:latin typeface="Aptos" panose="02110004020202020204"/>
              </a:rPr>
              <a:t>le conoscenze </a:t>
            </a:r>
            <a:r>
              <a:rPr lang="nb-NO" sz="1920" dirty="0">
                <a:solidFill>
                  <a:prstClr val="black"/>
                </a:solidFill>
                <a:latin typeface="Aptos" panose="02110004020202020204"/>
              </a:rPr>
              <a:t>e </a:t>
            </a:r>
            <a:r>
              <a:rPr lang="nb-NO" sz="1920" dirty="0" err="1">
                <a:solidFill>
                  <a:prstClr val="black"/>
                </a:solidFill>
                <a:latin typeface="Aptos" panose="02110004020202020204"/>
              </a:rPr>
              <a:t>la cultura </a:t>
            </a:r>
            <a:r>
              <a:rPr lang="nb-NO" sz="1920" dirty="0" err="1">
                <a:solidFill>
                  <a:prstClr val="black"/>
                </a:solidFill>
                <a:latin typeface="Aptos" panose="02110004020202020204"/>
              </a:rPr>
              <a:t>organizzativa </a:t>
            </a:r>
            <a:r>
              <a:rPr lang="nb-NO" sz="1920" dirty="0">
                <a:solidFill>
                  <a:prstClr val="black"/>
                </a:solidFill>
                <a:latin typeface="Aptos" panose="02110004020202020204"/>
              </a:rPr>
              <a:t>in materia di sicurezza informatica</a:t>
            </a:r>
            <a:r>
              <a:rPr lang="nb-NO" sz="1920" dirty="0">
                <a:solidFill>
                  <a:prstClr val="black"/>
                </a:solidFill>
                <a:latin typeface="Aptos" panose="02110004020202020204"/>
              </a:rPr>
              <a:t>.</a:t>
            </a:r>
          </a:p>
          <a:p>
            <a:pPr marL="342900" indent="-342900" defTabSz="1097280" fontAlgn="base">
              <a:buFont typeface="Arial" charset="0"/>
              <a:buChar char="•"/>
            </a:pPr>
            <a:r>
              <a:rPr lang="nb-NO" sz="1920" dirty="0" err="1">
                <a:solidFill>
                  <a:prstClr val="black"/>
                </a:solidFill>
                <a:latin typeface="Aptos" panose="02110004020202020204"/>
              </a:rPr>
              <a:t>Incoraggiare </a:t>
            </a:r>
            <a:r>
              <a:rPr lang="nb-NO" sz="1920" dirty="0">
                <a:solidFill>
                  <a:prstClr val="black"/>
                </a:solidFill>
                <a:latin typeface="Aptos" panose="02110004020202020204"/>
              </a:rPr>
              <a:t>e sostenere </a:t>
            </a:r>
            <a:r>
              <a:rPr lang="nb-NO" sz="1920" dirty="0" err="1">
                <a:solidFill>
                  <a:prstClr val="black"/>
                </a:solidFill>
                <a:latin typeface="Aptos" panose="02110004020202020204"/>
              </a:rPr>
              <a:t>la collaborazione </a:t>
            </a:r>
            <a:r>
              <a:rPr lang="nb-NO" sz="1920" dirty="0" err="1">
                <a:solidFill>
                  <a:prstClr val="black"/>
                </a:solidFill>
                <a:latin typeface="Aptos" panose="02110004020202020204"/>
              </a:rPr>
              <a:t>tra </a:t>
            </a:r>
            <a:r>
              <a:rPr lang="nb-NO" sz="1920" dirty="0" err="1">
                <a:solidFill>
                  <a:prstClr val="black"/>
                </a:solidFill>
                <a:latin typeface="Aptos" panose="02110004020202020204"/>
              </a:rPr>
              <a:t>esperti </a:t>
            </a:r>
            <a:r>
              <a:rPr lang="nb-NO" sz="1920" dirty="0" err="1">
                <a:solidFill>
                  <a:prstClr val="black"/>
                </a:solidFill>
                <a:latin typeface="Aptos" panose="02110004020202020204"/>
              </a:rPr>
              <a:t>del settore </a:t>
            </a:r>
            <a:r>
              <a:rPr lang="nb-NO" sz="1920" dirty="0" err="1">
                <a:solidFill>
                  <a:prstClr val="black"/>
                </a:solidFill>
                <a:latin typeface="Aptos" panose="02110004020202020204"/>
              </a:rPr>
              <a:t>tecnico </a:t>
            </a:r>
            <a:r>
              <a:rPr lang="nb-NO" sz="1920" dirty="0">
                <a:solidFill>
                  <a:prstClr val="black"/>
                </a:solidFill>
                <a:latin typeface="Aptos" panose="02110004020202020204"/>
              </a:rPr>
              <a:t>e </a:t>
            </a:r>
            <a:r>
              <a:rPr lang="nb-NO" sz="1920" dirty="0" err="1">
                <a:solidFill>
                  <a:prstClr val="black"/>
                </a:solidFill>
                <a:latin typeface="Aptos" panose="02110004020202020204"/>
              </a:rPr>
              <a:t>sociale</a:t>
            </a:r>
            <a:r>
              <a:rPr lang="nb-NO" sz="1920" dirty="0">
                <a:solidFill>
                  <a:prstClr val="black"/>
                </a:solidFill>
                <a:latin typeface="Aptos" panose="02110004020202020204"/>
              </a:rPr>
              <a:t>/</a:t>
            </a:r>
            <a:r>
              <a:rPr lang="nb-NO" sz="1920" dirty="0" err="1">
                <a:solidFill>
                  <a:prstClr val="black"/>
                </a:solidFill>
                <a:latin typeface="Aptos" panose="02110004020202020204"/>
              </a:rPr>
              <a:t>comportamentale </a:t>
            </a:r>
            <a:r>
              <a:rPr lang="nb-NO" sz="1920" dirty="0" err="1">
                <a:solidFill>
                  <a:prstClr val="black"/>
                </a:solidFill>
                <a:latin typeface="Aptos" panose="02110004020202020204"/>
              </a:rPr>
              <a:t>nell'affrontare </a:t>
            </a:r>
            <a:r>
              <a:rPr lang="nb-NO" sz="1920" dirty="0" err="1">
                <a:solidFill>
                  <a:prstClr val="black"/>
                </a:solidFill>
                <a:latin typeface="Aptos" panose="02110004020202020204"/>
              </a:rPr>
              <a:t>i comportamenti</a:t>
            </a:r>
            <a:r>
              <a:rPr lang="nb-NO" sz="1920" dirty="0">
                <a:solidFill>
                  <a:prstClr val="black"/>
                </a:solidFill>
                <a:latin typeface="Aptos" panose="02110004020202020204"/>
              </a:rPr>
              <a:t> relativi alla sicurezza informatica</a:t>
            </a:r>
            <a:r>
              <a:rPr lang="nb-NO" sz="1920" dirty="0">
                <a:solidFill>
                  <a:prstClr val="black"/>
                </a:solidFill>
                <a:latin typeface="Aptos" panose="02110004020202020204"/>
              </a:rPr>
              <a:t>.</a:t>
            </a:r>
          </a:p>
          <a:p>
            <a:pPr marL="342900" indent="-342900" defTabSz="1097280" fontAlgn="base">
              <a:buFont typeface="Arial" charset="0"/>
              <a:buChar char="•"/>
            </a:pPr>
            <a:r>
              <a:rPr lang="nb-NO" sz="1920" dirty="0" err="1">
                <a:solidFill>
                  <a:prstClr val="black"/>
                </a:solidFill>
                <a:latin typeface="Aptos" panose="02110004020202020204"/>
              </a:rPr>
              <a:t>Non </a:t>
            </a:r>
            <a:r>
              <a:rPr lang="nb-NO" sz="1920" dirty="0" err="1">
                <a:solidFill>
                  <a:prstClr val="black"/>
                </a:solidFill>
                <a:latin typeface="Aptos" panose="02110004020202020204"/>
              </a:rPr>
              <a:t>date per scontato </a:t>
            </a:r>
            <a:r>
              <a:rPr lang="nb-NO" sz="1920" dirty="0" err="1">
                <a:solidFill>
                  <a:prstClr val="black"/>
                </a:solidFill>
                <a:latin typeface="Aptos" panose="02110004020202020204"/>
              </a:rPr>
              <a:t>che </a:t>
            </a:r>
            <a:r>
              <a:rPr lang="nb-NO" sz="1920" dirty="0" err="1">
                <a:solidFill>
                  <a:prstClr val="black"/>
                </a:solidFill>
                <a:latin typeface="Aptos" panose="02110004020202020204"/>
              </a:rPr>
              <a:t>la consapevolezza </a:t>
            </a:r>
            <a:r>
              <a:rPr lang="nb-NO" sz="1920" dirty="0">
                <a:solidFill>
                  <a:prstClr val="black"/>
                </a:solidFill>
                <a:latin typeface="Aptos" panose="02110004020202020204"/>
              </a:rPr>
              <a:t>di una </a:t>
            </a:r>
            <a:r>
              <a:rPr lang="nb-NO" sz="1920" dirty="0" err="1">
                <a:solidFill>
                  <a:prstClr val="black"/>
                </a:solidFill>
                <a:latin typeface="Aptos" panose="02110004020202020204"/>
              </a:rPr>
              <a:t>minaccia </a:t>
            </a:r>
            <a:r>
              <a:rPr lang="nb-NO" sz="1920" dirty="0">
                <a:solidFill>
                  <a:prstClr val="black"/>
                </a:solidFill>
                <a:latin typeface="Aptos" panose="02110004020202020204"/>
              </a:rPr>
              <a:t>porti ad </a:t>
            </a:r>
            <a:r>
              <a:rPr lang="nb-NO" sz="1920" dirty="0">
                <a:solidFill>
                  <a:prstClr val="black"/>
                </a:solidFill>
                <a:latin typeface="Aptos" panose="02110004020202020204"/>
              </a:rPr>
              <a:t>azioni </a:t>
            </a:r>
            <a:r>
              <a:rPr lang="nb-NO" sz="1920" dirty="0" err="1">
                <a:solidFill>
                  <a:prstClr val="black"/>
                </a:solidFill>
                <a:latin typeface="Aptos" panose="02110004020202020204"/>
              </a:rPr>
              <a:t>di protezione</a:t>
            </a:r>
            <a:r>
              <a:rPr lang="nb-NO" sz="1920" dirty="0">
                <a:solidFill>
                  <a:prstClr val="black"/>
                </a:solidFill>
                <a:latin typeface="Aptos" panose="02110004020202020204"/>
              </a:rPr>
              <a:t>! I cittadini (e </a:t>
            </a:r>
            <a:r>
              <a:rPr lang="nb-NO" sz="1920" dirty="0" err="1">
                <a:solidFill>
                  <a:prstClr val="black"/>
                </a:solidFill>
                <a:latin typeface="Aptos" panose="02110004020202020204"/>
              </a:rPr>
              <a:t>i lavoratori</a:t>
            </a:r>
            <a:r>
              <a:rPr lang="nb-NO" sz="1920" dirty="0">
                <a:solidFill>
                  <a:prstClr val="black"/>
                </a:solidFill>
                <a:latin typeface="Aptos" panose="02110004020202020204"/>
              </a:rPr>
              <a:t>) </a:t>
            </a:r>
            <a:r>
              <a:rPr lang="nb-NO" sz="1920" dirty="0" err="1">
                <a:solidFill>
                  <a:prstClr val="black"/>
                </a:solidFill>
                <a:latin typeface="Aptos" panose="02110004020202020204"/>
              </a:rPr>
              <a:t>devono </a:t>
            </a:r>
            <a:r>
              <a:rPr lang="nb-NO" sz="1920" dirty="0" err="1">
                <a:solidFill>
                  <a:prstClr val="black"/>
                </a:solidFill>
                <a:latin typeface="Aptos" panose="02110004020202020204"/>
              </a:rPr>
              <a:t>anche </a:t>
            </a:r>
            <a:r>
              <a:rPr lang="nb-NO" sz="1920" dirty="0" err="1">
                <a:solidFill>
                  <a:prstClr val="black"/>
                </a:solidFill>
                <a:latin typeface="Aptos" panose="02110004020202020204"/>
              </a:rPr>
              <a:t>acquisire </a:t>
            </a:r>
            <a:r>
              <a:rPr lang="nb-NO" sz="1920" dirty="0" err="1">
                <a:solidFill>
                  <a:prstClr val="black"/>
                </a:solidFill>
                <a:latin typeface="Aptos" panose="02110004020202020204"/>
              </a:rPr>
              <a:t>le </a:t>
            </a:r>
            <a:r>
              <a:rPr lang="nb-NO" sz="1920" dirty="0">
                <a:solidFill>
                  <a:prstClr val="black"/>
                </a:solidFill>
                <a:latin typeface="Aptos" panose="02110004020202020204"/>
              </a:rPr>
              <a:t>competenze necessarie per </a:t>
            </a:r>
            <a:r>
              <a:rPr lang="nb-NO" sz="1920" dirty="0" err="1">
                <a:solidFill>
                  <a:prstClr val="black"/>
                </a:solidFill>
                <a:latin typeface="Aptos" panose="02110004020202020204"/>
              </a:rPr>
              <a:t>evitare </a:t>
            </a:r>
            <a:r>
              <a:rPr lang="nb-NO" sz="1920" dirty="0" err="1">
                <a:solidFill>
                  <a:prstClr val="black"/>
                </a:solidFill>
                <a:latin typeface="Aptos" panose="02110004020202020204"/>
              </a:rPr>
              <a:t>la </a:t>
            </a:r>
            <a:r>
              <a:rPr lang="nb-NO" sz="1920" dirty="0" err="1">
                <a:solidFill>
                  <a:prstClr val="black"/>
                </a:solidFill>
                <a:latin typeface="Aptos" panose="02110004020202020204"/>
              </a:rPr>
              <a:t>minaccia </a:t>
            </a:r>
            <a:r>
              <a:rPr lang="nb-NO" sz="1920" dirty="0">
                <a:solidFill>
                  <a:prstClr val="black"/>
                </a:solidFill>
                <a:latin typeface="Aptos" panose="02110004020202020204"/>
              </a:rPr>
              <a:t>e </a:t>
            </a:r>
            <a:r>
              <a:rPr lang="nb-NO" sz="1920" dirty="0" err="1">
                <a:solidFill>
                  <a:prstClr val="black"/>
                </a:solidFill>
                <a:latin typeface="Aptos" panose="02110004020202020204"/>
              </a:rPr>
              <a:t>comprendere </a:t>
            </a:r>
            <a:r>
              <a:rPr lang="nb-NO" sz="1920" dirty="0" err="1">
                <a:solidFill>
                  <a:prstClr val="black"/>
                </a:solidFill>
                <a:latin typeface="Aptos" panose="02110004020202020204"/>
              </a:rPr>
              <a:t>che </a:t>
            </a:r>
            <a:r>
              <a:rPr lang="nb-NO" sz="1920" dirty="0">
                <a:solidFill>
                  <a:prstClr val="black"/>
                </a:solidFill>
                <a:latin typeface="Aptos" panose="02110004020202020204"/>
              </a:rPr>
              <a:t>farlo </a:t>
            </a:r>
            <a:r>
              <a:rPr lang="nb-NO" sz="1920" dirty="0">
                <a:solidFill>
                  <a:prstClr val="black"/>
                </a:solidFill>
                <a:latin typeface="Aptos" panose="02110004020202020204"/>
              </a:rPr>
              <a:t>sarà </a:t>
            </a:r>
            <a:r>
              <a:rPr lang="nb-NO" sz="1920" dirty="0" err="1">
                <a:solidFill>
                  <a:prstClr val="black"/>
                </a:solidFill>
                <a:latin typeface="Aptos" panose="02110004020202020204"/>
              </a:rPr>
              <a:t>efficace</a:t>
            </a:r>
            <a:r>
              <a:rPr lang="nb-NO" sz="1920" dirty="0">
                <a:solidFill>
                  <a:prstClr val="black"/>
                </a:solidFill>
                <a:latin typeface="Aptos" panose="02110004020202020204"/>
              </a:rPr>
              <a:t>.</a:t>
            </a:r>
          </a:p>
        </p:txBody>
      </p:sp>
      <p:sp>
        <p:nvSpPr>
          <p:cNvPr id="8" name="Rektangel 7"/>
          <p:cNvSpPr/>
          <p:nvPr/>
        </p:nvSpPr>
        <p:spPr>
          <a:xfrm>
            <a:off x="12632473" y="2308366"/>
            <a:ext cx="240772" cy="424732"/>
          </a:xfrm>
          <a:prstGeom prst="rect">
            <a:avLst/>
          </a:prstGeom>
        </p:spPr>
        <p:txBody>
          <a:bodyPr wrap="none">
            <a:spAutoFit/>
          </a:bodyPr>
          <a:lstStyle/>
          <a:p>
            <a:pPr defTabSz="1097280"/>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
        <p:nvSpPr>
          <p:cNvPr id="9" name="Rektangel 8"/>
          <p:cNvSpPr/>
          <p:nvPr/>
        </p:nvSpPr>
        <p:spPr>
          <a:xfrm>
            <a:off x="7172661" y="3893201"/>
            <a:ext cx="240772" cy="424732"/>
          </a:xfrm>
          <a:prstGeom prst="rect">
            <a:avLst/>
          </a:prstGeom>
        </p:spPr>
        <p:txBody>
          <a:bodyPr wrap="none">
            <a:spAutoFit/>
          </a:bodyPr>
          <a:lstStyle/>
          <a:p>
            <a:pPr defTabSz="1097280"/>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
        <p:nvSpPr>
          <p:cNvPr id="10" name="Rektangel 9"/>
          <p:cNvSpPr/>
          <p:nvPr/>
        </p:nvSpPr>
        <p:spPr>
          <a:xfrm>
            <a:off x="7172661" y="3893201"/>
            <a:ext cx="240772" cy="424732"/>
          </a:xfrm>
          <a:prstGeom prst="rect">
            <a:avLst/>
          </a:prstGeom>
        </p:spPr>
        <p:txBody>
          <a:bodyPr wrap="none">
            <a:spAutoFit/>
          </a:bodyPr>
          <a:lstStyle/>
          <a:p>
            <a:pPr defTabSz="1097280"/>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grpSp>
        <p:nvGrpSpPr>
          <p:cNvPr id="4" name="Gruppe 4">
            <a:extLst>
              <a:ext uri="{FF2B5EF4-FFF2-40B4-BE49-F238E27FC236}">
                <a16:creationId xmlns:a16="http://schemas.microsoft.com/office/drawing/2014/main" id="{3A21C029-5976-BC69-5A37-3476F6EDE252}"/>
              </a:ext>
            </a:extLst>
          </p:cNvPr>
          <p:cNvGrpSpPr/>
          <p:nvPr/>
        </p:nvGrpSpPr>
        <p:grpSpPr>
          <a:xfrm>
            <a:off x="222812" y="7227033"/>
            <a:ext cx="14407589" cy="1056362"/>
            <a:chOff x="185677" y="6022527"/>
            <a:chExt cx="12006324" cy="880302"/>
          </a:xfrm>
        </p:grpSpPr>
        <p:grpSp>
          <p:nvGrpSpPr>
            <p:cNvPr id="5" name="Gruppe 5">
              <a:extLst>
                <a:ext uri="{FF2B5EF4-FFF2-40B4-BE49-F238E27FC236}">
                  <a16:creationId xmlns:a16="http://schemas.microsoft.com/office/drawing/2014/main" id="{8C78F161-93FD-86B8-FD75-DB01649C2295}"/>
                </a:ext>
              </a:extLst>
            </p:cNvPr>
            <p:cNvGrpSpPr/>
            <p:nvPr/>
          </p:nvGrpSpPr>
          <p:grpSpPr>
            <a:xfrm>
              <a:off x="185677" y="6022527"/>
              <a:ext cx="12006324" cy="880302"/>
              <a:chOff x="185677" y="6022527"/>
              <a:chExt cx="12006324" cy="880302"/>
            </a:xfrm>
          </p:grpSpPr>
          <p:pic>
            <p:nvPicPr>
              <p:cNvPr id="7" name="Bilde 7">
                <a:extLst>
                  <a:ext uri="{FF2B5EF4-FFF2-40B4-BE49-F238E27FC236}">
                    <a16:creationId xmlns:a16="http://schemas.microsoft.com/office/drawing/2014/main" id="{B5437137-8A1D-A149-80E8-2619931BFA6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45850" y="6205714"/>
                <a:ext cx="3346151" cy="697115"/>
              </a:xfrm>
              <a:prstGeom prst="rect">
                <a:avLst/>
              </a:prstGeom>
            </p:spPr>
          </p:pic>
          <p:pic>
            <p:nvPicPr>
              <p:cNvPr id="13" name="Bilde 8">
                <a:extLst>
                  <a:ext uri="{FF2B5EF4-FFF2-40B4-BE49-F238E27FC236}">
                    <a16:creationId xmlns:a16="http://schemas.microsoft.com/office/drawing/2014/main" id="{85041C13-39D2-59C3-191C-319996B2811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5677" y="6412375"/>
                <a:ext cx="3223540" cy="307112"/>
              </a:xfrm>
              <a:prstGeom prst="rect">
                <a:avLst/>
              </a:prstGeom>
            </p:spPr>
          </p:pic>
          <p:pic>
            <p:nvPicPr>
              <p:cNvPr id="14" name="Bilde 9">
                <a:extLst>
                  <a:ext uri="{FF2B5EF4-FFF2-40B4-BE49-F238E27FC236}">
                    <a16:creationId xmlns:a16="http://schemas.microsoft.com/office/drawing/2014/main" id="{9CCA4C21-976A-8C13-F589-BE3A354D070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05375" y="6022527"/>
                <a:ext cx="945086" cy="779695"/>
              </a:xfrm>
              <a:prstGeom prst="rect">
                <a:avLst/>
              </a:prstGeom>
            </p:spPr>
          </p:pic>
        </p:grpSp>
        <p:pic>
          <p:nvPicPr>
            <p:cNvPr id="6" name="Bilde 6">
              <a:extLst>
                <a:ext uri="{FF2B5EF4-FFF2-40B4-BE49-F238E27FC236}">
                  <a16:creationId xmlns:a16="http://schemas.microsoft.com/office/drawing/2014/main" id="{9F470A86-30D7-8441-1A97-CA211E21049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14907" y="6294168"/>
              <a:ext cx="3784778" cy="520205"/>
            </a:xfrm>
            <a:prstGeom prst="rect">
              <a:avLst/>
            </a:prstGeom>
          </p:spPr>
        </p:pic>
      </p:grpSp>
    </p:spTree>
    <p:extLst>
      <p:ext uri="{BB962C8B-B14F-4D97-AF65-F5344CB8AC3E}">
        <p14:creationId xmlns:p14="http://schemas.microsoft.com/office/powerpoint/2010/main" val="4064848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sld>
</file>

<file path=ppt/slides/slide18.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ktangel 20"/>
          <p:cNvSpPr/>
          <p:nvPr/>
        </p:nvSpPr>
        <p:spPr>
          <a:xfrm>
            <a:off x="8001683" y="5778816"/>
            <a:ext cx="3626083" cy="2500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20" name="Rektangel 19"/>
          <p:cNvSpPr/>
          <p:nvPr/>
        </p:nvSpPr>
        <p:spPr>
          <a:xfrm>
            <a:off x="8001682" y="4165673"/>
            <a:ext cx="3285841" cy="2500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12" name="Rektangel 11"/>
          <p:cNvSpPr/>
          <p:nvPr/>
        </p:nvSpPr>
        <p:spPr>
          <a:xfrm>
            <a:off x="793987" y="3525518"/>
            <a:ext cx="2370263" cy="2500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19" name="Rektangel 18"/>
          <p:cNvSpPr/>
          <p:nvPr/>
        </p:nvSpPr>
        <p:spPr>
          <a:xfrm>
            <a:off x="793986" y="5942849"/>
            <a:ext cx="2429806" cy="2500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2" name="Tittel 1"/>
          <p:cNvSpPr>
            <a:spLocks noGrp="1"/>
          </p:cNvSpPr>
          <p:nvPr>
            <p:ph type="title"/>
          </p:nvPr>
        </p:nvSpPr>
        <p:spPr>
          <a:xfrm>
            <a:off x="370390" y="285366"/>
            <a:ext cx="13889621" cy="881364"/>
          </a:xfrm>
        </p:spPr>
        <p:txBody>
          <a:bodyPr>
            <a:normAutofit/>
          </a:bodyPr>
          <a:lstStyle/>
          <a:p>
            <a:r>
              <a:rPr lang="nb-NO" sz="3840" dirty="0" err="1">
                <a:solidFill>
                  <a:schemeClr val="accent1"/>
                </a:solidFill>
                <a:latin typeface="Helvetica Neue" charset="0"/>
                <a:ea typeface="Helvetica Neue" charset="0"/>
                <a:cs typeface="Helvetica Neue" charset="0"/>
              </a:rPr>
              <a:t>Raccomandazioni </a:t>
            </a:r>
            <a:r>
              <a:rPr lang="nb-NO" sz="3840" dirty="0">
                <a:solidFill>
                  <a:schemeClr val="accent1"/>
                </a:solidFill>
                <a:latin typeface="Helvetica Neue" charset="0"/>
                <a:ea typeface="Helvetica Neue" charset="0"/>
                <a:cs typeface="Helvetica Neue" charset="0"/>
              </a:rPr>
              <a:t>per </a:t>
            </a:r>
            <a:r>
              <a:rPr lang="nb-NO" sz="3840" dirty="0" err="1">
                <a:solidFill>
                  <a:schemeClr val="accent1"/>
                </a:solidFill>
                <a:latin typeface="Helvetica Neue" charset="0"/>
                <a:ea typeface="Helvetica Neue" charset="0"/>
                <a:cs typeface="Helvetica Neue" charset="0"/>
              </a:rPr>
              <a:t>gruppi </a:t>
            </a:r>
            <a:r>
              <a:rPr lang="nb-NO" sz="3840" dirty="0" err="1">
                <a:solidFill>
                  <a:schemeClr val="accent1"/>
                </a:solidFill>
                <a:latin typeface="Helvetica Neue" charset="0"/>
                <a:ea typeface="Helvetica Neue" charset="0"/>
                <a:cs typeface="Helvetica Neue" charset="0"/>
              </a:rPr>
              <a:t>specifici</a:t>
            </a:r>
            <a:endParaRPr lang="en-US" sz="3840" dirty="0">
              <a:solidFill>
                <a:schemeClr val="accent1"/>
              </a:solidFill>
            </a:endParaRPr>
          </a:p>
        </p:txBody>
      </p:sp>
      <p:sp>
        <p:nvSpPr>
          <p:cNvPr id="3" name="TekstSylinder 2"/>
          <p:cNvSpPr txBox="1"/>
          <p:nvPr/>
        </p:nvSpPr>
        <p:spPr>
          <a:xfrm>
            <a:off x="370390" y="1166730"/>
            <a:ext cx="5845423" cy="6407908"/>
          </a:xfrm>
          <a:prstGeom prst="rect">
            <a:avLst/>
          </a:prstGeom>
          <a:noFill/>
        </p:spPr>
        <p:txBody>
          <a:bodyPr wrap="square" rtlCol="0">
            <a:spAutoFit/>
          </a:bodyPr>
          <a:lstStyle/>
          <a:p>
            <a:pPr defTabSz="1097280"/>
            <a:r>
              <a:rPr lang="nb-NO" sz="1680" b="1" u="sng" dirty="0">
                <a:solidFill>
                  <a:prstClr val="black"/>
                </a:solidFill>
                <a:latin typeface="Arial" charset="0"/>
                <a:ea typeface="Arial" charset="0"/>
                <a:cs typeface="Arial" charset="0"/>
              </a:rPr>
              <a:t>CISO e </a:t>
            </a:r>
            <a:r>
              <a:rPr lang="nb-NO" sz="1680" b="1" u="sng" dirty="0" err="1">
                <a:solidFill>
                  <a:prstClr val="black"/>
                </a:solidFill>
                <a:latin typeface="Arial" charset="0"/>
                <a:ea typeface="Arial" charset="0"/>
                <a:cs typeface="Arial" charset="0"/>
              </a:rPr>
              <a:t>specialisti </a:t>
            </a:r>
            <a:r>
              <a:rPr lang="nb-NO" sz="1680" b="1" u="sng" dirty="0" err="1">
                <a:solidFill>
                  <a:prstClr val="black"/>
                </a:solidFill>
                <a:latin typeface="Arial" charset="0"/>
                <a:ea typeface="Arial" charset="0"/>
                <a:cs typeface="Arial" charset="0"/>
              </a:rPr>
              <a:t>della sicurezza</a:t>
            </a:r>
            <a:endParaRPr lang="nb-NO" sz="1680" b="1" u="sng" dirty="0">
              <a:solidFill>
                <a:prstClr val="black"/>
              </a:solidFill>
              <a:latin typeface="Arial" charset="0"/>
              <a:ea typeface="Arial" charset="0"/>
              <a:cs typeface="Arial" charset="0"/>
            </a:endParaRPr>
          </a:p>
          <a:p>
            <a:pPr defTabSz="1097280"/>
            <a:endParaRPr lang="nb-NO" sz="1920" dirty="0">
              <a:solidFill>
                <a:prstClr val="black"/>
              </a:solidFill>
              <a:latin typeface="Arial" charset="0"/>
              <a:ea typeface="Arial" charset="0"/>
              <a:cs typeface="Arial" charset="0"/>
            </a:endParaRPr>
          </a:p>
          <a:p>
            <a:pPr marL="342900" indent="-342900" defTabSz="1097280" fontAlgn="base">
              <a:buFont typeface="Arial" charset="0"/>
              <a:buChar char="•"/>
            </a:pPr>
            <a:r>
              <a:rPr lang="nb-NO" sz="1440" dirty="0" err="1">
                <a:solidFill>
                  <a:prstClr val="black"/>
                </a:solidFill>
                <a:latin typeface="Arial" charset="0"/>
                <a:ea typeface="Arial" charset="0"/>
                <a:cs typeface="Arial" charset="0"/>
              </a:rPr>
              <a:t>Calcolate </a:t>
            </a:r>
            <a:r>
              <a:rPr lang="nb-NO" sz="1440" dirty="0" err="1">
                <a:solidFill>
                  <a:prstClr val="black"/>
                </a:solidFill>
                <a:latin typeface="Arial" charset="0"/>
                <a:ea typeface="Arial" charset="0"/>
                <a:cs typeface="Arial" charset="0"/>
              </a:rPr>
              <a:t>l'impatto </a:t>
            </a:r>
            <a:r>
              <a:rPr lang="nb-NO" sz="1440" dirty="0">
                <a:solidFill>
                  <a:prstClr val="black"/>
                </a:solidFill>
                <a:latin typeface="Arial" charset="0"/>
                <a:ea typeface="Arial" charset="0"/>
                <a:cs typeface="Arial" charset="0"/>
              </a:rPr>
              <a:t>delle </a:t>
            </a:r>
            <a:r>
              <a:rPr lang="nb-NO" sz="1440" dirty="0" err="1">
                <a:solidFill>
                  <a:prstClr val="black"/>
                </a:solidFill>
                <a:latin typeface="Arial" charset="0"/>
                <a:ea typeface="Arial" charset="0"/>
                <a:cs typeface="Arial" charset="0"/>
              </a:rPr>
              <a:t>vostre </a:t>
            </a:r>
            <a:r>
              <a:rPr lang="nb-NO" sz="1440" dirty="0" err="1">
                <a:solidFill>
                  <a:prstClr val="black"/>
                </a:solidFill>
                <a:latin typeface="Arial" charset="0"/>
                <a:ea typeface="Arial" charset="0"/>
                <a:cs typeface="Arial" charset="0"/>
              </a:rPr>
              <a:t>politiche</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Le</a:t>
            </a:r>
            <a:r>
              <a:rPr lang="nb-NO" sz="1440" dirty="0" err="1">
                <a:solidFill>
                  <a:prstClr val="black"/>
                </a:solidFill>
                <a:latin typeface="Arial" charset="0"/>
                <a:ea typeface="Arial" charset="0"/>
                <a:cs typeface="Arial" charset="0"/>
              </a:rPr>
              <a:t> politiche </a:t>
            </a:r>
            <a:r>
              <a:rPr lang="nb-NO" sz="1440" dirty="0">
                <a:solidFill>
                  <a:prstClr val="black"/>
                </a:solidFill>
                <a:latin typeface="Arial" charset="0"/>
                <a:ea typeface="Arial" charset="0"/>
                <a:cs typeface="Arial" charset="0"/>
              </a:rPr>
              <a:t>e </a:t>
            </a:r>
            <a:r>
              <a:rPr lang="nb-NO" sz="1440" dirty="0" err="1">
                <a:solidFill>
                  <a:prstClr val="black"/>
                </a:solidFill>
                <a:latin typeface="Arial" charset="0"/>
                <a:ea typeface="Arial" charset="0"/>
                <a:cs typeface="Arial" charset="0"/>
              </a:rPr>
              <a:t>le</a:t>
            </a:r>
            <a:r>
              <a:rPr lang="nb-NO" sz="1440" dirty="0" err="1">
                <a:solidFill>
                  <a:prstClr val="black"/>
                </a:solidFill>
                <a:latin typeface="Arial" charset="0"/>
                <a:ea typeface="Arial" charset="0"/>
                <a:cs typeface="Arial" charset="0"/>
              </a:rPr>
              <a:t> misure </a:t>
            </a:r>
            <a:r>
              <a:rPr lang="nb-NO" sz="1440" dirty="0">
                <a:solidFill>
                  <a:prstClr val="black"/>
                </a:solidFill>
                <a:latin typeface="Arial" charset="0"/>
                <a:ea typeface="Arial" charset="0"/>
                <a:cs typeface="Arial" charset="0"/>
              </a:rPr>
              <a:t>di sicurezza </a:t>
            </a:r>
            <a:r>
              <a:rPr lang="nb-NO" sz="1440" dirty="0" err="1">
                <a:solidFill>
                  <a:prstClr val="black"/>
                </a:solidFill>
                <a:latin typeface="Arial" charset="0"/>
                <a:ea typeface="Arial" charset="0"/>
                <a:cs typeface="Arial" charset="0"/>
              </a:rPr>
              <a:t>possono </a:t>
            </a:r>
            <a:r>
              <a:rPr lang="nb-NO" sz="1440" dirty="0">
                <a:solidFill>
                  <a:prstClr val="black"/>
                </a:solidFill>
                <a:latin typeface="Arial" charset="0"/>
                <a:ea typeface="Arial" charset="0"/>
                <a:cs typeface="Arial" charset="0"/>
              </a:rPr>
              <a:t>essere </a:t>
            </a:r>
            <a:r>
              <a:rPr lang="nb-NO" sz="1440" dirty="0" err="1">
                <a:solidFill>
                  <a:prstClr val="black"/>
                </a:solidFill>
                <a:latin typeface="Arial" charset="0"/>
                <a:ea typeface="Arial" charset="0"/>
                <a:cs typeface="Arial" charset="0"/>
              </a:rPr>
              <a:t>efficaci </a:t>
            </a:r>
            <a:r>
              <a:rPr lang="nb-NO" sz="1440" dirty="0" err="1">
                <a:solidFill>
                  <a:prstClr val="black"/>
                </a:solidFill>
                <a:latin typeface="Arial" charset="0"/>
                <a:ea typeface="Arial" charset="0"/>
                <a:cs typeface="Arial" charset="0"/>
              </a:rPr>
              <a:t>solo </a:t>
            </a:r>
            <a:r>
              <a:rPr lang="nb-NO" sz="1440" dirty="0" err="1">
                <a:solidFill>
                  <a:prstClr val="black"/>
                </a:solidFill>
                <a:latin typeface="Arial" charset="0"/>
                <a:ea typeface="Arial" charset="0"/>
                <a:cs typeface="Arial" charset="0"/>
              </a:rPr>
              <a:t>se </a:t>
            </a:r>
            <a:r>
              <a:rPr lang="nb-NO" sz="1440" dirty="0" err="1">
                <a:solidFill>
                  <a:prstClr val="black"/>
                </a:solidFill>
                <a:latin typeface="Arial" charset="0"/>
                <a:ea typeface="Arial" charset="0"/>
                <a:cs typeface="Arial" charset="0"/>
              </a:rPr>
              <a:t>adottate </a:t>
            </a:r>
            <a:r>
              <a:rPr lang="nb-NO" sz="1440" dirty="0">
                <a:solidFill>
                  <a:prstClr val="black"/>
                </a:solidFill>
                <a:latin typeface="Arial" charset="0"/>
                <a:ea typeface="Arial" charset="0"/>
                <a:cs typeface="Arial" charset="0"/>
              </a:rPr>
              <a:t>e utilizzate </a:t>
            </a:r>
            <a:r>
              <a:rPr lang="nb-NO" sz="1440" dirty="0" err="1">
                <a:solidFill>
                  <a:prstClr val="black"/>
                </a:solidFill>
                <a:latin typeface="Arial" charset="0"/>
                <a:ea typeface="Arial" charset="0"/>
                <a:cs typeface="Arial" charset="0"/>
              </a:rPr>
              <a:t>correttamente</a:t>
            </a:r>
            <a:r>
              <a:rPr lang="nb-NO" sz="1440" dirty="0">
                <a:solidFill>
                  <a:prstClr val="black"/>
                </a:solidFill>
                <a:latin typeface="Arial" charset="0"/>
                <a:ea typeface="Arial" charset="0"/>
                <a:cs typeface="Arial" charset="0"/>
              </a:rPr>
              <a:t>. Per </a:t>
            </a:r>
            <a:r>
              <a:rPr lang="nb-NO" sz="1440" dirty="0" err="1">
                <a:solidFill>
                  <a:prstClr val="black"/>
                </a:solidFill>
                <a:latin typeface="Arial" charset="0"/>
                <a:ea typeface="Arial" charset="0"/>
                <a:cs typeface="Arial" charset="0"/>
              </a:rPr>
              <a:t>garantire </a:t>
            </a:r>
            <a:r>
              <a:rPr lang="nb-NO" sz="1440" dirty="0" err="1">
                <a:solidFill>
                  <a:prstClr val="black"/>
                </a:solidFill>
                <a:latin typeface="Arial" charset="0"/>
                <a:ea typeface="Arial" charset="0"/>
                <a:cs typeface="Arial" charset="0"/>
              </a:rPr>
              <a:t>ciò</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i CISO </a:t>
            </a:r>
            <a:r>
              <a:rPr lang="nb-NO" sz="1440" dirty="0">
                <a:solidFill>
                  <a:prstClr val="black"/>
                </a:solidFill>
                <a:latin typeface="Arial" charset="0"/>
                <a:ea typeface="Arial" charset="0"/>
                <a:cs typeface="Arial" charset="0"/>
              </a:rPr>
              <a:t>devono </a:t>
            </a:r>
            <a:r>
              <a:rPr lang="nb-NO" sz="1440" dirty="0" err="1">
                <a:solidFill>
                  <a:prstClr val="black"/>
                </a:solidFill>
                <a:latin typeface="Arial" charset="0"/>
                <a:ea typeface="Arial" charset="0"/>
                <a:cs typeface="Arial" charset="0"/>
              </a:rPr>
              <a:t>conoscere </a:t>
            </a:r>
            <a:r>
              <a:rPr lang="nb-NO" sz="1440" dirty="0" err="1">
                <a:solidFill>
                  <a:prstClr val="black"/>
                </a:solidFill>
                <a:latin typeface="Arial" charset="0"/>
                <a:ea typeface="Arial" charset="0"/>
                <a:cs typeface="Arial" charset="0"/>
              </a:rPr>
              <a:t>l'impatto </a:t>
            </a:r>
            <a:r>
              <a:rPr lang="nb-NO" sz="1440" dirty="0">
                <a:solidFill>
                  <a:prstClr val="black"/>
                </a:solidFill>
                <a:latin typeface="Arial" charset="0"/>
                <a:ea typeface="Arial" charset="0"/>
                <a:cs typeface="Arial" charset="0"/>
              </a:rPr>
              <a:t>che hanno </a:t>
            </a:r>
            <a:r>
              <a:rPr lang="nb-NO" sz="1440" dirty="0" err="1">
                <a:solidFill>
                  <a:prstClr val="black"/>
                </a:solidFill>
                <a:latin typeface="Arial" charset="0"/>
                <a:ea typeface="Arial" charset="0"/>
                <a:cs typeface="Arial" charset="0"/>
              </a:rPr>
              <a:t>sul </a:t>
            </a:r>
            <a:r>
              <a:rPr lang="nb-NO" sz="1440" dirty="0">
                <a:solidFill>
                  <a:prstClr val="black"/>
                </a:solidFill>
                <a:latin typeface="Arial" charset="0"/>
                <a:ea typeface="Arial" charset="0"/>
                <a:cs typeface="Arial" charset="0"/>
              </a:rPr>
              <a:t>personale nelle </a:t>
            </a:r>
            <a:r>
              <a:rPr lang="nb-NO" sz="1440" dirty="0" err="1">
                <a:solidFill>
                  <a:prstClr val="black"/>
                </a:solidFill>
                <a:latin typeface="Arial" charset="0"/>
                <a:ea typeface="Arial" charset="0"/>
                <a:cs typeface="Arial" charset="0"/>
              </a:rPr>
              <a:t>operazioni</a:t>
            </a:r>
            <a:r>
              <a:rPr lang="nb-NO" sz="1440" dirty="0">
                <a:solidFill>
                  <a:prstClr val="black"/>
                </a:solidFill>
                <a:latin typeface="Arial" charset="0"/>
                <a:ea typeface="Arial" charset="0"/>
                <a:cs typeface="Arial" charset="0"/>
              </a:rPr>
              <a:t> aziendali </a:t>
            </a:r>
            <a:r>
              <a:rPr lang="nb-NO" sz="1440" dirty="0" err="1">
                <a:solidFill>
                  <a:prstClr val="black"/>
                </a:solidFill>
                <a:latin typeface="Arial" charset="0"/>
                <a:ea typeface="Arial" charset="0"/>
                <a:cs typeface="Arial" charset="0"/>
              </a:rPr>
              <a:t>quotidiane</a:t>
            </a:r>
            <a:r>
              <a:rPr lang="nb-NO" sz="1440" dirty="0">
                <a:solidFill>
                  <a:prstClr val="black"/>
                </a:solidFill>
                <a:latin typeface="Arial" charset="0"/>
                <a:ea typeface="Arial" charset="0"/>
                <a:cs typeface="Arial" charset="0"/>
              </a:rPr>
              <a:t>, quindi </a:t>
            </a:r>
            <a:r>
              <a:rPr lang="nb-NO" sz="1440" dirty="0" err="1">
                <a:solidFill>
                  <a:prstClr val="black"/>
                </a:solidFill>
                <a:latin typeface="Arial" charset="0"/>
                <a:ea typeface="Arial" charset="0"/>
                <a:cs typeface="Arial" charset="0"/>
              </a:rPr>
              <a:t>devono </a:t>
            </a:r>
            <a:r>
              <a:rPr lang="nb-NO" sz="1440" dirty="0" err="1">
                <a:solidFill>
                  <a:prstClr val="black"/>
                </a:solidFill>
                <a:latin typeface="Arial" charset="0"/>
                <a:ea typeface="Arial" charset="0"/>
                <a:cs typeface="Arial" charset="0"/>
              </a:rPr>
              <a:t>sapere </a:t>
            </a:r>
            <a:r>
              <a:rPr lang="nb-NO" sz="1440" dirty="0" err="1">
                <a:solidFill>
                  <a:prstClr val="black"/>
                </a:solidFill>
                <a:latin typeface="Arial" charset="0"/>
                <a:ea typeface="Arial" charset="0"/>
                <a:cs typeface="Arial" charset="0"/>
              </a:rPr>
              <a:t>quanto </a:t>
            </a:r>
            <a:r>
              <a:rPr lang="nb-NO" sz="1440" dirty="0">
                <a:solidFill>
                  <a:prstClr val="black"/>
                </a:solidFill>
                <a:latin typeface="Arial" charset="0"/>
                <a:ea typeface="Arial" charset="0"/>
                <a:cs typeface="Arial" charset="0"/>
              </a:rPr>
              <a:t>tempo e </a:t>
            </a:r>
            <a:r>
              <a:rPr lang="nb-NO" sz="1440" dirty="0" err="1">
                <a:solidFill>
                  <a:prstClr val="black"/>
                </a:solidFill>
                <a:latin typeface="Arial" charset="0"/>
                <a:ea typeface="Arial" charset="0"/>
                <a:cs typeface="Arial" charset="0"/>
              </a:rPr>
              <a:t>quanto impegno </a:t>
            </a:r>
            <a:r>
              <a:rPr lang="nb-NO" sz="1440" dirty="0" err="1">
                <a:solidFill>
                  <a:prstClr val="black"/>
                </a:solidFill>
                <a:latin typeface="Arial" charset="0"/>
                <a:ea typeface="Arial" charset="0"/>
                <a:cs typeface="Arial" charset="0"/>
              </a:rPr>
              <a:t>richiede </a:t>
            </a:r>
            <a:r>
              <a:rPr lang="nb-NO" sz="1440" dirty="0" err="1">
                <a:solidFill>
                  <a:prstClr val="black"/>
                </a:solidFill>
                <a:latin typeface="Arial" charset="0"/>
                <a:ea typeface="Arial" charset="0"/>
                <a:cs typeface="Arial" charset="0"/>
              </a:rPr>
              <a:t>la conformità </a:t>
            </a:r>
            <a:r>
              <a:rPr lang="nb-NO" sz="1440" dirty="0" err="1">
                <a:solidFill>
                  <a:prstClr val="black"/>
                </a:solidFill>
                <a:latin typeface="Arial" charset="0"/>
                <a:ea typeface="Arial" charset="0"/>
                <a:cs typeface="Arial" charset="0"/>
              </a:rPr>
              <a:t>prima </a:t>
            </a:r>
            <a:r>
              <a:rPr lang="nb-NO" sz="1440" dirty="0">
                <a:solidFill>
                  <a:prstClr val="black"/>
                </a:solidFill>
                <a:latin typeface="Arial" charset="0"/>
                <a:ea typeface="Arial" charset="0"/>
                <a:cs typeface="Arial" charset="0"/>
              </a:rPr>
              <a:t>di mettere </a:t>
            </a:r>
            <a:r>
              <a:rPr lang="nb-NO" sz="1440" dirty="0">
                <a:solidFill>
                  <a:prstClr val="black"/>
                </a:solidFill>
                <a:latin typeface="Arial" charset="0"/>
                <a:ea typeface="Arial" charset="0"/>
                <a:cs typeface="Arial" charset="0"/>
              </a:rPr>
              <a:t>in </a:t>
            </a:r>
            <a:r>
              <a:rPr lang="nb-NO" sz="1440" dirty="0" err="1">
                <a:solidFill>
                  <a:prstClr val="black"/>
                </a:solidFill>
                <a:latin typeface="Arial" charset="0"/>
                <a:ea typeface="Arial" charset="0"/>
                <a:cs typeface="Arial" charset="0"/>
              </a:rPr>
              <a:t>atto </a:t>
            </a:r>
            <a:r>
              <a:rPr lang="nb-NO" sz="1440" dirty="0">
                <a:solidFill>
                  <a:prstClr val="black"/>
                </a:solidFill>
                <a:latin typeface="Arial" charset="0"/>
                <a:ea typeface="Arial" charset="0"/>
                <a:cs typeface="Arial" charset="0"/>
              </a:rPr>
              <a:t>una </a:t>
            </a:r>
            <a:r>
              <a:rPr lang="nb-NO" sz="1440" dirty="0" err="1">
                <a:solidFill>
                  <a:prstClr val="black"/>
                </a:solidFill>
                <a:latin typeface="Arial" charset="0"/>
                <a:ea typeface="Arial" charset="0"/>
                <a:cs typeface="Arial" charset="0"/>
              </a:rPr>
              <a:t>misura </a:t>
            </a:r>
            <a:r>
              <a:rPr lang="nb-NO" sz="1440" dirty="0" err="1">
                <a:solidFill>
                  <a:prstClr val="black"/>
                </a:solidFill>
                <a:latin typeface="Arial" charset="0"/>
                <a:ea typeface="Arial" charset="0"/>
                <a:cs typeface="Arial" charset="0"/>
              </a:rPr>
              <a:t>di sicurezza</a:t>
            </a:r>
            <a:r>
              <a:rPr lang="nb-NO" sz="1440" dirty="0">
                <a:solidFill>
                  <a:prstClr val="black"/>
                </a:solidFill>
                <a:latin typeface="Arial" charset="0"/>
                <a:ea typeface="Arial" charset="0"/>
                <a:cs typeface="Arial" charset="0"/>
              </a:rPr>
              <a:t>. </a:t>
            </a:r>
            <a:r>
              <a:rPr lang="nb-NO" sz="1440" dirty="0">
                <a:solidFill>
                  <a:prstClr val="black"/>
                </a:solidFill>
                <a:latin typeface="Arial" charset="0"/>
                <a:ea typeface="Arial" charset="0"/>
                <a:cs typeface="Arial" charset="0"/>
              </a:rPr>
              <a:t>Il motto </a:t>
            </a:r>
            <a:r>
              <a:rPr lang="nb-NO" sz="1440" dirty="0" err="1">
                <a:solidFill>
                  <a:prstClr val="black"/>
                </a:solidFill>
                <a:latin typeface="Arial" charset="0"/>
                <a:ea typeface="Arial" charset="0"/>
                <a:cs typeface="Arial" charset="0"/>
              </a:rPr>
              <a:t>del</a:t>
            </a:r>
            <a:r>
              <a:rPr lang="nb-NO" sz="1440" dirty="0">
                <a:solidFill>
                  <a:prstClr val="black"/>
                </a:solidFill>
                <a:latin typeface="Arial" charset="0"/>
                <a:ea typeface="Arial" charset="0"/>
                <a:cs typeface="Arial" charset="0"/>
              </a:rPr>
              <a:t> generale </a:t>
            </a:r>
            <a:r>
              <a:rPr lang="nb-NO" sz="1440" dirty="0" err="1">
                <a:solidFill>
                  <a:prstClr val="black"/>
                </a:solidFill>
                <a:latin typeface="Arial" charset="0"/>
                <a:ea typeface="Arial" charset="0"/>
                <a:cs typeface="Arial" charset="0"/>
              </a:rPr>
              <a:t>MacArthur </a:t>
            </a:r>
            <a:r>
              <a:rPr lang="nb-NO" sz="1440" dirty="0">
                <a:solidFill>
                  <a:prstClr val="black"/>
                </a:solidFill>
                <a:latin typeface="Arial" charset="0"/>
                <a:ea typeface="Arial" charset="0"/>
                <a:cs typeface="Arial" charset="0"/>
              </a:rPr>
              <a:t>"</a:t>
            </a:r>
            <a:r>
              <a:rPr lang="nb-NO" sz="1440" dirty="0">
                <a:solidFill>
                  <a:prstClr val="black"/>
                </a:solidFill>
                <a:latin typeface="Arial" charset="0"/>
                <a:ea typeface="Arial" charset="0"/>
                <a:cs typeface="Arial" charset="0"/>
              </a:rPr>
              <a:t>Non </a:t>
            </a:r>
            <a:r>
              <a:rPr lang="nb-NO" sz="1440" dirty="0" err="1">
                <a:solidFill>
                  <a:prstClr val="black"/>
                </a:solidFill>
                <a:latin typeface="Arial" charset="0"/>
                <a:ea typeface="Arial" charset="0"/>
                <a:cs typeface="Arial" charset="0"/>
              </a:rPr>
              <a:t>dare</a:t>
            </a:r>
            <a:r>
              <a:rPr lang="nb-NO" sz="1440" dirty="0">
                <a:solidFill>
                  <a:prstClr val="black"/>
                </a:solidFill>
                <a:latin typeface="Arial" charset="0"/>
                <a:ea typeface="Arial" charset="0"/>
                <a:cs typeface="Arial" charset="0"/>
              </a:rPr>
              <a:t> mai </a:t>
            </a:r>
            <a:r>
              <a:rPr lang="nb-NO" sz="1440" dirty="0">
                <a:solidFill>
                  <a:prstClr val="black"/>
                </a:solidFill>
                <a:latin typeface="Arial" charset="0"/>
                <a:ea typeface="Arial" charset="0"/>
                <a:cs typeface="Arial" charset="0"/>
              </a:rPr>
              <a:t>un ordine </a:t>
            </a:r>
            <a:r>
              <a:rPr lang="nb-NO" sz="1440" dirty="0" err="1">
                <a:solidFill>
                  <a:prstClr val="black"/>
                </a:solidFill>
                <a:latin typeface="Arial" charset="0"/>
                <a:ea typeface="Arial" charset="0"/>
                <a:cs typeface="Arial" charset="0"/>
              </a:rPr>
              <a:t>che </a:t>
            </a:r>
            <a:r>
              <a:rPr lang="nb-NO" sz="1440" dirty="0" err="1">
                <a:solidFill>
                  <a:prstClr val="black"/>
                </a:solidFill>
                <a:latin typeface="Arial" charset="0"/>
                <a:ea typeface="Arial" charset="0"/>
                <a:cs typeface="Arial" charset="0"/>
              </a:rPr>
              <a:t>non </a:t>
            </a:r>
            <a:r>
              <a:rPr lang="nb-NO" sz="1440" dirty="0">
                <a:solidFill>
                  <a:prstClr val="black"/>
                </a:solidFill>
                <a:latin typeface="Arial" charset="0"/>
                <a:ea typeface="Arial" charset="0"/>
                <a:cs typeface="Arial" charset="0"/>
              </a:rPr>
              <a:t>può essere </a:t>
            </a:r>
            <a:r>
              <a:rPr lang="nb-NO" sz="1440" dirty="0">
                <a:solidFill>
                  <a:prstClr val="black"/>
                </a:solidFill>
                <a:latin typeface="Arial" charset="0"/>
                <a:ea typeface="Arial" charset="0"/>
                <a:cs typeface="Arial" charset="0"/>
              </a:rPr>
              <a:t>eseguito" </a:t>
            </a:r>
            <a:r>
              <a:rPr lang="nb-NO" sz="1440" dirty="0" err="1">
                <a:solidFill>
                  <a:prstClr val="black"/>
                </a:solidFill>
                <a:latin typeface="Arial" charset="0"/>
                <a:ea typeface="Arial" charset="0"/>
                <a:cs typeface="Arial" charset="0"/>
              </a:rPr>
              <a:t>dovrebbe </a:t>
            </a:r>
            <a:r>
              <a:rPr lang="nb-NO" sz="1440" dirty="0">
                <a:solidFill>
                  <a:prstClr val="black"/>
                </a:solidFill>
                <a:latin typeface="Arial" charset="0"/>
                <a:ea typeface="Arial" charset="0"/>
                <a:cs typeface="Arial" charset="0"/>
              </a:rPr>
              <a:t>essere </a:t>
            </a:r>
            <a:r>
              <a:rPr lang="nb-NO" sz="1440" dirty="0" err="1">
                <a:solidFill>
                  <a:prstClr val="black"/>
                </a:solidFill>
                <a:latin typeface="Arial" charset="0"/>
                <a:ea typeface="Arial" charset="0"/>
                <a:cs typeface="Arial" charset="0"/>
              </a:rPr>
              <a:t>incorniciato </a:t>
            </a:r>
            <a:r>
              <a:rPr lang="nb-NO" sz="1440" dirty="0">
                <a:solidFill>
                  <a:prstClr val="black"/>
                </a:solidFill>
                <a:latin typeface="Arial" charset="0"/>
                <a:ea typeface="Arial" charset="0"/>
                <a:cs typeface="Arial" charset="0"/>
              </a:rPr>
              <a:t>e </a:t>
            </a:r>
            <a:r>
              <a:rPr lang="nb-NO" sz="1440" dirty="0" err="1">
                <a:solidFill>
                  <a:prstClr val="black"/>
                </a:solidFill>
                <a:latin typeface="Arial" charset="0"/>
                <a:ea typeface="Arial" charset="0"/>
                <a:cs typeface="Arial" charset="0"/>
              </a:rPr>
              <a:t>appeso </a:t>
            </a:r>
            <a:r>
              <a:rPr lang="nb-NO" sz="1440" dirty="0">
                <a:solidFill>
                  <a:prstClr val="black"/>
                </a:solidFill>
                <a:latin typeface="Arial" charset="0"/>
                <a:ea typeface="Arial" charset="0"/>
                <a:cs typeface="Arial" charset="0"/>
              </a:rPr>
              <a:t>sopra </a:t>
            </a:r>
            <a:r>
              <a:rPr lang="nb-NO" sz="1440" dirty="0">
                <a:solidFill>
                  <a:prstClr val="black"/>
                </a:solidFill>
                <a:latin typeface="Arial" charset="0"/>
                <a:ea typeface="Arial" charset="0"/>
                <a:cs typeface="Arial" charset="0"/>
              </a:rPr>
              <a:t>la</a:t>
            </a:r>
            <a:r>
              <a:rPr lang="nb-NO" sz="1440" dirty="0" err="1">
                <a:solidFill>
                  <a:prstClr val="black"/>
                </a:solidFill>
                <a:latin typeface="Arial" charset="0"/>
                <a:ea typeface="Arial" charset="0"/>
                <a:cs typeface="Arial" charset="0"/>
              </a:rPr>
              <a:t> loro </a:t>
            </a:r>
            <a:r>
              <a:rPr lang="nb-NO" sz="1440" dirty="0">
                <a:solidFill>
                  <a:prstClr val="black"/>
                </a:solidFill>
                <a:latin typeface="Arial" charset="0"/>
                <a:ea typeface="Arial" charset="0"/>
                <a:cs typeface="Arial" charset="0"/>
              </a:rPr>
              <a:t>scrivania.</a:t>
            </a:r>
          </a:p>
          <a:p>
            <a:pPr marL="342900" indent="-342900" defTabSz="1097280" fontAlgn="base">
              <a:buFont typeface="Arial" charset="0"/>
              <a:buChar char="•"/>
            </a:pPr>
            <a:r>
              <a:rPr lang="nb-NO" sz="1440" dirty="0">
                <a:solidFill>
                  <a:prstClr val="black"/>
                </a:solidFill>
                <a:latin typeface="Arial" charset="0"/>
                <a:ea typeface="Arial" charset="0"/>
                <a:cs typeface="Arial" charset="0"/>
              </a:rPr>
              <a:t>Siate visibili e </a:t>
            </a:r>
            <a:r>
              <a:rPr lang="nb-NO" sz="1440" dirty="0" err="1">
                <a:solidFill>
                  <a:prstClr val="black"/>
                </a:solidFill>
                <a:latin typeface="Arial" charset="0"/>
                <a:ea typeface="Arial" charset="0"/>
                <a:cs typeface="Arial" charset="0"/>
              </a:rPr>
              <a:t>disponibili</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I CISO </a:t>
            </a:r>
            <a:r>
              <a:rPr lang="nb-NO" sz="1440" dirty="0" err="1">
                <a:solidFill>
                  <a:prstClr val="black"/>
                </a:solidFill>
                <a:latin typeface="Arial" charset="0"/>
                <a:ea typeface="Arial" charset="0"/>
                <a:cs typeface="Arial" charset="0"/>
              </a:rPr>
              <a:t>dovrebbero </a:t>
            </a:r>
            <a:r>
              <a:rPr lang="nb-NO" sz="1440" dirty="0">
                <a:solidFill>
                  <a:prstClr val="black"/>
                </a:solidFill>
                <a:latin typeface="Arial" charset="0"/>
                <a:ea typeface="Arial" charset="0"/>
                <a:cs typeface="Arial" charset="0"/>
              </a:rPr>
              <a:t>essere </a:t>
            </a:r>
            <a:r>
              <a:rPr lang="nb-NO" sz="1440" dirty="0" err="1">
                <a:solidFill>
                  <a:prstClr val="black"/>
                </a:solidFill>
                <a:latin typeface="Arial" charset="0"/>
                <a:ea typeface="Arial" charset="0"/>
                <a:cs typeface="Arial" charset="0"/>
              </a:rPr>
              <a:t>sostenitori </a:t>
            </a:r>
            <a:r>
              <a:rPr lang="nb-NO" sz="1440" dirty="0" err="1">
                <a:solidFill>
                  <a:prstClr val="black"/>
                </a:solidFill>
                <a:latin typeface="Arial" charset="0"/>
                <a:ea typeface="Arial" charset="0"/>
                <a:cs typeface="Arial" charset="0"/>
              </a:rPr>
              <a:t>della sicurezza</a:t>
            </a:r>
            <a:r>
              <a:rPr lang="nb-NO" sz="1440" dirty="0">
                <a:solidFill>
                  <a:prstClr val="black"/>
                </a:solidFill>
                <a:latin typeface="Arial" charset="0"/>
                <a:ea typeface="Arial" charset="0"/>
                <a:cs typeface="Arial" charset="0"/>
              </a:rPr>
              <a:t>, non </a:t>
            </a:r>
            <a:r>
              <a:rPr lang="nb-NO" sz="1440" dirty="0" err="1">
                <a:solidFill>
                  <a:prstClr val="black"/>
                </a:solidFill>
                <a:latin typeface="Arial" charset="0"/>
                <a:ea typeface="Arial" charset="0"/>
                <a:cs typeface="Arial" charset="0"/>
              </a:rPr>
              <a:t>poliziotti</a:t>
            </a:r>
            <a:r>
              <a:rPr lang="nb-NO" sz="1440" dirty="0">
                <a:solidFill>
                  <a:prstClr val="black"/>
                </a:solidFill>
                <a:latin typeface="Arial" charset="0"/>
                <a:ea typeface="Arial" charset="0"/>
                <a:cs typeface="Arial" charset="0"/>
              </a:rPr>
              <a:t>: per </a:t>
            </a:r>
            <a:r>
              <a:rPr lang="nb-NO" sz="1440" dirty="0" err="1">
                <a:solidFill>
                  <a:prstClr val="black"/>
                </a:solidFill>
                <a:latin typeface="Arial" charset="0"/>
                <a:ea typeface="Arial" charset="0"/>
                <a:cs typeface="Arial" charset="0"/>
              </a:rPr>
              <a:t>coinvolgere </a:t>
            </a:r>
            <a:r>
              <a:rPr lang="nb-NO" sz="1440" dirty="0">
                <a:solidFill>
                  <a:prstClr val="black"/>
                </a:solidFill>
                <a:latin typeface="Arial" charset="0"/>
                <a:ea typeface="Arial" charset="0"/>
                <a:cs typeface="Arial" charset="0"/>
              </a:rPr>
              <a:t>il personale, </a:t>
            </a:r>
            <a:r>
              <a:rPr lang="nb-NO" sz="1440" dirty="0">
                <a:solidFill>
                  <a:prstClr val="black"/>
                </a:solidFill>
                <a:latin typeface="Arial" charset="0"/>
                <a:ea typeface="Arial" charset="0"/>
                <a:cs typeface="Arial" charset="0"/>
              </a:rPr>
              <a:t>devono essere visibili e </a:t>
            </a:r>
            <a:r>
              <a:rPr lang="nb-NO" sz="1440" dirty="0" err="1">
                <a:solidFill>
                  <a:prstClr val="black"/>
                </a:solidFill>
                <a:latin typeface="Arial" charset="0"/>
                <a:ea typeface="Arial" charset="0"/>
                <a:cs typeface="Arial" charset="0"/>
              </a:rPr>
              <a:t>disponibili </a:t>
            </a:r>
            <a:r>
              <a:rPr lang="nb-NO" sz="1440" dirty="0">
                <a:solidFill>
                  <a:prstClr val="black"/>
                </a:solidFill>
                <a:latin typeface="Arial" charset="0"/>
                <a:ea typeface="Arial" charset="0"/>
                <a:cs typeface="Arial" charset="0"/>
              </a:rPr>
              <a:t>in ogni momento. E per </a:t>
            </a:r>
            <a:r>
              <a:rPr lang="nb-NO" sz="1440" dirty="0" err="1">
                <a:solidFill>
                  <a:prstClr val="black"/>
                </a:solidFill>
                <a:latin typeface="Arial" charset="0"/>
                <a:ea typeface="Arial" charset="0"/>
                <a:cs typeface="Arial" charset="0"/>
              </a:rPr>
              <a:t>creare </a:t>
            </a:r>
            <a:r>
              <a:rPr lang="nb-NO" sz="1440" dirty="0">
                <a:solidFill>
                  <a:prstClr val="black"/>
                </a:solidFill>
                <a:latin typeface="Arial" charset="0"/>
                <a:ea typeface="Arial" charset="0"/>
                <a:cs typeface="Arial" charset="0"/>
              </a:rPr>
              <a:t>fiducia, </a:t>
            </a:r>
            <a:r>
              <a:rPr lang="nb-NO" sz="1440" dirty="0">
                <a:solidFill>
                  <a:prstClr val="black"/>
                </a:solidFill>
                <a:latin typeface="Arial" charset="0"/>
                <a:ea typeface="Arial" charset="0"/>
                <a:cs typeface="Arial" charset="0"/>
              </a:rPr>
              <a:t>devono ascoltare e </a:t>
            </a:r>
            <a:r>
              <a:rPr lang="nb-NO" sz="1440" dirty="0" err="1">
                <a:solidFill>
                  <a:prstClr val="black"/>
                </a:solidFill>
                <a:latin typeface="Arial" charset="0"/>
                <a:ea typeface="Arial" charset="0"/>
                <a:cs typeface="Arial" charset="0"/>
              </a:rPr>
              <a:t>negoziare</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piuttosto </a:t>
            </a:r>
            <a:r>
              <a:rPr lang="nb-NO" sz="1440" dirty="0" err="1">
                <a:solidFill>
                  <a:prstClr val="black"/>
                </a:solidFill>
                <a:latin typeface="Arial" charset="0"/>
                <a:ea typeface="Arial" charset="0"/>
                <a:cs typeface="Arial" charset="0"/>
              </a:rPr>
              <a:t>che </a:t>
            </a:r>
            <a:r>
              <a:rPr lang="nb-NO" sz="1440" dirty="0" err="1">
                <a:solidFill>
                  <a:prstClr val="black"/>
                </a:solidFill>
                <a:latin typeface="Arial" charset="0"/>
                <a:ea typeface="Arial" charset="0"/>
                <a:cs typeface="Arial" charset="0"/>
              </a:rPr>
              <a:t>cercare </a:t>
            </a:r>
            <a:r>
              <a:rPr lang="nb-NO" sz="1440" dirty="0">
                <a:solidFill>
                  <a:prstClr val="black"/>
                </a:solidFill>
                <a:latin typeface="Arial" charset="0"/>
                <a:ea typeface="Arial" charset="0"/>
                <a:cs typeface="Arial" charset="0"/>
              </a:rPr>
              <a:t>di "</a:t>
            </a:r>
            <a:r>
              <a:rPr lang="nb-NO" sz="1440" dirty="0">
                <a:solidFill>
                  <a:prstClr val="black"/>
                </a:solidFill>
                <a:latin typeface="Arial" charset="0"/>
                <a:ea typeface="Arial" charset="0"/>
                <a:cs typeface="Arial" charset="0"/>
              </a:rPr>
              <a:t>eliminare" </a:t>
            </a:r>
            <a:r>
              <a:rPr lang="nb-NO" sz="1440" dirty="0" err="1">
                <a:solidFill>
                  <a:prstClr val="black"/>
                </a:solidFill>
                <a:latin typeface="Arial" charset="0"/>
                <a:ea typeface="Arial" charset="0"/>
                <a:cs typeface="Arial" charset="0"/>
              </a:rPr>
              <a:t>le non conformità </a:t>
            </a:r>
            <a:r>
              <a:rPr lang="nb-NO" sz="1440" dirty="0">
                <a:solidFill>
                  <a:prstClr val="black"/>
                </a:solidFill>
                <a:latin typeface="Arial" charset="0"/>
                <a:ea typeface="Arial" charset="0"/>
                <a:cs typeface="Arial" charset="0"/>
              </a:rPr>
              <a:t>e </a:t>
            </a:r>
            <a:r>
              <a:rPr lang="nb-NO" sz="1440" dirty="0" err="1">
                <a:solidFill>
                  <a:prstClr val="black"/>
                </a:solidFill>
                <a:latin typeface="Arial" charset="0"/>
                <a:ea typeface="Arial" charset="0"/>
                <a:cs typeface="Arial" charset="0"/>
              </a:rPr>
              <a:t>frenare </a:t>
            </a:r>
            <a:r>
              <a:rPr lang="nb-NO" sz="1440" dirty="0" err="1">
                <a:solidFill>
                  <a:prstClr val="black"/>
                </a:solidFill>
                <a:latin typeface="Arial" charset="0"/>
                <a:ea typeface="Arial" charset="0"/>
                <a:cs typeface="Arial" charset="0"/>
              </a:rPr>
              <a:t>l'innovazione </a:t>
            </a:r>
            <a:r>
              <a:rPr lang="nb-NO" sz="1440" dirty="0">
                <a:solidFill>
                  <a:prstClr val="black"/>
                </a:solidFill>
                <a:latin typeface="Arial" charset="0"/>
                <a:ea typeface="Arial" charset="0"/>
                <a:cs typeface="Arial" charset="0"/>
              </a:rPr>
              <a:t>e </a:t>
            </a:r>
            <a:r>
              <a:rPr lang="nb-NO" sz="1440" dirty="0" err="1">
                <a:solidFill>
                  <a:prstClr val="black"/>
                </a:solidFill>
                <a:latin typeface="Arial" charset="0"/>
                <a:ea typeface="Arial" charset="0"/>
                <a:cs typeface="Arial" charset="0"/>
              </a:rPr>
              <a:t>la sperimentazione</a:t>
            </a:r>
            <a:r>
              <a:rPr lang="nb-NO" sz="1440" dirty="0">
                <a:solidFill>
                  <a:prstClr val="black"/>
                </a:solidFill>
                <a:latin typeface="Arial" charset="0"/>
                <a:ea typeface="Arial" charset="0"/>
                <a:cs typeface="Arial" charset="0"/>
              </a:rPr>
              <a:t>.</a:t>
            </a:r>
          </a:p>
          <a:p>
            <a:pPr marL="342900" indent="-342900" defTabSz="1097280" fontAlgn="base">
              <a:buFont typeface="Arial" charset="0"/>
              <a:buChar char="•"/>
            </a:pPr>
            <a:r>
              <a:rPr lang="nb-NO" sz="1440" dirty="0" err="1">
                <a:solidFill>
                  <a:prstClr val="black"/>
                </a:solidFill>
                <a:latin typeface="Arial" charset="0"/>
                <a:ea typeface="Arial" charset="0"/>
                <a:cs typeface="Arial" charset="0"/>
              </a:rPr>
              <a:t>Sono necessarie </a:t>
            </a:r>
            <a:r>
              <a:rPr lang="nb-NO" sz="1440" dirty="0">
                <a:solidFill>
                  <a:prstClr val="black"/>
                </a:solidFill>
                <a:latin typeface="Arial" charset="0"/>
                <a:ea typeface="Arial" charset="0"/>
                <a:cs typeface="Arial" charset="0"/>
              </a:rPr>
              <a:t>competenze trasversali. </a:t>
            </a:r>
            <a:r>
              <a:rPr lang="nb-NO" sz="1440" dirty="0" err="1">
                <a:solidFill>
                  <a:prstClr val="black"/>
                </a:solidFill>
                <a:latin typeface="Arial" charset="0"/>
                <a:ea typeface="Arial" charset="0"/>
                <a:cs typeface="Arial" charset="0"/>
              </a:rPr>
              <a:t>I CISO </a:t>
            </a:r>
            <a:r>
              <a:rPr lang="nb-NO" sz="1440" dirty="0">
                <a:solidFill>
                  <a:prstClr val="black"/>
                </a:solidFill>
                <a:latin typeface="Arial" charset="0"/>
                <a:ea typeface="Arial" charset="0"/>
                <a:cs typeface="Arial" charset="0"/>
              </a:rPr>
              <a:t>e </a:t>
            </a:r>
            <a:r>
              <a:rPr lang="nb-NO" sz="1440" dirty="0" err="1">
                <a:solidFill>
                  <a:prstClr val="black"/>
                </a:solidFill>
                <a:latin typeface="Arial" charset="0"/>
                <a:ea typeface="Arial" charset="0"/>
                <a:cs typeface="Arial" charset="0"/>
              </a:rPr>
              <a:t>altri </a:t>
            </a:r>
            <a:r>
              <a:rPr lang="nb-NO" sz="1440" dirty="0" err="1">
                <a:solidFill>
                  <a:prstClr val="black"/>
                </a:solidFill>
                <a:latin typeface="Arial" charset="0"/>
                <a:ea typeface="Arial" charset="0"/>
                <a:cs typeface="Arial" charset="0"/>
              </a:rPr>
              <a:t>specialisti </a:t>
            </a:r>
            <a:r>
              <a:rPr lang="nb-NO" sz="1440" dirty="0" err="1">
                <a:solidFill>
                  <a:prstClr val="black"/>
                </a:solidFill>
                <a:latin typeface="Arial" charset="0"/>
                <a:ea typeface="Arial" charset="0"/>
                <a:cs typeface="Arial" charset="0"/>
              </a:rPr>
              <a:t>della sicurezza </a:t>
            </a:r>
            <a:r>
              <a:rPr lang="nb-NO" sz="1440" dirty="0">
                <a:solidFill>
                  <a:prstClr val="black"/>
                </a:solidFill>
                <a:latin typeface="Arial" charset="0"/>
                <a:ea typeface="Arial" charset="0"/>
                <a:cs typeface="Arial" charset="0"/>
              </a:rPr>
              <a:t>devono </a:t>
            </a:r>
            <a:r>
              <a:rPr lang="nb-NO" sz="1440" dirty="0" err="1">
                <a:solidFill>
                  <a:prstClr val="black"/>
                </a:solidFill>
                <a:latin typeface="Arial" charset="0"/>
                <a:ea typeface="Arial" charset="0"/>
                <a:cs typeface="Arial" charset="0"/>
              </a:rPr>
              <a:t>acquisire </a:t>
            </a:r>
            <a:r>
              <a:rPr lang="nb-NO" sz="1440" dirty="0" err="1">
                <a:solidFill>
                  <a:prstClr val="black"/>
                </a:solidFill>
                <a:latin typeface="Arial" charset="0"/>
                <a:ea typeface="Arial" charset="0"/>
                <a:cs typeface="Arial" charset="0"/>
              </a:rPr>
              <a:t>le </a:t>
            </a:r>
            <a:r>
              <a:rPr lang="nb-NO" sz="1440" dirty="0">
                <a:solidFill>
                  <a:prstClr val="black"/>
                </a:solidFill>
                <a:latin typeface="Arial" charset="0"/>
                <a:ea typeface="Arial" charset="0"/>
                <a:cs typeface="Arial" charset="0"/>
              </a:rPr>
              <a:t>"competenze trasversali" per svolgere </a:t>
            </a:r>
            <a:r>
              <a:rPr lang="nb-NO" sz="1440" dirty="0" err="1">
                <a:solidFill>
                  <a:prstClr val="black"/>
                </a:solidFill>
                <a:latin typeface="Arial" charset="0"/>
                <a:ea typeface="Arial" charset="0"/>
                <a:cs typeface="Arial" charset="0"/>
              </a:rPr>
              <a:t>efficacemente </a:t>
            </a:r>
            <a:r>
              <a:rPr lang="nb-NO" sz="1440" dirty="0" err="1">
                <a:solidFill>
                  <a:prstClr val="black"/>
                </a:solidFill>
                <a:latin typeface="Arial" charset="0"/>
                <a:ea typeface="Arial" charset="0"/>
                <a:cs typeface="Arial" charset="0"/>
              </a:rPr>
              <a:t>questo compito</a:t>
            </a:r>
            <a:r>
              <a:rPr lang="nb-NO" sz="1440" dirty="0">
                <a:solidFill>
                  <a:prstClr val="black"/>
                </a:solidFill>
                <a:latin typeface="Arial" charset="0"/>
                <a:ea typeface="Arial" charset="0"/>
                <a:cs typeface="Arial" charset="0"/>
              </a:rPr>
              <a:t>. Il </a:t>
            </a:r>
            <a:r>
              <a:rPr lang="nb-NO" sz="1440" dirty="0" err="1">
                <a:solidFill>
                  <a:prstClr val="black"/>
                </a:solidFill>
                <a:latin typeface="Arial" charset="0"/>
                <a:ea typeface="Arial" charset="0"/>
                <a:cs typeface="Arial" charset="0"/>
              </a:rPr>
              <a:t>programma </a:t>
            </a:r>
            <a:r>
              <a:rPr lang="nb-NO" sz="1440" dirty="0" err="1">
                <a:solidFill>
                  <a:prstClr val="black"/>
                </a:solidFill>
                <a:latin typeface="Arial" charset="0"/>
                <a:ea typeface="Arial" charset="0"/>
                <a:cs typeface="Arial" charset="0"/>
              </a:rPr>
              <a:t>sviluppato </a:t>
            </a:r>
            <a:r>
              <a:rPr lang="nb-NO" sz="1440" dirty="0">
                <a:solidFill>
                  <a:prstClr val="black"/>
                </a:solidFill>
                <a:latin typeface="Arial" charset="0"/>
                <a:ea typeface="Arial" charset="0"/>
                <a:cs typeface="Arial" charset="0"/>
              </a:rPr>
              <a:t>da </a:t>
            </a:r>
            <a:r>
              <a:rPr lang="nb-NO" sz="1440" dirty="0" err="1">
                <a:solidFill>
                  <a:prstClr val="black"/>
                </a:solidFill>
                <a:latin typeface="Arial" charset="0"/>
                <a:ea typeface="Arial" charset="0"/>
                <a:cs typeface="Arial" charset="0"/>
              </a:rPr>
              <a:t>Ashenden </a:t>
            </a:r>
            <a:r>
              <a:rPr lang="nb-NO" sz="1440" dirty="0">
                <a:solidFill>
                  <a:prstClr val="black"/>
                </a:solidFill>
                <a:latin typeface="Arial" charset="0"/>
                <a:ea typeface="Arial" charset="0"/>
                <a:cs typeface="Arial" charset="0"/>
              </a:rPr>
              <a:t>&amp; Lawrence (2016) </a:t>
            </a:r>
            <a:r>
              <a:rPr lang="nb-NO" sz="1440" dirty="0" err="1">
                <a:solidFill>
                  <a:prstClr val="black"/>
                </a:solidFill>
                <a:latin typeface="Arial" charset="0"/>
                <a:ea typeface="Arial" charset="0"/>
                <a:cs typeface="Arial" charset="0"/>
              </a:rPr>
              <a:t>con </a:t>
            </a:r>
            <a:r>
              <a:rPr lang="nb-NO" sz="1440" dirty="0">
                <a:solidFill>
                  <a:prstClr val="black"/>
                </a:solidFill>
                <a:latin typeface="Arial" charset="0"/>
                <a:ea typeface="Arial" charset="0"/>
                <a:cs typeface="Arial" charset="0"/>
              </a:rPr>
              <a:t>il finanziamento </a:t>
            </a:r>
            <a:r>
              <a:rPr lang="nb-NO" sz="1440" dirty="0">
                <a:solidFill>
                  <a:prstClr val="black"/>
                </a:solidFill>
                <a:latin typeface="Arial" charset="0"/>
                <a:ea typeface="Arial" charset="0"/>
                <a:cs typeface="Arial" charset="0"/>
              </a:rPr>
              <a:t>dell'NCSC britannico è </a:t>
            </a:r>
            <a:r>
              <a:rPr lang="nb-NO" sz="1440" dirty="0" err="1">
                <a:solidFill>
                  <a:prstClr val="black"/>
                </a:solidFill>
                <a:latin typeface="Arial" charset="0"/>
                <a:ea typeface="Arial" charset="0"/>
                <a:cs typeface="Arial" charset="0"/>
              </a:rPr>
              <a:t>un'iniziativa</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pionieristica </a:t>
            </a:r>
            <a:r>
              <a:rPr lang="nb-NO" sz="1440" dirty="0" err="1">
                <a:solidFill>
                  <a:prstClr val="black"/>
                </a:solidFill>
                <a:latin typeface="Arial" charset="0"/>
                <a:ea typeface="Arial" charset="0"/>
                <a:cs typeface="Arial" charset="0"/>
              </a:rPr>
              <a:t>che </a:t>
            </a:r>
            <a:r>
              <a:rPr lang="nb-NO" sz="1440" dirty="0" err="1">
                <a:solidFill>
                  <a:prstClr val="black"/>
                </a:solidFill>
                <a:latin typeface="Arial" charset="0"/>
                <a:ea typeface="Arial" charset="0"/>
                <a:cs typeface="Arial" charset="0"/>
              </a:rPr>
              <a:t>dovrebbe </a:t>
            </a:r>
            <a:r>
              <a:rPr lang="nb-NO" sz="1440" dirty="0">
                <a:solidFill>
                  <a:prstClr val="black"/>
                </a:solidFill>
                <a:latin typeface="Arial" charset="0"/>
                <a:ea typeface="Arial" charset="0"/>
                <a:cs typeface="Arial" charset="0"/>
              </a:rPr>
              <a:t>essere </a:t>
            </a:r>
            <a:r>
              <a:rPr lang="nb-NO" sz="1440" dirty="0" err="1">
                <a:solidFill>
                  <a:prstClr val="black"/>
                </a:solidFill>
                <a:latin typeface="Arial" charset="0"/>
                <a:ea typeface="Arial" charset="0"/>
                <a:cs typeface="Arial" charset="0"/>
              </a:rPr>
              <a:t>replicata </a:t>
            </a:r>
            <a:r>
              <a:rPr lang="nb-NO" sz="1440" dirty="0">
                <a:solidFill>
                  <a:prstClr val="black"/>
                </a:solidFill>
                <a:latin typeface="Arial" charset="0"/>
                <a:ea typeface="Arial" charset="0"/>
                <a:cs typeface="Arial" charset="0"/>
              </a:rPr>
              <a:t>e </a:t>
            </a:r>
            <a:r>
              <a:rPr lang="nb-NO" sz="1440" dirty="0" err="1">
                <a:solidFill>
                  <a:prstClr val="black"/>
                </a:solidFill>
                <a:latin typeface="Arial" charset="0"/>
                <a:ea typeface="Arial" charset="0"/>
                <a:cs typeface="Arial" charset="0"/>
              </a:rPr>
              <a:t>integrata </a:t>
            </a:r>
            <a:r>
              <a:rPr lang="nb-NO" sz="1440" dirty="0" err="1">
                <a:solidFill>
                  <a:prstClr val="black"/>
                </a:solidFill>
                <a:latin typeface="Arial" charset="0"/>
                <a:ea typeface="Arial" charset="0"/>
                <a:cs typeface="Arial" charset="0"/>
              </a:rPr>
              <a:t>nei </a:t>
            </a:r>
            <a:r>
              <a:rPr lang="nb-NO" sz="1440" dirty="0" err="1">
                <a:solidFill>
                  <a:prstClr val="black"/>
                </a:solidFill>
                <a:latin typeface="Arial" charset="0"/>
                <a:ea typeface="Arial" charset="0"/>
                <a:cs typeface="Arial" charset="0"/>
              </a:rPr>
              <a:t>corsi </a:t>
            </a:r>
            <a:r>
              <a:rPr lang="nb-NO" sz="1440" dirty="0" err="1">
                <a:solidFill>
                  <a:prstClr val="black"/>
                </a:solidFill>
                <a:latin typeface="Arial" charset="0"/>
                <a:ea typeface="Arial" charset="0"/>
                <a:cs typeface="Arial" charset="0"/>
              </a:rPr>
              <a:t>accademici </a:t>
            </a:r>
            <a:r>
              <a:rPr lang="nb-NO" sz="1440" dirty="0">
                <a:solidFill>
                  <a:prstClr val="black"/>
                </a:solidFill>
                <a:latin typeface="Arial" charset="0"/>
                <a:ea typeface="Arial" charset="0"/>
                <a:cs typeface="Arial" charset="0"/>
              </a:rPr>
              <a:t>e </a:t>
            </a:r>
            <a:r>
              <a:rPr lang="nb-NO" sz="1440" dirty="0" err="1">
                <a:solidFill>
                  <a:prstClr val="black"/>
                </a:solidFill>
                <a:latin typeface="Arial" charset="0"/>
                <a:ea typeface="Arial" charset="0"/>
                <a:cs typeface="Arial" charset="0"/>
              </a:rPr>
              <a:t>professionali </a:t>
            </a:r>
            <a:r>
              <a:rPr lang="nb-NO" sz="1440" dirty="0" err="1">
                <a:solidFill>
                  <a:prstClr val="black"/>
                </a:solidFill>
                <a:latin typeface="Arial" charset="0"/>
                <a:ea typeface="Arial" charset="0"/>
                <a:cs typeface="Arial" charset="0"/>
              </a:rPr>
              <a:t>sulla sicurezza</a:t>
            </a:r>
            <a:r>
              <a:rPr lang="nb-NO" sz="1440" dirty="0">
                <a:solidFill>
                  <a:prstClr val="black"/>
                </a:solidFill>
                <a:latin typeface="Arial" charset="0"/>
                <a:ea typeface="Arial" charset="0"/>
                <a:cs typeface="Arial" charset="0"/>
              </a:rPr>
              <a:t>.</a:t>
            </a:r>
          </a:p>
          <a:p>
            <a:pPr marL="342900" indent="-342900" defTabSz="1097280" fontAlgn="base">
              <a:buFont typeface="Arial" charset="0"/>
              <a:buChar char="•"/>
            </a:pPr>
            <a:r>
              <a:rPr lang="nb-NO" sz="1440" dirty="0">
                <a:solidFill>
                  <a:prstClr val="black"/>
                </a:solidFill>
                <a:latin typeface="Arial" charset="0"/>
                <a:ea typeface="Arial" charset="0"/>
                <a:cs typeface="Arial" charset="0"/>
              </a:rPr>
              <a:t>Smettete </a:t>
            </a:r>
            <a:r>
              <a:rPr lang="nb-NO" sz="1440" dirty="0">
                <a:solidFill>
                  <a:prstClr val="black"/>
                </a:solidFill>
                <a:latin typeface="Arial" charset="0"/>
                <a:ea typeface="Arial" charset="0"/>
                <a:cs typeface="Arial" charset="0"/>
              </a:rPr>
              <a:t>di</a:t>
            </a:r>
            <a:r>
              <a:rPr lang="nb-NO" sz="1440" dirty="0" err="1">
                <a:solidFill>
                  <a:prstClr val="black"/>
                </a:solidFill>
                <a:latin typeface="Arial" charset="0"/>
                <a:ea typeface="Arial" charset="0"/>
                <a:cs typeface="Arial" charset="0"/>
              </a:rPr>
              <a:t> criticare </a:t>
            </a:r>
            <a:r>
              <a:rPr lang="nb-NO" sz="1440" dirty="0" err="1">
                <a:solidFill>
                  <a:prstClr val="black"/>
                </a:solidFill>
                <a:latin typeface="Arial" charset="0"/>
                <a:ea typeface="Arial" charset="0"/>
                <a:cs typeface="Arial" charset="0"/>
              </a:rPr>
              <a:t>verbalmente </a:t>
            </a:r>
            <a:r>
              <a:rPr lang="nb-NO" sz="1440" dirty="0" err="1">
                <a:solidFill>
                  <a:prstClr val="black"/>
                </a:solidFill>
                <a:latin typeface="Arial" charset="0"/>
                <a:ea typeface="Arial" charset="0"/>
                <a:cs typeface="Arial" charset="0"/>
              </a:rPr>
              <a:t>le persone</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Un coinvolgimento </a:t>
            </a:r>
            <a:r>
              <a:rPr lang="nb-NO" sz="1440" dirty="0" err="1">
                <a:solidFill>
                  <a:prstClr val="black"/>
                </a:solidFill>
                <a:latin typeface="Arial" charset="0"/>
                <a:ea typeface="Arial" charset="0"/>
                <a:cs typeface="Arial" charset="0"/>
              </a:rPr>
              <a:t>efficace </a:t>
            </a:r>
            <a:r>
              <a:rPr lang="nb-NO" sz="1440" dirty="0">
                <a:solidFill>
                  <a:prstClr val="black"/>
                </a:solidFill>
                <a:latin typeface="Arial" charset="0"/>
                <a:ea typeface="Arial" charset="0"/>
                <a:cs typeface="Arial" charset="0"/>
              </a:rPr>
              <a:t>e la fiducia </a:t>
            </a:r>
            <a:r>
              <a:rPr lang="nb-NO" sz="1440" dirty="0" err="1">
                <a:solidFill>
                  <a:prstClr val="black"/>
                </a:solidFill>
                <a:latin typeface="Arial" charset="0"/>
                <a:ea typeface="Arial" charset="0"/>
                <a:cs typeface="Arial" charset="0"/>
              </a:rPr>
              <a:t>richiedono </a:t>
            </a:r>
            <a:r>
              <a:rPr lang="nb-NO" sz="1440" dirty="0" err="1">
                <a:solidFill>
                  <a:prstClr val="black"/>
                </a:solidFill>
                <a:latin typeface="Arial" charset="0"/>
                <a:ea typeface="Arial" charset="0"/>
                <a:cs typeface="Arial" charset="0"/>
              </a:rPr>
              <a:t>rispetto </a:t>
            </a:r>
            <a:r>
              <a:rPr lang="nb-NO" sz="1440" dirty="0">
                <a:solidFill>
                  <a:prstClr val="black"/>
                </a:solidFill>
                <a:latin typeface="Arial" charset="0"/>
                <a:ea typeface="Arial" charset="0"/>
                <a:cs typeface="Arial" charset="0"/>
              </a:rPr>
              <a:t>per </a:t>
            </a:r>
            <a:r>
              <a:rPr lang="nb-NO" sz="1440" dirty="0" err="1">
                <a:solidFill>
                  <a:prstClr val="black"/>
                </a:solidFill>
                <a:latin typeface="Arial" charset="0"/>
                <a:ea typeface="Arial" charset="0"/>
                <a:cs typeface="Arial" charset="0"/>
              </a:rPr>
              <a:t>gli altri</a:t>
            </a:r>
            <a:r>
              <a:rPr lang="nb-NO" sz="1440" dirty="0">
                <a:solidFill>
                  <a:prstClr val="black"/>
                </a:solidFill>
                <a:latin typeface="Arial" charset="0"/>
                <a:ea typeface="Arial" charset="0"/>
                <a:cs typeface="Arial" charset="0"/>
              </a:rPr>
              <a:t>. La </a:t>
            </a:r>
            <a:r>
              <a:rPr lang="nb-NO" sz="1440" dirty="0" err="1">
                <a:solidFill>
                  <a:prstClr val="black"/>
                </a:solidFill>
                <a:latin typeface="Arial" charset="0"/>
                <a:ea typeface="Arial" charset="0"/>
                <a:cs typeface="Arial" charset="0"/>
              </a:rPr>
              <a:t>professione </a:t>
            </a:r>
            <a:r>
              <a:rPr lang="nb-NO" sz="1440" dirty="0" err="1">
                <a:solidFill>
                  <a:prstClr val="black"/>
                </a:solidFill>
                <a:latin typeface="Arial" charset="0"/>
                <a:ea typeface="Arial" charset="0"/>
                <a:cs typeface="Arial" charset="0"/>
              </a:rPr>
              <a:t>della sicurezza </a:t>
            </a:r>
            <a:r>
              <a:rPr lang="nb-NO" sz="1440" dirty="0">
                <a:solidFill>
                  <a:prstClr val="black"/>
                </a:solidFill>
                <a:latin typeface="Arial" charset="0"/>
                <a:ea typeface="Arial" charset="0"/>
                <a:cs typeface="Arial" charset="0"/>
              </a:rPr>
              <a:t>deve </a:t>
            </a:r>
            <a:r>
              <a:rPr lang="nb-NO" sz="1440" dirty="0" err="1">
                <a:solidFill>
                  <a:prstClr val="black"/>
                </a:solidFill>
                <a:latin typeface="Arial" charset="0"/>
                <a:ea typeface="Arial" charset="0"/>
                <a:cs typeface="Arial" charset="0"/>
              </a:rPr>
              <a:t>rivedere </a:t>
            </a:r>
            <a:r>
              <a:rPr lang="nb-NO" sz="1440" dirty="0" err="1">
                <a:solidFill>
                  <a:prstClr val="black"/>
                </a:solidFill>
                <a:latin typeface="Arial" charset="0"/>
                <a:ea typeface="Arial" charset="0"/>
                <a:cs typeface="Arial" charset="0"/>
              </a:rPr>
              <a:t>la propria </a:t>
            </a:r>
            <a:r>
              <a:rPr lang="nb-NO" sz="1440" dirty="0" err="1">
                <a:solidFill>
                  <a:prstClr val="black"/>
                </a:solidFill>
                <a:latin typeface="Arial" charset="0"/>
                <a:ea typeface="Arial" charset="0"/>
                <a:cs typeface="Arial" charset="0"/>
              </a:rPr>
              <a:t>prospettiva </a:t>
            </a:r>
            <a:r>
              <a:rPr lang="nb-NO" sz="1440" dirty="0">
                <a:solidFill>
                  <a:prstClr val="black"/>
                </a:solidFill>
                <a:latin typeface="Arial" charset="0"/>
                <a:ea typeface="Arial" charset="0"/>
                <a:cs typeface="Arial" charset="0"/>
              </a:rPr>
              <a:t>nei confronti </a:t>
            </a:r>
            <a:r>
              <a:rPr lang="nb-NO" sz="1440" dirty="0" err="1">
                <a:solidFill>
                  <a:prstClr val="black"/>
                </a:solidFill>
                <a:latin typeface="Arial" charset="0"/>
                <a:ea typeface="Arial" charset="0"/>
                <a:cs typeface="Arial" charset="0"/>
              </a:rPr>
              <a:t>dei</a:t>
            </a:r>
            <a:r>
              <a:rPr lang="nb-NO" sz="1440" dirty="0">
                <a:solidFill>
                  <a:prstClr val="black"/>
                </a:solidFill>
                <a:latin typeface="Arial" charset="0"/>
                <a:ea typeface="Arial" charset="0"/>
                <a:cs typeface="Arial" charset="0"/>
              </a:rPr>
              <a:t> non </a:t>
            </a:r>
            <a:r>
              <a:rPr lang="nb-NO" sz="1440" dirty="0" err="1">
                <a:solidFill>
                  <a:prstClr val="black"/>
                </a:solidFill>
                <a:latin typeface="Arial" charset="0"/>
                <a:ea typeface="Arial" charset="0"/>
                <a:cs typeface="Arial" charset="0"/>
              </a:rPr>
              <a:t>specialisti </a:t>
            </a:r>
            <a:r>
              <a:rPr lang="nb-NO" sz="1440" dirty="0">
                <a:solidFill>
                  <a:prstClr val="black"/>
                </a:solidFill>
                <a:latin typeface="Arial" charset="0"/>
                <a:ea typeface="Arial" charset="0"/>
                <a:cs typeface="Arial" charset="0"/>
              </a:rPr>
              <a:t>e </a:t>
            </a:r>
            <a:r>
              <a:rPr lang="nb-NO" sz="1440" dirty="0" err="1">
                <a:solidFill>
                  <a:prstClr val="black"/>
                </a:solidFill>
                <a:latin typeface="Arial" charset="0"/>
                <a:ea typeface="Arial" charset="0"/>
                <a:cs typeface="Arial" charset="0"/>
              </a:rPr>
              <a:t>accettare</a:t>
            </a:r>
            <a:r>
              <a:rPr lang="nb-NO" sz="1440" dirty="0">
                <a:solidFill>
                  <a:prstClr val="black"/>
                </a:solidFill>
                <a:latin typeface="Arial" charset="0"/>
                <a:ea typeface="Arial" charset="0"/>
                <a:cs typeface="Arial" charset="0"/>
              </a:rPr>
              <a:t> che </a:t>
            </a:r>
            <a:r>
              <a:rPr lang="nb-NO" sz="1440" dirty="0" err="1">
                <a:solidFill>
                  <a:prstClr val="black"/>
                </a:solidFill>
                <a:latin typeface="Arial" charset="0"/>
                <a:ea typeface="Arial" charset="0"/>
                <a:cs typeface="Arial" charset="0"/>
              </a:rPr>
              <a:t>essi </a:t>
            </a:r>
            <a:r>
              <a:rPr lang="nb-NO" sz="1440" dirty="0" err="1">
                <a:solidFill>
                  <a:prstClr val="black"/>
                </a:solidFill>
                <a:latin typeface="Arial" charset="0"/>
                <a:ea typeface="Arial" charset="0"/>
                <a:cs typeface="Arial" charset="0"/>
              </a:rPr>
              <a:t>sono </a:t>
            </a:r>
            <a:r>
              <a:rPr lang="nb-NO" sz="1440" dirty="0" err="1">
                <a:solidFill>
                  <a:prstClr val="black"/>
                </a:solidFill>
                <a:latin typeface="Arial" charset="0"/>
                <a:ea typeface="Arial" charset="0"/>
                <a:cs typeface="Arial" charset="0"/>
              </a:rPr>
              <a:t>gli </a:t>
            </a:r>
            <a:r>
              <a:rPr lang="nb-NO" sz="1440" dirty="0" err="1">
                <a:solidFill>
                  <a:prstClr val="black"/>
                </a:solidFill>
                <a:latin typeface="Arial" charset="0"/>
                <a:ea typeface="Arial" charset="0"/>
                <a:cs typeface="Arial" charset="0"/>
              </a:rPr>
              <a:t>unici </a:t>
            </a:r>
            <a:r>
              <a:rPr lang="nb-NO" sz="1440" dirty="0">
                <a:solidFill>
                  <a:prstClr val="black"/>
                </a:solidFill>
                <a:latin typeface="Arial" charset="0"/>
                <a:ea typeface="Arial" charset="0"/>
                <a:cs typeface="Arial" charset="0"/>
              </a:rPr>
              <a:t>stakeholder </a:t>
            </a:r>
            <a:r>
              <a:rPr lang="nb-NO" sz="1440" dirty="0" err="1">
                <a:solidFill>
                  <a:prstClr val="black"/>
                </a:solidFill>
                <a:latin typeface="Arial" charset="0"/>
                <a:ea typeface="Arial" charset="0"/>
                <a:cs typeface="Arial" charset="0"/>
              </a:rPr>
              <a:t>nell'ecosistema</a:t>
            </a:r>
            <a:r>
              <a:rPr lang="nb-NO" sz="1440" dirty="0">
                <a:solidFill>
                  <a:prstClr val="black"/>
                </a:solidFill>
                <a:latin typeface="Arial" charset="0"/>
                <a:ea typeface="Arial" charset="0"/>
                <a:cs typeface="Arial" charset="0"/>
              </a:rPr>
              <a:t> </a:t>
            </a:r>
            <a:r>
              <a:rPr lang="nb-NO" sz="1440" dirty="0">
                <a:solidFill>
                  <a:prstClr val="black"/>
                </a:solidFill>
                <a:latin typeface="Arial" charset="0"/>
                <a:ea typeface="Arial" charset="0"/>
                <a:cs typeface="Arial" charset="0"/>
              </a:rPr>
              <a:t>per </a:t>
            </a:r>
            <a:r>
              <a:rPr lang="nb-NO" sz="1440" dirty="0" err="1">
                <a:solidFill>
                  <a:prstClr val="black"/>
                </a:solidFill>
                <a:latin typeface="Arial" charset="0"/>
                <a:ea typeface="Arial" charset="0"/>
                <a:cs typeface="Arial" charset="0"/>
              </a:rPr>
              <a:t>i quali </a:t>
            </a:r>
            <a:r>
              <a:rPr lang="nb-NO" sz="1440" dirty="0" err="1">
                <a:solidFill>
                  <a:prstClr val="black"/>
                </a:solidFill>
                <a:latin typeface="Arial" charset="0"/>
                <a:ea typeface="Arial" charset="0"/>
                <a:cs typeface="Arial" charset="0"/>
              </a:rPr>
              <a:t>la sicurezza </a:t>
            </a:r>
            <a:r>
              <a:rPr lang="nb-NO" sz="1440" dirty="0">
                <a:solidFill>
                  <a:prstClr val="black"/>
                </a:solidFill>
                <a:latin typeface="Arial" charset="0"/>
                <a:ea typeface="Arial" charset="0"/>
                <a:cs typeface="Arial" charset="0"/>
              </a:rPr>
              <a:t>è </a:t>
            </a:r>
            <a:r>
              <a:rPr lang="nb-NO" sz="1440" dirty="0" err="1">
                <a:solidFill>
                  <a:prstClr val="black"/>
                </a:solidFill>
                <a:latin typeface="Arial" charset="0"/>
                <a:ea typeface="Arial" charset="0"/>
                <a:cs typeface="Arial" charset="0"/>
              </a:rPr>
              <a:t>il </a:t>
            </a:r>
            <a:r>
              <a:rPr lang="nb-NO" sz="1440" dirty="0" err="1">
                <a:solidFill>
                  <a:prstClr val="black"/>
                </a:solidFill>
                <a:latin typeface="Arial" charset="0"/>
                <a:ea typeface="Arial" charset="0"/>
                <a:cs typeface="Arial" charset="0"/>
              </a:rPr>
              <a:t>ruolo</a:t>
            </a:r>
            <a:r>
              <a:rPr lang="nb-NO" sz="1440" dirty="0">
                <a:solidFill>
                  <a:prstClr val="black"/>
                </a:solidFill>
                <a:latin typeface="Arial" charset="0"/>
                <a:ea typeface="Arial" charset="0"/>
                <a:cs typeface="Arial" charset="0"/>
              </a:rPr>
              <a:t> primario</a:t>
            </a:r>
            <a:r>
              <a:rPr lang="nb-NO" sz="1440" dirty="0">
                <a:solidFill>
                  <a:prstClr val="black"/>
                </a:solidFill>
                <a:latin typeface="Arial" charset="0"/>
                <a:ea typeface="Arial" charset="0"/>
                <a:cs typeface="Arial" charset="0"/>
              </a:rPr>
              <a:t>. E </a:t>
            </a:r>
            <a:r>
              <a:rPr lang="nb-NO" sz="1440" dirty="0">
                <a:solidFill>
                  <a:prstClr val="black"/>
                </a:solidFill>
                <a:latin typeface="Arial" charset="0"/>
                <a:ea typeface="Arial" charset="0"/>
                <a:cs typeface="Arial" charset="0"/>
              </a:rPr>
              <a:t>devono </a:t>
            </a:r>
            <a:r>
              <a:rPr lang="nb-NO" sz="1440" dirty="0" err="1">
                <a:solidFill>
                  <a:prstClr val="black"/>
                </a:solidFill>
                <a:latin typeface="Arial" charset="0"/>
                <a:ea typeface="Arial" charset="0"/>
                <a:cs typeface="Arial" charset="0"/>
              </a:rPr>
              <a:t>cambiare </a:t>
            </a:r>
            <a:r>
              <a:rPr lang="nb-NO" sz="1440" dirty="0" err="1">
                <a:solidFill>
                  <a:prstClr val="black"/>
                </a:solidFill>
                <a:latin typeface="Arial" charset="0"/>
                <a:ea typeface="Arial" charset="0"/>
                <a:cs typeface="Arial" charset="0"/>
              </a:rPr>
              <a:t>il </a:t>
            </a:r>
            <a:r>
              <a:rPr lang="nb-NO" sz="1440" dirty="0" err="1">
                <a:solidFill>
                  <a:prstClr val="black"/>
                </a:solidFill>
                <a:latin typeface="Arial" charset="0"/>
                <a:ea typeface="Arial" charset="0"/>
                <a:cs typeface="Arial" charset="0"/>
              </a:rPr>
              <a:t>linguaggio </a:t>
            </a:r>
            <a:r>
              <a:rPr lang="nb-NO" sz="1440" dirty="0" err="1">
                <a:solidFill>
                  <a:prstClr val="black"/>
                </a:solidFill>
                <a:latin typeface="Arial" charset="0"/>
                <a:ea typeface="Arial" charset="0"/>
                <a:cs typeface="Arial" charset="0"/>
              </a:rPr>
              <a:t>che </a:t>
            </a:r>
            <a:r>
              <a:rPr lang="nb-NO" sz="1440" dirty="0" err="1">
                <a:solidFill>
                  <a:prstClr val="black"/>
                </a:solidFill>
                <a:latin typeface="Arial" charset="0"/>
                <a:ea typeface="Arial" charset="0"/>
                <a:cs typeface="Arial" charset="0"/>
              </a:rPr>
              <a:t>usano </a:t>
            </a:r>
            <a:r>
              <a:rPr lang="nb-NO" sz="1440" dirty="0">
                <a:solidFill>
                  <a:prstClr val="black"/>
                </a:solidFill>
                <a:latin typeface="Arial" charset="0"/>
                <a:ea typeface="Arial" charset="0"/>
                <a:cs typeface="Arial" charset="0"/>
              </a:rPr>
              <a:t>per </a:t>
            </a:r>
            <a:r>
              <a:rPr lang="nb-NO" sz="1440" dirty="0" err="1">
                <a:solidFill>
                  <a:prstClr val="black"/>
                </a:solidFill>
                <a:latin typeface="Arial" charset="0"/>
                <a:ea typeface="Arial" charset="0"/>
                <a:cs typeface="Arial" charset="0"/>
              </a:rPr>
              <a:t>riflettere </a:t>
            </a:r>
            <a:r>
              <a:rPr lang="nb-NO" sz="1440" dirty="0" err="1">
                <a:solidFill>
                  <a:prstClr val="black"/>
                </a:solidFill>
                <a:latin typeface="Arial" charset="0"/>
                <a:ea typeface="Arial" charset="0"/>
                <a:cs typeface="Arial" charset="0"/>
              </a:rPr>
              <a:t>questo cambiamento</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non </a:t>
            </a:r>
            <a:r>
              <a:rPr lang="nb-NO" sz="1440" dirty="0">
                <a:solidFill>
                  <a:prstClr val="black"/>
                </a:solidFill>
                <a:latin typeface="Arial" charset="0"/>
                <a:ea typeface="Arial" charset="0"/>
                <a:cs typeface="Arial" charset="0"/>
              </a:rPr>
              <a:t>devono </a:t>
            </a:r>
            <a:r>
              <a:rPr lang="nb-NO" sz="1440" dirty="0">
                <a:solidFill>
                  <a:prstClr val="black"/>
                </a:solidFill>
                <a:latin typeface="Arial" charset="0"/>
                <a:ea typeface="Arial" charset="0"/>
                <a:cs typeface="Arial" charset="0"/>
              </a:rPr>
              <a:t>più </a:t>
            </a:r>
            <a:r>
              <a:rPr lang="nb-NO" sz="1440" dirty="0">
                <a:solidFill>
                  <a:prstClr val="black"/>
                </a:solidFill>
                <a:latin typeface="Arial" charset="0"/>
                <a:ea typeface="Arial" charset="0"/>
                <a:cs typeface="Arial" charset="0"/>
              </a:rPr>
              <a:t>riferirsi </a:t>
            </a:r>
            <a:r>
              <a:rPr lang="nb-NO" sz="1440" dirty="0" err="1">
                <a:solidFill>
                  <a:prstClr val="black"/>
                </a:solidFill>
                <a:latin typeface="Arial" charset="0"/>
                <a:ea typeface="Arial" charset="0"/>
                <a:cs typeface="Arial" charset="0"/>
              </a:rPr>
              <a:t>agli</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esseri umani </a:t>
            </a:r>
            <a:r>
              <a:rPr lang="nb-NO" sz="1440" dirty="0">
                <a:solidFill>
                  <a:prstClr val="black"/>
                </a:solidFill>
                <a:latin typeface="Arial" charset="0"/>
                <a:ea typeface="Arial" charset="0"/>
                <a:cs typeface="Arial" charset="0"/>
              </a:rPr>
              <a:t>come "</a:t>
            </a:r>
            <a:r>
              <a:rPr lang="nb-NO" sz="1440" dirty="0" err="1">
                <a:solidFill>
                  <a:prstClr val="black"/>
                </a:solidFill>
                <a:latin typeface="Arial" charset="0"/>
                <a:ea typeface="Arial" charset="0"/>
                <a:cs typeface="Arial" charset="0"/>
              </a:rPr>
              <a:t>il </a:t>
            </a:r>
            <a:r>
              <a:rPr lang="nb-NO" sz="1440" dirty="0">
                <a:solidFill>
                  <a:prstClr val="black"/>
                </a:solidFill>
                <a:latin typeface="Arial" charset="0"/>
                <a:ea typeface="Arial" charset="0"/>
                <a:cs typeface="Arial" charset="0"/>
              </a:rPr>
              <a:t>problema", </a:t>
            </a:r>
            <a:r>
              <a:rPr lang="nb-NO" sz="1440" dirty="0">
                <a:solidFill>
                  <a:prstClr val="black"/>
                </a:solidFill>
                <a:latin typeface="Arial" charset="0"/>
                <a:ea typeface="Arial" charset="0"/>
                <a:cs typeface="Arial" charset="0"/>
              </a:rPr>
              <a:t>"</a:t>
            </a:r>
            <a:r>
              <a:rPr lang="nb-NO" sz="1440" dirty="0" err="1">
                <a:solidFill>
                  <a:prstClr val="black"/>
                </a:solidFill>
                <a:latin typeface="Arial" charset="0"/>
                <a:ea typeface="Arial" charset="0"/>
                <a:cs typeface="Arial" charset="0"/>
              </a:rPr>
              <a:t>utenti</a:t>
            </a:r>
            <a:r>
              <a:rPr lang="nb-NO" sz="1440" dirty="0">
                <a:solidFill>
                  <a:prstClr val="black"/>
                </a:solidFill>
                <a:latin typeface="Arial" charset="0"/>
                <a:ea typeface="Arial" charset="0"/>
                <a:cs typeface="Arial" charset="0"/>
              </a:rPr>
              <a:t> stupidi</a:t>
            </a:r>
            <a:r>
              <a:rPr lang="nb-NO" sz="1440" dirty="0">
                <a:solidFill>
                  <a:prstClr val="black"/>
                </a:solidFill>
                <a:latin typeface="Arial" charset="0"/>
                <a:ea typeface="Arial" charset="0"/>
                <a:cs typeface="Arial" charset="0"/>
              </a:rPr>
              <a:t>" e </a:t>
            </a:r>
            <a:r>
              <a:rPr lang="nb-NO" sz="1440" dirty="0" err="1">
                <a:solidFill>
                  <a:prstClr val="black"/>
                </a:solidFill>
                <a:latin typeface="Arial" charset="0"/>
                <a:ea typeface="Arial" charset="0"/>
                <a:cs typeface="Arial" charset="0"/>
              </a:rPr>
              <a:t>"l'anello </a:t>
            </a:r>
            <a:r>
              <a:rPr lang="nb-NO" sz="1440" dirty="0" err="1">
                <a:solidFill>
                  <a:prstClr val="black"/>
                </a:solidFill>
                <a:latin typeface="Arial" charset="0"/>
                <a:ea typeface="Arial" charset="0"/>
                <a:cs typeface="Arial" charset="0"/>
              </a:rPr>
              <a:t>più debole</a:t>
            </a:r>
            <a:r>
              <a:rPr lang="nb-NO" sz="1440" dirty="0" err="1">
                <a:solidFill>
                  <a:prstClr val="black"/>
                </a:solidFill>
                <a:latin typeface="Arial" charset="0"/>
                <a:ea typeface="Arial" charset="0"/>
                <a:cs typeface="Arial" charset="0"/>
              </a:rPr>
              <a:t>".</a:t>
            </a:r>
            <a:endParaRPr lang="nb-NO" sz="1440" dirty="0">
              <a:solidFill>
                <a:prstClr val="black"/>
              </a:solidFill>
              <a:latin typeface="Arial" charset="0"/>
              <a:ea typeface="Arial" charset="0"/>
              <a:cs typeface="Arial" charset="0"/>
            </a:endParaRPr>
          </a:p>
        </p:txBody>
      </p:sp>
      <p:sp>
        <p:nvSpPr>
          <p:cNvPr id="8" name="Rektangel 7"/>
          <p:cNvSpPr/>
          <p:nvPr/>
        </p:nvSpPr>
        <p:spPr>
          <a:xfrm>
            <a:off x="12632473" y="2308366"/>
            <a:ext cx="240772" cy="424732"/>
          </a:xfrm>
          <a:prstGeom prst="rect">
            <a:avLst/>
          </a:prstGeom>
        </p:spPr>
        <p:txBody>
          <a:bodyPr wrap="none">
            <a:spAutoFit/>
          </a:bodyPr>
          <a:lstStyle/>
          <a:p>
            <a:pPr defTabSz="1097280"/>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
        <p:nvSpPr>
          <p:cNvPr id="9" name="Rektangel 8"/>
          <p:cNvSpPr/>
          <p:nvPr/>
        </p:nvSpPr>
        <p:spPr>
          <a:xfrm>
            <a:off x="7172661" y="3893201"/>
            <a:ext cx="240772" cy="424732"/>
          </a:xfrm>
          <a:prstGeom prst="rect">
            <a:avLst/>
          </a:prstGeom>
        </p:spPr>
        <p:txBody>
          <a:bodyPr wrap="none">
            <a:spAutoFit/>
          </a:bodyPr>
          <a:lstStyle/>
          <a:p>
            <a:pPr defTabSz="1097280"/>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
        <p:nvSpPr>
          <p:cNvPr id="10" name="Rektangel 9"/>
          <p:cNvSpPr/>
          <p:nvPr/>
        </p:nvSpPr>
        <p:spPr>
          <a:xfrm>
            <a:off x="7172661" y="3893201"/>
            <a:ext cx="240772" cy="424732"/>
          </a:xfrm>
          <a:prstGeom prst="rect">
            <a:avLst/>
          </a:prstGeom>
        </p:spPr>
        <p:txBody>
          <a:bodyPr wrap="none">
            <a:spAutoFit/>
          </a:bodyPr>
          <a:lstStyle/>
          <a:p>
            <a:pPr defTabSz="1097280"/>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
        <p:nvSpPr>
          <p:cNvPr id="11" name="TekstSylinder 10"/>
          <p:cNvSpPr txBox="1"/>
          <p:nvPr/>
        </p:nvSpPr>
        <p:spPr>
          <a:xfrm>
            <a:off x="7577257" y="1268182"/>
            <a:ext cx="5845423" cy="5955476"/>
          </a:xfrm>
          <a:prstGeom prst="rect">
            <a:avLst/>
          </a:prstGeom>
          <a:noFill/>
        </p:spPr>
        <p:txBody>
          <a:bodyPr wrap="square" rtlCol="0">
            <a:spAutoFit/>
          </a:bodyPr>
          <a:lstStyle/>
          <a:p>
            <a:pPr defTabSz="1097280"/>
            <a:r>
              <a:rPr lang="nb-NO" sz="1680" b="1" u="sng" dirty="0" err="1">
                <a:solidFill>
                  <a:prstClr val="black"/>
                </a:solidFill>
                <a:latin typeface="Arial" charset="0"/>
                <a:ea typeface="Arial" charset="0"/>
                <a:cs typeface="Arial" charset="0"/>
              </a:rPr>
              <a:t>CSIRT </a:t>
            </a:r>
            <a:r>
              <a:rPr lang="nb-NO" sz="1680" b="1" u="sng" dirty="0">
                <a:solidFill>
                  <a:prstClr val="black"/>
                </a:solidFill>
                <a:latin typeface="Arial" charset="0"/>
                <a:ea typeface="Arial" charset="0"/>
                <a:cs typeface="Arial" charset="0"/>
              </a:rPr>
              <a:t>/ </a:t>
            </a:r>
            <a:r>
              <a:rPr lang="nb-NO" sz="1680" b="1" u="sng" dirty="0" err="1">
                <a:solidFill>
                  <a:prstClr val="black"/>
                </a:solidFill>
                <a:latin typeface="Arial" charset="0"/>
                <a:ea typeface="Arial" charset="0"/>
                <a:cs typeface="Arial" charset="0"/>
              </a:rPr>
              <a:t>CERT </a:t>
            </a:r>
            <a:r>
              <a:rPr lang="nb-NO" sz="1680" b="1" u="sng" dirty="0">
                <a:solidFill>
                  <a:prstClr val="black"/>
                </a:solidFill>
                <a:latin typeface="Arial" charset="0"/>
                <a:ea typeface="Arial" charset="0"/>
                <a:cs typeface="Arial" charset="0"/>
              </a:rPr>
              <a:t>e </a:t>
            </a:r>
            <a:r>
              <a:rPr lang="nb-NO" sz="1680" b="1" u="sng" dirty="0" err="1">
                <a:solidFill>
                  <a:prstClr val="black"/>
                </a:solidFill>
                <a:latin typeface="Arial" charset="0"/>
                <a:ea typeface="Arial" charset="0"/>
                <a:cs typeface="Arial" charset="0"/>
              </a:rPr>
              <a:t>SOC</a:t>
            </a:r>
            <a:endParaRPr lang="nb-NO" sz="1680" b="1" u="sng" dirty="0">
              <a:solidFill>
                <a:prstClr val="black"/>
              </a:solidFill>
              <a:latin typeface="Arial" charset="0"/>
              <a:ea typeface="Arial" charset="0"/>
              <a:cs typeface="Arial" charset="0"/>
            </a:endParaRPr>
          </a:p>
          <a:p>
            <a:pPr defTabSz="1097280"/>
            <a:endParaRPr lang="nb-NO" sz="1920" dirty="0">
              <a:solidFill>
                <a:prstClr val="black"/>
              </a:solidFill>
              <a:latin typeface="Arial" charset="0"/>
              <a:ea typeface="Arial" charset="0"/>
              <a:cs typeface="Arial" charset="0"/>
            </a:endParaRPr>
          </a:p>
          <a:p>
            <a:pPr marL="342900" indent="-342900" defTabSz="1097280" fontAlgn="base">
              <a:buFont typeface="Arial" charset="0"/>
              <a:buChar char="•"/>
            </a:pPr>
            <a:r>
              <a:rPr lang="nb-NO" sz="1500" dirty="0" err="1">
                <a:solidFill>
                  <a:prstClr val="black"/>
                </a:solidFill>
                <a:latin typeface="Arial" charset="0"/>
                <a:ea typeface="Arial" charset="0"/>
                <a:cs typeface="Arial" charset="0"/>
              </a:rPr>
              <a:t>Prenditi </a:t>
            </a:r>
            <a:r>
              <a:rPr lang="nb-NO" sz="1500" dirty="0">
                <a:solidFill>
                  <a:prstClr val="black"/>
                </a:solidFill>
                <a:latin typeface="Arial" charset="0"/>
                <a:ea typeface="Arial" charset="0"/>
                <a:cs typeface="Arial" charset="0"/>
              </a:rPr>
              <a:t>cura </a:t>
            </a:r>
            <a:r>
              <a:rPr lang="nb-NO" sz="1500" dirty="0">
                <a:solidFill>
                  <a:prstClr val="black"/>
                </a:solidFill>
                <a:latin typeface="Arial" charset="0"/>
                <a:ea typeface="Arial" charset="0"/>
                <a:cs typeface="Arial" charset="0"/>
              </a:rPr>
              <a:t>del</a:t>
            </a:r>
            <a:r>
              <a:rPr lang="nb-NO" sz="1500" dirty="0" err="1">
                <a:solidFill>
                  <a:prstClr val="black"/>
                </a:solidFill>
                <a:latin typeface="Arial" charset="0"/>
                <a:ea typeface="Arial" charset="0"/>
                <a:cs typeface="Arial" charset="0"/>
              </a:rPr>
              <a:t> tuo </a:t>
            </a:r>
            <a:r>
              <a:rPr lang="nb-NO" sz="1500" dirty="0">
                <a:solidFill>
                  <a:prstClr val="black"/>
                </a:solidFill>
                <a:latin typeface="Arial" charset="0"/>
                <a:ea typeface="Arial" charset="0"/>
                <a:cs typeface="Arial" charset="0"/>
              </a:rPr>
              <a:t>personale. </a:t>
            </a:r>
            <a:r>
              <a:rPr lang="nb-NO" sz="1500" dirty="0" err="1">
                <a:solidFill>
                  <a:prstClr val="black"/>
                </a:solidFill>
                <a:latin typeface="Arial" charset="0"/>
                <a:ea typeface="Arial" charset="0"/>
                <a:cs typeface="Arial" charset="0"/>
              </a:rPr>
              <a:t>Il burnout </a:t>
            </a:r>
            <a:r>
              <a:rPr lang="nb-NO" sz="1500" dirty="0">
                <a:solidFill>
                  <a:prstClr val="black"/>
                </a:solidFill>
                <a:latin typeface="Arial" charset="0"/>
                <a:ea typeface="Arial" charset="0"/>
                <a:cs typeface="Arial" charset="0"/>
              </a:rPr>
              <a:t>è </a:t>
            </a:r>
            <a:r>
              <a:rPr lang="nb-NO" sz="1500" dirty="0">
                <a:solidFill>
                  <a:prstClr val="black"/>
                </a:solidFill>
                <a:latin typeface="Arial" charset="0"/>
                <a:ea typeface="Arial" charset="0"/>
                <a:cs typeface="Arial" charset="0"/>
              </a:rPr>
              <a:t>causato </a:t>
            </a:r>
            <a:r>
              <a:rPr lang="nb-NO" sz="1500" dirty="0" err="1">
                <a:solidFill>
                  <a:prstClr val="black"/>
                </a:solidFill>
                <a:latin typeface="Arial" charset="0"/>
                <a:ea typeface="Arial" charset="0"/>
                <a:cs typeface="Arial" charset="0"/>
              </a:rPr>
              <a:t>in gran parte </a:t>
            </a:r>
            <a:r>
              <a:rPr lang="nb-NO" sz="1500" dirty="0">
                <a:solidFill>
                  <a:prstClr val="black"/>
                </a:solidFill>
                <a:latin typeface="Arial" charset="0"/>
                <a:ea typeface="Arial" charset="0"/>
                <a:cs typeface="Arial" charset="0"/>
              </a:rPr>
              <a:t>dal </a:t>
            </a:r>
            <a:r>
              <a:rPr lang="nb-NO" sz="1500" dirty="0" err="1">
                <a:solidFill>
                  <a:prstClr val="black"/>
                </a:solidFill>
                <a:latin typeface="Arial" charset="0"/>
                <a:ea typeface="Arial" charset="0"/>
                <a:cs typeface="Arial" charset="0"/>
              </a:rPr>
              <a:t>sovraccarico di lavoro</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ma </a:t>
            </a:r>
            <a:r>
              <a:rPr lang="nb-NO" sz="1500" dirty="0" err="1">
                <a:solidFill>
                  <a:prstClr val="black"/>
                </a:solidFill>
                <a:latin typeface="Arial" charset="0"/>
                <a:ea typeface="Arial" charset="0"/>
                <a:cs typeface="Arial" charset="0"/>
              </a:rPr>
              <a:t>anche </a:t>
            </a:r>
            <a:r>
              <a:rPr lang="nb-NO" sz="1500" dirty="0">
                <a:solidFill>
                  <a:prstClr val="black"/>
                </a:solidFill>
                <a:latin typeface="Arial" charset="0"/>
                <a:ea typeface="Arial" charset="0"/>
                <a:cs typeface="Arial" charset="0"/>
              </a:rPr>
              <a:t>dalla </a:t>
            </a:r>
            <a:r>
              <a:rPr lang="nb-NO" sz="1500" dirty="0" err="1">
                <a:solidFill>
                  <a:prstClr val="black"/>
                </a:solidFill>
                <a:latin typeface="Arial" charset="0"/>
                <a:ea typeface="Arial" charset="0"/>
                <a:cs typeface="Arial" charset="0"/>
              </a:rPr>
              <a:t>noia </a:t>
            </a:r>
            <a:r>
              <a:rPr lang="nb-NO" sz="1500" dirty="0" err="1">
                <a:solidFill>
                  <a:prstClr val="black"/>
                </a:solidFill>
                <a:latin typeface="Arial" charset="0"/>
                <a:ea typeface="Arial" charset="0"/>
                <a:cs typeface="Arial" charset="0"/>
              </a:rPr>
              <a:t>derivante da </a:t>
            </a:r>
            <a:r>
              <a:rPr lang="nb-NO" sz="1500" dirty="0" err="1">
                <a:solidFill>
                  <a:prstClr val="black"/>
                </a:solidFill>
                <a:latin typeface="Arial" charset="0"/>
                <a:ea typeface="Arial" charset="0"/>
                <a:cs typeface="Arial" charset="0"/>
              </a:rPr>
              <a:t>attività</a:t>
            </a:r>
            <a:r>
              <a:rPr lang="nb-NO" sz="1500" dirty="0">
                <a:solidFill>
                  <a:prstClr val="black"/>
                </a:solidFill>
                <a:latin typeface="Arial" charset="0"/>
                <a:ea typeface="Arial" charset="0"/>
                <a:cs typeface="Arial" charset="0"/>
              </a:rPr>
              <a:t> ripetitive</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Le organizzazioni </a:t>
            </a:r>
            <a:r>
              <a:rPr lang="nb-NO" sz="1500" dirty="0">
                <a:solidFill>
                  <a:prstClr val="black"/>
                </a:solidFill>
                <a:latin typeface="Arial" charset="0"/>
                <a:ea typeface="Arial" charset="0"/>
                <a:cs typeface="Arial" charset="0"/>
              </a:rPr>
              <a:t>devono </a:t>
            </a:r>
            <a:r>
              <a:rPr lang="nb-NO" sz="1500" dirty="0" err="1">
                <a:solidFill>
                  <a:prstClr val="black"/>
                </a:solidFill>
                <a:latin typeface="Arial" charset="0"/>
                <a:ea typeface="Arial" charset="0"/>
                <a:cs typeface="Arial" charset="0"/>
              </a:rPr>
              <a:t>garantire </a:t>
            </a:r>
            <a:r>
              <a:rPr lang="nb-NO" sz="1500" dirty="0" err="1">
                <a:solidFill>
                  <a:prstClr val="black"/>
                </a:solidFill>
                <a:latin typeface="Arial" charset="0"/>
                <a:ea typeface="Arial" charset="0"/>
                <a:cs typeface="Arial" charset="0"/>
              </a:rPr>
              <a:t>livelli</a:t>
            </a:r>
            <a:r>
              <a:rPr lang="nb-NO" sz="1500" dirty="0">
                <a:solidFill>
                  <a:prstClr val="black"/>
                </a:solidFill>
                <a:latin typeface="Arial" charset="0"/>
                <a:ea typeface="Arial" charset="0"/>
                <a:cs typeface="Arial" charset="0"/>
              </a:rPr>
              <a:t> di personale </a:t>
            </a:r>
            <a:r>
              <a:rPr lang="nb-NO" sz="1500" dirty="0" err="1">
                <a:solidFill>
                  <a:prstClr val="black"/>
                </a:solidFill>
                <a:latin typeface="Arial" charset="0"/>
                <a:ea typeface="Arial" charset="0"/>
                <a:cs typeface="Arial" charset="0"/>
              </a:rPr>
              <a:t>sufficienti</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il che </a:t>
            </a:r>
            <a:r>
              <a:rPr lang="nb-NO" sz="1500" dirty="0" err="1">
                <a:solidFill>
                  <a:prstClr val="black"/>
                </a:solidFill>
                <a:latin typeface="Arial" charset="0"/>
                <a:ea typeface="Arial" charset="0"/>
                <a:cs typeface="Arial" charset="0"/>
              </a:rPr>
              <a:t>può </a:t>
            </a:r>
            <a:r>
              <a:rPr lang="nb-NO" sz="1500" dirty="0">
                <a:solidFill>
                  <a:prstClr val="black"/>
                </a:solidFill>
                <a:latin typeface="Arial" charset="0"/>
                <a:ea typeface="Arial" charset="0"/>
                <a:cs typeface="Arial" charset="0"/>
              </a:rPr>
              <a:t>rappresentare una </a:t>
            </a:r>
            <a:r>
              <a:rPr lang="nb-NO" sz="1500" dirty="0" err="1">
                <a:solidFill>
                  <a:prstClr val="black"/>
                </a:solidFill>
                <a:latin typeface="Arial" charset="0"/>
                <a:ea typeface="Arial" charset="0"/>
                <a:cs typeface="Arial" charset="0"/>
              </a:rPr>
              <a:t>sfida </a:t>
            </a:r>
            <a:r>
              <a:rPr lang="nb-NO" sz="1500" dirty="0">
                <a:solidFill>
                  <a:prstClr val="black"/>
                </a:solidFill>
                <a:latin typeface="Arial" charset="0"/>
                <a:ea typeface="Arial" charset="0"/>
                <a:cs typeface="Arial" charset="0"/>
              </a:rPr>
              <a:t>per </a:t>
            </a:r>
            <a:r>
              <a:rPr lang="nb-NO" sz="1500" dirty="0" err="1">
                <a:solidFill>
                  <a:prstClr val="black"/>
                </a:solidFill>
                <a:latin typeface="Arial" charset="0"/>
                <a:ea typeface="Arial" charset="0"/>
                <a:cs typeface="Arial" charset="0"/>
              </a:rPr>
              <a:t>i CSIRT</a:t>
            </a:r>
            <a:r>
              <a:rPr lang="nb-NO" sz="1500" dirty="0" err="1">
                <a:solidFill>
                  <a:prstClr val="black"/>
                </a:solidFill>
                <a:latin typeface="Arial" charset="0"/>
                <a:ea typeface="Arial" charset="0"/>
                <a:cs typeface="Arial" charset="0"/>
              </a:rPr>
              <a:t>, dove </a:t>
            </a:r>
            <a:r>
              <a:rPr lang="nb-NO" sz="1500" dirty="0" err="1">
                <a:solidFill>
                  <a:prstClr val="black"/>
                </a:solidFill>
                <a:latin typeface="Arial" charset="0"/>
                <a:ea typeface="Arial" charset="0"/>
                <a:cs typeface="Arial" charset="0"/>
              </a:rPr>
              <a:t>la domanda </a:t>
            </a:r>
            <a:r>
              <a:rPr lang="nb-NO" sz="1500" dirty="0">
                <a:solidFill>
                  <a:prstClr val="black"/>
                </a:solidFill>
                <a:latin typeface="Arial" charset="0"/>
                <a:ea typeface="Arial" charset="0"/>
                <a:cs typeface="Arial" charset="0"/>
              </a:rPr>
              <a:t>è </a:t>
            </a:r>
            <a:r>
              <a:rPr lang="nb-NO" sz="1500" dirty="0" err="1">
                <a:solidFill>
                  <a:prstClr val="black"/>
                </a:solidFill>
                <a:latin typeface="Arial" charset="0"/>
                <a:ea typeface="Arial" charset="0"/>
                <a:cs typeface="Arial" charset="0"/>
              </a:rPr>
              <a:t>elevata </a:t>
            </a:r>
            <a:r>
              <a:rPr lang="nb-NO" sz="1500" dirty="0">
                <a:solidFill>
                  <a:prstClr val="black"/>
                </a:solidFill>
                <a:latin typeface="Arial" charset="0"/>
                <a:ea typeface="Arial" charset="0"/>
                <a:cs typeface="Arial" charset="0"/>
              </a:rPr>
              <a:t>durante </a:t>
            </a:r>
            <a:r>
              <a:rPr lang="nb-NO" sz="1500" dirty="0" err="1">
                <a:solidFill>
                  <a:prstClr val="black"/>
                </a:solidFill>
                <a:latin typeface="Arial" charset="0"/>
                <a:ea typeface="Arial" charset="0"/>
                <a:cs typeface="Arial" charset="0"/>
              </a:rPr>
              <a:t>gli incidenti</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ma </a:t>
            </a:r>
            <a:r>
              <a:rPr lang="nb-NO" sz="1500" dirty="0" err="1">
                <a:solidFill>
                  <a:prstClr val="black"/>
                </a:solidFill>
                <a:latin typeface="Arial" charset="0"/>
                <a:ea typeface="Arial" charset="0"/>
                <a:cs typeface="Arial" charset="0"/>
              </a:rPr>
              <a:t>più bassa </a:t>
            </a:r>
            <a:r>
              <a:rPr lang="nb-NO" sz="1500" dirty="0">
                <a:solidFill>
                  <a:prstClr val="black"/>
                </a:solidFill>
                <a:latin typeface="Arial" charset="0"/>
                <a:ea typeface="Arial" charset="0"/>
                <a:cs typeface="Arial" charset="0"/>
              </a:rPr>
              <a:t>negli </a:t>
            </a:r>
            <a:r>
              <a:rPr lang="nb-NO" sz="1500" dirty="0" err="1">
                <a:solidFill>
                  <a:prstClr val="black"/>
                </a:solidFill>
                <a:latin typeface="Arial" charset="0"/>
                <a:ea typeface="Arial" charset="0"/>
                <a:cs typeface="Arial" charset="0"/>
              </a:rPr>
              <a:t>altri </a:t>
            </a:r>
            <a:r>
              <a:rPr lang="nb-NO" sz="1500" dirty="0">
                <a:solidFill>
                  <a:prstClr val="black"/>
                </a:solidFill>
                <a:latin typeface="Arial" charset="0"/>
                <a:ea typeface="Arial" charset="0"/>
                <a:cs typeface="Arial" charset="0"/>
              </a:rPr>
              <a:t>periodi. </a:t>
            </a:r>
            <a:r>
              <a:rPr lang="nb-NO" sz="1500" dirty="0">
                <a:solidFill>
                  <a:prstClr val="black"/>
                </a:solidFill>
                <a:latin typeface="Arial" charset="0"/>
                <a:ea typeface="Arial" charset="0"/>
                <a:cs typeface="Arial" charset="0"/>
              </a:rPr>
              <a:t>Una </a:t>
            </a:r>
            <a:r>
              <a:rPr lang="nb-NO" sz="1500" dirty="0" err="1">
                <a:solidFill>
                  <a:prstClr val="black"/>
                </a:solidFill>
                <a:latin typeface="Arial" charset="0"/>
                <a:ea typeface="Arial" charset="0"/>
                <a:cs typeface="Arial" charset="0"/>
              </a:rPr>
              <a:t>soluzione </a:t>
            </a:r>
            <a:r>
              <a:rPr lang="nb-NO" sz="1500" dirty="0" err="1">
                <a:solidFill>
                  <a:prstClr val="black"/>
                </a:solidFill>
                <a:latin typeface="Arial" charset="0"/>
                <a:ea typeface="Arial" charset="0"/>
                <a:cs typeface="Arial" charset="0"/>
              </a:rPr>
              <a:t>potrebbe </a:t>
            </a:r>
            <a:r>
              <a:rPr lang="nb-NO" sz="1500" dirty="0">
                <a:solidFill>
                  <a:prstClr val="black"/>
                </a:solidFill>
                <a:latin typeface="Arial" charset="0"/>
                <a:ea typeface="Arial" charset="0"/>
                <a:cs typeface="Arial" charset="0"/>
              </a:rPr>
              <a:t>essere </a:t>
            </a:r>
            <a:r>
              <a:rPr lang="nb-NO" sz="1500" dirty="0">
                <a:solidFill>
                  <a:prstClr val="black"/>
                </a:solidFill>
                <a:latin typeface="Arial" charset="0"/>
                <a:ea typeface="Arial" charset="0"/>
                <a:cs typeface="Arial" charset="0"/>
              </a:rPr>
              <a:t>quella di assegnare </a:t>
            </a:r>
            <a:r>
              <a:rPr lang="nb-NO" sz="1500" dirty="0" err="1">
                <a:solidFill>
                  <a:prstClr val="black"/>
                </a:solidFill>
                <a:latin typeface="Arial" charset="0"/>
                <a:ea typeface="Arial" charset="0"/>
                <a:cs typeface="Arial" charset="0"/>
              </a:rPr>
              <a:t>i compiti </a:t>
            </a:r>
            <a:r>
              <a:rPr lang="nb-NO" sz="1500" dirty="0" err="1">
                <a:solidFill>
                  <a:prstClr val="black"/>
                </a:solidFill>
                <a:latin typeface="Arial" charset="0"/>
                <a:ea typeface="Arial" charset="0"/>
                <a:cs typeface="Arial" charset="0"/>
              </a:rPr>
              <a:t>in modo</a:t>
            </a:r>
            <a:r>
              <a:rPr lang="nb-NO" sz="1500" dirty="0">
                <a:solidFill>
                  <a:prstClr val="black"/>
                </a:solidFill>
                <a:latin typeface="Arial" charset="0"/>
                <a:ea typeface="Arial" charset="0"/>
                <a:cs typeface="Arial" charset="0"/>
              </a:rPr>
              <a:t> più </a:t>
            </a:r>
            <a:r>
              <a:rPr lang="nb-NO" sz="1500" dirty="0" err="1">
                <a:solidFill>
                  <a:prstClr val="black"/>
                </a:solidFill>
                <a:latin typeface="Arial" charset="0"/>
                <a:ea typeface="Arial" charset="0"/>
                <a:cs typeface="Arial" charset="0"/>
              </a:rPr>
              <a:t>flessibile</a:t>
            </a:r>
            <a:r>
              <a:rPr lang="nb-NO" sz="1500" dirty="0">
                <a:solidFill>
                  <a:prstClr val="black"/>
                </a:solidFill>
                <a:latin typeface="Arial" charset="0"/>
                <a:ea typeface="Arial" charset="0"/>
                <a:cs typeface="Arial" charset="0"/>
              </a:rPr>
              <a:t>,</a:t>
            </a:r>
            <a:r>
              <a:rPr lang="nb-NO" sz="1500" dirty="0">
                <a:solidFill>
                  <a:prstClr val="black"/>
                </a:solidFill>
                <a:latin typeface="Arial" charset="0"/>
                <a:ea typeface="Arial" charset="0"/>
                <a:cs typeface="Arial" charset="0"/>
              </a:rPr>
              <a:t> ad esempio </a:t>
            </a:r>
            <a:r>
              <a:rPr lang="nb-NO" sz="1500" dirty="0" err="1">
                <a:solidFill>
                  <a:prstClr val="black"/>
                </a:solidFill>
                <a:latin typeface="Arial" charset="0"/>
                <a:ea typeface="Arial" charset="0"/>
                <a:cs typeface="Arial" charset="0"/>
              </a:rPr>
              <a:t>facendo </a:t>
            </a:r>
            <a:r>
              <a:rPr lang="nb-NO" sz="1500" dirty="0" err="1">
                <a:solidFill>
                  <a:prstClr val="black"/>
                </a:solidFill>
                <a:latin typeface="Arial" charset="0"/>
                <a:ea typeface="Arial" charset="0"/>
                <a:cs typeface="Arial" charset="0"/>
              </a:rPr>
              <a:t>lavorare</a:t>
            </a:r>
            <a:r>
              <a:rPr lang="nb-NO" sz="1500" dirty="0">
                <a:solidFill>
                  <a:prstClr val="black"/>
                </a:solidFill>
                <a:latin typeface="Arial" charset="0"/>
                <a:ea typeface="Arial" charset="0"/>
                <a:cs typeface="Arial" charset="0"/>
              </a:rPr>
              <a:t> il personale </a:t>
            </a:r>
            <a:r>
              <a:rPr lang="nb-NO" sz="1500" dirty="0" err="1">
                <a:solidFill>
                  <a:prstClr val="black"/>
                </a:solidFill>
                <a:latin typeface="Arial" charset="0"/>
                <a:ea typeface="Arial" charset="0"/>
                <a:cs typeface="Arial" charset="0"/>
              </a:rPr>
              <a:t>allo </a:t>
            </a:r>
            <a:r>
              <a:rPr lang="nb-NO" sz="1500" dirty="0" err="1">
                <a:solidFill>
                  <a:prstClr val="black"/>
                </a:solidFill>
                <a:latin typeface="Arial" charset="0"/>
                <a:ea typeface="Arial" charset="0"/>
                <a:cs typeface="Arial" charset="0"/>
              </a:rPr>
              <a:t>sviluppo </a:t>
            </a:r>
            <a:r>
              <a:rPr lang="nb-NO" sz="1500" dirty="0" err="1">
                <a:solidFill>
                  <a:prstClr val="black"/>
                </a:solidFill>
                <a:latin typeface="Arial" charset="0"/>
                <a:ea typeface="Arial" charset="0"/>
                <a:cs typeface="Arial" charset="0"/>
              </a:rPr>
              <a:t>di strumenti</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alle risorse</a:t>
            </a:r>
            <a:r>
              <a:rPr lang="nb-NO" sz="1500" dirty="0">
                <a:solidFill>
                  <a:prstClr val="black"/>
                </a:solidFill>
                <a:latin typeface="Arial" charset="0"/>
                <a:ea typeface="Arial" charset="0"/>
                <a:cs typeface="Arial" charset="0"/>
              </a:rPr>
              <a:t> di competenze</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al</a:t>
            </a:r>
            <a:r>
              <a:rPr lang="nb-NO" sz="1500" dirty="0">
                <a:solidFill>
                  <a:prstClr val="black"/>
                </a:solidFill>
                <a:latin typeface="Arial" charset="0"/>
                <a:ea typeface="Arial" charset="0"/>
                <a:cs typeface="Arial" charset="0"/>
              </a:rPr>
              <a:t> team </a:t>
            </a:r>
            <a:r>
              <a:rPr lang="nb-NO" sz="1500" dirty="0" err="1">
                <a:solidFill>
                  <a:prstClr val="black"/>
                </a:solidFill>
                <a:latin typeface="Arial" charset="0"/>
                <a:ea typeface="Arial" charset="0"/>
                <a:cs typeface="Arial" charset="0"/>
              </a:rPr>
              <a:t>building</a:t>
            </a:r>
            <a:r>
              <a:rPr lang="nb-NO" sz="1500" dirty="0">
                <a:solidFill>
                  <a:prstClr val="black"/>
                </a:solidFill>
                <a:latin typeface="Arial" charset="0"/>
                <a:ea typeface="Arial" charset="0"/>
                <a:cs typeface="Arial" charset="0"/>
              </a:rPr>
              <a:t> </a:t>
            </a:r>
            <a:r>
              <a:rPr lang="nb-NO" sz="1500" dirty="0">
                <a:solidFill>
                  <a:prstClr val="black"/>
                </a:solidFill>
                <a:latin typeface="Arial" charset="0"/>
                <a:ea typeface="Arial" charset="0"/>
                <a:cs typeface="Arial" charset="0"/>
              </a:rPr>
              <a:t>e </a:t>
            </a:r>
            <a:r>
              <a:rPr lang="nb-NO" sz="1500" dirty="0" err="1">
                <a:solidFill>
                  <a:prstClr val="black"/>
                </a:solidFill>
                <a:latin typeface="Arial" charset="0"/>
                <a:ea typeface="Arial" charset="0"/>
                <a:cs typeface="Arial" charset="0"/>
              </a:rPr>
              <a:t>alla condivisione delle conoscenze </a:t>
            </a:r>
            <a:r>
              <a:rPr lang="nb-NO" sz="1500" dirty="0" err="1">
                <a:solidFill>
                  <a:prstClr val="black"/>
                </a:solidFill>
                <a:latin typeface="Arial" charset="0"/>
                <a:ea typeface="Arial" charset="0"/>
                <a:cs typeface="Arial" charset="0"/>
              </a:rPr>
              <a:t>tra </a:t>
            </a:r>
            <a:r>
              <a:rPr lang="nb-NO" sz="1500" dirty="0">
                <a:solidFill>
                  <a:prstClr val="black"/>
                </a:solidFill>
                <a:latin typeface="Arial" charset="0"/>
                <a:ea typeface="Arial" charset="0"/>
                <a:cs typeface="Arial" charset="0"/>
              </a:rPr>
              <a:t>i team</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La gestione </a:t>
            </a:r>
            <a:r>
              <a:rPr lang="nb-NO" sz="1500" dirty="0" err="1">
                <a:solidFill>
                  <a:prstClr val="black"/>
                </a:solidFill>
                <a:latin typeface="Arial" charset="0"/>
                <a:ea typeface="Arial" charset="0"/>
                <a:cs typeface="Arial" charset="0"/>
              </a:rPr>
              <a:t>degli incidenti </a:t>
            </a:r>
            <a:r>
              <a:rPr lang="nb-NO" sz="1500" dirty="0" err="1">
                <a:solidFill>
                  <a:prstClr val="black"/>
                </a:solidFill>
                <a:latin typeface="Arial" charset="0"/>
                <a:ea typeface="Arial" charset="0"/>
                <a:cs typeface="Arial" charset="0"/>
              </a:rPr>
              <a:t>che compromettono </a:t>
            </a:r>
            <a:r>
              <a:rPr lang="nb-NO" sz="1500" dirty="0" err="1">
                <a:solidFill>
                  <a:prstClr val="black"/>
                </a:solidFill>
                <a:latin typeface="Arial" charset="0"/>
                <a:ea typeface="Arial" charset="0"/>
                <a:cs typeface="Arial" charset="0"/>
              </a:rPr>
              <a:t>la sicurezza </a:t>
            </a:r>
            <a:r>
              <a:rPr lang="nb-NO" sz="1500" dirty="0">
                <a:solidFill>
                  <a:prstClr val="black"/>
                </a:solidFill>
                <a:latin typeface="Arial" charset="0"/>
                <a:ea typeface="Arial" charset="0"/>
                <a:cs typeface="Arial" charset="0"/>
              </a:rPr>
              <a:t>e </a:t>
            </a:r>
            <a:r>
              <a:rPr lang="nb-NO" sz="1500" dirty="0">
                <a:solidFill>
                  <a:prstClr val="black"/>
                </a:solidFill>
                <a:latin typeface="Arial" charset="0"/>
                <a:ea typeface="Arial" charset="0"/>
                <a:cs typeface="Arial" charset="0"/>
              </a:rPr>
              <a:t>i sistemi </a:t>
            </a:r>
            <a:r>
              <a:rPr lang="nb-NO" sz="1500" dirty="0" err="1">
                <a:solidFill>
                  <a:prstClr val="black"/>
                </a:solidFill>
                <a:latin typeface="Arial" charset="0"/>
                <a:ea typeface="Arial" charset="0"/>
                <a:cs typeface="Arial" charset="0"/>
              </a:rPr>
              <a:t>cyber-fisici </a:t>
            </a:r>
            <a:r>
              <a:rPr lang="nb-NO" sz="1500" dirty="0" err="1">
                <a:solidFill>
                  <a:prstClr val="black"/>
                </a:solidFill>
                <a:latin typeface="Arial" charset="0"/>
                <a:ea typeface="Arial" charset="0"/>
                <a:cs typeface="Arial" charset="0"/>
              </a:rPr>
              <a:t>può </a:t>
            </a:r>
            <a:r>
              <a:rPr lang="nb-NO" sz="1500" dirty="0">
                <a:solidFill>
                  <a:prstClr val="black"/>
                </a:solidFill>
                <a:latin typeface="Arial" charset="0"/>
                <a:ea typeface="Arial" charset="0"/>
                <a:cs typeface="Arial" charset="0"/>
              </a:rPr>
              <a:t>essere </a:t>
            </a:r>
            <a:r>
              <a:rPr lang="nb-NO" sz="1500" dirty="0" err="1">
                <a:solidFill>
                  <a:prstClr val="black"/>
                </a:solidFill>
                <a:latin typeface="Arial" charset="0"/>
                <a:ea typeface="Arial" charset="0"/>
                <a:cs typeface="Arial" charset="0"/>
              </a:rPr>
              <a:t>stressante</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le organizzazioni </a:t>
            </a:r>
            <a:r>
              <a:rPr lang="nb-NO" sz="1500" dirty="0" err="1">
                <a:solidFill>
                  <a:prstClr val="black"/>
                </a:solidFill>
                <a:latin typeface="Arial" charset="0"/>
                <a:ea typeface="Arial" charset="0"/>
                <a:cs typeface="Arial" charset="0"/>
              </a:rPr>
              <a:t>hanno bisogno di </a:t>
            </a:r>
            <a:r>
              <a:rPr lang="nb-NO" sz="1500" dirty="0">
                <a:solidFill>
                  <a:prstClr val="black"/>
                </a:solidFill>
                <a:latin typeface="Arial" charset="0"/>
                <a:ea typeface="Arial" charset="0"/>
                <a:cs typeface="Arial" charset="0"/>
              </a:rPr>
              <a:t>un supporto </a:t>
            </a:r>
            <a:r>
              <a:rPr lang="nb-NO" sz="1500" dirty="0" err="1">
                <a:solidFill>
                  <a:prstClr val="black"/>
                </a:solidFill>
                <a:latin typeface="Arial" charset="0"/>
                <a:ea typeface="Arial" charset="0"/>
                <a:cs typeface="Arial" charset="0"/>
              </a:rPr>
              <a:t>adeguato </a:t>
            </a:r>
            <a:r>
              <a:rPr lang="nb-NO" sz="1500" dirty="0">
                <a:solidFill>
                  <a:prstClr val="black"/>
                </a:solidFill>
                <a:latin typeface="Arial" charset="0"/>
                <a:ea typeface="Arial" charset="0"/>
                <a:cs typeface="Arial" charset="0"/>
              </a:rPr>
              <a:t>per </a:t>
            </a:r>
            <a:r>
              <a:rPr lang="nb-NO" sz="1500" dirty="0" err="1">
                <a:solidFill>
                  <a:prstClr val="black"/>
                </a:solidFill>
                <a:latin typeface="Arial" charset="0"/>
                <a:ea typeface="Arial" charset="0"/>
                <a:cs typeface="Arial" charset="0"/>
              </a:rPr>
              <a:t>aiutare </a:t>
            </a:r>
            <a:r>
              <a:rPr lang="nb-NO" sz="1500" dirty="0">
                <a:solidFill>
                  <a:prstClr val="black"/>
                </a:solidFill>
                <a:latin typeface="Arial" charset="0"/>
                <a:ea typeface="Arial" charset="0"/>
                <a:cs typeface="Arial" charset="0"/>
              </a:rPr>
              <a:t>il personale </a:t>
            </a:r>
            <a:r>
              <a:rPr lang="nb-NO" sz="1500" dirty="0" err="1">
                <a:solidFill>
                  <a:prstClr val="black"/>
                </a:solidFill>
                <a:latin typeface="Arial" charset="0"/>
                <a:ea typeface="Arial" charset="0"/>
                <a:cs typeface="Arial" charset="0"/>
              </a:rPr>
              <a:t>ad</a:t>
            </a:r>
            <a:r>
              <a:rPr lang="nb-NO" sz="1500" dirty="0" err="1">
                <a:solidFill>
                  <a:prstClr val="black"/>
                </a:solidFill>
                <a:latin typeface="Arial" charset="0"/>
                <a:ea typeface="Arial" charset="0"/>
                <a:cs typeface="Arial" charset="0"/>
              </a:rPr>
              <a:t> affrontare </a:t>
            </a:r>
            <a:r>
              <a:rPr lang="nb-NO" sz="1500" dirty="0" err="1">
                <a:solidFill>
                  <a:prstClr val="black"/>
                </a:solidFill>
                <a:latin typeface="Arial" charset="0"/>
                <a:ea typeface="Arial" charset="0"/>
                <a:cs typeface="Arial" charset="0"/>
              </a:rPr>
              <a:t>le </a:t>
            </a:r>
            <a:r>
              <a:rPr lang="nb-NO" sz="1500" dirty="0" err="1">
                <a:solidFill>
                  <a:prstClr val="black"/>
                </a:solidFill>
                <a:latin typeface="Arial" charset="0"/>
                <a:ea typeface="Arial" charset="0"/>
                <a:cs typeface="Arial" charset="0"/>
              </a:rPr>
              <a:t>conseguenze</a:t>
            </a:r>
            <a:r>
              <a:rPr lang="nb-NO" sz="1500" dirty="0">
                <a:solidFill>
                  <a:prstClr val="black"/>
                </a:solidFill>
                <a:latin typeface="Arial" charset="0"/>
                <a:ea typeface="Arial" charset="0"/>
                <a:cs typeface="Arial" charset="0"/>
              </a:rPr>
              <a:t>.</a:t>
            </a:r>
          </a:p>
          <a:p>
            <a:pPr marL="342900" indent="-342900" defTabSz="1097280" fontAlgn="base">
              <a:buFont typeface="Arial" charset="0"/>
              <a:buChar char="•"/>
            </a:pPr>
            <a:r>
              <a:rPr lang="nb-NO" sz="1500" dirty="0" err="1">
                <a:solidFill>
                  <a:prstClr val="black"/>
                </a:solidFill>
                <a:latin typeface="Arial" charset="0"/>
                <a:ea typeface="Arial" charset="0"/>
                <a:cs typeface="Arial" charset="0"/>
              </a:rPr>
              <a:t>Investire </a:t>
            </a:r>
            <a:r>
              <a:rPr lang="nb-NO" sz="1500" dirty="0">
                <a:solidFill>
                  <a:prstClr val="black"/>
                </a:solidFill>
                <a:latin typeface="Arial" charset="0"/>
                <a:ea typeface="Arial" charset="0"/>
                <a:cs typeface="Arial" charset="0"/>
              </a:rPr>
              <a:t>nella formazione e nella crescita personale. </a:t>
            </a:r>
            <a:r>
              <a:rPr lang="nb-NO" sz="1500" dirty="0" err="1">
                <a:solidFill>
                  <a:prstClr val="black"/>
                </a:solidFill>
                <a:latin typeface="Arial" charset="0"/>
                <a:ea typeface="Arial" charset="0"/>
                <a:cs typeface="Arial" charset="0"/>
              </a:rPr>
              <a:t>Possedere </a:t>
            </a:r>
            <a:r>
              <a:rPr lang="nb-NO" sz="1500" dirty="0" err="1">
                <a:solidFill>
                  <a:prstClr val="black"/>
                </a:solidFill>
                <a:latin typeface="Arial" charset="0"/>
                <a:ea typeface="Arial" charset="0"/>
                <a:cs typeface="Arial" charset="0"/>
              </a:rPr>
              <a:t>le </a:t>
            </a:r>
            <a:r>
              <a:rPr lang="nb-NO" sz="1500" dirty="0">
                <a:solidFill>
                  <a:prstClr val="black"/>
                </a:solidFill>
                <a:latin typeface="Arial" charset="0"/>
                <a:ea typeface="Arial" charset="0"/>
                <a:cs typeface="Arial" charset="0"/>
              </a:rPr>
              <a:t>competenze e </a:t>
            </a:r>
            <a:r>
              <a:rPr lang="nb-NO" sz="1500" dirty="0" err="1">
                <a:solidFill>
                  <a:prstClr val="black"/>
                </a:solidFill>
                <a:latin typeface="Arial" charset="0"/>
                <a:ea typeface="Arial" charset="0"/>
                <a:cs typeface="Arial" charset="0"/>
              </a:rPr>
              <a:t>la capacità </a:t>
            </a:r>
            <a:r>
              <a:rPr lang="nb-NO" sz="1500" dirty="0">
                <a:solidFill>
                  <a:prstClr val="black"/>
                </a:solidFill>
                <a:latin typeface="Arial" charset="0"/>
                <a:ea typeface="Arial" charset="0"/>
                <a:cs typeface="Arial" charset="0"/>
              </a:rPr>
              <a:t>di </a:t>
            </a:r>
            <a:r>
              <a:rPr lang="nb-NO" sz="1500" dirty="0" err="1">
                <a:solidFill>
                  <a:prstClr val="black"/>
                </a:solidFill>
                <a:latin typeface="Arial" charset="0"/>
                <a:ea typeface="Arial" charset="0"/>
                <a:cs typeface="Arial" charset="0"/>
              </a:rPr>
              <a:t>crescere </a:t>
            </a:r>
            <a:r>
              <a:rPr lang="nb-NO" sz="1500" dirty="0" err="1">
                <a:solidFill>
                  <a:prstClr val="black"/>
                </a:solidFill>
                <a:latin typeface="Arial" charset="0"/>
                <a:ea typeface="Arial" charset="0"/>
                <a:cs typeface="Arial" charset="0"/>
              </a:rPr>
              <a:t>sono </a:t>
            </a:r>
            <a:r>
              <a:rPr lang="nb-NO" sz="1500" dirty="0" err="1">
                <a:solidFill>
                  <a:prstClr val="black"/>
                </a:solidFill>
                <a:latin typeface="Arial" charset="0"/>
                <a:ea typeface="Arial" charset="0"/>
                <a:cs typeface="Arial" charset="0"/>
              </a:rPr>
              <a:t>fattori chiave </a:t>
            </a:r>
            <a:r>
              <a:rPr lang="nb-NO" sz="1500" dirty="0">
                <a:solidFill>
                  <a:prstClr val="black"/>
                </a:solidFill>
                <a:latin typeface="Arial" charset="0"/>
                <a:ea typeface="Arial" charset="0"/>
                <a:cs typeface="Arial" charset="0"/>
              </a:rPr>
              <a:t>per </a:t>
            </a:r>
            <a:r>
              <a:rPr lang="nb-NO" sz="1500" dirty="0">
                <a:solidFill>
                  <a:prstClr val="black"/>
                </a:solidFill>
                <a:latin typeface="Arial" charset="0"/>
                <a:ea typeface="Arial" charset="0"/>
                <a:cs typeface="Arial" charset="0"/>
              </a:rPr>
              <a:t>garantire prestazioni </a:t>
            </a:r>
            <a:r>
              <a:rPr lang="nb-NO" sz="1500" dirty="0" err="1">
                <a:solidFill>
                  <a:prstClr val="black"/>
                </a:solidFill>
                <a:latin typeface="Arial" charset="0"/>
                <a:ea typeface="Arial" charset="0"/>
                <a:cs typeface="Arial" charset="0"/>
              </a:rPr>
              <a:t>efficaci</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fiducia </a:t>
            </a:r>
            <a:r>
              <a:rPr lang="nb-NO" sz="1500" dirty="0">
                <a:solidFill>
                  <a:prstClr val="black"/>
                </a:solidFill>
                <a:latin typeface="Arial" charset="0"/>
                <a:ea typeface="Arial" charset="0"/>
                <a:cs typeface="Arial" charset="0"/>
              </a:rPr>
              <a:t>e </a:t>
            </a:r>
            <a:r>
              <a:rPr lang="nb-NO" sz="1500" dirty="0" err="1">
                <a:solidFill>
                  <a:prstClr val="black"/>
                </a:solidFill>
                <a:latin typeface="Arial" charset="0"/>
                <a:ea typeface="Arial" charset="0"/>
                <a:cs typeface="Arial" charset="0"/>
              </a:rPr>
              <a:t>soddisfazione </a:t>
            </a:r>
            <a:r>
              <a:rPr lang="nb-NO" sz="1500" dirty="0" err="1">
                <a:solidFill>
                  <a:prstClr val="black"/>
                </a:solidFill>
                <a:latin typeface="Arial" charset="0"/>
                <a:ea typeface="Arial" charset="0"/>
                <a:cs typeface="Arial" charset="0"/>
              </a:rPr>
              <a:t>professionale </a:t>
            </a:r>
            <a:r>
              <a:rPr lang="nb-NO" sz="1500" dirty="0">
                <a:solidFill>
                  <a:prstClr val="black"/>
                </a:solidFill>
                <a:latin typeface="Arial" charset="0"/>
                <a:ea typeface="Arial" charset="0"/>
                <a:cs typeface="Arial" charset="0"/>
              </a:rPr>
              <a:t>del </a:t>
            </a:r>
            <a:r>
              <a:rPr lang="nb-NO" sz="1500" dirty="0">
                <a:solidFill>
                  <a:prstClr val="black"/>
                </a:solidFill>
                <a:latin typeface="Arial" charset="0"/>
                <a:ea typeface="Arial" charset="0"/>
                <a:cs typeface="Arial" charset="0"/>
              </a:rPr>
              <a:t>personale add</a:t>
            </a:r>
            <a:r>
              <a:rPr lang="nb-NO" sz="1500" dirty="0" err="1">
                <a:solidFill>
                  <a:prstClr val="black"/>
                </a:solidFill>
                <a:latin typeface="Arial" charset="0"/>
                <a:ea typeface="Arial" charset="0"/>
                <a:cs typeface="Arial" charset="0"/>
              </a:rPr>
              <a:t>etto alla sicurezza</a:t>
            </a:r>
            <a:r>
              <a:rPr lang="nb-NO" sz="1500" dirty="0">
                <a:solidFill>
                  <a:prstClr val="black"/>
                </a:solidFill>
                <a:latin typeface="Arial" charset="0"/>
                <a:ea typeface="Arial" charset="0"/>
                <a:cs typeface="Arial" charset="0"/>
              </a:rPr>
              <a:t>. In un </a:t>
            </a:r>
            <a:r>
              <a:rPr lang="nb-NO" sz="1500" dirty="0" err="1">
                <a:solidFill>
                  <a:prstClr val="black"/>
                </a:solidFill>
                <a:latin typeface="Arial" charset="0"/>
                <a:ea typeface="Arial" charset="0"/>
                <a:cs typeface="Arial" charset="0"/>
              </a:rPr>
              <a:t>contesto </a:t>
            </a:r>
            <a:r>
              <a:rPr lang="nb-NO" sz="1500" dirty="0">
                <a:solidFill>
                  <a:prstClr val="black"/>
                </a:solidFill>
                <a:latin typeface="Arial" charset="0"/>
                <a:ea typeface="Arial" charset="0"/>
                <a:cs typeface="Arial" charset="0"/>
              </a:rPr>
              <a:t>caratterizzato da</a:t>
            </a:r>
            <a:r>
              <a:rPr lang="nb-NO" sz="1500" dirty="0" err="1">
                <a:solidFill>
                  <a:prstClr val="black"/>
                </a:solidFill>
                <a:latin typeface="Arial" charset="0"/>
                <a:ea typeface="Arial" charset="0"/>
                <a:cs typeface="Arial" charset="0"/>
              </a:rPr>
              <a:t> minacce </a:t>
            </a:r>
            <a:r>
              <a:rPr lang="nb-NO" sz="1500" dirty="0" err="1">
                <a:solidFill>
                  <a:prstClr val="black"/>
                </a:solidFill>
                <a:latin typeface="Arial" charset="0"/>
                <a:ea typeface="Arial" charset="0"/>
                <a:cs typeface="Arial" charset="0"/>
              </a:rPr>
              <a:t>in</a:t>
            </a:r>
            <a:r>
              <a:rPr lang="nb-NO" sz="1500" dirty="0" err="1">
                <a:solidFill>
                  <a:prstClr val="black"/>
                </a:solidFill>
                <a:latin typeface="Arial" charset="0"/>
                <a:ea typeface="Arial" charset="0"/>
                <a:cs typeface="Arial" charset="0"/>
              </a:rPr>
              <a:t> rapida </a:t>
            </a:r>
            <a:r>
              <a:rPr lang="nb-NO" sz="1500" dirty="0" err="1">
                <a:solidFill>
                  <a:prstClr val="black"/>
                </a:solidFill>
                <a:latin typeface="Arial" charset="0"/>
                <a:ea typeface="Arial" charset="0"/>
                <a:cs typeface="Arial" charset="0"/>
              </a:rPr>
              <a:t>evoluzione</a:t>
            </a:r>
            <a:r>
              <a:rPr lang="nb-NO" sz="1500" dirty="0">
                <a:solidFill>
                  <a:prstClr val="black"/>
                </a:solidFill>
                <a:latin typeface="Arial" charset="0"/>
                <a:ea typeface="Arial" charset="0"/>
                <a:cs typeface="Arial" charset="0"/>
              </a:rPr>
              <a:t>, finanziare </a:t>
            </a:r>
            <a:r>
              <a:rPr lang="nb-NO" sz="1500" dirty="0" err="1">
                <a:solidFill>
                  <a:prstClr val="black"/>
                </a:solidFill>
                <a:latin typeface="Arial" charset="0"/>
                <a:ea typeface="Arial" charset="0"/>
                <a:cs typeface="Arial" charset="0"/>
              </a:rPr>
              <a:t>la ricerca </a:t>
            </a:r>
            <a:r>
              <a:rPr lang="nb-NO" sz="1500" dirty="0">
                <a:solidFill>
                  <a:prstClr val="black"/>
                </a:solidFill>
                <a:latin typeface="Arial" charset="0"/>
                <a:ea typeface="Arial" charset="0"/>
                <a:cs typeface="Arial" charset="0"/>
              </a:rPr>
              <a:t>e </a:t>
            </a:r>
            <a:r>
              <a:rPr lang="nb-NO" sz="1500" dirty="0">
                <a:solidFill>
                  <a:prstClr val="black"/>
                </a:solidFill>
                <a:latin typeface="Arial" charset="0"/>
                <a:ea typeface="Arial" charset="0"/>
                <a:cs typeface="Arial" charset="0"/>
              </a:rPr>
              <a:t>le competenze </a:t>
            </a:r>
            <a:r>
              <a:rPr lang="nb-NO" sz="1500" dirty="0" err="1">
                <a:solidFill>
                  <a:prstClr val="black"/>
                </a:solidFill>
                <a:latin typeface="Arial" charset="0"/>
                <a:ea typeface="Arial" charset="0"/>
                <a:cs typeface="Arial" charset="0"/>
              </a:rPr>
              <a:t>specialistiche </a:t>
            </a:r>
            <a:r>
              <a:rPr lang="nb-NO" sz="1500" dirty="0">
                <a:solidFill>
                  <a:prstClr val="black"/>
                </a:solidFill>
                <a:latin typeface="Arial" charset="0"/>
                <a:ea typeface="Arial" charset="0"/>
                <a:cs typeface="Arial" charset="0"/>
              </a:rPr>
              <a:t>è una </a:t>
            </a:r>
            <a:r>
              <a:rPr lang="nb-NO" sz="1500" dirty="0" err="1">
                <a:solidFill>
                  <a:prstClr val="black"/>
                </a:solidFill>
                <a:latin typeface="Arial" charset="0"/>
                <a:ea typeface="Arial" charset="0"/>
                <a:cs typeface="Arial" charset="0"/>
              </a:rPr>
              <a:t>necessità</a:t>
            </a:r>
            <a:r>
              <a:rPr lang="nb-NO" sz="1500" dirty="0">
                <a:solidFill>
                  <a:prstClr val="black"/>
                </a:solidFill>
                <a:latin typeface="Arial" charset="0"/>
                <a:ea typeface="Arial" charset="0"/>
                <a:cs typeface="Arial" charset="0"/>
              </a:rPr>
              <a:t>, non un </a:t>
            </a:r>
            <a:r>
              <a:rPr lang="nb-NO" sz="1500" dirty="0" err="1">
                <a:solidFill>
                  <a:prstClr val="black"/>
                </a:solidFill>
                <a:latin typeface="Arial" charset="0"/>
                <a:ea typeface="Arial" charset="0"/>
                <a:cs typeface="Arial" charset="0"/>
              </a:rPr>
              <a:t>lusso</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Alcune </a:t>
            </a:r>
            <a:r>
              <a:rPr lang="nb-NO" sz="1500" dirty="0" err="1">
                <a:solidFill>
                  <a:prstClr val="black"/>
                </a:solidFill>
                <a:latin typeface="Arial" charset="0"/>
                <a:ea typeface="Arial" charset="0"/>
                <a:cs typeface="Arial" charset="0"/>
              </a:rPr>
              <a:t>competenze </a:t>
            </a:r>
            <a:r>
              <a:rPr lang="nb-NO" sz="1500" dirty="0" err="1">
                <a:solidFill>
                  <a:prstClr val="black"/>
                </a:solidFill>
                <a:latin typeface="Arial" charset="0"/>
                <a:ea typeface="Arial" charset="0"/>
                <a:cs typeface="Arial" charset="0"/>
              </a:rPr>
              <a:t>possono </a:t>
            </a:r>
            <a:r>
              <a:rPr lang="nb-NO" sz="1500" dirty="0" err="1">
                <a:solidFill>
                  <a:prstClr val="black"/>
                </a:solidFill>
                <a:latin typeface="Arial" charset="0"/>
                <a:ea typeface="Arial" charset="0"/>
                <a:cs typeface="Arial" charset="0"/>
              </a:rPr>
              <a:t>essere acquisite </a:t>
            </a:r>
            <a:r>
              <a:rPr lang="nb-NO" sz="1500" dirty="0" err="1">
                <a:solidFill>
                  <a:prstClr val="black"/>
                </a:solidFill>
                <a:latin typeface="Arial" charset="0"/>
                <a:ea typeface="Arial" charset="0"/>
                <a:cs typeface="Arial" charset="0"/>
              </a:rPr>
              <a:t>tramite </a:t>
            </a:r>
            <a:r>
              <a:rPr lang="nb-NO" sz="1500" dirty="0" err="1">
                <a:solidFill>
                  <a:prstClr val="black"/>
                </a:solidFill>
                <a:latin typeface="Arial" charset="0"/>
                <a:ea typeface="Arial" charset="0"/>
                <a:cs typeface="Arial" charset="0"/>
              </a:rPr>
              <a:t>corsi</a:t>
            </a:r>
            <a:r>
              <a:rPr lang="nb-NO" sz="1500" dirty="0">
                <a:solidFill>
                  <a:prstClr val="black"/>
                </a:solidFill>
                <a:latin typeface="Arial" charset="0"/>
                <a:ea typeface="Arial" charset="0"/>
                <a:cs typeface="Arial" charset="0"/>
              </a:rPr>
              <a:t> online</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ma </a:t>
            </a:r>
            <a:r>
              <a:rPr lang="nb-NO" sz="1500" dirty="0" err="1">
                <a:solidFill>
                  <a:prstClr val="black"/>
                </a:solidFill>
                <a:latin typeface="Arial" charset="0"/>
                <a:ea typeface="Arial" charset="0"/>
                <a:cs typeface="Arial" charset="0"/>
              </a:rPr>
              <a:t>l'analisi </a:t>
            </a:r>
            <a:r>
              <a:rPr lang="nb-NO" sz="1500" dirty="0" err="1">
                <a:solidFill>
                  <a:prstClr val="black"/>
                </a:solidFill>
                <a:latin typeface="Arial" charset="0"/>
                <a:ea typeface="Arial" charset="0"/>
                <a:cs typeface="Arial" charset="0"/>
              </a:rPr>
              <a:t>pratica </a:t>
            </a:r>
            <a:r>
              <a:rPr lang="nb-NO" sz="1500" dirty="0">
                <a:solidFill>
                  <a:prstClr val="black"/>
                </a:solidFill>
                <a:latin typeface="Arial" charset="0"/>
                <a:ea typeface="Arial" charset="0"/>
                <a:cs typeface="Arial" charset="0"/>
              </a:rPr>
              <a:t>dei casi</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i corsi</a:t>
            </a:r>
            <a:r>
              <a:rPr lang="nb-NO" sz="1500" dirty="0">
                <a:solidFill>
                  <a:prstClr val="black"/>
                </a:solidFill>
                <a:latin typeface="Arial" charset="0"/>
                <a:ea typeface="Arial" charset="0"/>
                <a:cs typeface="Arial" charset="0"/>
              </a:rPr>
              <a:t> di perfezionamento </a:t>
            </a:r>
            <a:r>
              <a:rPr lang="nb-NO" sz="1500" dirty="0">
                <a:solidFill>
                  <a:prstClr val="black"/>
                </a:solidFill>
                <a:latin typeface="Arial" charset="0"/>
                <a:ea typeface="Arial" charset="0"/>
                <a:cs typeface="Arial" charset="0"/>
              </a:rPr>
              <a:t>e </a:t>
            </a:r>
            <a:r>
              <a:rPr lang="nb-NO" sz="1500" dirty="0" err="1">
                <a:solidFill>
                  <a:prstClr val="black"/>
                </a:solidFill>
                <a:latin typeface="Arial" charset="0"/>
                <a:ea typeface="Arial" charset="0"/>
                <a:cs typeface="Arial" charset="0"/>
              </a:rPr>
              <a:t>i giochi di guerra </a:t>
            </a:r>
            <a:r>
              <a:rPr lang="nb-NO" sz="1500" dirty="0" err="1">
                <a:solidFill>
                  <a:prstClr val="black"/>
                </a:solidFill>
                <a:latin typeface="Arial" charset="0"/>
                <a:ea typeface="Arial" charset="0"/>
                <a:cs typeface="Arial" charset="0"/>
              </a:rPr>
              <a:t>sono </a:t>
            </a:r>
            <a:r>
              <a:rPr lang="nb-NO" sz="1500" dirty="0">
                <a:solidFill>
                  <a:prstClr val="black"/>
                </a:solidFill>
                <a:latin typeface="Arial" charset="0"/>
                <a:ea typeface="Arial" charset="0"/>
                <a:cs typeface="Arial" charset="0"/>
              </a:rPr>
              <a:t>più </a:t>
            </a:r>
            <a:r>
              <a:rPr lang="nb-NO" sz="1500" dirty="0" err="1">
                <a:solidFill>
                  <a:prstClr val="black"/>
                </a:solidFill>
                <a:latin typeface="Arial" charset="0"/>
                <a:ea typeface="Arial" charset="0"/>
                <a:cs typeface="Arial" charset="0"/>
              </a:rPr>
              <a:t>coinvolgenti </a:t>
            </a:r>
            <a:r>
              <a:rPr lang="nb-NO" sz="1500" dirty="0">
                <a:solidFill>
                  <a:prstClr val="black"/>
                </a:solidFill>
                <a:latin typeface="Arial" charset="0"/>
                <a:ea typeface="Arial" charset="0"/>
                <a:cs typeface="Arial" charset="0"/>
              </a:rPr>
              <a:t>ed </a:t>
            </a:r>
            <a:r>
              <a:rPr lang="nb-NO" sz="1500" dirty="0" err="1">
                <a:solidFill>
                  <a:prstClr val="black"/>
                </a:solidFill>
                <a:latin typeface="Arial" charset="0"/>
                <a:ea typeface="Arial" charset="0"/>
                <a:cs typeface="Arial" charset="0"/>
              </a:rPr>
              <a:t>efficaci</a:t>
            </a:r>
            <a:r>
              <a:rPr lang="nb-NO" sz="1500" dirty="0">
                <a:solidFill>
                  <a:prstClr val="black"/>
                </a:solidFill>
                <a:latin typeface="Arial" charset="0"/>
                <a:ea typeface="Arial" charset="0"/>
                <a:cs typeface="Arial" charset="0"/>
              </a:rPr>
              <a:t>.</a:t>
            </a:r>
          </a:p>
          <a:p>
            <a:pPr marL="342900" indent="-342900" defTabSz="1097280" fontAlgn="base">
              <a:buFont typeface="Arial" charset="0"/>
              <a:buChar char="•"/>
            </a:pPr>
            <a:r>
              <a:rPr lang="nb-NO" sz="1500" dirty="0" err="1">
                <a:solidFill>
                  <a:prstClr val="black"/>
                </a:solidFill>
                <a:latin typeface="Arial" charset="0"/>
                <a:ea typeface="Arial" charset="0"/>
                <a:cs typeface="Arial" charset="0"/>
              </a:rPr>
              <a:t>Approcci basati su</a:t>
            </a:r>
            <a:r>
              <a:rPr lang="nb-NO" sz="1500" dirty="0">
                <a:solidFill>
                  <a:prstClr val="black"/>
                </a:solidFill>
                <a:latin typeface="Arial" charset="0"/>
                <a:ea typeface="Arial" charset="0"/>
                <a:cs typeface="Arial" charset="0"/>
              </a:rPr>
              <a:t> team di supporto e multi-team</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Una difesa </a:t>
            </a:r>
            <a:r>
              <a:rPr lang="nb-NO" sz="1500" dirty="0" err="1">
                <a:solidFill>
                  <a:prstClr val="black"/>
                </a:solidFill>
                <a:latin typeface="Arial" charset="0"/>
                <a:ea typeface="Arial" charset="0"/>
                <a:cs typeface="Arial" charset="0"/>
              </a:rPr>
              <a:t>efficace </a:t>
            </a:r>
            <a:r>
              <a:rPr lang="nb-NO" sz="1500" dirty="0">
                <a:solidFill>
                  <a:prstClr val="black"/>
                </a:solidFill>
                <a:latin typeface="Arial" charset="0"/>
                <a:ea typeface="Arial" charset="0"/>
                <a:cs typeface="Arial" charset="0"/>
              </a:rPr>
              <a:t>della sicurezza informatica </a:t>
            </a:r>
            <a:r>
              <a:rPr lang="nb-NO" sz="1500" dirty="0">
                <a:solidFill>
                  <a:prstClr val="black"/>
                </a:solidFill>
                <a:latin typeface="Arial" charset="0"/>
                <a:ea typeface="Arial" charset="0"/>
                <a:cs typeface="Arial" charset="0"/>
              </a:rPr>
              <a:t>è un lavoro di squadra: </a:t>
            </a:r>
            <a:r>
              <a:rPr lang="nb-NO" sz="1500" dirty="0">
                <a:solidFill>
                  <a:prstClr val="black"/>
                </a:solidFill>
                <a:latin typeface="Arial" charset="0"/>
                <a:ea typeface="Arial" charset="0"/>
                <a:cs typeface="Arial" charset="0"/>
              </a:rPr>
              <a:t>è </a:t>
            </a:r>
            <a:r>
              <a:rPr lang="nb-NO" sz="1500" dirty="0" err="1">
                <a:solidFill>
                  <a:prstClr val="black"/>
                </a:solidFill>
                <a:latin typeface="Arial" charset="0"/>
                <a:ea typeface="Arial" charset="0"/>
                <a:cs typeface="Arial" charset="0"/>
              </a:rPr>
              <a:t>essenziale </a:t>
            </a:r>
            <a:r>
              <a:rPr lang="nb-NO" sz="1500" dirty="0" err="1">
                <a:solidFill>
                  <a:prstClr val="black"/>
                </a:solidFill>
                <a:latin typeface="Arial" charset="0"/>
                <a:ea typeface="Arial" charset="0"/>
                <a:cs typeface="Arial" charset="0"/>
              </a:rPr>
              <a:t>instaurare </a:t>
            </a:r>
            <a:r>
              <a:rPr lang="nb-NO" sz="1500" dirty="0">
                <a:solidFill>
                  <a:prstClr val="black"/>
                </a:solidFill>
                <a:latin typeface="Arial" charset="0"/>
                <a:ea typeface="Arial" charset="0"/>
                <a:cs typeface="Arial" charset="0"/>
              </a:rPr>
              <a:t>un clima di fiducia </a:t>
            </a:r>
            <a:r>
              <a:rPr lang="nb-NO" sz="1500" dirty="0" err="1">
                <a:solidFill>
                  <a:prstClr val="black"/>
                </a:solidFill>
                <a:latin typeface="Arial" charset="0"/>
                <a:ea typeface="Arial" charset="0"/>
                <a:cs typeface="Arial" charset="0"/>
              </a:rPr>
              <a:t>tra </a:t>
            </a:r>
            <a:r>
              <a:rPr lang="nb-NO" sz="1500" dirty="0">
                <a:solidFill>
                  <a:prstClr val="black"/>
                </a:solidFill>
                <a:latin typeface="Arial" charset="0"/>
                <a:ea typeface="Arial" charset="0"/>
                <a:cs typeface="Arial" charset="0"/>
              </a:rPr>
              <a:t>i team </a:t>
            </a:r>
            <a:r>
              <a:rPr lang="nb-NO" sz="1500" dirty="0" err="1">
                <a:solidFill>
                  <a:prstClr val="black"/>
                </a:solidFill>
                <a:latin typeface="Arial" charset="0"/>
                <a:ea typeface="Arial" charset="0"/>
                <a:cs typeface="Arial" charset="0"/>
              </a:rPr>
              <a:t>di analisti </a:t>
            </a:r>
            <a:r>
              <a:rPr lang="nb-NO" sz="1500" dirty="0">
                <a:solidFill>
                  <a:prstClr val="black"/>
                </a:solidFill>
                <a:latin typeface="Arial" charset="0"/>
                <a:ea typeface="Arial" charset="0"/>
                <a:cs typeface="Arial" charset="0"/>
              </a:rPr>
              <a:t>e </a:t>
            </a:r>
            <a:r>
              <a:rPr lang="nb-NO" sz="1500" dirty="0" err="1">
                <a:solidFill>
                  <a:prstClr val="black"/>
                </a:solidFill>
                <a:latin typeface="Arial" charset="0"/>
                <a:ea typeface="Arial" charset="0"/>
                <a:cs typeface="Arial" charset="0"/>
              </a:rPr>
              <a:t>tra </a:t>
            </a:r>
            <a:r>
              <a:rPr lang="nb-NO" sz="1500" dirty="0" err="1">
                <a:solidFill>
                  <a:prstClr val="black"/>
                </a:solidFill>
                <a:latin typeface="Arial" charset="0"/>
                <a:ea typeface="Arial" charset="0"/>
                <a:cs typeface="Arial" charset="0"/>
              </a:rPr>
              <a:t>questi ultimi </a:t>
            </a:r>
            <a:r>
              <a:rPr lang="nb-NO" sz="1500" dirty="0">
                <a:solidFill>
                  <a:prstClr val="black"/>
                </a:solidFill>
                <a:latin typeface="Arial" charset="0"/>
                <a:ea typeface="Arial" charset="0"/>
                <a:cs typeface="Arial" charset="0"/>
              </a:rPr>
              <a:t>e il management</a:t>
            </a:r>
            <a:r>
              <a:rPr lang="nb-NO" sz="1500" dirty="0">
                <a:solidFill>
                  <a:prstClr val="black"/>
                </a:solidFill>
                <a:latin typeface="Arial" charset="0"/>
                <a:ea typeface="Arial" charset="0"/>
                <a:cs typeface="Arial" charset="0"/>
              </a:rPr>
              <a:t>. Si tratta di un </a:t>
            </a:r>
            <a:r>
              <a:rPr lang="nb-NO" sz="1500" dirty="0">
                <a:solidFill>
                  <a:prstClr val="black"/>
                </a:solidFill>
                <a:latin typeface="Arial" charset="0"/>
                <a:ea typeface="Arial" charset="0"/>
                <a:cs typeface="Arial" charset="0"/>
              </a:rPr>
              <a:t>problema </a:t>
            </a:r>
            <a:r>
              <a:rPr lang="nb-NO" sz="1500" dirty="0" err="1">
                <a:solidFill>
                  <a:prstClr val="black"/>
                </a:solidFill>
                <a:latin typeface="Arial" charset="0"/>
                <a:ea typeface="Arial" charset="0"/>
                <a:cs typeface="Arial" charset="0"/>
              </a:rPr>
              <a:t>nuovo </a:t>
            </a:r>
            <a:r>
              <a:rPr lang="nb-NO" sz="1500" dirty="0">
                <a:solidFill>
                  <a:prstClr val="black"/>
                </a:solidFill>
                <a:latin typeface="Arial" charset="0"/>
                <a:ea typeface="Arial" charset="0"/>
                <a:cs typeface="Arial" charset="0"/>
              </a:rPr>
              <a:t>per </a:t>
            </a:r>
            <a:r>
              <a:rPr lang="nb-NO" sz="1500" dirty="0" err="1">
                <a:solidFill>
                  <a:prstClr val="black"/>
                </a:solidFill>
                <a:latin typeface="Arial" charset="0"/>
                <a:ea typeface="Arial" charset="0"/>
                <a:cs typeface="Arial" charset="0"/>
              </a:rPr>
              <a:t>molte </a:t>
            </a:r>
            <a:r>
              <a:rPr lang="nb-NO" sz="1500" dirty="0" err="1">
                <a:solidFill>
                  <a:prstClr val="black"/>
                </a:solidFill>
                <a:latin typeface="Arial" charset="0"/>
                <a:ea typeface="Arial" charset="0"/>
                <a:cs typeface="Arial" charset="0"/>
              </a:rPr>
              <a:t>organizzazioni</a:t>
            </a:r>
            <a:r>
              <a:rPr lang="nb-NO" sz="1500" dirty="0">
                <a:solidFill>
                  <a:prstClr val="black"/>
                </a:solidFill>
                <a:latin typeface="Arial" charset="0"/>
                <a:ea typeface="Arial" charset="0"/>
                <a:cs typeface="Arial" charset="0"/>
              </a:rPr>
              <a:t>, pertanto </a:t>
            </a:r>
            <a:r>
              <a:rPr lang="nb-NO" sz="1500" dirty="0" err="1">
                <a:solidFill>
                  <a:prstClr val="black"/>
                </a:solidFill>
                <a:latin typeface="Arial" charset="0"/>
                <a:ea typeface="Arial" charset="0"/>
                <a:cs typeface="Arial" charset="0"/>
              </a:rPr>
              <a:t>potrebbe </a:t>
            </a:r>
            <a:r>
              <a:rPr lang="nb-NO" sz="1500" dirty="0">
                <a:solidFill>
                  <a:prstClr val="black"/>
                </a:solidFill>
                <a:latin typeface="Arial" charset="0"/>
                <a:ea typeface="Arial" charset="0"/>
                <a:cs typeface="Arial" charset="0"/>
              </a:rPr>
              <a:t>essere </a:t>
            </a:r>
            <a:r>
              <a:rPr lang="nb-NO" sz="1500" dirty="0" err="1">
                <a:solidFill>
                  <a:prstClr val="black"/>
                </a:solidFill>
                <a:latin typeface="Arial" charset="0"/>
                <a:ea typeface="Arial" charset="0"/>
                <a:cs typeface="Arial" charset="0"/>
              </a:rPr>
              <a:t>necessario </a:t>
            </a:r>
            <a:r>
              <a:rPr lang="nb-NO" sz="1500" dirty="0" err="1">
                <a:solidFill>
                  <a:prstClr val="black"/>
                </a:solidFill>
                <a:latin typeface="Arial" charset="0"/>
                <a:ea typeface="Arial" charset="0"/>
                <a:cs typeface="Arial" charset="0"/>
              </a:rPr>
              <a:t>investire </a:t>
            </a:r>
            <a:r>
              <a:rPr lang="nb-NO" sz="1500" dirty="0">
                <a:solidFill>
                  <a:prstClr val="black"/>
                </a:solidFill>
                <a:latin typeface="Arial" charset="0"/>
                <a:ea typeface="Arial" charset="0"/>
                <a:cs typeface="Arial" charset="0"/>
              </a:rPr>
              <a:t>in </a:t>
            </a:r>
            <a:r>
              <a:rPr lang="nb-NO" sz="1500" dirty="0" err="1">
                <a:solidFill>
                  <a:prstClr val="black"/>
                </a:solidFill>
                <a:latin typeface="Arial" charset="0"/>
                <a:ea typeface="Arial" charset="0"/>
                <a:cs typeface="Arial" charset="0"/>
              </a:rPr>
              <a:t>competenze </a:t>
            </a:r>
            <a:r>
              <a:rPr lang="nb-NO" sz="1500" dirty="0" err="1">
                <a:solidFill>
                  <a:prstClr val="black"/>
                </a:solidFill>
                <a:latin typeface="Arial" charset="0"/>
                <a:ea typeface="Arial" charset="0"/>
                <a:cs typeface="Arial" charset="0"/>
              </a:rPr>
              <a:t>esterne </a:t>
            </a:r>
            <a:r>
              <a:rPr lang="nb-NO" sz="1500" dirty="0">
                <a:solidFill>
                  <a:prstClr val="black"/>
                </a:solidFill>
                <a:latin typeface="Arial" charset="0"/>
                <a:ea typeface="Arial" charset="0"/>
                <a:cs typeface="Arial" charset="0"/>
              </a:rPr>
              <a:t>(</a:t>
            </a:r>
            <a:r>
              <a:rPr lang="nb-NO" sz="1500" dirty="0" err="1">
                <a:solidFill>
                  <a:prstClr val="black"/>
                </a:solidFill>
                <a:latin typeface="Arial" charset="0"/>
                <a:ea typeface="Arial" charset="0"/>
                <a:cs typeface="Arial" charset="0"/>
              </a:rPr>
              <a:t>ricerca </a:t>
            </a:r>
            <a:r>
              <a:rPr lang="nb-NO" sz="1500" dirty="0">
                <a:solidFill>
                  <a:prstClr val="black"/>
                </a:solidFill>
                <a:latin typeface="Arial" charset="0"/>
                <a:ea typeface="Arial" charset="0"/>
                <a:cs typeface="Arial" charset="0"/>
              </a:rPr>
              <a:t>o </a:t>
            </a:r>
            <a:r>
              <a:rPr lang="nb-NO" sz="1500" dirty="0" err="1">
                <a:solidFill>
                  <a:prstClr val="black"/>
                </a:solidFill>
                <a:latin typeface="Arial" charset="0"/>
                <a:ea typeface="Arial" charset="0"/>
                <a:cs typeface="Arial" charset="0"/>
              </a:rPr>
              <a:t>consulenza</a:t>
            </a:r>
            <a:r>
              <a:rPr lang="nb-NO" sz="1500" dirty="0">
                <a:solidFill>
                  <a:prstClr val="black"/>
                </a:solidFill>
                <a:latin typeface="Arial" charset="0"/>
                <a:ea typeface="Arial" charset="0"/>
                <a:cs typeface="Arial" charset="0"/>
              </a:rPr>
              <a:t>)</a:t>
            </a:r>
            <a:r>
              <a:rPr lang="nb-NO" sz="1500" dirty="0">
                <a:solidFill>
                  <a:prstClr val="black"/>
                </a:solidFill>
                <a:latin typeface="Arial" charset="0"/>
                <a:ea typeface="Arial" charset="0"/>
                <a:cs typeface="Arial" charset="0"/>
              </a:rPr>
              <a:t>.</a:t>
            </a:r>
          </a:p>
        </p:txBody>
      </p:sp>
      <p:grpSp>
        <p:nvGrpSpPr>
          <p:cNvPr id="4" name="Gruppe 4">
            <a:extLst>
              <a:ext uri="{FF2B5EF4-FFF2-40B4-BE49-F238E27FC236}">
                <a16:creationId xmlns:a16="http://schemas.microsoft.com/office/drawing/2014/main" id="{45DA1DFE-1C60-A081-A4A4-B767E901BAED}"/>
              </a:ext>
            </a:extLst>
          </p:cNvPr>
          <p:cNvGrpSpPr/>
          <p:nvPr/>
        </p:nvGrpSpPr>
        <p:grpSpPr>
          <a:xfrm>
            <a:off x="222812" y="7227033"/>
            <a:ext cx="14407589" cy="1056362"/>
            <a:chOff x="185677" y="6022527"/>
            <a:chExt cx="12006324" cy="880302"/>
          </a:xfrm>
        </p:grpSpPr>
        <p:grpSp>
          <p:nvGrpSpPr>
            <p:cNvPr id="5" name="Gruppe 5">
              <a:extLst>
                <a:ext uri="{FF2B5EF4-FFF2-40B4-BE49-F238E27FC236}">
                  <a16:creationId xmlns:a16="http://schemas.microsoft.com/office/drawing/2014/main" id="{4B3450E2-5D15-EB13-550A-3B29187E19A4}"/>
                </a:ext>
              </a:extLst>
            </p:cNvPr>
            <p:cNvGrpSpPr/>
            <p:nvPr/>
          </p:nvGrpSpPr>
          <p:grpSpPr>
            <a:xfrm>
              <a:off x="185677" y="6022527"/>
              <a:ext cx="12006324" cy="880302"/>
              <a:chOff x="185677" y="6022527"/>
              <a:chExt cx="12006324" cy="880302"/>
            </a:xfrm>
          </p:grpSpPr>
          <p:pic>
            <p:nvPicPr>
              <p:cNvPr id="7" name="Bilde 7">
                <a:extLst>
                  <a:ext uri="{FF2B5EF4-FFF2-40B4-BE49-F238E27FC236}">
                    <a16:creationId xmlns:a16="http://schemas.microsoft.com/office/drawing/2014/main" id="{4DA8E5D6-30DB-E372-ACF7-E9CB51D0022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45850" y="6205714"/>
                <a:ext cx="3346151" cy="697115"/>
              </a:xfrm>
              <a:prstGeom prst="rect">
                <a:avLst/>
              </a:prstGeom>
            </p:spPr>
          </p:pic>
          <p:pic>
            <p:nvPicPr>
              <p:cNvPr id="13" name="Bilde 8">
                <a:extLst>
                  <a:ext uri="{FF2B5EF4-FFF2-40B4-BE49-F238E27FC236}">
                    <a16:creationId xmlns:a16="http://schemas.microsoft.com/office/drawing/2014/main" id="{CA5E65B5-08D5-5E45-59FE-228A09C8665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5677" y="6412375"/>
                <a:ext cx="3223540" cy="307112"/>
              </a:xfrm>
              <a:prstGeom prst="rect">
                <a:avLst/>
              </a:prstGeom>
            </p:spPr>
          </p:pic>
          <p:pic>
            <p:nvPicPr>
              <p:cNvPr id="14" name="Bilde 9">
                <a:extLst>
                  <a:ext uri="{FF2B5EF4-FFF2-40B4-BE49-F238E27FC236}">
                    <a16:creationId xmlns:a16="http://schemas.microsoft.com/office/drawing/2014/main" id="{0EE1DE31-FD0C-B6D4-DAF3-21E370A21E1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05375" y="6022527"/>
                <a:ext cx="945086" cy="779695"/>
              </a:xfrm>
              <a:prstGeom prst="rect">
                <a:avLst/>
              </a:prstGeom>
            </p:spPr>
          </p:pic>
        </p:grpSp>
        <p:pic>
          <p:nvPicPr>
            <p:cNvPr id="6" name="Bilde 6">
              <a:extLst>
                <a:ext uri="{FF2B5EF4-FFF2-40B4-BE49-F238E27FC236}">
                  <a16:creationId xmlns:a16="http://schemas.microsoft.com/office/drawing/2014/main" id="{F5621446-8822-509C-34DE-069F98DB80F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14907" y="6294168"/>
              <a:ext cx="3784778" cy="520205"/>
            </a:xfrm>
            <a:prstGeom prst="rect">
              <a:avLst/>
            </a:prstGeom>
          </p:spPr>
        </p:pic>
      </p:grpSp>
    </p:spTree>
    <p:extLst>
      <p:ext uri="{BB962C8B-B14F-4D97-AF65-F5344CB8AC3E}">
        <p14:creationId xmlns:p14="http://schemas.microsoft.com/office/powerpoint/2010/main" val="481931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sld>
</file>

<file path=ppt/slides/slide19.xml><?xml version="1.0" encoding="utf-8"?>
<p:sld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ktangel 23"/>
          <p:cNvSpPr/>
          <p:nvPr/>
        </p:nvSpPr>
        <p:spPr>
          <a:xfrm>
            <a:off x="7260767" y="4928134"/>
            <a:ext cx="5153966" cy="4306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23" name="Rektangel 22"/>
          <p:cNvSpPr/>
          <p:nvPr/>
        </p:nvSpPr>
        <p:spPr>
          <a:xfrm>
            <a:off x="11425984" y="4499992"/>
            <a:ext cx="2338142" cy="428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22" name="Rektangel 21"/>
          <p:cNvSpPr/>
          <p:nvPr/>
        </p:nvSpPr>
        <p:spPr>
          <a:xfrm>
            <a:off x="7623209" y="1947717"/>
            <a:ext cx="1771049" cy="4047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25" name="Rektangel 24"/>
          <p:cNvSpPr/>
          <p:nvPr/>
        </p:nvSpPr>
        <p:spPr>
          <a:xfrm>
            <a:off x="9375617" y="6320332"/>
            <a:ext cx="1154422" cy="4776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21" name="Rektangel 20"/>
          <p:cNvSpPr/>
          <p:nvPr/>
        </p:nvSpPr>
        <p:spPr>
          <a:xfrm>
            <a:off x="1864663" y="5871404"/>
            <a:ext cx="3313729" cy="33485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20" name="Rektangel 19"/>
          <p:cNvSpPr/>
          <p:nvPr/>
        </p:nvSpPr>
        <p:spPr>
          <a:xfrm>
            <a:off x="813023" y="3893200"/>
            <a:ext cx="5423502" cy="3161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19" name="Rektangel 18"/>
          <p:cNvSpPr/>
          <p:nvPr/>
        </p:nvSpPr>
        <p:spPr>
          <a:xfrm>
            <a:off x="813024" y="1921933"/>
            <a:ext cx="3922606" cy="3378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2" name="Tittel 1"/>
          <p:cNvSpPr>
            <a:spLocks noGrp="1"/>
          </p:cNvSpPr>
          <p:nvPr>
            <p:ph type="title"/>
          </p:nvPr>
        </p:nvSpPr>
        <p:spPr>
          <a:xfrm>
            <a:off x="370390" y="285366"/>
            <a:ext cx="13889621" cy="881364"/>
          </a:xfrm>
        </p:spPr>
        <p:txBody>
          <a:bodyPr>
            <a:normAutofit/>
          </a:bodyPr>
          <a:lstStyle/>
          <a:p>
            <a:r>
              <a:rPr lang="nb-NO" sz="3840" dirty="0" err="1">
                <a:solidFill>
                  <a:schemeClr val="accent1"/>
                </a:solidFill>
                <a:latin typeface="Helvetica Neue" charset="0"/>
                <a:ea typeface="Helvetica Neue" charset="0"/>
                <a:cs typeface="Helvetica Neue" charset="0"/>
              </a:rPr>
              <a:t>Raccomandazioni </a:t>
            </a:r>
            <a:r>
              <a:rPr lang="nb-NO" sz="3840" dirty="0">
                <a:solidFill>
                  <a:schemeClr val="accent1"/>
                </a:solidFill>
                <a:latin typeface="Helvetica Neue" charset="0"/>
                <a:ea typeface="Helvetica Neue" charset="0"/>
                <a:cs typeface="Helvetica Neue" charset="0"/>
              </a:rPr>
              <a:t>per </a:t>
            </a:r>
            <a:r>
              <a:rPr lang="nb-NO" sz="3840" dirty="0" err="1">
                <a:solidFill>
                  <a:schemeClr val="accent1"/>
                </a:solidFill>
                <a:latin typeface="Helvetica Neue" charset="0"/>
                <a:ea typeface="Helvetica Neue" charset="0"/>
                <a:cs typeface="Helvetica Neue" charset="0"/>
              </a:rPr>
              <a:t>gruppi </a:t>
            </a:r>
            <a:r>
              <a:rPr lang="nb-NO" sz="3840" dirty="0" err="1">
                <a:solidFill>
                  <a:schemeClr val="accent1"/>
                </a:solidFill>
                <a:latin typeface="Helvetica Neue" charset="0"/>
                <a:ea typeface="Helvetica Neue" charset="0"/>
                <a:cs typeface="Helvetica Neue" charset="0"/>
              </a:rPr>
              <a:t>specifici</a:t>
            </a:r>
            <a:endParaRPr lang="en-US" sz="3840" dirty="0">
              <a:solidFill>
                <a:schemeClr val="accent1"/>
              </a:solidFill>
            </a:endParaRPr>
          </a:p>
        </p:txBody>
      </p:sp>
      <p:sp>
        <p:nvSpPr>
          <p:cNvPr id="3" name="TekstSylinder 2"/>
          <p:cNvSpPr txBox="1"/>
          <p:nvPr/>
        </p:nvSpPr>
        <p:spPr>
          <a:xfrm>
            <a:off x="370390" y="1166731"/>
            <a:ext cx="6337385" cy="5410712"/>
          </a:xfrm>
          <a:prstGeom prst="rect">
            <a:avLst/>
          </a:prstGeom>
          <a:noFill/>
        </p:spPr>
        <p:txBody>
          <a:bodyPr wrap="square" rtlCol="0">
            <a:spAutoFit/>
          </a:bodyPr>
          <a:lstStyle/>
          <a:p>
            <a:pPr defTabSz="1097280"/>
            <a:r>
              <a:rPr lang="nb-NO" sz="2160" b="1" u="sng" dirty="0">
                <a:solidFill>
                  <a:prstClr val="black"/>
                </a:solidFill>
                <a:latin typeface="Arial" charset="0"/>
                <a:ea typeface="Arial" charset="0"/>
                <a:cs typeface="Arial" charset="0"/>
              </a:rPr>
              <a:t>Sviluppatori di software</a:t>
            </a:r>
          </a:p>
          <a:p>
            <a:pPr defTabSz="1097280"/>
            <a:endParaRPr lang="nb-NO" sz="2160" dirty="0">
              <a:solidFill>
                <a:prstClr val="black"/>
              </a:solidFill>
              <a:latin typeface="Arial" charset="0"/>
              <a:ea typeface="Arial" charset="0"/>
              <a:cs typeface="Arial" charset="0"/>
            </a:endParaRPr>
          </a:p>
          <a:p>
            <a:pPr marL="342900" indent="-342900" defTabSz="1097280" fontAlgn="base">
              <a:buFont typeface="Arial" charset="0"/>
              <a:buChar char="•"/>
            </a:pPr>
            <a:r>
              <a:rPr lang="nb-NO" sz="2160" dirty="0" err="1">
                <a:solidFill>
                  <a:prstClr val="black"/>
                </a:solidFill>
                <a:latin typeface="Arial" charset="0"/>
                <a:ea typeface="Arial" charset="0"/>
                <a:cs typeface="Arial" charset="0"/>
              </a:rPr>
              <a:t>Non è necessario </a:t>
            </a:r>
            <a:r>
              <a:rPr lang="nb-NO" sz="2160" dirty="0">
                <a:solidFill>
                  <a:prstClr val="black"/>
                </a:solidFill>
                <a:latin typeface="Arial" charset="0"/>
                <a:ea typeface="Arial" charset="0"/>
                <a:cs typeface="Arial" charset="0"/>
              </a:rPr>
              <a:t>essere </a:t>
            </a:r>
            <a:r>
              <a:rPr lang="nb-NO" sz="2160" dirty="0" err="1">
                <a:solidFill>
                  <a:prstClr val="black"/>
                </a:solidFill>
                <a:latin typeface="Arial" charset="0"/>
                <a:ea typeface="Arial" charset="0"/>
                <a:cs typeface="Arial" charset="0"/>
              </a:rPr>
              <a:t>esperti</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di sicurezza</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ma </a:t>
            </a:r>
            <a:r>
              <a:rPr lang="nb-NO" sz="2160" dirty="0" err="1">
                <a:solidFill>
                  <a:prstClr val="black"/>
                </a:solidFill>
                <a:latin typeface="Arial" charset="0"/>
                <a:ea typeface="Arial" charset="0"/>
                <a:cs typeface="Arial" charset="0"/>
              </a:rPr>
              <a:t>è </a:t>
            </a:r>
            <a:r>
              <a:rPr lang="nb-NO" sz="2160" dirty="0">
                <a:solidFill>
                  <a:prstClr val="black"/>
                </a:solidFill>
                <a:latin typeface="Arial" charset="0"/>
                <a:ea typeface="Arial" charset="0"/>
                <a:cs typeface="Arial" charset="0"/>
              </a:rPr>
              <a:t>importante </a:t>
            </a:r>
            <a:r>
              <a:rPr lang="nb-NO" sz="2160" dirty="0" err="1">
                <a:solidFill>
                  <a:prstClr val="black"/>
                </a:solidFill>
                <a:latin typeface="Arial" charset="0"/>
                <a:ea typeface="Arial" charset="0"/>
                <a:cs typeface="Arial" charset="0"/>
              </a:rPr>
              <a:t>pensare </a:t>
            </a:r>
            <a:r>
              <a:rPr lang="nb-NO" sz="2160" dirty="0" err="1">
                <a:solidFill>
                  <a:prstClr val="black"/>
                </a:solidFill>
                <a:latin typeface="Arial" charset="0"/>
                <a:ea typeface="Arial" charset="0"/>
                <a:cs typeface="Arial" charset="0"/>
              </a:rPr>
              <a:t>alla </a:t>
            </a:r>
            <a:r>
              <a:rPr lang="nb-NO" sz="2160" dirty="0" err="1">
                <a:solidFill>
                  <a:prstClr val="black"/>
                </a:solidFill>
                <a:latin typeface="Arial" charset="0"/>
                <a:ea typeface="Arial" charset="0"/>
                <a:cs typeface="Arial" charset="0"/>
              </a:rPr>
              <a:t>sicurezza </a:t>
            </a:r>
            <a:r>
              <a:rPr lang="nb-NO" sz="2160" dirty="0">
                <a:solidFill>
                  <a:prstClr val="black"/>
                </a:solidFill>
                <a:latin typeface="Arial" charset="0"/>
                <a:ea typeface="Arial" charset="0"/>
                <a:cs typeface="Arial" charset="0"/>
              </a:rPr>
              <a:t>sin </a:t>
            </a:r>
            <a:r>
              <a:rPr lang="nb-NO" sz="2160" dirty="0">
                <a:solidFill>
                  <a:prstClr val="black"/>
                </a:solidFill>
                <a:latin typeface="Arial" charset="0"/>
                <a:ea typeface="Arial" charset="0"/>
                <a:cs typeface="Arial" charset="0"/>
              </a:rPr>
              <a:t>dall'inizio (</a:t>
            </a:r>
            <a:r>
              <a:rPr lang="nb-NO" sz="2160" dirty="0" err="1">
                <a:solidFill>
                  <a:prstClr val="black"/>
                </a:solidFill>
                <a:latin typeface="Arial" charset="0"/>
                <a:ea typeface="Arial" charset="0"/>
                <a:cs typeface="Arial" charset="0"/>
              </a:rPr>
              <a:t>sicurezza </a:t>
            </a:r>
            <a:r>
              <a:rPr lang="nb-NO" sz="2160" dirty="0">
                <a:solidFill>
                  <a:prstClr val="black"/>
                </a:solidFill>
                <a:latin typeface="Arial" charset="0"/>
                <a:ea typeface="Arial" charset="0"/>
                <a:cs typeface="Arial" charset="0"/>
              </a:rPr>
              <a:t>fin dalla progettazione) e </a:t>
            </a:r>
            <a:r>
              <a:rPr lang="nb-NO" sz="2160" dirty="0" err="1">
                <a:solidFill>
                  <a:prstClr val="black"/>
                </a:solidFill>
                <a:latin typeface="Arial" charset="0"/>
                <a:ea typeface="Arial" charset="0"/>
                <a:cs typeface="Arial" charset="0"/>
              </a:rPr>
              <a:t>durante </a:t>
            </a:r>
            <a:r>
              <a:rPr lang="nb-NO" sz="2160" dirty="0" err="1">
                <a:solidFill>
                  <a:prstClr val="black"/>
                </a:solidFill>
                <a:latin typeface="Arial" charset="0"/>
                <a:ea typeface="Arial" charset="0"/>
                <a:cs typeface="Arial" charset="0"/>
              </a:rPr>
              <a:t>l'intero</a:t>
            </a:r>
            <a:r>
              <a:rPr lang="nb-NO" sz="2160" dirty="0" err="1">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ciclo di vita </a:t>
            </a:r>
            <a:r>
              <a:rPr lang="nb-NO" sz="2160" dirty="0">
                <a:solidFill>
                  <a:prstClr val="black"/>
                </a:solidFill>
                <a:latin typeface="Arial" charset="0"/>
                <a:ea typeface="Arial" charset="0"/>
                <a:cs typeface="Arial" charset="0"/>
              </a:rPr>
              <a:t>(</a:t>
            </a:r>
            <a:r>
              <a:rPr lang="nb-NO" sz="2160" dirty="0" err="1">
                <a:solidFill>
                  <a:prstClr val="black"/>
                </a:solidFill>
                <a:latin typeface="Arial" charset="0"/>
                <a:ea typeface="Arial" charset="0"/>
                <a:cs typeface="Arial" charset="0"/>
              </a:rPr>
              <a:t>ciclo di vita </a:t>
            </a:r>
            <a:r>
              <a:rPr lang="nb-NO" sz="2160" dirty="0" err="1">
                <a:solidFill>
                  <a:prstClr val="black"/>
                </a:solidFill>
                <a:latin typeface="Arial" charset="0"/>
                <a:ea typeface="Arial" charset="0"/>
                <a:cs typeface="Arial" charset="0"/>
              </a:rPr>
              <a:t>dello sviluppo</a:t>
            </a:r>
            <a:r>
              <a:rPr lang="nb-NO" sz="2160" dirty="0">
                <a:solidFill>
                  <a:prstClr val="black"/>
                </a:solidFill>
                <a:latin typeface="Arial" charset="0"/>
                <a:ea typeface="Arial" charset="0"/>
                <a:cs typeface="Arial" charset="0"/>
              </a:rPr>
              <a:t> di software </a:t>
            </a:r>
            <a:r>
              <a:rPr lang="nb-NO" sz="2160" dirty="0" err="1">
                <a:solidFill>
                  <a:prstClr val="black"/>
                </a:solidFill>
                <a:latin typeface="Arial" charset="0"/>
                <a:ea typeface="Arial" charset="0"/>
                <a:cs typeface="Arial" charset="0"/>
              </a:rPr>
              <a:t>sicuro</a:t>
            </a:r>
            <a:r>
              <a:rPr lang="nb-NO" sz="2160" dirty="0">
                <a:solidFill>
                  <a:prstClr val="black"/>
                </a:solidFill>
                <a:latin typeface="Arial" charset="0"/>
                <a:ea typeface="Arial" charset="0"/>
                <a:cs typeface="Arial" charset="0"/>
              </a:rPr>
              <a:t>). Più </a:t>
            </a:r>
            <a:r>
              <a:rPr lang="nb-NO" sz="2160" dirty="0" err="1">
                <a:solidFill>
                  <a:prstClr val="black"/>
                </a:solidFill>
                <a:latin typeface="Arial" charset="0"/>
                <a:ea typeface="Arial" charset="0"/>
                <a:cs typeface="Arial" charset="0"/>
              </a:rPr>
              <a:t>si </a:t>
            </a:r>
            <a:r>
              <a:rPr lang="nb-NO" sz="2160" dirty="0" err="1">
                <a:solidFill>
                  <a:prstClr val="black"/>
                </a:solidFill>
                <a:latin typeface="Arial" charset="0"/>
                <a:ea typeface="Arial" charset="0"/>
                <a:cs typeface="Arial" charset="0"/>
              </a:rPr>
              <a:t>rimanda </a:t>
            </a:r>
            <a:r>
              <a:rPr lang="nb-NO" sz="2160" dirty="0" err="1">
                <a:solidFill>
                  <a:prstClr val="black"/>
                </a:solidFill>
                <a:latin typeface="Arial" charset="0"/>
                <a:ea typeface="Arial" charset="0"/>
                <a:cs typeface="Arial" charset="0"/>
              </a:rPr>
              <a:t>la riflessione </a:t>
            </a:r>
            <a:r>
              <a:rPr lang="nb-NO" sz="2160" dirty="0" err="1">
                <a:solidFill>
                  <a:prstClr val="black"/>
                </a:solidFill>
                <a:latin typeface="Arial" charset="0"/>
                <a:ea typeface="Arial" charset="0"/>
                <a:cs typeface="Arial" charset="0"/>
              </a:rPr>
              <a:t>sulla </a:t>
            </a:r>
            <a:r>
              <a:rPr lang="nb-NO" sz="2160" dirty="0" err="1">
                <a:solidFill>
                  <a:prstClr val="black"/>
                </a:solidFill>
                <a:latin typeface="Arial" charset="0"/>
                <a:ea typeface="Arial" charset="0"/>
                <a:cs typeface="Arial" charset="0"/>
              </a:rPr>
              <a:t>sicurezza</a:t>
            </a:r>
            <a:r>
              <a:rPr lang="nb-NO" sz="2160" dirty="0">
                <a:solidFill>
                  <a:prstClr val="black"/>
                </a:solidFill>
                <a:latin typeface="Arial" charset="0"/>
                <a:ea typeface="Arial" charset="0"/>
                <a:cs typeface="Arial" charset="0"/>
              </a:rPr>
              <a:t>, </a:t>
            </a:r>
            <a:r>
              <a:rPr lang="nb-NO" sz="2160" dirty="0">
                <a:solidFill>
                  <a:prstClr val="black"/>
                </a:solidFill>
                <a:latin typeface="Arial" charset="0"/>
                <a:ea typeface="Arial" charset="0"/>
                <a:cs typeface="Arial" charset="0"/>
              </a:rPr>
              <a:t>più </a:t>
            </a:r>
            <a:r>
              <a:rPr lang="nb-NO" sz="2160" dirty="0">
                <a:solidFill>
                  <a:prstClr val="black"/>
                </a:solidFill>
                <a:latin typeface="Arial" charset="0"/>
                <a:ea typeface="Arial" charset="0"/>
                <a:cs typeface="Arial" charset="0"/>
              </a:rPr>
              <a:t>sarà </a:t>
            </a:r>
            <a:r>
              <a:rPr lang="nb-NO" sz="2160" dirty="0" err="1">
                <a:solidFill>
                  <a:prstClr val="black"/>
                </a:solidFill>
                <a:latin typeface="Arial" charset="0"/>
                <a:ea typeface="Arial" charset="0"/>
                <a:cs typeface="Arial" charset="0"/>
              </a:rPr>
              <a:t>costoso </a:t>
            </a:r>
            <a:r>
              <a:rPr lang="nb-NO" sz="2160" dirty="0">
                <a:solidFill>
                  <a:prstClr val="black"/>
                </a:solidFill>
                <a:latin typeface="Arial" charset="0"/>
                <a:ea typeface="Arial" charset="0"/>
                <a:cs typeface="Arial" charset="0"/>
              </a:rPr>
              <a:t>renderla </a:t>
            </a:r>
            <a:r>
              <a:rPr lang="nb-NO" sz="2160" dirty="0" err="1">
                <a:solidFill>
                  <a:prstClr val="black"/>
                </a:solidFill>
                <a:latin typeface="Arial" charset="0"/>
                <a:ea typeface="Arial" charset="0"/>
                <a:cs typeface="Arial" charset="0"/>
              </a:rPr>
              <a:t>sicura</a:t>
            </a:r>
            <a:r>
              <a:rPr lang="nb-NO" sz="2160" dirty="0">
                <a:solidFill>
                  <a:prstClr val="black"/>
                </a:solidFill>
                <a:latin typeface="Arial" charset="0"/>
                <a:ea typeface="Arial" charset="0"/>
                <a:cs typeface="Arial" charset="0"/>
              </a:rPr>
              <a:t>.</a:t>
            </a:r>
          </a:p>
          <a:p>
            <a:pPr marL="342900" indent="-342900" defTabSz="1097280" fontAlgn="base">
              <a:buFont typeface="Arial" charset="0"/>
              <a:buChar char="•"/>
            </a:pPr>
            <a:r>
              <a:rPr lang="nb-NO" sz="2160" dirty="0" err="1">
                <a:solidFill>
                  <a:prstClr val="black"/>
                </a:solidFill>
                <a:latin typeface="Arial" charset="0"/>
                <a:ea typeface="Arial" charset="0"/>
                <a:cs typeface="Arial" charset="0"/>
              </a:rPr>
              <a:t>Gli esperti</a:t>
            </a:r>
            <a:r>
              <a:rPr lang="nb-NO" sz="2160" dirty="0">
                <a:solidFill>
                  <a:prstClr val="black"/>
                </a:solidFill>
                <a:latin typeface="Arial" charset="0"/>
                <a:ea typeface="Arial" charset="0"/>
                <a:cs typeface="Arial" charset="0"/>
              </a:rPr>
              <a:t> di sicurezza </a:t>
            </a:r>
            <a:r>
              <a:rPr lang="nb-NO" sz="2160" dirty="0" err="1">
                <a:solidFill>
                  <a:prstClr val="black"/>
                </a:solidFill>
                <a:latin typeface="Arial" charset="0"/>
                <a:ea typeface="Arial" charset="0"/>
                <a:cs typeface="Arial" charset="0"/>
              </a:rPr>
              <a:t>possono </a:t>
            </a:r>
            <a:r>
              <a:rPr lang="nb-NO" sz="2160" dirty="0" err="1">
                <a:solidFill>
                  <a:prstClr val="black"/>
                </a:solidFill>
                <a:latin typeface="Arial" charset="0"/>
                <a:ea typeface="Arial" charset="0"/>
                <a:cs typeface="Arial" charset="0"/>
              </a:rPr>
              <a:t>fornirvi</a:t>
            </a:r>
            <a:r>
              <a:rPr lang="nb-NO" sz="2160" dirty="0" err="1">
                <a:solidFill>
                  <a:prstClr val="black"/>
                </a:solidFill>
                <a:latin typeface="Arial" charset="0"/>
                <a:ea typeface="Arial" charset="0"/>
                <a:cs typeface="Arial" charset="0"/>
              </a:rPr>
              <a:t> consulenza </a:t>
            </a:r>
            <a:r>
              <a:rPr lang="nb-NO" sz="2160" dirty="0">
                <a:solidFill>
                  <a:prstClr val="black"/>
                </a:solidFill>
                <a:latin typeface="Arial" charset="0"/>
                <a:ea typeface="Arial" charset="0"/>
                <a:cs typeface="Arial" charset="0"/>
              </a:rPr>
              <a:t>e supporto</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collaborate </a:t>
            </a:r>
            <a:r>
              <a:rPr lang="nb-NO" sz="2160" dirty="0" err="1">
                <a:solidFill>
                  <a:prstClr val="black"/>
                </a:solidFill>
                <a:latin typeface="Arial" charset="0"/>
                <a:ea typeface="Arial" charset="0"/>
                <a:cs typeface="Arial" charset="0"/>
              </a:rPr>
              <a:t>con </a:t>
            </a:r>
            <a:r>
              <a:rPr lang="nb-NO" sz="2160" dirty="0" err="1">
                <a:solidFill>
                  <a:prstClr val="black"/>
                </a:solidFill>
                <a:latin typeface="Arial" charset="0"/>
                <a:ea typeface="Arial" charset="0"/>
                <a:cs typeface="Arial" charset="0"/>
              </a:rPr>
              <a:t>loro </a:t>
            </a:r>
            <a:r>
              <a:rPr lang="nb-NO" sz="2160" dirty="0">
                <a:solidFill>
                  <a:prstClr val="black"/>
                </a:solidFill>
                <a:latin typeface="Arial" charset="0"/>
                <a:ea typeface="Arial" charset="0"/>
                <a:cs typeface="Arial" charset="0"/>
              </a:rPr>
              <a:t>e comunicate </a:t>
            </a:r>
            <a:r>
              <a:rPr lang="nb-NO" sz="2160" dirty="0" err="1">
                <a:solidFill>
                  <a:prstClr val="black"/>
                </a:solidFill>
                <a:latin typeface="Arial" charset="0"/>
                <a:ea typeface="Arial" charset="0"/>
                <a:cs typeface="Arial" charset="0"/>
              </a:rPr>
              <a:t>loro </a:t>
            </a:r>
            <a:r>
              <a:rPr lang="nb-NO" sz="2160" dirty="0" err="1">
                <a:solidFill>
                  <a:prstClr val="black"/>
                </a:solidFill>
                <a:latin typeface="Arial" charset="0"/>
                <a:ea typeface="Arial" charset="0"/>
                <a:cs typeface="Arial" charset="0"/>
              </a:rPr>
              <a:t>tutto</a:t>
            </a:r>
            <a:r>
              <a:rPr lang="nb-NO" sz="2160" dirty="0">
                <a:solidFill>
                  <a:prstClr val="black"/>
                </a:solidFill>
                <a:latin typeface="Arial" charset="0"/>
                <a:ea typeface="Arial" charset="0"/>
                <a:cs typeface="Arial" charset="0"/>
              </a:rPr>
              <a:t>.</a:t>
            </a:r>
          </a:p>
          <a:p>
            <a:pPr marL="342900" indent="-342900" defTabSz="1097280" fontAlgn="base">
              <a:buFont typeface="Arial" charset="0"/>
              <a:buChar char="•"/>
            </a:pPr>
            <a:r>
              <a:rPr lang="nb-NO" sz="2160" dirty="0">
                <a:solidFill>
                  <a:prstClr val="black"/>
                </a:solidFill>
                <a:latin typeface="Arial" charset="0"/>
                <a:ea typeface="Arial" charset="0"/>
                <a:cs typeface="Arial" charset="0"/>
              </a:rPr>
              <a:t>Se </a:t>
            </a:r>
            <a:r>
              <a:rPr lang="nb-NO" sz="2160" dirty="0" err="1">
                <a:solidFill>
                  <a:prstClr val="black"/>
                </a:solidFill>
                <a:latin typeface="Arial" charset="0"/>
                <a:ea typeface="Arial" charset="0"/>
                <a:cs typeface="Arial" charset="0"/>
              </a:rPr>
              <a:t>il</a:t>
            </a:r>
            <a:r>
              <a:rPr lang="nb-NO" sz="2160" dirty="0" err="1">
                <a:solidFill>
                  <a:prstClr val="black"/>
                </a:solidFill>
                <a:latin typeface="Arial" charset="0"/>
                <a:ea typeface="Arial" charset="0"/>
                <a:cs typeface="Arial" charset="0"/>
              </a:rPr>
              <a:t> tuo </a:t>
            </a:r>
            <a:r>
              <a:rPr lang="nb-NO" sz="2160" dirty="0" err="1">
                <a:solidFill>
                  <a:prstClr val="black"/>
                </a:solidFill>
                <a:latin typeface="Arial" charset="0"/>
                <a:ea typeface="Arial" charset="0"/>
                <a:cs typeface="Arial" charset="0"/>
              </a:rPr>
              <a:t>codice </a:t>
            </a:r>
            <a:r>
              <a:rPr lang="nb-NO" sz="2160" dirty="0" err="1">
                <a:solidFill>
                  <a:prstClr val="black"/>
                </a:solidFill>
                <a:latin typeface="Arial" charset="0"/>
                <a:ea typeface="Arial" charset="0"/>
                <a:cs typeface="Arial" charset="0"/>
              </a:rPr>
              <a:t>include </a:t>
            </a:r>
            <a:r>
              <a:rPr lang="nb-NO" sz="2160" dirty="0">
                <a:solidFill>
                  <a:prstClr val="black"/>
                </a:solidFill>
                <a:latin typeface="Arial" charset="0"/>
                <a:ea typeface="Arial" charset="0"/>
                <a:cs typeface="Arial" charset="0"/>
              </a:rPr>
              <a:t>un </a:t>
            </a:r>
            <a:r>
              <a:rPr lang="nb-NO" sz="2160" dirty="0" err="1">
                <a:solidFill>
                  <a:prstClr val="black"/>
                </a:solidFill>
                <a:latin typeface="Arial" charset="0"/>
                <a:ea typeface="Arial" charset="0"/>
                <a:cs typeface="Arial" charset="0"/>
              </a:rPr>
              <a:t>meccanismo </a:t>
            </a:r>
            <a:r>
              <a:rPr lang="nb-NO" sz="2160" dirty="0" err="1">
                <a:solidFill>
                  <a:prstClr val="black"/>
                </a:solidFill>
                <a:latin typeface="Arial" charset="0"/>
                <a:ea typeface="Arial" charset="0"/>
                <a:cs typeface="Arial" charset="0"/>
              </a:rPr>
              <a:t>di sicurezza</a:t>
            </a:r>
            <a:r>
              <a:rPr lang="nb-NO" sz="2160" dirty="0">
                <a:solidFill>
                  <a:prstClr val="black"/>
                </a:solidFill>
                <a:latin typeface="Arial" charset="0"/>
                <a:ea typeface="Arial" charset="0"/>
                <a:cs typeface="Arial" charset="0"/>
              </a:rPr>
              <a:t>, </a:t>
            </a:r>
            <a:r>
              <a:rPr lang="nb-NO" sz="2160" dirty="0">
                <a:solidFill>
                  <a:prstClr val="black"/>
                </a:solidFill>
                <a:latin typeface="Arial" charset="0"/>
                <a:ea typeface="Arial" charset="0"/>
                <a:cs typeface="Arial" charset="0"/>
              </a:rPr>
              <a:t>devi assicurarti che sia </a:t>
            </a:r>
            <a:r>
              <a:rPr lang="nb-NO" sz="2160" dirty="0" err="1">
                <a:solidFill>
                  <a:prstClr val="black"/>
                </a:solidFill>
                <a:latin typeface="Arial" charset="0"/>
                <a:ea typeface="Arial" charset="0"/>
                <a:cs typeface="Arial" charset="0"/>
              </a:rPr>
              <a:t>utilizzabile</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quanto </a:t>
            </a:r>
            <a:r>
              <a:rPr lang="nb-NO" sz="2160" dirty="0">
                <a:solidFill>
                  <a:prstClr val="black"/>
                </a:solidFill>
                <a:latin typeface="Arial" charset="0"/>
                <a:ea typeface="Arial" charset="0"/>
                <a:cs typeface="Arial" charset="0"/>
              </a:rPr>
              <a:t>tempo </a:t>
            </a:r>
            <a:r>
              <a:rPr lang="nb-NO" sz="2160" dirty="0" err="1">
                <a:solidFill>
                  <a:prstClr val="black"/>
                </a:solidFill>
                <a:latin typeface="Arial" charset="0"/>
                <a:ea typeface="Arial" charset="0"/>
                <a:cs typeface="Arial" charset="0"/>
              </a:rPr>
              <a:t>richiederà</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Gli utenti</a:t>
            </a:r>
            <a:r>
              <a:rPr lang="nb-NO" sz="2160" dirty="0">
                <a:solidFill>
                  <a:prstClr val="black"/>
                </a:solidFill>
                <a:latin typeface="Arial" charset="0"/>
                <a:ea typeface="Arial" charset="0"/>
                <a:cs typeface="Arial" charset="0"/>
              </a:rPr>
              <a:t> </a:t>
            </a:r>
            <a:r>
              <a:rPr lang="nb-NO" sz="2160" dirty="0">
                <a:solidFill>
                  <a:prstClr val="black"/>
                </a:solidFill>
                <a:latin typeface="Arial" charset="0"/>
                <a:ea typeface="Arial" charset="0"/>
                <a:cs typeface="Arial" charset="0"/>
              </a:rPr>
              <a:t>saranno </a:t>
            </a:r>
            <a:r>
              <a:rPr lang="nb-NO" sz="2160" dirty="0" err="1">
                <a:solidFill>
                  <a:prstClr val="black"/>
                </a:solidFill>
                <a:latin typeface="Arial" charset="0"/>
                <a:ea typeface="Arial" charset="0"/>
                <a:cs typeface="Arial" charset="0"/>
              </a:rPr>
              <a:t>in grado </a:t>
            </a:r>
            <a:r>
              <a:rPr lang="nb-NO" sz="2160" dirty="0">
                <a:solidFill>
                  <a:prstClr val="black"/>
                </a:solidFill>
                <a:latin typeface="Arial" charset="0"/>
                <a:ea typeface="Arial" charset="0"/>
                <a:cs typeface="Arial" charset="0"/>
              </a:rPr>
              <a:t>di comprendere </a:t>
            </a:r>
            <a:r>
              <a:rPr lang="nb-NO" sz="2160" dirty="0" err="1">
                <a:solidFill>
                  <a:prstClr val="black"/>
                </a:solidFill>
                <a:latin typeface="Arial" charset="0"/>
                <a:ea typeface="Arial" charset="0"/>
                <a:cs typeface="Arial" charset="0"/>
              </a:rPr>
              <a:t>le </a:t>
            </a:r>
            <a:r>
              <a:rPr lang="nb-NO" sz="2160" dirty="0" err="1">
                <a:solidFill>
                  <a:prstClr val="black"/>
                </a:solidFill>
                <a:latin typeface="Arial" charset="0"/>
                <a:ea typeface="Arial" charset="0"/>
                <a:cs typeface="Arial" charset="0"/>
              </a:rPr>
              <a:t>decisioni </a:t>
            </a:r>
            <a:r>
              <a:rPr lang="nb-NO" sz="2160" dirty="0" err="1">
                <a:solidFill>
                  <a:prstClr val="black"/>
                </a:solidFill>
                <a:latin typeface="Arial" charset="0"/>
                <a:ea typeface="Arial" charset="0"/>
                <a:cs typeface="Arial" charset="0"/>
              </a:rPr>
              <a:t>che </a:t>
            </a:r>
            <a:r>
              <a:rPr lang="nb-NO" sz="2160" dirty="0" err="1">
                <a:solidFill>
                  <a:prstClr val="black"/>
                </a:solidFill>
                <a:latin typeface="Arial" charset="0"/>
                <a:ea typeface="Arial" charset="0"/>
                <a:cs typeface="Arial" charset="0"/>
              </a:rPr>
              <a:t>chiedi </a:t>
            </a:r>
            <a:r>
              <a:rPr lang="nb-NO" sz="2160" dirty="0" err="1">
                <a:solidFill>
                  <a:prstClr val="black"/>
                </a:solidFill>
                <a:latin typeface="Arial" charset="0"/>
                <a:ea typeface="Arial" charset="0"/>
                <a:cs typeface="Arial" charset="0"/>
              </a:rPr>
              <a:t>loro </a:t>
            </a:r>
            <a:r>
              <a:rPr lang="nb-NO" sz="2160" dirty="0">
                <a:solidFill>
                  <a:prstClr val="black"/>
                </a:solidFill>
                <a:latin typeface="Arial" charset="0"/>
                <a:ea typeface="Arial" charset="0"/>
                <a:cs typeface="Arial" charset="0"/>
              </a:rPr>
              <a:t>di </a:t>
            </a:r>
            <a:r>
              <a:rPr lang="nb-NO" sz="2160" dirty="0" err="1">
                <a:solidFill>
                  <a:prstClr val="black"/>
                </a:solidFill>
                <a:latin typeface="Arial" charset="0"/>
                <a:ea typeface="Arial" charset="0"/>
                <a:cs typeface="Arial" charset="0"/>
              </a:rPr>
              <a:t>prendere</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Collabora </a:t>
            </a:r>
            <a:r>
              <a:rPr lang="nb-NO" sz="2160" dirty="0" err="1">
                <a:solidFill>
                  <a:prstClr val="black"/>
                </a:solidFill>
                <a:latin typeface="Arial" charset="0"/>
                <a:ea typeface="Arial" charset="0"/>
                <a:cs typeface="Arial" charset="0"/>
              </a:rPr>
              <a:t>con </a:t>
            </a:r>
            <a:r>
              <a:rPr lang="nb-NO" sz="2160" dirty="0" err="1">
                <a:solidFill>
                  <a:prstClr val="black"/>
                </a:solidFill>
                <a:latin typeface="Arial" charset="0"/>
                <a:ea typeface="Arial" charset="0"/>
                <a:cs typeface="Arial" charset="0"/>
              </a:rPr>
              <a:t>esperti </a:t>
            </a:r>
            <a:r>
              <a:rPr lang="nb-NO" sz="2160" dirty="0" err="1">
                <a:solidFill>
                  <a:prstClr val="black"/>
                </a:solidFill>
                <a:latin typeface="Arial" charset="0"/>
                <a:ea typeface="Arial" charset="0"/>
                <a:cs typeface="Arial" charset="0"/>
              </a:rPr>
              <a:t>di usabilità </a:t>
            </a:r>
            <a:r>
              <a:rPr lang="nb-NO" sz="2160" dirty="0">
                <a:solidFill>
                  <a:prstClr val="black"/>
                </a:solidFill>
                <a:latin typeface="Arial" charset="0"/>
                <a:ea typeface="Arial" charset="0"/>
                <a:cs typeface="Arial" charset="0"/>
              </a:rPr>
              <a:t>per </a:t>
            </a:r>
            <a:r>
              <a:rPr lang="nb-NO" sz="2160" dirty="0" err="1">
                <a:solidFill>
                  <a:prstClr val="black"/>
                </a:solidFill>
                <a:latin typeface="Arial" charset="0"/>
                <a:ea typeface="Arial" charset="0"/>
                <a:cs typeface="Arial" charset="0"/>
              </a:rPr>
              <a:t>aiutarti </a:t>
            </a:r>
            <a:r>
              <a:rPr lang="nb-NO" sz="2160" dirty="0">
                <a:solidFill>
                  <a:prstClr val="black"/>
                </a:solidFill>
                <a:latin typeface="Arial" charset="0"/>
                <a:ea typeface="Arial" charset="0"/>
                <a:cs typeface="Arial" charset="0"/>
              </a:rPr>
              <a:t>a progettare e testare </a:t>
            </a:r>
            <a:r>
              <a:rPr lang="nb-NO" sz="2160" dirty="0" err="1">
                <a:solidFill>
                  <a:prstClr val="black"/>
                </a:solidFill>
                <a:latin typeface="Arial" charset="0"/>
                <a:ea typeface="Arial" charset="0"/>
                <a:cs typeface="Arial" charset="0"/>
              </a:rPr>
              <a:t>una sicurezza </a:t>
            </a:r>
            <a:r>
              <a:rPr lang="nb-NO" sz="2160" dirty="0" err="1">
                <a:solidFill>
                  <a:prstClr val="black"/>
                </a:solidFill>
                <a:latin typeface="Arial" charset="0"/>
                <a:ea typeface="Arial" charset="0"/>
                <a:cs typeface="Arial" charset="0"/>
              </a:rPr>
              <a:t>utilizzabile</a:t>
            </a:r>
            <a:r>
              <a:rPr lang="nb-NO" sz="2160" dirty="0">
                <a:solidFill>
                  <a:prstClr val="black"/>
                </a:solidFill>
                <a:latin typeface="Arial" charset="0"/>
                <a:ea typeface="Arial" charset="0"/>
                <a:cs typeface="Arial" charset="0"/>
              </a:rPr>
              <a:t>.</a:t>
            </a:r>
          </a:p>
        </p:txBody>
      </p:sp>
      <p:sp>
        <p:nvSpPr>
          <p:cNvPr id="8" name="Rektangel 7"/>
          <p:cNvSpPr/>
          <p:nvPr/>
        </p:nvSpPr>
        <p:spPr>
          <a:xfrm>
            <a:off x="12632473" y="2308366"/>
            <a:ext cx="240772" cy="424732"/>
          </a:xfrm>
          <a:prstGeom prst="rect">
            <a:avLst/>
          </a:prstGeom>
        </p:spPr>
        <p:txBody>
          <a:bodyPr wrap="none">
            <a:spAutoFit/>
          </a:bodyPr>
          <a:lstStyle/>
          <a:p>
            <a:pPr defTabSz="1097280"/>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
        <p:nvSpPr>
          <p:cNvPr id="9" name="Rektangel 8"/>
          <p:cNvSpPr/>
          <p:nvPr/>
        </p:nvSpPr>
        <p:spPr>
          <a:xfrm>
            <a:off x="7172661" y="3893201"/>
            <a:ext cx="240772" cy="424732"/>
          </a:xfrm>
          <a:prstGeom prst="rect">
            <a:avLst/>
          </a:prstGeom>
        </p:spPr>
        <p:txBody>
          <a:bodyPr wrap="none">
            <a:spAutoFit/>
          </a:bodyPr>
          <a:lstStyle/>
          <a:p>
            <a:pPr defTabSz="1097280"/>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
        <p:nvSpPr>
          <p:cNvPr id="10" name="Rektangel 9"/>
          <p:cNvSpPr/>
          <p:nvPr/>
        </p:nvSpPr>
        <p:spPr>
          <a:xfrm>
            <a:off x="7172661" y="3893201"/>
            <a:ext cx="240772" cy="424732"/>
          </a:xfrm>
          <a:prstGeom prst="rect">
            <a:avLst/>
          </a:prstGeom>
        </p:spPr>
        <p:txBody>
          <a:bodyPr wrap="none">
            <a:spAutoFit/>
          </a:bodyPr>
          <a:lstStyle/>
          <a:p>
            <a:pPr defTabSz="1097280"/>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
        <p:nvSpPr>
          <p:cNvPr id="11" name="TekstSylinder 10"/>
          <p:cNvSpPr txBox="1"/>
          <p:nvPr/>
        </p:nvSpPr>
        <p:spPr>
          <a:xfrm>
            <a:off x="7172660" y="1156399"/>
            <a:ext cx="6822473" cy="5632311"/>
          </a:xfrm>
          <a:prstGeom prst="rect">
            <a:avLst/>
          </a:prstGeom>
          <a:noFill/>
        </p:spPr>
        <p:txBody>
          <a:bodyPr wrap="square" rtlCol="0">
            <a:spAutoFit/>
          </a:bodyPr>
          <a:lstStyle/>
          <a:p>
            <a:pPr defTabSz="1097280"/>
            <a:r>
              <a:rPr lang="nb-NO" sz="2400" b="1" u="sng" dirty="0" err="1">
                <a:solidFill>
                  <a:prstClr val="black"/>
                </a:solidFill>
                <a:latin typeface="Arial" charset="0"/>
                <a:ea typeface="Arial" charset="0"/>
                <a:cs typeface="Arial" charset="0"/>
              </a:rPr>
              <a:t>Coloro </a:t>
            </a:r>
            <a:r>
              <a:rPr lang="nb-NO" sz="2400" b="1" u="sng" dirty="0" err="1">
                <a:solidFill>
                  <a:prstClr val="black"/>
                </a:solidFill>
                <a:latin typeface="Arial" charset="0"/>
                <a:ea typeface="Arial" charset="0"/>
                <a:cs typeface="Arial" charset="0"/>
              </a:rPr>
              <a:t>che </a:t>
            </a:r>
            <a:r>
              <a:rPr lang="nb-NO" sz="2400" b="1" u="sng" dirty="0" err="1">
                <a:solidFill>
                  <a:prstClr val="black"/>
                </a:solidFill>
                <a:latin typeface="Arial" charset="0"/>
                <a:ea typeface="Arial" charset="0"/>
                <a:cs typeface="Arial" charset="0"/>
              </a:rPr>
              <a:t>gestiscono </a:t>
            </a:r>
            <a:r>
              <a:rPr lang="nb-NO" sz="2400" b="1" u="sng" dirty="0">
                <a:solidFill>
                  <a:prstClr val="black"/>
                </a:solidFill>
                <a:latin typeface="Arial" charset="0"/>
                <a:ea typeface="Arial" charset="0"/>
                <a:cs typeface="Arial" charset="0"/>
              </a:rPr>
              <a:t>e </a:t>
            </a:r>
            <a:r>
              <a:rPr lang="nb-NO" sz="2400" b="1" u="sng" dirty="0" err="1">
                <a:solidFill>
                  <a:prstClr val="black"/>
                </a:solidFill>
                <a:latin typeface="Arial" charset="0"/>
                <a:ea typeface="Arial" charset="0"/>
                <a:cs typeface="Arial" charset="0"/>
              </a:rPr>
              <a:t>formano</a:t>
            </a:r>
            <a:endParaRPr lang="nb-NO" sz="2400" b="1" u="sng" dirty="0">
              <a:solidFill>
                <a:prstClr val="black"/>
              </a:solidFill>
              <a:latin typeface="Arial" charset="0"/>
              <a:ea typeface="Arial" charset="0"/>
              <a:cs typeface="Arial" charset="0"/>
            </a:endParaRPr>
          </a:p>
          <a:p>
            <a:pPr defTabSz="1097280"/>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pPr>
            <a:r>
              <a:rPr lang="nb-NO" sz="2400" dirty="0" err="1">
                <a:solidFill>
                  <a:prstClr val="black"/>
                </a:solidFill>
                <a:latin typeface="Arial" charset="0"/>
                <a:ea typeface="Arial" charset="0"/>
                <a:cs typeface="Arial" charset="0"/>
              </a:rPr>
              <a:t>Corsi </a:t>
            </a:r>
            <a:r>
              <a:rPr lang="nb-NO" sz="2400" dirty="0" err="1">
                <a:solidFill>
                  <a:prstClr val="black"/>
                </a:solidFill>
                <a:latin typeface="Arial" charset="0"/>
                <a:ea typeface="Arial" charset="0"/>
                <a:cs typeface="Arial" charset="0"/>
              </a:rPr>
              <a:t>obbligatori </a:t>
            </a:r>
            <a:r>
              <a:rPr lang="nb-NO" sz="2400" dirty="0" err="1">
                <a:solidFill>
                  <a:prstClr val="black"/>
                </a:solidFill>
                <a:latin typeface="Arial" charset="0"/>
                <a:ea typeface="Arial" charset="0"/>
                <a:cs typeface="Arial" charset="0"/>
              </a:rPr>
              <a:t>sulla sicurezza</a:t>
            </a:r>
            <a:r>
              <a:rPr lang="nb-NO" sz="2400" dirty="0">
                <a:solidFill>
                  <a:prstClr val="black"/>
                </a:solidFill>
                <a:latin typeface="Arial" charset="0"/>
                <a:ea typeface="Arial" charset="0"/>
                <a:cs typeface="Arial" charset="0"/>
              </a:rPr>
              <a:t>.</a:t>
            </a:r>
          </a:p>
          <a:p>
            <a:pPr marL="411480" indent="-411480" defTabSz="1097280" fontAlgn="base">
              <a:buFont typeface="Arial" charset="0"/>
              <a:buChar char="•"/>
            </a:pPr>
            <a:r>
              <a:rPr lang="nb-NO" sz="2400" dirty="0" err="1">
                <a:solidFill>
                  <a:prstClr val="black"/>
                </a:solidFill>
                <a:latin typeface="Arial" charset="0"/>
                <a:ea typeface="Arial" charset="0"/>
                <a:cs typeface="Arial" charset="0"/>
              </a:rPr>
              <a:t>Insegna </a:t>
            </a:r>
            <a:r>
              <a:rPr lang="nb-NO" sz="2400" dirty="0">
                <a:solidFill>
                  <a:prstClr val="black"/>
                </a:solidFill>
                <a:latin typeface="Arial" charset="0"/>
                <a:ea typeface="Arial" charset="0"/>
                <a:cs typeface="Arial" charset="0"/>
              </a:rPr>
              <a:t>a programmare </a:t>
            </a:r>
            <a:r>
              <a:rPr lang="nb-NO" sz="2400" dirty="0" err="1">
                <a:solidFill>
                  <a:prstClr val="black"/>
                </a:solidFill>
                <a:latin typeface="Arial" charset="0"/>
                <a:ea typeface="Arial" charset="0"/>
                <a:cs typeface="Arial" charset="0"/>
              </a:rPr>
              <a:t>in modo sicuro</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piuttosto </a:t>
            </a:r>
            <a:r>
              <a:rPr lang="nb-NO" sz="2400" dirty="0" err="1">
                <a:solidFill>
                  <a:prstClr val="black"/>
                </a:solidFill>
                <a:latin typeface="Arial" charset="0"/>
                <a:ea typeface="Arial" charset="0"/>
                <a:cs typeface="Arial" charset="0"/>
              </a:rPr>
              <a:t>che </a:t>
            </a:r>
            <a:r>
              <a:rPr lang="nb-NO" sz="2400" dirty="0">
                <a:solidFill>
                  <a:prstClr val="black"/>
                </a:solidFill>
                <a:latin typeface="Arial" charset="0"/>
                <a:ea typeface="Arial" charset="0"/>
                <a:cs typeface="Arial" charset="0"/>
              </a:rPr>
              <a:t>solo </a:t>
            </a:r>
            <a:r>
              <a:rPr lang="nb-NO" sz="2400" dirty="0">
                <a:solidFill>
                  <a:prstClr val="black"/>
                </a:solidFill>
                <a:latin typeface="Arial" charset="0"/>
                <a:ea typeface="Arial" charset="0"/>
                <a:cs typeface="Arial" charset="0"/>
              </a:rPr>
              <a:t>a programmare.</a:t>
            </a:r>
          </a:p>
          <a:p>
            <a:pPr marL="411480" indent="-411480" defTabSz="1097280" fontAlgn="base">
              <a:buFont typeface="Arial" charset="0"/>
              <a:buChar char="•"/>
            </a:pPr>
            <a:r>
              <a:rPr lang="nb-NO" sz="2400" dirty="0">
                <a:solidFill>
                  <a:prstClr val="black"/>
                </a:solidFill>
                <a:latin typeface="Arial" charset="0"/>
                <a:ea typeface="Arial" charset="0"/>
                <a:cs typeface="Arial" charset="0"/>
              </a:rPr>
              <a:t>Il materiale contenuto in tutti </a:t>
            </a:r>
            <a:r>
              <a:rPr lang="nb-NO" sz="2400" dirty="0" err="1">
                <a:solidFill>
                  <a:prstClr val="black"/>
                </a:solidFill>
                <a:latin typeface="Arial" charset="0"/>
                <a:ea typeface="Arial" charset="0"/>
                <a:cs typeface="Arial" charset="0"/>
              </a:rPr>
              <a:t>gli</a:t>
            </a:r>
            <a:r>
              <a:rPr lang="nb-NO" sz="2400" dirty="0" err="1">
                <a:solidFill>
                  <a:prstClr val="black"/>
                </a:solidFill>
                <a:latin typeface="Arial" charset="0"/>
                <a:ea typeface="Arial" charset="0"/>
                <a:cs typeface="Arial" charset="0"/>
              </a:rPr>
              <a:t> altri </a:t>
            </a:r>
            <a:r>
              <a:rPr lang="nb-NO" sz="2400" dirty="0" err="1">
                <a:solidFill>
                  <a:prstClr val="black"/>
                </a:solidFill>
                <a:latin typeface="Arial" charset="0"/>
                <a:ea typeface="Arial" charset="0"/>
                <a:cs typeface="Arial" charset="0"/>
              </a:rPr>
              <a:t>moduli </a:t>
            </a:r>
            <a:r>
              <a:rPr lang="nb-NO" sz="2400" dirty="0" err="1">
                <a:solidFill>
                  <a:prstClr val="black"/>
                </a:solidFill>
                <a:latin typeface="Arial" charset="0"/>
                <a:ea typeface="Arial" charset="0"/>
                <a:cs typeface="Arial" charset="0"/>
              </a:rPr>
              <a:t>deve </a:t>
            </a:r>
            <a:r>
              <a:rPr lang="nb-NO" sz="2400" dirty="0">
                <a:solidFill>
                  <a:prstClr val="black"/>
                </a:solidFill>
                <a:latin typeface="Arial" charset="0"/>
                <a:ea typeface="Arial" charset="0"/>
                <a:cs typeface="Arial" charset="0"/>
              </a:rPr>
              <a:t>essere </a:t>
            </a:r>
            <a:r>
              <a:rPr lang="nb-NO" sz="2400" dirty="0" err="1">
                <a:solidFill>
                  <a:prstClr val="black"/>
                </a:solidFill>
                <a:latin typeface="Arial" charset="0"/>
                <a:ea typeface="Arial" charset="0"/>
                <a:cs typeface="Arial" charset="0"/>
              </a:rPr>
              <a:t>rivisto </a:t>
            </a:r>
            <a:r>
              <a:rPr lang="nb-NO" sz="2400" dirty="0">
                <a:solidFill>
                  <a:prstClr val="black"/>
                </a:solidFill>
                <a:latin typeface="Arial" charset="0"/>
                <a:ea typeface="Arial" charset="0"/>
                <a:cs typeface="Arial" charset="0"/>
              </a:rPr>
              <a:t>per </a:t>
            </a:r>
            <a:r>
              <a:rPr lang="nb-NO" sz="2400" dirty="0" err="1">
                <a:solidFill>
                  <a:prstClr val="black"/>
                </a:solidFill>
                <a:latin typeface="Arial" charset="0"/>
                <a:ea typeface="Arial" charset="0"/>
                <a:cs typeface="Arial" charset="0"/>
              </a:rPr>
              <a:t>rimuovere </a:t>
            </a:r>
            <a:r>
              <a:rPr lang="nb-NO" sz="2400" dirty="0">
                <a:solidFill>
                  <a:prstClr val="black"/>
                </a:solidFill>
                <a:latin typeface="Arial" charset="0"/>
                <a:ea typeface="Arial" charset="0"/>
                <a:cs typeface="Arial" charset="0"/>
              </a:rPr>
              <a:t>o </a:t>
            </a:r>
            <a:r>
              <a:rPr lang="nb-NO" sz="2400" dirty="0" err="1">
                <a:solidFill>
                  <a:prstClr val="black"/>
                </a:solidFill>
                <a:latin typeface="Arial" charset="0"/>
                <a:ea typeface="Arial" charset="0"/>
                <a:cs typeface="Arial" charset="0"/>
              </a:rPr>
              <a:t>annotare </a:t>
            </a:r>
            <a:r>
              <a:rPr lang="nb-NO" sz="2400" dirty="0" err="1">
                <a:solidFill>
                  <a:prstClr val="black"/>
                </a:solidFill>
                <a:latin typeface="Arial" charset="0"/>
                <a:ea typeface="Arial" charset="0"/>
                <a:cs typeface="Arial" charset="0"/>
              </a:rPr>
              <a:t>gli esempi </a:t>
            </a:r>
            <a:r>
              <a:rPr lang="nb-NO" sz="2400" dirty="0" err="1">
                <a:solidFill>
                  <a:prstClr val="black"/>
                </a:solidFill>
                <a:latin typeface="Arial" charset="0"/>
                <a:ea typeface="Arial" charset="0"/>
                <a:cs typeface="Arial" charset="0"/>
              </a:rPr>
              <a:t>che </a:t>
            </a:r>
            <a:r>
              <a:rPr lang="nb-NO" sz="2400" dirty="0" err="1">
                <a:solidFill>
                  <a:prstClr val="black"/>
                </a:solidFill>
                <a:latin typeface="Arial" charset="0"/>
                <a:ea typeface="Arial" charset="0"/>
                <a:cs typeface="Arial" charset="0"/>
              </a:rPr>
              <a:t>potrebbero </a:t>
            </a:r>
            <a:r>
              <a:rPr lang="nb-NO" sz="2400" dirty="0">
                <a:solidFill>
                  <a:prstClr val="black"/>
                </a:solidFill>
                <a:latin typeface="Arial" charset="0"/>
                <a:ea typeface="Arial" charset="0"/>
                <a:cs typeface="Arial" charset="0"/>
              </a:rPr>
              <a:t>portare a </a:t>
            </a:r>
            <a:r>
              <a:rPr lang="nb-NO" sz="2400" dirty="0" err="1">
                <a:solidFill>
                  <a:prstClr val="black"/>
                </a:solidFill>
                <a:latin typeface="Arial" charset="0"/>
                <a:ea typeface="Arial" charset="0"/>
                <a:cs typeface="Arial" charset="0"/>
              </a:rPr>
              <a:t>codice </a:t>
            </a:r>
            <a:r>
              <a:rPr lang="nb-NO" sz="2400" dirty="0" err="1">
                <a:solidFill>
                  <a:prstClr val="black"/>
                </a:solidFill>
                <a:latin typeface="Arial" charset="0"/>
                <a:ea typeface="Arial" charset="0"/>
                <a:cs typeface="Arial" charset="0"/>
              </a:rPr>
              <a:t>non sicuro</a:t>
            </a:r>
            <a:r>
              <a:rPr lang="nb-NO" sz="2400" dirty="0">
                <a:solidFill>
                  <a:prstClr val="black"/>
                </a:solidFill>
                <a:latin typeface="Arial" charset="0"/>
                <a:ea typeface="Arial" charset="0"/>
                <a:cs typeface="Arial" charset="0"/>
              </a:rPr>
              <a:t>.</a:t>
            </a:r>
            <a:br>
              <a:rPr lang="nb-NO" sz="2400" dirty="0">
                <a:solidFill>
                  <a:prstClr val="black"/>
                </a:solidFill>
                <a:latin typeface="Arial" charset="0"/>
                <a:ea typeface="Arial" charset="0"/>
                <a:cs typeface="Arial" charset="0"/>
              </a:rPr>
            </a:br>
            <a:endParaRPr lang="nb-NO" sz="2400" dirty="0">
              <a:solidFill>
                <a:prstClr val="black"/>
              </a:solidFill>
              <a:latin typeface="Arial" charset="0"/>
              <a:ea typeface="Arial" charset="0"/>
              <a:cs typeface="Arial" charset="0"/>
            </a:endParaRPr>
          </a:p>
          <a:p>
            <a:pPr defTabSz="1097280"/>
            <a:r>
              <a:rPr lang="nb-NO" sz="2400" u="sng" dirty="0">
                <a:solidFill>
                  <a:prstClr val="black"/>
                </a:solidFill>
                <a:latin typeface="Arial" charset="0"/>
                <a:ea typeface="Arial" charset="0"/>
                <a:cs typeface="Arial" charset="0"/>
              </a:rPr>
              <a:t>Responsabili </a:t>
            </a:r>
            <a:r>
              <a:rPr lang="nb-NO" sz="2400" u="sng" dirty="0" err="1">
                <a:solidFill>
                  <a:prstClr val="black"/>
                </a:solidFill>
                <a:latin typeface="Arial" charset="0"/>
                <a:ea typeface="Arial" charset="0"/>
                <a:cs typeface="Arial" charset="0"/>
              </a:rPr>
              <a:t>della sensibilizzazione </a:t>
            </a:r>
            <a:r>
              <a:rPr lang="nb-NO" sz="2400" u="sng" dirty="0">
                <a:solidFill>
                  <a:prstClr val="black"/>
                </a:solidFill>
                <a:latin typeface="Arial" charset="0"/>
                <a:ea typeface="Arial" charset="0"/>
                <a:cs typeface="Arial" charset="0"/>
              </a:rPr>
              <a:t>- per TUTTE </a:t>
            </a:r>
            <a:r>
              <a:rPr lang="nb-NO" sz="2400" u="sng" dirty="0" err="1">
                <a:solidFill>
                  <a:prstClr val="black"/>
                </a:solidFill>
                <a:latin typeface="Arial" charset="0"/>
                <a:ea typeface="Arial" charset="0"/>
                <a:cs typeface="Arial" charset="0"/>
              </a:rPr>
              <a:t>le </a:t>
            </a:r>
            <a:r>
              <a:rPr lang="nb-NO" sz="2400" u="sng" dirty="0" err="1">
                <a:solidFill>
                  <a:prstClr val="black"/>
                </a:solidFill>
                <a:latin typeface="Arial" charset="0"/>
                <a:ea typeface="Arial" charset="0"/>
                <a:cs typeface="Arial" charset="0"/>
              </a:rPr>
              <a:t>altre </a:t>
            </a:r>
            <a:r>
              <a:rPr lang="nb-NO" sz="2400" u="sng" dirty="0" err="1">
                <a:solidFill>
                  <a:prstClr val="black"/>
                </a:solidFill>
                <a:latin typeface="Arial" charset="0"/>
                <a:ea typeface="Arial" charset="0"/>
                <a:cs typeface="Arial" charset="0"/>
              </a:rPr>
              <a:t>persone </a:t>
            </a:r>
            <a:r>
              <a:rPr lang="nb-NO" sz="2400" u="sng" dirty="0" err="1">
                <a:solidFill>
                  <a:prstClr val="black"/>
                </a:solidFill>
                <a:latin typeface="Arial" charset="0"/>
                <a:ea typeface="Arial" charset="0"/>
                <a:cs typeface="Arial" charset="0"/>
              </a:rPr>
              <a:t>importanti </a:t>
            </a:r>
            <a:r>
              <a:rPr lang="nb-NO" sz="2400" u="sng" dirty="0">
                <a:solidFill>
                  <a:prstClr val="black"/>
                </a:solidFill>
                <a:latin typeface="Arial" charset="0"/>
                <a:ea typeface="Arial" charset="0"/>
                <a:cs typeface="Arial" charset="0"/>
              </a:rPr>
              <a:t>nella </a:t>
            </a:r>
            <a:r>
              <a:rPr lang="nb-NO" sz="2400" u="sng" dirty="0" err="1">
                <a:solidFill>
                  <a:prstClr val="black"/>
                </a:solidFill>
                <a:latin typeface="Arial" charset="0"/>
                <a:ea typeface="Arial" charset="0"/>
                <a:cs typeface="Arial" charset="0"/>
              </a:rPr>
              <a:t>vostra </a:t>
            </a:r>
            <a:r>
              <a:rPr lang="nb-NO" sz="2400" u="sng" dirty="0" err="1">
                <a:solidFill>
                  <a:prstClr val="black"/>
                </a:solidFill>
                <a:latin typeface="Arial" charset="0"/>
                <a:ea typeface="Arial" charset="0"/>
                <a:cs typeface="Arial" charset="0"/>
              </a:rPr>
              <a:t>organizzazione</a:t>
            </a:r>
            <a:br>
              <a:rPr lang="nb-NO" sz="2400" u="sng" dirty="0">
                <a:solidFill>
                  <a:prstClr val="black"/>
                </a:solidFill>
                <a:latin typeface="Arial" charset="0"/>
                <a:ea typeface="Arial" charset="0"/>
                <a:cs typeface="Arial" charset="0"/>
              </a:rPr>
            </a:b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pPr>
            <a:r>
              <a:rPr lang="nb-NO" sz="2400" dirty="0" err="1">
                <a:solidFill>
                  <a:prstClr val="black"/>
                </a:solidFill>
                <a:latin typeface="Arial" charset="0"/>
                <a:ea typeface="Arial" charset="0"/>
                <a:cs typeface="Arial" charset="0"/>
              </a:rPr>
              <a:t>La sensibilizzazione </a:t>
            </a:r>
            <a:r>
              <a:rPr lang="nb-NO" sz="2400" dirty="0" err="1">
                <a:solidFill>
                  <a:prstClr val="black"/>
                </a:solidFill>
                <a:latin typeface="Arial" charset="0"/>
                <a:ea typeface="Arial" charset="0"/>
                <a:cs typeface="Arial" charset="0"/>
              </a:rPr>
              <a:t>basata </a:t>
            </a:r>
            <a:r>
              <a:rPr lang="nb-NO" sz="2400" dirty="0" err="1">
                <a:solidFill>
                  <a:prstClr val="black"/>
                </a:solidFill>
                <a:latin typeface="Arial" charset="0"/>
                <a:ea typeface="Arial" charset="0"/>
                <a:cs typeface="Arial" charset="0"/>
              </a:rPr>
              <a:t>sulla </a:t>
            </a:r>
            <a:r>
              <a:rPr lang="nb-NO" sz="2400" dirty="0">
                <a:solidFill>
                  <a:prstClr val="black"/>
                </a:solidFill>
                <a:latin typeface="Arial" charset="0"/>
                <a:ea typeface="Arial" charset="0"/>
                <a:cs typeface="Arial" charset="0"/>
              </a:rPr>
              <a:t>MINACCIA non </a:t>
            </a:r>
            <a:r>
              <a:rPr lang="nb-NO" sz="2400" dirty="0" err="1">
                <a:solidFill>
                  <a:prstClr val="black"/>
                </a:solidFill>
                <a:latin typeface="Arial" charset="0"/>
                <a:ea typeface="Arial" charset="0"/>
                <a:cs typeface="Arial" charset="0"/>
              </a:rPr>
              <a:t>è efficace</a:t>
            </a: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pPr>
            <a:r>
              <a:rPr lang="nb-NO" sz="2400" dirty="0" err="1">
                <a:solidFill>
                  <a:prstClr val="black"/>
                </a:solidFill>
                <a:latin typeface="Arial" charset="0"/>
                <a:ea typeface="Arial" charset="0"/>
                <a:cs typeface="Arial" charset="0"/>
              </a:rPr>
              <a:t>Adattare </a:t>
            </a:r>
            <a:r>
              <a:rPr lang="nb-NO" sz="2400" dirty="0" err="1">
                <a:solidFill>
                  <a:prstClr val="black"/>
                </a:solidFill>
                <a:latin typeface="Arial" charset="0"/>
                <a:ea typeface="Arial" charset="0"/>
                <a:cs typeface="Arial" charset="0"/>
              </a:rPr>
              <a:t>strategicamente </a:t>
            </a:r>
            <a:r>
              <a:rPr lang="nb-NO" sz="2400" dirty="0" err="1">
                <a:solidFill>
                  <a:prstClr val="black"/>
                </a:solidFill>
                <a:latin typeface="Arial" charset="0"/>
                <a:ea typeface="Arial" charset="0"/>
                <a:cs typeface="Arial" charset="0"/>
              </a:rPr>
              <a:t>le campagne </a:t>
            </a:r>
            <a:r>
              <a:rPr lang="nb-NO" sz="2400" dirty="0" err="1">
                <a:solidFill>
                  <a:prstClr val="black"/>
                </a:solidFill>
                <a:latin typeface="Arial" charset="0"/>
                <a:ea typeface="Arial" charset="0"/>
                <a:cs typeface="Arial" charset="0"/>
              </a:rPr>
              <a:t>di sensibilizzazione</a:t>
            </a:r>
            <a:endParaRPr lang="nb-NO" sz="2400" dirty="0">
              <a:solidFill>
                <a:prstClr val="black"/>
              </a:solidFill>
              <a:latin typeface="Arial" charset="0"/>
              <a:ea typeface="Arial" charset="0"/>
              <a:cs typeface="Arial" charset="0"/>
            </a:endParaRPr>
          </a:p>
        </p:txBody>
      </p:sp>
    </p:spTree>
    <p:extLst>
      <p:ext uri="{BB962C8B-B14F-4D97-AF65-F5344CB8AC3E}">
        <p14:creationId xmlns:p14="http://schemas.microsoft.com/office/powerpoint/2010/main" val="2469259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sld>
</file>

<file path=ppt/slides/slide2.xml><?xml version="1.0" encoding="utf-8"?>
<p:sld xmlns:a16="http://schemas.microsoft.com/office/drawing/2014/main" xmlns:adec="http://schemas.microsoft.com/office/drawing/2017/decorative"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4209308" y="-13391"/>
            <a:ext cx="3063696" cy="8230609"/>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sz="2160" dirty="0"/>
          </a:p>
        </p:txBody>
      </p:sp>
      <p:sp>
        <p:nvSpPr>
          <p:cNvPr id="2" name="Title 94">
            <a:extLst>
              <a:ext uri="{FF2B5EF4-FFF2-40B4-BE49-F238E27FC236}">
                <a16:creationId xmlns:a16="http://schemas.microsoft.com/office/drawing/2014/main" id="{7756903B-8F4C-AF9C-0003-DFC6020F757E}"/>
              </a:ext>
            </a:extLst>
          </p:cNvPr>
          <p:cNvSpPr>
            <a:spLocks noGrp="1"/>
          </p:cNvSpPr>
          <p:nvPr>
            <p:ph type="ctrTitle"/>
          </p:nvPr>
        </p:nvSpPr>
        <p:spPr>
          <a:xfrm>
            <a:off x="7772400" y="868128"/>
            <a:ext cx="6561089" cy="1297556"/>
          </a:xfrm>
        </p:spPr>
        <p:txBody>
          <a:bodyPr>
            <a:noAutofit/>
          </a:bodyPr>
          <a:lstStyle/>
          <a:p>
            <a:r>
              <a:rPr lang="en-US" sz="5760" b="1" dirty="0"/>
              <a:t>Riconoscimento</a:t>
            </a:r>
          </a:p>
        </p:txBody>
      </p:sp>
      <p:sp>
        <p:nvSpPr>
          <p:cNvPr id="3" name="Text Placeholder 14">
            <a:extLst>
              <a:ext uri="{FF2B5EF4-FFF2-40B4-BE49-F238E27FC236}">
                <a16:creationId xmlns:a16="http://schemas.microsoft.com/office/drawing/2014/main" id="{93D28EA7-99A1-8FAD-E39B-AF6C31772915}"/>
              </a:ext>
            </a:extLst>
          </p:cNvPr>
          <p:cNvSpPr txBox="1">
            <a:spLocks/>
          </p:cNvSpPr>
          <p:nvPr/>
        </p:nvSpPr>
        <p:spPr>
          <a:xfrm>
            <a:off x="7797756" y="2372421"/>
            <a:ext cx="6649764" cy="3083839"/>
          </a:xfr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GB" sz="2400" b="0" i="0" dirty="0">
                <a:effectLst/>
              </a:rPr>
              <a:t>Cofinanziato dall'Unione Europea. Le opinioni e i pareri espressi sono tuttavia esclusivamente quelli dell'autore/degli autori e non riflettono necessariamente quelli dell'Unione Europea o dell'HADEA. Né l'Unione Europea né l'autorità concedente possono essere ritenute responsabili per essi.</a:t>
            </a:r>
          </a:p>
          <a:p>
            <a:pPr algn="just"/>
            <a:r>
              <a:rPr lang="en-GB" sz="2400" b="0" i="0" dirty="0">
                <a:effectLst/>
              </a:rPr>
              <a:t>Accordo di progetto n. 101083594</a:t>
            </a:r>
          </a:p>
        </p:txBody>
      </p:sp>
      <p:grpSp>
        <p:nvGrpSpPr>
          <p:cNvPr id="7" name="Group 6">
            <a:extLst>
              <a:ext uri="{FF2B5EF4-FFF2-40B4-BE49-F238E27FC236}">
                <a16:creationId xmlns:a16="http://schemas.microsoft.com/office/drawing/2014/main" id="{F202EC2E-9D8F-7DB9-DA92-0AA925ACC56A}"/>
              </a:ext>
            </a:extLst>
          </p:cNvPr>
          <p:cNvGrpSpPr/>
          <p:nvPr/>
        </p:nvGrpSpPr>
        <p:grpSpPr>
          <a:xfrm>
            <a:off x="10972801" y="7594540"/>
            <a:ext cx="2591913" cy="481557"/>
            <a:chOff x="5179092" y="5483822"/>
            <a:chExt cx="3294001" cy="612000"/>
          </a:xfrm>
        </p:grpSpPr>
        <p:pic>
          <p:nvPicPr>
            <p:cNvPr id="8" name="Picture 7">
              <a:extLst>
                <a:ext uri="{FF2B5EF4-FFF2-40B4-BE49-F238E27FC236}">
                  <a16:creationId xmlns:a16="http://schemas.microsoft.com/office/drawing/2014/main" id="{3C1A5B1E-31DD-9C7E-E79A-AFC9873526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73D5C77E-356B-2B62-196C-2F6DE96B425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pic>
        <p:nvPicPr>
          <p:cNvPr id="10" name="Picture Placeholder 9" descr="A screenshot of a computer training&#10;&#10;Description automatically generated">
            <a:extLst>
              <a:ext uri="{FF2B5EF4-FFF2-40B4-BE49-F238E27FC236}">
                <a16:creationId xmlns:a16="http://schemas.microsoft.com/office/drawing/2014/main" id="{BC655B53-FBA0-4F55-E9D2-19239DB6E54B}"/>
              </a:ext>
            </a:extLst>
          </p:cNvPr>
          <p:cNvPicPr>
            <a:picLocks noGrp="1" noChangeAspect="1"/>
          </p:cNvPicPr>
          <p:nvPr>
            <p:ph type="pic" sz="quarter" idx="11"/>
          </p:nvPr>
        </p:nvPicPr>
        <p:blipFill>
          <a:blip r:embed="rId5"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03451649"/>
      </p:ext>
    </p:extLst>
  </p:cSld>
  <p:clrMapOvr>
    <a:masterClrMapping/>
  </p:clrMapOvr>
</p:sld>
</file>

<file path=ppt/slides/slide20.xml><?xml version="1.0" encoding="utf-8"?>
<p:sld xmlns:a16="http://schemas.microsoft.com/office/drawing/2014/main" xmlns:ahyp="http://schemas.microsoft.com/office/drawing/2018/hyperlinkcolor"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bg>
      <p:bgPr>
        <a:blipFill dpi="0" rotWithShape="1">
          <a:blip r:embed="rId2">
            <a:alphaModFix amt="23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E8F8B-73CF-4EF7-BCE9-82852ED5F42B}"/>
              </a:ext>
            </a:extLst>
          </p:cNvPr>
          <p:cNvSpPr>
            <a:spLocks noGrp="1"/>
          </p:cNvSpPr>
          <p:nvPr>
            <p:ph type="title"/>
          </p:nvPr>
        </p:nvSpPr>
        <p:spPr/>
        <p:txBody>
          <a:bodyPr/>
          <a:lstStyle/>
          <a:p>
            <a:r>
              <a:rPr lang="nb-NO" dirty="0"/>
              <a:t>Problemi nel settore della sicurezza informatica</a:t>
            </a:r>
          </a:p>
        </p:txBody>
      </p:sp>
      <p:sp>
        <p:nvSpPr>
          <p:cNvPr id="3" name="Content Placeholder 2">
            <a:extLst>
              <a:ext uri="{FF2B5EF4-FFF2-40B4-BE49-F238E27FC236}">
                <a16:creationId xmlns:a16="http://schemas.microsoft.com/office/drawing/2014/main" id="{6DD8C36D-0CFE-46F1-830C-76F58CCB6D95}"/>
              </a:ext>
            </a:extLst>
          </p:cNvPr>
          <p:cNvSpPr>
            <a:spLocks noGrp="1"/>
          </p:cNvSpPr>
          <p:nvPr>
            <p:ph idx="1"/>
          </p:nvPr>
        </p:nvSpPr>
        <p:spPr/>
        <p:txBody>
          <a:bodyPr/>
          <a:lstStyle/>
          <a:p>
            <a:r>
              <a:rPr lang="en-US" dirty="0">
                <a:hlinkClick r:id="rId3">
                  <a:extLst>
                    <a:ext uri="{A12FA001-AC4F-418D-AE19-62706E023703}">
                      <ahyp:hlinkClr xmlns:ahyp="http://schemas.microsoft.com/office/drawing/2018/hyperlinkcolor" val="tx"/>
                    </a:ext>
                  </a:extLst>
                </a:hlinkClick>
              </a:rPr>
              <a:t>, il tasso di turnover nelle posizioni dirigenziali nel settore della sicurezza informatica è stato molto elevato, con la maggior parte dei Chief Information Security Officer (CISO) che sono rimasti in carica solo da 2 a 4 anni. Quando sono stati intervistati, i CISO hanno citato la mancanza di supporto da parte del management esecutivo o l'insufficienza dei budget come motivazioni prevalenti. Ma questa è solo una parte della storia, poiché molti CISO sono stati licenziati.</a:t>
            </a:r>
            <a:endParaRPr lang="en-US" dirty="0"/>
          </a:p>
          <a:p>
            <a:endParaRPr lang="en-US" dirty="0"/>
          </a:p>
          <a:p>
            <a:r>
              <a:rPr lang="en-US" dirty="0"/>
              <a:t>"Maestri di tutto"</a:t>
            </a:r>
          </a:p>
          <a:p>
            <a:r>
              <a:rPr lang="en-US" dirty="0"/>
              <a:t>Rosenquist, 2018</a:t>
            </a:r>
            <a:endParaRPr lang="nb-NO" dirty="0"/>
          </a:p>
        </p:txBody>
      </p:sp>
    </p:spTree>
    <p:extLst>
      <p:ext uri="{BB962C8B-B14F-4D97-AF65-F5344CB8AC3E}">
        <p14:creationId xmlns:p14="http://schemas.microsoft.com/office/powerpoint/2010/main" val="3672807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sld>
</file>

<file path=ppt/slides/slide21.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BBFF19-62BB-24CB-9815-FCA51C4AFC06}"/>
              </a:ext>
            </a:extLst>
          </p:cNvPr>
          <p:cNvPicPr>
            <a:picLocks noChangeAspect="1"/>
          </p:cNvPicPr>
          <p:nvPr/>
        </p:nvPicPr>
        <p:blipFill>
          <a:blip r:embed="rId3"/>
          <a:stretch>
            <a:fillRect/>
          </a:stretch>
        </p:blipFill>
        <p:spPr>
          <a:xfrm>
            <a:off x="0" y="108014"/>
            <a:ext cx="8747868" cy="3981848"/>
          </a:xfrm>
          <a:prstGeom prst="rect">
            <a:avLst/>
          </a:prstGeom>
        </p:spPr>
      </p:pic>
      <p:sp>
        <p:nvSpPr>
          <p:cNvPr id="2" name="Title 1">
            <a:extLst>
              <a:ext uri="{FF2B5EF4-FFF2-40B4-BE49-F238E27FC236}">
                <a16:creationId xmlns:a16="http://schemas.microsoft.com/office/drawing/2014/main" id="{40E9B818-6D0D-F9E7-A4F8-5818784D1AD0}"/>
              </a:ext>
            </a:extLst>
          </p:cNvPr>
          <p:cNvSpPr>
            <a:spLocks noGrp="1"/>
          </p:cNvSpPr>
          <p:nvPr>
            <p:ph type="title"/>
          </p:nvPr>
        </p:nvSpPr>
        <p:spPr/>
        <p:txBody>
          <a:bodyPr/>
          <a:lstStyle/>
          <a:p>
            <a:endParaRPr lang="en-GB"/>
          </a:p>
        </p:txBody>
      </p:sp>
      <p:pic>
        <p:nvPicPr>
          <p:cNvPr id="7" name="Content Placeholder 6">
            <a:extLst>
              <a:ext uri="{FF2B5EF4-FFF2-40B4-BE49-F238E27FC236}">
                <a16:creationId xmlns:a16="http://schemas.microsoft.com/office/drawing/2014/main" id="{3E9877A7-CACA-A8F9-DA54-93A795BEB83C}"/>
              </a:ext>
            </a:extLst>
          </p:cNvPr>
          <p:cNvPicPr>
            <a:picLocks noGrp="1" noChangeAspect="1"/>
          </p:cNvPicPr>
          <p:nvPr>
            <p:ph idx="1"/>
          </p:nvPr>
        </p:nvPicPr>
        <p:blipFill>
          <a:blip r:embed="rId4"/>
          <a:stretch>
            <a:fillRect/>
          </a:stretch>
        </p:blipFill>
        <p:spPr>
          <a:xfrm>
            <a:off x="2247138" y="2367603"/>
            <a:ext cx="10940036" cy="4481185"/>
          </a:xfrm>
        </p:spPr>
      </p:pic>
      <p:sp>
        <p:nvSpPr>
          <p:cNvPr id="8" name="Oval 7">
            <a:extLst>
              <a:ext uri="{FF2B5EF4-FFF2-40B4-BE49-F238E27FC236}">
                <a16:creationId xmlns:a16="http://schemas.microsoft.com/office/drawing/2014/main" id="{190C7FB3-7F58-D88C-537F-C05CA890DAAA}"/>
              </a:ext>
            </a:extLst>
          </p:cNvPr>
          <p:cNvSpPr/>
          <p:nvPr/>
        </p:nvSpPr>
        <p:spPr>
          <a:xfrm>
            <a:off x="2247138" y="4114800"/>
            <a:ext cx="10940036" cy="1970117"/>
          </a:xfrm>
          <a:prstGeom prst="ellipse">
            <a:avLst/>
          </a:prstGeom>
          <a:noFill/>
          <a:ln w="57150">
            <a:solidFill>
              <a:srgbClr val="F802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endParaRPr lang="en-GB" sz="2160">
              <a:solidFill>
                <a:prstClr val="white"/>
              </a:solidFill>
              <a:latin typeface="Aptos" panose="02110004020202020204"/>
            </a:endParaRPr>
          </a:p>
        </p:txBody>
      </p:sp>
      <p:pic>
        <p:nvPicPr>
          <p:cNvPr id="10" name="Picture 9">
            <a:extLst>
              <a:ext uri="{FF2B5EF4-FFF2-40B4-BE49-F238E27FC236}">
                <a16:creationId xmlns:a16="http://schemas.microsoft.com/office/drawing/2014/main" id="{E88D6858-E5E8-C34A-1A06-46C7A34C5613}"/>
              </a:ext>
            </a:extLst>
          </p:cNvPr>
          <p:cNvPicPr>
            <a:picLocks noChangeAspect="1"/>
          </p:cNvPicPr>
          <p:nvPr/>
        </p:nvPicPr>
        <p:blipFill>
          <a:blip r:embed="rId5"/>
          <a:stretch>
            <a:fillRect/>
          </a:stretch>
        </p:blipFill>
        <p:spPr>
          <a:xfrm>
            <a:off x="1513666" y="936817"/>
            <a:ext cx="11603069" cy="6355967"/>
          </a:xfrm>
          <a:prstGeom prst="rect">
            <a:avLst/>
          </a:prstGeom>
        </p:spPr>
      </p:pic>
      <p:pic>
        <p:nvPicPr>
          <p:cNvPr id="12" name="Picture 11">
            <a:extLst>
              <a:ext uri="{FF2B5EF4-FFF2-40B4-BE49-F238E27FC236}">
                <a16:creationId xmlns:a16="http://schemas.microsoft.com/office/drawing/2014/main" id="{60941BAC-6301-2161-963F-DDC4B0770D96}"/>
              </a:ext>
            </a:extLst>
          </p:cNvPr>
          <p:cNvPicPr>
            <a:picLocks noChangeAspect="1"/>
          </p:cNvPicPr>
          <p:nvPr/>
        </p:nvPicPr>
        <p:blipFill>
          <a:blip r:embed="rId6"/>
          <a:stretch>
            <a:fillRect/>
          </a:stretch>
        </p:blipFill>
        <p:spPr>
          <a:xfrm>
            <a:off x="1571510" y="1669358"/>
            <a:ext cx="10585657" cy="3143689"/>
          </a:xfrm>
          <a:prstGeom prst="rect">
            <a:avLst/>
          </a:prstGeom>
        </p:spPr>
      </p:pic>
      <p:pic>
        <p:nvPicPr>
          <p:cNvPr id="14" name="Picture 13">
            <a:extLst>
              <a:ext uri="{FF2B5EF4-FFF2-40B4-BE49-F238E27FC236}">
                <a16:creationId xmlns:a16="http://schemas.microsoft.com/office/drawing/2014/main" id="{E95F119E-7958-403F-CFE1-01E0FB977FF6}"/>
              </a:ext>
            </a:extLst>
          </p:cNvPr>
          <p:cNvPicPr>
            <a:picLocks noChangeAspect="1"/>
          </p:cNvPicPr>
          <p:nvPr/>
        </p:nvPicPr>
        <p:blipFill>
          <a:blip r:embed="rId7"/>
          <a:stretch>
            <a:fillRect/>
          </a:stretch>
        </p:blipFill>
        <p:spPr>
          <a:xfrm>
            <a:off x="1514351" y="2536082"/>
            <a:ext cx="10699973" cy="4504049"/>
          </a:xfrm>
          <a:prstGeom prst="rect">
            <a:avLst/>
          </a:prstGeom>
        </p:spPr>
      </p:pic>
    </p:spTree>
    <p:extLst>
      <p:ext uri="{BB962C8B-B14F-4D97-AF65-F5344CB8AC3E}">
        <p14:creationId xmlns:p14="http://schemas.microsoft.com/office/powerpoint/2010/main" val="1429491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DB7C9A-8310-4B54-AB15-BADFA2A70D96}"/>
              </a:ext>
            </a:extLst>
          </p:cNvPr>
          <p:cNvSpPr>
            <a:spLocks noGrp="1"/>
          </p:cNvSpPr>
          <p:nvPr>
            <p:ph type="title"/>
          </p:nvPr>
        </p:nvSpPr>
        <p:spPr>
          <a:xfrm>
            <a:off x="1007746" y="548640"/>
            <a:ext cx="5105671" cy="1920240"/>
          </a:xfrm>
        </p:spPr>
        <p:txBody>
          <a:bodyPr vert="horz" lIns="109728" tIns="54864" rIns="109728" bIns="54864" rtlCol="0" anchor="b">
            <a:normAutofit/>
          </a:bodyPr>
          <a:lstStyle/>
          <a:p>
            <a:r>
              <a:rPr lang="nb-NO" dirty="0" err="1"/>
              <a:t>Considerazioni</a:t>
            </a:r>
            <a:r>
              <a:rPr lang="nb-NO" dirty="0"/>
              <a:t> culturali</a:t>
            </a:r>
            <a:endParaRPr lang="nb-NO" dirty="0"/>
          </a:p>
        </p:txBody>
      </p:sp>
      <p:pic>
        <p:nvPicPr>
          <p:cNvPr id="9" name="Bild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19826" y="1803768"/>
            <a:ext cx="7406640" cy="4610633"/>
          </a:xfrm>
          <a:prstGeom prst="rect">
            <a:avLst/>
          </a:prstGeom>
          <a:noFill/>
        </p:spPr>
      </p:pic>
      <p:sp>
        <p:nvSpPr>
          <p:cNvPr id="8" name="object 8"/>
          <p:cNvSpPr txBox="1"/>
          <p:nvPr/>
        </p:nvSpPr>
        <p:spPr>
          <a:xfrm>
            <a:off x="1007746" y="2468880"/>
            <a:ext cx="4718684" cy="4573906"/>
          </a:xfrm>
          <a:prstGeom prst="rect">
            <a:avLst/>
          </a:prstGeom>
        </p:spPr>
        <p:txBody>
          <a:bodyPr vert="horz" lIns="109728" tIns="54864" rIns="109728" bIns="54864" rtlCol="0">
            <a:normAutofit/>
          </a:bodyPr>
          <a:lstStyle/>
          <a:p>
            <a:pPr defTabSz="1097280">
              <a:lnSpc>
                <a:spcPct val="90000"/>
              </a:lnSpc>
              <a:spcBef>
                <a:spcPts val="1200"/>
              </a:spcBef>
              <a:buSzPct val="96000"/>
              <a:tabLst>
                <a:tab pos="203590" algn="l"/>
              </a:tabLst>
            </a:pPr>
            <a:r>
              <a:rPr lang="en-US" sz="3360" spc="-8" dirty="0">
                <a:solidFill>
                  <a:prstClr val="black"/>
                </a:solidFill>
                <a:latin typeface="Aptos" panose="02110004020202020204"/>
              </a:rPr>
              <a:t>Contesto</a:t>
            </a:r>
            <a:endParaRPr lang="en-US" sz="3360" dirty="0">
              <a:solidFill>
                <a:prstClr val="black"/>
              </a:solidFill>
              <a:latin typeface="Aptos" panose="02110004020202020204"/>
            </a:endParaRPr>
          </a:p>
          <a:p>
            <a:pPr defTabSz="1097280">
              <a:lnSpc>
                <a:spcPct val="90000"/>
              </a:lnSpc>
              <a:spcBef>
                <a:spcPts val="1200"/>
              </a:spcBef>
              <a:buSzPct val="96000"/>
              <a:tabLst>
                <a:tab pos="203590" algn="l"/>
              </a:tabLst>
            </a:pPr>
            <a:r>
              <a:rPr lang="en-US" sz="3360" spc="-8" dirty="0">
                <a:solidFill>
                  <a:prstClr val="black"/>
                </a:solidFill>
                <a:latin typeface="Aptos" panose="02110004020202020204"/>
              </a:rPr>
              <a:t>Istruzione</a:t>
            </a:r>
            <a:endParaRPr lang="en-US" sz="3360" dirty="0">
              <a:solidFill>
                <a:prstClr val="black"/>
              </a:solidFill>
              <a:latin typeface="Aptos" panose="02110004020202020204"/>
            </a:endParaRPr>
          </a:p>
          <a:p>
            <a:pPr defTabSz="1097280">
              <a:lnSpc>
                <a:spcPct val="90000"/>
              </a:lnSpc>
              <a:spcBef>
                <a:spcPts val="1200"/>
              </a:spcBef>
              <a:buSzPct val="96000"/>
              <a:tabLst>
                <a:tab pos="203590" algn="l"/>
              </a:tabLst>
            </a:pPr>
            <a:r>
              <a:rPr lang="en-US" sz="3360" spc="-8" dirty="0">
                <a:solidFill>
                  <a:prstClr val="black"/>
                </a:solidFill>
                <a:latin typeface="Aptos" panose="02110004020202020204"/>
              </a:rPr>
              <a:t>Prospettive</a:t>
            </a:r>
            <a:endParaRPr lang="en-US" sz="3360" dirty="0">
              <a:solidFill>
                <a:prstClr val="black"/>
              </a:solidFill>
              <a:latin typeface="Aptos" panose="02110004020202020204"/>
            </a:endParaRPr>
          </a:p>
          <a:p>
            <a:pPr defTabSz="1097280">
              <a:lnSpc>
                <a:spcPct val="90000"/>
              </a:lnSpc>
              <a:spcBef>
                <a:spcPts val="1200"/>
              </a:spcBef>
              <a:buSzPct val="96000"/>
              <a:tabLst>
                <a:tab pos="203590" algn="l"/>
              </a:tabLst>
            </a:pPr>
            <a:r>
              <a:rPr lang="en-US" sz="3360" spc="-8" dirty="0">
                <a:solidFill>
                  <a:prstClr val="black"/>
                </a:solidFill>
                <a:latin typeface="Aptos" panose="02110004020202020204"/>
              </a:rPr>
              <a:t>Ambizioni</a:t>
            </a:r>
            <a:endParaRPr lang="en-US" sz="3360" dirty="0">
              <a:solidFill>
                <a:prstClr val="black"/>
              </a:solidFill>
              <a:latin typeface="Aptos" panose="02110004020202020204"/>
            </a:endParaRPr>
          </a:p>
          <a:p>
            <a:pPr defTabSz="1097280">
              <a:lnSpc>
                <a:spcPct val="90000"/>
              </a:lnSpc>
              <a:spcBef>
                <a:spcPts val="1200"/>
              </a:spcBef>
              <a:buSzPct val="96000"/>
              <a:tabLst>
                <a:tab pos="203590" algn="l"/>
              </a:tabLst>
            </a:pPr>
            <a:r>
              <a:rPr lang="en-US" sz="3360" spc="-8" dirty="0">
                <a:solidFill>
                  <a:prstClr val="black"/>
                </a:solidFill>
                <a:latin typeface="Aptos" panose="02110004020202020204"/>
              </a:rPr>
              <a:t>Fattori di stress</a:t>
            </a:r>
            <a:endParaRPr lang="en-US" sz="3360" dirty="0">
              <a:solidFill>
                <a:prstClr val="black"/>
              </a:solidFill>
              <a:latin typeface="Aptos" panose="02110004020202020204"/>
            </a:endParaRPr>
          </a:p>
          <a:p>
            <a:pPr defTabSz="1097280">
              <a:lnSpc>
                <a:spcPct val="90000"/>
              </a:lnSpc>
              <a:spcBef>
                <a:spcPts val="1200"/>
              </a:spcBef>
              <a:buSzPct val="96000"/>
              <a:tabLst>
                <a:tab pos="203590" algn="l"/>
              </a:tabLst>
            </a:pPr>
            <a:r>
              <a:rPr lang="en-US" sz="3360" spc="-8" dirty="0">
                <a:solidFill>
                  <a:prstClr val="black"/>
                </a:solidFill>
                <a:latin typeface="Aptos" panose="02110004020202020204"/>
              </a:rPr>
              <a:t>Valori</a:t>
            </a:r>
            <a:endParaRPr lang="en-US" sz="3360" dirty="0">
              <a:solidFill>
                <a:prstClr val="black"/>
              </a:solidFill>
              <a:latin typeface="Aptos" panose="02110004020202020204"/>
            </a:endParaRPr>
          </a:p>
        </p:txBody>
      </p:sp>
    </p:spTree>
    <p:extLst>
      <p:ext uri="{BB962C8B-B14F-4D97-AF65-F5344CB8AC3E}">
        <p14:creationId xmlns:p14="http://schemas.microsoft.com/office/powerpoint/2010/main" val="3766670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 calcmode="lin" valueType="num">
                                      <p:cBhvr additive="base">
                                        <p:cTn id="1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 calcmode="lin" valueType="num">
                                      <p:cBhvr additive="base">
                                        <p:cTn id="15"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 calcmode="lin" valueType="num">
                                      <p:cBhvr additive="base">
                                        <p:cTn id="19"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 calcmode="lin" valueType="num">
                                      <p:cBhvr additive="base">
                                        <p:cTn id="23"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 calcmode="lin" valueType="num">
                                      <p:cBhvr additive="base">
                                        <p:cTn id="27"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bg>
      <p:bgPr>
        <a:blipFill dpi="0" rotWithShape="1">
          <a:blip r:embed="rId2">
            <a:alphaModFix amt="23000"/>
            <a:lum/>
          </a:blip>
          <a:srcRect/>
          <a:stretch>
            <a:fillRect t="-5000" b="-5000"/>
          </a:stretch>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Approcci </a:t>
            </a:r>
            <a:r>
              <a:rPr lang="nb-NO" dirty="0"/>
              <a:t>alla </a:t>
            </a:r>
            <a:r>
              <a:rPr lang="nb-NO" dirty="0" err="1"/>
              <a:t>cultura</a:t>
            </a:r>
            <a:endParaRPr lang="nb-NO" dirty="0"/>
          </a:p>
        </p:txBody>
      </p:sp>
      <p:sp>
        <p:nvSpPr>
          <p:cNvPr id="4" name="Text Placeholder 3">
            <a:extLst>
              <a:ext uri="{FF2B5EF4-FFF2-40B4-BE49-F238E27FC236}">
                <a16:creationId xmlns:a16="http://schemas.microsoft.com/office/drawing/2014/main" id="{4999FC9E-F6B9-41DA-9F1B-8830D635CD61}"/>
              </a:ext>
            </a:extLst>
          </p:cNvPr>
          <p:cNvSpPr>
            <a:spLocks noGrp="1"/>
          </p:cNvSpPr>
          <p:nvPr>
            <p:ph type="body" idx="1"/>
          </p:nvPr>
        </p:nvSpPr>
        <p:spPr/>
        <p:txBody>
          <a:bodyPr/>
          <a:lstStyle/>
          <a:p>
            <a:r>
              <a:rPr lang="nb-NO" dirty="0" err="1"/>
              <a:t>Evocati</a:t>
            </a:r>
            <a:endParaRPr lang="nb-NO" dirty="0"/>
          </a:p>
        </p:txBody>
      </p:sp>
      <p:sp>
        <p:nvSpPr>
          <p:cNvPr id="3" name="Plassholder for innhold 2"/>
          <p:cNvSpPr>
            <a:spLocks noGrp="1"/>
          </p:cNvSpPr>
          <p:nvPr>
            <p:ph sz="half" idx="2"/>
          </p:nvPr>
        </p:nvSpPr>
        <p:spPr/>
        <p:txBody>
          <a:bodyPr>
            <a:normAutofit/>
          </a:bodyPr>
          <a:lstStyle/>
          <a:p>
            <a:r>
              <a:rPr lang="nb-NO" dirty="0"/>
              <a:t>Come </a:t>
            </a:r>
            <a:r>
              <a:rPr lang="nb-NO" dirty="0" err="1"/>
              <a:t>i fattori </a:t>
            </a:r>
            <a:r>
              <a:rPr lang="nb-NO" dirty="0" err="1"/>
              <a:t>ambientali </a:t>
            </a:r>
            <a:r>
              <a:rPr lang="nb-NO" dirty="0" err="1"/>
              <a:t>evocano </a:t>
            </a:r>
            <a:r>
              <a:rPr lang="nb-NO" dirty="0" err="1"/>
              <a:t>risposte</a:t>
            </a:r>
            <a:endParaRPr lang="nb-NO" dirty="0"/>
          </a:p>
          <a:p>
            <a:pPr lvl="1"/>
            <a:r>
              <a:rPr lang="nb-NO" dirty="0" err="1"/>
              <a:t>Meccanismi</a:t>
            </a:r>
            <a:r>
              <a:rPr lang="nb-NO" dirty="0"/>
              <a:t> universali</a:t>
            </a:r>
            <a:endParaRPr lang="nb-NO" dirty="0"/>
          </a:p>
          <a:p>
            <a:pPr lvl="1"/>
            <a:r>
              <a:rPr lang="nb-NO" dirty="0" err="1"/>
              <a:t>Fattori </a:t>
            </a:r>
            <a:r>
              <a:rPr lang="nb-NO" dirty="0" err="1"/>
              <a:t>ambientali </a:t>
            </a:r>
            <a:r>
              <a:rPr lang="nb-NO" dirty="0"/>
              <a:t>che </a:t>
            </a:r>
            <a:r>
              <a:rPr lang="nb-NO" dirty="0" err="1"/>
              <a:t>causano </a:t>
            </a:r>
            <a:r>
              <a:rPr lang="nb-NO" dirty="0" err="1"/>
              <a:t>differenze</a:t>
            </a:r>
            <a:r>
              <a:rPr lang="nb-NO" dirty="0"/>
              <a:t> </a:t>
            </a:r>
          </a:p>
          <a:p>
            <a:r>
              <a:rPr lang="nb-NO" dirty="0" err="1"/>
              <a:t>Aiuto </a:t>
            </a:r>
            <a:r>
              <a:rPr lang="nb-NO" dirty="0"/>
              <a:t>e </a:t>
            </a:r>
            <a:r>
              <a:rPr lang="nb-NO" dirty="0" err="1"/>
              <a:t>condivisione</a:t>
            </a:r>
            <a:r>
              <a:rPr lang="nb-NO" dirty="0"/>
              <a:t> </a:t>
            </a:r>
          </a:p>
          <a:p>
            <a:r>
              <a:rPr lang="nb-NO" dirty="0" err="1"/>
              <a:t>Aggressività</a:t>
            </a:r>
            <a:endParaRPr lang="nb-NO" dirty="0"/>
          </a:p>
          <a:p>
            <a:pPr lvl="3"/>
            <a:endParaRPr lang="nb-NO" dirty="0"/>
          </a:p>
          <a:p>
            <a:endParaRPr lang="nb-NO" dirty="0"/>
          </a:p>
        </p:txBody>
      </p:sp>
      <p:sp>
        <p:nvSpPr>
          <p:cNvPr id="5" name="Text Placeholder 4">
            <a:extLst>
              <a:ext uri="{FF2B5EF4-FFF2-40B4-BE49-F238E27FC236}">
                <a16:creationId xmlns:a16="http://schemas.microsoft.com/office/drawing/2014/main" id="{CC5D01B6-2DA8-4C6B-A9EC-80CF41FFBE67}"/>
              </a:ext>
            </a:extLst>
          </p:cNvPr>
          <p:cNvSpPr>
            <a:spLocks noGrp="1"/>
          </p:cNvSpPr>
          <p:nvPr>
            <p:ph type="body" sz="quarter" idx="3"/>
          </p:nvPr>
        </p:nvSpPr>
        <p:spPr/>
        <p:txBody>
          <a:bodyPr/>
          <a:lstStyle/>
          <a:p>
            <a:r>
              <a:rPr lang="nb-NO" dirty="0" err="1"/>
              <a:t>Trasmessa</a:t>
            </a:r>
            <a:endParaRPr lang="nb-NO" dirty="0"/>
          </a:p>
        </p:txBody>
      </p:sp>
      <p:sp>
        <p:nvSpPr>
          <p:cNvPr id="6" name="Content Placeholder 5">
            <a:extLst>
              <a:ext uri="{FF2B5EF4-FFF2-40B4-BE49-F238E27FC236}">
                <a16:creationId xmlns:a16="http://schemas.microsoft.com/office/drawing/2014/main" id="{3732F978-3FD8-4548-A81E-3F4592C3D479}"/>
              </a:ext>
            </a:extLst>
          </p:cNvPr>
          <p:cNvSpPr>
            <a:spLocks noGrp="1"/>
          </p:cNvSpPr>
          <p:nvPr>
            <p:ph sz="quarter" idx="4"/>
          </p:nvPr>
        </p:nvSpPr>
        <p:spPr/>
        <p:txBody>
          <a:bodyPr>
            <a:normAutofit/>
          </a:bodyPr>
          <a:lstStyle/>
          <a:p>
            <a:r>
              <a:rPr lang="nb-NO" dirty="0"/>
              <a:t>Ideali, </a:t>
            </a:r>
            <a:r>
              <a:rPr lang="nb-NO" dirty="0" err="1"/>
              <a:t>valori</a:t>
            </a:r>
            <a:r>
              <a:rPr lang="nb-NO" dirty="0"/>
              <a:t>, </a:t>
            </a:r>
            <a:r>
              <a:rPr lang="nb-NO" dirty="0" err="1"/>
              <a:t>atteggiamenti</a:t>
            </a:r>
            <a:endParaRPr lang="nb-NO" dirty="0"/>
          </a:p>
          <a:p>
            <a:r>
              <a:rPr lang="nb-NO" dirty="0" err="1"/>
              <a:t>Condivisi </a:t>
            </a:r>
            <a:r>
              <a:rPr lang="nb-NO" dirty="0" err="1"/>
              <a:t>tra </a:t>
            </a:r>
            <a:r>
              <a:rPr lang="nb-NO" dirty="0" err="1"/>
              <a:t>i membri</a:t>
            </a:r>
            <a:endParaRPr lang="nb-NO" dirty="0"/>
          </a:p>
          <a:p>
            <a:r>
              <a:rPr lang="nb-NO" dirty="0" err="1"/>
              <a:t>Individuale </a:t>
            </a:r>
            <a:r>
              <a:rPr lang="nb-NO" dirty="0" err="1"/>
              <a:t>vs </a:t>
            </a:r>
            <a:r>
              <a:rPr lang="nb-NO" dirty="0" err="1"/>
              <a:t>collettivista </a:t>
            </a:r>
            <a:r>
              <a:rPr lang="nb-NO" sz="2400" dirty="0"/>
              <a:t>(Markus &amp; </a:t>
            </a:r>
            <a:r>
              <a:rPr lang="nb-NO" sz="2400" dirty="0" err="1"/>
              <a:t>Kitayama</a:t>
            </a:r>
            <a:r>
              <a:rPr lang="nb-NO" sz="2400" dirty="0"/>
              <a:t>, 1998)</a:t>
            </a:r>
          </a:p>
          <a:p>
            <a:pPr lvl="1"/>
            <a:r>
              <a:rPr lang="nb-NO" dirty="0"/>
              <a:t>Persona/</a:t>
            </a:r>
            <a:r>
              <a:rPr lang="nb-NO" dirty="0" err="1"/>
              <a:t>situazione</a:t>
            </a:r>
            <a:endParaRPr lang="nb-NO" dirty="0"/>
          </a:p>
        </p:txBody>
      </p:sp>
    </p:spTree>
    <p:extLst>
      <p:ext uri="{BB962C8B-B14F-4D97-AF65-F5344CB8AC3E}">
        <p14:creationId xmlns:p14="http://schemas.microsoft.com/office/powerpoint/2010/main" val="1758336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heckerboard(across)">
                                      <p:cBhvr>
                                        <p:cTn id="10" dur="500"/>
                                        <p:tgtEl>
                                          <p:spTgt spid="3">
                                            <p:txEl>
                                              <p:pRg st="1" end="1"/>
                                            </p:txEl>
                                          </p:spTgt>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heckerboard(across)">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checkerboard(across)">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checkerboard(across)">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Effect transition="in" filter="fade">
                                      <p:cBhvr>
                                        <p:cTn id="28" dur="500"/>
                                        <p:tgtEl>
                                          <p:spTgt spid="5">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Effect transition="in" filter="fade">
                                      <p:cBhvr>
                                        <p:cTn id="31" dur="500"/>
                                        <p:tgtEl>
                                          <p:spTgt spid="6">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
                                            <p:txEl>
                                              <p:pRg st="1" end="1"/>
                                            </p:txEl>
                                          </p:spTgt>
                                        </p:tgtEl>
                                        <p:attrNameLst>
                                          <p:attrName>style.visibility</p:attrName>
                                        </p:attrNameLst>
                                      </p:cBhvr>
                                      <p:to>
                                        <p:strVal val="visible"/>
                                      </p:to>
                                    </p:set>
                                    <p:animEffect transition="in" filter="fade">
                                      <p:cBhvr>
                                        <p:cTn id="36" dur="500"/>
                                        <p:tgtEl>
                                          <p:spTgt spid="6">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
                                            <p:txEl>
                                              <p:pRg st="2" end="2"/>
                                            </p:txEl>
                                          </p:spTgt>
                                        </p:tgtEl>
                                        <p:attrNameLst>
                                          <p:attrName>style.visibility</p:attrName>
                                        </p:attrNameLst>
                                      </p:cBhvr>
                                      <p:to>
                                        <p:strVal val="visible"/>
                                      </p:to>
                                    </p:set>
                                    <p:animEffect transition="in" filter="fade">
                                      <p:cBhvr>
                                        <p:cTn id="41" dur="500"/>
                                        <p:tgtEl>
                                          <p:spTgt spid="6">
                                            <p:txEl>
                                              <p:pRg st="2" end="2"/>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6">
                                            <p:txEl>
                                              <p:pRg st="3" end="3"/>
                                            </p:txEl>
                                          </p:spTgt>
                                        </p:tgtEl>
                                        <p:attrNameLst>
                                          <p:attrName>style.visibility</p:attrName>
                                        </p:attrNameLst>
                                      </p:cBhvr>
                                      <p:to>
                                        <p:strVal val="visible"/>
                                      </p:to>
                                    </p:set>
                                    <p:animEffect transition="in" filter="fade">
                                      <p:cBhvr>
                                        <p:cTn id="44"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6" grpId="0" build="p"/>
    </p:bldLst>
  </p:timing>
</p:sld>
</file>

<file path=ppt/slides/slide24.xml><?xml version="1.0" encoding="utf-8"?>
<p:sld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bg>
      <p:bgPr>
        <a:blipFill dpi="0" rotWithShape="1">
          <a:blip r:embed="rId2">
            <a:alphaModFix amt="23000"/>
            <a:lum/>
          </a:blip>
          <a:srcRect/>
          <a:stretch>
            <a:fillRect t="-5000" b="-5000"/>
          </a:stretch>
        </a:blipFill>
        <a:effectLst/>
      </p:bgPr>
    </p:bg>
    <p:spTree>
      <p:nvGrpSpPr>
        <p:cNvPr id="1" name=""/>
        <p:cNvGrpSpPr/>
        <p:nvPr/>
      </p:nvGrpSpPr>
      <p:grpSpPr>
        <a:xfrm>
          <a:off x="0" y="0"/>
          <a:ext cx="0" cy="0"/>
          <a:chOff x="0" y="0"/>
          <a:chExt cx="0" cy="0"/>
        </a:xfrm>
      </p:grpSpPr>
      <p:pic>
        <p:nvPicPr>
          <p:cNvPr id="90117" name="Picture 5"/>
          <p:cNvPicPr>
            <a:picLocks noChangeAspect="1" noChangeArrowheads="1"/>
          </p:cNvPicPr>
          <p:nvPr/>
        </p:nvPicPr>
        <p:blipFill>
          <a:blip r:embed="rId3" cstate="print"/>
          <a:srcRect/>
          <a:stretch>
            <a:fillRect/>
          </a:stretch>
        </p:blipFill>
        <p:spPr bwMode="auto">
          <a:xfrm>
            <a:off x="7574431" y="4892486"/>
            <a:ext cx="1908810" cy="1211580"/>
          </a:xfrm>
          <a:prstGeom prst="rect">
            <a:avLst/>
          </a:prstGeom>
          <a:noFill/>
          <a:ln w="9525">
            <a:noFill/>
            <a:miter lim="800000"/>
            <a:headEnd/>
            <a:tailEnd/>
          </a:ln>
        </p:spPr>
      </p:pic>
      <p:pic>
        <p:nvPicPr>
          <p:cNvPr id="90116" name="Picture 4" descr="Fish 8 Black White Line Art Coloring Sheet Colouring Page 555px.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37514" y="2040970"/>
            <a:ext cx="1987421" cy="1987421"/>
          </a:xfrm>
          <a:prstGeom prst="rect">
            <a:avLst/>
          </a:prstGeom>
          <a:noFill/>
        </p:spPr>
      </p:pic>
      <p:pic>
        <p:nvPicPr>
          <p:cNvPr id="6" name="Picture 4" descr="Fish 8 Black White Line Art Coloring Sheet Colouring Page 555px.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265706" y="2559427"/>
            <a:ext cx="1987421" cy="1987421"/>
          </a:xfrm>
          <a:prstGeom prst="rect">
            <a:avLst/>
          </a:prstGeom>
          <a:noFill/>
        </p:spPr>
      </p:pic>
      <p:pic>
        <p:nvPicPr>
          <p:cNvPr id="7" name="Picture 4" descr="Fish 8 Black White Line Art Coloring Sheet Colouring Page 555px.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747248" y="1436102"/>
            <a:ext cx="1987421" cy="1987421"/>
          </a:xfrm>
          <a:prstGeom prst="rect">
            <a:avLst/>
          </a:prstGeom>
          <a:noFill/>
        </p:spPr>
      </p:pic>
      <p:pic>
        <p:nvPicPr>
          <p:cNvPr id="8" name="Picture 4" descr="Fish 8 Black White Line Art Coloring Sheet Colouring Page 555px.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55971" y="2991475"/>
            <a:ext cx="1987421" cy="1987421"/>
          </a:xfrm>
          <a:prstGeom prst="rect">
            <a:avLst/>
          </a:prstGeom>
          <a:noFill/>
        </p:spPr>
      </p:pic>
      <p:pic>
        <p:nvPicPr>
          <p:cNvPr id="9" name="Picture 4" descr="Fish 8 Black White Line Art Coloring Sheet Colouring Page 555px.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673418" y="3682752"/>
            <a:ext cx="1987421" cy="1987421"/>
          </a:xfrm>
          <a:prstGeom prst="rect">
            <a:avLst/>
          </a:prstGeom>
          <a:noFill/>
        </p:spPr>
      </p:pic>
      <p:pic>
        <p:nvPicPr>
          <p:cNvPr id="10" name="Picture 4" descr="Fish 8 Black White Line Art Coloring Sheet Colouring Page 555px.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438525" y="4719667"/>
            <a:ext cx="1987421" cy="1987421"/>
          </a:xfrm>
          <a:prstGeom prst="rect">
            <a:avLst/>
          </a:prstGeom>
          <a:noFill/>
        </p:spPr>
      </p:pic>
      <p:pic>
        <p:nvPicPr>
          <p:cNvPr id="11" name="Picture 4" descr="Fish 8 Black White Line Art Coloring Sheet Colouring Page 555px.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27779" y="4201210"/>
            <a:ext cx="1987421" cy="1987421"/>
          </a:xfrm>
          <a:prstGeom prst="rect">
            <a:avLst/>
          </a:prstGeom>
          <a:noFill/>
        </p:spPr>
      </p:pic>
      <p:pic>
        <p:nvPicPr>
          <p:cNvPr id="12" name="Picture 4" descr="Fish 8 Black White Line Art Coloring Sheet Colouring Page 555px.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74429" y="3769162"/>
            <a:ext cx="1987421" cy="1987421"/>
          </a:xfrm>
          <a:prstGeom prst="rect">
            <a:avLst/>
          </a:prstGeom>
          <a:noFill/>
        </p:spPr>
      </p:pic>
      <p:pic>
        <p:nvPicPr>
          <p:cNvPr id="13" name="Picture 4" descr="Fish 8 Black White Line Art Coloring Sheet Colouring Page 555px.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10333" y="3509933"/>
            <a:ext cx="1987421" cy="1987421"/>
          </a:xfrm>
          <a:prstGeom prst="rect">
            <a:avLst/>
          </a:prstGeom>
          <a:noFill/>
        </p:spPr>
      </p:pic>
      <p:pic>
        <p:nvPicPr>
          <p:cNvPr id="14" name="Picture 4" descr="Fish 8 Black White Line Art Coloring Sheet Colouring Page 555px.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27779" y="1868150"/>
            <a:ext cx="1987421" cy="1987421"/>
          </a:xfrm>
          <a:prstGeom prst="rect">
            <a:avLst/>
          </a:prstGeom>
          <a:noFill/>
        </p:spPr>
      </p:pic>
      <p:pic>
        <p:nvPicPr>
          <p:cNvPr id="15" name="Picture 4" descr="Fish 8 Black White Line Art Coloring Sheet Colouring Page 555px.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697754" y="2991475"/>
            <a:ext cx="1987421" cy="1987421"/>
          </a:xfrm>
          <a:prstGeom prst="rect">
            <a:avLst/>
          </a:prstGeom>
          <a:noFill/>
        </p:spPr>
      </p:pic>
      <p:pic>
        <p:nvPicPr>
          <p:cNvPr id="16" name="Picture 4" descr="Fish 8 Black White Line Art Coloring Sheet Colouring Page 555px.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265706" y="5065306"/>
            <a:ext cx="1987421" cy="1987421"/>
          </a:xfrm>
          <a:prstGeom prst="rect">
            <a:avLst/>
          </a:prstGeom>
          <a:noFill/>
        </p:spPr>
      </p:pic>
      <p:pic>
        <p:nvPicPr>
          <p:cNvPr id="17" name="Picture 4" descr="Fish 8 Black White Line Art Coloring Sheet Colouring Page 555px.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46237" y="2559427"/>
            <a:ext cx="1987421" cy="1987421"/>
          </a:xfrm>
          <a:prstGeom prst="rect">
            <a:avLst/>
          </a:prstGeom>
          <a:noFill/>
        </p:spPr>
      </p:pic>
      <p:pic>
        <p:nvPicPr>
          <p:cNvPr id="18" name="Picture 4" descr="Fish 8 Black White Line Art Coloring Sheet Colouring Page 555px.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05466" y="3250704"/>
            <a:ext cx="1987421" cy="1987421"/>
          </a:xfrm>
          <a:prstGeom prst="rect">
            <a:avLst/>
          </a:prstGeom>
          <a:noFill/>
        </p:spPr>
      </p:pic>
      <p:pic>
        <p:nvPicPr>
          <p:cNvPr id="19" name="Picture 4" descr="Fish 8 Black White Line Art Coloring Sheet Colouring Page 555px.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82141" y="2991475"/>
            <a:ext cx="1987421" cy="1987421"/>
          </a:xfrm>
          <a:prstGeom prst="rect">
            <a:avLst/>
          </a:prstGeom>
          <a:noFill/>
        </p:spPr>
      </p:pic>
      <p:pic>
        <p:nvPicPr>
          <p:cNvPr id="20" name="Picture 4" descr="Fish 8 Black White Line Art Coloring Sheet Colouring Page 555px.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87008" y="4892486"/>
            <a:ext cx="1987421" cy="1987421"/>
          </a:xfrm>
          <a:prstGeom prst="rect">
            <a:avLst/>
          </a:prstGeom>
          <a:noFill/>
        </p:spPr>
      </p:pic>
    </p:spTree>
    <p:extLst>
      <p:ext uri="{BB962C8B-B14F-4D97-AF65-F5344CB8AC3E}">
        <p14:creationId xmlns:p14="http://schemas.microsoft.com/office/powerpoint/2010/main" val="12808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0116"/>
                                        </p:tgtEl>
                                        <p:attrNameLst>
                                          <p:attrName>style.visibility</p:attrName>
                                        </p:attrNameLst>
                                      </p:cBhvr>
                                      <p:to>
                                        <p:strVal val="visible"/>
                                      </p:to>
                                    </p:set>
                                    <p:anim calcmode="lin" valueType="num">
                                      <p:cBhvr additive="base">
                                        <p:cTn id="7" dur="1000" fill="hold"/>
                                        <p:tgtEl>
                                          <p:spTgt spid="90116"/>
                                        </p:tgtEl>
                                        <p:attrNameLst>
                                          <p:attrName>ppt_x</p:attrName>
                                        </p:attrNameLst>
                                      </p:cBhvr>
                                      <p:tavLst>
                                        <p:tav tm="0">
                                          <p:val>
                                            <p:strVal val="1+#ppt_w/2"/>
                                          </p:val>
                                        </p:tav>
                                        <p:tav tm="100000">
                                          <p:val>
                                            <p:strVal val="#ppt_x"/>
                                          </p:val>
                                        </p:tav>
                                      </p:tavLst>
                                    </p:anim>
                                    <p:anim calcmode="lin" valueType="num">
                                      <p:cBhvr additive="base">
                                        <p:cTn id="8" dur="1000" fill="hold"/>
                                        <p:tgtEl>
                                          <p:spTgt spid="9011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1+#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2000" fill="hold"/>
                                        <p:tgtEl>
                                          <p:spTgt spid="13"/>
                                        </p:tgtEl>
                                        <p:attrNameLst>
                                          <p:attrName>ppt_x</p:attrName>
                                        </p:attrNameLst>
                                      </p:cBhvr>
                                      <p:tavLst>
                                        <p:tav tm="0">
                                          <p:val>
                                            <p:strVal val="1+#ppt_w/2"/>
                                          </p:val>
                                        </p:tav>
                                        <p:tav tm="100000">
                                          <p:val>
                                            <p:strVal val="#ppt_x"/>
                                          </p:val>
                                        </p:tav>
                                      </p:tavLst>
                                    </p:anim>
                                    <p:anim calcmode="lin" valueType="num">
                                      <p:cBhvr additive="base">
                                        <p:cTn id="16" dur="2000" fill="hold"/>
                                        <p:tgtEl>
                                          <p:spTgt spid="13"/>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2000" fill="hold"/>
                                        <p:tgtEl>
                                          <p:spTgt spid="9"/>
                                        </p:tgtEl>
                                        <p:attrNameLst>
                                          <p:attrName>ppt_x</p:attrName>
                                        </p:attrNameLst>
                                      </p:cBhvr>
                                      <p:tavLst>
                                        <p:tav tm="0">
                                          <p:val>
                                            <p:strVal val="1+#ppt_w/2"/>
                                          </p:val>
                                        </p:tav>
                                        <p:tav tm="100000">
                                          <p:val>
                                            <p:strVal val="#ppt_x"/>
                                          </p:val>
                                        </p:tav>
                                      </p:tavLst>
                                    </p:anim>
                                    <p:anim calcmode="lin" valueType="num">
                                      <p:cBhvr additive="base">
                                        <p:cTn id="20" dur="2000" fill="hold"/>
                                        <p:tgtEl>
                                          <p:spTgt spid="9"/>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1+#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1+#ppt_w/2"/>
                                          </p:val>
                                        </p:tav>
                                        <p:tav tm="100000">
                                          <p:val>
                                            <p:strVal val="#ppt_x"/>
                                          </p:val>
                                        </p:tav>
                                      </p:tavLst>
                                    </p:anim>
                                    <p:anim calcmode="lin" valueType="num">
                                      <p:cBhvr additive="base">
                                        <p:cTn id="28" dur="500" fill="hold"/>
                                        <p:tgtEl>
                                          <p:spTgt spid="11"/>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1+#ppt_w/2"/>
                                          </p:val>
                                        </p:tav>
                                        <p:tav tm="100000">
                                          <p:val>
                                            <p:strVal val="#ppt_x"/>
                                          </p:val>
                                        </p:tav>
                                      </p:tavLst>
                                    </p:anim>
                                    <p:anim calcmode="lin" valueType="num">
                                      <p:cBhvr additive="base">
                                        <p:cTn id="32" dur="500" fill="hold"/>
                                        <p:tgtEl>
                                          <p:spTgt spid="19"/>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1000" fill="hold"/>
                                        <p:tgtEl>
                                          <p:spTgt spid="20"/>
                                        </p:tgtEl>
                                        <p:attrNameLst>
                                          <p:attrName>ppt_x</p:attrName>
                                        </p:attrNameLst>
                                      </p:cBhvr>
                                      <p:tavLst>
                                        <p:tav tm="0">
                                          <p:val>
                                            <p:strVal val="1+#ppt_w/2"/>
                                          </p:val>
                                        </p:tav>
                                        <p:tav tm="100000">
                                          <p:val>
                                            <p:strVal val="#ppt_x"/>
                                          </p:val>
                                        </p:tav>
                                      </p:tavLst>
                                    </p:anim>
                                    <p:anim calcmode="lin" valueType="num">
                                      <p:cBhvr additive="base">
                                        <p:cTn id="36" dur="1000" fill="hold"/>
                                        <p:tgtEl>
                                          <p:spTgt spid="20"/>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2000" fill="hold"/>
                                        <p:tgtEl>
                                          <p:spTgt spid="15"/>
                                        </p:tgtEl>
                                        <p:attrNameLst>
                                          <p:attrName>ppt_x</p:attrName>
                                        </p:attrNameLst>
                                      </p:cBhvr>
                                      <p:tavLst>
                                        <p:tav tm="0">
                                          <p:val>
                                            <p:strVal val="1+#ppt_w/2"/>
                                          </p:val>
                                        </p:tav>
                                        <p:tav tm="100000">
                                          <p:val>
                                            <p:strVal val="#ppt_x"/>
                                          </p:val>
                                        </p:tav>
                                      </p:tavLst>
                                    </p:anim>
                                    <p:anim calcmode="lin" valueType="num">
                                      <p:cBhvr additive="base">
                                        <p:cTn id="40" dur="2000" fill="hold"/>
                                        <p:tgtEl>
                                          <p:spTgt spid="15"/>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2000" fill="hold"/>
                                        <p:tgtEl>
                                          <p:spTgt spid="17"/>
                                        </p:tgtEl>
                                        <p:attrNameLst>
                                          <p:attrName>ppt_x</p:attrName>
                                        </p:attrNameLst>
                                      </p:cBhvr>
                                      <p:tavLst>
                                        <p:tav tm="0">
                                          <p:val>
                                            <p:strVal val="1+#ppt_w/2"/>
                                          </p:val>
                                        </p:tav>
                                        <p:tav tm="100000">
                                          <p:val>
                                            <p:strVal val="#ppt_x"/>
                                          </p:val>
                                        </p:tav>
                                      </p:tavLst>
                                    </p:anim>
                                    <p:anim calcmode="lin" valueType="num">
                                      <p:cBhvr additive="base">
                                        <p:cTn id="44" dur="2000" fill="hold"/>
                                        <p:tgtEl>
                                          <p:spTgt spid="17"/>
                                        </p:tgtEl>
                                        <p:attrNameLst>
                                          <p:attrName>ppt_y</p:attrName>
                                        </p:attrNameLst>
                                      </p:cBhvr>
                                      <p:tavLst>
                                        <p:tav tm="0">
                                          <p:val>
                                            <p:strVal val="#ppt_y"/>
                                          </p:val>
                                        </p:tav>
                                        <p:tav tm="100000">
                                          <p:val>
                                            <p:strVal val="#ppt_y"/>
                                          </p:val>
                                        </p:tav>
                                      </p:tavLst>
                                    </p:anim>
                                  </p:childTnLst>
                                </p:cTn>
                              </p:par>
                              <p:par>
                                <p:cTn id="45" presetID="2" presetClass="entr" presetSubtype="2"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1+#ppt_w/2"/>
                                          </p:val>
                                        </p:tav>
                                        <p:tav tm="100000">
                                          <p:val>
                                            <p:strVal val="#ppt_x"/>
                                          </p:val>
                                        </p:tav>
                                      </p:tavLst>
                                    </p:anim>
                                    <p:anim calcmode="lin" valueType="num">
                                      <p:cBhvr additive="base">
                                        <p:cTn id="48" dur="500" fill="hold"/>
                                        <p:tgtEl>
                                          <p:spTgt spid="18"/>
                                        </p:tgtEl>
                                        <p:attrNameLst>
                                          <p:attrName>ppt_y</p:attrName>
                                        </p:attrNameLst>
                                      </p:cBhvr>
                                      <p:tavLst>
                                        <p:tav tm="0">
                                          <p:val>
                                            <p:strVal val="#ppt_y"/>
                                          </p:val>
                                        </p:tav>
                                        <p:tav tm="100000">
                                          <p:val>
                                            <p:strVal val="#ppt_y"/>
                                          </p:val>
                                        </p:tav>
                                      </p:tavLst>
                                    </p:anim>
                                  </p:childTnLst>
                                </p:cTn>
                              </p:par>
                              <p:par>
                                <p:cTn id="49" presetID="2" presetClass="entr" presetSubtype="2" fill="hold" nodeType="with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additive="base">
                                        <p:cTn id="51" dur="500" fill="hold"/>
                                        <p:tgtEl>
                                          <p:spTgt spid="6"/>
                                        </p:tgtEl>
                                        <p:attrNameLst>
                                          <p:attrName>ppt_x</p:attrName>
                                        </p:attrNameLst>
                                      </p:cBhvr>
                                      <p:tavLst>
                                        <p:tav tm="0">
                                          <p:val>
                                            <p:strVal val="1+#ppt_w/2"/>
                                          </p:val>
                                        </p:tav>
                                        <p:tav tm="100000">
                                          <p:val>
                                            <p:strVal val="#ppt_x"/>
                                          </p:val>
                                        </p:tav>
                                      </p:tavLst>
                                    </p:anim>
                                    <p:anim calcmode="lin" valueType="num">
                                      <p:cBhvr additive="base">
                                        <p:cTn id="52" dur="500" fill="hold"/>
                                        <p:tgtEl>
                                          <p:spTgt spid="6"/>
                                        </p:tgtEl>
                                        <p:attrNameLst>
                                          <p:attrName>ppt_y</p:attrName>
                                        </p:attrNameLst>
                                      </p:cBhvr>
                                      <p:tavLst>
                                        <p:tav tm="0">
                                          <p:val>
                                            <p:strVal val="#ppt_y"/>
                                          </p:val>
                                        </p:tav>
                                        <p:tav tm="100000">
                                          <p:val>
                                            <p:strVal val="#ppt_y"/>
                                          </p:val>
                                        </p:tav>
                                      </p:tavLst>
                                    </p:anim>
                                  </p:childTnLst>
                                </p:cTn>
                              </p:par>
                              <p:par>
                                <p:cTn id="53" presetID="2" presetClass="entr" presetSubtype="2" fill="hold" nodeType="with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1000" fill="hold"/>
                                        <p:tgtEl>
                                          <p:spTgt spid="12"/>
                                        </p:tgtEl>
                                        <p:attrNameLst>
                                          <p:attrName>ppt_x</p:attrName>
                                        </p:attrNameLst>
                                      </p:cBhvr>
                                      <p:tavLst>
                                        <p:tav tm="0">
                                          <p:val>
                                            <p:strVal val="1+#ppt_w/2"/>
                                          </p:val>
                                        </p:tav>
                                        <p:tav tm="100000">
                                          <p:val>
                                            <p:strVal val="#ppt_x"/>
                                          </p:val>
                                        </p:tav>
                                      </p:tavLst>
                                    </p:anim>
                                    <p:anim calcmode="lin" valueType="num">
                                      <p:cBhvr additive="base">
                                        <p:cTn id="56" dur="1000" fill="hold"/>
                                        <p:tgtEl>
                                          <p:spTgt spid="12"/>
                                        </p:tgtEl>
                                        <p:attrNameLst>
                                          <p:attrName>ppt_y</p:attrName>
                                        </p:attrNameLst>
                                      </p:cBhvr>
                                      <p:tavLst>
                                        <p:tav tm="0">
                                          <p:val>
                                            <p:strVal val="#ppt_y"/>
                                          </p:val>
                                        </p:tav>
                                        <p:tav tm="100000">
                                          <p:val>
                                            <p:strVal val="#ppt_y"/>
                                          </p:val>
                                        </p:tav>
                                      </p:tavLst>
                                    </p:anim>
                                  </p:childTnLst>
                                </p:cTn>
                              </p:par>
                              <p:par>
                                <p:cTn id="57" presetID="2" presetClass="entr" presetSubtype="2" fill="hold" nodeType="with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additive="base">
                                        <p:cTn id="59" dur="2000" fill="hold"/>
                                        <p:tgtEl>
                                          <p:spTgt spid="10"/>
                                        </p:tgtEl>
                                        <p:attrNameLst>
                                          <p:attrName>ppt_x</p:attrName>
                                        </p:attrNameLst>
                                      </p:cBhvr>
                                      <p:tavLst>
                                        <p:tav tm="0">
                                          <p:val>
                                            <p:strVal val="1+#ppt_w/2"/>
                                          </p:val>
                                        </p:tav>
                                        <p:tav tm="100000">
                                          <p:val>
                                            <p:strVal val="#ppt_x"/>
                                          </p:val>
                                        </p:tav>
                                      </p:tavLst>
                                    </p:anim>
                                    <p:anim calcmode="lin" valueType="num">
                                      <p:cBhvr additive="base">
                                        <p:cTn id="60" dur="2000" fill="hold"/>
                                        <p:tgtEl>
                                          <p:spTgt spid="10"/>
                                        </p:tgtEl>
                                        <p:attrNameLst>
                                          <p:attrName>ppt_y</p:attrName>
                                        </p:attrNameLst>
                                      </p:cBhvr>
                                      <p:tavLst>
                                        <p:tav tm="0">
                                          <p:val>
                                            <p:strVal val="#ppt_y"/>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8"/>
                                        </p:tgtEl>
                                        <p:attrNameLst>
                                          <p:attrName>style.visibility</p:attrName>
                                        </p:attrNameLst>
                                      </p:cBhvr>
                                      <p:to>
                                        <p:strVal val="visible"/>
                                      </p:to>
                                    </p:set>
                                    <p:anim calcmode="lin" valueType="num">
                                      <p:cBhvr additive="base">
                                        <p:cTn id="63" dur="500" fill="hold"/>
                                        <p:tgtEl>
                                          <p:spTgt spid="8"/>
                                        </p:tgtEl>
                                        <p:attrNameLst>
                                          <p:attrName>ppt_x</p:attrName>
                                        </p:attrNameLst>
                                      </p:cBhvr>
                                      <p:tavLst>
                                        <p:tav tm="0">
                                          <p:val>
                                            <p:strVal val="#ppt_x"/>
                                          </p:val>
                                        </p:tav>
                                        <p:tav tm="100000">
                                          <p:val>
                                            <p:strVal val="#ppt_x"/>
                                          </p:val>
                                        </p:tav>
                                      </p:tavLst>
                                    </p:anim>
                                    <p:anim calcmode="lin" valueType="num">
                                      <p:cBhvr additive="base">
                                        <p:cTn id="64" dur="500" fill="hold"/>
                                        <p:tgtEl>
                                          <p:spTgt spid="8"/>
                                        </p:tgtEl>
                                        <p:attrNameLst>
                                          <p:attrName>ppt_y</p:attrName>
                                        </p:attrNameLst>
                                      </p:cBhvr>
                                      <p:tavLst>
                                        <p:tav tm="0">
                                          <p:val>
                                            <p:strVal val="1+#ppt_h/2"/>
                                          </p:val>
                                        </p:tav>
                                        <p:tav tm="100000">
                                          <p:val>
                                            <p:strVal val="#ppt_y"/>
                                          </p:val>
                                        </p:tav>
                                      </p:tavLst>
                                    </p:anim>
                                  </p:childTnLst>
                                </p:cTn>
                              </p:par>
                              <p:par>
                                <p:cTn id="65" presetID="2" presetClass="entr" presetSubtype="2" fill="hold" nodeType="withEffect">
                                  <p:stCondLst>
                                    <p:cond delay="0"/>
                                  </p:stCondLst>
                                  <p:childTnLst>
                                    <p:set>
                                      <p:cBhvr>
                                        <p:cTn id="66" dur="1" fill="hold">
                                          <p:stCondLst>
                                            <p:cond delay="0"/>
                                          </p:stCondLst>
                                        </p:cTn>
                                        <p:tgtEl>
                                          <p:spTgt spid="7"/>
                                        </p:tgtEl>
                                        <p:attrNameLst>
                                          <p:attrName>style.visibility</p:attrName>
                                        </p:attrNameLst>
                                      </p:cBhvr>
                                      <p:to>
                                        <p:strVal val="visible"/>
                                      </p:to>
                                    </p:set>
                                    <p:anim calcmode="lin" valueType="num">
                                      <p:cBhvr additive="base">
                                        <p:cTn id="67" dur="2000" fill="hold"/>
                                        <p:tgtEl>
                                          <p:spTgt spid="7"/>
                                        </p:tgtEl>
                                        <p:attrNameLst>
                                          <p:attrName>ppt_x</p:attrName>
                                        </p:attrNameLst>
                                      </p:cBhvr>
                                      <p:tavLst>
                                        <p:tav tm="0">
                                          <p:val>
                                            <p:strVal val="1+#ppt_w/2"/>
                                          </p:val>
                                        </p:tav>
                                        <p:tav tm="100000">
                                          <p:val>
                                            <p:strVal val="#ppt_x"/>
                                          </p:val>
                                        </p:tav>
                                      </p:tavLst>
                                    </p:anim>
                                    <p:anim calcmode="lin" valueType="num">
                                      <p:cBhvr additive="base">
                                        <p:cTn id="68" dur="2000" fill="hold"/>
                                        <p:tgtEl>
                                          <p:spTgt spid="7"/>
                                        </p:tgtEl>
                                        <p:attrNameLst>
                                          <p:attrName>ppt_y</p:attrName>
                                        </p:attrNameLst>
                                      </p:cBhvr>
                                      <p:tavLst>
                                        <p:tav tm="0">
                                          <p:val>
                                            <p:strVal val="#ppt_y"/>
                                          </p:val>
                                        </p:tav>
                                        <p:tav tm="100000">
                                          <p:val>
                                            <p:strVal val="#ppt_y"/>
                                          </p:val>
                                        </p:tav>
                                      </p:tavLst>
                                    </p:anim>
                                  </p:childTnLst>
                                </p:cTn>
                              </p:par>
                              <p:par>
                                <p:cTn id="69" presetID="2" presetClass="entr" presetSubtype="2" fill="hold" nodeType="withEffect">
                                  <p:stCondLst>
                                    <p:cond delay="0"/>
                                  </p:stCondLst>
                                  <p:childTnLst>
                                    <p:set>
                                      <p:cBhvr>
                                        <p:cTn id="70" dur="1" fill="hold">
                                          <p:stCondLst>
                                            <p:cond delay="0"/>
                                          </p:stCondLst>
                                        </p:cTn>
                                        <p:tgtEl>
                                          <p:spTgt spid="90117"/>
                                        </p:tgtEl>
                                        <p:attrNameLst>
                                          <p:attrName>style.visibility</p:attrName>
                                        </p:attrNameLst>
                                      </p:cBhvr>
                                      <p:to>
                                        <p:strVal val="visible"/>
                                      </p:to>
                                    </p:set>
                                    <p:anim calcmode="lin" valueType="num">
                                      <p:cBhvr additive="base">
                                        <p:cTn id="71" dur="500" fill="hold"/>
                                        <p:tgtEl>
                                          <p:spTgt spid="90117"/>
                                        </p:tgtEl>
                                        <p:attrNameLst>
                                          <p:attrName>ppt_x</p:attrName>
                                        </p:attrNameLst>
                                      </p:cBhvr>
                                      <p:tavLst>
                                        <p:tav tm="0">
                                          <p:val>
                                            <p:strVal val="1+#ppt_w/2"/>
                                          </p:val>
                                        </p:tav>
                                        <p:tav tm="100000">
                                          <p:val>
                                            <p:strVal val="#ppt_x"/>
                                          </p:val>
                                        </p:tav>
                                      </p:tavLst>
                                    </p:anim>
                                    <p:anim calcmode="lin" valueType="num">
                                      <p:cBhvr additive="base">
                                        <p:cTn id="72" dur="500" fill="hold"/>
                                        <p:tgtEl>
                                          <p:spTgt spid="90117"/>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0" presetClass="path" presetSubtype="0" accel="50000" decel="50000" fill="hold" nodeType="clickEffect">
                                  <p:stCondLst>
                                    <p:cond delay="0"/>
                                  </p:stCondLst>
                                  <p:childTnLst>
                                    <p:animMotion origin="layout" path="M -5.55556E-7 -7.40741E-6 C -0.02274 -0.09978 -0.04531 -0.19931 -0.08889 -0.19769 C -0.13246 -0.19607 -0.2066 0.00509 -0.26111 0.00972 C -0.31562 0.01434 -0.38333 -0.13843 -0.4158 -0.16922 C -0.44826 -0.20001 -0.44896 -0.17431 -0.45555 -0.17547 " pathEditMode="relative" ptsTypes="aaaaA">
                                      <p:cBhvr>
                                        <p:cTn id="76" dur="2000" fill="hold"/>
                                        <p:tgtEl>
                                          <p:spTgt spid="9011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bg>
      <p:bgPr>
        <a:blipFill dpi="0" rotWithShape="1">
          <a:blip r:embed="rId3">
            <a:alphaModFix amt="23000"/>
            <a:lum/>
          </a:blip>
          <a:srcRect/>
          <a:stretch>
            <a:fillRect t="-5000" b="-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B9D9C-B551-4CEF-827B-B1F4EDED7E1D}"/>
              </a:ext>
            </a:extLst>
          </p:cNvPr>
          <p:cNvSpPr>
            <a:spLocks noGrp="1"/>
          </p:cNvSpPr>
          <p:nvPr>
            <p:ph type="title"/>
          </p:nvPr>
        </p:nvSpPr>
        <p:spPr/>
        <p:txBody>
          <a:bodyPr/>
          <a:lstStyle/>
          <a:p>
            <a:r>
              <a:rPr lang="nb-NO" dirty="0"/>
              <a:t>Terza variabile norvegese – 10 regole</a:t>
            </a:r>
          </a:p>
        </p:txBody>
      </p:sp>
      <p:sp>
        <p:nvSpPr>
          <p:cNvPr id="3" name="Content Placeholder 2">
            <a:extLst>
              <a:ext uri="{FF2B5EF4-FFF2-40B4-BE49-F238E27FC236}">
                <a16:creationId xmlns:a16="http://schemas.microsoft.com/office/drawing/2014/main" id="{EBF33612-DF54-40EA-BEFD-A818E3BD716A}"/>
              </a:ext>
            </a:extLst>
          </p:cNvPr>
          <p:cNvSpPr>
            <a:spLocks noGrp="1"/>
          </p:cNvSpPr>
          <p:nvPr>
            <p:ph idx="1"/>
          </p:nvPr>
        </p:nvSpPr>
        <p:spPr/>
        <p:txBody>
          <a:bodyPr>
            <a:normAutofit fontScale="92500" lnSpcReduction="20000"/>
          </a:bodyPr>
          <a:lstStyle/>
          <a:p>
            <a:pPr>
              <a:buFont typeface="+mj-lt"/>
              <a:buAutoNum type="arabicPeriod"/>
            </a:pPr>
            <a:r>
              <a:rPr lang="en-US" dirty="0"/>
              <a:t>Non devi pensare </a:t>
            </a:r>
            <a:r>
              <a:rPr lang="en-US" i="1" dirty="0"/>
              <a:t>di </a:t>
            </a:r>
            <a:r>
              <a:rPr lang="en-US" dirty="0"/>
              <a:t>essere speciale.</a:t>
            </a:r>
          </a:p>
          <a:p>
            <a:pPr>
              <a:buFont typeface="+mj-lt"/>
              <a:buAutoNum type="arabicPeriod"/>
            </a:pPr>
            <a:r>
              <a:rPr lang="en-US" dirty="0"/>
              <a:t>Non devi pensare </a:t>
            </a:r>
            <a:r>
              <a:rPr lang="en-US" i="1" dirty="0"/>
              <a:t>di </a:t>
            </a:r>
            <a:r>
              <a:rPr lang="en-US" dirty="0"/>
              <a:t>essere bravo quanto </a:t>
            </a:r>
            <a:r>
              <a:rPr lang="en-US" i="1" dirty="0"/>
              <a:t>noi</a:t>
            </a:r>
            <a:r>
              <a:rPr lang="en-US" dirty="0"/>
              <a:t>.</a:t>
            </a:r>
          </a:p>
          <a:p>
            <a:pPr>
              <a:buFont typeface="+mj-lt"/>
              <a:buAutoNum type="arabicPeriod"/>
            </a:pPr>
            <a:r>
              <a:rPr lang="en-US" dirty="0"/>
              <a:t>Non devi pensare </a:t>
            </a:r>
            <a:r>
              <a:rPr lang="en-US" i="1" dirty="0"/>
              <a:t>di </a:t>
            </a:r>
            <a:r>
              <a:rPr lang="en-US" dirty="0"/>
              <a:t>essere più intelligente di </a:t>
            </a:r>
            <a:r>
              <a:rPr lang="en-US" i="1" dirty="0"/>
              <a:t>noi</a:t>
            </a:r>
            <a:r>
              <a:rPr lang="en-US" dirty="0"/>
              <a:t>.</a:t>
            </a:r>
          </a:p>
          <a:p>
            <a:pPr>
              <a:buFont typeface="+mj-lt"/>
              <a:buAutoNum type="arabicPeriod"/>
            </a:pPr>
            <a:r>
              <a:rPr lang="en-US" dirty="0"/>
              <a:t>Non devi immaginarti migliore di </a:t>
            </a:r>
            <a:r>
              <a:rPr lang="en-US" i="1" dirty="0"/>
              <a:t>noi</a:t>
            </a:r>
            <a:r>
              <a:rPr lang="en-US" dirty="0"/>
              <a:t>.</a:t>
            </a:r>
          </a:p>
          <a:p>
            <a:pPr>
              <a:buFont typeface="+mj-lt"/>
              <a:buAutoNum type="arabicPeriod"/>
            </a:pPr>
            <a:r>
              <a:rPr lang="en-US" dirty="0"/>
              <a:t>Non devi pensare </a:t>
            </a:r>
            <a:r>
              <a:rPr lang="en-US" i="1" dirty="0"/>
              <a:t>di </a:t>
            </a:r>
            <a:r>
              <a:rPr lang="en-US" dirty="0"/>
              <a:t>sapere più di </a:t>
            </a:r>
            <a:r>
              <a:rPr lang="en-US" i="1" dirty="0"/>
              <a:t>noi</a:t>
            </a:r>
            <a:r>
              <a:rPr lang="en-US" dirty="0"/>
              <a:t>.</a:t>
            </a:r>
          </a:p>
          <a:p>
            <a:pPr>
              <a:buFont typeface="+mj-lt"/>
              <a:buAutoNum type="arabicPeriod"/>
            </a:pPr>
            <a:r>
              <a:rPr lang="en-US" dirty="0"/>
              <a:t>Non devi pensare </a:t>
            </a:r>
            <a:r>
              <a:rPr lang="en-US" i="1" dirty="0"/>
              <a:t>di </a:t>
            </a:r>
            <a:r>
              <a:rPr lang="en-US" dirty="0"/>
              <a:t>essere più importante di </a:t>
            </a:r>
            <a:r>
              <a:rPr lang="en-US" i="1" dirty="0"/>
              <a:t>noi</a:t>
            </a:r>
            <a:r>
              <a:rPr lang="en-US" dirty="0"/>
              <a:t>.</a:t>
            </a:r>
          </a:p>
          <a:p>
            <a:pPr>
              <a:buFont typeface="+mj-lt"/>
              <a:buAutoNum type="arabicPeriod"/>
            </a:pPr>
            <a:r>
              <a:rPr lang="en-US" dirty="0"/>
              <a:t>Non devi pensare </a:t>
            </a:r>
            <a:r>
              <a:rPr lang="en-US" i="1" dirty="0"/>
              <a:t>di </a:t>
            </a:r>
            <a:r>
              <a:rPr lang="en-US" dirty="0"/>
              <a:t>essere bravo in qualcosa.</a:t>
            </a:r>
          </a:p>
          <a:p>
            <a:pPr>
              <a:buFont typeface="+mj-lt"/>
              <a:buAutoNum type="arabicPeriod"/>
            </a:pPr>
            <a:r>
              <a:rPr lang="en-US" dirty="0"/>
              <a:t>Non devi ridere di </a:t>
            </a:r>
            <a:r>
              <a:rPr lang="en-US" i="1" dirty="0"/>
              <a:t>noi</a:t>
            </a:r>
            <a:r>
              <a:rPr lang="en-US" dirty="0"/>
              <a:t>.</a:t>
            </a:r>
          </a:p>
          <a:p>
            <a:pPr>
              <a:buFont typeface="+mj-lt"/>
              <a:buAutoNum type="arabicPeriod"/>
            </a:pPr>
            <a:r>
              <a:rPr lang="en-US" dirty="0"/>
              <a:t>Non devi pensare che qualcuno si interessi a </a:t>
            </a:r>
            <a:r>
              <a:rPr lang="en-US" i="1" dirty="0"/>
              <a:t>te</a:t>
            </a:r>
            <a:r>
              <a:rPr lang="en-US" dirty="0"/>
              <a:t>.</a:t>
            </a:r>
          </a:p>
          <a:p>
            <a:pPr>
              <a:buFont typeface="+mj-lt"/>
              <a:buAutoNum type="arabicPeriod"/>
            </a:pPr>
            <a:r>
              <a:rPr lang="en-US" dirty="0"/>
              <a:t>Non </a:t>
            </a:r>
            <a:r>
              <a:rPr lang="en-US" i="1" dirty="0"/>
              <a:t>devi</a:t>
            </a:r>
            <a:r>
              <a:rPr lang="en-US" dirty="0"/>
              <a:t> pensare </a:t>
            </a:r>
            <a:r>
              <a:rPr lang="en-US" i="1" dirty="0"/>
              <a:t>di </a:t>
            </a:r>
            <a:r>
              <a:rPr lang="en-US" dirty="0"/>
              <a:t>poterci insegnare </a:t>
            </a:r>
            <a:r>
              <a:rPr lang="en-US" dirty="0"/>
              <a:t>qualcosa.</a:t>
            </a:r>
          </a:p>
          <a:p>
            <a:pPr marL="0" indent="0">
              <a:buNone/>
            </a:pPr>
            <a:r>
              <a:rPr lang="en-US" dirty="0"/>
              <a:t>L'undicesima regola riconosciuta nel romanzo come "il codice penale di Jante" è: </a:t>
            </a:r>
          </a:p>
          <a:p>
            <a:pPr>
              <a:buFont typeface="+mj-lt"/>
              <a:buAutoNum type="arabicPeriod" startAt="11"/>
            </a:pPr>
            <a:r>
              <a:rPr lang="en-US" dirty="0"/>
              <a:t>Forse pensi che non </a:t>
            </a:r>
            <a:r>
              <a:rPr lang="en-US" dirty="0"/>
              <a:t>sappiamo alcune cose su </a:t>
            </a:r>
            <a:r>
              <a:rPr lang="en-US" i="1" dirty="0"/>
              <a:t>di te</a:t>
            </a:r>
            <a:r>
              <a:rPr lang="en-US" dirty="0"/>
              <a:t>?</a:t>
            </a:r>
          </a:p>
        </p:txBody>
      </p:sp>
    </p:spTree>
    <p:extLst>
      <p:ext uri="{BB962C8B-B14F-4D97-AF65-F5344CB8AC3E}">
        <p14:creationId xmlns:p14="http://schemas.microsoft.com/office/powerpoint/2010/main" val="3053991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0" nodeType="after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bg>
      <p:bgPr>
        <a:blipFill dpi="0" rotWithShape="1">
          <a:blip r:embed="rId2">
            <a:alphaModFix amt="23000"/>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FD38D6-4ACF-411A-91FC-780B60F189D8}"/>
              </a:ext>
            </a:extLst>
          </p:cNvPr>
          <p:cNvSpPr>
            <a:spLocks noGrp="1"/>
          </p:cNvSpPr>
          <p:nvPr>
            <p:ph type="ctrTitle"/>
          </p:nvPr>
        </p:nvSpPr>
        <p:spPr/>
        <p:txBody>
          <a:bodyPr/>
          <a:lstStyle/>
          <a:p>
            <a:r>
              <a:rPr lang="nb-NO" dirty="0" err="1"/>
              <a:t>Prospettive </a:t>
            </a:r>
            <a:r>
              <a:rPr lang="nb-NO" dirty="0" err="1"/>
              <a:t>organizzative</a:t>
            </a:r>
            <a:endParaRPr lang="nb-NO" dirty="0"/>
          </a:p>
        </p:txBody>
      </p:sp>
      <p:sp>
        <p:nvSpPr>
          <p:cNvPr id="5" name="Subtitle 4">
            <a:extLst>
              <a:ext uri="{FF2B5EF4-FFF2-40B4-BE49-F238E27FC236}">
                <a16:creationId xmlns:a16="http://schemas.microsoft.com/office/drawing/2014/main" id="{364CF287-6500-4733-A3B6-EDA3A51AE9E2}"/>
              </a:ext>
            </a:extLst>
          </p:cNvPr>
          <p:cNvSpPr>
            <a:spLocks noGrp="1"/>
          </p:cNvSpPr>
          <p:nvPr>
            <p:ph type="subTitle" idx="1"/>
          </p:nvPr>
        </p:nvSpPr>
        <p:spPr/>
        <p:txBody>
          <a:bodyPr/>
          <a:lstStyle/>
          <a:p>
            <a:endParaRPr lang="nb-NO"/>
          </a:p>
        </p:txBody>
      </p:sp>
    </p:spTree>
    <p:extLst>
      <p:ext uri="{BB962C8B-B14F-4D97-AF65-F5344CB8AC3E}">
        <p14:creationId xmlns:p14="http://schemas.microsoft.com/office/powerpoint/2010/main" val="3331664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sld>
</file>

<file path=ppt/slides/slide27.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bg>
      <p:bgPr>
        <a:blipFill dpi="0" rotWithShape="1">
          <a:blip r:embed="rId3">
            <a:alphaModFix amt="23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1EE07-316A-1635-428D-AD9325A81ADD}"/>
              </a:ext>
            </a:extLst>
          </p:cNvPr>
          <p:cNvSpPr>
            <a:spLocks noGrp="1"/>
          </p:cNvSpPr>
          <p:nvPr>
            <p:ph type="title"/>
          </p:nvPr>
        </p:nvSpPr>
        <p:spPr/>
        <p:txBody>
          <a:bodyPr/>
          <a:lstStyle/>
          <a:p>
            <a:r>
              <a:rPr lang="nb-NO" dirty="0">
                <a:hlinkClick r:id="rId4"/>
              </a:rPr>
              <a:t>ISACA</a:t>
            </a:r>
            <a:endParaRPr lang="en-GB" dirty="0"/>
          </a:p>
        </p:txBody>
      </p:sp>
      <p:sp>
        <p:nvSpPr>
          <p:cNvPr id="3" name="Content Placeholder 2">
            <a:extLst>
              <a:ext uri="{FF2B5EF4-FFF2-40B4-BE49-F238E27FC236}">
                <a16:creationId xmlns:a16="http://schemas.microsoft.com/office/drawing/2014/main" id="{7917B634-8497-37DB-1C7A-792558848602}"/>
              </a:ext>
            </a:extLst>
          </p:cNvPr>
          <p:cNvSpPr>
            <a:spLocks noGrp="1"/>
          </p:cNvSpPr>
          <p:nvPr>
            <p:ph idx="1"/>
          </p:nvPr>
        </p:nvSpPr>
        <p:spPr/>
        <p:txBody>
          <a:bodyPr/>
          <a:lstStyle/>
          <a:p>
            <a:endParaRPr lang="en-GB" dirty="0"/>
          </a:p>
        </p:txBody>
      </p:sp>
      <p:pic>
        <p:nvPicPr>
          <p:cNvPr id="2050" name="Picture 2" descr="Figure 3">
            <a:extLst>
              <a:ext uri="{FF2B5EF4-FFF2-40B4-BE49-F238E27FC236}">
                <a16:creationId xmlns:a16="http://schemas.microsoft.com/office/drawing/2014/main" id="{10AD9346-32EB-FA44-5B24-A297681750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2605" y="1620722"/>
            <a:ext cx="9616464" cy="6361661"/>
          </a:xfrm>
          <a:prstGeom prst="rect">
            <a:avLst/>
          </a:prstGeom>
          <a:blipFill>
            <a:blip r:embed="rId3">
              <a:alphaModFix amt="23000"/>
            </a:blip>
            <a:stretch>
              <a:fillRect/>
            </a:stretch>
          </a:blipFill>
        </p:spPr>
      </p:pic>
    </p:spTree>
    <p:extLst>
      <p:ext uri="{BB962C8B-B14F-4D97-AF65-F5344CB8AC3E}">
        <p14:creationId xmlns:p14="http://schemas.microsoft.com/office/powerpoint/2010/main" val="1350774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sld>
</file>

<file path=ppt/slides/slide28.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tel 2">
            <a:extLst>
              <a:ext uri="{FF2B5EF4-FFF2-40B4-BE49-F238E27FC236}">
                <a16:creationId xmlns:a16="http://schemas.microsoft.com/office/drawing/2014/main" id="{0130F847-9A87-AB4D-8D0D-FF9DA6C9AB2A}"/>
              </a:ext>
            </a:extLst>
          </p:cNvPr>
          <p:cNvSpPr txBox="1">
            <a:spLocks/>
          </p:cNvSpPr>
          <p:nvPr/>
        </p:nvSpPr>
        <p:spPr>
          <a:xfrm>
            <a:off x="8723623" y="954633"/>
            <a:ext cx="4948486" cy="1719988"/>
          </a:xfrm>
          <a:prstGeom prst="rect">
            <a:avLst/>
          </a:prstGeom>
        </p:spPr>
        <p:txBody>
          <a:bodyPr vert="horz" lIns="109728" tIns="54864" rIns="109728" bIns="54864" rtlCol="0" anchor="ctr" anchorCtr="0">
            <a:normAutofit/>
          </a:bodyPr>
          <a:lstStyle>
            <a:lvl1pPr algn="l" defTabSz="457200" rtl="0" eaLnBrk="1" latinLnBrk="0" hangingPunct="1">
              <a:spcBef>
                <a:spcPct val="0"/>
              </a:spcBef>
              <a:buNone/>
              <a:defRPr sz="3600" b="1" i="0" kern="1200">
                <a:solidFill>
                  <a:schemeClr val="tx1"/>
                </a:solidFill>
                <a:latin typeface="Arial"/>
                <a:ea typeface="+mj-ea"/>
                <a:cs typeface="Arial"/>
              </a:defRPr>
            </a:lvl1pPr>
          </a:lstStyle>
          <a:p>
            <a:pPr defTabSz="1097280">
              <a:lnSpc>
                <a:spcPct val="90000"/>
              </a:lnSpc>
              <a:spcAft>
                <a:spcPts val="720"/>
              </a:spcAft>
            </a:pPr>
            <a:r>
              <a:rPr lang="en-US" sz="3840">
                <a:solidFill>
                  <a:prstClr val="black"/>
                </a:solidFill>
                <a:latin typeface="Aptos Display" panose="02110004020202020204"/>
              </a:rPr>
              <a:t>Centri operativi di sicurezza (SOC)</a:t>
            </a:r>
          </a:p>
        </p:txBody>
      </p:sp>
      <p:pic>
        <p:nvPicPr>
          <p:cNvPr id="3" name="Bilde 2" descr="Diagram&#10;&#10;Description automatically generated"/>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33053" y="1152257"/>
            <a:ext cx="3837188" cy="5903366"/>
          </a:xfrm>
          <a:prstGeom prst="rect">
            <a:avLst/>
          </a:prstGeom>
          <a:ln w="12700">
            <a:noFill/>
          </a:ln>
        </p:spPr>
      </p:pic>
      <p:sp>
        <p:nvSpPr>
          <p:cNvPr id="4" name="TekstSylinder 3"/>
          <p:cNvSpPr txBox="1"/>
          <p:nvPr/>
        </p:nvSpPr>
        <p:spPr>
          <a:xfrm>
            <a:off x="8752581" y="2806066"/>
            <a:ext cx="4919528" cy="4413884"/>
          </a:xfrm>
          <a:prstGeom prst="rect">
            <a:avLst/>
          </a:prstGeom>
        </p:spPr>
        <p:txBody>
          <a:bodyPr vert="horz" lIns="109728" tIns="54864" rIns="109728" bIns="54864" rtlCol="0" anchor="ctr">
            <a:normAutofit/>
          </a:bodyPr>
          <a:lstStyle/>
          <a:p>
            <a:pPr marL="457188" indent="-274320" defTabSz="1097280">
              <a:lnSpc>
                <a:spcPct val="90000"/>
              </a:lnSpc>
              <a:spcAft>
                <a:spcPts val="720"/>
              </a:spcAft>
              <a:buClr>
                <a:srgbClr val="28D2FF"/>
              </a:buClr>
              <a:buFont typeface="Arial" panose="020B0604020202020204" pitchFamily="34" charset="0"/>
              <a:buChar char="•"/>
            </a:pPr>
            <a:r>
              <a:rPr lang="en-US" sz="2160" dirty="0">
                <a:solidFill>
                  <a:prstClr val="black"/>
                </a:solidFill>
                <a:latin typeface="Aptos" panose="02110004020202020204"/>
              </a:rPr>
              <a:t>Le organizzazioni affidano le loro operazioni di sicurezza informatica ai SOC </a:t>
            </a:r>
          </a:p>
          <a:p>
            <a:pPr marL="457188" indent="-274320" defTabSz="1097280">
              <a:lnSpc>
                <a:spcPct val="90000"/>
              </a:lnSpc>
              <a:spcAft>
                <a:spcPts val="720"/>
              </a:spcAft>
              <a:buClr>
                <a:srgbClr val="28D2FF"/>
              </a:buClr>
              <a:buFont typeface="Arial" panose="020B0604020202020204" pitchFamily="34" charset="0"/>
              <a:buChar char="•"/>
            </a:pPr>
            <a:endParaRPr lang="en-US" sz="2160" dirty="0">
              <a:solidFill>
                <a:prstClr val="black"/>
              </a:solidFill>
              <a:latin typeface="Aptos" panose="02110004020202020204"/>
            </a:endParaRPr>
          </a:p>
          <a:p>
            <a:pPr marL="457188" indent="-274320" defTabSz="1097280">
              <a:lnSpc>
                <a:spcPct val="90000"/>
              </a:lnSpc>
              <a:spcAft>
                <a:spcPts val="720"/>
              </a:spcAft>
              <a:buClr>
                <a:srgbClr val="28D2FF"/>
              </a:buClr>
              <a:buFont typeface="Arial" panose="020B0604020202020204" pitchFamily="34" charset="0"/>
              <a:buChar char="•"/>
            </a:pPr>
            <a:r>
              <a:rPr lang="en-US" sz="2160" dirty="0">
                <a:solidFill>
                  <a:prstClr val="black"/>
                </a:solidFill>
                <a:latin typeface="Aptos" panose="02110004020202020204"/>
              </a:rPr>
              <a:t>I team SOC coprono molteplici attività di sicurezza e analizzano </a:t>
            </a:r>
            <a:br>
              <a:rPr lang="en-US" sz="2160" dirty="0">
                <a:solidFill>
                  <a:prstClr val="black"/>
                </a:solidFill>
                <a:latin typeface="Aptos" panose="02110004020202020204"/>
              </a:rPr>
            </a:br>
            <a:r>
              <a:rPr lang="en-US" sz="2160" dirty="0">
                <a:solidFill>
                  <a:prstClr val="black"/>
                </a:solidFill>
                <a:latin typeface="Aptos" panose="02110004020202020204"/>
              </a:rPr>
              <a:t>flussi di dati grandi e continui </a:t>
            </a:r>
            <a:br>
              <a:rPr lang="en-US" sz="2160" dirty="0">
                <a:solidFill>
                  <a:prstClr val="black"/>
                </a:solidFill>
                <a:latin typeface="Aptos" panose="02110004020202020204"/>
              </a:rPr>
            </a:br>
            <a:endParaRPr lang="en-US" sz="2160" dirty="0">
              <a:solidFill>
                <a:prstClr val="black"/>
              </a:solidFill>
              <a:latin typeface="Aptos" panose="02110004020202020204"/>
            </a:endParaRPr>
          </a:p>
          <a:p>
            <a:pPr marL="457188" indent="-274320" defTabSz="1097280">
              <a:lnSpc>
                <a:spcPct val="90000"/>
              </a:lnSpc>
              <a:spcAft>
                <a:spcPts val="720"/>
              </a:spcAft>
              <a:buClr>
                <a:srgbClr val="28D2FF"/>
              </a:buClr>
              <a:buFont typeface="Arial" panose="020B0604020202020204" pitchFamily="34" charset="0"/>
              <a:buChar char="•"/>
            </a:pPr>
            <a:r>
              <a:rPr lang="en-US" sz="2160" dirty="0">
                <a:solidFill>
                  <a:prstClr val="black"/>
                </a:solidFill>
                <a:latin typeface="Aptos" panose="02110004020202020204"/>
              </a:rPr>
              <a:t>I compiti tecnici e il processo decisionale sono assegnati a diverse </a:t>
            </a:r>
            <a:br>
              <a:rPr lang="en-US" sz="2160" dirty="0">
                <a:solidFill>
                  <a:prstClr val="black"/>
                </a:solidFill>
                <a:latin typeface="Aptos" panose="02110004020202020204"/>
              </a:rPr>
            </a:br>
            <a:r>
              <a:rPr lang="en-US" sz="2160" dirty="0">
                <a:solidFill>
                  <a:prstClr val="black"/>
                </a:solidFill>
                <a:latin typeface="Aptos" panose="02110004020202020204"/>
              </a:rPr>
              <a:t>posizioni all'interno del SOC (Muniz et al., 2015) </a:t>
            </a:r>
          </a:p>
          <a:p>
            <a:pPr marL="457188" indent="-274320" defTabSz="1097280">
              <a:lnSpc>
                <a:spcPct val="90000"/>
              </a:lnSpc>
              <a:spcAft>
                <a:spcPts val="720"/>
              </a:spcAft>
              <a:buClr>
                <a:srgbClr val="28D2FF"/>
              </a:buClr>
              <a:buFont typeface="Arial" panose="020B0604020202020204" pitchFamily="34" charset="0"/>
              <a:buChar char="•"/>
            </a:pPr>
            <a:endParaRPr lang="en-US" sz="2160" dirty="0">
              <a:solidFill>
                <a:prstClr val="black"/>
              </a:solidFill>
              <a:latin typeface="Aptos" panose="02110004020202020204"/>
            </a:endParaRPr>
          </a:p>
          <a:p>
            <a:pPr marL="457188" indent="-274320" defTabSz="1097280">
              <a:lnSpc>
                <a:spcPct val="90000"/>
              </a:lnSpc>
              <a:spcAft>
                <a:spcPts val="720"/>
              </a:spcAft>
              <a:buClr>
                <a:srgbClr val="28D2FF"/>
              </a:buClr>
              <a:buFont typeface="Arial" panose="020B0604020202020204" pitchFamily="34" charset="0"/>
              <a:buChar char="•"/>
            </a:pPr>
            <a:endParaRPr lang="en-US" sz="2160" dirty="0">
              <a:solidFill>
                <a:prstClr val="black"/>
              </a:solidFill>
              <a:latin typeface="Aptos" panose="02110004020202020204"/>
            </a:endParaRPr>
          </a:p>
        </p:txBody>
      </p:sp>
    </p:spTree>
    <p:extLst>
      <p:ext uri="{BB962C8B-B14F-4D97-AF65-F5344CB8AC3E}">
        <p14:creationId xmlns:p14="http://schemas.microsoft.com/office/powerpoint/2010/main" val="3752360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16="http://schemas.microsoft.com/office/drawing/2014/main" xmlns:a14="http://schemas.microsoft.com/office/drawing/2010/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with low confidence">
            <a:extLst>
              <a:ext uri="{FF2B5EF4-FFF2-40B4-BE49-F238E27FC236}">
                <a16:creationId xmlns:a16="http://schemas.microsoft.com/office/drawing/2014/main" id="{6B901E58-CF01-B978-362B-B7918B12BF8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6830" y="2194560"/>
            <a:ext cx="9715500" cy="3840480"/>
          </a:xfrm>
          <a:prstGeom prst="rect">
            <a:avLst/>
          </a:prstGeom>
        </p:spPr>
      </p:pic>
      <p:pic>
        <p:nvPicPr>
          <p:cNvPr id="2" name="Bilde 2" descr="Diagram&#10;&#10;Description automatically generated">
            <a:extLst>
              <a:ext uri="{FF2B5EF4-FFF2-40B4-BE49-F238E27FC236}">
                <a16:creationId xmlns:a16="http://schemas.microsoft.com/office/drawing/2014/main" id="{093CFEB8-BB53-F751-2417-3631C659AD9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616383" y="1048817"/>
            <a:ext cx="3837188" cy="5903366"/>
          </a:xfrm>
          <a:prstGeom prst="rect">
            <a:avLst/>
          </a:prstGeom>
          <a:ln w="12700">
            <a:noFill/>
          </a:ln>
        </p:spPr>
      </p:pic>
      <p:sp>
        <p:nvSpPr>
          <p:cNvPr id="10" name="Title 9">
            <a:extLst>
              <a:ext uri="{FF2B5EF4-FFF2-40B4-BE49-F238E27FC236}">
                <a16:creationId xmlns:a16="http://schemas.microsoft.com/office/drawing/2014/main" id="{BAA2DBC7-8A59-B130-9BD2-1F81A6A4D20E}"/>
              </a:ext>
            </a:extLst>
          </p:cNvPr>
          <p:cNvSpPr>
            <a:spLocks noGrp="1"/>
          </p:cNvSpPr>
          <p:nvPr>
            <p:ph type="title"/>
          </p:nvPr>
        </p:nvSpPr>
        <p:spPr/>
        <p:txBody>
          <a:bodyPr/>
          <a:lstStyle/>
          <a:p>
            <a:r>
              <a:rPr lang="nb-NO" dirty="0"/>
              <a:t>Competenze </a:t>
            </a:r>
            <a:r>
              <a:rPr lang="nb-NO" dirty="0" err="1"/>
              <a:t>richieste</a:t>
            </a:r>
            <a:endParaRPr lang="nb-NO"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16="http://schemas.microsoft.com/office/drawing/2014/main" xmlns:adec="http://schemas.microsoft.com/office/drawing/2017/decorative" xmlns:p16="http://schemas.microsoft.com/office/powerpoint/2015/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11" name="Rectangle 10">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srgbClr val="000000"/>
              </a:solidFill>
              <a:latin typeface="Calibri" panose="020F0502020204030204"/>
            </a:endParaRPr>
          </a:p>
        </p:txBody>
      </p:sp>
      <p:pic>
        <p:nvPicPr>
          <p:cNvPr id="5" name="Picture 4" descr="An abstract design with lines and financial symbols">
            <a:extLst>
              <a:ext uri="{FF2B5EF4-FFF2-40B4-BE49-F238E27FC236}">
                <a16:creationId xmlns:a16="http://schemas.microsoft.com/office/drawing/2014/main" id="{83CCA713-A1B8-E5A7-9B94-046B15F855C1}"/>
              </a:ext>
            </a:extLst>
          </p:cNvPr>
          <p:cNvPicPr>
            <a:picLocks noChangeAspect="1"/>
          </p:cNvPicPr>
          <p:nvPr/>
        </p:nvPicPr>
        <p:blipFill>
          <a:blip r:embed="rId2">
            <a:alphaModFix amt="60000"/>
          </a:blip>
          <a:srcRect t="10400" b="5014"/>
          <a:stretch/>
        </p:blipFill>
        <p:spPr>
          <a:xfrm>
            <a:off x="-1" y="12"/>
            <a:ext cx="14630401" cy="8229588"/>
          </a:xfrm>
          <a:prstGeom prst="rect">
            <a:avLst/>
          </a:prstGeom>
        </p:spPr>
      </p:pic>
      <p:sp>
        <p:nvSpPr>
          <p:cNvPr id="2" name="Title 1">
            <a:extLst>
              <a:ext uri="{FF2B5EF4-FFF2-40B4-BE49-F238E27FC236}">
                <a16:creationId xmlns:a16="http://schemas.microsoft.com/office/drawing/2014/main" id="{46F4BA89-E66C-ECFE-0E4C-26366A471EAD}"/>
              </a:ext>
            </a:extLst>
          </p:cNvPr>
          <p:cNvSpPr>
            <a:spLocks noGrp="1"/>
          </p:cNvSpPr>
          <p:nvPr>
            <p:ph type="title"/>
          </p:nvPr>
        </p:nvSpPr>
        <p:spPr>
          <a:xfrm>
            <a:off x="1437818" y="874688"/>
            <a:ext cx="11750965" cy="2468444"/>
          </a:xfrm>
        </p:spPr>
        <p:txBody>
          <a:bodyPr>
            <a:normAutofit/>
          </a:bodyPr>
          <a:lstStyle/>
          <a:p>
            <a:r>
              <a:rPr lang="nb-NO">
                <a:solidFill>
                  <a:srgbClr val="FFFFFF"/>
                </a:solidFill>
              </a:rPr>
              <a:t>Piano</a:t>
            </a:r>
          </a:p>
        </p:txBody>
      </p:sp>
      <p:sp>
        <p:nvSpPr>
          <p:cNvPr id="3" name="Content Placeholder 2">
            <a:extLst>
              <a:ext uri="{FF2B5EF4-FFF2-40B4-BE49-F238E27FC236}">
                <a16:creationId xmlns:a16="http://schemas.microsoft.com/office/drawing/2014/main" id="{710B93A0-1E7E-8E65-DA32-1BE8061F83F1}"/>
              </a:ext>
            </a:extLst>
          </p:cNvPr>
          <p:cNvSpPr>
            <a:spLocks noGrp="1"/>
          </p:cNvSpPr>
          <p:nvPr>
            <p:ph idx="1"/>
          </p:nvPr>
        </p:nvSpPr>
        <p:spPr>
          <a:xfrm>
            <a:off x="1437818" y="3549198"/>
            <a:ext cx="11750965" cy="3805708"/>
          </a:xfrm>
        </p:spPr>
        <p:txBody>
          <a:bodyPr>
            <a:normAutofit/>
          </a:bodyPr>
          <a:lstStyle/>
          <a:p>
            <a:r>
              <a:rPr lang="nb-NO" sz="2400">
                <a:solidFill>
                  <a:srgbClr val="FFFFFF"/>
                </a:solidFill>
              </a:rPr>
              <a:t>Fattori di contesto</a:t>
            </a:r>
          </a:p>
          <a:p>
            <a:r>
              <a:rPr lang="nb-NO" sz="2400">
                <a:solidFill>
                  <a:srgbClr val="FFFFFF"/>
                </a:solidFill>
              </a:rPr>
              <a:t>Prospettive organizzative</a:t>
            </a:r>
          </a:p>
          <a:p>
            <a:r>
              <a:rPr lang="nb-NO" sz="2400">
                <a:solidFill>
                  <a:srgbClr val="FFFFFF"/>
                </a:solidFill>
              </a:rPr>
              <a:t>Stili di leadership</a:t>
            </a:r>
          </a:p>
          <a:p>
            <a:r>
              <a:rPr lang="nb-NO" sz="2400">
                <a:solidFill>
                  <a:srgbClr val="FFFFFF"/>
                </a:solidFill>
              </a:rPr>
              <a:t>Sicurezza psicologica sul posto di lavoro</a:t>
            </a:r>
          </a:p>
          <a:p>
            <a:r>
              <a:rPr lang="nb-NO" sz="2400">
                <a:solidFill>
                  <a:srgbClr val="FFFFFF"/>
                </a:solidFill>
              </a:rPr>
              <a:t>Leadership nella sicurezza informatica</a:t>
            </a:r>
          </a:p>
        </p:txBody>
      </p:sp>
      <p:grpSp>
        <p:nvGrpSpPr>
          <p:cNvPr id="4" name="Group 3">
            <a:extLst>
              <a:ext uri="{FF2B5EF4-FFF2-40B4-BE49-F238E27FC236}">
                <a16:creationId xmlns:a16="http://schemas.microsoft.com/office/drawing/2014/main" id="{232F36D8-29E6-7944-36E8-58E96B71681B}"/>
              </a:ext>
            </a:extLst>
          </p:cNvPr>
          <p:cNvGrpSpPr/>
          <p:nvPr/>
        </p:nvGrpSpPr>
        <p:grpSpPr>
          <a:xfrm>
            <a:off x="10972801" y="7594540"/>
            <a:ext cx="2591913" cy="481557"/>
            <a:chOff x="5179092" y="5483822"/>
            <a:chExt cx="3294001" cy="612000"/>
          </a:xfrm>
        </p:grpSpPr>
        <p:pic>
          <p:nvPicPr>
            <p:cNvPr id="6" name="Picture 5">
              <a:extLst>
                <a:ext uri="{FF2B5EF4-FFF2-40B4-BE49-F238E27FC236}">
                  <a16:creationId xmlns:a16="http://schemas.microsoft.com/office/drawing/2014/main" id="{0304E8C6-3605-7BAC-CCC9-C1B90267535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2CEFF0AB-CB57-BE70-49D2-D568575E044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35837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sld>
</file>

<file path=ppt/slides/slide30.xml><?xml version="1.0" encoding="utf-8"?>
<p:sld xmlns:a14="http://schemas.microsoft.com/office/drawing/2010/main"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766656" y="548640"/>
            <a:ext cx="13091568" cy="1642336"/>
          </a:xfrm>
          <a:prstGeom prst="rect">
            <a:avLst/>
          </a:prstGeom>
        </p:spPr>
        <p:txBody>
          <a:bodyPr vert="horz" lIns="146304" tIns="73152" rIns="146304" bIns="73152"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097280">
              <a:lnSpc>
                <a:spcPct val="90000"/>
              </a:lnSpc>
              <a:spcAft>
                <a:spcPts val="960"/>
              </a:spcAft>
            </a:pPr>
            <a:r>
              <a:rPr lang="en-US" sz="4960">
                <a:solidFill>
                  <a:prstClr val="black"/>
                </a:solidFill>
                <a:latin typeface="Aptos Display" panose="02110004020202020204"/>
              </a:rPr>
              <a:t>Orient-Locate-Bridge – Il ruolo della cognizione e della comunicazione (Knox et al, 2018)</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6656" y="2021028"/>
            <a:ext cx="13269472" cy="4014013"/>
          </a:xfrm>
          <a:prstGeom prst="rect">
            <a:avLst/>
          </a:prstGeom>
        </p:spPr>
      </p:pic>
      <p:pic>
        <p:nvPicPr>
          <p:cNvPr id="11" name="Picture 10" descr="A screenshot of a computer&#10;&#10;Description automatically generated with low confidence">
            <a:extLst>
              <a:ext uri="{FF2B5EF4-FFF2-40B4-BE49-F238E27FC236}">
                <a16:creationId xmlns:a16="http://schemas.microsoft.com/office/drawing/2014/main" id="{E0344B0C-FACE-7095-51E1-A524848BB13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49524" y="6045271"/>
            <a:ext cx="5525832" cy="2184329"/>
          </a:xfrm>
          <a:prstGeom prst="rect">
            <a:avLst/>
          </a:prstGeom>
        </p:spPr>
      </p:pic>
    </p:spTree>
    <p:extLst>
      <p:ext uri="{BB962C8B-B14F-4D97-AF65-F5344CB8AC3E}">
        <p14:creationId xmlns:p14="http://schemas.microsoft.com/office/powerpoint/2010/main" val="954405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70390" y="285366"/>
            <a:ext cx="13889621" cy="881364"/>
          </a:xfrm>
        </p:spPr>
        <p:txBody>
          <a:bodyPr>
            <a:normAutofit/>
          </a:bodyPr>
          <a:lstStyle/>
          <a:p>
            <a:r>
              <a:rPr lang="nb-NO" sz="3840" dirty="0" err="1">
                <a:solidFill>
                  <a:schemeClr val="accent1"/>
                </a:solidFill>
                <a:latin typeface="Helvetica Neue" charset="0"/>
                <a:ea typeface="Helvetica Neue" charset="0"/>
                <a:cs typeface="Helvetica Neue" charset="0"/>
              </a:rPr>
              <a:t>Cultura </a:t>
            </a:r>
            <a:r>
              <a:rPr lang="nb-NO" sz="3840" dirty="0" err="1">
                <a:solidFill>
                  <a:schemeClr val="accent1"/>
                </a:solidFill>
                <a:latin typeface="Helvetica Neue" charset="0"/>
                <a:ea typeface="Helvetica Neue" charset="0"/>
                <a:cs typeface="Helvetica Neue" charset="0"/>
              </a:rPr>
              <a:t>organizzativa </a:t>
            </a:r>
            <a:r>
              <a:rPr lang="nb-NO" sz="3840" dirty="0">
                <a:solidFill>
                  <a:schemeClr val="accent1"/>
                </a:solidFill>
                <a:latin typeface="Helvetica Neue" charset="0"/>
                <a:ea typeface="Helvetica Neue" charset="0"/>
                <a:cs typeface="Helvetica Neue" charset="0"/>
              </a:rPr>
              <a:t>e </a:t>
            </a:r>
            <a:r>
              <a:rPr lang="nb-NO" sz="3840" dirty="0" err="1">
                <a:solidFill>
                  <a:schemeClr val="accent1"/>
                </a:solidFill>
                <a:latin typeface="Helvetica Neue" charset="0"/>
                <a:ea typeface="Helvetica Neue" charset="0"/>
                <a:cs typeface="Helvetica Neue" charset="0"/>
              </a:rPr>
              <a:t>aspetti </a:t>
            </a:r>
            <a:r>
              <a:rPr lang="nb-NO" sz="3840" dirty="0" err="1">
                <a:solidFill>
                  <a:schemeClr val="accent1"/>
                </a:solidFill>
                <a:latin typeface="Helvetica Neue" charset="0"/>
                <a:ea typeface="Helvetica Neue" charset="0"/>
                <a:cs typeface="Helvetica Neue" charset="0"/>
              </a:rPr>
              <a:t>sociali </a:t>
            </a:r>
            <a:r>
              <a:rPr lang="nb-NO" sz="3840" dirty="0">
                <a:solidFill>
                  <a:schemeClr val="accent1"/>
                </a:solidFill>
                <a:latin typeface="Helvetica Neue" charset="0"/>
                <a:ea typeface="Helvetica Neue" charset="0"/>
                <a:cs typeface="Helvetica Neue" charset="0"/>
              </a:rPr>
              <a:t>della sicurezza informatica</a:t>
            </a:r>
            <a:endParaRPr lang="en-US" sz="3840" dirty="0">
              <a:solidFill>
                <a:schemeClr val="accent1"/>
              </a:solidFill>
            </a:endParaRPr>
          </a:p>
        </p:txBody>
      </p:sp>
      <p:sp>
        <p:nvSpPr>
          <p:cNvPr id="3" name="TekstSylinder 2"/>
          <p:cNvSpPr txBox="1"/>
          <p:nvPr/>
        </p:nvSpPr>
        <p:spPr>
          <a:xfrm>
            <a:off x="412504" y="1971783"/>
            <a:ext cx="13240537" cy="6001643"/>
          </a:xfrm>
          <a:prstGeom prst="rect">
            <a:avLst/>
          </a:prstGeom>
          <a:noFill/>
        </p:spPr>
        <p:txBody>
          <a:bodyPr wrap="square" rtlCol="0">
            <a:spAutoFit/>
          </a:bodyPr>
          <a:lstStyle/>
          <a:p>
            <a:pPr defTabSz="1097280"/>
            <a:r>
              <a:rPr lang="nb-NO" sz="2400" dirty="0">
                <a:solidFill>
                  <a:prstClr val="black"/>
                </a:solidFill>
                <a:latin typeface="Arial" charset="0"/>
                <a:ea typeface="Arial" charset="0"/>
                <a:cs typeface="Arial" charset="0"/>
              </a:rPr>
              <a:t>La sicurezza informatica è un </a:t>
            </a:r>
            <a:r>
              <a:rPr lang="nb-NO" sz="2400" dirty="0" err="1">
                <a:solidFill>
                  <a:prstClr val="black"/>
                </a:solidFill>
                <a:latin typeface="Arial" charset="0"/>
                <a:ea typeface="Arial" charset="0"/>
                <a:cs typeface="Arial" charset="0"/>
              </a:rPr>
              <a:t>valore </a:t>
            </a:r>
            <a:r>
              <a:rPr lang="nb-NO" sz="2400" dirty="0" err="1">
                <a:solidFill>
                  <a:prstClr val="black"/>
                </a:solidFill>
                <a:latin typeface="Arial" charset="0"/>
                <a:ea typeface="Arial" charset="0"/>
                <a:cs typeface="Arial" charset="0"/>
              </a:rPr>
              <a:t>organizzativo</a:t>
            </a:r>
            <a:r>
              <a:rPr lang="nb-NO" sz="2400" dirty="0">
                <a:solidFill>
                  <a:prstClr val="black"/>
                </a:solidFill>
                <a:latin typeface="Arial" charset="0"/>
                <a:ea typeface="Arial" charset="0"/>
                <a:cs typeface="Arial" charset="0"/>
              </a:rPr>
              <a:t>?</a:t>
            </a:r>
          </a:p>
          <a:p>
            <a:pPr defTabSz="1097280"/>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pPr>
            <a:r>
              <a:rPr lang="nb-NO" sz="2400" dirty="0" err="1">
                <a:solidFill>
                  <a:prstClr val="black"/>
                </a:solidFill>
                <a:latin typeface="Arial" charset="0"/>
                <a:ea typeface="Arial" charset="0"/>
                <a:cs typeface="Arial" charset="0"/>
              </a:rPr>
              <a:t>Fondamentale</a:t>
            </a: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pPr>
            <a:r>
              <a:rPr lang="nb-NO" sz="2400" dirty="0" err="1">
                <a:solidFill>
                  <a:prstClr val="black"/>
                </a:solidFill>
                <a:latin typeface="Arial" charset="0"/>
                <a:ea typeface="Arial" charset="0"/>
                <a:cs typeface="Arial" charset="0"/>
              </a:rPr>
              <a:t>Aspirazionale</a:t>
            </a: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pPr>
            <a:r>
              <a:rPr lang="nb-NO" sz="2400" dirty="0" err="1">
                <a:solidFill>
                  <a:prstClr val="black"/>
                </a:solidFill>
                <a:latin typeface="Arial" charset="0"/>
                <a:ea typeface="Arial" charset="0"/>
                <a:cs typeface="Arial" charset="0"/>
              </a:rPr>
              <a:t>Permesso </a:t>
            </a:r>
            <a:r>
              <a:rPr lang="nb-NO" sz="2400" dirty="0">
                <a:solidFill>
                  <a:prstClr val="black"/>
                </a:solidFill>
                <a:latin typeface="Arial" charset="0"/>
                <a:ea typeface="Arial" charset="0"/>
                <a:cs typeface="Arial" charset="0"/>
              </a:rPr>
              <a:t>di giocare</a:t>
            </a:r>
          </a:p>
          <a:p>
            <a:pPr marL="411480" indent="-411480" defTabSz="1097280" fontAlgn="base">
              <a:buFont typeface="Arial" charset="0"/>
              <a:buChar char="•"/>
            </a:pPr>
            <a:r>
              <a:rPr lang="nb-NO" sz="2400" dirty="0" err="1">
                <a:solidFill>
                  <a:prstClr val="black"/>
                </a:solidFill>
                <a:latin typeface="Arial" charset="0"/>
                <a:ea typeface="Arial" charset="0"/>
                <a:cs typeface="Arial" charset="0"/>
              </a:rPr>
              <a:t>Accidentale</a:t>
            </a: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pP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pP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pP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pP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pPr>
            <a:r>
              <a:rPr lang="nb-NO" sz="2400" dirty="0" err="1">
                <a:solidFill>
                  <a:prstClr val="black"/>
                </a:solidFill>
                <a:latin typeface="Arial" charset="0"/>
                <a:ea typeface="Arial" charset="0"/>
                <a:cs typeface="Arial" charset="0"/>
              </a:rPr>
              <a:t>Lencioni</a:t>
            </a:r>
            <a:r>
              <a:rPr lang="nb-NO" sz="2400" dirty="0">
                <a:solidFill>
                  <a:prstClr val="black"/>
                </a:solidFill>
                <a:latin typeface="Arial" charset="0"/>
                <a:ea typeface="Arial" charset="0"/>
                <a:cs typeface="Arial" charset="0"/>
              </a:rPr>
              <a:t>, 2002</a:t>
            </a:r>
          </a:p>
          <a:p>
            <a:pPr marL="411480" indent="-411480" defTabSz="1097280" fontAlgn="base">
              <a:buFont typeface="Arial" charset="0"/>
              <a:buChar char="•"/>
            </a:pPr>
            <a:endParaRPr lang="nb-NO" sz="2400" dirty="0">
              <a:solidFill>
                <a:prstClr val="black"/>
              </a:solidFill>
              <a:latin typeface="Arial" charset="0"/>
              <a:ea typeface="Arial" charset="0"/>
              <a:cs typeface="Arial" charset="0"/>
            </a:endParaRPr>
          </a:p>
          <a:p>
            <a:pPr defTabSz="1097280" fontAlgn="base"/>
            <a:endParaRPr lang="nb-NO" sz="2400" dirty="0">
              <a:solidFill>
                <a:prstClr val="black"/>
              </a:solidFill>
              <a:latin typeface="Arial" charset="0"/>
              <a:ea typeface="Arial" charset="0"/>
              <a:cs typeface="Arial" charset="0"/>
            </a:endParaRPr>
          </a:p>
          <a:p>
            <a:pPr defTabSz="1097280" fontAlgn="base"/>
            <a:endParaRPr lang="nb-NO" sz="2400" dirty="0">
              <a:solidFill>
                <a:prstClr val="black"/>
              </a:solidFill>
              <a:latin typeface="Arial" charset="0"/>
              <a:ea typeface="Arial" charset="0"/>
              <a:cs typeface="Arial" charset="0"/>
            </a:endParaRPr>
          </a:p>
          <a:p>
            <a:pPr defTabSz="1097280"/>
            <a:br>
              <a:rPr lang="nb-NO" sz="2400" dirty="0">
                <a:solidFill>
                  <a:prstClr val="black"/>
                </a:solidFill>
                <a:latin typeface="Arial" charset="0"/>
                <a:ea typeface="Arial" charset="0"/>
                <a:cs typeface="Arial" charset="0"/>
              </a:rPr>
            </a:br>
            <a:endParaRPr lang="nb-NO" sz="2400" dirty="0">
              <a:solidFill>
                <a:prstClr val="black"/>
              </a:solidFill>
              <a:latin typeface="Arial" charset="0"/>
              <a:ea typeface="Arial" charset="0"/>
              <a:cs typeface="Arial" charset="0"/>
            </a:endParaRPr>
          </a:p>
        </p:txBody>
      </p:sp>
      <p:sp>
        <p:nvSpPr>
          <p:cNvPr id="8" name="Rektangel 7"/>
          <p:cNvSpPr/>
          <p:nvPr/>
        </p:nvSpPr>
        <p:spPr>
          <a:xfrm>
            <a:off x="7172661" y="3893201"/>
            <a:ext cx="240772" cy="424732"/>
          </a:xfrm>
          <a:prstGeom prst="rect">
            <a:avLst/>
          </a:prstGeom>
        </p:spPr>
        <p:txBody>
          <a:bodyPr wrap="none">
            <a:spAutoFit/>
          </a:bodyPr>
          <a:lstStyle/>
          <a:p>
            <a:pPr defTabSz="1097280"/>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
        <p:nvSpPr>
          <p:cNvPr id="9" name="Rektangel 8"/>
          <p:cNvSpPr/>
          <p:nvPr/>
        </p:nvSpPr>
        <p:spPr>
          <a:xfrm>
            <a:off x="7172661" y="3893201"/>
            <a:ext cx="240772" cy="424732"/>
          </a:xfrm>
          <a:prstGeom prst="rect">
            <a:avLst/>
          </a:prstGeom>
        </p:spPr>
        <p:txBody>
          <a:bodyPr wrap="none">
            <a:spAutoFit/>
          </a:bodyPr>
          <a:lstStyle/>
          <a:p>
            <a:pPr defTabSz="1097280"/>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
        <p:nvSpPr>
          <p:cNvPr id="10" name="Rektangel 9"/>
          <p:cNvSpPr/>
          <p:nvPr/>
        </p:nvSpPr>
        <p:spPr>
          <a:xfrm>
            <a:off x="7172661" y="3893201"/>
            <a:ext cx="240772" cy="424732"/>
          </a:xfrm>
          <a:prstGeom prst="rect">
            <a:avLst/>
          </a:prstGeom>
        </p:spPr>
        <p:txBody>
          <a:bodyPr wrap="none">
            <a:spAutoFit/>
          </a:bodyPr>
          <a:lstStyle/>
          <a:p>
            <a:pPr defTabSz="1097280"/>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Tree>
    <p:extLst>
      <p:ext uri="{BB962C8B-B14F-4D97-AF65-F5344CB8AC3E}">
        <p14:creationId xmlns:p14="http://schemas.microsoft.com/office/powerpoint/2010/main" val="1805151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70390" y="285366"/>
            <a:ext cx="13889621" cy="881364"/>
          </a:xfrm>
        </p:spPr>
        <p:txBody>
          <a:bodyPr>
            <a:normAutofit/>
          </a:bodyPr>
          <a:lstStyle/>
          <a:p>
            <a:r>
              <a:rPr lang="nb-NO" sz="3840" dirty="0" err="1">
                <a:solidFill>
                  <a:schemeClr val="accent1"/>
                </a:solidFill>
                <a:latin typeface="Helvetica Neue" charset="0"/>
                <a:ea typeface="Helvetica Neue" charset="0"/>
                <a:cs typeface="Helvetica Neue" charset="0"/>
              </a:rPr>
              <a:t>Cultura </a:t>
            </a:r>
            <a:r>
              <a:rPr lang="nb-NO" sz="3840" dirty="0" err="1">
                <a:solidFill>
                  <a:schemeClr val="accent1"/>
                </a:solidFill>
                <a:latin typeface="Helvetica Neue" charset="0"/>
                <a:ea typeface="Helvetica Neue" charset="0"/>
                <a:cs typeface="Helvetica Neue" charset="0"/>
              </a:rPr>
              <a:t>organizzativa </a:t>
            </a:r>
            <a:r>
              <a:rPr lang="nb-NO" sz="3840" dirty="0">
                <a:solidFill>
                  <a:schemeClr val="accent1"/>
                </a:solidFill>
                <a:latin typeface="Helvetica Neue" charset="0"/>
                <a:ea typeface="Helvetica Neue" charset="0"/>
                <a:cs typeface="Helvetica Neue" charset="0"/>
              </a:rPr>
              <a:t>(Chen et al, 2012)</a:t>
            </a:r>
            <a:endParaRPr lang="en-US" sz="3840" dirty="0">
              <a:solidFill>
                <a:schemeClr val="accent1"/>
              </a:solidFill>
            </a:endParaRPr>
          </a:p>
        </p:txBody>
      </p:sp>
      <p:sp>
        <p:nvSpPr>
          <p:cNvPr id="3" name="TekstSylinder 2"/>
          <p:cNvSpPr txBox="1"/>
          <p:nvPr/>
        </p:nvSpPr>
        <p:spPr>
          <a:xfrm>
            <a:off x="412504" y="1766035"/>
            <a:ext cx="6395802" cy="3046988"/>
          </a:xfrm>
          <a:prstGeom prst="rect">
            <a:avLst/>
          </a:prstGeom>
          <a:noFill/>
        </p:spPr>
        <p:txBody>
          <a:bodyPr wrap="square" rtlCol="0">
            <a:spAutoFit/>
          </a:bodyPr>
          <a:lstStyle/>
          <a:p>
            <a:pPr defTabSz="1097280"/>
            <a:r>
              <a:rPr lang="nb-NO" sz="2400" dirty="0" err="1">
                <a:solidFill>
                  <a:prstClr val="black"/>
                </a:solidFill>
                <a:latin typeface="Arial" charset="0"/>
                <a:ea typeface="Arial" charset="0"/>
                <a:cs typeface="Arial" charset="0"/>
              </a:rPr>
              <a:t>Conformità</a:t>
            </a:r>
            <a:endParaRPr lang="nb-NO" sz="2400" dirty="0">
              <a:solidFill>
                <a:prstClr val="black"/>
              </a:solidFill>
              <a:latin typeface="Arial" charset="0"/>
              <a:ea typeface="Arial" charset="0"/>
              <a:cs typeface="Arial" charset="0"/>
            </a:endParaRPr>
          </a:p>
          <a:p>
            <a:pPr defTabSz="1097280"/>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pPr>
            <a:r>
              <a:rPr lang="nb-NO" sz="2400" dirty="0" err="1">
                <a:solidFill>
                  <a:prstClr val="black"/>
                </a:solidFill>
                <a:latin typeface="Arial" charset="0"/>
                <a:ea typeface="Arial" charset="0"/>
                <a:cs typeface="Arial" charset="0"/>
              </a:rPr>
              <a:t>Rispetto </a:t>
            </a:r>
            <a:r>
              <a:rPr lang="nb-NO" sz="2400" dirty="0" err="1">
                <a:solidFill>
                  <a:prstClr val="black"/>
                </a:solidFill>
                <a:latin typeface="Arial" charset="0"/>
                <a:ea typeface="Arial" charset="0"/>
                <a:cs typeface="Arial" charset="0"/>
              </a:rPr>
              <a:t>delle istruzioni</a:t>
            </a: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pPr>
            <a:r>
              <a:rPr lang="nb-NO" sz="2400" dirty="0" err="1">
                <a:solidFill>
                  <a:prstClr val="black"/>
                </a:solidFill>
                <a:latin typeface="Arial" charset="0"/>
                <a:ea typeface="Arial" charset="0"/>
                <a:cs typeface="Arial" charset="0"/>
              </a:rPr>
              <a:t>Basata </a:t>
            </a:r>
            <a:r>
              <a:rPr lang="nb-NO" sz="2400" dirty="0" err="1">
                <a:solidFill>
                  <a:prstClr val="black"/>
                </a:solidFill>
                <a:latin typeface="Arial" charset="0"/>
                <a:ea typeface="Arial" charset="0"/>
                <a:cs typeface="Arial" charset="0"/>
              </a:rPr>
              <a:t>sulle sanzioni</a:t>
            </a: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pPr>
            <a:r>
              <a:rPr lang="nb-NO" sz="2400" dirty="0" err="1">
                <a:solidFill>
                  <a:prstClr val="black"/>
                </a:solidFill>
                <a:latin typeface="Arial" charset="0"/>
                <a:ea typeface="Arial" charset="0"/>
                <a:cs typeface="Arial" charset="0"/>
              </a:rPr>
              <a:t>Motivazione</a:t>
            </a:r>
            <a:r>
              <a:rPr lang="nb-NO" sz="2400" dirty="0">
                <a:solidFill>
                  <a:prstClr val="black"/>
                </a:solidFill>
                <a:latin typeface="Arial" charset="0"/>
                <a:ea typeface="Arial" charset="0"/>
                <a:cs typeface="Arial" charset="0"/>
              </a:rPr>
              <a:t> egoistica</a:t>
            </a: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pPr>
            <a:r>
              <a:rPr lang="nb-NO" sz="2400" dirty="0" err="1">
                <a:solidFill>
                  <a:prstClr val="black"/>
                </a:solidFill>
                <a:latin typeface="Arial" charset="0"/>
                <a:ea typeface="Arial" charset="0"/>
                <a:cs typeface="Arial" charset="0"/>
              </a:rPr>
              <a:t>Induce </a:t>
            </a:r>
            <a:r>
              <a:rPr lang="nb-NO" sz="2400" dirty="0" err="1">
                <a:solidFill>
                  <a:prstClr val="black"/>
                </a:solidFill>
                <a:latin typeface="Arial" charset="0"/>
                <a:ea typeface="Arial" charset="0"/>
                <a:cs typeface="Arial" charset="0"/>
              </a:rPr>
              <a:t>comportamenti </a:t>
            </a:r>
            <a:r>
              <a:rPr lang="nb-NO" sz="2400" dirty="0" err="1">
                <a:solidFill>
                  <a:prstClr val="black"/>
                </a:solidFill>
                <a:latin typeface="Arial" charset="0"/>
                <a:ea typeface="Arial" charset="0"/>
                <a:cs typeface="Arial" charset="0"/>
              </a:rPr>
              <a:t>dettati dalla paura</a:t>
            </a: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pPr>
            <a:r>
              <a:rPr lang="nb-NO" sz="2400" dirty="0" err="1">
                <a:solidFill>
                  <a:prstClr val="black"/>
                </a:solidFill>
                <a:latin typeface="Arial" charset="0"/>
                <a:ea typeface="Arial" charset="0"/>
                <a:cs typeface="Arial" charset="0"/>
              </a:rPr>
              <a:t>Comportamenti</a:t>
            </a:r>
            <a:r>
              <a:rPr lang="nb-NO" sz="2400" dirty="0">
                <a:solidFill>
                  <a:prstClr val="black"/>
                </a:solidFill>
                <a:latin typeface="Arial" charset="0"/>
                <a:ea typeface="Arial" charset="0"/>
                <a:cs typeface="Arial" charset="0"/>
              </a:rPr>
              <a:t> passivi</a:t>
            </a: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pPr>
            <a:r>
              <a:rPr lang="nb-NO" sz="2400" dirty="0">
                <a:solidFill>
                  <a:prstClr val="black"/>
                </a:solidFill>
                <a:latin typeface="Arial" charset="0"/>
                <a:ea typeface="Arial" charset="0"/>
                <a:cs typeface="Arial" charset="0"/>
              </a:rPr>
              <a:t>Autoefficacia </a:t>
            </a:r>
            <a:r>
              <a:rPr lang="nb-NO" sz="2400" dirty="0" err="1">
                <a:solidFill>
                  <a:prstClr val="black"/>
                </a:solidFill>
                <a:latin typeface="Arial" charset="0"/>
                <a:ea typeface="Arial" charset="0"/>
                <a:cs typeface="Arial" charset="0"/>
              </a:rPr>
              <a:t>fluttuante</a:t>
            </a:r>
          </a:p>
        </p:txBody>
      </p:sp>
      <p:sp>
        <p:nvSpPr>
          <p:cNvPr id="8" name="Rektangel 7"/>
          <p:cNvSpPr/>
          <p:nvPr/>
        </p:nvSpPr>
        <p:spPr>
          <a:xfrm>
            <a:off x="12632473" y="2308366"/>
            <a:ext cx="240772" cy="424732"/>
          </a:xfrm>
          <a:prstGeom prst="rect">
            <a:avLst/>
          </a:prstGeom>
        </p:spPr>
        <p:txBody>
          <a:bodyPr wrap="none">
            <a:spAutoFit/>
          </a:bodyPr>
          <a:lstStyle/>
          <a:p>
            <a:pPr defTabSz="1097280"/>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
        <p:nvSpPr>
          <p:cNvPr id="9" name="Rektangel 8"/>
          <p:cNvSpPr/>
          <p:nvPr/>
        </p:nvSpPr>
        <p:spPr>
          <a:xfrm>
            <a:off x="7172661" y="3893201"/>
            <a:ext cx="240772" cy="424732"/>
          </a:xfrm>
          <a:prstGeom prst="rect">
            <a:avLst/>
          </a:prstGeom>
        </p:spPr>
        <p:txBody>
          <a:bodyPr wrap="none">
            <a:spAutoFit/>
          </a:bodyPr>
          <a:lstStyle/>
          <a:p>
            <a:pPr defTabSz="1097280"/>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
        <p:nvSpPr>
          <p:cNvPr id="10" name="Rektangel 9"/>
          <p:cNvSpPr/>
          <p:nvPr/>
        </p:nvSpPr>
        <p:spPr>
          <a:xfrm>
            <a:off x="7172661" y="3893201"/>
            <a:ext cx="240772" cy="424732"/>
          </a:xfrm>
          <a:prstGeom prst="rect">
            <a:avLst/>
          </a:prstGeom>
        </p:spPr>
        <p:txBody>
          <a:bodyPr wrap="none">
            <a:spAutoFit/>
          </a:bodyPr>
          <a:lstStyle/>
          <a:p>
            <a:pPr defTabSz="1097280"/>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
        <p:nvSpPr>
          <p:cNvPr id="12" name="TekstSylinder 11"/>
          <p:cNvSpPr txBox="1"/>
          <p:nvPr/>
        </p:nvSpPr>
        <p:spPr>
          <a:xfrm>
            <a:off x="6808306" y="1766034"/>
            <a:ext cx="6395802" cy="3046988"/>
          </a:xfrm>
          <a:prstGeom prst="rect">
            <a:avLst/>
          </a:prstGeom>
          <a:noFill/>
        </p:spPr>
        <p:txBody>
          <a:bodyPr wrap="square" rtlCol="0">
            <a:spAutoFit/>
          </a:bodyPr>
          <a:lstStyle/>
          <a:p>
            <a:pPr defTabSz="1097280"/>
            <a:r>
              <a:rPr lang="nb-NO" sz="2400" dirty="0" err="1">
                <a:solidFill>
                  <a:prstClr val="black"/>
                </a:solidFill>
                <a:latin typeface="Arial" charset="0"/>
                <a:ea typeface="Arial" charset="0"/>
                <a:cs typeface="Arial" charset="0"/>
              </a:rPr>
              <a:t>Adesione</a:t>
            </a:r>
            <a:endParaRPr lang="nb-NO" sz="2400" dirty="0">
              <a:solidFill>
                <a:prstClr val="black"/>
              </a:solidFill>
              <a:latin typeface="Arial" charset="0"/>
              <a:ea typeface="Arial" charset="0"/>
              <a:cs typeface="Arial" charset="0"/>
            </a:endParaRPr>
          </a:p>
          <a:p>
            <a:pPr defTabSz="1097280"/>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pPr>
            <a:r>
              <a:rPr lang="nb-NO" sz="2400" dirty="0" err="1">
                <a:solidFill>
                  <a:prstClr val="black"/>
                </a:solidFill>
                <a:latin typeface="Arial" charset="0"/>
                <a:ea typeface="Arial" charset="0"/>
                <a:cs typeface="Arial" charset="0"/>
              </a:rPr>
              <a:t>Comprensione</a:t>
            </a:r>
            <a:r>
              <a:rPr lang="nb-NO" sz="2400" dirty="0">
                <a:solidFill>
                  <a:prstClr val="black"/>
                </a:solidFill>
                <a:latin typeface="Arial" charset="0"/>
                <a:ea typeface="Arial" charset="0"/>
                <a:cs typeface="Arial" charset="0"/>
              </a:rPr>
              <a:t> integrata</a:t>
            </a: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pPr>
            <a:r>
              <a:rPr lang="nb-NO" sz="2400" dirty="0" err="1">
                <a:solidFill>
                  <a:prstClr val="black"/>
                </a:solidFill>
                <a:latin typeface="Arial" charset="0"/>
                <a:ea typeface="Arial" charset="0"/>
                <a:cs typeface="Arial" charset="0"/>
              </a:rPr>
              <a:t>Orientamento</a:t>
            </a:r>
            <a:r>
              <a:rPr lang="nb-NO" sz="2400" dirty="0">
                <a:solidFill>
                  <a:prstClr val="black"/>
                </a:solidFill>
                <a:latin typeface="Arial" charset="0"/>
                <a:ea typeface="Arial" charset="0"/>
                <a:cs typeface="Arial" charset="0"/>
              </a:rPr>
              <a:t> al compito</a:t>
            </a: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pPr>
            <a:r>
              <a:rPr lang="nb-NO" sz="2400" dirty="0" err="1">
                <a:solidFill>
                  <a:prstClr val="black"/>
                </a:solidFill>
                <a:latin typeface="Arial" charset="0"/>
                <a:ea typeface="Arial" charset="0"/>
                <a:cs typeface="Arial" charset="0"/>
              </a:rPr>
              <a:t>Responsabilizza </a:t>
            </a:r>
            <a:r>
              <a:rPr lang="nb-NO" sz="2400" dirty="0" err="1">
                <a:solidFill>
                  <a:prstClr val="black"/>
                </a:solidFill>
                <a:latin typeface="Arial" charset="0"/>
                <a:ea typeface="Arial" charset="0"/>
                <a:cs typeface="Arial" charset="0"/>
              </a:rPr>
              <a:t>l'utente</a:t>
            </a: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pPr>
            <a:r>
              <a:rPr lang="nb-NO" sz="2400" dirty="0" err="1">
                <a:solidFill>
                  <a:prstClr val="black"/>
                </a:solidFill>
                <a:latin typeface="Arial" charset="0"/>
                <a:ea typeface="Arial" charset="0"/>
                <a:cs typeface="Arial" charset="0"/>
              </a:rPr>
              <a:t>Esercizi </a:t>
            </a:r>
            <a:r>
              <a:rPr lang="nb-NO" sz="2400" dirty="0" err="1">
                <a:solidFill>
                  <a:prstClr val="black"/>
                </a:solidFill>
                <a:latin typeface="Arial" charset="0"/>
                <a:ea typeface="Arial" charset="0"/>
                <a:cs typeface="Arial" charset="0"/>
              </a:rPr>
              <a:t>autogestiti</a:t>
            </a: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pPr>
            <a:r>
              <a:rPr lang="nb-NO" sz="2400" dirty="0" err="1">
                <a:solidFill>
                  <a:prstClr val="black"/>
                </a:solidFill>
                <a:latin typeface="Arial" charset="0"/>
                <a:ea typeface="Arial" charset="0"/>
                <a:cs typeface="Arial" charset="0"/>
              </a:rPr>
              <a:t>Aumento </a:t>
            </a:r>
            <a:r>
              <a:rPr lang="nb-NO" sz="2400" dirty="0" err="1">
                <a:solidFill>
                  <a:prstClr val="black"/>
                </a:solidFill>
                <a:latin typeface="Arial" charset="0"/>
                <a:ea typeface="Arial" charset="0"/>
                <a:cs typeface="Arial" charset="0"/>
              </a:rPr>
              <a:t>dei comportamenti </a:t>
            </a:r>
            <a:r>
              <a:rPr lang="nb-NO" sz="2400" dirty="0" err="1">
                <a:solidFill>
                  <a:prstClr val="black"/>
                </a:solidFill>
                <a:latin typeface="Arial" charset="0"/>
                <a:ea typeface="Arial" charset="0"/>
                <a:cs typeface="Arial" charset="0"/>
              </a:rPr>
              <a:t>autonomi</a:t>
            </a: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pPr>
            <a:r>
              <a:rPr lang="nb-NO" sz="2400" dirty="0">
                <a:solidFill>
                  <a:prstClr val="black"/>
                </a:solidFill>
                <a:latin typeface="Arial" charset="0"/>
                <a:ea typeface="Arial" charset="0"/>
                <a:cs typeface="Arial" charset="0"/>
              </a:rPr>
              <a:t>Maggiore resilienza nell'autoefficacia</a:t>
            </a:r>
          </a:p>
        </p:txBody>
      </p:sp>
      <p:sp>
        <p:nvSpPr>
          <p:cNvPr id="11" name="TekstSylinder 10"/>
          <p:cNvSpPr txBox="1"/>
          <p:nvPr/>
        </p:nvSpPr>
        <p:spPr>
          <a:xfrm>
            <a:off x="370390" y="5119710"/>
            <a:ext cx="13465626" cy="2751522"/>
          </a:xfrm>
          <a:prstGeom prst="rect">
            <a:avLst/>
          </a:prstGeom>
          <a:noFill/>
        </p:spPr>
        <p:txBody>
          <a:bodyPr wrap="square" rtlCol="0">
            <a:spAutoFit/>
          </a:bodyPr>
          <a:lstStyle/>
          <a:p>
            <a:pPr defTabSz="1097280"/>
            <a:r>
              <a:rPr lang="en-US" sz="2160" dirty="0">
                <a:solidFill>
                  <a:prstClr val="black"/>
                </a:solidFill>
                <a:latin typeface="Arial" charset="0"/>
                <a:ea typeface="Arial" charset="0"/>
                <a:cs typeface="Arial" charset="0"/>
              </a:rPr>
              <a:t>Nella formazione e nell'istruzione in materia di sicurezza informatica è necessario ricorrere sia a politiche di conformità che di aderenza. </a:t>
            </a:r>
          </a:p>
          <a:p>
            <a:pPr defTabSz="1097280"/>
            <a:r>
              <a:rPr lang="en-US" sz="2160" dirty="0" err="1">
                <a:solidFill>
                  <a:prstClr val="black"/>
                </a:solidFill>
                <a:latin typeface="Arial" charset="0"/>
                <a:ea typeface="Arial" charset="0"/>
                <a:cs typeface="Arial" charset="0"/>
              </a:rPr>
              <a:t>Le organizzazioni </a:t>
            </a:r>
            <a:r>
              <a:rPr lang="en-US" sz="2160" dirty="0">
                <a:solidFill>
                  <a:prstClr val="black"/>
                </a:solidFill>
                <a:latin typeface="Arial" charset="0"/>
                <a:ea typeface="Arial" charset="0"/>
                <a:cs typeface="Arial" charset="0"/>
              </a:rPr>
              <a:t>devono avere valori, obiettivi, procedure e follow-up salienti in materia di CS per i programmi di formazione e istruzione. I valori e gli obiettivi (aumento dell'aderenza) aumentano </a:t>
            </a:r>
            <a:r>
              <a:rPr lang="en-US" sz="2160" dirty="0" err="1">
                <a:solidFill>
                  <a:prstClr val="black"/>
                </a:solidFill>
                <a:latin typeface="Arial" charset="0"/>
                <a:ea typeface="Arial" charset="0"/>
                <a:cs typeface="Arial" charset="0"/>
              </a:rPr>
              <a:t>i comportamenti</a:t>
            </a:r>
            <a:r>
              <a:rPr lang="en-US" sz="2160" dirty="0">
                <a:solidFill>
                  <a:prstClr val="black"/>
                </a:solidFill>
                <a:latin typeface="Arial" charset="0"/>
                <a:ea typeface="Arial" charset="0"/>
                <a:cs typeface="Arial" charset="0"/>
              </a:rPr>
              <a:t> orientati ai compiti</a:t>
            </a:r>
            <a:r>
              <a:rPr lang="en-US" sz="2160" dirty="0">
                <a:solidFill>
                  <a:prstClr val="black"/>
                </a:solidFill>
                <a:latin typeface="Arial" charset="0"/>
                <a:ea typeface="Arial" charset="0"/>
                <a:cs typeface="Arial" charset="0"/>
              </a:rPr>
              <a:t>, mentre le procedure e il follow-up aumentano i comportamenti orientati all'ego.</a:t>
            </a:r>
          </a:p>
          <a:p>
            <a:pPr defTabSz="1097280"/>
            <a:br>
              <a:rPr lang="en-US" sz="2160" dirty="0">
                <a:solidFill>
                  <a:prstClr val="black"/>
                </a:solidFill>
                <a:latin typeface="Arial" charset="0"/>
                <a:ea typeface="Arial" charset="0"/>
                <a:cs typeface="Arial" charset="0"/>
              </a:rPr>
            </a:br>
            <a:r>
              <a:rPr lang="en-US" sz="2160" b="1" u="sng" dirty="0">
                <a:solidFill>
                  <a:prstClr val="black"/>
                </a:solidFill>
                <a:latin typeface="Arial" charset="0"/>
                <a:ea typeface="Arial" charset="0"/>
                <a:cs typeface="Arial" charset="0"/>
              </a:rPr>
              <a:t>Gli stili di leadership moderano gli approcci adottati</a:t>
            </a:r>
          </a:p>
          <a:p>
            <a:pPr defTabSz="1097280"/>
            <a:br>
              <a:rPr lang="en-US" sz="2160" dirty="0">
                <a:solidFill>
                  <a:prstClr val="black"/>
                </a:solidFill>
                <a:latin typeface="Arial" charset="0"/>
                <a:ea typeface="Arial" charset="0"/>
                <a:cs typeface="Arial" charset="0"/>
              </a:rPr>
            </a:br>
            <a:endParaRPr lang="en-US" sz="2160" dirty="0">
              <a:solidFill>
                <a:prstClr val="black"/>
              </a:solidFill>
              <a:latin typeface="Arial" charset="0"/>
              <a:ea typeface="Arial" charset="0"/>
              <a:cs typeface="Arial" charset="0"/>
            </a:endParaRPr>
          </a:p>
        </p:txBody>
      </p:sp>
    </p:spTree>
    <p:extLst>
      <p:ext uri="{BB962C8B-B14F-4D97-AF65-F5344CB8AC3E}">
        <p14:creationId xmlns:p14="http://schemas.microsoft.com/office/powerpoint/2010/main" val="2511835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1" grpId="0"/>
    </p:bldLst>
  </p:timing>
</p:sld>
</file>

<file path=ppt/slides/slide33.xml><?xml version="1.0" encoding="utf-8"?>
<p:sld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70390" y="285366"/>
            <a:ext cx="13889621" cy="881364"/>
          </a:xfrm>
        </p:spPr>
        <p:txBody>
          <a:bodyPr>
            <a:normAutofit/>
          </a:bodyPr>
          <a:lstStyle/>
          <a:p>
            <a:r>
              <a:rPr lang="nb-NO" sz="3840" dirty="0" err="1">
                <a:solidFill>
                  <a:schemeClr val="accent1"/>
                </a:solidFill>
                <a:latin typeface="Helvetica Neue" charset="0"/>
                <a:ea typeface="Helvetica Neue" charset="0"/>
                <a:cs typeface="Helvetica Neue" charset="0"/>
              </a:rPr>
              <a:t>Raccomandazioni </a:t>
            </a:r>
            <a:r>
              <a:rPr lang="nb-NO" sz="3840" dirty="0">
                <a:solidFill>
                  <a:schemeClr val="accent1"/>
                </a:solidFill>
                <a:latin typeface="Helvetica Neue" charset="0"/>
                <a:ea typeface="Helvetica Neue" charset="0"/>
                <a:cs typeface="Helvetica Neue" charset="0"/>
              </a:rPr>
              <a:t>per </a:t>
            </a:r>
            <a:r>
              <a:rPr lang="nb-NO" sz="3840" dirty="0" err="1">
                <a:solidFill>
                  <a:schemeClr val="accent1"/>
                </a:solidFill>
                <a:latin typeface="Helvetica Neue" charset="0"/>
                <a:ea typeface="Helvetica Neue" charset="0"/>
                <a:cs typeface="Helvetica Neue" charset="0"/>
              </a:rPr>
              <a:t>una pratica </a:t>
            </a:r>
            <a:r>
              <a:rPr lang="nb-NO" sz="3840" dirty="0" err="1">
                <a:solidFill>
                  <a:schemeClr val="accent1"/>
                </a:solidFill>
                <a:latin typeface="Helvetica Neue" charset="0"/>
                <a:ea typeface="Helvetica Neue" charset="0"/>
                <a:cs typeface="Helvetica Neue" charset="0"/>
              </a:rPr>
              <a:t>migliore</a:t>
            </a:r>
            <a:endParaRPr lang="en-US" sz="3840" dirty="0">
              <a:solidFill>
                <a:schemeClr val="accent1"/>
              </a:solidFill>
            </a:endParaRPr>
          </a:p>
        </p:txBody>
      </p:sp>
      <p:sp>
        <p:nvSpPr>
          <p:cNvPr id="3" name="TekstSylinder 2"/>
          <p:cNvSpPr txBox="1"/>
          <p:nvPr/>
        </p:nvSpPr>
        <p:spPr>
          <a:xfrm>
            <a:off x="412503" y="1766036"/>
            <a:ext cx="13847507" cy="5576911"/>
          </a:xfrm>
          <a:prstGeom prst="rect">
            <a:avLst/>
          </a:prstGeom>
          <a:noFill/>
        </p:spPr>
        <p:txBody>
          <a:bodyPr wrap="square" rtlCol="0">
            <a:spAutoFit/>
          </a:bodyPr>
          <a:lstStyle/>
          <a:p>
            <a:pPr marL="548640" indent="-548640" defTabSz="1097280" fontAlgn="base">
              <a:buFont typeface="+mj-lt"/>
              <a:buAutoNum type="arabicPeriod"/>
            </a:pPr>
            <a:r>
              <a:rPr lang="nb-NO" sz="3240" dirty="0">
                <a:solidFill>
                  <a:prstClr val="black"/>
                </a:solidFill>
                <a:latin typeface="Arial" charset="0"/>
                <a:ea typeface="Arial" charset="0"/>
                <a:cs typeface="Arial" charset="0"/>
              </a:rPr>
              <a:t>La sicurezza informatica deve </a:t>
            </a:r>
            <a:r>
              <a:rPr lang="nb-NO" sz="3240" dirty="0" err="1">
                <a:solidFill>
                  <a:prstClr val="black"/>
                </a:solidFill>
                <a:latin typeface="Arial" charset="0"/>
                <a:ea typeface="Arial" charset="0"/>
                <a:cs typeface="Arial" charset="0"/>
              </a:rPr>
              <a:t>diventare </a:t>
            </a:r>
            <a:r>
              <a:rPr lang="nb-NO" sz="3240" dirty="0" err="1">
                <a:solidFill>
                  <a:prstClr val="black"/>
                </a:solidFill>
                <a:latin typeface="Arial" charset="0"/>
                <a:ea typeface="Arial" charset="0"/>
                <a:cs typeface="Arial" charset="0"/>
              </a:rPr>
              <a:t>un valore </a:t>
            </a:r>
            <a:r>
              <a:rPr lang="nb-NO" sz="3240" i="1" dirty="0" err="1">
                <a:solidFill>
                  <a:prstClr val="black"/>
                </a:solidFill>
                <a:latin typeface="Arial" charset="0"/>
                <a:ea typeface="Arial" charset="0"/>
                <a:cs typeface="Arial" charset="0"/>
              </a:rPr>
              <a:t>fondamentale </a:t>
            </a:r>
            <a:r>
              <a:rPr lang="nb-NO" sz="3240" dirty="0">
                <a:solidFill>
                  <a:prstClr val="black"/>
                </a:solidFill>
                <a:latin typeface="Arial" charset="0"/>
                <a:ea typeface="Arial" charset="0"/>
                <a:cs typeface="Arial" charset="0"/>
              </a:rPr>
              <a:t>o </a:t>
            </a:r>
            <a:r>
              <a:rPr lang="nb-NO" sz="3240" i="1" dirty="0" err="1">
                <a:solidFill>
                  <a:prstClr val="black"/>
                </a:solidFill>
                <a:latin typeface="Arial" charset="0"/>
                <a:ea typeface="Arial" charset="0"/>
                <a:cs typeface="Arial" charset="0"/>
              </a:rPr>
              <a:t>aspirazionale, </a:t>
            </a:r>
            <a:r>
              <a:rPr lang="nb-NO" sz="3240" dirty="0">
                <a:solidFill>
                  <a:prstClr val="black"/>
                </a:solidFill>
                <a:latin typeface="Arial" charset="0"/>
                <a:ea typeface="Arial" charset="0"/>
                <a:cs typeface="Arial" charset="0"/>
              </a:rPr>
              <a:t>piuttosto </a:t>
            </a:r>
            <a:r>
              <a:rPr lang="nb-NO" sz="3240" dirty="0" err="1">
                <a:solidFill>
                  <a:prstClr val="black"/>
                </a:solidFill>
                <a:latin typeface="Arial" charset="0"/>
                <a:ea typeface="Arial" charset="0"/>
                <a:cs typeface="Arial" charset="0"/>
              </a:rPr>
              <a:t>che </a:t>
            </a:r>
            <a:r>
              <a:rPr lang="nb-NO" sz="3240" dirty="0">
                <a:solidFill>
                  <a:prstClr val="black"/>
                </a:solidFill>
                <a:latin typeface="Arial" charset="0"/>
                <a:ea typeface="Arial" charset="0"/>
                <a:cs typeface="Arial" charset="0"/>
              </a:rPr>
              <a:t>un </a:t>
            </a:r>
            <a:r>
              <a:rPr lang="nb-NO" sz="3240" dirty="0" err="1">
                <a:solidFill>
                  <a:prstClr val="black"/>
                </a:solidFill>
                <a:latin typeface="Arial" charset="0"/>
                <a:ea typeface="Arial" charset="0"/>
                <a:cs typeface="Arial" charset="0"/>
              </a:rPr>
              <a:t>valore </a:t>
            </a:r>
            <a:r>
              <a:rPr lang="nb-NO" sz="3240" i="1" dirty="0">
                <a:solidFill>
                  <a:prstClr val="black"/>
                </a:solidFill>
                <a:latin typeface="Arial" charset="0"/>
                <a:ea typeface="Arial" charset="0"/>
                <a:cs typeface="Arial" charset="0"/>
              </a:rPr>
              <a:t>accessorio </a:t>
            </a:r>
            <a:r>
              <a:rPr lang="nb-NO" sz="3240" dirty="0">
                <a:solidFill>
                  <a:prstClr val="black"/>
                </a:solidFill>
                <a:latin typeface="Arial" charset="0"/>
                <a:ea typeface="Arial" charset="0"/>
                <a:cs typeface="Arial" charset="0"/>
              </a:rPr>
              <a:t>o </a:t>
            </a:r>
            <a:r>
              <a:rPr lang="nb-NO" sz="3240" i="1" dirty="0" err="1">
                <a:solidFill>
                  <a:prstClr val="black"/>
                </a:solidFill>
                <a:latin typeface="Arial" charset="0"/>
                <a:ea typeface="Arial" charset="0"/>
                <a:cs typeface="Arial" charset="0"/>
              </a:rPr>
              <a:t>accidentale.</a:t>
            </a:r>
            <a:br>
              <a:rPr lang="nb-NO" sz="3240" dirty="0">
                <a:solidFill>
                  <a:prstClr val="black"/>
                </a:solidFill>
                <a:latin typeface="Arial" charset="0"/>
                <a:ea typeface="Arial" charset="0"/>
                <a:cs typeface="Arial" charset="0"/>
              </a:rPr>
            </a:br>
            <a:endParaRPr lang="nb-NO" sz="3240" dirty="0">
              <a:solidFill>
                <a:prstClr val="black"/>
              </a:solidFill>
              <a:latin typeface="Arial" charset="0"/>
              <a:ea typeface="Arial" charset="0"/>
              <a:cs typeface="Arial" charset="0"/>
            </a:endParaRPr>
          </a:p>
          <a:p>
            <a:pPr marL="548640" indent="-548640" defTabSz="1097280" fontAlgn="base">
              <a:buFont typeface="+mj-lt"/>
              <a:buAutoNum type="arabicPeriod"/>
            </a:pPr>
            <a:r>
              <a:rPr lang="nb-NO" sz="3240" dirty="0" err="1">
                <a:solidFill>
                  <a:prstClr val="black"/>
                </a:solidFill>
                <a:latin typeface="Arial" charset="0"/>
                <a:ea typeface="Arial" charset="0"/>
                <a:cs typeface="Arial" charset="0"/>
              </a:rPr>
              <a:t>La leadership </a:t>
            </a:r>
            <a:r>
              <a:rPr lang="nb-NO" sz="3240" dirty="0">
                <a:solidFill>
                  <a:prstClr val="black"/>
                </a:solidFill>
                <a:latin typeface="Arial" charset="0"/>
                <a:ea typeface="Arial" charset="0"/>
                <a:cs typeface="Arial" charset="0"/>
              </a:rPr>
              <a:t>deve </a:t>
            </a:r>
            <a:r>
              <a:rPr lang="nb-NO" sz="3240" dirty="0" err="1">
                <a:solidFill>
                  <a:prstClr val="black"/>
                </a:solidFill>
                <a:latin typeface="Arial" charset="0"/>
                <a:ea typeface="Arial" charset="0"/>
                <a:cs typeface="Arial" charset="0"/>
              </a:rPr>
              <a:t>incarnare </a:t>
            </a:r>
            <a:r>
              <a:rPr lang="nb-NO" sz="3240" dirty="0" err="1">
                <a:solidFill>
                  <a:prstClr val="black"/>
                </a:solidFill>
                <a:latin typeface="Arial" charset="0"/>
                <a:ea typeface="Arial" charset="0"/>
                <a:cs typeface="Arial" charset="0"/>
              </a:rPr>
              <a:t>il </a:t>
            </a:r>
            <a:r>
              <a:rPr lang="nb-NO" sz="3240" dirty="0" err="1">
                <a:solidFill>
                  <a:prstClr val="black"/>
                </a:solidFill>
                <a:latin typeface="Arial" charset="0"/>
                <a:ea typeface="Arial" charset="0"/>
                <a:cs typeface="Arial" charset="0"/>
              </a:rPr>
              <a:t>comportamento </a:t>
            </a:r>
            <a:r>
              <a:rPr lang="nb-NO" sz="3240" dirty="0">
                <a:solidFill>
                  <a:prstClr val="black"/>
                </a:solidFill>
                <a:latin typeface="Arial" charset="0"/>
                <a:ea typeface="Arial" charset="0"/>
                <a:cs typeface="Arial" charset="0"/>
              </a:rPr>
              <a:t>necessario per </a:t>
            </a:r>
            <a:r>
              <a:rPr lang="nb-NO" sz="3240" dirty="0" err="1">
                <a:solidFill>
                  <a:prstClr val="black"/>
                </a:solidFill>
                <a:latin typeface="Arial" charset="0"/>
                <a:ea typeface="Arial" charset="0"/>
                <a:cs typeface="Arial" charset="0"/>
              </a:rPr>
              <a:t>influenzare </a:t>
            </a:r>
            <a:r>
              <a:rPr lang="nb-NO" sz="3240" dirty="0">
                <a:solidFill>
                  <a:prstClr val="black"/>
                </a:solidFill>
                <a:latin typeface="Arial" charset="0"/>
                <a:ea typeface="Arial" charset="0"/>
                <a:cs typeface="Arial" charset="0"/>
              </a:rPr>
              <a:t>l'autoefficacia</a:t>
            </a:r>
            <a:br>
              <a:rPr lang="nb-NO" sz="3240" dirty="0">
                <a:solidFill>
                  <a:prstClr val="black"/>
                </a:solidFill>
                <a:latin typeface="Arial" charset="0"/>
                <a:ea typeface="Arial" charset="0"/>
                <a:cs typeface="Arial" charset="0"/>
              </a:rPr>
            </a:br>
            <a:endParaRPr lang="nb-NO" sz="3240" dirty="0">
              <a:solidFill>
                <a:prstClr val="black"/>
              </a:solidFill>
              <a:latin typeface="Arial" charset="0"/>
              <a:ea typeface="Arial" charset="0"/>
              <a:cs typeface="Arial" charset="0"/>
            </a:endParaRPr>
          </a:p>
          <a:p>
            <a:pPr marL="548640" indent="-548640" defTabSz="1097280" fontAlgn="base">
              <a:buFont typeface="+mj-lt"/>
              <a:buAutoNum type="arabicPeriod"/>
            </a:pPr>
            <a:r>
              <a:rPr lang="nb-NO" sz="3240" dirty="0">
                <a:solidFill>
                  <a:prstClr val="black"/>
                </a:solidFill>
                <a:latin typeface="Arial" charset="0"/>
                <a:ea typeface="Arial" charset="0"/>
                <a:cs typeface="Arial" charset="0"/>
              </a:rPr>
              <a:t>La formazione e </a:t>
            </a:r>
            <a:r>
              <a:rPr lang="nb-NO" sz="3240" dirty="0" err="1">
                <a:solidFill>
                  <a:prstClr val="black"/>
                </a:solidFill>
                <a:latin typeface="Arial" charset="0"/>
                <a:ea typeface="Arial" charset="0"/>
                <a:cs typeface="Arial" charset="0"/>
              </a:rPr>
              <a:t>l'istruzione </a:t>
            </a:r>
            <a:r>
              <a:rPr lang="nb-NO" sz="3240" dirty="0">
                <a:solidFill>
                  <a:prstClr val="black"/>
                </a:solidFill>
                <a:latin typeface="Arial" charset="0"/>
                <a:ea typeface="Arial" charset="0"/>
                <a:cs typeface="Arial" charset="0"/>
              </a:rPr>
              <a:t>devono </a:t>
            </a:r>
            <a:r>
              <a:rPr lang="nb-NO" sz="3240" dirty="0" err="1">
                <a:solidFill>
                  <a:prstClr val="black"/>
                </a:solidFill>
                <a:latin typeface="Arial" charset="0"/>
                <a:ea typeface="Arial" charset="0"/>
                <a:cs typeface="Arial" charset="0"/>
              </a:rPr>
              <a:t>promuovere </a:t>
            </a:r>
            <a:r>
              <a:rPr lang="nb-NO" sz="3240" dirty="0" err="1">
                <a:solidFill>
                  <a:prstClr val="black"/>
                </a:solidFill>
                <a:latin typeface="Arial" charset="0"/>
                <a:ea typeface="Arial" charset="0"/>
                <a:cs typeface="Arial" charset="0"/>
              </a:rPr>
              <a:t>sia </a:t>
            </a:r>
            <a:r>
              <a:rPr lang="nb-NO" sz="3240" dirty="0" err="1">
                <a:solidFill>
                  <a:prstClr val="black"/>
                </a:solidFill>
                <a:latin typeface="Arial" charset="0"/>
                <a:ea typeface="Arial" charset="0"/>
                <a:cs typeface="Arial" charset="0"/>
              </a:rPr>
              <a:t>la conformità</a:t>
            </a:r>
            <a:r>
              <a:rPr lang="nb-NO" sz="3240" dirty="0">
                <a:solidFill>
                  <a:prstClr val="black"/>
                </a:solidFill>
                <a:latin typeface="Arial" charset="0"/>
                <a:ea typeface="Arial" charset="0"/>
                <a:cs typeface="Arial" charset="0"/>
              </a:rPr>
              <a:t> alla sicurezza informatica </a:t>
            </a:r>
            <a:r>
              <a:rPr lang="nb-NO" sz="3240" dirty="0">
                <a:solidFill>
                  <a:prstClr val="black"/>
                </a:solidFill>
                <a:latin typeface="Arial" charset="0"/>
                <a:ea typeface="Arial" charset="0"/>
                <a:cs typeface="Arial" charset="0"/>
              </a:rPr>
              <a:t>sia </a:t>
            </a:r>
            <a:r>
              <a:rPr lang="nb-NO" sz="3240" dirty="0" err="1">
                <a:solidFill>
                  <a:prstClr val="black"/>
                </a:solidFill>
                <a:latin typeface="Arial" charset="0"/>
                <a:ea typeface="Arial" charset="0"/>
                <a:cs typeface="Arial" charset="0"/>
              </a:rPr>
              <a:t>l'adesione </a:t>
            </a:r>
            <a:r>
              <a:rPr lang="nb-NO" sz="3240" dirty="0" err="1">
                <a:solidFill>
                  <a:prstClr val="black"/>
                </a:solidFill>
                <a:latin typeface="Arial" charset="0"/>
                <a:ea typeface="Arial" charset="0"/>
                <a:cs typeface="Arial" charset="0"/>
              </a:rPr>
              <a:t>attraverso </a:t>
            </a:r>
            <a:r>
              <a:rPr lang="nb-NO" sz="3240" dirty="0">
                <a:solidFill>
                  <a:prstClr val="black"/>
                </a:solidFill>
                <a:latin typeface="Arial" charset="0"/>
                <a:ea typeface="Arial" charset="0"/>
                <a:cs typeface="Arial" charset="0"/>
              </a:rPr>
              <a:t>programmi </a:t>
            </a:r>
            <a:r>
              <a:rPr lang="nb-NO" sz="3240" dirty="0" err="1">
                <a:solidFill>
                  <a:prstClr val="black"/>
                </a:solidFill>
                <a:latin typeface="Arial" charset="0"/>
                <a:ea typeface="Arial" charset="0"/>
                <a:cs typeface="Arial" charset="0"/>
              </a:rPr>
              <a:t>personalizzati </a:t>
            </a:r>
            <a:r>
              <a:rPr lang="nb-NO" sz="3240" dirty="0" err="1">
                <a:solidFill>
                  <a:prstClr val="black"/>
                </a:solidFill>
                <a:latin typeface="Arial" charset="0"/>
                <a:ea typeface="Arial" charset="0"/>
                <a:cs typeface="Arial" charset="0"/>
              </a:rPr>
              <a:t>che </a:t>
            </a:r>
            <a:r>
              <a:rPr lang="nb-NO" sz="3240" dirty="0" err="1">
                <a:solidFill>
                  <a:prstClr val="black"/>
                </a:solidFill>
                <a:latin typeface="Arial" charset="0"/>
                <a:ea typeface="Arial" charset="0"/>
                <a:cs typeface="Arial" charset="0"/>
              </a:rPr>
              <a:t>tengono conto </a:t>
            </a:r>
            <a:r>
              <a:rPr lang="nb-NO" sz="3240" dirty="0" err="1">
                <a:solidFill>
                  <a:prstClr val="black"/>
                </a:solidFill>
                <a:latin typeface="Arial" charset="0"/>
                <a:ea typeface="Arial" charset="0"/>
                <a:cs typeface="Arial" charset="0"/>
              </a:rPr>
              <a:t>del fattore</a:t>
            </a:r>
            <a:r>
              <a:rPr lang="nb-NO" sz="3240" dirty="0">
                <a:solidFill>
                  <a:prstClr val="black"/>
                </a:solidFill>
                <a:latin typeface="Arial" charset="0"/>
                <a:ea typeface="Arial" charset="0"/>
                <a:cs typeface="Arial" charset="0"/>
              </a:rPr>
              <a:t> umano e </a:t>
            </a:r>
            <a:r>
              <a:rPr lang="nb-NO" sz="3240" dirty="0" err="1">
                <a:solidFill>
                  <a:prstClr val="black"/>
                </a:solidFill>
                <a:latin typeface="Arial" charset="0"/>
                <a:ea typeface="Arial" charset="0"/>
                <a:cs typeface="Arial" charset="0"/>
              </a:rPr>
              <a:t>che </a:t>
            </a:r>
            <a:r>
              <a:rPr lang="nb-NO" sz="3240" dirty="0" err="1">
                <a:solidFill>
                  <a:prstClr val="black"/>
                </a:solidFill>
                <a:latin typeface="Arial" charset="0"/>
                <a:ea typeface="Arial" charset="0"/>
                <a:cs typeface="Arial" charset="0"/>
              </a:rPr>
              <a:t>incorporano </a:t>
            </a:r>
            <a:r>
              <a:rPr lang="nb-NO" sz="3240" dirty="0" err="1">
                <a:solidFill>
                  <a:prstClr val="black"/>
                </a:solidFill>
                <a:latin typeface="Arial" charset="0"/>
                <a:ea typeface="Arial" charset="0"/>
                <a:cs typeface="Arial" charset="0"/>
              </a:rPr>
              <a:t>aspetti </a:t>
            </a:r>
            <a:r>
              <a:rPr lang="nb-NO" sz="3240" dirty="0" err="1">
                <a:solidFill>
                  <a:prstClr val="black"/>
                </a:solidFill>
                <a:latin typeface="Arial" charset="0"/>
                <a:ea typeface="Arial" charset="0"/>
                <a:cs typeface="Arial" charset="0"/>
              </a:rPr>
              <a:t>sia </a:t>
            </a:r>
            <a:r>
              <a:rPr lang="nb-NO" sz="3240" dirty="0">
                <a:solidFill>
                  <a:prstClr val="black"/>
                </a:solidFill>
                <a:latin typeface="Arial" charset="0"/>
                <a:ea typeface="Arial" charset="0"/>
                <a:cs typeface="Arial" charset="0"/>
              </a:rPr>
              <a:t>microcognitivi (</a:t>
            </a:r>
            <a:r>
              <a:rPr lang="nb-NO" sz="3240" dirty="0" err="1">
                <a:solidFill>
                  <a:prstClr val="black"/>
                </a:solidFill>
                <a:latin typeface="Arial" charset="0"/>
                <a:ea typeface="Arial" charset="0"/>
                <a:cs typeface="Arial" charset="0"/>
              </a:rPr>
              <a:t>individuali</a:t>
            </a:r>
            <a:r>
              <a:rPr lang="nb-NO" sz="3240" dirty="0">
                <a:solidFill>
                  <a:prstClr val="black"/>
                </a:solidFill>
                <a:latin typeface="Arial" charset="0"/>
                <a:ea typeface="Arial" charset="0"/>
                <a:cs typeface="Arial" charset="0"/>
              </a:rPr>
              <a:t>: ad esempio </a:t>
            </a:r>
            <a:r>
              <a:rPr lang="nb-NO" sz="3240" dirty="0" err="1">
                <a:solidFill>
                  <a:prstClr val="black"/>
                </a:solidFill>
                <a:latin typeface="Arial" charset="0"/>
                <a:ea typeface="Arial" charset="0"/>
                <a:cs typeface="Arial" charset="0"/>
              </a:rPr>
              <a:t>motivazione</a:t>
            </a:r>
            <a:r>
              <a:rPr lang="nb-NO" sz="3240" dirty="0">
                <a:solidFill>
                  <a:prstClr val="black"/>
                </a:solidFill>
                <a:latin typeface="Arial" charset="0"/>
                <a:ea typeface="Arial" charset="0"/>
                <a:cs typeface="Arial" charset="0"/>
              </a:rPr>
              <a:t>, autoefficacia) sia macrocognitivi (</a:t>
            </a:r>
            <a:r>
              <a:rPr lang="nb-NO" sz="3240" dirty="0" err="1">
                <a:solidFill>
                  <a:prstClr val="black"/>
                </a:solidFill>
                <a:latin typeface="Arial" charset="0"/>
                <a:ea typeface="Arial" charset="0"/>
                <a:cs typeface="Arial" charset="0"/>
              </a:rPr>
              <a:t>situazionali</a:t>
            </a:r>
            <a:r>
              <a:rPr lang="nb-NO" sz="3240" dirty="0">
                <a:solidFill>
                  <a:prstClr val="black"/>
                </a:solidFill>
                <a:latin typeface="Arial" charset="0"/>
                <a:ea typeface="Arial" charset="0"/>
                <a:cs typeface="Arial" charset="0"/>
              </a:rPr>
              <a:t>: ad esempio </a:t>
            </a:r>
            <a:r>
              <a:rPr lang="nb-NO" sz="3240" dirty="0" err="1">
                <a:solidFill>
                  <a:prstClr val="black"/>
                </a:solidFill>
                <a:latin typeface="Arial" charset="0"/>
                <a:ea typeface="Arial" charset="0"/>
                <a:cs typeface="Arial" charset="0"/>
              </a:rPr>
              <a:t>modelli di ruolo</a:t>
            </a:r>
            <a:r>
              <a:rPr lang="nb-NO" sz="3240" dirty="0">
                <a:solidFill>
                  <a:prstClr val="black"/>
                </a:solidFill>
                <a:latin typeface="Arial" charset="0"/>
                <a:ea typeface="Arial" charset="0"/>
                <a:cs typeface="Arial" charset="0"/>
              </a:rPr>
              <a:t>, </a:t>
            </a:r>
            <a:r>
              <a:rPr lang="nb-NO" sz="3240" dirty="0" err="1">
                <a:solidFill>
                  <a:prstClr val="black"/>
                </a:solidFill>
                <a:latin typeface="Arial" charset="0"/>
                <a:ea typeface="Arial" charset="0"/>
                <a:cs typeface="Arial" charset="0"/>
              </a:rPr>
              <a:t>comunicazione</a:t>
            </a:r>
            <a:r>
              <a:rPr lang="nb-NO" sz="3240" dirty="0">
                <a:solidFill>
                  <a:prstClr val="black"/>
                </a:solidFill>
                <a:latin typeface="Arial" charset="0"/>
                <a:ea typeface="Arial" charset="0"/>
                <a:cs typeface="Arial" charset="0"/>
              </a:rPr>
              <a:t>)</a:t>
            </a:r>
            <a:r>
              <a:rPr lang="nb-NO" sz="3240" dirty="0">
                <a:solidFill>
                  <a:prstClr val="black"/>
                </a:solidFill>
                <a:latin typeface="Arial" charset="0"/>
                <a:ea typeface="Arial" charset="0"/>
                <a:cs typeface="Arial" charset="0"/>
              </a:rPr>
              <a:t>. </a:t>
            </a:r>
          </a:p>
          <a:p>
            <a:pPr marL="548640" indent="-548640" defTabSz="1097280">
              <a:buFont typeface="+mj-lt"/>
              <a:buAutoNum type="arabicPeriod"/>
            </a:pPr>
            <a:endParaRPr lang="nb-NO" sz="3240" dirty="0">
              <a:solidFill>
                <a:prstClr val="black"/>
              </a:solidFill>
              <a:latin typeface="Arial" charset="0"/>
              <a:ea typeface="Arial" charset="0"/>
              <a:cs typeface="Arial" charset="0"/>
            </a:endParaRPr>
          </a:p>
        </p:txBody>
      </p:sp>
      <p:sp>
        <p:nvSpPr>
          <p:cNvPr id="8" name="Rektangel 7"/>
          <p:cNvSpPr/>
          <p:nvPr/>
        </p:nvSpPr>
        <p:spPr>
          <a:xfrm>
            <a:off x="12632473" y="2308366"/>
            <a:ext cx="240772" cy="424732"/>
          </a:xfrm>
          <a:prstGeom prst="rect">
            <a:avLst/>
          </a:prstGeom>
        </p:spPr>
        <p:txBody>
          <a:bodyPr wrap="none">
            <a:spAutoFit/>
          </a:bodyPr>
          <a:lstStyle/>
          <a:p>
            <a:pPr defTabSz="1097280"/>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
        <p:nvSpPr>
          <p:cNvPr id="9" name="Rektangel 8"/>
          <p:cNvSpPr/>
          <p:nvPr/>
        </p:nvSpPr>
        <p:spPr>
          <a:xfrm>
            <a:off x="7172661" y="3893201"/>
            <a:ext cx="240772" cy="424732"/>
          </a:xfrm>
          <a:prstGeom prst="rect">
            <a:avLst/>
          </a:prstGeom>
        </p:spPr>
        <p:txBody>
          <a:bodyPr wrap="none">
            <a:spAutoFit/>
          </a:bodyPr>
          <a:lstStyle/>
          <a:p>
            <a:pPr defTabSz="1097280"/>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
        <p:nvSpPr>
          <p:cNvPr id="10" name="Rektangel 9"/>
          <p:cNvSpPr/>
          <p:nvPr/>
        </p:nvSpPr>
        <p:spPr>
          <a:xfrm>
            <a:off x="7172661" y="3893201"/>
            <a:ext cx="240772" cy="424732"/>
          </a:xfrm>
          <a:prstGeom prst="rect">
            <a:avLst/>
          </a:prstGeom>
        </p:spPr>
        <p:txBody>
          <a:bodyPr wrap="none">
            <a:spAutoFit/>
          </a:bodyPr>
          <a:lstStyle/>
          <a:p>
            <a:pPr defTabSz="1097280"/>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Tree>
    <p:extLst>
      <p:ext uri="{BB962C8B-B14F-4D97-AF65-F5344CB8AC3E}">
        <p14:creationId xmlns:p14="http://schemas.microsoft.com/office/powerpoint/2010/main" val="841674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0ADBD-3168-7C30-ACEE-BF50CBB5F521}"/>
              </a:ext>
            </a:extLst>
          </p:cNvPr>
          <p:cNvSpPr>
            <a:spLocks noGrp="1"/>
          </p:cNvSpPr>
          <p:nvPr>
            <p:ph type="title"/>
          </p:nvPr>
        </p:nvSpPr>
        <p:spPr/>
        <p:txBody>
          <a:bodyPr/>
          <a:lstStyle/>
          <a:p>
            <a:r>
              <a:rPr lang="nb-NO" dirty="0" err="1"/>
              <a:t>Comunicazione</a:t>
            </a:r>
            <a:endParaRPr lang="nb-NO" dirty="0"/>
          </a:p>
        </p:txBody>
      </p:sp>
      <p:sp>
        <p:nvSpPr>
          <p:cNvPr id="3" name="Content Placeholder 2">
            <a:extLst>
              <a:ext uri="{FF2B5EF4-FFF2-40B4-BE49-F238E27FC236}">
                <a16:creationId xmlns:a16="http://schemas.microsoft.com/office/drawing/2014/main" id="{B0172FCC-9808-4078-9BA2-E7CDEB4DA702}"/>
              </a:ext>
            </a:extLst>
          </p:cNvPr>
          <p:cNvSpPr>
            <a:spLocks noGrp="1"/>
          </p:cNvSpPr>
          <p:nvPr>
            <p:ph idx="1"/>
          </p:nvPr>
        </p:nvSpPr>
        <p:spPr/>
        <p:txBody>
          <a:bodyPr/>
          <a:lstStyle/>
          <a:p>
            <a:r>
              <a:rPr lang="nb-NO" dirty="0"/>
              <a:t>(bidirezionale)</a:t>
            </a:r>
          </a:p>
          <a:p>
            <a:r>
              <a:rPr lang="nb-NO" dirty="0"/>
              <a:t>Come </a:t>
            </a:r>
            <a:r>
              <a:rPr lang="nb-NO" dirty="0" err="1"/>
              <a:t>avviene </a:t>
            </a:r>
            <a:r>
              <a:rPr lang="nb-NO" dirty="0" err="1"/>
              <a:t>la comunicazione </a:t>
            </a:r>
            <a:r>
              <a:rPr lang="nb-NO" dirty="0" err="1"/>
              <a:t>verso l'alto</a:t>
            </a:r>
            <a:r>
              <a:rPr lang="nb-NO" dirty="0"/>
              <a:t>?</a:t>
            </a:r>
          </a:p>
          <a:p>
            <a:r>
              <a:rPr lang="nb-NO" dirty="0"/>
              <a:t>Come </a:t>
            </a:r>
            <a:r>
              <a:rPr lang="nb-NO" dirty="0" err="1"/>
              <a:t>avviene </a:t>
            </a:r>
            <a:r>
              <a:rPr lang="nb-NO" dirty="0" err="1"/>
              <a:t>la comunicazione </a:t>
            </a:r>
            <a:r>
              <a:rPr lang="nb-NO" dirty="0" err="1"/>
              <a:t>verso il basso</a:t>
            </a:r>
            <a:r>
              <a:rPr lang="nb-NO" dirty="0"/>
              <a:t>?</a:t>
            </a:r>
          </a:p>
        </p:txBody>
      </p:sp>
      <p:pic>
        <p:nvPicPr>
          <p:cNvPr id="4" name="Picture 3">
            <a:extLst>
              <a:ext uri="{FF2B5EF4-FFF2-40B4-BE49-F238E27FC236}">
                <a16:creationId xmlns:a16="http://schemas.microsoft.com/office/drawing/2014/main" id="{0F70FE32-4E3F-FAAC-ADCB-82FE695661F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57805" y="2616040"/>
            <a:ext cx="3219478" cy="4958240"/>
          </a:xfrm>
          <a:prstGeom prst="rect">
            <a:avLst/>
          </a:prstGeom>
        </p:spPr>
      </p:pic>
      <p:pic>
        <p:nvPicPr>
          <p:cNvPr id="5" name="Picture 4">
            <a:extLst>
              <a:ext uri="{FF2B5EF4-FFF2-40B4-BE49-F238E27FC236}">
                <a16:creationId xmlns:a16="http://schemas.microsoft.com/office/drawing/2014/main" id="{7278E33E-4A4B-A15B-7465-59D06D99598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43419" y="197729"/>
            <a:ext cx="4631803" cy="1831097"/>
          </a:xfrm>
          <a:prstGeom prst="rect">
            <a:avLst/>
          </a:prstGeom>
        </p:spPr>
      </p:pic>
    </p:spTree>
    <p:extLst>
      <p:ext uri="{BB962C8B-B14F-4D97-AF65-F5344CB8AC3E}">
        <p14:creationId xmlns:p14="http://schemas.microsoft.com/office/powerpoint/2010/main" val="2814678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sld>
</file>

<file path=ppt/slides/slide35.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AFBA1-CAD2-75CE-23E7-134AF7E416BE}"/>
              </a:ext>
            </a:extLst>
          </p:cNvPr>
          <p:cNvSpPr>
            <a:spLocks noGrp="1"/>
          </p:cNvSpPr>
          <p:nvPr>
            <p:ph type="title"/>
          </p:nvPr>
        </p:nvSpPr>
        <p:spPr/>
        <p:txBody>
          <a:bodyPr/>
          <a:lstStyle/>
          <a:p>
            <a:endParaRPr lang="nb-NO"/>
          </a:p>
        </p:txBody>
      </p:sp>
      <p:sp>
        <p:nvSpPr>
          <p:cNvPr id="3" name="Content Placeholder 2">
            <a:extLst>
              <a:ext uri="{FF2B5EF4-FFF2-40B4-BE49-F238E27FC236}">
                <a16:creationId xmlns:a16="http://schemas.microsoft.com/office/drawing/2014/main" id="{BBBADD3A-7F9B-49BB-A361-1F8FD9AC15E7}"/>
              </a:ext>
            </a:extLst>
          </p:cNvPr>
          <p:cNvSpPr>
            <a:spLocks noGrp="1"/>
          </p:cNvSpPr>
          <p:nvPr>
            <p:ph sz="half" idx="1"/>
          </p:nvPr>
        </p:nvSpPr>
        <p:spPr/>
        <p:txBody>
          <a:bodyPr/>
          <a:lstStyle/>
          <a:p>
            <a:endParaRPr lang="nb-NO"/>
          </a:p>
        </p:txBody>
      </p:sp>
      <p:sp>
        <p:nvSpPr>
          <p:cNvPr id="4" name="Content Placeholder 3">
            <a:extLst>
              <a:ext uri="{FF2B5EF4-FFF2-40B4-BE49-F238E27FC236}">
                <a16:creationId xmlns:a16="http://schemas.microsoft.com/office/drawing/2014/main" id="{9E82DE8F-3F8E-4E1F-23FE-2A54208A4FDF}"/>
              </a:ext>
            </a:extLst>
          </p:cNvPr>
          <p:cNvSpPr>
            <a:spLocks noGrp="1"/>
          </p:cNvSpPr>
          <p:nvPr>
            <p:ph sz="half" idx="2"/>
          </p:nvPr>
        </p:nvSpPr>
        <p:spPr/>
        <p:txBody>
          <a:bodyPr/>
          <a:lstStyle/>
          <a:p>
            <a:endParaRPr lang="nb-NO"/>
          </a:p>
        </p:txBody>
      </p:sp>
      <p:pic>
        <p:nvPicPr>
          <p:cNvPr id="6" name="Picture 5">
            <a:extLst>
              <a:ext uri="{FF2B5EF4-FFF2-40B4-BE49-F238E27FC236}">
                <a16:creationId xmlns:a16="http://schemas.microsoft.com/office/drawing/2014/main" id="{5FA7315F-0B55-9F31-3517-FAF03BA2B4B8}"/>
              </a:ext>
            </a:extLst>
          </p:cNvPr>
          <p:cNvPicPr>
            <a:picLocks noChangeAspect="1"/>
          </p:cNvPicPr>
          <p:nvPr/>
        </p:nvPicPr>
        <p:blipFill>
          <a:blip r:embed="rId2"/>
          <a:stretch>
            <a:fillRect/>
          </a:stretch>
        </p:blipFill>
        <p:spPr>
          <a:xfrm>
            <a:off x="113295" y="79447"/>
            <a:ext cx="14403810" cy="8070707"/>
          </a:xfrm>
          <a:prstGeom prst="rect">
            <a:avLst/>
          </a:prstGeom>
        </p:spPr>
      </p:pic>
      <p:pic>
        <p:nvPicPr>
          <p:cNvPr id="8" name="Picture 7">
            <a:extLst>
              <a:ext uri="{FF2B5EF4-FFF2-40B4-BE49-F238E27FC236}">
                <a16:creationId xmlns:a16="http://schemas.microsoft.com/office/drawing/2014/main" id="{7283FECB-8E26-06B3-6BF6-CFCDA86FF3A3}"/>
              </a:ext>
            </a:extLst>
          </p:cNvPr>
          <p:cNvPicPr>
            <a:picLocks noChangeAspect="1"/>
          </p:cNvPicPr>
          <p:nvPr/>
        </p:nvPicPr>
        <p:blipFill>
          <a:blip r:embed="rId3"/>
          <a:stretch>
            <a:fillRect/>
          </a:stretch>
        </p:blipFill>
        <p:spPr>
          <a:xfrm>
            <a:off x="942086" y="119458"/>
            <a:ext cx="12746228" cy="7990685"/>
          </a:xfrm>
          <a:prstGeom prst="rect">
            <a:avLst/>
          </a:prstGeom>
        </p:spPr>
      </p:pic>
    </p:spTree>
    <p:extLst>
      <p:ext uri="{BB962C8B-B14F-4D97-AF65-F5344CB8AC3E}">
        <p14:creationId xmlns:p14="http://schemas.microsoft.com/office/powerpoint/2010/main" val="1775929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8F966-4264-48E9-A52F-66595B1BEAE1}"/>
              </a:ext>
            </a:extLst>
          </p:cNvPr>
          <p:cNvSpPr>
            <a:spLocks noGrp="1"/>
          </p:cNvSpPr>
          <p:nvPr>
            <p:ph type="title"/>
          </p:nvPr>
        </p:nvSpPr>
        <p:spPr>
          <a:xfrm>
            <a:off x="1" y="231052"/>
            <a:ext cx="4912520" cy="2128880"/>
          </a:xfrm>
        </p:spPr>
        <p:txBody>
          <a:bodyPr vert="horz" lIns="109728" tIns="54864" rIns="109728" bIns="54864" rtlCol="0" anchor="b">
            <a:normAutofit/>
          </a:bodyPr>
          <a:lstStyle/>
          <a:p>
            <a:r>
              <a:rPr lang="en-US" sz="4800" dirty="0"/>
              <a:t>Cosa comunicare - SITREPS</a:t>
            </a:r>
          </a:p>
        </p:txBody>
      </p:sp>
      <p:pic>
        <p:nvPicPr>
          <p:cNvPr id="6" name="Picture 5">
            <a:extLst>
              <a:ext uri="{FF2B5EF4-FFF2-40B4-BE49-F238E27FC236}">
                <a16:creationId xmlns:a16="http://schemas.microsoft.com/office/drawing/2014/main" id="{F4D4DCC2-BE39-48AA-BB00-667FFF3C7EF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16693" y="1592837"/>
            <a:ext cx="7005451" cy="5043926"/>
          </a:xfrm>
          <a:prstGeom prst="rect">
            <a:avLst/>
          </a:prstGeom>
        </p:spPr>
      </p:pic>
      <p:pic>
        <p:nvPicPr>
          <p:cNvPr id="8" name="Content Placeholder 7">
            <a:extLst>
              <a:ext uri="{FF2B5EF4-FFF2-40B4-BE49-F238E27FC236}">
                <a16:creationId xmlns:a16="http://schemas.microsoft.com/office/drawing/2014/main" id="{E2AA6BAE-8757-43B3-9EA6-D7AC2520E808}"/>
              </a:ext>
            </a:extLst>
          </p:cNvPr>
          <p:cNvPicPr>
            <a:picLocks noGrp="1" noChangeAspect="1"/>
          </p:cNvPicPr>
          <p:nvPr>
            <p:ph sz="half" idx="2"/>
          </p:nvPr>
        </p:nvPicPr>
        <p:blipFill>
          <a:blip r:embed="rId4"/>
          <a:stretch>
            <a:fillRect/>
          </a:stretch>
        </p:blipFill>
        <p:spPr>
          <a:xfrm>
            <a:off x="6835140" y="2359932"/>
            <a:ext cx="7679803" cy="5183868"/>
          </a:xfrm>
          <a:prstGeom prst="rect">
            <a:avLst/>
          </a:prstGeom>
        </p:spPr>
      </p:pic>
      <p:pic>
        <p:nvPicPr>
          <p:cNvPr id="10" name="Picture 9">
            <a:extLst>
              <a:ext uri="{FF2B5EF4-FFF2-40B4-BE49-F238E27FC236}">
                <a16:creationId xmlns:a16="http://schemas.microsoft.com/office/drawing/2014/main" id="{A9E8293F-2416-4490-B1A1-2FAFF5D953FA}"/>
              </a:ext>
            </a:extLst>
          </p:cNvPr>
          <p:cNvPicPr>
            <a:picLocks noChangeAspect="1"/>
          </p:cNvPicPr>
          <p:nvPr/>
        </p:nvPicPr>
        <p:blipFill>
          <a:blip r:embed="rId5"/>
          <a:stretch>
            <a:fillRect/>
          </a:stretch>
        </p:blipFill>
        <p:spPr>
          <a:xfrm>
            <a:off x="5716693" y="742824"/>
            <a:ext cx="8323231" cy="7255724"/>
          </a:xfrm>
          <a:prstGeom prst="rect">
            <a:avLst/>
          </a:prstGeom>
        </p:spPr>
      </p:pic>
      <p:pic>
        <p:nvPicPr>
          <p:cNvPr id="3" name="Picture 2">
            <a:extLst>
              <a:ext uri="{FF2B5EF4-FFF2-40B4-BE49-F238E27FC236}">
                <a16:creationId xmlns:a16="http://schemas.microsoft.com/office/drawing/2014/main" id="{DF8E192D-0D53-D498-8877-CF453B878FD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83977" y="2359933"/>
            <a:ext cx="5589854" cy="4541756"/>
          </a:xfrm>
          <a:prstGeom prst="rect">
            <a:avLst/>
          </a:prstGeom>
          <a:effectLst/>
        </p:spPr>
      </p:pic>
      <p:sp>
        <p:nvSpPr>
          <p:cNvPr id="4" name="Oval 3">
            <a:extLst>
              <a:ext uri="{FF2B5EF4-FFF2-40B4-BE49-F238E27FC236}">
                <a16:creationId xmlns:a16="http://schemas.microsoft.com/office/drawing/2014/main" id="{781EE743-2F6F-4D82-BB3F-970F68D37247}"/>
              </a:ext>
            </a:extLst>
          </p:cNvPr>
          <p:cNvSpPr/>
          <p:nvPr/>
        </p:nvSpPr>
        <p:spPr>
          <a:xfrm>
            <a:off x="926085" y="3393438"/>
            <a:ext cx="1395306" cy="1449493"/>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n-GB" sz="2160" dirty="0">
              <a:solidFill>
                <a:prstClr val="white"/>
              </a:solidFill>
              <a:latin typeface="Aptos" panose="02110004020202020204"/>
            </a:endParaRPr>
          </a:p>
        </p:txBody>
      </p:sp>
      <p:sp>
        <p:nvSpPr>
          <p:cNvPr id="5" name="Oval 4">
            <a:extLst>
              <a:ext uri="{FF2B5EF4-FFF2-40B4-BE49-F238E27FC236}">
                <a16:creationId xmlns:a16="http://schemas.microsoft.com/office/drawing/2014/main" id="{99793408-CAA8-FBAB-EEEC-43B38CED7BC7}"/>
              </a:ext>
            </a:extLst>
          </p:cNvPr>
          <p:cNvSpPr/>
          <p:nvPr/>
        </p:nvSpPr>
        <p:spPr>
          <a:xfrm>
            <a:off x="2025824" y="3393438"/>
            <a:ext cx="1395306" cy="1449493"/>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n-GB" sz="2160" dirty="0">
              <a:solidFill>
                <a:prstClr val="white"/>
              </a:solidFill>
              <a:latin typeface="Aptos" panose="02110004020202020204"/>
            </a:endParaRPr>
          </a:p>
        </p:txBody>
      </p:sp>
      <p:sp>
        <p:nvSpPr>
          <p:cNvPr id="7" name="Oval 6">
            <a:extLst>
              <a:ext uri="{FF2B5EF4-FFF2-40B4-BE49-F238E27FC236}">
                <a16:creationId xmlns:a16="http://schemas.microsoft.com/office/drawing/2014/main" id="{BF5941B6-095B-ABED-667C-21E55E751C12}"/>
              </a:ext>
            </a:extLst>
          </p:cNvPr>
          <p:cNvSpPr/>
          <p:nvPr/>
        </p:nvSpPr>
        <p:spPr>
          <a:xfrm>
            <a:off x="3007453" y="3398304"/>
            <a:ext cx="1395306" cy="1449493"/>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n-GB" sz="2160" dirty="0">
              <a:solidFill>
                <a:prstClr val="white"/>
              </a:solidFill>
              <a:latin typeface="Aptos" panose="02110004020202020204"/>
            </a:endParaRPr>
          </a:p>
        </p:txBody>
      </p:sp>
    </p:spTree>
    <p:extLst>
      <p:ext uri="{BB962C8B-B14F-4D97-AF65-F5344CB8AC3E}">
        <p14:creationId xmlns:p14="http://schemas.microsoft.com/office/powerpoint/2010/main" val="1035892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0" presetClass="exit" presetSubtype="0" fill="hold" grpId="1" nodeType="withEffect">
                                  <p:stCondLst>
                                    <p:cond delay="0"/>
                                  </p:stCondLst>
                                  <p:childTnLst>
                                    <p:animEffect transition="out" filter="fade">
                                      <p:cBhvr>
                                        <p:cTn id="22" dur="500"/>
                                        <p:tgtEl>
                                          <p:spTgt spid="4"/>
                                        </p:tgtEl>
                                      </p:cBhvr>
                                    </p:animEffect>
                                    <p:set>
                                      <p:cBhvr>
                                        <p:cTn id="23" dur="1" fill="hold">
                                          <p:stCondLst>
                                            <p:cond delay="499"/>
                                          </p:stCondLst>
                                        </p:cTn>
                                        <p:tgtEl>
                                          <p:spTgt spid="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par>
                                <p:cTn id="30" presetID="16" presetClass="entr" presetSubtype="21"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par>
                                <p:cTn id="33" presetID="16" presetClass="exit" presetSubtype="21" fill="hold" grpId="1" nodeType="withEffect">
                                  <p:stCondLst>
                                    <p:cond delay="0"/>
                                  </p:stCondLst>
                                  <p:childTnLst>
                                    <p:animEffect transition="out" filter="barn(inVertical)">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7" grpId="0" animBg="1"/>
    </p:bldLst>
  </p:timing>
</p:sld>
</file>

<file path=ppt/slides/slide37.xml><?xml version="1.0" encoding="utf-8"?>
<p:sld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ssholder for innhold 7"/>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28762" y="845446"/>
            <a:ext cx="7841170" cy="3425438"/>
          </a:xfrm>
        </p:spPr>
      </p:pic>
      <p:sp>
        <p:nvSpPr>
          <p:cNvPr id="9" name="Plassholder for innhold 2"/>
          <p:cNvSpPr txBox="1">
            <a:spLocks/>
          </p:cNvSpPr>
          <p:nvPr/>
        </p:nvSpPr>
        <p:spPr>
          <a:xfrm>
            <a:off x="528762" y="4401314"/>
            <a:ext cx="12618720" cy="626620"/>
          </a:xfrm>
          <a:prstGeom prst="rect">
            <a:avLst/>
          </a:prstGeom>
        </p:spPr>
        <p:txBody>
          <a:bodyPr vert="horz" lIns="109728" tIns="54864" rIns="109728" bIns="54864"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defTabSz="1097280">
              <a:spcBef>
                <a:spcPts val="1200"/>
              </a:spcBef>
              <a:buNone/>
            </a:pPr>
            <a:r>
              <a:rPr lang="nb-NO" sz="3360" dirty="0">
                <a:solidFill>
                  <a:prstClr val="black"/>
                </a:solidFill>
                <a:latin typeface="Arial" charset="0"/>
                <a:ea typeface="Arial" charset="0"/>
                <a:cs typeface="Arial" charset="0"/>
              </a:rPr>
              <a:t>Quanto </a:t>
            </a:r>
            <a:r>
              <a:rPr lang="nb-NO" sz="3360" dirty="0">
                <a:solidFill>
                  <a:prstClr val="black"/>
                </a:solidFill>
                <a:latin typeface="Arial" charset="0"/>
                <a:ea typeface="Arial" charset="0"/>
                <a:cs typeface="Arial" charset="0"/>
              </a:rPr>
              <a:t>è </a:t>
            </a:r>
            <a:r>
              <a:rPr lang="nb-NO" sz="3360" dirty="0" err="1">
                <a:solidFill>
                  <a:prstClr val="black"/>
                </a:solidFill>
                <a:latin typeface="Arial" charset="0"/>
                <a:ea typeface="Arial" charset="0"/>
                <a:cs typeface="Arial" charset="0"/>
              </a:rPr>
              <a:t>critico </a:t>
            </a:r>
            <a:r>
              <a:rPr lang="nb-NO" sz="3360" dirty="0" err="1">
                <a:solidFill>
                  <a:prstClr val="black"/>
                </a:solidFill>
                <a:latin typeface="Arial" charset="0"/>
                <a:ea typeface="Arial" charset="0"/>
                <a:cs typeface="Arial" charset="0"/>
              </a:rPr>
              <a:t>il </a:t>
            </a:r>
            <a:r>
              <a:rPr lang="nb-NO" sz="3360" dirty="0">
                <a:solidFill>
                  <a:prstClr val="black"/>
                </a:solidFill>
                <a:latin typeface="Arial" charset="0"/>
                <a:ea typeface="Arial" charset="0"/>
                <a:cs typeface="Arial" charset="0"/>
              </a:rPr>
              <a:t>sistema?</a:t>
            </a:r>
            <a:endParaRPr lang="en-US" sz="3360" dirty="0">
              <a:solidFill>
                <a:prstClr val="black"/>
              </a:solidFill>
              <a:latin typeface="Arial" charset="0"/>
              <a:ea typeface="Arial" charset="0"/>
              <a:cs typeface="Arial" charset="0"/>
            </a:endParaRPr>
          </a:p>
        </p:txBody>
      </p:sp>
      <p:sp>
        <p:nvSpPr>
          <p:cNvPr id="10" name="Plassholder for innhold 2"/>
          <p:cNvSpPr txBox="1">
            <a:spLocks/>
          </p:cNvSpPr>
          <p:nvPr/>
        </p:nvSpPr>
        <p:spPr>
          <a:xfrm>
            <a:off x="711642" y="218826"/>
            <a:ext cx="12618720" cy="626620"/>
          </a:xfrm>
          <a:prstGeom prst="rect">
            <a:avLst/>
          </a:prstGeom>
        </p:spPr>
        <p:txBody>
          <a:bodyPr vert="horz" lIns="109728" tIns="54864" rIns="109728" bIns="54864"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defTabSz="1097280">
              <a:spcBef>
                <a:spcPts val="1200"/>
              </a:spcBef>
              <a:buNone/>
            </a:pPr>
            <a:r>
              <a:rPr lang="nb-NO" sz="3360" dirty="0">
                <a:solidFill>
                  <a:prstClr val="black"/>
                </a:solidFill>
                <a:latin typeface="Arial" charset="0"/>
                <a:ea typeface="Arial" charset="0"/>
                <a:cs typeface="Arial" charset="0"/>
              </a:rPr>
              <a:t>In</a:t>
            </a:r>
            <a:r>
              <a:rPr lang="nb-NO" sz="3360" dirty="0" err="1">
                <a:solidFill>
                  <a:prstClr val="black"/>
                </a:solidFill>
                <a:latin typeface="Arial" charset="0"/>
                <a:ea typeface="Arial" charset="0"/>
                <a:cs typeface="Arial" charset="0"/>
              </a:rPr>
              <a:t> quale fase </a:t>
            </a:r>
            <a:r>
              <a:rPr lang="nb-NO" sz="3360" dirty="0" err="1">
                <a:solidFill>
                  <a:prstClr val="black"/>
                </a:solidFill>
                <a:latin typeface="Arial" charset="0"/>
                <a:ea typeface="Arial" charset="0"/>
                <a:cs typeface="Arial" charset="0"/>
              </a:rPr>
              <a:t>della </a:t>
            </a:r>
            <a:r>
              <a:rPr lang="nb-NO" sz="3360" dirty="0">
                <a:solidFill>
                  <a:prstClr val="black"/>
                </a:solidFill>
                <a:latin typeface="Arial" charset="0"/>
                <a:ea typeface="Arial" charset="0"/>
                <a:cs typeface="Arial" charset="0"/>
              </a:rPr>
              <a:t>catena di attacco si trova </a:t>
            </a:r>
            <a:r>
              <a:rPr lang="nb-NO" sz="3360" dirty="0" err="1">
                <a:solidFill>
                  <a:prstClr val="black"/>
                </a:solidFill>
                <a:latin typeface="Arial" charset="0"/>
                <a:ea typeface="Arial" charset="0"/>
                <a:cs typeface="Arial" charset="0"/>
              </a:rPr>
              <a:t>l'attacco</a:t>
            </a:r>
            <a:r>
              <a:rPr lang="nb-NO" sz="3360" dirty="0">
                <a:solidFill>
                  <a:prstClr val="black"/>
                </a:solidFill>
                <a:latin typeface="Arial" charset="0"/>
                <a:ea typeface="Arial" charset="0"/>
                <a:cs typeface="Arial" charset="0"/>
              </a:rPr>
              <a:t> 1?</a:t>
            </a:r>
            <a:endParaRPr lang="en-US" sz="3360" dirty="0">
              <a:solidFill>
                <a:prstClr val="black"/>
              </a:solidFill>
              <a:latin typeface="Arial" charset="0"/>
              <a:ea typeface="Arial" charset="0"/>
              <a:cs typeface="Arial" charset="0"/>
            </a:endParaRPr>
          </a:p>
        </p:txBody>
      </p:sp>
      <p:pic>
        <p:nvPicPr>
          <p:cNvPr id="12" name="Bild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28259" y="1158755"/>
            <a:ext cx="3582204" cy="1827286"/>
          </a:xfrm>
          <a:prstGeom prst="rect">
            <a:avLst/>
          </a:prstGeom>
        </p:spPr>
      </p:pic>
      <p:sp>
        <p:nvSpPr>
          <p:cNvPr id="13" name="Plassholder for innhold 2"/>
          <p:cNvSpPr txBox="1">
            <a:spLocks/>
          </p:cNvSpPr>
          <p:nvPr/>
        </p:nvSpPr>
        <p:spPr>
          <a:xfrm>
            <a:off x="528762" y="5804564"/>
            <a:ext cx="12618720" cy="626620"/>
          </a:xfrm>
          <a:prstGeom prst="rect">
            <a:avLst/>
          </a:prstGeom>
        </p:spPr>
        <p:txBody>
          <a:bodyPr vert="horz" lIns="109728" tIns="54864" rIns="109728" bIns="54864"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defTabSz="1097280">
              <a:spcBef>
                <a:spcPts val="1200"/>
              </a:spcBef>
              <a:buNone/>
            </a:pPr>
            <a:r>
              <a:rPr lang="nb-NO" sz="3360" dirty="0">
                <a:solidFill>
                  <a:prstClr val="black"/>
                </a:solidFill>
                <a:latin typeface="Arial" charset="0"/>
                <a:ea typeface="Arial" charset="0"/>
                <a:cs typeface="Arial" charset="0"/>
              </a:rPr>
              <a:t>Quanto è stato grave </a:t>
            </a:r>
            <a:r>
              <a:rPr lang="nb-NO" sz="3360" dirty="0" err="1">
                <a:solidFill>
                  <a:prstClr val="black"/>
                </a:solidFill>
                <a:latin typeface="Arial" charset="0"/>
                <a:ea typeface="Arial" charset="0"/>
                <a:cs typeface="Arial" charset="0"/>
              </a:rPr>
              <a:t>l'</a:t>
            </a:r>
            <a:r>
              <a:rPr lang="nb-NO" sz="3360" dirty="0" err="1">
                <a:solidFill>
                  <a:prstClr val="black"/>
                </a:solidFill>
                <a:latin typeface="Arial" charset="0"/>
                <a:ea typeface="Arial" charset="0"/>
                <a:cs typeface="Arial" charset="0"/>
              </a:rPr>
              <a:t>attacco</a:t>
            </a:r>
            <a:r>
              <a:rPr lang="nb-NO" sz="3360" dirty="0">
                <a:solidFill>
                  <a:prstClr val="black"/>
                </a:solidFill>
                <a:latin typeface="Arial" charset="0"/>
                <a:ea typeface="Arial" charset="0"/>
                <a:cs typeface="Arial" charset="0"/>
              </a:rPr>
              <a:t>? </a:t>
            </a:r>
            <a:endParaRPr lang="en-US" sz="3360" dirty="0">
              <a:solidFill>
                <a:prstClr val="black"/>
              </a:solidFill>
              <a:latin typeface="Arial" charset="0"/>
              <a:ea typeface="Arial" charset="0"/>
              <a:cs typeface="Arial" charset="0"/>
            </a:endParaRPr>
          </a:p>
        </p:txBody>
      </p:sp>
      <p:pic>
        <p:nvPicPr>
          <p:cNvPr id="14" name="Bilde 1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28762" y="5047514"/>
            <a:ext cx="9860280" cy="731520"/>
          </a:xfrm>
          <a:prstGeom prst="rect">
            <a:avLst/>
          </a:prstGeom>
        </p:spPr>
      </p:pic>
      <p:pic>
        <p:nvPicPr>
          <p:cNvPr id="15" name="Bilde 1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11642" y="6622392"/>
            <a:ext cx="9921240" cy="853440"/>
          </a:xfrm>
          <a:prstGeom prst="rect">
            <a:avLst/>
          </a:prstGeom>
        </p:spPr>
      </p:pic>
    </p:spTree>
    <p:extLst>
      <p:ext uri="{BB962C8B-B14F-4D97-AF65-F5344CB8AC3E}">
        <p14:creationId xmlns:p14="http://schemas.microsoft.com/office/powerpoint/2010/main" val="2651977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sld>
</file>

<file path=ppt/slides/slide38.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528762" y="218827"/>
            <a:ext cx="12618720" cy="7764282"/>
          </a:xfrm>
        </p:spPr>
        <p:txBody>
          <a:bodyPr/>
          <a:lstStyle/>
          <a:p>
            <a:pPr marL="0" indent="0">
              <a:buNone/>
            </a:pPr>
            <a:r>
              <a:rPr lang="nb-NO" dirty="0" err="1">
                <a:latin typeface="Arial" charset="0"/>
                <a:ea typeface="Arial" charset="0"/>
                <a:cs typeface="Arial" charset="0"/>
              </a:rPr>
              <a:t>Descrivi </a:t>
            </a:r>
            <a:r>
              <a:rPr lang="nb-NO" dirty="0" err="1">
                <a:latin typeface="Arial" charset="0"/>
                <a:ea typeface="Arial" charset="0"/>
                <a:cs typeface="Arial" charset="0"/>
              </a:rPr>
              <a:t>l'attività </a:t>
            </a:r>
            <a:r>
              <a:rPr lang="nb-NO" dirty="0" err="1">
                <a:latin typeface="Arial" charset="0"/>
                <a:ea typeface="Arial" charset="0"/>
                <a:cs typeface="Arial" charset="0"/>
              </a:rPr>
              <a:t>che </a:t>
            </a:r>
            <a:r>
              <a:rPr lang="nb-NO" dirty="0" err="1">
                <a:latin typeface="Arial" charset="0"/>
                <a:ea typeface="Arial" charset="0"/>
                <a:cs typeface="Arial" charset="0"/>
              </a:rPr>
              <a:t>hai visto </a:t>
            </a:r>
            <a:r>
              <a:rPr lang="nb-NO" dirty="0">
                <a:latin typeface="Arial" charset="0"/>
                <a:ea typeface="Arial" charset="0"/>
                <a:cs typeface="Arial" charset="0"/>
              </a:rPr>
              <a:t>(</a:t>
            </a:r>
            <a:r>
              <a:rPr lang="nb-NO" dirty="0" err="1">
                <a:latin typeface="Arial" charset="0"/>
                <a:ea typeface="Arial" charset="0"/>
                <a:cs typeface="Arial" charset="0"/>
              </a:rPr>
              <a:t>in modo specifico </a:t>
            </a:r>
            <a:r>
              <a:rPr lang="nb-NO" dirty="0" err="1">
                <a:latin typeface="Arial" charset="0"/>
                <a:ea typeface="Arial" charset="0"/>
                <a:cs typeface="Arial" charset="0"/>
              </a:rPr>
              <a:t>ma </a:t>
            </a:r>
            <a:r>
              <a:rPr lang="nb-NO" dirty="0">
                <a:latin typeface="Arial" charset="0"/>
                <a:ea typeface="Arial" charset="0"/>
                <a:cs typeface="Arial" charset="0"/>
              </a:rPr>
              <a:t>senza entrare </a:t>
            </a:r>
            <a:r>
              <a:rPr lang="nb-NO" dirty="0" err="1">
                <a:latin typeface="Arial" charset="0"/>
                <a:ea typeface="Arial" charset="0"/>
                <a:cs typeface="Arial" charset="0"/>
              </a:rPr>
              <a:t>troppo </a:t>
            </a:r>
            <a:r>
              <a:rPr lang="nb-NO" dirty="0" err="1">
                <a:latin typeface="Arial" charset="0"/>
                <a:ea typeface="Arial" charset="0"/>
                <a:cs typeface="Arial" charset="0"/>
              </a:rPr>
              <a:t>nei dettagli</a:t>
            </a:r>
            <a:r>
              <a:rPr lang="nb-NO" dirty="0">
                <a:latin typeface="Arial" charset="0"/>
                <a:ea typeface="Arial" charset="0"/>
                <a:cs typeface="Arial" charset="0"/>
              </a:rPr>
              <a:t>) </a:t>
            </a:r>
          </a:p>
          <a:p>
            <a:pPr marL="617220" indent="-617220">
              <a:buFont typeface="+mj-lt"/>
              <a:buAutoNum type="arabicPeriod"/>
            </a:pPr>
            <a:endParaRPr lang="nb-NO" dirty="0">
              <a:latin typeface="Arial" charset="0"/>
              <a:ea typeface="Arial" charset="0"/>
              <a:cs typeface="Arial" charset="0"/>
            </a:endParaRPr>
          </a:p>
          <a:p>
            <a:pPr marL="617220" indent="-617220">
              <a:buFont typeface="+mj-lt"/>
              <a:buAutoNum type="arabicPeriod"/>
            </a:pPr>
            <a:endParaRPr lang="nb-NO" dirty="0">
              <a:latin typeface="Arial" charset="0"/>
              <a:ea typeface="Arial" charset="0"/>
              <a:cs typeface="Arial" charset="0"/>
            </a:endParaRPr>
          </a:p>
          <a:p>
            <a:pPr marL="617220" indent="-617220">
              <a:buFont typeface="+mj-lt"/>
              <a:buAutoNum type="arabicPeriod"/>
            </a:pPr>
            <a:endParaRPr lang="nb-NO" dirty="0">
              <a:latin typeface="Arial" charset="0"/>
              <a:ea typeface="Arial" charset="0"/>
              <a:cs typeface="Arial" charset="0"/>
            </a:endParaRPr>
          </a:p>
          <a:p>
            <a:pPr marL="0" indent="0">
              <a:buNone/>
            </a:pPr>
            <a:r>
              <a:rPr lang="nb-NO" dirty="0" err="1">
                <a:latin typeface="Arial" charset="0"/>
                <a:ea typeface="Arial" charset="0"/>
                <a:cs typeface="Arial" charset="0"/>
              </a:rPr>
              <a:t>Che </a:t>
            </a:r>
            <a:r>
              <a:rPr lang="nb-NO" dirty="0">
                <a:latin typeface="Arial" charset="0"/>
                <a:ea typeface="Arial" charset="0"/>
                <a:cs typeface="Arial" charset="0"/>
              </a:rPr>
              <a:t>tipo di </a:t>
            </a:r>
            <a:r>
              <a:rPr lang="nb-NO" dirty="0" err="1">
                <a:latin typeface="Arial" charset="0"/>
                <a:ea typeface="Arial" charset="0"/>
                <a:cs typeface="Arial" charset="0"/>
              </a:rPr>
              <a:t>incidente </a:t>
            </a:r>
            <a:r>
              <a:rPr lang="nb-NO" dirty="0" err="1">
                <a:latin typeface="Arial" charset="0"/>
                <a:ea typeface="Arial" charset="0"/>
                <a:cs typeface="Arial" charset="0"/>
              </a:rPr>
              <a:t>pensi </a:t>
            </a:r>
            <a:r>
              <a:rPr lang="nb-NO" dirty="0">
                <a:latin typeface="Arial" charset="0"/>
                <a:ea typeface="Arial" charset="0"/>
                <a:cs typeface="Arial" charset="0"/>
              </a:rPr>
              <a:t>che fosse? </a:t>
            </a:r>
          </a:p>
          <a:p>
            <a:pPr marL="617220" indent="-617220">
              <a:buFont typeface="+mj-lt"/>
              <a:buAutoNum type="arabicPeriod"/>
            </a:pPr>
            <a:endParaRPr lang="nb-NO" dirty="0">
              <a:latin typeface="Arial" charset="0"/>
              <a:ea typeface="Arial" charset="0"/>
              <a:cs typeface="Arial" charset="0"/>
            </a:endParaRPr>
          </a:p>
          <a:p>
            <a:pPr marL="617220" indent="-617220">
              <a:buFont typeface="+mj-lt"/>
              <a:buAutoNum type="arabicPeriod"/>
            </a:pPr>
            <a:endParaRPr lang="nb-NO" dirty="0">
              <a:latin typeface="Arial" charset="0"/>
              <a:ea typeface="Arial" charset="0"/>
              <a:cs typeface="Arial" charset="0"/>
            </a:endParaRPr>
          </a:p>
          <a:p>
            <a:pPr marL="617220" indent="-617220">
              <a:buFont typeface="+mj-lt"/>
              <a:buAutoNum type="arabicPeriod"/>
            </a:pPr>
            <a:endParaRPr lang="nb-NO" dirty="0">
              <a:latin typeface="Arial" charset="0"/>
              <a:ea typeface="Arial" charset="0"/>
              <a:cs typeface="Arial" charset="0"/>
            </a:endParaRPr>
          </a:p>
          <a:p>
            <a:pPr marL="0" indent="0">
              <a:buNone/>
            </a:pPr>
            <a:r>
              <a:rPr lang="nb-NO" dirty="0">
                <a:latin typeface="Arial" charset="0"/>
                <a:ea typeface="Arial" charset="0"/>
                <a:cs typeface="Arial" charset="0"/>
              </a:rPr>
              <a:t>Se </a:t>
            </a:r>
            <a:r>
              <a:rPr lang="nb-NO" dirty="0" err="1">
                <a:latin typeface="Arial" charset="0"/>
                <a:ea typeface="Arial" charset="0"/>
                <a:cs typeface="Arial" charset="0"/>
              </a:rPr>
              <a:t>potessi </a:t>
            </a:r>
            <a:r>
              <a:rPr lang="nb-NO" dirty="0" err="1">
                <a:latin typeface="Arial" charset="0"/>
                <a:ea typeface="Arial" charset="0"/>
                <a:cs typeface="Arial" charset="0"/>
              </a:rPr>
              <a:t>dare </a:t>
            </a:r>
            <a:r>
              <a:rPr lang="nb-NO" dirty="0" err="1">
                <a:latin typeface="Arial" charset="0"/>
                <a:ea typeface="Arial" charset="0"/>
                <a:cs typeface="Arial" charset="0"/>
              </a:rPr>
              <a:t>un suggerimento</a:t>
            </a:r>
            <a:r>
              <a:rPr lang="nb-NO" dirty="0">
                <a:latin typeface="Arial" charset="0"/>
                <a:ea typeface="Arial" charset="0"/>
                <a:cs typeface="Arial" charset="0"/>
              </a:rPr>
              <a:t>, </a:t>
            </a:r>
            <a:r>
              <a:rPr lang="nb-NO" dirty="0" err="1">
                <a:latin typeface="Arial" charset="0"/>
                <a:ea typeface="Arial" charset="0"/>
                <a:cs typeface="Arial" charset="0"/>
              </a:rPr>
              <a:t>quali </a:t>
            </a:r>
            <a:r>
              <a:rPr lang="nb-NO" dirty="0" err="1">
                <a:latin typeface="Arial" charset="0"/>
                <a:ea typeface="Arial" charset="0"/>
                <a:cs typeface="Arial" charset="0"/>
              </a:rPr>
              <a:t>azioni </a:t>
            </a:r>
            <a:r>
              <a:rPr lang="nb-NO" dirty="0" err="1">
                <a:latin typeface="Arial" charset="0"/>
                <a:ea typeface="Arial" charset="0"/>
                <a:cs typeface="Arial" charset="0"/>
              </a:rPr>
              <a:t>dovrebbero </a:t>
            </a:r>
            <a:r>
              <a:rPr lang="nb-NO" dirty="0">
                <a:latin typeface="Arial" charset="0"/>
                <a:ea typeface="Arial" charset="0"/>
                <a:cs typeface="Arial" charset="0"/>
              </a:rPr>
              <a:t>essere intraprese? </a:t>
            </a:r>
            <a:br>
              <a:rPr lang="nb-NO" dirty="0">
                <a:latin typeface="Arial" charset="0"/>
                <a:ea typeface="Arial" charset="0"/>
                <a:cs typeface="Arial" charset="0"/>
              </a:rPr>
            </a:br>
            <a:endParaRPr lang="en-US" dirty="0">
              <a:latin typeface="Arial" charset="0"/>
              <a:ea typeface="Arial" charset="0"/>
              <a:cs typeface="Arial" charset="0"/>
            </a:endParaRPr>
          </a:p>
        </p:txBody>
      </p:sp>
      <p:grpSp>
        <p:nvGrpSpPr>
          <p:cNvPr id="7" name="Gruppe 6"/>
          <p:cNvGrpSpPr/>
          <p:nvPr/>
        </p:nvGrpSpPr>
        <p:grpSpPr>
          <a:xfrm>
            <a:off x="683812" y="826936"/>
            <a:ext cx="13421802" cy="6666215"/>
            <a:chOff x="569843" y="689113"/>
            <a:chExt cx="11184835" cy="5555179"/>
          </a:xfrm>
        </p:grpSpPr>
        <p:sp>
          <p:nvSpPr>
            <p:cNvPr id="4" name="Ramme 3"/>
            <p:cNvSpPr/>
            <p:nvPr/>
          </p:nvSpPr>
          <p:spPr>
            <a:xfrm>
              <a:off x="569843" y="689113"/>
              <a:ext cx="11184835" cy="1417982"/>
            </a:xfrm>
            <a:prstGeom prst="frame">
              <a:avLst>
                <a:gd name="adj1" fmla="val 222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black"/>
                </a:solidFill>
                <a:latin typeface="Aptos" panose="02110004020202020204"/>
              </a:endParaRPr>
            </a:p>
          </p:txBody>
        </p:sp>
        <p:sp>
          <p:nvSpPr>
            <p:cNvPr id="5" name="Ramme 4"/>
            <p:cNvSpPr/>
            <p:nvPr/>
          </p:nvSpPr>
          <p:spPr>
            <a:xfrm>
              <a:off x="569843" y="2708481"/>
              <a:ext cx="11184835" cy="1417982"/>
            </a:xfrm>
            <a:prstGeom prst="frame">
              <a:avLst>
                <a:gd name="adj1" fmla="val 222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black"/>
                </a:solidFill>
                <a:latin typeface="Aptos" panose="02110004020202020204"/>
              </a:endParaRPr>
            </a:p>
          </p:txBody>
        </p:sp>
        <p:sp>
          <p:nvSpPr>
            <p:cNvPr id="6" name="Ramme 5"/>
            <p:cNvSpPr/>
            <p:nvPr/>
          </p:nvSpPr>
          <p:spPr>
            <a:xfrm>
              <a:off x="569843" y="4826310"/>
              <a:ext cx="11184835" cy="1417982"/>
            </a:xfrm>
            <a:prstGeom prst="frame">
              <a:avLst>
                <a:gd name="adj1" fmla="val 222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black"/>
                </a:solidFill>
                <a:latin typeface="Aptos" panose="02110004020202020204"/>
              </a:endParaRPr>
            </a:p>
          </p:txBody>
        </p:sp>
      </p:grpSp>
      <p:pic>
        <p:nvPicPr>
          <p:cNvPr id="2" name="Picture 1">
            <a:extLst>
              <a:ext uri="{FF2B5EF4-FFF2-40B4-BE49-F238E27FC236}">
                <a16:creationId xmlns:a16="http://schemas.microsoft.com/office/drawing/2014/main" id="{62AD3FA7-2B5A-83EB-A98F-05972AE5F17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47488" y="7188403"/>
            <a:ext cx="5512303" cy="1402814"/>
          </a:xfrm>
          <a:prstGeom prst="rect">
            <a:avLst/>
          </a:prstGeom>
        </p:spPr>
      </p:pic>
      <p:sp>
        <p:nvSpPr>
          <p:cNvPr id="8" name="Oval 7">
            <a:extLst>
              <a:ext uri="{FF2B5EF4-FFF2-40B4-BE49-F238E27FC236}">
                <a16:creationId xmlns:a16="http://schemas.microsoft.com/office/drawing/2014/main" id="{F4343CE9-8995-AEBC-B46C-6E22B2F0F636}"/>
              </a:ext>
            </a:extLst>
          </p:cNvPr>
          <p:cNvSpPr/>
          <p:nvPr/>
        </p:nvSpPr>
        <p:spPr>
          <a:xfrm>
            <a:off x="864108" y="932688"/>
            <a:ext cx="2921508" cy="147767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097280"/>
            <a:r>
              <a:rPr lang="nb-NO" sz="8640" dirty="0">
                <a:solidFill>
                  <a:prstClr val="white"/>
                </a:solidFill>
                <a:latin typeface="Aptos" panose="02110004020202020204"/>
              </a:rPr>
              <a:t>L1</a:t>
            </a:r>
          </a:p>
        </p:txBody>
      </p:sp>
      <p:sp>
        <p:nvSpPr>
          <p:cNvPr id="9" name="Oval 8">
            <a:extLst>
              <a:ext uri="{FF2B5EF4-FFF2-40B4-BE49-F238E27FC236}">
                <a16:creationId xmlns:a16="http://schemas.microsoft.com/office/drawing/2014/main" id="{533472C9-3F7B-C3B3-4D7F-1A0B37B7558B}"/>
              </a:ext>
            </a:extLst>
          </p:cNvPr>
          <p:cNvSpPr/>
          <p:nvPr/>
        </p:nvSpPr>
        <p:spPr>
          <a:xfrm>
            <a:off x="3474720" y="3362130"/>
            <a:ext cx="2921508" cy="1477673"/>
          </a:xfrm>
          <a:prstGeom prst="ellipse">
            <a:avLst/>
          </a:prstGeom>
          <a:solidFill>
            <a:srgbClr val="8E5677"/>
          </a:solidFill>
          <a:ln>
            <a:solidFill>
              <a:srgbClr val="A12F89"/>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097280"/>
            <a:r>
              <a:rPr lang="nb-NO" sz="8640" dirty="0">
                <a:solidFill>
                  <a:prstClr val="white"/>
                </a:solidFill>
                <a:latin typeface="Aptos" panose="02110004020202020204"/>
              </a:rPr>
              <a:t>L2</a:t>
            </a:r>
          </a:p>
        </p:txBody>
      </p:sp>
      <p:sp>
        <p:nvSpPr>
          <p:cNvPr id="10" name="Oval 9">
            <a:extLst>
              <a:ext uri="{FF2B5EF4-FFF2-40B4-BE49-F238E27FC236}">
                <a16:creationId xmlns:a16="http://schemas.microsoft.com/office/drawing/2014/main" id="{938CCD3E-FAC7-88FA-8E7A-AA2C8DC7865A}"/>
              </a:ext>
            </a:extLst>
          </p:cNvPr>
          <p:cNvSpPr/>
          <p:nvPr/>
        </p:nvSpPr>
        <p:spPr>
          <a:xfrm>
            <a:off x="6519672" y="5924992"/>
            <a:ext cx="2921508" cy="1477673"/>
          </a:xfrm>
          <a:prstGeom prst="ellipse">
            <a:avLst/>
          </a:prstGeom>
          <a:solidFill>
            <a:schemeClr val="bg1">
              <a:lumMod val="6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097280"/>
            <a:r>
              <a:rPr lang="nb-NO" sz="8640" dirty="0">
                <a:solidFill>
                  <a:prstClr val="white"/>
                </a:solidFill>
                <a:latin typeface="Aptos" panose="02110004020202020204"/>
              </a:rPr>
              <a:t>L3</a:t>
            </a:r>
          </a:p>
        </p:txBody>
      </p:sp>
    </p:spTree>
    <p:extLst>
      <p:ext uri="{BB962C8B-B14F-4D97-AF65-F5344CB8AC3E}">
        <p14:creationId xmlns:p14="http://schemas.microsoft.com/office/powerpoint/2010/main" val="2101133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39.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33D1BE9-7A49-4ECE-9781-DCEA58970A7C}"/>
              </a:ext>
            </a:extLst>
          </p:cNvPr>
          <p:cNvSpPr>
            <a:spLocks noGrp="1"/>
          </p:cNvSpPr>
          <p:nvPr>
            <p:ph type="ctrTitle"/>
          </p:nvPr>
        </p:nvSpPr>
        <p:spPr>
          <a:xfrm>
            <a:off x="1005839" y="349308"/>
            <a:ext cx="12618719" cy="1119226"/>
          </a:xfrm>
        </p:spPr>
        <p:txBody>
          <a:bodyPr>
            <a:normAutofit/>
          </a:bodyPr>
          <a:lstStyle/>
          <a:p>
            <a:pPr algn="l"/>
            <a:r>
              <a:rPr lang="nb-NO" sz="6480"/>
              <a:t>Stili di leadership</a:t>
            </a:r>
          </a:p>
        </p:txBody>
      </p:sp>
      <p:sp>
        <p:nvSpPr>
          <p:cNvPr id="7" name="Subtitle 6">
            <a:extLst>
              <a:ext uri="{FF2B5EF4-FFF2-40B4-BE49-F238E27FC236}">
                <a16:creationId xmlns:a16="http://schemas.microsoft.com/office/drawing/2014/main" id="{C907E34F-322B-422F-ACCD-1716C3C49796}"/>
              </a:ext>
            </a:extLst>
          </p:cNvPr>
          <p:cNvSpPr>
            <a:spLocks noGrp="1"/>
          </p:cNvSpPr>
          <p:nvPr>
            <p:ph type="subTitle" idx="1"/>
          </p:nvPr>
        </p:nvSpPr>
        <p:spPr>
          <a:xfrm>
            <a:off x="1005839" y="1602871"/>
            <a:ext cx="12618719" cy="504749"/>
          </a:xfrm>
        </p:spPr>
        <p:txBody>
          <a:bodyPr>
            <a:normAutofit/>
          </a:bodyPr>
          <a:lstStyle/>
          <a:p>
            <a:pPr algn="l"/>
            <a:endParaRPr lang="nb-NO"/>
          </a:p>
        </p:txBody>
      </p:sp>
      <p:pic>
        <p:nvPicPr>
          <p:cNvPr id="9" name="Picture 8" descr="Timeline&#10;&#10;Description automatically generated">
            <a:extLst>
              <a:ext uri="{FF2B5EF4-FFF2-40B4-BE49-F238E27FC236}">
                <a16:creationId xmlns:a16="http://schemas.microsoft.com/office/drawing/2014/main" id="{5E5046D9-D2F9-4C64-BAD2-779760FBFEC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168199" y="2236561"/>
            <a:ext cx="8293999" cy="5328895"/>
          </a:xfrm>
          <a:prstGeom prst="rect">
            <a:avLst/>
          </a:prstGeom>
        </p:spPr>
      </p:pic>
    </p:spTree>
    <p:extLst>
      <p:ext uri="{BB962C8B-B14F-4D97-AF65-F5344CB8AC3E}">
        <p14:creationId xmlns:p14="http://schemas.microsoft.com/office/powerpoint/2010/main" val="1214702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sld>
</file>

<file path=ppt/slides/slide4.xml><?xml version="1.0" encoding="utf-8"?>
<p:sld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bg>
      <p:bgPr>
        <a:blipFill dpi="0" rotWithShape="1">
          <a:blip r:embed="rId2">
            <a:alphaModFix amt="45000"/>
            <a:lum/>
          </a:blip>
          <a:srcRect/>
          <a:stretch>
            <a:fillRect l="-16000" r="-16000"/>
          </a:stretch>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Paradigma </a:t>
            </a:r>
            <a:r>
              <a:rPr lang="nb-NO" dirty="0" err="1"/>
              <a:t>dell'interazione</a:t>
            </a:r>
            <a:endParaRPr lang="nb-NO" dirty="0"/>
          </a:p>
        </p:txBody>
      </p:sp>
      <p:sp>
        <p:nvSpPr>
          <p:cNvPr id="3" name="Plassholder for innhold 2"/>
          <p:cNvSpPr>
            <a:spLocks noGrp="1"/>
          </p:cNvSpPr>
          <p:nvPr>
            <p:ph idx="1"/>
          </p:nvPr>
        </p:nvSpPr>
        <p:spPr>
          <a:xfrm>
            <a:off x="649411" y="2190750"/>
            <a:ext cx="13346507" cy="5221606"/>
          </a:xfrm>
        </p:spPr>
        <p:txBody>
          <a:bodyPr>
            <a:normAutofit lnSpcReduction="10000"/>
          </a:bodyPr>
          <a:lstStyle/>
          <a:p>
            <a:pPr marL="0" indent="0">
              <a:buNone/>
            </a:pPr>
            <a:r>
              <a:rPr lang="nb-NO" sz="2400" dirty="0" err="1"/>
              <a:t>Le </a:t>
            </a:r>
            <a:r>
              <a:rPr lang="nb-NO" sz="2400" dirty="0" err="1"/>
              <a:t>altre </a:t>
            </a:r>
            <a:r>
              <a:rPr lang="nb-NO" sz="2400" dirty="0" err="1"/>
              <a:t>persone </a:t>
            </a:r>
            <a:r>
              <a:rPr lang="nb-NO" sz="2400" dirty="0" err="1"/>
              <a:t>diventano </a:t>
            </a:r>
            <a:r>
              <a:rPr lang="nb-NO" sz="2400" dirty="0" err="1"/>
              <a:t>la situazione </a:t>
            </a:r>
            <a:r>
              <a:rPr lang="nb-NO" sz="2400" dirty="0" err="1"/>
              <a:t>di una persona</a:t>
            </a:r>
            <a:r>
              <a:rPr lang="nb-NO" sz="2400" dirty="0"/>
              <a:t> </a:t>
            </a:r>
          </a:p>
          <a:p>
            <a:pPr marL="0" indent="0" algn="ctr">
              <a:buNone/>
            </a:pPr>
            <a:r>
              <a:rPr lang="nb-NO" sz="11520" dirty="0"/>
              <a:t>B= f(P x S)</a:t>
            </a:r>
          </a:p>
          <a:p>
            <a:pPr marL="0" indent="0">
              <a:buNone/>
            </a:pPr>
            <a:r>
              <a:rPr lang="nb-NO" sz="5160" dirty="0" err="1"/>
              <a:t>Quadro </a:t>
            </a:r>
            <a:r>
              <a:rPr lang="nb-NO" sz="5160" dirty="0" err="1"/>
              <a:t>complesso</a:t>
            </a:r>
            <a:r>
              <a:rPr lang="nb-NO" sz="5160" dirty="0"/>
              <a:t>:</a:t>
            </a:r>
          </a:p>
          <a:p>
            <a:pPr marL="0" indent="0" algn="ctr">
              <a:buNone/>
            </a:pPr>
            <a:r>
              <a:rPr lang="nb-NO" sz="6480" dirty="0"/>
              <a:t>Comportamento = f</a:t>
            </a:r>
            <a:r>
              <a:rPr lang="nb-NO" sz="6480" baseline="-25000" dirty="0"/>
              <a:t>c</a:t>
            </a:r>
            <a:r>
              <a:rPr lang="nb-NO" sz="6480" dirty="0"/>
              <a:t> [</a:t>
            </a:r>
            <a:r>
              <a:rPr lang="nb-NO" sz="6480" dirty="0"/>
              <a:t>P</a:t>
            </a:r>
            <a:r>
              <a:rPr lang="nb-NO" sz="6480" baseline="-25000" dirty="0"/>
              <a:t>c</a:t>
            </a:r>
            <a:r>
              <a:rPr lang="nb-NO" sz="6480" dirty="0"/>
              <a:t> *f</a:t>
            </a:r>
            <a:r>
              <a:rPr lang="nb-NO" sz="6480" baseline="-25000" dirty="0" err="1"/>
              <a:t>o</a:t>
            </a:r>
            <a:r>
              <a:rPr lang="nb-NO" sz="6480" dirty="0"/>
              <a:t> (S</a:t>
            </a:r>
            <a:r>
              <a:rPr lang="nb-NO" sz="6480" dirty="0"/>
              <a:t>*P</a:t>
            </a:r>
            <a:r>
              <a:rPr lang="nb-NO" sz="6480" baseline="-25000" dirty="0"/>
              <a:t>o</a:t>
            </a:r>
            <a:r>
              <a:rPr lang="nb-NO" sz="6480" dirty="0"/>
              <a:t> )]</a:t>
            </a:r>
            <a:r>
              <a:rPr lang="nb-NO" sz="6480" dirty="0" err="1"/>
              <a:t>*f</a:t>
            </a:r>
            <a:r>
              <a:rPr lang="nb-NO" sz="6480" baseline="-25000" dirty="0" err="1"/>
              <a:t>o</a:t>
            </a:r>
            <a:r>
              <a:rPr lang="nb-NO" sz="6480" dirty="0"/>
              <a:t> [</a:t>
            </a:r>
            <a:r>
              <a:rPr lang="nb-NO" sz="6480" dirty="0"/>
              <a:t>P</a:t>
            </a:r>
            <a:r>
              <a:rPr lang="nb-NO" sz="6480" baseline="-25000" dirty="0"/>
              <a:t>o</a:t>
            </a:r>
            <a:r>
              <a:rPr lang="nb-NO" sz="6480" dirty="0"/>
              <a:t> *f</a:t>
            </a:r>
            <a:r>
              <a:rPr lang="nb-NO" sz="6480" baseline="-25000" dirty="0"/>
              <a:t>c</a:t>
            </a:r>
            <a:r>
              <a:rPr lang="nb-NO" sz="6480" dirty="0"/>
              <a:t> (</a:t>
            </a:r>
            <a:r>
              <a:rPr lang="nb-NO" sz="6480" dirty="0"/>
              <a:t>P</a:t>
            </a:r>
            <a:r>
              <a:rPr lang="nb-NO" sz="6480" baseline="-25000" dirty="0"/>
              <a:t>c</a:t>
            </a:r>
            <a:r>
              <a:rPr lang="nb-NO" sz="6480" dirty="0"/>
              <a:t> *S)]</a:t>
            </a:r>
          </a:p>
          <a:p>
            <a:pPr marL="0" indent="0" algn="ctr">
              <a:buNone/>
            </a:pPr>
            <a:r>
              <a:rPr lang="nb-NO" sz="1440" dirty="0" err="1"/>
              <a:t>C=funzionario</a:t>
            </a:r>
            <a:r>
              <a:rPr lang="nb-NO" sz="1440" dirty="0"/>
              <a:t> informatico</a:t>
            </a:r>
            <a:r>
              <a:rPr lang="nb-NO" sz="1440" dirty="0"/>
              <a:t>; </a:t>
            </a:r>
            <a:r>
              <a:rPr lang="nb-NO" sz="1440" dirty="0" err="1"/>
              <a:t>o=altra </a:t>
            </a:r>
            <a:r>
              <a:rPr lang="nb-NO" sz="1440" dirty="0"/>
              <a:t>persona</a:t>
            </a:r>
          </a:p>
          <a:p>
            <a:pPr marL="0" indent="0" algn="ctr">
              <a:buNone/>
            </a:pPr>
            <a:endParaRPr lang="nb-NO" sz="11520" dirty="0"/>
          </a:p>
        </p:txBody>
      </p:sp>
    </p:spTree>
    <p:extLst>
      <p:ext uri="{BB962C8B-B14F-4D97-AF65-F5344CB8AC3E}">
        <p14:creationId xmlns:p14="http://schemas.microsoft.com/office/powerpoint/2010/main" val="3855199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14="http://schemas.microsoft.com/office/drawing/2010/main"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979" y="308364"/>
            <a:ext cx="12618720" cy="882250"/>
          </a:xfrm>
        </p:spPr>
        <p:txBody>
          <a:bodyPr>
            <a:normAutofit/>
          </a:bodyPr>
          <a:lstStyle/>
          <a:p>
            <a:r>
              <a:rPr lang="en-US" dirty="0"/>
              <a:t>Quadro di riferimento per l'eccellenza</a:t>
            </a:r>
            <a:endParaRPr lang="en-US" sz="2640" dirty="0"/>
          </a:p>
        </p:txBody>
      </p:sp>
      <p:grpSp>
        <p:nvGrpSpPr>
          <p:cNvPr id="4" name="Group 3"/>
          <p:cNvGrpSpPr/>
          <p:nvPr/>
        </p:nvGrpSpPr>
        <p:grpSpPr>
          <a:xfrm>
            <a:off x="1161063" y="946481"/>
            <a:ext cx="12308275" cy="7283119"/>
            <a:chOff x="457200" y="1520228"/>
            <a:chExt cx="8229600" cy="4648200"/>
          </a:xfrm>
        </p:grpSpPr>
        <p:pic>
          <p:nvPicPr>
            <p:cNvPr id="34" name="Picture Placeholder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7200" y="1520228"/>
              <a:ext cx="8229600" cy="4648200"/>
            </a:xfrm>
            <a:prstGeom prst="rect">
              <a:avLst/>
            </a:prstGeom>
          </p:spPr>
        </p:pic>
        <p:sp>
          <p:nvSpPr>
            <p:cNvPr id="6" name="TextBox 5"/>
            <p:cNvSpPr txBox="1"/>
            <p:nvPr/>
          </p:nvSpPr>
          <p:spPr>
            <a:xfrm>
              <a:off x="2411557" y="3967776"/>
              <a:ext cx="1244286" cy="188571"/>
            </a:xfrm>
            <a:prstGeom prst="rect">
              <a:avLst/>
            </a:prstGeom>
            <a:noFill/>
          </p:spPr>
          <p:txBody>
            <a:bodyPr wrap="square" rtlCol="0">
              <a:spAutoFit/>
            </a:bodyPr>
            <a:lstStyle/>
            <a:p>
              <a:pPr defTabSz="1097280"/>
              <a:r>
                <a:rPr lang="en-US" sz="1320" b="1" dirty="0">
                  <a:solidFill>
                    <a:prstClr val="white"/>
                  </a:solidFill>
                  <a:latin typeface="Aptos" panose="02110004020202020204"/>
                </a:rPr>
                <a:t>Trasparenza</a:t>
              </a:r>
            </a:p>
          </p:txBody>
        </p:sp>
        <p:sp>
          <p:nvSpPr>
            <p:cNvPr id="7" name="TextBox 6"/>
            <p:cNvSpPr txBox="1"/>
            <p:nvPr/>
          </p:nvSpPr>
          <p:spPr>
            <a:xfrm>
              <a:off x="2707575" y="2901733"/>
              <a:ext cx="929192" cy="188571"/>
            </a:xfrm>
            <a:prstGeom prst="rect">
              <a:avLst/>
            </a:prstGeom>
            <a:noFill/>
          </p:spPr>
          <p:txBody>
            <a:bodyPr wrap="square" rtlCol="0">
              <a:spAutoFit/>
            </a:bodyPr>
            <a:lstStyle/>
            <a:p>
              <a:pPr algn="ctr" defTabSz="1097280"/>
              <a:r>
                <a:rPr lang="en-US" sz="1320" b="1" dirty="0">
                  <a:solidFill>
                    <a:prstClr val="white"/>
                  </a:solidFill>
                  <a:latin typeface="Aptos" panose="02110004020202020204"/>
                </a:rPr>
                <a:t>Leadership</a:t>
              </a:r>
              <a:endParaRPr lang="en-US" sz="1260" b="1" dirty="0">
                <a:solidFill>
                  <a:prstClr val="white"/>
                </a:solidFill>
                <a:latin typeface="Aptos" panose="02110004020202020204"/>
              </a:endParaRPr>
            </a:p>
          </p:txBody>
        </p:sp>
        <p:sp>
          <p:nvSpPr>
            <p:cNvPr id="8" name="TextBox 7"/>
            <p:cNvSpPr txBox="1"/>
            <p:nvPr/>
          </p:nvSpPr>
          <p:spPr>
            <a:xfrm>
              <a:off x="3440629" y="2165152"/>
              <a:ext cx="1173983" cy="188571"/>
            </a:xfrm>
            <a:prstGeom prst="rect">
              <a:avLst/>
            </a:prstGeom>
            <a:noFill/>
          </p:spPr>
          <p:txBody>
            <a:bodyPr wrap="square" rtlCol="0">
              <a:spAutoFit/>
            </a:bodyPr>
            <a:lstStyle/>
            <a:p>
              <a:pPr algn="ctr" defTabSz="1097280"/>
              <a:r>
                <a:rPr lang="en-US" sz="1320" b="1" dirty="0">
                  <a:solidFill>
                    <a:prstClr val="white"/>
                  </a:solidFill>
                  <a:latin typeface="Aptos" panose="02110004020202020204"/>
                </a:rPr>
                <a:t>Sicurezza psicologica</a:t>
              </a:r>
            </a:p>
          </p:txBody>
        </p:sp>
        <p:sp>
          <p:nvSpPr>
            <p:cNvPr id="9" name="TextBox 8"/>
            <p:cNvSpPr txBox="1"/>
            <p:nvPr/>
          </p:nvSpPr>
          <p:spPr>
            <a:xfrm>
              <a:off x="5572233" y="4061443"/>
              <a:ext cx="960318" cy="188571"/>
            </a:xfrm>
            <a:prstGeom prst="rect">
              <a:avLst/>
            </a:prstGeom>
            <a:noFill/>
          </p:spPr>
          <p:txBody>
            <a:bodyPr wrap="square" rtlCol="0">
              <a:spAutoFit/>
            </a:bodyPr>
            <a:lstStyle/>
            <a:p>
              <a:pPr algn="ctr" defTabSz="1097280"/>
              <a:r>
                <a:rPr lang="en-US" sz="1320" b="1" dirty="0">
                  <a:solidFill>
                    <a:prstClr val="white"/>
                  </a:solidFill>
                  <a:latin typeface="Aptos" panose="02110004020202020204"/>
                </a:rPr>
                <a:t>Negoziazione</a:t>
              </a:r>
            </a:p>
          </p:txBody>
        </p:sp>
        <p:sp>
          <p:nvSpPr>
            <p:cNvPr id="10" name="TextBox 9"/>
            <p:cNvSpPr txBox="1"/>
            <p:nvPr/>
          </p:nvSpPr>
          <p:spPr>
            <a:xfrm>
              <a:off x="5236811" y="3017056"/>
              <a:ext cx="1525001" cy="318213"/>
            </a:xfrm>
            <a:prstGeom prst="rect">
              <a:avLst/>
            </a:prstGeom>
            <a:noFill/>
          </p:spPr>
          <p:txBody>
            <a:bodyPr wrap="square" rtlCol="0">
              <a:spAutoFit/>
            </a:bodyPr>
            <a:lstStyle/>
            <a:p>
              <a:pPr defTabSz="1097280"/>
              <a:r>
                <a:rPr lang="en-US" sz="1320" b="1" dirty="0">
                  <a:solidFill>
                    <a:prstClr val="white"/>
                  </a:solidFill>
                  <a:latin typeface="Aptos" panose="02110004020202020204"/>
                </a:rPr>
                <a:t>Lavoro di squadra e </a:t>
              </a:r>
            </a:p>
            <a:p>
              <a:pPr marL="142876" defTabSz="1097280"/>
              <a:r>
                <a:rPr lang="en-US" sz="1320" b="1" dirty="0">
                  <a:solidFill>
                    <a:prstClr val="white"/>
                  </a:solidFill>
                  <a:latin typeface="Aptos" panose="02110004020202020204"/>
                </a:rPr>
                <a:t>Comunicazione</a:t>
              </a:r>
            </a:p>
          </p:txBody>
        </p:sp>
        <p:sp>
          <p:nvSpPr>
            <p:cNvPr id="11" name="TextBox 10"/>
            <p:cNvSpPr txBox="1"/>
            <p:nvPr/>
          </p:nvSpPr>
          <p:spPr>
            <a:xfrm>
              <a:off x="4736762" y="2206717"/>
              <a:ext cx="1193328" cy="188571"/>
            </a:xfrm>
            <a:prstGeom prst="rect">
              <a:avLst/>
            </a:prstGeom>
            <a:noFill/>
          </p:spPr>
          <p:txBody>
            <a:bodyPr wrap="square" rtlCol="0">
              <a:spAutoFit/>
            </a:bodyPr>
            <a:lstStyle/>
            <a:p>
              <a:pPr algn="ctr" defTabSz="1097280"/>
              <a:r>
                <a:rPr lang="en-US" sz="1320" b="1" dirty="0">
                  <a:solidFill>
                    <a:prstClr val="white"/>
                  </a:solidFill>
                  <a:latin typeface="Aptos" panose="02110004020202020204"/>
                </a:rPr>
                <a:t>Responsabilità</a:t>
              </a:r>
            </a:p>
          </p:txBody>
        </p:sp>
        <p:sp>
          <p:nvSpPr>
            <p:cNvPr id="12" name="TextBox 11"/>
            <p:cNvSpPr txBox="1"/>
            <p:nvPr/>
          </p:nvSpPr>
          <p:spPr>
            <a:xfrm>
              <a:off x="3019845" y="4956164"/>
              <a:ext cx="929192" cy="188571"/>
            </a:xfrm>
            <a:prstGeom prst="rect">
              <a:avLst/>
            </a:prstGeom>
            <a:noFill/>
          </p:spPr>
          <p:txBody>
            <a:bodyPr wrap="square" rtlCol="0">
              <a:spAutoFit/>
            </a:bodyPr>
            <a:lstStyle/>
            <a:p>
              <a:pPr algn="ctr" defTabSz="1097280"/>
              <a:r>
                <a:rPr lang="en-US" sz="1320" b="1" dirty="0">
                  <a:solidFill>
                    <a:prstClr val="white"/>
                  </a:solidFill>
                  <a:latin typeface="Aptos" panose="02110004020202020204"/>
                </a:rPr>
                <a:t>Affidabilità</a:t>
              </a:r>
            </a:p>
          </p:txBody>
        </p:sp>
        <p:sp>
          <p:nvSpPr>
            <p:cNvPr id="13" name="TextBox 12"/>
            <p:cNvSpPr txBox="1"/>
            <p:nvPr/>
          </p:nvSpPr>
          <p:spPr>
            <a:xfrm>
              <a:off x="3849926" y="5083615"/>
              <a:ext cx="1265811" cy="611545"/>
            </a:xfrm>
            <a:prstGeom prst="rect">
              <a:avLst/>
            </a:prstGeom>
            <a:noFill/>
          </p:spPr>
          <p:txBody>
            <a:bodyPr wrap="square" rtlCol="0">
              <a:spAutoFit/>
            </a:bodyPr>
            <a:lstStyle/>
            <a:p>
              <a:pPr algn="ctr" defTabSz="1097280">
                <a:spcBef>
                  <a:spcPts val="960"/>
                </a:spcBef>
              </a:pPr>
              <a:r>
                <a:rPr lang="en-US" sz="1320" b="1" dirty="0">
                  <a:solidFill>
                    <a:prstClr val="white"/>
                  </a:solidFill>
                  <a:latin typeface="Aptos" panose="02110004020202020204"/>
                </a:rPr>
                <a:t>Miglioramento </a:t>
              </a:r>
            </a:p>
            <a:p>
              <a:pPr algn="ctr" defTabSz="1097280">
                <a:spcBef>
                  <a:spcPts val="960"/>
                </a:spcBef>
              </a:pPr>
              <a:r>
                <a:rPr lang="en-US" sz="1320" b="1" dirty="0">
                  <a:solidFill>
                    <a:prstClr val="white"/>
                  </a:solidFill>
                  <a:latin typeface="Aptos" panose="02110004020202020204"/>
                </a:rPr>
                <a:t>e </a:t>
              </a:r>
            </a:p>
            <a:p>
              <a:pPr marL="142876" algn="ctr" defTabSz="1097280">
                <a:spcBef>
                  <a:spcPts val="960"/>
                </a:spcBef>
              </a:pPr>
              <a:r>
                <a:rPr lang="en-US" sz="1320" b="1" dirty="0">
                  <a:solidFill>
                    <a:prstClr val="white"/>
                  </a:solidFill>
                  <a:latin typeface="Aptos" panose="02110004020202020204"/>
                </a:rPr>
                <a:t>Misurazione</a:t>
              </a:r>
            </a:p>
          </p:txBody>
        </p:sp>
        <p:sp>
          <p:nvSpPr>
            <p:cNvPr id="14" name="TextBox 13"/>
            <p:cNvSpPr txBox="1"/>
            <p:nvPr/>
          </p:nvSpPr>
          <p:spPr>
            <a:xfrm>
              <a:off x="5039715" y="4943788"/>
              <a:ext cx="1012677" cy="318213"/>
            </a:xfrm>
            <a:prstGeom prst="rect">
              <a:avLst/>
            </a:prstGeom>
            <a:noFill/>
          </p:spPr>
          <p:txBody>
            <a:bodyPr wrap="square" rtlCol="0">
              <a:spAutoFit/>
            </a:bodyPr>
            <a:lstStyle/>
            <a:p>
              <a:pPr algn="ctr" defTabSz="1097280"/>
              <a:r>
                <a:rPr lang="en-US" sz="1320" b="1" dirty="0">
                  <a:solidFill>
                    <a:prstClr val="white"/>
                  </a:solidFill>
                  <a:latin typeface="Aptos" panose="02110004020202020204"/>
                </a:rPr>
                <a:t>Apprendimento continuo</a:t>
              </a:r>
            </a:p>
          </p:txBody>
        </p:sp>
        <p:sp>
          <p:nvSpPr>
            <p:cNvPr id="15" name="TextBox 14"/>
            <p:cNvSpPr txBox="1"/>
            <p:nvPr/>
          </p:nvSpPr>
          <p:spPr>
            <a:xfrm>
              <a:off x="3693503" y="3606998"/>
              <a:ext cx="1588263" cy="318213"/>
            </a:xfrm>
            <a:prstGeom prst="rect">
              <a:avLst/>
            </a:prstGeom>
            <a:noFill/>
          </p:spPr>
          <p:txBody>
            <a:bodyPr wrap="square" rtlCol="0">
              <a:spAutoFit/>
            </a:bodyPr>
            <a:lstStyle/>
            <a:p>
              <a:pPr algn="ctr" defTabSz="1097280"/>
              <a:r>
                <a:rPr lang="en-US" sz="1320" b="1" dirty="0">
                  <a:solidFill>
                    <a:prstClr val="black"/>
                  </a:solidFill>
                  <a:latin typeface="Aptos" panose="02110004020202020204"/>
                </a:rPr>
                <a:t>Coinvolgimento dei pazienti e delle famiglie</a:t>
              </a:r>
            </a:p>
          </p:txBody>
        </p:sp>
      </p:grpSp>
      <p:sp>
        <p:nvSpPr>
          <p:cNvPr id="16" name="TextBox 15"/>
          <p:cNvSpPr txBox="1"/>
          <p:nvPr/>
        </p:nvSpPr>
        <p:spPr>
          <a:xfrm>
            <a:off x="766878" y="6577937"/>
            <a:ext cx="2754173" cy="424732"/>
          </a:xfrm>
          <a:prstGeom prst="rect">
            <a:avLst/>
          </a:prstGeom>
          <a:noFill/>
        </p:spPr>
        <p:txBody>
          <a:bodyPr wrap="square" rtlCol="0">
            <a:spAutoFit/>
          </a:bodyPr>
          <a:lstStyle/>
          <a:p>
            <a:pPr algn="r" defTabSz="1097280"/>
            <a:r>
              <a:rPr lang="en-US" sz="2160" b="1" dirty="0">
                <a:solidFill>
                  <a:prstClr val="black"/>
                </a:solidFill>
                <a:latin typeface="Aptos" panose="02110004020202020204"/>
              </a:rPr>
              <a:t>Sistema di apprendimento</a:t>
            </a:r>
          </a:p>
        </p:txBody>
      </p:sp>
      <p:sp>
        <p:nvSpPr>
          <p:cNvPr id="17" name="TextBox 16"/>
          <p:cNvSpPr txBox="1"/>
          <p:nvPr/>
        </p:nvSpPr>
        <p:spPr>
          <a:xfrm>
            <a:off x="10895623" y="2330539"/>
            <a:ext cx="2455598" cy="424732"/>
          </a:xfrm>
          <a:prstGeom prst="rect">
            <a:avLst/>
          </a:prstGeom>
          <a:noFill/>
        </p:spPr>
        <p:txBody>
          <a:bodyPr wrap="square" rtlCol="0">
            <a:spAutoFit/>
          </a:bodyPr>
          <a:lstStyle/>
          <a:p>
            <a:pPr defTabSz="1097280"/>
            <a:r>
              <a:rPr lang="en-US" sz="2160" b="1" dirty="0">
                <a:solidFill>
                  <a:srgbClr val="E87722"/>
                </a:solidFill>
                <a:latin typeface="Aptos" panose="02110004020202020204"/>
              </a:rPr>
              <a:t>Cultura</a:t>
            </a:r>
          </a:p>
        </p:txBody>
      </p:sp>
      <p:cxnSp>
        <p:nvCxnSpPr>
          <p:cNvPr id="19" name="Straight Connector 18"/>
          <p:cNvCxnSpPr>
            <a:endCxn id="16" idx="3"/>
          </p:cNvCxnSpPr>
          <p:nvPr/>
        </p:nvCxnSpPr>
        <p:spPr>
          <a:xfrm flipH="1">
            <a:off x="3521051" y="6386508"/>
            <a:ext cx="537667" cy="4037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17" idx="1"/>
          </p:cNvCxnSpPr>
          <p:nvPr/>
        </p:nvCxnSpPr>
        <p:spPr>
          <a:xfrm flipH="1">
            <a:off x="10493393" y="2542905"/>
            <a:ext cx="402230" cy="338948"/>
          </a:xfrm>
          <a:prstGeom prst="line">
            <a:avLst/>
          </a:prstGeom>
          <a:ln w="19050">
            <a:solidFill>
              <a:srgbClr val="E87722"/>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A69D4981-B4A6-106E-4F9B-A84C54E94952}"/>
              </a:ext>
            </a:extLst>
          </p:cNvPr>
          <p:cNvSpPr/>
          <p:nvPr/>
        </p:nvSpPr>
        <p:spPr>
          <a:xfrm>
            <a:off x="4058718" y="2419842"/>
            <a:ext cx="2280806" cy="1742540"/>
          </a:xfrm>
          <a:prstGeom prst="ellipse">
            <a:avLst/>
          </a:prstGeom>
          <a:noFill/>
          <a:ln w="762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Tree>
    <p:extLst>
      <p:ext uri="{BB962C8B-B14F-4D97-AF65-F5344CB8AC3E}">
        <p14:creationId xmlns:p14="http://schemas.microsoft.com/office/powerpoint/2010/main" val="2496625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41.xml><?xml version="1.0" encoding="utf-8"?>
<p:sld xmlns:a16="http://schemas.microsoft.com/office/drawing/2014/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2DDE1474-6063-D9BB-400E-7BEFEAD86650}"/>
              </a:ext>
            </a:extLst>
          </p:cNvPr>
          <p:cNvSpPr>
            <a:spLocks noGrp="1"/>
          </p:cNvSpPr>
          <p:nvPr>
            <p:ph type="title"/>
          </p:nvPr>
        </p:nvSpPr>
        <p:spPr>
          <a:xfrm>
            <a:off x="2766060" y="1737362"/>
            <a:ext cx="9464040" cy="1590676"/>
          </a:xfrm>
        </p:spPr>
        <p:txBody>
          <a:bodyPr/>
          <a:lstStyle/>
          <a:p>
            <a:pPr eaLnBrk="1" hangingPunct="1"/>
            <a:r>
              <a:rPr lang="en-US" altLang="el-GR"/>
              <a:t>Che cos'è lo stile di leadership?</a:t>
            </a:r>
          </a:p>
        </p:txBody>
      </p:sp>
      <p:sp>
        <p:nvSpPr>
          <p:cNvPr id="11267" name="Content Placeholder 2">
            <a:extLst>
              <a:ext uri="{FF2B5EF4-FFF2-40B4-BE49-F238E27FC236}">
                <a16:creationId xmlns:a16="http://schemas.microsoft.com/office/drawing/2014/main" id="{ABCE7A55-F102-FFF1-969E-38CD278D5231}"/>
              </a:ext>
            </a:extLst>
          </p:cNvPr>
          <p:cNvSpPr>
            <a:spLocks noGrp="1"/>
          </p:cNvSpPr>
          <p:nvPr>
            <p:ph idx="1"/>
          </p:nvPr>
        </p:nvSpPr>
        <p:spPr>
          <a:xfrm>
            <a:off x="2651760" y="3383280"/>
            <a:ext cx="9692640" cy="2432686"/>
          </a:xfrm>
        </p:spPr>
        <p:txBody>
          <a:bodyPr rtlCol="0">
            <a:normAutofit/>
          </a:bodyPr>
          <a:lstStyle/>
          <a:p>
            <a:pPr marL="0" indent="0" algn="ctr">
              <a:buNone/>
              <a:defRPr/>
            </a:pPr>
            <a:r>
              <a:rPr lang="en-US" dirty="0">
                <a:solidFill>
                  <a:srgbClr val="4CB29A"/>
                </a:solidFill>
              </a:rPr>
              <a:t>Gli stili dei leader comprendono il modo in cui si relazionano con gli altri all'interno e all'esterno dell'organizzazione, come vedono se stessi e la loro posizione e, in larga misura, se hanno successo o meno come leader.</a:t>
            </a:r>
          </a:p>
          <a:p>
            <a:pPr>
              <a:buFont typeface="Wingdings 3" charset="2"/>
              <a:buChar char=""/>
              <a:defRPr/>
            </a:pPr>
            <a:endParaRPr lang="en-US" dirty="0">
              <a:solidFill>
                <a:schemeClr val="tx1">
                  <a:lumMod val="75000"/>
                  <a:lumOff val="2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sld>
</file>

<file path=ppt/slides/slide42.xml><?xml version="1.0" encoding="utf-8"?>
<p:sld xmlns:a16="http://schemas.microsoft.com/office/drawing/2014/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7EF8AD08-36FB-7C85-486A-1CD079D6EA54}"/>
              </a:ext>
            </a:extLst>
          </p:cNvPr>
          <p:cNvSpPr>
            <a:spLocks noGrp="1" noChangeArrowheads="1"/>
          </p:cNvSpPr>
          <p:nvPr>
            <p:ph type="title"/>
          </p:nvPr>
        </p:nvSpPr>
        <p:spPr>
          <a:xfrm>
            <a:off x="4162426" y="748666"/>
            <a:ext cx="7907654" cy="1537334"/>
          </a:xfrm>
        </p:spPr>
        <p:txBody>
          <a:bodyPr/>
          <a:lstStyle/>
          <a:p>
            <a:pPr eaLnBrk="1" hangingPunct="1"/>
            <a:r>
              <a:rPr lang="en-US" altLang="el-GR"/>
              <a:t>Quanto è importante un leader?</a:t>
            </a:r>
          </a:p>
        </p:txBody>
      </p:sp>
      <p:sp>
        <p:nvSpPr>
          <p:cNvPr id="58371" name="Rectangle 3">
            <a:extLst>
              <a:ext uri="{FF2B5EF4-FFF2-40B4-BE49-F238E27FC236}">
                <a16:creationId xmlns:a16="http://schemas.microsoft.com/office/drawing/2014/main" id="{F5F59418-8CA7-33B1-E85C-B395743E72BE}"/>
              </a:ext>
            </a:extLst>
          </p:cNvPr>
          <p:cNvSpPr>
            <a:spLocks noGrp="1" noChangeArrowheads="1"/>
          </p:cNvSpPr>
          <p:nvPr>
            <p:ph idx="1"/>
          </p:nvPr>
        </p:nvSpPr>
        <p:spPr>
          <a:xfrm>
            <a:off x="4160520" y="2560320"/>
            <a:ext cx="7909560" cy="4533900"/>
          </a:xfrm>
        </p:spPr>
        <p:txBody>
          <a:bodyPr/>
          <a:lstStyle/>
          <a:p>
            <a:pPr eaLnBrk="1" hangingPunct="1"/>
            <a:r>
              <a:rPr lang="en-US" altLang="el-GR"/>
              <a:t>Nella maggior parte dei casi, </a:t>
            </a:r>
            <a:r>
              <a:rPr lang="en-US" altLang="el-GR" u="sng"/>
              <a:t>senza alcuna leadership </a:t>
            </a:r>
            <a:r>
              <a:rPr lang="en-US" altLang="el-GR"/>
              <a:t>le persone rendono circa il 60% del loro potenziale.</a:t>
            </a:r>
          </a:p>
          <a:p>
            <a:pPr eaLnBrk="1" hangingPunct="1"/>
            <a:r>
              <a:rPr lang="en-US" altLang="el-GR"/>
              <a:t>Pertanto, </a:t>
            </a:r>
            <a:r>
              <a:rPr lang="en-US" altLang="el-GR"/>
              <a:t>con una leadership efficace è possibile</a:t>
            </a:r>
            <a:r>
              <a:rPr lang="en-US" altLang="el-GR" u="sng"/>
              <a:t> ottenere </a:t>
            </a:r>
            <a:r>
              <a:rPr lang="en-US" altLang="el-GR"/>
              <a:t>un </a:t>
            </a:r>
            <a:r>
              <a:rPr lang="en-US" altLang="el-GR" u="sng"/>
              <a:t>ulteriore 40% di rendimento.</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sld>
</file>

<file path=ppt/slides/slide43.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13746-F76D-48DF-A261-BB4567575E47}"/>
              </a:ext>
            </a:extLst>
          </p:cNvPr>
          <p:cNvSpPr>
            <a:spLocks noGrp="1"/>
          </p:cNvSpPr>
          <p:nvPr>
            <p:ph type="title"/>
          </p:nvPr>
        </p:nvSpPr>
        <p:spPr/>
        <p:txBody>
          <a:bodyPr/>
          <a:lstStyle/>
          <a:p>
            <a:endParaRPr lang="nb-NO"/>
          </a:p>
        </p:txBody>
      </p:sp>
      <p:sp>
        <p:nvSpPr>
          <p:cNvPr id="3" name="Content Placeholder 2">
            <a:extLst>
              <a:ext uri="{FF2B5EF4-FFF2-40B4-BE49-F238E27FC236}">
                <a16:creationId xmlns:a16="http://schemas.microsoft.com/office/drawing/2014/main" id="{ABBF89D9-35EC-4E94-A814-6B00DD507621}"/>
              </a:ext>
            </a:extLst>
          </p:cNvPr>
          <p:cNvSpPr>
            <a:spLocks noGrp="1"/>
          </p:cNvSpPr>
          <p:nvPr>
            <p:ph idx="1"/>
          </p:nvPr>
        </p:nvSpPr>
        <p:spPr/>
        <p:txBody>
          <a:bodyPr/>
          <a:lstStyle/>
          <a:p>
            <a:endParaRPr lang="nb-NO"/>
          </a:p>
        </p:txBody>
      </p:sp>
      <p:pic>
        <p:nvPicPr>
          <p:cNvPr id="5" name="Picture 4">
            <a:extLst>
              <a:ext uri="{FF2B5EF4-FFF2-40B4-BE49-F238E27FC236}">
                <a16:creationId xmlns:a16="http://schemas.microsoft.com/office/drawing/2014/main" id="{32CEAA3D-685A-466C-8408-48E6B11FCB3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71509" y="329567"/>
            <a:ext cx="10428228" cy="7222967"/>
          </a:xfrm>
          <a:prstGeom prst="rect">
            <a:avLst/>
          </a:prstGeom>
        </p:spPr>
      </p:pic>
      <p:sp>
        <p:nvSpPr>
          <p:cNvPr id="11" name="Oval 10">
            <a:extLst>
              <a:ext uri="{FF2B5EF4-FFF2-40B4-BE49-F238E27FC236}">
                <a16:creationId xmlns:a16="http://schemas.microsoft.com/office/drawing/2014/main" id="{E24D3D40-4B16-A831-FA52-ED150C2C91F8}"/>
              </a:ext>
            </a:extLst>
          </p:cNvPr>
          <p:cNvSpPr/>
          <p:nvPr/>
        </p:nvSpPr>
        <p:spPr>
          <a:xfrm>
            <a:off x="1970128" y="2437730"/>
            <a:ext cx="2685000" cy="1503320"/>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12" name="Oval 11">
            <a:extLst>
              <a:ext uri="{FF2B5EF4-FFF2-40B4-BE49-F238E27FC236}">
                <a16:creationId xmlns:a16="http://schemas.microsoft.com/office/drawing/2014/main" id="{6F9553CB-C80D-98FA-737E-EFA6414B44DC}"/>
              </a:ext>
            </a:extLst>
          </p:cNvPr>
          <p:cNvSpPr/>
          <p:nvPr/>
        </p:nvSpPr>
        <p:spPr>
          <a:xfrm>
            <a:off x="1970128" y="5960300"/>
            <a:ext cx="2453298" cy="1518133"/>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Tree>
    <p:extLst>
      <p:ext uri="{BB962C8B-B14F-4D97-AF65-F5344CB8AC3E}">
        <p14:creationId xmlns:p14="http://schemas.microsoft.com/office/powerpoint/2010/main" val="3970334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44.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3C2F6-F55D-40DF-972D-777E498C0292}"/>
              </a:ext>
            </a:extLst>
          </p:cNvPr>
          <p:cNvSpPr>
            <a:spLocks noGrp="1"/>
          </p:cNvSpPr>
          <p:nvPr>
            <p:ph type="title"/>
          </p:nvPr>
        </p:nvSpPr>
        <p:spPr/>
        <p:txBody>
          <a:bodyPr/>
          <a:lstStyle/>
          <a:p>
            <a:r>
              <a:rPr lang="nb-NO" dirty="0" err="1"/>
              <a:t>Leadership </a:t>
            </a:r>
            <a:r>
              <a:rPr lang="nb-NO" dirty="0" err="1"/>
              <a:t>inclusiva</a:t>
            </a:r>
            <a:endParaRPr lang="nb-NO" dirty="0"/>
          </a:p>
        </p:txBody>
      </p:sp>
      <p:sp>
        <p:nvSpPr>
          <p:cNvPr id="3" name="Content Placeholder 2">
            <a:extLst>
              <a:ext uri="{FF2B5EF4-FFF2-40B4-BE49-F238E27FC236}">
                <a16:creationId xmlns:a16="http://schemas.microsoft.com/office/drawing/2014/main" id="{43178F97-6FD0-4796-8006-8A286064F781}"/>
              </a:ext>
            </a:extLst>
          </p:cNvPr>
          <p:cNvSpPr>
            <a:spLocks noGrp="1"/>
          </p:cNvSpPr>
          <p:nvPr>
            <p:ph idx="1"/>
          </p:nvPr>
        </p:nvSpPr>
        <p:spPr/>
        <p:txBody>
          <a:bodyPr>
            <a:normAutofit/>
          </a:bodyPr>
          <a:lstStyle/>
          <a:p>
            <a:pPr marL="0" indent="0">
              <a:buNone/>
            </a:pPr>
            <a:r>
              <a:rPr lang="nb-NO" b="1" dirty="0" err="1">
                <a:latin typeface="+mj-lt"/>
                <a:cs typeface="Arial" panose="020B0604020202020204" pitchFamily="34" charset="0"/>
              </a:rPr>
              <a:t>Leadership </a:t>
            </a:r>
            <a:r>
              <a:rPr lang="nb-NO" b="1" dirty="0" err="1">
                <a:latin typeface="+mj-lt"/>
                <a:cs typeface="Arial" panose="020B0604020202020204" pitchFamily="34" charset="0"/>
              </a:rPr>
              <a:t>responsabilizzante </a:t>
            </a:r>
            <a:r>
              <a:rPr lang="nb-NO" b="1" dirty="0">
                <a:latin typeface="+mj-lt"/>
                <a:cs typeface="Arial" panose="020B0604020202020204" pitchFamily="34" charset="0"/>
              </a:rPr>
              <a:t>(</a:t>
            </a:r>
            <a:r>
              <a:rPr lang="nb-NO" b="1" dirty="0" err="1">
                <a:latin typeface="+mj-lt"/>
                <a:cs typeface="Arial" panose="020B0604020202020204" pitchFamily="34" charset="0"/>
              </a:rPr>
              <a:t>Choeng </a:t>
            </a:r>
            <a:r>
              <a:rPr lang="nb-NO" b="1" dirty="0">
                <a:latin typeface="+mj-lt"/>
                <a:cs typeface="Arial" panose="020B0604020202020204" pitchFamily="34" charset="0"/>
              </a:rPr>
              <a:t>et al, 2016)</a:t>
            </a:r>
          </a:p>
          <a:p>
            <a:r>
              <a:rPr lang="en-US" dirty="0">
                <a:latin typeface="+mj-lt"/>
              </a:rPr>
              <a:t>un </a:t>
            </a:r>
            <a:r>
              <a:rPr lang="en-US" i="1" dirty="0">
                <a:latin typeface="+mj-lt"/>
              </a:rPr>
              <a:t>processo </a:t>
            </a:r>
            <a:r>
              <a:rPr lang="en-US" dirty="0">
                <a:latin typeface="+mj-lt"/>
              </a:rPr>
              <a:t>di empowerment della leadership che mira a migliorare </a:t>
            </a:r>
            <a:r>
              <a:rPr lang="en-US" b="1" u="sng" dirty="0">
                <a:latin typeface="+mj-lt"/>
              </a:rPr>
              <a:t>l'autoefficacia </a:t>
            </a:r>
            <a:r>
              <a:rPr lang="en-US" dirty="0">
                <a:latin typeface="+mj-lt"/>
              </a:rPr>
              <a:t>e le prestazioni </a:t>
            </a:r>
            <a:r>
              <a:rPr lang="en-US" dirty="0">
                <a:latin typeface="+mj-lt"/>
              </a:rPr>
              <a:t>dei collaboratori</a:t>
            </a:r>
            <a:r>
              <a:rPr lang="en-US" dirty="0">
                <a:latin typeface="+mj-lt"/>
              </a:rPr>
              <a:t>, </a:t>
            </a:r>
            <a:endParaRPr lang="nb-NO" dirty="0">
              <a:latin typeface="+mj-lt"/>
            </a:endParaRPr>
          </a:p>
          <a:p>
            <a:pPr marL="0" indent="0">
              <a:buNone/>
            </a:pPr>
            <a:endParaRPr lang="nb-NO" dirty="0">
              <a:latin typeface="+mj-lt"/>
            </a:endParaRPr>
          </a:p>
          <a:p>
            <a:pPr marL="0" indent="0">
              <a:buNone/>
            </a:pPr>
            <a:r>
              <a:rPr lang="nb-NO" b="1" dirty="0" err="1">
                <a:latin typeface="+mj-lt"/>
                <a:ea typeface="Arial" charset="0"/>
                <a:cs typeface="Arial" charset="0"/>
              </a:rPr>
              <a:t>Leadership</a:t>
            </a:r>
            <a:r>
              <a:rPr lang="nb-NO" b="1" dirty="0">
                <a:latin typeface="+mj-lt"/>
                <a:ea typeface="Arial" charset="0"/>
                <a:cs typeface="Arial" charset="0"/>
              </a:rPr>
              <a:t> trasformazionale </a:t>
            </a:r>
            <a:r>
              <a:rPr lang="nb-NO" b="1" dirty="0">
                <a:latin typeface="+mj-lt"/>
                <a:ea typeface="Arial" charset="0"/>
                <a:cs typeface="Arial" charset="0"/>
              </a:rPr>
              <a:t>(Hannah et al., 2016)</a:t>
            </a:r>
          </a:p>
          <a:p>
            <a:r>
              <a:rPr lang="nb-NO" dirty="0" err="1">
                <a:latin typeface="+mj-lt"/>
                <a:ea typeface="Arial" charset="0"/>
                <a:cs typeface="Arial" charset="0"/>
              </a:rPr>
              <a:t>la leadership </a:t>
            </a:r>
            <a:r>
              <a:rPr lang="nb-NO" dirty="0">
                <a:latin typeface="+mj-lt"/>
                <a:ea typeface="Arial" charset="0"/>
                <a:cs typeface="Arial" charset="0"/>
              </a:rPr>
              <a:t>promuove </a:t>
            </a:r>
            <a:r>
              <a:rPr lang="nb-NO" dirty="0" err="1">
                <a:latin typeface="+mj-lt"/>
                <a:ea typeface="Arial" charset="0"/>
                <a:cs typeface="Arial" charset="0"/>
              </a:rPr>
              <a:t>le prestazioni </a:t>
            </a:r>
            <a:r>
              <a:rPr lang="nb-NO" dirty="0" err="1">
                <a:latin typeface="+mj-lt"/>
                <a:ea typeface="Arial" charset="0"/>
                <a:cs typeface="Arial" charset="0"/>
              </a:rPr>
              <a:t>rafforzando </a:t>
            </a:r>
            <a:r>
              <a:rPr lang="nb-NO" dirty="0" err="1">
                <a:latin typeface="+mj-lt"/>
                <a:ea typeface="Arial" charset="0"/>
                <a:cs typeface="Arial" charset="0"/>
              </a:rPr>
              <a:t>la fiducia</a:t>
            </a:r>
            <a:r>
              <a:rPr lang="nb-NO" dirty="0">
                <a:latin typeface="+mj-lt"/>
                <a:ea typeface="Arial" charset="0"/>
                <a:cs typeface="Arial" charset="0"/>
              </a:rPr>
              <a:t> dei follower </a:t>
            </a:r>
            <a:r>
              <a:rPr lang="nb-NO" dirty="0">
                <a:latin typeface="+mj-lt"/>
                <a:ea typeface="Arial" charset="0"/>
                <a:cs typeface="Arial" charset="0"/>
              </a:rPr>
              <a:t>nelle </a:t>
            </a:r>
            <a:r>
              <a:rPr lang="nb-NO" dirty="0" err="1">
                <a:latin typeface="+mj-lt"/>
                <a:ea typeface="Arial" charset="0"/>
                <a:cs typeface="Arial" charset="0"/>
              </a:rPr>
              <a:t>proprie </a:t>
            </a:r>
            <a:r>
              <a:rPr lang="nb-NO" dirty="0" err="1">
                <a:latin typeface="+mj-lt"/>
                <a:ea typeface="Arial" charset="0"/>
                <a:cs typeface="Arial" charset="0"/>
              </a:rPr>
              <a:t>capacità </a:t>
            </a:r>
            <a:r>
              <a:rPr lang="nb-NO" dirty="0">
                <a:latin typeface="+mj-lt"/>
                <a:ea typeface="Arial" charset="0"/>
                <a:cs typeface="Arial" charset="0"/>
              </a:rPr>
              <a:t>(ovvero </a:t>
            </a:r>
            <a:r>
              <a:rPr lang="nb-NO" b="1" u="sng" dirty="0" err="1">
                <a:latin typeface="+mj-lt"/>
                <a:ea typeface="Arial" charset="0"/>
                <a:cs typeface="Arial" charset="0"/>
              </a:rPr>
              <a:t>l'autoefficacia</a:t>
            </a:r>
            <a:r>
              <a:rPr lang="nb-NO" dirty="0">
                <a:latin typeface="+mj-lt"/>
                <a:ea typeface="Arial" charset="0"/>
                <a:cs typeface="Arial" charset="0"/>
              </a:rPr>
              <a:t>)</a:t>
            </a:r>
          </a:p>
          <a:p>
            <a:endParaRPr lang="nb-NO" dirty="0">
              <a:latin typeface="+mj-lt"/>
            </a:endParaRPr>
          </a:p>
        </p:txBody>
      </p:sp>
    </p:spTree>
    <p:extLst>
      <p:ext uri="{BB962C8B-B14F-4D97-AF65-F5344CB8AC3E}">
        <p14:creationId xmlns:p14="http://schemas.microsoft.com/office/powerpoint/2010/main" val="2707445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16="http://schemas.microsoft.com/office/drawing/2014/main" xmlns:a14="http://schemas.microsoft.com/office/drawing/2010/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6AB0F37A-604F-31D7-6C86-2682B58CD685}"/>
              </a:ext>
            </a:extLst>
          </p:cNvPr>
          <p:cNvSpPr>
            <a:spLocks noGrp="1" noChangeArrowheads="1"/>
          </p:cNvSpPr>
          <p:nvPr>
            <p:ph type="title"/>
          </p:nvPr>
        </p:nvSpPr>
        <p:spPr>
          <a:xfrm>
            <a:off x="4162426" y="748666"/>
            <a:ext cx="7907654" cy="1537334"/>
          </a:xfrm>
        </p:spPr>
        <p:txBody>
          <a:bodyPr/>
          <a:lstStyle/>
          <a:p>
            <a:pPr eaLnBrk="1" hangingPunct="1"/>
            <a:r>
              <a:rPr lang="en-US" altLang="el-GR"/>
              <a:t>Stili di leadership</a:t>
            </a:r>
          </a:p>
        </p:txBody>
      </p:sp>
      <p:sp>
        <p:nvSpPr>
          <p:cNvPr id="63491" name="Rectangle 3">
            <a:extLst>
              <a:ext uri="{FF2B5EF4-FFF2-40B4-BE49-F238E27FC236}">
                <a16:creationId xmlns:a16="http://schemas.microsoft.com/office/drawing/2014/main" id="{456C67F3-7282-06EB-B3DE-66E4E4386CFF}"/>
              </a:ext>
            </a:extLst>
          </p:cNvPr>
          <p:cNvSpPr>
            <a:spLocks noChangeArrowheads="1"/>
          </p:cNvSpPr>
          <p:nvPr/>
        </p:nvSpPr>
        <p:spPr bwMode="auto">
          <a:xfrm>
            <a:off x="4937760" y="2377440"/>
            <a:ext cx="5577840" cy="5394960"/>
          </a:xfrm>
          <a:prstGeom prst="rect">
            <a:avLst/>
          </a:prstGeom>
          <a:solidFill>
            <a:schemeClr val="accent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1097280">
              <a:spcBef>
                <a:spcPct val="0"/>
              </a:spcBef>
              <a:buClrTx/>
              <a:buNone/>
            </a:pPr>
            <a:endParaRPr lang="el-GR" altLang="el-GR" sz="2880">
              <a:solidFill>
                <a:prstClr val="black"/>
              </a:solidFill>
              <a:latin typeface="Times" panose="02020603050405020304" pitchFamily="18" charset="0"/>
            </a:endParaRPr>
          </a:p>
        </p:txBody>
      </p:sp>
      <p:sp>
        <p:nvSpPr>
          <p:cNvPr id="63492" name="Line 5">
            <a:extLst>
              <a:ext uri="{FF2B5EF4-FFF2-40B4-BE49-F238E27FC236}">
                <a16:creationId xmlns:a16="http://schemas.microsoft.com/office/drawing/2014/main" id="{17520664-C535-4A7B-232C-8EA68B3AA386}"/>
              </a:ext>
            </a:extLst>
          </p:cNvPr>
          <p:cNvSpPr>
            <a:spLocks noChangeShapeType="1"/>
          </p:cNvSpPr>
          <p:nvPr/>
        </p:nvSpPr>
        <p:spPr bwMode="auto">
          <a:xfrm>
            <a:off x="7772400" y="2377440"/>
            <a:ext cx="0" cy="539496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097280"/>
            <a:endParaRPr lang="nb-NO" sz="2160">
              <a:solidFill>
                <a:prstClr val="black"/>
              </a:solidFill>
              <a:latin typeface="Aptos" panose="02110004020202020204"/>
            </a:endParaRPr>
          </a:p>
        </p:txBody>
      </p:sp>
      <p:sp>
        <p:nvSpPr>
          <p:cNvPr id="63493" name="Line 6">
            <a:extLst>
              <a:ext uri="{FF2B5EF4-FFF2-40B4-BE49-F238E27FC236}">
                <a16:creationId xmlns:a16="http://schemas.microsoft.com/office/drawing/2014/main" id="{A12CE0AF-6AAA-6466-264D-C0AC3E990A70}"/>
              </a:ext>
            </a:extLst>
          </p:cNvPr>
          <p:cNvSpPr>
            <a:spLocks noChangeShapeType="1"/>
          </p:cNvSpPr>
          <p:nvPr/>
        </p:nvSpPr>
        <p:spPr bwMode="auto">
          <a:xfrm>
            <a:off x="4937760" y="5029200"/>
            <a:ext cx="557784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097280"/>
            <a:endParaRPr lang="nb-NO" sz="2160">
              <a:solidFill>
                <a:prstClr val="black"/>
              </a:solidFill>
              <a:latin typeface="Aptos" panose="02110004020202020204"/>
            </a:endParaRPr>
          </a:p>
        </p:txBody>
      </p:sp>
      <p:sp>
        <p:nvSpPr>
          <p:cNvPr id="63494" name="Text Box 7">
            <a:extLst>
              <a:ext uri="{FF2B5EF4-FFF2-40B4-BE49-F238E27FC236}">
                <a16:creationId xmlns:a16="http://schemas.microsoft.com/office/drawing/2014/main" id="{4ABEAD0F-15C7-5010-58F2-ABB1F9372D31}"/>
              </a:ext>
            </a:extLst>
          </p:cNvPr>
          <p:cNvSpPr txBox="1">
            <a:spLocks noChangeArrowheads="1"/>
          </p:cNvSpPr>
          <p:nvPr/>
        </p:nvSpPr>
        <p:spPr bwMode="auto">
          <a:xfrm>
            <a:off x="6217920" y="7753352"/>
            <a:ext cx="4114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1097280">
              <a:spcBef>
                <a:spcPct val="0"/>
              </a:spcBef>
              <a:buClrTx/>
              <a:buNone/>
            </a:pPr>
            <a:r>
              <a:rPr lang="en-US" altLang="el-GR" sz="2400">
                <a:solidFill>
                  <a:prstClr val="black"/>
                </a:solidFill>
                <a:latin typeface="Times" panose="02020603050405020304" pitchFamily="18" charset="0"/>
              </a:rPr>
              <a:t>attenzione alla produzione </a:t>
            </a:r>
            <a:r>
              <a:rPr lang="en-US" altLang="el-GR" sz="2400">
                <a:solidFill>
                  <a:prstClr val="black"/>
                </a:solidFill>
                <a:latin typeface="Times" panose="02020603050405020304" pitchFamily="18" charset="0"/>
                <a:sym typeface="Symbol" panose="05050102010706020507" pitchFamily="18" charset="2"/>
              </a:rPr>
              <a:t> </a:t>
            </a:r>
            <a:endParaRPr lang="en-US" altLang="el-GR" sz="2400">
              <a:solidFill>
                <a:prstClr val="black"/>
              </a:solidFill>
              <a:latin typeface="Times" panose="02020603050405020304" pitchFamily="18" charset="0"/>
            </a:endParaRPr>
          </a:p>
        </p:txBody>
      </p:sp>
      <p:sp>
        <p:nvSpPr>
          <p:cNvPr id="63495" name="Text Box 8">
            <a:extLst>
              <a:ext uri="{FF2B5EF4-FFF2-40B4-BE49-F238E27FC236}">
                <a16:creationId xmlns:a16="http://schemas.microsoft.com/office/drawing/2014/main" id="{2657ECA9-D114-A748-702E-CE8B7C9CCB6E}"/>
              </a:ext>
            </a:extLst>
          </p:cNvPr>
          <p:cNvSpPr txBox="1">
            <a:spLocks noChangeArrowheads="1"/>
          </p:cNvSpPr>
          <p:nvPr/>
        </p:nvSpPr>
        <p:spPr bwMode="auto">
          <a:xfrm>
            <a:off x="2845135" y="4389122"/>
            <a:ext cx="167065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1097280">
              <a:spcBef>
                <a:spcPct val="0"/>
              </a:spcBef>
              <a:buClrTx/>
              <a:buNone/>
            </a:pPr>
            <a:r>
              <a:rPr lang="en-US" altLang="el-GR" sz="2400">
                <a:solidFill>
                  <a:prstClr val="black"/>
                </a:solidFill>
                <a:latin typeface="Times" panose="02020603050405020304" pitchFamily="18" charset="0"/>
              </a:rPr>
              <a:t>attenzione alla </a:t>
            </a:r>
          </a:p>
          <a:p>
            <a:pPr algn="ctr" defTabSz="1097280">
              <a:spcBef>
                <a:spcPct val="0"/>
              </a:spcBef>
              <a:buClrTx/>
              <a:buNone/>
            </a:pPr>
            <a:r>
              <a:rPr lang="en-US" altLang="el-GR" sz="2400">
                <a:solidFill>
                  <a:prstClr val="black"/>
                </a:solidFill>
                <a:latin typeface="Times" panose="02020603050405020304" pitchFamily="18" charset="0"/>
              </a:rPr>
              <a:t>persone</a:t>
            </a:r>
            <a:endParaRPr lang="en-US" altLang="el-GR" sz="2880">
              <a:solidFill>
                <a:prstClr val="black"/>
              </a:solidFill>
              <a:latin typeface="Times" panose="02020603050405020304" pitchFamily="18" charset="0"/>
            </a:endParaRPr>
          </a:p>
        </p:txBody>
      </p:sp>
      <p:sp>
        <p:nvSpPr>
          <p:cNvPr id="63496" name="Text Box 9">
            <a:extLst>
              <a:ext uri="{FF2B5EF4-FFF2-40B4-BE49-F238E27FC236}">
                <a16:creationId xmlns:a16="http://schemas.microsoft.com/office/drawing/2014/main" id="{30A61ED0-86DC-A20E-9324-2F7C20239D5A}"/>
              </a:ext>
            </a:extLst>
          </p:cNvPr>
          <p:cNvSpPr txBox="1">
            <a:spLocks noChangeArrowheads="1"/>
          </p:cNvSpPr>
          <p:nvPr/>
        </p:nvSpPr>
        <p:spPr bwMode="auto">
          <a:xfrm rot="16141666">
            <a:off x="3474766" y="3771789"/>
            <a:ext cx="548548"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1097280">
              <a:spcBef>
                <a:spcPct val="0"/>
              </a:spcBef>
              <a:buClrTx/>
              <a:buNone/>
            </a:pPr>
            <a:r>
              <a:rPr lang="en-US" altLang="el-GR" sz="2880">
                <a:solidFill>
                  <a:prstClr val="black"/>
                </a:solidFill>
                <a:latin typeface="Times" panose="02020603050405020304" pitchFamily="18" charset="0"/>
                <a:sym typeface="Symbol" panose="05050102010706020507" pitchFamily="18" charset="2"/>
              </a:rPr>
              <a:t></a:t>
            </a:r>
            <a:endParaRPr lang="en-US" altLang="el-GR" sz="2880">
              <a:solidFill>
                <a:prstClr val="black"/>
              </a:solidFill>
              <a:latin typeface="Times" panose="02020603050405020304" pitchFamily="18" charset="0"/>
            </a:endParaRPr>
          </a:p>
        </p:txBody>
      </p:sp>
      <p:sp>
        <p:nvSpPr>
          <p:cNvPr id="63497" name="Text Box 11">
            <a:extLst>
              <a:ext uri="{FF2B5EF4-FFF2-40B4-BE49-F238E27FC236}">
                <a16:creationId xmlns:a16="http://schemas.microsoft.com/office/drawing/2014/main" id="{CD02918C-086B-20B9-F137-7FB8D9EC0B16}"/>
              </a:ext>
            </a:extLst>
          </p:cNvPr>
          <p:cNvSpPr txBox="1">
            <a:spLocks noChangeArrowheads="1"/>
          </p:cNvSpPr>
          <p:nvPr/>
        </p:nvSpPr>
        <p:spPr bwMode="auto">
          <a:xfrm>
            <a:off x="5587313" y="5943601"/>
            <a:ext cx="1619354" cy="1089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1097280">
              <a:spcBef>
                <a:spcPct val="0"/>
              </a:spcBef>
              <a:buClrTx/>
              <a:buNone/>
            </a:pPr>
            <a:r>
              <a:rPr lang="en-US" altLang="el-GR" sz="2160">
                <a:solidFill>
                  <a:prstClr val="black"/>
                </a:solidFill>
                <a:latin typeface="Times" panose="02020603050405020304" pitchFamily="18" charset="0"/>
              </a:rPr>
              <a:t>Laissez-faire</a:t>
            </a:r>
          </a:p>
          <a:p>
            <a:pPr algn="ctr" defTabSz="1097280">
              <a:spcBef>
                <a:spcPct val="0"/>
              </a:spcBef>
              <a:buClrTx/>
              <a:buNone/>
            </a:pPr>
            <a:r>
              <a:rPr lang="en-US" altLang="el-GR" sz="2160">
                <a:solidFill>
                  <a:prstClr val="black"/>
                </a:solidFill>
                <a:latin typeface="Times" panose="02020603050405020304" pitchFamily="18" charset="0"/>
              </a:rPr>
              <a:t>Leader</a:t>
            </a:r>
          </a:p>
          <a:p>
            <a:pPr algn="ctr" defTabSz="1097280">
              <a:spcBef>
                <a:spcPct val="0"/>
              </a:spcBef>
              <a:buClrTx/>
              <a:buNone/>
            </a:pPr>
            <a:r>
              <a:rPr lang="en-US" altLang="el-GR" sz="2160" b="1">
                <a:solidFill>
                  <a:prstClr val="black"/>
                </a:solidFill>
                <a:latin typeface="Times" panose="02020603050405020304" pitchFamily="18" charset="0"/>
              </a:rPr>
              <a:t>(L)</a:t>
            </a:r>
            <a:endParaRPr lang="en-US" altLang="el-GR" sz="2160">
              <a:solidFill>
                <a:prstClr val="black"/>
              </a:solidFill>
              <a:latin typeface="Times" panose="02020603050405020304" pitchFamily="18" charset="0"/>
            </a:endParaRPr>
          </a:p>
        </p:txBody>
      </p:sp>
      <p:sp>
        <p:nvSpPr>
          <p:cNvPr id="63498" name="Text Box 12">
            <a:extLst>
              <a:ext uri="{FF2B5EF4-FFF2-40B4-BE49-F238E27FC236}">
                <a16:creationId xmlns:a16="http://schemas.microsoft.com/office/drawing/2014/main" id="{66576181-8A66-F232-7641-FDC1CA939C94}"/>
              </a:ext>
            </a:extLst>
          </p:cNvPr>
          <p:cNvSpPr txBox="1">
            <a:spLocks noChangeArrowheads="1"/>
          </p:cNvSpPr>
          <p:nvPr/>
        </p:nvSpPr>
        <p:spPr bwMode="auto">
          <a:xfrm>
            <a:off x="5682298" y="3200401"/>
            <a:ext cx="1444626" cy="1089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1097280">
              <a:spcBef>
                <a:spcPct val="0"/>
              </a:spcBef>
              <a:buClrTx/>
              <a:buNone/>
            </a:pPr>
            <a:r>
              <a:rPr lang="en-US" altLang="el-GR" sz="2160">
                <a:solidFill>
                  <a:prstClr val="black"/>
                </a:solidFill>
                <a:latin typeface="Times" panose="02020603050405020304" pitchFamily="18" charset="0"/>
              </a:rPr>
              <a:t>Benevolo</a:t>
            </a:r>
          </a:p>
          <a:p>
            <a:pPr algn="ctr" defTabSz="1097280">
              <a:spcBef>
                <a:spcPct val="0"/>
              </a:spcBef>
              <a:buClrTx/>
              <a:buNone/>
            </a:pPr>
            <a:r>
              <a:rPr lang="en-US" altLang="el-GR" sz="2160">
                <a:solidFill>
                  <a:prstClr val="black"/>
                </a:solidFill>
                <a:latin typeface="Times" panose="02020603050405020304" pitchFamily="18" charset="0"/>
              </a:rPr>
              <a:t>Leader</a:t>
            </a:r>
          </a:p>
          <a:p>
            <a:pPr algn="ctr" defTabSz="1097280">
              <a:spcBef>
                <a:spcPct val="0"/>
              </a:spcBef>
              <a:buClrTx/>
              <a:buNone/>
            </a:pPr>
            <a:r>
              <a:rPr lang="en-US" altLang="el-GR" sz="2160" b="1">
                <a:solidFill>
                  <a:prstClr val="black"/>
                </a:solidFill>
                <a:latin typeface="Times" panose="02020603050405020304" pitchFamily="18" charset="0"/>
              </a:rPr>
              <a:t>(Y)</a:t>
            </a:r>
            <a:endParaRPr lang="en-US" altLang="el-GR" sz="2160">
              <a:solidFill>
                <a:prstClr val="black"/>
              </a:solidFill>
              <a:latin typeface="Times" panose="02020603050405020304" pitchFamily="18" charset="0"/>
            </a:endParaRPr>
          </a:p>
        </p:txBody>
      </p:sp>
      <p:sp>
        <p:nvSpPr>
          <p:cNvPr id="63499" name="Text Box 13">
            <a:extLst>
              <a:ext uri="{FF2B5EF4-FFF2-40B4-BE49-F238E27FC236}">
                <a16:creationId xmlns:a16="http://schemas.microsoft.com/office/drawing/2014/main" id="{A42B33BF-22FD-0E2E-FCA8-E3D49EA1D246}"/>
              </a:ext>
            </a:extLst>
          </p:cNvPr>
          <p:cNvSpPr txBox="1">
            <a:spLocks noChangeArrowheads="1"/>
          </p:cNvSpPr>
          <p:nvPr/>
        </p:nvSpPr>
        <p:spPr bwMode="auto">
          <a:xfrm>
            <a:off x="8607542" y="5943601"/>
            <a:ext cx="1354858" cy="1089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1097280">
              <a:spcBef>
                <a:spcPct val="0"/>
              </a:spcBef>
              <a:buClrTx/>
              <a:buNone/>
            </a:pPr>
            <a:r>
              <a:rPr lang="en-US" altLang="el-GR" sz="2160">
                <a:solidFill>
                  <a:prstClr val="black"/>
                </a:solidFill>
                <a:latin typeface="Times" panose="02020603050405020304" pitchFamily="18" charset="0"/>
              </a:rPr>
              <a:t>Autocratico</a:t>
            </a:r>
          </a:p>
          <a:p>
            <a:pPr algn="ctr" defTabSz="1097280">
              <a:spcBef>
                <a:spcPct val="0"/>
              </a:spcBef>
              <a:buClrTx/>
              <a:buNone/>
            </a:pPr>
            <a:r>
              <a:rPr lang="en-US" altLang="el-GR" sz="2160">
                <a:solidFill>
                  <a:prstClr val="black"/>
                </a:solidFill>
                <a:latin typeface="Times" panose="02020603050405020304" pitchFamily="18" charset="0"/>
              </a:rPr>
              <a:t>Leader</a:t>
            </a:r>
          </a:p>
          <a:p>
            <a:pPr algn="ctr" defTabSz="1097280">
              <a:spcBef>
                <a:spcPct val="0"/>
              </a:spcBef>
              <a:buClrTx/>
              <a:buNone/>
            </a:pPr>
            <a:r>
              <a:rPr lang="en-US" altLang="el-GR" sz="2160" b="1">
                <a:solidFill>
                  <a:prstClr val="black"/>
                </a:solidFill>
                <a:latin typeface="Times" panose="02020603050405020304" pitchFamily="18" charset="0"/>
              </a:rPr>
              <a:t>(X)</a:t>
            </a:r>
            <a:endParaRPr lang="en-US" altLang="el-GR" sz="2160">
              <a:solidFill>
                <a:prstClr val="black"/>
              </a:solidFill>
              <a:latin typeface="Times" panose="02020603050405020304" pitchFamily="18" charset="0"/>
            </a:endParaRPr>
          </a:p>
        </p:txBody>
      </p:sp>
      <p:sp>
        <p:nvSpPr>
          <p:cNvPr id="63500" name="Text Box 14">
            <a:extLst>
              <a:ext uri="{FF2B5EF4-FFF2-40B4-BE49-F238E27FC236}">
                <a16:creationId xmlns:a16="http://schemas.microsoft.com/office/drawing/2014/main" id="{F6346E58-C934-0257-B727-E31C512E238C}"/>
              </a:ext>
            </a:extLst>
          </p:cNvPr>
          <p:cNvSpPr txBox="1">
            <a:spLocks noChangeArrowheads="1"/>
          </p:cNvSpPr>
          <p:nvPr/>
        </p:nvSpPr>
        <p:spPr bwMode="auto">
          <a:xfrm>
            <a:off x="8700436" y="3200401"/>
            <a:ext cx="955710" cy="1089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1097280">
              <a:spcBef>
                <a:spcPct val="0"/>
              </a:spcBef>
              <a:buClrTx/>
              <a:buNone/>
            </a:pPr>
            <a:r>
              <a:rPr lang="en-US" altLang="el-GR" sz="2160">
                <a:solidFill>
                  <a:prstClr val="black"/>
                </a:solidFill>
                <a:latin typeface="Times" panose="02020603050405020304" pitchFamily="18" charset="0"/>
              </a:rPr>
              <a:t>Team </a:t>
            </a:r>
          </a:p>
          <a:p>
            <a:pPr algn="ctr" defTabSz="1097280">
              <a:spcBef>
                <a:spcPct val="0"/>
              </a:spcBef>
              <a:buClrTx/>
              <a:buNone/>
            </a:pPr>
            <a:r>
              <a:rPr lang="en-US" altLang="el-GR" sz="2160">
                <a:solidFill>
                  <a:prstClr val="black"/>
                </a:solidFill>
                <a:latin typeface="Times" panose="02020603050405020304" pitchFamily="18" charset="0"/>
              </a:rPr>
              <a:t>Leader</a:t>
            </a:r>
          </a:p>
          <a:p>
            <a:pPr algn="ctr" defTabSz="1097280">
              <a:spcBef>
                <a:spcPct val="0"/>
              </a:spcBef>
              <a:buClrTx/>
              <a:buNone/>
            </a:pPr>
            <a:r>
              <a:rPr lang="en-US" altLang="el-GR" sz="2160" b="1">
                <a:solidFill>
                  <a:prstClr val="black"/>
                </a:solidFill>
                <a:latin typeface="Times" panose="02020603050405020304" pitchFamily="18" charset="0"/>
              </a:rPr>
              <a:t>(Z)</a:t>
            </a:r>
            <a:endParaRPr lang="en-US" altLang="el-GR" sz="2160">
              <a:solidFill>
                <a:prstClr val="black"/>
              </a:solidFill>
              <a:latin typeface="Times" panose="02020603050405020304" pitchFamily="18" charset="0"/>
            </a:endParaRPr>
          </a:p>
        </p:txBody>
      </p:sp>
      <p:sp>
        <p:nvSpPr>
          <p:cNvPr id="63501" name="Text Box 15">
            <a:extLst>
              <a:ext uri="{FF2B5EF4-FFF2-40B4-BE49-F238E27FC236}">
                <a16:creationId xmlns:a16="http://schemas.microsoft.com/office/drawing/2014/main" id="{526B97BF-5E51-E3D3-5016-441B726EF7EE}"/>
              </a:ext>
            </a:extLst>
          </p:cNvPr>
          <p:cNvSpPr txBox="1">
            <a:spLocks noChangeArrowheads="1"/>
          </p:cNvSpPr>
          <p:nvPr/>
        </p:nvSpPr>
        <p:spPr bwMode="auto">
          <a:xfrm>
            <a:off x="4552950" y="2312670"/>
            <a:ext cx="322524"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1097280">
              <a:spcBef>
                <a:spcPct val="0"/>
              </a:spcBef>
              <a:buClrTx/>
              <a:buNone/>
            </a:pPr>
            <a:r>
              <a:rPr lang="en-US" altLang="el-GR" sz="2160" b="1">
                <a:solidFill>
                  <a:prstClr val="black"/>
                </a:solidFill>
                <a:latin typeface="Times" panose="02020603050405020304" pitchFamily="18" charset="0"/>
              </a:rPr>
              <a:t>9</a:t>
            </a:r>
          </a:p>
        </p:txBody>
      </p:sp>
      <p:sp>
        <p:nvSpPr>
          <p:cNvPr id="63502" name="Text Box 16">
            <a:extLst>
              <a:ext uri="{FF2B5EF4-FFF2-40B4-BE49-F238E27FC236}">
                <a16:creationId xmlns:a16="http://schemas.microsoft.com/office/drawing/2014/main" id="{3B1FA6F1-1D9F-CC28-9E41-CAE433B00AB0}"/>
              </a:ext>
            </a:extLst>
          </p:cNvPr>
          <p:cNvSpPr txBox="1">
            <a:spLocks noChangeArrowheads="1"/>
          </p:cNvSpPr>
          <p:nvPr/>
        </p:nvSpPr>
        <p:spPr bwMode="auto">
          <a:xfrm>
            <a:off x="10241280" y="7772400"/>
            <a:ext cx="322524"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1097280">
              <a:spcBef>
                <a:spcPct val="0"/>
              </a:spcBef>
              <a:buClrTx/>
              <a:buNone/>
            </a:pPr>
            <a:r>
              <a:rPr lang="en-US" altLang="el-GR" sz="2160" b="1">
                <a:solidFill>
                  <a:prstClr val="black"/>
                </a:solidFill>
                <a:latin typeface="Times" panose="02020603050405020304" pitchFamily="18" charset="0"/>
              </a:rPr>
              <a:t>9</a:t>
            </a:r>
          </a:p>
        </p:txBody>
      </p:sp>
      <p:sp>
        <p:nvSpPr>
          <p:cNvPr id="63503" name="Text Box 17">
            <a:extLst>
              <a:ext uri="{FF2B5EF4-FFF2-40B4-BE49-F238E27FC236}">
                <a16:creationId xmlns:a16="http://schemas.microsoft.com/office/drawing/2014/main" id="{9255C2F7-D904-F6DC-97A7-2EE332DEB321}"/>
              </a:ext>
            </a:extLst>
          </p:cNvPr>
          <p:cNvSpPr txBox="1">
            <a:spLocks noChangeArrowheads="1"/>
          </p:cNvSpPr>
          <p:nvPr/>
        </p:nvSpPr>
        <p:spPr bwMode="auto">
          <a:xfrm>
            <a:off x="4572000" y="7680960"/>
            <a:ext cx="322524" cy="42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1097280">
              <a:spcBef>
                <a:spcPct val="0"/>
              </a:spcBef>
              <a:buClrTx/>
              <a:buNone/>
            </a:pPr>
            <a:r>
              <a:rPr lang="en-US" altLang="el-GR" sz="2160" b="1">
                <a:solidFill>
                  <a:prstClr val="black"/>
                </a:solidFill>
                <a:latin typeface="Times" panose="02020603050405020304" pitchFamily="18" charset="0"/>
              </a:rPr>
              <a:t>1</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sld>
</file>

<file path=ppt/slides/slide46.xml><?xml version="1.0" encoding="utf-8"?>
<p:sld xmlns:a16="http://schemas.microsoft.com/office/drawing/2014/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552C042E-9FAF-8956-B17B-FAE52D9FFBB9}"/>
              </a:ext>
            </a:extLst>
          </p:cNvPr>
          <p:cNvSpPr>
            <a:spLocks noGrp="1" noChangeArrowheads="1"/>
          </p:cNvSpPr>
          <p:nvPr>
            <p:ph type="title"/>
          </p:nvPr>
        </p:nvSpPr>
        <p:spPr>
          <a:xfrm>
            <a:off x="4162426" y="748666"/>
            <a:ext cx="7907654" cy="1537334"/>
          </a:xfrm>
        </p:spPr>
        <p:txBody>
          <a:bodyPr>
            <a:normAutofit fontScale="90000"/>
          </a:bodyPr>
          <a:lstStyle/>
          <a:p>
            <a:pPr eaLnBrk="1" hangingPunct="1"/>
            <a:r>
              <a:rPr lang="en-US" altLang="el-GR"/>
              <a:t>Teoria "L": leader laissez-faire</a:t>
            </a:r>
          </a:p>
        </p:txBody>
      </p:sp>
      <p:sp>
        <p:nvSpPr>
          <p:cNvPr id="17411" name="Rectangle 3">
            <a:extLst>
              <a:ext uri="{FF2B5EF4-FFF2-40B4-BE49-F238E27FC236}">
                <a16:creationId xmlns:a16="http://schemas.microsoft.com/office/drawing/2014/main" id="{158B5E18-77B1-88C4-0A38-1C361EE44FAF}"/>
              </a:ext>
            </a:extLst>
          </p:cNvPr>
          <p:cNvSpPr>
            <a:spLocks noGrp="1" noChangeArrowheads="1"/>
          </p:cNvSpPr>
          <p:nvPr>
            <p:ph idx="1"/>
          </p:nvPr>
        </p:nvSpPr>
        <p:spPr>
          <a:xfrm>
            <a:off x="4160520" y="2560320"/>
            <a:ext cx="7909560" cy="4533900"/>
          </a:xfrm>
        </p:spPr>
        <p:txBody>
          <a:bodyPr>
            <a:normAutofit lnSpcReduction="10000"/>
          </a:bodyPr>
          <a:lstStyle/>
          <a:p>
            <a:pPr eaLnBrk="1" hangingPunct="1">
              <a:buFont typeface="Wingdings" panose="05000000000000000000" pitchFamily="2" charset="2"/>
              <a:buNone/>
            </a:pPr>
            <a:endParaRPr lang="en-US" altLang="el-GR" dirty="0"/>
          </a:p>
          <a:p>
            <a:pPr eaLnBrk="1" hangingPunct="1"/>
            <a:r>
              <a:rPr lang="en-US" altLang="el-GR" dirty="0"/>
              <a:t>Non coinvolto - "lasciateli fare"</a:t>
            </a:r>
          </a:p>
          <a:p>
            <a:pPr eaLnBrk="1" hangingPunct="1"/>
            <a:r>
              <a:rPr lang="en-US" altLang="el-GR" dirty="0"/>
              <a:t>Considera il proprio ruolo principale quello di trasmettitore di informazioni</a:t>
            </a:r>
          </a:p>
          <a:p>
            <a:pPr eaLnBrk="1" hangingPunct="1"/>
            <a:r>
              <a:rPr lang="en-US" altLang="el-GR" dirty="0"/>
              <a:t>Lascia che siano gli altri a prendere le decisioni</a:t>
            </a:r>
          </a:p>
          <a:p>
            <a:pPr eaLnBrk="1" hangingPunct="1"/>
            <a:r>
              <a:rPr lang="en-US" altLang="el-GR" dirty="0"/>
              <a:t>In sostanza, abdica alla responsabilità nei confronti del team o dell'unità</a:t>
            </a:r>
          </a:p>
          <a:p>
            <a:pPr eaLnBrk="1" hangingPunct="1"/>
            <a:r>
              <a:rPr lang="en-US" altLang="el-GR" dirty="0"/>
              <a:t>Pro?</a:t>
            </a:r>
          </a:p>
          <a:p>
            <a:pPr eaLnBrk="1" hangingPunct="1"/>
            <a:r>
              <a:rPr lang="en-US" altLang="el-GR" dirty="0"/>
              <a:t>Contro?</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2856192" presetClass="entr" presetSubtype="143251456" fill="hold" grpId="0" nodeType="clickEffect">
                                  <p:stCondLst>
                                    <p:cond delay="0"/>
                                  </p:stCondLst>
                                  <p:childTnLst>
                                    <p:set>
                                      <p:cBhvr>
                                        <p:cTn id="6" dur="1" fill="hold">
                                          <p:stCondLst>
                                            <p:cond delay="499"/>
                                          </p:stCondLst>
                                        </p:cTn>
                                        <p:tgtEl>
                                          <p:spTgt spid="1741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22856192" presetClass="entr" presetSubtype="143251456" fill="hold" grpId="0" nodeType="clickEffect">
                                  <p:stCondLst>
                                    <p:cond delay="0"/>
                                  </p:stCondLst>
                                  <p:childTnLst>
                                    <p:set>
                                      <p:cBhvr>
                                        <p:cTn id="10" dur="1" fill="hold">
                                          <p:stCondLst>
                                            <p:cond delay="499"/>
                                          </p:stCondLst>
                                        </p:cTn>
                                        <p:tgtEl>
                                          <p:spTgt spid="1741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22856192" presetClass="entr" presetSubtype="143251456" fill="hold" grpId="0" nodeType="clickEffect">
                                  <p:stCondLst>
                                    <p:cond delay="0"/>
                                  </p:stCondLst>
                                  <p:childTnLst>
                                    <p:set>
                                      <p:cBhvr>
                                        <p:cTn id="14" dur="1" fill="hold">
                                          <p:stCondLst>
                                            <p:cond delay="499"/>
                                          </p:stCondLst>
                                        </p:cTn>
                                        <p:tgtEl>
                                          <p:spTgt spid="1741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22856192" presetClass="entr" presetSubtype="143251456" fill="hold" grpId="0" nodeType="clickEffect">
                                  <p:stCondLst>
                                    <p:cond delay="0"/>
                                  </p:stCondLst>
                                  <p:childTnLst>
                                    <p:set>
                                      <p:cBhvr>
                                        <p:cTn id="18" dur="1" fill="hold">
                                          <p:stCondLst>
                                            <p:cond delay="499"/>
                                          </p:stCondLst>
                                        </p:cTn>
                                        <p:tgtEl>
                                          <p:spTgt spid="1741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22856192" presetClass="entr" presetSubtype="143251456" fill="hold" grpId="0" nodeType="clickEffect">
                                  <p:stCondLst>
                                    <p:cond delay="0"/>
                                  </p:stCondLst>
                                  <p:childTnLst>
                                    <p:set>
                                      <p:cBhvr>
                                        <p:cTn id="22" dur="1" fill="hold">
                                          <p:stCondLst>
                                            <p:cond delay="499"/>
                                          </p:stCondLst>
                                        </p:cTn>
                                        <p:tgtEl>
                                          <p:spTgt spid="17411">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22856192" presetClass="entr" presetSubtype="143251456" fill="hold" grpId="0" nodeType="clickEffect">
                                  <p:stCondLst>
                                    <p:cond delay="0"/>
                                  </p:stCondLst>
                                  <p:childTnLst>
                                    <p:set>
                                      <p:cBhvr>
                                        <p:cTn id="26" dur="1" fill="hold">
                                          <p:stCondLst>
                                            <p:cond delay="499"/>
                                          </p:stCondLst>
                                        </p:cTn>
                                        <p:tgtEl>
                                          <p:spTgt spid="174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autoUpdateAnimBg="0"/>
    </p:bldLst>
  </p:timing>
</p:sld>
</file>

<file path=ppt/slides/slide47.xml><?xml version="1.0" encoding="utf-8"?>
<p:sld xmlns:a16="http://schemas.microsoft.com/office/drawing/2014/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72990505-4658-5BF9-F402-0F92C6D9991C}"/>
              </a:ext>
            </a:extLst>
          </p:cNvPr>
          <p:cNvSpPr>
            <a:spLocks noGrp="1" noChangeArrowheads="1"/>
          </p:cNvSpPr>
          <p:nvPr>
            <p:ph type="title"/>
          </p:nvPr>
        </p:nvSpPr>
        <p:spPr>
          <a:xfrm>
            <a:off x="4162426" y="748666"/>
            <a:ext cx="7907654" cy="1537334"/>
          </a:xfrm>
        </p:spPr>
        <p:txBody>
          <a:bodyPr>
            <a:normAutofit fontScale="90000"/>
          </a:bodyPr>
          <a:lstStyle/>
          <a:p>
            <a:pPr eaLnBrk="1" hangingPunct="1"/>
            <a:r>
              <a:rPr lang="en-US" altLang="el-GR"/>
              <a:t>Teoria "X": leader autocratico</a:t>
            </a:r>
          </a:p>
        </p:txBody>
      </p:sp>
      <p:sp>
        <p:nvSpPr>
          <p:cNvPr id="18435" name="Rectangle 3">
            <a:extLst>
              <a:ext uri="{FF2B5EF4-FFF2-40B4-BE49-F238E27FC236}">
                <a16:creationId xmlns:a16="http://schemas.microsoft.com/office/drawing/2014/main" id="{1E649B1E-D719-6D35-C276-5D79BF26BFFC}"/>
              </a:ext>
            </a:extLst>
          </p:cNvPr>
          <p:cNvSpPr>
            <a:spLocks noGrp="1" noChangeArrowheads="1"/>
          </p:cNvSpPr>
          <p:nvPr>
            <p:ph idx="1"/>
          </p:nvPr>
        </p:nvSpPr>
        <p:spPr>
          <a:xfrm>
            <a:off x="4160520" y="2560320"/>
            <a:ext cx="7909560" cy="4533900"/>
          </a:xfrm>
        </p:spPr>
        <p:txBody>
          <a:bodyPr/>
          <a:lstStyle/>
          <a:p>
            <a:pPr eaLnBrk="1" hangingPunct="1">
              <a:buFont typeface="Wingdings" panose="05000000000000000000" pitchFamily="2" charset="2"/>
              <a:buNone/>
            </a:pPr>
            <a:endParaRPr lang="en-US" altLang="el-GR" dirty="0"/>
          </a:p>
          <a:p>
            <a:pPr eaLnBrk="1" hangingPunct="1"/>
            <a:r>
              <a:rPr lang="en-US" altLang="el-GR" dirty="0"/>
              <a:t>Mancanza di flessibilità</a:t>
            </a:r>
          </a:p>
          <a:p>
            <a:pPr eaLnBrk="1" hangingPunct="1"/>
            <a:r>
              <a:rPr lang="en-US" altLang="el-GR" dirty="0"/>
              <a:t>Controllante ed esigente</a:t>
            </a:r>
          </a:p>
          <a:p>
            <a:pPr eaLnBrk="1" hangingPunct="1"/>
            <a:r>
              <a:rPr lang="en-US" altLang="el-GR" dirty="0"/>
              <a:t>Approccio "bastone e carota"</a:t>
            </a:r>
          </a:p>
          <a:p>
            <a:pPr eaLnBrk="1" hangingPunct="1"/>
            <a:r>
              <a:rPr lang="en-US" altLang="el-GR" dirty="0"/>
              <a:t>Concentrato esclusivamente sulla produttività</a:t>
            </a:r>
          </a:p>
          <a:p>
            <a:pPr eaLnBrk="1" hangingPunct="1"/>
            <a:r>
              <a:rPr lang="en-US" altLang="el-GR" dirty="0"/>
              <a:t>Pro?</a:t>
            </a:r>
          </a:p>
          <a:p>
            <a:pPr eaLnBrk="1" hangingPunct="1"/>
            <a:r>
              <a:rPr lang="en-US" altLang="el-GR" dirty="0"/>
              <a:t>Contro?</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32" fill="hold" grpId="0" nodeType="clickEffect">
                                  <p:stCondLst>
                                    <p:cond delay="0"/>
                                  </p:stCondLst>
                                  <p:childTnLst>
                                    <p:set>
                                      <p:cBhvr>
                                        <p:cTn id="6" dur="1" fill="hold">
                                          <p:stCondLst>
                                            <p:cond delay="0"/>
                                          </p:stCondLst>
                                        </p:cTn>
                                        <p:tgtEl>
                                          <p:spTgt spid="18435">
                                            <p:txEl>
                                              <p:pRg st="1" end="1"/>
                                            </p:txEl>
                                          </p:spTgt>
                                        </p:tgtEl>
                                        <p:attrNameLst>
                                          <p:attrName>style.visibility</p:attrName>
                                        </p:attrNameLst>
                                      </p:cBhvr>
                                      <p:to>
                                        <p:strVal val="visible"/>
                                      </p:to>
                                    </p:set>
                                    <p:animEffect transition="in" filter="diamond(out)">
                                      <p:cBhvr>
                                        <p:cTn id="7" dur="500"/>
                                        <p:tgtEl>
                                          <p:spTgt spid="1843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32" fill="hold" grpId="0" nodeType="clickEffect">
                                  <p:stCondLst>
                                    <p:cond delay="0"/>
                                  </p:stCondLst>
                                  <p:childTnLst>
                                    <p:set>
                                      <p:cBhvr>
                                        <p:cTn id="11" dur="1" fill="hold">
                                          <p:stCondLst>
                                            <p:cond delay="0"/>
                                          </p:stCondLst>
                                        </p:cTn>
                                        <p:tgtEl>
                                          <p:spTgt spid="18435">
                                            <p:txEl>
                                              <p:pRg st="2" end="2"/>
                                            </p:txEl>
                                          </p:spTgt>
                                        </p:tgtEl>
                                        <p:attrNameLst>
                                          <p:attrName>style.visibility</p:attrName>
                                        </p:attrNameLst>
                                      </p:cBhvr>
                                      <p:to>
                                        <p:strVal val="visible"/>
                                      </p:to>
                                    </p:set>
                                    <p:animEffect transition="in" filter="diamond(out)">
                                      <p:cBhvr>
                                        <p:cTn id="12" dur="500"/>
                                        <p:tgtEl>
                                          <p:spTgt spid="1843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32" fill="hold" grpId="0" nodeType="clickEffect">
                                  <p:stCondLst>
                                    <p:cond delay="0"/>
                                  </p:stCondLst>
                                  <p:childTnLst>
                                    <p:set>
                                      <p:cBhvr>
                                        <p:cTn id="16" dur="1" fill="hold">
                                          <p:stCondLst>
                                            <p:cond delay="0"/>
                                          </p:stCondLst>
                                        </p:cTn>
                                        <p:tgtEl>
                                          <p:spTgt spid="18435">
                                            <p:txEl>
                                              <p:pRg st="3" end="3"/>
                                            </p:txEl>
                                          </p:spTgt>
                                        </p:tgtEl>
                                        <p:attrNameLst>
                                          <p:attrName>style.visibility</p:attrName>
                                        </p:attrNameLst>
                                      </p:cBhvr>
                                      <p:to>
                                        <p:strVal val="visible"/>
                                      </p:to>
                                    </p:set>
                                    <p:animEffect transition="in" filter="diamond(out)">
                                      <p:cBhvr>
                                        <p:cTn id="17" dur="500"/>
                                        <p:tgtEl>
                                          <p:spTgt spid="18435">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32" fill="hold" grpId="0" nodeType="clickEffect">
                                  <p:stCondLst>
                                    <p:cond delay="0"/>
                                  </p:stCondLst>
                                  <p:childTnLst>
                                    <p:set>
                                      <p:cBhvr>
                                        <p:cTn id="21" dur="1" fill="hold">
                                          <p:stCondLst>
                                            <p:cond delay="0"/>
                                          </p:stCondLst>
                                        </p:cTn>
                                        <p:tgtEl>
                                          <p:spTgt spid="18435">
                                            <p:txEl>
                                              <p:pRg st="4" end="4"/>
                                            </p:txEl>
                                          </p:spTgt>
                                        </p:tgtEl>
                                        <p:attrNameLst>
                                          <p:attrName>style.visibility</p:attrName>
                                        </p:attrNameLst>
                                      </p:cBhvr>
                                      <p:to>
                                        <p:strVal val="visible"/>
                                      </p:to>
                                    </p:set>
                                    <p:animEffect transition="in" filter="diamond(out)">
                                      <p:cBhvr>
                                        <p:cTn id="22" dur="500"/>
                                        <p:tgtEl>
                                          <p:spTgt spid="1843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32" fill="hold" grpId="0" nodeType="clickEffect">
                                  <p:stCondLst>
                                    <p:cond delay="0"/>
                                  </p:stCondLst>
                                  <p:childTnLst>
                                    <p:set>
                                      <p:cBhvr>
                                        <p:cTn id="26" dur="1" fill="hold">
                                          <p:stCondLst>
                                            <p:cond delay="0"/>
                                          </p:stCondLst>
                                        </p:cTn>
                                        <p:tgtEl>
                                          <p:spTgt spid="18435">
                                            <p:txEl>
                                              <p:pRg st="5" end="5"/>
                                            </p:txEl>
                                          </p:spTgt>
                                        </p:tgtEl>
                                        <p:attrNameLst>
                                          <p:attrName>style.visibility</p:attrName>
                                        </p:attrNameLst>
                                      </p:cBhvr>
                                      <p:to>
                                        <p:strVal val="visible"/>
                                      </p:to>
                                    </p:set>
                                    <p:animEffect transition="in" filter="diamond(out)">
                                      <p:cBhvr>
                                        <p:cTn id="27" dur="500"/>
                                        <p:tgtEl>
                                          <p:spTgt spid="1843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32" fill="hold" grpId="0" nodeType="clickEffect">
                                  <p:stCondLst>
                                    <p:cond delay="0"/>
                                  </p:stCondLst>
                                  <p:childTnLst>
                                    <p:set>
                                      <p:cBhvr>
                                        <p:cTn id="31" dur="1" fill="hold">
                                          <p:stCondLst>
                                            <p:cond delay="0"/>
                                          </p:stCondLst>
                                        </p:cTn>
                                        <p:tgtEl>
                                          <p:spTgt spid="18435">
                                            <p:txEl>
                                              <p:pRg st="6" end="6"/>
                                            </p:txEl>
                                          </p:spTgt>
                                        </p:tgtEl>
                                        <p:attrNameLst>
                                          <p:attrName>style.visibility</p:attrName>
                                        </p:attrNameLst>
                                      </p:cBhvr>
                                      <p:to>
                                        <p:strVal val="visible"/>
                                      </p:to>
                                    </p:set>
                                    <p:animEffect transition="in" filter="diamond(out)">
                                      <p:cBhvr>
                                        <p:cTn id="32" dur="500"/>
                                        <p:tgtEl>
                                          <p:spTgt spid="184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autoUpdateAnimBg="0"/>
    </p:bldLst>
  </p:timing>
</p:sld>
</file>

<file path=ppt/slides/slide48.xml><?xml version="1.0" encoding="utf-8"?>
<p:sld xmlns:a16="http://schemas.microsoft.com/office/drawing/2014/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005BF519-B063-0D70-289E-0262E62D7616}"/>
              </a:ext>
            </a:extLst>
          </p:cNvPr>
          <p:cNvSpPr>
            <a:spLocks noGrp="1" noChangeArrowheads="1"/>
          </p:cNvSpPr>
          <p:nvPr>
            <p:ph type="title"/>
          </p:nvPr>
        </p:nvSpPr>
        <p:spPr>
          <a:xfrm>
            <a:off x="4162426" y="748666"/>
            <a:ext cx="7907654" cy="1537334"/>
          </a:xfrm>
        </p:spPr>
        <p:txBody>
          <a:bodyPr>
            <a:normAutofit fontScale="90000"/>
          </a:bodyPr>
          <a:lstStyle/>
          <a:p>
            <a:pPr eaLnBrk="1" hangingPunct="1"/>
            <a:r>
              <a:rPr lang="en-US" altLang="el-GR"/>
              <a:t>Teoria "Y": leader benevolo</a:t>
            </a:r>
          </a:p>
        </p:txBody>
      </p:sp>
      <p:sp>
        <p:nvSpPr>
          <p:cNvPr id="20483" name="Rectangle 3">
            <a:extLst>
              <a:ext uri="{FF2B5EF4-FFF2-40B4-BE49-F238E27FC236}">
                <a16:creationId xmlns:a16="http://schemas.microsoft.com/office/drawing/2014/main" id="{39B05655-22CE-FAB4-1AB6-17687699C0B6}"/>
              </a:ext>
            </a:extLst>
          </p:cNvPr>
          <p:cNvSpPr>
            <a:spLocks noGrp="1" noChangeArrowheads="1"/>
          </p:cNvSpPr>
          <p:nvPr>
            <p:ph idx="1"/>
          </p:nvPr>
        </p:nvSpPr>
        <p:spPr>
          <a:xfrm>
            <a:off x="4160520" y="2560320"/>
            <a:ext cx="7909560" cy="4533900"/>
          </a:xfrm>
        </p:spPr>
        <p:txBody>
          <a:bodyPr>
            <a:normAutofit lnSpcReduction="10000"/>
          </a:bodyPr>
          <a:lstStyle/>
          <a:p>
            <a:pPr eaLnBrk="1" hangingPunct="1">
              <a:buFont typeface="Wingdings" panose="05000000000000000000" pitchFamily="2" charset="2"/>
              <a:buNone/>
            </a:pPr>
            <a:endParaRPr lang="en-US" altLang="el-GR" dirty="0"/>
          </a:p>
          <a:p>
            <a:pPr eaLnBrk="1" hangingPunct="1"/>
            <a:r>
              <a:rPr lang="en-US" altLang="el-GR" dirty="0"/>
              <a:t>Molto orientato alle persone; incoraggiante</a:t>
            </a:r>
          </a:p>
          <a:p>
            <a:pPr eaLnBrk="1" hangingPunct="1"/>
            <a:r>
              <a:rPr lang="en-US" altLang="el-GR" dirty="0"/>
              <a:t>Organizza intorno alle persone</a:t>
            </a:r>
          </a:p>
          <a:p>
            <a:pPr eaLnBrk="1" hangingPunct="1"/>
            <a:r>
              <a:rPr lang="en-US" altLang="el-GR" dirty="0"/>
              <a:t>Può essere paternalistico</a:t>
            </a:r>
          </a:p>
          <a:p>
            <a:pPr eaLnBrk="1" hangingPunct="1"/>
            <a:r>
              <a:rPr lang="en-US" altLang="el-GR" dirty="0"/>
              <a:t>Atmosfera da "country club": non competitivo</a:t>
            </a:r>
          </a:p>
          <a:p>
            <a:pPr eaLnBrk="1" hangingPunct="1"/>
            <a:r>
              <a:rPr lang="en-US" altLang="el-GR" dirty="0"/>
              <a:t>Pro?</a:t>
            </a:r>
          </a:p>
          <a:p>
            <a:pPr eaLnBrk="1" hangingPunct="1"/>
            <a:r>
              <a:rPr lang="en-US" altLang="el-GR" dirty="0"/>
              <a:t>Contro?</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11392256" presetClass="entr" presetSubtype="143364096" fill="hold" grpId="0" nodeType="clickEffect">
                                  <p:stCondLst>
                                    <p:cond delay="0"/>
                                  </p:stCondLst>
                                  <p:childTnLst>
                                    <p:set>
                                      <p:cBhvr>
                                        <p:cTn id="6" dur="1" fill="hold">
                                          <p:stCondLst>
                                            <p:cond delay="499"/>
                                          </p:stCondLst>
                                        </p:cTn>
                                        <p:tgtEl>
                                          <p:spTgt spid="2048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11392256" presetClass="entr" presetSubtype="143364096" fill="hold" grpId="0" nodeType="clickEffect">
                                  <p:stCondLst>
                                    <p:cond delay="0"/>
                                  </p:stCondLst>
                                  <p:childTnLst>
                                    <p:set>
                                      <p:cBhvr>
                                        <p:cTn id="10" dur="1" fill="hold">
                                          <p:stCondLst>
                                            <p:cond delay="499"/>
                                          </p:stCondLst>
                                        </p:cTn>
                                        <p:tgtEl>
                                          <p:spTgt spid="2048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11392256" presetClass="entr" presetSubtype="143364096" fill="hold" grpId="0" nodeType="clickEffect">
                                  <p:stCondLst>
                                    <p:cond delay="0"/>
                                  </p:stCondLst>
                                  <p:childTnLst>
                                    <p:set>
                                      <p:cBhvr>
                                        <p:cTn id="14" dur="1" fill="hold">
                                          <p:stCondLst>
                                            <p:cond delay="499"/>
                                          </p:stCondLst>
                                        </p:cTn>
                                        <p:tgtEl>
                                          <p:spTgt spid="2048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11392256" presetClass="entr" presetSubtype="143364096" fill="hold" grpId="0" nodeType="clickEffect">
                                  <p:stCondLst>
                                    <p:cond delay="0"/>
                                  </p:stCondLst>
                                  <p:childTnLst>
                                    <p:set>
                                      <p:cBhvr>
                                        <p:cTn id="18" dur="1" fill="hold">
                                          <p:stCondLst>
                                            <p:cond delay="499"/>
                                          </p:stCondLst>
                                        </p:cTn>
                                        <p:tgtEl>
                                          <p:spTgt spid="2048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11392256" presetClass="entr" presetSubtype="143364096" fill="hold" grpId="0" nodeType="clickEffect">
                                  <p:stCondLst>
                                    <p:cond delay="0"/>
                                  </p:stCondLst>
                                  <p:childTnLst>
                                    <p:set>
                                      <p:cBhvr>
                                        <p:cTn id="22" dur="1" fill="hold">
                                          <p:stCondLst>
                                            <p:cond delay="499"/>
                                          </p:stCondLst>
                                        </p:cTn>
                                        <p:tgtEl>
                                          <p:spTgt spid="2048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11392256" presetClass="entr" presetSubtype="143364096" fill="hold" grpId="0" nodeType="clickEffect">
                                  <p:stCondLst>
                                    <p:cond delay="0"/>
                                  </p:stCondLst>
                                  <p:childTnLst>
                                    <p:set>
                                      <p:cBhvr>
                                        <p:cTn id="26" dur="1" fill="hold">
                                          <p:stCondLst>
                                            <p:cond delay="499"/>
                                          </p:stCondLst>
                                        </p:cTn>
                                        <p:tgtEl>
                                          <p:spTgt spid="2048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autoUpdateAnimBg="0"/>
    </p:bldLst>
  </p:timing>
</p:sld>
</file>

<file path=ppt/slides/slide49.xml><?xml version="1.0" encoding="utf-8"?>
<p:sld xmlns:a16="http://schemas.microsoft.com/office/drawing/2014/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E7D26AB0-F5B1-3D18-A1C0-FB07F0E2EE4A}"/>
              </a:ext>
            </a:extLst>
          </p:cNvPr>
          <p:cNvSpPr>
            <a:spLocks noGrp="1" noChangeArrowheads="1"/>
          </p:cNvSpPr>
          <p:nvPr>
            <p:ph type="title"/>
          </p:nvPr>
        </p:nvSpPr>
        <p:spPr>
          <a:xfrm>
            <a:off x="4162426" y="748666"/>
            <a:ext cx="7907654" cy="1537334"/>
          </a:xfrm>
        </p:spPr>
        <p:txBody>
          <a:bodyPr/>
          <a:lstStyle/>
          <a:p>
            <a:pPr eaLnBrk="1" hangingPunct="1"/>
            <a:r>
              <a:rPr lang="en-US" altLang="el-GR"/>
              <a:t>Teoria "Z": Team leader</a:t>
            </a:r>
          </a:p>
        </p:txBody>
      </p:sp>
      <p:sp>
        <p:nvSpPr>
          <p:cNvPr id="21507" name="Rectangle 3">
            <a:extLst>
              <a:ext uri="{FF2B5EF4-FFF2-40B4-BE49-F238E27FC236}">
                <a16:creationId xmlns:a16="http://schemas.microsoft.com/office/drawing/2014/main" id="{0D372C45-8B0A-10B6-8C99-31738CE4A18F}"/>
              </a:ext>
            </a:extLst>
          </p:cNvPr>
          <p:cNvSpPr>
            <a:spLocks noGrp="1" noChangeArrowheads="1"/>
          </p:cNvSpPr>
          <p:nvPr>
            <p:ph idx="1"/>
          </p:nvPr>
        </p:nvSpPr>
        <p:spPr>
          <a:xfrm>
            <a:off x="4160520" y="2560320"/>
            <a:ext cx="7909560" cy="4533900"/>
          </a:xfrm>
        </p:spPr>
        <p:txBody>
          <a:bodyPr>
            <a:normAutofit lnSpcReduction="10000"/>
          </a:bodyPr>
          <a:lstStyle/>
          <a:p>
            <a:pPr eaLnBrk="1" hangingPunct="1">
              <a:buFont typeface="Wingdings" panose="05000000000000000000" pitchFamily="2" charset="2"/>
              <a:buNone/>
            </a:pPr>
            <a:endParaRPr lang="en-US" altLang="el-GR" dirty="0"/>
          </a:p>
          <a:p>
            <a:pPr eaLnBrk="1" hangingPunct="1"/>
            <a:r>
              <a:rPr lang="en-US" altLang="el-GR" dirty="0"/>
              <a:t>Bilancia le questioni relative alla produzione e al personale</a:t>
            </a:r>
          </a:p>
          <a:p>
            <a:pPr eaLnBrk="1" hangingPunct="1"/>
            <a:r>
              <a:rPr lang="en-US" altLang="el-GR" dirty="0"/>
              <a:t>Crea un team di lavoro composto dai dipendenti</a:t>
            </a:r>
          </a:p>
          <a:p>
            <a:pPr eaLnBrk="1" hangingPunct="1"/>
            <a:r>
              <a:rPr lang="en-US" altLang="el-GR" dirty="0"/>
              <a:t>Approccio di squadra: </a:t>
            </a:r>
            <a:r>
              <a:rPr lang="en-US" altLang="el-GR" i="1" dirty="0"/>
              <a:t>coinvolge </a:t>
            </a:r>
            <a:r>
              <a:rPr lang="en-US" altLang="el-GR" dirty="0"/>
              <a:t>i subordinati</a:t>
            </a:r>
          </a:p>
          <a:p>
            <a:pPr eaLnBrk="1" hangingPunct="1"/>
            <a:r>
              <a:rPr lang="en-US" altLang="el-GR" dirty="0"/>
              <a:t>L'organizzazione è un </a:t>
            </a:r>
            <a:r>
              <a:rPr lang="en-US" altLang="el-GR" i="1" dirty="0"/>
              <a:t>veicolo </a:t>
            </a:r>
            <a:r>
              <a:rPr lang="en-US" altLang="el-GR" dirty="0"/>
              <a:t>per realizzare i piani</a:t>
            </a:r>
          </a:p>
          <a:p>
            <a:pPr eaLnBrk="1" hangingPunct="1"/>
            <a:r>
              <a:rPr lang="en-US" altLang="el-GR" dirty="0"/>
              <a:t>Pro?</a:t>
            </a:r>
          </a:p>
          <a:p>
            <a:pPr eaLnBrk="1" hangingPunct="1"/>
            <a:r>
              <a:rPr lang="en-US" altLang="el-GR" dirty="0"/>
              <a:t>Contro?</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32" fill="hold" grpId="0" nodeType="clickEffect">
                                  <p:stCondLst>
                                    <p:cond delay="0"/>
                                  </p:stCondLst>
                                  <p:childTnLst>
                                    <p:set>
                                      <p:cBhvr>
                                        <p:cTn id="6" dur="1" fill="hold">
                                          <p:stCondLst>
                                            <p:cond delay="0"/>
                                          </p:stCondLst>
                                        </p:cTn>
                                        <p:tgtEl>
                                          <p:spTgt spid="21507">
                                            <p:txEl>
                                              <p:pRg st="1" end="1"/>
                                            </p:txEl>
                                          </p:spTgt>
                                        </p:tgtEl>
                                        <p:attrNameLst>
                                          <p:attrName>style.visibility</p:attrName>
                                        </p:attrNameLst>
                                      </p:cBhvr>
                                      <p:to>
                                        <p:strVal val="visible"/>
                                      </p:to>
                                    </p:set>
                                    <p:animEffect transition="in" filter="diamond(out)">
                                      <p:cBhvr>
                                        <p:cTn id="7" dur="500"/>
                                        <p:tgtEl>
                                          <p:spTgt spid="21507">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32" fill="hold" grpId="0" nodeType="clickEffect">
                                  <p:stCondLst>
                                    <p:cond delay="0"/>
                                  </p:stCondLst>
                                  <p:childTnLst>
                                    <p:set>
                                      <p:cBhvr>
                                        <p:cTn id="11" dur="1" fill="hold">
                                          <p:stCondLst>
                                            <p:cond delay="0"/>
                                          </p:stCondLst>
                                        </p:cTn>
                                        <p:tgtEl>
                                          <p:spTgt spid="21507">
                                            <p:txEl>
                                              <p:pRg st="2" end="2"/>
                                            </p:txEl>
                                          </p:spTgt>
                                        </p:tgtEl>
                                        <p:attrNameLst>
                                          <p:attrName>style.visibility</p:attrName>
                                        </p:attrNameLst>
                                      </p:cBhvr>
                                      <p:to>
                                        <p:strVal val="visible"/>
                                      </p:to>
                                    </p:set>
                                    <p:animEffect transition="in" filter="diamond(out)">
                                      <p:cBhvr>
                                        <p:cTn id="12" dur="500"/>
                                        <p:tgtEl>
                                          <p:spTgt spid="2150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32" fill="hold" grpId="0" nodeType="clickEffect">
                                  <p:stCondLst>
                                    <p:cond delay="0"/>
                                  </p:stCondLst>
                                  <p:childTnLst>
                                    <p:set>
                                      <p:cBhvr>
                                        <p:cTn id="16" dur="1" fill="hold">
                                          <p:stCondLst>
                                            <p:cond delay="0"/>
                                          </p:stCondLst>
                                        </p:cTn>
                                        <p:tgtEl>
                                          <p:spTgt spid="21507">
                                            <p:txEl>
                                              <p:pRg st="3" end="3"/>
                                            </p:txEl>
                                          </p:spTgt>
                                        </p:tgtEl>
                                        <p:attrNameLst>
                                          <p:attrName>style.visibility</p:attrName>
                                        </p:attrNameLst>
                                      </p:cBhvr>
                                      <p:to>
                                        <p:strVal val="visible"/>
                                      </p:to>
                                    </p:set>
                                    <p:animEffect transition="in" filter="diamond(out)">
                                      <p:cBhvr>
                                        <p:cTn id="17" dur="500"/>
                                        <p:tgtEl>
                                          <p:spTgt spid="21507">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32" fill="hold" grpId="0" nodeType="clickEffect">
                                  <p:stCondLst>
                                    <p:cond delay="0"/>
                                  </p:stCondLst>
                                  <p:childTnLst>
                                    <p:set>
                                      <p:cBhvr>
                                        <p:cTn id="21" dur="1" fill="hold">
                                          <p:stCondLst>
                                            <p:cond delay="0"/>
                                          </p:stCondLst>
                                        </p:cTn>
                                        <p:tgtEl>
                                          <p:spTgt spid="21507">
                                            <p:txEl>
                                              <p:pRg st="4" end="4"/>
                                            </p:txEl>
                                          </p:spTgt>
                                        </p:tgtEl>
                                        <p:attrNameLst>
                                          <p:attrName>style.visibility</p:attrName>
                                        </p:attrNameLst>
                                      </p:cBhvr>
                                      <p:to>
                                        <p:strVal val="visible"/>
                                      </p:to>
                                    </p:set>
                                    <p:animEffect transition="in" filter="diamond(out)">
                                      <p:cBhvr>
                                        <p:cTn id="22" dur="500"/>
                                        <p:tgtEl>
                                          <p:spTgt spid="2150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32" fill="hold" grpId="0" nodeType="clickEffect">
                                  <p:stCondLst>
                                    <p:cond delay="0"/>
                                  </p:stCondLst>
                                  <p:childTnLst>
                                    <p:set>
                                      <p:cBhvr>
                                        <p:cTn id="26" dur="1" fill="hold">
                                          <p:stCondLst>
                                            <p:cond delay="0"/>
                                          </p:stCondLst>
                                        </p:cTn>
                                        <p:tgtEl>
                                          <p:spTgt spid="21507">
                                            <p:txEl>
                                              <p:pRg st="5" end="5"/>
                                            </p:txEl>
                                          </p:spTgt>
                                        </p:tgtEl>
                                        <p:attrNameLst>
                                          <p:attrName>style.visibility</p:attrName>
                                        </p:attrNameLst>
                                      </p:cBhvr>
                                      <p:to>
                                        <p:strVal val="visible"/>
                                      </p:to>
                                    </p:set>
                                    <p:animEffect transition="in" filter="diamond(out)">
                                      <p:cBhvr>
                                        <p:cTn id="27" dur="500"/>
                                        <p:tgtEl>
                                          <p:spTgt spid="2150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32" fill="hold" grpId="0" nodeType="clickEffect">
                                  <p:stCondLst>
                                    <p:cond delay="0"/>
                                  </p:stCondLst>
                                  <p:childTnLst>
                                    <p:set>
                                      <p:cBhvr>
                                        <p:cTn id="31" dur="1" fill="hold">
                                          <p:stCondLst>
                                            <p:cond delay="0"/>
                                          </p:stCondLst>
                                        </p:cTn>
                                        <p:tgtEl>
                                          <p:spTgt spid="21507">
                                            <p:txEl>
                                              <p:pRg st="6" end="6"/>
                                            </p:txEl>
                                          </p:spTgt>
                                        </p:tgtEl>
                                        <p:attrNameLst>
                                          <p:attrName>style.visibility</p:attrName>
                                        </p:attrNameLst>
                                      </p:cBhvr>
                                      <p:to>
                                        <p:strVal val="visible"/>
                                      </p:to>
                                    </p:set>
                                    <p:animEffect transition="in" filter="diamond(out)">
                                      <p:cBhvr>
                                        <p:cTn id="32" dur="500"/>
                                        <p:tgtEl>
                                          <p:spTgt spid="2150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autoUpdateAnimBg="0"/>
    </p:bldLst>
  </p:timing>
</p:sld>
</file>

<file path=ppt/slides/slide5.xml><?xml version="1.0" encoding="utf-8"?>
<p:sld xmlns:a14="http://schemas.microsoft.com/office/drawing/2010/main"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bg>
      <p:bgPr>
        <a:blipFill dpi="0" rotWithShape="1">
          <a:blip r:embed="rId3">
            <a:alphaModFix amt="45000"/>
            <a:lum/>
          </a:blip>
          <a:srcRect/>
          <a:stretch>
            <a:fillRect l="-16000" r="-16000"/>
          </a:stretch>
        </a:blipFill>
        <a:effectLst/>
      </p:bgPr>
    </p:bg>
    <p:spTree>
      <p:nvGrpSpPr>
        <p:cNvPr id="1" name=""/>
        <p:cNvGrpSpPr/>
        <p:nvPr/>
      </p:nvGrpSpPr>
      <p:grpSpPr>
        <a:xfrm>
          <a:off x="0" y="0"/>
          <a:ext cx="0" cy="0"/>
          <a:chOff x="0" y="0"/>
          <a:chExt cx="0" cy="0"/>
        </a:xfrm>
      </p:grpSpPr>
      <p:sp>
        <p:nvSpPr>
          <p:cNvPr id="5" name="Tittel 4"/>
          <p:cNvSpPr>
            <a:spLocks noGrp="1"/>
          </p:cNvSpPr>
          <p:nvPr>
            <p:ph type="title"/>
          </p:nvPr>
        </p:nvSpPr>
        <p:spPr/>
        <p:txBody>
          <a:bodyPr/>
          <a:lstStyle/>
          <a:p>
            <a:r>
              <a:rPr lang="nb-NO" dirty="0" err="1"/>
              <a:t>Come </a:t>
            </a:r>
            <a:r>
              <a:rPr lang="nb-NO" dirty="0" err="1"/>
              <a:t>li </a:t>
            </a:r>
            <a:r>
              <a:rPr lang="nb-NO" dirty="0" err="1"/>
              <a:t>descriveresti</a:t>
            </a:r>
            <a:r>
              <a:rPr lang="nb-NO" dirty="0"/>
              <a:t>?</a:t>
            </a:r>
          </a:p>
        </p:txBody>
      </p:sp>
      <p:pic>
        <p:nvPicPr>
          <p:cNvPr id="1026" name="Picture 2" descr="Image result for alex ferguson">
            <a:hlinkClick r:id="rId4"/>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 y="2092469"/>
            <a:ext cx="5286894" cy="35245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phil jackson">
            <a:hlinkClick r:id="rId6"/>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809619" y="2452145"/>
            <a:ext cx="3937511" cy="459376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9C74AB8-DF7B-DFA3-89A9-73D941F58D0D}"/>
              </a:ext>
            </a:extLst>
          </p:cNvPr>
          <p:cNvPicPr>
            <a:picLocks noChangeAspect="1"/>
          </p:cNvPicPr>
          <p:nvPr/>
        </p:nvPicPr>
        <p:blipFill>
          <a:blip r:embed="rId8"/>
          <a:stretch>
            <a:fillRect/>
          </a:stretch>
        </p:blipFill>
        <p:spPr>
          <a:xfrm>
            <a:off x="10742101" y="3101037"/>
            <a:ext cx="3354706" cy="5032058"/>
          </a:xfrm>
          <a:prstGeom prst="rect">
            <a:avLst/>
          </a:prstGeom>
        </p:spPr>
      </p:pic>
      <p:grpSp>
        <p:nvGrpSpPr>
          <p:cNvPr id="2" name="Group 1">
            <a:extLst>
              <a:ext uri="{FF2B5EF4-FFF2-40B4-BE49-F238E27FC236}">
                <a16:creationId xmlns:a16="http://schemas.microsoft.com/office/drawing/2014/main" id="{05BC23F8-3BE6-848E-4B52-3CFD4A5736A3}"/>
              </a:ext>
            </a:extLst>
          </p:cNvPr>
          <p:cNvGrpSpPr/>
          <p:nvPr/>
        </p:nvGrpSpPr>
        <p:grpSpPr>
          <a:xfrm>
            <a:off x="10972801" y="7594540"/>
            <a:ext cx="2591913" cy="481557"/>
            <a:chOff x="5179092" y="5483822"/>
            <a:chExt cx="3294001" cy="612000"/>
          </a:xfrm>
        </p:grpSpPr>
        <p:pic>
          <p:nvPicPr>
            <p:cNvPr id="4" name="Picture 3">
              <a:extLst>
                <a:ext uri="{FF2B5EF4-FFF2-40B4-BE49-F238E27FC236}">
                  <a16:creationId xmlns:a16="http://schemas.microsoft.com/office/drawing/2014/main" id="{ECE9D096-CFAC-4D2A-D41E-22F275A5EED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E4DD1B7C-396A-26DD-66D6-0E6077BF7CD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656193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sld>
</file>

<file path=ppt/slides/slide50.xml><?xml version="1.0" encoding="utf-8"?>
<p:sld xmlns:a16="http://schemas.microsoft.com/office/drawing/2014/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97EA1015-1E09-412C-3C20-6A8C0F90C5DF}"/>
              </a:ext>
            </a:extLst>
          </p:cNvPr>
          <p:cNvSpPr>
            <a:spLocks noGrp="1" noChangeArrowheads="1"/>
          </p:cNvSpPr>
          <p:nvPr>
            <p:ph type="title"/>
          </p:nvPr>
        </p:nvSpPr>
        <p:spPr>
          <a:xfrm>
            <a:off x="3613786" y="417866"/>
            <a:ext cx="7907654" cy="1109513"/>
          </a:xfrm>
        </p:spPr>
        <p:txBody>
          <a:bodyPr/>
          <a:lstStyle/>
          <a:p>
            <a:pPr eaLnBrk="1" hangingPunct="1"/>
            <a:r>
              <a:rPr lang="en-US" altLang="el-GR" dirty="0"/>
              <a:t>Risultati degli stili di leadership</a:t>
            </a:r>
          </a:p>
        </p:txBody>
      </p:sp>
      <p:sp>
        <p:nvSpPr>
          <p:cNvPr id="19459" name="Rectangle 3">
            <a:extLst>
              <a:ext uri="{FF2B5EF4-FFF2-40B4-BE49-F238E27FC236}">
                <a16:creationId xmlns:a16="http://schemas.microsoft.com/office/drawing/2014/main" id="{1B0C6FC9-817D-A386-FDE7-C5EFE4FFA08F}"/>
              </a:ext>
            </a:extLst>
          </p:cNvPr>
          <p:cNvSpPr>
            <a:spLocks noGrp="1" noChangeArrowheads="1"/>
          </p:cNvSpPr>
          <p:nvPr>
            <p:ph idx="1"/>
          </p:nvPr>
        </p:nvSpPr>
        <p:spPr>
          <a:xfrm>
            <a:off x="729618" y="1858178"/>
            <a:ext cx="9732644" cy="5669280"/>
          </a:xfrm>
        </p:spPr>
        <p:txBody>
          <a:bodyPr/>
          <a:lstStyle/>
          <a:p>
            <a:pPr marL="731520" indent="-731520">
              <a:buFont typeface="Times" panose="02020603050405020304" pitchFamily="18" charset="0"/>
              <a:buAutoNum type="arabicPeriod"/>
            </a:pPr>
            <a:r>
              <a:rPr lang="en-US" altLang="el-GR" dirty="0"/>
              <a:t>Teoria L: "gestione mancante"</a:t>
            </a:r>
          </a:p>
          <a:p>
            <a:pPr marL="1188720" lvl="1" indent="-640080">
              <a:buFont typeface="Wingdings" panose="05000000000000000000" pitchFamily="2" charset="2"/>
              <a:buChar char="§"/>
            </a:pPr>
            <a:r>
              <a:rPr lang="en-US" altLang="el-GR" dirty="0"/>
              <a:t>Produttività molto bassa</a:t>
            </a:r>
          </a:p>
          <a:p>
            <a:pPr marL="731520" indent="-731520">
              <a:buFont typeface="Times" panose="02020603050405020304" pitchFamily="18" charset="0"/>
              <a:buAutoNum type="arabicPeriod"/>
            </a:pPr>
            <a:r>
              <a:rPr lang="en-US" altLang="el-GR" dirty="0"/>
              <a:t>Teoria X: "o così o niente"</a:t>
            </a:r>
          </a:p>
          <a:p>
            <a:pPr marL="1188720" lvl="1" indent="-640080">
              <a:buFont typeface="Wingdings" panose="05000000000000000000" pitchFamily="2" charset="2"/>
              <a:buChar char="§"/>
            </a:pPr>
            <a:r>
              <a:rPr lang="en-US" altLang="el-GR" dirty="0"/>
              <a:t>Stress lavorativo; bassa soddisfazione; formazione di sindacati</a:t>
            </a:r>
          </a:p>
          <a:p>
            <a:pPr marL="731520" indent="-731520">
              <a:buFont typeface="Times" panose="02020603050405020304" pitchFamily="18" charset="0"/>
              <a:buAutoNum type="arabicPeriod"/>
            </a:pPr>
            <a:r>
              <a:rPr lang="en-US" altLang="el-GR" dirty="0"/>
              <a:t>Teoria Y: "country club"</a:t>
            </a:r>
          </a:p>
          <a:p>
            <a:pPr marL="1188720" lvl="1" indent="-640080">
              <a:buFont typeface="Wingdings" panose="05000000000000000000" pitchFamily="2" charset="2"/>
              <a:buChar char="§"/>
            </a:pPr>
            <a:r>
              <a:rPr lang="en-US" altLang="el-GR" dirty="0"/>
              <a:t>Scarsi risultati; le persone valide se ne vanno</a:t>
            </a:r>
          </a:p>
          <a:p>
            <a:pPr marL="731520" indent="-731520">
              <a:buFont typeface="Times" panose="02020603050405020304" pitchFamily="18" charset="0"/>
              <a:buAutoNum type="arabicPeriod"/>
            </a:pPr>
            <a:r>
              <a:rPr lang="en-US" altLang="el-GR" dirty="0"/>
              <a:t>Teoria Z: "buon manager"</a:t>
            </a:r>
          </a:p>
          <a:p>
            <a:pPr marL="1188720" lvl="1" indent="-640080">
              <a:buFont typeface="Wingdings" panose="05000000000000000000" pitchFamily="2" charset="2"/>
              <a:buChar char="§"/>
            </a:pPr>
            <a:r>
              <a:rPr lang="en-US" altLang="el-GR" dirty="0"/>
              <a:t>Alta produttività, cooperazione, basso turnover, impegno dei dipendenti</a:t>
            </a:r>
          </a:p>
        </p:txBody>
      </p:sp>
      <p:pic>
        <p:nvPicPr>
          <p:cNvPr id="16" name="Picture 15">
            <a:extLst>
              <a:ext uri="{FF2B5EF4-FFF2-40B4-BE49-F238E27FC236}">
                <a16:creationId xmlns:a16="http://schemas.microsoft.com/office/drawing/2014/main" id="{C0FAC1FE-E564-FF55-A982-32AE02CD1D6E}"/>
              </a:ext>
            </a:extLst>
          </p:cNvPr>
          <p:cNvPicPr>
            <a:picLocks noChangeAspect="1"/>
          </p:cNvPicPr>
          <p:nvPr/>
        </p:nvPicPr>
        <p:blipFill>
          <a:blip r:embed="rId2"/>
          <a:stretch>
            <a:fillRect/>
          </a:stretch>
        </p:blipFill>
        <p:spPr>
          <a:xfrm>
            <a:off x="9435900" y="1858179"/>
            <a:ext cx="4945118" cy="47837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3376384" presetClass="entr" presetSubtype="143366096" fill="hold" grpId="0" nodeType="clickEffect">
                                  <p:stCondLst>
                                    <p:cond delay="0"/>
                                  </p:stCondLst>
                                  <p:childTnLst>
                                    <p:set>
                                      <p:cBhvr>
                                        <p:cTn id="6" dur="1" fill="hold">
                                          <p:stCondLst>
                                            <p:cond delay="499"/>
                                          </p:stCondLst>
                                        </p:cTn>
                                        <p:tgtEl>
                                          <p:spTgt spid="19459">
                                            <p:txEl>
                                              <p:pRg st="0" end="0"/>
                                            </p:txEl>
                                          </p:spTgt>
                                        </p:tgtEl>
                                        <p:attrNameLst>
                                          <p:attrName>style.visibility</p:attrName>
                                        </p:attrNameLst>
                                      </p:cBhvr>
                                      <p:to>
                                        <p:strVal val="visible"/>
                                      </p:to>
                                    </p:set>
                                  </p:childTnLst>
                                </p:cTn>
                              </p:par>
                              <p:par>
                                <p:cTn id="7" presetID="143376384" presetClass="entr" presetSubtype="143366096" fill="hold" grpId="0" nodeType="withEffect">
                                  <p:stCondLst>
                                    <p:cond delay="0"/>
                                  </p:stCondLst>
                                  <p:childTnLst>
                                    <p:set>
                                      <p:cBhvr>
                                        <p:cTn id="8" dur="1" fill="hold">
                                          <p:stCondLst>
                                            <p:cond delay="499"/>
                                          </p:stCondLst>
                                        </p:cTn>
                                        <p:tgtEl>
                                          <p:spTgt spid="19459">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43376384" presetClass="entr" presetSubtype="143366096" fill="hold" grpId="0" nodeType="clickEffect">
                                  <p:stCondLst>
                                    <p:cond delay="0"/>
                                  </p:stCondLst>
                                  <p:childTnLst>
                                    <p:set>
                                      <p:cBhvr>
                                        <p:cTn id="12" dur="1" fill="hold">
                                          <p:stCondLst>
                                            <p:cond delay="499"/>
                                          </p:stCondLst>
                                        </p:cTn>
                                        <p:tgtEl>
                                          <p:spTgt spid="19459">
                                            <p:txEl>
                                              <p:pRg st="2" end="2"/>
                                            </p:txEl>
                                          </p:spTgt>
                                        </p:tgtEl>
                                        <p:attrNameLst>
                                          <p:attrName>style.visibility</p:attrName>
                                        </p:attrNameLst>
                                      </p:cBhvr>
                                      <p:to>
                                        <p:strVal val="visible"/>
                                      </p:to>
                                    </p:set>
                                  </p:childTnLst>
                                </p:cTn>
                              </p:par>
                              <p:par>
                                <p:cTn id="13" presetID="143376384" presetClass="entr" presetSubtype="143366096" fill="hold" grpId="0" nodeType="withEffect">
                                  <p:stCondLst>
                                    <p:cond delay="0"/>
                                  </p:stCondLst>
                                  <p:childTnLst>
                                    <p:set>
                                      <p:cBhvr>
                                        <p:cTn id="14" dur="1" fill="hold">
                                          <p:stCondLst>
                                            <p:cond delay="499"/>
                                          </p:stCondLst>
                                        </p:cTn>
                                        <p:tgtEl>
                                          <p:spTgt spid="19459">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43376384" presetClass="entr" presetSubtype="143366096" fill="hold" grpId="0" nodeType="clickEffect">
                                  <p:stCondLst>
                                    <p:cond delay="0"/>
                                  </p:stCondLst>
                                  <p:childTnLst>
                                    <p:set>
                                      <p:cBhvr>
                                        <p:cTn id="18" dur="1" fill="hold">
                                          <p:stCondLst>
                                            <p:cond delay="499"/>
                                          </p:stCondLst>
                                        </p:cTn>
                                        <p:tgtEl>
                                          <p:spTgt spid="19459">
                                            <p:txEl>
                                              <p:pRg st="4" end="4"/>
                                            </p:txEl>
                                          </p:spTgt>
                                        </p:tgtEl>
                                        <p:attrNameLst>
                                          <p:attrName>style.visibility</p:attrName>
                                        </p:attrNameLst>
                                      </p:cBhvr>
                                      <p:to>
                                        <p:strVal val="visible"/>
                                      </p:to>
                                    </p:set>
                                  </p:childTnLst>
                                </p:cTn>
                              </p:par>
                              <p:par>
                                <p:cTn id="19" presetID="143376384" presetClass="entr" presetSubtype="143366096" fill="hold" grpId="0" nodeType="withEffect">
                                  <p:stCondLst>
                                    <p:cond delay="0"/>
                                  </p:stCondLst>
                                  <p:childTnLst>
                                    <p:set>
                                      <p:cBhvr>
                                        <p:cTn id="20" dur="1" fill="hold">
                                          <p:stCondLst>
                                            <p:cond delay="499"/>
                                          </p:stCondLst>
                                        </p:cTn>
                                        <p:tgtEl>
                                          <p:spTgt spid="19459">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43376384" presetClass="entr" presetSubtype="143366096" fill="hold" grpId="0" nodeType="clickEffect">
                                  <p:stCondLst>
                                    <p:cond delay="0"/>
                                  </p:stCondLst>
                                  <p:childTnLst>
                                    <p:set>
                                      <p:cBhvr>
                                        <p:cTn id="24" dur="1" fill="hold">
                                          <p:stCondLst>
                                            <p:cond delay="499"/>
                                          </p:stCondLst>
                                        </p:cTn>
                                        <p:tgtEl>
                                          <p:spTgt spid="19459">
                                            <p:txEl>
                                              <p:pRg st="6" end="6"/>
                                            </p:txEl>
                                          </p:spTgt>
                                        </p:tgtEl>
                                        <p:attrNameLst>
                                          <p:attrName>style.visibility</p:attrName>
                                        </p:attrNameLst>
                                      </p:cBhvr>
                                      <p:to>
                                        <p:strVal val="visible"/>
                                      </p:to>
                                    </p:set>
                                  </p:childTnLst>
                                </p:cTn>
                              </p:par>
                              <p:par>
                                <p:cTn id="25" presetID="143376384" presetClass="entr" presetSubtype="143366096" fill="hold" grpId="0" nodeType="withEffect">
                                  <p:stCondLst>
                                    <p:cond delay="0"/>
                                  </p:stCondLst>
                                  <p:childTnLst>
                                    <p:set>
                                      <p:cBhvr>
                                        <p:cTn id="26" dur="1" fill="hold">
                                          <p:stCondLst>
                                            <p:cond delay="499"/>
                                          </p:stCondLst>
                                        </p:cTn>
                                        <p:tgtEl>
                                          <p:spTgt spid="1945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autoUpdateAnimBg="0"/>
    </p:bldLst>
  </p:timing>
</p:sld>
</file>

<file path=ppt/slides/slide51.xml><?xml version="1.0" encoding="utf-8"?>
<p:sld xmlns:a16="http://schemas.microsoft.com/office/drawing/2014/main" xmlns:a14="http://schemas.microsoft.com/office/drawing/2010/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AB842B7E-FE1D-0A60-AAD6-1392F9C05300}"/>
              </a:ext>
            </a:extLst>
          </p:cNvPr>
          <p:cNvSpPr>
            <a:spLocks noGrp="1" noChangeArrowheads="1"/>
          </p:cNvSpPr>
          <p:nvPr>
            <p:ph type="title"/>
          </p:nvPr>
        </p:nvSpPr>
        <p:spPr>
          <a:xfrm>
            <a:off x="4162426" y="748666"/>
            <a:ext cx="7907654" cy="1537334"/>
          </a:xfrm>
        </p:spPr>
        <p:txBody>
          <a:bodyPr/>
          <a:lstStyle/>
          <a:p>
            <a:pPr eaLnBrk="1" hangingPunct="1"/>
            <a:r>
              <a:rPr lang="en-US" altLang="el-GR"/>
              <a:t>Origini della leadership</a:t>
            </a:r>
          </a:p>
        </p:txBody>
      </p:sp>
      <p:sp>
        <p:nvSpPr>
          <p:cNvPr id="22531" name="Rectangle 3">
            <a:extLst>
              <a:ext uri="{FF2B5EF4-FFF2-40B4-BE49-F238E27FC236}">
                <a16:creationId xmlns:a16="http://schemas.microsoft.com/office/drawing/2014/main" id="{77178D53-B29C-906B-75B1-E9D1C9F8B0D9}"/>
              </a:ext>
            </a:extLst>
          </p:cNvPr>
          <p:cNvSpPr>
            <a:spLocks noGrp="1" noChangeArrowheads="1"/>
          </p:cNvSpPr>
          <p:nvPr>
            <p:ph idx="1"/>
          </p:nvPr>
        </p:nvSpPr>
        <p:spPr>
          <a:xfrm>
            <a:off x="2651760" y="3017520"/>
            <a:ext cx="9732646" cy="3108960"/>
          </a:xfrm>
        </p:spPr>
        <p:txBody>
          <a:bodyPr/>
          <a:lstStyle/>
          <a:p>
            <a:pPr eaLnBrk="1" hangingPunct="1">
              <a:buFont typeface="Wingdings" panose="05000000000000000000" pitchFamily="2" charset="2"/>
              <a:buNone/>
            </a:pPr>
            <a:endParaRPr lang="en-US" altLang="el-GR"/>
          </a:p>
          <a:p>
            <a:pPr lvl="1" eaLnBrk="1" hangingPunct="1"/>
            <a:r>
              <a:rPr lang="en-US" altLang="el-GR"/>
              <a:t>ENTRAMBI. Prova che sia la personalità innata che l'ambiente sono fattori determinanti</a:t>
            </a:r>
          </a:p>
          <a:p>
            <a:pPr lvl="1" eaLnBrk="1" hangingPunct="1">
              <a:buFont typeface="Wingdings" panose="05000000000000000000" pitchFamily="2" charset="2"/>
              <a:buNone/>
            </a:pPr>
            <a:endParaRPr lang="en-US" altLang="el-GR"/>
          </a:p>
        </p:txBody>
      </p:sp>
      <p:sp>
        <p:nvSpPr>
          <p:cNvPr id="70660" name="Text Box 5">
            <a:extLst>
              <a:ext uri="{FF2B5EF4-FFF2-40B4-BE49-F238E27FC236}">
                <a16:creationId xmlns:a16="http://schemas.microsoft.com/office/drawing/2014/main" id="{CF676BF2-D1EB-17F2-3A0E-8A7FA21EA033}"/>
              </a:ext>
            </a:extLst>
          </p:cNvPr>
          <p:cNvSpPr txBox="1">
            <a:spLocks noChangeArrowheads="1"/>
          </p:cNvSpPr>
          <p:nvPr/>
        </p:nvSpPr>
        <p:spPr bwMode="auto">
          <a:xfrm>
            <a:off x="2834642" y="2286000"/>
            <a:ext cx="6042039"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1097280">
              <a:spcBef>
                <a:spcPct val="0"/>
              </a:spcBef>
              <a:buClrTx/>
              <a:buNone/>
            </a:pPr>
            <a:r>
              <a:rPr lang="en-US" altLang="el-GR" sz="3840">
                <a:solidFill>
                  <a:prstClr val="black"/>
                </a:solidFill>
                <a:latin typeface="Helvetica" panose="020B0604020202020204" pitchFamily="34" charset="0"/>
              </a:rPr>
              <a:t>I leader nascono o si formano?</a:t>
            </a:r>
          </a:p>
        </p:txBody>
      </p:sp>
      <p:sp>
        <p:nvSpPr>
          <p:cNvPr id="22534" name="Text Box 6">
            <a:extLst>
              <a:ext uri="{FF2B5EF4-FFF2-40B4-BE49-F238E27FC236}">
                <a16:creationId xmlns:a16="http://schemas.microsoft.com/office/drawing/2014/main" id="{CD81727F-23CA-4E21-767F-31A40840D2BD}"/>
              </a:ext>
            </a:extLst>
          </p:cNvPr>
          <p:cNvSpPr txBox="1">
            <a:spLocks noChangeArrowheads="1"/>
          </p:cNvSpPr>
          <p:nvPr/>
        </p:nvSpPr>
        <p:spPr bwMode="auto">
          <a:xfrm>
            <a:off x="2998470" y="6307456"/>
            <a:ext cx="8015336" cy="95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1097280">
              <a:lnSpc>
                <a:spcPct val="90000"/>
              </a:lnSpc>
              <a:spcBef>
                <a:spcPct val="20000"/>
              </a:spcBef>
              <a:buClr>
                <a:srgbClr val="96607D"/>
              </a:buClr>
              <a:buSzPct val="75000"/>
              <a:buFont typeface="Wingdings" panose="05000000000000000000" pitchFamily="2" charset="2"/>
              <a:buChar char="n"/>
            </a:pPr>
            <a:r>
              <a:rPr lang="en-US" altLang="el-GR" sz="3840">
                <a:solidFill>
                  <a:prstClr val="black"/>
                </a:solidFill>
                <a:latin typeface="Helvetica" panose="020B0604020202020204" pitchFamily="34" charset="0"/>
              </a:rPr>
              <a:t>Che tipo di leader saresti?</a:t>
            </a:r>
          </a:p>
          <a:p>
            <a:pPr defTabSz="1097280">
              <a:spcBef>
                <a:spcPct val="0"/>
              </a:spcBef>
              <a:buClrTx/>
              <a:buNone/>
            </a:pPr>
            <a:endParaRPr lang="en-US" altLang="el-GR" sz="2160">
              <a:solidFill>
                <a:prstClr val="black"/>
              </a:solidFill>
              <a:latin typeface="Times"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32" fill="hold" grpId="0" nodeType="clickEffect">
                                  <p:stCondLst>
                                    <p:cond delay="0"/>
                                  </p:stCondLst>
                                  <p:childTnLst>
                                    <p:set>
                                      <p:cBhvr>
                                        <p:cTn id="6" dur="1" fill="hold">
                                          <p:stCondLst>
                                            <p:cond delay="0"/>
                                          </p:stCondLst>
                                        </p:cTn>
                                        <p:tgtEl>
                                          <p:spTgt spid="22531">
                                            <p:txEl>
                                              <p:pRg st="1" end="1"/>
                                            </p:txEl>
                                          </p:spTgt>
                                        </p:tgtEl>
                                        <p:attrNameLst>
                                          <p:attrName>style.visibility</p:attrName>
                                        </p:attrNameLst>
                                      </p:cBhvr>
                                      <p:to>
                                        <p:strVal val="visible"/>
                                      </p:to>
                                    </p:set>
                                    <p:animEffect transition="in" filter="diamond(out)">
                                      <p:cBhvr>
                                        <p:cTn id="7" dur="500"/>
                                        <p:tgtEl>
                                          <p:spTgt spid="22531">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3376768" presetClass="entr" presetSubtype="143368016" fill="hold" grpId="0" nodeType="clickEffect">
                                  <p:stCondLst>
                                    <p:cond delay="0"/>
                                  </p:stCondLst>
                                  <p:childTnLst>
                                    <p:set>
                                      <p:cBhvr>
                                        <p:cTn id="11" dur="1" fill="hold">
                                          <p:stCondLst>
                                            <p:cond delay="499"/>
                                          </p:stCondLst>
                                        </p:cTn>
                                        <p:tgtEl>
                                          <p:spTgt spid="225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autoUpdateAnimBg="0"/>
      <p:bldP spid="22534" grpId="0" autoUpdateAnimBg="0"/>
    </p:bldLst>
  </p:timing>
</p:sld>
</file>

<file path=ppt/slides/slide52.xml><?xml version="1.0" encoding="utf-8"?>
<p:sld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Stili </a:t>
            </a:r>
            <a:r>
              <a:rPr lang="nb-NO" dirty="0" err="1"/>
              <a:t>di leadership</a:t>
            </a:r>
            <a:endParaRPr lang="en-GB" dirty="0"/>
          </a:p>
        </p:txBody>
      </p:sp>
      <p:sp>
        <p:nvSpPr>
          <p:cNvPr id="3" name="Plassholder for innhold 2"/>
          <p:cNvSpPr>
            <a:spLocks noGrp="1"/>
          </p:cNvSpPr>
          <p:nvPr>
            <p:ph idx="1"/>
          </p:nvPr>
        </p:nvSpPr>
        <p:spPr>
          <a:xfrm>
            <a:off x="1005840" y="2190750"/>
            <a:ext cx="5934100" cy="5221606"/>
          </a:xfrm>
        </p:spPr>
        <p:txBody>
          <a:bodyPr>
            <a:normAutofit/>
          </a:bodyPr>
          <a:lstStyle/>
          <a:p>
            <a:r>
              <a:rPr lang="nb-NO" dirty="0" err="1"/>
              <a:t>Walumbwa </a:t>
            </a:r>
            <a:r>
              <a:rPr lang="nb-NO" dirty="0"/>
              <a:t>&amp; </a:t>
            </a:r>
            <a:r>
              <a:rPr lang="nb-NO" dirty="0" err="1"/>
              <a:t>Schaubroeck</a:t>
            </a:r>
            <a:r>
              <a:rPr lang="nb-NO" dirty="0"/>
              <a:t> 2009</a:t>
            </a:r>
          </a:p>
          <a:p>
            <a:pPr lvl="1"/>
            <a:r>
              <a:rPr lang="nb-NO" dirty="0" err="1"/>
              <a:t>Leadership </a:t>
            </a:r>
            <a:r>
              <a:rPr lang="nb-NO" dirty="0" err="1"/>
              <a:t>etica</a:t>
            </a:r>
            <a:endParaRPr lang="nb-NO" dirty="0"/>
          </a:p>
          <a:p>
            <a:pPr lvl="2"/>
            <a:r>
              <a:rPr lang="en-GB" dirty="0"/>
              <a:t>dare voce ai propri seguaci</a:t>
            </a:r>
          </a:p>
          <a:p>
            <a:pPr lvl="2"/>
            <a:r>
              <a:rPr lang="en-GB" dirty="0"/>
              <a:t>denunciare pubblicamente </a:t>
            </a:r>
            <a:r>
              <a:rPr lang="en-GB" dirty="0" err="1"/>
              <a:t>comportamenti</a:t>
            </a:r>
            <a:r>
              <a:rPr lang="en-GB" dirty="0"/>
              <a:t> organizzativi inappropriati</a:t>
            </a:r>
            <a:r>
              <a:rPr lang="en-GB" dirty="0"/>
              <a:t> </a:t>
            </a:r>
          </a:p>
          <a:p>
            <a:pPr lvl="2"/>
            <a:r>
              <a:rPr lang="en-GB" dirty="0"/>
              <a:t>fare la cosa giusta</a:t>
            </a:r>
          </a:p>
          <a:p>
            <a:pPr lvl="2"/>
            <a:r>
              <a:rPr lang="en-GB" dirty="0"/>
              <a:t>trasmettere elevati standard morali</a:t>
            </a:r>
          </a:p>
          <a:p>
            <a:pPr lvl="2"/>
            <a:r>
              <a:rPr lang="en-GB" dirty="0"/>
              <a:t>incoraggiare a esprimere opinioni e suggerimenti su questioni etiche e altri processi legati al lavoro</a:t>
            </a:r>
          </a:p>
        </p:txBody>
      </p:sp>
      <p:pic>
        <p:nvPicPr>
          <p:cNvPr id="5" name="Bilde 4"/>
          <p:cNvPicPr>
            <a:picLocks noChangeAspect="1"/>
          </p:cNvPicPr>
          <p:nvPr/>
        </p:nvPicPr>
        <p:blipFill>
          <a:blip r:embed="rId2"/>
          <a:stretch>
            <a:fillRect/>
          </a:stretch>
        </p:blipFill>
        <p:spPr>
          <a:xfrm>
            <a:off x="7058025" y="2345017"/>
            <a:ext cx="7710628" cy="4295664"/>
          </a:xfrm>
          <a:prstGeom prst="rect">
            <a:avLst/>
          </a:prstGeom>
        </p:spPr>
      </p:pic>
    </p:spTree>
    <p:extLst>
      <p:ext uri="{BB962C8B-B14F-4D97-AF65-F5344CB8AC3E}">
        <p14:creationId xmlns:p14="http://schemas.microsoft.com/office/powerpoint/2010/main" val="330443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2" presetClass="entr" presetSubtype="4" fill="hold" grpId="0"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additive="base">
                                        <p:cTn id="2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additive="base">
                                        <p:cTn id="3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 calcmode="lin" valueType="num">
                                      <p:cBhvr additive="base">
                                        <p:cTn id="36"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3.xml><?xml version="1.0" encoding="utf-8"?>
<p:sld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655554" y="1286435"/>
            <a:ext cx="10327061" cy="2282342"/>
          </a:xfrm>
          <a:prstGeom prst="rect">
            <a:avLst/>
          </a:prstGeom>
          <a:solidFill>
            <a:schemeClr val="bg1">
              <a:lumMod val="95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274320" defTabSz="1097280">
              <a:lnSpc>
                <a:spcPts val="3720"/>
              </a:lnSpc>
              <a:defRPr/>
            </a:pPr>
            <a:r>
              <a:rPr lang="en-US" sz="2640" b="1" dirty="0">
                <a:solidFill>
                  <a:srgbClr val="2D637E"/>
                </a:solidFill>
                <a:latin typeface="Aptos" panose="02110004020202020204"/>
                <a:ea typeface="ＭＳ Ｐゴシック" pitchFamily="34" charset="-128"/>
              </a:rPr>
              <a:t>Siamo sia consulenti d'immagine che protettori </a:t>
            </a:r>
          </a:p>
        </p:txBody>
      </p:sp>
      <p:sp>
        <p:nvSpPr>
          <p:cNvPr id="107530" name="Rectangle 13"/>
          <p:cNvSpPr>
            <a:spLocks noChangeArrowheads="1"/>
          </p:cNvSpPr>
          <p:nvPr/>
        </p:nvSpPr>
        <p:spPr bwMode="auto">
          <a:xfrm>
            <a:off x="655554" y="3568778"/>
            <a:ext cx="9740266" cy="461665"/>
          </a:xfrm>
          <a:prstGeom prst="rect">
            <a:avLst/>
          </a:prstGeom>
          <a:noFill/>
          <a:ln w="9525">
            <a:noFill/>
            <a:miter lim="800000"/>
            <a:headEnd/>
            <a:tailEnd/>
          </a:ln>
        </p:spPr>
        <p:txBody>
          <a:bodyPr>
            <a:spAutoFit/>
          </a:bodyPr>
          <a:lstStyle/>
          <a:p>
            <a:pPr defTabSz="1097280"/>
            <a:r>
              <a:rPr lang="en-US" sz="2400" b="1" dirty="0">
                <a:solidFill>
                  <a:srgbClr val="000000"/>
                </a:solidFill>
                <a:latin typeface="Aptos" panose="02110004020202020204"/>
              </a:rPr>
              <a:t>Per proteggere la propria immagine, se non volete sembrare:</a:t>
            </a:r>
          </a:p>
        </p:txBody>
      </p:sp>
      <p:sp>
        <p:nvSpPr>
          <p:cNvPr id="19" name="Right Arrow 18"/>
          <p:cNvSpPr/>
          <p:nvPr/>
        </p:nvSpPr>
        <p:spPr>
          <a:xfrm>
            <a:off x="773666" y="4032664"/>
            <a:ext cx="4280536" cy="822960"/>
          </a:xfrm>
          <a:prstGeom prst="rightArrow">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329184" anchor="ctr"/>
          <a:lstStyle/>
          <a:p>
            <a:pPr defTabSz="1097280">
              <a:defRPr/>
            </a:pPr>
            <a:r>
              <a:rPr lang="en-US" sz="2160" dirty="0">
                <a:solidFill>
                  <a:srgbClr val="000000"/>
                </a:solidFill>
                <a:latin typeface="Aptos" panose="02110004020202020204"/>
                <a:ea typeface="ＭＳ Ｐゴシック" pitchFamily="34" charset="-128"/>
              </a:rPr>
              <a:t>STUPIDO</a:t>
            </a:r>
          </a:p>
        </p:txBody>
      </p:sp>
      <p:sp>
        <p:nvSpPr>
          <p:cNvPr id="20" name="Right Arrow 19"/>
          <p:cNvSpPr/>
          <p:nvPr/>
        </p:nvSpPr>
        <p:spPr>
          <a:xfrm>
            <a:off x="773666" y="4806728"/>
            <a:ext cx="4280536" cy="822960"/>
          </a:xfrm>
          <a:prstGeom prst="rightArrow">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329184" anchor="ctr"/>
          <a:lstStyle/>
          <a:p>
            <a:pPr defTabSz="1097280">
              <a:defRPr/>
            </a:pPr>
            <a:r>
              <a:rPr lang="en-US" sz="2160" dirty="0">
                <a:solidFill>
                  <a:srgbClr val="000000"/>
                </a:solidFill>
                <a:latin typeface="Aptos" panose="02110004020202020204"/>
                <a:ea typeface="ＭＳ Ｐゴシック" pitchFamily="34" charset="-128"/>
              </a:rPr>
              <a:t>INCOMPETENTE</a:t>
            </a:r>
          </a:p>
        </p:txBody>
      </p:sp>
      <p:sp>
        <p:nvSpPr>
          <p:cNvPr id="21" name="Right Arrow 20"/>
          <p:cNvSpPr/>
          <p:nvPr/>
        </p:nvSpPr>
        <p:spPr>
          <a:xfrm>
            <a:off x="773666" y="5580793"/>
            <a:ext cx="4280536" cy="822960"/>
          </a:xfrm>
          <a:prstGeom prst="rightArrow">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329184" anchor="ctr"/>
          <a:lstStyle/>
          <a:p>
            <a:pPr defTabSz="1097280">
              <a:defRPr/>
            </a:pPr>
            <a:r>
              <a:rPr lang="en-US" sz="2160" dirty="0">
                <a:solidFill>
                  <a:srgbClr val="000000"/>
                </a:solidFill>
                <a:latin typeface="Aptos" panose="02110004020202020204"/>
                <a:ea typeface="ＭＳ Ｐゴシック" pitchFamily="34" charset="-128"/>
              </a:rPr>
              <a:t>NEGATIVO</a:t>
            </a:r>
          </a:p>
        </p:txBody>
      </p:sp>
      <p:sp>
        <p:nvSpPr>
          <p:cNvPr id="22" name="Right Arrow 21"/>
          <p:cNvSpPr/>
          <p:nvPr/>
        </p:nvSpPr>
        <p:spPr>
          <a:xfrm>
            <a:off x="769856" y="6354859"/>
            <a:ext cx="4280536" cy="822960"/>
          </a:xfrm>
          <a:prstGeom prst="rightArrow">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329184" anchor="ctr"/>
          <a:lstStyle/>
          <a:p>
            <a:pPr defTabSz="1097280">
              <a:defRPr/>
            </a:pPr>
            <a:r>
              <a:rPr lang="en-US" sz="2160" dirty="0">
                <a:solidFill>
                  <a:srgbClr val="000000"/>
                </a:solidFill>
                <a:latin typeface="Aptos" panose="02110004020202020204"/>
                <a:ea typeface="ＭＳ Ｐゴシック" pitchFamily="34" charset="-128"/>
              </a:rPr>
              <a:t>DISTURBANTE</a:t>
            </a:r>
          </a:p>
        </p:txBody>
      </p:sp>
      <p:sp>
        <p:nvSpPr>
          <p:cNvPr id="23" name="Rectangle 22"/>
          <p:cNvSpPr/>
          <p:nvPr/>
        </p:nvSpPr>
        <p:spPr>
          <a:xfrm>
            <a:off x="5240890" y="4115534"/>
            <a:ext cx="5537834" cy="657224"/>
          </a:xfrm>
          <a:prstGeom prst="rect">
            <a:avLst/>
          </a:prstGeom>
          <a:solidFill>
            <a:schemeClr val="bg1"/>
          </a:solidFill>
          <a:ln w="381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109728" anchor="ctr"/>
          <a:lstStyle/>
          <a:p>
            <a:pPr defTabSz="1097280">
              <a:defRPr/>
            </a:pPr>
            <a:r>
              <a:rPr lang="en-US" sz="2160" b="1" dirty="0">
                <a:solidFill>
                  <a:srgbClr val="000000"/>
                </a:solidFill>
                <a:latin typeface="Aptos" panose="02110004020202020204"/>
                <a:ea typeface="ＭＳ Ｐゴシック" pitchFamily="34" charset="-128"/>
              </a:rPr>
              <a:t>Non chiedere</a:t>
            </a:r>
          </a:p>
        </p:txBody>
      </p:sp>
      <p:sp>
        <p:nvSpPr>
          <p:cNvPr id="25" name="Rectangle 24"/>
          <p:cNvSpPr/>
          <p:nvPr/>
        </p:nvSpPr>
        <p:spPr>
          <a:xfrm>
            <a:off x="5240890" y="4888646"/>
            <a:ext cx="5537834" cy="657224"/>
          </a:xfrm>
          <a:prstGeom prst="rect">
            <a:avLst/>
          </a:prstGeom>
          <a:solidFill>
            <a:schemeClr val="bg1"/>
          </a:solidFill>
          <a:ln w="381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109728" anchor="ctr"/>
          <a:lstStyle/>
          <a:p>
            <a:pPr defTabSz="1097280">
              <a:defRPr/>
            </a:pPr>
            <a:r>
              <a:rPr lang="en-US" sz="2160" b="1" dirty="0" err="1">
                <a:solidFill>
                  <a:srgbClr val="000000"/>
                </a:solidFill>
                <a:latin typeface="Aptos" panose="02110004020202020204"/>
                <a:ea typeface="ＭＳ Ｐゴシック" pitchFamily="34" charset="-128"/>
              </a:rPr>
              <a:t>Non </a:t>
            </a:r>
            <a:r>
              <a:rPr lang="en-US" sz="2160" b="1" dirty="0">
                <a:solidFill>
                  <a:srgbClr val="000000"/>
                </a:solidFill>
                <a:latin typeface="Aptos" panose="02110004020202020204"/>
                <a:ea typeface="ＭＳ Ｐゴシック" pitchFamily="34" charset="-128"/>
              </a:rPr>
              <a:t>chiedere feedback</a:t>
            </a:r>
          </a:p>
        </p:txBody>
      </p:sp>
      <p:sp>
        <p:nvSpPr>
          <p:cNvPr id="26" name="Rectangle 25"/>
          <p:cNvSpPr/>
          <p:nvPr/>
        </p:nvSpPr>
        <p:spPr>
          <a:xfrm>
            <a:off x="5240890" y="5661758"/>
            <a:ext cx="5537834" cy="659130"/>
          </a:xfrm>
          <a:prstGeom prst="rect">
            <a:avLst/>
          </a:prstGeom>
          <a:solidFill>
            <a:schemeClr val="bg1"/>
          </a:solidFill>
          <a:ln w="381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109728" anchor="ctr"/>
          <a:lstStyle/>
          <a:p>
            <a:pPr defTabSz="1097280">
              <a:defRPr/>
            </a:pPr>
            <a:r>
              <a:rPr lang="en-US" sz="2160" b="1" dirty="0">
                <a:solidFill>
                  <a:srgbClr val="000000"/>
                </a:solidFill>
                <a:latin typeface="Aptos" panose="02110004020202020204"/>
                <a:ea typeface="ＭＳ Ｐゴシック" pitchFamily="34" charset="-128"/>
              </a:rPr>
              <a:t>Non criticare</a:t>
            </a:r>
          </a:p>
        </p:txBody>
      </p:sp>
      <p:sp>
        <p:nvSpPr>
          <p:cNvPr id="27" name="Rectangle 26"/>
          <p:cNvSpPr/>
          <p:nvPr/>
        </p:nvSpPr>
        <p:spPr>
          <a:xfrm>
            <a:off x="5240890" y="6436777"/>
            <a:ext cx="5537834" cy="659130"/>
          </a:xfrm>
          <a:prstGeom prst="rect">
            <a:avLst/>
          </a:prstGeom>
          <a:solidFill>
            <a:schemeClr val="bg1"/>
          </a:solidFill>
          <a:ln w="381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lIns="109728" anchor="ctr"/>
          <a:lstStyle/>
          <a:p>
            <a:pPr defTabSz="1097280">
              <a:defRPr/>
            </a:pPr>
            <a:r>
              <a:rPr lang="en-US" sz="2160" b="1" dirty="0">
                <a:solidFill>
                  <a:srgbClr val="000000"/>
                </a:solidFill>
                <a:latin typeface="Aptos" panose="02110004020202020204"/>
                <a:ea typeface="ＭＳ Ｐゴシック" pitchFamily="34" charset="-128"/>
              </a:rPr>
              <a:t>Non proporre idee innovative</a:t>
            </a:r>
          </a:p>
        </p:txBody>
      </p:sp>
      <p:sp>
        <p:nvSpPr>
          <p:cNvPr id="17" name="Rectangle 2"/>
          <p:cNvSpPr txBox="1">
            <a:spLocks noChangeArrowheads="1"/>
          </p:cNvSpPr>
          <p:nvPr/>
        </p:nvSpPr>
        <p:spPr>
          <a:xfrm>
            <a:off x="655554" y="265020"/>
            <a:ext cx="9875520" cy="1188720"/>
          </a:xfrm>
          <a:prstGeom prst="rect">
            <a:avLst/>
          </a:prstGeom>
        </p:spPr>
        <p:txBody>
          <a:bodyPr vert="horz" lIns="109728" tIns="54864" rIns="109728" bIns="54864" rtlCol="0" anchor="ctr">
            <a:normAutofit/>
          </a:bodyPr>
          <a:lstStyle>
            <a:lvl1pPr algn="l" defTabSz="914400" rtl="0" eaLnBrk="1" latinLnBrk="0" hangingPunct="1">
              <a:spcBef>
                <a:spcPct val="0"/>
              </a:spcBef>
              <a:buNone/>
              <a:defRPr sz="4000" b="0" i="0" kern="1200" spc="-100" baseline="0">
                <a:solidFill>
                  <a:schemeClr val="accent1">
                    <a:lumMod val="75000"/>
                  </a:schemeClr>
                </a:solidFill>
                <a:latin typeface="Cambria"/>
                <a:ea typeface="+mj-ea"/>
                <a:cs typeface="Cambria"/>
              </a:defRPr>
            </a:lvl1pPr>
          </a:lstStyle>
          <a:p>
            <a:pPr defTabSz="1097280"/>
            <a:r>
              <a:rPr lang="en-US" sz="4800" spc="-120" dirty="0">
                <a:solidFill>
                  <a:srgbClr val="009EC2"/>
                </a:solidFill>
                <a:latin typeface="Arial" pitchFamily="34" charset="0"/>
                <a:cs typeface="Arial" pitchFamily="34" charset="0"/>
              </a:rPr>
              <a:t>Sicurezza psicologica</a:t>
            </a:r>
          </a:p>
        </p:txBody>
      </p:sp>
    </p:spTree>
    <p:extLst>
      <p:ext uri="{BB962C8B-B14F-4D97-AF65-F5344CB8AC3E}">
        <p14:creationId xmlns:p14="http://schemas.microsoft.com/office/powerpoint/2010/main" val="258213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sld>
</file>

<file path=ppt/slides/slide54.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a:spLocks noGrp="1" noChangeArrowheads="1"/>
          </p:cNvSpPr>
          <p:nvPr>
            <p:ph type="title"/>
          </p:nvPr>
        </p:nvSpPr>
        <p:spPr>
          <a:xfrm>
            <a:off x="964166" y="377298"/>
            <a:ext cx="9772650" cy="964406"/>
          </a:xfrm>
        </p:spPr>
        <p:txBody>
          <a:bodyPr>
            <a:noAutofit/>
          </a:bodyPr>
          <a:lstStyle/>
          <a:p>
            <a:pPr eaLnBrk="1" hangingPunct="1"/>
            <a:r>
              <a:rPr lang="en-US" altLang="en-US" dirty="0">
                <a:solidFill>
                  <a:schemeClr val="tx1"/>
                </a:solidFill>
                <a:ea typeface="ＭＳ Ｐゴシック" pitchFamily="34" charset="-128"/>
                <a:cs typeface="Arial" charset="0"/>
              </a:rPr>
              <a:t>Sicurezza psicologica  </a:t>
            </a:r>
          </a:p>
        </p:txBody>
      </p:sp>
      <p:sp>
        <p:nvSpPr>
          <p:cNvPr id="44036" name="Rectangle 3"/>
          <p:cNvSpPr>
            <a:spLocks noGrp="1" noChangeArrowheads="1"/>
          </p:cNvSpPr>
          <p:nvPr>
            <p:ph idx="1"/>
          </p:nvPr>
        </p:nvSpPr>
        <p:spPr>
          <a:xfrm>
            <a:off x="964166" y="1643725"/>
            <a:ext cx="7112536" cy="4491990"/>
          </a:xfrm>
        </p:spPr>
        <p:txBody>
          <a:bodyPr>
            <a:normAutofit fontScale="92500" lnSpcReduction="10000"/>
          </a:bodyPr>
          <a:lstStyle/>
          <a:p>
            <a:pPr eaLnBrk="1" hangingPunct="1"/>
            <a:r>
              <a:rPr lang="en-US" altLang="en-US" sz="2880" dirty="0">
                <a:ea typeface="ＭＳ Ｐゴシック" pitchFamily="34" charset="-128"/>
              </a:rPr>
              <a:t>La sicurezza psicologica è la convinzione che non si verrà puniti o umiliati per aver espresso idee, domande, preoccupazioni o errori.</a:t>
            </a:r>
          </a:p>
          <a:p>
            <a:pPr eaLnBrk="1" hangingPunct="1"/>
            <a:r>
              <a:rPr lang="en-US" altLang="en-US" sz="2880" dirty="0">
                <a:ea typeface="ＭＳ Ｐゴシック" pitchFamily="34" charset="-128"/>
              </a:rPr>
              <a:t>Un senso condiviso di sicurezza psicologica è un elemento fondamentale per un sistema di apprendimento efficace.</a:t>
            </a:r>
          </a:p>
          <a:p>
            <a:r>
              <a:rPr lang="en-US" altLang="en-US" sz="3000" dirty="0">
                <a:ea typeface="ＭＳ Ｐゴシック" pitchFamily="34" charset="-128"/>
              </a:rPr>
              <a:t>Consente ai team interdisciplinari di superare gli effetti inibitori delle differenze di status</a:t>
            </a:r>
          </a:p>
          <a:p>
            <a:r>
              <a:rPr lang="en-US" altLang="en-US" sz="3000" dirty="0">
                <a:ea typeface="ＭＳ Ｐゴシック" pitchFamily="34" charset="-128"/>
              </a:rPr>
              <a:t>La sicurezza psicologica predice l'impegno nel lavoro di miglioramento della qualità</a:t>
            </a:r>
            <a:endParaRPr lang="en-US" altLang="en-US" sz="2880" dirty="0">
              <a:ea typeface="ＭＳ Ｐゴシック" pitchFamily="34" charset="-128"/>
            </a:endParaRPr>
          </a:p>
        </p:txBody>
      </p:sp>
      <p:sp>
        <p:nvSpPr>
          <p:cNvPr id="44037" name="Rectangle 5"/>
          <p:cNvSpPr>
            <a:spLocks noChangeArrowheads="1"/>
          </p:cNvSpPr>
          <p:nvPr/>
        </p:nvSpPr>
        <p:spPr bwMode="auto">
          <a:xfrm>
            <a:off x="709933" y="7150589"/>
            <a:ext cx="13210534" cy="701714"/>
          </a:xfrm>
          <a:prstGeom prst="rect">
            <a:avLst/>
          </a:prstGeom>
          <a:noFill/>
          <a:ln w="9525">
            <a:noFill/>
            <a:miter lim="800000"/>
            <a:headEnd/>
            <a:tailEnd/>
          </a:ln>
        </p:spPr>
        <p:txBody>
          <a:bodyPr wrap="square" lIns="109710" tIns="54856" rIns="109710" bIns="54856" anchor="ctr">
            <a:spAutoFit/>
          </a:bodyPr>
          <a:lstStyle/>
          <a:p>
            <a:pPr defTabSz="1097280"/>
            <a:r>
              <a:rPr lang="en-US" altLang="en-US" sz="1920" dirty="0">
                <a:solidFill>
                  <a:srgbClr val="000000"/>
                </a:solidFill>
                <a:latin typeface="Aptos" panose="02110004020202020204"/>
              </a:rPr>
              <a:t>Sicurezza psicologica e comportamento di apprendimento nei team di lavoro. </a:t>
            </a:r>
            <a:r>
              <a:rPr lang="en-US" altLang="en-US" sz="1920" i="1" dirty="0">
                <a:solidFill>
                  <a:srgbClr val="000000"/>
                </a:solidFill>
                <a:latin typeface="Aptos" panose="02110004020202020204"/>
              </a:rPr>
              <a:t>Administrative Science Quarterly</a:t>
            </a:r>
            <a:r>
              <a:rPr lang="en-US" altLang="en-US" sz="1920" dirty="0">
                <a:solidFill>
                  <a:srgbClr val="000000"/>
                </a:solidFill>
                <a:latin typeface="Aptos" panose="02110004020202020204"/>
              </a:rPr>
              <a:t>, Vol. 44, n. 2 (giugno 1999), pagg. 350-383, Amy Edmondson </a:t>
            </a:r>
          </a:p>
        </p:txBody>
      </p:sp>
      <p:pic>
        <p:nvPicPr>
          <p:cNvPr id="2" name="Picture 1">
            <a:extLst>
              <a:ext uri="{FF2B5EF4-FFF2-40B4-BE49-F238E27FC236}">
                <a16:creationId xmlns:a16="http://schemas.microsoft.com/office/drawing/2014/main" id="{EC3CDFF3-CE5F-4511-8965-479D4EA5C1B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24625" y="1643724"/>
            <a:ext cx="5973392" cy="4491991"/>
          </a:xfrm>
          <a:prstGeom prst="ellipse">
            <a:avLst/>
          </a:prstGeom>
          <a:ln>
            <a:noFill/>
          </a:ln>
          <a:effectLst>
            <a:softEdge rad="112500"/>
          </a:effectLst>
        </p:spPr>
      </p:pic>
    </p:spTree>
    <p:extLst>
      <p:ext uri="{BB962C8B-B14F-4D97-AF65-F5344CB8AC3E}">
        <p14:creationId xmlns:p14="http://schemas.microsoft.com/office/powerpoint/2010/main" val="3796405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4036">
                                            <p:txEl>
                                              <p:pRg st="0" end="0"/>
                                            </p:txEl>
                                          </p:spTgt>
                                        </p:tgtEl>
                                        <p:attrNameLst>
                                          <p:attrName>style.visibility</p:attrName>
                                        </p:attrNameLst>
                                      </p:cBhvr>
                                      <p:to>
                                        <p:strVal val="visible"/>
                                      </p:to>
                                    </p:set>
                                    <p:animEffect transition="in" filter="fade">
                                      <p:cBhvr>
                                        <p:cTn id="7" dur="1000"/>
                                        <p:tgtEl>
                                          <p:spTgt spid="44036">
                                            <p:txEl>
                                              <p:pRg st="0" end="0"/>
                                            </p:txEl>
                                          </p:spTgt>
                                        </p:tgtEl>
                                      </p:cBhvr>
                                    </p:animEffect>
                                    <p:anim calcmode="lin" valueType="num">
                                      <p:cBhvr>
                                        <p:cTn id="8" dur="1000" fill="hold"/>
                                        <p:tgtEl>
                                          <p:spTgt spid="4403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403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4036">
                                            <p:txEl>
                                              <p:pRg st="1" end="1"/>
                                            </p:txEl>
                                          </p:spTgt>
                                        </p:tgtEl>
                                        <p:attrNameLst>
                                          <p:attrName>style.visibility</p:attrName>
                                        </p:attrNameLst>
                                      </p:cBhvr>
                                      <p:to>
                                        <p:strVal val="visible"/>
                                      </p:to>
                                    </p:set>
                                    <p:animEffect transition="in" filter="fade">
                                      <p:cBhvr>
                                        <p:cTn id="14" dur="1000"/>
                                        <p:tgtEl>
                                          <p:spTgt spid="44036">
                                            <p:txEl>
                                              <p:pRg st="1" end="1"/>
                                            </p:txEl>
                                          </p:spTgt>
                                        </p:tgtEl>
                                      </p:cBhvr>
                                    </p:animEffect>
                                    <p:anim calcmode="lin" valueType="num">
                                      <p:cBhvr>
                                        <p:cTn id="15" dur="1000" fill="hold"/>
                                        <p:tgtEl>
                                          <p:spTgt spid="4403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403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4036">
                                            <p:txEl>
                                              <p:pRg st="2" end="2"/>
                                            </p:txEl>
                                          </p:spTgt>
                                        </p:tgtEl>
                                        <p:attrNameLst>
                                          <p:attrName>style.visibility</p:attrName>
                                        </p:attrNameLst>
                                      </p:cBhvr>
                                      <p:to>
                                        <p:strVal val="visible"/>
                                      </p:to>
                                    </p:set>
                                    <p:animEffect transition="in" filter="fade">
                                      <p:cBhvr>
                                        <p:cTn id="21" dur="1000"/>
                                        <p:tgtEl>
                                          <p:spTgt spid="44036">
                                            <p:txEl>
                                              <p:pRg st="2" end="2"/>
                                            </p:txEl>
                                          </p:spTgt>
                                        </p:tgtEl>
                                      </p:cBhvr>
                                    </p:animEffect>
                                    <p:anim calcmode="lin" valueType="num">
                                      <p:cBhvr>
                                        <p:cTn id="22" dur="1000" fill="hold"/>
                                        <p:tgtEl>
                                          <p:spTgt spid="4403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403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4036">
                                            <p:txEl>
                                              <p:pRg st="3" end="3"/>
                                            </p:txEl>
                                          </p:spTgt>
                                        </p:tgtEl>
                                        <p:attrNameLst>
                                          <p:attrName>style.visibility</p:attrName>
                                        </p:attrNameLst>
                                      </p:cBhvr>
                                      <p:to>
                                        <p:strVal val="visible"/>
                                      </p:to>
                                    </p:set>
                                    <p:animEffect transition="in" filter="fade">
                                      <p:cBhvr>
                                        <p:cTn id="28" dur="1000"/>
                                        <p:tgtEl>
                                          <p:spTgt spid="44036">
                                            <p:txEl>
                                              <p:pRg st="3" end="3"/>
                                            </p:txEl>
                                          </p:spTgt>
                                        </p:tgtEl>
                                      </p:cBhvr>
                                    </p:animEffect>
                                    <p:anim calcmode="lin" valueType="num">
                                      <p:cBhvr>
                                        <p:cTn id="29" dur="1000" fill="hold"/>
                                        <p:tgtEl>
                                          <p:spTgt spid="4403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403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6" grpId="0" build="p"/>
    </p:bldLst>
  </p:timing>
</p:sld>
</file>

<file path=ppt/slides/slide55.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a:spLocks noGrp="1" noChangeArrowheads="1"/>
          </p:cNvSpPr>
          <p:nvPr>
            <p:ph type="title"/>
          </p:nvPr>
        </p:nvSpPr>
        <p:spPr/>
        <p:txBody>
          <a:bodyPr>
            <a:noAutofit/>
          </a:bodyPr>
          <a:lstStyle/>
          <a:p>
            <a:pPr eaLnBrk="1" hangingPunct="1"/>
            <a:r>
              <a:rPr lang="en-US" altLang="en-US" dirty="0">
                <a:solidFill>
                  <a:schemeClr val="tx1"/>
                </a:solidFill>
                <a:ea typeface="ＭＳ Ｐゴシック" pitchFamily="34" charset="-128"/>
                <a:cs typeface="Arial" charset="0"/>
              </a:rPr>
              <a:t>Sicurezza psicologica (Edmondson, 1999)</a:t>
            </a:r>
          </a:p>
        </p:txBody>
      </p:sp>
      <p:sp>
        <p:nvSpPr>
          <p:cNvPr id="2" name="Content Placeholder 1">
            <a:extLst>
              <a:ext uri="{FF2B5EF4-FFF2-40B4-BE49-F238E27FC236}">
                <a16:creationId xmlns:a16="http://schemas.microsoft.com/office/drawing/2014/main" id="{6BA6A76B-BED5-4E24-B03C-55C8052C475C}"/>
              </a:ext>
            </a:extLst>
          </p:cNvPr>
          <p:cNvSpPr>
            <a:spLocks noGrp="1"/>
          </p:cNvSpPr>
          <p:nvPr>
            <p:ph sz="half" idx="2"/>
          </p:nvPr>
        </p:nvSpPr>
        <p:spPr>
          <a:xfrm>
            <a:off x="815010" y="1692740"/>
            <a:ext cx="5813576" cy="5221606"/>
          </a:xfrm>
        </p:spPr>
        <p:txBody>
          <a:bodyPr>
            <a:normAutofit fontScale="77500" lnSpcReduction="20000"/>
          </a:bodyPr>
          <a:lstStyle/>
          <a:p>
            <a:pPr marL="0" indent="0">
              <a:buNone/>
            </a:pPr>
            <a:r>
              <a:rPr lang="en-US" sz="3600" i="1" dirty="0">
                <a:solidFill>
                  <a:srgbClr val="0070C0"/>
                </a:solidFill>
                <a:latin typeface="Calibri" panose="020F0502020204030204" pitchFamily="34" charset="0"/>
              </a:rPr>
              <a:t>I leader: </a:t>
            </a:r>
          </a:p>
          <a:p>
            <a:pPr marL="548640" indent="-548640"/>
            <a:r>
              <a:rPr lang="en-US" sz="3600" i="1" dirty="0">
                <a:solidFill>
                  <a:srgbClr val="0070C0"/>
                </a:solidFill>
                <a:latin typeface="Calibri" panose="020F0502020204030204" pitchFamily="34" charset="0"/>
              </a:rPr>
              <a:t>Mette in discussione la professionalità e la sicurezza psicologica</a:t>
            </a:r>
            <a:endParaRPr lang="en-US" sz="3600" dirty="0">
              <a:latin typeface="Calibri" panose="020F0502020204030204" pitchFamily="34" charset="0"/>
            </a:endParaRPr>
          </a:p>
          <a:p>
            <a:pPr marL="548640" indent="-548640"/>
            <a:r>
              <a:rPr lang="en-US" sz="3600" i="1" dirty="0">
                <a:solidFill>
                  <a:srgbClr val="0070C0"/>
                </a:solidFill>
                <a:latin typeface="Calibri" panose="020F0502020204030204" pitchFamily="34" charset="0"/>
              </a:rPr>
              <a:t>Incoraggiano il team a monitorarsi a vicenda e a segnalare interazioni difficili</a:t>
            </a:r>
          </a:p>
          <a:p>
            <a:pPr marL="548640" lvl="8" indent="-548640"/>
            <a:r>
              <a:rPr lang="en-US" sz="3600" i="1" dirty="0">
                <a:solidFill>
                  <a:schemeClr val="accent1">
                    <a:lumMod val="75000"/>
                  </a:schemeClr>
                </a:solidFill>
                <a:latin typeface="Calibri" panose="020F0502020204030204" pitchFamily="34" charset="0"/>
              </a:rPr>
              <a:t>Creano legami personali con tutti i membri del team</a:t>
            </a:r>
            <a:endParaRPr lang="en-US" sz="3600" dirty="0">
              <a:latin typeface="Calibri" panose="020F0502020204030204" pitchFamily="34" charset="0"/>
            </a:endParaRPr>
          </a:p>
          <a:p>
            <a:pPr marL="548640" lvl="8" indent="-548640"/>
            <a:r>
              <a:rPr lang="en-US" sz="3600" i="1" dirty="0">
                <a:solidFill>
                  <a:schemeClr val="accent1">
                    <a:lumMod val="75000"/>
                  </a:schemeClr>
                </a:solidFill>
                <a:latin typeface="Calibri" panose="020F0502020204030204" pitchFamily="34" charset="0"/>
              </a:rPr>
              <a:t>Garantisce la fiducia tra i membri del team</a:t>
            </a:r>
            <a:endParaRPr lang="en-US" sz="3600" dirty="0">
              <a:latin typeface="Calibri" panose="020F0502020204030204" pitchFamily="34" charset="0"/>
            </a:endParaRPr>
          </a:p>
          <a:p>
            <a:pPr marL="548640" lvl="8" indent="-548640"/>
            <a:r>
              <a:rPr lang="en-US" sz="3600" i="1" dirty="0">
                <a:solidFill>
                  <a:schemeClr val="accent1">
                    <a:lumMod val="75000"/>
                  </a:schemeClr>
                </a:solidFill>
                <a:latin typeface="Calibri" panose="020F0502020204030204" pitchFamily="34" charset="0"/>
              </a:rPr>
              <a:t>Modello che risponde positivamente al feedback</a:t>
            </a:r>
            <a:endParaRPr lang="en-US" sz="3600" dirty="0">
              <a:latin typeface="Calibri" panose="020F0502020204030204" pitchFamily="34" charset="0"/>
            </a:endParaRPr>
          </a:p>
          <a:p>
            <a:pPr marL="548640" lvl="8" indent="-548640"/>
            <a:r>
              <a:rPr lang="en-US" sz="3600" i="1" dirty="0">
                <a:solidFill>
                  <a:schemeClr val="accent1">
                    <a:lumMod val="75000"/>
                  </a:schemeClr>
                </a:solidFill>
                <a:latin typeface="Calibri" panose="020F0502020204030204" pitchFamily="34" charset="0"/>
              </a:rPr>
              <a:t>Non giudicare la persona, mettere in discussione il processo</a:t>
            </a:r>
          </a:p>
        </p:txBody>
      </p:sp>
      <p:sp>
        <p:nvSpPr>
          <p:cNvPr id="44037" name="Rectangle 5"/>
          <p:cNvSpPr>
            <a:spLocks noChangeArrowheads="1"/>
          </p:cNvSpPr>
          <p:nvPr/>
        </p:nvSpPr>
        <p:spPr bwMode="auto">
          <a:xfrm>
            <a:off x="515662" y="7223423"/>
            <a:ext cx="13599077" cy="701714"/>
          </a:xfrm>
          <a:prstGeom prst="rect">
            <a:avLst/>
          </a:prstGeom>
          <a:noFill/>
          <a:ln w="9525">
            <a:noFill/>
            <a:miter lim="800000"/>
            <a:headEnd/>
            <a:tailEnd/>
          </a:ln>
        </p:spPr>
        <p:txBody>
          <a:bodyPr wrap="square" lIns="109710" tIns="54856" rIns="109710" bIns="54856" anchor="ctr">
            <a:spAutoFit/>
          </a:bodyPr>
          <a:lstStyle/>
          <a:p>
            <a:pPr defTabSz="1097280"/>
            <a:r>
              <a:rPr lang="en-US" altLang="en-US" sz="1920" dirty="0">
                <a:solidFill>
                  <a:srgbClr val="000000"/>
                </a:solidFill>
                <a:latin typeface="Aptos" panose="02110004020202020204"/>
              </a:rPr>
              <a:t>Sicurezza psicologica e comportamento di apprendimento nei team di lavoro. </a:t>
            </a:r>
            <a:r>
              <a:rPr lang="en-US" altLang="en-US" sz="1920" i="1" dirty="0">
                <a:solidFill>
                  <a:srgbClr val="000000"/>
                </a:solidFill>
                <a:latin typeface="Aptos" panose="02110004020202020204"/>
              </a:rPr>
              <a:t>Administrative Science Quarterly</a:t>
            </a:r>
            <a:r>
              <a:rPr lang="en-US" altLang="en-US" sz="1920" dirty="0">
                <a:solidFill>
                  <a:srgbClr val="000000"/>
                </a:solidFill>
                <a:latin typeface="Aptos" panose="02110004020202020204"/>
              </a:rPr>
              <a:t>, Vol. 44, n. 2 (giugno 1999), pagg. 350-383, Amy Edmondson </a:t>
            </a:r>
          </a:p>
        </p:txBody>
      </p:sp>
      <p:pic>
        <p:nvPicPr>
          <p:cNvPr id="5" name="Picture 4">
            <a:extLst>
              <a:ext uri="{FF2B5EF4-FFF2-40B4-BE49-F238E27FC236}">
                <a16:creationId xmlns:a16="http://schemas.microsoft.com/office/drawing/2014/main" id="{E5173D35-7D42-4A84-AD0F-A1F0053B68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28585" y="1692741"/>
            <a:ext cx="8002850" cy="5368758"/>
          </a:xfrm>
          <a:prstGeom prst="rect">
            <a:avLst/>
          </a:prstGeom>
        </p:spPr>
      </p:pic>
    </p:spTree>
    <p:extLst>
      <p:ext uri="{BB962C8B-B14F-4D97-AF65-F5344CB8AC3E}">
        <p14:creationId xmlns:p14="http://schemas.microsoft.com/office/powerpoint/2010/main" val="937950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barn(inVertical)">
                                      <p:cBhvr>
                                        <p:cTn id="20" dur="500"/>
                                        <p:tgtEl>
                                          <p:spTgt spid="2">
                                            <p:txEl>
                                              <p:pRg st="3" end="3"/>
                                            </p:txEl>
                                          </p:spTgt>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barn(inVertical)">
                                      <p:cBhvr>
                                        <p:cTn id="23" dur="500"/>
                                        <p:tgtEl>
                                          <p:spTgt spid="2">
                                            <p:txEl>
                                              <p:pRg st="4" end="4"/>
                                            </p:txEl>
                                          </p:spTgt>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barn(inVertical)">
                                      <p:cBhvr>
                                        <p:cTn id="26" dur="500"/>
                                        <p:tgtEl>
                                          <p:spTgt spid="2">
                                            <p:txEl>
                                              <p:pRg st="5" end="5"/>
                                            </p:txEl>
                                          </p:spTgt>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Effect transition="in" filter="barn(inVertical)">
                                      <p:cBhvr>
                                        <p:cTn id="29"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56.xml><?xml version="1.0" encoding="utf-8"?>
<p:sld xmlns:a16="http://schemas.microsoft.com/office/drawing/2014/main" xmlns:adec="http://schemas.microsoft.com/office/drawing/2017/decorative" xmlns:p16="http://schemas.microsoft.com/office/powerpoint/2015/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59" y="0"/>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pic>
        <p:nvPicPr>
          <p:cNvPr id="1026" name="Picture 2" descr="Challenger explosion: The space shuttle broke apart and killed everyone on  board 34 years ago today | CNN">
            <a:extLst>
              <a:ext uri="{FF2B5EF4-FFF2-40B4-BE49-F238E27FC236}">
                <a16:creationId xmlns:a16="http://schemas.microsoft.com/office/drawing/2014/main" id="{7C033941-F268-DC63-B8B1-4A0C4F1C50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987" r="16701"/>
          <a:stretch/>
        </p:blipFill>
        <p:spPr bwMode="auto">
          <a:xfrm>
            <a:off x="3026827" y="12"/>
            <a:ext cx="11603570" cy="8229588"/>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868316" cy="82296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dirty="0">
              <a:solidFill>
                <a:prstClr val="white"/>
              </a:solidFill>
              <a:latin typeface="Aptos" panose="02110004020202020204"/>
            </a:endParaRPr>
          </a:p>
        </p:txBody>
      </p:sp>
      <p:sp>
        <p:nvSpPr>
          <p:cNvPr id="2" name="Tittel 1"/>
          <p:cNvSpPr>
            <a:spLocks noGrp="1"/>
          </p:cNvSpPr>
          <p:nvPr>
            <p:ph type="title"/>
          </p:nvPr>
        </p:nvSpPr>
        <p:spPr>
          <a:xfrm>
            <a:off x="1005841" y="438150"/>
            <a:ext cx="4586627" cy="2279894"/>
          </a:xfrm>
        </p:spPr>
        <p:txBody>
          <a:bodyPr vert="horz" wrap="square" lIns="109728" tIns="54864" rIns="109728" bIns="54864" rtlCol="0" anchor="ctr" anchorCtr="0">
            <a:normAutofit/>
          </a:bodyPr>
          <a:lstStyle/>
          <a:p>
            <a:r>
              <a:rPr lang="en-US" sz="4800" dirty="0"/>
              <a:t>Mancanza di sicurezza psicologica</a:t>
            </a:r>
          </a:p>
        </p:txBody>
      </p:sp>
      <p:sp>
        <p:nvSpPr>
          <p:cNvPr id="3" name="Plassholder for innhold 2"/>
          <p:cNvSpPr>
            <a:spLocks noGrp="1"/>
          </p:cNvSpPr>
          <p:nvPr>
            <p:ph idx="1"/>
          </p:nvPr>
        </p:nvSpPr>
        <p:spPr>
          <a:xfrm>
            <a:off x="1005841" y="2921041"/>
            <a:ext cx="4586627" cy="4491314"/>
          </a:xfrm>
        </p:spPr>
        <p:txBody>
          <a:bodyPr vert="horz" lIns="109728" tIns="54864" rIns="109728" bIns="54864" rtlCol="0">
            <a:normAutofit/>
          </a:bodyPr>
          <a:lstStyle/>
          <a:p>
            <a:pPr marL="0" indent="0">
              <a:buNone/>
            </a:pPr>
            <a:r>
              <a:rPr lang="en-US" sz="2400" dirty="0">
                <a:hlinkClick r:id="rId4"/>
              </a:rPr>
              <a:t>Pensiero di gruppo</a:t>
            </a:r>
            <a:endParaRPr lang="en-US" sz="2400" dirty="0"/>
          </a:p>
          <a:p>
            <a:endParaRPr lang="en-US" sz="2400" dirty="0"/>
          </a:p>
        </p:txBody>
      </p:sp>
      <p:pic>
        <p:nvPicPr>
          <p:cNvPr id="11" name="Online Media 10" title="groupthink challenger disaster">
            <a:hlinkClick r:id="" action="ppaction://media"/>
            <a:extLst>
              <a:ext uri="{FF2B5EF4-FFF2-40B4-BE49-F238E27FC236}">
                <a16:creationId xmlns:a16="http://schemas.microsoft.com/office/drawing/2014/main" id="{4AAA10E1-06D8-23B8-7AD9-33CDA29E8079}"/>
              </a:ext>
            </a:extLst>
          </p:cNvPr>
          <p:cNvPicPr>
            <a:picLocks noRot="1" noChangeAspect="1"/>
          </p:cNvPicPr>
          <p:nvPr>
            <a:videoFile r:link="rId1"/>
          </p:nvPr>
        </p:nvPicPr>
        <p:blipFill>
          <a:blip r:embed="rId5"/>
          <a:stretch>
            <a:fillRect/>
          </a:stretch>
        </p:blipFill>
        <p:spPr>
          <a:xfrm>
            <a:off x="4660670" y="1712422"/>
            <a:ext cx="8689571" cy="6517178"/>
          </a:xfrm>
          <a:prstGeom prst="rect">
            <a:avLst/>
          </a:prstGeom>
        </p:spPr>
      </p:pic>
      <p:grpSp>
        <p:nvGrpSpPr>
          <p:cNvPr id="4" name="Group 3">
            <a:extLst>
              <a:ext uri="{FF2B5EF4-FFF2-40B4-BE49-F238E27FC236}">
                <a16:creationId xmlns:a16="http://schemas.microsoft.com/office/drawing/2014/main" id="{24EB5F53-5AE3-5F38-147E-BCEF202B57B2}"/>
              </a:ext>
            </a:extLst>
          </p:cNvPr>
          <p:cNvGrpSpPr/>
          <p:nvPr/>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24954AB6-C521-B6A9-B70B-91985DBC560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DC815797-0D02-5AF6-709A-DC7B49B4804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616258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1"/>
                </p:tgtEl>
              </p:cMediaNode>
            </p:video>
          </p:childTnLst>
        </p:cTn>
      </p:par>
    </p:tnLst>
    <p:bldLst>
      <p:bldP spid="3" grpId="0" build="p"/>
    </p:bldLst>
  </p:timing>
</p:sld>
</file>

<file path=ppt/slides/slide57.xml><?xml version="1.0" encoding="utf-8"?>
<p:sld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Mancanza di </a:t>
            </a:r>
            <a:r>
              <a:rPr lang="nb-NO" dirty="0" err="1"/>
              <a:t>sicurezza </a:t>
            </a:r>
            <a:r>
              <a:rPr lang="nb-NO" dirty="0" err="1"/>
              <a:t>psicologica</a:t>
            </a:r>
            <a:endParaRPr lang="nb-NO" dirty="0"/>
          </a:p>
        </p:txBody>
      </p:sp>
      <p:sp>
        <p:nvSpPr>
          <p:cNvPr id="3" name="Plassholder for innhold 2"/>
          <p:cNvSpPr>
            <a:spLocks noGrp="1"/>
          </p:cNvSpPr>
          <p:nvPr>
            <p:ph idx="1"/>
          </p:nvPr>
        </p:nvSpPr>
        <p:spPr/>
        <p:txBody>
          <a:bodyPr>
            <a:normAutofit/>
          </a:bodyPr>
          <a:lstStyle/>
          <a:p>
            <a:r>
              <a:rPr lang="nb-NO" dirty="0"/>
              <a:t>Sintomi</a:t>
            </a:r>
          </a:p>
          <a:p>
            <a:r>
              <a:rPr lang="en-GB" dirty="0"/>
              <a:t>Tipo I: sopravvalutazione del potere e dei valori del gruppo</a:t>
            </a:r>
          </a:p>
          <a:p>
            <a:pPr lvl="1"/>
            <a:r>
              <a:rPr lang="en-GB" i="1" dirty="0"/>
              <a:t>"Illusioni di invulnerabilità": </a:t>
            </a:r>
            <a:r>
              <a:rPr lang="en-GB" dirty="0"/>
              <a:t>eccessivo ottimismo e promozione dell'assunzione di rischi</a:t>
            </a:r>
          </a:p>
          <a:p>
            <a:pPr lvl="1"/>
            <a:r>
              <a:rPr lang="en-GB" i="1" dirty="0"/>
              <a:t>"Convinzione indiscussa"</a:t>
            </a:r>
            <a:r>
              <a:rPr lang="en-GB" dirty="0"/>
              <a:t>: ignorare le conseguenze</a:t>
            </a:r>
          </a:p>
          <a:p>
            <a:r>
              <a:rPr lang="en-GB" dirty="0"/>
              <a:t>Tipo II: Mentalità chiusa</a:t>
            </a:r>
          </a:p>
          <a:p>
            <a:pPr lvl="1"/>
            <a:r>
              <a:rPr lang="en-GB" i="1" dirty="0"/>
              <a:t>Razionalizzazione degli avvertimenti che possono andare contro le convinzioni del gruppo</a:t>
            </a:r>
            <a:endParaRPr lang="en-GB" dirty="0"/>
          </a:p>
          <a:p>
            <a:pPr lvl="1"/>
            <a:r>
              <a:rPr lang="en-GB" i="1" dirty="0"/>
              <a:t>Stereotipizzazione delle persone contrarie</a:t>
            </a:r>
            <a:endParaRPr lang="en-GB" dirty="0"/>
          </a:p>
          <a:p>
            <a:r>
              <a:rPr lang="en-GB" dirty="0"/>
              <a:t>Tipo III: Pressioni verso l'uniformità</a:t>
            </a:r>
          </a:p>
          <a:p>
            <a:pPr lvl="1"/>
            <a:r>
              <a:rPr lang="en-GB" i="1" dirty="0"/>
              <a:t>Autocensura delle proprie idee che differiscono da quelle del gruppo</a:t>
            </a:r>
            <a:endParaRPr lang="en-GB" dirty="0"/>
          </a:p>
          <a:p>
            <a:pPr lvl="1"/>
            <a:r>
              <a:rPr lang="en-GB" i="1" dirty="0"/>
              <a:t>Illusioni di unanimità: il silenzio è visto come un segno di accordo</a:t>
            </a:r>
            <a:endParaRPr lang="en-GB" dirty="0"/>
          </a:p>
          <a:p>
            <a:pPr lvl="1"/>
            <a:r>
              <a:rPr lang="en-GB" i="1" dirty="0"/>
              <a:t>Pressione diretta al conformismo</a:t>
            </a:r>
            <a:endParaRPr lang="en-GB" dirty="0"/>
          </a:p>
          <a:p>
            <a:pPr lvl="1"/>
            <a:r>
              <a:rPr lang="en-GB" i="1" dirty="0"/>
              <a:t>Guardiani della mente</a:t>
            </a:r>
            <a:r>
              <a:rPr lang="en-GB" dirty="0"/>
              <a:t>: protettori autoproclamati del gruppo</a:t>
            </a:r>
          </a:p>
        </p:txBody>
      </p:sp>
    </p:spTree>
    <p:extLst>
      <p:ext uri="{BB962C8B-B14F-4D97-AF65-F5344CB8AC3E}">
        <p14:creationId xmlns:p14="http://schemas.microsoft.com/office/powerpoint/2010/main" val="4192767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down)">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down)">
                                      <p:cBhvr>
                                        <p:cTn id="23" dur="500"/>
                                        <p:tgtEl>
                                          <p:spTgt spid="3">
                                            <p:txEl>
                                              <p:pRg st="4" end="4"/>
                                            </p:txEl>
                                          </p:spTgt>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wipe(down)">
                                      <p:cBhvr>
                                        <p:cTn id="26" dur="500"/>
                                        <p:tgtEl>
                                          <p:spTgt spid="3">
                                            <p:txEl>
                                              <p:pRg st="5" end="5"/>
                                            </p:txEl>
                                          </p:spTgt>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wipe(down)">
                                      <p:cBhvr>
                                        <p:cTn id="29" dur="500"/>
                                        <p:tgtEl>
                                          <p:spTgt spid="3">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wipe(down)">
                                      <p:cBhvr>
                                        <p:cTn id="34" dur="500"/>
                                        <p:tgtEl>
                                          <p:spTgt spid="3">
                                            <p:txEl>
                                              <p:pRg st="7" end="7"/>
                                            </p:txEl>
                                          </p:spTgt>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wipe(down)">
                                      <p:cBhvr>
                                        <p:cTn id="37" dur="500"/>
                                        <p:tgtEl>
                                          <p:spTgt spid="3">
                                            <p:txEl>
                                              <p:pRg st="8" end="8"/>
                                            </p:txEl>
                                          </p:spTgt>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wipe(down)">
                                      <p:cBhvr>
                                        <p:cTn id="40" dur="500"/>
                                        <p:tgtEl>
                                          <p:spTgt spid="3">
                                            <p:txEl>
                                              <p:pRg st="9" end="9"/>
                                            </p:txEl>
                                          </p:spTgt>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Effect transition="in" filter="wipe(down)">
                                      <p:cBhvr>
                                        <p:cTn id="43" dur="500"/>
                                        <p:tgtEl>
                                          <p:spTgt spid="3">
                                            <p:txEl>
                                              <p:pRg st="10" end="10"/>
                                            </p:txEl>
                                          </p:spTgt>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
                                            <p:txEl>
                                              <p:pRg st="11" end="11"/>
                                            </p:txEl>
                                          </p:spTgt>
                                        </p:tgtEl>
                                        <p:attrNameLst>
                                          <p:attrName>style.visibility</p:attrName>
                                        </p:attrNameLst>
                                      </p:cBhvr>
                                      <p:to>
                                        <p:strVal val="visible"/>
                                      </p:to>
                                    </p:set>
                                    <p:animEffect transition="in" filter="wipe(down)">
                                      <p:cBhvr>
                                        <p:cTn id="46"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o Googling, says Google — unless you really mean it">
            <a:extLst>
              <a:ext uri="{FF2B5EF4-FFF2-40B4-BE49-F238E27FC236}">
                <a16:creationId xmlns:a16="http://schemas.microsoft.com/office/drawing/2014/main" id="{9F28002E-09AF-B664-16E9-C863C4A624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14350"/>
            <a:ext cx="13716000" cy="7200900"/>
          </a:xfrm>
          <a:prstGeom prst="rect">
            <a:avLst/>
          </a:prstGeom>
          <a:noFill/>
          <a:extLst>
            <a:ext uri="{909E8E84-426E-40DD-AFC4-6F175D3DCCD1}">
              <a14:hiddenFill xmlns:a14="http://schemas.microsoft.com/office/drawing/2010/main">
                <a:solidFill>
                  <a:srgbClr val="FFFFFF"/>
                </a:solidFill>
              </a14:hiddenFill>
            </a:ext>
          </a:extLst>
        </p:spPr>
      </p:pic>
      <p:sp>
        <p:nvSpPr>
          <p:cNvPr id="7" name="object 7"/>
          <p:cNvSpPr txBox="1">
            <a:spLocks noGrp="1"/>
          </p:cNvSpPr>
          <p:nvPr>
            <p:ph type="title"/>
          </p:nvPr>
        </p:nvSpPr>
        <p:spPr>
          <a:xfrm>
            <a:off x="1168244" y="531592"/>
            <a:ext cx="8735777" cy="582736"/>
          </a:xfrm>
          <a:prstGeom prst="rect">
            <a:avLst/>
          </a:prstGeom>
        </p:spPr>
        <p:txBody>
          <a:bodyPr vert="horz" wrap="square" lIns="0" tIns="11251" rIns="0" bIns="0" rtlCol="0" anchor="ctr" anchorCtr="0">
            <a:spAutoFit/>
          </a:bodyPr>
          <a:lstStyle/>
          <a:p>
            <a:pPr marL="10715">
              <a:lnSpc>
                <a:spcPct val="100000"/>
              </a:lnSpc>
              <a:spcBef>
                <a:spcPts val="89"/>
              </a:spcBef>
            </a:pPr>
            <a:r>
              <a:rPr lang="nb-NO" sz="3713" dirty="0">
                <a:latin typeface="Arial"/>
                <a:cs typeface="Arial"/>
              </a:rPr>
              <a:t>Progetto </a:t>
            </a:r>
            <a:r>
              <a:rPr lang="nb-NO" sz="3713" dirty="0" err="1">
                <a:latin typeface="Arial"/>
                <a:cs typeface="Arial"/>
              </a:rPr>
              <a:t>Aristotele</a:t>
            </a:r>
            <a:r>
              <a:rPr lang="nb-NO" sz="3713" dirty="0">
                <a:latin typeface="Arial"/>
                <a:cs typeface="Arial"/>
              </a:rPr>
              <a:t> di Google</a:t>
            </a:r>
            <a:endParaRPr sz="3713" dirty="0">
              <a:latin typeface="Arial"/>
              <a:cs typeface="Arial"/>
            </a:endParaRPr>
          </a:p>
        </p:txBody>
      </p:sp>
      <p:pic>
        <p:nvPicPr>
          <p:cNvPr id="11" name="Bilde 10"/>
          <p:cNvPicPr>
            <a:picLocks noChangeAspect="1"/>
          </p:cNvPicPr>
          <p:nvPr/>
        </p:nvPicPr>
        <p:blipFill>
          <a:blip r:embed="rId4"/>
          <a:srcRect l="8972" r="11289"/>
          <a:stretch/>
        </p:blipFill>
        <p:spPr>
          <a:xfrm>
            <a:off x="8222458" y="928591"/>
            <a:ext cx="6407942" cy="7301009"/>
          </a:xfrm>
          <a:prstGeom prst="rect">
            <a:avLst/>
          </a:prstGeom>
        </p:spPr>
      </p:pic>
      <p:sp>
        <p:nvSpPr>
          <p:cNvPr id="2" name="object 3">
            <a:extLst>
              <a:ext uri="{FF2B5EF4-FFF2-40B4-BE49-F238E27FC236}">
                <a16:creationId xmlns:a16="http://schemas.microsoft.com/office/drawing/2014/main" id="{E29D2E37-7BDC-7C33-7291-DEEAC688D613}"/>
              </a:ext>
            </a:extLst>
          </p:cNvPr>
          <p:cNvSpPr/>
          <p:nvPr/>
        </p:nvSpPr>
        <p:spPr>
          <a:xfrm>
            <a:off x="1168245" y="1529568"/>
            <a:ext cx="4733306" cy="668654"/>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pPr defTabSz="1097280"/>
            <a:endParaRPr sz="1519">
              <a:solidFill>
                <a:prstClr val="black"/>
              </a:solidFill>
              <a:latin typeface="Aptos" panose="02110004020202020204"/>
            </a:endParaRPr>
          </a:p>
        </p:txBody>
      </p:sp>
      <p:sp>
        <p:nvSpPr>
          <p:cNvPr id="3" name="object 5">
            <a:extLst>
              <a:ext uri="{FF2B5EF4-FFF2-40B4-BE49-F238E27FC236}">
                <a16:creationId xmlns:a16="http://schemas.microsoft.com/office/drawing/2014/main" id="{8963742E-E185-76BD-777D-F45F766999E0}"/>
              </a:ext>
            </a:extLst>
          </p:cNvPr>
          <p:cNvSpPr/>
          <p:nvPr/>
        </p:nvSpPr>
        <p:spPr>
          <a:xfrm>
            <a:off x="1168244" y="2546059"/>
            <a:ext cx="5097209" cy="4501848"/>
          </a:xfrm>
          <a:prstGeom prst="rect">
            <a:avLst/>
          </a:prstGeom>
          <a:blipFill>
            <a:blip r:embed="rId6" cstate="email">
              <a:extLst>
                <a:ext uri="{28A0092B-C50C-407E-A947-70E740481C1C}">
                  <a14:useLocalDpi xmlns:a14="http://schemas.microsoft.com/office/drawing/2010/main"/>
                </a:ext>
              </a:extLst>
            </a:blip>
            <a:stretch>
              <a:fillRect/>
            </a:stretch>
          </a:blipFill>
        </p:spPr>
        <p:txBody>
          <a:bodyPr wrap="square" lIns="0" tIns="0" rIns="0" bIns="0" rtlCol="0"/>
          <a:lstStyle/>
          <a:p>
            <a:pPr defTabSz="1097280"/>
            <a:endParaRPr sz="1519">
              <a:solidFill>
                <a:prstClr val="black"/>
              </a:solidFill>
              <a:latin typeface="Aptos" panose="02110004020202020204"/>
            </a:endParaRPr>
          </a:p>
        </p:txBody>
      </p:sp>
      <p:grpSp>
        <p:nvGrpSpPr>
          <p:cNvPr id="4" name="Group 3">
            <a:extLst>
              <a:ext uri="{FF2B5EF4-FFF2-40B4-BE49-F238E27FC236}">
                <a16:creationId xmlns:a16="http://schemas.microsoft.com/office/drawing/2014/main" id="{1D52E70B-DAA2-53D4-C9E0-68C76C386050}"/>
              </a:ext>
            </a:extLst>
          </p:cNvPr>
          <p:cNvGrpSpPr/>
          <p:nvPr/>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F87023F4-0204-801F-96F5-FCD08A95221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159A2735-8842-7FC3-DABB-782EF5DF745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803478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59.xml><?xml version="1.0" encoding="utf-8"?>
<p:sld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en-GB"/>
          </a:p>
        </p:txBody>
      </p:sp>
      <p:pic>
        <p:nvPicPr>
          <p:cNvPr id="5" name="Plassholder for innhold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394386" y="167195"/>
            <a:ext cx="8911118" cy="6192113"/>
          </a:xfrm>
          <a:prstGeom prst="rect">
            <a:avLst/>
          </a:prstGeom>
        </p:spPr>
      </p:pic>
      <p:pic>
        <p:nvPicPr>
          <p:cNvPr id="6" name="Bilde 5"/>
          <p:cNvPicPr>
            <a:picLocks noChangeAspect="1"/>
          </p:cNvPicPr>
          <p:nvPr/>
        </p:nvPicPr>
        <p:blipFill>
          <a:blip r:embed="rId4"/>
          <a:stretch>
            <a:fillRect/>
          </a:stretch>
        </p:blipFill>
        <p:spPr>
          <a:xfrm>
            <a:off x="4846321" y="3781634"/>
            <a:ext cx="8933807" cy="4029534"/>
          </a:xfrm>
          <a:prstGeom prst="rect">
            <a:avLst/>
          </a:prstGeom>
        </p:spPr>
      </p:pic>
    </p:spTree>
    <p:extLst>
      <p:ext uri="{BB962C8B-B14F-4D97-AF65-F5344CB8AC3E}">
        <p14:creationId xmlns:p14="http://schemas.microsoft.com/office/powerpoint/2010/main" val="21481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sld>
</file>

<file path=ppt/slides/slide6.xml><?xml version="1.0" encoding="utf-8"?>
<p:sld xmlns:a16="http://schemas.microsoft.com/office/drawing/2014/main" xmlns:adec="http://schemas.microsoft.com/office/drawing/2017/decorative" xmlns:p16="http://schemas.microsoft.com/office/powerpoint/2015/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13" name="Rectangle 12">
            <a:extLst>
              <a:ext uri="{FF2B5EF4-FFF2-40B4-BE49-F238E27FC236}">
                <a16:creationId xmlns:a16="http://schemas.microsoft.com/office/drawing/2014/main" id="{2F36CA75-CFBF-4844-B719-8FE9EBADA9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dirty="0">
              <a:solidFill>
                <a:prstClr val="white"/>
              </a:solidFill>
              <a:latin typeface="Aptos" panose="02110004020202020204"/>
            </a:endParaRPr>
          </a:p>
        </p:txBody>
      </p:sp>
      <p:sp>
        <p:nvSpPr>
          <p:cNvPr id="15" name="Rectangle 14">
            <a:extLst>
              <a:ext uri="{FF2B5EF4-FFF2-40B4-BE49-F238E27FC236}">
                <a16:creationId xmlns:a16="http://schemas.microsoft.com/office/drawing/2014/main" id="{3D4A84B9-E564-4DD0-97F8-DBF1C460C2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pic>
        <p:nvPicPr>
          <p:cNvPr id="17" name="Picture 16">
            <a:extLst>
              <a:ext uri="{FF2B5EF4-FFF2-40B4-BE49-F238E27FC236}">
                <a16:creationId xmlns:a16="http://schemas.microsoft.com/office/drawing/2014/main" id="{4A599609-F5C2-4A0B-A992-913F814A631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40000"/>
            <a:extLst>
              <a:ext uri="{28A0092B-C50C-407E-A947-70E740481C1C}">
                <a14:useLocalDpi xmlns:a14="http://schemas.microsoft.com/office/drawing/2010/main" val="0"/>
              </a:ext>
            </a:extLst>
          </a:blip>
          <a:stretch>
            <a:fillRect/>
          </a:stretch>
        </p:blipFill>
        <p:spPr>
          <a:xfrm>
            <a:off x="6497" y="0"/>
            <a:ext cx="14617406" cy="8229600"/>
          </a:xfrm>
          <a:prstGeom prst="rect">
            <a:avLst/>
          </a:prstGeom>
        </p:spPr>
      </p:pic>
      <p:sp>
        <p:nvSpPr>
          <p:cNvPr id="19" name="Rectangle 18">
            <a:extLst>
              <a:ext uri="{FF2B5EF4-FFF2-40B4-BE49-F238E27FC236}">
                <a16:creationId xmlns:a16="http://schemas.microsoft.com/office/drawing/2014/main" id="{102382E0-0A09-46AE-B955-B911CAFE7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dirty="0">
              <a:solidFill>
                <a:prstClr val="white"/>
              </a:solidFill>
              <a:latin typeface="Aptos" panose="02110004020202020204"/>
            </a:endParaRPr>
          </a:p>
        </p:txBody>
      </p:sp>
      <p:sp>
        <p:nvSpPr>
          <p:cNvPr id="21" name="Rectangle 20">
            <a:extLst>
              <a:ext uri="{FF2B5EF4-FFF2-40B4-BE49-F238E27FC236}">
                <a16:creationId xmlns:a16="http://schemas.microsoft.com/office/drawing/2014/main" id="{7DE75D4A-0965-4973-BE75-DECCAC9A9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829" y="0"/>
            <a:ext cx="14626742" cy="822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097280"/>
            <a:endParaRPr lang="en-US" sz="2160">
              <a:solidFill>
                <a:prstClr val="white"/>
              </a:solidFill>
              <a:latin typeface="Aptos" panose="02110004020202020204"/>
            </a:endParaRPr>
          </a:p>
        </p:txBody>
      </p:sp>
      <p:pic>
        <p:nvPicPr>
          <p:cNvPr id="5" name="Picture 4" descr="A person wearing a red jacket and holding up the middle finger&#10;&#10;Description automatically generated with low confidence">
            <a:extLst>
              <a:ext uri="{FF2B5EF4-FFF2-40B4-BE49-F238E27FC236}">
                <a16:creationId xmlns:a16="http://schemas.microsoft.com/office/drawing/2014/main" id="{5063FAC7-9EB1-90F2-7107-5372F1734814}"/>
              </a:ext>
            </a:extLst>
          </p:cNvPr>
          <p:cNvPicPr>
            <a:picLocks noChangeAspect="1"/>
          </p:cNvPicPr>
          <p:nvPr/>
        </p:nvPicPr>
        <p:blipFill>
          <a:blip r:embed="rId3" cstate="email">
            <a:alphaModFix amt="60000"/>
            <a:extLst>
              <a:ext uri="{28A0092B-C50C-407E-A947-70E740481C1C}">
                <a14:useLocalDpi xmlns:a14="http://schemas.microsoft.com/office/drawing/2010/main"/>
              </a:ext>
            </a:extLst>
          </a:blip>
          <a:srcRect r="-2" b="16186"/>
          <a:stretch/>
        </p:blipFill>
        <p:spPr>
          <a:xfrm>
            <a:off x="24" y="12"/>
            <a:ext cx="7315176" cy="8229588"/>
          </a:xfrm>
          <a:prstGeom prst="rect">
            <a:avLst/>
          </a:prstGeom>
        </p:spPr>
      </p:pic>
      <p:pic>
        <p:nvPicPr>
          <p:cNvPr id="6" name="Picture 5">
            <a:extLst>
              <a:ext uri="{FF2B5EF4-FFF2-40B4-BE49-F238E27FC236}">
                <a16:creationId xmlns:a16="http://schemas.microsoft.com/office/drawing/2014/main" id="{C1D895BE-13B8-29D9-ED9D-4EADA897875E}"/>
              </a:ext>
            </a:extLst>
          </p:cNvPr>
          <p:cNvPicPr>
            <a:picLocks noChangeAspect="1"/>
          </p:cNvPicPr>
          <p:nvPr/>
        </p:nvPicPr>
        <p:blipFill rotWithShape="1">
          <a:blip r:embed="rId4" cstate="email">
            <a:alphaModFix amt="60000"/>
            <a:extLst>
              <a:ext uri="{28A0092B-C50C-407E-A947-70E740481C1C}">
                <a14:useLocalDpi xmlns:a14="http://schemas.microsoft.com/office/drawing/2010/main"/>
              </a:ext>
            </a:extLst>
          </a:blip>
          <a:srcRect b="7904"/>
          <a:stretch/>
        </p:blipFill>
        <p:spPr>
          <a:xfrm>
            <a:off x="7315200" y="12"/>
            <a:ext cx="7315200" cy="8229588"/>
          </a:xfrm>
          <a:prstGeom prst="rect">
            <a:avLst/>
          </a:prstGeom>
        </p:spPr>
      </p:pic>
      <p:sp>
        <p:nvSpPr>
          <p:cNvPr id="2" name="Tittel 1"/>
          <p:cNvSpPr>
            <a:spLocks noGrp="1"/>
          </p:cNvSpPr>
          <p:nvPr>
            <p:ph type="title"/>
          </p:nvPr>
        </p:nvSpPr>
        <p:spPr>
          <a:xfrm>
            <a:off x="1430358" y="663369"/>
            <a:ext cx="11762225" cy="3348397"/>
          </a:xfrm>
        </p:spPr>
        <p:txBody>
          <a:bodyPr anchor="b">
            <a:normAutofit/>
          </a:bodyPr>
          <a:lstStyle/>
          <a:p>
            <a:pPr algn="ctr"/>
            <a:r>
              <a:rPr lang="nb-NO" sz="5760">
                <a:solidFill>
                  <a:srgbClr val="FFFFFF"/>
                </a:solidFill>
              </a:rPr>
              <a:t>Stile di leadership</a:t>
            </a:r>
          </a:p>
        </p:txBody>
      </p:sp>
      <p:sp>
        <p:nvSpPr>
          <p:cNvPr id="3" name="Plassholder for innhold 2"/>
          <p:cNvSpPr>
            <a:spLocks noGrp="1"/>
          </p:cNvSpPr>
          <p:nvPr>
            <p:ph idx="1"/>
          </p:nvPr>
        </p:nvSpPr>
        <p:spPr>
          <a:xfrm>
            <a:off x="1430359" y="4212572"/>
            <a:ext cx="11762225" cy="3137077"/>
          </a:xfrm>
        </p:spPr>
        <p:txBody>
          <a:bodyPr anchor="t">
            <a:normAutofit/>
          </a:bodyPr>
          <a:lstStyle/>
          <a:p>
            <a:pPr algn="ctr"/>
            <a:r>
              <a:rPr lang="nb-NO" sz="2160">
                <a:solidFill>
                  <a:srgbClr val="FFFFFF"/>
                </a:solidFill>
                <a:hlinkClick r:id="rId5"/>
              </a:rPr>
              <a:t>Marit</a:t>
            </a:r>
            <a:endParaRPr lang="nb-NO" sz="2160">
              <a:solidFill>
                <a:srgbClr val="FFFFFF"/>
              </a:solidFill>
            </a:endParaRPr>
          </a:p>
          <a:p>
            <a:pPr lvl="1" algn="ctr"/>
            <a:r>
              <a:rPr lang="nb-NO" sz="2160">
                <a:solidFill>
                  <a:srgbClr val="FFFFFF"/>
                </a:solidFill>
              </a:rPr>
              <a:t>1 OL oro; 1 WC; 4 EC</a:t>
            </a:r>
          </a:p>
          <a:p>
            <a:pPr algn="ctr"/>
            <a:r>
              <a:rPr lang="nb-NO" sz="2160">
                <a:solidFill>
                  <a:srgbClr val="FFFFFF"/>
                </a:solidFill>
              </a:rPr>
              <a:t>vs </a:t>
            </a:r>
          </a:p>
          <a:p>
            <a:pPr algn="ctr"/>
            <a:r>
              <a:rPr lang="nb-NO" sz="2160">
                <a:solidFill>
                  <a:srgbClr val="FFFFFF"/>
                </a:solidFill>
                <a:hlinkClick r:id="rId6"/>
              </a:rPr>
              <a:t>Yevgeni</a:t>
            </a:r>
            <a:endParaRPr lang="nb-NO" sz="2160">
              <a:solidFill>
                <a:srgbClr val="FFFFFF"/>
              </a:solidFill>
            </a:endParaRPr>
          </a:p>
          <a:p>
            <a:pPr lvl="1" algn="ctr"/>
            <a:r>
              <a:rPr lang="nb-NO" sz="2160">
                <a:solidFill>
                  <a:srgbClr val="FFFFFF"/>
                </a:solidFill>
              </a:rPr>
              <a:t>4 WC, 1 OL oro, 1 EC argento</a:t>
            </a:r>
          </a:p>
          <a:p>
            <a:pPr algn="ctr"/>
            <a:endParaRPr lang="nb-NO" sz="2160">
              <a:solidFill>
                <a:srgbClr val="FFFFFF"/>
              </a:solidFill>
            </a:endParaRPr>
          </a:p>
        </p:txBody>
      </p:sp>
      <p:grpSp>
        <p:nvGrpSpPr>
          <p:cNvPr id="4" name="Group 3">
            <a:extLst>
              <a:ext uri="{FF2B5EF4-FFF2-40B4-BE49-F238E27FC236}">
                <a16:creationId xmlns:a16="http://schemas.microsoft.com/office/drawing/2014/main" id="{2C082E35-6478-D697-6006-0B79BF2398EF}"/>
              </a:ext>
            </a:extLst>
          </p:cNvPr>
          <p:cNvGrpSpPr/>
          <p:nvPr/>
        </p:nvGrpSpPr>
        <p:grpSpPr>
          <a:xfrm>
            <a:off x="10972801" y="7594540"/>
            <a:ext cx="2591913" cy="481557"/>
            <a:chOff x="5179092" y="5483822"/>
            <a:chExt cx="3294001" cy="612000"/>
          </a:xfrm>
        </p:grpSpPr>
        <p:pic>
          <p:nvPicPr>
            <p:cNvPr id="7" name="Picture 6">
              <a:extLst>
                <a:ext uri="{FF2B5EF4-FFF2-40B4-BE49-F238E27FC236}">
                  <a16:creationId xmlns:a16="http://schemas.microsoft.com/office/drawing/2014/main" id="{D79C4A65-408B-C7B8-81D4-E469A3FE974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5DCB1D94-9D7F-CCC9-CA01-3B08E18298D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4042540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sld>
</file>

<file path=ppt/slides/slide60.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CB95DAA0-A305-8FE4-0204-DF272B224D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57176"/>
            <a:ext cx="13716000" cy="7715250"/>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p:cNvSpPr>
            <a:spLocks noGrp="1"/>
          </p:cNvSpPr>
          <p:nvPr>
            <p:ph type="title"/>
          </p:nvPr>
        </p:nvSpPr>
        <p:spPr/>
        <p:txBody>
          <a:bodyPr/>
          <a:lstStyle/>
          <a:p>
            <a:r>
              <a:rPr lang="nb-NO" dirty="0" err="1">
                <a:solidFill>
                  <a:schemeClr val="bg1"/>
                </a:solidFill>
              </a:rPr>
              <a:t>Ricordi </a:t>
            </a:r>
            <a:r>
              <a:rPr lang="nb-NO" dirty="0" err="1">
                <a:solidFill>
                  <a:schemeClr val="bg1"/>
                </a:solidFill>
              </a:rPr>
              <a:t>d'infanzia</a:t>
            </a:r>
            <a:r>
              <a:rPr lang="nb-NO" dirty="0">
                <a:solidFill>
                  <a:schemeClr val="bg1"/>
                </a:solidFill>
              </a:rPr>
              <a:t>...</a:t>
            </a:r>
            <a:endParaRPr lang="en-GB" dirty="0">
              <a:solidFill>
                <a:schemeClr val="bg1"/>
              </a:solidFill>
            </a:endParaRPr>
          </a:p>
        </p:txBody>
      </p:sp>
      <p:pic>
        <p:nvPicPr>
          <p:cNvPr id="5" name="Plassholder for innhold 4"/>
          <p:cNvPicPr>
            <a:picLocks noGrp="1" noChangeAspect="1"/>
          </p:cNvPicPr>
          <p:nvPr>
            <p:ph sz="half" idx="1"/>
          </p:nvPr>
        </p:nvPicPr>
        <p:blipFill>
          <a:blip r:embed="rId4" cstate="email">
            <a:extLst>
              <a:ext uri="{28A0092B-C50C-407E-A947-70E740481C1C}">
                <a14:useLocalDpi xmlns:a14="http://schemas.microsoft.com/office/drawing/2010/main"/>
              </a:ext>
            </a:extLst>
          </a:blip>
          <a:stretch>
            <a:fillRect/>
          </a:stretch>
        </p:blipFill>
        <p:spPr>
          <a:xfrm>
            <a:off x="8906494" y="216367"/>
            <a:ext cx="5723906" cy="3577441"/>
          </a:xfrm>
          <a:prstGeom prst="rect">
            <a:avLst/>
          </a:prstGeom>
        </p:spPr>
      </p:pic>
      <p:pic>
        <p:nvPicPr>
          <p:cNvPr id="8" name="Plassholder for innhold 7"/>
          <p:cNvPicPr>
            <a:picLocks noGrp="1" noChangeAspect="1"/>
          </p:cNvPicPr>
          <p:nvPr>
            <p:ph sz="half" idx="2"/>
          </p:nvPr>
        </p:nvPicPr>
        <p:blipFill>
          <a:blip r:embed="rId5" cstate="email">
            <a:extLst>
              <a:ext uri="{28A0092B-C50C-407E-A947-70E740481C1C}">
                <a14:useLocalDpi xmlns:a14="http://schemas.microsoft.com/office/drawing/2010/main"/>
              </a:ext>
            </a:extLst>
          </a:blip>
          <a:stretch>
            <a:fillRect/>
          </a:stretch>
        </p:blipFill>
        <p:spPr>
          <a:xfrm>
            <a:off x="2204291" y="3871455"/>
            <a:ext cx="8564477" cy="1942129"/>
          </a:xfrm>
          <a:prstGeom prst="rect">
            <a:avLst/>
          </a:prstGeom>
        </p:spPr>
      </p:pic>
      <p:pic>
        <p:nvPicPr>
          <p:cNvPr id="7" name="Bilde 6"/>
          <p:cNvPicPr>
            <a:picLocks noChangeAspect="1"/>
          </p:cNvPicPr>
          <p:nvPr/>
        </p:nvPicPr>
        <p:blipFill>
          <a:blip r:embed="rId6"/>
          <a:stretch>
            <a:fillRect/>
          </a:stretch>
        </p:blipFill>
        <p:spPr>
          <a:xfrm>
            <a:off x="268605" y="1724978"/>
            <a:ext cx="9155430" cy="2068830"/>
          </a:xfrm>
          <a:prstGeom prst="rect">
            <a:avLst/>
          </a:prstGeom>
        </p:spPr>
      </p:pic>
      <p:pic>
        <p:nvPicPr>
          <p:cNvPr id="9" name="Bilde 8"/>
          <p:cNvPicPr>
            <a:picLocks noChangeAspect="1"/>
          </p:cNvPicPr>
          <p:nvPr/>
        </p:nvPicPr>
        <p:blipFill>
          <a:blip r:embed="rId7"/>
          <a:stretch>
            <a:fillRect/>
          </a:stretch>
        </p:blipFill>
        <p:spPr>
          <a:xfrm>
            <a:off x="1" y="5891233"/>
            <a:ext cx="9224010" cy="1863090"/>
          </a:xfrm>
          <a:prstGeom prst="rect">
            <a:avLst/>
          </a:prstGeom>
        </p:spPr>
      </p:pic>
    </p:spTree>
    <p:extLst>
      <p:ext uri="{BB962C8B-B14F-4D97-AF65-F5344CB8AC3E}">
        <p14:creationId xmlns:p14="http://schemas.microsoft.com/office/powerpoint/2010/main" val="1160660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E44896A4-ACD7-DA16-D377-267BBF5573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57176"/>
            <a:ext cx="13716000" cy="7715250"/>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p:cNvSpPr>
            <a:spLocks noGrp="1"/>
          </p:cNvSpPr>
          <p:nvPr>
            <p:ph type="title"/>
          </p:nvPr>
        </p:nvSpPr>
        <p:spPr>
          <a:xfrm>
            <a:off x="1005840" y="438151"/>
            <a:ext cx="12618720" cy="891887"/>
          </a:xfrm>
        </p:spPr>
        <p:txBody>
          <a:bodyPr/>
          <a:lstStyle/>
          <a:p>
            <a:r>
              <a:rPr lang="nb-NO" dirty="0"/>
              <a:t>Pixar...</a:t>
            </a:r>
            <a:endParaRPr lang="en-GB" dirty="0"/>
          </a:p>
        </p:txBody>
      </p:sp>
      <p:sp>
        <p:nvSpPr>
          <p:cNvPr id="3" name="Plassholder for innhold 2"/>
          <p:cNvSpPr>
            <a:spLocks noGrp="1"/>
          </p:cNvSpPr>
          <p:nvPr>
            <p:ph sz="half" idx="1"/>
          </p:nvPr>
        </p:nvSpPr>
        <p:spPr/>
        <p:txBody>
          <a:bodyPr/>
          <a:lstStyle/>
          <a:p>
            <a:endParaRPr lang="en-GB"/>
          </a:p>
        </p:txBody>
      </p:sp>
      <p:sp>
        <p:nvSpPr>
          <p:cNvPr id="4" name="Plassholder for innhold 3"/>
          <p:cNvSpPr>
            <a:spLocks noGrp="1"/>
          </p:cNvSpPr>
          <p:nvPr>
            <p:ph sz="half" idx="2"/>
          </p:nvPr>
        </p:nvSpPr>
        <p:spPr/>
        <p:txBody>
          <a:bodyPr/>
          <a:lstStyle/>
          <a:p>
            <a:endParaRPr lang="en-GB"/>
          </a:p>
        </p:txBody>
      </p:sp>
      <p:pic>
        <p:nvPicPr>
          <p:cNvPr id="6" name="Bilde 5"/>
          <p:cNvPicPr>
            <a:picLocks noChangeAspect="1"/>
          </p:cNvPicPr>
          <p:nvPr/>
        </p:nvPicPr>
        <p:blipFill>
          <a:blip r:embed="rId3"/>
          <a:stretch>
            <a:fillRect/>
          </a:stretch>
        </p:blipFill>
        <p:spPr>
          <a:xfrm>
            <a:off x="1814039" y="1157127"/>
            <a:ext cx="11368084" cy="6815298"/>
          </a:xfrm>
          <a:prstGeom prst="rect">
            <a:avLst/>
          </a:prstGeom>
        </p:spPr>
      </p:pic>
      <p:grpSp>
        <p:nvGrpSpPr>
          <p:cNvPr id="5" name="Group 4">
            <a:extLst>
              <a:ext uri="{FF2B5EF4-FFF2-40B4-BE49-F238E27FC236}">
                <a16:creationId xmlns:a16="http://schemas.microsoft.com/office/drawing/2014/main" id="{2FBE4000-2859-E18D-6699-F47772B697A9}"/>
              </a:ext>
            </a:extLst>
          </p:cNvPr>
          <p:cNvGrpSpPr/>
          <p:nvPr/>
        </p:nvGrpSpPr>
        <p:grpSpPr>
          <a:xfrm>
            <a:off x="10972801" y="7594540"/>
            <a:ext cx="2591913" cy="481557"/>
            <a:chOff x="5179092" y="5483822"/>
            <a:chExt cx="3294001" cy="612000"/>
          </a:xfrm>
        </p:grpSpPr>
        <p:pic>
          <p:nvPicPr>
            <p:cNvPr id="7" name="Picture 6">
              <a:extLst>
                <a:ext uri="{FF2B5EF4-FFF2-40B4-BE49-F238E27FC236}">
                  <a16:creationId xmlns:a16="http://schemas.microsoft.com/office/drawing/2014/main" id="{8BD94376-7AD9-A060-5FB9-BBD13400D46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B7FFAB22-2E22-8C2B-2F25-939FFA74BA7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724865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sld>
</file>

<file path=ppt/slides/slide62.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BD219-6E4E-4B9F-D6F6-387595262834}"/>
              </a:ext>
            </a:extLst>
          </p:cNvPr>
          <p:cNvSpPr>
            <a:spLocks noGrp="1"/>
          </p:cNvSpPr>
          <p:nvPr>
            <p:ph type="title"/>
          </p:nvPr>
        </p:nvSpPr>
        <p:spPr/>
        <p:txBody>
          <a:bodyPr/>
          <a:lstStyle/>
          <a:p>
            <a:r>
              <a:rPr lang="nb-NO" dirty="0"/>
              <a:t>Percezioni professionali </a:t>
            </a:r>
            <a:endParaRPr lang="en-GB" dirty="0"/>
          </a:p>
        </p:txBody>
      </p:sp>
      <p:sp>
        <p:nvSpPr>
          <p:cNvPr id="3" name="Content Placeholder 2">
            <a:extLst>
              <a:ext uri="{FF2B5EF4-FFF2-40B4-BE49-F238E27FC236}">
                <a16:creationId xmlns:a16="http://schemas.microsoft.com/office/drawing/2014/main" id="{EFDB6E5D-AA76-6A58-7DA7-3A07EBEC1324}"/>
              </a:ext>
            </a:extLst>
          </p:cNvPr>
          <p:cNvSpPr>
            <a:spLocks noGrp="1"/>
          </p:cNvSpPr>
          <p:nvPr>
            <p:ph sz="half" idx="1"/>
          </p:nvPr>
        </p:nvSpPr>
        <p:spPr/>
        <p:txBody>
          <a:bodyPr/>
          <a:lstStyle/>
          <a:p>
            <a:endParaRPr lang="en-GB"/>
          </a:p>
        </p:txBody>
      </p:sp>
      <p:sp>
        <p:nvSpPr>
          <p:cNvPr id="4" name="Content Placeholder 3">
            <a:extLst>
              <a:ext uri="{FF2B5EF4-FFF2-40B4-BE49-F238E27FC236}">
                <a16:creationId xmlns:a16="http://schemas.microsoft.com/office/drawing/2014/main" id="{AFD5855D-5CE2-D6B3-33DD-090494C97519}"/>
              </a:ext>
            </a:extLst>
          </p:cNvPr>
          <p:cNvSpPr>
            <a:spLocks noGrp="1"/>
          </p:cNvSpPr>
          <p:nvPr>
            <p:ph sz="half" idx="2"/>
          </p:nvPr>
        </p:nvSpPr>
        <p:spPr/>
        <p:txBody>
          <a:bodyPr/>
          <a:lstStyle/>
          <a:p>
            <a:endParaRPr lang="en-GB"/>
          </a:p>
        </p:txBody>
      </p:sp>
      <p:pic>
        <p:nvPicPr>
          <p:cNvPr id="6" name="Picture 5">
            <a:extLst>
              <a:ext uri="{FF2B5EF4-FFF2-40B4-BE49-F238E27FC236}">
                <a16:creationId xmlns:a16="http://schemas.microsoft.com/office/drawing/2014/main" id="{A372370E-0C45-7B9A-8655-374AA10F9C39}"/>
              </a:ext>
            </a:extLst>
          </p:cNvPr>
          <p:cNvPicPr>
            <a:picLocks noChangeAspect="1"/>
          </p:cNvPicPr>
          <p:nvPr/>
        </p:nvPicPr>
        <p:blipFill>
          <a:blip r:embed="rId3"/>
          <a:stretch>
            <a:fillRect/>
          </a:stretch>
        </p:blipFill>
        <p:spPr>
          <a:xfrm>
            <a:off x="468057" y="1550673"/>
            <a:ext cx="8207886" cy="2434930"/>
          </a:xfrm>
          <a:prstGeom prst="rect">
            <a:avLst/>
          </a:prstGeom>
        </p:spPr>
      </p:pic>
      <p:pic>
        <p:nvPicPr>
          <p:cNvPr id="8" name="Picture 7">
            <a:extLst>
              <a:ext uri="{FF2B5EF4-FFF2-40B4-BE49-F238E27FC236}">
                <a16:creationId xmlns:a16="http://schemas.microsoft.com/office/drawing/2014/main" id="{2FDB7004-4694-1560-7EFD-ACC9DABDC502}"/>
              </a:ext>
            </a:extLst>
          </p:cNvPr>
          <p:cNvPicPr>
            <a:picLocks noChangeAspect="1"/>
          </p:cNvPicPr>
          <p:nvPr/>
        </p:nvPicPr>
        <p:blipFill>
          <a:blip r:embed="rId4"/>
          <a:stretch>
            <a:fillRect/>
          </a:stretch>
        </p:blipFill>
        <p:spPr>
          <a:xfrm>
            <a:off x="1674853" y="1651290"/>
            <a:ext cx="10913412" cy="5514280"/>
          </a:xfrm>
          <a:prstGeom prst="rect">
            <a:avLst/>
          </a:prstGeom>
        </p:spPr>
      </p:pic>
      <p:pic>
        <p:nvPicPr>
          <p:cNvPr id="12" name="Picture 11">
            <a:extLst>
              <a:ext uri="{FF2B5EF4-FFF2-40B4-BE49-F238E27FC236}">
                <a16:creationId xmlns:a16="http://schemas.microsoft.com/office/drawing/2014/main" id="{5813A3FD-ECB7-DD7A-8C31-3455A948EF06}"/>
              </a:ext>
            </a:extLst>
          </p:cNvPr>
          <p:cNvPicPr>
            <a:picLocks noChangeAspect="1"/>
          </p:cNvPicPr>
          <p:nvPr/>
        </p:nvPicPr>
        <p:blipFill>
          <a:blip r:embed="rId5"/>
          <a:stretch>
            <a:fillRect/>
          </a:stretch>
        </p:blipFill>
        <p:spPr>
          <a:xfrm>
            <a:off x="2477197" y="1651291"/>
            <a:ext cx="6716893" cy="5569189"/>
          </a:xfrm>
          <a:prstGeom prst="rect">
            <a:avLst/>
          </a:prstGeom>
        </p:spPr>
      </p:pic>
      <p:pic>
        <p:nvPicPr>
          <p:cNvPr id="14" name="Picture 13">
            <a:extLst>
              <a:ext uri="{FF2B5EF4-FFF2-40B4-BE49-F238E27FC236}">
                <a16:creationId xmlns:a16="http://schemas.microsoft.com/office/drawing/2014/main" id="{40485F26-DABA-91A0-E559-3D33F2341CEF}"/>
              </a:ext>
            </a:extLst>
          </p:cNvPr>
          <p:cNvPicPr>
            <a:picLocks noChangeAspect="1"/>
          </p:cNvPicPr>
          <p:nvPr/>
        </p:nvPicPr>
        <p:blipFill>
          <a:blip r:embed="rId6"/>
          <a:stretch>
            <a:fillRect/>
          </a:stretch>
        </p:blipFill>
        <p:spPr>
          <a:xfrm>
            <a:off x="2902590" y="1596380"/>
            <a:ext cx="7920580" cy="6051000"/>
          </a:xfrm>
          <a:prstGeom prst="rect">
            <a:avLst/>
          </a:prstGeom>
        </p:spPr>
      </p:pic>
      <p:pic>
        <p:nvPicPr>
          <p:cNvPr id="16" name="Picture 15">
            <a:extLst>
              <a:ext uri="{FF2B5EF4-FFF2-40B4-BE49-F238E27FC236}">
                <a16:creationId xmlns:a16="http://schemas.microsoft.com/office/drawing/2014/main" id="{BBDD56B7-7A9D-5E7C-2425-AD57FA028436}"/>
              </a:ext>
            </a:extLst>
          </p:cNvPr>
          <p:cNvPicPr>
            <a:picLocks noChangeAspect="1"/>
          </p:cNvPicPr>
          <p:nvPr/>
        </p:nvPicPr>
        <p:blipFill>
          <a:blip r:embed="rId7"/>
          <a:stretch>
            <a:fillRect/>
          </a:stretch>
        </p:blipFill>
        <p:spPr>
          <a:xfrm>
            <a:off x="5411839" y="3200272"/>
            <a:ext cx="3806722" cy="1829056"/>
          </a:xfrm>
          <a:prstGeom prst="rect">
            <a:avLst/>
          </a:prstGeom>
        </p:spPr>
      </p:pic>
    </p:spTree>
    <p:extLst>
      <p:ext uri="{BB962C8B-B14F-4D97-AF65-F5344CB8AC3E}">
        <p14:creationId xmlns:p14="http://schemas.microsoft.com/office/powerpoint/2010/main" val="751500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en-GB"/>
          </a:p>
        </p:txBody>
      </p:sp>
      <p:sp>
        <p:nvSpPr>
          <p:cNvPr id="3" name="Plassholder for innhold 2"/>
          <p:cNvSpPr>
            <a:spLocks noGrp="1"/>
          </p:cNvSpPr>
          <p:nvPr>
            <p:ph idx="1"/>
          </p:nvPr>
        </p:nvSpPr>
        <p:spPr/>
        <p:txBody>
          <a:bodyPr/>
          <a:lstStyle/>
          <a:p>
            <a:endParaRPr lang="en-GB"/>
          </a:p>
        </p:txBody>
      </p:sp>
      <p:pic>
        <p:nvPicPr>
          <p:cNvPr id="5" name="Bilde 4"/>
          <p:cNvPicPr>
            <a:picLocks noChangeAspect="1"/>
          </p:cNvPicPr>
          <p:nvPr/>
        </p:nvPicPr>
        <p:blipFill>
          <a:blip r:embed="rId3"/>
          <a:stretch>
            <a:fillRect/>
          </a:stretch>
        </p:blipFill>
        <p:spPr>
          <a:xfrm>
            <a:off x="1016528" y="1"/>
            <a:ext cx="11495809" cy="7760708"/>
          </a:xfrm>
          <a:prstGeom prst="rect">
            <a:avLst/>
          </a:prstGeom>
        </p:spPr>
      </p:pic>
      <p:sp>
        <p:nvSpPr>
          <p:cNvPr id="11" name="Oval 10">
            <a:extLst>
              <a:ext uri="{FF2B5EF4-FFF2-40B4-BE49-F238E27FC236}">
                <a16:creationId xmlns:a16="http://schemas.microsoft.com/office/drawing/2014/main" id="{2B7A8E74-E55F-1752-4652-F633439908B8}"/>
              </a:ext>
            </a:extLst>
          </p:cNvPr>
          <p:cNvSpPr/>
          <p:nvPr/>
        </p:nvSpPr>
        <p:spPr>
          <a:xfrm>
            <a:off x="2118064" y="347770"/>
            <a:ext cx="6666808" cy="1986340"/>
          </a:xfrm>
          <a:prstGeom prst="ellipse">
            <a:avLst/>
          </a:prstGeom>
          <a:noFill/>
          <a:ln w="57150">
            <a:solidFill>
              <a:srgbClr val="F802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endParaRPr lang="en-GB" sz="2160">
              <a:solidFill>
                <a:prstClr val="white"/>
              </a:solidFill>
              <a:latin typeface="Aptos" panose="02110004020202020204"/>
            </a:endParaRPr>
          </a:p>
        </p:txBody>
      </p:sp>
      <p:sp>
        <p:nvSpPr>
          <p:cNvPr id="12" name="Oval 11">
            <a:extLst>
              <a:ext uri="{FF2B5EF4-FFF2-40B4-BE49-F238E27FC236}">
                <a16:creationId xmlns:a16="http://schemas.microsoft.com/office/drawing/2014/main" id="{479AFC9E-B61D-23BF-6BD7-DCFDD100D1F1}"/>
              </a:ext>
            </a:extLst>
          </p:cNvPr>
          <p:cNvSpPr/>
          <p:nvPr/>
        </p:nvSpPr>
        <p:spPr>
          <a:xfrm>
            <a:off x="1961805" y="5913694"/>
            <a:ext cx="6666808" cy="1986340"/>
          </a:xfrm>
          <a:prstGeom prst="ellipse">
            <a:avLst/>
          </a:prstGeom>
          <a:noFill/>
          <a:ln w="57150">
            <a:solidFill>
              <a:srgbClr val="F802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endParaRPr lang="en-GB" sz="2160">
              <a:solidFill>
                <a:prstClr val="white"/>
              </a:solidFill>
              <a:latin typeface="Aptos" panose="02110004020202020204"/>
            </a:endParaRPr>
          </a:p>
        </p:txBody>
      </p:sp>
    </p:spTree>
    <p:extLst>
      <p:ext uri="{BB962C8B-B14F-4D97-AF65-F5344CB8AC3E}">
        <p14:creationId xmlns:p14="http://schemas.microsoft.com/office/powerpoint/2010/main" val="3998243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64.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1CA78-1CA1-6DBF-3CE3-E4F9A046AF0E}"/>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499CA4EB-0067-F367-7469-AAF11F448EBE}"/>
              </a:ext>
            </a:extLst>
          </p:cNvPr>
          <p:cNvSpPr>
            <a:spLocks noGrp="1"/>
          </p:cNvSpPr>
          <p:nvPr>
            <p:ph sz="half" idx="1"/>
          </p:nvPr>
        </p:nvSpPr>
        <p:spPr/>
        <p:txBody>
          <a:bodyPr/>
          <a:lstStyle/>
          <a:p>
            <a:endParaRPr lang="en-GB"/>
          </a:p>
        </p:txBody>
      </p:sp>
      <p:sp>
        <p:nvSpPr>
          <p:cNvPr id="4" name="Content Placeholder 3">
            <a:extLst>
              <a:ext uri="{FF2B5EF4-FFF2-40B4-BE49-F238E27FC236}">
                <a16:creationId xmlns:a16="http://schemas.microsoft.com/office/drawing/2014/main" id="{48E4079A-6B50-4C23-CDA8-E3FC063028BA}"/>
              </a:ext>
            </a:extLst>
          </p:cNvPr>
          <p:cNvSpPr>
            <a:spLocks noGrp="1"/>
          </p:cNvSpPr>
          <p:nvPr>
            <p:ph sz="half" idx="2"/>
          </p:nvPr>
        </p:nvSpPr>
        <p:spPr/>
        <p:txBody>
          <a:bodyPr/>
          <a:lstStyle/>
          <a:p>
            <a:endParaRPr lang="en-GB"/>
          </a:p>
        </p:txBody>
      </p:sp>
      <p:pic>
        <p:nvPicPr>
          <p:cNvPr id="5" name="Picture 4">
            <a:extLst>
              <a:ext uri="{FF2B5EF4-FFF2-40B4-BE49-F238E27FC236}">
                <a16:creationId xmlns:a16="http://schemas.microsoft.com/office/drawing/2014/main" id="{9B905852-9BC7-4D01-581C-7D7718925C0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68042" y="0"/>
            <a:ext cx="7294316" cy="8229600"/>
          </a:xfrm>
          <a:prstGeom prst="ellipse">
            <a:avLst/>
          </a:prstGeom>
          <a:ln>
            <a:noFill/>
          </a:ln>
          <a:effectLst>
            <a:softEdge rad="112500"/>
          </a:effectLst>
        </p:spPr>
      </p:pic>
    </p:spTree>
    <p:extLst>
      <p:ext uri="{BB962C8B-B14F-4D97-AF65-F5344CB8AC3E}">
        <p14:creationId xmlns:p14="http://schemas.microsoft.com/office/powerpoint/2010/main" val="874982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sld>
</file>

<file path=ppt/slides/slide65.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3E15DCB-420E-4CFA-A719-948C341C2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7417" y="292162"/>
            <a:ext cx="7347396" cy="5796404"/>
          </a:xfrm>
          <a:prstGeom prst="rect">
            <a:avLst/>
          </a:prstGeom>
        </p:spPr>
      </p:pic>
      <p:pic>
        <p:nvPicPr>
          <p:cNvPr id="5" name="Grafik 4">
            <a:extLst>
              <a:ext uri="{FF2B5EF4-FFF2-40B4-BE49-F238E27FC236}">
                <a16:creationId xmlns:a16="http://schemas.microsoft.com/office/drawing/2014/main" id="{DFBF0D82-66E9-4138-A664-4B06978F337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94813" y="1758966"/>
            <a:ext cx="7265158" cy="4711668"/>
          </a:xfrm>
          <a:prstGeom prst="rect">
            <a:avLst/>
          </a:prstGeom>
        </p:spPr>
      </p:pic>
    </p:spTree>
    <p:extLst>
      <p:ext uri="{BB962C8B-B14F-4D97-AF65-F5344CB8AC3E}">
        <p14:creationId xmlns:p14="http://schemas.microsoft.com/office/powerpoint/2010/main" val="1252865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sld>
</file>

<file path=ppt/slides/slide66.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AD101-1AAD-538D-E34C-6E1BE2681960}"/>
              </a:ext>
            </a:extLst>
          </p:cNvPr>
          <p:cNvSpPr>
            <a:spLocks noGrp="1"/>
          </p:cNvSpPr>
          <p:nvPr>
            <p:ph type="title"/>
          </p:nvPr>
        </p:nvSpPr>
        <p:spPr/>
        <p:txBody>
          <a:bodyPr/>
          <a:lstStyle/>
          <a:p>
            <a:endParaRPr lang="et-EE" dirty="0"/>
          </a:p>
        </p:txBody>
      </p:sp>
      <p:sp>
        <p:nvSpPr>
          <p:cNvPr id="3" name="Content Placeholder 2">
            <a:extLst>
              <a:ext uri="{FF2B5EF4-FFF2-40B4-BE49-F238E27FC236}">
                <a16:creationId xmlns:a16="http://schemas.microsoft.com/office/drawing/2014/main" id="{F96F6D10-DE4D-D812-406B-56298C78B9F8}"/>
              </a:ext>
            </a:extLst>
          </p:cNvPr>
          <p:cNvSpPr>
            <a:spLocks noGrp="1"/>
          </p:cNvSpPr>
          <p:nvPr>
            <p:ph idx="1"/>
          </p:nvPr>
        </p:nvSpPr>
        <p:spPr/>
        <p:txBody>
          <a:bodyPr/>
          <a:lstStyle/>
          <a:p>
            <a:endParaRPr lang="et-EE" dirty="0"/>
          </a:p>
        </p:txBody>
      </p:sp>
      <p:sp>
        <p:nvSpPr>
          <p:cNvPr id="4" name="Date Placeholder 3">
            <a:extLst>
              <a:ext uri="{FF2B5EF4-FFF2-40B4-BE49-F238E27FC236}">
                <a16:creationId xmlns:a16="http://schemas.microsoft.com/office/drawing/2014/main" id="{F1298B83-83E3-E7D1-D492-349245244FD1}"/>
              </a:ext>
            </a:extLst>
          </p:cNvPr>
          <p:cNvSpPr>
            <a:spLocks noGrp="1"/>
          </p:cNvSpPr>
          <p:nvPr>
            <p:ph type="dt" sz="half" idx="10"/>
          </p:nvPr>
        </p:nvSpPr>
        <p:spPr>
          <a:xfrm>
            <a:off x="1005840" y="7627621"/>
            <a:ext cx="3291840" cy="438150"/>
          </a:xfrm>
          <a:prstGeom prst="rect">
            <a:avLst/>
          </a:prstGeom>
        </p:spPr>
        <p:txBody>
          <a:bodyPr vert="horz" lIns="109728" tIns="54864" rIns="109728" bIns="54864" rtlCol="0" anchor="ctr"/>
          <a:lstStyle>
            <a:defPPr>
              <a:defRPr lang="en-US"/>
            </a:defPPr>
            <a:lvl1pPr marL="0" algn="l" defTabSz="1097280" rtl="0" eaLnBrk="1" latinLnBrk="0" hangingPunct="1">
              <a:defRPr sz="1440" kern="1200">
                <a:solidFill>
                  <a:schemeClr val="tx1">
                    <a:tint val="75000"/>
                  </a:schemeClr>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fld id="{0E91287F-08D8-4CD3-8C3E-1ABD7DA00DD6}" type="datetimeFigureOut">
              <a:rPr lang="en-GB">
                <a:solidFill>
                  <a:prstClr val="black">
                    <a:tint val="75000"/>
                  </a:prstClr>
                </a:solidFill>
                <a:latin typeface="Aptos" panose="02110004020202020204"/>
              </a:rPr>
              <a:t>04/02/2026</a:t>
            </a:fld>
            <a:endParaRPr lang="nb-NO" dirty="0">
              <a:solidFill>
                <a:prstClr val="black">
                  <a:tint val="75000"/>
                </a:prstClr>
              </a:solidFill>
              <a:latin typeface="Aptos" panose="02110004020202020204"/>
            </a:endParaRPr>
          </a:p>
        </p:txBody>
      </p:sp>
      <p:sp>
        <p:nvSpPr>
          <p:cNvPr id="5" name="Slide Number Placeholder 4">
            <a:extLst>
              <a:ext uri="{FF2B5EF4-FFF2-40B4-BE49-F238E27FC236}">
                <a16:creationId xmlns:a16="http://schemas.microsoft.com/office/drawing/2014/main" id="{CF0C719D-7A63-2256-2180-7428246F6519}"/>
              </a:ext>
            </a:extLst>
          </p:cNvPr>
          <p:cNvSpPr>
            <a:spLocks noGrp="1"/>
          </p:cNvSpPr>
          <p:nvPr>
            <p:ph type="sldNum" sz="quarter" idx="12"/>
          </p:nvPr>
        </p:nvSpPr>
        <p:spPr>
          <a:xfrm>
            <a:off x="10332720" y="7627621"/>
            <a:ext cx="3291840" cy="438150"/>
          </a:xfrm>
          <a:prstGeom prst="rect">
            <a:avLst/>
          </a:prstGeom>
        </p:spPr>
        <p:txBody>
          <a:bodyPr vert="horz" lIns="109728" tIns="54864" rIns="109728" bIns="54864" rtlCol="0" anchor="ctr"/>
          <a:lstStyle>
            <a:defPPr>
              <a:defRPr lang="en-US"/>
            </a:defPPr>
            <a:lvl1pPr marL="0" algn="r" defTabSz="1097280" rtl="0" eaLnBrk="1" latinLnBrk="0" hangingPunct="1">
              <a:defRPr sz="1440" kern="1200">
                <a:solidFill>
                  <a:schemeClr val="tx1">
                    <a:tint val="75000"/>
                  </a:schemeClr>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fld id="{6F609ECE-A72F-4C46-8953-F5851AFA089B}" type="slidenum">
              <a:rPr lang="en-GB">
                <a:solidFill>
                  <a:prstClr val="black">
                    <a:tint val="75000"/>
                  </a:prstClr>
                </a:solidFill>
                <a:latin typeface="Aptos" panose="02110004020202020204"/>
              </a:rPr>
              <a:t>66</a:t>
            </a:fld>
            <a:endParaRPr lang="nb-NO">
              <a:solidFill>
                <a:prstClr val="black">
                  <a:tint val="75000"/>
                </a:prstClr>
              </a:solidFill>
              <a:latin typeface="Aptos" panose="02110004020202020204"/>
            </a:endParaRPr>
          </a:p>
        </p:txBody>
      </p:sp>
      <p:pic>
        <p:nvPicPr>
          <p:cNvPr id="6" name="Picture 5">
            <a:extLst>
              <a:ext uri="{FF2B5EF4-FFF2-40B4-BE49-F238E27FC236}">
                <a16:creationId xmlns:a16="http://schemas.microsoft.com/office/drawing/2014/main" id="{1D343086-CC7A-4F6E-162E-18BFBD2558F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57486" y="1759102"/>
            <a:ext cx="9715428" cy="4711397"/>
          </a:xfrm>
          <a:prstGeom prst="rect">
            <a:avLst/>
          </a:prstGeom>
        </p:spPr>
      </p:pic>
      <p:sp>
        <p:nvSpPr>
          <p:cNvPr id="7" name="Oval 6">
            <a:extLst>
              <a:ext uri="{FF2B5EF4-FFF2-40B4-BE49-F238E27FC236}">
                <a16:creationId xmlns:a16="http://schemas.microsoft.com/office/drawing/2014/main" id="{0B0BB01A-3C5D-63C4-C46F-1C23705442C6}"/>
              </a:ext>
            </a:extLst>
          </p:cNvPr>
          <p:cNvSpPr/>
          <p:nvPr/>
        </p:nvSpPr>
        <p:spPr>
          <a:xfrm>
            <a:off x="2628901" y="1668780"/>
            <a:ext cx="3348990" cy="5212080"/>
          </a:xfrm>
          <a:prstGeom prst="ellipse">
            <a:avLst/>
          </a:prstGeom>
          <a:noFill/>
          <a:ln w="38100">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t-EE" sz="2160" dirty="0">
              <a:solidFill>
                <a:prstClr val="white"/>
              </a:solidFill>
              <a:latin typeface="Aptos" panose="02110004020202020204"/>
            </a:endParaRPr>
          </a:p>
        </p:txBody>
      </p:sp>
      <p:sp>
        <p:nvSpPr>
          <p:cNvPr id="8" name="Oval 7">
            <a:extLst>
              <a:ext uri="{FF2B5EF4-FFF2-40B4-BE49-F238E27FC236}">
                <a16:creationId xmlns:a16="http://schemas.microsoft.com/office/drawing/2014/main" id="{02726CE5-24F9-55E7-B682-6EB4B61BFE7E}"/>
              </a:ext>
            </a:extLst>
          </p:cNvPr>
          <p:cNvSpPr/>
          <p:nvPr/>
        </p:nvSpPr>
        <p:spPr>
          <a:xfrm>
            <a:off x="8823925" y="1668780"/>
            <a:ext cx="3348990" cy="5212080"/>
          </a:xfrm>
          <a:prstGeom prst="ellipse">
            <a:avLst/>
          </a:prstGeom>
          <a:noFill/>
          <a:ln w="38100">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t-EE" sz="2160" dirty="0">
              <a:solidFill>
                <a:prstClr val="white"/>
              </a:solidFill>
              <a:latin typeface="Aptos" panose="02110004020202020204"/>
            </a:endParaRPr>
          </a:p>
        </p:txBody>
      </p:sp>
      <p:sp>
        <p:nvSpPr>
          <p:cNvPr id="9" name="Oval 8">
            <a:extLst>
              <a:ext uri="{FF2B5EF4-FFF2-40B4-BE49-F238E27FC236}">
                <a16:creationId xmlns:a16="http://schemas.microsoft.com/office/drawing/2014/main" id="{C6A457A0-3D9F-B7D6-69FE-8B811645D339}"/>
              </a:ext>
            </a:extLst>
          </p:cNvPr>
          <p:cNvSpPr/>
          <p:nvPr/>
        </p:nvSpPr>
        <p:spPr>
          <a:xfrm>
            <a:off x="251461" y="1577341"/>
            <a:ext cx="2206026" cy="2251710"/>
          </a:xfrm>
          <a:prstGeom prst="ellipse">
            <a:avLst/>
          </a:prstGeom>
          <a:solidFill>
            <a:srgbClr val="E4067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r>
              <a:rPr lang="nb-NO" sz="2160" dirty="0">
                <a:solidFill>
                  <a:prstClr val="white"/>
                </a:solidFill>
                <a:latin typeface="Aptos" panose="02110004020202020204"/>
              </a:rPr>
              <a:t>IT</a:t>
            </a:r>
            <a:endParaRPr lang="et-EE" sz="2160" dirty="0">
              <a:solidFill>
                <a:prstClr val="white"/>
              </a:solidFill>
              <a:latin typeface="Aptos" panose="02110004020202020204"/>
            </a:endParaRPr>
          </a:p>
        </p:txBody>
      </p:sp>
      <p:sp>
        <p:nvSpPr>
          <p:cNvPr id="10" name="Oval 9">
            <a:extLst>
              <a:ext uri="{FF2B5EF4-FFF2-40B4-BE49-F238E27FC236}">
                <a16:creationId xmlns:a16="http://schemas.microsoft.com/office/drawing/2014/main" id="{0F884AA0-515A-8CCB-0BEF-152CA12C1DB5}"/>
              </a:ext>
            </a:extLst>
          </p:cNvPr>
          <p:cNvSpPr/>
          <p:nvPr/>
        </p:nvSpPr>
        <p:spPr>
          <a:xfrm>
            <a:off x="12344329" y="937261"/>
            <a:ext cx="2206026" cy="2251710"/>
          </a:xfrm>
          <a:prstGeom prst="ellipse">
            <a:avLst/>
          </a:prstGeom>
          <a:solidFill>
            <a:srgbClr val="E4067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r>
              <a:rPr lang="nb-NO" sz="2160" dirty="0">
                <a:solidFill>
                  <a:prstClr val="white"/>
                </a:solidFill>
                <a:latin typeface="Aptos" panose="02110004020202020204"/>
              </a:rPr>
              <a:t>Responsabili delle decisioni</a:t>
            </a:r>
            <a:endParaRPr lang="et-EE" sz="2160" dirty="0">
              <a:solidFill>
                <a:prstClr val="white"/>
              </a:solidFill>
              <a:latin typeface="Aptos" panose="02110004020202020204"/>
            </a:endParaRPr>
          </a:p>
        </p:txBody>
      </p:sp>
    </p:spTree>
    <p:extLst>
      <p:ext uri="{BB962C8B-B14F-4D97-AF65-F5344CB8AC3E}">
        <p14:creationId xmlns:p14="http://schemas.microsoft.com/office/powerpoint/2010/main" val="1966614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67.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94049FD-1546-CF1A-7DEB-8C246888769A}"/>
              </a:ext>
            </a:extLst>
          </p:cNvPr>
          <p:cNvSpPr>
            <a:spLocks noGrp="1"/>
          </p:cNvSpPr>
          <p:nvPr>
            <p:ph type="title"/>
          </p:nvPr>
        </p:nvSpPr>
        <p:spPr/>
        <p:txBody>
          <a:bodyPr/>
          <a:lstStyle/>
          <a:p>
            <a:endParaRPr lang="en-GB"/>
          </a:p>
        </p:txBody>
      </p:sp>
      <p:pic>
        <p:nvPicPr>
          <p:cNvPr id="8" name="Content Placeholder 7">
            <a:extLst>
              <a:ext uri="{FF2B5EF4-FFF2-40B4-BE49-F238E27FC236}">
                <a16:creationId xmlns:a16="http://schemas.microsoft.com/office/drawing/2014/main" id="{E4F76CD5-756E-18D1-3367-32CB823740CB}"/>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92244" y="-54428"/>
            <a:ext cx="5918278" cy="8138160"/>
          </a:xfrm>
          <a:prstGeom prst="rect">
            <a:avLst/>
          </a:prstGeom>
        </p:spPr>
      </p:pic>
      <p:pic>
        <p:nvPicPr>
          <p:cNvPr id="9" name="Picture 8">
            <a:extLst>
              <a:ext uri="{FF2B5EF4-FFF2-40B4-BE49-F238E27FC236}">
                <a16:creationId xmlns:a16="http://schemas.microsoft.com/office/drawing/2014/main" id="{F1A86C28-2140-98C3-ED66-07B6F9EB7452}"/>
              </a:ext>
            </a:extLst>
          </p:cNvPr>
          <p:cNvPicPr>
            <a:picLocks noChangeAspect="1"/>
          </p:cNvPicPr>
          <p:nvPr/>
        </p:nvPicPr>
        <p:blipFill>
          <a:blip r:embed="rId3"/>
          <a:stretch>
            <a:fillRect/>
          </a:stretch>
        </p:blipFill>
        <p:spPr>
          <a:xfrm>
            <a:off x="6039100" y="818575"/>
            <a:ext cx="8768512" cy="5686728"/>
          </a:xfrm>
          <a:prstGeom prst="rect">
            <a:avLst/>
          </a:prstGeom>
        </p:spPr>
      </p:pic>
      <p:sp>
        <p:nvSpPr>
          <p:cNvPr id="10" name="Oval 9">
            <a:extLst>
              <a:ext uri="{FF2B5EF4-FFF2-40B4-BE49-F238E27FC236}">
                <a16:creationId xmlns:a16="http://schemas.microsoft.com/office/drawing/2014/main" id="{94BEA3FB-337A-FD3C-2704-7B13674A777E}"/>
              </a:ext>
            </a:extLst>
          </p:cNvPr>
          <p:cNvSpPr/>
          <p:nvPr/>
        </p:nvSpPr>
        <p:spPr>
          <a:xfrm>
            <a:off x="8820696" y="4451577"/>
            <a:ext cx="1250768" cy="1224643"/>
          </a:xfrm>
          <a:prstGeom prst="ellipse">
            <a:avLst/>
          </a:prstGeom>
          <a:noFill/>
          <a:ln w="38100">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t-EE" sz="2160" dirty="0">
              <a:solidFill>
                <a:prstClr val="white"/>
              </a:solidFill>
              <a:latin typeface="Aptos" panose="02110004020202020204"/>
            </a:endParaRPr>
          </a:p>
        </p:txBody>
      </p:sp>
      <p:sp>
        <p:nvSpPr>
          <p:cNvPr id="11" name="Oval 10">
            <a:extLst>
              <a:ext uri="{FF2B5EF4-FFF2-40B4-BE49-F238E27FC236}">
                <a16:creationId xmlns:a16="http://schemas.microsoft.com/office/drawing/2014/main" id="{87AD14FF-056E-2811-1CC6-2240CFA8497F}"/>
              </a:ext>
            </a:extLst>
          </p:cNvPr>
          <p:cNvSpPr/>
          <p:nvPr/>
        </p:nvSpPr>
        <p:spPr>
          <a:xfrm>
            <a:off x="380456" y="1428750"/>
            <a:ext cx="2480310" cy="935626"/>
          </a:xfrm>
          <a:prstGeom prst="ellipse">
            <a:avLst/>
          </a:prstGeom>
          <a:noFill/>
          <a:ln w="38100">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t-EE" sz="2160" dirty="0">
              <a:solidFill>
                <a:prstClr val="white"/>
              </a:solidFill>
              <a:latin typeface="Aptos" panose="02110004020202020204"/>
            </a:endParaRPr>
          </a:p>
        </p:txBody>
      </p:sp>
      <p:sp>
        <p:nvSpPr>
          <p:cNvPr id="12" name="Oval 11">
            <a:extLst>
              <a:ext uri="{FF2B5EF4-FFF2-40B4-BE49-F238E27FC236}">
                <a16:creationId xmlns:a16="http://schemas.microsoft.com/office/drawing/2014/main" id="{757D413E-7BC8-7BC3-0AC9-B89C64BD171D}"/>
              </a:ext>
            </a:extLst>
          </p:cNvPr>
          <p:cNvSpPr/>
          <p:nvPr/>
        </p:nvSpPr>
        <p:spPr>
          <a:xfrm>
            <a:off x="8252460" y="3863340"/>
            <a:ext cx="847452" cy="823776"/>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t-EE" sz="2160" dirty="0">
              <a:solidFill>
                <a:prstClr val="white"/>
              </a:solidFill>
              <a:latin typeface="Aptos" panose="02110004020202020204"/>
            </a:endParaRPr>
          </a:p>
        </p:txBody>
      </p:sp>
      <p:sp>
        <p:nvSpPr>
          <p:cNvPr id="13" name="Oval 12">
            <a:extLst>
              <a:ext uri="{FF2B5EF4-FFF2-40B4-BE49-F238E27FC236}">
                <a16:creationId xmlns:a16="http://schemas.microsoft.com/office/drawing/2014/main" id="{9004D088-9CD5-0C08-5F72-80D1E5057CD0}"/>
              </a:ext>
            </a:extLst>
          </p:cNvPr>
          <p:cNvSpPr/>
          <p:nvPr/>
        </p:nvSpPr>
        <p:spPr>
          <a:xfrm>
            <a:off x="708661" y="7033259"/>
            <a:ext cx="1468733" cy="935626"/>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t-EE" sz="2160" dirty="0">
              <a:solidFill>
                <a:prstClr val="white"/>
              </a:solidFill>
              <a:latin typeface="Aptos" panose="02110004020202020204"/>
            </a:endParaRPr>
          </a:p>
        </p:txBody>
      </p:sp>
      <p:sp>
        <p:nvSpPr>
          <p:cNvPr id="14" name="Oval 13">
            <a:extLst>
              <a:ext uri="{FF2B5EF4-FFF2-40B4-BE49-F238E27FC236}">
                <a16:creationId xmlns:a16="http://schemas.microsoft.com/office/drawing/2014/main" id="{1A7F88AF-1F94-60F5-B988-2DCD9FCC2565}"/>
              </a:ext>
            </a:extLst>
          </p:cNvPr>
          <p:cNvSpPr/>
          <p:nvPr/>
        </p:nvSpPr>
        <p:spPr>
          <a:xfrm>
            <a:off x="12777108" y="1616938"/>
            <a:ext cx="847452" cy="823776"/>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t-EE" sz="2160" dirty="0">
              <a:solidFill>
                <a:prstClr val="white"/>
              </a:solidFill>
              <a:latin typeface="Aptos" panose="02110004020202020204"/>
            </a:endParaRPr>
          </a:p>
        </p:txBody>
      </p:sp>
      <p:sp>
        <p:nvSpPr>
          <p:cNvPr id="15" name="Oval 14">
            <a:extLst>
              <a:ext uri="{FF2B5EF4-FFF2-40B4-BE49-F238E27FC236}">
                <a16:creationId xmlns:a16="http://schemas.microsoft.com/office/drawing/2014/main" id="{671D98EF-1974-C3BE-CD66-AFBE25D0F57C}"/>
              </a:ext>
            </a:extLst>
          </p:cNvPr>
          <p:cNvSpPr/>
          <p:nvPr/>
        </p:nvSpPr>
        <p:spPr>
          <a:xfrm>
            <a:off x="2177393" y="6316163"/>
            <a:ext cx="1268729" cy="823776"/>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t-EE" sz="2160" dirty="0">
              <a:solidFill>
                <a:prstClr val="white"/>
              </a:solidFill>
              <a:latin typeface="Aptos" panose="02110004020202020204"/>
            </a:endParaRPr>
          </a:p>
        </p:txBody>
      </p:sp>
      <p:sp>
        <p:nvSpPr>
          <p:cNvPr id="16" name="Oval 15">
            <a:extLst>
              <a:ext uri="{FF2B5EF4-FFF2-40B4-BE49-F238E27FC236}">
                <a16:creationId xmlns:a16="http://schemas.microsoft.com/office/drawing/2014/main" id="{ACE0594A-6D46-D977-A608-E1E083D5C0C2}"/>
              </a:ext>
            </a:extLst>
          </p:cNvPr>
          <p:cNvSpPr/>
          <p:nvPr/>
        </p:nvSpPr>
        <p:spPr>
          <a:xfrm>
            <a:off x="13508628" y="4240122"/>
            <a:ext cx="847452" cy="823776"/>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t-EE" sz="2160" dirty="0">
              <a:solidFill>
                <a:prstClr val="white"/>
              </a:solidFill>
              <a:latin typeface="Aptos" panose="02110004020202020204"/>
            </a:endParaRPr>
          </a:p>
        </p:txBody>
      </p:sp>
      <p:sp>
        <p:nvSpPr>
          <p:cNvPr id="17" name="Oval 16">
            <a:extLst>
              <a:ext uri="{FF2B5EF4-FFF2-40B4-BE49-F238E27FC236}">
                <a16:creationId xmlns:a16="http://schemas.microsoft.com/office/drawing/2014/main" id="{AC3764E5-D0AA-6A41-8CD8-84950048137B}"/>
              </a:ext>
            </a:extLst>
          </p:cNvPr>
          <p:cNvSpPr/>
          <p:nvPr/>
        </p:nvSpPr>
        <p:spPr>
          <a:xfrm>
            <a:off x="582114" y="6115321"/>
            <a:ext cx="847452" cy="823776"/>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t-EE" sz="2160" dirty="0">
              <a:solidFill>
                <a:prstClr val="white"/>
              </a:solidFill>
              <a:latin typeface="Aptos" panose="02110004020202020204"/>
            </a:endParaRPr>
          </a:p>
        </p:txBody>
      </p:sp>
    </p:spTree>
    <p:extLst>
      <p:ext uri="{BB962C8B-B14F-4D97-AF65-F5344CB8AC3E}">
        <p14:creationId xmlns:p14="http://schemas.microsoft.com/office/powerpoint/2010/main" val="3666536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Lst>
  </p:timing>
</p:sld>
</file>

<file path=ppt/slides/slide68.xml><?xml version="1.0" encoding="utf-8"?>
<p:sld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05839" y="438150"/>
            <a:ext cx="6635932" cy="1590676"/>
          </a:xfrm>
        </p:spPr>
        <p:txBody>
          <a:bodyPr>
            <a:normAutofit/>
          </a:bodyPr>
          <a:lstStyle/>
          <a:p>
            <a:r>
              <a:rPr lang="nb-NO" dirty="0" err="1">
                <a:latin typeface="Bodoni 72 Book" charset="0"/>
                <a:ea typeface="Bodoni 72 Book" charset="0"/>
                <a:cs typeface="Bodoni 72 Book" charset="0"/>
              </a:rPr>
              <a:t>Leadership</a:t>
            </a:r>
            <a:endParaRPr lang="en-US" dirty="0">
              <a:latin typeface="Bodoni 72 Book" charset="0"/>
              <a:ea typeface="Bodoni 72 Book" charset="0"/>
              <a:cs typeface="Bodoni 72 Book" charset="0"/>
            </a:endParaRPr>
          </a:p>
        </p:txBody>
      </p:sp>
      <p:sp>
        <p:nvSpPr>
          <p:cNvPr id="3" name="Plassholder for innhold 2"/>
          <p:cNvSpPr>
            <a:spLocks noGrp="1"/>
          </p:cNvSpPr>
          <p:nvPr>
            <p:ph idx="1"/>
          </p:nvPr>
        </p:nvSpPr>
        <p:spPr>
          <a:xfrm>
            <a:off x="1005840" y="2190750"/>
            <a:ext cx="4970509" cy="4079422"/>
          </a:xfrm>
        </p:spPr>
        <p:txBody>
          <a:bodyPr>
            <a:normAutofit/>
          </a:bodyPr>
          <a:lstStyle/>
          <a:p>
            <a:r>
              <a:rPr lang="en-US" sz="2400">
                <a:latin typeface="Bodoni 72 Book" charset="0"/>
                <a:ea typeface="Bodoni 72 Book" charset="0"/>
                <a:cs typeface="Bodoni 72 Book" charset="0"/>
              </a:rPr>
              <a:t>I leader con valutazioni migliori erano meno bravi a regolare le emozioni</a:t>
            </a:r>
          </a:p>
          <a:p>
            <a:pPr lvl="1"/>
            <a:r>
              <a:rPr lang="en-US" sz="2400">
                <a:latin typeface="Bodoni 72 Book" charset="0"/>
                <a:ea typeface="Bodoni 72 Book" charset="0"/>
                <a:cs typeface="Bodoni 72 Book" charset="0"/>
              </a:rPr>
              <a:t>non qualità tipiche della leadership, non E, C, A, piuttosto I</a:t>
            </a:r>
          </a:p>
          <a:p>
            <a:pPr lvl="2"/>
            <a:r>
              <a:rPr lang="nb-NO" i="1" dirty="0">
                <a:latin typeface="Bodoni 72 Book" charset="0"/>
                <a:ea typeface="Bodoni 72 Book" charset="0"/>
                <a:cs typeface="Bodoni 72 Book" charset="0"/>
              </a:rPr>
              <a:t>R</a:t>
            </a:r>
            <a:r>
              <a:rPr lang="nb-NO" baseline="30000" dirty="0">
                <a:latin typeface="Bodoni 72 Book" charset="0"/>
                <a:ea typeface="Bodoni 72 Book" charset="0"/>
                <a:cs typeface="Bodoni 72 Book" charset="0"/>
              </a:rPr>
              <a:t>2 </a:t>
            </a:r>
            <a:r>
              <a:rPr lang="nb-NO" dirty="0">
                <a:latin typeface="Bodoni 72 Book" charset="0"/>
                <a:ea typeface="Bodoni 72 Book" charset="0"/>
                <a:cs typeface="Bodoni 72 Book" charset="0"/>
              </a:rPr>
              <a:t> = .466, </a:t>
            </a:r>
            <a:r>
              <a:rPr lang="nb-NO" i="1" dirty="0">
                <a:latin typeface="Bodoni 72 Book" charset="0"/>
                <a:ea typeface="Bodoni 72 Book" charset="0"/>
                <a:cs typeface="Bodoni 72 Book" charset="0"/>
              </a:rPr>
              <a:t>F </a:t>
            </a:r>
            <a:r>
              <a:rPr lang="nb-NO" dirty="0">
                <a:latin typeface="Bodoni 72 Book" charset="0"/>
                <a:ea typeface="Bodoni 72 Book" charset="0"/>
                <a:cs typeface="Bodoni 72 Book" charset="0"/>
              </a:rPr>
              <a:t>(2,20) = 8,74, </a:t>
            </a:r>
            <a:r>
              <a:rPr lang="nb-NO" i="1" dirty="0">
                <a:latin typeface="Bodoni 72 Book" charset="0"/>
                <a:ea typeface="Bodoni 72 Book" charset="0"/>
                <a:cs typeface="Bodoni 72 Book" charset="0"/>
              </a:rPr>
              <a:t>p </a:t>
            </a:r>
            <a:r>
              <a:rPr lang="nb-NO" dirty="0">
                <a:latin typeface="Bodoni 72 Book" charset="0"/>
                <a:ea typeface="Bodoni 72 Book" charset="0"/>
                <a:cs typeface="Bodoni 72 Book" charset="0"/>
              </a:rPr>
              <a:t>= .002</a:t>
            </a:r>
          </a:p>
          <a:p>
            <a:endParaRPr lang="nb-NO" sz="2400">
              <a:latin typeface="Bodoni 72 Book" charset="0"/>
              <a:ea typeface="Bodoni 72 Book" charset="0"/>
              <a:cs typeface="Bodoni 72 Book" charset="0"/>
            </a:endParaRPr>
          </a:p>
          <a:p>
            <a:r>
              <a:rPr lang="nb-NO" sz="2400">
                <a:latin typeface="Bodoni 72 Book" charset="0"/>
                <a:ea typeface="Bodoni 72 Book" charset="0"/>
                <a:cs typeface="Bodoni 72 Book" charset="0"/>
              </a:rPr>
              <a:t>Le strategie di regolazione delle emozioni hanno moderato i punteggi di leadership:</a:t>
            </a:r>
          </a:p>
          <a:p>
            <a:pPr marL="731502" lvl="1" indent="0">
              <a:buNone/>
            </a:pPr>
            <a:r>
              <a:rPr lang="nb-NO" sz="2400" i="1">
                <a:latin typeface="Bodoni 72 Book" charset="0"/>
                <a:ea typeface="Bodoni 72 Book" charset="0"/>
                <a:cs typeface="Bodoni 72 Book" charset="0"/>
              </a:rPr>
              <a:t>R</a:t>
            </a:r>
            <a:r>
              <a:rPr lang="nb-NO" sz="2400" baseline="30000">
                <a:latin typeface="Bodoni 72 Book" charset="0"/>
                <a:ea typeface="Bodoni 72 Book" charset="0"/>
                <a:cs typeface="Bodoni 72 Book" charset="0"/>
              </a:rPr>
              <a:t>2 </a:t>
            </a:r>
            <a:r>
              <a:rPr lang="nb-NO" sz="2400">
                <a:latin typeface="Bodoni 72 Book" charset="0"/>
                <a:ea typeface="Bodoni 72 Book" charset="0"/>
                <a:cs typeface="Bodoni 72 Book" charset="0"/>
              </a:rPr>
              <a:t> = 11,7%, </a:t>
            </a:r>
            <a:r>
              <a:rPr lang="nb-NO" sz="2400" i="1">
                <a:latin typeface="Bodoni 72 Book" charset="0"/>
                <a:ea typeface="Bodoni 72 Book" charset="0"/>
                <a:cs typeface="Bodoni 72 Book" charset="0"/>
              </a:rPr>
              <a:t>F </a:t>
            </a:r>
            <a:r>
              <a:rPr lang="nb-NO" sz="2400">
                <a:latin typeface="Bodoni 72 Book" charset="0"/>
                <a:ea typeface="Bodoni 72 Book" charset="0"/>
                <a:cs typeface="Bodoni 72 Book" charset="0"/>
              </a:rPr>
              <a:t>(1,19) = 5,3 </a:t>
            </a:r>
            <a:r>
              <a:rPr lang="nb-NO" sz="2400" i="1">
                <a:latin typeface="Bodoni 72 Book" charset="0"/>
                <a:ea typeface="Bodoni 72 Book" charset="0"/>
                <a:cs typeface="Bodoni 72 Book" charset="0"/>
              </a:rPr>
              <a:t>p </a:t>
            </a:r>
            <a:r>
              <a:rPr lang="nb-NO" sz="2400">
                <a:latin typeface="Bodoni 72 Book" charset="0"/>
                <a:ea typeface="Bodoni 72 Book" charset="0"/>
                <a:cs typeface="Bodoni 72 Book" charset="0"/>
              </a:rPr>
              <a:t>= .03</a:t>
            </a:r>
          </a:p>
          <a:p>
            <a:pPr lvl="1"/>
            <a:endParaRPr lang="en-US" sz="2400"/>
          </a:p>
        </p:txBody>
      </p:sp>
      <p:pic>
        <p:nvPicPr>
          <p:cNvPr id="4" name="Bilde 3"/>
          <p:cNvPicPr>
            <a:picLocks noChangeAspect="1"/>
          </p:cNvPicPr>
          <p:nvPr/>
        </p:nvPicPr>
        <p:blipFill>
          <a:blip r:embed="rId3"/>
          <a:stretch>
            <a:fillRect/>
          </a:stretch>
        </p:blipFill>
        <p:spPr>
          <a:xfrm>
            <a:off x="9099769" y="551425"/>
            <a:ext cx="4723786" cy="2667673"/>
          </a:xfrm>
          <a:prstGeom prst="rect">
            <a:avLst/>
          </a:prstGeom>
        </p:spPr>
      </p:pic>
      <p:pic>
        <p:nvPicPr>
          <p:cNvPr id="6" name="Bilde 5" descr="Chart, line chart&#10;&#10;Description automatically generated"/>
          <p:cNvPicPr>
            <a:picLocks noChangeAspect="1"/>
          </p:cNvPicPr>
          <p:nvPr/>
        </p:nvPicPr>
        <p:blipFill>
          <a:blip r:embed="rId4"/>
          <a:stretch>
            <a:fillRect/>
          </a:stretch>
        </p:blipFill>
        <p:spPr>
          <a:xfrm>
            <a:off x="7795150" y="2970793"/>
            <a:ext cx="6787002" cy="4079422"/>
          </a:xfrm>
          <a:prstGeom prst="rect">
            <a:avLst/>
          </a:prstGeom>
        </p:spPr>
      </p:pic>
    </p:spTree>
    <p:extLst>
      <p:ext uri="{BB962C8B-B14F-4D97-AF65-F5344CB8AC3E}">
        <p14:creationId xmlns:p14="http://schemas.microsoft.com/office/powerpoint/2010/main" val="3127020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sld>
</file>

<file path=ppt/slides/slide69.xml><?xml version="1.0" encoding="utf-8"?>
<p:sld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Le donne </a:t>
            </a:r>
            <a:r>
              <a:rPr lang="nb-NO" dirty="0"/>
              <a:t>e le discipline STEM</a:t>
            </a:r>
            <a:endParaRPr lang="en-GB" dirty="0"/>
          </a:p>
        </p:txBody>
      </p:sp>
      <p:sp>
        <p:nvSpPr>
          <p:cNvPr id="5" name="Plassholder for innhold 4"/>
          <p:cNvSpPr>
            <a:spLocks noGrp="1"/>
          </p:cNvSpPr>
          <p:nvPr>
            <p:ph idx="1"/>
          </p:nvPr>
        </p:nvSpPr>
        <p:spPr>
          <a:xfrm>
            <a:off x="1005840" y="2190750"/>
            <a:ext cx="6716268" cy="5221606"/>
          </a:xfrm>
        </p:spPr>
        <p:txBody>
          <a:bodyPr>
            <a:normAutofit fontScale="92500" lnSpcReduction="20000"/>
          </a:bodyPr>
          <a:lstStyle/>
          <a:p>
            <a:r>
              <a:rPr lang="en-US" sz="2880" dirty="0"/>
              <a:t>a) Composizione del personale e </a:t>
            </a:r>
            <a:r>
              <a:rPr lang="en-US" sz="2880" dirty="0" err="1"/>
              <a:t>comportamenti</a:t>
            </a:r>
            <a:endParaRPr lang="en-US" sz="2880" dirty="0"/>
          </a:p>
          <a:p>
            <a:pPr lvl="1"/>
            <a:r>
              <a:rPr lang="en-US" sz="2160" dirty="0"/>
              <a:t>Il comandante dell'istituto è una donna e gli studenti hanno accesso a professoresse donne nelle materie STEM. Tuttavia, solo 3 dei 20 insegnanti sono donne.</a:t>
            </a:r>
            <a:endParaRPr lang="en-US" sz="1920" dirty="0"/>
          </a:p>
          <a:p>
            <a:r>
              <a:rPr lang="en-US" sz="2880" dirty="0"/>
              <a:t>b) sostegno istituzionale</a:t>
            </a:r>
          </a:p>
          <a:p>
            <a:pPr lvl="1"/>
            <a:r>
              <a:rPr lang="en-US" sz="2160" dirty="0"/>
              <a:t>Anche </a:t>
            </a:r>
            <a:r>
              <a:rPr lang="en-US" sz="2160" dirty="0"/>
              <a:t>il ministro della </a:t>
            </a:r>
            <a:r>
              <a:rPr lang="en-US" sz="2160" dirty="0" err="1"/>
              <a:t>difesa</a:t>
            </a:r>
            <a:r>
              <a:rPr lang="en-US" sz="2160" dirty="0"/>
              <a:t> norvegese </a:t>
            </a:r>
            <a:r>
              <a:rPr lang="en-US" sz="2160" dirty="0"/>
              <a:t>dal 2013 al 2017 era una donna ed è stata la prima donna a ricoprire questa carica. </a:t>
            </a:r>
          </a:p>
          <a:p>
            <a:r>
              <a:rPr lang="en-US" sz="2880" dirty="0"/>
              <a:t>c) Mercato del lavoro accessibile</a:t>
            </a:r>
          </a:p>
          <a:p>
            <a:r>
              <a:rPr lang="en-US" sz="2880" dirty="0"/>
              <a:t>d) numero sufficiente di donne nello studio.</a:t>
            </a:r>
          </a:p>
          <a:p>
            <a:pPr lvl="1"/>
            <a:r>
              <a:rPr lang="en-GB" sz="2160" dirty="0"/>
              <a:t>Durante questo periodo, il tasso di abbandono totale è stato del 2,5%; 2,7% per le donne e 2,5% per gli uomini. Il tasso di abbandono non include due donne che hanno lasciato la scuola durante la prima settimana di lezione dopo aver ricevuto un'offerta di ammissione presso università civili di ingegneria. Nei casi in cui le cadette hanno deciso di lasciare la scuola, il motivo non è stato il rendimento scolastico insufficiente.</a:t>
            </a:r>
          </a:p>
        </p:txBody>
      </p:sp>
      <p:sp>
        <p:nvSpPr>
          <p:cNvPr id="6" name="Rektangel 5"/>
          <p:cNvSpPr/>
          <p:nvPr/>
        </p:nvSpPr>
        <p:spPr>
          <a:xfrm>
            <a:off x="8348472" y="2190751"/>
            <a:ext cx="6423660" cy="2751522"/>
          </a:xfrm>
          <a:prstGeom prst="rect">
            <a:avLst/>
          </a:prstGeom>
        </p:spPr>
        <p:txBody>
          <a:bodyPr wrap="square">
            <a:spAutoFit/>
          </a:bodyPr>
          <a:lstStyle/>
          <a:p>
            <a:pPr defTabSz="1097280"/>
            <a:r>
              <a:rPr lang="en-GB" sz="2160" dirty="0">
                <a:solidFill>
                  <a:prstClr val="black"/>
                </a:solidFill>
                <a:latin typeface="Aptos" panose="02110004020202020204"/>
              </a:rPr>
              <a:t>Percentuale di donne alla NDCA</a:t>
            </a:r>
          </a:p>
          <a:p>
            <a:pPr defTabSz="1097280"/>
            <a:r>
              <a:rPr lang="en-GB" sz="2160" dirty="0">
                <a:solidFill>
                  <a:prstClr val="black"/>
                </a:solidFill>
                <a:latin typeface="Aptos" panose="02110004020202020204"/>
              </a:rPr>
              <a:t>Anno    Totale studenti    Donne % (numero)</a:t>
            </a:r>
          </a:p>
          <a:p>
            <a:pPr defTabSz="1097280"/>
            <a:r>
              <a:rPr lang="en-GB" sz="2160" dirty="0">
                <a:solidFill>
                  <a:prstClr val="black"/>
                </a:solidFill>
                <a:latin typeface="Aptos" panose="02110004020202020204"/>
              </a:rPr>
              <a:t>2013            37        18,9% (7)</a:t>
            </a:r>
          </a:p>
          <a:p>
            <a:pPr defTabSz="1097280"/>
            <a:r>
              <a:rPr lang="en-GB" sz="2160" dirty="0">
                <a:solidFill>
                  <a:prstClr val="black"/>
                </a:solidFill>
                <a:latin typeface="Aptos" panose="02110004020202020204"/>
              </a:rPr>
              <a:t>2014            38        18,4% (7)</a:t>
            </a:r>
          </a:p>
          <a:p>
            <a:pPr defTabSz="1097280"/>
            <a:r>
              <a:rPr lang="en-GB" sz="2160" dirty="0">
                <a:solidFill>
                  <a:prstClr val="black"/>
                </a:solidFill>
                <a:latin typeface="Aptos" panose="02110004020202020204"/>
              </a:rPr>
              <a:t>2015            40        10% (4)</a:t>
            </a:r>
          </a:p>
          <a:p>
            <a:pPr defTabSz="1097280"/>
            <a:r>
              <a:rPr lang="en-GB" sz="2160" dirty="0">
                <a:solidFill>
                  <a:prstClr val="black"/>
                </a:solidFill>
                <a:latin typeface="Aptos" panose="02110004020202020204"/>
              </a:rPr>
              <a:t>2016            35        28,6% (10)</a:t>
            </a:r>
          </a:p>
          <a:p>
            <a:pPr defTabSz="1097280"/>
            <a:r>
              <a:rPr lang="en-GB" sz="2160" dirty="0">
                <a:solidFill>
                  <a:prstClr val="black"/>
                </a:solidFill>
                <a:latin typeface="Aptos" panose="02110004020202020204"/>
              </a:rPr>
              <a:t>2017            40        12,5% (5)</a:t>
            </a:r>
          </a:p>
          <a:p>
            <a:pPr defTabSz="1097280"/>
            <a:r>
              <a:rPr lang="en-GB" sz="2160" dirty="0">
                <a:solidFill>
                  <a:prstClr val="black"/>
                </a:solidFill>
                <a:latin typeface="Aptos" panose="02110004020202020204"/>
              </a:rPr>
              <a:t>Totale            190        17,4% (33)</a:t>
            </a:r>
          </a:p>
        </p:txBody>
      </p:sp>
    </p:spTree>
    <p:extLst>
      <p:ext uri="{BB962C8B-B14F-4D97-AF65-F5344CB8AC3E}">
        <p14:creationId xmlns:p14="http://schemas.microsoft.com/office/powerpoint/2010/main" val="2032671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sld>
</file>

<file path=ppt/slides/slide7.xml><?xml version="1.0" encoding="utf-8"?>
<p:sld xmlns:a16="http://schemas.microsoft.com/office/drawing/2014/main" xmlns:adec="http://schemas.microsoft.com/office/drawing/2017/decorative" xmlns:p16="http://schemas.microsoft.com/office/powerpoint/2015/main" xmlns:ask="http://schemas.microsoft.com/office/drawing/2018/sketchyshapes"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2" name="Tittel 1"/>
          <p:cNvSpPr>
            <a:spLocks noGrp="1"/>
          </p:cNvSpPr>
          <p:nvPr>
            <p:ph type="title"/>
          </p:nvPr>
        </p:nvSpPr>
        <p:spPr>
          <a:xfrm>
            <a:off x="757123" y="767424"/>
            <a:ext cx="4114800" cy="2062886"/>
          </a:xfrm>
        </p:spPr>
        <p:txBody>
          <a:bodyPr anchor="b">
            <a:normAutofit/>
          </a:bodyPr>
          <a:lstStyle/>
          <a:p>
            <a:r>
              <a:rPr lang="nb-NO" sz="6480"/>
              <a:t>Qual è la verità</a:t>
            </a:r>
          </a:p>
        </p:txBody>
      </p:sp>
      <p:sp>
        <p:nvSpPr>
          <p:cNvPr id="19"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1934" y="3088507"/>
            <a:ext cx="3906114" cy="21946"/>
          </a:xfrm>
          <a:custGeom>
            <a:avLst/>
            <a:gdLst>
              <a:gd name="csX0" fmla="*/ 0 w 3906114"/>
              <a:gd name="csY0" fmla="*/ 0 h 21946"/>
              <a:gd name="csX1" fmla="*/ 729141 w 3906114"/>
              <a:gd name="csY1" fmla="*/ 0 h 21946"/>
              <a:gd name="csX2" fmla="*/ 1419221 w 3906114"/>
              <a:gd name="csY2" fmla="*/ 0 h 21946"/>
              <a:gd name="csX3" fmla="*/ 2109302 w 3906114"/>
              <a:gd name="csY3" fmla="*/ 0 h 21946"/>
              <a:gd name="csX4" fmla="*/ 2643137 w 3906114"/>
              <a:gd name="csY4" fmla="*/ 0 h 21946"/>
              <a:gd name="csX5" fmla="*/ 3216034 w 3906114"/>
              <a:gd name="csY5" fmla="*/ 0 h 21946"/>
              <a:gd name="csX6" fmla="*/ 3906114 w 3906114"/>
              <a:gd name="csY6" fmla="*/ 0 h 21946"/>
              <a:gd name="csX7" fmla="*/ 3906114 w 3906114"/>
              <a:gd name="csY7" fmla="*/ 21946 h 21946"/>
              <a:gd name="csX8" fmla="*/ 3255095 w 3906114"/>
              <a:gd name="csY8" fmla="*/ 21946 h 21946"/>
              <a:gd name="csX9" fmla="*/ 2721259 w 3906114"/>
              <a:gd name="csY9" fmla="*/ 21946 h 21946"/>
              <a:gd name="csX10" fmla="*/ 2187424 w 3906114"/>
              <a:gd name="csY10" fmla="*/ 21946 h 21946"/>
              <a:gd name="csX11" fmla="*/ 1497344 w 3906114"/>
              <a:gd name="csY11" fmla="*/ 21946 h 21946"/>
              <a:gd name="csX12" fmla="*/ 924447 w 3906114"/>
              <a:gd name="csY12" fmla="*/ 21946 h 21946"/>
              <a:gd name="csX13" fmla="*/ 0 w 3906114"/>
              <a:gd name="csY13" fmla="*/ 21946 h 21946"/>
              <a:gd name="csX14" fmla="*/ 0 w 3906114"/>
              <a:gd name="csY14" fmla="*/ 0 h 219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906114" h="21946" fill="none" extrusionOk="0">
                <a:moveTo>
                  <a:pt x="0" y="0"/>
                </a:moveTo>
                <a:cubicBezTo>
                  <a:pt x="252156" y="-20460"/>
                  <a:pt x="476174" y="-27800"/>
                  <a:pt x="729141" y="0"/>
                </a:cubicBezTo>
                <a:cubicBezTo>
                  <a:pt x="982108" y="27800"/>
                  <a:pt x="1081401" y="-4067"/>
                  <a:pt x="1419221" y="0"/>
                </a:cubicBezTo>
                <a:cubicBezTo>
                  <a:pt x="1757041" y="4067"/>
                  <a:pt x="1835425" y="27359"/>
                  <a:pt x="2109302" y="0"/>
                </a:cubicBezTo>
                <a:cubicBezTo>
                  <a:pt x="2383179" y="-27359"/>
                  <a:pt x="2437492" y="-20254"/>
                  <a:pt x="2643137" y="0"/>
                </a:cubicBezTo>
                <a:cubicBezTo>
                  <a:pt x="2848783" y="20254"/>
                  <a:pt x="2986492" y="22460"/>
                  <a:pt x="3216034" y="0"/>
                </a:cubicBezTo>
                <a:cubicBezTo>
                  <a:pt x="3445576" y="-22460"/>
                  <a:pt x="3574572" y="-31501"/>
                  <a:pt x="3906114" y="0"/>
                </a:cubicBezTo>
                <a:cubicBezTo>
                  <a:pt x="3905647" y="10233"/>
                  <a:pt x="3905122" y="11611"/>
                  <a:pt x="3906114" y="21946"/>
                </a:cubicBezTo>
                <a:cubicBezTo>
                  <a:pt x="3684360" y="3697"/>
                  <a:pt x="3562432" y="-10333"/>
                  <a:pt x="3255095" y="21946"/>
                </a:cubicBezTo>
                <a:cubicBezTo>
                  <a:pt x="2947758" y="54225"/>
                  <a:pt x="2881475" y="33033"/>
                  <a:pt x="2721259" y="21946"/>
                </a:cubicBezTo>
                <a:cubicBezTo>
                  <a:pt x="2561043" y="10859"/>
                  <a:pt x="2330921" y="37540"/>
                  <a:pt x="2187424" y="21946"/>
                </a:cubicBezTo>
                <a:cubicBezTo>
                  <a:pt x="2043927" y="6352"/>
                  <a:pt x="1756372" y="33030"/>
                  <a:pt x="1497344" y="21946"/>
                </a:cubicBezTo>
                <a:cubicBezTo>
                  <a:pt x="1238316" y="10862"/>
                  <a:pt x="1125800" y="18078"/>
                  <a:pt x="924447" y="21946"/>
                </a:cubicBezTo>
                <a:cubicBezTo>
                  <a:pt x="723094" y="25814"/>
                  <a:pt x="399256" y="2502"/>
                  <a:pt x="0" y="21946"/>
                </a:cubicBezTo>
                <a:cubicBezTo>
                  <a:pt x="999" y="16912"/>
                  <a:pt x="-379" y="8769"/>
                  <a:pt x="0" y="0"/>
                </a:cubicBezTo>
                <a:close/>
              </a:path>
              <a:path w="3906114" h="21946" stroke="0" extrusionOk="0">
                <a:moveTo>
                  <a:pt x="0" y="0"/>
                </a:moveTo>
                <a:cubicBezTo>
                  <a:pt x="204270" y="-19114"/>
                  <a:pt x="320245" y="-8859"/>
                  <a:pt x="611958" y="0"/>
                </a:cubicBezTo>
                <a:cubicBezTo>
                  <a:pt x="903671" y="8859"/>
                  <a:pt x="954540" y="768"/>
                  <a:pt x="1145793" y="0"/>
                </a:cubicBezTo>
                <a:cubicBezTo>
                  <a:pt x="1337047" y="-768"/>
                  <a:pt x="1676795" y="-34102"/>
                  <a:pt x="1874935" y="0"/>
                </a:cubicBezTo>
                <a:cubicBezTo>
                  <a:pt x="2073075" y="34102"/>
                  <a:pt x="2202627" y="11146"/>
                  <a:pt x="2486893" y="0"/>
                </a:cubicBezTo>
                <a:cubicBezTo>
                  <a:pt x="2771159" y="-11146"/>
                  <a:pt x="2869791" y="-15785"/>
                  <a:pt x="3098850" y="0"/>
                </a:cubicBezTo>
                <a:cubicBezTo>
                  <a:pt x="3327909" y="15785"/>
                  <a:pt x="3739236" y="-28068"/>
                  <a:pt x="3906114" y="0"/>
                </a:cubicBezTo>
                <a:cubicBezTo>
                  <a:pt x="3905865" y="5270"/>
                  <a:pt x="3905823" y="17483"/>
                  <a:pt x="3906114" y="21946"/>
                </a:cubicBezTo>
                <a:cubicBezTo>
                  <a:pt x="3642508" y="23045"/>
                  <a:pt x="3480132" y="32863"/>
                  <a:pt x="3255095" y="21946"/>
                </a:cubicBezTo>
                <a:cubicBezTo>
                  <a:pt x="3030058" y="11029"/>
                  <a:pt x="2873451" y="7335"/>
                  <a:pt x="2721259" y="21946"/>
                </a:cubicBezTo>
                <a:cubicBezTo>
                  <a:pt x="2569067" y="36557"/>
                  <a:pt x="2382684" y="13320"/>
                  <a:pt x="2070240" y="21946"/>
                </a:cubicBezTo>
                <a:cubicBezTo>
                  <a:pt x="1757796" y="30572"/>
                  <a:pt x="1718913" y="11568"/>
                  <a:pt x="1419221" y="21946"/>
                </a:cubicBezTo>
                <a:cubicBezTo>
                  <a:pt x="1119529" y="32324"/>
                  <a:pt x="995238" y="9896"/>
                  <a:pt x="807264" y="21946"/>
                </a:cubicBezTo>
                <a:cubicBezTo>
                  <a:pt x="619290" y="33996"/>
                  <a:pt x="365530" y="18100"/>
                  <a:pt x="0" y="21946"/>
                </a:cubicBezTo>
                <a:cubicBezTo>
                  <a:pt x="428" y="16188"/>
                  <a:pt x="7" y="748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3" name="Plassholder for innhold 2"/>
          <p:cNvSpPr>
            <a:spLocks noGrp="1"/>
          </p:cNvSpPr>
          <p:nvPr>
            <p:ph idx="1"/>
          </p:nvPr>
        </p:nvSpPr>
        <p:spPr>
          <a:xfrm>
            <a:off x="757123" y="3368650"/>
            <a:ext cx="4114800" cy="4092854"/>
          </a:xfrm>
        </p:spPr>
        <p:txBody>
          <a:bodyPr anchor="t">
            <a:normAutofit/>
          </a:bodyPr>
          <a:lstStyle/>
          <a:p>
            <a:pPr marL="0" indent="0">
              <a:buNone/>
            </a:pPr>
            <a:endParaRPr lang="nb-NO" sz="2640" dirty="0"/>
          </a:p>
          <a:p>
            <a:r>
              <a:rPr lang="nb-NO" sz="2640" dirty="0"/>
              <a:t>Parole chiave:</a:t>
            </a:r>
          </a:p>
          <a:p>
            <a:pPr lvl="1"/>
            <a:r>
              <a:rPr lang="nb-NO" sz="2640" dirty="0"/>
              <a:t>"Buona corrispondenza"</a:t>
            </a:r>
          </a:p>
          <a:p>
            <a:endParaRPr lang="nb-NO" sz="2640" dirty="0"/>
          </a:p>
        </p:txBody>
      </p:sp>
      <p:pic>
        <p:nvPicPr>
          <p:cNvPr id="12" name="Online Media 11" title="FSN Sport Science - Ep5 - Out of Control - Coach's Curse">
            <a:hlinkClick r:id="" action="ppaction://media"/>
            <a:extLst>
              <a:ext uri="{FF2B5EF4-FFF2-40B4-BE49-F238E27FC236}">
                <a16:creationId xmlns:a16="http://schemas.microsoft.com/office/drawing/2014/main" id="{C41273E8-3929-F5B5-B037-BAFB04FD6A73}"/>
              </a:ext>
            </a:extLst>
          </p:cNvPr>
          <p:cNvPicPr>
            <a:picLocks noRot="1" noChangeAspect="1"/>
          </p:cNvPicPr>
          <p:nvPr>
            <a:videoFile r:link="rId1"/>
          </p:nvPr>
        </p:nvPicPr>
        <p:blipFill>
          <a:blip r:embed="rId3"/>
          <a:stretch>
            <a:fillRect/>
          </a:stretch>
        </p:blipFill>
        <p:spPr>
          <a:xfrm>
            <a:off x="5585155" y="1774440"/>
            <a:ext cx="8284464" cy="4680721"/>
          </a:xfrm>
          <a:prstGeom prst="rect">
            <a:avLst/>
          </a:prstGeom>
        </p:spPr>
      </p:pic>
      <p:grpSp>
        <p:nvGrpSpPr>
          <p:cNvPr id="4" name="Group 3">
            <a:extLst>
              <a:ext uri="{FF2B5EF4-FFF2-40B4-BE49-F238E27FC236}">
                <a16:creationId xmlns:a16="http://schemas.microsoft.com/office/drawing/2014/main" id="{35FD28B3-3ED8-1DDD-7BC2-637256CDEAC9}"/>
              </a:ext>
            </a:extLst>
          </p:cNvPr>
          <p:cNvGrpSpPr/>
          <p:nvPr/>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3BBF00E2-2837-6FB7-E587-84D152D6EFF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FA17FB6C-65E5-65E7-6A5D-461EC0F66EA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989455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7" dur="500"/>
                                        <p:tgtEl>
                                          <p:spTgt spid="3">
                                            <p:txEl>
                                              <p:pRg st="1" end="1"/>
                                            </p:txEl>
                                          </p:spTgt>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12"/>
                </p:tgtEl>
              </p:cMediaNode>
            </p:video>
          </p:childTnLst>
        </p:cTn>
      </p:par>
    </p:tnLst>
    <p:bldLst>
      <p:bldP spid="2" grpId="0"/>
      <p:bldP spid="3" grpId="0" build="p"/>
    </p:bldLst>
  </p:timing>
</p:sld>
</file>

<file path=ppt/slides/slide70.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5C5AB-4EEB-4A3A-8BED-1CAAC4F4FE04}"/>
              </a:ext>
            </a:extLst>
          </p:cNvPr>
          <p:cNvSpPr>
            <a:spLocks noGrp="1"/>
          </p:cNvSpPr>
          <p:nvPr>
            <p:ph type="title"/>
          </p:nvPr>
        </p:nvSpPr>
        <p:spPr/>
        <p:txBody>
          <a:bodyPr/>
          <a:lstStyle/>
          <a:p>
            <a:r>
              <a:rPr lang="nb-NO" dirty="0" err="1"/>
              <a:t>Cosa </a:t>
            </a:r>
            <a:r>
              <a:rPr lang="nb-NO" dirty="0"/>
              <a:t>hanno e </a:t>
            </a:r>
            <a:r>
              <a:rPr lang="nb-NO" dirty="0" err="1"/>
              <a:t>cosa </a:t>
            </a:r>
            <a:r>
              <a:rPr lang="nb-NO" dirty="0"/>
              <a:t>fanno i leader</a:t>
            </a:r>
          </a:p>
        </p:txBody>
      </p:sp>
      <p:sp>
        <p:nvSpPr>
          <p:cNvPr id="3" name="Content Placeholder 2">
            <a:extLst>
              <a:ext uri="{FF2B5EF4-FFF2-40B4-BE49-F238E27FC236}">
                <a16:creationId xmlns:a16="http://schemas.microsoft.com/office/drawing/2014/main" id="{DCB5EB81-3BD6-4AAB-83B2-3987999533BE}"/>
              </a:ext>
            </a:extLst>
          </p:cNvPr>
          <p:cNvSpPr>
            <a:spLocks noGrp="1"/>
          </p:cNvSpPr>
          <p:nvPr>
            <p:ph sz="half" idx="1"/>
          </p:nvPr>
        </p:nvSpPr>
        <p:spPr/>
        <p:txBody>
          <a:bodyPr/>
          <a:lstStyle/>
          <a:p>
            <a:r>
              <a:rPr lang="nb-NO" dirty="0"/>
              <a:t>Fonte di </a:t>
            </a:r>
            <a:r>
              <a:rPr lang="nb-NO" dirty="0" err="1"/>
              <a:t>competenza </a:t>
            </a:r>
            <a:r>
              <a:rPr lang="nb-NO" dirty="0"/>
              <a:t>e </a:t>
            </a:r>
            <a:r>
              <a:rPr lang="nb-NO" dirty="0" err="1"/>
              <a:t>autorità</a:t>
            </a:r>
            <a:endParaRPr lang="nb-NO" dirty="0"/>
          </a:p>
          <a:p>
            <a:r>
              <a:rPr lang="nb-NO" dirty="0"/>
              <a:t>Decisori</a:t>
            </a:r>
          </a:p>
          <a:p>
            <a:r>
              <a:rPr lang="nb-NO" dirty="0" err="1"/>
              <a:t>Modello di riferimento</a:t>
            </a:r>
            <a:endParaRPr lang="nb-NO" dirty="0"/>
          </a:p>
          <a:p>
            <a:r>
              <a:rPr lang="nb-NO" dirty="0" err="1"/>
              <a:t>Mentoring</a:t>
            </a:r>
            <a:endParaRPr lang="nb-NO" dirty="0"/>
          </a:p>
          <a:p>
            <a:r>
              <a:rPr lang="nb-NO" dirty="0" err="1"/>
              <a:t>Resilienza</a:t>
            </a:r>
            <a:endParaRPr lang="nb-NO" dirty="0"/>
          </a:p>
          <a:p>
            <a:endParaRPr lang="nb-NO" dirty="0"/>
          </a:p>
          <a:p>
            <a:endParaRPr lang="nb-NO" dirty="0"/>
          </a:p>
        </p:txBody>
      </p:sp>
      <p:sp>
        <p:nvSpPr>
          <p:cNvPr id="4" name="Content Placeholder 3">
            <a:extLst>
              <a:ext uri="{FF2B5EF4-FFF2-40B4-BE49-F238E27FC236}">
                <a16:creationId xmlns:a16="http://schemas.microsoft.com/office/drawing/2014/main" id="{DF619BED-913A-49EC-9D7D-AF8737C35E33}"/>
              </a:ext>
            </a:extLst>
          </p:cNvPr>
          <p:cNvSpPr>
            <a:spLocks noGrp="1"/>
          </p:cNvSpPr>
          <p:nvPr>
            <p:ph sz="half" idx="2"/>
          </p:nvPr>
        </p:nvSpPr>
        <p:spPr/>
        <p:txBody>
          <a:bodyPr/>
          <a:lstStyle/>
          <a:p>
            <a:r>
              <a:rPr lang="nb-NO" dirty="0" err="1"/>
              <a:t>Autoefficacia</a:t>
            </a:r>
            <a:endParaRPr lang="nb-NO" dirty="0"/>
          </a:p>
          <a:p>
            <a:pPr lvl="1"/>
            <a:r>
              <a:rPr lang="nb-NO" dirty="0" err="1"/>
              <a:t>Padronanza</a:t>
            </a:r>
            <a:endParaRPr lang="nb-NO" dirty="0"/>
          </a:p>
          <a:p>
            <a:pPr lvl="1"/>
            <a:r>
              <a:rPr lang="nb-NO" dirty="0" err="1"/>
              <a:t>Modello di riferimento</a:t>
            </a:r>
            <a:endParaRPr lang="nb-NO" dirty="0"/>
          </a:p>
          <a:p>
            <a:pPr lvl="1"/>
            <a:r>
              <a:rPr lang="nb-NO" dirty="0" err="1"/>
              <a:t>Coaching</a:t>
            </a:r>
            <a:endParaRPr lang="nb-NO" dirty="0"/>
          </a:p>
          <a:p>
            <a:pPr lvl="1"/>
            <a:r>
              <a:rPr lang="nb-NO" dirty="0"/>
              <a:t>(</a:t>
            </a:r>
            <a:r>
              <a:rPr lang="nb-NO" dirty="0" err="1"/>
              <a:t>Risposte </a:t>
            </a:r>
            <a:r>
              <a:rPr lang="nb-NO" dirty="0" err="1"/>
              <a:t>fisiologiche</a:t>
            </a:r>
            <a:r>
              <a:rPr lang="nb-NO" dirty="0"/>
              <a:t>)</a:t>
            </a:r>
          </a:p>
        </p:txBody>
      </p:sp>
    </p:spTree>
    <p:extLst>
      <p:ext uri="{BB962C8B-B14F-4D97-AF65-F5344CB8AC3E}">
        <p14:creationId xmlns:p14="http://schemas.microsoft.com/office/powerpoint/2010/main" val="4084260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fade">
                                      <p:cBhvr>
                                        <p:cTn id="32" dur="1000"/>
                                        <p:tgtEl>
                                          <p:spTgt spid="4">
                                            <p:txEl>
                                              <p:pRg st="0" end="0"/>
                                            </p:txEl>
                                          </p:spTgt>
                                        </p:tgtEl>
                                      </p:cBhvr>
                                    </p:animEffect>
                                    <p:anim calcmode="lin" valueType="num">
                                      <p:cBhvr>
                                        <p:cTn id="3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0" end="0"/>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Effect transition="in" filter="fade">
                                      <p:cBhvr>
                                        <p:cTn id="37" dur="1000"/>
                                        <p:tgtEl>
                                          <p:spTgt spid="4">
                                            <p:txEl>
                                              <p:pRg st="1" end="1"/>
                                            </p:txEl>
                                          </p:spTgt>
                                        </p:tgtEl>
                                      </p:cBhvr>
                                    </p:animEffect>
                                    <p:anim calcmode="lin" valueType="num">
                                      <p:cBhvr>
                                        <p:cTn id="3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9" dur="1000" fill="hold"/>
                                        <p:tgtEl>
                                          <p:spTgt spid="4">
                                            <p:txEl>
                                              <p:pRg st="1" end="1"/>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animEffect transition="in" filter="fade">
                                      <p:cBhvr>
                                        <p:cTn id="42" dur="1000"/>
                                        <p:tgtEl>
                                          <p:spTgt spid="4">
                                            <p:txEl>
                                              <p:pRg st="2" end="2"/>
                                            </p:txEl>
                                          </p:spTgt>
                                        </p:tgtEl>
                                      </p:cBhvr>
                                    </p:animEffect>
                                    <p:anim calcmode="lin" valueType="num">
                                      <p:cBhvr>
                                        <p:cTn id="43"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2" end="2"/>
                                            </p:txEl>
                                          </p:spTgt>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4">
                                            <p:txEl>
                                              <p:pRg st="3" end="3"/>
                                            </p:txEl>
                                          </p:spTgt>
                                        </p:tgtEl>
                                        <p:attrNameLst>
                                          <p:attrName>style.visibility</p:attrName>
                                        </p:attrNameLst>
                                      </p:cBhvr>
                                      <p:to>
                                        <p:strVal val="visible"/>
                                      </p:to>
                                    </p:set>
                                    <p:animEffect transition="in" filter="fade">
                                      <p:cBhvr>
                                        <p:cTn id="47" dur="1000"/>
                                        <p:tgtEl>
                                          <p:spTgt spid="4">
                                            <p:txEl>
                                              <p:pRg st="3" end="3"/>
                                            </p:txEl>
                                          </p:spTgt>
                                        </p:tgtEl>
                                      </p:cBhvr>
                                    </p:animEffect>
                                    <p:anim calcmode="lin" valueType="num">
                                      <p:cBhvr>
                                        <p:cTn id="48"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49" dur="1000" fill="hold"/>
                                        <p:tgtEl>
                                          <p:spTgt spid="4">
                                            <p:txEl>
                                              <p:pRg st="3" end="3"/>
                                            </p:txEl>
                                          </p:spTgt>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4">
                                            <p:txEl>
                                              <p:pRg st="4" end="4"/>
                                            </p:txEl>
                                          </p:spTgt>
                                        </p:tgtEl>
                                        <p:attrNameLst>
                                          <p:attrName>style.visibility</p:attrName>
                                        </p:attrNameLst>
                                      </p:cBhvr>
                                      <p:to>
                                        <p:strVal val="visible"/>
                                      </p:to>
                                    </p:set>
                                    <p:animEffect transition="in" filter="fade">
                                      <p:cBhvr>
                                        <p:cTn id="52" dur="1000"/>
                                        <p:tgtEl>
                                          <p:spTgt spid="4">
                                            <p:txEl>
                                              <p:pRg st="4" end="4"/>
                                            </p:txEl>
                                          </p:spTgt>
                                        </p:tgtEl>
                                      </p:cBhvr>
                                    </p:animEffect>
                                    <p:anim calcmode="lin" valueType="num">
                                      <p:cBhvr>
                                        <p:cTn id="53"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54"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71.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2FAA1AA-39F1-2D71-2533-2999A233BCB6}"/>
              </a:ext>
            </a:extLst>
          </p:cNvPr>
          <p:cNvPicPr>
            <a:picLocks noChangeAspect="1"/>
          </p:cNvPicPr>
          <p:nvPr/>
        </p:nvPicPr>
        <p:blipFill>
          <a:blip r:embed="rId3"/>
          <a:stretch>
            <a:fillRect/>
          </a:stretch>
        </p:blipFill>
        <p:spPr>
          <a:xfrm>
            <a:off x="232756" y="1513378"/>
            <a:ext cx="10048373" cy="4355438"/>
          </a:xfrm>
          <a:prstGeom prst="rect">
            <a:avLst/>
          </a:prstGeom>
        </p:spPr>
      </p:pic>
      <p:sp>
        <p:nvSpPr>
          <p:cNvPr id="2" name="Title 1">
            <a:extLst>
              <a:ext uri="{FF2B5EF4-FFF2-40B4-BE49-F238E27FC236}">
                <a16:creationId xmlns:a16="http://schemas.microsoft.com/office/drawing/2014/main" id="{7B3E1A94-FBFE-E973-A999-EED99ABB38ED}"/>
              </a:ext>
            </a:extLst>
          </p:cNvPr>
          <p:cNvSpPr>
            <a:spLocks noGrp="1"/>
          </p:cNvSpPr>
          <p:nvPr>
            <p:ph type="title"/>
          </p:nvPr>
        </p:nvSpPr>
        <p:spPr/>
        <p:txBody>
          <a:bodyPr/>
          <a:lstStyle/>
          <a:p>
            <a:r>
              <a:rPr lang="nb-NO" dirty="0"/>
              <a:t>Leadership...</a:t>
            </a:r>
            <a:endParaRPr lang="en-GB" dirty="0"/>
          </a:p>
        </p:txBody>
      </p:sp>
      <p:pic>
        <p:nvPicPr>
          <p:cNvPr id="8" name="Content Placeholder 7">
            <a:extLst>
              <a:ext uri="{FF2B5EF4-FFF2-40B4-BE49-F238E27FC236}">
                <a16:creationId xmlns:a16="http://schemas.microsoft.com/office/drawing/2014/main" id="{7CA49456-F2F7-EFD0-3983-33EE29D474E1}"/>
              </a:ext>
            </a:extLst>
          </p:cNvPr>
          <p:cNvPicPr>
            <a:picLocks noGrp="1" noChangeAspect="1"/>
          </p:cNvPicPr>
          <p:nvPr>
            <p:ph sz="half" idx="1"/>
          </p:nvPr>
        </p:nvPicPr>
        <p:blipFill>
          <a:blip r:embed="rId4"/>
          <a:stretch>
            <a:fillRect/>
          </a:stretch>
        </p:blipFill>
        <p:spPr>
          <a:xfrm>
            <a:off x="5024187" y="4368470"/>
            <a:ext cx="9734204" cy="3721259"/>
          </a:xfrm>
        </p:spPr>
      </p:pic>
      <p:sp>
        <p:nvSpPr>
          <p:cNvPr id="4" name="Content Placeholder 3">
            <a:extLst>
              <a:ext uri="{FF2B5EF4-FFF2-40B4-BE49-F238E27FC236}">
                <a16:creationId xmlns:a16="http://schemas.microsoft.com/office/drawing/2014/main" id="{BDD171BC-CD57-B64D-56DB-3C3709837335}"/>
              </a:ext>
            </a:extLst>
          </p:cNvPr>
          <p:cNvSpPr>
            <a:spLocks noGrp="1"/>
          </p:cNvSpPr>
          <p:nvPr>
            <p:ph sz="half" idx="2"/>
          </p:nvPr>
        </p:nvSpPr>
        <p:spPr/>
        <p:txBody>
          <a:bodyPr/>
          <a:lstStyle/>
          <a:p>
            <a:endParaRPr lang="en-GB" dirty="0"/>
          </a:p>
        </p:txBody>
      </p:sp>
    </p:spTree>
    <p:extLst>
      <p:ext uri="{BB962C8B-B14F-4D97-AF65-F5344CB8AC3E}">
        <p14:creationId xmlns:p14="http://schemas.microsoft.com/office/powerpoint/2010/main" val="3457833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9702B54-BFD6-ABF1-E233-0D2FABC7D1A4}"/>
              </a:ext>
            </a:extLst>
          </p:cNvPr>
          <p:cNvPicPr>
            <a:picLocks noChangeAspect="1"/>
          </p:cNvPicPr>
          <p:nvPr/>
        </p:nvPicPr>
        <p:blipFill>
          <a:blip r:embed="rId2"/>
          <a:stretch>
            <a:fillRect/>
          </a:stretch>
        </p:blipFill>
        <p:spPr>
          <a:xfrm>
            <a:off x="1347907" y="1674154"/>
            <a:ext cx="11934586" cy="4881292"/>
          </a:xfrm>
          <a:prstGeom prst="rect">
            <a:avLst/>
          </a:prstGeom>
        </p:spPr>
      </p:pic>
      <p:sp>
        <p:nvSpPr>
          <p:cNvPr id="2" name="Title 1">
            <a:extLst>
              <a:ext uri="{FF2B5EF4-FFF2-40B4-BE49-F238E27FC236}">
                <a16:creationId xmlns:a16="http://schemas.microsoft.com/office/drawing/2014/main" id="{73EC422E-57B7-37F9-192F-A530E68E67EA}"/>
              </a:ext>
            </a:extLst>
          </p:cNvPr>
          <p:cNvSpPr>
            <a:spLocks noGrp="1"/>
          </p:cNvSpPr>
          <p:nvPr>
            <p:ph type="title"/>
          </p:nvPr>
        </p:nvSpPr>
        <p:spPr/>
        <p:txBody>
          <a:bodyPr/>
          <a:lstStyle/>
          <a:p>
            <a:r>
              <a:rPr lang="nb-NO" dirty="0"/>
              <a:t>Ma...</a:t>
            </a:r>
            <a:endParaRPr lang="en-GB" dirty="0"/>
          </a:p>
        </p:txBody>
      </p:sp>
      <p:sp>
        <p:nvSpPr>
          <p:cNvPr id="3" name="Content Placeholder 2">
            <a:extLst>
              <a:ext uri="{FF2B5EF4-FFF2-40B4-BE49-F238E27FC236}">
                <a16:creationId xmlns:a16="http://schemas.microsoft.com/office/drawing/2014/main" id="{43078623-7416-996A-4DDE-C2B06A2B14E0}"/>
              </a:ext>
            </a:extLst>
          </p:cNvPr>
          <p:cNvSpPr>
            <a:spLocks noGrp="1"/>
          </p:cNvSpPr>
          <p:nvPr>
            <p:ph sz="half" idx="1"/>
          </p:nvPr>
        </p:nvSpPr>
        <p:spPr/>
        <p:txBody>
          <a:bodyPr/>
          <a:lstStyle/>
          <a:p>
            <a:endParaRPr lang="en-GB" dirty="0"/>
          </a:p>
        </p:txBody>
      </p:sp>
      <p:sp>
        <p:nvSpPr>
          <p:cNvPr id="4" name="Content Placeholder 3">
            <a:extLst>
              <a:ext uri="{FF2B5EF4-FFF2-40B4-BE49-F238E27FC236}">
                <a16:creationId xmlns:a16="http://schemas.microsoft.com/office/drawing/2014/main" id="{8769ED6B-810D-CA3E-36B8-4C56B4ECC76E}"/>
              </a:ext>
            </a:extLst>
          </p:cNvPr>
          <p:cNvSpPr>
            <a:spLocks noGrp="1"/>
          </p:cNvSpPr>
          <p:nvPr>
            <p:ph sz="half" idx="2"/>
          </p:nvPr>
        </p:nvSpPr>
        <p:spPr/>
        <p:txBody>
          <a:bodyPr/>
          <a:lstStyle/>
          <a:p>
            <a:endParaRPr lang="en-GB"/>
          </a:p>
        </p:txBody>
      </p:sp>
      <p:pic>
        <p:nvPicPr>
          <p:cNvPr id="6" name="Picture 5">
            <a:extLst>
              <a:ext uri="{FF2B5EF4-FFF2-40B4-BE49-F238E27FC236}">
                <a16:creationId xmlns:a16="http://schemas.microsoft.com/office/drawing/2014/main" id="{AE4FEE1A-ADCE-DD9A-D5B7-C80DE2807C0F}"/>
              </a:ext>
            </a:extLst>
          </p:cNvPr>
          <p:cNvPicPr>
            <a:picLocks noChangeAspect="1"/>
          </p:cNvPicPr>
          <p:nvPr/>
        </p:nvPicPr>
        <p:blipFill>
          <a:blip r:embed="rId3"/>
          <a:stretch>
            <a:fillRect/>
          </a:stretch>
        </p:blipFill>
        <p:spPr>
          <a:xfrm>
            <a:off x="595193" y="1536085"/>
            <a:ext cx="10414183" cy="3029372"/>
          </a:xfrm>
          <a:prstGeom prst="rect">
            <a:avLst/>
          </a:prstGeom>
        </p:spPr>
      </p:pic>
      <p:pic>
        <p:nvPicPr>
          <p:cNvPr id="10" name="Picture 9">
            <a:extLst>
              <a:ext uri="{FF2B5EF4-FFF2-40B4-BE49-F238E27FC236}">
                <a16:creationId xmlns:a16="http://schemas.microsoft.com/office/drawing/2014/main" id="{2458718B-AD91-9ACD-C0E1-F4C8E3D41748}"/>
              </a:ext>
            </a:extLst>
          </p:cNvPr>
          <p:cNvPicPr>
            <a:picLocks noChangeAspect="1"/>
          </p:cNvPicPr>
          <p:nvPr/>
        </p:nvPicPr>
        <p:blipFill>
          <a:blip r:embed="rId4"/>
          <a:stretch>
            <a:fillRect/>
          </a:stretch>
        </p:blipFill>
        <p:spPr>
          <a:xfrm>
            <a:off x="0" y="4264526"/>
            <a:ext cx="14630400" cy="1458774"/>
          </a:xfrm>
          <a:prstGeom prst="rect">
            <a:avLst/>
          </a:prstGeom>
        </p:spPr>
      </p:pic>
      <p:pic>
        <p:nvPicPr>
          <p:cNvPr id="12" name="Picture 11">
            <a:extLst>
              <a:ext uri="{FF2B5EF4-FFF2-40B4-BE49-F238E27FC236}">
                <a16:creationId xmlns:a16="http://schemas.microsoft.com/office/drawing/2014/main" id="{C3A4FC26-9AED-00EB-21F8-E6A8207C0BC4}"/>
              </a:ext>
            </a:extLst>
          </p:cNvPr>
          <p:cNvPicPr>
            <a:picLocks noChangeAspect="1"/>
          </p:cNvPicPr>
          <p:nvPr/>
        </p:nvPicPr>
        <p:blipFill>
          <a:blip r:embed="rId5"/>
          <a:stretch>
            <a:fillRect/>
          </a:stretch>
        </p:blipFill>
        <p:spPr>
          <a:xfrm>
            <a:off x="3034055" y="1376473"/>
            <a:ext cx="8745170" cy="6035882"/>
          </a:xfrm>
          <a:prstGeom prst="rect">
            <a:avLst/>
          </a:prstGeom>
        </p:spPr>
      </p:pic>
    </p:spTree>
    <p:extLst>
      <p:ext uri="{BB962C8B-B14F-4D97-AF65-F5344CB8AC3E}">
        <p14:creationId xmlns:p14="http://schemas.microsoft.com/office/powerpoint/2010/main" val="1246788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387621-CF90-4717-BF3D-6D4CFAE81B51}"/>
              </a:ext>
            </a:extLst>
          </p:cNvPr>
          <p:cNvSpPr>
            <a:spLocks noGrp="1"/>
          </p:cNvSpPr>
          <p:nvPr>
            <p:ph type="ctrTitle"/>
          </p:nvPr>
        </p:nvSpPr>
        <p:spPr/>
        <p:txBody>
          <a:bodyPr/>
          <a:lstStyle/>
          <a:p>
            <a:r>
              <a:rPr lang="nb-NO" dirty="0" err="1"/>
              <a:t>Cosa </a:t>
            </a:r>
            <a:r>
              <a:rPr lang="nb-NO" dirty="0" err="1"/>
              <a:t>significa </a:t>
            </a:r>
            <a:r>
              <a:rPr lang="nb-NO" dirty="0" err="1"/>
              <a:t>questo </a:t>
            </a:r>
            <a:r>
              <a:rPr lang="nb-NO" dirty="0"/>
              <a:t>per </a:t>
            </a:r>
            <a:r>
              <a:rPr lang="nb-NO" dirty="0" err="1"/>
              <a:t>la sicurezza informatica?</a:t>
            </a:r>
            <a:endParaRPr lang="nb-NO" dirty="0"/>
          </a:p>
        </p:txBody>
      </p:sp>
      <p:sp>
        <p:nvSpPr>
          <p:cNvPr id="5" name="Subtitle 4">
            <a:extLst>
              <a:ext uri="{FF2B5EF4-FFF2-40B4-BE49-F238E27FC236}">
                <a16:creationId xmlns:a16="http://schemas.microsoft.com/office/drawing/2014/main" id="{7C52FD7C-C8CE-4AB9-9D23-CDDA30EF1CE5}"/>
              </a:ext>
            </a:extLst>
          </p:cNvPr>
          <p:cNvSpPr>
            <a:spLocks noGrp="1"/>
          </p:cNvSpPr>
          <p:nvPr>
            <p:ph type="subTitle" idx="1"/>
          </p:nvPr>
        </p:nvSpPr>
        <p:spPr/>
        <p:txBody>
          <a:bodyPr/>
          <a:lstStyle/>
          <a:p>
            <a:endParaRPr lang="nb-NO"/>
          </a:p>
        </p:txBody>
      </p:sp>
    </p:spTree>
    <p:extLst>
      <p:ext uri="{BB962C8B-B14F-4D97-AF65-F5344CB8AC3E}">
        <p14:creationId xmlns:p14="http://schemas.microsoft.com/office/powerpoint/2010/main" val="3797046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sld>
</file>

<file path=ppt/slides/slide74.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tel 2">
            <a:extLst>
              <a:ext uri="{FF2B5EF4-FFF2-40B4-BE49-F238E27FC236}">
                <a16:creationId xmlns:a16="http://schemas.microsoft.com/office/drawing/2014/main" id="{0130F847-9A87-AB4D-8D0D-FF9DA6C9AB2A}"/>
              </a:ext>
            </a:extLst>
          </p:cNvPr>
          <p:cNvSpPr txBox="1">
            <a:spLocks/>
          </p:cNvSpPr>
          <p:nvPr/>
        </p:nvSpPr>
        <p:spPr>
          <a:xfrm>
            <a:off x="768096" y="395021"/>
            <a:ext cx="8273491" cy="2139696"/>
          </a:xfrm>
          <a:prstGeom prst="rect">
            <a:avLst/>
          </a:prstGeom>
        </p:spPr>
        <p:txBody>
          <a:bodyPr vert="horz" lIns="109728" tIns="54864" rIns="109728" bIns="54864" rtlCol="0" anchor="b" anchorCtr="0">
            <a:normAutofit lnSpcReduction="10000"/>
          </a:bodyPr>
          <a:lstStyle>
            <a:lvl1pPr algn="l" defTabSz="457200" rtl="0" eaLnBrk="1" latinLnBrk="0" hangingPunct="1">
              <a:spcBef>
                <a:spcPct val="0"/>
              </a:spcBef>
              <a:buNone/>
              <a:defRPr sz="3600" b="1" i="0" kern="1200">
                <a:solidFill>
                  <a:schemeClr val="tx1"/>
                </a:solidFill>
                <a:latin typeface="Arial"/>
                <a:ea typeface="+mj-ea"/>
                <a:cs typeface="Arial"/>
              </a:defRPr>
            </a:lvl1pPr>
          </a:lstStyle>
          <a:p>
            <a:pPr defTabSz="1097280">
              <a:lnSpc>
                <a:spcPct val="90000"/>
              </a:lnSpc>
              <a:spcAft>
                <a:spcPts val="720"/>
              </a:spcAft>
            </a:pPr>
            <a:r>
              <a:rPr lang="en-US" sz="5040">
                <a:solidFill>
                  <a:prstClr val="black"/>
                </a:solidFill>
                <a:latin typeface="Aptos Display" panose="02110004020202020204"/>
              </a:rPr>
              <a:t>Pratiche collaborative dei CO durante la creazione e la condivisione degli RCP</a:t>
            </a:r>
          </a:p>
        </p:txBody>
      </p:sp>
      <p:sp>
        <p:nvSpPr>
          <p:cNvPr id="2" name="TekstSylinder 1"/>
          <p:cNvSpPr txBox="1"/>
          <p:nvPr/>
        </p:nvSpPr>
        <p:spPr>
          <a:xfrm>
            <a:off x="768096" y="3247949"/>
            <a:ext cx="8273491" cy="4180637"/>
          </a:xfrm>
          <a:prstGeom prst="rect">
            <a:avLst/>
          </a:prstGeom>
        </p:spPr>
        <p:txBody>
          <a:bodyPr vert="horz" lIns="109728" tIns="54864" rIns="109728" bIns="54864" rtlCol="0">
            <a:normAutofit/>
          </a:bodyPr>
          <a:lstStyle/>
          <a:p>
            <a:pPr indent="-274320" defTabSz="1097280">
              <a:lnSpc>
                <a:spcPct val="90000"/>
              </a:lnSpc>
              <a:spcAft>
                <a:spcPts val="720"/>
              </a:spcAft>
              <a:buFont typeface="Arial" panose="020B0604020202020204" pitchFamily="34" charset="0"/>
              <a:buChar char="•"/>
            </a:pPr>
            <a:r>
              <a:rPr lang="en-US" dirty="0">
                <a:solidFill>
                  <a:prstClr val="black"/>
                </a:solidFill>
                <a:latin typeface="Aptos" panose="02110004020202020204"/>
              </a:rPr>
              <a:t>I CO comunicano con altri CO quando adattano gli RCP ai propri clienti</a:t>
            </a:r>
          </a:p>
          <a:p>
            <a:pPr marL="1188690" lvl="1" indent="-274320" defTabSz="1097280">
              <a:lnSpc>
                <a:spcPct val="90000"/>
              </a:lnSpc>
              <a:spcAft>
                <a:spcPts val="720"/>
              </a:spcAft>
              <a:buFont typeface="Arial" panose="020B0604020202020204" pitchFamily="34" charset="0"/>
              <a:buChar char="•"/>
            </a:pPr>
            <a:r>
              <a:rPr lang="en-US" dirty="0">
                <a:solidFill>
                  <a:prstClr val="black"/>
                </a:solidFill>
                <a:latin typeface="Aptos" panose="02110004020202020204"/>
              </a:rPr>
              <a:t>Meno comune ai livelli superiori della gerarchia organizzativa SOC</a:t>
            </a:r>
          </a:p>
          <a:p>
            <a:pPr marL="1188690" lvl="1" indent="-274320" defTabSz="1097280">
              <a:lnSpc>
                <a:spcPct val="90000"/>
              </a:lnSpc>
              <a:spcAft>
                <a:spcPts val="720"/>
              </a:spcAft>
              <a:buFont typeface="Arial" panose="020B0604020202020204" pitchFamily="34" charset="0"/>
              <a:buChar char="•"/>
            </a:pPr>
            <a:r>
              <a:rPr lang="en-US" b="1" dirty="0">
                <a:solidFill>
                  <a:prstClr val="black"/>
                </a:solidFill>
                <a:latin typeface="Aptos" panose="02110004020202020204"/>
              </a:rPr>
              <a:t>HS</a:t>
            </a:r>
            <a:r>
              <a:rPr lang="en-US" dirty="0">
                <a:solidFill>
                  <a:prstClr val="black"/>
                </a:solidFill>
                <a:latin typeface="Aptos" panose="02110004020202020204"/>
              </a:rPr>
              <a:t>: Problemi quando DM e CO si trovano in quadranti diversi</a:t>
            </a:r>
          </a:p>
          <a:p>
            <a:pPr marL="1188690" lvl="1" indent="-274320" defTabSz="1097280">
              <a:lnSpc>
                <a:spcPct val="90000"/>
              </a:lnSpc>
              <a:spcAft>
                <a:spcPts val="720"/>
              </a:spcAft>
              <a:buFont typeface="Arial" panose="020B0604020202020204" pitchFamily="34" charset="0"/>
              <a:buChar char="•"/>
            </a:pPr>
            <a:r>
              <a:rPr lang="en-US" dirty="0">
                <a:solidFill>
                  <a:prstClr val="black"/>
                </a:solidFill>
                <a:latin typeface="Aptos" panose="02110004020202020204"/>
              </a:rPr>
              <a:t>Le convinzioni e le aspettative influenzano la condivisione e l'assorbimento</a:t>
            </a:r>
            <a:r>
              <a:rPr lang="en-US" dirty="0">
                <a:solidFill>
                  <a:prstClr val="black"/>
                </a:solidFill>
                <a:latin typeface="Aptos" panose="02110004020202020204"/>
                <a:sym typeface="Wingdings"/>
              </a:rPr>
              <a:t>  RCP e CSA</a:t>
            </a:r>
            <a:endParaRPr lang="en-US" dirty="0">
              <a:solidFill>
                <a:prstClr val="black"/>
              </a:solidFill>
              <a:latin typeface="Aptos" panose="02110004020202020204"/>
            </a:endParaRPr>
          </a:p>
          <a:p>
            <a:pPr indent="-274320" defTabSz="1097280">
              <a:lnSpc>
                <a:spcPct val="90000"/>
              </a:lnSpc>
              <a:spcAft>
                <a:spcPts val="720"/>
              </a:spcAft>
              <a:buFont typeface="Arial" panose="020B0604020202020204" pitchFamily="34" charset="0"/>
              <a:buChar char="•"/>
            </a:pPr>
            <a:endParaRPr lang="en-US" dirty="0">
              <a:solidFill>
                <a:prstClr val="black"/>
              </a:solidFill>
              <a:latin typeface="Aptos" panose="02110004020202020204"/>
            </a:endParaRPr>
          </a:p>
          <a:p>
            <a:pPr indent="-274320" defTabSz="1097280">
              <a:lnSpc>
                <a:spcPct val="90000"/>
              </a:lnSpc>
              <a:spcAft>
                <a:spcPts val="720"/>
              </a:spcAft>
              <a:buFont typeface="Arial" panose="020B0604020202020204" pitchFamily="34" charset="0"/>
              <a:buChar char="•"/>
            </a:pPr>
            <a:r>
              <a:rPr lang="en-US" dirty="0">
                <a:solidFill>
                  <a:prstClr val="black"/>
                </a:solidFill>
                <a:latin typeface="Aptos" panose="02110004020202020204"/>
              </a:rPr>
              <a:t>I sistemi centralizzati/ufficiali vengono aggirati</a:t>
            </a:r>
          </a:p>
          <a:p>
            <a:pPr marL="1188690" lvl="1" indent="-274320" defTabSz="1097280">
              <a:lnSpc>
                <a:spcPct val="90000"/>
              </a:lnSpc>
              <a:spcAft>
                <a:spcPts val="720"/>
              </a:spcAft>
              <a:buFont typeface="Arial" panose="020B0604020202020204" pitchFamily="34" charset="0"/>
              <a:buChar char="•"/>
            </a:pPr>
            <a:r>
              <a:rPr lang="en-US" dirty="0">
                <a:solidFill>
                  <a:prstClr val="black"/>
                </a:solidFill>
                <a:latin typeface="Aptos" panose="02110004020202020204"/>
              </a:rPr>
              <a:t>La condivisione delle informazioni tra i CO non è incentivata</a:t>
            </a:r>
          </a:p>
          <a:p>
            <a:pPr marL="1188690" lvl="1" indent="-274320" defTabSz="1097280">
              <a:lnSpc>
                <a:spcPct val="90000"/>
              </a:lnSpc>
              <a:spcAft>
                <a:spcPts val="720"/>
              </a:spcAft>
              <a:buFont typeface="Arial" panose="020B0604020202020204" pitchFamily="34" charset="0"/>
              <a:buChar char="•"/>
            </a:pPr>
            <a:r>
              <a:rPr lang="en-US" dirty="0">
                <a:solidFill>
                  <a:prstClr val="black"/>
                </a:solidFill>
                <a:latin typeface="Aptos" panose="02110004020202020204"/>
              </a:rPr>
              <a:t>Uso della gamification</a:t>
            </a:r>
          </a:p>
        </p:txBody>
      </p:sp>
      <p:pic>
        <p:nvPicPr>
          <p:cNvPr id="11" name="Bild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05206" y="395020"/>
            <a:ext cx="2679863" cy="4115963"/>
          </a:xfrm>
          <a:prstGeom prst="rect">
            <a:avLst/>
          </a:prstGeom>
        </p:spPr>
      </p:pic>
      <p:pic>
        <p:nvPicPr>
          <p:cNvPr id="12" name="Bilde 2">
            <a:extLst>
              <a:ext uri="{FF2B5EF4-FFF2-40B4-BE49-F238E27FC236}">
                <a16:creationId xmlns:a16="http://schemas.microsoft.com/office/drawing/2014/main" id="{364B61D2-056F-400C-8434-563D620F7E44}"/>
              </a:ext>
            </a:extLst>
          </p:cNvPr>
          <p:cNvPicPr>
            <a:picLocks noChangeAspect="1"/>
          </p:cNvPicPr>
          <p:nvPr/>
        </p:nvPicPr>
        <p:blipFill rotWithShape="1">
          <a:blip r:embed="rId4" cstate="email">
            <a:extLst>
              <a:ext uri="{28A0092B-C50C-407E-A947-70E740481C1C}">
                <a14:useLocalDpi xmlns:a14="http://schemas.microsoft.com/office/drawing/2010/main"/>
              </a:ext>
            </a:extLst>
          </a:blip>
          <a:stretch/>
        </p:blipFill>
        <p:spPr>
          <a:xfrm>
            <a:off x="9436608" y="5247767"/>
            <a:ext cx="4795114" cy="1906056"/>
          </a:xfrm>
          <a:prstGeom prst="rect">
            <a:avLst/>
          </a:prstGeom>
        </p:spPr>
      </p:pic>
      <p:sp>
        <p:nvSpPr>
          <p:cNvPr id="4" name="Plassholder for lysbildenummer 3"/>
          <p:cNvSpPr>
            <a:spLocks noGrp="1"/>
          </p:cNvSpPr>
          <p:nvPr>
            <p:ph type="sldNum" sz="quarter" idx="12"/>
          </p:nvPr>
        </p:nvSpPr>
        <p:spPr>
          <a:xfrm>
            <a:off x="10332720" y="7627621"/>
            <a:ext cx="3291840" cy="438150"/>
          </a:xfrm>
        </p:spPr>
        <p:txBody>
          <a:bodyPr vert="horz" lIns="109728" tIns="54864" rIns="109728" bIns="54864" rtlCol="0" anchor="ctr">
            <a:normAutofit/>
          </a:bodyPr>
          <a:lstStyle/>
          <a:p>
            <a:pPr defTabSz="1097280">
              <a:spcAft>
                <a:spcPts val="720"/>
              </a:spcAft>
            </a:pPr>
            <a:fld id="{91853A39-49B3-554A-AE82-85611CEBD8E3}" type="slidenum">
              <a:rPr lang="en-US">
                <a:solidFill>
                  <a:prstClr val="black">
                    <a:tint val="82000"/>
                  </a:prstClr>
                </a:solidFill>
                <a:latin typeface="Aptos" panose="02110004020202020204"/>
              </a:rPr>
              <a:t>74</a:t>
            </a:fld>
            <a:endParaRPr lang="en-US">
              <a:solidFill>
                <a:prstClr val="black">
                  <a:tint val="82000"/>
                </a:prstClr>
              </a:solidFill>
              <a:latin typeface="Aptos" panose="02110004020202020204"/>
            </a:endParaRPr>
          </a:p>
        </p:txBody>
      </p:sp>
    </p:spTree>
    <p:extLst>
      <p:ext uri="{BB962C8B-B14F-4D97-AF65-F5344CB8AC3E}">
        <p14:creationId xmlns:p14="http://schemas.microsoft.com/office/powerpoint/2010/main" val="462684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s://lh6.googleusercontent.com/lLbaIOUbeUcd_aVQ_iabTa8CmYR30jvb9bC4rE0d4w-5e0xd0r_Ky8yS98kyiy46jvBF8bQTokCIzSyYO5dHIjPew6nLGqhKWfnnTgzhTfnKbcDIKTvZf5G2owv_m_WaGGbVuhQXZk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09360" y="1258170"/>
            <a:ext cx="8321041" cy="5379113"/>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p:cNvSpPr>
            <a:spLocks noGrp="1"/>
          </p:cNvSpPr>
          <p:nvPr>
            <p:ph type="title"/>
          </p:nvPr>
        </p:nvSpPr>
        <p:spPr>
          <a:xfrm>
            <a:off x="370390" y="285366"/>
            <a:ext cx="13889621" cy="881364"/>
          </a:xfrm>
        </p:spPr>
        <p:txBody>
          <a:bodyPr>
            <a:normAutofit/>
          </a:bodyPr>
          <a:lstStyle/>
          <a:p>
            <a:r>
              <a:rPr lang="nb-NO" sz="3840" dirty="0" err="1">
                <a:solidFill>
                  <a:schemeClr val="accent1"/>
                </a:solidFill>
                <a:latin typeface="Helvetica Neue" charset="0"/>
                <a:ea typeface="Helvetica Neue" charset="0"/>
                <a:cs typeface="Helvetica Neue" charset="0"/>
              </a:rPr>
              <a:t>Cultura </a:t>
            </a:r>
            <a:r>
              <a:rPr lang="nb-NO" sz="3840" dirty="0" err="1">
                <a:solidFill>
                  <a:schemeClr val="accent1"/>
                </a:solidFill>
                <a:latin typeface="Helvetica Neue" charset="0"/>
                <a:ea typeface="Helvetica Neue" charset="0"/>
                <a:cs typeface="Helvetica Neue" charset="0"/>
              </a:rPr>
              <a:t>organizzativa </a:t>
            </a:r>
            <a:r>
              <a:rPr lang="nb-NO" sz="3840" dirty="0">
                <a:solidFill>
                  <a:schemeClr val="accent1"/>
                </a:solidFill>
                <a:latin typeface="Helvetica Neue" charset="0"/>
                <a:ea typeface="Helvetica Neue" charset="0"/>
                <a:cs typeface="Helvetica Neue" charset="0"/>
              </a:rPr>
              <a:t>e </a:t>
            </a:r>
            <a:r>
              <a:rPr lang="nb-NO" sz="3840" dirty="0" err="1">
                <a:solidFill>
                  <a:schemeClr val="accent1"/>
                </a:solidFill>
                <a:latin typeface="Helvetica Neue" charset="0"/>
                <a:ea typeface="Helvetica Neue" charset="0"/>
                <a:cs typeface="Helvetica Neue" charset="0"/>
              </a:rPr>
              <a:t>aspetti </a:t>
            </a:r>
            <a:r>
              <a:rPr lang="nb-NO" sz="3840" dirty="0" err="1">
                <a:solidFill>
                  <a:schemeClr val="accent1"/>
                </a:solidFill>
                <a:latin typeface="Helvetica Neue" charset="0"/>
                <a:ea typeface="Helvetica Neue" charset="0"/>
                <a:cs typeface="Helvetica Neue" charset="0"/>
              </a:rPr>
              <a:t>sociali </a:t>
            </a:r>
            <a:r>
              <a:rPr lang="nb-NO" sz="3840" dirty="0">
                <a:solidFill>
                  <a:schemeClr val="accent1"/>
                </a:solidFill>
                <a:latin typeface="Helvetica Neue" charset="0"/>
                <a:ea typeface="Helvetica Neue" charset="0"/>
                <a:cs typeface="Helvetica Neue" charset="0"/>
              </a:rPr>
              <a:t>della sicurezza informatica</a:t>
            </a:r>
            <a:endParaRPr lang="en-US" sz="3840" dirty="0">
              <a:solidFill>
                <a:schemeClr val="accent1"/>
              </a:solidFill>
            </a:endParaRPr>
          </a:p>
        </p:txBody>
      </p:sp>
      <p:sp>
        <p:nvSpPr>
          <p:cNvPr id="3" name="TekstSylinder 2"/>
          <p:cNvSpPr txBox="1"/>
          <p:nvPr/>
        </p:nvSpPr>
        <p:spPr>
          <a:xfrm>
            <a:off x="370390" y="1554793"/>
            <a:ext cx="7800470" cy="6370975"/>
          </a:xfrm>
          <a:prstGeom prst="rect">
            <a:avLst/>
          </a:prstGeom>
          <a:noFill/>
        </p:spPr>
        <p:txBody>
          <a:bodyPr wrap="square" rtlCol="0">
            <a:spAutoFit/>
          </a:bodyPr>
          <a:lstStyle/>
          <a:p>
            <a:pPr defTabSz="1097280"/>
            <a:r>
              <a:rPr lang="nb-NO" sz="2400" dirty="0">
                <a:solidFill>
                  <a:prstClr val="black"/>
                </a:solidFill>
                <a:latin typeface="Arial" charset="0"/>
                <a:ea typeface="Arial" charset="0"/>
                <a:cs typeface="Arial" charset="0"/>
              </a:rPr>
              <a:t>La sicurezza informatica è un </a:t>
            </a:r>
            <a:r>
              <a:rPr lang="nb-NO" sz="2400" dirty="0" err="1">
                <a:solidFill>
                  <a:prstClr val="black"/>
                </a:solidFill>
                <a:latin typeface="Arial" charset="0"/>
                <a:ea typeface="Arial" charset="0"/>
                <a:cs typeface="Arial" charset="0"/>
              </a:rPr>
              <a:t>valore </a:t>
            </a:r>
            <a:r>
              <a:rPr lang="nb-NO" sz="2400" dirty="0" err="1">
                <a:solidFill>
                  <a:prstClr val="black"/>
                </a:solidFill>
                <a:latin typeface="Arial" charset="0"/>
                <a:ea typeface="Arial" charset="0"/>
                <a:cs typeface="Arial" charset="0"/>
              </a:rPr>
              <a:t>organizzativo</a:t>
            </a:r>
            <a:r>
              <a:rPr lang="nb-NO" sz="2400" dirty="0">
                <a:solidFill>
                  <a:prstClr val="black"/>
                </a:solidFill>
                <a:latin typeface="Arial" charset="0"/>
                <a:ea typeface="Arial" charset="0"/>
                <a:cs typeface="Arial" charset="0"/>
              </a:rPr>
              <a:t>?</a:t>
            </a:r>
          </a:p>
          <a:p>
            <a:pPr defTabSz="1097280"/>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pPr>
            <a:r>
              <a:rPr lang="nb-NO" sz="2400" dirty="0" err="1">
                <a:solidFill>
                  <a:prstClr val="black"/>
                </a:solidFill>
                <a:latin typeface="Arial" charset="0"/>
                <a:ea typeface="Arial" charset="0"/>
                <a:cs typeface="Arial" charset="0"/>
              </a:rPr>
              <a:t>Fondamentale</a:t>
            </a: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pPr>
            <a:r>
              <a:rPr lang="nb-NO" sz="2400" dirty="0" err="1">
                <a:solidFill>
                  <a:prstClr val="black"/>
                </a:solidFill>
                <a:latin typeface="Arial" charset="0"/>
                <a:ea typeface="Arial" charset="0"/>
                <a:cs typeface="Arial" charset="0"/>
              </a:rPr>
              <a:t>Aspirazionale</a:t>
            </a: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pPr>
            <a:r>
              <a:rPr lang="nb-NO" sz="2400" dirty="0" err="1">
                <a:solidFill>
                  <a:prstClr val="black"/>
                </a:solidFill>
                <a:latin typeface="Arial" charset="0"/>
                <a:ea typeface="Arial" charset="0"/>
                <a:cs typeface="Arial" charset="0"/>
              </a:rPr>
              <a:t>Permesso </a:t>
            </a:r>
            <a:r>
              <a:rPr lang="nb-NO" sz="2400" dirty="0">
                <a:solidFill>
                  <a:prstClr val="black"/>
                </a:solidFill>
                <a:latin typeface="Arial" charset="0"/>
                <a:ea typeface="Arial" charset="0"/>
                <a:cs typeface="Arial" charset="0"/>
              </a:rPr>
              <a:t>di giocare</a:t>
            </a:r>
          </a:p>
          <a:p>
            <a:pPr marL="411480" indent="-411480" defTabSz="1097280" fontAlgn="base">
              <a:buFont typeface="Arial" charset="0"/>
              <a:buChar char="•"/>
            </a:pPr>
            <a:r>
              <a:rPr lang="nb-NO" sz="2400" dirty="0" err="1">
                <a:solidFill>
                  <a:prstClr val="black"/>
                </a:solidFill>
                <a:latin typeface="Arial" charset="0"/>
                <a:ea typeface="Arial" charset="0"/>
                <a:cs typeface="Arial" charset="0"/>
              </a:rPr>
              <a:t>Accidentale</a:t>
            </a:r>
            <a:endParaRPr lang="nb-NO" sz="2400" dirty="0">
              <a:solidFill>
                <a:prstClr val="black"/>
              </a:solidFill>
              <a:latin typeface="Arial" charset="0"/>
              <a:ea typeface="Arial" charset="0"/>
              <a:cs typeface="Arial" charset="0"/>
            </a:endParaRPr>
          </a:p>
          <a:p>
            <a:pPr defTabSz="1097280" fontAlgn="base"/>
            <a:endParaRPr lang="nb-NO" sz="2400" dirty="0">
              <a:solidFill>
                <a:prstClr val="black"/>
              </a:solidFill>
              <a:latin typeface="Arial" charset="0"/>
              <a:ea typeface="Arial" charset="0"/>
              <a:cs typeface="Arial" charset="0"/>
            </a:endParaRPr>
          </a:p>
          <a:p>
            <a:pPr defTabSz="1097280"/>
            <a:r>
              <a:rPr lang="nb-NO" sz="2400" b="1" dirty="0" err="1">
                <a:solidFill>
                  <a:prstClr val="black"/>
                </a:solidFill>
                <a:latin typeface="Arial" charset="0"/>
                <a:ea typeface="Arial" charset="0"/>
                <a:cs typeface="Arial" charset="0"/>
              </a:rPr>
              <a:t>Leadership </a:t>
            </a:r>
            <a:r>
              <a:rPr lang="nb-NO" sz="2400" b="1" dirty="0" err="1">
                <a:solidFill>
                  <a:prstClr val="black"/>
                </a:solidFill>
                <a:latin typeface="Arial" charset="0"/>
                <a:ea typeface="Arial" charset="0"/>
                <a:cs typeface="Arial" charset="0"/>
              </a:rPr>
              <a:t>trasformazionale</a:t>
            </a:r>
            <a:r>
              <a:rPr lang="nb-NO" sz="2400" b="1" dirty="0">
                <a:solidFill>
                  <a:prstClr val="black"/>
                </a:solidFill>
                <a:latin typeface="Arial" charset="0"/>
                <a:ea typeface="Arial" charset="0"/>
                <a:cs typeface="Arial" charset="0"/>
              </a:rPr>
              <a:t> </a:t>
            </a:r>
          </a:p>
          <a:p>
            <a:pPr defTabSz="1097280"/>
            <a:r>
              <a:rPr lang="nb-NO" sz="2400" dirty="0" err="1">
                <a:solidFill>
                  <a:prstClr val="black"/>
                </a:solidFill>
                <a:latin typeface="Arial" charset="0"/>
                <a:ea typeface="Arial" charset="0"/>
                <a:cs typeface="Arial" charset="0"/>
              </a:rPr>
              <a:t>La leadership </a:t>
            </a:r>
            <a:r>
              <a:rPr lang="nb-NO" sz="2400" dirty="0">
                <a:solidFill>
                  <a:prstClr val="black"/>
                </a:solidFill>
                <a:latin typeface="Arial" charset="0"/>
                <a:ea typeface="Arial" charset="0"/>
                <a:cs typeface="Arial" charset="0"/>
              </a:rPr>
              <a:t>promuove le prestazioni </a:t>
            </a:r>
            <a:r>
              <a:rPr lang="nb-NO" sz="2400" dirty="0" err="1">
                <a:solidFill>
                  <a:prstClr val="black"/>
                </a:solidFill>
                <a:latin typeface="Arial" charset="0"/>
                <a:ea typeface="Arial" charset="0"/>
                <a:cs typeface="Arial" charset="0"/>
              </a:rPr>
              <a:t>rafforzando </a:t>
            </a:r>
            <a:r>
              <a:rPr lang="nb-NO" sz="2400" dirty="0" err="1">
                <a:solidFill>
                  <a:prstClr val="black"/>
                </a:solidFill>
                <a:latin typeface="Arial" charset="0"/>
                <a:ea typeface="Arial" charset="0"/>
                <a:cs typeface="Arial" charset="0"/>
              </a:rPr>
              <a:t>la fiducia</a:t>
            </a:r>
            <a:r>
              <a:rPr lang="nb-NO" sz="2400" dirty="0">
                <a:solidFill>
                  <a:prstClr val="black"/>
                </a:solidFill>
                <a:latin typeface="Arial" charset="0"/>
                <a:ea typeface="Arial" charset="0"/>
                <a:cs typeface="Arial" charset="0"/>
              </a:rPr>
              <a:t> dei seguaci </a:t>
            </a:r>
            <a:r>
              <a:rPr lang="nb-NO" sz="2400" dirty="0">
                <a:solidFill>
                  <a:prstClr val="black"/>
                </a:solidFill>
                <a:latin typeface="Arial" charset="0"/>
                <a:ea typeface="Arial" charset="0"/>
                <a:cs typeface="Arial" charset="0"/>
              </a:rPr>
              <a:t>nelle </a:t>
            </a:r>
            <a:r>
              <a:rPr lang="nb-NO" sz="2400" dirty="0" err="1">
                <a:solidFill>
                  <a:prstClr val="black"/>
                </a:solidFill>
                <a:latin typeface="Arial" charset="0"/>
                <a:ea typeface="Arial" charset="0"/>
                <a:cs typeface="Arial" charset="0"/>
              </a:rPr>
              <a:t>proprie </a:t>
            </a:r>
            <a:r>
              <a:rPr lang="nb-NO" sz="2400" dirty="0" err="1">
                <a:solidFill>
                  <a:prstClr val="black"/>
                </a:solidFill>
                <a:latin typeface="Arial" charset="0"/>
                <a:ea typeface="Arial" charset="0"/>
                <a:cs typeface="Arial" charset="0"/>
              </a:rPr>
              <a:t>capacità </a:t>
            </a:r>
            <a:r>
              <a:rPr lang="nb-NO" sz="2400" dirty="0">
                <a:solidFill>
                  <a:prstClr val="black"/>
                </a:solidFill>
                <a:latin typeface="Arial" charset="0"/>
                <a:ea typeface="Arial" charset="0"/>
                <a:cs typeface="Arial" charset="0"/>
              </a:rPr>
              <a:t>(cioè l'autoefficacia).</a:t>
            </a:r>
          </a:p>
          <a:p>
            <a:pPr defTabSz="1097280"/>
            <a:br>
              <a:rPr lang="nb-NO" sz="2400" dirty="0">
                <a:solidFill>
                  <a:prstClr val="black"/>
                </a:solidFill>
                <a:latin typeface="Arial" charset="0"/>
                <a:ea typeface="Arial" charset="0"/>
                <a:cs typeface="Arial" charset="0"/>
              </a:rPr>
            </a:br>
            <a:r>
              <a:rPr lang="en-GB" sz="2400" b="1" dirty="0">
                <a:solidFill>
                  <a:srgbClr val="202122"/>
                </a:solidFill>
                <a:latin typeface="Arial" panose="020B0604020202020204" pitchFamily="34" charset="0"/>
              </a:rPr>
              <a:t>La leadership situazionale </a:t>
            </a:r>
            <a:r>
              <a:rPr lang="en-GB" sz="2400" dirty="0">
                <a:solidFill>
                  <a:srgbClr val="202122"/>
                </a:solidFill>
                <a:latin typeface="Arial" panose="020B0604020202020204" pitchFamily="34" charset="0"/>
              </a:rPr>
              <a:t>è l'idea che i leader efficaci adattino il loro stile a ogni situazione. Non esiste uno stile adatto a tutte le situazioni. I leader possono utilizzare uno stile diverso in ogni situazione, anche quando lavorano con lo stesso team, gli stessi seguaci o gli stessi dipendenti.</a:t>
            </a:r>
            <a:endParaRPr lang="nb-NO" sz="2400" dirty="0">
              <a:solidFill>
                <a:prstClr val="black"/>
              </a:solidFill>
              <a:latin typeface="Arial" charset="0"/>
              <a:ea typeface="Arial" charset="0"/>
              <a:cs typeface="Arial" charset="0"/>
            </a:endParaRPr>
          </a:p>
        </p:txBody>
      </p:sp>
      <p:sp>
        <p:nvSpPr>
          <p:cNvPr id="8" name="Rektangel 7"/>
          <p:cNvSpPr/>
          <p:nvPr/>
        </p:nvSpPr>
        <p:spPr>
          <a:xfrm>
            <a:off x="7172661" y="3893201"/>
            <a:ext cx="240772" cy="424732"/>
          </a:xfrm>
          <a:prstGeom prst="rect">
            <a:avLst/>
          </a:prstGeom>
        </p:spPr>
        <p:txBody>
          <a:bodyPr wrap="none">
            <a:spAutoFit/>
          </a:bodyPr>
          <a:lstStyle/>
          <a:p>
            <a:pPr defTabSz="1097280"/>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
        <p:nvSpPr>
          <p:cNvPr id="9" name="Rektangel 8"/>
          <p:cNvSpPr/>
          <p:nvPr/>
        </p:nvSpPr>
        <p:spPr>
          <a:xfrm>
            <a:off x="7172661" y="3893201"/>
            <a:ext cx="240772" cy="424732"/>
          </a:xfrm>
          <a:prstGeom prst="rect">
            <a:avLst/>
          </a:prstGeom>
        </p:spPr>
        <p:txBody>
          <a:bodyPr wrap="none">
            <a:spAutoFit/>
          </a:bodyPr>
          <a:lstStyle/>
          <a:p>
            <a:pPr defTabSz="1097280"/>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
        <p:nvSpPr>
          <p:cNvPr id="10" name="Rektangel 9"/>
          <p:cNvSpPr/>
          <p:nvPr/>
        </p:nvSpPr>
        <p:spPr>
          <a:xfrm>
            <a:off x="7172661" y="3893201"/>
            <a:ext cx="240772" cy="424732"/>
          </a:xfrm>
          <a:prstGeom prst="rect">
            <a:avLst/>
          </a:prstGeom>
        </p:spPr>
        <p:txBody>
          <a:bodyPr wrap="none">
            <a:spAutoFit/>
          </a:bodyPr>
          <a:lstStyle/>
          <a:p>
            <a:pPr defTabSz="1097280"/>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Tree>
    <p:extLst>
      <p:ext uri="{BB962C8B-B14F-4D97-AF65-F5344CB8AC3E}">
        <p14:creationId xmlns:p14="http://schemas.microsoft.com/office/powerpoint/2010/main" val="75005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arn(inVertical)">
                                      <p:cBhvr>
                                        <p:cTn id="10" dur="500"/>
                                        <p:tgtEl>
                                          <p:spTgt spid="3">
                                            <p:txEl>
                                              <p:pRg st="2" end="2"/>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barn(inVertical)">
                                      <p:cBhvr>
                                        <p:cTn id="13" dur="500"/>
                                        <p:tgtEl>
                                          <p:spTgt spid="3">
                                            <p:txEl>
                                              <p:pRg st="3" end="3"/>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barn(inVertical)">
                                      <p:cBhvr>
                                        <p:cTn id="16" dur="500"/>
                                        <p:tgtEl>
                                          <p:spTgt spid="3">
                                            <p:txEl>
                                              <p:pRg st="4" end="4"/>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barn(inVertical)">
                                      <p:cBhvr>
                                        <p:cTn id="19" dur="500"/>
                                        <p:tgtEl>
                                          <p:spTgt spid="3">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wipe(down)">
                                      <p:cBhvr>
                                        <p:cTn id="24" dur="500"/>
                                        <p:tgtEl>
                                          <p:spTgt spid="3">
                                            <p:txEl>
                                              <p:pRg st="7" end="7"/>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wipe(down)">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 calcmode="lin" valueType="num">
                                      <p:cBhvr additive="base">
                                        <p:cTn id="32"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NIST Cybersecurity Framework 2.0">
            <a:extLst>
              <a:ext uri="{FF2B5EF4-FFF2-40B4-BE49-F238E27FC236}">
                <a16:creationId xmlns:a16="http://schemas.microsoft.com/office/drawing/2014/main" id="{4C6D633A-E06C-978E-FD1D-BF8E6F1BD9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6094" y="493064"/>
            <a:ext cx="8538210" cy="8229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B4E74E6-D56C-21D0-2816-6FBBDCFE10F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B98CE409-9D9A-9AFA-2D1D-34613609EAFF}"/>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247F792F-1179-575B-BBBC-396A93DBC1C1}"/>
              </a:ext>
            </a:extLst>
          </p:cNvPr>
          <p:cNvPicPr>
            <a:picLocks noChangeAspect="1"/>
          </p:cNvPicPr>
          <p:nvPr/>
        </p:nvPicPr>
        <p:blipFill>
          <a:blip r:embed="rId3"/>
          <a:stretch>
            <a:fillRect/>
          </a:stretch>
        </p:blipFill>
        <p:spPr>
          <a:xfrm>
            <a:off x="2610197" y="0"/>
            <a:ext cx="10659426" cy="8678568"/>
          </a:xfrm>
          <a:prstGeom prst="rect">
            <a:avLst/>
          </a:prstGeom>
        </p:spPr>
      </p:pic>
    </p:spTree>
    <p:extLst>
      <p:ext uri="{BB962C8B-B14F-4D97-AF65-F5344CB8AC3E}">
        <p14:creationId xmlns:p14="http://schemas.microsoft.com/office/powerpoint/2010/main" val="3342119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sld>
</file>

<file path=ppt/slides/slide77.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NIST Cybersecurity Framework 2.0">
            <a:extLst>
              <a:ext uri="{FF2B5EF4-FFF2-40B4-BE49-F238E27FC236}">
                <a16:creationId xmlns:a16="http://schemas.microsoft.com/office/drawing/2014/main" id="{755F5F1F-395F-F3B8-8222-855D37EE90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6096" y="0"/>
            <a:ext cx="8538210" cy="8229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C334481-5144-4E43-A48F-7DE52A297815}"/>
              </a:ext>
            </a:extLst>
          </p:cNvPr>
          <p:cNvSpPr>
            <a:spLocks noGrp="1"/>
          </p:cNvSpPr>
          <p:nvPr>
            <p:ph type="title"/>
          </p:nvPr>
        </p:nvSpPr>
        <p:spPr/>
        <p:txBody>
          <a:bodyPr/>
          <a:lstStyle/>
          <a:p>
            <a:r>
              <a:rPr lang="nb-NO" dirty="0" err="1"/>
              <a:t>Leadership</a:t>
            </a:r>
            <a:r>
              <a:rPr lang="nb-NO" dirty="0"/>
              <a:t> CS</a:t>
            </a:r>
            <a:endParaRPr lang="nb-NO" dirty="0"/>
          </a:p>
        </p:txBody>
      </p:sp>
      <p:sp>
        <p:nvSpPr>
          <p:cNvPr id="3" name="Content Placeholder 2">
            <a:extLst>
              <a:ext uri="{FF2B5EF4-FFF2-40B4-BE49-F238E27FC236}">
                <a16:creationId xmlns:a16="http://schemas.microsoft.com/office/drawing/2014/main" id="{F64E72B6-FE2D-4947-8257-A621572D7449}"/>
              </a:ext>
            </a:extLst>
          </p:cNvPr>
          <p:cNvSpPr>
            <a:spLocks noGrp="1"/>
          </p:cNvSpPr>
          <p:nvPr>
            <p:ph idx="1"/>
          </p:nvPr>
        </p:nvSpPr>
        <p:spPr>
          <a:xfrm>
            <a:off x="1005841" y="2190750"/>
            <a:ext cx="5182099" cy="5221606"/>
          </a:xfrm>
        </p:spPr>
        <p:txBody>
          <a:bodyPr>
            <a:normAutofit lnSpcReduction="10000"/>
          </a:bodyPr>
          <a:lstStyle/>
          <a:p>
            <a:r>
              <a:rPr lang="en-US" dirty="0"/>
              <a:t>Responsabile della sicurezza informatica (CISO)</a:t>
            </a:r>
          </a:p>
          <a:p>
            <a:pPr lvl="1"/>
            <a:r>
              <a:rPr lang="en-US" dirty="0"/>
              <a:t>pianificazione strategica</a:t>
            </a:r>
          </a:p>
          <a:p>
            <a:pPr lvl="1"/>
            <a:r>
              <a:rPr lang="en-US" dirty="0"/>
              <a:t>Implementazione di programmi di sicurezza informatica</a:t>
            </a:r>
          </a:p>
          <a:p>
            <a:pPr lvl="1"/>
            <a:r>
              <a:rPr lang="en-US" dirty="0"/>
              <a:t>Necessita di potere e autorità</a:t>
            </a:r>
          </a:p>
          <a:p>
            <a:pPr lvl="1"/>
            <a:r>
              <a:rPr lang="en-US" dirty="0"/>
              <a:t>Considerare gli impatti negativi</a:t>
            </a:r>
          </a:p>
          <a:p>
            <a:pPr lvl="1"/>
            <a:r>
              <a:rPr lang="en-US" dirty="0"/>
              <a:t>Requisiti: tecnici, personali (resilienza), team building </a:t>
            </a:r>
            <a:endParaRPr lang="nb-NO" dirty="0"/>
          </a:p>
        </p:txBody>
      </p:sp>
      <p:pic>
        <p:nvPicPr>
          <p:cNvPr id="5" name="Picture 4">
            <a:extLst>
              <a:ext uri="{FF2B5EF4-FFF2-40B4-BE49-F238E27FC236}">
                <a16:creationId xmlns:a16="http://schemas.microsoft.com/office/drawing/2014/main" id="{ABD42C3C-0E23-44ED-AC93-9DBB98B15E8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87942" y="1"/>
            <a:ext cx="7613381" cy="7960724"/>
          </a:xfrm>
          <a:prstGeom prst="rect">
            <a:avLst/>
          </a:prstGeom>
        </p:spPr>
      </p:pic>
    </p:spTree>
    <p:extLst>
      <p:ext uri="{BB962C8B-B14F-4D97-AF65-F5344CB8AC3E}">
        <p14:creationId xmlns:p14="http://schemas.microsoft.com/office/powerpoint/2010/main" val="3847569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87B68-CB84-432E-BB57-153F745843A2}"/>
              </a:ext>
            </a:extLst>
          </p:cNvPr>
          <p:cNvSpPr>
            <a:spLocks noGrp="1"/>
          </p:cNvSpPr>
          <p:nvPr>
            <p:ph type="title"/>
          </p:nvPr>
        </p:nvSpPr>
        <p:spPr>
          <a:xfrm>
            <a:off x="1005840" y="438151"/>
            <a:ext cx="12618720" cy="1000906"/>
          </a:xfrm>
        </p:spPr>
        <p:txBody>
          <a:bodyPr anchor="ctr">
            <a:normAutofit/>
          </a:bodyPr>
          <a:lstStyle/>
          <a:p>
            <a:r>
              <a:rPr lang="nb-NO" dirty="0" err="1"/>
              <a:t>La sicurezza</a:t>
            </a:r>
            <a:r>
              <a:rPr lang="nb-NO" dirty="0"/>
              <a:t> informatica </a:t>
            </a:r>
            <a:r>
              <a:rPr lang="nb-NO" dirty="0"/>
              <a:t>e </a:t>
            </a:r>
            <a:r>
              <a:rPr lang="nb-NO" dirty="0" err="1"/>
              <a:t>gli attacchi sono</a:t>
            </a:r>
            <a:r>
              <a:rPr lang="nb-NO" dirty="0"/>
              <a:t>...</a:t>
            </a:r>
          </a:p>
        </p:txBody>
      </p:sp>
      <p:sp>
        <p:nvSpPr>
          <p:cNvPr id="3" name="Content Placeholder 2">
            <a:extLst>
              <a:ext uri="{FF2B5EF4-FFF2-40B4-BE49-F238E27FC236}">
                <a16:creationId xmlns:a16="http://schemas.microsoft.com/office/drawing/2014/main" id="{73B801D6-E89F-4B58-8C90-591408B0108E}"/>
              </a:ext>
            </a:extLst>
          </p:cNvPr>
          <p:cNvSpPr>
            <a:spLocks noGrp="1"/>
          </p:cNvSpPr>
          <p:nvPr>
            <p:ph sz="half" idx="1"/>
          </p:nvPr>
        </p:nvSpPr>
        <p:spPr>
          <a:xfrm>
            <a:off x="1005841" y="1723057"/>
            <a:ext cx="6217920" cy="5221606"/>
          </a:xfrm>
        </p:spPr>
        <p:txBody>
          <a:bodyPr>
            <a:normAutofit/>
          </a:bodyPr>
          <a:lstStyle/>
          <a:p>
            <a:pPr marL="0" indent="0">
              <a:buNone/>
            </a:pPr>
            <a:r>
              <a:rPr lang="nb-NO" sz="2400" dirty="0" err="1"/>
              <a:t>Ambiguo </a:t>
            </a:r>
            <a:r>
              <a:rPr lang="en-US" sz="2400" dirty="0"/>
              <a:t>(van der Hoek et al., 2021)</a:t>
            </a:r>
            <a:endParaRPr lang="nb-NO" sz="2400" dirty="0"/>
          </a:p>
          <a:p>
            <a:r>
              <a:rPr lang="en-US" sz="2400" dirty="0"/>
              <a:t>i leader in contesti ambigui restringono la portata delle loro azioni e la mancanza di autorità, in particolare, limita il repertorio a loro disposizione</a:t>
            </a:r>
          </a:p>
          <a:p>
            <a:endParaRPr lang="en-US" sz="2400" dirty="0"/>
          </a:p>
          <a:p>
            <a:endParaRPr lang="nb-NO" sz="2400" dirty="0"/>
          </a:p>
        </p:txBody>
      </p:sp>
      <p:sp>
        <p:nvSpPr>
          <p:cNvPr id="7" name="Content Placeholder 6">
            <a:extLst>
              <a:ext uri="{FF2B5EF4-FFF2-40B4-BE49-F238E27FC236}">
                <a16:creationId xmlns:a16="http://schemas.microsoft.com/office/drawing/2014/main" id="{DE76AFAD-0E87-420F-AAB6-A9C76B16880E}"/>
              </a:ext>
            </a:extLst>
          </p:cNvPr>
          <p:cNvSpPr>
            <a:spLocks noGrp="1"/>
          </p:cNvSpPr>
          <p:nvPr>
            <p:ph sz="half" idx="2"/>
          </p:nvPr>
        </p:nvSpPr>
        <p:spPr>
          <a:xfrm>
            <a:off x="7406639" y="1723057"/>
            <a:ext cx="6217920" cy="5221606"/>
          </a:xfrm>
        </p:spPr>
        <p:txBody>
          <a:bodyPr>
            <a:normAutofit/>
          </a:bodyPr>
          <a:lstStyle/>
          <a:p>
            <a:pPr marL="0" indent="0">
              <a:buNone/>
            </a:pPr>
            <a:r>
              <a:rPr lang="en-US" sz="2400" dirty="0"/>
              <a:t>Situazioni di crisi (</a:t>
            </a:r>
            <a:r>
              <a:rPr lang="nb-NO" sz="2400" dirty="0" err="1"/>
              <a:t>Oroszi</a:t>
            </a:r>
            <a:r>
              <a:rPr lang="nb-NO" sz="2400" dirty="0"/>
              <a:t>, 2018)</a:t>
            </a:r>
            <a:endParaRPr lang="en-US" sz="2400" dirty="0"/>
          </a:p>
          <a:p>
            <a:r>
              <a:rPr lang="nb-NO" sz="2400" dirty="0" err="1"/>
              <a:t>Le crisi </a:t>
            </a:r>
            <a:r>
              <a:rPr lang="nb-NO" sz="2400" dirty="0"/>
              <a:t>hanno </a:t>
            </a:r>
            <a:r>
              <a:rPr lang="nb-NO" sz="2400" dirty="0" err="1"/>
              <a:t>fattori </a:t>
            </a:r>
            <a:r>
              <a:rPr lang="nb-NO" sz="2400" dirty="0" err="1"/>
              <a:t>distintivi</a:t>
            </a:r>
            <a:r>
              <a:rPr lang="nb-NO" sz="2400" dirty="0"/>
              <a:t>:</a:t>
            </a:r>
          </a:p>
          <a:p>
            <a:r>
              <a:rPr lang="en-US" sz="2400" dirty="0"/>
              <a:t>sono sensibili al fattore tempo, comportano rischi significativi </a:t>
            </a:r>
            <a:r>
              <a:rPr lang="nb-NO" sz="2400" dirty="0"/>
              <a:t>e </a:t>
            </a:r>
            <a:r>
              <a:rPr lang="nb-NO" sz="2400" dirty="0" err="1"/>
              <a:t>richiedono </a:t>
            </a:r>
            <a:r>
              <a:rPr lang="nb-NO" sz="2400" dirty="0" err="1"/>
              <a:t>decisioni </a:t>
            </a:r>
            <a:r>
              <a:rPr lang="nb-NO" sz="2400" dirty="0" err="1"/>
              <a:t>consequenziali</a:t>
            </a:r>
            <a:r>
              <a:rPr lang="nb-NO" sz="2400" dirty="0"/>
              <a:t>. </a:t>
            </a:r>
          </a:p>
          <a:p>
            <a:endParaRPr lang="nb-NO" sz="2400" dirty="0"/>
          </a:p>
        </p:txBody>
      </p:sp>
      <p:pic>
        <p:nvPicPr>
          <p:cNvPr id="12" name="Picture 11">
            <a:extLst>
              <a:ext uri="{FF2B5EF4-FFF2-40B4-BE49-F238E27FC236}">
                <a16:creationId xmlns:a16="http://schemas.microsoft.com/office/drawing/2014/main" id="{A2FA6733-FFF3-47F4-9BD5-92A25FE14FE3}"/>
              </a:ext>
            </a:extLst>
          </p:cNvPr>
          <p:cNvPicPr>
            <a:picLocks noChangeAspect="1"/>
          </p:cNvPicPr>
          <p:nvPr/>
        </p:nvPicPr>
        <p:blipFill>
          <a:blip r:embed="rId3"/>
          <a:stretch>
            <a:fillRect/>
          </a:stretch>
        </p:blipFill>
        <p:spPr>
          <a:xfrm>
            <a:off x="1005840" y="3774392"/>
            <a:ext cx="12976044" cy="3618757"/>
          </a:xfrm>
          <a:prstGeom prst="rect">
            <a:avLst/>
          </a:prstGeom>
        </p:spPr>
      </p:pic>
    </p:spTree>
    <p:extLst>
      <p:ext uri="{BB962C8B-B14F-4D97-AF65-F5344CB8AC3E}">
        <p14:creationId xmlns:p14="http://schemas.microsoft.com/office/powerpoint/2010/main" val="931185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build="p"/>
    </p:bldLst>
  </p:timing>
</p:sld>
</file>

<file path=ppt/slides/slide79.xml><?xml version="1.0" encoding="utf-8"?>
<p:sld xmlns:a16="http://schemas.microsoft.com/office/drawing/2014/main" xmlns:a14="http://schemas.microsoft.com/office/drawing/2010/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2538B-34E3-F0B8-9040-C9788578E15A}"/>
              </a:ext>
            </a:extLst>
          </p:cNvPr>
          <p:cNvSpPr>
            <a:spLocks noGrp="1"/>
          </p:cNvSpPr>
          <p:nvPr>
            <p:ph type="title"/>
          </p:nvPr>
        </p:nvSpPr>
        <p:spPr/>
        <p:txBody>
          <a:bodyPr/>
          <a:lstStyle/>
          <a:p>
            <a:endParaRPr lang="en-GB"/>
          </a:p>
        </p:txBody>
      </p:sp>
      <p:sp>
        <p:nvSpPr>
          <p:cNvPr id="4" name="Content Placeholder 3">
            <a:extLst>
              <a:ext uri="{FF2B5EF4-FFF2-40B4-BE49-F238E27FC236}">
                <a16:creationId xmlns:a16="http://schemas.microsoft.com/office/drawing/2014/main" id="{FA1659E8-8053-C59F-8CA2-B982EF3BFE48}"/>
              </a:ext>
            </a:extLst>
          </p:cNvPr>
          <p:cNvSpPr>
            <a:spLocks noGrp="1"/>
          </p:cNvSpPr>
          <p:nvPr>
            <p:ph sz="half" idx="2"/>
          </p:nvPr>
        </p:nvSpPr>
        <p:spPr>
          <a:xfrm>
            <a:off x="9493133" y="2190750"/>
            <a:ext cx="4131426" cy="5221606"/>
          </a:xfrm>
        </p:spPr>
        <p:txBody>
          <a:bodyPr/>
          <a:lstStyle/>
          <a:p>
            <a:r>
              <a:rPr lang="nb-NO" dirty="0"/>
              <a:t>Leadership efficace e adattiva (leadership situazionale)</a:t>
            </a:r>
          </a:p>
          <a:p>
            <a:r>
              <a:rPr lang="nb-NO" dirty="0"/>
              <a:t>Principi di sicurezza psicologica</a:t>
            </a:r>
            <a:endParaRPr lang="en-GB" dirty="0"/>
          </a:p>
        </p:txBody>
      </p:sp>
      <p:pic>
        <p:nvPicPr>
          <p:cNvPr id="6" name="Picture 5">
            <a:extLst>
              <a:ext uri="{FF2B5EF4-FFF2-40B4-BE49-F238E27FC236}">
                <a16:creationId xmlns:a16="http://schemas.microsoft.com/office/drawing/2014/main" id="{A039DA61-B407-2FCA-0023-264108EE0D30}"/>
              </a:ext>
            </a:extLst>
          </p:cNvPr>
          <p:cNvPicPr>
            <a:picLocks noChangeAspect="1"/>
          </p:cNvPicPr>
          <p:nvPr/>
        </p:nvPicPr>
        <p:blipFill>
          <a:blip r:embed="rId3"/>
          <a:stretch>
            <a:fillRect/>
          </a:stretch>
        </p:blipFill>
        <p:spPr>
          <a:xfrm>
            <a:off x="269962" y="438150"/>
            <a:ext cx="8622270" cy="3306868"/>
          </a:xfrm>
          <a:prstGeom prst="rect">
            <a:avLst/>
          </a:prstGeom>
        </p:spPr>
      </p:pic>
      <p:pic>
        <p:nvPicPr>
          <p:cNvPr id="8194" name="Picture 2">
            <a:extLst>
              <a:ext uri="{FF2B5EF4-FFF2-40B4-BE49-F238E27FC236}">
                <a16:creationId xmlns:a16="http://schemas.microsoft.com/office/drawing/2014/main" id="{D242027A-5B2E-DD7C-3290-A32EDA2ED3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3013" y="2190749"/>
            <a:ext cx="6192710" cy="5383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7226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barn(inVertical)">
                                      <p:cBhvr>
                                        <p:cTn id="7" dur="5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xml><?xml version="1.0" encoding="utf-8"?>
<p:sld xmlns:a16="http://schemas.microsoft.com/office/drawing/2014/main" xmlns:adec="http://schemas.microsoft.com/office/drawing/2017/decorative" xmlns:p16="http://schemas.microsoft.com/office/powerpoint/2015/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60121" y="1789612"/>
            <a:ext cx="4000499" cy="4198924"/>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Aptos" panose="02110004020202020204"/>
            </a:endParaRPr>
          </a:p>
        </p:txBody>
      </p:sp>
      <p:sp>
        <p:nvSpPr>
          <p:cNvPr id="2" name="Tittel 1"/>
          <p:cNvSpPr>
            <a:spLocks noGrp="1"/>
          </p:cNvSpPr>
          <p:nvPr>
            <p:ph type="title"/>
          </p:nvPr>
        </p:nvSpPr>
        <p:spPr>
          <a:xfrm>
            <a:off x="1234440" y="2360720"/>
            <a:ext cx="3154680" cy="3056708"/>
          </a:xfrm>
          <a:noFill/>
        </p:spPr>
        <p:txBody>
          <a:bodyPr vert="horz" lIns="109728" tIns="54864" rIns="109728" bIns="54864" rtlCol="0" anchor="ctr">
            <a:normAutofit/>
          </a:bodyPr>
          <a:lstStyle/>
          <a:p>
            <a:pPr algn="ctr"/>
            <a:r>
              <a:rPr lang="en-US" sz="4320">
                <a:solidFill>
                  <a:srgbClr val="FFFFFF"/>
                </a:solidFill>
              </a:rPr>
              <a:t>Autoefficacia (Bandura, 1986)</a:t>
            </a:r>
          </a:p>
        </p:txBody>
      </p:sp>
      <p:pic>
        <p:nvPicPr>
          <p:cNvPr id="4" name="Bilde 3"/>
          <p:cNvPicPr>
            <a:picLocks noGrp="1" noChangeAspect="1"/>
          </p:cNvPicPr>
          <p:nvPr>
            <p:ph idx="1"/>
          </p:nvPr>
        </p:nvPicPr>
        <p:blipFill>
          <a:blip r:embed="rId2"/>
          <a:stretch>
            <a:fillRect/>
          </a:stretch>
        </p:blipFill>
        <p:spPr>
          <a:xfrm>
            <a:off x="5732779" y="1611324"/>
            <a:ext cx="8136840" cy="5004156"/>
          </a:xfrm>
          <a:prstGeom prst="rect">
            <a:avLst/>
          </a:prstGeom>
        </p:spPr>
      </p:pic>
    </p:spTree>
    <p:extLst>
      <p:ext uri="{BB962C8B-B14F-4D97-AF65-F5344CB8AC3E}">
        <p14:creationId xmlns:p14="http://schemas.microsoft.com/office/powerpoint/2010/main" val="587064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sld>
</file>

<file path=ppt/slides/slide80.xml><?xml version="1.0" encoding="utf-8"?>
<p:sld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11"/>
          <p:cNvSpPr/>
          <p:nvPr/>
        </p:nvSpPr>
        <p:spPr>
          <a:xfrm>
            <a:off x="7374937" y="4385412"/>
            <a:ext cx="1557307" cy="2154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11" name="TekstSylinder 10"/>
          <p:cNvSpPr txBox="1"/>
          <p:nvPr/>
        </p:nvSpPr>
        <p:spPr>
          <a:xfrm>
            <a:off x="6929589" y="1162983"/>
            <a:ext cx="6738284" cy="6334042"/>
          </a:xfrm>
          <a:prstGeom prst="rect">
            <a:avLst/>
          </a:prstGeom>
          <a:noFill/>
        </p:spPr>
        <p:txBody>
          <a:bodyPr wrap="square" rtlCol="0">
            <a:spAutoFit/>
          </a:bodyPr>
          <a:lstStyle/>
          <a:p>
            <a:pPr defTabSz="1097280"/>
            <a:r>
              <a:rPr lang="nb-NO" sz="1920" b="1" u="sng" dirty="0">
                <a:solidFill>
                  <a:prstClr val="black"/>
                </a:solidFill>
                <a:latin typeface="Aptos" panose="02110004020202020204"/>
              </a:rPr>
              <a:t>Gestione e </a:t>
            </a:r>
            <a:r>
              <a:rPr lang="nb-NO" sz="1920" b="1" u="sng" dirty="0" err="1">
                <a:solidFill>
                  <a:prstClr val="black"/>
                </a:solidFill>
                <a:latin typeface="Aptos" panose="02110004020202020204"/>
              </a:rPr>
              <a:t>leadership </a:t>
            </a:r>
            <a:r>
              <a:rPr lang="nb-NO" sz="1920" b="1" u="sng" dirty="0" err="1">
                <a:solidFill>
                  <a:prstClr val="black"/>
                </a:solidFill>
                <a:latin typeface="Aptos" panose="02110004020202020204"/>
              </a:rPr>
              <a:t>organizzativa</a:t>
            </a:r>
            <a:endParaRPr lang="nb-NO" sz="1920" b="1" u="sng" dirty="0">
              <a:solidFill>
                <a:prstClr val="black"/>
              </a:solidFill>
              <a:latin typeface="Aptos" panose="02110004020202020204"/>
            </a:endParaRPr>
          </a:p>
          <a:p>
            <a:pPr defTabSz="1097280"/>
            <a:endParaRPr lang="nb-NO" sz="1680" dirty="0">
              <a:solidFill>
                <a:prstClr val="black"/>
              </a:solidFill>
              <a:latin typeface="Aptos" panose="02110004020202020204"/>
            </a:endParaRPr>
          </a:p>
          <a:p>
            <a:pPr marL="342900" indent="-342900" defTabSz="1097280" fontAlgn="base">
              <a:buFont typeface="Arial" charset="0"/>
              <a:buChar char="•"/>
            </a:pPr>
            <a:r>
              <a:rPr lang="nb-NO" sz="1680" dirty="0" err="1">
                <a:solidFill>
                  <a:prstClr val="black"/>
                </a:solidFill>
                <a:latin typeface="Aptos" panose="02110004020202020204"/>
              </a:rPr>
              <a:t>Assumersi </a:t>
            </a:r>
            <a:r>
              <a:rPr lang="nb-NO" sz="1680" dirty="0" err="1">
                <a:solidFill>
                  <a:prstClr val="black"/>
                </a:solidFill>
                <a:latin typeface="Aptos" panose="02110004020202020204"/>
              </a:rPr>
              <a:t>la responsabilità</a:t>
            </a:r>
            <a:r>
              <a:rPr lang="nb-NO" sz="1680" dirty="0">
                <a:solidFill>
                  <a:prstClr val="black"/>
                </a:solidFill>
                <a:latin typeface="Aptos" panose="02110004020202020204"/>
              </a:rPr>
              <a:t>: </a:t>
            </a:r>
            <a:r>
              <a:rPr lang="nb-NO" sz="1680" dirty="0" err="1">
                <a:solidFill>
                  <a:prstClr val="black"/>
                </a:solidFill>
                <a:latin typeface="Aptos" panose="02110004020202020204"/>
              </a:rPr>
              <a:t>decidere </a:t>
            </a:r>
            <a:r>
              <a:rPr lang="nb-NO" sz="1680" dirty="0" err="1">
                <a:solidFill>
                  <a:prstClr val="black"/>
                </a:solidFill>
                <a:latin typeface="Aptos" panose="02110004020202020204"/>
              </a:rPr>
              <a:t>quali </a:t>
            </a:r>
            <a:r>
              <a:rPr lang="nb-NO" sz="1680" dirty="0">
                <a:solidFill>
                  <a:prstClr val="black"/>
                </a:solidFill>
                <a:latin typeface="Aptos" panose="02110004020202020204"/>
              </a:rPr>
              <a:t>rischi </a:t>
            </a:r>
            <a:r>
              <a:rPr lang="nb-NO" sz="1680" dirty="0" err="1">
                <a:solidFill>
                  <a:prstClr val="black"/>
                </a:solidFill>
                <a:latin typeface="Aptos" panose="02110004020202020204"/>
              </a:rPr>
              <a:t>per la sicurezza </a:t>
            </a:r>
            <a:r>
              <a:rPr lang="nb-NO" sz="1680" dirty="0" err="1">
                <a:solidFill>
                  <a:prstClr val="black"/>
                </a:solidFill>
                <a:latin typeface="Aptos" panose="02110004020202020204"/>
              </a:rPr>
              <a:t>si </a:t>
            </a:r>
            <a:r>
              <a:rPr lang="nb-NO" sz="1680" dirty="0" err="1">
                <a:solidFill>
                  <a:prstClr val="black"/>
                </a:solidFill>
                <a:latin typeface="Aptos" panose="02110004020202020204"/>
              </a:rPr>
              <a:t>desidera </a:t>
            </a:r>
            <a:r>
              <a:rPr lang="nb-NO" sz="1680" dirty="0" err="1">
                <a:solidFill>
                  <a:prstClr val="black"/>
                </a:solidFill>
                <a:latin typeface="Aptos" panose="02110004020202020204"/>
              </a:rPr>
              <a:t>gestire </a:t>
            </a:r>
            <a:r>
              <a:rPr lang="nb-NO" sz="1680" dirty="0">
                <a:solidFill>
                  <a:prstClr val="black"/>
                </a:solidFill>
                <a:latin typeface="Aptos" panose="02110004020202020204"/>
              </a:rPr>
              <a:t>e </a:t>
            </a:r>
            <a:r>
              <a:rPr lang="nb-NO" sz="1680" dirty="0" err="1">
                <a:solidFill>
                  <a:prstClr val="black"/>
                </a:solidFill>
                <a:latin typeface="Aptos" panose="02110004020202020204"/>
              </a:rPr>
              <a:t>impegnare </a:t>
            </a:r>
            <a:r>
              <a:rPr lang="nb-NO" sz="1680" dirty="0" err="1">
                <a:solidFill>
                  <a:prstClr val="black"/>
                </a:solidFill>
                <a:latin typeface="Aptos" panose="02110004020202020204"/>
              </a:rPr>
              <a:t>le </a:t>
            </a:r>
            <a:r>
              <a:rPr lang="nb-NO" sz="1680" dirty="0" err="1">
                <a:solidFill>
                  <a:prstClr val="black"/>
                </a:solidFill>
                <a:latin typeface="Aptos" panose="02110004020202020204"/>
              </a:rPr>
              <a:t>risorse </a:t>
            </a:r>
            <a:r>
              <a:rPr lang="nb-NO" sz="1680" dirty="0" err="1">
                <a:solidFill>
                  <a:prstClr val="black"/>
                </a:solidFill>
                <a:latin typeface="Aptos" panose="02110004020202020204"/>
              </a:rPr>
              <a:t>necessarie</a:t>
            </a:r>
            <a:r>
              <a:rPr lang="nb-NO" sz="1680" dirty="0">
                <a:solidFill>
                  <a:prstClr val="black"/>
                </a:solidFill>
                <a:latin typeface="Aptos" panose="02110004020202020204"/>
              </a:rPr>
              <a:t>. Ciò </a:t>
            </a:r>
            <a:r>
              <a:rPr lang="nb-NO" sz="1680" dirty="0" err="1">
                <a:solidFill>
                  <a:prstClr val="black"/>
                </a:solidFill>
                <a:latin typeface="Aptos" panose="02110004020202020204"/>
              </a:rPr>
              <a:t>include </a:t>
            </a:r>
            <a:r>
              <a:rPr lang="nb-NO" sz="1680" dirty="0" err="1">
                <a:solidFill>
                  <a:prstClr val="black"/>
                </a:solidFill>
                <a:latin typeface="Aptos" panose="02110004020202020204"/>
              </a:rPr>
              <a:t>il </a:t>
            </a:r>
            <a:r>
              <a:rPr lang="nb-NO" sz="1680" dirty="0" err="1">
                <a:solidFill>
                  <a:prstClr val="black"/>
                </a:solidFill>
                <a:latin typeface="Aptos" panose="02110004020202020204"/>
              </a:rPr>
              <a:t>costo </a:t>
            </a:r>
            <a:r>
              <a:rPr lang="nb-NO" sz="1680" dirty="0">
                <a:solidFill>
                  <a:prstClr val="black"/>
                </a:solidFill>
                <a:latin typeface="Aptos" panose="02110004020202020204"/>
              </a:rPr>
              <a:t>di </a:t>
            </a:r>
            <a:r>
              <a:rPr lang="nb-NO" sz="1680" dirty="0" err="1">
                <a:solidFill>
                  <a:prstClr val="black"/>
                </a:solidFill>
                <a:latin typeface="Aptos" panose="02110004020202020204"/>
              </a:rPr>
              <a:t>acquisto </a:t>
            </a:r>
            <a:r>
              <a:rPr lang="nb-NO" sz="1680" dirty="0" err="1">
                <a:solidFill>
                  <a:prstClr val="black"/>
                </a:solidFill>
                <a:latin typeface="Aptos" panose="02110004020202020204"/>
              </a:rPr>
              <a:t>delle attrezzature </a:t>
            </a:r>
            <a:r>
              <a:rPr lang="nb-NO" sz="1680" dirty="0">
                <a:solidFill>
                  <a:prstClr val="black"/>
                </a:solidFill>
                <a:latin typeface="Aptos" panose="02110004020202020204"/>
              </a:rPr>
              <a:t>e dei servizi </a:t>
            </a:r>
            <a:r>
              <a:rPr lang="nb-NO" sz="1680" dirty="0" err="1">
                <a:solidFill>
                  <a:prstClr val="black"/>
                </a:solidFill>
                <a:latin typeface="Aptos" panose="02110004020202020204"/>
              </a:rPr>
              <a:t>di sicurezza</a:t>
            </a:r>
            <a:r>
              <a:rPr lang="nb-NO" sz="1680" dirty="0">
                <a:solidFill>
                  <a:prstClr val="black"/>
                </a:solidFill>
                <a:latin typeface="Aptos" panose="02110004020202020204"/>
              </a:rPr>
              <a:t>, </a:t>
            </a:r>
            <a:r>
              <a:rPr lang="nb-NO" sz="1680" dirty="0" err="1">
                <a:solidFill>
                  <a:prstClr val="black"/>
                </a:solidFill>
                <a:latin typeface="Aptos" panose="02110004020202020204"/>
              </a:rPr>
              <a:t>ma </a:t>
            </a:r>
            <a:r>
              <a:rPr lang="nb-NO" sz="1680" dirty="0" err="1">
                <a:solidFill>
                  <a:prstClr val="black"/>
                </a:solidFill>
                <a:latin typeface="Aptos" panose="02110004020202020204"/>
              </a:rPr>
              <a:t>soprattutto </a:t>
            </a:r>
            <a:r>
              <a:rPr lang="nb-NO" sz="1680" dirty="0" err="1">
                <a:solidFill>
                  <a:prstClr val="black"/>
                </a:solidFill>
                <a:latin typeface="Aptos" panose="02110004020202020204"/>
              </a:rPr>
              <a:t>il </a:t>
            </a:r>
            <a:r>
              <a:rPr lang="nb-NO" sz="1680" dirty="0" err="1">
                <a:solidFill>
                  <a:prstClr val="black"/>
                </a:solidFill>
                <a:latin typeface="Aptos" panose="02110004020202020204"/>
              </a:rPr>
              <a:t>costo</a:t>
            </a:r>
            <a:r>
              <a:rPr lang="nb-NO" sz="1680" dirty="0">
                <a:solidFill>
                  <a:prstClr val="black"/>
                </a:solidFill>
                <a:latin typeface="Aptos" panose="02110004020202020204"/>
              </a:rPr>
              <a:t> totale </a:t>
            </a:r>
            <a:r>
              <a:rPr lang="nb-NO" sz="1680" dirty="0">
                <a:solidFill>
                  <a:prstClr val="black"/>
                </a:solidFill>
                <a:latin typeface="Aptos" panose="02110004020202020204"/>
              </a:rPr>
              <a:t>di gestione </a:t>
            </a:r>
            <a:r>
              <a:rPr lang="nb-NO" sz="1680" dirty="0" err="1">
                <a:solidFill>
                  <a:prstClr val="black"/>
                </a:solidFill>
                <a:latin typeface="Aptos" panose="02110004020202020204"/>
              </a:rPr>
              <a:t>di</a:t>
            </a:r>
            <a:r>
              <a:rPr lang="nb-NO" sz="1680" dirty="0" err="1">
                <a:solidFill>
                  <a:prstClr val="black"/>
                </a:solidFill>
                <a:latin typeface="Aptos" panose="02110004020202020204"/>
              </a:rPr>
              <a:t> tali </a:t>
            </a:r>
            <a:r>
              <a:rPr lang="nb-NO" sz="1680" dirty="0" err="1">
                <a:solidFill>
                  <a:prstClr val="black"/>
                </a:solidFill>
                <a:latin typeface="Aptos" panose="02110004020202020204"/>
              </a:rPr>
              <a:t>misure </a:t>
            </a:r>
            <a:r>
              <a:rPr lang="nb-NO" sz="1680" dirty="0" err="1">
                <a:solidFill>
                  <a:prstClr val="black"/>
                </a:solidFill>
                <a:latin typeface="Aptos" panose="02110004020202020204"/>
              </a:rPr>
              <a:t>di sicurezza</a:t>
            </a:r>
            <a:r>
              <a:rPr lang="nb-NO" sz="1680" dirty="0">
                <a:solidFill>
                  <a:prstClr val="black"/>
                </a:solidFill>
                <a:latin typeface="Aptos" panose="02110004020202020204"/>
              </a:rPr>
              <a:t>:</a:t>
            </a:r>
          </a:p>
          <a:p>
            <a:pPr marL="891540" lvl="1" indent="-342900" defTabSz="1097280" fontAlgn="base">
              <a:buFont typeface="Arial" charset="0"/>
              <a:buChar char="•"/>
            </a:pPr>
            <a:r>
              <a:rPr lang="nb-NO" sz="1680" dirty="0">
                <a:solidFill>
                  <a:prstClr val="black"/>
                </a:solidFill>
                <a:latin typeface="Aptos" panose="02110004020202020204"/>
              </a:rPr>
              <a:t>il tempo che il personale deve dedicare </a:t>
            </a:r>
            <a:r>
              <a:rPr lang="nb-NO" sz="1680" dirty="0" err="1">
                <a:solidFill>
                  <a:prstClr val="black"/>
                </a:solidFill>
                <a:latin typeface="Aptos" panose="02110004020202020204"/>
              </a:rPr>
              <a:t>alla </a:t>
            </a:r>
            <a:r>
              <a:rPr lang="nb-NO" sz="1680" dirty="0" err="1">
                <a:solidFill>
                  <a:prstClr val="black"/>
                </a:solidFill>
                <a:latin typeface="Aptos" panose="02110004020202020204"/>
              </a:rPr>
              <a:t>sicurezza</a:t>
            </a:r>
            <a:endParaRPr lang="nb-NO" sz="1680" dirty="0">
              <a:solidFill>
                <a:prstClr val="black"/>
              </a:solidFill>
              <a:latin typeface="Aptos" panose="02110004020202020204"/>
            </a:endParaRPr>
          </a:p>
          <a:p>
            <a:pPr marL="891540" lvl="1" indent="-342900" defTabSz="1097280" fontAlgn="base">
              <a:buFont typeface="Arial" charset="0"/>
              <a:buChar char="•"/>
            </a:pPr>
            <a:r>
              <a:rPr lang="nb-NO" sz="1680" dirty="0" err="1">
                <a:solidFill>
                  <a:prstClr val="black"/>
                </a:solidFill>
                <a:latin typeface="Aptos" panose="02110004020202020204"/>
              </a:rPr>
              <a:t>il </a:t>
            </a:r>
            <a:r>
              <a:rPr lang="nb-NO" sz="1680" dirty="0">
                <a:solidFill>
                  <a:prstClr val="black"/>
                </a:solidFill>
                <a:latin typeface="Aptos" panose="02110004020202020204"/>
              </a:rPr>
              <a:t>tempo e </a:t>
            </a:r>
            <a:r>
              <a:rPr lang="nb-NO" sz="1680" dirty="0" err="1">
                <a:solidFill>
                  <a:prstClr val="black"/>
                </a:solidFill>
                <a:latin typeface="Aptos" panose="02110004020202020204"/>
              </a:rPr>
              <a:t>lo sforzo </a:t>
            </a:r>
            <a:r>
              <a:rPr lang="nb-NO" sz="1680" dirty="0" err="1">
                <a:solidFill>
                  <a:prstClr val="black"/>
                </a:solidFill>
                <a:latin typeface="Aptos" panose="02110004020202020204"/>
              </a:rPr>
              <a:t>necessari </a:t>
            </a:r>
            <a:r>
              <a:rPr lang="nb-NO" sz="1680" dirty="0">
                <a:solidFill>
                  <a:prstClr val="black"/>
                </a:solidFill>
                <a:latin typeface="Aptos" panose="02110004020202020204"/>
              </a:rPr>
              <a:t>per </a:t>
            </a:r>
            <a:r>
              <a:rPr lang="nb-NO" sz="1680" dirty="0" err="1">
                <a:solidFill>
                  <a:prstClr val="black"/>
                </a:solidFill>
                <a:latin typeface="Aptos" panose="02110004020202020204"/>
              </a:rPr>
              <a:t>trasformare </a:t>
            </a:r>
            <a:r>
              <a:rPr lang="nb-NO" sz="1680" dirty="0" err="1">
                <a:solidFill>
                  <a:prstClr val="black"/>
                </a:solidFill>
                <a:latin typeface="Aptos" panose="02110004020202020204"/>
              </a:rPr>
              <a:t>comportamenti </a:t>
            </a:r>
            <a:r>
              <a:rPr lang="nb-NO" sz="1680" dirty="0" err="1">
                <a:solidFill>
                  <a:prstClr val="black"/>
                </a:solidFill>
                <a:latin typeface="Aptos" panose="02110004020202020204"/>
              </a:rPr>
              <a:t>non sicuri </a:t>
            </a:r>
            <a:r>
              <a:rPr lang="nb-NO" sz="1680" dirty="0" err="1">
                <a:solidFill>
                  <a:prstClr val="black"/>
                </a:solidFill>
                <a:latin typeface="Aptos" panose="02110004020202020204"/>
              </a:rPr>
              <a:t>in </a:t>
            </a:r>
            <a:r>
              <a:rPr lang="nb-NO" sz="1680" dirty="0" err="1">
                <a:solidFill>
                  <a:prstClr val="black"/>
                </a:solidFill>
                <a:latin typeface="Aptos" panose="02110004020202020204"/>
              </a:rPr>
              <a:t>comportamenti </a:t>
            </a:r>
            <a:r>
              <a:rPr lang="nb-NO" sz="1680" dirty="0" err="1">
                <a:solidFill>
                  <a:prstClr val="black"/>
                </a:solidFill>
                <a:latin typeface="Aptos" panose="02110004020202020204"/>
              </a:rPr>
              <a:t>sicuri</a:t>
            </a:r>
            <a:endParaRPr lang="nb-NO" sz="1680" dirty="0">
              <a:solidFill>
                <a:prstClr val="black"/>
              </a:solidFill>
              <a:latin typeface="Aptos" panose="02110004020202020204"/>
            </a:endParaRPr>
          </a:p>
          <a:p>
            <a:pPr marL="891540" lvl="1" indent="-342900" defTabSz="1097280" fontAlgn="base">
              <a:buFont typeface="Arial" charset="0"/>
              <a:buChar char="•"/>
            </a:pPr>
            <a:r>
              <a:rPr lang="nb-NO" sz="1680" dirty="0">
                <a:solidFill>
                  <a:prstClr val="black"/>
                </a:solidFill>
                <a:latin typeface="Aptos" panose="02110004020202020204"/>
              </a:rPr>
              <a:t>attività </a:t>
            </a:r>
            <a:r>
              <a:rPr lang="nb-NO" sz="1680" dirty="0" err="1">
                <a:solidFill>
                  <a:prstClr val="black"/>
                </a:solidFill>
                <a:latin typeface="Aptos" panose="02110004020202020204"/>
              </a:rPr>
              <a:t>che </a:t>
            </a:r>
            <a:r>
              <a:rPr lang="nb-NO" sz="1680" dirty="0" err="1">
                <a:solidFill>
                  <a:prstClr val="black"/>
                </a:solidFill>
                <a:latin typeface="Aptos" panose="02110004020202020204"/>
              </a:rPr>
              <a:t>potrebbero </a:t>
            </a:r>
            <a:r>
              <a:rPr lang="nb-NO" sz="1680" dirty="0">
                <a:solidFill>
                  <a:prstClr val="black"/>
                </a:solidFill>
                <a:latin typeface="Aptos" panose="02110004020202020204"/>
              </a:rPr>
              <a:t>andare perse a </a:t>
            </a:r>
            <a:r>
              <a:rPr lang="nb-NO" sz="1680" dirty="0" err="1">
                <a:solidFill>
                  <a:prstClr val="black"/>
                </a:solidFill>
                <a:latin typeface="Aptos" panose="02110004020202020204"/>
              </a:rPr>
              <a:t>causa </a:t>
            </a:r>
            <a:r>
              <a:rPr lang="nb-NO" sz="1680" dirty="0">
                <a:solidFill>
                  <a:prstClr val="black"/>
                </a:solidFill>
                <a:latin typeface="Aptos" panose="02110004020202020204"/>
              </a:rPr>
              <a:t>del </a:t>
            </a:r>
            <a:r>
              <a:rPr lang="nb-NO" sz="1680" dirty="0" err="1">
                <a:solidFill>
                  <a:prstClr val="black"/>
                </a:solidFill>
                <a:latin typeface="Aptos" panose="02110004020202020204"/>
              </a:rPr>
              <a:t>rispetto </a:t>
            </a:r>
            <a:r>
              <a:rPr lang="nb-NO" sz="1680" dirty="0" err="1">
                <a:solidFill>
                  <a:prstClr val="black"/>
                </a:solidFill>
                <a:latin typeface="Aptos" panose="02110004020202020204"/>
              </a:rPr>
              <a:t>delle </a:t>
            </a:r>
            <a:r>
              <a:rPr lang="nb-NO" sz="1680" dirty="0" err="1">
                <a:solidFill>
                  <a:prstClr val="black"/>
                </a:solidFill>
                <a:latin typeface="Aptos" panose="02110004020202020204"/>
              </a:rPr>
              <a:t>politiche </a:t>
            </a:r>
            <a:r>
              <a:rPr lang="nb-NO" sz="1680" dirty="0">
                <a:solidFill>
                  <a:prstClr val="black"/>
                </a:solidFill>
                <a:latin typeface="Aptos" panose="02110004020202020204"/>
              </a:rPr>
              <a:t>da parte del personale</a:t>
            </a:r>
            <a:endParaRPr lang="nb-NO" sz="1680" dirty="0">
              <a:solidFill>
                <a:prstClr val="black"/>
              </a:solidFill>
              <a:latin typeface="Aptos" panose="02110004020202020204"/>
            </a:endParaRPr>
          </a:p>
          <a:p>
            <a:pPr marL="891540" lvl="1" indent="-342900" defTabSz="1097280" fontAlgn="base">
              <a:buFont typeface="Arial" charset="0"/>
              <a:buChar char="•"/>
            </a:pPr>
            <a:r>
              <a:rPr lang="nb-NO" sz="1680" dirty="0" err="1">
                <a:solidFill>
                  <a:prstClr val="black"/>
                </a:solidFill>
                <a:latin typeface="Aptos" panose="02110004020202020204"/>
              </a:rPr>
              <a:t>Sviluppare </a:t>
            </a:r>
            <a:r>
              <a:rPr lang="nb-NO" sz="1680" dirty="0" err="1">
                <a:solidFill>
                  <a:prstClr val="black"/>
                </a:solidFill>
                <a:latin typeface="Aptos" panose="02110004020202020204"/>
              </a:rPr>
              <a:t>le </a:t>
            </a:r>
            <a:r>
              <a:rPr lang="nb-NO" sz="1680" dirty="0">
                <a:solidFill>
                  <a:prstClr val="black"/>
                </a:solidFill>
                <a:latin typeface="Aptos" panose="02110004020202020204"/>
              </a:rPr>
              <a:t>competenze </a:t>
            </a:r>
            <a:r>
              <a:rPr lang="nb-NO" sz="1680" dirty="0" err="1">
                <a:solidFill>
                  <a:prstClr val="black"/>
                </a:solidFill>
                <a:latin typeface="Aptos" panose="02110004020202020204"/>
              </a:rPr>
              <a:t>necessarie </a:t>
            </a:r>
            <a:r>
              <a:rPr lang="nb-NO" sz="1680" dirty="0">
                <a:solidFill>
                  <a:prstClr val="black"/>
                </a:solidFill>
                <a:latin typeface="Aptos" panose="02110004020202020204"/>
              </a:rPr>
              <a:t>alle diverse parti </a:t>
            </a:r>
            <a:r>
              <a:rPr lang="nb-NO" sz="1680" dirty="0" err="1">
                <a:solidFill>
                  <a:prstClr val="black"/>
                </a:solidFill>
                <a:latin typeface="Aptos" panose="02110004020202020204"/>
              </a:rPr>
              <a:t>dell'organizzazione</a:t>
            </a:r>
            <a:endParaRPr lang="nb-NO" sz="1680" dirty="0">
              <a:solidFill>
                <a:prstClr val="black"/>
              </a:solidFill>
              <a:latin typeface="Aptos" panose="02110004020202020204"/>
            </a:endParaRPr>
          </a:p>
          <a:p>
            <a:pPr marL="342900" indent="-342900" defTabSz="1097280" fontAlgn="base">
              <a:buFont typeface="Arial" charset="0"/>
              <a:buChar char="•"/>
            </a:pPr>
            <a:r>
              <a:rPr lang="nb-NO" sz="1680" dirty="0">
                <a:solidFill>
                  <a:prstClr val="black"/>
                </a:solidFill>
                <a:latin typeface="Aptos" panose="02110004020202020204"/>
              </a:rPr>
              <a:t>Dare </a:t>
            </a:r>
            <a:r>
              <a:rPr lang="nb-NO" sz="1680" dirty="0" err="1">
                <a:solidFill>
                  <a:prstClr val="black"/>
                </a:solidFill>
                <a:latin typeface="Aptos" panose="02110004020202020204"/>
              </a:rPr>
              <a:t>l'esempio</a:t>
            </a:r>
            <a:r>
              <a:rPr lang="nb-NO" sz="1680" dirty="0">
                <a:solidFill>
                  <a:prstClr val="black"/>
                </a:solidFill>
                <a:latin typeface="Aptos" panose="02110004020202020204"/>
              </a:rPr>
              <a:t>: </a:t>
            </a:r>
            <a:r>
              <a:rPr lang="nb-NO" sz="1680" dirty="0" err="1">
                <a:solidFill>
                  <a:prstClr val="black"/>
                </a:solidFill>
                <a:latin typeface="Aptos" panose="02110004020202020204"/>
              </a:rPr>
              <a:t>seguire </a:t>
            </a:r>
            <a:r>
              <a:rPr lang="nb-NO" sz="1680" dirty="0" err="1">
                <a:solidFill>
                  <a:prstClr val="black"/>
                </a:solidFill>
                <a:latin typeface="Aptos" panose="02110004020202020204"/>
              </a:rPr>
              <a:t>sempre </a:t>
            </a:r>
            <a:r>
              <a:rPr lang="nb-NO" sz="1680" dirty="0" err="1">
                <a:solidFill>
                  <a:prstClr val="black"/>
                </a:solidFill>
                <a:latin typeface="Aptos" panose="02110004020202020204"/>
              </a:rPr>
              <a:t>le politiche </a:t>
            </a:r>
            <a:r>
              <a:rPr lang="nb-NO" sz="1680" dirty="0" err="1">
                <a:solidFill>
                  <a:prstClr val="black"/>
                </a:solidFill>
                <a:latin typeface="Aptos" panose="02110004020202020204"/>
              </a:rPr>
              <a:t>di sicurezza </a:t>
            </a:r>
            <a:r>
              <a:rPr lang="nb-NO" sz="1680" dirty="0">
                <a:solidFill>
                  <a:prstClr val="black"/>
                </a:solidFill>
                <a:latin typeface="Aptos" panose="02110004020202020204"/>
              </a:rPr>
              <a:t>(</a:t>
            </a:r>
            <a:r>
              <a:rPr lang="nb-NO" sz="1680" dirty="0" err="1">
                <a:solidFill>
                  <a:prstClr val="black"/>
                </a:solidFill>
                <a:latin typeface="Aptos" panose="02110004020202020204"/>
              </a:rPr>
              <a:t>si </a:t>
            </a:r>
            <a:r>
              <a:rPr lang="nb-NO" sz="1680" dirty="0" err="1">
                <a:solidFill>
                  <a:prstClr val="black"/>
                </a:solidFill>
                <a:latin typeface="Aptos" panose="02110004020202020204"/>
              </a:rPr>
              <a:t>è </a:t>
            </a:r>
            <a:r>
              <a:rPr lang="nb-NO" sz="1680" dirty="0">
                <a:solidFill>
                  <a:prstClr val="black"/>
                </a:solidFill>
                <a:latin typeface="Aptos" panose="02110004020202020204"/>
              </a:rPr>
              <a:t>un </a:t>
            </a:r>
            <a:r>
              <a:rPr lang="nb-NO" sz="1680" dirty="0">
                <a:solidFill>
                  <a:prstClr val="black"/>
                </a:solidFill>
                <a:latin typeface="Aptos" panose="02110004020202020204"/>
              </a:rPr>
              <a:t>obiettivo </a:t>
            </a:r>
            <a:r>
              <a:rPr lang="nb-NO" sz="1680" dirty="0" err="1">
                <a:solidFill>
                  <a:prstClr val="black"/>
                </a:solidFill>
                <a:latin typeface="Aptos" panose="02110004020202020204"/>
              </a:rPr>
              <a:t>di alto valore</a:t>
            </a:r>
            <a:r>
              <a:rPr lang="nb-NO" sz="1680" dirty="0">
                <a:solidFill>
                  <a:prstClr val="black"/>
                </a:solidFill>
                <a:latin typeface="Aptos" panose="02110004020202020204"/>
              </a:rPr>
              <a:t>) e </a:t>
            </a:r>
            <a:r>
              <a:rPr lang="nb-NO" sz="1680" dirty="0" err="1">
                <a:solidFill>
                  <a:prstClr val="black"/>
                </a:solidFill>
                <a:latin typeface="Aptos" panose="02110004020202020204"/>
              </a:rPr>
              <a:t>dedicare </a:t>
            </a:r>
            <a:r>
              <a:rPr lang="nb-NO" sz="1680" dirty="0">
                <a:solidFill>
                  <a:prstClr val="black"/>
                </a:solidFill>
                <a:latin typeface="Aptos" panose="02110004020202020204"/>
              </a:rPr>
              <a:t>una </a:t>
            </a:r>
            <a:r>
              <a:rPr lang="nb-NO" sz="1680" dirty="0" err="1">
                <a:solidFill>
                  <a:prstClr val="black"/>
                </a:solidFill>
                <a:latin typeface="Aptos" panose="02110004020202020204"/>
              </a:rPr>
              <a:t>parte </a:t>
            </a:r>
            <a:r>
              <a:rPr lang="nb-NO" sz="1680" dirty="0">
                <a:solidFill>
                  <a:prstClr val="black"/>
                </a:solidFill>
                <a:latin typeface="Aptos" panose="02110004020202020204"/>
              </a:rPr>
              <a:t>del </a:t>
            </a:r>
            <a:r>
              <a:rPr lang="nb-NO" sz="1680" dirty="0" err="1">
                <a:solidFill>
                  <a:prstClr val="black"/>
                </a:solidFill>
                <a:latin typeface="Aptos" panose="02110004020202020204"/>
              </a:rPr>
              <a:t>proprio </a:t>
            </a:r>
            <a:r>
              <a:rPr lang="nb-NO" sz="1680" dirty="0">
                <a:solidFill>
                  <a:prstClr val="black"/>
                </a:solidFill>
                <a:latin typeface="Aptos" panose="02110004020202020204"/>
              </a:rPr>
              <a:t>tempo a </a:t>
            </a:r>
            <a:r>
              <a:rPr lang="nb-NO" sz="1680" dirty="0" err="1">
                <a:solidFill>
                  <a:prstClr val="black"/>
                </a:solidFill>
                <a:latin typeface="Aptos" panose="02110004020202020204"/>
              </a:rPr>
              <a:t>collaborare </a:t>
            </a:r>
            <a:r>
              <a:rPr lang="nb-NO" sz="1680" dirty="0" err="1">
                <a:solidFill>
                  <a:prstClr val="black"/>
                </a:solidFill>
                <a:latin typeface="Aptos" panose="02110004020202020204"/>
              </a:rPr>
              <a:t>con </a:t>
            </a:r>
            <a:r>
              <a:rPr lang="nb-NO" sz="1680" dirty="0" err="1">
                <a:solidFill>
                  <a:prstClr val="black"/>
                </a:solidFill>
                <a:latin typeface="Aptos" panose="02110004020202020204"/>
              </a:rPr>
              <a:t>specialisti </a:t>
            </a:r>
            <a:r>
              <a:rPr lang="nb-NO" sz="1680" dirty="0">
                <a:solidFill>
                  <a:prstClr val="black"/>
                </a:solidFill>
                <a:latin typeface="Aptos" panose="02110004020202020204"/>
              </a:rPr>
              <a:t>e personale </a:t>
            </a:r>
            <a:r>
              <a:rPr lang="nb-NO" sz="1680" dirty="0" err="1">
                <a:solidFill>
                  <a:prstClr val="black"/>
                </a:solidFill>
                <a:latin typeface="Aptos" panose="02110004020202020204"/>
              </a:rPr>
              <a:t>addetto alla sicurezza </a:t>
            </a:r>
            <a:r>
              <a:rPr lang="nb-NO" sz="1680" dirty="0">
                <a:solidFill>
                  <a:prstClr val="black"/>
                </a:solidFill>
                <a:latin typeface="Aptos" panose="02110004020202020204"/>
              </a:rPr>
              <a:t>per </a:t>
            </a:r>
            <a:r>
              <a:rPr lang="nb-NO" sz="1680" dirty="0" err="1">
                <a:solidFill>
                  <a:prstClr val="black"/>
                </a:solidFill>
                <a:latin typeface="Aptos" panose="02110004020202020204"/>
              </a:rPr>
              <a:t>trovare </a:t>
            </a:r>
            <a:r>
              <a:rPr lang="nb-NO" sz="1680" dirty="0" err="1">
                <a:solidFill>
                  <a:prstClr val="black"/>
                </a:solidFill>
                <a:latin typeface="Aptos" panose="02110004020202020204"/>
              </a:rPr>
              <a:t>soluzioni </a:t>
            </a:r>
            <a:r>
              <a:rPr lang="nb-NO" sz="1680" dirty="0" err="1">
                <a:solidFill>
                  <a:prstClr val="black"/>
                </a:solidFill>
                <a:latin typeface="Aptos" panose="02110004020202020204"/>
              </a:rPr>
              <a:t>praticabili </a:t>
            </a:r>
            <a:r>
              <a:rPr lang="nb-NO" sz="1680" dirty="0">
                <a:solidFill>
                  <a:prstClr val="black"/>
                </a:solidFill>
                <a:latin typeface="Aptos" panose="02110004020202020204"/>
              </a:rPr>
              <a:t>nelle </a:t>
            </a:r>
            <a:r>
              <a:rPr lang="nb-NO" sz="1680" dirty="0" err="1">
                <a:solidFill>
                  <a:prstClr val="black"/>
                </a:solidFill>
                <a:latin typeface="Aptos" panose="02110004020202020204"/>
              </a:rPr>
              <a:t>proprie </a:t>
            </a:r>
            <a:r>
              <a:rPr lang="nb-NO" sz="1680" dirty="0">
                <a:solidFill>
                  <a:prstClr val="black"/>
                </a:solidFill>
                <a:latin typeface="Aptos" panose="02110004020202020204"/>
              </a:rPr>
              <a:t>aree di </a:t>
            </a:r>
            <a:r>
              <a:rPr lang="nb-NO" sz="1680" dirty="0" err="1">
                <a:solidFill>
                  <a:prstClr val="black"/>
                </a:solidFill>
                <a:latin typeface="Aptos" panose="02110004020202020204"/>
              </a:rPr>
              <a:t>competenza </a:t>
            </a:r>
            <a:r>
              <a:rPr lang="nb-NO" sz="1680" dirty="0">
                <a:solidFill>
                  <a:prstClr val="black"/>
                </a:solidFill>
                <a:latin typeface="Aptos" panose="02110004020202020204"/>
              </a:rPr>
              <a:t>(ad esempio</a:t>
            </a:r>
            <a:r>
              <a:rPr lang="nb-NO" sz="1680" dirty="0">
                <a:solidFill>
                  <a:prstClr val="black"/>
                </a:solidFill>
                <a:latin typeface="Aptos" panose="02110004020202020204"/>
              </a:rPr>
              <a:t>,</a:t>
            </a:r>
            <a:r>
              <a:rPr lang="nb-NO" sz="1680" dirty="0">
                <a:solidFill>
                  <a:prstClr val="black"/>
                </a:solidFill>
                <a:latin typeface="Aptos" panose="02110004020202020204"/>
              </a:rPr>
              <a:t> </a:t>
            </a:r>
            <a:r>
              <a:rPr lang="nb-NO" sz="1680" dirty="0" err="1">
                <a:solidFill>
                  <a:prstClr val="black"/>
                </a:solidFill>
                <a:latin typeface="Aptos" panose="02110004020202020204"/>
              </a:rPr>
              <a:t>operazioni</a:t>
            </a:r>
            <a:r>
              <a:rPr lang="nb-NO" sz="1680" dirty="0">
                <a:solidFill>
                  <a:prstClr val="black"/>
                </a:solidFill>
                <a:latin typeface="Aptos" panose="02110004020202020204"/>
              </a:rPr>
              <a:t>,</a:t>
            </a:r>
            <a:r>
              <a:rPr lang="nb-NO" sz="1680" dirty="0">
                <a:solidFill>
                  <a:prstClr val="black"/>
                </a:solidFill>
                <a:latin typeface="Aptos" panose="02110004020202020204"/>
              </a:rPr>
              <a:t> </a:t>
            </a:r>
            <a:r>
              <a:rPr lang="nb-NO" sz="1680" dirty="0" err="1">
                <a:solidFill>
                  <a:prstClr val="black"/>
                </a:solidFill>
                <a:latin typeface="Aptos" panose="02110004020202020204"/>
              </a:rPr>
              <a:t>finanza</a:t>
            </a:r>
            <a:r>
              <a:rPr lang="nb-NO" sz="1680" dirty="0">
                <a:solidFill>
                  <a:prstClr val="black"/>
                </a:solidFill>
                <a:latin typeface="Aptos" panose="02110004020202020204"/>
              </a:rPr>
              <a:t>, </a:t>
            </a:r>
            <a:r>
              <a:rPr lang="nb-NO" sz="1680" dirty="0" err="1">
                <a:solidFill>
                  <a:prstClr val="black"/>
                </a:solidFill>
                <a:latin typeface="Aptos" panose="02110004020202020204"/>
              </a:rPr>
              <a:t>marketing</a:t>
            </a:r>
            <a:r>
              <a:rPr lang="nb-NO" sz="1680" dirty="0">
                <a:solidFill>
                  <a:prstClr val="black"/>
                </a:solidFill>
                <a:latin typeface="Aptos" panose="02110004020202020204"/>
              </a:rPr>
              <a:t>)</a:t>
            </a:r>
          </a:p>
          <a:p>
            <a:pPr marL="342900" indent="-342900" defTabSz="1097280" fontAlgn="base">
              <a:buFont typeface="Arial" charset="0"/>
              <a:buChar char="•"/>
            </a:pPr>
            <a:r>
              <a:rPr lang="nb-NO" sz="1680" dirty="0" err="1">
                <a:solidFill>
                  <a:prstClr val="black"/>
                </a:solidFill>
                <a:latin typeface="Aptos" panose="02110004020202020204"/>
              </a:rPr>
              <a:t>Gestisci </a:t>
            </a:r>
            <a:r>
              <a:rPr lang="nb-NO" sz="1680" dirty="0" err="1">
                <a:solidFill>
                  <a:prstClr val="black"/>
                </a:solidFill>
                <a:latin typeface="Aptos" panose="02110004020202020204"/>
              </a:rPr>
              <a:t>la</a:t>
            </a:r>
            <a:r>
              <a:rPr lang="nb-NO" sz="1680" dirty="0" err="1">
                <a:solidFill>
                  <a:prstClr val="black"/>
                </a:solidFill>
                <a:latin typeface="Aptos" panose="02110004020202020204"/>
              </a:rPr>
              <a:t> tua </a:t>
            </a:r>
            <a:r>
              <a:rPr lang="nb-NO" sz="1680" dirty="0" err="1">
                <a:solidFill>
                  <a:prstClr val="black"/>
                </a:solidFill>
                <a:latin typeface="Aptos" panose="02110004020202020204"/>
              </a:rPr>
              <a:t>organizzazione </a:t>
            </a:r>
            <a:r>
              <a:rPr lang="nb-NO" sz="1680" dirty="0">
                <a:solidFill>
                  <a:prstClr val="black"/>
                </a:solidFill>
                <a:latin typeface="Aptos" panose="02110004020202020204"/>
              </a:rPr>
              <a:t>per </a:t>
            </a:r>
            <a:r>
              <a:rPr lang="nb-NO" sz="1680" dirty="0" err="1">
                <a:solidFill>
                  <a:prstClr val="black"/>
                </a:solidFill>
                <a:latin typeface="Aptos" panose="02110004020202020204"/>
              </a:rPr>
              <a:t>favorire </a:t>
            </a:r>
            <a:r>
              <a:rPr lang="nb-NO" sz="1680" dirty="0" err="1">
                <a:solidFill>
                  <a:prstClr val="black"/>
                </a:solidFill>
                <a:latin typeface="Aptos" panose="02110004020202020204"/>
              </a:rPr>
              <a:t>la sicurezza</a:t>
            </a:r>
            <a:r>
              <a:rPr lang="nb-NO" sz="1680" dirty="0">
                <a:solidFill>
                  <a:prstClr val="black"/>
                </a:solidFill>
                <a:latin typeface="Aptos" panose="02110004020202020204"/>
              </a:rPr>
              <a:t>: il rapporto ha </a:t>
            </a:r>
            <a:r>
              <a:rPr lang="nb-NO" sz="1680" dirty="0" err="1">
                <a:solidFill>
                  <a:prstClr val="black"/>
                </a:solidFill>
                <a:latin typeface="Aptos" panose="02110004020202020204"/>
              </a:rPr>
              <a:t>rilevato </a:t>
            </a:r>
            <a:r>
              <a:rPr lang="nb-NO" sz="1680" dirty="0" err="1">
                <a:solidFill>
                  <a:prstClr val="black"/>
                </a:solidFill>
                <a:latin typeface="Aptos" panose="02110004020202020204"/>
              </a:rPr>
              <a:t>che </a:t>
            </a:r>
            <a:r>
              <a:rPr lang="nb-NO" sz="1680" dirty="0">
                <a:solidFill>
                  <a:prstClr val="black"/>
                </a:solidFill>
                <a:latin typeface="Aptos" panose="02110004020202020204"/>
              </a:rPr>
              <a:t>una gestione </a:t>
            </a:r>
            <a:r>
              <a:rPr lang="nb-NO" sz="1680" dirty="0" err="1">
                <a:solidFill>
                  <a:prstClr val="black"/>
                </a:solidFill>
                <a:latin typeface="Aptos" panose="02110004020202020204"/>
              </a:rPr>
              <a:t>efficace </a:t>
            </a:r>
            <a:r>
              <a:rPr lang="nb-NO" sz="1680" dirty="0">
                <a:solidFill>
                  <a:prstClr val="black"/>
                </a:solidFill>
                <a:latin typeface="Aptos" panose="02110004020202020204"/>
              </a:rPr>
              <a:t>della </a:t>
            </a:r>
            <a:r>
              <a:rPr lang="nb-NO" sz="1680" dirty="0" err="1">
                <a:solidFill>
                  <a:prstClr val="black"/>
                </a:solidFill>
                <a:latin typeface="Aptos" panose="02110004020202020204"/>
              </a:rPr>
              <a:t>sicurezza </a:t>
            </a:r>
            <a:r>
              <a:rPr lang="nb-NO" sz="1680" dirty="0" err="1">
                <a:solidFill>
                  <a:prstClr val="black"/>
                </a:solidFill>
                <a:latin typeface="Aptos" panose="02110004020202020204"/>
              </a:rPr>
              <a:t>può </a:t>
            </a:r>
            <a:r>
              <a:rPr lang="nb-NO" sz="1680" dirty="0" err="1">
                <a:solidFill>
                  <a:prstClr val="black"/>
                </a:solidFill>
                <a:latin typeface="Aptos" panose="02110004020202020204"/>
              </a:rPr>
              <a:t>attingere </a:t>
            </a:r>
            <a:r>
              <a:rPr lang="nb-NO" sz="1680" dirty="0" err="1">
                <a:solidFill>
                  <a:prstClr val="black"/>
                </a:solidFill>
                <a:latin typeface="Aptos" panose="02110004020202020204"/>
              </a:rPr>
              <a:t>conoscenze </a:t>
            </a:r>
            <a:r>
              <a:rPr lang="nb-NO" sz="1680" dirty="0">
                <a:solidFill>
                  <a:prstClr val="black"/>
                </a:solidFill>
                <a:latin typeface="Aptos" panose="02110004020202020204"/>
              </a:rPr>
              <a:t>e </a:t>
            </a:r>
            <a:r>
              <a:rPr lang="nb-NO" sz="1680" dirty="0" err="1">
                <a:solidFill>
                  <a:prstClr val="black"/>
                </a:solidFill>
                <a:latin typeface="Aptos" panose="02110004020202020204"/>
              </a:rPr>
              <a:t>strumenti </a:t>
            </a:r>
            <a:r>
              <a:rPr lang="nb-NO" sz="1680" dirty="0">
                <a:solidFill>
                  <a:prstClr val="black"/>
                </a:solidFill>
                <a:latin typeface="Aptos" panose="02110004020202020204"/>
              </a:rPr>
              <a:t>dalla </a:t>
            </a:r>
            <a:r>
              <a:rPr lang="nb-NO" sz="1680" dirty="0" err="1">
                <a:solidFill>
                  <a:prstClr val="black"/>
                </a:solidFill>
                <a:latin typeface="Aptos" panose="02110004020202020204"/>
              </a:rPr>
              <a:t>sicurezza</a:t>
            </a:r>
            <a:r>
              <a:rPr lang="nb-NO" sz="1680" dirty="0">
                <a:solidFill>
                  <a:prstClr val="black"/>
                </a:solidFill>
                <a:latin typeface="Aptos" panose="02110004020202020204"/>
              </a:rPr>
              <a:t>. </a:t>
            </a:r>
            <a:r>
              <a:rPr lang="nb-NO" sz="1680" dirty="0" err="1">
                <a:solidFill>
                  <a:prstClr val="black"/>
                </a:solidFill>
                <a:latin typeface="Aptos" panose="02110004020202020204"/>
              </a:rPr>
              <a:t>Allo stesso modo</a:t>
            </a:r>
            <a:r>
              <a:rPr lang="nb-NO" sz="1680" dirty="0">
                <a:solidFill>
                  <a:prstClr val="black"/>
                </a:solidFill>
                <a:latin typeface="Aptos" panose="02110004020202020204"/>
              </a:rPr>
              <a:t>, le risorse umane </a:t>
            </a:r>
            <a:r>
              <a:rPr lang="nb-NO" sz="1680" dirty="0" err="1">
                <a:solidFill>
                  <a:prstClr val="black"/>
                </a:solidFill>
                <a:latin typeface="Aptos" panose="02110004020202020204"/>
              </a:rPr>
              <a:t>possono </a:t>
            </a:r>
            <a:r>
              <a:rPr lang="nb-NO" sz="1680" dirty="0">
                <a:solidFill>
                  <a:prstClr val="black"/>
                </a:solidFill>
                <a:latin typeface="Aptos" panose="02110004020202020204"/>
              </a:rPr>
              <a:t>contribuire </a:t>
            </a:r>
            <a:r>
              <a:rPr lang="nb-NO" sz="1680" dirty="0" err="1">
                <a:solidFill>
                  <a:prstClr val="black"/>
                </a:solidFill>
                <a:latin typeface="Aptos" panose="02110004020202020204"/>
              </a:rPr>
              <a:t>alla </a:t>
            </a:r>
            <a:r>
              <a:rPr lang="nb-NO" sz="1680" dirty="0">
                <a:solidFill>
                  <a:prstClr val="black"/>
                </a:solidFill>
                <a:latin typeface="Aptos" panose="02110004020202020204"/>
              </a:rPr>
              <a:t>progettazione di </a:t>
            </a:r>
            <a:r>
              <a:rPr lang="nb-NO" sz="1680" dirty="0" err="1">
                <a:solidFill>
                  <a:prstClr val="black"/>
                </a:solidFill>
                <a:latin typeface="Aptos" panose="02110004020202020204"/>
              </a:rPr>
              <a:t>incentivi </a:t>
            </a:r>
            <a:r>
              <a:rPr lang="nb-NO" sz="1680" dirty="0">
                <a:solidFill>
                  <a:prstClr val="black"/>
                </a:solidFill>
                <a:latin typeface="Aptos" panose="02110004020202020204"/>
              </a:rPr>
              <a:t>e KPI, </a:t>
            </a:r>
            <a:r>
              <a:rPr lang="nb-NO" sz="1680" dirty="0" err="1">
                <a:solidFill>
                  <a:prstClr val="black"/>
                </a:solidFill>
                <a:latin typeface="Aptos" panose="02110004020202020204"/>
              </a:rPr>
              <a:t>aiutando</a:t>
            </a:r>
            <a:r>
              <a:rPr lang="nb-NO" sz="1680" dirty="0">
                <a:solidFill>
                  <a:prstClr val="black"/>
                </a:solidFill>
                <a:latin typeface="Aptos" panose="02110004020202020204"/>
              </a:rPr>
              <a:t> </a:t>
            </a:r>
            <a:r>
              <a:rPr lang="nb-NO" sz="1680" dirty="0">
                <a:solidFill>
                  <a:prstClr val="black"/>
                </a:solidFill>
                <a:latin typeface="Aptos" panose="02110004020202020204"/>
              </a:rPr>
              <a:t>a </a:t>
            </a:r>
            <a:r>
              <a:rPr lang="nb-NO" sz="1680" dirty="0" err="1">
                <a:solidFill>
                  <a:prstClr val="black"/>
                </a:solidFill>
                <a:latin typeface="Aptos" panose="02110004020202020204"/>
              </a:rPr>
              <a:t>identificare </a:t>
            </a:r>
            <a:r>
              <a:rPr lang="nb-NO" sz="1680" dirty="0" err="1">
                <a:solidFill>
                  <a:prstClr val="black"/>
                </a:solidFill>
                <a:latin typeface="Aptos" panose="02110004020202020204"/>
              </a:rPr>
              <a:t>il</a:t>
            </a:r>
            <a:r>
              <a:rPr lang="nb-NO" sz="1680" dirty="0">
                <a:solidFill>
                  <a:prstClr val="black"/>
                </a:solidFill>
                <a:latin typeface="Aptos" panose="02110004020202020204"/>
              </a:rPr>
              <a:t> personale </a:t>
            </a:r>
            <a:r>
              <a:rPr lang="nb-NO" sz="1680" dirty="0" err="1">
                <a:solidFill>
                  <a:prstClr val="black"/>
                </a:solidFill>
                <a:latin typeface="Aptos" panose="02110004020202020204"/>
              </a:rPr>
              <a:t>interessato </a:t>
            </a:r>
            <a:r>
              <a:rPr lang="nb-NO" sz="1680" dirty="0">
                <a:solidFill>
                  <a:prstClr val="black"/>
                </a:solidFill>
                <a:latin typeface="Aptos" panose="02110004020202020204"/>
              </a:rPr>
              <a:t>ad </a:t>
            </a:r>
            <a:r>
              <a:rPr lang="nb-NO" sz="1680" dirty="0" err="1">
                <a:solidFill>
                  <a:prstClr val="black"/>
                </a:solidFill>
                <a:latin typeface="Aptos" panose="02110004020202020204"/>
              </a:rPr>
              <a:t>acquisire </a:t>
            </a:r>
            <a:r>
              <a:rPr lang="nb-NO" sz="1680" dirty="0" err="1">
                <a:solidFill>
                  <a:prstClr val="black"/>
                </a:solidFill>
                <a:latin typeface="Aptos" panose="02110004020202020204"/>
              </a:rPr>
              <a:t>nuove </a:t>
            </a:r>
            <a:r>
              <a:rPr lang="nb-NO" sz="1680" dirty="0">
                <a:solidFill>
                  <a:prstClr val="black"/>
                </a:solidFill>
                <a:latin typeface="Aptos" panose="02110004020202020204"/>
              </a:rPr>
              <a:t>competenze e </a:t>
            </a:r>
            <a:r>
              <a:rPr lang="nb-NO" sz="1680" dirty="0" err="1">
                <a:solidFill>
                  <a:prstClr val="black"/>
                </a:solidFill>
                <a:latin typeface="Aptos" panose="02110004020202020204"/>
              </a:rPr>
              <a:t>ad assumersi </a:t>
            </a:r>
            <a:r>
              <a:rPr lang="nb-NO" sz="1680" dirty="0" err="1">
                <a:solidFill>
                  <a:prstClr val="black"/>
                </a:solidFill>
                <a:latin typeface="Aptos" panose="02110004020202020204"/>
              </a:rPr>
              <a:t>responsabilità </a:t>
            </a:r>
            <a:r>
              <a:rPr lang="nb-NO" sz="1680" dirty="0" err="1">
                <a:solidFill>
                  <a:prstClr val="black"/>
                </a:solidFill>
                <a:latin typeface="Aptos" panose="02110004020202020204"/>
              </a:rPr>
              <a:t>aggiuntive</a:t>
            </a:r>
            <a:r>
              <a:rPr lang="nb-NO" sz="1680" dirty="0">
                <a:solidFill>
                  <a:prstClr val="black"/>
                </a:solidFill>
                <a:latin typeface="Aptos" panose="02110004020202020204"/>
              </a:rPr>
              <a:t>. La comunicazione e </a:t>
            </a:r>
            <a:r>
              <a:rPr lang="nb-NO" sz="1680" dirty="0" err="1">
                <a:solidFill>
                  <a:prstClr val="black"/>
                </a:solidFill>
                <a:latin typeface="Aptos" panose="02110004020202020204"/>
              </a:rPr>
              <a:t>il marketing </a:t>
            </a:r>
            <a:r>
              <a:rPr lang="nb-NO" sz="1680" dirty="0" err="1">
                <a:solidFill>
                  <a:prstClr val="black"/>
                </a:solidFill>
                <a:latin typeface="Aptos" panose="02110004020202020204"/>
              </a:rPr>
              <a:t>possono </a:t>
            </a:r>
            <a:r>
              <a:rPr lang="nb-NO" sz="1680" dirty="0" err="1">
                <a:solidFill>
                  <a:prstClr val="black"/>
                </a:solidFill>
                <a:latin typeface="Aptos" panose="02110004020202020204"/>
              </a:rPr>
              <a:t>contribuire </a:t>
            </a:r>
            <a:r>
              <a:rPr lang="nb-NO" sz="1680" dirty="0">
                <a:solidFill>
                  <a:prstClr val="black"/>
                </a:solidFill>
                <a:latin typeface="Aptos" panose="02110004020202020204"/>
              </a:rPr>
              <a:t>a </a:t>
            </a:r>
            <a:r>
              <a:rPr lang="nb-NO" sz="1680" dirty="0" err="1">
                <a:solidFill>
                  <a:prstClr val="black"/>
                </a:solidFill>
                <a:latin typeface="Aptos" panose="02110004020202020204"/>
              </a:rPr>
              <a:t>migliorare </a:t>
            </a:r>
            <a:r>
              <a:rPr lang="nb-NO" sz="1680" dirty="0" err="1">
                <a:solidFill>
                  <a:prstClr val="black"/>
                </a:solidFill>
                <a:latin typeface="Aptos" panose="02110004020202020204"/>
              </a:rPr>
              <a:t>l'efficacia </a:t>
            </a:r>
            <a:r>
              <a:rPr lang="nb-NO" sz="1680" dirty="0">
                <a:solidFill>
                  <a:prstClr val="black"/>
                </a:solidFill>
                <a:latin typeface="Aptos" panose="02110004020202020204"/>
              </a:rPr>
              <a:t>dei </a:t>
            </a:r>
            <a:r>
              <a:rPr lang="nb-NO" sz="1680" dirty="0">
                <a:solidFill>
                  <a:prstClr val="black"/>
                </a:solidFill>
                <a:latin typeface="Aptos" panose="02110004020202020204"/>
              </a:rPr>
              <a:t>materiali </a:t>
            </a:r>
            <a:r>
              <a:rPr lang="nb-NO" sz="1680" dirty="0" err="1">
                <a:solidFill>
                  <a:prstClr val="black"/>
                </a:solidFill>
                <a:latin typeface="Aptos" panose="02110004020202020204"/>
              </a:rPr>
              <a:t>di sensibilizzazione</a:t>
            </a:r>
            <a:r>
              <a:rPr lang="nb-NO" sz="1680" dirty="0">
                <a:solidFill>
                  <a:prstClr val="black"/>
                </a:solidFill>
                <a:latin typeface="Aptos" panose="02110004020202020204"/>
              </a:rPr>
              <a:t>. Sfruttare </a:t>
            </a:r>
            <a:r>
              <a:rPr lang="nb-NO" sz="1680" dirty="0" err="1">
                <a:solidFill>
                  <a:prstClr val="black"/>
                </a:solidFill>
                <a:latin typeface="Aptos" panose="02110004020202020204"/>
              </a:rPr>
              <a:t>le</a:t>
            </a:r>
            <a:r>
              <a:rPr lang="nb-NO" sz="1680" dirty="0" err="1">
                <a:solidFill>
                  <a:prstClr val="black"/>
                </a:solidFill>
                <a:latin typeface="Aptos" panose="02110004020202020204"/>
              </a:rPr>
              <a:t> </a:t>
            </a:r>
            <a:r>
              <a:rPr lang="nb-NO" sz="1680" dirty="0" err="1">
                <a:solidFill>
                  <a:prstClr val="black"/>
                </a:solidFill>
                <a:latin typeface="Aptos" panose="02110004020202020204"/>
              </a:rPr>
              <a:t>proprie </a:t>
            </a:r>
            <a:r>
              <a:rPr lang="nb-NO" sz="1680" dirty="0" err="1">
                <a:solidFill>
                  <a:prstClr val="black"/>
                </a:solidFill>
                <a:latin typeface="Aptos" panose="02110004020202020204"/>
              </a:rPr>
              <a:t>risorse </a:t>
            </a:r>
            <a:r>
              <a:rPr lang="nb-NO" sz="1680" dirty="0">
                <a:solidFill>
                  <a:prstClr val="black"/>
                </a:solidFill>
                <a:latin typeface="Aptos" panose="02110004020202020204"/>
              </a:rPr>
              <a:t>e </a:t>
            </a:r>
            <a:r>
              <a:rPr lang="nb-NO" sz="1680" dirty="0">
                <a:solidFill>
                  <a:prstClr val="black"/>
                </a:solidFill>
                <a:latin typeface="Aptos" panose="02110004020202020204"/>
              </a:rPr>
              <a:t>abbattere i silos per </a:t>
            </a:r>
            <a:r>
              <a:rPr lang="nb-NO" sz="1680" dirty="0" err="1">
                <a:solidFill>
                  <a:prstClr val="black"/>
                </a:solidFill>
                <a:latin typeface="Aptos" panose="02110004020202020204"/>
              </a:rPr>
              <a:t>risolvere </a:t>
            </a:r>
            <a:r>
              <a:rPr lang="nb-NO" sz="1680" dirty="0">
                <a:solidFill>
                  <a:prstClr val="black"/>
                </a:solidFill>
                <a:latin typeface="Aptos" panose="02110004020202020204"/>
              </a:rPr>
              <a:t>i problemi è un </a:t>
            </a:r>
            <a:r>
              <a:rPr lang="nb-NO" sz="1680" dirty="0" err="1">
                <a:solidFill>
                  <a:prstClr val="black"/>
                </a:solidFill>
                <a:latin typeface="Aptos" panose="02110004020202020204"/>
              </a:rPr>
              <a:t>compito</a:t>
            </a:r>
            <a:r>
              <a:rPr lang="nb-NO" sz="1680" dirty="0">
                <a:solidFill>
                  <a:prstClr val="black"/>
                </a:solidFill>
                <a:latin typeface="Aptos" panose="02110004020202020204"/>
              </a:rPr>
              <a:t> di gestione</a:t>
            </a:r>
            <a:r>
              <a:rPr lang="nb-NO" sz="1680" dirty="0">
                <a:solidFill>
                  <a:prstClr val="black"/>
                </a:solidFill>
                <a:latin typeface="Aptos" panose="02110004020202020204"/>
              </a:rPr>
              <a:t>.</a:t>
            </a:r>
          </a:p>
        </p:txBody>
      </p:sp>
      <p:sp>
        <p:nvSpPr>
          <p:cNvPr id="2" name="Tittel 1"/>
          <p:cNvSpPr>
            <a:spLocks noGrp="1"/>
          </p:cNvSpPr>
          <p:nvPr>
            <p:ph type="title"/>
          </p:nvPr>
        </p:nvSpPr>
        <p:spPr>
          <a:xfrm>
            <a:off x="370390" y="285366"/>
            <a:ext cx="13889621" cy="881364"/>
          </a:xfrm>
        </p:spPr>
        <p:txBody>
          <a:bodyPr>
            <a:normAutofit/>
          </a:bodyPr>
          <a:lstStyle/>
          <a:p>
            <a:r>
              <a:rPr lang="nb-NO" sz="3840" dirty="0" err="1">
                <a:solidFill>
                  <a:schemeClr val="accent1"/>
                </a:solidFill>
                <a:latin typeface="Helvetica Neue" charset="0"/>
                <a:ea typeface="Helvetica Neue" charset="0"/>
                <a:cs typeface="Helvetica Neue" charset="0"/>
              </a:rPr>
              <a:t>Raccomandazioni </a:t>
            </a:r>
            <a:r>
              <a:rPr lang="nb-NO" sz="3840" dirty="0">
                <a:solidFill>
                  <a:schemeClr val="accent1"/>
                </a:solidFill>
                <a:latin typeface="Helvetica Neue" charset="0"/>
                <a:ea typeface="Helvetica Neue" charset="0"/>
                <a:cs typeface="Helvetica Neue" charset="0"/>
              </a:rPr>
              <a:t>per </a:t>
            </a:r>
            <a:r>
              <a:rPr lang="nb-NO" sz="3840" dirty="0" err="1">
                <a:solidFill>
                  <a:schemeClr val="accent1"/>
                </a:solidFill>
                <a:latin typeface="Helvetica Neue" charset="0"/>
                <a:ea typeface="Helvetica Neue" charset="0"/>
                <a:cs typeface="Helvetica Neue" charset="0"/>
              </a:rPr>
              <a:t>gruppi </a:t>
            </a:r>
            <a:r>
              <a:rPr lang="nb-NO" sz="3840" dirty="0" err="1">
                <a:solidFill>
                  <a:schemeClr val="accent1"/>
                </a:solidFill>
                <a:latin typeface="Helvetica Neue" charset="0"/>
                <a:ea typeface="Helvetica Neue" charset="0"/>
                <a:cs typeface="Helvetica Neue" charset="0"/>
              </a:rPr>
              <a:t>specifici</a:t>
            </a:r>
            <a:endParaRPr lang="en-US" sz="3840" dirty="0">
              <a:solidFill>
                <a:schemeClr val="accent1"/>
              </a:solidFill>
            </a:endParaRPr>
          </a:p>
        </p:txBody>
      </p:sp>
      <p:sp>
        <p:nvSpPr>
          <p:cNvPr id="3" name="TekstSylinder 2"/>
          <p:cNvSpPr txBox="1"/>
          <p:nvPr/>
        </p:nvSpPr>
        <p:spPr>
          <a:xfrm>
            <a:off x="370390" y="1166730"/>
            <a:ext cx="6251791" cy="5706177"/>
          </a:xfrm>
          <a:prstGeom prst="rect">
            <a:avLst/>
          </a:prstGeom>
          <a:noFill/>
        </p:spPr>
        <p:txBody>
          <a:bodyPr wrap="square" rtlCol="0">
            <a:spAutoFit/>
          </a:bodyPr>
          <a:lstStyle/>
          <a:p>
            <a:pPr defTabSz="1097280"/>
            <a:r>
              <a:rPr lang="nb-NO" sz="1920" b="1" u="sng" dirty="0">
                <a:solidFill>
                  <a:prstClr val="black"/>
                </a:solidFill>
                <a:latin typeface="Aptos" panose="02110004020202020204"/>
              </a:rPr>
              <a:t>Responsabili politici</a:t>
            </a:r>
          </a:p>
          <a:p>
            <a:pPr defTabSz="1097280"/>
            <a:endParaRPr lang="nb-NO" sz="1920" dirty="0">
              <a:solidFill>
                <a:prstClr val="black"/>
              </a:solidFill>
              <a:latin typeface="Aptos" panose="02110004020202020204"/>
            </a:endParaRPr>
          </a:p>
          <a:p>
            <a:pPr marL="342900" indent="-342900" defTabSz="1097280" fontAlgn="base">
              <a:buFont typeface="Arial" charset="0"/>
              <a:buChar char="•"/>
            </a:pPr>
            <a:r>
              <a:rPr lang="nb-NO" sz="1920" dirty="0">
                <a:solidFill>
                  <a:prstClr val="black"/>
                </a:solidFill>
                <a:latin typeface="Aptos" panose="02110004020202020204"/>
              </a:rPr>
              <a:t>Assicurarsi che </a:t>
            </a:r>
            <a:r>
              <a:rPr lang="nb-NO" sz="1920" dirty="0" err="1">
                <a:solidFill>
                  <a:prstClr val="black"/>
                </a:solidFill>
                <a:latin typeface="Aptos" panose="02110004020202020204"/>
              </a:rPr>
              <a:t>le responsabilità </a:t>
            </a:r>
            <a:r>
              <a:rPr lang="nb-NO" sz="1920" dirty="0" err="1">
                <a:solidFill>
                  <a:prstClr val="black"/>
                </a:solidFill>
                <a:latin typeface="Aptos" panose="02110004020202020204"/>
              </a:rPr>
              <a:t>siano </a:t>
            </a:r>
            <a:r>
              <a:rPr lang="nb-NO" sz="1920" dirty="0" err="1">
                <a:solidFill>
                  <a:prstClr val="black"/>
                </a:solidFill>
                <a:latin typeface="Aptos" panose="02110004020202020204"/>
              </a:rPr>
              <a:t>assegnate </a:t>
            </a:r>
            <a:r>
              <a:rPr lang="nb-NO" sz="1920" dirty="0">
                <a:solidFill>
                  <a:prstClr val="black"/>
                </a:solidFill>
                <a:latin typeface="Aptos" panose="02110004020202020204"/>
              </a:rPr>
              <a:t>a </a:t>
            </a:r>
            <a:r>
              <a:rPr lang="nb-NO" sz="1920" dirty="0" err="1">
                <a:solidFill>
                  <a:prstClr val="black"/>
                </a:solidFill>
                <a:latin typeface="Aptos" panose="02110004020202020204"/>
              </a:rPr>
              <a:t>coloro </a:t>
            </a:r>
            <a:r>
              <a:rPr lang="nb-NO" sz="1920" dirty="0" err="1">
                <a:solidFill>
                  <a:prstClr val="black"/>
                </a:solidFill>
                <a:latin typeface="Aptos" panose="02110004020202020204"/>
              </a:rPr>
              <a:t>che </a:t>
            </a:r>
            <a:r>
              <a:rPr lang="nb-NO" sz="1920" dirty="0">
                <a:solidFill>
                  <a:prstClr val="black"/>
                </a:solidFill>
                <a:latin typeface="Aptos" panose="02110004020202020204"/>
              </a:rPr>
              <a:t>hanno </a:t>
            </a:r>
            <a:r>
              <a:rPr lang="nb-NO" sz="1920" dirty="0" err="1">
                <a:solidFill>
                  <a:prstClr val="black"/>
                </a:solidFill>
                <a:latin typeface="Aptos" panose="02110004020202020204"/>
              </a:rPr>
              <a:t>la </a:t>
            </a:r>
            <a:r>
              <a:rPr lang="nb-NO" sz="1920" dirty="0" err="1">
                <a:solidFill>
                  <a:prstClr val="black"/>
                </a:solidFill>
                <a:latin typeface="Aptos" panose="02110004020202020204"/>
              </a:rPr>
              <a:t>capacità </a:t>
            </a:r>
            <a:r>
              <a:rPr lang="nb-NO" sz="1920" dirty="0">
                <a:solidFill>
                  <a:prstClr val="black"/>
                </a:solidFill>
                <a:latin typeface="Aptos" panose="02110004020202020204"/>
              </a:rPr>
              <a:t>di </a:t>
            </a:r>
            <a:r>
              <a:rPr lang="nb-NO" sz="1920" dirty="0" err="1">
                <a:solidFill>
                  <a:prstClr val="black"/>
                </a:solidFill>
                <a:latin typeface="Aptos" panose="02110004020202020204"/>
              </a:rPr>
              <a:t>svolger</a:t>
            </a:r>
            <a:r>
              <a:rPr lang="nb-NO" sz="1920" dirty="0" err="1">
                <a:solidFill>
                  <a:prstClr val="black"/>
                </a:solidFill>
                <a:latin typeface="Aptos" panose="02110004020202020204"/>
              </a:rPr>
              <a:t>le</a:t>
            </a:r>
            <a:r>
              <a:rPr lang="nb-NO" sz="1920" dirty="0">
                <a:solidFill>
                  <a:prstClr val="black"/>
                </a:solidFill>
                <a:latin typeface="Aptos" panose="02110004020202020204"/>
              </a:rPr>
              <a:t> </a:t>
            </a:r>
          </a:p>
          <a:p>
            <a:pPr marL="342900" indent="-342900" defTabSz="1097280" fontAlgn="base">
              <a:buFont typeface="Arial" charset="0"/>
              <a:buChar char="•"/>
            </a:pPr>
            <a:r>
              <a:rPr lang="nb-NO" sz="1920" dirty="0" err="1">
                <a:solidFill>
                  <a:prstClr val="black"/>
                </a:solidFill>
                <a:latin typeface="Aptos" panose="02110004020202020204"/>
              </a:rPr>
              <a:t>Indicare </a:t>
            </a:r>
            <a:r>
              <a:rPr lang="nb-NO" sz="1920" dirty="0" err="1">
                <a:solidFill>
                  <a:prstClr val="black"/>
                </a:solidFill>
                <a:latin typeface="Aptos" panose="02110004020202020204"/>
              </a:rPr>
              <a:t>competenze </a:t>
            </a:r>
            <a:r>
              <a:rPr lang="nb-NO" sz="1920" dirty="0" err="1">
                <a:solidFill>
                  <a:prstClr val="black"/>
                </a:solidFill>
                <a:latin typeface="Aptos" panose="02110004020202020204"/>
              </a:rPr>
              <a:t>affidabili</a:t>
            </a:r>
            <a:r>
              <a:rPr lang="nb-NO" sz="1920" dirty="0">
                <a:solidFill>
                  <a:prstClr val="black"/>
                </a:solidFill>
                <a:latin typeface="Aptos" panose="02110004020202020204"/>
              </a:rPr>
              <a:t>, ad esempio </a:t>
            </a:r>
            <a:r>
              <a:rPr lang="nb-NO" sz="1920" dirty="0" err="1">
                <a:solidFill>
                  <a:prstClr val="black"/>
                </a:solidFill>
                <a:latin typeface="Aptos" panose="02110004020202020204"/>
              </a:rPr>
              <a:t>dove </a:t>
            </a:r>
            <a:r>
              <a:rPr lang="nb-NO" sz="1920" dirty="0">
                <a:solidFill>
                  <a:prstClr val="black"/>
                </a:solidFill>
                <a:latin typeface="Aptos" panose="02110004020202020204"/>
              </a:rPr>
              <a:t>cercare </a:t>
            </a:r>
            <a:r>
              <a:rPr lang="nb-NO" sz="1920" dirty="0" err="1">
                <a:solidFill>
                  <a:prstClr val="black"/>
                </a:solidFill>
                <a:latin typeface="Aptos" panose="02110004020202020204"/>
              </a:rPr>
              <a:t>indicazioni </a:t>
            </a:r>
            <a:r>
              <a:rPr lang="nb-NO" sz="1920" dirty="0" err="1">
                <a:solidFill>
                  <a:prstClr val="black"/>
                </a:solidFill>
                <a:latin typeface="Aptos" panose="02110004020202020204"/>
              </a:rPr>
              <a:t>su </a:t>
            </a:r>
            <a:r>
              <a:rPr lang="nb-NO" sz="1920" dirty="0" err="1">
                <a:solidFill>
                  <a:prstClr val="black"/>
                </a:solidFill>
                <a:latin typeface="Aptos" panose="02110004020202020204"/>
              </a:rPr>
              <a:t>questioni </a:t>
            </a:r>
            <a:r>
              <a:rPr lang="nb-NO" sz="1920" dirty="0" err="1">
                <a:solidFill>
                  <a:prstClr val="black"/>
                </a:solidFill>
                <a:latin typeface="Aptos" panose="02110004020202020204"/>
              </a:rPr>
              <a:t>specifiche</a:t>
            </a:r>
            <a:r>
              <a:rPr lang="nb-NO" sz="1920" dirty="0">
                <a:solidFill>
                  <a:prstClr val="black"/>
                </a:solidFill>
                <a:latin typeface="Aptos" panose="02110004020202020204"/>
              </a:rPr>
              <a:t>.</a:t>
            </a:r>
          </a:p>
          <a:p>
            <a:pPr marL="342900" indent="-342900" defTabSz="1097280" fontAlgn="base">
              <a:buFont typeface="Arial" charset="0"/>
              <a:buChar char="•"/>
            </a:pPr>
            <a:r>
              <a:rPr lang="nb-NO" sz="1920" dirty="0" err="1">
                <a:solidFill>
                  <a:prstClr val="black"/>
                </a:solidFill>
                <a:latin typeface="Aptos" panose="02110004020202020204"/>
              </a:rPr>
              <a:t>Promuovere </a:t>
            </a:r>
            <a:r>
              <a:rPr lang="nb-NO" sz="1920" dirty="0" err="1">
                <a:solidFill>
                  <a:prstClr val="black"/>
                </a:solidFill>
                <a:latin typeface="Aptos" panose="02110004020202020204"/>
              </a:rPr>
              <a:t>la collaborazione </a:t>
            </a:r>
            <a:r>
              <a:rPr lang="nb-NO" sz="1920" dirty="0">
                <a:solidFill>
                  <a:prstClr val="black"/>
                </a:solidFill>
                <a:latin typeface="Aptos" panose="02110004020202020204"/>
              </a:rPr>
              <a:t>e </a:t>
            </a:r>
            <a:r>
              <a:rPr lang="nb-NO" sz="1920" dirty="0" err="1">
                <a:solidFill>
                  <a:prstClr val="black"/>
                </a:solidFill>
                <a:latin typeface="Aptos" panose="02110004020202020204"/>
              </a:rPr>
              <a:t>la creazione di fiducia </a:t>
            </a:r>
            <a:r>
              <a:rPr lang="nb-NO" sz="1920" dirty="0" err="1">
                <a:solidFill>
                  <a:prstClr val="black"/>
                </a:solidFill>
                <a:latin typeface="Aptos" panose="02110004020202020204"/>
              </a:rPr>
              <a:t>all'interno </a:t>
            </a:r>
            <a:r>
              <a:rPr lang="nb-NO" sz="1920" dirty="0">
                <a:solidFill>
                  <a:prstClr val="black"/>
                </a:solidFill>
                <a:latin typeface="Aptos" panose="02110004020202020204"/>
              </a:rPr>
              <a:t>e </a:t>
            </a:r>
            <a:r>
              <a:rPr lang="nb-NO" sz="1920" dirty="0" err="1">
                <a:solidFill>
                  <a:prstClr val="black"/>
                </a:solidFill>
                <a:latin typeface="Aptos" panose="02110004020202020204"/>
              </a:rPr>
              <a:t>tra </a:t>
            </a:r>
            <a:r>
              <a:rPr lang="nb-NO" sz="1920" dirty="0" err="1">
                <a:solidFill>
                  <a:prstClr val="black"/>
                </a:solidFill>
                <a:latin typeface="Aptos" panose="02110004020202020204"/>
              </a:rPr>
              <a:t>le organizzazioni</a:t>
            </a:r>
            <a:r>
              <a:rPr lang="nb-NO" sz="1920" dirty="0">
                <a:solidFill>
                  <a:prstClr val="black"/>
                </a:solidFill>
                <a:latin typeface="Aptos" panose="02110004020202020204"/>
              </a:rPr>
              <a:t>; </a:t>
            </a:r>
            <a:r>
              <a:rPr lang="nb-NO" sz="1920" dirty="0" err="1">
                <a:solidFill>
                  <a:prstClr val="black"/>
                </a:solidFill>
                <a:latin typeface="Aptos" panose="02110004020202020204"/>
              </a:rPr>
              <a:t>promuovere </a:t>
            </a:r>
            <a:r>
              <a:rPr lang="nb-NO" sz="1920" dirty="0" err="1">
                <a:solidFill>
                  <a:prstClr val="black"/>
                </a:solidFill>
                <a:latin typeface="Aptos" panose="02110004020202020204"/>
              </a:rPr>
              <a:t>il rispetto </a:t>
            </a:r>
            <a:r>
              <a:rPr lang="nb-NO" sz="1920" dirty="0">
                <a:solidFill>
                  <a:prstClr val="black"/>
                </a:solidFill>
                <a:latin typeface="Aptos" panose="02110004020202020204"/>
              </a:rPr>
              <a:t>e vietare </a:t>
            </a:r>
            <a:r>
              <a:rPr lang="nb-NO" sz="1920" dirty="0" err="1">
                <a:solidFill>
                  <a:prstClr val="black"/>
                </a:solidFill>
                <a:latin typeface="Aptos" panose="02110004020202020204"/>
              </a:rPr>
              <a:t>il linguaggio </a:t>
            </a:r>
            <a:r>
              <a:rPr lang="nb-NO" sz="1920" dirty="0" err="1">
                <a:solidFill>
                  <a:prstClr val="black"/>
                </a:solidFill>
                <a:latin typeface="Aptos" panose="02110004020202020204"/>
              </a:rPr>
              <a:t>irrispettoso </a:t>
            </a:r>
            <a:r>
              <a:rPr lang="nb-NO" sz="1920" dirty="0" err="1">
                <a:solidFill>
                  <a:prstClr val="black"/>
                </a:solidFill>
                <a:latin typeface="Aptos" panose="02110004020202020204"/>
              </a:rPr>
              <a:t>nei confronti </a:t>
            </a:r>
            <a:r>
              <a:rPr lang="nb-NO" sz="1920" dirty="0">
                <a:solidFill>
                  <a:prstClr val="black"/>
                </a:solidFill>
                <a:latin typeface="Aptos" panose="02110004020202020204"/>
              </a:rPr>
              <a:t>degli stakeholder</a:t>
            </a:r>
          </a:p>
          <a:p>
            <a:pPr marL="342900" indent="-342900" defTabSz="1097280" fontAlgn="base">
              <a:buFont typeface="Arial" charset="0"/>
              <a:buChar char="•"/>
            </a:pPr>
            <a:r>
              <a:rPr lang="nb-NO" sz="1920" dirty="0">
                <a:solidFill>
                  <a:prstClr val="black"/>
                </a:solidFill>
                <a:latin typeface="Aptos" panose="02110004020202020204"/>
              </a:rPr>
              <a:t>Sostenere </a:t>
            </a:r>
            <a:r>
              <a:rPr lang="nb-NO" sz="1920" dirty="0" err="1">
                <a:solidFill>
                  <a:prstClr val="black"/>
                </a:solidFill>
                <a:latin typeface="Aptos" panose="02110004020202020204"/>
              </a:rPr>
              <a:t>lo </a:t>
            </a:r>
            <a:r>
              <a:rPr lang="nb-NO" sz="1920" dirty="0" err="1">
                <a:solidFill>
                  <a:prstClr val="black"/>
                </a:solidFill>
                <a:latin typeface="Aptos" panose="02110004020202020204"/>
              </a:rPr>
              <a:t>sviluppo </a:t>
            </a:r>
            <a:r>
              <a:rPr lang="nb-NO" sz="1920" dirty="0">
                <a:solidFill>
                  <a:prstClr val="black"/>
                </a:solidFill>
                <a:latin typeface="Aptos" panose="02110004020202020204"/>
              </a:rPr>
              <a:t>e </a:t>
            </a:r>
            <a:r>
              <a:rPr lang="nb-NO" sz="1920" dirty="0" err="1">
                <a:solidFill>
                  <a:prstClr val="black"/>
                </a:solidFill>
                <a:latin typeface="Aptos" panose="02110004020202020204"/>
              </a:rPr>
              <a:t>l'uso </a:t>
            </a:r>
            <a:r>
              <a:rPr lang="nb-NO" sz="1920" dirty="0">
                <a:solidFill>
                  <a:prstClr val="black"/>
                </a:solidFill>
                <a:latin typeface="Aptos" panose="02110004020202020204"/>
              </a:rPr>
              <a:t>di </a:t>
            </a:r>
            <a:r>
              <a:rPr lang="nb-NO" sz="1920" dirty="0" err="1">
                <a:solidFill>
                  <a:prstClr val="black"/>
                </a:solidFill>
                <a:latin typeface="Aptos" panose="02110004020202020204"/>
              </a:rPr>
              <a:t>metriche </a:t>
            </a:r>
            <a:r>
              <a:rPr lang="nb-NO" sz="1920" dirty="0">
                <a:solidFill>
                  <a:prstClr val="black"/>
                </a:solidFill>
                <a:latin typeface="Aptos" panose="02110004020202020204"/>
              </a:rPr>
              <a:t>e </a:t>
            </a:r>
            <a:r>
              <a:rPr lang="nb-NO" sz="1920" dirty="0" err="1">
                <a:solidFill>
                  <a:prstClr val="black"/>
                </a:solidFill>
                <a:latin typeface="Aptos" panose="02110004020202020204"/>
              </a:rPr>
              <a:t>misure </a:t>
            </a:r>
            <a:r>
              <a:rPr lang="nb-NO" sz="1920" dirty="0" err="1">
                <a:solidFill>
                  <a:prstClr val="black"/>
                </a:solidFill>
                <a:latin typeface="Aptos" panose="02110004020202020204"/>
              </a:rPr>
              <a:t>basate su dati concreti </a:t>
            </a:r>
            <a:r>
              <a:rPr lang="nb-NO" sz="1920" dirty="0">
                <a:solidFill>
                  <a:prstClr val="black"/>
                </a:solidFill>
                <a:latin typeface="Aptos" panose="02110004020202020204"/>
              </a:rPr>
              <a:t>per </a:t>
            </a:r>
            <a:r>
              <a:rPr lang="nb-NO" sz="1920" dirty="0" err="1">
                <a:solidFill>
                  <a:prstClr val="black"/>
                </a:solidFill>
                <a:latin typeface="Aptos" panose="02110004020202020204"/>
              </a:rPr>
              <a:t>valutare </a:t>
            </a:r>
            <a:r>
              <a:rPr lang="nb-NO" sz="1920" dirty="0">
                <a:solidFill>
                  <a:prstClr val="black"/>
                </a:solidFill>
                <a:latin typeface="Aptos" panose="02110004020202020204"/>
              </a:rPr>
              <a:t>le competenze, </a:t>
            </a:r>
            <a:r>
              <a:rPr lang="nb-NO" sz="1920" dirty="0" err="1">
                <a:solidFill>
                  <a:prstClr val="black"/>
                </a:solidFill>
                <a:latin typeface="Aptos" panose="02110004020202020204"/>
              </a:rPr>
              <a:t>le conoscenze </a:t>
            </a:r>
            <a:r>
              <a:rPr lang="nb-NO" sz="1920" dirty="0">
                <a:solidFill>
                  <a:prstClr val="black"/>
                </a:solidFill>
                <a:latin typeface="Aptos" panose="02110004020202020204"/>
              </a:rPr>
              <a:t>e </a:t>
            </a:r>
            <a:r>
              <a:rPr lang="nb-NO" sz="1920" dirty="0" err="1">
                <a:solidFill>
                  <a:prstClr val="black"/>
                </a:solidFill>
                <a:latin typeface="Aptos" panose="02110004020202020204"/>
              </a:rPr>
              <a:t>la cultura </a:t>
            </a:r>
            <a:r>
              <a:rPr lang="nb-NO" sz="1920" dirty="0" err="1">
                <a:solidFill>
                  <a:prstClr val="black"/>
                </a:solidFill>
                <a:latin typeface="Aptos" panose="02110004020202020204"/>
              </a:rPr>
              <a:t>organizzativa </a:t>
            </a:r>
            <a:r>
              <a:rPr lang="nb-NO" sz="1920" dirty="0">
                <a:solidFill>
                  <a:prstClr val="black"/>
                </a:solidFill>
                <a:latin typeface="Aptos" panose="02110004020202020204"/>
              </a:rPr>
              <a:t>in materia di sicurezza informatica</a:t>
            </a:r>
            <a:r>
              <a:rPr lang="nb-NO" sz="1920" dirty="0">
                <a:solidFill>
                  <a:prstClr val="black"/>
                </a:solidFill>
                <a:latin typeface="Aptos" panose="02110004020202020204"/>
              </a:rPr>
              <a:t>.</a:t>
            </a:r>
          </a:p>
          <a:p>
            <a:pPr marL="342900" indent="-342900" defTabSz="1097280" fontAlgn="base">
              <a:buFont typeface="Arial" charset="0"/>
              <a:buChar char="•"/>
            </a:pPr>
            <a:r>
              <a:rPr lang="nb-NO" sz="1920" dirty="0" err="1">
                <a:solidFill>
                  <a:prstClr val="black"/>
                </a:solidFill>
                <a:latin typeface="Aptos" panose="02110004020202020204"/>
              </a:rPr>
              <a:t>Incoraggiare </a:t>
            </a:r>
            <a:r>
              <a:rPr lang="nb-NO" sz="1920" dirty="0">
                <a:solidFill>
                  <a:prstClr val="black"/>
                </a:solidFill>
                <a:latin typeface="Aptos" panose="02110004020202020204"/>
              </a:rPr>
              <a:t>e sostenere </a:t>
            </a:r>
            <a:r>
              <a:rPr lang="nb-NO" sz="1920" dirty="0" err="1">
                <a:solidFill>
                  <a:prstClr val="black"/>
                </a:solidFill>
                <a:latin typeface="Aptos" panose="02110004020202020204"/>
              </a:rPr>
              <a:t>la collaborazione </a:t>
            </a:r>
            <a:r>
              <a:rPr lang="nb-NO" sz="1920" dirty="0" err="1">
                <a:solidFill>
                  <a:prstClr val="black"/>
                </a:solidFill>
                <a:latin typeface="Aptos" panose="02110004020202020204"/>
              </a:rPr>
              <a:t>tra </a:t>
            </a:r>
            <a:r>
              <a:rPr lang="nb-NO" sz="1920" dirty="0" err="1">
                <a:solidFill>
                  <a:prstClr val="black"/>
                </a:solidFill>
                <a:latin typeface="Aptos" panose="02110004020202020204"/>
              </a:rPr>
              <a:t>esperti </a:t>
            </a:r>
            <a:r>
              <a:rPr lang="nb-NO" sz="1920" dirty="0" err="1">
                <a:solidFill>
                  <a:prstClr val="black"/>
                </a:solidFill>
                <a:latin typeface="Aptos" panose="02110004020202020204"/>
              </a:rPr>
              <a:t>del settore </a:t>
            </a:r>
            <a:r>
              <a:rPr lang="nb-NO" sz="1920" dirty="0" err="1">
                <a:solidFill>
                  <a:prstClr val="black"/>
                </a:solidFill>
                <a:latin typeface="Aptos" panose="02110004020202020204"/>
              </a:rPr>
              <a:t>tecnico </a:t>
            </a:r>
            <a:r>
              <a:rPr lang="nb-NO" sz="1920" dirty="0">
                <a:solidFill>
                  <a:prstClr val="black"/>
                </a:solidFill>
                <a:latin typeface="Aptos" panose="02110004020202020204"/>
              </a:rPr>
              <a:t>e </a:t>
            </a:r>
            <a:r>
              <a:rPr lang="nb-NO" sz="1920" dirty="0" err="1">
                <a:solidFill>
                  <a:prstClr val="black"/>
                </a:solidFill>
                <a:latin typeface="Aptos" panose="02110004020202020204"/>
              </a:rPr>
              <a:t>sociale</a:t>
            </a:r>
            <a:r>
              <a:rPr lang="nb-NO" sz="1920" dirty="0">
                <a:solidFill>
                  <a:prstClr val="black"/>
                </a:solidFill>
                <a:latin typeface="Aptos" panose="02110004020202020204"/>
              </a:rPr>
              <a:t>/</a:t>
            </a:r>
            <a:r>
              <a:rPr lang="nb-NO" sz="1920" dirty="0" err="1">
                <a:solidFill>
                  <a:prstClr val="black"/>
                </a:solidFill>
                <a:latin typeface="Aptos" panose="02110004020202020204"/>
              </a:rPr>
              <a:t>comportamentale </a:t>
            </a:r>
            <a:r>
              <a:rPr lang="nb-NO" sz="1920" dirty="0" err="1">
                <a:solidFill>
                  <a:prstClr val="black"/>
                </a:solidFill>
                <a:latin typeface="Aptos" panose="02110004020202020204"/>
              </a:rPr>
              <a:t>nell'affrontare </a:t>
            </a:r>
            <a:r>
              <a:rPr lang="nb-NO" sz="1920" dirty="0" err="1">
                <a:solidFill>
                  <a:prstClr val="black"/>
                </a:solidFill>
                <a:latin typeface="Aptos" panose="02110004020202020204"/>
              </a:rPr>
              <a:t>i comportamenti</a:t>
            </a:r>
            <a:r>
              <a:rPr lang="nb-NO" sz="1920" dirty="0">
                <a:solidFill>
                  <a:prstClr val="black"/>
                </a:solidFill>
                <a:latin typeface="Aptos" panose="02110004020202020204"/>
              </a:rPr>
              <a:t> relativi alla sicurezza informatica</a:t>
            </a:r>
            <a:r>
              <a:rPr lang="nb-NO" sz="1920" dirty="0">
                <a:solidFill>
                  <a:prstClr val="black"/>
                </a:solidFill>
                <a:latin typeface="Aptos" panose="02110004020202020204"/>
              </a:rPr>
              <a:t>.</a:t>
            </a:r>
          </a:p>
          <a:p>
            <a:pPr marL="342900" indent="-342900" defTabSz="1097280" fontAlgn="base">
              <a:buFont typeface="Arial" charset="0"/>
              <a:buChar char="•"/>
            </a:pPr>
            <a:r>
              <a:rPr lang="nb-NO" sz="1920" dirty="0" err="1">
                <a:solidFill>
                  <a:prstClr val="black"/>
                </a:solidFill>
                <a:latin typeface="Aptos" panose="02110004020202020204"/>
              </a:rPr>
              <a:t>Non </a:t>
            </a:r>
            <a:r>
              <a:rPr lang="nb-NO" sz="1920" dirty="0" err="1">
                <a:solidFill>
                  <a:prstClr val="black"/>
                </a:solidFill>
                <a:latin typeface="Aptos" panose="02110004020202020204"/>
              </a:rPr>
              <a:t>dare per scontato </a:t>
            </a:r>
            <a:r>
              <a:rPr lang="nb-NO" sz="1920" dirty="0" err="1">
                <a:solidFill>
                  <a:prstClr val="black"/>
                </a:solidFill>
                <a:latin typeface="Aptos" panose="02110004020202020204"/>
              </a:rPr>
              <a:t>che </a:t>
            </a:r>
            <a:r>
              <a:rPr lang="nb-NO" sz="1920" dirty="0" err="1">
                <a:solidFill>
                  <a:prstClr val="black"/>
                </a:solidFill>
                <a:latin typeface="Aptos" panose="02110004020202020204"/>
              </a:rPr>
              <a:t>la consapevolezza </a:t>
            </a:r>
            <a:r>
              <a:rPr lang="nb-NO" sz="1920" dirty="0">
                <a:solidFill>
                  <a:prstClr val="black"/>
                </a:solidFill>
                <a:latin typeface="Aptos" panose="02110004020202020204"/>
              </a:rPr>
              <a:t>di una </a:t>
            </a:r>
            <a:r>
              <a:rPr lang="nb-NO" sz="1920" dirty="0" err="1">
                <a:solidFill>
                  <a:prstClr val="black"/>
                </a:solidFill>
                <a:latin typeface="Aptos" panose="02110004020202020204"/>
              </a:rPr>
              <a:t>minaccia </a:t>
            </a:r>
            <a:r>
              <a:rPr lang="nb-NO" sz="1920" dirty="0">
                <a:solidFill>
                  <a:prstClr val="black"/>
                </a:solidFill>
                <a:latin typeface="Aptos" panose="02110004020202020204"/>
              </a:rPr>
              <a:t>porti ad </a:t>
            </a:r>
            <a:r>
              <a:rPr lang="nb-NO" sz="1920" dirty="0">
                <a:solidFill>
                  <a:prstClr val="black"/>
                </a:solidFill>
                <a:latin typeface="Aptos" panose="02110004020202020204"/>
              </a:rPr>
              <a:t>azioni </a:t>
            </a:r>
            <a:r>
              <a:rPr lang="nb-NO" sz="1920" dirty="0" err="1">
                <a:solidFill>
                  <a:prstClr val="black"/>
                </a:solidFill>
                <a:latin typeface="Aptos" panose="02110004020202020204"/>
              </a:rPr>
              <a:t>di protezione</a:t>
            </a:r>
            <a:r>
              <a:rPr lang="nb-NO" sz="1920" dirty="0">
                <a:solidFill>
                  <a:prstClr val="black"/>
                </a:solidFill>
                <a:latin typeface="Aptos" panose="02110004020202020204"/>
              </a:rPr>
              <a:t>! I cittadini (e </a:t>
            </a:r>
            <a:r>
              <a:rPr lang="nb-NO" sz="1920" dirty="0" err="1">
                <a:solidFill>
                  <a:prstClr val="black"/>
                </a:solidFill>
                <a:latin typeface="Aptos" panose="02110004020202020204"/>
              </a:rPr>
              <a:t>i lavoratori</a:t>
            </a:r>
            <a:r>
              <a:rPr lang="nb-NO" sz="1920" dirty="0">
                <a:solidFill>
                  <a:prstClr val="black"/>
                </a:solidFill>
                <a:latin typeface="Aptos" panose="02110004020202020204"/>
              </a:rPr>
              <a:t>) </a:t>
            </a:r>
            <a:r>
              <a:rPr lang="nb-NO" sz="1920" dirty="0" err="1">
                <a:solidFill>
                  <a:prstClr val="black"/>
                </a:solidFill>
                <a:latin typeface="Aptos" panose="02110004020202020204"/>
              </a:rPr>
              <a:t>devono </a:t>
            </a:r>
            <a:r>
              <a:rPr lang="nb-NO" sz="1920" dirty="0" err="1">
                <a:solidFill>
                  <a:prstClr val="black"/>
                </a:solidFill>
                <a:latin typeface="Aptos" panose="02110004020202020204"/>
              </a:rPr>
              <a:t>anche </a:t>
            </a:r>
            <a:r>
              <a:rPr lang="nb-NO" sz="1920" dirty="0" err="1">
                <a:solidFill>
                  <a:prstClr val="black"/>
                </a:solidFill>
                <a:latin typeface="Aptos" panose="02110004020202020204"/>
              </a:rPr>
              <a:t>avere </a:t>
            </a:r>
            <a:r>
              <a:rPr lang="nb-NO" sz="1920" dirty="0" err="1">
                <a:solidFill>
                  <a:prstClr val="black"/>
                </a:solidFill>
                <a:latin typeface="Aptos" panose="02110004020202020204"/>
              </a:rPr>
              <a:t>le </a:t>
            </a:r>
            <a:r>
              <a:rPr lang="nb-NO" sz="1920" dirty="0">
                <a:solidFill>
                  <a:prstClr val="black"/>
                </a:solidFill>
                <a:latin typeface="Aptos" panose="02110004020202020204"/>
              </a:rPr>
              <a:t>competenze per </a:t>
            </a:r>
            <a:r>
              <a:rPr lang="nb-NO" sz="1920" dirty="0" err="1">
                <a:solidFill>
                  <a:prstClr val="black"/>
                </a:solidFill>
                <a:latin typeface="Aptos" panose="02110004020202020204"/>
              </a:rPr>
              <a:t>evitare </a:t>
            </a:r>
            <a:r>
              <a:rPr lang="nb-NO" sz="1920" dirty="0" err="1">
                <a:solidFill>
                  <a:prstClr val="black"/>
                </a:solidFill>
                <a:latin typeface="Aptos" panose="02110004020202020204"/>
              </a:rPr>
              <a:t>la </a:t>
            </a:r>
            <a:r>
              <a:rPr lang="nb-NO" sz="1920" dirty="0" err="1">
                <a:solidFill>
                  <a:prstClr val="black"/>
                </a:solidFill>
                <a:latin typeface="Aptos" panose="02110004020202020204"/>
              </a:rPr>
              <a:t>minaccia </a:t>
            </a:r>
            <a:r>
              <a:rPr lang="nb-NO" sz="1920" dirty="0">
                <a:solidFill>
                  <a:prstClr val="black"/>
                </a:solidFill>
                <a:latin typeface="Aptos" panose="02110004020202020204"/>
              </a:rPr>
              <a:t>e </a:t>
            </a:r>
            <a:r>
              <a:rPr lang="nb-NO" sz="1920" dirty="0" err="1">
                <a:solidFill>
                  <a:prstClr val="black"/>
                </a:solidFill>
                <a:latin typeface="Aptos" panose="02110004020202020204"/>
              </a:rPr>
              <a:t>capire </a:t>
            </a:r>
            <a:r>
              <a:rPr lang="nb-NO" sz="1920" dirty="0" err="1">
                <a:solidFill>
                  <a:prstClr val="black"/>
                </a:solidFill>
                <a:latin typeface="Aptos" panose="02110004020202020204"/>
              </a:rPr>
              <a:t>che </a:t>
            </a:r>
            <a:r>
              <a:rPr lang="nb-NO" sz="1920" dirty="0">
                <a:solidFill>
                  <a:prstClr val="black"/>
                </a:solidFill>
                <a:latin typeface="Aptos" panose="02110004020202020204"/>
              </a:rPr>
              <a:t>farlo </a:t>
            </a:r>
            <a:r>
              <a:rPr lang="nb-NO" sz="1920" dirty="0">
                <a:solidFill>
                  <a:prstClr val="black"/>
                </a:solidFill>
                <a:latin typeface="Aptos" panose="02110004020202020204"/>
              </a:rPr>
              <a:t>sarà </a:t>
            </a:r>
            <a:r>
              <a:rPr lang="nb-NO" sz="1920" dirty="0" err="1">
                <a:solidFill>
                  <a:prstClr val="black"/>
                </a:solidFill>
                <a:latin typeface="Aptos" panose="02110004020202020204"/>
              </a:rPr>
              <a:t>efficace</a:t>
            </a:r>
            <a:r>
              <a:rPr lang="nb-NO" sz="1920" dirty="0">
                <a:solidFill>
                  <a:prstClr val="black"/>
                </a:solidFill>
                <a:latin typeface="Aptos" panose="02110004020202020204"/>
              </a:rPr>
              <a:t>.</a:t>
            </a:r>
          </a:p>
        </p:txBody>
      </p:sp>
      <p:sp>
        <p:nvSpPr>
          <p:cNvPr id="8" name="Rektangel 7"/>
          <p:cNvSpPr/>
          <p:nvPr/>
        </p:nvSpPr>
        <p:spPr>
          <a:xfrm>
            <a:off x="12632473" y="2308366"/>
            <a:ext cx="240772" cy="424732"/>
          </a:xfrm>
          <a:prstGeom prst="rect">
            <a:avLst/>
          </a:prstGeom>
        </p:spPr>
        <p:txBody>
          <a:bodyPr wrap="none">
            <a:spAutoFit/>
          </a:bodyPr>
          <a:lstStyle/>
          <a:p>
            <a:pPr defTabSz="1097280"/>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
        <p:nvSpPr>
          <p:cNvPr id="9" name="Rektangel 8"/>
          <p:cNvSpPr/>
          <p:nvPr/>
        </p:nvSpPr>
        <p:spPr>
          <a:xfrm>
            <a:off x="7172661" y="3893201"/>
            <a:ext cx="240772" cy="424732"/>
          </a:xfrm>
          <a:prstGeom prst="rect">
            <a:avLst/>
          </a:prstGeom>
        </p:spPr>
        <p:txBody>
          <a:bodyPr wrap="none">
            <a:spAutoFit/>
          </a:bodyPr>
          <a:lstStyle/>
          <a:p>
            <a:pPr defTabSz="1097280"/>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
        <p:nvSpPr>
          <p:cNvPr id="10" name="Rektangel 9"/>
          <p:cNvSpPr/>
          <p:nvPr/>
        </p:nvSpPr>
        <p:spPr>
          <a:xfrm>
            <a:off x="7172661" y="3893201"/>
            <a:ext cx="240772" cy="424732"/>
          </a:xfrm>
          <a:prstGeom prst="rect">
            <a:avLst/>
          </a:prstGeom>
        </p:spPr>
        <p:txBody>
          <a:bodyPr wrap="none">
            <a:spAutoFit/>
          </a:bodyPr>
          <a:lstStyle/>
          <a:p>
            <a:pPr defTabSz="1097280"/>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grpSp>
        <p:nvGrpSpPr>
          <p:cNvPr id="15" name="Gruppe 14"/>
          <p:cNvGrpSpPr/>
          <p:nvPr/>
        </p:nvGrpSpPr>
        <p:grpSpPr>
          <a:xfrm>
            <a:off x="650235" y="3774282"/>
            <a:ext cx="5447324" cy="1124234"/>
            <a:chOff x="736855" y="2862364"/>
            <a:chExt cx="4539437" cy="936862"/>
          </a:xfrm>
        </p:grpSpPr>
        <p:sp>
          <p:nvSpPr>
            <p:cNvPr id="13" name="Avrundet rektangel 12"/>
            <p:cNvSpPr/>
            <p:nvPr/>
          </p:nvSpPr>
          <p:spPr>
            <a:xfrm rot="19508378">
              <a:off x="746963" y="2862364"/>
              <a:ext cx="4383280" cy="936862"/>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14" name="TekstSylinder 13"/>
            <p:cNvSpPr txBox="1"/>
            <p:nvPr/>
          </p:nvSpPr>
          <p:spPr>
            <a:xfrm rot="19494747">
              <a:off x="736855" y="2947620"/>
              <a:ext cx="4539437" cy="630942"/>
            </a:xfrm>
            <a:prstGeom prst="rect">
              <a:avLst/>
            </a:prstGeom>
            <a:noFill/>
          </p:spPr>
          <p:txBody>
            <a:bodyPr wrap="none" rtlCol="0">
              <a:spAutoFit/>
            </a:bodyPr>
            <a:lstStyle/>
            <a:p>
              <a:pPr algn="ctr" defTabSz="1097280"/>
              <a:r>
                <a:rPr lang="nb-NO" sz="2160" b="1" dirty="0" err="1">
                  <a:solidFill>
                    <a:srgbClr val="FF0000"/>
                  </a:solidFill>
                  <a:latin typeface="Aptos" panose="02110004020202020204"/>
                </a:rPr>
                <a:t>Aumentare </a:t>
              </a:r>
              <a:r>
                <a:rPr lang="nb-NO" sz="2160" b="1" dirty="0" err="1">
                  <a:solidFill>
                    <a:srgbClr val="FF0000"/>
                  </a:solidFill>
                  <a:latin typeface="Aptos" panose="02110004020202020204"/>
                </a:rPr>
                <a:t>la conoscenza </a:t>
              </a:r>
              <a:r>
                <a:rPr lang="nb-NO" sz="2160" b="1" dirty="0">
                  <a:solidFill>
                    <a:srgbClr val="FF0000"/>
                  </a:solidFill>
                  <a:latin typeface="Aptos" panose="02110004020202020204"/>
                </a:rPr>
                <a:t>e le competenze </a:t>
              </a:r>
              <a:r>
                <a:rPr lang="nb-NO" sz="2160" b="1" dirty="0">
                  <a:solidFill>
                    <a:srgbClr val="FF0000"/>
                  </a:solidFill>
                  <a:latin typeface="Aptos" panose="02110004020202020204"/>
                </a:rPr>
                <a:t>in materia di sicurezza informatica</a:t>
              </a:r>
              <a:r>
                <a:rPr lang="nb-NO" sz="2160" b="1" dirty="0">
                  <a:solidFill>
                    <a:srgbClr val="FF0000"/>
                  </a:solidFill>
                  <a:latin typeface="Aptos" panose="02110004020202020204"/>
                </a:rPr>
                <a:t>. </a:t>
              </a:r>
            </a:p>
            <a:p>
              <a:pPr algn="ctr" defTabSz="1097280"/>
              <a:r>
                <a:rPr lang="nb-NO" sz="2160" b="1" dirty="0" err="1">
                  <a:solidFill>
                    <a:srgbClr val="FF0000"/>
                  </a:solidFill>
                  <a:latin typeface="Aptos" panose="02110004020202020204"/>
                </a:rPr>
                <a:t>Competenza </a:t>
              </a:r>
              <a:r>
                <a:rPr lang="nb-NO" sz="2160" b="1" dirty="0" err="1">
                  <a:solidFill>
                    <a:srgbClr val="FF0000"/>
                  </a:solidFill>
                  <a:latin typeface="Aptos" panose="02110004020202020204"/>
                </a:rPr>
                <a:t>percepita</a:t>
              </a:r>
              <a:r>
                <a:rPr lang="nb-NO" sz="2160" b="1" dirty="0">
                  <a:solidFill>
                    <a:srgbClr val="FF0000"/>
                  </a:solidFill>
                  <a:latin typeface="Aptos" panose="02110004020202020204"/>
                </a:rPr>
                <a:t>.</a:t>
              </a:r>
              <a:endParaRPr lang="nb-NO" sz="2160" dirty="0">
                <a:solidFill>
                  <a:srgbClr val="FF0000"/>
                </a:solidFill>
                <a:latin typeface="Aptos" panose="02110004020202020204"/>
              </a:endParaRPr>
            </a:p>
          </p:txBody>
        </p:sp>
      </p:grpSp>
      <p:grpSp>
        <p:nvGrpSpPr>
          <p:cNvPr id="16" name="Gruppe 15"/>
          <p:cNvGrpSpPr/>
          <p:nvPr/>
        </p:nvGrpSpPr>
        <p:grpSpPr>
          <a:xfrm>
            <a:off x="6773340" y="4008312"/>
            <a:ext cx="6592317" cy="656174"/>
            <a:chOff x="259786" y="3037215"/>
            <a:chExt cx="5493598" cy="546812"/>
          </a:xfrm>
        </p:grpSpPr>
        <p:sp>
          <p:nvSpPr>
            <p:cNvPr id="17" name="Avrundet rektangel 16"/>
            <p:cNvSpPr/>
            <p:nvPr/>
          </p:nvSpPr>
          <p:spPr>
            <a:xfrm rot="19508378">
              <a:off x="405298" y="3037215"/>
              <a:ext cx="5203769" cy="546812"/>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18" name="TekstSylinder 17"/>
            <p:cNvSpPr txBox="1"/>
            <p:nvPr/>
          </p:nvSpPr>
          <p:spPr>
            <a:xfrm rot="19494747">
              <a:off x="259786" y="3086118"/>
              <a:ext cx="5493598" cy="353944"/>
            </a:xfrm>
            <a:prstGeom prst="rect">
              <a:avLst/>
            </a:prstGeom>
            <a:noFill/>
          </p:spPr>
          <p:txBody>
            <a:bodyPr wrap="none" rtlCol="0">
              <a:spAutoFit/>
            </a:bodyPr>
            <a:lstStyle/>
            <a:p>
              <a:pPr algn="ctr" defTabSz="1097280"/>
              <a:r>
                <a:rPr lang="nb-NO" sz="2160" b="1" dirty="0" err="1">
                  <a:solidFill>
                    <a:srgbClr val="FF0000"/>
                  </a:solidFill>
                  <a:latin typeface="Aptos" panose="02110004020202020204"/>
                </a:rPr>
                <a:t>Modello </a:t>
              </a:r>
              <a:r>
                <a:rPr lang="nb-NO" sz="2160" b="1" dirty="0" err="1">
                  <a:solidFill>
                    <a:srgbClr val="FF0000"/>
                  </a:solidFill>
                  <a:latin typeface="Aptos" panose="02110004020202020204"/>
                </a:rPr>
                <a:t>di riferimento</a:t>
              </a:r>
              <a:r>
                <a:rPr lang="mr-IN" sz="2160" b="1" dirty="0">
                  <a:solidFill>
                    <a:srgbClr val="FF0000"/>
                  </a:solidFill>
                  <a:latin typeface="Aptos" panose="02110004020202020204"/>
                  <a:cs typeface="Mangal" panose="02040503050203030202" pitchFamily="18" charset="0"/>
                </a:rPr>
                <a:t>: </a:t>
              </a:r>
              <a:r>
                <a:rPr lang="nb-NO" sz="2160" b="1" dirty="0" err="1">
                  <a:solidFill>
                    <a:srgbClr val="FF0000"/>
                  </a:solidFill>
                  <a:latin typeface="Aptos" panose="02110004020202020204"/>
                </a:rPr>
                <a:t>fattore </a:t>
              </a:r>
              <a:r>
                <a:rPr lang="nb-NO" sz="2160" b="1" dirty="0">
                  <a:solidFill>
                    <a:srgbClr val="FF0000"/>
                  </a:solidFill>
                  <a:latin typeface="Aptos" panose="02110004020202020204"/>
                </a:rPr>
                <a:t>che contribuisce all'autoefficacia.</a:t>
              </a:r>
              <a:endParaRPr lang="nb-NO" sz="2160" dirty="0">
                <a:solidFill>
                  <a:srgbClr val="FF0000"/>
                </a:solidFill>
                <a:latin typeface="Aptos" panose="02110004020202020204"/>
              </a:endParaRPr>
            </a:p>
          </p:txBody>
        </p:sp>
      </p:grpSp>
    </p:spTree>
    <p:extLst>
      <p:ext uri="{BB962C8B-B14F-4D97-AF65-F5344CB8AC3E}">
        <p14:creationId xmlns:p14="http://schemas.microsoft.com/office/powerpoint/2010/main" val="2979953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ktangel 20"/>
          <p:cNvSpPr/>
          <p:nvPr/>
        </p:nvSpPr>
        <p:spPr>
          <a:xfrm>
            <a:off x="8001683" y="5778816"/>
            <a:ext cx="3626083" cy="2500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20" name="Rektangel 19"/>
          <p:cNvSpPr/>
          <p:nvPr/>
        </p:nvSpPr>
        <p:spPr>
          <a:xfrm>
            <a:off x="8001682" y="4165673"/>
            <a:ext cx="3285841" cy="2500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12" name="Rektangel 11"/>
          <p:cNvSpPr/>
          <p:nvPr/>
        </p:nvSpPr>
        <p:spPr>
          <a:xfrm>
            <a:off x="793987" y="3525518"/>
            <a:ext cx="2370263" cy="2500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19" name="Rektangel 18"/>
          <p:cNvSpPr/>
          <p:nvPr/>
        </p:nvSpPr>
        <p:spPr>
          <a:xfrm>
            <a:off x="793986" y="5942849"/>
            <a:ext cx="2429806" cy="2500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2" name="Tittel 1"/>
          <p:cNvSpPr>
            <a:spLocks noGrp="1"/>
          </p:cNvSpPr>
          <p:nvPr>
            <p:ph type="title"/>
          </p:nvPr>
        </p:nvSpPr>
        <p:spPr>
          <a:xfrm>
            <a:off x="370390" y="285366"/>
            <a:ext cx="13889621" cy="881364"/>
          </a:xfrm>
        </p:spPr>
        <p:txBody>
          <a:bodyPr>
            <a:normAutofit/>
          </a:bodyPr>
          <a:lstStyle/>
          <a:p>
            <a:r>
              <a:rPr lang="nb-NO" sz="3840" dirty="0" err="1">
                <a:solidFill>
                  <a:schemeClr val="accent1"/>
                </a:solidFill>
                <a:latin typeface="Helvetica Neue" charset="0"/>
                <a:ea typeface="Helvetica Neue" charset="0"/>
                <a:cs typeface="Helvetica Neue" charset="0"/>
              </a:rPr>
              <a:t>Raccomandazioni </a:t>
            </a:r>
            <a:r>
              <a:rPr lang="nb-NO" sz="3840" dirty="0">
                <a:solidFill>
                  <a:schemeClr val="accent1"/>
                </a:solidFill>
                <a:latin typeface="Helvetica Neue" charset="0"/>
                <a:ea typeface="Helvetica Neue" charset="0"/>
                <a:cs typeface="Helvetica Neue" charset="0"/>
              </a:rPr>
              <a:t>per </a:t>
            </a:r>
            <a:r>
              <a:rPr lang="nb-NO" sz="3840" dirty="0" err="1">
                <a:solidFill>
                  <a:schemeClr val="accent1"/>
                </a:solidFill>
                <a:latin typeface="Helvetica Neue" charset="0"/>
                <a:ea typeface="Helvetica Neue" charset="0"/>
                <a:cs typeface="Helvetica Neue" charset="0"/>
              </a:rPr>
              <a:t>gruppi </a:t>
            </a:r>
            <a:r>
              <a:rPr lang="nb-NO" sz="3840" dirty="0" err="1">
                <a:solidFill>
                  <a:schemeClr val="accent1"/>
                </a:solidFill>
                <a:latin typeface="Helvetica Neue" charset="0"/>
                <a:ea typeface="Helvetica Neue" charset="0"/>
                <a:cs typeface="Helvetica Neue" charset="0"/>
              </a:rPr>
              <a:t>specifici</a:t>
            </a:r>
            <a:endParaRPr lang="en-US" sz="3840" dirty="0">
              <a:solidFill>
                <a:schemeClr val="accent1"/>
              </a:solidFill>
            </a:endParaRPr>
          </a:p>
        </p:txBody>
      </p:sp>
      <p:sp>
        <p:nvSpPr>
          <p:cNvPr id="3" name="TekstSylinder 2"/>
          <p:cNvSpPr txBox="1"/>
          <p:nvPr/>
        </p:nvSpPr>
        <p:spPr>
          <a:xfrm>
            <a:off x="370390" y="1166730"/>
            <a:ext cx="5845423" cy="6407908"/>
          </a:xfrm>
          <a:prstGeom prst="rect">
            <a:avLst/>
          </a:prstGeom>
          <a:noFill/>
        </p:spPr>
        <p:txBody>
          <a:bodyPr wrap="square" rtlCol="0">
            <a:spAutoFit/>
          </a:bodyPr>
          <a:lstStyle/>
          <a:p>
            <a:pPr defTabSz="1097280"/>
            <a:r>
              <a:rPr lang="nb-NO" sz="1680" b="1" u="sng" dirty="0">
                <a:solidFill>
                  <a:prstClr val="black"/>
                </a:solidFill>
                <a:latin typeface="Arial" charset="0"/>
                <a:ea typeface="Arial" charset="0"/>
                <a:cs typeface="Arial" charset="0"/>
              </a:rPr>
              <a:t>CISO e </a:t>
            </a:r>
            <a:r>
              <a:rPr lang="nb-NO" sz="1680" b="1" u="sng" dirty="0" err="1">
                <a:solidFill>
                  <a:prstClr val="black"/>
                </a:solidFill>
                <a:latin typeface="Arial" charset="0"/>
                <a:ea typeface="Arial" charset="0"/>
                <a:cs typeface="Arial" charset="0"/>
              </a:rPr>
              <a:t>specialisti </a:t>
            </a:r>
            <a:r>
              <a:rPr lang="nb-NO" sz="1680" b="1" u="sng" dirty="0" err="1">
                <a:solidFill>
                  <a:prstClr val="black"/>
                </a:solidFill>
                <a:latin typeface="Arial" charset="0"/>
                <a:ea typeface="Arial" charset="0"/>
                <a:cs typeface="Arial" charset="0"/>
              </a:rPr>
              <a:t>della sicurezza</a:t>
            </a:r>
            <a:endParaRPr lang="nb-NO" sz="1680" b="1" u="sng" dirty="0">
              <a:solidFill>
                <a:prstClr val="black"/>
              </a:solidFill>
              <a:latin typeface="Arial" charset="0"/>
              <a:ea typeface="Arial" charset="0"/>
              <a:cs typeface="Arial" charset="0"/>
            </a:endParaRPr>
          </a:p>
          <a:p>
            <a:pPr defTabSz="1097280"/>
            <a:endParaRPr lang="nb-NO" sz="1920" dirty="0">
              <a:solidFill>
                <a:prstClr val="black"/>
              </a:solidFill>
              <a:latin typeface="Arial" charset="0"/>
              <a:ea typeface="Arial" charset="0"/>
              <a:cs typeface="Arial" charset="0"/>
            </a:endParaRPr>
          </a:p>
          <a:p>
            <a:pPr marL="342900" indent="-342900" defTabSz="1097280" fontAlgn="base">
              <a:buFont typeface="Arial" charset="0"/>
              <a:buChar char="•"/>
            </a:pPr>
            <a:r>
              <a:rPr lang="nb-NO" sz="1440" dirty="0" err="1">
                <a:solidFill>
                  <a:prstClr val="black"/>
                </a:solidFill>
                <a:latin typeface="Arial" charset="0"/>
                <a:ea typeface="Arial" charset="0"/>
                <a:cs typeface="Arial" charset="0"/>
              </a:rPr>
              <a:t>Calcolate </a:t>
            </a:r>
            <a:r>
              <a:rPr lang="nb-NO" sz="1440" dirty="0" err="1">
                <a:solidFill>
                  <a:prstClr val="black"/>
                </a:solidFill>
                <a:latin typeface="Arial" charset="0"/>
                <a:ea typeface="Arial" charset="0"/>
                <a:cs typeface="Arial" charset="0"/>
              </a:rPr>
              <a:t>l'impatto </a:t>
            </a:r>
            <a:r>
              <a:rPr lang="nb-NO" sz="1440" dirty="0">
                <a:solidFill>
                  <a:prstClr val="black"/>
                </a:solidFill>
                <a:latin typeface="Arial" charset="0"/>
                <a:ea typeface="Arial" charset="0"/>
                <a:cs typeface="Arial" charset="0"/>
              </a:rPr>
              <a:t>delle </a:t>
            </a:r>
            <a:r>
              <a:rPr lang="nb-NO" sz="1440" dirty="0" err="1">
                <a:solidFill>
                  <a:prstClr val="black"/>
                </a:solidFill>
                <a:latin typeface="Arial" charset="0"/>
                <a:ea typeface="Arial" charset="0"/>
                <a:cs typeface="Arial" charset="0"/>
              </a:rPr>
              <a:t>vostre </a:t>
            </a:r>
            <a:r>
              <a:rPr lang="nb-NO" sz="1440" dirty="0" err="1">
                <a:solidFill>
                  <a:prstClr val="black"/>
                </a:solidFill>
                <a:latin typeface="Arial" charset="0"/>
                <a:ea typeface="Arial" charset="0"/>
                <a:cs typeface="Arial" charset="0"/>
              </a:rPr>
              <a:t>politiche</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Le</a:t>
            </a:r>
            <a:r>
              <a:rPr lang="nb-NO" sz="1440" dirty="0" err="1">
                <a:solidFill>
                  <a:prstClr val="black"/>
                </a:solidFill>
                <a:latin typeface="Arial" charset="0"/>
                <a:ea typeface="Arial" charset="0"/>
                <a:cs typeface="Arial" charset="0"/>
              </a:rPr>
              <a:t> politiche </a:t>
            </a:r>
            <a:r>
              <a:rPr lang="nb-NO" sz="1440" dirty="0">
                <a:solidFill>
                  <a:prstClr val="black"/>
                </a:solidFill>
                <a:latin typeface="Arial" charset="0"/>
                <a:ea typeface="Arial" charset="0"/>
                <a:cs typeface="Arial" charset="0"/>
              </a:rPr>
              <a:t>e </a:t>
            </a:r>
            <a:r>
              <a:rPr lang="nb-NO" sz="1440" dirty="0" err="1">
                <a:solidFill>
                  <a:prstClr val="black"/>
                </a:solidFill>
                <a:latin typeface="Arial" charset="0"/>
                <a:ea typeface="Arial" charset="0"/>
                <a:cs typeface="Arial" charset="0"/>
              </a:rPr>
              <a:t>le</a:t>
            </a:r>
            <a:r>
              <a:rPr lang="nb-NO" sz="1440" dirty="0" err="1">
                <a:solidFill>
                  <a:prstClr val="black"/>
                </a:solidFill>
                <a:latin typeface="Arial" charset="0"/>
                <a:ea typeface="Arial" charset="0"/>
                <a:cs typeface="Arial" charset="0"/>
              </a:rPr>
              <a:t> misure </a:t>
            </a:r>
            <a:r>
              <a:rPr lang="nb-NO" sz="1440" dirty="0">
                <a:solidFill>
                  <a:prstClr val="black"/>
                </a:solidFill>
                <a:latin typeface="Arial" charset="0"/>
                <a:ea typeface="Arial" charset="0"/>
                <a:cs typeface="Arial" charset="0"/>
              </a:rPr>
              <a:t>di sicurezza </a:t>
            </a:r>
            <a:r>
              <a:rPr lang="nb-NO" sz="1440" dirty="0" err="1">
                <a:solidFill>
                  <a:prstClr val="black"/>
                </a:solidFill>
                <a:latin typeface="Arial" charset="0"/>
                <a:ea typeface="Arial" charset="0"/>
                <a:cs typeface="Arial" charset="0"/>
              </a:rPr>
              <a:t>possono </a:t>
            </a:r>
            <a:r>
              <a:rPr lang="nb-NO" sz="1440" dirty="0">
                <a:solidFill>
                  <a:prstClr val="black"/>
                </a:solidFill>
                <a:latin typeface="Arial" charset="0"/>
                <a:ea typeface="Arial" charset="0"/>
                <a:cs typeface="Arial" charset="0"/>
              </a:rPr>
              <a:t>essere </a:t>
            </a:r>
            <a:r>
              <a:rPr lang="nb-NO" sz="1440" dirty="0" err="1">
                <a:solidFill>
                  <a:prstClr val="black"/>
                </a:solidFill>
                <a:latin typeface="Arial" charset="0"/>
                <a:ea typeface="Arial" charset="0"/>
                <a:cs typeface="Arial" charset="0"/>
              </a:rPr>
              <a:t>efficaci </a:t>
            </a:r>
            <a:r>
              <a:rPr lang="nb-NO" sz="1440" dirty="0" err="1">
                <a:solidFill>
                  <a:prstClr val="black"/>
                </a:solidFill>
                <a:latin typeface="Arial" charset="0"/>
                <a:ea typeface="Arial" charset="0"/>
                <a:cs typeface="Arial" charset="0"/>
              </a:rPr>
              <a:t>solo </a:t>
            </a:r>
            <a:r>
              <a:rPr lang="nb-NO" sz="1440" dirty="0" err="1">
                <a:solidFill>
                  <a:prstClr val="black"/>
                </a:solidFill>
                <a:latin typeface="Arial" charset="0"/>
                <a:ea typeface="Arial" charset="0"/>
                <a:cs typeface="Arial" charset="0"/>
              </a:rPr>
              <a:t>se </a:t>
            </a:r>
            <a:r>
              <a:rPr lang="nb-NO" sz="1440" dirty="0" err="1">
                <a:solidFill>
                  <a:prstClr val="black"/>
                </a:solidFill>
                <a:latin typeface="Arial" charset="0"/>
                <a:ea typeface="Arial" charset="0"/>
                <a:cs typeface="Arial" charset="0"/>
              </a:rPr>
              <a:t>adottate </a:t>
            </a:r>
            <a:r>
              <a:rPr lang="nb-NO" sz="1440" dirty="0">
                <a:solidFill>
                  <a:prstClr val="black"/>
                </a:solidFill>
                <a:latin typeface="Arial" charset="0"/>
                <a:ea typeface="Arial" charset="0"/>
                <a:cs typeface="Arial" charset="0"/>
              </a:rPr>
              <a:t>e utilizzate </a:t>
            </a:r>
            <a:r>
              <a:rPr lang="nb-NO" sz="1440" dirty="0" err="1">
                <a:solidFill>
                  <a:prstClr val="black"/>
                </a:solidFill>
                <a:latin typeface="Arial" charset="0"/>
                <a:ea typeface="Arial" charset="0"/>
                <a:cs typeface="Arial" charset="0"/>
              </a:rPr>
              <a:t>correttamente</a:t>
            </a:r>
            <a:r>
              <a:rPr lang="nb-NO" sz="1440" dirty="0">
                <a:solidFill>
                  <a:prstClr val="black"/>
                </a:solidFill>
                <a:latin typeface="Arial" charset="0"/>
                <a:ea typeface="Arial" charset="0"/>
                <a:cs typeface="Arial" charset="0"/>
              </a:rPr>
              <a:t>. Per </a:t>
            </a:r>
            <a:r>
              <a:rPr lang="nb-NO" sz="1440" dirty="0" err="1">
                <a:solidFill>
                  <a:prstClr val="black"/>
                </a:solidFill>
                <a:latin typeface="Arial" charset="0"/>
                <a:ea typeface="Arial" charset="0"/>
                <a:cs typeface="Arial" charset="0"/>
              </a:rPr>
              <a:t>garantire </a:t>
            </a:r>
            <a:r>
              <a:rPr lang="nb-NO" sz="1440" dirty="0" err="1">
                <a:solidFill>
                  <a:prstClr val="black"/>
                </a:solidFill>
                <a:latin typeface="Arial" charset="0"/>
                <a:ea typeface="Arial" charset="0"/>
                <a:cs typeface="Arial" charset="0"/>
              </a:rPr>
              <a:t>ciò</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i CISO </a:t>
            </a:r>
            <a:r>
              <a:rPr lang="nb-NO" sz="1440" dirty="0">
                <a:solidFill>
                  <a:prstClr val="black"/>
                </a:solidFill>
                <a:latin typeface="Arial" charset="0"/>
                <a:ea typeface="Arial" charset="0"/>
                <a:cs typeface="Arial" charset="0"/>
              </a:rPr>
              <a:t>devono </a:t>
            </a:r>
            <a:r>
              <a:rPr lang="nb-NO" sz="1440" dirty="0" err="1">
                <a:solidFill>
                  <a:prstClr val="black"/>
                </a:solidFill>
                <a:latin typeface="Arial" charset="0"/>
                <a:ea typeface="Arial" charset="0"/>
                <a:cs typeface="Arial" charset="0"/>
              </a:rPr>
              <a:t>conoscere </a:t>
            </a:r>
            <a:r>
              <a:rPr lang="nb-NO" sz="1440" dirty="0" err="1">
                <a:solidFill>
                  <a:prstClr val="black"/>
                </a:solidFill>
                <a:latin typeface="Arial" charset="0"/>
                <a:ea typeface="Arial" charset="0"/>
                <a:cs typeface="Arial" charset="0"/>
              </a:rPr>
              <a:t>l'impatto </a:t>
            </a:r>
            <a:r>
              <a:rPr lang="nb-NO" sz="1440" dirty="0">
                <a:solidFill>
                  <a:prstClr val="black"/>
                </a:solidFill>
                <a:latin typeface="Arial" charset="0"/>
                <a:ea typeface="Arial" charset="0"/>
                <a:cs typeface="Arial" charset="0"/>
              </a:rPr>
              <a:t>che hanno </a:t>
            </a:r>
            <a:r>
              <a:rPr lang="nb-NO" sz="1440" dirty="0" err="1">
                <a:solidFill>
                  <a:prstClr val="black"/>
                </a:solidFill>
                <a:latin typeface="Arial" charset="0"/>
                <a:ea typeface="Arial" charset="0"/>
                <a:cs typeface="Arial" charset="0"/>
              </a:rPr>
              <a:t>sul </a:t>
            </a:r>
            <a:r>
              <a:rPr lang="nb-NO" sz="1440" dirty="0">
                <a:solidFill>
                  <a:prstClr val="black"/>
                </a:solidFill>
                <a:latin typeface="Arial" charset="0"/>
                <a:ea typeface="Arial" charset="0"/>
                <a:cs typeface="Arial" charset="0"/>
              </a:rPr>
              <a:t>personale nelle </a:t>
            </a:r>
            <a:r>
              <a:rPr lang="nb-NO" sz="1440" dirty="0" err="1">
                <a:solidFill>
                  <a:prstClr val="black"/>
                </a:solidFill>
                <a:latin typeface="Arial" charset="0"/>
                <a:ea typeface="Arial" charset="0"/>
                <a:cs typeface="Arial" charset="0"/>
              </a:rPr>
              <a:t>operazioni</a:t>
            </a:r>
            <a:r>
              <a:rPr lang="nb-NO" sz="1440" dirty="0">
                <a:solidFill>
                  <a:prstClr val="black"/>
                </a:solidFill>
                <a:latin typeface="Arial" charset="0"/>
                <a:ea typeface="Arial" charset="0"/>
                <a:cs typeface="Arial" charset="0"/>
              </a:rPr>
              <a:t> aziendali </a:t>
            </a:r>
            <a:r>
              <a:rPr lang="nb-NO" sz="1440" dirty="0" err="1">
                <a:solidFill>
                  <a:prstClr val="black"/>
                </a:solidFill>
                <a:latin typeface="Arial" charset="0"/>
                <a:ea typeface="Arial" charset="0"/>
                <a:cs typeface="Arial" charset="0"/>
              </a:rPr>
              <a:t>quotidiane</a:t>
            </a:r>
            <a:r>
              <a:rPr lang="nb-NO" sz="1440" dirty="0">
                <a:solidFill>
                  <a:prstClr val="black"/>
                </a:solidFill>
                <a:latin typeface="Arial" charset="0"/>
                <a:ea typeface="Arial" charset="0"/>
                <a:cs typeface="Arial" charset="0"/>
              </a:rPr>
              <a:t>, quindi </a:t>
            </a:r>
            <a:r>
              <a:rPr lang="nb-NO" sz="1440" dirty="0" err="1">
                <a:solidFill>
                  <a:prstClr val="black"/>
                </a:solidFill>
                <a:latin typeface="Arial" charset="0"/>
                <a:ea typeface="Arial" charset="0"/>
                <a:cs typeface="Arial" charset="0"/>
              </a:rPr>
              <a:t>devono </a:t>
            </a:r>
            <a:r>
              <a:rPr lang="nb-NO" sz="1440" dirty="0" err="1">
                <a:solidFill>
                  <a:prstClr val="black"/>
                </a:solidFill>
                <a:latin typeface="Arial" charset="0"/>
                <a:ea typeface="Arial" charset="0"/>
                <a:cs typeface="Arial" charset="0"/>
              </a:rPr>
              <a:t>sapere </a:t>
            </a:r>
            <a:r>
              <a:rPr lang="nb-NO" sz="1440" dirty="0" err="1">
                <a:solidFill>
                  <a:prstClr val="black"/>
                </a:solidFill>
                <a:latin typeface="Arial" charset="0"/>
                <a:ea typeface="Arial" charset="0"/>
                <a:cs typeface="Arial" charset="0"/>
              </a:rPr>
              <a:t>quanto </a:t>
            </a:r>
            <a:r>
              <a:rPr lang="nb-NO" sz="1440" dirty="0">
                <a:solidFill>
                  <a:prstClr val="black"/>
                </a:solidFill>
                <a:latin typeface="Arial" charset="0"/>
                <a:ea typeface="Arial" charset="0"/>
                <a:cs typeface="Arial" charset="0"/>
              </a:rPr>
              <a:t>tempo e </a:t>
            </a:r>
            <a:r>
              <a:rPr lang="nb-NO" sz="1440" dirty="0" err="1">
                <a:solidFill>
                  <a:prstClr val="black"/>
                </a:solidFill>
                <a:latin typeface="Arial" charset="0"/>
                <a:ea typeface="Arial" charset="0"/>
                <a:cs typeface="Arial" charset="0"/>
              </a:rPr>
              <a:t>quanto impegno </a:t>
            </a:r>
            <a:r>
              <a:rPr lang="nb-NO" sz="1440" dirty="0" err="1">
                <a:solidFill>
                  <a:prstClr val="black"/>
                </a:solidFill>
                <a:latin typeface="Arial" charset="0"/>
                <a:ea typeface="Arial" charset="0"/>
                <a:cs typeface="Arial" charset="0"/>
              </a:rPr>
              <a:t>richiede </a:t>
            </a:r>
            <a:r>
              <a:rPr lang="nb-NO" sz="1440" dirty="0" err="1">
                <a:solidFill>
                  <a:prstClr val="black"/>
                </a:solidFill>
                <a:latin typeface="Arial" charset="0"/>
                <a:ea typeface="Arial" charset="0"/>
                <a:cs typeface="Arial" charset="0"/>
              </a:rPr>
              <a:t>la conformità </a:t>
            </a:r>
            <a:r>
              <a:rPr lang="nb-NO" sz="1440" dirty="0" err="1">
                <a:solidFill>
                  <a:prstClr val="black"/>
                </a:solidFill>
                <a:latin typeface="Arial" charset="0"/>
                <a:ea typeface="Arial" charset="0"/>
                <a:cs typeface="Arial" charset="0"/>
              </a:rPr>
              <a:t>prima </a:t>
            </a:r>
            <a:r>
              <a:rPr lang="nb-NO" sz="1440" dirty="0">
                <a:solidFill>
                  <a:prstClr val="black"/>
                </a:solidFill>
                <a:latin typeface="Arial" charset="0"/>
                <a:ea typeface="Arial" charset="0"/>
                <a:cs typeface="Arial" charset="0"/>
              </a:rPr>
              <a:t>di mettere </a:t>
            </a:r>
            <a:r>
              <a:rPr lang="nb-NO" sz="1440" dirty="0">
                <a:solidFill>
                  <a:prstClr val="black"/>
                </a:solidFill>
                <a:latin typeface="Arial" charset="0"/>
                <a:ea typeface="Arial" charset="0"/>
                <a:cs typeface="Arial" charset="0"/>
              </a:rPr>
              <a:t>in </a:t>
            </a:r>
            <a:r>
              <a:rPr lang="nb-NO" sz="1440" dirty="0" err="1">
                <a:solidFill>
                  <a:prstClr val="black"/>
                </a:solidFill>
                <a:latin typeface="Arial" charset="0"/>
                <a:ea typeface="Arial" charset="0"/>
                <a:cs typeface="Arial" charset="0"/>
              </a:rPr>
              <a:t>atto </a:t>
            </a:r>
            <a:r>
              <a:rPr lang="nb-NO" sz="1440" dirty="0">
                <a:solidFill>
                  <a:prstClr val="black"/>
                </a:solidFill>
                <a:latin typeface="Arial" charset="0"/>
                <a:ea typeface="Arial" charset="0"/>
                <a:cs typeface="Arial" charset="0"/>
              </a:rPr>
              <a:t>una </a:t>
            </a:r>
            <a:r>
              <a:rPr lang="nb-NO" sz="1440" dirty="0" err="1">
                <a:solidFill>
                  <a:prstClr val="black"/>
                </a:solidFill>
                <a:latin typeface="Arial" charset="0"/>
                <a:ea typeface="Arial" charset="0"/>
                <a:cs typeface="Arial" charset="0"/>
              </a:rPr>
              <a:t>misura </a:t>
            </a:r>
            <a:r>
              <a:rPr lang="nb-NO" sz="1440" dirty="0" err="1">
                <a:solidFill>
                  <a:prstClr val="black"/>
                </a:solidFill>
                <a:latin typeface="Arial" charset="0"/>
                <a:ea typeface="Arial" charset="0"/>
                <a:cs typeface="Arial" charset="0"/>
              </a:rPr>
              <a:t>di sicurezza</a:t>
            </a:r>
            <a:r>
              <a:rPr lang="nb-NO" sz="1440" dirty="0">
                <a:solidFill>
                  <a:prstClr val="black"/>
                </a:solidFill>
                <a:latin typeface="Arial" charset="0"/>
                <a:ea typeface="Arial" charset="0"/>
                <a:cs typeface="Arial" charset="0"/>
              </a:rPr>
              <a:t>. </a:t>
            </a:r>
            <a:r>
              <a:rPr lang="nb-NO" sz="1440" dirty="0">
                <a:solidFill>
                  <a:prstClr val="black"/>
                </a:solidFill>
                <a:latin typeface="Arial" charset="0"/>
                <a:ea typeface="Arial" charset="0"/>
                <a:cs typeface="Arial" charset="0"/>
              </a:rPr>
              <a:t>Il motto </a:t>
            </a:r>
            <a:r>
              <a:rPr lang="nb-NO" sz="1440" dirty="0" err="1">
                <a:solidFill>
                  <a:prstClr val="black"/>
                </a:solidFill>
                <a:latin typeface="Arial" charset="0"/>
                <a:ea typeface="Arial" charset="0"/>
                <a:cs typeface="Arial" charset="0"/>
              </a:rPr>
              <a:t>del</a:t>
            </a:r>
            <a:r>
              <a:rPr lang="nb-NO" sz="1440" dirty="0">
                <a:solidFill>
                  <a:prstClr val="black"/>
                </a:solidFill>
                <a:latin typeface="Arial" charset="0"/>
                <a:ea typeface="Arial" charset="0"/>
                <a:cs typeface="Arial" charset="0"/>
              </a:rPr>
              <a:t> generale </a:t>
            </a:r>
            <a:r>
              <a:rPr lang="nb-NO" sz="1440" dirty="0" err="1">
                <a:solidFill>
                  <a:prstClr val="black"/>
                </a:solidFill>
                <a:latin typeface="Arial" charset="0"/>
                <a:ea typeface="Arial" charset="0"/>
                <a:cs typeface="Arial" charset="0"/>
              </a:rPr>
              <a:t>MacArthur </a:t>
            </a:r>
            <a:r>
              <a:rPr lang="nb-NO" sz="1440" dirty="0">
                <a:solidFill>
                  <a:prstClr val="black"/>
                </a:solidFill>
                <a:latin typeface="Arial" charset="0"/>
                <a:ea typeface="Arial" charset="0"/>
                <a:cs typeface="Arial" charset="0"/>
              </a:rPr>
              <a:t>"</a:t>
            </a:r>
            <a:r>
              <a:rPr lang="nb-NO" sz="1440" dirty="0">
                <a:solidFill>
                  <a:prstClr val="black"/>
                </a:solidFill>
                <a:latin typeface="Arial" charset="0"/>
                <a:ea typeface="Arial" charset="0"/>
                <a:cs typeface="Arial" charset="0"/>
              </a:rPr>
              <a:t>Non </a:t>
            </a:r>
            <a:r>
              <a:rPr lang="nb-NO" sz="1440" dirty="0" err="1">
                <a:solidFill>
                  <a:prstClr val="black"/>
                </a:solidFill>
                <a:latin typeface="Arial" charset="0"/>
                <a:ea typeface="Arial" charset="0"/>
                <a:cs typeface="Arial" charset="0"/>
              </a:rPr>
              <a:t>dare</a:t>
            </a:r>
            <a:r>
              <a:rPr lang="nb-NO" sz="1440" dirty="0">
                <a:solidFill>
                  <a:prstClr val="black"/>
                </a:solidFill>
                <a:latin typeface="Arial" charset="0"/>
                <a:ea typeface="Arial" charset="0"/>
                <a:cs typeface="Arial" charset="0"/>
              </a:rPr>
              <a:t> mai </a:t>
            </a:r>
            <a:r>
              <a:rPr lang="nb-NO" sz="1440" dirty="0">
                <a:solidFill>
                  <a:prstClr val="black"/>
                </a:solidFill>
                <a:latin typeface="Arial" charset="0"/>
                <a:ea typeface="Arial" charset="0"/>
                <a:cs typeface="Arial" charset="0"/>
              </a:rPr>
              <a:t>un ordine </a:t>
            </a:r>
            <a:r>
              <a:rPr lang="nb-NO" sz="1440" dirty="0" err="1">
                <a:solidFill>
                  <a:prstClr val="black"/>
                </a:solidFill>
                <a:latin typeface="Arial" charset="0"/>
                <a:ea typeface="Arial" charset="0"/>
                <a:cs typeface="Arial" charset="0"/>
              </a:rPr>
              <a:t>che </a:t>
            </a:r>
            <a:r>
              <a:rPr lang="nb-NO" sz="1440" dirty="0" err="1">
                <a:solidFill>
                  <a:prstClr val="black"/>
                </a:solidFill>
                <a:latin typeface="Arial" charset="0"/>
                <a:ea typeface="Arial" charset="0"/>
                <a:cs typeface="Arial" charset="0"/>
              </a:rPr>
              <a:t>non </a:t>
            </a:r>
            <a:r>
              <a:rPr lang="nb-NO" sz="1440" dirty="0">
                <a:solidFill>
                  <a:prstClr val="black"/>
                </a:solidFill>
                <a:latin typeface="Arial" charset="0"/>
                <a:ea typeface="Arial" charset="0"/>
                <a:cs typeface="Arial" charset="0"/>
              </a:rPr>
              <a:t>può essere </a:t>
            </a:r>
            <a:r>
              <a:rPr lang="nb-NO" sz="1440" dirty="0">
                <a:solidFill>
                  <a:prstClr val="black"/>
                </a:solidFill>
                <a:latin typeface="Arial" charset="0"/>
                <a:ea typeface="Arial" charset="0"/>
                <a:cs typeface="Arial" charset="0"/>
              </a:rPr>
              <a:t>eseguito" </a:t>
            </a:r>
            <a:r>
              <a:rPr lang="nb-NO" sz="1440" dirty="0" err="1">
                <a:solidFill>
                  <a:prstClr val="black"/>
                </a:solidFill>
                <a:latin typeface="Arial" charset="0"/>
                <a:ea typeface="Arial" charset="0"/>
                <a:cs typeface="Arial" charset="0"/>
              </a:rPr>
              <a:t>dovrebbe </a:t>
            </a:r>
            <a:r>
              <a:rPr lang="nb-NO" sz="1440" dirty="0">
                <a:solidFill>
                  <a:prstClr val="black"/>
                </a:solidFill>
                <a:latin typeface="Arial" charset="0"/>
                <a:ea typeface="Arial" charset="0"/>
                <a:cs typeface="Arial" charset="0"/>
              </a:rPr>
              <a:t>essere </a:t>
            </a:r>
            <a:r>
              <a:rPr lang="nb-NO" sz="1440" dirty="0" err="1">
                <a:solidFill>
                  <a:prstClr val="black"/>
                </a:solidFill>
                <a:latin typeface="Arial" charset="0"/>
                <a:ea typeface="Arial" charset="0"/>
                <a:cs typeface="Arial" charset="0"/>
              </a:rPr>
              <a:t>incorniciato </a:t>
            </a:r>
            <a:r>
              <a:rPr lang="nb-NO" sz="1440" dirty="0">
                <a:solidFill>
                  <a:prstClr val="black"/>
                </a:solidFill>
                <a:latin typeface="Arial" charset="0"/>
                <a:ea typeface="Arial" charset="0"/>
                <a:cs typeface="Arial" charset="0"/>
              </a:rPr>
              <a:t>e </a:t>
            </a:r>
            <a:r>
              <a:rPr lang="nb-NO" sz="1440" dirty="0" err="1">
                <a:solidFill>
                  <a:prstClr val="black"/>
                </a:solidFill>
                <a:latin typeface="Arial" charset="0"/>
                <a:ea typeface="Arial" charset="0"/>
                <a:cs typeface="Arial" charset="0"/>
              </a:rPr>
              <a:t>appeso </a:t>
            </a:r>
            <a:r>
              <a:rPr lang="nb-NO" sz="1440" dirty="0">
                <a:solidFill>
                  <a:prstClr val="black"/>
                </a:solidFill>
                <a:latin typeface="Arial" charset="0"/>
                <a:ea typeface="Arial" charset="0"/>
                <a:cs typeface="Arial" charset="0"/>
              </a:rPr>
              <a:t>sopra </a:t>
            </a:r>
            <a:r>
              <a:rPr lang="nb-NO" sz="1440" dirty="0">
                <a:solidFill>
                  <a:prstClr val="black"/>
                </a:solidFill>
                <a:latin typeface="Arial" charset="0"/>
                <a:ea typeface="Arial" charset="0"/>
                <a:cs typeface="Arial" charset="0"/>
              </a:rPr>
              <a:t>la</a:t>
            </a:r>
            <a:r>
              <a:rPr lang="nb-NO" sz="1440" dirty="0" err="1">
                <a:solidFill>
                  <a:prstClr val="black"/>
                </a:solidFill>
                <a:latin typeface="Arial" charset="0"/>
                <a:ea typeface="Arial" charset="0"/>
                <a:cs typeface="Arial" charset="0"/>
              </a:rPr>
              <a:t> loro </a:t>
            </a:r>
            <a:r>
              <a:rPr lang="nb-NO" sz="1440" dirty="0">
                <a:solidFill>
                  <a:prstClr val="black"/>
                </a:solidFill>
                <a:latin typeface="Arial" charset="0"/>
                <a:ea typeface="Arial" charset="0"/>
                <a:cs typeface="Arial" charset="0"/>
              </a:rPr>
              <a:t>scrivania.</a:t>
            </a:r>
          </a:p>
          <a:p>
            <a:pPr marL="342900" indent="-342900" defTabSz="1097280" fontAlgn="base">
              <a:buFont typeface="Arial" charset="0"/>
              <a:buChar char="•"/>
            </a:pPr>
            <a:r>
              <a:rPr lang="nb-NO" sz="1440" dirty="0">
                <a:solidFill>
                  <a:prstClr val="black"/>
                </a:solidFill>
                <a:latin typeface="Arial" charset="0"/>
                <a:ea typeface="Arial" charset="0"/>
                <a:cs typeface="Arial" charset="0"/>
              </a:rPr>
              <a:t>Siate visibili e </a:t>
            </a:r>
            <a:r>
              <a:rPr lang="nb-NO" sz="1440" dirty="0" err="1">
                <a:solidFill>
                  <a:prstClr val="black"/>
                </a:solidFill>
                <a:latin typeface="Arial" charset="0"/>
                <a:ea typeface="Arial" charset="0"/>
                <a:cs typeface="Arial" charset="0"/>
              </a:rPr>
              <a:t>disponibili</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I CISO </a:t>
            </a:r>
            <a:r>
              <a:rPr lang="nb-NO" sz="1440" dirty="0" err="1">
                <a:solidFill>
                  <a:prstClr val="black"/>
                </a:solidFill>
                <a:latin typeface="Arial" charset="0"/>
                <a:ea typeface="Arial" charset="0"/>
                <a:cs typeface="Arial" charset="0"/>
              </a:rPr>
              <a:t>dovrebbero </a:t>
            </a:r>
            <a:r>
              <a:rPr lang="nb-NO" sz="1440" dirty="0">
                <a:solidFill>
                  <a:prstClr val="black"/>
                </a:solidFill>
                <a:latin typeface="Arial" charset="0"/>
                <a:ea typeface="Arial" charset="0"/>
                <a:cs typeface="Arial" charset="0"/>
              </a:rPr>
              <a:t>essere </a:t>
            </a:r>
            <a:r>
              <a:rPr lang="nb-NO" sz="1440" dirty="0" err="1">
                <a:solidFill>
                  <a:prstClr val="black"/>
                </a:solidFill>
                <a:latin typeface="Arial" charset="0"/>
                <a:ea typeface="Arial" charset="0"/>
                <a:cs typeface="Arial" charset="0"/>
              </a:rPr>
              <a:t>sostenitori </a:t>
            </a:r>
            <a:r>
              <a:rPr lang="nb-NO" sz="1440" dirty="0" err="1">
                <a:solidFill>
                  <a:prstClr val="black"/>
                </a:solidFill>
                <a:latin typeface="Arial" charset="0"/>
                <a:ea typeface="Arial" charset="0"/>
                <a:cs typeface="Arial" charset="0"/>
              </a:rPr>
              <a:t>della sicurezza</a:t>
            </a:r>
            <a:r>
              <a:rPr lang="nb-NO" sz="1440" dirty="0">
                <a:solidFill>
                  <a:prstClr val="black"/>
                </a:solidFill>
                <a:latin typeface="Arial" charset="0"/>
                <a:ea typeface="Arial" charset="0"/>
                <a:cs typeface="Arial" charset="0"/>
              </a:rPr>
              <a:t>, non </a:t>
            </a:r>
            <a:r>
              <a:rPr lang="nb-NO" sz="1440" dirty="0" err="1">
                <a:solidFill>
                  <a:prstClr val="black"/>
                </a:solidFill>
                <a:latin typeface="Arial" charset="0"/>
                <a:ea typeface="Arial" charset="0"/>
                <a:cs typeface="Arial" charset="0"/>
              </a:rPr>
              <a:t>poliziotti</a:t>
            </a:r>
            <a:r>
              <a:rPr lang="nb-NO" sz="1440" dirty="0">
                <a:solidFill>
                  <a:prstClr val="black"/>
                </a:solidFill>
                <a:latin typeface="Arial" charset="0"/>
                <a:ea typeface="Arial" charset="0"/>
                <a:cs typeface="Arial" charset="0"/>
              </a:rPr>
              <a:t>: per </a:t>
            </a:r>
            <a:r>
              <a:rPr lang="nb-NO" sz="1440" dirty="0" err="1">
                <a:solidFill>
                  <a:prstClr val="black"/>
                </a:solidFill>
                <a:latin typeface="Arial" charset="0"/>
                <a:ea typeface="Arial" charset="0"/>
                <a:cs typeface="Arial" charset="0"/>
              </a:rPr>
              <a:t>coinvolgere </a:t>
            </a:r>
            <a:r>
              <a:rPr lang="nb-NO" sz="1440" dirty="0">
                <a:solidFill>
                  <a:prstClr val="black"/>
                </a:solidFill>
                <a:latin typeface="Arial" charset="0"/>
                <a:ea typeface="Arial" charset="0"/>
                <a:cs typeface="Arial" charset="0"/>
              </a:rPr>
              <a:t>il personale, </a:t>
            </a:r>
            <a:r>
              <a:rPr lang="nb-NO" sz="1440" dirty="0">
                <a:solidFill>
                  <a:prstClr val="black"/>
                </a:solidFill>
                <a:latin typeface="Arial" charset="0"/>
                <a:ea typeface="Arial" charset="0"/>
                <a:cs typeface="Arial" charset="0"/>
              </a:rPr>
              <a:t>devono essere visibili e </a:t>
            </a:r>
            <a:r>
              <a:rPr lang="nb-NO" sz="1440" dirty="0" err="1">
                <a:solidFill>
                  <a:prstClr val="black"/>
                </a:solidFill>
                <a:latin typeface="Arial" charset="0"/>
                <a:ea typeface="Arial" charset="0"/>
                <a:cs typeface="Arial" charset="0"/>
              </a:rPr>
              <a:t>disponibili </a:t>
            </a:r>
            <a:r>
              <a:rPr lang="nb-NO" sz="1440" dirty="0">
                <a:solidFill>
                  <a:prstClr val="black"/>
                </a:solidFill>
                <a:latin typeface="Arial" charset="0"/>
                <a:ea typeface="Arial" charset="0"/>
                <a:cs typeface="Arial" charset="0"/>
              </a:rPr>
              <a:t>in ogni momento. E per </a:t>
            </a:r>
            <a:r>
              <a:rPr lang="nb-NO" sz="1440" dirty="0" err="1">
                <a:solidFill>
                  <a:prstClr val="black"/>
                </a:solidFill>
                <a:latin typeface="Arial" charset="0"/>
                <a:ea typeface="Arial" charset="0"/>
                <a:cs typeface="Arial" charset="0"/>
              </a:rPr>
              <a:t>creare </a:t>
            </a:r>
            <a:r>
              <a:rPr lang="nb-NO" sz="1440" dirty="0">
                <a:solidFill>
                  <a:prstClr val="black"/>
                </a:solidFill>
                <a:latin typeface="Arial" charset="0"/>
                <a:ea typeface="Arial" charset="0"/>
                <a:cs typeface="Arial" charset="0"/>
              </a:rPr>
              <a:t>fiducia, </a:t>
            </a:r>
            <a:r>
              <a:rPr lang="nb-NO" sz="1440" dirty="0">
                <a:solidFill>
                  <a:prstClr val="black"/>
                </a:solidFill>
                <a:latin typeface="Arial" charset="0"/>
                <a:ea typeface="Arial" charset="0"/>
                <a:cs typeface="Arial" charset="0"/>
              </a:rPr>
              <a:t>devono ascoltare e </a:t>
            </a:r>
            <a:r>
              <a:rPr lang="nb-NO" sz="1440" dirty="0" err="1">
                <a:solidFill>
                  <a:prstClr val="black"/>
                </a:solidFill>
                <a:latin typeface="Arial" charset="0"/>
                <a:ea typeface="Arial" charset="0"/>
                <a:cs typeface="Arial" charset="0"/>
              </a:rPr>
              <a:t>negoziare</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piuttosto </a:t>
            </a:r>
            <a:r>
              <a:rPr lang="nb-NO" sz="1440" dirty="0" err="1">
                <a:solidFill>
                  <a:prstClr val="black"/>
                </a:solidFill>
                <a:latin typeface="Arial" charset="0"/>
                <a:ea typeface="Arial" charset="0"/>
                <a:cs typeface="Arial" charset="0"/>
              </a:rPr>
              <a:t>che </a:t>
            </a:r>
            <a:r>
              <a:rPr lang="nb-NO" sz="1440" dirty="0" err="1">
                <a:solidFill>
                  <a:prstClr val="black"/>
                </a:solidFill>
                <a:latin typeface="Arial" charset="0"/>
                <a:ea typeface="Arial" charset="0"/>
                <a:cs typeface="Arial" charset="0"/>
              </a:rPr>
              <a:t>cercare </a:t>
            </a:r>
            <a:r>
              <a:rPr lang="nb-NO" sz="1440" dirty="0">
                <a:solidFill>
                  <a:prstClr val="black"/>
                </a:solidFill>
                <a:latin typeface="Arial" charset="0"/>
                <a:ea typeface="Arial" charset="0"/>
                <a:cs typeface="Arial" charset="0"/>
              </a:rPr>
              <a:t>di "</a:t>
            </a:r>
            <a:r>
              <a:rPr lang="nb-NO" sz="1440" dirty="0">
                <a:solidFill>
                  <a:prstClr val="black"/>
                </a:solidFill>
                <a:latin typeface="Arial" charset="0"/>
                <a:ea typeface="Arial" charset="0"/>
                <a:cs typeface="Arial" charset="0"/>
              </a:rPr>
              <a:t>eliminare" </a:t>
            </a:r>
            <a:r>
              <a:rPr lang="nb-NO" sz="1440" dirty="0" err="1">
                <a:solidFill>
                  <a:prstClr val="black"/>
                </a:solidFill>
                <a:latin typeface="Arial" charset="0"/>
                <a:ea typeface="Arial" charset="0"/>
                <a:cs typeface="Arial" charset="0"/>
              </a:rPr>
              <a:t>le non conformità </a:t>
            </a:r>
            <a:r>
              <a:rPr lang="nb-NO" sz="1440" dirty="0">
                <a:solidFill>
                  <a:prstClr val="black"/>
                </a:solidFill>
                <a:latin typeface="Arial" charset="0"/>
                <a:ea typeface="Arial" charset="0"/>
                <a:cs typeface="Arial" charset="0"/>
              </a:rPr>
              <a:t>e </a:t>
            </a:r>
            <a:r>
              <a:rPr lang="nb-NO" sz="1440" dirty="0" err="1">
                <a:solidFill>
                  <a:prstClr val="black"/>
                </a:solidFill>
                <a:latin typeface="Arial" charset="0"/>
                <a:ea typeface="Arial" charset="0"/>
                <a:cs typeface="Arial" charset="0"/>
              </a:rPr>
              <a:t>frenare </a:t>
            </a:r>
            <a:r>
              <a:rPr lang="nb-NO" sz="1440" dirty="0" err="1">
                <a:solidFill>
                  <a:prstClr val="black"/>
                </a:solidFill>
                <a:latin typeface="Arial" charset="0"/>
                <a:ea typeface="Arial" charset="0"/>
                <a:cs typeface="Arial" charset="0"/>
              </a:rPr>
              <a:t>l'innovazione </a:t>
            </a:r>
            <a:r>
              <a:rPr lang="nb-NO" sz="1440" dirty="0">
                <a:solidFill>
                  <a:prstClr val="black"/>
                </a:solidFill>
                <a:latin typeface="Arial" charset="0"/>
                <a:ea typeface="Arial" charset="0"/>
                <a:cs typeface="Arial" charset="0"/>
              </a:rPr>
              <a:t>e </a:t>
            </a:r>
            <a:r>
              <a:rPr lang="nb-NO" sz="1440" dirty="0" err="1">
                <a:solidFill>
                  <a:prstClr val="black"/>
                </a:solidFill>
                <a:latin typeface="Arial" charset="0"/>
                <a:ea typeface="Arial" charset="0"/>
                <a:cs typeface="Arial" charset="0"/>
              </a:rPr>
              <a:t>la sperimentazione</a:t>
            </a:r>
            <a:r>
              <a:rPr lang="nb-NO" sz="1440" dirty="0">
                <a:solidFill>
                  <a:prstClr val="black"/>
                </a:solidFill>
                <a:latin typeface="Arial" charset="0"/>
                <a:ea typeface="Arial" charset="0"/>
                <a:cs typeface="Arial" charset="0"/>
              </a:rPr>
              <a:t>.</a:t>
            </a:r>
          </a:p>
          <a:p>
            <a:pPr marL="342900" indent="-342900" defTabSz="1097280" fontAlgn="base">
              <a:buFont typeface="Arial" charset="0"/>
              <a:buChar char="•"/>
            </a:pPr>
            <a:r>
              <a:rPr lang="nb-NO" sz="1440" dirty="0" err="1">
                <a:solidFill>
                  <a:prstClr val="black"/>
                </a:solidFill>
                <a:latin typeface="Arial" charset="0"/>
                <a:ea typeface="Arial" charset="0"/>
                <a:cs typeface="Arial" charset="0"/>
              </a:rPr>
              <a:t>Sono necessarie </a:t>
            </a:r>
            <a:r>
              <a:rPr lang="nb-NO" sz="1440" dirty="0">
                <a:solidFill>
                  <a:prstClr val="black"/>
                </a:solidFill>
                <a:latin typeface="Arial" charset="0"/>
                <a:ea typeface="Arial" charset="0"/>
                <a:cs typeface="Arial" charset="0"/>
              </a:rPr>
              <a:t>competenze trasversali. </a:t>
            </a:r>
            <a:r>
              <a:rPr lang="nb-NO" sz="1440" dirty="0" err="1">
                <a:solidFill>
                  <a:prstClr val="black"/>
                </a:solidFill>
                <a:latin typeface="Arial" charset="0"/>
                <a:ea typeface="Arial" charset="0"/>
                <a:cs typeface="Arial" charset="0"/>
              </a:rPr>
              <a:t>I CISO </a:t>
            </a:r>
            <a:r>
              <a:rPr lang="nb-NO" sz="1440" dirty="0">
                <a:solidFill>
                  <a:prstClr val="black"/>
                </a:solidFill>
                <a:latin typeface="Arial" charset="0"/>
                <a:ea typeface="Arial" charset="0"/>
                <a:cs typeface="Arial" charset="0"/>
              </a:rPr>
              <a:t>e </a:t>
            </a:r>
            <a:r>
              <a:rPr lang="nb-NO" sz="1440" dirty="0" err="1">
                <a:solidFill>
                  <a:prstClr val="black"/>
                </a:solidFill>
                <a:latin typeface="Arial" charset="0"/>
                <a:ea typeface="Arial" charset="0"/>
                <a:cs typeface="Arial" charset="0"/>
              </a:rPr>
              <a:t>altri </a:t>
            </a:r>
            <a:r>
              <a:rPr lang="nb-NO" sz="1440" dirty="0" err="1">
                <a:solidFill>
                  <a:prstClr val="black"/>
                </a:solidFill>
                <a:latin typeface="Arial" charset="0"/>
                <a:ea typeface="Arial" charset="0"/>
                <a:cs typeface="Arial" charset="0"/>
              </a:rPr>
              <a:t>specialisti </a:t>
            </a:r>
            <a:r>
              <a:rPr lang="nb-NO" sz="1440" dirty="0" err="1">
                <a:solidFill>
                  <a:prstClr val="black"/>
                </a:solidFill>
                <a:latin typeface="Arial" charset="0"/>
                <a:ea typeface="Arial" charset="0"/>
                <a:cs typeface="Arial" charset="0"/>
              </a:rPr>
              <a:t>della sicurezza </a:t>
            </a:r>
            <a:r>
              <a:rPr lang="nb-NO" sz="1440" dirty="0">
                <a:solidFill>
                  <a:prstClr val="black"/>
                </a:solidFill>
                <a:latin typeface="Arial" charset="0"/>
                <a:ea typeface="Arial" charset="0"/>
                <a:cs typeface="Arial" charset="0"/>
              </a:rPr>
              <a:t>devono </a:t>
            </a:r>
            <a:r>
              <a:rPr lang="nb-NO" sz="1440" dirty="0" err="1">
                <a:solidFill>
                  <a:prstClr val="black"/>
                </a:solidFill>
                <a:latin typeface="Arial" charset="0"/>
                <a:ea typeface="Arial" charset="0"/>
                <a:cs typeface="Arial" charset="0"/>
              </a:rPr>
              <a:t>acquisire </a:t>
            </a:r>
            <a:r>
              <a:rPr lang="nb-NO" sz="1440" dirty="0" err="1">
                <a:solidFill>
                  <a:prstClr val="black"/>
                </a:solidFill>
                <a:latin typeface="Arial" charset="0"/>
                <a:ea typeface="Arial" charset="0"/>
                <a:cs typeface="Arial" charset="0"/>
              </a:rPr>
              <a:t>le </a:t>
            </a:r>
            <a:r>
              <a:rPr lang="nb-NO" sz="1440" dirty="0">
                <a:solidFill>
                  <a:prstClr val="black"/>
                </a:solidFill>
                <a:latin typeface="Arial" charset="0"/>
                <a:ea typeface="Arial" charset="0"/>
                <a:cs typeface="Arial" charset="0"/>
              </a:rPr>
              <a:t>"competenze trasversali" per svolgere </a:t>
            </a:r>
            <a:r>
              <a:rPr lang="nb-NO" sz="1440" dirty="0" err="1">
                <a:solidFill>
                  <a:prstClr val="black"/>
                </a:solidFill>
                <a:latin typeface="Arial" charset="0"/>
                <a:ea typeface="Arial" charset="0"/>
                <a:cs typeface="Arial" charset="0"/>
              </a:rPr>
              <a:t>efficacemente </a:t>
            </a:r>
            <a:r>
              <a:rPr lang="nb-NO" sz="1440" dirty="0" err="1">
                <a:solidFill>
                  <a:prstClr val="black"/>
                </a:solidFill>
                <a:latin typeface="Arial" charset="0"/>
                <a:ea typeface="Arial" charset="0"/>
                <a:cs typeface="Arial" charset="0"/>
              </a:rPr>
              <a:t>questo compito</a:t>
            </a:r>
            <a:r>
              <a:rPr lang="nb-NO" sz="1440" dirty="0">
                <a:solidFill>
                  <a:prstClr val="black"/>
                </a:solidFill>
                <a:latin typeface="Arial" charset="0"/>
                <a:ea typeface="Arial" charset="0"/>
                <a:cs typeface="Arial" charset="0"/>
              </a:rPr>
              <a:t>. Il </a:t>
            </a:r>
            <a:r>
              <a:rPr lang="nb-NO" sz="1440" dirty="0" err="1">
                <a:solidFill>
                  <a:prstClr val="black"/>
                </a:solidFill>
                <a:latin typeface="Arial" charset="0"/>
                <a:ea typeface="Arial" charset="0"/>
                <a:cs typeface="Arial" charset="0"/>
              </a:rPr>
              <a:t>programma </a:t>
            </a:r>
            <a:r>
              <a:rPr lang="nb-NO" sz="1440" dirty="0" err="1">
                <a:solidFill>
                  <a:prstClr val="black"/>
                </a:solidFill>
                <a:latin typeface="Arial" charset="0"/>
                <a:ea typeface="Arial" charset="0"/>
                <a:cs typeface="Arial" charset="0"/>
              </a:rPr>
              <a:t>sviluppato </a:t>
            </a:r>
            <a:r>
              <a:rPr lang="nb-NO" sz="1440" dirty="0">
                <a:solidFill>
                  <a:prstClr val="black"/>
                </a:solidFill>
                <a:latin typeface="Arial" charset="0"/>
                <a:ea typeface="Arial" charset="0"/>
                <a:cs typeface="Arial" charset="0"/>
              </a:rPr>
              <a:t>da </a:t>
            </a:r>
            <a:r>
              <a:rPr lang="nb-NO" sz="1440" dirty="0" err="1">
                <a:solidFill>
                  <a:prstClr val="black"/>
                </a:solidFill>
                <a:latin typeface="Arial" charset="0"/>
                <a:ea typeface="Arial" charset="0"/>
                <a:cs typeface="Arial" charset="0"/>
              </a:rPr>
              <a:t>Ashenden </a:t>
            </a:r>
            <a:r>
              <a:rPr lang="nb-NO" sz="1440" dirty="0">
                <a:solidFill>
                  <a:prstClr val="black"/>
                </a:solidFill>
                <a:latin typeface="Arial" charset="0"/>
                <a:ea typeface="Arial" charset="0"/>
                <a:cs typeface="Arial" charset="0"/>
              </a:rPr>
              <a:t>&amp; Lawrence (2016) </a:t>
            </a:r>
            <a:r>
              <a:rPr lang="nb-NO" sz="1440" dirty="0" err="1">
                <a:solidFill>
                  <a:prstClr val="black"/>
                </a:solidFill>
                <a:latin typeface="Arial" charset="0"/>
                <a:ea typeface="Arial" charset="0"/>
                <a:cs typeface="Arial" charset="0"/>
              </a:rPr>
              <a:t>con </a:t>
            </a:r>
            <a:r>
              <a:rPr lang="nb-NO" sz="1440" dirty="0">
                <a:solidFill>
                  <a:prstClr val="black"/>
                </a:solidFill>
                <a:latin typeface="Arial" charset="0"/>
                <a:ea typeface="Arial" charset="0"/>
                <a:cs typeface="Arial" charset="0"/>
              </a:rPr>
              <a:t>il finanziamento </a:t>
            </a:r>
            <a:r>
              <a:rPr lang="nb-NO" sz="1440" dirty="0">
                <a:solidFill>
                  <a:prstClr val="black"/>
                </a:solidFill>
                <a:latin typeface="Arial" charset="0"/>
                <a:ea typeface="Arial" charset="0"/>
                <a:cs typeface="Arial" charset="0"/>
              </a:rPr>
              <a:t>dell'NCSC britannico è </a:t>
            </a:r>
            <a:r>
              <a:rPr lang="nb-NO" sz="1440" dirty="0" err="1">
                <a:solidFill>
                  <a:prstClr val="black"/>
                </a:solidFill>
                <a:latin typeface="Arial" charset="0"/>
                <a:ea typeface="Arial" charset="0"/>
                <a:cs typeface="Arial" charset="0"/>
              </a:rPr>
              <a:t>un'iniziativa</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pionieristica </a:t>
            </a:r>
            <a:r>
              <a:rPr lang="nb-NO" sz="1440" dirty="0" err="1">
                <a:solidFill>
                  <a:prstClr val="black"/>
                </a:solidFill>
                <a:latin typeface="Arial" charset="0"/>
                <a:ea typeface="Arial" charset="0"/>
                <a:cs typeface="Arial" charset="0"/>
              </a:rPr>
              <a:t>che </a:t>
            </a:r>
            <a:r>
              <a:rPr lang="nb-NO" sz="1440" dirty="0" err="1">
                <a:solidFill>
                  <a:prstClr val="black"/>
                </a:solidFill>
                <a:latin typeface="Arial" charset="0"/>
                <a:ea typeface="Arial" charset="0"/>
                <a:cs typeface="Arial" charset="0"/>
              </a:rPr>
              <a:t>dovrebbe </a:t>
            </a:r>
            <a:r>
              <a:rPr lang="nb-NO" sz="1440" dirty="0">
                <a:solidFill>
                  <a:prstClr val="black"/>
                </a:solidFill>
                <a:latin typeface="Arial" charset="0"/>
                <a:ea typeface="Arial" charset="0"/>
                <a:cs typeface="Arial" charset="0"/>
              </a:rPr>
              <a:t>essere </a:t>
            </a:r>
            <a:r>
              <a:rPr lang="nb-NO" sz="1440" dirty="0" err="1">
                <a:solidFill>
                  <a:prstClr val="black"/>
                </a:solidFill>
                <a:latin typeface="Arial" charset="0"/>
                <a:ea typeface="Arial" charset="0"/>
                <a:cs typeface="Arial" charset="0"/>
              </a:rPr>
              <a:t>replicata </a:t>
            </a:r>
            <a:r>
              <a:rPr lang="nb-NO" sz="1440" dirty="0">
                <a:solidFill>
                  <a:prstClr val="black"/>
                </a:solidFill>
                <a:latin typeface="Arial" charset="0"/>
                <a:ea typeface="Arial" charset="0"/>
                <a:cs typeface="Arial" charset="0"/>
              </a:rPr>
              <a:t>e </a:t>
            </a:r>
            <a:r>
              <a:rPr lang="nb-NO" sz="1440" dirty="0" err="1">
                <a:solidFill>
                  <a:prstClr val="black"/>
                </a:solidFill>
                <a:latin typeface="Arial" charset="0"/>
                <a:ea typeface="Arial" charset="0"/>
                <a:cs typeface="Arial" charset="0"/>
              </a:rPr>
              <a:t>integrata </a:t>
            </a:r>
            <a:r>
              <a:rPr lang="nb-NO" sz="1440" dirty="0" err="1">
                <a:solidFill>
                  <a:prstClr val="black"/>
                </a:solidFill>
                <a:latin typeface="Arial" charset="0"/>
                <a:ea typeface="Arial" charset="0"/>
                <a:cs typeface="Arial" charset="0"/>
              </a:rPr>
              <a:t>nei </a:t>
            </a:r>
            <a:r>
              <a:rPr lang="nb-NO" sz="1440" dirty="0" err="1">
                <a:solidFill>
                  <a:prstClr val="black"/>
                </a:solidFill>
                <a:latin typeface="Arial" charset="0"/>
                <a:ea typeface="Arial" charset="0"/>
                <a:cs typeface="Arial" charset="0"/>
              </a:rPr>
              <a:t>corsi </a:t>
            </a:r>
            <a:r>
              <a:rPr lang="nb-NO" sz="1440" dirty="0" err="1">
                <a:solidFill>
                  <a:prstClr val="black"/>
                </a:solidFill>
                <a:latin typeface="Arial" charset="0"/>
                <a:ea typeface="Arial" charset="0"/>
                <a:cs typeface="Arial" charset="0"/>
              </a:rPr>
              <a:t>accademici </a:t>
            </a:r>
            <a:r>
              <a:rPr lang="nb-NO" sz="1440" dirty="0">
                <a:solidFill>
                  <a:prstClr val="black"/>
                </a:solidFill>
                <a:latin typeface="Arial" charset="0"/>
                <a:ea typeface="Arial" charset="0"/>
                <a:cs typeface="Arial" charset="0"/>
              </a:rPr>
              <a:t>e </a:t>
            </a:r>
            <a:r>
              <a:rPr lang="nb-NO" sz="1440" dirty="0" err="1">
                <a:solidFill>
                  <a:prstClr val="black"/>
                </a:solidFill>
                <a:latin typeface="Arial" charset="0"/>
                <a:ea typeface="Arial" charset="0"/>
                <a:cs typeface="Arial" charset="0"/>
              </a:rPr>
              <a:t>professionali </a:t>
            </a:r>
            <a:r>
              <a:rPr lang="nb-NO" sz="1440" dirty="0" err="1">
                <a:solidFill>
                  <a:prstClr val="black"/>
                </a:solidFill>
                <a:latin typeface="Arial" charset="0"/>
                <a:ea typeface="Arial" charset="0"/>
                <a:cs typeface="Arial" charset="0"/>
              </a:rPr>
              <a:t>sulla sicurezza</a:t>
            </a:r>
            <a:r>
              <a:rPr lang="nb-NO" sz="1440" dirty="0">
                <a:solidFill>
                  <a:prstClr val="black"/>
                </a:solidFill>
                <a:latin typeface="Arial" charset="0"/>
                <a:ea typeface="Arial" charset="0"/>
                <a:cs typeface="Arial" charset="0"/>
              </a:rPr>
              <a:t>.</a:t>
            </a:r>
          </a:p>
          <a:p>
            <a:pPr marL="342900" indent="-342900" defTabSz="1097280" fontAlgn="base">
              <a:buFont typeface="Arial" charset="0"/>
              <a:buChar char="•"/>
            </a:pPr>
            <a:r>
              <a:rPr lang="nb-NO" sz="1440" dirty="0">
                <a:solidFill>
                  <a:prstClr val="black"/>
                </a:solidFill>
                <a:latin typeface="Arial" charset="0"/>
                <a:ea typeface="Arial" charset="0"/>
                <a:cs typeface="Arial" charset="0"/>
              </a:rPr>
              <a:t>Smettete </a:t>
            </a:r>
            <a:r>
              <a:rPr lang="nb-NO" sz="1440" dirty="0">
                <a:solidFill>
                  <a:prstClr val="black"/>
                </a:solidFill>
                <a:latin typeface="Arial" charset="0"/>
                <a:ea typeface="Arial" charset="0"/>
                <a:cs typeface="Arial" charset="0"/>
              </a:rPr>
              <a:t>di</a:t>
            </a:r>
            <a:r>
              <a:rPr lang="nb-NO" sz="1440" dirty="0" err="1">
                <a:solidFill>
                  <a:prstClr val="black"/>
                </a:solidFill>
                <a:latin typeface="Arial" charset="0"/>
                <a:ea typeface="Arial" charset="0"/>
                <a:cs typeface="Arial" charset="0"/>
              </a:rPr>
              <a:t> criticare </a:t>
            </a:r>
            <a:r>
              <a:rPr lang="nb-NO" sz="1440" dirty="0" err="1">
                <a:solidFill>
                  <a:prstClr val="black"/>
                </a:solidFill>
                <a:latin typeface="Arial" charset="0"/>
                <a:ea typeface="Arial" charset="0"/>
                <a:cs typeface="Arial" charset="0"/>
              </a:rPr>
              <a:t>verbalmente </a:t>
            </a:r>
            <a:r>
              <a:rPr lang="nb-NO" sz="1440" dirty="0" err="1">
                <a:solidFill>
                  <a:prstClr val="black"/>
                </a:solidFill>
                <a:latin typeface="Arial" charset="0"/>
                <a:ea typeface="Arial" charset="0"/>
                <a:cs typeface="Arial" charset="0"/>
              </a:rPr>
              <a:t>le persone</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Un coinvolgimento </a:t>
            </a:r>
            <a:r>
              <a:rPr lang="nb-NO" sz="1440" dirty="0" err="1">
                <a:solidFill>
                  <a:prstClr val="black"/>
                </a:solidFill>
                <a:latin typeface="Arial" charset="0"/>
                <a:ea typeface="Arial" charset="0"/>
                <a:cs typeface="Arial" charset="0"/>
              </a:rPr>
              <a:t>efficace </a:t>
            </a:r>
            <a:r>
              <a:rPr lang="nb-NO" sz="1440" dirty="0">
                <a:solidFill>
                  <a:prstClr val="black"/>
                </a:solidFill>
                <a:latin typeface="Arial" charset="0"/>
                <a:ea typeface="Arial" charset="0"/>
                <a:cs typeface="Arial" charset="0"/>
              </a:rPr>
              <a:t>e la fiducia </a:t>
            </a:r>
            <a:r>
              <a:rPr lang="nb-NO" sz="1440" dirty="0" err="1">
                <a:solidFill>
                  <a:prstClr val="black"/>
                </a:solidFill>
                <a:latin typeface="Arial" charset="0"/>
                <a:ea typeface="Arial" charset="0"/>
                <a:cs typeface="Arial" charset="0"/>
              </a:rPr>
              <a:t>richiedono </a:t>
            </a:r>
            <a:r>
              <a:rPr lang="nb-NO" sz="1440" dirty="0" err="1">
                <a:solidFill>
                  <a:prstClr val="black"/>
                </a:solidFill>
                <a:latin typeface="Arial" charset="0"/>
                <a:ea typeface="Arial" charset="0"/>
                <a:cs typeface="Arial" charset="0"/>
              </a:rPr>
              <a:t>rispetto </a:t>
            </a:r>
            <a:r>
              <a:rPr lang="nb-NO" sz="1440" dirty="0">
                <a:solidFill>
                  <a:prstClr val="black"/>
                </a:solidFill>
                <a:latin typeface="Arial" charset="0"/>
                <a:ea typeface="Arial" charset="0"/>
                <a:cs typeface="Arial" charset="0"/>
              </a:rPr>
              <a:t>per </a:t>
            </a:r>
            <a:r>
              <a:rPr lang="nb-NO" sz="1440" dirty="0" err="1">
                <a:solidFill>
                  <a:prstClr val="black"/>
                </a:solidFill>
                <a:latin typeface="Arial" charset="0"/>
                <a:ea typeface="Arial" charset="0"/>
                <a:cs typeface="Arial" charset="0"/>
              </a:rPr>
              <a:t>gli altri</a:t>
            </a:r>
            <a:r>
              <a:rPr lang="nb-NO" sz="1440" dirty="0">
                <a:solidFill>
                  <a:prstClr val="black"/>
                </a:solidFill>
                <a:latin typeface="Arial" charset="0"/>
                <a:ea typeface="Arial" charset="0"/>
                <a:cs typeface="Arial" charset="0"/>
              </a:rPr>
              <a:t>. La </a:t>
            </a:r>
            <a:r>
              <a:rPr lang="nb-NO" sz="1440" dirty="0" err="1">
                <a:solidFill>
                  <a:prstClr val="black"/>
                </a:solidFill>
                <a:latin typeface="Arial" charset="0"/>
                <a:ea typeface="Arial" charset="0"/>
                <a:cs typeface="Arial" charset="0"/>
              </a:rPr>
              <a:t>professione </a:t>
            </a:r>
            <a:r>
              <a:rPr lang="nb-NO" sz="1440" dirty="0" err="1">
                <a:solidFill>
                  <a:prstClr val="black"/>
                </a:solidFill>
                <a:latin typeface="Arial" charset="0"/>
                <a:ea typeface="Arial" charset="0"/>
                <a:cs typeface="Arial" charset="0"/>
              </a:rPr>
              <a:t>della sicurezza </a:t>
            </a:r>
            <a:r>
              <a:rPr lang="nb-NO" sz="1440" dirty="0">
                <a:solidFill>
                  <a:prstClr val="black"/>
                </a:solidFill>
                <a:latin typeface="Arial" charset="0"/>
                <a:ea typeface="Arial" charset="0"/>
                <a:cs typeface="Arial" charset="0"/>
              </a:rPr>
              <a:t>deve </a:t>
            </a:r>
            <a:r>
              <a:rPr lang="nb-NO" sz="1440" dirty="0" err="1">
                <a:solidFill>
                  <a:prstClr val="black"/>
                </a:solidFill>
                <a:latin typeface="Arial" charset="0"/>
                <a:ea typeface="Arial" charset="0"/>
                <a:cs typeface="Arial" charset="0"/>
              </a:rPr>
              <a:t>rivedere </a:t>
            </a:r>
            <a:r>
              <a:rPr lang="nb-NO" sz="1440" dirty="0" err="1">
                <a:solidFill>
                  <a:prstClr val="black"/>
                </a:solidFill>
                <a:latin typeface="Arial" charset="0"/>
                <a:ea typeface="Arial" charset="0"/>
                <a:cs typeface="Arial" charset="0"/>
              </a:rPr>
              <a:t>la propria </a:t>
            </a:r>
            <a:r>
              <a:rPr lang="nb-NO" sz="1440" dirty="0" err="1">
                <a:solidFill>
                  <a:prstClr val="black"/>
                </a:solidFill>
                <a:latin typeface="Arial" charset="0"/>
                <a:ea typeface="Arial" charset="0"/>
                <a:cs typeface="Arial" charset="0"/>
              </a:rPr>
              <a:t>prospettiva </a:t>
            </a:r>
            <a:r>
              <a:rPr lang="nb-NO" sz="1440" dirty="0">
                <a:solidFill>
                  <a:prstClr val="black"/>
                </a:solidFill>
                <a:latin typeface="Arial" charset="0"/>
                <a:ea typeface="Arial" charset="0"/>
                <a:cs typeface="Arial" charset="0"/>
              </a:rPr>
              <a:t>nei confronti </a:t>
            </a:r>
            <a:r>
              <a:rPr lang="nb-NO" sz="1440" dirty="0" err="1">
                <a:solidFill>
                  <a:prstClr val="black"/>
                </a:solidFill>
                <a:latin typeface="Arial" charset="0"/>
                <a:ea typeface="Arial" charset="0"/>
                <a:cs typeface="Arial" charset="0"/>
              </a:rPr>
              <a:t>dei</a:t>
            </a:r>
            <a:r>
              <a:rPr lang="nb-NO" sz="1440" dirty="0">
                <a:solidFill>
                  <a:prstClr val="black"/>
                </a:solidFill>
                <a:latin typeface="Arial" charset="0"/>
                <a:ea typeface="Arial" charset="0"/>
                <a:cs typeface="Arial" charset="0"/>
              </a:rPr>
              <a:t> non </a:t>
            </a:r>
            <a:r>
              <a:rPr lang="nb-NO" sz="1440" dirty="0" err="1">
                <a:solidFill>
                  <a:prstClr val="black"/>
                </a:solidFill>
                <a:latin typeface="Arial" charset="0"/>
                <a:ea typeface="Arial" charset="0"/>
                <a:cs typeface="Arial" charset="0"/>
              </a:rPr>
              <a:t>specialisti </a:t>
            </a:r>
            <a:r>
              <a:rPr lang="nb-NO" sz="1440" dirty="0">
                <a:solidFill>
                  <a:prstClr val="black"/>
                </a:solidFill>
                <a:latin typeface="Arial" charset="0"/>
                <a:ea typeface="Arial" charset="0"/>
                <a:cs typeface="Arial" charset="0"/>
              </a:rPr>
              <a:t>e </a:t>
            </a:r>
            <a:r>
              <a:rPr lang="nb-NO" sz="1440" dirty="0" err="1">
                <a:solidFill>
                  <a:prstClr val="black"/>
                </a:solidFill>
                <a:latin typeface="Arial" charset="0"/>
                <a:ea typeface="Arial" charset="0"/>
                <a:cs typeface="Arial" charset="0"/>
              </a:rPr>
              <a:t>accettare</a:t>
            </a:r>
            <a:r>
              <a:rPr lang="nb-NO" sz="1440" dirty="0">
                <a:solidFill>
                  <a:prstClr val="black"/>
                </a:solidFill>
                <a:latin typeface="Arial" charset="0"/>
                <a:ea typeface="Arial" charset="0"/>
                <a:cs typeface="Arial" charset="0"/>
              </a:rPr>
              <a:t> che </a:t>
            </a:r>
            <a:r>
              <a:rPr lang="nb-NO" sz="1440" dirty="0" err="1">
                <a:solidFill>
                  <a:prstClr val="black"/>
                </a:solidFill>
                <a:latin typeface="Arial" charset="0"/>
                <a:ea typeface="Arial" charset="0"/>
                <a:cs typeface="Arial" charset="0"/>
              </a:rPr>
              <a:t>essi </a:t>
            </a:r>
            <a:r>
              <a:rPr lang="nb-NO" sz="1440" dirty="0" err="1">
                <a:solidFill>
                  <a:prstClr val="black"/>
                </a:solidFill>
                <a:latin typeface="Arial" charset="0"/>
                <a:ea typeface="Arial" charset="0"/>
                <a:cs typeface="Arial" charset="0"/>
              </a:rPr>
              <a:t>sono </a:t>
            </a:r>
            <a:r>
              <a:rPr lang="nb-NO" sz="1440" dirty="0" err="1">
                <a:solidFill>
                  <a:prstClr val="black"/>
                </a:solidFill>
                <a:latin typeface="Arial" charset="0"/>
                <a:ea typeface="Arial" charset="0"/>
                <a:cs typeface="Arial" charset="0"/>
              </a:rPr>
              <a:t>gli </a:t>
            </a:r>
            <a:r>
              <a:rPr lang="nb-NO" sz="1440" dirty="0" err="1">
                <a:solidFill>
                  <a:prstClr val="black"/>
                </a:solidFill>
                <a:latin typeface="Arial" charset="0"/>
                <a:ea typeface="Arial" charset="0"/>
                <a:cs typeface="Arial" charset="0"/>
              </a:rPr>
              <a:t>unici </a:t>
            </a:r>
            <a:r>
              <a:rPr lang="nb-NO" sz="1440" dirty="0">
                <a:solidFill>
                  <a:prstClr val="black"/>
                </a:solidFill>
                <a:latin typeface="Arial" charset="0"/>
                <a:ea typeface="Arial" charset="0"/>
                <a:cs typeface="Arial" charset="0"/>
              </a:rPr>
              <a:t>stakeholder </a:t>
            </a:r>
            <a:r>
              <a:rPr lang="nb-NO" sz="1440" dirty="0" err="1">
                <a:solidFill>
                  <a:prstClr val="black"/>
                </a:solidFill>
                <a:latin typeface="Arial" charset="0"/>
                <a:ea typeface="Arial" charset="0"/>
                <a:cs typeface="Arial" charset="0"/>
              </a:rPr>
              <a:t>nell'ecosistema</a:t>
            </a:r>
            <a:r>
              <a:rPr lang="nb-NO" sz="1440" dirty="0">
                <a:solidFill>
                  <a:prstClr val="black"/>
                </a:solidFill>
                <a:latin typeface="Arial" charset="0"/>
                <a:ea typeface="Arial" charset="0"/>
                <a:cs typeface="Arial" charset="0"/>
              </a:rPr>
              <a:t> </a:t>
            </a:r>
            <a:r>
              <a:rPr lang="nb-NO" sz="1440" dirty="0">
                <a:solidFill>
                  <a:prstClr val="black"/>
                </a:solidFill>
                <a:latin typeface="Arial" charset="0"/>
                <a:ea typeface="Arial" charset="0"/>
                <a:cs typeface="Arial" charset="0"/>
              </a:rPr>
              <a:t>per </a:t>
            </a:r>
            <a:r>
              <a:rPr lang="nb-NO" sz="1440" dirty="0" err="1">
                <a:solidFill>
                  <a:prstClr val="black"/>
                </a:solidFill>
                <a:latin typeface="Arial" charset="0"/>
                <a:ea typeface="Arial" charset="0"/>
                <a:cs typeface="Arial" charset="0"/>
              </a:rPr>
              <a:t>i quali </a:t>
            </a:r>
            <a:r>
              <a:rPr lang="nb-NO" sz="1440" dirty="0" err="1">
                <a:solidFill>
                  <a:prstClr val="black"/>
                </a:solidFill>
                <a:latin typeface="Arial" charset="0"/>
                <a:ea typeface="Arial" charset="0"/>
                <a:cs typeface="Arial" charset="0"/>
              </a:rPr>
              <a:t>la sicurezza </a:t>
            </a:r>
            <a:r>
              <a:rPr lang="nb-NO" sz="1440" dirty="0">
                <a:solidFill>
                  <a:prstClr val="black"/>
                </a:solidFill>
                <a:latin typeface="Arial" charset="0"/>
                <a:ea typeface="Arial" charset="0"/>
                <a:cs typeface="Arial" charset="0"/>
              </a:rPr>
              <a:t>è </a:t>
            </a:r>
            <a:r>
              <a:rPr lang="nb-NO" sz="1440" dirty="0" err="1">
                <a:solidFill>
                  <a:prstClr val="black"/>
                </a:solidFill>
                <a:latin typeface="Arial" charset="0"/>
                <a:ea typeface="Arial" charset="0"/>
                <a:cs typeface="Arial" charset="0"/>
              </a:rPr>
              <a:t>il </a:t>
            </a:r>
            <a:r>
              <a:rPr lang="nb-NO" sz="1440" dirty="0" err="1">
                <a:solidFill>
                  <a:prstClr val="black"/>
                </a:solidFill>
                <a:latin typeface="Arial" charset="0"/>
                <a:ea typeface="Arial" charset="0"/>
                <a:cs typeface="Arial" charset="0"/>
              </a:rPr>
              <a:t>ruolo</a:t>
            </a:r>
            <a:r>
              <a:rPr lang="nb-NO" sz="1440" dirty="0">
                <a:solidFill>
                  <a:prstClr val="black"/>
                </a:solidFill>
                <a:latin typeface="Arial" charset="0"/>
                <a:ea typeface="Arial" charset="0"/>
                <a:cs typeface="Arial" charset="0"/>
              </a:rPr>
              <a:t> primario</a:t>
            </a:r>
            <a:r>
              <a:rPr lang="nb-NO" sz="1440" dirty="0">
                <a:solidFill>
                  <a:prstClr val="black"/>
                </a:solidFill>
                <a:latin typeface="Arial" charset="0"/>
                <a:ea typeface="Arial" charset="0"/>
                <a:cs typeface="Arial" charset="0"/>
              </a:rPr>
              <a:t>. E </a:t>
            </a:r>
            <a:r>
              <a:rPr lang="nb-NO" sz="1440" dirty="0">
                <a:solidFill>
                  <a:prstClr val="black"/>
                </a:solidFill>
                <a:latin typeface="Arial" charset="0"/>
                <a:ea typeface="Arial" charset="0"/>
                <a:cs typeface="Arial" charset="0"/>
              </a:rPr>
              <a:t>devono </a:t>
            </a:r>
            <a:r>
              <a:rPr lang="nb-NO" sz="1440" dirty="0" err="1">
                <a:solidFill>
                  <a:prstClr val="black"/>
                </a:solidFill>
                <a:latin typeface="Arial" charset="0"/>
                <a:ea typeface="Arial" charset="0"/>
                <a:cs typeface="Arial" charset="0"/>
              </a:rPr>
              <a:t>cambiare </a:t>
            </a:r>
            <a:r>
              <a:rPr lang="nb-NO" sz="1440" dirty="0" err="1">
                <a:solidFill>
                  <a:prstClr val="black"/>
                </a:solidFill>
                <a:latin typeface="Arial" charset="0"/>
                <a:ea typeface="Arial" charset="0"/>
                <a:cs typeface="Arial" charset="0"/>
              </a:rPr>
              <a:t>il </a:t>
            </a:r>
            <a:r>
              <a:rPr lang="nb-NO" sz="1440" dirty="0" err="1">
                <a:solidFill>
                  <a:prstClr val="black"/>
                </a:solidFill>
                <a:latin typeface="Arial" charset="0"/>
                <a:ea typeface="Arial" charset="0"/>
                <a:cs typeface="Arial" charset="0"/>
              </a:rPr>
              <a:t>linguaggio </a:t>
            </a:r>
            <a:r>
              <a:rPr lang="nb-NO" sz="1440" dirty="0" err="1">
                <a:solidFill>
                  <a:prstClr val="black"/>
                </a:solidFill>
                <a:latin typeface="Arial" charset="0"/>
                <a:ea typeface="Arial" charset="0"/>
                <a:cs typeface="Arial" charset="0"/>
              </a:rPr>
              <a:t>che </a:t>
            </a:r>
            <a:r>
              <a:rPr lang="nb-NO" sz="1440" dirty="0" err="1">
                <a:solidFill>
                  <a:prstClr val="black"/>
                </a:solidFill>
                <a:latin typeface="Arial" charset="0"/>
                <a:ea typeface="Arial" charset="0"/>
                <a:cs typeface="Arial" charset="0"/>
              </a:rPr>
              <a:t>usano </a:t>
            </a:r>
            <a:r>
              <a:rPr lang="nb-NO" sz="1440" dirty="0">
                <a:solidFill>
                  <a:prstClr val="black"/>
                </a:solidFill>
                <a:latin typeface="Arial" charset="0"/>
                <a:ea typeface="Arial" charset="0"/>
                <a:cs typeface="Arial" charset="0"/>
              </a:rPr>
              <a:t>per </a:t>
            </a:r>
            <a:r>
              <a:rPr lang="nb-NO" sz="1440" dirty="0" err="1">
                <a:solidFill>
                  <a:prstClr val="black"/>
                </a:solidFill>
                <a:latin typeface="Arial" charset="0"/>
                <a:ea typeface="Arial" charset="0"/>
                <a:cs typeface="Arial" charset="0"/>
              </a:rPr>
              <a:t>riflettere </a:t>
            </a:r>
            <a:r>
              <a:rPr lang="nb-NO" sz="1440" dirty="0" err="1">
                <a:solidFill>
                  <a:prstClr val="black"/>
                </a:solidFill>
                <a:latin typeface="Arial" charset="0"/>
                <a:ea typeface="Arial" charset="0"/>
                <a:cs typeface="Arial" charset="0"/>
              </a:rPr>
              <a:t>questo cambiamento</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non </a:t>
            </a:r>
            <a:r>
              <a:rPr lang="nb-NO" sz="1440" dirty="0">
                <a:solidFill>
                  <a:prstClr val="black"/>
                </a:solidFill>
                <a:latin typeface="Arial" charset="0"/>
                <a:ea typeface="Arial" charset="0"/>
                <a:cs typeface="Arial" charset="0"/>
              </a:rPr>
              <a:t>devono </a:t>
            </a:r>
            <a:r>
              <a:rPr lang="nb-NO" sz="1440" dirty="0">
                <a:solidFill>
                  <a:prstClr val="black"/>
                </a:solidFill>
                <a:latin typeface="Arial" charset="0"/>
                <a:ea typeface="Arial" charset="0"/>
                <a:cs typeface="Arial" charset="0"/>
              </a:rPr>
              <a:t>più </a:t>
            </a:r>
            <a:r>
              <a:rPr lang="nb-NO" sz="1440" dirty="0">
                <a:solidFill>
                  <a:prstClr val="black"/>
                </a:solidFill>
                <a:latin typeface="Arial" charset="0"/>
                <a:ea typeface="Arial" charset="0"/>
                <a:cs typeface="Arial" charset="0"/>
              </a:rPr>
              <a:t>riferirsi </a:t>
            </a:r>
            <a:r>
              <a:rPr lang="nb-NO" sz="1440" dirty="0" err="1">
                <a:solidFill>
                  <a:prstClr val="black"/>
                </a:solidFill>
                <a:latin typeface="Arial" charset="0"/>
                <a:ea typeface="Arial" charset="0"/>
                <a:cs typeface="Arial" charset="0"/>
              </a:rPr>
              <a:t>agli</a:t>
            </a:r>
            <a:r>
              <a:rPr lang="nb-NO" sz="1440" dirty="0">
                <a:solidFill>
                  <a:prstClr val="black"/>
                </a:solidFill>
                <a:latin typeface="Arial" charset="0"/>
                <a:ea typeface="Arial" charset="0"/>
                <a:cs typeface="Arial" charset="0"/>
              </a:rPr>
              <a:t> </a:t>
            </a:r>
            <a:r>
              <a:rPr lang="nb-NO" sz="1440" dirty="0" err="1">
                <a:solidFill>
                  <a:prstClr val="black"/>
                </a:solidFill>
                <a:latin typeface="Arial" charset="0"/>
                <a:ea typeface="Arial" charset="0"/>
                <a:cs typeface="Arial" charset="0"/>
              </a:rPr>
              <a:t>esseri umani </a:t>
            </a:r>
            <a:r>
              <a:rPr lang="nb-NO" sz="1440" dirty="0">
                <a:solidFill>
                  <a:prstClr val="black"/>
                </a:solidFill>
                <a:latin typeface="Arial" charset="0"/>
                <a:ea typeface="Arial" charset="0"/>
                <a:cs typeface="Arial" charset="0"/>
              </a:rPr>
              <a:t>come "</a:t>
            </a:r>
            <a:r>
              <a:rPr lang="nb-NO" sz="1440" dirty="0" err="1">
                <a:solidFill>
                  <a:prstClr val="black"/>
                </a:solidFill>
                <a:latin typeface="Arial" charset="0"/>
                <a:ea typeface="Arial" charset="0"/>
                <a:cs typeface="Arial" charset="0"/>
              </a:rPr>
              <a:t>il </a:t>
            </a:r>
            <a:r>
              <a:rPr lang="nb-NO" sz="1440" dirty="0">
                <a:solidFill>
                  <a:prstClr val="black"/>
                </a:solidFill>
                <a:latin typeface="Arial" charset="0"/>
                <a:ea typeface="Arial" charset="0"/>
                <a:cs typeface="Arial" charset="0"/>
              </a:rPr>
              <a:t>problema", </a:t>
            </a:r>
            <a:r>
              <a:rPr lang="nb-NO" sz="1440" dirty="0">
                <a:solidFill>
                  <a:prstClr val="black"/>
                </a:solidFill>
                <a:latin typeface="Arial" charset="0"/>
                <a:ea typeface="Arial" charset="0"/>
                <a:cs typeface="Arial" charset="0"/>
              </a:rPr>
              <a:t>"</a:t>
            </a:r>
            <a:r>
              <a:rPr lang="nb-NO" sz="1440" dirty="0" err="1">
                <a:solidFill>
                  <a:prstClr val="black"/>
                </a:solidFill>
                <a:latin typeface="Arial" charset="0"/>
                <a:ea typeface="Arial" charset="0"/>
                <a:cs typeface="Arial" charset="0"/>
              </a:rPr>
              <a:t>utenti</a:t>
            </a:r>
            <a:r>
              <a:rPr lang="nb-NO" sz="1440" dirty="0">
                <a:solidFill>
                  <a:prstClr val="black"/>
                </a:solidFill>
                <a:latin typeface="Arial" charset="0"/>
                <a:ea typeface="Arial" charset="0"/>
                <a:cs typeface="Arial" charset="0"/>
              </a:rPr>
              <a:t> stupidi</a:t>
            </a:r>
            <a:r>
              <a:rPr lang="nb-NO" sz="1440" dirty="0">
                <a:solidFill>
                  <a:prstClr val="black"/>
                </a:solidFill>
                <a:latin typeface="Arial" charset="0"/>
                <a:ea typeface="Arial" charset="0"/>
                <a:cs typeface="Arial" charset="0"/>
              </a:rPr>
              <a:t>" e </a:t>
            </a:r>
            <a:r>
              <a:rPr lang="nb-NO" sz="1440" dirty="0" err="1">
                <a:solidFill>
                  <a:prstClr val="black"/>
                </a:solidFill>
                <a:latin typeface="Arial" charset="0"/>
                <a:ea typeface="Arial" charset="0"/>
                <a:cs typeface="Arial" charset="0"/>
              </a:rPr>
              <a:t>"l'anello </a:t>
            </a:r>
            <a:r>
              <a:rPr lang="nb-NO" sz="1440" dirty="0" err="1">
                <a:solidFill>
                  <a:prstClr val="black"/>
                </a:solidFill>
                <a:latin typeface="Arial" charset="0"/>
                <a:ea typeface="Arial" charset="0"/>
                <a:cs typeface="Arial" charset="0"/>
              </a:rPr>
              <a:t>più debole</a:t>
            </a:r>
            <a:r>
              <a:rPr lang="nb-NO" sz="1440" dirty="0" err="1">
                <a:solidFill>
                  <a:prstClr val="black"/>
                </a:solidFill>
                <a:latin typeface="Arial" charset="0"/>
                <a:ea typeface="Arial" charset="0"/>
                <a:cs typeface="Arial" charset="0"/>
              </a:rPr>
              <a:t>".</a:t>
            </a:r>
            <a:endParaRPr lang="nb-NO" sz="1440" dirty="0">
              <a:solidFill>
                <a:prstClr val="black"/>
              </a:solidFill>
              <a:latin typeface="Arial" charset="0"/>
              <a:ea typeface="Arial" charset="0"/>
              <a:cs typeface="Arial" charset="0"/>
            </a:endParaRPr>
          </a:p>
        </p:txBody>
      </p:sp>
      <p:sp>
        <p:nvSpPr>
          <p:cNvPr id="8" name="Rektangel 7"/>
          <p:cNvSpPr/>
          <p:nvPr/>
        </p:nvSpPr>
        <p:spPr>
          <a:xfrm>
            <a:off x="12632473" y="2308366"/>
            <a:ext cx="240772" cy="424732"/>
          </a:xfrm>
          <a:prstGeom prst="rect">
            <a:avLst/>
          </a:prstGeom>
        </p:spPr>
        <p:txBody>
          <a:bodyPr wrap="none">
            <a:spAutoFit/>
          </a:bodyPr>
          <a:lstStyle/>
          <a:p>
            <a:pPr defTabSz="1097280"/>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
        <p:nvSpPr>
          <p:cNvPr id="9" name="Rektangel 8"/>
          <p:cNvSpPr/>
          <p:nvPr/>
        </p:nvSpPr>
        <p:spPr>
          <a:xfrm>
            <a:off x="7172661" y="3893201"/>
            <a:ext cx="240772" cy="424732"/>
          </a:xfrm>
          <a:prstGeom prst="rect">
            <a:avLst/>
          </a:prstGeom>
        </p:spPr>
        <p:txBody>
          <a:bodyPr wrap="none">
            <a:spAutoFit/>
          </a:bodyPr>
          <a:lstStyle/>
          <a:p>
            <a:pPr defTabSz="1097280"/>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
        <p:nvSpPr>
          <p:cNvPr id="10" name="Rektangel 9"/>
          <p:cNvSpPr/>
          <p:nvPr/>
        </p:nvSpPr>
        <p:spPr>
          <a:xfrm>
            <a:off x="7172661" y="3893201"/>
            <a:ext cx="240772" cy="424732"/>
          </a:xfrm>
          <a:prstGeom prst="rect">
            <a:avLst/>
          </a:prstGeom>
        </p:spPr>
        <p:txBody>
          <a:bodyPr wrap="none">
            <a:spAutoFit/>
          </a:bodyPr>
          <a:lstStyle/>
          <a:p>
            <a:pPr defTabSz="1097280"/>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
        <p:nvSpPr>
          <p:cNvPr id="11" name="TekstSylinder 10"/>
          <p:cNvSpPr txBox="1"/>
          <p:nvPr/>
        </p:nvSpPr>
        <p:spPr>
          <a:xfrm>
            <a:off x="7577257" y="1268182"/>
            <a:ext cx="5845423" cy="5955476"/>
          </a:xfrm>
          <a:prstGeom prst="rect">
            <a:avLst/>
          </a:prstGeom>
          <a:noFill/>
        </p:spPr>
        <p:txBody>
          <a:bodyPr wrap="square" rtlCol="0">
            <a:spAutoFit/>
          </a:bodyPr>
          <a:lstStyle/>
          <a:p>
            <a:pPr defTabSz="1097280"/>
            <a:r>
              <a:rPr lang="nb-NO" sz="1680" b="1" u="sng" dirty="0" err="1">
                <a:solidFill>
                  <a:prstClr val="black"/>
                </a:solidFill>
                <a:latin typeface="Arial" charset="0"/>
                <a:ea typeface="Arial" charset="0"/>
                <a:cs typeface="Arial" charset="0"/>
              </a:rPr>
              <a:t>CSIRT </a:t>
            </a:r>
            <a:r>
              <a:rPr lang="nb-NO" sz="1680" b="1" u="sng" dirty="0">
                <a:solidFill>
                  <a:prstClr val="black"/>
                </a:solidFill>
                <a:latin typeface="Arial" charset="0"/>
                <a:ea typeface="Arial" charset="0"/>
                <a:cs typeface="Arial" charset="0"/>
              </a:rPr>
              <a:t>/ </a:t>
            </a:r>
            <a:r>
              <a:rPr lang="nb-NO" sz="1680" b="1" u="sng" dirty="0" err="1">
                <a:solidFill>
                  <a:prstClr val="black"/>
                </a:solidFill>
                <a:latin typeface="Arial" charset="0"/>
                <a:ea typeface="Arial" charset="0"/>
                <a:cs typeface="Arial" charset="0"/>
              </a:rPr>
              <a:t>CERT </a:t>
            </a:r>
            <a:r>
              <a:rPr lang="nb-NO" sz="1680" b="1" u="sng" dirty="0">
                <a:solidFill>
                  <a:prstClr val="black"/>
                </a:solidFill>
                <a:latin typeface="Arial" charset="0"/>
                <a:ea typeface="Arial" charset="0"/>
                <a:cs typeface="Arial" charset="0"/>
              </a:rPr>
              <a:t>e </a:t>
            </a:r>
            <a:r>
              <a:rPr lang="nb-NO" sz="1680" b="1" u="sng" dirty="0" err="1">
                <a:solidFill>
                  <a:prstClr val="black"/>
                </a:solidFill>
                <a:latin typeface="Arial" charset="0"/>
                <a:ea typeface="Arial" charset="0"/>
                <a:cs typeface="Arial" charset="0"/>
              </a:rPr>
              <a:t>SOC</a:t>
            </a:r>
            <a:endParaRPr lang="nb-NO" sz="1680" b="1" u="sng" dirty="0">
              <a:solidFill>
                <a:prstClr val="black"/>
              </a:solidFill>
              <a:latin typeface="Arial" charset="0"/>
              <a:ea typeface="Arial" charset="0"/>
              <a:cs typeface="Arial" charset="0"/>
            </a:endParaRPr>
          </a:p>
          <a:p>
            <a:pPr defTabSz="1097280"/>
            <a:endParaRPr lang="nb-NO" sz="1920" dirty="0">
              <a:solidFill>
                <a:prstClr val="black"/>
              </a:solidFill>
              <a:latin typeface="Arial" charset="0"/>
              <a:ea typeface="Arial" charset="0"/>
              <a:cs typeface="Arial" charset="0"/>
            </a:endParaRPr>
          </a:p>
          <a:p>
            <a:pPr marL="342900" indent="-342900" defTabSz="1097280" fontAlgn="base">
              <a:buFont typeface="Arial" charset="0"/>
              <a:buChar char="•"/>
            </a:pPr>
            <a:r>
              <a:rPr lang="nb-NO" sz="1500" dirty="0" err="1">
                <a:solidFill>
                  <a:prstClr val="black"/>
                </a:solidFill>
                <a:latin typeface="Arial" charset="0"/>
                <a:ea typeface="Arial" charset="0"/>
                <a:cs typeface="Arial" charset="0"/>
              </a:rPr>
              <a:t>Prenditi </a:t>
            </a:r>
            <a:r>
              <a:rPr lang="nb-NO" sz="1500" dirty="0">
                <a:solidFill>
                  <a:prstClr val="black"/>
                </a:solidFill>
                <a:latin typeface="Arial" charset="0"/>
                <a:ea typeface="Arial" charset="0"/>
                <a:cs typeface="Arial" charset="0"/>
              </a:rPr>
              <a:t>cura </a:t>
            </a:r>
            <a:r>
              <a:rPr lang="nb-NO" sz="1500" dirty="0">
                <a:solidFill>
                  <a:prstClr val="black"/>
                </a:solidFill>
                <a:latin typeface="Arial" charset="0"/>
                <a:ea typeface="Arial" charset="0"/>
                <a:cs typeface="Arial" charset="0"/>
              </a:rPr>
              <a:t>del</a:t>
            </a:r>
            <a:r>
              <a:rPr lang="nb-NO" sz="1500" dirty="0" err="1">
                <a:solidFill>
                  <a:prstClr val="black"/>
                </a:solidFill>
                <a:latin typeface="Arial" charset="0"/>
                <a:ea typeface="Arial" charset="0"/>
                <a:cs typeface="Arial" charset="0"/>
              </a:rPr>
              <a:t> tuo </a:t>
            </a:r>
            <a:r>
              <a:rPr lang="nb-NO" sz="1500" dirty="0">
                <a:solidFill>
                  <a:prstClr val="black"/>
                </a:solidFill>
                <a:latin typeface="Arial" charset="0"/>
                <a:ea typeface="Arial" charset="0"/>
                <a:cs typeface="Arial" charset="0"/>
              </a:rPr>
              <a:t>personale. </a:t>
            </a:r>
            <a:r>
              <a:rPr lang="nb-NO" sz="1500" dirty="0" err="1">
                <a:solidFill>
                  <a:prstClr val="black"/>
                </a:solidFill>
                <a:latin typeface="Arial" charset="0"/>
                <a:ea typeface="Arial" charset="0"/>
                <a:cs typeface="Arial" charset="0"/>
              </a:rPr>
              <a:t>Il burnout </a:t>
            </a:r>
            <a:r>
              <a:rPr lang="nb-NO" sz="1500" dirty="0">
                <a:solidFill>
                  <a:prstClr val="black"/>
                </a:solidFill>
                <a:latin typeface="Arial" charset="0"/>
                <a:ea typeface="Arial" charset="0"/>
                <a:cs typeface="Arial" charset="0"/>
              </a:rPr>
              <a:t>è </a:t>
            </a:r>
            <a:r>
              <a:rPr lang="nb-NO" sz="1500" dirty="0">
                <a:solidFill>
                  <a:prstClr val="black"/>
                </a:solidFill>
                <a:latin typeface="Arial" charset="0"/>
                <a:ea typeface="Arial" charset="0"/>
                <a:cs typeface="Arial" charset="0"/>
              </a:rPr>
              <a:t>causato </a:t>
            </a:r>
            <a:r>
              <a:rPr lang="nb-NO" sz="1500" dirty="0" err="1">
                <a:solidFill>
                  <a:prstClr val="black"/>
                </a:solidFill>
                <a:latin typeface="Arial" charset="0"/>
                <a:ea typeface="Arial" charset="0"/>
                <a:cs typeface="Arial" charset="0"/>
              </a:rPr>
              <a:t>in gran parte </a:t>
            </a:r>
            <a:r>
              <a:rPr lang="nb-NO" sz="1500" dirty="0">
                <a:solidFill>
                  <a:prstClr val="black"/>
                </a:solidFill>
                <a:latin typeface="Arial" charset="0"/>
                <a:ea typeface="Arial" charset="0"/>
                <a:cs typeface="Arial" charset="0"/>
              </a:rPr>
              <a:t>dal </a:t>
            </a:r>
            <a:r>
              <a:rPr lang="nb-NO" sz="1500" dirty="0" err="1">
                <a:solidFill>
                  <a:prstClr val="black"/>
                </a:solidFill>
                <a:latin typeface="Arial" charset="0"/>
                <a:ea typeface="Arial" charset="0"/>
                <a:cs typeface="Arial" charset="0"/>
              </a:rPr>
              <a:t>sovraccarico di lavoro</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ma </a:t>
            </a:r>
            <a:r>
              <a:rPr lang="nb-NO" sz="1500" dirty="0" err="1">
                <a:solidFill>
                  <a:prstClr val="black"/>
                </a:solidFill>
                <a:latin typeface="Arial" charset="0"/>
                <a:ea typeface="Arial" charset="0"/>
                <a:cs typeface="Arial" charset="0"/>
              </a:rPr>
              <a:t>anche </a:t>
            </a:r>
            <a:r>
              <a:rPr lang="nb-NO" sz="1500" dirty="0">
                <a:solidFill>
                  <a:prstClr val="black"/>
                </a:solidFill>
                <a:latin typeface="Arial" charset="0"/>
                <a:ea typeface="Arial" charset="0"/>
                <a:cs typeface="Arial" charset="0"/>
              </a:rPr>
              <a:t>dalla </a:t>
            </a:r>
            <a:r>
              <a:rPr lang="nb-NO" sz="1500" dirty="0" err="1">
                <a:solidFill>
                  <a:prstClr val="black"/>
                </a:solidFill>
                <a:latin typeface="Arial" charset="0"/>
                <a:ea typeface="Arial" charset="0"/>
                <a:cs typeface="Arial" charset="0"/>
              </a:rPr>
              <a:t>noia </a:t>
            </a:r>
            <a:r>
              <a:rPr lang="nb-NO" sz="1500" dirty="0" err="1">
                <a:solidFill>
                  <a:prstClr val="black"/>
                </a:solidFill>
                <a:latin typeface="Arial" charset="0"/>
                <a:ea typeface="Arial" charset="0"/>
                <a:cs typeface="Arial" charset="0"/>
              </a:rPr>
              <a:t>derivante da </a:t>
            </a:r>
            <a:r>
              <a:rPr lang="nb-NO" sz="1500" dirty="0" err="1">
                <a:solidFill>
                  <a:prstClr val="black"/>
                </a:solidFill>
                <a:latin typeface="Arial" charset="0"/>
                <a:ea typeface="Arial" charset="0"/>
                <a:cs typeface="Arial" charset="0"/>
              </a:rPr>
              <a:t>attività</a:t>
            </a:r>
            <a:r>
              <a:rPr lang="nb-NO" sz="1500" dirty="0">
                <a:solidFill>
                  <a:prstClr val="black"/>
                </a:solidFill>
                <a:latin typeface="Arial" charset="0"/>
                <a:ea typeface="Arial" charset="0"/>
                <a:cs typeface="Arial" charset="0"/>
              </a:rPr>
              <a:t> ripetitive</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Le organizzazioni </a:t>
            </a:r>
            <a:r>
              <a:rPr lang="nb-NO" sz="1500" dirty="0">
                <a:solidFill>
                  <a:prstClr val="black"/>
                </a:solidFill>
                <a:latin typeface="Arial" charset="0"/>
                <a:ea typeface="Arial" charset="0"/>
                <a:cs typeface="Arial" charset="0"/>
              </a:rPr>
              <a:t>devono </a:t>
            </a:r>
            <a:r>
              <a:rPr lang="nb-NO" sz="1500" dirty="0" err="1">
                <a:solidFill>
                  <a:prstClr val="black"/>
                </a:solidFill>
                <a:latin typeface="Arial" charset="0"/>
                <a:ea typeface="Arial" charset="0"/>
                <a:cs typeface="Arial" charset="0"/>
              </a:rPr>
              <a:t>garantire </a:t>
            </a:r>
            <a:r>
              <a:rPr lang="nb-NO" sz="1500" dirty="0" err="1">
                <a:solidFill>
                  <a:prstClr val="black"/>
                </a:solidFill>
                <a:latin typeface="Arial" charset="0"/>
                <a:ea typeface="Arial" charset="0"/>
                <a:cs typeface="Arial" charset="0"/>
              </a:rPr>
              <a:t>livelli</a:t>
            </a:r>
            <a:r>
              <a:rPr lang="nb-NO" sz="1500" dirty="0">
                <a:solidFill>
                  <a:prstClr val="black"/>
                </a:solidFill>
                <a:latin typeface="Arial" charset="0"/>
                <a:ea typeface="Arial" charset="0"/>
                <a:cs typeface="Arial" charset="0"/>
              </a:rPr>
              <a:t> di personale </a:t>
            </a:r>
            <a:r>
              <a:rPr lang="nb-NO" sz="1500" dirty="0" err="1">
                <a:solidFill>
                  <a:prstClr val="black"/>
                </a:solidFill>
                <a:latin typeface="Arial" charset="0"/>
                <a:ea typeface="Arial" charset="0"/>
                <a:cs typeface="Arial" charset="0"/>
              </a:rPr>
              <a:t>sufficienti</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il che </a:t>
            </a:r>
            <a:r>
              <a:rPr lang="nb-NO" sz="1500" dirty="0" err="1">
                <a:solidFill>
                  <a:prstClr val="black"/>
                </a:solidFill>
                <a:latin typeface="Arial" charset="0"/>
                <a:ea typeface="Arial" charset="0"/>
                <a:cs typeface="Arial" charset="0"/>
              </a:rPr>
              <a:t>può </a:t>
            </a:r>
            <a:r>
              <a:rPr lang="nb-NO" sz="1500" dirty="0">
                <a:solidFill>
                  <a:prstClr val="black"/>
                </a:solidFill>
                <a:latin typeface="Arial" charset="0"/>
                <a:ea typeface="Arial" charset="0"/>
                <a:cs typeface="Arial" charset="0"/>
              </a:rPr>
              <a:t>rappresentare una </a:t>
            </a:r>
            <a:r>
              <a:rPr lang="nb-NO" sz="1500" dirty="0" err="1">
                <a:solidFill>
                  <a:prstClr val="black"/>
                </a:solidFill>
                <a:latin typeface="Arial" charset="0"/>
                <a:ea typeface="Arial" charset="0"/>
                <a:cs typeface="Arial" charset="0"/>
              </a:rPr>
              <a:t>sfida </a:t>
            </a:r>
            <a:r>
              <a:rPr lang="nb-NO" sz="1500" dirty="0">
                <a:solidFill>
                  <a:prstClr val="black"/>
                </a:solidFill>
                <a:latin typeface="Arial" charset="0"/>
                <a:ea typeface="Arial" charset="0"/>
                <a:cs typeface="Arial" charset="0"/>
              </a:rPr>
              <a:t>per </a:t>
            </a:r>
            <a:r>
              <a:rPr lang="nb-NO" sz="1500" dirty="0" err="1">
                <a:solidFill>
                  <a:prstClr val="black"/>
                </a:solidFill>
                <a:latin typeface="Arial" charset="0"/>
                <a:ea typeface="Arial" charset="0"/>
                <a:cs typeface="Arial" charset="0"/>
              </a:rPr>
              <a:t>i CSIRT</a:t>
            </a:r>
            <a:r>
              <a:rPr lang="nb-NO" sz="1500" dirty="0" err="1">
                <a:solidFill>
                  <a:prstClr val="black"/>
                </a:solidFill>
                <a:latin typeface="Arial" charset="0"/>
                <a:ea typeface="Arial" charset="0"/>
                <a:cs typeface="Arial" charset="0"/>
              </a:rPr>
              <a:t>, dove </a:t>
            </a:r>
            <a:r>
              <a:rPr lang="nb-NO" sz="1500" dirty="0" err="1">
                <a:solidFill>
                  <a:prstClr val="black"/>
                </a:solidFill>
                <a:latin typeface="Arial" charset="0"/>
                <a:ea typeface="Arial" charset="0"/>
                <a:cs typeface="Arial" charset="0"/>
              </a:rPr>
              <a:t>la domanda </a:t>
            </a:r>
            <a:r>
              <a:rPr lang="nb-NO" sz="1500" dirty="0">
                <a:solidFill>
                  <a:prstClr val="black"/>
                </a:solidFill>
                <a:latin typeface="Arial" charset="0"/>
                <a:ea typeface="Arial" charset="0"/>
                <a:cs typeface="Arial" charset="0"/>
              </a:rPr>
              <a:t>è </a:t>
            </a:r>
            <a:r>
              <a:rPr lang="nb-NO" sz="1500" dirty="0" err="1">
                <a:solidFill>
                  <a:prstClr val="black"/>
                </a:solidFill>
                <a:latin typeface="Arial" charset="0"/>
                <a:ea typeface="Arial" charset="0"/>
                <a:cs typeface="Arial" charset="0"/>
              </a:rPr>
              <a:t>elevata </a:t>
            </a:r>
            <a:r>
              <a:rPr lang="nb-NO" sz="1500" dirty="0">
                <a:solidFill>
                  <a:prstClr val="black"/>
                </a:solidFill>
                <a:latin typeface="Arial" charset="0"/>
                <a:ea typeface="Arial" charset="0"/>
                <a:cs typeface="Arial" charset="0"/>
              </a:rPr>
              <a:t>durante </a:t>
            </a:r>
            <a:r>
              <a:rPr lang="nb-NO" sz="1500" dirty="0" err="1">
                <a:solidFill>
                  <a:prstClr val="black"/>
                </a:solidFill>
                <a:latin typeface="Arial" charset="0"/>
                <a:ea typeface="Arial" charset="0"/>
                <a:cs typeface="Arial" charset="0"/>
              </a:rPr>
              <a:t>gli incidenti</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ma </a:t>
            </a:r>
            <a:r>
              <a:rPr lang="nb-NO" sz="1500" dirty="0" err="1">
                <a:solidFill>
                  <a:prstClr val="black"/>
                </a:solidFill>
                <a:latin typeface="Arial" charset="0"/>
                <a:ea typeface="Arial" charset="0"/>
                <a:cs typeface="Arial" charset="0"/>
              </a:rPr>
              <a:t>più bassa </a:t>
            </a:r>
            <a:r>
              <a:rPr lang="nb-NO" sz="1500" dirty="0">
                <a:solidFill>
                  <a:prstClr val="black"/>
                </a:solidFill>
                <a:latin typeface="Arial" charset="0"/>
                <a:ea typeface="Arial" charset="0"/>
                <a:cs typeface="Arial" charset="0"/>
              </a:rPr>
              <a:t>negli </a:t>
            </a:r>
            <a:r>
              <a:rPr lang="nb-NO" sz="1500" dirty="0" err="1">
                <a:solidFill>
                  <a:prstClr val="black"/>
                </a:solidFill>
                <a:latin typeface="Arial" charset="0"/>
                <a:ea typeface="Arial" charset="0"/>
                <a:cs typeface="Arial" charset="0"/>
              </a:rPr>
              <a:t>altri </a:t>
            </a:r>
            <a:r>
              <a:rPr lang="nb-NO" sz="1500" dirty="0">
                <a:solidFill>
                  <a:prstClr val="black"/>
                </a:solidFill>
                <a:latin typeface="Arial" charset="0"/>
                <a:ea typeface="Arial" charset="0"/>
                <a:cs typeface="Arial" charset="0"/>
              </a:rPr>
              <a:t>periodi. </a:t>
            </a:r>
            <a:r>
              <a:rPr lang="nb-NO" sz="1500" dirty="0">
                <a:solidFill>
                  <a:prstClr val="black"/>
                </a:solidFill>
                <a:latin typeface="Arial" charset="0"/>
                <a:ea typeface="Arial" charset="0"/>
                <a:cs typeface="Arial" charset="0"/>
              </a:rPr>
              <a:t>Una </a:t>
            </a:r>
            <a:r>
              <a:rPr lang="nb-NO" sz="1500" dirty="0" err="1">
                <a:solidFill>
                  <a:prstClr val="black"/>
                </a:solidFill>
                <a:latin typeface="Arial" charset="0"/>
                <a:ea typeface="Arial" charset="0"/>
                <a:cs typeface="Arial" charset="0"/>
              </a:rPr>
              <a:t>soluzione </a:t>
            </a:r>
            <a:r>
              <a:rPr lang="nb-NO" sz="1500" dirty="0" err="1">
                <a:solidFill>
                  <a:prstClr val="black"/>
                </a:solidFill>
                <a:latin typeface="Arial" charset="0"/>
                <a:ea typeface="Arial" charset="0"/>
                <a:cs typeface="Arial" charset="0"/>
              </a:rPr>
              <a:t>potrebbe </a:t>
            </a:r>
            <a:r>
              <a:rPr lang="nb-NO" sz="1500" dirty="0">
                <a:solidFill>
                  <a:prstClr val="black"/>
                </a:solidFill>
                <a:latin typeface="Arial" charset="0"/>
                <a:ea typeface="Arial" charset="0"/>
                <a:cs typeface="Arial" charset="0"/>
              </a:rPr>
              <a:t>essere </a:t>
            </a:r>
            <a:r>
              <a:rPr lang="nb-NO" sz="1500" dirty="0">
                <a:solidFill>
                  <a:prstClr val="black"/>
                </a:solidFill>
                <a:latin typeface="Arial" charset="0"/>
                <a:ea typeface="Arial" charset="0"/>
                <a:cs typeface="Arial" charset="0"/>
              </a:rPr>
              <a:t>quella di assegnare </a:t>
            </a:r>
            <a:r>
              <a:rPr lang="nb-NO" sz="1500" dirty="0" err="1">
                <a:solidFill>
                  <a:prstClr val="black"/>
                </a:solidFill>
                <a:latin typeface="Arial" charset="0"/>
                <a:ea typeface="Arial" charset="0"/>
                <a:cs typeface="Arial" charset="0"/>
              </a:rPr>
              <a:t>i compiti </a:t>
            </a:r>
            <a:r>
              <a:rPr lang="nb-NO" sz="1500" dirty="0" err="1">
                <a:solidFill>
                  <a:prstClr val="black"/>
                </a:solidFill>
                <a:latin typeface="Arial" charset="0"/>
                <a:ea typeface="Arial" charset="0"/>
                <a:cs typeface="Arial" charset="0"/>
              </a:rPr>
              <a:t>in modo</a:t>
            </a:r>
            <a:r>
              <a:rPr lang="nb-NO" sz="1500" dirty="0">
                <a:solidFill>
                  <a:prstClr val="black"/>
                </a:solidFill>
                <a:latin typeface="Arial" charset="0"/>
                <a:ea typeface="Arial" charset="0"/>
                <a:cs typeface="Arial" charset="0"/>
              </a:rPr>
              <a:t> più </a:t>
            </a:r>
            <a:r>
              <a:rPr lang="nb-NO" sz="1500" dirty="0" err="1">
                <a:solidFill>
                  <a:prstClr val="black"/>
                </a:solidFill>
                <a:latin typeface="Arial" charset="0"/>
                <a:ea typeface="Arial" charset="0"/>
                <a:cs typeface="Arial" charset="0"/>
              </a:rPr>
              <a:t>flessibile</a:t>
            </a:r>
            <a:r>
              <a:rPr lang="nb-NO" sz="1500" dirty="0">
                <a:solidFill>
                  <a:prstClr val="black"/>
                </a:solidFill>
                <a:latin typeface="Arial" charset="0"/>
                <a:ea typeface="Arial" charset="0"/>
                <a:cs typeface="Arial" charset="0"/>
              </a:rPr>
              <a:t>,</a:t>
            </a:r>
            <a:r>
              <a:rPr lang="nb-NO" sz="1500" dirty="0">
                <a:solidFill>
                  <a:prstClr val="black"/>
                </a:solidFill>
                <a:latin typeface="Arial" charset="0"/>
                <a:ea typeface="Arial" charset="0"/>
                <a:cs typeface="Arial" charset="0"/>
              </a:rPr>
              <a:t> ad esempio </a:t>
            </a:r>
            <a:r>
              <a:rPr lang="nb-NO" sz="1500" dirty="0" err="1">
                <a:solidFill>
                  <a:prstClr val="black"/>
                </a:solidFill>
                <a:latin typeface="Arial" charset="0"/>
                <a:ea typeface="Arial" charset="0"/>
                <a:cs typeface="Arial" charset="0"/>
              </a:rPr>
              <a:t>facendo </a:t>
            </a:r>
            <a:r>
              <a:rPr lang="nb-NO" sz="1500" dirty="0" err="1">
                <a:solidFill>
                  <a:prstClr val="black"/>
                </a:solidFill>
                <a:latin typeface="Arial" charset="0"/>
                <a:ea typeface="Arial" charset="0"/>
                <a:cs typeface="Arial" charset="0"/>
              </a:rPr>
              <a:t>lavorare</a:t>
            </a:r>
            <a:r>
              <a:rPr lang="nb-NO" sz="1500" dirty="0">
                <a:solidFill>
                  <a:prstClr val="black"/>
                </a:solidFill>
                <a:latin typeface="Arial" charset="0"/>
                <a:ea typeface="Arial" charset="0"/>
                <a:cs typeface="Arial" charset="0"/>
              </a:rPr>
              <a:t> il personale </a:t>
            </a:r>
            <a:r>
              <a:rPr lang="nb-NO" sz="1500" dirty="0" err="1">
                <a:solidFill>
                  <a:prstClr val="black"/>
                </a:solidFill>
                <a:latin typeface="Arial" charset="0"/>
                <a:ea typeface="Arial" charset="0"/>
                <a:cs typeface="Arial" charset="0"/>
              </a:rPr>
              <a:t>allo </a:t>
            </a:r>
            <a:r>
              <a:rPr lang="nb-NO" sz="1500" dirty="0" err="1">
                <a:solidFill>
                  <a:prstClr val="black"/>
                </a:solidFill>
                <a:latin typeface="Arial" charset="0"/>
                <a:ea typeface="Arial" charset="0"/>
                <a:cs typeface="Arial" charset="0"/>
              </a:rPr>
              <a:t>sviluppo </a:t>
            </a:r>
            <a:r>
              <a:rPr lang="nb-NO" sz="1500" dirty="0" err="1">
                <a:solidFill>
                  <a:prstClr val="black"/>
                </a:solidFill>
                <a:latin typeface="Arial" charset="0"/>
                <a:ea typeface="Arial" charset="0"/>
                <a:cs typeface="Arial" charset="0"/>
              </a:rPr>
              <a:t>di strumenti</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alle risorse</a:t>
            </a:r>
            <a:r>
              <a:rPr lang="nb-NO" sz="1500" dirty="0">
                <a:solidFill>
                  <a:prstClr val="black"/>
                </a:solidFill>
                <a:latin typeface="Arial" charset="0"/>
                <a:ea typeface="Arial" charset="0"/>
                <a:cs typeface="Arial" charset="0"/>
              </a:rPr>
              <a:t> di competenze</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al</a:t>
            </a:r>
            <a:r>
              <a:rPr lang="nb-NO" sz="1500" dirty="0">
                <a:solidFill>
                  <a:prstClr val="black"/>
                </a:solidFill>
                <a:latin typeface="Arial" charset="0"/>
                <a:ea typeface="Arial" charset="0"/>
                <a:cs typeface="Arial" charset="0"/>
              </a:rPr>
              <a:t> team </a:t>
            </a:r>
            <a:r>
              <a:rPr lang="nb-NO" sz="1500" dirty="0" err="1">
                <a:solidFill>
                  <a:prstClr val="black"/>
                </a:solidFill>
                <a:latin typeface="Arial" charset="0"/>
                <a:ea typeface="Arial" charset="0"/>
                <a:cs typeface="Arial" charset="0"/>
              </a:rPr>
              <a:t>building</a:t>
            </a:r>
            <a:r>
              <a:rPr lang="nb-NO" sz="1500" dirty="0">
                <a:solidFill>
                  <a:prstClr val="black"/>
                </a:solidFill>
                <a:latin typeface="Arial" charset="0"/>
                <a:ea typeface="Arial" charset="0"/>
                <a:cs typeface="Arial" charset="0"/>
              </a:rPr>
              <a:t> </a:t>
            </a:r>
            <a:r>
              <a:rPr lang="nb-NO" sz="1500" dirty="0">
                <a:solidFill>
                  <a:prstClr val="black"/>
                </a:solidFill>
                <a:latin typeface="Arial" charset="0"/>
                <a:ea typeface="Arial" charset="0"/>
                <a:cs typeface="Arial" charset="0"/>
              </a:rPr>
              <a:t>e </a:t>
            </a:r>
            <a:r>
              <a:rPr lang="nb-NO" sz="1500" dirty="0" err="1">
                <a:solidFill>
                  <a:prstClr val="black"/>
                </a:solidFill>
                <a:latin typeface="Arial" charset="0"/>
                <a:ea typeface="Arial" charset="0"/>
                <a:cs typeface="Arial" charset="0"/>
              </a:rPr>
              <a:t>alla condivisione delle conoscenze </a:t>
            </a:r>
            <a:r>
              <a:rPr lang="nb-NO" sz="1500" dirty="0" err="1">
                <a:solidFill>
                  <a:prstClr val="black"/>
                </a:solidFill>
                <a:latin typeface="Arial" charset="0"/>
                <a:ea typeface="Arial" charset="0"/>
                <a:cs typeface="Arial" charset="0"/>
              </a:rPr>
              <a:t>tra </a:t>
            </a:r>
            <a:r>
              <a:rPr lang="nb-NO" sz="1500" dirty="0">
                <a:solidFill>
                  <a:prstClr val="black"/>
                </a:solidFill>
                <a:latin typeface="Arial" charset="0"/>
                <a:ea typeface="Arial" charset="0"/>
                <a:cs typeface="Arial" charset="0"/>
              </a:rPr>
              <a:t>i team</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La gestione </a:t>
            </a:r>
            <a:r>
              <a:rPr lang="nb-NO" sz="1500" dirty="0" err="1">
                <a:solidFill>
                  <a:prstClr val="black"/>
                </a:solidFill>
                <a:latin typeface="Arial" charset="0"/>
                <a:ea typeface="Arial" charset="0"/>
                <a:cs typeface="Arial" charset="0"/>
              </a:rPr>
              <a:t>degli incidenti </a:t>
            </a:r>
            <a:r>
              <a:rPr lang="nb-NO" sz="1500" dirty="0" err="1">
                <a:solidFill>
                  <a:prstClr val="black"/>
                </a:solidFill>
                <a:latin typeface="Arial" charset="0"/>
                <a:ea typeface="Arial" charset="0"/>
                <a:cs typeface="Arial" charset="0"/>
              </a:rPr>
              <a:t>che compromettono </a:t>
            </a:r>
            <a:r>
              <a:rPr lang="nb-NO" sz="1500" dirty="0" err="1">
                <a:solidFill>
                  <a:prstClr val="black"/>
                </a:solidFill>
                <a:latin typeface="Arial" charset="0"/>
                <a:ea typeface="Arial" charset="0"/>
                <a:cs typeface="Arial" charset="0"/>
              </a:rPr>
              <a:t>la sicurezza </a:t>
            </a:r>
            <a:r>
              <a:rPr lang="nb-NO" sz="1500" dirty="0">
                <a:solidFill>
                  <a:prstClr val="black"/>
                </a:solidFill>
                <a:latin typeface="Arial" charset="0"/>
                <a:ea typeface="Arial" charset="0"/>
                <a:cs typeface="Arial" charset="0"/>
              </a:rPr>
              <a:t>e </a:t>
            </a:r>
            <a:r>
              <a:rPr lang="nb-NO" sz="1500" dirty="0">
                <a:solidFill>
                  <a:prstClr val="black"/>
                </a:solidFill>
                <a:latin typeface="Arial" charset="0"/>
                <a:ea typeface="Arial" charset="0"/>
                <a:cs typeface="Arial" charset="0"/>
              </a:rPr>
              <a:t>i sistemi </a:t>
            </a:r>
            <a:r>
              <a:rPr lang="nb-NO" sz="1500" dirty="0" err="1">
                <a:solidFill>
                  <a:prstClr val="black"/>
                </a:solidFill>
                <a:latin typeface="Arial" charset="0"/>
                <a:ea typeface="Arial" charset="0"/>
                <a:cs typeface="Arial" charset="0"/>
              </a:rPr>
              <a:t>cyber-fisici </a:t>
            </a:r>
            <a:r>
              <a:rPr lang="nb-NO" sz="1500" dirty="0" err="1">
                <a:solidFill>
                  <a:prstClr val="black"/>
                </a:solidFill>
                <a:latin typeface="Arial" charset="0"/>
                <a:ea typeface="Arial" charset="0"/>
                <a:cs typeface="Arial" charset="0"/>
              </a:rPr>
              <a:t>può </a:t>
            </a:r>
            <a:r>
              <a:rPr lang="nb-NO" sz="1500" dirty="0">
                <a:solidFill>
                  <a:prstClr val="black"/>
                </a:solidFill>
                <a:latin typeface="Arial" charset="0"/>
                <a:ea typeface="Arial" charset="0"/>
                <a:cs typeface="Arial" charset="0"/>
              </a:rPr>
              <a:t>essere </a:t>
            </a:r>
            <a:r>
              <a:rPr lang="nb-NO" sz="1500" dirty="0" err="1">
                <a:solidFill>
                  <a:prstClr val="black"/>
                </a:solidFill>
                <a:latin typeface="Arial" charset="0"/>
                <a:ea typeface="Arial" charset="0"/>
                <a:cs typeface="Arial" charset="0"/>
              </a:rPr>
              <a:t>stressante</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le organizzazioni </a:t>
            </a:r>
            <a:r>
              <a:rPr lang="nb-NO" sz="1500" dirty="0" err="1">
                <a:solidFill>
                  <a:prstClr val="black"/>
                </a:solidFill>
                <a:latin typeface="Arial" charset="0"/>
                <a:ea typeface="Arial" charset="0"/>
                <a:cs typeface="Arial" charset="0"/>
              </a:rPr>
              <a:t>hanno bisogno di </a:t>
            </a:r>
            <a:r>
              <a:rPr lang="nb-NO" sz="1500" dirty="0">
                <a:solidFill>
                  <a:prstClr val="black"/>
                </a:solidFill>
                <a:latin typeface="Arial" charset="0"/>
                <a:ea typeface="Arial" charset="0"/>
                <a:cs typeface="Arial" charset="0"/>
              </a:rPr>
              <a:t>un supporto </a:t>
            </a:r>
            <a:r>
              <a:rPr lang="nb-NO" sz="1500" dirty="0" err="1">
                <a:solidFill>
                  <a:prstClr val="black"/>
                </a:solidFill>
                <a:latin typeface="Arial" charset="0"/>
                <a:ea typeface="Arial" charset="0"/>
                <a:cs typeface="Arial" charset="0"/>
              </a:rPr>
              <a:t>adeguato </a:t>
            </a:r>
            <a:r>
              <a:rPr lang="nb-NO" sz="1500" dirty="0">
                <a:solidFill>
                  <a:prstClr val="black"/>
                </a:solidFill>
                <a:latin typeface="Arial" charset="0"/>
                <a:ea typeface="Arial" charset="0"/>
                <a:cs typeface="Arial" charset="0"/>
              </a:rPr>
              <a:t>per </a:t>
            </a:r>
            <a:r>
              <a:rPr lang="nb-NO" sz="1500" dirty="0" err="1">
                <a:solidFill>
                  <a:prstClr val="black"/>
                </a:solidFill>
                <a:latin typeface="Arial" charset="0"/>
                <a:ea typeface="Arial" charset="0"/>
                <a:cs typeface="Arial" charset="0"/>
              </a:rPr>
              <a:t>aiutare </a:t>
            </a:r>
            <a:r>
              <a:rPr lang="nb-NO" sz="1500" dirty="0">
                <a:solidFill>
                  <a:prstClr val="black"/>
                </a:solidFill>
                <a:latin typeface="Arial" charset="0"/>
                <a:ea typeface="Arial" charset="0"/>
                <a:cs typeface="Arial" charset="0"/>
              </a:rPr>
              <a:t>il personale </a:t>
            </a:r>
            <a:r>
              <a:rPr lang="nb-NO" sz="1500" dirty="0" err="1">
                <a:solidFill>
                  <a:prstClr val="black"/>
                </a:solidFill>
                <a:latin typeface="Arial" charset="0"/>
                <a:ea typeface="Arial" charset="0"/>
                <a:cs typeface="Arial" charset="0"/>
              </a:rPr>
              <a:t>ad</a:t>
            </a:r>
            <a:r>
              <a:rPr lang="nb-NO" sz="1500" dirty="0" err="1">
                <a:solidFill>
                  <a:prstClr val="black"/>
                </a:solidFill>
                <a:latin typeface="Arial" charset="0"/>
                <a:ea typeface="Arial" charset="0"/>
                <a:cs typeface="Arial" charset="0"/>
              </a:rPr>
              <a:t> affrontare </a:t>
            </a:r>
            <a:r>
              <a:rPr lang="nb-NO" sz="1500" dirty="0" err="1">
                <a:solidFill>
                  <a:prstClr val="black"/>
                </a:solidFill>
                <a:latin typeface="Arial" charset="0"/>
                <a:ea typeface="Arial" charset="0"/>
                <a:cs typeface="Arial" charset="0"/>
              </a:rPr>
              <a:t>le </a:t>
            </a:r>
            <a:r>
              <a:rPr lang="nb-NO" sz="1500" dirty="0" err="1">
                <a:solidFill>
                  <a:prstClr val="black"/>
                </a:solidFill>
                <a:latin typeface="Arial" charset="0"/>
                <a:ea typeface="Arial" charset="0"/>
                <a:cs typeface="Arial" charset="0"/>
              </a:rPr>
              <a:t>conseguenze</a:t>
            </a:r>
            <a:r>
              <a:rPr lang="nb-NO" sz="1500" dirty="0">
                <a:solidFill>
                  <a:prstClr val="black"/>
                </a:solidFill>
                <a:latin typeface="Arial" charset="0"/>
                <a:ea typeface="Arial" charset="0"/>
                <a:cs typeface="Arial" charset="0"/>
              </a:rPr>
              <a:t>.</a:t>
            </a:r>
          </a:p>
          <a:p>
            <a:pPr marL="342900" indent="-342900" defTabSz="1097280" fontAlgn="base">
              <a:buFont typeface="Arial" charset="0"/>
              <a:buChar char="•"/>
            </a:pPr>
            <a:r>
              <a:rPr lang="nb-NO" sz="1500" dirty="0" err="1">
                <a:solidFill>
                  <a:prstClr val="black"/>
                </a:solidFill>
                <a:latin typeface="Arial" charset="0"/>
                <a:ea typeface="Arial" charset="0"/>
                <a:cs typeface="Arial" charset="0"/>
              </a:rPr>
              <a:t>Investite </a:t>
            </a:r>
            <a:r>
              <a:rPr lang="nb-NO" sz="1500" dirty="0">
                <a:solidFill>
                  <a:prstClr val="black"/>
                </a:solidFill>
                <a:latin typeface="Arial" charset="0"/>
                <a:ea typeface="Arial" charset="0"/>
                <a:cs typeface="Arial" charset="0"/>
              </a:rPr>
              <a:t>nella formazione e nella crescita personale. </a:t>
            </a:r>
            <a:r>
              <a:rPr lang="nb-NO" sz="1500" dirty="0" err="1">
                <a:solidFill>
                  <a:prstClr val="black"/>
                </a:solidFill>
                <a:latin typeface="Arial" charset="0"/>
                <a:ea typeface="Arial" charset="0"/>
                <a:cs typeface="Arial" charset="0"/>
              </a:rPr>
              <a:t>Possedere </a:t>
            </a:r>
            <a:r>
              <a:rPr lang="nb-NO" sz="1500" dirty="0" err="1">
                <a:solidFill>
                  <a:prstClr val="black"/>
                </a:solidFill>
                <a:latin typeface="Arial" charset="0"/>
                <a:ea typeface="Arial" charset="0"/>
                <a:cs typeface="Arial" charset="0"/>
              </a:rPr>
              <a:t>le </a:t>
            </a:r>
            <a:r>
              <a:rPr lang="nb-NO" sz="1500" dirty="0">
                <a:solidFill>
                  <a:prstClr val="black"/>
                </a:solidFill>
                <a:latin typeface="Arial" charset="0"/>
                <a:ea typeface="Arial" charset="0"/>
                <a:cs typeface="Arial" charset="0"/>
              </a:rPr>
              <a:t>competenze e </a:t>
            </a:r>
            <a:r>
              <a:rPr lang="nb-NO" sz="1500" dirty="0" err="1">
                <a:solidFill>
                  <a:prstClr val="black"/>
                </a:solidFill>
                <a:latin typeface="Arial" charset="0"/>
                <a:ea typeface="Arial" charset="0"/>
                <a:cs typeface="Arial" charset="0"/>
              </a:rPr>
              <a:t>la capacità </a:t>
            </a:r>
            <a:r>
              <a:rPr lang="nb-NO" sz="1500" dirty="0">
                <a:solidFill>
                  <a:prstClr val="black"/>
                </a:solidFill>
                <a:latin typeface="Arial" charset="0"/>
                <a:ea typeface="Arial" charset="0"/>
                <a:cs typeface="Arial" charset="0"/>
              </a:rPr>
              <a:t>di </a:t>
            </a:r>
            <a:r>
              <a:rPr lang="nb-NO" sz="1500" dirty="0" err="1">
                <a:solidFill>
                  <a:prstClr val="black"/>
                </a:solidFill>
                <a:latin typeface="Arial" charset="0"/>
                <a:ea typeface="Arial" charset="0"/>
                <a:cs typeface="Arial" charset="0"/>
              </a:rPr>
              <a:t>crescere </a:t>
            </a:r>
            <a:r>
              <a:rPr lang="nb-NO" sz="1500" dirty="0" err="1">
                <a:solidFill>
                  <a:prstClr val="black"/>
                </a:solidFill>
                <a:latin typeface="Arial" charset="0"/>
                <a:ea typeface="Arial" charset="0"/>
                <a:cs typeface="Arial" charset="0"/>
              </a:rPr>
              <a:t>sono </a:t>
            </a:r>
            <a:r>
              <a:rPr lang="nb-NO" sz="1500" dirty="0" err="1">
                <a:solidFill>
                  <a:prstClr val="black"/>
                </a:solidFill>
                <a:latin typeface="Arial" charset="0"/>
                <a:ea typeface="Arial" charset="0"/>
                <a:cs typeface="Arial" charset="0"/>
              </a:rPr>
              <a:t>fattori chiave </a:t>
            </a:r>
            <a:r>
              <a:rPr lang="nb-NO" sz="1500" dirty="0">
                <a:solidFill>
                  <a:prstClr val="black"/>
                </a:solidFill>
                <a:latin typeface="Arial" charset="0"/>
                <a:ea typeface="Arial" charset="0"/>
                <a:cs typeface="Arial" charset="0"/>
              </a:rPr>
              <a:t>per </a:t>
            </a:r>
            <a:r>
              <a:rPr lang="nb-NO" sz="1500" dirty="0">
                <a:solidFill>
                  <a:prstClr val="black"/>
                </a:solidFill>
                <a:latin typeface="Arial" charset="0"/>
                <a:ea typeface="Arial" charset="0"/>
                <a:cs typeface="Arial" charset="0"/>
              </a:rPr>
              <a:t>garantire prestazioni </a:t>
            </a:r>
            <a:r>
              <a:rPr lang="nb-NO" sz="1500" dirty="0" err="1">
                <a:solidFill>
                  <a:prstClr val="black"/>
                </a:solidFill>
                <a:latin typeface="Arial" charset="0"/>
                <a:ea typeface="Arial" charset="0"/>
                <a:cs typeface="Arial" charset="0"/>
              </a:rPr>
              <a:t>efficaci</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fiducia </a:t>
            </a:r>
            <a:r>
              <a:rPr lang="nb-NO" sz="1500" dirty="0">
                <a:solidFill>
                  <a:prstClr val="black"/>
                </a:solidFill>
                <a:latin typeface="Arial" charset="0"/>
                <a:ea typeface="Arial" charset="0"/>
                <a:cs typeface="Arial" charset="0"/>
              </a:rPr>
              <a:t>e </a:t>
            </a:r>
            <a:r>
              <a:rPr lang="nb-NO" sz="1500" dirty="0" err="1">
                <a:solidFill>
                  <a:prstClr val="black"/>
                </a:solidFill>
                <a:latin typeface="Arial" charset="0"/>
                <a:ea typeface="Arial" charset="0"/>
                <a:cs typeface="Arial" charset="0"/>
              </a:rPr>
              <a:t>soddisfazione </a:t>
            </a:r>
            <a:r>
              <a:rPr lang="nb-NO" sz="1500" dirty="0" err="1">
                <a:solidFill>
                  <a:prstClr val="black"/>
                </a:solidFill>
                <a:latin typeface="Arial" charset="0"/>
                <a:ea typeface="Arial" charset="0"/>
                <a:cs typeface="Arial" charset="0"/>
              </a:rPr>
              <a:t>professionale </a:t>
            </a:r>
            <a:r>
              <a:rPr lang="nb-NO" sz="1500" dirty="0">
                <a:solidFill>
                  <a:prstClr val="black"/>
                </a:solidFill>
                <a:latin typeface="Arial" charset="0"/>
                <a:ea typeface="Arial" charset="0"/>
                <a:cs typeface="Arial" charset="0"/>
              </a:rPr>
              <a:t>del </a:t>
            </a:r>
            <a:r>
              <a:rPr lang="nb-NO" sz="1500" dirty="0">
                <a:solidFill>
                  <a:prstClr val="black"/>
                </a:solidFill>
                <a:latin typeface="Arial" charset="0"/>
                <a:ea typeface="Arial" charset="0"/>
                <a:cs typeface="Arial" charset="0"/>
              </a:rPr>
              <a:t>personale add</a:t>
            </a:r>
            <a:r>
              <a:rPr lang="nb-NO" sz="1500" dirty="0" err="1">
                <a:solidFill>
                  <a:prstClr val="black"/>
                </a:solidFill>
                <a:latin typeface="Arial" charset="0"/>
                <a:ea typeface="Arial" charset="0"/>
                <a:cs typeface="Arial" charset="0"/>
              </a:rPr>
              <a:t>etto alla sicurezza</a:t>
            </a:r>
            <a:r>
              <a:rPr lang="nb-NO" sz="1500" dirty="0">
                <a:solidFill>
                  <a:prstClr val="black"/>
                </a:solidFill>
                <a:latin typeface="Arial" charset="0"/>
                <a:ea typeface="Arial" charset="0"/>
                <a:cs typeface="Arial" charset="0"/>
              </a:rPr>
              <a:t>. In un </a:t>
            </a:r>
            <a:r>
              <a:rPr lang="nb-NO" sz="1500" dirty="0" err="1">
                <a:solidFill>
                  <a:prstClr val="black"/>
                </a:solidFill>
                <a:latin typeface="Arial" charset="0"/>
                <a:ea typeface="Arial" charset="0"/>
                <a:cs typeface="Arial" charset="0"/>
              </a:rPr>
              <a:t>contesto </a:t>
            </a:r>
            <a:r>
              <a:rPr lang="nb-NO" sz="1500" dirty="0">
                <a:solidFill>
                  <a:prstClr val="black"/>
                </a:solidFill>
                <a:latin typeface="Arial" charset="0"/>
                <a:ea typeface="Arial" charset="0"/>
                <a:cs typeface="Arial" charset="0"/>
              </a:rPr>
              <a:t>di</a:t>
            </a:r>
            <a:r>
              <a:rPr lang="nb-NO" sz="1500" dirty="0" err="1">
                <a:solidFill>
                  <a:prstClr val="black"/>
                </a:solidFill>
                <a:latin typeface="Arial" charset="0"/>
                <a:ea typeface="Arial" charset="0"/>
                <a:cs typeface="Arial" charset="0"/>
              </a:rPr>
              <a:t> minacce </a:t>
            </a:r>
            <a:r>
              <a:rPr lang="nb-NO" sz="1500" dirty="0" err="1">
                <a:solidFill>
                  <a:prstClr val="black"/>
                </a:solidFill>
                <a:latin typeface="Arial" charset="0"/>
                <a:ea typeface="Arial" charset="0"/>
                <a:cs typeface="Arial" charset="0"/>
              </a:rPr>
              <a:t>in rapida </a:t>
            </a:r>
            <a:r>
              <a:rPr lang="nb-NO" sz="1500" dirty="0" err="1">
                <a:solidFill>
                  <a:prstClr val="black"/>
                </a:solidFill>
                <a:latin typeface="Arial" charset="0"/>
                <a:ea typeface="Arial" charset="0"/>
                <a:cs typeface="Arial" charset="0"/>
              </a:rPr>
              <a:t>evoluzione</a:t>
            </a:r>
            <a:r>
              <a:rPr lang="nb-NO" sz="1500" dirty="0">
                <a:solidFill>
                  <a:prstClr val="black"/>
                </a:solidFill>
                <a:latin typeface="Arial" charset="0"/>
                <a:ea typeface="Arial" charset="0"/>
                <a:cs typeface="Arial" charset="0"/>
              </a:rPr>
              <a:t>, finanziare </a:t>
            </a:r>
            <a:r>
              <a:rPr lang="nb-NO" sz="1500" dirty="0" err="1">
                <a:solidFill>
                  <a:prstClr val="black"/>
                </a:solidFill>
                <a:latin typeface="Arial" charset="0"/>
                <a:ea typeface="Arial" charset="0"/>
                <a:cs typeface="Arial" charset="0"/>
              </a:rPr>
              <a:t>la ricerca </a:t>
            </a:r>
            <a:r>
              <a:rPr lang="nb-NO" sz="1500" dirty="0">
                <a:solidFill>
                  <a:prstClr val="black"/>
                </a:solidFill>
                <a:latin typeface="Arial" charset="0"/>
                <a:ea typeface="Arial" charset="0"/>
                <a:cs typeface="Arial" charset="0"/>
              </a:rPr>
              <a:t>e </a:t>
            </a:r>
            <a:r>
              <a:rPr lang="nb-NO" sz="1500" dirty="0">
                <a:solidFill>
                  <a:prstClr val="black"/>
                </a:solidFill>
                <a:latin typeface="Arial" charset="0"/>
                <a:ea typeface="Arial" charset="0"/>
                <a:cs typeface="Arial" charset="0"/>
              </a:rPr>
              <a:t>le competenze </a:t>
            </a:r>
            <a:r>
              <a:rPr lang="nb-NO" sz="1500" dirty="0" err="1">
                <a:solidFill>
                  <a:prstClr val="black"/>
                </a:solidFill>
                <a:latin typeface="Arial" charset="0"/>
                <a:ea typeface="Arial" charset="0"/>
                <a:cs typeface="Arial" charset="0"/>
              </a:rPr>
              <a:t>specialistiche </a:t>
            </a:r>
            <a:r>
              <a:rPr lang="nb-NO" sz="1500" dirty="0">
                <a:solidFill>
                  <a:prstClr val="black"/>
                </a:solidFill>
                <a:latin typeface="Arial" charset="0"/>
                <a:ea typeface="Arial" charset="0"/>
                <a:cs typeface="Arial" charset="0"/>
              </a:rPr>
              <a:t>è una </a:t>
            </a:r>
            <a:r>
              <a:rPr lang="nb-NO" sz="1500" dirty="0" err="1">
                <a:solidFill>
                  <a:prstClr val="black"/>
                </a:solidFill>
                <a:latin typeface="Arial" charset="0"/>
                <a:ea typeface="Arial" charset="0"/>
                <a:cs typeface="Arial" charset="0"/>
              </a:rPr>
              <a:t>necessità</a:t>
            </a:r>
            <a:r>
              <a:rPr lang="nb-NO" sz="1500" dirty="0">
                <a:solidFill>
                  <a:prstClr val="black"/>
                </a:solidFill>
                <a:latin typeface="Arial" charset="0"/>
                <a:ea typeface="Arial" charset="0"/>
                <a:cs typeface="Arial" charset="0"/>
              </a:rPr>
              <a:t>, non un </a:t>
            </a:r>
            <a:r>
              <a:rPr lang="nb-NO" sz="1500" dirty="0" err="1">
                <a:solidFill>
                  <a:prstClr val="black"/>
                </a:solidFill>
                <a:latin typeface="Arial" charset="0"/>
                <a:ea typeface="Arial" charset="0"/>
                <a:cs typeface="Arial" charset="0"/>
              </a:rPr>
              <a:t>lusso</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Alcune </a:t>
            </a:r>
            <a:r>
              <a:rPr lang="nb-NO" sz="1500" dirty="0" err="1">
                <a:solidFill>
                  <a:prstClr val="black"/>
                </a:solidFill>
                <a:latin typeface="Arial" charset="0"/>
                <a:ea typeface="Arial" charset="0"/>
                <a:cs typeface="Arial" charset="0"/>
              </a:rPr>
              <a:t>competenze </a:t>
            </a:r>
            <a:r>
              <a:rPr lang="nb-NO" sz="1500" dirty="0" err="1">
                <a:solidFill>
                  <a:prstClr val="black"/>
                </a:solidFill>
                <a:latin typeface="Arial" charset="0"/>
                <a:ea typeface="Arial" charset="0"/>
                <a:cs typeface="Arial" charset="0"/>
              </a:rPr>
              <a:t>possono </a:t>
            </a:r>
            <a:r>
              <a:rPr lang="nb-NO" sz="1500" dirty="0" err="1">
                <a:solidFill>
                  <a:prstClr val="black"/>
                </a:solidFill>
                <a:latin typeface="Arial" charset="0"/>
                <a:ea typeface="Arial" charset="0"/>
                <a:cs typeface="Arial" charset="0"/>
              </a:rPr>
              <a:t>essere acquisite </a:t>
            </a:r>
            <a:r>
              <a:rPr lang="nb-NO" sz="1500" dirty="0" err="1">
                <a:solidFill>
                  <a:prstClr val="black"/>
                </a:solidFill>
                <a:latin typeface="Arial" charset="0"/>
                <a:ea typeface="Arial" charset="0"/>
                <a:cs typeface="Arial" charset="0"/>
              </a:rPr>
              <a:t>tramite </a:t>
            </a:r>
            <a:r>
              <a:rPr lang="nb-NO" sz="1500" dirty="0" err="1">
                <a:solidFill>
                  <a:prstClr val="black"/>
                </a:solidFill>
                <a:latin typeface="Arial" charset="0"/>
                <a:ea typeface="Arial" charset="0"/>
                <a:cs typeface="Arial" charset="0"/>
              </a:rPr>
              <a:t>corsi</a:t>
            </a:r>
            <a:r>
              <a:rPr lang="nb-NO" sz="1500" dirty="0">
                <a:solidFill>
                  <a:prstClr val="black"/>
                </a:solidFill>
                <a:latin typeface="Arial" charset="0"/>
                <a:ea typeface="Arial" charset="0"/>
                <a:cs typeface="Arial" charset="0"/>
              </a:rPr>
              <a:t> online</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ma </a:t>
            </a:r>
            <a:r>
              <a:rPr lang="nb-NO" sz="1500" dirty="0" err="1">
                <a:solidFill>
                  <a:prstClr val="black"/>
                </a:solidFill>
                <a:latin typeface="Arial" charset="0"/>
                <a:ea typeface="Arial" charset="0"/>
                <a:cs typeface="Arial" charset="0"/>
              </a:rPr>
              <a:t>l'analisi </a:t>
            </a:r>
            <a:r>
              <a:rPr lang="nb-NO" sz="1500" dirty="0" err="1">
                <a:solidFill>
                  <a:prstClr val="black"/>
                </a:solidFill>
                <a:latin typeface="Arial" charset="0"/>
                <a:ea typeface="Arial" charset="0"/>
                <a:cs typeface="Arial" charset="0"/>
              </a:rPr>
              <a:t>pratica </a:t>
            </a:r>
            <a:r>
              <a:rPr lang="nb-NO" sz="1500" dirty="0">
                <a:solidFill>
                  <a:prstClr val="black"/>
                </a:solidFill>
                <a:latin typeface="Arial" charset="0"/>
                <a:ea typeface="Arial" charset="0"/>
                <a:cs typeface="Arial" charset="0"/>
              </a:rPr>
              <a:t>dei casi</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i</a:t>
            </a:r>
            <a:r>
              <a:rPr lang="nb-NO" sz="1500" dirty="0">
                <a:solidFill>
                  <a:prstClr val="black"/>
                </a:solidFill>
                <a:latin typeface="Arial" charset="0"/>
                <a:ea typeface="Arial" charset="0"/>
                <a:cs typeface="Arial" charset="0"/>
              </a:rPr>
              <a:t> master </a:t>
            </a:r>
            <a:r>
              <a:rPr lang="nb-NO" sz="1500" dirty="0" err="1">
                <a:solidFill>
                  <a:prstClr val="black"/>
                </a:solidFill>
                <a:latin typeface="Arial" charset="0"/>
                <a:ea typeface="Arial" charset="0"/>
                <a:cs typeface="Arial" charset="0"/>
              </a:rPr>
              <a:t>class </a:t>
            </a:r>
            <a:r>
              <a:rPr lang="nb-NO" sz="1500" dirty="0">
                <a:solidFill>
                  <a:prstClr val="black"/>
                </a:solidFill>
                <a:latin typeface="Arial" charset="0"/>
                <a:ea typeface="Arial" charset="0"/>
                <a:cs typeface="Arial" charset="0"/>
              </a:rPr>
              <a:t>e </a:t>
            </a:r>
            <a:r>
              <a:rPr lang="nb-NO" sz="1500" dirty="0" err="1">
                <a:solidFill>
                  <a:prstClr val="black"/>
                </a:solidFill>
                <a:latin typeface="Arial" charset="0"/>
                <a:ea typeface="Arial" charset="0"/>
                <a:cs typeface="Arial" charset="0"/>
              </a:rPr>
              <a:t>i wargaming </a:t>
            </a:r>
            <a:r>
              <a:rPr lang="nb-NO" sz="1500" dirty="0" err="1">
                <a:solidFill>
                  <a:prstClr val="black"/>
                </a:solidFill>
                <a:latin typeface="Arial" charset="0"/>
                <a:ea typeface="Arial" charset="0"/>
                <a:cs typeface="Arial" charset="0"/>
              </a:rPr>
              <a:t>sono </a:t>
            </a:r>
            <a:r>
              <a:rPr lang="nb-NO" sz="1500" dirty="0">
                <a:solidFill>
                  <a:prstClr val="black"/>
                </a:solidFill>
                <a:latin typeface="Arial" charset="0"/>
                <a:ea typeface="Arial" charset="0"/>
                <a:cs typeface="Arial" charset="0"/>
              </a:rPr>
              <a:t>più </a:t>
            </a:r>
            <a:r>
              <a:rPr lang="nb-NO" sz="1500" dirty="0" err="1">
                <a:solidFill>
                  <a:prstClr val="black"/>
                </a:solidFill>
                <a:latin typeface="Arial" charset="0"/>
                <a:ea typeface="Arial" charset="0"/>
                <a:cs typeface="Arial" charset="0"/>
              </a:rPr>
              <a:t>coinvolgenti </a:t>
            </a:r>
            <a:r>
              <a:rPr lang="nb-NO" sz="1500" dirty="0">
                <a:solidFill>
                  <a:prstClr val="black"/>
                </a:solidFill>
                <a:latin typeface="Arial" charset="0"/>
                <a:ea typeface="Arial" charset="0"/>
                <a:cs typeface="Arial" charset="0"/>
              </a:rPr>
              <a:t>ed </a:t>
            </a:r>
            <a:r>
              <a:rPr lang="nb-NO" sz="1500" dirty="0" err="1">
                <a:solidFill>
                  <a:prstClr val="black"/>
                </a:solidFill>
                <a:latin typeface="Arial" charset="0"/>
                <a:ea typeface="Arial" charset="0"/>
                <a:cs typeface="Arial" charset="0"/>
              </a:rPr>
              <a:t>efficaci</a:t>
            </a:r>
            <a:r>
              <a:rPr lang="nb-NO" sz="1500" dirty="0">
                <a:solidFill>
                  <a:prstClr val="black"/>
                </a:solidFill>
                <a:latin typeface="Arial" charset="0"/>
                <a:ea typeface="Arial" charset="0"/>
                <a:cs typeface="Arial" charset="0"/>
              </a:rPr>
              <a:t>.</a:t>
            </a:r>
          </a:p>
          <a:p>
            <a:pPr marL="342900" indent="-342900" defTabSz="1097280" fontAlgn="base">
              <a:buFont typeface="Arial" charset="0"/>
              <a:buChar char="•"/>
            </a:pPr>
            <a:r>
              <a:rPr lang="nb-NO" sz="1500" dirty="0">
                <a:solidFill>
                  <a:prstClr val="black"/>
                </a:solidFill>
                <a:latin typeface="Arial" charset="0"/>
                <a:ea typeface="Arial" charset="0"/>
                <a:cs typeface="Arial" charset="0"/>
              </a:rPr>
              <a:t>Supportare </a:t>
            </a:r>
            <a:r>
              <a:rPr lang="nb-NO" sz="1500" dirty="0" err="1">
                <a:solidFill>
                  <a:prstClr val="black"/>
                </a:solidFill>
                <a:latin typeface="Arial" charset="0"/>
                <a:ea typeface="Arial" charset="0"/>
                <a:cs typeface="Arial" charset="0"/>
              </a:rPr>
              <a:t>approcci basati su</a:t>
            </a:r>
            <a:r>
              <a:rPr lang="nb-NO" sz="1500" dirty="0">
                <a:solidFill>
                  <a:prstClr val="black"/>
                </a:solidFill>
                <a:latin typeface="Arial" charset="0"/>
                <a:ea typeface="Arial" charset="0"/>
                <a:cs typeface="Arial" charset="0"/>
              </a:rPr>
              <a:t> team e multi-team</a:t>
            </a:r>
            <a:r>
              <a:rPr lang="nb-NO" sz="1500" dirty="0">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Una difesa </a:t>
            </a:r>
            <a:r>
              <a:rPr lang="nb-NO" sz="1500" dirty="0" err="1">
                <a:solidFill>
                  <a:prstClr val="black"/>
                </a:solidFill>
                <a:latin typeface="Arial" charset="0"/>
                <a:ea typeface="Arial" charset="0"/>
                <a:cs typeface="Arial" charset="0"/>
              </a:rPr>
              <a:t>efficace </a:t>
            </a:r>
            <a:r>
              <a:rPr lang="nb-NO" sz="1500" dirty="0">
                <a:solidFill>
                  <a:prstClr val="black"/>
                </a:solidFill>
                <a:latin typeface="Arial" charset="0"/>
                <a:ea typeface="Arial" charset="0"/>
                <a:cs typeface="Arial" charset="0"/>
              </a:rPr>
              <a:t>della sicurezza informatica </a:t>
            </a:r>
            <a:r>
              <a:rPr lang="nb-NO" sz="1500" dirty="0">
                <a:solidFill>
                  <a:prstClr val="black"/>
                </a:solidFill>
                <a:latin typeface="Arial" charset="0"/>
                <a:ea typeface="Arial" charset="0"/>
                <a:cs typeface="Arial" charset="0"/>
              </a:rPr>
              <a:t>è un lavoro di squadra: </a:t>
            </a:r>
            <a:r>
              <a:rPr lang="nb-NO" sz="1500" dirty="0">
                <a:solidFill>
                  <a:prstClr val="black"/>
                </a:solidFill>
                <a:latin typeface="Arial" charset="0"/>
                <a:ea typeface="Arial" charset="0"/>
                <a:cs typeface="Arial" charset="0"/>
              </a:rPr>
              <a:t>è </a:t>
            </a:r>
            <a:r>
              <a:rPr lang="nb-NO" sz="1500" dirty="0" err="1">
                <a:solidFill>
                  <a:prstClr val="black"/>
                </a:solidFill>
                <a:latin typeface="Arial" charset="0"/>
                <a:ea typeface="Arial" charset="0"/>
                <a:cs typeface="Arial" charset="0"/>
              </a:rPr>
              <a:t>essenziale </a:t>
            </a:r>
            <a:r>
              <a:rPr lang="nb-NO" sz="1500" dirty="0" err="1">
                <a:solidFill>
                  <a:prstClr val="black"/>
                </a:solidFill>
                <a:latin typeface="Arial" charset="0"/>
                <a:ea typeface="Arial" charset="0"/>
                <a:cs typeface="Arial" charset="0"/>
              </a:rPr>
              <a:t>creare </a:t>
            </a:r>
            <a:r>
              <a:rPr lang="nb-NO" sz="1500" dirty="0">
                <a:solidFill>
                  <a:prstClr val="black"/>
                </a:solidFill>
                <a:latin typeface="Arial" charset="0"/>
                <a:ea typeface="Arial" charset="0"/>
                <a:cs typeface="Arial" charset="0"/>
              </a:rPr>
              <a:t>fiducia </a:t>
            </a:r>
            <a:r>
              <a:rPr lang="nb-NO" sz="1500" dirty="0" err="1">
                <a:solidFill>
                  <a:prstClr val="black"/>
                </a:solidFill>
                <a:latin typeface="Arial" charset="0"/>
                <a:ea typeface="Arial" charset="0"/>
                <a:cs typeface="Arial" charset="0"/>
              </a:rPr>
              <a:t>tra </a:t>
            </a:r>
            <a:r>
              <a:rPr lang="nb-NO" sz="1500" dirty="0">
                <a:solidFill>
                  <a:prstClr val="black"/>
                </a:solidFill>
                <a:latin typeface="Arial" charset="0"/>
                <a:ea typeface="Arial" charset="0"/>
                <a:cs typeface="Arial" charset="0"/>
              </a:rPr>
              <a:t>i team </a:t>
            </a:r>
            <a:r>
              <a:rPr lang="nb-NO" sz="1500" dirty="0" err="1">
                <a:solidFill>
                  <a:prstClr val="black"/>
                </a:solidFill>
                <a:latin typeface="Arial" charset="0"/>
                <a:ea typeface="Arial" charset="0"/>
                <a:cs typeface="Arial" charset="0"/>
              </a:rPr>
              <a:t>di analisti </a:t>
            </a:r>
            <a:r>
              <a:rPr lang="nb-NO" sz="1500" dirty="0">
                <a:solidFill>
                  <a:prstClr val="black"/>
                </a:solidFill>
                <a:latin typeface="Arial" charset="0"/>
                <a:ea typeface="Arial" charset="0"/>
                <a:cs typeface="Arial" charset="0"/>
              </a:rPr>
              <a:t>e </a:t>
            </a:r>
            <a:r>
              <a:rPr lang="nb-NO" sz="1500" dirty="0" err="1">
                <a:solidFill>
                  <a:prstClr val="black"/>
                </a:solidFill>
                <a:latin typeface="Arial" charset="0"/>
                <a:ea typeface="Arial" charset="0"/>
                <a:cs typeface="Arial" charset="0"/>
              </a:rPr>
              <a:t>tra </a:t>
            </a:r>
            <a:r>
              <a:rPr lang="nb-NO" sz="1500" dirty="0" err="1">
                <a:solidFill>
                  <a:prstClr val="black"/>
                </a:solidFill>
                <a:latin typeface="Arial" charset="0"/>
                <a:ea typeface="Arial" charset="0"/>
                <a:cs typeface="Arial" charset="0"/>
              </a:rPr>
              <a:t>questi ultimi </a:t>
            </a:r>
            <a:r>
              <a:rPr lang="nb-NO" sz="1500" dirty="0">
                <a:solidFill>
                  <a:prstClr val="black"/>
                </a:solidFill>
                <a:latin typeface="Arial" charset="0"/>
                <a:ea typeface="Arial" charset="0"/>
                <a:cs typeface="Arial" charset="0"/>
              </a:rPr>
              <a:t>e il management</a:t>
            </a:r>
            <a:r>
              <a:rPr lang="nb-NO" sz="1500" dirty="0">
                <a:solidFill>
                  <a:prstClr val="black"/>
                </a:solidFill>
                <a:latin typeface="Arial" charset="0"/>
                <a:ea typeface="Arial" charset="0"/>
                <a:cs typeface="Arial" charset="0"/>
              </a:rPr>
              <a:t>. Si tratta di un </a:t>
            </a:r>
            <a:r>
              <a:rPr lang="nb-NO" sz="1500" dirty="0">
                <a:solidFill>
                  <a:prstClr val="black"/>
                </a:solidFill>
                <a:latin typeface="Arial" charset="0"/>
                <a:ea typeface="Arial" charset="0"/>
                <a:cs typeface="Arial" charset="0"/>
              </a:rPr>
              <a:t>problema </a:t>
            </a:r>
            <a:r>
              <a:rPr lang="nb-NO" sz="1500" dirty="0" err="1">
                <a:solidFill>
                  <a:prstClr val="black"/>
                </a:solidFill>
                <a:latin typeface="Arial" charset="0"/>
                <a:ea typeface="Arial" charset="0"/>
                <a:cs typeface="Arial" charset="0"/>
              </a:rPr>
              <a:t>nuovo </a:t>
            </a:r>
            <a:r>
              <a:rPr lang="nb-NO" sz="1500" dirty="0">
                <a:solidFill>
                  <a:prstClr val="black"/>
                </a:solidFill>
                <a:latin typeface="Arial" charset="0"/>
                <a:ea typeface="Arial" charset="0"/>
                <a:cs typeface="Arial" charset="0"/>
              </a:rPr>
              <a:t>per </a:t>
            </a:r>
            <a:r>
              <a:rPr lang="nb-NO" sz="1500" dirty="0" err="1">
                <a:solidFill>
                  <a:prstClr val="black"/>
                </a:solidFill>
                <a:latin typeface="Arial" charset="0"/>
                <a:ea typeface="Arial" charset="0"/>
                <a:cs typeface="Arial" charset="0"/>
              </a:rPr>
              <a:t>molte </a:t>
            </a:r>
            <a:r>
              <a:rPr lang="nb-NO" sz="1500" dirty="0" err="1">
                <a:solidFill>
                  <a:prstClr val="black"/>
                </a:solidFill>
                <a:latin typeface="Arial" charset="0"/>
                <a:ea typeface="Arial" charset="0"/>
                <a:cs typeface="Arial" charset="0"/>
              </a:rPr>
              <a:t>organizzazioni</a:t>
            </a:r>
            <a:r>
              <a:rPr lang="nb-NO" sz="1500" dirty="0">
                <a:solidFill>
                  <a:prstClr val="black"/>
                </a:solidFill>
                <a:latin typeface="Arial" charset="0"/>
                <a:ea typeface="Arial" charset="0"/>
                <a:cs typeface="Arial" charset="0"/>
              </a:rPr>
              <a:t>, pertanto </a:t>
            </a:r>
            <a:r>
              <a:rPr lang="nb-NO" sz="1500" dirty="0" err="1">
                <a:solidFill>
                  <a:prstClr val="black"/>
                </a:solidFill>
                <a:latin typeface="Arial" charset="0"/>
                <a:ea typeface="Arial" charset="0"/>
                <a:cs typeface="Arial" charset="0"/>
              </a:rPr>
              <a:t>potrebbe </a:t>
            </a:r>
            <a:r>
              <a:rPr lang="nb-NO" sz="1500" dirty="0">
                <a:solidFill>
                  <a:prstClr val="black"/>
                </a:solidFill>
                <a:latin typeface="Arial" charset="0"/>
                <a:ea typeface="Arial" charset="0"/>
                <a:cs typeface="Arial" charset="0"/>
              </a:rPr>
              <a:t>essere </a:t>
            </a:r>
            <a:r>
              <a:rPr lang="nb-NO" sz="1500" dirty="0" err="1">
                <a:solidFill>
                  <a:prstClr val="black"/>
                </a:solidFill>
                <a:latin typeface="Arial" charset="0"/>
                <a:ea typeface="Arial" charset="0"/>
                <a:cs typeface="Arial" charset="0"/>
              </a:rPr>
              <a:t>necessario</a:t>
            </a:r>
            <a:r>
              <a:rPr lang="nb-NO" sz="1500" dirty="0" err="1">
                <a:solidFill>
                  <a:prstClr val="black"/>
                </a:solidFill>
                <a:latin typeface="Arial" charset="0"/>
                <a:ea typeface="Arial" charset="0"/>
                <a:cs typeface="Arial" charset="0"/>
              </a:rPr>
              <a:t> </a:t>
            </a:r>
            <a:r>
              <a:rPr lang="nb-NO" sz="1500" dirty="0" err="1">
                <a:solidFill>
                  <a:prstClr val="black"/>
                </a:solidFill>
                <a:latin typeface="Arial" charset="0"/>
                <a:ea typeface="Arial" charset="0"/>
                <a:cs typeface="Arial" charset="0"/>
              </a:rPr>
              <a:t>investire </a:t>
            </a:r>
            <a:r>
              <a:rPr lang="nb-NO" sz="1500" dirty="0">
                <a:solidFill>
                  <a:prstClr val="black"/>
                </a:solidFill>
                <a:latin typeface="Arial" charset="0"/>
                <a:ea typeface="Arial" charset="0"/>
                <a:cs typeface="Arial" charset="0"/>
              </a:rPr>
              <a:t>in </a:t>
            </a:r>
            <a:r>
              <a:rPr lang="nb-NO" sz="1500" dirty="0" err="1">
                <a:solidFill>
                  <a:prstClr val="black"/>
                </a:solidFill>
                <a:latin typeface="Arial" charset="0"/>
                <a:ea typeface="Arial" charset="0"/>
                <a:cs typeface="Arial" charset="0"/>
              </a:rPr>
              <a:t>competenze </a:t>
            </a:r>
            <a:r>
              <a:rPr lang="nb-NO" sz="1500" dirty="0" err="1">
                <a:solidFill>
                  <a:prstClr val="black"/>
                </a:solidFill>
                <a:latin typeface="Arial" charset="0"/>
                <a:ea typeface="Arial" charset="0"/>
                <a:cs typeface="Arial" charset="0"/>
              </a:rPr>
              <a:t>esterne </a:t>
            </a:r>
            <a:r>
              <a:rPr lang="nb-NO" sz="1500" dirty="0">
                <a:solidFill>
                  <a:prstClr val="black"/>
                </a:solidFill>
                <a:latin typeface="Arial" charset="0"/>
                <a:ea typeface="Arial" charset="0"/>
                <a:cs typeface="Arial" charset="0"/>
              </a:rPr>
              <a:t>(</a:t>
            </a:r>
            <a:r>
              <a:rPr lang="nb-NO" sz="1500" dirty="0" err="1">
                <a:solidFill>
                  <a:prstClr val="black"/>
                </a:solidFill>
                <a:latin typeface="Arial" charset="0"/>
                <a:ea typeface="Arial" charset="0"/>
                <a:cs typeface="Arial" charset="0"/>
              </a:rPr>
              <a:t>ricerca </a:t>
            </a:r>
            <a:r>
              <a:rPr lang="nb-NO" sz="1500" dirty="0">
                <a:solidFill>
                  <a:prstClr val="black"/>
                </a:solidFill>
                <a:latin typeface="Arial" charset="0"/>
                <a:ea typeface="Arial" charset="0"/>
                <a:cs typeface="Arial" charset="0"/>
              </a:rPr>
              <a:t>o </a:t>
            </a:r>
            <a:r>
              <a:rPr lang="nb-NO" sz="1500" dirty="0" err="1">
                <a:solidFill>
                  <a:prstClr val="black"/>
                </a:solidFill>
                <a:latin typeface="Arial" charset="0"/>
                <a:ea typeface="Arial" charset="0"/>
                <a:cs typeface="Arial" charset="0"/>
              </a:rPr>
              <a:t>consulenza</a:t>
            </a:r>
            <a:r>
              <a:rPr lang="nb-NO" sz="1500" dirty="0">
                <a:solidFill>
                  <a:prstClr val="black"/>
                </a:solidFill>
                <a:latin typeface="Arial" charset="0"/>
                <a:ea typeface="Arial" charset="0"/>
                <a:cs typeface="Arial" charset="0"/>
              </a:rPr>
              <a:t>)</a:t>
            </a:r>
            <a:r>
              <a:rPr lang="nb-NO" sz="1500" dirty="0">
                <a:solidFill>
                  <a:prstClr val="black"/>
                </a:solidFill>
                <a:latin typeface="Arial" charset="0"/>
                <a:ea typeface="Arial" charset="0"/>
                <a:cs typeface="Arial" charset="0"/>
              </a:rPr>
              <a:t>.</a:t>
            </a:r>
          </a:p>
        </p:txBody>
      </p:sp>
      <p:grpSp>
        <p:nvGrpSpPr>
          <p:cNvPr id="15" name="Gruppe 14"/>
          <p:cNvGrpSpPr/>
          <p:nvPr/>
        </p:nvGrpSpPr>
        <p:grpSpPr>
          <a:xfrm>
            <a:off x="1135853" y="3637099"/>
            <a:ext cx="5121887" cy="607910"/>
            <a:chOff x="862371" y="3034125"/>
            <a:chExt cx="4268239" cy="506592"/>
          </a:xfrm>
        </p:grpSpPr>
        <p:sp>
          <p:nvSpPr>
            <p:cNvPr id="13" name="Avrundet rektangel 12"/>
            <p:cNvSpPr/>
            <p:nvPr/>
          </p:nvSpPr>
          <p:spPr>
            <a:xfrm rot="19508378">
              <a:off x="862371" y="3034125"/>
              <a:ext cx="4231866" cy="506592"/>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14" name="TekstSylinder 13"/>
            <p:cNvSpPr txBox="1"/>
            <p:nvPr/>
          </p:nvSpPr>
          <p:spPr>
            <a:xfrm rot="19494747">
              <a:off x="882545" y="3086118"/>
              <a:ext cx="4248065" cy="353944"/>
            </a:xfrm>
            <a:prstGeom prst="rect">
              <a:avLst/>
            </a:prstGeom>
            <a:noFill/>
          </p:spPr>
          <p:txBody>
            <a:bodyPr wrap="none" rtlCol="0">
              <a:spAutoFit/>
            </a:bodyPr>
            <a:lstStyle/>
            <a:p>
              <a:pPr algn="ctr" defTabSz="1097280"/>
              <a:r>
                <a:rPr lang="nb-NO" sz="2160" b="1" dirty="0">
                  <a:solidFill>
                    <a:srgbClr val="FF0000"/>
                  </a:solidFill>
                  <a:latin typeface="Aptos" panose="02110004020202020204"/>
                </a:rPr>
                <a:t>Autoefficacia: </a:t>
              </a:r>
              <a:r>
                <a:rPr lang="nb-NO" sz="2160" b="1" dirty="0" err="1">
                  <a:solidFill>
                    <a:srgbClr val="FF0000"/>
                  </a:solidFill>
                  <a:latin typeface="Aptos" panose="02110004020202020204"/>
                </a:rPr>
                <a:t>modelli </a:t>
              </a:r>
              <a:r>
                <a:rPr lang="nb-NO" sz="2160" b="1" dirty="0" err="1">
                  <a:solidFill>
                    <a:srgbClr val="FF0000"/>
                  </a:solidFill>
                  <a:latin typeface="Aptos" panose="02110004020202020204"/>
                </a:rPr>
                <a:t>di ruolo </a:t>
              </a:r>
              <a:r>
                <a:rPr lang="nb-NO" sz="2160" b="1" dirty="0">
                  <a:solidFill>
                    <a:srgbClr val="FF0000"/>
                  </a:solidFill>
                  <a:latin typeface="Aptos" panose="02110004020202020204"/>
                </a:rPr>
                <a:t>e coaching</a:t>
              </a:r>
            </a:p>
          </p:txBody>
        </p:sp>
      </p:grpSp>
      <p:grpSp>
        <p:nvGrpSpPr>
          <p:cNvPr id="16" name="Gruppe 15"/>
          <p:cNvGrpSpPr/>
          <p:nvPr/>
        </p:nvGrpSpPr>
        <p:grpSpPr>
          <a:xfrm>
            <a:off x="8974824" y="2385958"/>
            <a:ext cx="3437942" cy="772862"/>
            <a:chOff x="1578131" y="2947620"/>
            <a:chExt cx="2864952" cy="644052"/>
          </a:xfrm>
        </p:grpSpPr>
        <p:sp>
          <p:nvSpPr>
            <p:cNvPr id="17" name="Avrundet rektangel 16"/>
            <p:cNvSpPr/>
            <p:nvPr/>
          </p:nvSpPr>
          <p:spPr>
            <a:xfrm rot="19508378">
              <a:off x="1626836" y="2948395"/>
              <a:ext cx="2816247" cy="643277"/>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18" name="TekstSylinder 17"/>
            <p:cNvSpPr txBox="1"/>
            <p:nvPr/>
          </p:nvSpPr>
          <p:spPr>
            <a:xfrm rot="19494747">
              <a:off x="1578131" y="2947620"/>
              <a:ext cx="2856926" cy="630942"/>
            </a:xfrm>
            <a:prstGeom prst="rect">
              <a:avLst/>
            </a:prstGeom>
            <a:noFill/>
          </p:spPr>
          <p:txBody>
            <a:bodyPr wrap="none" rtlCol="0">
              <a:spAutoFit/>
            </a:bodyPr>
            <a:lstStyle/>
            <a:p>
              <a:pPr algn="ctr" defTabSz="1097280"/>
              <a:r>
                <a:rPr lang="nb-NO" sz="2160" b="1" dirty="0" err="1">
                  <a:solidFill>
                    <a:srgbClr val="FF0000"/>
                  </a:solidFill>
                  <a:latin typeface="Aptos" panose="02110004020202020204"/>
                </a:rPr>
                <a:t>Aumentare </a:t>
              </a:r>
              <a:r>
                <a:rPr lang="nb-NO" sz="2160" b="1" dirty="0" err="1">
                  <a:solidFill>
                    <a:srgbClr val="FF0000"/>
                  </a:solidFill>
                  <a:latin typeface="Aptos" panose="02110004020202020204"/>
                </a:rPr>
                <a:t>l'orientamento </a:t>
              </a:r>
              <a:r>
                <a:rPr lang="nb-NO" sz="2160" b="1" dirty="0" err="1">
                  <a:solidFill>
                    <a:srgbClr val="FF0000"/>
                  </a:solidFill>
                  <a:latin typeface="Aptos" panose="02110004020202020204"/>
                </a:rPr>
                <a:t>ai compiti</a:t>
              </a:r>
              <a:r>
                <a:rPr lang="nb-NO" sz="2160" b="1" dirty="0">
                  <a:solidFill>
                    <a:srgbClr val="FF0000"/>
                  </a:solidFill>
                  <a:latin typeface="Aptos" panose="02110004020202020204"/>
                </a:rPr>
                <a:t>/</a:t>
              </a:r>
            </a:p>
            <a:p>
              <a:pPr algn="ctr" defTabSz="1097280"/>
              <a:r>
                <a:rPr lang="nb-NO" sz="2160" b="1" dirty="0" err="1">
                  <a:solidFill>
                    <a:srgbClr val="FF0000"/>
                  </a:solidFill>
                  <a:latin typeface="Aptos" panose="02110004020202020204"/>
                </a:rPr>
                <a:t>motivazione </a:t>
              </a:r>
              <a:r>
                <a:rPr lang="nb-NO" sz="2160" b="1" dirty="0" err="1">
                  <a:solidFill>
                    <a:srgbClr val="FF0000"/>
                  </a:solidFill>
                  <a:latin typeface="Aptos" panose="02110004020202020204"/>
                </a:rPr>
                <a:t>interna</a:t>
              </a:r>
              <a:endParaRPr lang="nb-NO" sz="2160" b="1" dirty="0">
                <a:solidFill>
                  <a:srgbClr val="FF0000"/>
                </a:solidFill>
                <a:latin typeface="Aptos" panose="02110004020202020204"/>
              </a:endParaRPr>
            </a:p>
          </p:txBody>
        </p:sp>
      </p:grpSp>
      <p:grpSp>
        <p:nvGrpSpPr>
          <p:cNvPr id="23" name="Gruppe 22"/>
          <p:cNvGrpSpPr/>
          <p:nvPr/>
        </p:nvGrpSpPr>
        <p:grpSpPr>
          <a:xfrm>
            <a:off x="2099870" y="5212139"/>
            <a:ext cx="5233612" cy="1225693"/>
            <a:chOff x="825912" y="2761044"/>
            <a:chExt cx="4361344" cy="1021411"/>
          </a:xfrm>
        </p:grpSpPr>
        <p:sp>
          <p:nvSpPr>
            <p:cNvPr id="24" name="Avrundet rektangel 23"/>
            <p:cNvSpPr/>
            <p:nvPr/>
          </p:nvSpPr>
          <p:spPr>
            <a:xfrm rot="19508378">
              <a:off x="909219" y="2761044"/>
              <a:ext cx="4199942" cy="1021411"/>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25" name="TekstSylinder 24"/>
            <p:cNvSpPr txBox="1"/>
            <p:nvPr/>
          </p:nvSpPr>
          <p:spPr>
            <a:xfrm rot="19494747">
              <a:off x="825912" y="2809121"/>
              <a:ext cx="4361344" cy="907941"/>
            </a:xfrm>
            <a:prstGeom prst="rect">
              <a:avLst/>
            </a:prstGeom>
            <a:noFill/>
          </p:spPr>
          <p:txBody>
            <a:bodyPr wrap="none" rtlCol="0">
              <a:spAutoFit/>
            </a:bodyPr>
            <a:lstStyle/>
            <a:p>
              <a:pPr algn="ctr" defTabSz="1097280"/>
              <a:r>
                <a:rPr lang="nb-NO" sz="2160" b="1" dirty="0">
                  <a:solidFill>
                    <a:srgbClr val="FF0000"/>
                  </a:solidFill>
                  <a:latin typeface="Aptos" panose="02110004020202020204"/>
                </a:rPr>
                <a:t>Le modalità di </a:t>
              </a:r>
              <a:r>
                <a:rPr lang="nb-NO" sz="2160" b="1" dirty="0" err="1">
                  <a:solidFill>
                    <a:srgbClr val="FF0000"/>
                  </a:solidFill>
                  <a:latin typeface="Aptos" panose="02110004020202020204"/>
                </a:rPr>
                <a:t>comunicazione </a:t>
              </a:r>
              <a:r>
                <a:rPr lang="nb-NO" sz="2160" b="1" dirty="0">
                  <a:solidFill>
                    <a:srgbClr val="FF0000"/>
                  </a:solidFill>
                  <a:latin typeface="Aptos" panose="02110004020202020204"/>
                </a:rPr>
                <a:t>e feedback </a:t>
              </a:r>
              <a:r>
                <a:rPr lang="nb-NO" sz="2160" b="1" dirty="0" err="1">
                  <a:solidFill>
                    <a:srgbClr val="FF0000"/>
                  </a:solidFill>
                  <a:latin typeface="Aptos" panose="02110004020202020204"/>
                </a:rPr>
                <a:t>possono</a:t>
              </a:r>
              <a:endParaRPr lang="nb-NO" sz="2160" b="1" dirty="0">
                <a:solidFill>
                  <a:srgbClr val="FF0000"/>
                </a:solidFill>
                <a:latin typeface="Aptos" panose="02110004020202020204"/>
              </a:endParaRPr>
            </a:p>
            <a:p>
              <a:pPr algn="ctr" defTabSz="1097280"/>
              <a:r>
                <a:rPr lang="nb-NO" sz="2160" b="1" dirty="0">
                  <a:solidFill>
                    <a:srgbClr val="FF0000"/>
                  </a:solidFill>
                  <a:latin typeface="Aptos" panose="02110004020202020204"/>
                </a:rPr>
                <a:t>portare all'autoefficacia e </a:t>
              </a:r>
              <a:r>
                <a:rPr lang="nb-NO" sz="2160" b="1" dirty="0" err="1">
                  <a:solidFill>
                    <a:srgbClr val="FF0000"/>
                  </a:solidFill>
                  <a:latin typeface="Aptos" panose="02110004020202020204"/>
                </a:rPr>
                <a:t>alla motivazione</a:t>
              </a:r>
              <a:br>
                <a:rPr lang="nb-NO" sz="2160" b="1" dirty="0">
                  <a:solidFill>
                    <a:srgbClr val="FF0000"/>
                  </a:solidFill>
                  <a:latin typeface="Aptos" panose="02110004020202020204"/>
                </a:rPr>
              </a:br>
              <a:r>
                <a:rPr lang="nb-NO" sz="2160" b="1" dirty="0" err="1">
                  <a:solidFill>
                    <a:srgbClr val="FF0000"/>
                  </a:solidFill>
                  <a:latin typeface="Aptos" panose="02110004020202020204"/>
                </a:rPr>
                <a:t>diminuzione</a:t>
              </a:r>
              <a:endParaRPr lang="nb-NO" sz="2160" b="1" dirty="0">
                <a:solidFill>
                  <a:srgbClr val="FF0000"/>
                </a:solidFill>
                <a:latin typeface="Aptos" panose="02110004020202020204"/>
              </a:endParaRPr>
            </a:p>
          </p:txBody>
        </p:sp>
      </p:grpSp>
      <p:grpSp>
        <p:nvGrpSpPr>
          <p:cNvPr id="26" name="Gruppe 25"/>
          <p:cNvGrpSpPr/>
          <p:nvPr/>
        </p:nvGrpSpPr>
        <p:grpSpPr>
          <a:xfrm>
            <a:off x="9746831" y="5898272"/>
            <a:ext cx="4456121" cy="778839"/>
            <a:chOff x="1403397" y="2769528"/>
            <a:chExt cx="3713434" cy="649032"/>
          </a:xfrm>
        </p:grpSpPr>
        <p:sp>
          <p:nvSpPr>
            <p:cNvPr id="27" name="Avrundet rektangel 26"/>
            <p:cNvSpPr/>
            <p:nvPr/>
          </p:nvSpPr>
          <p:spPr>
            <a:xfrm rot="19508378">
              <a:off x="1572486" y="2775283"/>
              <a:ext cx="3421981" cy="643277"/>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28" name="TekstSylinder 27"/>
            <p:cNvSpPr txBox="1"/>
            <p:nvPr/>
          </p:nvSpPr>
          <p:spPr>
            <a:xfrm rot="19494747">
              <a:off x="1403397" y="2769528"/>
              <a:ext cx="3713434" cy="630942"/>
            </a:xfrm>
            <a:prstGeom prst="rect">
              <a:avLst/>
            </a:prstGeom>
            <a:noFill/>
          </p:spPr>
          <p:txBody>
            <a:bodyPr wrap="square" rtlCol="0">
              <a:spAutoFit/>
            </a:bodyPr>
            <a:lstStyle/>
            <a:p>
              <a:pPr algn="ctr" defTabSz="1097280"/>
              <a:r>
                <a:rPr lang="nb-NO" sz="2160" b="1" dirty="0" err="1">
                  <a:solidFill>
                    <a:srgbClr val="FF0000"/>
                  </a:solidFill>
                  <a:latin typeface="Aptos" panose="02110004020202020204"/>
                </a:rPr>
                <a:t>Motivazione </a:t>
              </a:r>
              <a:r>
                <a:rPr lang="nb-NO" sz="2160" b="1" dirty="0" err="1">
                  <a:solidFill>
                    <a:srgbClr val="FF0000"/>
                  </a:solidFill>
                  <a:latin typeface="Aptos" panose="02110004020202020204"/>
                </a:rPr>
                <a:t>Autodeterminazione</a:t>
              </a:r>
              <a:endParaRPr lang="nb-NO" sz="2160" b="1" dirty="0">
                <a:solidFill>
                  <a:srgbClr val="FF0000"/>
                </a:solidFill>
                <a:latin typeface="Aptos" panose="02110004020202020204"/>
              </a:endParaRPr>
            </a:p>
            <a:p>
              <a:pPr algn="ctr" defTabSz="1097280"/>
              <a:r>
                <a:rPr lang="nb-NO" sz="2160" b="1" dirty="0">
                  <a:solidFill>
                    <a:srgbClr val="FF0000"/>
                  </a:solidFill>
                  <a:latin typeface="Aptos" panose="02110004020202020204"/>
                </a:rPr>
                <a:t>: </a:t>
              </a:r>
              <a:r>
                <a:rPr lang="nb-NO" sz="2160" b="1" dirty="0" err="1">
                  <a:solidFill>
                    <a:srgbClr val="FF0000"/>
                  </a:solidFill>
                  <a:latin typeface="Aptos" panose="02110004020202020204"/>
                </a:rPr>
                <a:t>il </a:t>
              </a:r>
              <a:r>
                <a:rPr lang="nb-NO" sz="2160" b="1" dirty="0" err="1">
                  <a:solidFill>
                    <a:srgbClr val="FF0000"/>
                  </a:solidFill>
                  <a:latin typeface="Aptos" panose="02110004020202020204"/>
                </a:rPr>
                <a:t>bisogno </a:t>
              </a:r>
              <a:r>
                <a:rPr lang="nb-NO" sz="2160" b="1" dirty="0">
                  <a:solidFill>
                    <a:srgbClr val="FF0000"/>
                  </a:solidFill>
                  <a:latin typeface="Aptos" panose="02110004020202020204"/>
                </a:rPr>
                <a:t>di </a:t>
              </a:r>
              <a:r>
                <a:rPr lang="nb-NO" sz="2160" b="1" dirty="0" err="1">
                  <a:solidFill>
                    <a:srgbClr val="FF0000"/>
                  </a:solidFill>
                  <a:latin typeface="Aptos" panose="02110004020202020204"/>
                </a:rPr>
                <a:t>relazione</a:t>
              </a:r>
              <a:endParaRPr lang="nb-NO" sz="2160" b="1" dirty="0">
                <a:solidFill>
                  <a:srgbClr val="FF0000"/>
                </a:solidFill>
                <a:latin typeface="Aptos" panose="02110004020202020204"/>
              </a:endParaRPr>
            </a:p>
          </p:txBody>
        </p:sp>
      </p:grpSp>
    </p:spTree>
    <p:extLst>
      <p:ext uri="{BB962C8B-B14F-4D97-AF65-F5344CB8AC3E}">
        <p14:creationId xmlns:p14="http://schemas.microsoft.com/office/powerpoint/2010/main" val="1515277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ktangel 23"/>
          <p:cNvSpPr/>
          <p:nvPr/>
        </p:nvSpPr>
        <p:spPr>
          <a:xfrm>
            <a:off x="7260767" y="4928134"/>
            <a:ext cx="5153966" cy="4306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23" name="Rektangel 22"/>
          <p:cNvSpPr/>
          <p:nvPr/>
        </p:nvSpPr>
        <p:spPr>
          <a:xfrm>
            <a:off x="11425984" y="4499992"/>
            <a:ext cx="2338142" cy="428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22" name="Rektangel 21"/>
          <p:cNvSpPr/>
          <p:nvPr/>
        </p:nvSpPr>
        <p:spPr>
          <a:xfrm>
            <a:off x="7623209" y="1947717"/>
            <a:ext cx="1771049" cy="4047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25" name="Rektangel 24"/>
          <p:cNvSpPr/>
          <p:nvPr/>
        </p:nvSpPr>
        <p:spPr>
          <a:xfrm>
            <a:off x="9375617" y="6320332"/>
            <a:ext cx="1154422" cy="4776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21" name="Rektangel 20"/>
          <p:cNvSpPr/>
          <p:nvPr/>
        </p:nvSpPr>
        <p:spPr>
          <a:xfrm>
            <a:off x="1864663" y="5871404"/>
            <a:ext cx="3313729" cy="33485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20" name="Rektangel 19"/>
          <p:cNvSpPr/>
          <p:nvPr/>
        </p:nvSpPr>
        <p:spPr>
          <a:xfrm>
            <a:off x="813023" y="3893200"/>
            <a:ext cx="5423502" cy="3161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19" name="Rektangel 18"/>
          <p:cNvSpPr/>
          <p:nvPr/>
        </p:nvSpPr>
        <p:spPr>
          <a:xfrm>
            <a:off x="813024" y="1921933"/>
            <a:ext cx="3922606" cy="3378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2" name="Tittel 1"/>
          <p:cNvSpPr>
            <a:spLocks noGrp="1"/>
          </p:cNvSpPr>
          <p:nvPr>
            <p:ph type="title"/>
          </p:nvPr>
        </p:nvSpPr>
        <p:spPr>
          <a:xfrm>
            <a:off x="370390" y="285366"/>
            <a:ext cx="13889621" cy="881364"/>
          </a:xfrm>
        </p:spPr>
        <p:txBody>
          <a:bodyPr>
            <a:normAutofit/>
          </a:bodyPr>
          <a:lstStyle/>
          <a:p>
            <a:r>
              <a:rPr lang="nb-NO" sz="3840" dirty="0" err="1">
                <a:solidFill>
                  <a:schemeClr val="accent1"/>
                </a:solidFill>
                <a:latin typeface="Helvetica Neue" charset="0"/>
                <a:ea typeface="Helvetica Neue" charset="0"/>
                <a:cs typeface="Helvetica Neue" charset="0"/>
              </a:rPr>
              <a:t>Raccomandazioni </a:t>
            </a:r>
            <a:r>
              <a:rPr lang="nb-NO" sz="3840" dirty="0">
                <a:solidFill>
                  <a:schemeClr val="accent1"/>
                </a:solidFill>
                <a:latin typeface="Helvetica Neue" charset="0"/>
                <a:ea typeface="Helvetica Neue" charset="0"/>
                <a:cs typeface="Helvetica Neue" charset="0"/>
              </a:rPr>
              <a:t>per </a:t>
            </a:r>
            <a:r>
              <a:rPr lang="nb-NO" sz="3840" dirty="0" err="1">
                <a:solidFill>
                  <a:schemeClr val="accent1"/>
                </a:solidFill>
                <a:latin typeface="Helvetica Neue" charset="0"/>
                <a:ea typeface="Helvetica Neue" charset="0"/>
                <a:cs typeface="Helvetica Neue" charset="0"/>
              </a:rPr>
              <a:t>gruppi </a:t>
            </a:r>
            <a:r>
              <a:rPr lang="nb-NO" sz="3840" dirty="0" err="1">
                <a:solidFill>
                  <a:schemeClr val="accent1"/>
                </a:solidFill>
                <a:latin typeface="Helvetica Neue" charset="0"/>
                <a:ea typeface="Helvetica Neue" charset="0"/>
                <a:cs typeface="Helvetica Neue" charset="0"/>
              </a:rPr>
              <a:t>specifici</a:t>
            </a:r>
            <a:endParaRPr lang="en-US" sz="3840" dirty="0">
              <a:solidFill>
                <a:schemeClr val="accent1"/>
              </a:solidFill>
            </a:endParaRPr>
          </a:p>
        </p:txBody>
      </p:sp>
      <p:sp>
        <p:nvSpPr>
          <p:cNvPr id="3" name="TekstSylinder 2"/>
          <p:cNvSpPr txBox="1"/>
          <p:nvPr/>
        </p:nvSpPr>
        <p:spPr>
          <a:xfrm>
            <a:off x="370390" y="1166731"/>
            <a:ext cx="6337385" cy="5410712"/>
          </a:xfrm>
          <a:prstGeom prst="rect">
            <a:avLst/>
          </a:prstGeom>
          <a:noFill/>
        </p:spPr>
        <p:txBody>
          <a:bodyPr wrap="square" rtlCol="0">
            <a:spAutoFit/>
          </a:bodyPr>
          <a:lstStyle/>
          <a:p>
            <a:pPr defTabSz="1097280"/>
            <a:r>
              <a:rPr lang="nb-NO" sz="2160" b="1" u="sng" dirty="0">
                <a:solidFill>
                  <a:prstClr val="black"/>
                </a:solidFill>
                <a:latin typeface="Arial" charset="0"/>
                <a:ea typeface="Arial" charset="0"/>
                <a:cs typeface="Arial" charset="0"/>
              </a:rPr>
              <a:t>Sviluppatori di software</a:t>
            </a:r>
          </a:p>
          <a:p>
            <a:pPr defTabSz="1097280"/>
            <a:endParaRPr lang="nb-NO" sz="2160" dirty="0">
              <a:solidFill>
                <a:prstClr val="black"/>
              </a:solidFill>
              <a:latin typeface="Arial" charset="0"/>
              <a:ea typeface="Arial" charset="0"/>
              <a:cs typeface="Arial" charset="0"/>
            </a:endParaRPr>
          </a:p>
          <a:p>
            <a:pPr marL="342900" indent="-342900" defTabSz="1097280" fontAlgn="base">
              <a:buFont typeface="Arial" charset="0"/>
              <a:buChar char="•"/>
            </a:pPr>
            <a:r>
              <a:rPr lang="nb-NO" sz="2160" dirty="0" err="1">
                <a:solidFill>
                  <a:prstClr val="black"/>
                </a:solidFill>
                <a:latin typeface="Arial" charset="0"/>
                <a:ea typeface="Arial" charset="0"/>
                <a:cs typeface="Arial" charset="0"/>
              </a:rPr>
              <a:t>Non è necessario </a:t>
            </a:r>
            <a:r>
              <a:rPr lang="nb-NO" sz="2160" dirty="0">
                <a:solidFill>
                  <a:prstClr val="black"/>
                </a:solidFill>
                <a:latin typeface="Arial" charset="0"/>
                <a:ea typeface="Arial" charset="0"/>
                <a:cs typeface="Arial" charset="0"/>
              </a:rPr>
              <a:t>essere </a:t>
            </a:r>
            <a:r>
              <a:rPr lang="nb-NO" sz="2160" dirty="0" err="1">
                <a:solidFill>
                  <a:prstClr val="black"/>
                </a:solidFill>
                <a:latin typeface="Arial" charset="0"/>
                <a:ea typeface="Arial" charset="0"/>
                <a:cs typeface="Arial" charset="0"/>
              </a:rPr>
              <a:t>esperti</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di sicurezza</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ma </a:t>
            </a:r>
            <a:r>
              <a:rPr lang="nb-NO" sz="2160" dirty="0" err="1">
                <a:solidFill>
                  <a:prstClr val="black"/>
                </a:solidFill>
                <a:latin typeface="Arial" charset="0"/>
                <a:ea typeface="Arial" charset="0"/>
                <a:cs typeface="Arial" charset="0"/>
              </a:rPr>
              <a:t>è </a:t>
            </a:r>
            <a:r>
              <a:rPr lang="nb-NO" sz="2160" dirty="0">
                <a:solidFill>
                  <a:prstClr val="black"/>
                </a:solidFill>
                <a:latin typeface="Arial" charset="0"/>
                <a:ea typeface="Arial" charset="0"/>
                <a:cs typeface="Arial" charset="0"/>
              </a:rPr>
              <a:t>importante </a:t>
            </a:r>
            <a:r>
              <a:rPr lang="nb-NO" sz="2160" dirty="0" err="1">
                <a:solidFill>
                  <a:prstClr val="black"/>
                </a:solidFill>
                <a:latin typeface="Arial" charset="0"/>
                <a:ea typeface="Arial" charset="0"/>
                <a:cs typeface="Arial" charset="0"/>
              </a:rPr>
              <a:t>pensare </a:t>
            </a:r>
            <a:r>
              <a:rPr lang="nb-NO" sz="2160" dirty="0" err="1">
                <a:solidFill>
                  <a:prstClr val="black"/>
                </a:solidFill>
                <a:latin typeface="Arial" charset="0"/>
                <a:ea typeface="Arial" charset="0"/>
                <a:cs typeface="Arial" charset="0"/>
              </a:rPr>
              <a:t>alla </a:t>
            </a:r>
            <a:r>
              <a:rPr lang="nb-NO" sz="2160" dirty="0" err="1">
                <a:solidFill>
                  <a:prstClr val="black"/>
                </a:solidFill>
                <a:latin typeface="Arial" charset="0"/>
                <a:ea typeface="Arial" charset="0"/>
                <a:cs typeface="Arial" charset="0"/>
              </a:rPr>
              <a:t>sicurezza </a:t>
            </a:r>
            <a:r>
              <a:rPr lang="nb-NO" sz="2160" dirty="0">
                <a:solidFill>
                  <a:prstClr val="black"/>
                </a:solidFill>
                <a:latin typeface="Arial" charset="0"/>
                <a:ea typeface="Arial" charset="0"/>
                <a:cs typeface="Arial" charset="0"/>
              </a:rPr>
              <a:t>sin </a:t>
            </a:r>
            <a:r>
              <a:rPr lang="nb-NO" sz="2160" dirty="0">
                <a:solidFill>
                  <a:prstClr val="black"/>
                </a:solidFill>
                <a:latin typeface="Arial" charset="0"/>
                <a:ea typeface="Arial" charset="0"/>
                <a:cs typeface="Arial" charset="0"/>
              </a:rPr>
              <a:t>dall'inizio (</a:t>
            </a:r>
            <a:r>
              <a:rPr lang="nb-NO" sz="2160" dirty="0" err="1">
                <a:solidFill>
                  <a:prstClr val="black"/>
                </a:solidFill>
                <a:latin typeface="Arial" charset="0"/>
                <a:ea typeface="Arial" charset="0"/>
                <a:cs typeface="Arial" charset="0"/>
              </a:rPr>
              <a:t>sicurezza </a:t>
            </a:r>
            <a:r>
              <a:rPr lang="nb-NO" sz="2160" dirty="0">
                <a:solidFill>
                  <a:prstClr val="black"/>
                </a:solidFill>
                <a:latin typeface="Arial" charset="0"/>
                <a:ea typeface="Arial" charset="0"/>
                <a:cs typeface="Arial" charset="0"/>
              </a:rPr>
              <a:t>fin dalla progettazione) e </a:t>
            </a:r>
            <a:r>
              <a:rPr lang="nb-NO" sz="2160" dirty="0" err="1">
                <a:solidFill>
                  <a:prstClr val="black"/>
                </a:solidFill>
                <a:latin typeface="Arial" charset="0"/>
                <a:ea typeface="Arial" charset="0"/>
                <a:cs typeface="Arial" charset="0"/>
              </a:rPr>
              <a:t>durante </a:t>
            </a:r>
            <a:r>
              <a:rPr lang="nb-NO" sz="2160" dirty="0" err="1">
                <a:solidFill>
                  <a:prstClr val="black"/>
                </a:solidFill>
                <a:latin typeface="Arial" charset="0"/>
                <a:ea typeface="Arial" charset="0"/>
                <a:cs typeface="Arial" charset="0"/>
              </a:rPr>
              <a:t>l'intero</a:t>
            </a:r>
            <a:r>
              <a:rPr lang="nb-NO" sz="2160" dirty="0" err="1">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ciclo di vita </a:t>
            </a:r>
            <a:r>
              <a:rPr lang="nb-NO" sz="2160" dirty="0">
                <a:solidFill>
                  <a:prstClr val="black"/>
                </a:solidFill>
                <a:latin typeface="Arial" charset="0"/>
                <a:ea typeface="Arial" charset="0"/>
                <a:cs typeface="Arial" charset="0"/>
              </a:rPr>
              <a:t>(</a:t>
            </a:r>
            <a:r>
              <a:rPr lang="nb-NO" sz="2160" dirty="0" err="1">
                <a:solidFill>
                  <a:prstClr val="black"/>
                </a:solidFill>
                <a:latin typeface="Arial" charset="0"/>
                <a:ea typeface="Arial" charset="0"/>
                <a:cs typeface="Arial" charset="0"/>
              </a:rPr>
              <a:t>ciclo di vita </a:t>
            </a:r>
            <a:r>
              <a:rPr lang="nb-NO" sz="2160" dirty="0" err="1">
                <a:solidFill>
                  <a:prstClr val="black"/>
                </a:solidFill>
                <a:latin typeface="Arial" charset="0"/>
                <a:ea typeface="Arial" charset="0"/>
                <a:cs typeface="Arial" charset="0"/>
              </a:rPr>
              <a:t>dello sviluppo</a:t>
            </a:r>
            <a:r>
              <a:rPr lang="nb-NO" sz="2160" dirty="0">
                <a:solidFill>
                  <a:prstClr val="black"/>
                </a:solidFill>
                <a:latin typeface="Arial" charset="0"/>
                <a:ea typeface="Arial" charset="0"/>
                <a:cs typeface="Arial" charset="0"/>
              </a:rPr>
              <a:t> di software </a:t>
            </a:r>
            <a:r>
              <a:rPr lang="nb-NO" sz="2160" dirty="0" err="1">
                <a:solidFill>
                  <a:prstClr val="black"/>
                </a:solidFill>
                <a:latin typeface="Arial" charset="0"/>
                <a:ea typeface="Arial" charset="0"/>
                <a:cs typeface="Arial" charset="0"/>
              </a:rPr>
              <a:t>sicuro</a:t>
            </a:r>
            <a:r>
              <a:rPr lang="nb-NO" sz="2160" dirty="0">
                <a:solidFill>
                  <a:prstClr val="black"/>
                </a:solidFill>
                <a:latin typeface="Arial" charset="0"/>
                <a:ea typeface="Arial" charset="0"/>
                <a:cs typeface="Arial" charset="0"/>
              </a:rPr>
              <a:t>). Più </a:t>
            </a:r>
            <a:r>
              <a:rPr lang="nb-NO" sz="2160" dirty="0" err="1">
                <a:solidFill>
                  <a:prstClr val="black"/>
                </a:solidFill>
                <a:latin typeface="Arial" charset="0"/>
                <a:ea typeface="Arial" charset="0"/>
                <a:cs typeface="Arial" charset="0"/>
              </a:rPr>
              <a:t>si </a:t>
            </a:r>
            <a:r>
              <a:rPr lang="nb-NO" sz="2160" dirty="0" err="1">
                <a:solidFill>
                  <a:prstClr val="black"/>
                </a:solidFill>
                <a:latin typeface="Arial" charset="0"/>
                <a:ea typeface="Arial" charset="0"/>
                <a:cs typeface="Arial" charset="0"/>
              </a:rPr>
              <a:t>rimanda </a:t>
            </a:r>
            <a:r>
              <a:rPr lang="nb-NO" sz="2160" dirty="0" err="1">
                <a:solidFill>
                  <a:prstClr val="black"/>
                </a:solidFill>
                <a:latin typeface="Arial" charset="0"/>
                <a:ea typeface="Arial" charset="0"/>
                <a:cs typeface="Arial" charset="0"/>
              </a:rPr>
              <a:t>la riflessione </a:t>
            </a:r>
            <a:r>
              <a:rPr lang="nb-NO" sz="2160" dirty="0" err="1">
                <a:solidFill>
                  <a:prstClr val="black"/>
                </a:solidFill>
                <a:latin typeface="Arial" charset="0"/>
                <a:ea typeface="Arial" charset="0"/>
                <a:cs typeface="Arial" charset="0"/>
              </a:rPr>
              <a:t>sulla </a:t>
            </a:r>
            <a:r>
              <a:rPr lang="nb-NO" sz="2160" dirty="0" err="1">
                <a:solidFill>
                  <a:prstClr val="black"/>
                </a:solidFill>
                <a:latin typeface="Arial" charset="0"/>
                <a:ea typeface="Arial" charset="0"/>
                <a:cs typeface="Arial" charset="0"/>
              </a:rPr>
              <a:t>sicurezza</a:t>
            </a:r>
            <a:r>
              <a:rPr lang="nb-NO" sz="2160" dirty="0">
                <a:solidFill>
                  <a:prstClr val="black"/>
                </a:solidFill>
                <a:latin typeface="Arial" charset="0"/>
                <a:ea typeface="Arial" charset="0"/>
                <a:cs typeface="Arial" charset="0"/>
              </a:rPr>
              <a:t>, </a:t>
            </a:r>
            <a:r>
              <a:rPr lang="nb-NO" sz="2160" dirty="0">
                <a:solidFill>
                  <a:prstClr val="black"/>
                </a:solidFill>
                <a:latin typeface="Arial" charset="0"/>
                <a:ea typeface="Arial" charset="0"/>
                <a:cs typeface="Arial" charset="0"/>
              </a:rPr>
              <a:t>più </a:t>
            </a:r>
            <a:r>
              <a:rPr lang="nb-NO" sz="2160" dirty="0">
                <a:solidFill>
                  <a:prstClr val="black"/>
                </a:solidFill>
                <a:latin typeface="Arial" charset="0"/>
                <a:ea typeface="Arial" charset="0"/>
                <a:cs typeface="Arial" charset="0"/>
              </a:rPr>
              <a:t>sarà </a:t>
            </a:r>
            <a:r>
              <a:rPr lang="nb-NO" sz="2160" dirty="0" err="1">
                <a:solidFill>
                  <a:prstClr val="black"/>
                </a:solidFill>
                <a:latin typeface="Arial" charset="0"/>
                <a:ea typeface="Arial" charset="0"/>
                <a:cs typeface="Arial" charset="0"/>
              </a:rPr>
              <a:t>costoso </a:t>
            </a:r>
            <a:r>
              <a:rPr lang="nb-NO" sz="2160" dirty="0">
                <a:solidFill>
                  <a:prstClr val="black"/>
                </a:solidFill>
                <a:latin typeface="Arial" charset="0"/>
                <a:ea typeface="Arial" charset="0"/>
                <a:cs typeface="Arial" charset="0"/>
              </a:rPr>
              <a:t>renderla </a:t>
            </a:r>
            <a:r>
              <a:rPr lang="nb-NO" sz="2160" dirty="0" err="1">
                <a:solidFill>
                  <a:prstClr val="black"/>
                </a:solidFill>
                <a:latin typeface="Arial" charset="0"/>
                <a:ea typeface="Arial" charset="0"/>
                <a:cs typeface="Arial" charset="0"/>
              </a:rPr>
              <a:t>sicura</a:t>
            </a:r>
            <a:r>
              <a:rPr lang="nb-NO" sz="2160" dirty="0">
                <a:solidFill>
                  <a:prstClr val="black"/>
                </a:solidFill>
                <a:latin typeface="Arial" charset="0"/>
                <a:ea typeface="Arial" charset="0"/>
                <a:cs typeface="Arial" charset="0"/>
              </a:rPr>
              <a:t>.</a:t>
            </a:r>
          </a:p>
          <a:p>
            <a:pPr marL="342900" indent="-342900" defTabSz="1097280" fontAlgn="base">
              <a:buFont typeface="Arial" charset="0"/>
              <a:buChar char="•"/>
            </a:pPr>
            <a:r>
              <a:rPr lang="nb-NO" sz="2160" dirty="0" err="1">
                <a:solidFill>
                  <a:prstClr val="black"/>
                </a:solidFill>
                <a:latin typeface="Arial" charset="0"/>
                <a:ea typeface="Arial" charset="0"/>
                <a:cs typeface="Arial" charset="0"/>
              </a:rPr>
              <a:t>Gli esperti</a:t>
            </a:r>
            <a:r>
              <a:rPr lang="nb-NO" sz="2160" dirty="0">
                <a:solidFill>
                  <a:prstClr val="black"/>
                </a:solidFill>
                <a:latin typeface="Arial" charset="0"/>
                <a:ea typeface="Arial" charset="0"/>
                <a:cs typeface="Arial" charset="0"/>
              </a:rPr>
              <a:t> di sicurezza </a:t>
            </a:r>
            <a:r>
              <a:rPr lang="nb-NO" sz="2160" dirty="0" err="1">
                <a:solidFill>
                  <a:prstClr val="black"/>
                </a:solidFill>
                <a:latin typeface="Arial" charset="0"/>
                <a:ea typeface="Arial" charset="0"/>
                <a:cs typeface="Arial" charset="0"/>
              </a:rPr>
              <a:t>possono </a:t>
            </a:r>
            <a:r>
              <a:rPr lang="nb-NO" sz="2160" dirty="0" err="1">
                <a:solidFill>
                  <a:prstClr val="black"/>
                </a:solidFill>
                <a:latin typeface="Arial" charset="0"/>
                <a:ea typeface="Arial" charset="0"/>
                <a:cs typeface="Arial" charset="0"/>
              </a:rPr>
              <a:t>fornirvi</a:t>
            </a:r>
            <a:r>
              <a:rPr lang="nb-NO" sz="2160" dirty="0" err="1">
                <a:solidFill>
                  <a:prstClr val="black"/>
                </a:solidFill>
                <a:latin typeface="Arial" charset="0"/>
                <a:ea typeface="Arial" charset="0"/>
                <a:cs typeface="Arial" charset="0"/>
              </a:rPr>
              <a:t> consulenza </a:t>
            </a:r>
            <a:r>
              <a:rPr lang="nb-NO" sz="2160" dirty="0">
                <a:solidFill>
                  <a:prstClr val="black"/>
                </a:solidFill>
                <a:latin typeface="Arial" charset="0"/>
                <a:ea typeface="Arial" charset="0"/>
                <a:cs typeface="Arial" charset="0"/>
              </a:rPr>
              <a:t>e supporto</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collaborate </a:t>
            </a:r>
            <a:r>
              <a:rPr lang="nb-NO" sz="2160" dirty="0" err="1">
                <a:solidFill>
                  <a:prstClr val="black"/>
                </a:solidFill>
                <a:latin typeface="Arial" charset="0"/>
                <a:ea typeface="Arial" charset="0"/>
                <a:cs typeface="Arial" charset="0"/>
              </a:rPr>
              <a:t>con </a:t>
            </a:r>
            <a:r>
              <a:rPr lang="nb-NO" sz="2160" dirty="0" err="1">
                <a:solidFill>
                  <a:prstClr val="black"/>
                </a:solidFill>
                <a:latin typeface="Arial" charset="0"/>
                <a:ea typeface="Arial" charset="0"/>
                <a:cs typeface="Arial" charset="0"/>
              </a:rPr>
              <a:t>loro </a:t>
            </a:r>
            <a:r>
              <a:rPr lang="nb-NO" sz="2160" dirty="0">
                <a:solidFill>
                  <a:prstClr val="black"/>
                </a:solidFill>
                <a:latin typeface="Arial" charset="0"/>
                <a:ea typeface="Arial" charset="0"/>
                <a:cs typeface="Arial" charset="0"/>
              </a:rPr>
              <a:t>e comunicate </a:t>
            </a:r>
            <a:r>
              <a:rPr lang="nb-NO" sz="2160" dirty="0" err="1">
                <a:solidFill>
                  <a:prstClr val="black"/>
                </a:solidFill>
                <a:latin typeface="Arial" charset="0"/>
                <a:ea typeface="Arial" charset="0"/>
                <a:cs typeface="Arial" charset="0"/>
              </a:rPr>
              <a:t>loro </a:t>
            </a:r>
            <a:r>
              <a:rPr lang="nb-NO" sz="2160" dirty="0" err="1">
                <a:solidFill>
                  <a:prstClr val="black"/>
                </a:solidFill>
                <a:latin typeface="Arial" charset="0"/>
                <a:ea typeface="Arial" charset="0"/>
                <a:cs typeface="Arial" charset="0"/>
              </a:rPr>
              <a:t>tutto</a:t>
            </a:r>
            <a:r>
              <a:rPr lang="nb-NO" sz="2160" dirty="0">
                <a:solidFill>
                  <a:prstClr val="black"/>
                </a:solidFill>
                <a:latin typeface="Arial" charset="0"/>
                <a:ea typeface="Arial" charset="0"/>
                <a:cs typeface="Arial" charset="0"/>
              </a:rPr>
              <a:t>.</a:t>
            </a:r>
          </a:p>
          <a:p>
            <a:pPr marL="342900" indent="-342900" defTabSz="1097280" fontAlgn="base">
              <a:buFont typeface="Arial" charset="0"/>
              <a:buChar char="•"/>
            </a:pPr>
            <a:r>
              <a:rPr lang="nb-NO" sz="2160" dirty="0">
                <a:solidFill>
                  <a:prstClr val="black"/>
                </a:solidFill>
                <a:latin typeface="Arial" charset="0"/>
                <a:ea typeface="Arial" charset="0"/>
                <a:cs typeface="Arial" charset="0"/>
              </a:rPr>
              <a:t>Se </a:t>
            </a:r>
            <a:r>
              <a:rPr lang="nb-NO" sz="2160" dirty="0" err="1">
                <a:solidFill>
                  <a:prstClr val="black"/>
                </a:solidFill>
                <a:latin typeface="Arial" charset="0"/>
                <a:ea typeface="Arial" charset="0"/>
                <a:cs typeface="Arial" charset="0"/>
              </a:rPr>
              <a:t>il</a:t>
            </a:r>
            <a:r>
              <a:rPr lang="nb-NO" sz="2160" dirty="0" err="1">
                <a:solidFill>
                  <a:prstClr val="black"/>
                </a:solidFill>
                <a:latin typeface="Arial" charset="0"/>
                <a:ea typeface="Arial" charset="0"/>
                <a:cs typeface="Arial" charset="0"/>
              </a:rPr>
              <a:t> tuo </a:t>
            </a:r>
            <a:r>
              <a:rPr lang="nb-NO" sz="2160" dirty="0" err="1">
                <a:solidFill>
                  <a:prstClr val="black"/>
                </a:solidFill>
                <a:latin typeface="Arial" charset="0"/>
                <a:ea typeface="Arial" charset="0"/>
                <a:cs typeface="Arial" charset="0"/>
              </a:rPr>
              <a:t>codice </a:t>
            </a:r>
            <a:r>
              <a:rPr lang="nb-NO" sz="2160" dirty="0" err="1">
                <a:solidFill>
                  <a:prstClr val="black"/>
                </a:solidFill>
                <a:latin typeface="Arial" charset="0"/>
                <a:ea typeface="Arial" charset="0"/>
                <a:cs typeface="Arial" charset="0"/>
              </a:rPr>
              <a:t>include </a:t>
            </a:r>
            <a:r>
              <a:rPr lang="nb-NO" sz="2160" dirty="0">
                <a:solidFill>
                  <a:prstClr val="black"/>
                </a:solidFill>
                <a:latin typeface="Arial" charset="0"/>
                <a:ea typeface="Arial" charset="0"/>
                <a:cs typeface="Arial" charset="0"/>
              </a:rPr>
              <a:t>un </a:t>
            </a:r>
            <a:r>
              <a:rPr lang="nb-NO" sz="2160" dirty="0" err="1">
                <a:solidFill>
                  <a:prstClr val="black"/>
                </a:solidFill>
                <a:latin typeface="Arial" charset="0"/>
                <a:ea typeface="Arial" charset="0"/>
                <a:cs typeface="Arial" charset="0"/>
              </a:rPr>
              <a:t>meccanismo </a:t>
            </a:r>
            <a:r>
              <a:rPr lang="nb-NO" sz="2160" dirty="0" err="1">
                <a:solidFill>
                  <a:prstClr val="black"/>
                </a:solidFill>
                <a:latin typeface="Arial" charset="0"/>
                <a:ea typeface="Arial" charset="0"/>
                <a:cs typeface="Arial" charset="0"/>
              </a:rPr>
              <a:t>di sicurezza</a:t>
            </a:r>
            <a:r>
              <a:rPr lang="nb-NO" sz="2160" dirty="0">
                <a:solidFill>
                  <a:prstClr val="black"/>
                </a:solidFill>
                <a:latin typeface="Arial" charset="0"/>
                <a:ea typeface="Arial" charset="0"/>
                <a:cs typeface="Arial" charset="0"/>
              </a:rPr>
              <a:t>, </a:t>
            </a:r>
            <a:r>
              <a:rPr lang="nb-NO" sz="2160" dirty="0">
                <a:solidFill>
                  <a:prstClr val="black"/>
                </a:solidFill>
                <a:latin typeface="Arial" charset="0"/>
                <a:ea typeface="Arial" charset="0"/>
                <a:cs typeface="Arial" charset="0"/>
              </a:rPr>
              <a:t>devi assicurarti che sia </a:t>
            </a:r>
            <a:r>
              <a:rPr lang="nb-NO" sz="2160" dirty="0" err="1">
                <a:solidFill>
                  <a:prstClr val="black"/>
                </a:solidFill>
                <a:latin typeface="Arial" charset="0"/>
                <a:ea typeface="Arial" charset="0"/>
                <a:cs typeface="Arial" charset="0"/>
              </a:rPr>
              <a:t>utilizzabile</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quanto </a:t>
            </a:r>
            <a:r>
              <a:rPr lang="nb-NO" sz="2160" dirty="0">
                <a:solidFill>
                  <a:prstClr val="black"/>
                </a:solidFill>
                <a:latin typeface="Arial" charset="0"/>
                <a:ea typeface="Arial" charset="0"/>
                <a:cs typeface="Arial" charset="0"/>
              </a:rPr>
              <a:t>tempo </a:t>
            </a:r>
            <a:r>
              <a:rPr lang="nb-NO" sz="2160" dirty="0" err="1">
                <a:solidFill>
                  <a:prstClr val="black"/>
                </a:solidFill>
                <a:latin typeface="Arial" charset="0"/>
                <a:ea typeface="Arial" charset="0"/>
                <a:cs typeface="Arial" charset="0"/>
              </a:rPr>
              <a:t>richiederà</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Gli utenti</a:t>
            </a:r>
            <a:r>
              <a:rPr lang="nb-NO" sz="2160" dirty="0">
                <a:solidFill>
                  <a:prstClr val="black"/>
                </a:solidFill>
                <a:latin typeface="Arial" charset="0"/>
                <a:ea typeface="Arial" charset="0"/>
                <a:cs typeface="Arial" charset="0"/>
              </a:rPr>
              <a:t> </a:t>
            </a:r>
            <a:r>
              <a:rPr lang="nb-NO" sz="2160" dirty="0">
                <a:solidFill>
                  <a:prstClr val="black"/>
                </a:solidFill>
                <a:latin typeface="Arial" charset="0"/>
                <a:ea typeface="Arial" charset="0"/>
                <a:cs typeface="Arial" charset="0"/>
              </a:rPr>
              <a:t>saranno </a:t>
            </a:r>
            <a:r>
              <a:rPr lang="nb-NO" sz="2160" dirty="0" err="1">
                <a:solidFill>
                  <a:prstClr val="black"/>
                </a:solidFill>
                <a:latin typeface="Arial" charset="0"/>
                <a:ea typeface="Arial" charset="0"/>
                <a:cs typeface="Arial" charset="0"/>
              </a:rPr>
              <a:t>in grado </a:t>
            </a:r>
            <a:r>
              <a:rPr lang="nb-NO" sz="2160" dirty="0">
                <a:solidFill>
                  <a:prstClr val="black"/>
                </a:solidFill>
                <a:latin typeface="Arial" charset="0"/>
                <a:ea typeface="Arial" charset="0"/>
                <a:cs typeface="Arial" charset="0"/>
              </a:rPr>
              <a:t>di comprendere </a:t>
            </a:r>
            <a:r>
              <a:rPr lang="nb-NO" sz="2160" dirty="0" err="1">
                <a:solidFill>
                  <a:prstClr val="black"/>
                </a:solidFill>
                <a:latin typeface="Arial" charset="0"/>
                <a:ea typeface="Arial" charset="0"/>
                <a:cs typeface="Arial" charset="0"/>
              </a:rPr>
              <a:t>le </a:t>
            </a:r>
            <a:r>
              <a:rPr lang="nb-NO" sz="2160" dirty="0" err="1">
                <a:solidFill>
                  <a:prstClr val="black"/>
                </a:solidFill>
                <a:latin typeface="Arial" charset="0"/>
                <a:ea typeface="Arial" charset="0"/>
                <a:cs typeface="Arial" charset="0"/>
              </a:rPr>
              <a:t>decisioni </a:t>
            </a:r>
            <a:r>
              <a:rPr lang="nb-NO" sz="2160" dirty="0" err="1">
                <a:solidFill>
                  <a:prstClr val="black"/>
                </a:solidFill>
                <a:latin typeface="Arial" charset="0"/>
                <a:ea typeface="Arial" charset="0"/>
                <a:cs typeface="Arial" charset="0"/>
              </a:rPr>
              <a:t>che </a:t>
            </a:r>
            <a:r>
              <a:rPr lang="nb-NO" sz="2160" dirty="0" err="1">
                <a:solidFill>
                  <a:prstClr val="black"/>
                </a:solidFill>
                <a:latin typeface="Arial" charset="0"/>
                <a:ea typeface="Arial" charset="0"/>
                <a:cs typeface="Arial" charset="0"/>
              </a:rPr>
              <a:t>chiedi </a:t>
            </a:r>
            <a:r>
              <a:rPr lang="nb-NO" sz="2160" dirty="0" err="1">
                <a:solidFill>
                  <a:prstClr val="black"/>
                </a:solidFill>
                <a:latin typeface="Arial" charset="0"/>
                <a:ea typeface="Arial" charset="0"/>
                <a:cs typeface="Arial" charset="0"/>
              </a:rPr>
              <a:t>loro </a:t>
            </a:r>
            <a:r>
              <a:rPr lang="nb-NO" sz="2160" dirty="0">
                <a:solidFill>
                  <a:prstClr val="black"/>
                </a:solidFill>
                <a:latin typeface="Arial" charset="0"/>
                <a:ea typeface="Arial" charset="0"/>
                <a:cs typeface="Arial" charset="0"/>
              </a:rPr>
              <a:t>di </a:t>
            </a:r>
            <a:r>
              <a:rPr lang="nb-NO" sz="2160" dirty="0" err="1">
                <a:solidFill>
                  <a:prstClr val="black"/>
                </a:solidFill>
                <a:latin typeface="Arial" charset="0"/>
                <a:ea typeface="Arial" charset="0"/>
                <a:cs typeface="Arial" charset="0"/>
              </a:rPr>
              <a:t>prendere</a:t>
            </a:r>
            <a:r>
              <a:rPr lang="nb-NO" sz="2160" dirty="0">
                <a:solidFill>
                  <a:prstClr val="black"/>
                </a:solidFill>
                <a:latin typeface="Arial" charset="0"/>
                <a:ea typeface="Arial" charset="0"/>
                <a:cs typeface="Arial" charset="0"/>
              </a:rPr>
              <a:t>? </a:t>
            </a:r>
            <a:r>
              <a:rPr lang="nb-NO" sz="2160" dirty="0" err="1">
                <a:solidFill>
                  <a:prstClr val="black"/>
                </a:solidFill>
                <a:latin typeface="Arial" charset="0"/>
                <a:ea typeface="Arial" charset="0"/>
                <a:cs typeface="Arial" charset="0"/>
              </a:rPr>
              <a:t>Collabora </a:t>
            </a:r>
            <a:r>
              <a:rPr lang="nb-NO" sz="2160" dirty="0" err="1">
                <a:solidFill>
                  <a:prstClr val="black"/>
                </a:solidFill>
                <a:latin typeface="Arial" charset="0"/>
                <a:ea typeface="Arial" charset="0"/>
                <a:cs typeface="Arial" charset="0"/>
              </a:rPr>
              <a:t>con </a:t>
            </a:r>
            <a:r>
              <a:rPr lang="nb-NO" sz="2160" dirty="0" err="1">
                <a:solidFill>
                  <a:prstClr val="black"/>
                </a:solidFill>
                <a:latin typeface="Arial" charset="0"/>
                <a:ea typeface="Arial" charset="0"/>
                <a:cs typeface="Arial" charset="0"/>
              </a:rPr>
              <a:t>esperti </a:t>
            </a:r>
            <a:r>
              <a:rPr lang="nb-NO" sz="2160" dirty="0" err="1">
                <a:solidFill>
                  <a:prstClr val="black"/>
                </a:solidFill>
                <a:latin typeface="Arial" charset="0"/>
                <a:ea typeface="Arial" charset="0"/>
                <a:cs typeface="Arial" charset="0"/>
              </a:rPr>
              <a:t>di usabilità </a:t>
            </a:r>
            <a:r>
              <a:rPr lang="nb-NO" sz="2160" dirty="0">
                <a:solidFill>
                  <a:prstClr val="black"/>
                </a:solidFill>
                <a:latin typeface="Arial" charset="0"/>
                <a:ea typeface="Arial" charset="0"/>
                <a:cs typeface="Arial" charset="0"/>
              </a:rPr>
              <a:t>che </a:t>
            </a:r>
            <a:r>
              <a:rPr lang="nb-NO" sz="2160" dirty="0" err="1">
                <a:solidFill>
                  <a:prstClr val="black"/>
                </a:solidFill>
                <a:latin typeface="Arial" charset="0"/>
                <a:ea typeface="Arial" charset="0"/>
                <a:cs typeface="Arial" charset="0"/>
              </a:rPr>
              <a:t>ti </a:t>
            </a:r>
            <a:r>
              <a:rPr lang="nb-NO" sz="2160" dirty="0" err="1">
                <a:solidFill>
                  <a:prstClr val="black"/>
                </a:solidFill>
                <a:latin typeface="Arial" charset="0"/>
                <a:ea typeface="Arial" charset="0"/>
                <a:cs typeface="Arial" charset="0"/>
              </a:rPr>
              <a:t>aiutino </a:t>
            </a:r>
            <a:r>
              <a:rPr lang="nb-NO" sz="2160" dirty="0">
                <a:solidFill>
                  <a:prstClr val="black"/>
                </a:solidFill>
                <a:latin typeface="Arial" charset="0"/>
                <a:ea typeface="Arial" charset="0"/>
                <a:cs typeface="Arial" charset="0"/>
              </a:rPr>
              <a:t>a progettare e testare </a:t>
            </a:r>
            <a:r>
              <a:rPr lang="nb-NO" sz="2160" dirty="0" err="1">
                <a:solidFill>
                  <a:prstClr val="black"/>
                </a:solidFill>
                <a:latin typeface="Arial" charset="0"/>
                <a:ea typeface="Arial" charset="0"/>
                <a:cs typeface="Arial" charset="0"/>
              </a:rPr>
              <a:t>una sicurezza </a:t>
            </a:r>
            <a:r>
              <a:rPr lang="nb-NO" sz="2160" dirty="0" err="1">
                <a:solidFill>
                  <a:prstClr val="black"/>
                </a:solidFill>
                <a:latin typeface="Arial" charset="0"/>
                <a:ea typeface="Arial" charset="0"/>
                <a:cs typeface="Arial" charset="0"/>
              </a:rPr>
              <a:t>utilizzabile</a:t>
            </a:r>
            <a:r>
              <a:rPr lang="nb-NO" sz="2160" dirty="0">
                <a:solidFill>
                  <a:prstClr val="black"/>
                </a:solidFill>
                <a:latin typeface="Arial" charset="0"/>
                <a:ea typeface="Arial" charset="0"/>
                <a:cs typeface="Arial" charset="0"/>
              </a:rPr>
              <a:t>.</a:t>
            </a:r>
          </a:p>
        </p:txBody>
      </p:sp>
      <p:sp>
        <p:nvSpPr>
          <p:cNvPr id="8" name="Rektangel 7"/>
          <p:cNvSpPr/>
          <p:nvPr/>
        </p:nvSpPr>
        <p:spPr>
          <a:xfrm>
            <a:off x="12632473" y="2308366"/>
            <a:ext cx="240772" cy="424732"/>
          </a:xfrm>
          <a:prstGeom prst="rect">
            <a:avLst/>
          </a:prstGeom>
        </p:spPr>
        <p:txBody>
          <a:bodyPr wrap="none">
            <a:spAutoFit/>
          </a:bodyPr>
          <a:lstStyle/>
          <a:p>
            <a:pPr defTabSz="1097280"/>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
        <p:nvSpPr>
          <p:cNvPr id="9" name="Rektangel 8"/>
          <p:cNvSpPr/>
          <p:nvPr/>
        </p:nvSpPr>
        <p:spPr>
          <a:xfrm>
            <a:off x="7172661" y="3893201"/>
            <a:ext cx="240772" cy="424732"/>
          </a:xfrm>
          <a:prstGeom prst="rect">
            <a:avLst/>
          </a:prstGeom>
        </p:spPr>
        <p:txBody>
          <a:bodyPr wrap="none">
            <a:spAutoFit/>
          </a:bodyPr>
          <a:lstStyle/>
          <a:p>
            <a:pPr defTabSz="1097280"/>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
        <p:nvSpPr>
          <p:cNvPr id="10" name="Rektangel 9"/>
          <p:cNvSpPr/>
          <p:nvPr/>
        </p:nvSpPr>
        <p:spPr>
          <a:xfrm>
            <a:off x="7172661" y="3893201"/>
            <a:ext cx="240772" cy="424732"/>
          </a:xfrm>
          <a:prstGeom prst="rect">
            <a:avLst/>
          </a:prstGeom>
        </p:spPr>
        <p:txBody>
          <a:bodyPr wrap="none">
            <a:spAutoFit/>
          </a:bodyPr>
          <a:lstStyle/>
          <a:p>
            <a:pPr defTabSz="1097280"/>
            <a:r>
              <a:rPr lang="sk-SK" sz="2160" dirty="0">
                <a:solidFill>
                  <a:prstClr val="black"/>
                </a:solidFill>
                <a:latin typeface="Aptos" panose="02110004020202020204"/>
              </a:rPr>
              <a:t> </a:t>
            </a:r>
            <a:endParaRPr lang="nb-NO" sz="2160" dirty="0">
              <a:solidFill>
                <a:prstClr val="black"/>
              </a:solidFill>
              <a:latin typeface="Aptos" panose="02110004020202020204"/>
            </a:endParaRPr>
          </a:p>
        </p:txBody>
      </p:sp>
      <p:sp>
        <p:nvSpPr>
          <p:cNvPr id="11" name="TekstSylinder 10"/>
          <p:cNvSpPr txBox="1"/>
          <p:nvPr/>
        </p:nvSpPr>
        <p:spPr>
          <a:xfrm>
            <a:off x="7172660" y="1156399"/>
            <a:ext cx="6822473" cy="5632311"/>
          </a:xfrm>
          <a:prstGeom prst="rect">
            <a:avLst/>
          </a:prstGeom>
          <a:noFill/>
        </p:spPr>
        <p:txBody>
          <a:bodyPr wrap="square" rtlCol="0">
            <a:spAutoFit/>
          </a:bodyPr>
          <a:lstStyle/>
          <a:p>
            <a:pPr defTabSz="1097280"/>
            <a:r>
              <a:rPr lang="nb-NO" sz="2400" b="1" u="sng" dirty="0" err="1">
                <a:solidFill>
                  <a:prstClr val="black"/>
                </a:solidFill>
                <a:latin typeface="Arial" charset="0"/>
                <a:ea typeface="Arial" charset="0"/>
                <a:cs typeface="Arial" charset="0"/>
              </a:rPr>
              <a:t>Coloro </a:t>
            </a:r>
            <a:r>
              <a:rPr lang="nb-NO" sz="2400" b="1" u="sng" dirty="0" err="1">
                <a:solidFill>
                  <a:prstClr val="black"/>
                </a:solidFill>
                <a:latin typeface="Arial" charset="0"/>
                <a:ea typeface="Arial" charset="0"/>
                <a:cs typeface="Arial" charset="0"/>
              </a:rPr>
              <a:t>che </a:t>
            </a:r>
            <a:r>
              <a:rPr lang="nb-NO" sz="2400" b="1" u="sng" dirty="0" err="1">
                <a:solidFill>
                  <a:prstClr val="black"/>
                </a:solidFill>
                <a:latin typeface="Arial" charset="0"/>
                <a:ea typeface="Arial" charset="0"/>
                <a:cs typeface="Arial" charset="0"/>
              </a:rPr>
              <a:t>gestiscono </a:t>
            </a:r>
            <a:r>
              <a:rPr lang="nb-NO" sz="2400" b="1" u="sng" dirty="0">
                <a:solidFill>
                  <a:prstClr val="black"/>
                </a:solidFill>
                <a:latin typeface="Arial" charset="0"/>
                <a:ea typeface="Arial" charset="0"/>
                <a:cs typeface="Arial" charset="0"/>
              </a:rPr>
              <a:t>e </a:t>
            </a:r>
            <a:r>
              <a:rPr lang="nb-NO" sz="2400" b="1" u="sng" dirty="0" err="1">
                <a:solidFill>
                  <a:prstClr val="black"/>
                </a:solidFill>
                <a:latin typeface="Arial" charset="0"/>
                <a:ea typeface="Arial" charset="0"/>
                <a:cs typeface="Arial" charset="0"/>
              </a:rPr>
              <a:t>formano</a:t>
            </a:r>
            <a:endParaRPr lang="nb-NO" sz="2400" b="1" u="sng" dirty="0">
              <a:solidFill>
                <a:prstClr val="black"/>
              </a:solidFill>
              <a:latin typeface="Arial" charset="0"/>
              <a:ea typeface="Arial" charset="0"/>
              <a:cs typeface="Arial" charset="0"/>
            </a:endParaRPr>
          </a:p>
          <a:p>
            <a:pPr defTabSz="1097280"/>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pPr>
            <a:r>
              <a:rPr lang="nb-NO" sz="2400" dirty="0" err="1">
                <a:solidFill>
                  <a:prstClr val="black"/>
                </a:solidFill>
                <a:latin typeface="Arial" charset="0"/>
                <a:ea typeface="Arial" charset="0"/>
                <a:cs typeface="Arial" charset="0"/>
              </a:rPr>
              <a:t>Corsi </a:t>
            </a:r>
            <a:r>
              <a:rPr lang="nb-NO" sz="2400" dirty="0" err="1">
                <a:solidFill>
                  <a:prstClr val="black"/>
                </a:solidFill>
                <a:latin typeface="Arial" charset="0"/>
                <a:ea typeface="Arial" charset="0"/>
                <a:cs typeface="Arial" charset="0"/>
              </a:rPr>
              <a:t>obbligatori </a:t>
            </a:r>
            <a:r>
              <a:rPr lang="nb-NO" sz="2400" dirty="0" err="1">
                <a:solidFill>
                  <a:prstClr val="black"/>
                </a:solidFill>
                <a:latin typeface="Arial" charset="0"/>
                <a:ea typeface="Arial" charset="0"/>
                <a:cs typeface="Arial" charset="0"/>
              </a:rPr>
              <a:t>sulla sicurezza</a:t>
            </a:r>
            <a:r>
              <a:rPr lang="nb-NO" sz="2400" dirty="0">
                <a:solidFill>
                  <a:prstClr val="black"/>
                </a:solidFill>
                <a:latin typeface="Arial" charset="0"/>
                <a:ea typeface="Arial" charset="0"/>
                <a:cs typeface="Arial" charset="0"/>
              </a:rPr>
              <a:t>.</a:t>
            </a:r>
          </a:p>
          <a:p>
            <a:pPr marL="411480" indent="-411480" defTabSz="1097280" fontAlgn="base">
              <a:buFont typeface="Arial" charset="0"/>
              <a:buChar char="•"/>
            </a:pPr>
            <a:r>
              <a:rPr lang="nb-NO" sz="2400" dirty="0" err="1">
                <a:solidFill>
                  <a:prstClr val="black"/>
                </a:solidFill>
                <a:latin typeface="Arial" charset="0"/>
                <a:ea typeface="Arial" charset="0"/>
                <a:cs typeface="Arial" charset="0"/>
              </a:rPr>
              <a:t>Insegna </a:t>
            </a:r>
            <a:r>
              <a:rPr lang="nb-NO" sz="2400" dirty="0">
                <a:solidFill>
                  <a:prstClr val="black"/>
                </a:solidFill>
                <a:latin typeface="Arial" charset="0"/>
                <a:ea typeface="Arial" charset="0"/>
                <a:cs typeface="Arial" charset="0"/>
              </a:rPr>
              <a:t>a programmare </a:t>
            </a:r>
            <a:r>
              <a:rPr lang="nb-NO" sz="2400" dirty="0" err="1">
                <a:solidFill>
                  <a:prstClr val="black"/>
                </a:solidFill>
                <a:latin typeface="Arial" charset="0"/>
                <a:ea typeface="Arial" charset="0"/>
                <a:cs typeface="Arial" charset="0"/>
              </a:rPr>
              <a:t>in modo sicuro</a:t>
            </a:r>
            <a:r>
              <a:rPr lang="nb-NO" sz="2400" dirty="0">
                <a:solidFill>
                  <a:prstClr val="black"/>
                </a:solidFill>
                <a:latin typeface="Arial" charset="0"/>
                <a:ea typeface="Arial" charset="0"/>
                <a:cs typeface="Arial" charset="0"/>
              </a:rPr>
              <a:t>, </a:t>
            </a:r>
            <a:r>
              <a:rPr lang="nb-NO" sz="2400" dirty="0" err="1">
                <a:solidFill>
                  <a:prstClr val="black"/>
                </a:solidFill>
                <a:latin typeface="Arial" charset="0"/>
                <a:ea typeface="Arial" charset="0"/>
                <a:cs typeface="Arial" charset="0"/>
              </a:rPr>
              <a:t>piuttosto </a:t>
            </a:r>
            <a:r>
              <a:rPr lang="nb-NO" sz="2400" dirty="0" err="1">
                <a:solidFill>
                  <a:prstClr val="black"/>
                </a:solidFill>
                <a:latin typeface="Arial" charset="0"/>
                <a:ea typeface="Arial" charset="0"/>
                <a:cs typeface="Arial" charset="0"/>
              </a:rPr>
              <a:t>che </a:t>
            </a:r>
            <a:r>
              <a:rPr lang="nb-NO" sz="2400" dirty="0">
                <a:solidFill>
                  <a:prstClr val="black"/>
                </a:solidFill>
                <a:latin typeface="Arial" charset="0"/>
                <a:ea typeface="Arial" charset="0"/>
                <a:cs typeface="Arial" charset="0"/>
              </a:rPr>
              <a:t>solo </a:t>
            </a:r>
            <a:r>
              <a:rPr lang="nb-NO" sz="2400" dirty="0">
                <a:solidFill>
                  <a:prstClr val="black"/>
                </a:solidFill>
                <a:latin typeface="Arial" charset="0"/>
                <a:ea typeface="Arial" charset="0"/>
                <a:cs typeface="Arial" charset="0"/>
              </a:rPr>
              <a:t>a programmare.</a:t>
            </a:r>
          </a:p>
          <a:p>
            <a:pPr marL="411480" indent="-411480" defTabSz="1097280" fontAlgn="base">
              <a:buFont typeface="Arial" charset="0"/>
              <a:buChar char="•"/>
            </a:pPr>
            <a:r>
              <a:rPr lang="nb-NO" sz="2400" dirty="0">
                <a:solidFill>
                  <a:prstClr val="black"/>
                </a:solidFill>
                <a:latin typeface="Arial" charset="0"/>
                <a:ea typeface="Arial" charset="0"/>
                <a:cs typeface="Arial" charset="0"/>
              </a:rPr>
              <a:t>Il materiale contenuto in tutti </a:t>
            </a:r>
            <a:r>
              <a:rPr lang="nb-NO" sz="2400" dirty="0" err="1">
                <a:solidFill>
                  <a:prstClr val="black"/>
                </a:solidFill>
                <a:latin typeface="Arial" charset="0"/>
                <a:ea typeface="Arial" charset="0"/>
                <a:cs typeface="Arial" charset="0"/>
              </a:rPr>
              <a:t>gli</a:t>
            </a:r>
            <a:r>
              <a:rPr lang="nb-NO" sz="2400" dirty="0" err="1">
                <a:solidFill>
                  <a:prstClr val="black"/>
                </a:solidFill>
                <a:latin typeface="Arial" charset="0"/>
                <a:ea typeface="Arial" charset="0"/>
                <a:cs typeface="Arial" charset="0"/>
              </a:rPr>
              <a:t> altri </a:t>
            </a:r>
            <a:r>
              <a:rPr lang="nb-NO" sz="2400" dirty="0" err="1">
                <a:solidFill>
                  <a:prstClr val="black"/>
                </a:solidFill>
                <a:latin typeface="Arial" charset="0"/>
                <a:ea typeface="Arial" charset="0"/>
                <a:cs typeface="Arial" charset="0"/>
              </a:rPr>
              <a:t>moduli </a:t>
            </a:r>
            <a:r>
              <a:rPr lang="nb-NO" sz="2400" dirty="0" err="1">
                <a:solidFill>
                  <a:prstClr val="black"/>
                </a:solidFill>
                <a:latin typeface="Arial" charset="0"/>
                <a:ea typeface="Arial" charset="0"/>
                <a:cs typeface="Arial" charset="0"/>
              </a:rPr>
              <a:t>deve </a:t>
            </a:r>
            <a:r>
              <a:rPr lang="nb-NO" sz="2400" dirty="0">
                <a:solidFill>
                  <a:prstClr val="black"/>
                </a:solidFill>
                <a:latin typeface="Arial" charset="0"/>
                <a:ea typeface="Arial" charset="0"/>
                <a:cs typeface="Arial" charset="0"/>
              </a:rPr>
              <a:t>essere </a:t>
            </a:r>
            <a:r>
              <a:rPr lang="nb-NO" sz="2400" dirty="0" err="1">
                <a:solidFill>
                  <a:prstClr val="black"/>
                </a:solidFill>
                <a:latin typeface="Arial" charset="0"/>
                <a:ea typeface="Arial" charset="0"/>
                <a:cs typeface="Arial" charset="0"/>
              </a:rPr>
              <a:t>rivisto </a:t>
            </a:r>
            <a:r>
              <a:rPr lang="nb-NO" sz="2400" dirty="0">
                <a:solidFill>
                  <a:prstClr val="black"/>
                </a:solidFill>
                <a:latin typeface="Arial" charset="0"/>
                <a:ea typeface="Arial" charset="0"/>
                <a:cs typeface="Arial" charset="0"/>
              </a:rPr>
              <a:t>per </a:t>
            </a:r>
            <a:r>
              <a:rPr lang="nb-NO" sz="2400" dirty="0" err="1">
                <a:solidFill>
                  <a:prstClr val="black"/>
                </a:solidFill>
                <a:latin typeface="Arial" charset="0"/>
                <a:ea typeface="Arial" charset="0"/>
                <a:cs typeface="Arial" charset="0"/>
              </a:rPr>
              <a:t>rimuovere </a:t>
            </a:r>
            <a:r>
              <a:rPr lang="nb-NO" sz="2400" dirty="0">
                <a:solidFill>
                  <a:prstClr val="black"/>
                </a:solidFill>
                <a:latin typeface="Arial" charset="0"/>
                <a:ea typeface="Arial" charset="0"/>
                <a:cs typeface="Arial" charset="0"/>
              </a:rPr>
              <a:t>o </a:t>
            </a:r>
            <a:r>
              <a:rPr lang="nb-NO" sz="2400" dirty="0" err="1">
                <a:solidFill>
                  <a:prstClr val="black"/>
                </a:solidFill>
                <a:latin typeface="Arial" charset="0"/>
                <a:ea typeface="Arial" charset="0"/>
                <a:cs typeface="Arial" charset="0"/>
              </a:rPr>
              <a:t>annotare </a:t>
            </a:r>
            <a:r>
              <a:rPr lang="nb-NO" sz="2400" dirty="0" err="1">
                <a:solidFill>
                  <a:prstClr val="black"/>
                </a:solidFill>
                <a:latin typeface="Arial" charset="0"/>
                <a:ea typeface="Arial" charset="0"/>
                <a:cs typeface="Arial" charset="0"/>
              </a:rPr>
              <a:t>gli esempi </a:t>
            </a:r>
            <a:r>
              <a:rPr lang="nb-NO" sz="2400" dirty="0" err="1">
                <a:solidFill>
                  <a:prstClr val="black"/>
                </a:solidFill>
                <a:latin typeface="Arial" charset="0"/>
                <a:ea typeface="Arial" charset="0"/>
                <a:cs typeface="Arial" charset="0"/>
              </a:rPr>
              <a:t>che </a:t>
            </a:r>
            <a:r>
              <a:rPr lang="nb-NO" sz="2400" dirty="0" err="1">
                <a:solidFill>
                  <a:prstClr val="black"/>
                </a:solidFill>
                <a:latin typeface="Arial" charset="0"/>
                <a:ea typeface="Arial" charset="0"/>
                <a:cs typeface="Arial" charset="0"/>
              </a:rPr>
              <a:t>potrebbero </a:t>
            </a:r>
            <a:r>
              <a:rPr lang="nb-NO" sz="2400" dirty="0">
                <a:solidFill>
                  <a:prstClr val="black"/>
                </a:solidFill>
                <a:latin typeface="Arial" charset="0"/>
                <a:ea typeface="Arial" charset="0"/>
                <a:cs typeface="Arial" charset="0"/>
              </a:rPr>
              <a:t>portare a </a:t>
            </a:r>
            <a:r>
              <a:rPr lang="nb-NO" sz="2400" dirty="0" err="1">
                <a:solidFill>
                  <a:prstClr val="black"/>
                </a:solidFill>
                <a:latin typeface="Arial" charset="0"/>
                <a:ea typeface="Arial" charset="0"/>
                <a:cs typeface="Arial" charset="0"/>
              </a:rPr>
              <a:t>codice </a:t>
            </a:r>
            <a:r>
              <a:rPr lang="nb-NO" sz="2400" dirty="0" err="1">
                <a:solidFill>
                  <a:prstClr val="black"/>
                </a:solidFill>
                <a:latin typeface="Arial" charset="0"/>
                <a:ea typeface="Arial" charset="0"/>
                <a:cs typeface="Arial" charset="0"/>
              </a:rPr>
              <a:t>non sicuro</a:t>
            </a:r>
            <a:r>
              <a:rPr lang="nb-NO" sz="2400" dirty="0">
                <a:solidFill>
                  <a:prstClr val="black"/>
                </a:solidFill>
                <a:latin typeface="Arial" charset="0"/>
                <a:ea typeface="Arial" charset="0"/>
                <a:cs typeface="Arial" charset="0"/>
              </a:rPr>
              <a:t>.</a:t>
            </a:r>
            <a:br>
              <a:rPr lang="nb-NO" sz="2400" dirty="0">
                <a:solidFill>
                  <a:prstClr val="black"/>
                </a:solidFill>
                <a:latin typeface="Arial" charset="0"/>
                <a:ea typeface="Arial" charset="0"/>
                <a:cs typeface="Arial" charset="0"/>
              </a:rPr>
            </a:br>
            <a:endParaRPr lang="nb-NO" sz="2400" dirty="0">
              <a:solidFill>
                <a:prstClr val="black"/>
              </a:solidFill>
              <a:latin typeface="Arial" charset="0"/>
              <a:ea typeface="Arial" charset="0"/>
              <a:cs typeface="Arial" charset="0"/>
            </a:endParaRPr>
          </a:p>
          <a:p>
            <a:pPr defTabSz="1097280"/>
            <a:r>
              <a:rPr lang="nb-NO" sz="2400" u="sng" dirty="0">
                <a:solidFill>
                  <a:prstClr val="black"/>
                </a:solidFill>
                <a:latin typeface="Arial" charset="0"/>
                <a:ea typeface="Arial" charset="0"/>
                <a:cs typeface="Arial" charset="0"/>
              </a:rPr>
              <a:t>Responsabili </a:t>
            </a:r>
            <a:r>
              <a:rPr lang="nb-NO" sz="2400" u="sng" dirty="0" err="1">
                <a:solidFill>
                  <a:prstClr val="black"/>
                </a:solidFill>
                <a:latin typeface="Arial" charset="0"/>
                <a:ea typeface="Arial" charset="0"/>
                <a:cs typeface="Arial" charset="0"/>
              </a:rPr>
              <a:t>della sensibilizzazione </a:t>
            </a:r>
            <a:r>
              <a:rPr lang="nb-NO" sz="2400" u="sng" dirty="0">
                <a:solidFill>
                  <a:prstClr val="black"/>
                </a:solidFill>
                <a:latin typeface="Arial" charset="0"/>
                <a:ea typeface="Arial" charset="0"/>
                <a:cs typeface="Arial" charset="0"/>
              </a:rPr>
              <a:t>- per TUTTE </a:t>
            </a:r>
            <a:r>
              <a:rPr lang="nb-NO" sz="2400" u="sng" dirty="0" err="1">
                <a:solidFill>
                  <a:prstClr val="black"/>
                </a:solidFill>
                <a:latin typeface="Arial" charset="0"/>
                <a:ea typeface="Arial" charset="0"/>
                <a:cs typeface="Arial" charset="0"/>
              </a:rPr>
              <a:t>le </a:t>
            </a:r>
            <a:r>
              <a:rPr lang="nb-NO" sz="2400" u="sng" dirty="0" err="1">
                <a:solidFill>
                  <a:prstClr val="black"/>
                </a:solidFill>
                <a:latin typeface="Arial" charset="0"/>
                <a:ea typeface="Arial" charset="0"/>
                <a:cs typeface="Arial" charset="0"/>
              </a:rPr>
              <a:t>altre </a:t>
            </a:r>
            <a:r>
              <a:rPr lang="nb-NO" sz="2400" u="sng" dirty="0" err="1">
                <a:solidFill>
                  <a:prstClr val="black"/>
                </a:solidFill>
                <a:latin typeface="Arial" charset="0"/>
                <a:ea typeface="Arial" charset="0"/>
                <a:cs typeface="Arial" charset="0"/>
              </a:rPr>
              <a:t>persone </a:t>
            </a:r>
            <a:r>
              <a:rPr lang="nb-NO" sz="2400" u="sng" dirty="0" err="1">
                <a:solidFill>
                  <a:prstClr val="black"/>
                </a:solidFill>
                <a:latin typeface="Arial" charset="0"/>
                <a:ea typeface="Arial" charset="0"/>
                <a:cs typeface="Arial" charset="0"/>
              </a:rPr>
              <a:t>importanti </a:t>
            </a:r>
            <a:r>
              <a:rPr lang="nb-NO" sz="2400" u="sng" dirty="0">
                <a:solidFill>
                  <a:prstClr val="black"/>
                </a:solidFill>
                <a:latin typeface="Arial" charset="0"/>
                <a:ea typeface="Arial" charset="0"/>
                <a:cs typeface="Arial" charset="0"/>
              </a:rPr>
              <a:t>nella </a:t>
            </a:r>
            <a:r>
              <a:rPr lang="nb-NO" sz="2400" u="sng" dirty="0" err="1">
                <a:solidFill>
                  <a:prstClr val="black"/>
                </a:solidFill>
                <a:latin typeface="Arial" charset="0"/>
                <a:ea typeface="Arial" charset="0"/>
                <a:cs typeface="Arial" charset="0"/>
              </a:rPr>
              <a:t>vostra </a:t>
            </a:r>
            <a:r>
              <a:rPr lang="nb-NO" sz="2400" u="sng" dirty="0" err="1">
                <a:solidFill>
                  <a:prstClr val="black"/>
                </a:solidFill>
                <a:latin typeface="Arial" charset="0"/>
                <a:ea typeface="Arial" charset="0"/>
                <a:cs typeface="Arial" charset="0"/>
              </a:rPr>
              <a:t>organizzazione</a:t>
            </a:r>
            <a:br>
              <a:rPr lang="nb-NO" sz="2400" u="sng" dirty="0">
                <a:solidFill>
                  <a:prstClr val="black"/>
                </a:solidFill>
                <a:latin typeface="Arial" charset="0"/>
                <a:ea typeface="Arial" charset="0"/>
                <a:cs typeface="Arial" charset="0"/>
              </a:rPr>
            </a:b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pPr>
            <a:r>
              <a:rPr lang="nb-NO" sz="2400" dirty="0" err="1">
                <a:solidFill>
                  <a:prstClr val="black"/>
                </a:solidFill>
                <a:latin typeface="Arial" charset="0"/>
                <a:ea typeface="Arial" charset="0"/>
                <a:cs typeface="Arial" charset="0"/>
              </a:rPr>
              <a:t>La sensibilizzazione </a:t>
            </a:r>
            <a:r>
              <a:rPr lang="nb-NO" sz="2400" dirty="0" err="1">
                <a:solidFill>
                  <a:prstClr val="black"/>
                </a:solidFill>
                <a:latin typeface="Arial" charset="0"/>
                <a:ea typeface="Arial" charset="0"/>
                <a:cs typeface="Arial" charset="0"/>
              </a:rPr>
              <a:t>basata </a:t>
            </a:r>
            <a:r>
              <a:rPr lang="nb-NO" sz="2400" dirty="0" err="1">
                <a:solidFill>
                  <a:prstClr val="black"/>
                </a:solidFill>
                <a:latin typeface="Arial" charset="0"/>
                <a:ea typeface="Arial" charset="0"/>
                <a:cs typeface="Arial" charset="0"/>
              </a:rPr>
              <a:t>sulla </a:t>
            </a:r>
            <a:r>
              <a:rPr lang="nb-NO" sz="2400" dirty="0">
                <a:solidFill>
                  <a:prstClr val="black"/>
                </a:solidFill>
                <a:latin typeface="Arial" charset="0"/>
                <a:ea typeface="Arial" charset="0"/>
                <a:cs typeface="Arial" charset="0"/>
              </a:rPr>
              <a:t>MINACCIA non </a:t>
            </a:r>
            <a:r>
              <a:rPr lang="nb-NO" sz="2400" dirty="0" err="1">
                <a:solidFill>
                  <a:prstClr val="black"/>
                </a:solidFill>
                <a:latin typeface="Arial" charset="0"/>
                <a:ea typeface="Arial" charset="0"/>
                <a:cs typeface="Arial" charset="0"/>
              </a:rPr>
              <a:t>è efficace</a:t>
            </a:r>
            <a:endParaRPr lang="nb-NO" sz="2400" dirty="0">
              <a:solidFill>
                <a:prstClr val="black"/>
              </a:solidFill>
              <a:latin typeface="Arial" charset="0"/>
              <a:ea typeface="Arial" charset="0"/>
              <a:cs typeface="Arial" charset="0"/>
            </a:endParaRPr>
          </a:p>
          <a:p>
            <a:pPr marL="411480" indent="-411480" defTabSz="1097280" fontAlgn="base">
              <a:buFont typeface="Arial" charset="0"/>
              <a:buChar char="•"/>
            </a:pPr>
            <a:r>
              <a:rPr lang="nb-NO" sz="2400" dirty="0" err="1">
                <a:solidFill>
                  <a:prstClr val="black"/>
                </a:solidFill>
                <a:latin typeface="Arial" charset="0"/>
                <a:ea typeface="Arial" charset="0"/>
                <a:cs typeface="Arial" charset="0"/>
              </a:rPr>
              <a:t>Adattare </a:t>
            </a:r>
            <a:r>
              <a:rPr lang="nb-NO" sz="2400" dirty="0" err="1">
                <a:solidFill>
                  <a:prstClr val="black"/>
                </a:solidFill>
                <a:latin typeface="Arial" charset="0"/>
                <a:ea typeface="Arial" charset="0"/>
                <a:cs typeface="Arial" charset="0"/>
              </a:rPr>
              <a:t>strategicamente </a:t>
            </a:r>
            <a:r>
              <a:rPr lang="nb-NO" sz="2400" dirty="0" err="1">
                <a:solidFill>
                  <a:prstClr val="black"/>
                </a:solidFill>
                <a:latin typeface="Arial" charset="0"/>
                <a:ea typeface="Arial" charset="0"/>
                <a:cs typeface="Arial" charset="0"/>
              </a:rPr>
              <a:t>le campagne </a:t>
            </a:r>
            <a:r>
              <a:rPr lang="nb-NO" sz="2400" dirty="0" err="1">
                <a:solidFill>
                  <a:prstClr val="black"/>
                </a:solidFill>
                <a:latin typeface="Arial" charset="0"/>
                <a:ea typeface="Arial" charset="0"/>
                <a:cs typeface="Arial" charset="0"/>
              </a:rPr>
              <a:t>di sensibilizzazione</a:t>
            </a:r>
            <a:endParaRPr lang="nb-NO" sz="2400" dirty="0">
              <a:solidFill>
                <a:prstClr val="black"/>
              </a:solidFill>
              <a:latin typeface="Arial" charset="0"/>
              <a:ea typeface="Arial" charset="0"/>
              <a:cs typeface="Arial" charset="0"/>
            </a:endParaRPr>
          </a:p>
        </p:txBody>
      </p:sp>
      <p:grpSp>
        <p:nvGrpSpPr>
          <p:cNvPr id="15" name="Gruppe 14"/>
          <p:cNvGrpSpPr/>
          <p:nvPr/>
        </p:nvGrpSpPr>
        <p:grpSpPr>
          <a:xfrm>
            <a:off x="976589" y="3295061"/>
            <a:ext cx="5259936" cy="1124234"/>
            <a:chOff x="746963" y="2862364"/>
            <a:chExt cx="4383280" cy="936862"/>
          </a:xfrm>
        </p:grpSpPr>
        <p:sp>
          <p:nvSpPr>
            <p:cNvPr id="13" name="Avrundet rektangel 12"/>
            <p:cNvSpPr/>
            <p:nvPr/>
          </p:nvSpPr>
          <p:spPr>
            <a:xfrm rot="19508378">
              <a:off x="746963" y="2862364"/>
              <a:ext cx="4383280" cy="936862"/>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14" name="TekstSylinder 13"/>
            <p:cNvSpPr txBox="1"/>
            <p:nvPr/>
          </p:nvSpPr>
          <p:spPr>
            <a:xfrm rot="19494747">
              <a:off x="936860" y="2947620"/>
              <a:ext cx="4139434" cy="630942"/>
            </a:xfrm>
            <a:prstGeom prst="rect">
              <a:avLst/>
            </a:prstGeom>
            <a:noFill/>
          </p:spPr>
          <p:txBody>
            <a:bodyPr wrap="none" rtlCol="0">
              <a:spAutoFit/>
            </a:bodyPr>
            <a:lstStyle/>
            <a:p>
              <a:pPr algn="ctr" defTabSz="1097280"/>
              <a:r>
                <a:rPr lang="nb-NO" sz="2160" b="1" dirty="0" err="1">
                  <a:solidFill>
                    <a:srgbClr val="FF0000"/>
                  </a:solidFill>
                  <a:latin typeface="Aptos" panose="02110004020202020204"/>
                </a:rPr>
                <a:t>Senso </a:t>
              </a:r>
              <a:r>
                <a:rPr lang="nb-NO" sz="2160" b="1" dirty="0">
                  <a:solidFill>
                    <a:srgbClr val="FF0000"/>
                  </a:solidFill>
                  <a:latin typeface="Aptos" panose="02110004020202020204"/>
                </a:rPr>
                <a:t>di </a:t>
              </a:r>
              <a:r>
                <a:rPr lang="nb-NO" sz="2160" b="1" dirty="0" err="1">
                  <a:solidFill>
                    <a:srgbClr val="FF0000"/>
                  </a:solidFill>
                  <a:latin typeface="Aptos" panose="02110004020202020204"/>
                </a:rPr>
                <a:t>connessione </a:t>
              </a:r>
              <a:r>
                <a:rPr lang="nb-NO" sz="2160" b="1" dirty="0">
                  <a:solidFill>
                    <a:srgbClr val="FF0000"/>
                  </a:solidFill>
                  <a:latin typeface="Aptos" panose="02110004020202020204"/>
                </a:rPr>
                <a:t>(SDT) </a:t>
              </a:r>
              <a:r>
                <a:rPr lang="mr-IN" sz="2160" b="1" dirty="0">
                  <a:solidFill>
                    <a:srgbClr val="FF0000"/>
                  </a:solidFill>
                  <a:latin typeface="Aptos" panose="02110004020202020204"/>
                  <a:cs typeface="Mangal" panose="02040503050203030202" pitchFamily="18" charset="0"/>
                </a:rPr>
                <a:t>- </a:t>
              </a:r>
              <a:r>
                <a:rPr lang="nb-NO" sz="2160" b="1" dirty="0">
                  <a:solidFill>
                    <a:srgbClr val="FF0000"/>
                  </a:solidFill>
                  <a:latin typeface="Aptos" panose="02110004020202020204"/>
                </a:rPr>
                <a:t>Fondamentale per un</a:t>
              </a:r>
            </a:p>
            <a:p>
              <a:pPr algn="ctr" defTabSz="1097280"/>
              <a:r>
                <a:rPr lang="nb-NO" sz="2160" b="1" dirty="0" err="1">
                  <a:solidFill>
                    <a:srgbClr val="FF0000"/>
                  </a:solidFill>
                  <a:latin typeface="Aptos" panose="02110004020202020204"/>
                </a:rPr>
                <a:t>funzionamento</a:t>
              </a:r>
              <a:r>
                <a:rPr lang="nb-NO" sz="2160" b="1" dirty="0">
                  <a:solidFill>
                    <a:srgbClr val="FF0000"/>
                  </a:solidFill>
                  <a:latin typeface="Aptos" panose="02110004020202020204"/>
                </a:rPr>
                <a:t> di un team </a:t>
              </a:r>
              <a:r>
                <a:rPr lang="nb-NO" sz="2160" b="1" dirty="0" err="1">
                  <a:solidFill>
                    <a:srgbClr val="FF0000"/>
                  </a:solidFill>
                  <a:latin typeface="Aptos" panose="02110004020202020204"/>
                </a:rPr>
                <a:t>multidisciplinare</a:t>
              </a:r>
              <a:endParaRPr lang="nb-NO" sz="2160" dirty="0">
                <a:solidFill>
                  <a:srgbClr val="FF0000"/>
                </a:solidFill>
                <a:latin typeface="Aptos" panose="02110004020202020204"/>
              </a:endParaRPr>
            </a:p>
          </p:txBody>
        </p:sp>
      </p:grpSp>
      <p:grpSp>
        <p:nvGrpSpPr>
          <p:cNvPr id="16" name="Gruppe 15"/>
          <p:cNvGrpSpPr/>
          <p:nvPr/>
        </p:nvGrpSpPr>
        <p:grpSpPr>
          <a:xfrm>
            <a:off x="8513834" y="2657834"/>
            <a:ext cx="4308424" cy="887352"/>
            <a:chOff x="1211421" y="2890851"/>
            <a:chExt cx="3590353" cy="739460"/>
          </a:xfrm>
        </p:grpSpPr>
        <p:sp>
          <p:nvSpPr>
            <p:cNvPr id="17" name="Avrundet rektangel 16"/>
            <p:cNvSpPr/>
            <p:nvPr/>
          </p:nvSpPr>
          <p:spPr>
            <a:xfrm rot="19508378">
              <a:off x="1338077" y="2890851"/>
              <a:ext cx="3454863" cy="73946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18" name="TekstSylinder 17"/>
            <p:cNvSpPr txBox="1"/>
            <p:nvPr/>
          </p:nvSpPr>
          <p:spPr>
            <a:xfrm rot="19494747">
              <a:off x="1211421" y="2947620"/>
              <a:ext cx="3590353" cy="630942"/>
            </a:xfrm>
            <a:prstGeom prst="rect">
              <a:avLst/>
            </a:prstGeom>
            <a:noFill/>
          </p:spPr>
          <p:txBody>
            <a:bodyPr wrap="none" rtlCol="0">
              <a:spAutoFit/>
            </a:bodyPr>
            <a:lstStyle/>
            <a:p>
              <a:pPr algn="ctr" defTabSz="1097280"/>
              <a:r>
                <a:rPr lang="nb-NO" sz="2160" b="1" dirty="0">
                  <a:solidFill>
                    <a:srgbClr val="FF0000"/>
                  </a:solidFill>
                  <a:latin typeface="Aptos" panose="02110004020202020204"/>
                </a:rPr>
                <a:t>Tempo per </a:t>
              </a:r>
              <a:r>
                <a:rPr lang="nb-NO" sz="2160" b="1" dirty="0" err="1">
                  <a:solidFill>
                    <a:srgbClr val="FF0000"/>
                  </a:solidFill>
                  <a:latin typeface="Aptos" panose="02110004020202020204"/>
                </a:rPr>
                <a:t>imparare </a:t>
              </a:r>
              <a:r>
                <a:rPr lang="nb-NO" sz="2160" b="1" dirty="0">
                  <a:solidFill>
                    <a:srgbClr val="FF0000"/>
                  </a:solidFill>
                  <a:latin typeface="Aptos" panose="02110004020202020204"/>
                </a:rPr>
                <a:t>e </a:t>
              </a:r>
              <a:r>
                <a:rPr lang="nb-NO" sz="2160" b="1" dirty="0" err="1">
                  <a:solidFill>
                    <a:srgbClr val="FF0000"/>
                  </a:solidFill>
                  <a:latin typeface="Aptos" panose="02110004020202020204"/>
                </a:rPr>
                <a:t>fare pratica </a:t>
              </a:r>
              <a:r>
                <a:rPr lang="nb-NO" sz="2160" b="1" dirty="0">
                  <a:solidFill>
                    <a:srgbClr val="FF0000"/>
                  </a:solidFill>
                  <a:latin typeface="Aptos" panose="02110004020202020204"/>
                </a:rPr>
                <a:t>&gt; </a:t>
              </a:r>
            </a:p>
            <a:p>
              <a:pPr algn="ctr" defTabSz="1097280"/>
              <a:r>
                <a:rPr lang="nb-NO" sz="2160" b="1" dirty="0" err="1">
                  <a:solidFill>
                    <a:srgbClr val="FF0000"/>
                  </a:solidFill>
                  <a:latin typeface="Aptos" panose="02110004020202020204"/>
                </a:rPr>
                <a:t>Conformità </a:t>
              </a:r>
              <a:r>
                <a:rPr lang="nb-NO" sz="2160" b="1" dirty="0">
                  <a:solidFill>
                    <a:srgbClr val="FF0000"/>
                  </a:solidFill>
                  <a:latin typeface="Aptos" panose="02110004020202020204"/>
                </a:rPr>
                <a:t>/ </a:t>
              </a:r>
              <a:r>
                <a:rPr lang="nb-NO" sz="2160" b="1" dirty="0" err="1">
                  <a:solidFill>
                    <a:srgbClr val="FF0000"/>
                  </a:solidFill>
                  <a:latin typeface="Aptos" panose="02110004020202020204"/>
                </a:rPr>
                <a:t>evitare </a:t>
              </a:r>
              <a:r>
                <a:rPr lang="nb-NO" sz="2160" b="1" dirty="0" err="1">
                  <a:solidFill>
                    <a:srgbClr val="FF0000"/>
                  </a:solidFill>
                  <a:latin typeface="Aptos" panose="02110004020202020204"/>
                </a:rPr>
                <a:t>l'elitarismo</a:t>
              </a:r>
              <a:r>
                <a:rPr lang="nb-NO" sz="2160" b="1" dirty="0">
                  <a:solidFill>
                    <a:srgbClr val="FF0000"/>
                  </a:solidFill>
                  <a:latin typeface="Aptos" panose="02110004020202020204"/>
                </a:rPr>
                <a:t> informatico</a:t>
              </a:r>
              <a:endParaRPr lang="nb-NO" sz="2160" dirty="0">
                <a:solidFill>
                  <a:srgbClr val="FF0000"/>
                </a:solidFill>
                <a:latin typeface="Aptos" panose="02110004020202020204"/>
              </a:endParaRPr>
            </a:p>
          </p:txBody>
        </p:sp>
      </p:grpSp>
      <p:grpSp>
        <p:nvGrpSpPr>
          <p:cNvPr id="26" name="Gruppe 25"/>
          <p:cNvGrpSpPr/>
          <p:nvPr/>
        </p:nvGrpSpPr>
        <p:grpSpPr>
          <a:xfrm>
            <a:off x="9933578" y="5910881"/>
            <a:ext cx="4145836" cy="1098977"/>
            <a:chOff x="1331094" y="2801248"/>
            <a:chExt cx="3454863" cy="915814"/>
          </a:xfrm>
        </p:grpSpPr>
        <p:sp>
          <p:nvSpPr>
            <p:cNvPr id="27" name="Avrundet rektangel 26"/>
            <p:cNvSpPr/>
            <p:nvPr/>
          </p:nvSpPr>
          <p:spPr>
            <a:xfrm rot="19508378">
              <a:off x="1331094" y="2801248"/>
              <a:ext cx="3454863" cy="898618"/>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Aptos" panose="02110004020202020204"/>
              </a:endParaRPr>
            </a:p>
          </p:txBody>
        </p:sp>
        <p:sp>
          <p:nvSpPr>
            <p:cNvPr id="28" name="TekstSylinder 27"/>
            <p:cNvSpPr txBox="1"/>
            <p:nvPr/>
          </p:nvSpPr>
          <p:spPr>
            <a:xfrm rot="19494747">
              <a:off x="1620516" y="2809121"/>
              <a:ext cx="2772179" cy="907941"/>
            </a:xfrm>
            <a:prstGeom prst="rect">
              <a:avLst/>
            </a:prstGeom>
            <a:noFill/>
          </p:spPr>
          <p:txBody>
            <a:bodyPr wrap="none" rtlCol="0">
              <a:spAutoFit/>
            </a:bodyPr>
            <a:lstStyle/>
            <a:p>
              <a:pPr algn="ctr" defTabSz="1097280"/>
              <a:r>
                <a:rPr lang="nb-NO" sz="2160" b="1" dirty="0" err="1">
                  <a:solidFill>
                    <a:srgbClr val="FF0000"/>
                  </a:solidFill>
                  <a:latin typeface="Aptos" panose="02110004020202020204"/>
                </a:rPr>
                <a:t>Creare </a:t>
              </a:r>
              <a:r>
                <a:rPr lang="nb-NO" sz="2160" b="1" dirty="0">
                  <a:solidFill>
                    <a:srgbClr val="FF0000"/>
                  </a:solidFill>
                  <a:latin typeface="Aptos" panose="02110004020202020204"/>
                </a:rPr>
                <a:t>una </a:t>
              </a:r>
              <a:r>
                <a:rPr lang="nb-NO" sz="2160" b="1" dirty="0" err="1">
                  <a:solidFill>
                    <a:srgbClr val="FF0000"/>
                  </a:solidFill>
                  <a:latin typeface="Aptos" panose="02110004020202020204"/>
                </a:rPr>
                <a:t>cultura </a:t>
              </a:r>
              <a:r>
                <a:rPr lang="nb-NO" sz="2160" b="1" dirty="0">
                  <a:solidFill>
                    <a:srgbClr val="FF0000"/>
                  </a:solidFill>
                  <a:latin typeface="Aptos" panose="02110004020202020204"/>
                </a:rPr>
                <a:t>di </a:t>
              </a:r>
            </a:p>
            <a:p>
              <a:pPr algn="ctr" defTabSz="1097280"/>
              <a:r>
                <a:rPr lang="nb-NO" sz="2160" b="1" dirty="0" err="1">
                  <a:solidFill>
                    <a:srgbClr val="FF0000"/>
                  </a:solidFill>
                  <a:latin typeface="Aptos" panose="02110004020202020204"/>
                </a:rPr>
                <a:t>empowerment </a:t>
              </a:r>
              <a:r>
                <a:rPr lang="nb-NO" sz="2160" b="1" dirty="0">
                  <a:solidFill>
                    <a:srgbClr val="FF0000"/>
                  </a:solidFill>
                  <a:latin typeface="Aptos" panose="02110004020202020204"/>
                </a:rPr>
                <a:t>per la</a:t>
              </a:r>
            </a:p>
            <a:p>
              <a:pPr algn="ctr" defTabSz="1097280"/>
              <a:r>
                <a:rPr lang="nb-NO" sz="2160" b="1" dirty="0" err="1">
                  <a:solidFill>
                    <a:srgbClr val="FF0000"/>
                  </a:solidFill>
                  <a:latin typeface="Aptos" panose="02110004020202020204"/>
                </a:rPr>
                <a:t>conformità </a:t>
              </a:r>
              <a:r>
                <a:rPr lang="nb-NO" sz="2160" b="1" dirty="0">
                  <a:solidFill>
                    <a:srgbClr val="FF0000"/>
                  </a:solidFill>
                  <a:latin typeface="Aptos" panose="02110004020202020204"/>
                </a:rPr>
                <a:t>e </a:t>
              </a:r>
              <a:r>
                <a:rPr lang="nb-NO" sz="2160" b="1" dirty="0" err="1">
                  <a:solidFill>
                    <a:srgbClr val="FF0000"/>
                  </a:solidFill>
                  <a:latin typeface="Aptos" panose="02110004020202020204"/>
                </a:rPr>
                <a:t>aderenza</a:t>
              </a:r>
              <a:endParaRPr lang="nb-NO" sz="2160" dirty="0">
                <a:solidFill>
                  <a:srgbClr val="FF0000"/>
                </a:solidFill>
                <a:latin typeface="Aptos" panose="02110004020202020204"/>
              </a:endParaRPr>
            </a:p>
          </p:txBody>
        </p:sp>
      </p:grpSp>
    </p:spTree>
    <p:extLst>
      <p:ext uri="{BB962C8B-B14F-4D97-AF65-F5344CB8AC3E}">
        <p14:creationId xmlns:p14="http://schemas.microsoft.com/office/powerpoint/2010/main" val="4040228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16="http://schemas.microsoft.com/office/drawing/2014/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5D6CE-881D-47DD-8228-41F19F722569}"/>
              </a:ext>
            </a:extLst>
          </p:cNvPr>
          <p:cNvSpPr>
            <a:spLocks noGrp="1"/>
          </p:cNvSpPr>
          <p:nvPr>
            <p:ph type="title"/>
          </p:nvPr>
        </p:nvSpPr>
        <p:spPr>
          <a:xfrm>
            <a:off x="1005840" y="438151"/>
            <a:ext cx="12618720" cy="510347"/>
          </a:xfrm>
        </p:spPr>
        <p:txBody>
          <a:bodyPr>
            <a:normAutofit fontScale="90000"/>
          </a:bodyPr>
          <a:lstStyle/>
          <a:p>
            <a:r>
              <a:rPr lang="nb-NO" dirty="0"/>
              <a:t>Riferimenti</a:t>
            </a:r>
          </a:p>
        </p:txBody>
      </p:sp>
      <p:sp>
        <p:nvSpPr>
          <p:cNvPr id="3" name="Content Placeholder 2">
            <a:extLst>
              <a:ext uri="{FF2B5EF4-FFF2-40B4-BE49-F238E27FC236}">
                <a16:creationId xmlns:a16="http://schemas.microsoft.com/office/drawing/2014/main" id="{71A674DD-DFB8-4E6B-AD75-5435B2D1AAB8}"/>
              </a:ext>
            </a:extLst>
          </p:cNvPr>
          <p:cNvSpPr>
            <a:spLocks noGrp="1"/>
          </p:cNvSpPr>
          <p:nvPr>
            <p:ph idx="1"/>
          </p:nvPr>
        </p:nvSpPr>
        <p:spPr>
          <a:xfrm>
            <a:off x="148783" y="948498"/>
            <a:ext cx="14153053" cy="7048628"/>
          </a:xfrm>
        </p:spPr>
        <p:txBody>
          <a:bodyPr>
            <a:normAutofit fontScale="70000" lnSpcReduction="20000"/>
          </a:bodyPr>
          <a:lstStyle/>
          <a:p>
            <a:r>
              <a:rPr lang="en-US" sz="2160" dirty="0">
                <a:solidFill>
                  <a:srgbClr val="000000"/>
                </a:solidFill>
                <a:latin typeface="Calibri" panose="020F0502020204030204" pitchFamily="34" charset="0"/>
              </a:rPr>
              <a:t>ENISA, "Guida alle buone pratiche sulle metodologie di formazione", Relazione/Studio, </a:t>
            </a:r>
            <a:r>
              <a:rPr lang="en-US" sz="2160" i="1" dirty="0">
                <a:solidFill>
                  <a:srgbClr val="000000"/>
                </a:solidFill>
                <a:latin typeface="Calibri" panose="020F0502020204030204" pitchFamily="34" charset="0"/>
              </a:rPr>
              <a:t>ENISA </a:t>
            </a:r>
            <a:r>
              <a:rPr lang="en-US" sz="2160" i="1" dirty="0" err="1">
                <a:solidFill>
                  <a:srgbClr val="000000"/>
                </a:solidFill>
                <a:latin typeface="Calibri" panose="020F0502020204030204" pitchFamily="34" charset="0"/>
              </a:rPr>
              <a:t>Europa</a:t>
            </a:r>
            <a:r>
              <a:rPr lang="en-US" sz="2160" dirty="0">
                <a:solidFill>
                  <a:srgbClr val="000000"/>
                </a:solidFill>
                <a:latin typeface="Calibri" panose="020F0502020204030204" pitchFamily="34" charset="0"/>
              </a:rPr>
              <a:t>, consultato il 4 aprile</a:t>
            </a:r>
            <a:r>
              <a:rPr lang="en-US" sz="2160" baseline="30000" dirty="0">
                <a:solidFill>
                  <a:srgbClr val="000000"/>
                </a:solidFill>
                <a:latin typeface="Calibri" panose="020F0502020204030204" pitchFamily="34" charset="0"/>
              </a:rPr>
              <a:t>th</a:t>
            </a:r>
            <a:r>
              <a:rPr lang="en-US" sz="2160" dirty="0">
                <a:solidFill>
                  <a:srgbClr val="000000"/>
                </a:solidFill>
                <a:latin typeface="Calibri" panose="020F0502020204030204" pitchFamily="34" charset="0"/>
              </a:rPr>
              <a:t> 2022, https://www.enisa.europa.eu/publications/good-prac-tice-guide-on-training-methodologies. </a:t>
            </a:r>
          </a:p>
          <a:p>
            <a:r>
              <a:rPr lang="nb-NO" sz="2160" dirty="0" err="1">
                <a:solidFill>
                  <a:srgbClr val="000000"/>
                </a:solidFill>
              </a:rPr>
              <a:t>Rosenquist</a:t>
            </a:r>
            <a:r>
              <a:rPr lang="nb-NO" sz="2160" dirty="0">
                <a:solidFill>
                  <a:srgbClr val="000000"/>
                </a:solidFill>
              </a:rPr>
              <a:t>, M. (2018). </a:t>
            </a:r>
            <a:r>
              <a:rPr lang="en-US" sz="2160" dirty="0"/>
              <a:t>Quando la persona sbagliata guida la sicurezza informatica. Consultato il 4 aprile</a:t>
            </a:r>
            <a:r>
              <a:rPr lang="en-US" sz="2160" baseline="30000" dirty="0"/>
              <a:t>th</a:t>
            </a:r>
            <a:r>
              <a:rPr lang="en-US" sz="2160" dirty="0"/>
              <a:t> 2022</a:t>
            </a:r>
            <a:r>
              <a:rPr lang="nb-NO" sz="2160" dirty="0">
                <a:solidFill>
                  <a:srgbClr val="000000"/>
                </a:solidFill>
                <a:hlinkClick r:id="rId3"/>
              </a:rPr>
              <a:t> https://www.linkedin.com/pulse/when-wrong-person-leads-cybersecurity-matthew-rosenquist/</a:t>
            </a:r>
            <a:endParaRPr lang="nb-NO" sz="2160" dirty="0">
              <a:solidFill>
                <a:srgbClr val="000000"/>
              </a:solidFill>
            </a:endParaRPr>
          </a:p>
          <a:p>
            <a:r>
              <a:rPr lang="en-US" sz="2160" dirty="0">
                <a:solidFill>
                  <a:srgbClr val="000000"/>
                </a:solidFill>
              </a:rPr>
              <a:t>Markus, H. R., &amp; </a:t>
            </a:r>
            <a:r>
              <a:rPr lang="en-US" sz="2160" dirty="0" err="1">
                <a:solidFill>
                  <a:srgbClr val="000000"/>
                </a:solidFill>
              </a:rPr>
              <a:t>Kitayama</a:t>
            </a:r>
            <a:r>
              <a:rPr lang="en-US" sz="2160" dirty="0">
                <a:solidFill>
                  <a:srgbClr val="000000"/>
                </a:solidFill>
              </a:rPr>
              <a:t>, S. (1998). La psicologia culturale della personalità. Rivista di psicologia interculturale, 29(1), 63-87.</a:t>
            </a:r>
          </a:p>
          <a:p>
            <a:r>
              <a:rPr lang="nb-NO" sz="2160" dirty="0" err="1"/>
              <a:t>Lencioni</a:t>
            </a:r>
            <a:r>
              <a:rPr lang="nb-NO" sz="2160" dirty="0"/>
              <a:t>, P. M. (2002). Dai </a:t>
            </a:r>
            <a:r>
              <a:rPr lang="nb-NO" sz="2160" dirty="0" err="1"/>
              <a:t>significato ai</a:t>
            </a:r>
            <a:r>
              <a:rPr lang="nb-NO" sz="2160" dirty="0" err="1"/>
              <a:t> tuoi </a:t>
            </a:r>
            <a:r>
              <a:rPr lang="nb-NO" sz="2160" dirty="0" err="1"/>
              <a:t>valori</a:t>
            </a:r>
            <a:r>
              <a:rPr lang="nb-NO" sz="2160" dirty="0"/>
              <a:t>. </a:t>
            </a:r>
            <a:r>
              <a:rPr lang="nb-NO" sz="2160" i="1" dirty="0"/>
              <a:t>Harvard business </a:t>
            </a:r>
            <a:r>
              <a:rPr lang="nb-NO" sz="2160" i="1" dirty="0" err="1"/>
              <a:t>review</a:t>
            </a:r>
            <a:r>
              <a:rPr lang="nb-NO" sz="2160" dirty="0"/>
              <a:t>,</a:t>
            </a:r>
            <a:r>
              <a:rPr lang="nb-NO" sz="2160" i="1" dirty="0"/>
              <a:t> 80</a:t>
            </a:r>
            <a:r>
              <a:rPr lang="nb-NO" sz="2160" dirty="0"/>
              <a:t>(7), 113-117.</a:t>
            </a:r>
          </a:p>
          <a:p>
            <a:r>
              <a:rPr lang="nb-NO" sz="2160" dirty="0" err="1">
                <a:solidFill>
                  <a:srgbClr val="000000"/>
                </a:solidFill>
              </a:rPr>
              <a:t>Leadership</a:t>
            </a:r>
            <a:r>
              <a:rPr lang="nb-NO" sz="2160" dirty="0">
                <a:solidFill>
                  <a:srgbClr val="000000"/>
                </a:solidFill>
              </a:rPr>
              <a:t> trasformazionale</a:t>
            </a:r>
            <a:r>
              <a:rPr lang="nb-NO" sz="2160" dirty="0">
                <a:solidFill>
                  <a:srgbClr val="000000"/>
                </a:solidFill>
              </a:rPr>
              <a:t>: Hannah, S. T., </a:t>
            </a:r>
            <a:r>
              <a:rPr lang="nb-NO" sz="2160" dirty="0" err="1">
                <a:solidFill>
                  <a:srgbClr val="000000"/>
                </a:solidFill>
              </a:rPr>
              <a:t>Schaubroeck</a:t>
            </a:r>
            <a:r>
              <a:rPr lang="nb-NO" sz="2160" dirty="0">
                <a:solidFill>
                  <a:srgbClr val="000000"/>
                </a:solidFill>
              </a:rPr>
              <a:t>, J. M., &amp; </a:t>
            </a:r>
            <a:r>
              <a:rPr lang="nb-NO" sz="2160" dirty="0" err="1">
                <a:solidFill>
                  <a:srgbClr val="000000"/>
                </a:solidFill>
              </a:rPr>
              <a:t>Peng</a:t>
            </a:r>
            <a:r>
              <a:rPr lang="nb-NO" sz="2160" dirty="0">
                <a:solidFill>
                  <a:srgbClr val="000000"/>
                </a:solidFill>
              </a:rPr>
              <a:t>, A. C. (2016). Trasformare </a:t>
            </a:r>
            <a:r>
              <a:rPr lang="nb-NO" sz="2160" dirty="0" err="1">
                <a:solidFill>
                  <a:srgbClr val="000000"/>
                </a:solidFill>
              </a:rPr>
              <a:t>l'interiorizzazione </a:t>
            </a:r>
            <a:r>
              <a:rPr lang="nb-NO" sz="2160" dirty="0" err="1">
                <a:solidFill>
                  <a:srgbClr val="000000"/>
                </a:solidFill>
              </a:rPr>
              <a:t>dei valori</a:t>
            </a:r>
            <a:r>
              <a:rPr lang="nb-NO" sz="2160" dirty="0">
                <a:solidFill>
                  <a:srgbClr val="000000"/>
                </a:solidFill>
              </a:rPr>
              <a:t> dei follower </a:t>
            </a:r>
            <a:r>
              <a:rPr lang="nb-NO" sz="2160" dirty="0">
                <a:solidFill>
                  <a:srgbClr val="000000"/>
                </a:solidFill>
              </a:rPr>
              <a:t>e </a:t>
            </a:r>
            <a:r>
              <a:rPr lang="nb-NO" sz="2160" dirty="0" err="1">
                <a:solidFill>
                  <a:srgbClr val="000000"/>
                </a:solidFill>
              </a:rPr>
              <a:t>l'autoefficacia </a:t>
            </a:r>
            <a:r>
              <a:rPr lang="nb-NO" sz="2160" dirty="0" err="1">
                <a:solidFill>
                  <a:srgbClr val="000000"/>
                </a:solidFill>
              </a:rPr>
              <a:t>del ruolo</a:t>
            </a:r>
            <a:r>
              <a:rPr lang="nb-NO" sz="2160" dirty="0">
                <a:solidFill>
                  <a:srgbClr val="000000"/>
                </a:solidFill>
              </a:rPr>
              <a:t>: </a:t>
            </a:r>
            <a:r>
              <a:rPr lang="nb-NO" sz="2160" dirty="0" err="1">
                <a:solidFill>
                  <a:srgbClr val="000000"/>
                </a:solidFill>
              </a:rPr>
              <a:t>processi</a:t>
            </a:r>
            <a:r>
              <a:rPr lang="nb-NO" sz="2160" dirty="0">
                <a:solidFill>
                  <a:srgbClr val="000000"/>
                </a:solidFill>
              </a:rPr>
              <a:t> duali </a:t>
            </a:r>
            <a:r>
              <a:rPr lang="nb-NO" sz="2160" dirty="0" err="1">
                <a:solidFill>
                  <a:srgbClr val="000000"/>
                </a:solidFill>
              </a:rPr>
              <a:t>che promuovono </a:t>
            </a:r>
            <a:r>
              <a:rPr lang="nb-NO" sz="2160" dirty="0" err="1">
                <a:solidFill>
                  <a:srgbClr val="000000"/>
                </a:solidFill>
              </a:rPr>
              <a:t>le prestazioni </a:t>
            </a:r>
            <a:r>
              <a:rPr lang="nb-NO" sz="2160" dirty="0">
                <a:solidFill>
                  <a:srgbClr val="000000"/>
                </a:solidFill>
              </a:rPr>
              <a:t>e </a:t>
            </a:r>
            <a:r>
              <a:rPr lang="nb-NO" sz="2160" dirty="0" err="1">
                <a:solidFill>
                  <a:srgbClr val="000000"/>
                </a:solidFill>
              </a:rPr>
              <a:t>l'applicazione delle norme</a:t>
            </a:r>
            <a:r>
              <a:rPr lang="nb-NO" sz="2160" dirty="0">
                <a:solidFill>
                  <a:srgbClr val="000000"/>
                </a:solidFill>
              </a:rPr>
              <a:t> tra pari</a:t>
            </a:r>
            <a:r>
              <a:rPr lang="nb-NO" sz="2160" dirty="0">
                <a:solidFill>
                  <a:srgbClr val="000000"/>
                </a:solidFill>
              </a:rPr>
              <a:t>. Rivista di </a:t>
            </a:r>
            <a:r>
              <a:rPr lang="nb-NO" sz="2160" dirty="0" err="1">
                <a:solidFill>
                  <a:srgbClr val="000000"/>
                </a:solidFill>
              </a:rPr>
              <a:t>psicologia</a:t>
            </a:r>
            <a:r>
              <a:rPr lang="nb-NO" sz="2160" dirty="0">
                <a:solidFill>
                  <a:srgbClr val="000000"/>
                </a:solidFill>
              </a:rPr>
              <a:t> applicata</a:t>
            </a:r>
            <a:r>
              <a:rPr lang="nb-NO" sz="2160" dirty="0">
                <a:solidFill>
                  <a:srgbClr val="000000"/>
                </a:solidFill>
              </a:rPr>
              <a:t>, 101(2), 252.</a:t>
            </a:r>
          </a:p>
          <a:p>
            <a:r>
              <a:rPr lang="en-US" sz="2160" dirty="0">
                <a:solidFill>
                  <a:srgbClr val="000000"/>
                </a:solidFill>
              </a:rPr>
              <a:t>Denison, D. R., </a:t>
            </a:r>
            <a:r>
              <a:rPr lang="en-US" sz="2160" dirty="0" err="1">
                <a:solidFill>
                  <a:srgbClr val="000000"/>
                </a:solidFill>
              </a:rPr>
              <a:t>Hooijberg</a:t>
            </a:r>
            <a:r>
              <a:rPr lang="en-US" sz="2160" dirty="0">
                <a:solidFill>
                  <a:srgbClr val="000000"/>
                </a:solidFill>
              </a:rPr>
              <a:t>, R., &amp; Quinn, R. E. (1995). Paradosso e prestazioni: verso una teoria della complessità comportamentale nella leadership manageriale. Scienza dell'organizzazione, 6(5), 524-540.</a:t>
            </a:r>
            <a:endParaRPr lang="nb-NO" sz="2160" dirty="0">
              <a:solidFill>
                <a:srgbClr val="000000"/>
              </a:solidFill>
            </a:endParaRPr>
          </a:p>
          <a:p>
            <a:r>
              <a:rPr lang="en-US" sz="2160" dirty="0"/>
              <a:t>Chen, Y., Ramamurthy, K., &amp; Wen, K. W. (2012). Conformità alle politiche di sicurezza informatica delle organizzazioni: approccio del bastone o della carota? Journal of Management Information Systems, 29(3), 157-188.</a:t>
            </a:r>
          </a:p>
          <a:p>
            <a:r>
              <a:rPr lang="en-US" sz="2160" dirty="0"/>
              <a:t>Edmondson, A. (1999). Sicurezza psicologica e comportamento di apprendimento nei team di lavoro. Scienza amministrativa trimestrale, 44(2), 350-383.</a:t>
            </a:r>
          </a:p>
          <a:p>
            <a:r>
              <a:rPr lang="en-US" sz="2160" dirty="0"/>
              <a:t>Cheong, M., Spain, S. M., </a:t>
            </a:r>
            <a:r>
              <a:rPr lang="en-US" sz="2160" dirty="0" err="1"/>
              <a:t>Yammarino</a:t>
            </a:r>
            <a:r>
              <a:rPr lang="en-US" sz="2160" dirty="0"/>
              <a:t>, F. J., &amp; Yun, S. (2016). Le due facce della leadership responsabilizzante: abilitante e opprimente. The Leadership Quarterly, 27(4), 602-616.</a:t>
            </a:r>
          </a:p>
          <a:p>
            <a:r>
              <a:rPr lang="en-US" sz="2160" dirty="0"/>
              <a:t>Walumbwa, F. O., &amp; </a:t>
            </a:r>
            <a:r>
              <a:rPr lang="en-US" sz="2160" dirty="0" err="1"/>
              <a:t>Schaubroeck</a:t>
            </a:r>
            <a:r>
              <a:rPr lang="en-US" sz="2160" dirty="0"/>
              <a:t>, J. (2009). Tratti della personalità del leader e comportamento dei dipendenti: ruoli mediatori della leadership etica e della sicurezza psicologica del gruppo di lavoro. Journal of applied psychology, 94(5), 1275.</a:t>
            </a:r>
          </a:p>
          <a:p>
            <a:r>
              <a:rPr lang="en-US" sz="2160" dirty="0"/>
              <a:t>Newman, A., Donohue, R., &amp; Eva, N. (2017). Sicurezza psicologica: una revisione sistematica della letteratura. Human resource management review, 27(3), 521-535.</a:t>
            </a:r>
          </a:p>
          <a:p>
            <a:r>
              <a:rPr lang="en-US" sz="2160" dirty="0"/>
              <a:t>van der Hoek, M., </a:t>
            </a:r>
            <a:r>
              <a:rPr lang="en-US" sz="2160" dirty="0" err="1"/>
              <a:t>Beerkens</a:t>
            </a:r>
            <a:r>
              <a:rPr lang="en-US" sz="2160" dirty="0"/>
              <a:t>, M., &amp; Groeneveld, S. (2021). Adattare la leadership alle circostanze? Uno studio vignetta sull'adattamento del comportamento di leadership in un contesto ambiguo. Rivista internazionale di gestione pubblica, 24(3), 394-417.</a:t>
            </a:r>
          </a:p>
          <a:p>
            <a:r>
              <a:rPr lang="en-US" sz="2160" dirty="0" err="1"/>
              <a:t>Oroszi</a:t>
            </a:r>
            <a:r>
              <a:rPr lang="en-US" sz="2160" dirty="0"/>
              <a:t>, T. (2018). Analisi preliminare del processo decisionale ad alto rischio per la leadership in situazioni di crisi. Rivista di continuità operativa e pianificazione delle emergenze, 11(4), 335-359.</a:t>
            </a:r>
          </a:p>
          <a:p>
            <a:r>
              <a:rPr lang="en-US" sz="2160" dirty="0"/>
              <a:t>Cleveland et al. Verso un quadro di riferimento per la leadership nella sicurezza informatica Atti della tredicesima conferenza della Midwest Association for Information Systems, Saint Louis, Missouri, 17-18 maggio 2018 3 </a:t>
            </a:r>
          </a:p>
          <a:p>
            <a:r>
              <a:rPr lang="en-US" sz="2160" dirty="0"/>
              <a:t>Cleveland, S., &amp; Cleveland, M. (2020). Competenze di leadership per il successo duraturo dei progetti. International Journal of Applied Management Theory and Research (IJAMTR), 2(1), 35-47.</a:t>
            </a:r>
          </a:p>
          <a:p>
            <a:r>
              <a:rPr lang="en-US" sz="2160" dirty="0"/>
              <a:t>Salas, E., </a:t>
            </a:r>
            <a:r>
              <a:rPr lang="en-US" sz="2160" dirty="0" err="1"/>
              <a:t>Bisbey</a:t>
            </a:r>
            <a:r>
              <a:rPr lang="en-US" sz="2160" dirty="0"/>
              <a:t>, T. M., Traylor, A. M., &amp; Rosen, M. A. (2020). Il lavoro di squadra può promuovere la sicurezza nelle organizzazioni? Annual Review of Organizational Psychology and Organizational Behavior, 7, 283-313.</a:t>
            </a:r>
            <a:endParaRPr lang="nb-NO" sz="2160" dirty="0"/>
          </a:p>
        </p:txBody>
      </p:sp>
    </p:spTree>
    <p:extLst>
      <p:ext uri="{BB962C8B-B14F-4D97-AF65-F5344CB8AC3E}">
        <p14:creationId xmlns:p14="http://schemas.microsoft.com/office/powerpoint/2010/main" val="570299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sld>
</file>

<file path=ppt/slides/slide84.xml><?xml version="1.0" encoding="utf-8"?>
<p:sld xmlns:a16="http://schemas.microsoft.com/office/drawing/2014/main" xmlns:a14="http://schemas.microsoft.com/office/drawing/2010/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452219-785E-4657-C5F4-A53FEF2EB02D}"/>
              </a:ext>
            </a:extLst>
          </p:cNvPr>
          <p:cNvSpPr>
            <a:spLocks noGrp="1"/>
          </p:cNvSpPr>
          <p:nvPr>
            <p:ph type="ctrTitle"/>
          </p:nvPr>
        </p:nvSpPr>
        <p:spPr/>
        <p:txBody>
          <a:bodyPr/>
          <a:lstStyle/>
          <a:p>
            <a:r>
              <a:rPr lang="en-US" dirty="0"/>
              <a:t>Grazie</a:t>
            </a:r>
          </a:p>
        </p:txBody>
      </p:sp>
      <p:pic>
        <p:nvPicPr>
          <p:cNvPr id="6" name="Picture Placeholder 5" descr="A person and person looking at a computer screen">
            <a:extLst>
              <a:ext uri="{FF2B5EF4-FFF2-40B4-BE49-F238E27FC236}">
                <a16:creationId xmlns:a16="http://schemas.microsoft.com/office/drawing/2014/main" id="{AA35CD3A-9896-7953-C82D-AAE87F6124DB}"/>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p:blipFill>
        <p:spPr/>
      </p:pic>
      <p:sp>
        <p:nvSpPr>
          <p:cNvPr id="4" name="Text Placeholder 3">
            <a:extLst>
              <a:ext uri="{FF2B5EF4-FFF2-40B4-BE49-F238E27FC236}">
                <a16:creationId xmlns:a16="http://schemas.microsoft.com/office/drawing/2014/main" id="{7AF90D79-5C58-F576-D2D0-3F4F1822E757}"/>
              </a:ext>
            </a:extLst>
          </p:cNvPr>
          <p:cNvSpPr>
            <a:spLocks noGrp="1"/>
          </p:cNvSpPr>
          <p:nvPr>
            <p:ph type="body" sz="quarter" idx="12"/>
          </p:nvPr>
        </p:nvSpPr>
        <p:spPr/>
        <p:txBody>
          <a:bodyPr/>
          <a:lstStyle/>
          <a:p>
            <a:r>
              <a:rPr lang="en-US" dirty="0"/>
              <a:t>Si prega di inviare tutte le domande ai formatori.</a:t>
            </a:r>
          </a:p>
        </p:txBody>
      </p:sp>
      <p:grpSp>
        <p:nvGrpSpPr>
          <p:cNvPr id="7" name="Group 6">
            <a:extLst>
              <a:ext uri="{FF2B5EF4-FFF2-40B4-BE49-F238E27FC236}">
                <a16:creationId xmlns:a16="http://schemas.microsoft.com/office/drawing/2014/main" id="{6A8DFC8D-4AE6-170E-C27A-DA97EBD7DC87}"/>
              </a:ext>
              <a:ext uri="{C183D7F6-B498-43B3-948B-1728B52AA6E4}">
                <adec:decorative xmlns:adec="http://schemas.microsoft.com/office/drawing/2017/decorative" val="1"/>
              </a:ext>
            </a:extLst>
          </p:cNvPr>
          <p:cNvGrpSpPr/>
          <p:nvPr/>
        </p:nvGrpSpPr>
        <p:grpSpPr>
          <a:xfrm>
            <a:off x="4871645" y="1"/>
            <a:ext cx="3514660" cy="8245736"/>
            <a:chOff x="4059704" y="0"/>
            <a:chExt cx="2928883" cy="6871447"/>
          </a:xfrm>
        </p:grpSpPr>
        <p:sp>
          <p:nvSpPr>
            <p:cNvPr id="8" name="Freeform: Shape 7">
              <a:extLst>
                <a:ext uri="{FF2B5EF4-FFF2-40B4-BE49-F238E27FC236}">
                  <a16:creationId xmlns:a16="http://schemas.microsoft.com/office/drawing/2014/main" id="{CF966C9E-A9A2-BF8C-EDCB-B7F6AE51C425}"/>
                </a:ext>
              </a:extLst>
            </p:cNvPr>
            <p:cNvSpPr/>
            <p:nvPr/>
          </p:nvSpPr>
          <p:spPr>
            <a:xfrm rot="10800000">
              <a:off x="4443586" y="50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sz="2160" dirty="0"/>
            </a:p>
          </p:txBody>
        </p:sp>
        <p:cxnSp>
          <p:nvCxnSpPr>
            <p:cNvPr id="9" name="Straight Connector 8">
              <a:extLst>
                <a:ext uri="{FF2B5EF4-FFF2-40B4-BE49-F238E27FC236}">
                  <a16:creationId xmlns:a16="http://schemas.microsoft.com/office/drawing/2014/main" id="{433BC35A-F255-48AA-48B8-D6561A6FAB9E}"/>
                </a:ext>
              </a:extLst>
            </p:cNvPr>
            <p:cNvCxnSpPr>
              <a:cxnSpLocks/>
            </p:cNvCxnSpPr>
            <p:nvPr/>
          </p:nvCxnSpPr>
          <p:spPr>
            <a:xfrm flipH="1">
              <a:off x="4059704"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99485134"/>
      </p:ext>
    </p:extLst>
  </p:cSld>
  <p:clrMapOvr>
    <a:masterClrMapping/>
  </p:clrMapOvr>
</p:sld>
</file>

<file path=ppt/slides/slide9.xml><?xml version="1.0" encoding="utf-8"?>
<p:sld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bg>
      <p:bgPr>
        <a:blipFill dpi="0" rotWithShape="1">
          <a:blip r:embed="rId2">
            <a:alphaModFix amt="23000"/>
            <a:lum/>
          </a:blip>
          <a:srcRect/>
          <a:stretch>
            <a:fillRect/>
          </a:stretch>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Autoefficacia </a:t>
            </a:r>
            <a:r>
              <a:rPr lang="nb-NO" dirty="0"/>
              <a:t>– </a:t>
            </a:r>
            <a:r>
              <a:rPr lang="nb-NO" dirty="0"/>
              <a:t>Modelli </a:t>
            </a:r>
            <a:r>
              <a:rPr lang="nb-NO" dirty="0" err="1"/>
              <a:t>di riferimento </a:t>
            </a:r>
            <a:r>
              <a:rPr lang="nb-NO" dirty="0"/>
              <a:t>e </a:t>
            </a:r>
            <a:r>
              <a:rPr lang="nb-NO" dirty="0" err="1"/>
              <a:t>osservazione</a:t>
            </a:r>
            <a:endParaRPr lang="nb-NO" dirty="0"/>
          </a:p>
        </p:txBody>
      </p:sp>
      <p:sp>
        <p:nvSpPr>
          <p:cNvPr id="3" name="Plassholder for innhold 2"/>
          <p:cNvSpPr>
            <a:spLocks noGrp="1"/>
          </p:cNvSpPr>
          <p:nvPr>
            <p:ph sz="half" idx="1"/>
          </p:nvPr>
        </p:nvSpPr>
        <p:spPr/>
        <p:txBody>
          <a:bodyPr/>
          <a:lstStyle/>
          <a:p>
            <a:r>
              <a:rPr lang="nb-NO" dirty="0" err="1"/>
              <a:t>Somiglianze</a:t>
            </a:r>
            <a:endParaRPr lang="nb-NO" dirty="0"/>
          </a:p>
          <a:p>
            <a:pPr lvl="1"/>
            <a:r>
              <a:rPr lang="nb-NO" dirty="0"/>
              <a:t>Trasferimento </a:t>
            </a:r>
            <a:r>
              <a:rPr lang="nb-NO" dirty="0" err="1"/>
              <a:t>di </a:t>
            </a:r>
            <a:r>
              <a:rPr lang="nb-NO" dirty="0"/>
              <a:t>competenze</a:t>
            </a:r>
          </a:p>
          <a:p>
            <a:endParaRPr lang="nb-NO" dirty="0"/>
          </a:p>
          <a:p>
            <a:endParaRPr lang="nb-NO" dirty="0"/>
          </a:p>
          <a:p>
            <a:r>
              <a:rPr lang="nb-NO" dirty="0" err="1"/>
              <a:t>Confronti </a:t>
            </a:r>
            <a:r>
              <a:rPr lang="nb-NO" dirty="0"/>
              <a:t>con </a:t>
            </a:r>
            <a:r>
              <a:rPr lang="nb-NO" dirty="0" err="1"/>
              <a:t>gli altri</a:t>
            </a:r>
            <a:endParaRPr lang="nb-NO" dirty="0"/>
          </a:p>
          <a:p>
            <a:pPr lvl="1"/>
            <a:r>
              <a:rPr lang="nb-NO" dirty="0" err="1"/>
              <a:t>Aumento/diminuzione</a:t>
            </a:r>
            <a:endParaRPr lang="nb-NO" dirty="0"/>
          </a:p>
          <a:p>
            <a:endParaRPr lang="nb-NO" dirty="0"/>
          </a:p>
        </p:txBody>
      </p:sp>
      <p:sp>
        <p:nvSpPr>
          <p:cNvPr id="4" name="Plassholder for innhold 3"/>
          <p:cNvSpPr>
            <a:spLocks noGrp="1"/>
          </p:cNvSpPr>
          <p:nvPr>
            <p:ph sz="half" idx="2"/>
          </p:nvPr>
        </p:nvSpPr>
        <p:spPr/>
        <p:txBody>
          <a:bodyPr/>
          <a:lstStyle/>
          <a:p>
            <a:r>
              <a:rPr lang="nb-NO" dirty="0"/>
              <a:t>Modelli </a:t>
            </a:r>
            <a:r>
              <a:rPr lang="nb-NO" dirty="0" err="1"/>
              <a:t>di padronanza</a:t>
            </a:r>
          </a:p>
          <a:p>
            <a:pPr lvl="1"/>
            <a:r>
              <a:rPr lang="nb-NO" dirty="0" err="1"/>
              <a:t>Pugilato </a:t>
            </a:r>
            <a:r>
              <a:rPr lang="nb-NO" dirty="0"/>
              <a:t>(</a:t>
            </a:r>
            <a:r>
              <a:rPr lang="nb-NO" dirty="0" err="1"/>
              <a:t>Legrain </a:t>
            </a:r>
            <a:r>
              <a:rPr lang="nb-NO" dirty="0"/>
              <a:t>et al, 2003)</a:t>
            </a:r>
          </a:p>
          <a:p>
            <a:pPr lvl="1"/>
            <a:r>
              <a:rPr lang="nb-NO" dirty="0" err="1"/>
              <a:t>Arrampicata </a:t>
            </a:r>
            <a:r>
              <a:rPr lang="nb-NO" dirty="0"/>
              <a:t>(</a:t>
            </a:r>
            <a:r>
              <a:rPr lang="nb-NO" dirty="0" err="1"/>
              <a:t>Boschker </a:t>
            </a:r>
            <a:r>
              <a:rPr lang="nb-NO" dirty="0"/>
              <a:t>&amp; Baker, 2002)</a:t>
            </a:r>
          </a:p>
          <a:p>
            <a:pPr lvl="1"/>
            <a:r>
              <a:rPr lang="nb-NO" dirty="0" err="1"/>
              <a:t>Errore</a:t>
            </a:r>
            <a:r>
              <a:rPr lang="nb-NO" dirty="0">
                <a:sym typeface="Wingdings" panose="05000000000000000000" pitchFamily="2" charset="2"/>
              </a:rPr>
              <a:t>  </a:t>
            </a:r>
            <a:r>
              <a:rPr lang="nb-NO" dirty="0">
                <a:sym typeface="Wingdings" panose="05000000000000000000" pitchFamily="2" charset="2"/>
              </a:rPr>
              <a:t>Competenze </a:t>
            </a:r>
            <a:r>
              <a:rPr lang="nb-NO" dirty="0" err="1">
                <a:sym typeface="Wingdings" panose="05000000000000000000" pitchFamily="2" charset="2"/>
              </a:rPr>
              <a:t>inadeguate</a:t>
            </a:r>
            <a:endParaRPr lang="nb-NO" dirty="0"/>
          </a:p>
          <a:p>
            <a:endParaRPr lang="nb-NO" dirty="0"/>
          </a:p>
          <a:p>
            <a:r>
              <a:rPr lang="nb-NO" dirty="0" err="1"/>
              <a:t>Modelli </a:t>
            </a:r>
            <a:r>
              <a:rPr lang="nb-NO" dirty="0" err="1"/>
              <a:t>di coping</a:t>
            </a:r>
            <a:endParaRPr lang="nb-NO" dirty="0"/>
          </a:p>
          <a:p>
            <a:pPr lvl="1"/>
            <a:r>
              <a:rPr lang="nb-NO" dirty="0" err="1"/>
              <a:t>Includono </a:t>
            </a:r>
            <a:r>
              <a:rPr lang="nb-NO" dirty="0"/>
              <a:t>capacità di feedback</a:t>
            </a:r>
          </a:p>
          <a:p>
            <a:pPr lvl="1"/>
            <a:r>
              <a:rPr lang="nb-NO" dirty="0" err="1"/>
              <a:t>Ansia</a:t>
            </a:r>
            <a:endParaRPr lang="nb-NO" dirty="0"/>
          </a:p>
          <a:p>
            <a:pPr lvl="1"/>
            <a:r>
              <a:rPr lang="nb-NO" dirty="0"/>
              <a:t>Più </a:t>
            </a:r>
            <a:r>
              <a:rPr lang="nb-NO" dirty="0" err="1"/>
              <a:t>preferita</a:t>
            </a:r>
            <a:endParaRPr lang="nb-NO" dirty="0"/>
          </a:p>
          <a:p>
            <a:pPr lvl="1"/>
            <a:endParaRPr lang="nb-NO" dirty="0"/>
          </a:p>
        </p:txBody>
      </p:sp>
    </p:spTree>
    <p:extLst>
      <p:ext uri="{BB962C8B-B14F-4D97-AF65-F5344CB8AC3E}">
        <p14:creationId xmlns:p14="http://schemas.microsoft.com/office/powerpoint/2010/main" val="1027245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barn(inVertical)">
                                      <p:cBhvr>
                                        <p:cTn id="15" dur="500"/>
                                        <p:tgtEl>
                                          <p:spTgt spid="3">
                                            <p:txEl>
                                              <p:pRg st="4" end="4"/>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barn(inVertical)">
                                      <p:cBhvr>
                                        <p:cTn id="18" dur="500"/>
                                        <p:tgtEl>
                                          <p:spTgt spid="3">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wipe(down)">
                                      <p:cBhvr>
                                        <p:cTn id="23" dur="500"/>
                                        <p:tgtEl>
                                          <p:spTgt spid="4">
                                            <p:txEl>
                                              <p:pRg st="0" end="0"/>
                                            </p:txEl>
                                          </p:spTgt>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wipe(down)">
                                      <p:cBhvr>
                                        <p:cTn id="26" dur="500"/>
                                        <p:tgtEl>
                                          <p:spTgt spid="4">
                                            <p:txEl>
                                              <p:pRg st="1" end="1"/>
                                            </p:txEl>
                                          </p:spTgt>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wipe(down)">
                                      <p:cBhvr>
                                        <p:cTn id="29" dur="500"/>
                                        <p:tgtEl>
                                          <p:spTgt spid="4">
                                            <p:txEl>
                                              <p:pRg st="2" end="2"/>
                                            </p:txEl>
                                          </p:spTgt>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wipe(down)">
                                      <p:cBhvr>
                                        <p:cTn id="32" dur="500"/>
                                        <p:tgtEl>
                                          <p:spTgt spid="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wipe(down)">
                                      <p:cBhvr>
                                        <p:cTn id="37" dur="500"/>
                                        <p:tgtEl>
                                          <p:spTgt spid="4">
                                            <p:txEl>
                                              <p:pRg st="5" end="5"/>
                                            </p:txEl>
                                          </p:spTgt>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4">
                                            <p:txEl>
                                              <p:pRg st="6" end="6"/>
                                            </p:txEl>
                                          </p:spTgt>
                                        </p:tgtEl>
                                        <p:attrNameLst>
                                          <p:attrName>style.visibility</p:attrName>
                                        </p:attrNameLst>
                                      </p:cBhvr>
                                      <p:to>
                                        <p:strVal val="visible"/>
                                      </p:to>
                                    </p:set>
                                    <p:animEffect transition="in" filter="wipe(down)">
                                      <p:cBhvr>
                                        <p:cTn id="40" dur="500"/>
                                        <p:tgtEl>
                                          <p:spTgt spid="4">
                                            <p:txEl>
                                              <p:pRg st="6" end="6"/>
                                            </p:txEl>
                                          </p:spTgt>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animEffect transition="in" filter="wipe(down)">
                                      <p:cBhvr>
                                        <p:cTn id="43" dur="500"/>
                                        <p:tgtEl>
                                          <p:spTgt spid="4">
                                            <p:txEl>
                                              <p:pRg st="7" end="7"/>
                                            </p:txEl>
                                          </p:spTgt>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4">
                                            <p:txEl>
                                              <p:pRg st="8" end="8"/>
                                            </p:txEl>
                                          </p:spTgt>
                                        </p:tgtEl>
                                        <p:attrNameLst>
                                          <p:attrName>style.visibility</p:attrName>
                                        </p:attrNameLst>
                                      </p:cBhvr>
                                      <p:to>
                                        <p:strVal val="visible"/>
                                      </p:to>
                                    </p:set>
                                    <p:animEffect transition="in" filter="wipe(down)">
                                      <p:cBhvr>
                                        <p:cTn id="46"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4D0A7A2-7BE6-4EA9-B9F9-99CA4DBC03F3}" vid="{1ECF88F3-7EA2-44A5-BDE5-1200A1A52E6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41</TotalTime>
  <Words>10986</Words>
  <Application>Microsoft Office PowerPoint</Application>
  <PresentationFormat>Custom</PresentationFormat>
  <Paragraphs>821</Paragraphs>
  <Slides>84</Slides>
  <Notes>41</Notes>
  <HiddenSlides>0</HiddenSlides>
  <MMClips>2</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84</vt:i4>
      </vt:variant>
    </vt:vector>
  </HeadingPairs>
  <TitlesOfParts>
    <vt:vector size="100" baseType="lpstr">
      <vt:lpstr>ＭＳ Ｐゴシック</vt:lpstr>
      <vt:lpstr>Aptos</vt:lpstr>
      <vt:lpstr>Aptos Display</vt:lpstr>
      <vt:lpstr>Arial</vt:lpstr>
      <vt:lpstr>Bodoni 72 Book</vt:lpstr>
      <vt:lpstr>Calibri</vt:lpstr>
      <vt:lpstr>Courier New</vt:lpstr>
      <vt:lpstr>Helvetica</vt:lpstr>
      <vt:lpstr>Helvetica Neue</vt:lpstr>
      <vt:lpstr>Times</vt:lpstr>
      <vt:lpstr>Times New Roman</vt:lpstr>
      <vt:lpstr>Verdana</vt:lpstr>
      <vt:lpstr>Wingdings</vt:lpstr>
      <vt:lpstr>Wingdings 3</vt:lpstr>
      <vt:lpstr>Office Theme</vt:lpstr>
      <vt:lpstr>1_Office Theme</vt:lpstr>
      <vt:lpstr>PowerPoint Presentation</vt:lpstr>
      <vt:lpstr>Acknowledgement</vt:lpstr>
      <vt:lpstr>Plan</vt:lpstr>
      <vt:lpstr>Interaction Paradigm</vt:lpstr>
      <vt:lpstr>How would you describe these?</vt:lpstr>
      <vt:lpstr>Ledership style</vt:lpstr>
      <vt:lpstr>What is the truth</vt:lpstr>
      <vt:lpstr>Self-Efficacy (Bandura, 1986)</vt:lpstr>
      <vt:lpstr>Self-efficacy – Role Models &amp; Observation</vt:lpstr>
      <vt:lpstr>RISE Relation-inferred Self-efficacy (Lent &amp; Lopez 2002)</vt:lpstr>
      <vt:lpstr>RISE</vt:lpstr>
      <vt:lpstr>Background factors</vt:lpstr>
      <vt:lpstr>PowerPoint Presentation</vt:lpstr>
      <vt:lpstr>PowerPoint Presentation</vt:lpstr>
      <vt:lpstr>Personality of Leaders</vt:lpstr>
      <vt:lpstr>Reading recommendation</vt:lpstr>
      <vt:lpstr>Recommendations for specific groups</vt:lpstr>
      <vt:lpstr>Recommendations for specific groups</vt:lpstr>
      <vt:lpstr>Recommendations for specific groups</vt:lpstr>
      <vt:lpstr>Problems in CS</vt:lpstr>
      <vt:lpstr>PowerPoint Presentation</vt:lpstr>
      <vt:lpstr>Cultural considerations</vt:lpstr>
      <vt:lpstr>Approaches to culture</vt:lpstr>
      <vt:lpstr>PowerPoint Presentation</vt:lpstr>
      <vt:lpstr>Norwegian 3rd Variable – 10 Rules</vt:lpstr>
      <vt:lpstr>Organizational Perspectives</vt:lpstr>
      <vt:lpstr>ISACA</vt:lpstr>
      <vt:lpstr>PowerPoint Presentation</vt:lpstr>
      <vt:lpstr>Skills needed</vt:lpstr>
      <vt:lpstr>PowerPoint Presentation</vt:lpstr>
      <vt:lpstr>Organisational Culture and Social Aspects of Cybersecurity</vt:lpstr>
      <vt:lpstr>Organisational Culture (Chen et al, 2012)</vt:lpstr>
      <vt:lpstr>Recommendations for better practice</vt:lpstr>
      <vt:lpstr>Communication</vt:lpstr>
      <vt:lpstr>PowerPoint Presentation</vt:lpstr>
      <vt:lpstr>What to Communicate - SITREPS</vt:lpstr>
      <vt:lpstr>PowerPoint Presentation</vt:lpstr>
      <vt:lpstr>PowerPoint Presentation</vt:lpstr>
      <vt:lpstr>Leadership styles</vt:lpstr>
      <vt:lpstr>Framework for Excellence</vt:lpstr>
      <vt:lpstr>What is leadership style?</vt:lpstr>
      <vt:lpstr>How important is a leader?</vt:lpstr>
      <vt:lpstr>PowerPoint Presentation</vt:lpstr>
      <vt:lpstr>Inclusive Leadership</vt:lpstr>
      <vt:lpstr>Styles of leadership</vt:lpstr>
      <vt:lpstr>Theory “L”: Laissez-faire leader</vt:lpstr>
      <vt:lpstr>Theory “X”: Autocratic leader</vt:lpstr>
      <vt:lpstr>Theory “Y”: Benevolent leader</vt:lpstr>
      <vt:lpstr>Theory “Z”: Team leader</vt:lpstr>
      <vt:lpstr>Results of leadership styles</vt:lpstr>
      <vt:lpstr>Origins of leadership</vt:lpstr>
      <vt:lpstr>Leadership styles</vt:lpstr>
      <vt:lpstr>PowerPoint Presentation</vt:lpstr>
      <vt:lpstr>Psychological Safety  </vt:lpstr>
      <vt:lpstr>Psychological Safety (Edmondson, 1999)</vt:lpstr>
      <vt:lpstr>Missing psychological safety</vt:lpstr>
      <vt:lpstr>Missing psychological safety</vt:lpstr>
      <vt:lpstr>Google Aristotle Project</vt:lpstr>
      <vt:lpstr>PowerPoint Presentation</vt:lpstr>
      <vt:lpstr>Childhood memories…</vt:lpstr>
      <vt:lpstr>Pixar…</vt:lpstr>
      <vt:lpstr>Professional Perceptions </vt:lpstr>
      <vt:lpstr>PowerPoint Presentation</vt:lpstr>
      <vt:lpstr>PowerPoint Presentation</vt:lpstr>
      <vt:lpstr>PowerPoint Presentation</vt:lpstr>
      <vt:lpstr>PowerPoint Presentation</vt:lpstr>
      <vt:lpstr>PowerPoint Presentation</vt:lpstr>
      <vt:lpstr>Leadership</vt:lpstr>
      <vt:lpstr>Females and STEM</vt:lpstr>
      <vt:lpstr>What leaders have and do</vt:lpstr>
      <vt:lpstr>Leadership...</vt:lpstr>
      <vt:lpstr>But...</vt:lpstr>
      <vt:lpstr>What does this mean for Cybersecurity</vt:lpstr>
      <vt:lpstr>PowerPoint Presentation</vt:lpstr>
      <vt:lpstr>Organisational Culture and Social Aspects of Cybersecurity</vt:lpstr>
      <vt:lpstr>PowerPoint Presentation</vt:lpstr>
      <vt:lpstr>CS Leadership</vt:lpstr>
      <vt:lpstr>Cyber security and attacks are…</vt:lpstr>
      <vt:lpstr>PowerPoint Presentation</vt:lpstr>
      <vt:lpstr>Recommendations for specific groups</vt:lpstr>
      <vt:lpstr>Recommendations for specific groups</vt:lpstr>
      <vt:lpstr>Recommendations for specific groups</vt:lpstr>
      <vt:lpstr>References</vt:lpstr>
      <vt:lpstr>Thank you</vt:lpstr>
    </vt:vector>
  </TitlesOfParts>
  <Company>Tallinn University of Technology</Company>
  <LinksUpToDate>false</LinksUpToDate>
  <SharedDoc>false</SharedDoc>
  <HyperlinksChanged>false</HyperlinksChanged>
  <AppVersion>16.0000</AppVersion>
</Properties>
</file>

<file path=docProps/core.xml><?xml version="1.0" encoding="utf-8"?>
<coreProperties xmlns:dc="http://purl.org/dc/elements/1.1/" xmlns:dcterms="http://purl.org/dc/terms/" xmlns:xsi="http://www.w3.org/2001/XMLSchema-instance" xmlns="http://schemas.openxmlformats.org/package/2006/metadata/core-properties">
  <dc:title/>
  <dc:subject>CyberSecPro Module-1-Professional Training</dc:subject>
  <dc:creator>Ricardo Gregorio Lugo</dc:creator>
  <lastModifiedBy>Ricardo Gregorio Lugo</lastModifiedBy>
  <revision>11</revision>
  <dcterms:created xsi:type="dcterms:W3CDTF">2026-02-04T08:41:44.0000000Z</dcterms:created>
  <dcterms:modified xsi:type="dcterms:W3CDTF">2026-02-04T09:23:29.0000000Z</dcterms:modified>
  <keywords>, docId:AB9B0A50717ED0224E661E658514F3EA</keywords>
</coreProperties>
</file>