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6"/>
  </p:sldMasterIdLst>
  <p:notesMasterIdLst>
    <p:notesMasterId r:id="rId59"/>
  </p:notesMasterIdLst>
  <p:handoutMasterIdLst>
    <p:handoutMasterId r:id="rId60"/>
  </p:handoutMasterIdLst>
  <p:sldIdLst>
    <p:sldId id="376" r:id="rId7"/>
    <p:sldId id="410" r:id="rId8"/>
    <p:sldId id="388" r:id="rId9"/>
    <p:sldId id="656" r:id="rId10"/>
    <p:sldId id="649" r:id="rId11"/>
    <p:sldId id="350" r:id="rId12"/>
    <p:sldId id="594" r:id="rId13"/>
    <p:sldId id="659" r:id="rId14"/>
    <p:sldId id="906" r:id="rId15"/>
    <p:sldId id="907" r:id="rId16"/>
    <p:sldId id="662" r:id="rId17"/>
    <p:sldId id="620" r:id="rId18"/>
    <p:sldId id="621" r:id="rId19"/>
    <p:sldId id="622" r:id="rId20"/>
    <p:sldId id="623" r:id="rId21"/>
    <p:sldId id="262" r:id="rId22"/>
    <p:sldId id="617" r:id="rId23"/>
    <p:sldId id="314" r:id="rId24"/>
    <p:sldId id="323" r:id="rId25"/>
    <p:sldId id="457" r:id="rId26"/>
    <p:sldId id="458" r:id="rId27"/>
    <p:sldId id="326" r:id="rId28"/>
    <p:sldId id="467" r:id="rId29"/>
    <p:sldId id="474" r:id="rId30"/>
    <p:sldId id="295" r:id="rId31"/>
    <p:sldId id="275" r:id="rId32"/>
    <p:sldId id="293" r:id="rId33"/>
    <p:sldId id="306" r:id="rId34"/>
    <p:sldId id="618" r:id="rId35"/>
    <p:sldId id="469" r:id="rId36"/>
    <p:sldId id="468" r:id="rId37"/>
    <p:sldId id="614" r:id="rId38"/>
    <p:sldId id="311" r:id="rId39"/>
    <p:sldId id="616" r:id="rId40"/>
    <p:sldId id="612" r:id="rId41"/>
    <p:sldId id="289" r:id="rId42"/>
    <p:sldId id="613" r:id="rId43"/>
    <p:sldId id="310" r:id="rId44"/>
    <p:sldId id="309" r:id="rId45"/>
    <p:sldId id="611" r:id="rId46"/>
    <p:sldId id="327" r:id="rId47"/>
    <p:sldId id="257" r:id="rId48"/>
    <p:sldId id="598" r:id="rId49"/>
    <p:sldId id="599" r:id="rId50"/>
    <p:sldId id="292" r:id="rId51"/>
    <p:sldId id="596" r:id="rId52"/>
    <p:sldId id="597" r:id="rId53"/>
    <p:sldId id="284" r:id="rId54"/>
    <p:sldId id="301" r:id="rId55"/>
    <p:sldId id="619" r:id="rId56"/>
    <p:sldId id="650" r:id="rId57"/>
    <p:sldId id="38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1" autoAdjust="0"/>
  </p:normalViewPr>
  <p:slideViewPr>
    <p:cSldViewPr snapToGrid="0">
      <p:cViewPr varScale="1">
        <p:scale>
          <a:sx n="89" d="100"/>
          <a:sy n="89" d="100"/>
        </p:scale>
        <p:origin x="1434" y="30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customXml" Target="../customXml/item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9ACAC-DF4F-49FA-80B1-518EBE129F92}" type="doc">
      <dgm:prSet loTypeId="urn:microsoft.com/office/officeart/2005/8/layout/chevron2" loCatId="process" qsTypeId="urn:microsoft.com/office/officeart/2005/8/quickstyle/simple5" qsCatId="simple" csTypeId="urn:microsoft.com/office/officeart/2005/8/colors/accent3_2" csCatId="accent3" phldr="1"/>
      <dgm:spPr/>
      <dgm:t>
        <a:bodyPr/>
        <a:lstStyle/>
        <a:p>
          <a:endParaRPr lang="nb-NO"/>
        </a:p>
      </dgm:t>
    </dgm:pt>
    <dgm:pt modelId="{59AD03DC-DF8E-4761-A513-3E9888677F37}">
      <dgm:prSet phldrT="[Tekst]"/>
      <dgm:spPr/>
      <dgm:t>
        <a:bodyPr/>
        <a:lstStyle/>
        <a:p>
          <a:r>
            <a:rPr lang="el"/>
            <a:t>Έρευνα</a:t>
          </a:r>
          <a:endParaRPr lang="nb-NO"/>
        </a:p>
      </dgm:t>
    </dgm:pt>
    <dgm:pt modelId="{513AE0BA-05FC-43A8-98B8-A3346E519E8F}" type="parTrans" cxnId="{4D8B98F8-4D44-4CDB-92E0-9B0ED00A7FA9}">
      <dgm:prSet/>
      <dgm:spPr/>
      <dgm:t>
        <a:bodyPr/>
        <a:lstStyle/>
        <a:p>
          <a:endParaRPr lang="nb-NO"/>
        </a:p>
      </dgm:t>
    </dgm:pt>
    <dgm:pt modelId="{3C0B92A2-D15E-4771-B453-E7E28BDB6E9C}" type="sibTrans" cxnId="{4D8B98F8-4D44-4CDB-92E0-9B0ED00A7FA9}">
      <dgm:prSet/>
      <dgm:spPr/>
      <dgm:t>
        <a:bodyPr/>
        <a:lstStyle/>
        <a:p>
          <a:endParaRPr lang="nb-NO"/>
        </a:p>
      </dgm:t>
    </dgm:pt>
    <dgm:pt modelId="{EF5E0CC2-66C7-4BEF-B7F9-442AF283D461}">
      <dgm:prSet phldrT="[Tekst]"/>
      <dgm:spPr/>
      <dgm:t>
        <a:bodyPr/>
        <a:lstStyle/>
        <a:p>
          <a:r>
            <a:rPr lang="el"/>
            <a:t>Αναγνώριση (Aufklärung).</a:t>
          </a:r>
          <a:endParaRPr lang="nb-NO"/>
        </a:p>
      </dgm:t>
    </dgm:pt>
    <dgm:pt modelId="{8DDACE4D-ED9B-4F0D-8E16-C3C81FB63287}" type="parTrans" cxnId="{B96AD841-65DE-4FFC-B518-5A0A7B6E02FB}">
      <dgm:prSet/>
      <dgm:spPr/>
      <dgm:t>
        <a:bodyPr/>
        <a:lstStyle/>
        <a:p>
          <a:endParaRPr lang="nb-NO"/>
        </a:p>
      </dgm:t>
    </dgm:pt>
    <dgm:pt modelId="{ACC6A7EF-0E60-46B7-8E68-EC929C25803C}" type="sibTrans" cxnId="{B96AD841-65DE-4FFC-B518-5A0A7B6E02FB}">
      <dgm:prSet/>
      <dgm:spPr/>
      <dgm:t>
        <a:bodyPr/>
        <a:lstStyle/>
        <a:p>
          <a:endParaRPr lang="nb-NO"/>
        </a:p>
      </dgm:t>
    </dgm:pt>
    <dgm:pt modelId="{F3F0DA96-E8EF-4B01-AC14-56FF771DF25C}">
      <dgm:prSet phldrT="[Tekst]"/>
      <dgm:spPr/>
      <dgm:t>
        <a:bodyPr/>
        <a:lstStyle/>
        <a:p>
          <a:r>
            <a:rPr lang="el" err="1"/>
            <a:t>Προσδιορίστε μεμονωμένες/οργανωτικές ευπάθειες.</a:t>
          </a:r>
          <a:endParaRPr lang="nb-NO"/>
        </a:p>
      </dgm:t>
    </dgm:pt>
    <dgm:pt modelId="{0D3FCB33-2670-47EC-84C9-67CE0F2E58A7}" type="parTrans" cxnId="{D11A1319-6EFE-48E4-98E0-00733E79FD0B}">
      <dgm:prSet/>
      <dgm:spPr/>
      <dgm:t>
        <a:bodyPr/>
        <a:lstStyle/>
        <a:p>
          <a:endParaRPr lang="nb-NO"/>
        </a:p>
      </dgm:t>
    </dgm:pt>
    <dgm:pt modelId="{58B7CE76-BEFD-4A2C-AD0F-8E31755BF17F}" type="sibTrans" cxnId="{D11A1319-6EFE-48E4-98E0-00733E79FD0B}">
      <dgm:prSet/>
      <dgm:spPr/>
      <dgm:t>
        <a:bodyPr/>
        <a:lstStyle/>
        <a:p>
          <a:endParaRPr lang="nb-NO"/>
        </a:p>
      </dgm:t>
    </dgm:pt>
    <dgm:pt modelId="{A0A0D61F-40CE-45B8-A992-16CDF4A4308F}">
      <dgm:prSet phldrT="[Tekst]"/>
      <dgm:spPr/>
      <dgm:t>
        <a:bodyPr/>
        <a:lstStyle/>
        <a:p>
          <a:r>
            <a:rPr lang="el"/>
            <a:t>Αγκιστρο</a:t>
          </a:r>
          <a:endParaRPr lang="nb-NO"/>
        </a:p>
      </dgm:t>
    </dgm:pt>
    <dgm:pt modelId="{E2BB902E-C63E-4763-A4D6-A4745B3BA57F}" type="parTrans" cxnId="{C3F07DDC-ACBE-4C6C-9A00-A8E45CF7F74D}">
      <dgm:prSet/>
      <dgm:spPr/>
      <dgm:t>
        <a:bodyPr/>
        <a:lstStyle/>
        <a:p>
          <a:endParaRPr lang="nb-NO"/>
        </a:p>
      </dgm:t>
    </dgm:pt>
    <dgm:pt modelId="{416DB559-498A-40A9-95A5-9EF8F69C6343}" type="sibTrans" cxnId="{C3F07DDC-ACBE-4C6C-9A00-A8E45CF7F74D}">
      <dgm:prSet/>
      <dgm:spPr/>
      <dgm:t>
        <a:bodyPr/>
        <a:lstStyle/>
        <a:p>
          <a:endParaRPr lang="nb-NO"/>
        </a:p>
      </dgm:t>
    </dgm:pt>
    <dgm:pt modelId="{35EC7770-8D4D-41C0-B6C3-D80664C104A3}">
      <dgm:prSet phldrT="[Tekst]"/>
      <dgm:spPr/>
      <dgm:t>
        <a:bodyPr/>
        <a:lstStyle/>
        <a:p>
          <a:r>
            <a:rPr lang="el" err="1"/>
            <a:t>Ξεκινήστε την επικοινωνία με το πιθανό θύμα.</a:t>
          </a:r>
          <a:endParaRPr lang="nb-NO"/>
        </a:p>
      </dgm:t>
    </dgm:pt>
    <dgm:pt modelId="{F4CCB56E-A210-4EB7-96B2-E281328FBDE6}" type="parTrans" cxnId="{54A93B25-4447-4B8B-B58F-745B3374AC9F}">
      <dgm:prSet/>
      <dgm:spPr/>
      <dgm:t>
        <a:bodyPr/>
        <a:lstStyle/>
        <a:p>
          <a:endParaRPr lang="nb-NO"/>
        </a:p>
      </dgm:t>
    </dgm:pt>
    <dgm:pt modelId="{A2AF743A-3176-4AC5-88A4-5F1553F35894}" type="sibTrans" cxnId="{54A93B25-4447-4B8B-B58F-745B3374AC9F}">
      <dgm:prSet/>
      <dgm:spPr/>
      <dgm:t>
        <a:bodyPr/>
        <a:lstStyle/>
        <a:p>
          <a:endParaRPr lang="nb-NO"/>
        </a:p>
      </dgm:t>
    </dgm:pt>
    <dgm:pt modelId="{97900B1E-6743-4292-BF72-E718180855E5}">
      <dgm:prSet phldrT="[Tekst]"/>
      <dgm:spPr/>
      <dgm:t>
        <a:bodyPr/>
        <a:lstStyle/>
        <a:p>
          <a:r>
            <a:rPr lang="el" err="1"/>
            <a:t>Ασχοληθείτε, γυρίστε την ιστορία, χτίστε εμπιστοσύνη, πάρτε τον έλεγχο.</a:t>
          </a:r>
          <a:endParaRPr lang="nb-NO"/>
        </a:p>
      </dgm:t>
    </dgm:pt>
    <dgm:pt modelId="{35BFE15F-F758-4EF1-A7F5-4B937AEB9FF7}" type="parTrans" cxnId="{D45E398C-D193-4835-B1BE-7641C2D376CE}">
      <dgm:prSet/>
      <dgm:spPr/>
      <dgm:t>
        <a:bodyPr/>
        <a:lstStyle/>
        <a:p>
          <a:endParaRPr lang="nb-NO"/>
        </a:p>
      </dgm:t>
    </dgm:pt>
    <dgm:pt modelId="{B464543B-4618-441E-9455-0674FF0022F3}" type="sibTrans" cxnId="{D45E398C-D193-4835-B1BE-7641C2D376CE}">
      <dgm:prSet/>
      <dgm:spPr/>
      <dgm:t>
        <a:bodyPr/>
        <a:lstStyle/>
        <a:p>
          <a:endParaRPr lang="nb-NO"/>
        </a:p>
      </dgm:t>
    </dgm:pt>
    <dgm:pt modelId="{F7FE6302-88A1-4AF1-B4A2-2A97BDDE7B5E}">
      <dgm:prSet phldrT="[Tekst]"/>
      <dgm:spPr/>
      <dgm:t>
        <a:bodyPr/>
        <a:lstStyle/>
        <a:p>
          <a:r>
            <a:rPr lang="el"/>
            <a:t>Αναπαραγωγή</a:t>
          </a:r>
          <a:endParaRPr lang="nb-NO"/>
        </a:p>
      </dgm:t>
    </dgm:pt>
    <dgm:pt modelId="{223D4C8F-B8B8-4C1B-AC12-E922FEBC6A2E}" type="parTrans" cxnId="{BD6BBF3F-B353-4AE2-80F2-7DA10996BDFD}">
      <dgm:prSet/>
      <dgm:spPr/>
      <dgm:t>
        <a:bodyPr/>
        <a:lstStyle/>
        <a:p>
          <a:endParaRPr lang="nb-NO"/>
        </a:p>
      </dgm:t>
    </dgm:pt>
    <dgm:pt modelId="{0BB02B26-824F-4BBC-BD35-9E0FBC8333E8}" type="sibTrans" cxnId="{BD6BBF3F-B353-4AE2-80F2-7DA10996BDFD}">
      <dgm:prSet/>
      <dgm:spPr/>
      <dgm:t>
        <a:bodyPr/>
        <a:lstStyle/>
        <a:p>
          <a:endParaRPr lang="nb-NO"/>
        </a:p>
      </dgm:t>
    </dgm:pt>
    <dgm:pt modelId="{560C1A1A-6AF7-4659-A779-5693E78955AB}">
      <dgm:prSet phldrT="[Tekst]"/>
      <dgm:spPr/>
      <dgm:t>
        <a:bodyPr/>
        <a:lstStyle/>
        <a:p>
          <a:r>
            <a:rPr lang="el" err="1"/>
            <a:t>Εκπληρώστε τον σκοπό της επίθεσης.</a:t>
          </a:r>
          <a:endParaRPr lang="nb-NO"/>
        </a:p>
      </dgm:t>
    </dgm:pt>
    <dgm:pt modelId="{D3B1CF30-DEA4-4202-BFFB-B3C99F9C2975}" type="parTrans" cxnId="{4D2A9998-B2F6-49D9-AF93-C6F4A659757E}">
      <dgm:prSet/>
      <dgm:spPr/>
      <dgm:t>
        <a:bodyPr/>
        <a:lstStyle/>
        <a:p>
          <a:endParaRPr lang="nb-NO"/>
        </a:p>
      </dgm:t>
    </dgm:pt>
    <dgm:pt modelId="{4F6F31B8-988C-4906-8E1E-61C884E58927}" type="sibTrans" cxnId="{4D2A9998-B2F6-49D9-AF93-C6F4A659757E}">
      <dgm:prSet/>
      <dgm:spPr/>
      <dgm:t>
        <a:bodyPr/>
        <a:lstStyle/>
        <a:p>
          <a:endParaRPr lang="nb-NO"/>
        </a:p>
      </dgm:t>
    </dgm:pt>
    <dgm:pt modelId="{F0F7FE9A-4FBF-4BF6-A3EB-E3B8018081A0}">
      <dgm:prSet phldrT="[Tekst]"/>
      <dgm:spPr/>
      <dgm:t>
        <a:bodyPr/>
        <a:lstStyle/>
        <a:p>
          <a:r>
            <a:rPr lang="el" err="1"/>
            <a:t>Θέστε σε κίνδυνο το σύστημα.</a:t>
          </a:r>
          <a:endParaRPr lang="nb-NO"/>
        </a:p>
      </dgm:t>
    </dgm:pt>
    <dgm:pt modelId="{C51F623B-6D86-4FE6-828C-5575296A0C75}" type="parTrans" cxnId="{D38C0F26-CF21-4B57-B34D-7952FC718693}">
      <dgm:prSet/>
      <dgm:spPr/>
      <dgm:t>
        <a:bodyPr/>
        <a:lstStyle/>
        <a:p>
          <a:endParaRPr lang="nb-NO"/>
        </a:p>
      </dgm:t>
    </dgm:pt>
    <dgm:pt modelId="{35163F6F-5B0B-4A60-B1DC-DBB997AA609A}" type="sibTrans" cxnId="{D38C0F26-CF21-4B57-B34D-7952FC718693}">
      <dgm:prSet/>
      <dgm:spPr/>
      <dgm:t>
        <a:bodyPr/>
        <a:lstStyle/>
        <a:p>
          <a:endParaRPr lang="nb-NO"/>
        </a:p>
      </dgm:t>
    </dgm:pt>
    <dgm:pt modelId="{7DDF972C-D41A-4A0E-8860-6C5847197BF9}">
      <dgm:prSet/>
      <dgm:spPr/>
      <dgm:t>
        <a:bodyPr/>
        <a:lstStyle/>
        <a:p>
          <a:r>
            <a:rPr lang="el"/>
            <a:t>Εξοδος</a:t>
          </a:r>
          <a:endParaRPr lang="nb-NO"/>
        </a:p>
      </dgm:t>
    </dgm:pt>
    <dgm:pt modelId="{AA095A58-FD89-4CBB-BED2-F8AB84F5A06A}" type="parTrans" cxnId="{D4EAAED7-24E2-4C75-852E-076A77E86A1B}">
      <dgm:prSet/>
      <dgm:spPr/>
      <dgm:t>
        <a:bodyPr/>
        <a:lstStyle/>
        <a:p>
          <a:endParaRPr lang="nb-NO"/>
        </a:p>
      </dgm:t>
    </dgm:pt>
    <dgm:pt modelId="{709EF09D-BEF6-48CF-A867-416EE9C5AC6B}" type="sibTrans" cxnId="{D4EAAED7-24E2-4C75-852E-076A77E86A1B}">
      <dgm:prSet/>
      <dgm:spPr/>
      <dgm:t>
        <a:bodyPr/>
        <a:lstStyle/>
        <a:p>
          <a:endParaRPr lang="nb-NO"/>
        </a:p>
      </dgm:t>
    </dgm:pt>
    <dgm:pt modelId="{150753A5-407D-457A-B590-CC4BE02F5387}">
      <dgm:prSet/>
      <dgm:spPr/>
      <dgm:t>
        <a:bodyPr/>
        <a:lstStyle/>
        <a:p>
          <a:r>
            <a:rPr lang="el" err="1"/>
            <a:t>Ολοκληρώστε την αλληλεπίδραση με το θύμα, κατά προτίμηση χωρίς να κινήσετε υποψίες.</a:t>
          </a:r>
          <a:endParaRPr lang="nb-NO"/>
        </a:p>
      </dgm:t>
    </dgm:pt>
    <dgm:pt modelId="{30F00B80-C45B-409E-A8BE-5D75016F23B8}" type="parTrans" cxnId="{4FBF99BA-018F-4530-9E20-7739F1F52B5A}">
      <dgm:prSet/>
      <dgm:spPr/>
      <dgm:t>
        <a:bodyPr/>
        <a:lstStyle/>
        <a:p>
          <a:endParaRPr lang="nb-NO"/>
        </a:p>
      </dgm:t>
    </dgm:pt>
    <dgm:pt modelId="{77D2EDA2-D4CC-47A8-A8E5-DD9D1708DB00}" type="sibTrans" cxnId="{4FBF99BA-018F-4530-9E20-7739F1F52B5A}">
      <dgm:prSet/>
      <dgm:spPr/>
      <dgm:t>
        <a:bodyPr/>
        <a:lstStyle/>
        <a:p>
          <a:endParaRPr lang="nb-NO"/>
        </a:p>
      </dgm:t>
    </dgm:pt>
    <dgm:pt modelId="{7D5DEB28-FC89-4DFB-A091-703BD8C9C189}">
      <dgm:prSet/>
      <dgm:spPr/>
      <dgm:t>
        <a:bodyPr/>
        <a:lstStyle/>
        <a:p>
          <a:r>
            <a:rPr lang="el" err="1"/>
            <a:t>Εξαφανίστε, σβήστε τα ίχνη.</a:t>
          </a:r>
          <a:endParaRPr lang="nb-NO"/>
        </a:p>
      </dgm:t>
    </dgm:pt>
    <dgm:pt modelId="{42F5EA68-DC91-46B4-88FE-2E3863BCEF81}" type="parTrans" cxnId="{F23893E6-7318-4A7A-89DC-E9448252CED0}">
      <dgm:prSet/>
      <dgm:spPr/>
      <dgm:t>
        <a:bodyPr/>
        <a:lstStyle/>
        <a:p>
          <a:endParaRPr lang="nb-NO"/>
        </a:p>
      </dgm:t>
    </dgm:pt>
    <dgm:pt modelId="{09DB1186-F445-41D8-A22D-4D5164629E97}" type="sibTrans" cxnId="{F23893E6-7318-4A7A-89DC-E9448252CED0}">
      <dgm:prSet/>
      <dgm:spPr/>
      <dgm:t>
        <a:bodyPr/>
        <a:lstStyle/>
        <a:p>
          <a:endParaRPr lang="nb-NO"/>
        </a:p>
      </dgm:t>
    </dgm:pt>
    <dgm:pt modelId="{2A99FB2D-C40C-411C-8E3A-8DC8608233DA}" type="pres">
      <dgm:prSet presAssocID="{CB59ACAC-DF4F-49FA-80B1-518EBE129F92}" presName="linearFlow" presStyleCnt="0">
        <dgm:presLayoutVars>
          <dgm:dir/>
          <dgm:animLvl val="lvl"/>
          <dgm:resizeHandles val="exact"/>
        </dgm:presLayoutVars>
      </dgm:prSet>
      <dgm:spPr/>
    </dgm:pt>
    <dgm:pt modelId="{AFDE0ADF-3621-46CD-BDF4-97F23F30BC28}" type="pres">
      <dgm:prSet presAssocID="{59AD03DC-DF8E-4761-A513-3E9888677F37}" presName="composite" presStyleCnt="0"/>
      <dgm:spPr/>
    </dgm:pt>
    <dgm:pt modelId="{64A8FCBB-DC7F-4268-ADCA-105D0B43CB16}" type="pres">
      <dgm:prSet presAssocID="{59AD03DC-DF8E-4761-A513-3E9888677F37}" presName="parentText" presStyleLbl="alignNode1" presStyleIdx="0" presStyleCnt="4">
        <dgm:presLayoutVars>
          <dgm:chMax val="1"/>
          <dgm:bulletEnabled val="1"/>
        </dgm:presLayoutVars>
      </dgm:prSet>
      <dgm:spPr/>
    </dgm:pt>
    <dgm:pt modelId="{2697741C-D9E8-45DA-9AA9-7E26D817B087}" type="pres">
      <dgm:prSet presAssocID="{59AD03DC-DF8E-4761-A513-3E9888677F37}" presName="descendantText" presStyleLbl="alignAcc1" presStyleIdx="0" presStyleCnt="4">
        <dgm:presLayoutVars>
          <dgm:bulletEnabled val="1"/>
        </dgm:presLayoutVars>
      </dgm:prSet>
      <dgm:spPr/>
    </dgm:pt>
    <dgm:pt modelId="{5DB3C82A-5A3C-4895-A0B3-BC5A3B5B3DFA}" type="pres">
      <dgm:prSet presAssocID="{3C0B92A2-D15E-4771-B453-E7E28BDB6E9C}" presName="sp" presStyleCnt="0"/>
      <dgm:spPr/>
    </dgm:pt>
    <dgm:pt modelId="{19E630C8-836B-4BD2-B8E6-182FE7E32ED1}" type="pres">
      <dgm:prSet presAssocID="{A0A0D61F-40CE-45B8-A992-16CDF4A4308F}" presName="composite" presStyleCnt="0"/>
      <dgm:spPr/>
    </dgm:pt>
    <dgm:pt modelId="{209321F3-CED5-4498-9018-BD468F32F16D}" type="pres">
      <dgm:prSet presAssocID="{A0A0D61F-40CE-45B8-A992-16CDF4A4308F}" presName="parentText" presStyleLbl="alignNode1" presStyleIdx="1" presStyleCnt="4">
        <dgm:presLayoutVars>
          <dgm:chMax val="1"/>
          <dgm:bulletEnabled val="1"/>
        </dgm:presLayoutVars>
      </dgm:prSet>
      <dgm:spPr/>
    </dgm:pt>
    <dgm:pt modelId="{0C0F82F0-306D-4F31-8B77-62269E887CE5}" type="pres">
      <dgm:prSet presAssocID="{A0A0D61F-40CE-45B8-A992-16CDF4A4308F}" presName="descendantText" presStyleLbl="alignAcc1" presStyleIdx="1" presStyleCnt="4">
        <dgm:presLayoutVars>
          <dgm:bulletEnabled val="1"/>
        </dgm:presLayoutVars>
      </dgm:prSet>
      <dgm:spPr/>
    </dgm:pt>
    <dgm:pt modelId="{9C16FACB-8D2E-4F92-9F15-AA15E45379F1}" type="pres">
      <dgm:prSet presAssocID="{416DB559-498A-40A9-95A5-9EF8F69C6343}" presName="sp" presStyleCnt="0"/>
      <dgm:spPr/>
    </dgm:pt>
    <dgm:pt modelId="{CB2AFC85-94E5-4F21-A909-217B786AB02C}" type="pres">
      <dgm:prSet presAssocID="{F7FE6302-88A1-4AF1-B4A2-2A97BDDE7B5E}" presName="composite" presStyleCnt="0"/>
      <dgm:spPr/>
    </dgm:pt>
    <dgm:pt modelId="{8AE33DE7-128B-4879-B07A-877E6D940D10}" type="pres">
      <dgm:prSet presAssocID="{F7FE6302-88A1-4AF1-B4A2-2A97BDDE7B5E}" presName="parentText" presStyleLbl="alignNode1" presStyleIdx="2" presStyleCnt="4">
        <dgm:presLayoutVars>
          <dgm:chMax val="1"/>
          <dgm:bulletEnabled val="1"/>
        </dgm:presLayoutVars>
      </dgm:prSet>
      <dgm:spPr/>
    </dgm:pt>
    <dgm:pt modelId="{D57FE753-27F6-42B1-B1D7-0A9E40656A40}" type="pres">
      <dgm:prSet presAssocID="{F7FE6302-88A1-4AF1-B4A2-2A97BDDE7B5E}" presName="descendantText" presStyleLbl="alignAcc1" presStyleIdx="2" presStyleCnt="4">
        <dgm:presLayoutVars>
          <dgm:bulletEnabled val="1"/>
        </dgm:presLayoutVars>
      </dgm:prSet>
      <dgm:spPr/>
    </dgm:pt>
    <dgm:pt modelId="{3D2F9A50-7133-4660-9040-48FEE2BFA9CE}" type="pres">
      <dgm:prSet presAssocID="{0BB02B26-824F-4BBC-BD35-9E0FBC8333E8}" presName="sp" presStyleCnt="0"/>
      <dgm:spPr/>
    </dgm:pt>
    <dgm:pt modelId="{8873379D-1C92-4716-AAA1-3B8AC09AE9BD}" type="pres">
      <dgm:prSet presAssocID="{7DDF972C-D41A-4A0E-8860-6C5847197BF9}" presName="composite" presStyleCnt="0"/>
      <dgm:spPr/>
    </dgm:pt>
    <dgm:pt modelId="{412EE925-C71D-4622-A704-9A04D27F7558}" type="pres">
      <dgm:prSet presAssocID="{7DDF972C-D41A-4A0E-8860-6C5847197BF9}" presName="parentText" presStyleLbl="alignNode1" presStyleIdx="3" presStyleCnt="4">
        <dgm:presLayoutVars>
          <dgm:chMax val="1"/>
          <dgm:bulletEnabled val="1"/>
        </dgm:presLayoutVars>
      </dgm:prSet>
      <dgm:spPr/>
    </dgm:pt>
    <dgm:pt modelId="{FCA4C29C-2A73-42CD-A6D0-4CB7E95D7FBC}" type="pres">
      <dgm:prSet presAssocID="{7DDF972C-D41A-4A0E-8860-6C5847197BF9}" presName="descendantText" presStyleLbl="alignAcc1" presStyleIdx="3" presStyleCnt="4">
        <dgm:presLayoutVars>
          <dgm:bulletEnabled val="1"/>
        </dgm:presLayoutVars>
      </dgm:prSet>
      <dgm:spPr/>
    </dgm:pt>
  </dgm:ptLst>
  <dgm:cxnLst>
    <dgm:cxn modelId="{4DA6C005-0083-4051-9E0E-B412B560DF27}" type="presOf" srcId="{A0A0D61F-40CE-45B8-A992-16CDF4A4308F}" destId="{209321F3-CED5-4498-9018-BD468F32F16D}" srcOrd="0" destOrd="0" presId="urn:microsoft.com/office/officeart/2005/8/layout/chevron2"/>
    <dgm:cxn modelId="{1E684D10-EF12-467C-9520-CB930839ACFC}" type="presOf" srcId="{F7FE6302-88A1-4AF1-B4A2-2A97BDDE7B5E}" destId="{8AE33DE7-128B-4879-B07A-877E6D940D10}" srcOrd="0" destOrd="0" presId="urn:microsoft.com/office/officeart/2005/8/layout/chevron2"/>
    <dgm:cxn modelId="{D11A1319-6EFE-48E4-98E0-00733E79FD0B}" srcId="{59AD03DC-DF8E-4761-A513-3E9888677F37}" destId="{F3F0DA96-E8EF-4B01-AC14-56FF771DF25C}" srcOrd="1" destOrd="0" parTransId="{0D3FCB33-2670-47EC-84C9-67CE0F2E58A7}" sibTransId="{58B7CE76-BEFD-4A2C-AD0F-8E31755BF17F}"/>
    <dgm:cxn modelId="{D2F1D41A-1CAA-4D76-B59A-D5494F4F5D87}" type="presOf" srcId="{560C1A1A-6AF7-4659-A779-5693E78955AB}" destId="{D57FE753-27F6-42B1-B1D7-0A9E40656A40}" srcOrd="0" destOrd="0" presId="urn:microsoft.com/office/officeart/2005/8/layout/chevron2"/>
    <dgm:cxn modelId="{54A93B25-4447-4B8B-B58F-745B3374AC9F}" srcId="{A0A0D61F-40CE-45B8-A992-16CDF4A4308F}" destId="{35EC7770-8D4D-41C0-B6C3-D80664C104A3}" srcOrd="0" destOrd="0" parTransId="{F4CCB56E-A210-4EB7-96B2-E281328FBDE6}" sibTransId="{A2AF743A-3176-4AC5-88A4-5F1553F35894}"/>
    <dgm:cxn modelId="{D38C0F26-CF21-4B57-B34D-7952FC718693}" srcId="{F7FE6302-88A1-4AF1-B4A2-2A97BDDE7B5E}" destId="{F0F7FE9A-4FBF-4BF6-A3EB-E3B8018081A0}" srcOrd="1" destOrd="0" parTransId="{C51F623B-6D86-4FE6-828C-5575296A0C75}" sibTransId="{35163F6F-5B0B-4A60-B1DC-DBB997AA609A}"/>
    <dgm:cxn modelId="{73E92B33-C7E8-4138-82F5-6F0F156C76CF}" type="presOf" srcId="{F3F0DA96-E8EF-4B01-AC14-56FF771DF25C}" destId="{2697741C-D9E8-45DA-9AA9-7E26D817B087}" srcOrd="0" destOrd="1" presId="urn:microsoft.com/office/officeart/2005/8/layout/chevron2"/>
    <dgm:cxn modelId="{BD6BBF3F-B353-4AE2-80F2-7DA10996BDFD}" srcId="{CB59ACAC-DF4F-49FA-80B1-518EBE129F92}" destId="{F7FE6302-88A1-4AF1-B4A2-2A97BDDE7B5E}" srcOrd="2" destOrd="0" parTransId="{223D4C8F-B8B8-4C1B-AC12-E922FEBC6A2E}" sibTransId="{0BB02B26-824F-4BBC-BD35-9E0FBC8333E8}"/>
    <dgm:cxn modelId="{B96AD841-65DE-4FFC-B518-5A0A7B6E02FB}" srcId="{59AD03DC-DF8E-4761-A513-3E9888677F37}" destId="{EF5E0CC2-66C7-4BEF-B7F9-442AF283D461}" srcOrd="0" destOrd="0" parTransId="{8DDACE4D-ED9B-4F0D-8E16-C3C81FB63287}" sibTransId="{ACC6A7EF-0E60-46B7-8E68-EC929C25803C}"/>
    <dgm:cxn modelId="{FFC18C42-CCDD-48BC-B271-3F712A4E6D8F}" type="presOf" srcId="{35EC7770-8D4D-41C0-B6C3-D80664C104A3}" destId="{0C0F82F0-306D-4F31-8B77-62269E887CE5}" srcOrd="0" destOrd="0" presId="urn:microsoft.com/office/officeart/2005/8/layout/chevron2"/>
    <dgm:cxn modelId="{E138C94F-8DE9-46BD-A030-0239ACBB07D3}" type="presOf" srcId="{59AD03DC-DF8E-4761-A513-3E9888677F37}" destId="{64A8FCBB-DC7F-4268-ADCA-105D0B43CB16}" srcOrd="0" destOrd="0" presId="urn:microsoft.com/office/officeart/2005/8/layout/chevron2"/>
    <dgm:cxn modelId="{E2358659-ABBD-40DD-8D28-2DAAC31DA42F}" type="presOf" srcId="{97900B1E-6743-4292-BF72-E718180855E5}" destId="{0C0F82F0-306D-4F31-8B77-62269E887CE5}" srcOrd="0" destOrd="1" presId="urn:microsoft.com/office/officeart/2005/8/layout/chevron2"/>
    <dgm:cxn modelId="{D45E398C-D193-4835-B1BE-7641C2D376CE}" srcId="{A0A0D61F-40CE-45B8-A992-16CDF4A4308F}" destId="{97900B1E-6743-4292-BF72-E718180855E5}" srcOrd="1" destOrd="0" parTransId="{35BFE15F-F758-4EF1-A7F5-4B937AEB9FF7}" sibTransId="{B464543B-4618-441E-9455-0674FF0022F3}"/>
    <dgm:cxn modelId="{4D2A9998-B2F6-49D9-AF93-C6F4A659757E}" srcId="{F7FE6302-88A1-4AF1-B4A2-2A97BDDE7B5E}" destId="{560C1A1A-6AF7-4659-A779-5693E78955AB}" srcOrd="0" destOrd="0" parTransId="{D3B1CF30-DEA4-4202-BFFB-B3C99F9C2975}" sibTransId="{4F6F31B8-988C-4906-8E1E-61C884E58927}"/>
    <dgm:cxn modelId="{DB03C5A3-87AA-413A-8A06-75B54A78CC08}" type="presOf" srcId="{CB59ACAC-DF4F-49FA-80B1-518EBE129F92}" destId="{2A99FB2D-C40C-411C-8E3A-8DC8608233DA}" srcOrd="0" destOrd="0" presId="urn:microsoft.com/office/officeart/2005/8/layout/chevron2"/>
    <dgm:cxn modelId="{170E80AB-3D03-4FBA-9E23-4AD1AA7FBA0D}" type="presOf" srcId="{F0F7FE9A-4FBF-4BF6-A3EB-E3B8018081A0}" destId="{D57FE753-27F6-42B1-B1D7-0A9E40656A40}" srcOrd="0" destOrd="1" presId="urn:microsoft.com/office/officeart/2005/8/layout/chevron2"/>
    <dgm:cxn modelId="{CFADBCB9-CC98-40DE-AD1B-9374ADCA37EA}" type="presOf" srcId="{150753A5-407D-457A-B590-CC4BE02F5387}" destId="{FCA4C29C-2A73-42CD-A6D0-4CB7E95D7FBC}" srcOrd="0" destOrd="0" presId="urn:microsoft.com/office/officeart/2005/8/layout/chevron2"/>
    <dgm:cxn modelId="{4FBF99BA-018F-4530-9E20-7739F1F52B5A}" srcId="{7DDF972C-D41A-4A0E-8860-6C5847197BF9}" destId="{150753A5-407D-457A-B590-CC4BE02F5387}" srcOrd="0" destOrd="0" parTransId="{30F00B80-C45B-409E-A8BE-5D75016F23B8}" sibTransId="{77D2EDA2-D4CC-47A8-A8E5-DD9D1708DB00}"/>
    <dgm:cxn modelId="{D4EAAED7-24E2-4C75-852E-076A77E86A1B}" srcId="{CB59ACAC-DF4F-49FA-80B1-518EBE129F92}" destId="{7DDF972C-D41A-4A0E-8860-6C5847197BF9}" srcOrd="3" destOrd="0" parTransId="{AA095A58-FD89-4CBB-BED2-F8AB84F5A06A}" sibTransId="{709EF09D-BEF6-48CF-A867-416EE9C5AC6B}"/>
    <dgm:cxn modelId="{C3F07DDC-ACBE-4C6C-9A00-A8E45CF7F74D}" srcId="{CB59ACAC-DF4F-49FA-80B1-518EBE129F92}" destId="{A0A0D61F-40CE-45B8-A992-16CDF4A4308F}" srcOrd="1" destOrd="0" parTransId="{E2BB902E-C63E-4763-A4D6-A4745B3BA57F}" sibTransId="{416DB559-498A-40A9-95A5-9EF8F69C6343}"/>
    <dgm:cxn modelId="{F23893E6-7318-4A7A-89DC-E9448252CED0}" srcId="{7DDF972C-D41A-4A0E-8860-6C5847197BF9}" destId="{7D5DEB28-FC89-4DFB-A091-703BD8C9C189}" srcOrd="1" destOrd="0" parTransId="{42F5EA68-DC91-46B4-88FE-2E3863BCEF81}" sibTransId="{09DB1186-F445-41D8-A22D-4D5164629E97}"/>
    <dgm:cxn modelId="{92D5A9E7-D2ED-48A1-B28B-6861FE39DFE2}" type="presOf" srcId="{7D5DEB28-FC89-4DFB-A091-703BD8C9C189}" destId="{FCA4C29C-2A73-42CD-A6D0-4CB7E95D7FBC}" srcOrd="0" destOrd="1" presId="urn:microsoft.com/office/officeart/2005/8/layout/chevron2"/>
    <dgm:cxn modelId="{4D8B98F8-4D44-4CDB-92E0-9B0ED00A7FA9}" srcId="{CB59ACAC-DF4F-49FA-80B1-518EBE129F92}" destId="{59AD03DC-DF8E-4761-A513-3E9888677F37}" srcOrd="0" destOrd="0" parTransId="{513AE0BA-05FC-43A8-98B8-A3346E519E8F}" sibTransId="{3C0B92A2-D15E-4771-B453-E7E28BDB6E9C}"/>
    <dgm:cxn modelId="{710B7FFC-201C-4549-B490-074970F58267}" type="presOf" srcId="{EF5E0CC2-66C7-4BEF-B7F9-442AF283D461}" destId="{2697741C-D9E8-45DA-9AA9-7E26D817B087}" srcOrd="0" destOrd="0" presId="urn:microsoft.com/office/officeart/2005/8/layout/chevron2"/>
    <dgm:cxn modelId="{778314FF-53DD-4C7D-AFAD-11732DA18628}" type="presOf" srcId="{7DDF972C-D41A-4A0E-8860-6C5847197BF9}" destId="{412EE925-C71D-4622-A704-9A04D27F7558}" srcOrd="0" destOrd="0" presId="urn:microsoft.com/office/officeart/2005/8/layout/chevron2"/>
    <dgm:cxn modelId="{8A90777A-8303-4CA5-AAFE-83E12E1C93FD}" type="presParOf" srcId="{2A99FB2D-C40C-411C-8E3A-8DC8608233DA}" destId="{AFDE0ADF-3621-46CD-BDF4-97F23F30BC28}" srcOrd="0" destOrd="0" presId="urn:microsoft.com/office/officeart/2005/8/layout/chevron2"/>
    <dgm:cxn modelId="{354FF6CB-C946-48F1-8831-C92DAB336D20}" type="presParOf" srcId="{AFDE0ADF-3621-46CD-BDF4-97F23F30BC28}" destId="{64A8FCBB-DC7F-4268-ADCA-105D0B43CB16}" srcOrd="0" destOrd="0" presId="urn:microsoft.com/office/officeart/2005/8/layout/chevron2"/>
    <dgm:cxn modelId="{2C5B3B4C-BEB6-48A3-A226-EF3F4B791062}" type="presParOf" srcId="{AFDE0ADF-3621-46CD-BDF4-97F23F30BC28}" destId="{2697741C-D9E8-45DA-9AA9-7E26D817B087}" srcOrd="1" destOrd="0" presId="urn:microsoft.com/office/officeart/2005/8/layout/chevron2"/>
    <dgm:cxn modelId="{3156AAE1-B947-4538-AA6A-E8166AE2A0AD}" type="presParOf" srcId="{2A99FB2D-C40C-411C-8E3A-8DC8608233DA}" destId="{5DB3C82A-5A3C-4895-A0B3-BC5A3B5B3DFA}" srcOrd="1" destOrd="0" presId="urn:microsoft.com/office/officeart/2005/8/layout/chevron2"/>
    <dgm:cxn modelId="{9BE213E0-0420-46EB-B79B-4067957D6567}" type="presParOf" srcId="{2A99FB2D-C40C-411C-8E3A-8DC8608233DA}" destId="{19E630C8-836B-4BD2-B8E6-182FE7E32ED1}" srcOrd="2" destOrd="0" presId="urn:microsoft.com/office/officeart/2005/8/layout/chevron2"/>
    <dgm:cxn modelId="{3F132CE5-C4FE-43D5-8678-42E015FA2D30}" type="presParOf" srcId="{19E630C8-836B-4BD2-B8E6-182FE7E32ED1}" destId="{209321F3-CED5-4498-9018-BD468F32F16D}" srcOrd="0" destOrd="0" presId="urn:microsoft.com/office/officeart/2005/8/layout/chevron2"/>
    <dgm:cxn modelId="{C6493D20-762A-4559-8F24-5A7D9BC1BACB}" type="presParOf" srcId="{19E630C8-836B-4BD2-B8E6-182FE7E32ED1}" destId="{0C0F82F0-306D-4F31-8B77-62269E887CE5}" srcOrd="1" destOrd="0" presId="urn:microsoft.com/office/officeart/2005/8/layout/chevron2"/>
    <dgm:cxn modelId="{00499A3F-6A2C-44A4-B897-B16767FEF64F}" type="presParOf" srcId="{2A99FB2D-C40C-411C-8E3A-8DC8608233DA}" destId="{9C16FACB-8D2E-4F92-9F15-AA15E45379F1}" srcOrd="3" destOrd="0" presId="urn:microsoft.com/office/officeart/2005/8/layout/chevron2"/>
    <dgm:cxn modelId="{BECFB4E3-4EFE-40FF-AF19-596A98AA36AE}" type="presParOf" srcId="{2A99FB2D-C40C-411C-8E3A-8DC8608233DA}" destId="{CB2AFC85-94E5-4F21-A909-217B786AB02C}" srcOrd="4" destOrd="0" presId="urn:microsoft.com/office/officeart/2005/8/layout/chevron2"/>
    <dgm:cxn modelId="{AE9FCA49-3E26-47D1-ACBC-D6AD0841B572}" type="presParOf" srcId="{CB2AFC85-94E5-4F21-A909-217B786AB02C}" destId="{8AE33DE7-128B-4879-B07A-877E6D940D10}" srcOrd="0" destOrd="0" presId="urn:microsoft.com/office/officeart/2005/8/layout/chevron2"/>
    <dgm:cxn modelId="{60BF9905-D94A-4777-A553-2A1D8112C530}" type="presParOf" srcId="{CB2AFC85-94E5-4F21-A909-217B786AB02C}" destId="{D57FE753-27F6-42B1-B1D7-0A9E40656A40}" srcOrd="1" destOrd="0" presId="urn:microsoft.com/office/officeart/2005/8/layout/chevron2"/>
    <dgm:cxn modelId="{F69ABE8B-635E-4F2E-9844-35AC6DE4B200}" type="presParOf" srcId="{2A99FB2D-C40C-411C-8E3A-8DC8608233DA}" destId="{3D2F9A50-7133-4660-9040-48FEE2BFA9CE}" srcOrd="5" destOrd="0" presId="urn:microsoft.com/office/officeart/2005/8/layout/chevron2"/>
    <dgm:cxn modelId="{80ACD617-3D66-419D-899D-AC1BDD9B488A}" type="presParOf" srcId="{2A99FB2D-C40C-411C-8E3A-8DC8608233DA}" destId="{8873379D-1C92-4716-AAA1-3B8AC09AE9BD}" srcOrd="6" destOrd="0" presId="urn:microsoft.com/office/officeart/2005/8/layout/chevron2"/>
    <dgm:cxn modelId="{D9A8DC41-858F-496A-9EDC-D9C986615A21}" type="presParOf" srcId="{8873379D-1C92-4716-AAA1-3B8AC09AE9BD}" destId="{412EE925-C71D-4622-A704-9A04D27F7558}" srcOrd="0" destOrd="0" presId="urn:microsoft.com/office/officeart/2005/8/layout/chevron2"/>
    <dgm:cxn modelId="{895B434E-F469-4BFD-8738-A2875C2855F1}" type="presParOf" srcId="{8873379D-1C92-4716-AAA1-3B8AC09AE9BD}" destId="{FCA4C29C-2A73-42CD-A6D0-4CB7E95D7FB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1CBBDE-F99F-43D9-8449-73A8B1C91717}" type="doc">
      <dgm:prSet loTypeId="urn:microsoft.com/office/officeart/2005/8/layout/process1" loCatId="process" qsTypeId="urn:microsoft.com/office/officeart/2005/8/quickstyle/simple1" qsCatId="simple" csTypeId="urn:microsoft.com/office/officeart/2005/8/colors/accent1_2" csCatId="accent1" phldr="1"/>
      <dgm:spPr/>
    </dgm:pt>
    <dgm:pt modelId="{D71404F3-B336-4FC1-867D-A62A36F863FE}">
      <dgm:prSet phldrT="[Text]"/>
      <dgm:spPr/>
      <dgm:t>
        <a:bodyPr/>
        <a:lstStyle/>
        <a:p>
          <a:r>
            <a:rPr lang="el"/>
            <a:t>Ευαισθητοποίηση</a:t>
          </a:r>
        </a:p>
      </dgm:t>
    </dgm:pt>
    <dgm:pt modelId="{85EDD14F-A8BA-461F-9F8C-A4AF77F618DF}" type="parTrans" cxnId="{FF9B4B5D-4AEE-4958-9CAB-56A469249F72}">
      <dgm:prSet/>
      <dgm:spPr/>
      <dgm:t>
        <a:bodyPr/>
        <a:lstStyle/>
        <a:p>
          <a:endParaRPr lang="de-DE"/>
        </a:p>
      </dgm:t>
    </dgm:pt>
    <dgm:pt modelId="{F704E922-8D23-4671-99F2-D9E1FA73547B}" type="sibTrans" cxnId="{FF9B4B5D-4AEE-4958-9CAB-56A469249F72}">
      <dgm:prSet/>
      <dgm:spPr/>
      <dgm:t>
        <a:bodyPr/>
        <a:lstStyle/>
        <a:p>
          <a:endParaRPr lang="de-DE"/>
        </a:p>
      </dgm:t>
    </dgm:pt>
    <dgm:pt modelId="{0A783234-D1CF-446E-9DC5-F5BBAD7F15B5}">
      <dgm:prSet phldrT="[Text]"/>
      <dgm:spPr/>
      <dgm:t>
        <a:bodyPr/>
        <a:lstStyle/>
        <a:p>
          <a:r>
            <a:rPr lang="el"/>
            <a:t>Πρόθεση</a:t>
          </a:r>
        </a:p>
      </dgm:t>
    </dgm:pt>
    <dgm:pt modelId="{9BB7EFBC-4198-4036-ACEF-649DDE0F5B5E}" type="parTrans" cxnId="{0D2A5940-2F81-475E-8599-912C8AD85009}">
      <dgm:prSet/>
      <dgm:spPr/>
      <dgm:t>
        <a:bodyPr/>
        <a:lstStyle/>
        <a:p>
          <a:endParaRPr lang="de-DE"/>
        </a:p>
      </dgm:t>
    </dgm:pt>
    <dgm:pt modelId="{3C75CE10-B0C6-4949-B843-37F0D345BC6B}" type="sibTrans" cxnId="{0D2A5940-2F81-475E-8599-912C8AD85009}">
      <dgm:prSet/>
      <dgm:spPr/>
      <dgm:t>
        <a:bodyPr/>
        <a:lstStyle/>
        <a:p>
          <a:endParaRPr lang="de-DE"/>
        </a:p>
      </dgm:t>
    </dgm:pt>
    <dgm:pt modelId="{AF59A758-541E-426B-8E81-B8B3E14B33A7}">
      <dgm:prSet phldrT="[Text]"/>
      <dgm:spPr/>
      <dgm:t>
        <a:bodyPr/>
        <a:lstStyle/>
        <a:p>
          <a:r>
            <a:rPr lang="el" err="1"/>
            <a:t>Η ΣΥΜΠΕΡΙΦΟΡΑ</a:t>
          </a:r>
          <a:endParaRPr lang="de-DE"/>
        </a:p>
      </dgm:t>
    </dgm:pt>
    <dgm:pt modelId="{DF18F947-DEC7-474C-AE1C-CEEBE49888DC}" type="parTrans" cxnId="{C2B0494F-AF20-49FD-B7D7-11164C006ECC}">
      <dgm:prSet/>
      <dgm:spPr/>
      <dgm:t>
        <a:bodyPr/>
        <a:lstStyle/>
        <a:p>
          <a:endParaRPr lang="de-DE"/>
        </a:p>
      </dgm:t>
    </dgm:pt>
    <dgm:pt modelId="{8ADEFA33-D30F-49BB-89A3-2BF6F89D47D6}" type="sibTrans" cxnId="{C2B0494F-AF20-49FD-B7D7-11164C006ECC}">
      <dgm:prSet/>
      <dgm:spPr/>
      <dgm:t>
        <a:bodyPr/>
        <a:lstStyle/>
        <a:p>
          <a:endParaRPr lang="de-DE"/>
        </a:p>
      </dgm:t>
    </dgm:pt>
    <dgm:pt modelId="{A07DE839-5CE8-4E0A-B5EF-E77F50C67E63}">
      <dgm:prSet/>
      <dgm:spPr/>
      <dgm:t>
        <a:bodyPr/>
        <a:lstStyle/>
        <a:p>
          <a:r>
            <a:rPr lang="el"/>
            <a:t>Συνήθεια</a:t>
          </a:r>
        </a:p>
      </dgm:t>
    </dgm:pt>
    <dgm:pt modelId="{8D738F0B-E723-4436-A0BF-F09A7F56206F}" type="parTrans" cxnId="{1BCC206A-85F6-4C77-8C33-2D99FB9AA34C}">
      <dgm:prSet/>
      <dgm:spPr/>
      <dgm:t>
        <a:bodyPr/>
        <a:lstStyle/>
        <a:p>
          <a:endParaRPr lang="de-DE"/>
        </a:p>
      </dgm:t>
    </dgm:pt>
    <dgm:pt modelId="{D3BA95EF-002A-4183-816E-25AFB3806122}" type="sibTrans" cxnId="{1BCC206A-85F6-4C77-8C33-2D99FB9AA34C}">
      <dgm:prSet/>
      <dgm:spPr/>
      <dgm:t>
        <a:bodyPr/>
        <a:lstStyle/>
        <a:p>
          <a:endParaRPr lang="de-DE"/>
        </a:p>
      </dgm:t>
    </dgm:pt>
    <dgm:pt modelId="{4364E435-C34A-45AA-8789-F72F6571B6E2}" type="pres">
      <dgm:prSet presAssocID="{271CBBDE-F99F-43D9-8449-73A8B1C91717}" presName="Name0" presStyleCnt="0">
        <dgm:presLayoutVars>
          <dgm:dir/>
          <dgm:resizeHandles val="exact"/>
        </dgm:presLayoutVars>
      </dgm:prSet>
      <dgm:spPr/>
    </dgm:pt>
    <dgm:pt modelId="{646DB97B-E498-409C-AFCC-CAAB27BD19C8}" type="pres">
      <dgm:prSet presAssocID="{D71404F3-B336-4FC1-867D-A62A36F863FE}" presName="node" presStyleLbl="node1" presStyleIdx="0" presStyleCnt="4">
        <dgm:presLayoutVars>
          <dgm:bulletEnabled val="1"/>
        </dgm:presLayoutVars>
      </dgm:prSet>
      <dgm:spPr/>
    </dgm:pt>
    <dgm:pt modelId="{B8B44662-230D-4A96-9F66-BACD4097B651}" type="pres">
      <dgm:prSet presAssocID="{F704E922-8D23-4671-99F2-D9E1FA73547B}" presName="sibTrans" presStyleLbl="sibTrans2D1" presStyleIdx="0" presStyleCnt="3"/>
      <dgm:spPr/>
    </dgm:pt>
    <dgm:pt modelId="{6B24FEC3-BFD0-44C7-AB7C-1CDFB502E6D8}" type="pres">
      <dgm:prSet presAssocID="{F704E922-8D23-4671-99F2-D9E1FA73547B}" presName="connectorText" presStyleLbl="sibTrans2D1" presStyleIdx="0" presStyleCnt="3"/>
      <dgm:spPr/>
    </dgm:pt>
    <dgm:pt modelId="{7A0D681C-F985-4788-BFCC-1570093EBCDF}" type="pres">
      <dgm:prSet presAssocID="{0A783234-D1CF-446E-9DC5-F5BBAD7F15B5}" presName="node" presStyleLbl="node1" presStyleIdx="1" presStyleCnt="4">
        <dgm:presLayoutVars>
          <dgm:bulletEnabled val="1"/>
        </dgm:presLayoutVars>
      </dgm:prSet>
      <dgm:spPr/>
    </dgm:pt>
    <dgm:pt modelId="{49A80D76-A1B8-4CBA-BF34-4BD6D0873714}" type="pres">
      <dgm:prSet presAssocID="{3C75CE10-B0C6-4949-B843-37F0D345BC6B}" presName="sibTrans" presStyleLbl="sibTrans2D1" presStyleIdx="1" presStyleCnt="3"/>
      <dgm:spPr/>
    </dgm:pt>
    <dgm:pt modelId="{95C844B4-CCC5-4DFF-B3A6-06CBA22C4021}" type="pres">
      <dgm:prSet presAssocID="{3C75CE10-B0C6-4949-B843-37F0D345BC6B}" presName="connectorText" presStyleLbl="sibTrans2D1" presStyleIdx="1" presStyleCnt="3"/>
      <dgm:spPr/>
    </dgm:pt>
    <dgm:pt modelId="{7E557506-D4B6-4A08-B99D-93EB2617E0EC}" type="pres">
      <dgm:prSet presAssocID="{AF59A758-541E-426B-8E81-B8B3E14B33A7}" presName="node" presStyleLbl="node1" presStyleIdx="2" presStyleCnt="4">
        <dgm:presLayoutVars>
          <dgm:bulletEnabled val="1"/>
        </dgm:presLayoutVars>
      </dgm:prSet>
      <dgm:spPr/>
    </dgm:pt>
    <dgm:pt modelId="{670F50B2-78B0-4E56-8BF3-431AA8733231}" type="pres">
      <dgm:prSet presAssocID="{8ADEFA33-D30F-49BB-89A3-2BF6F89D47D6}" presName="sibTrans" presStyleLbl="sibTrans2D1" presStyleIdx="2" presStyleCnt="3"/>
      <dgm:spPr/>
    </dgm:pt>
    <dgm:pt modelId="{793A8C51-EF2A-4F57-AF9A-E8751635A192}" type="pres">
      <dgm:prSet presAssocID="{8ADEFA33-D30F-49BB-89A3-2BF6F89D47D6}" presName="connectorText" presStyleLbl="sibTrans2D1" presStyleIdx="2" presStyleCnt="3"/>
      <dgm:spPr/>
    </dgm:pt>
    <dgm:pt modelId="{38488D8B-1680-4945-8379-8023C674C203}" type="pres">
      <dgm:prSet presAssocID="{A07DE839-5CE8-4E0A-B5EF-E77F50C67E63}" presName="node" presStyleLbl="node1" presStyleIdx="3" presStyleCnt="4">
        <dgm:presLayoutVars>
          <dgm:bulletEnabled val="1"/>
        </dgm:presLayoutVars>
      </dgm:prSet>
      <dgm:spPr/>
    </dgm:pt>
  </dgm:ptLst>
  <dgm:cxnLst>
    <dgm:cxn modelId="{A305D901-7CA3-4438-9EBE-7E8CD00414AC}" type="presOf" srcId="{F704E922-8D23-4671-99F2-D9E1FA73547B}" destId="{B8B44662-230D-4A96-9F66-BACD4097B651}" srcOrd="0" destOrd="0" presId="urn:microsoft.com/office/officeart/2005/8/layout/process1"/>
    <dgm:cxn modelId="{8BA20E02-7453-48E9-9C76-87110175F21E}" type="presOf" srcId="{D71404F3-B336-4FC1-867D-A62A36F863FE}" destId="{646DB97B-E498-409C-AFCC-CAAB27BD19C8}" srcOrd="0" destOrd="0" presId="urn:microsoft.com/office/officeart/2005/8/layout/process1"/>
    <dgm:cxn modelId="{3CCCA104-BB8E-48EF-B361-39EF552F45A5}" type="presOf" srcId="{271CBBDE-F99F-43D9-8449-73A8B1C91717}" destId="{4364E435-C34A-45AA-8789-F72F6571B6E2}" srcOrd="0" destOrd="0" presId="urn:microsoft.com/office/officeart/2005/8/layout/process1"/>
    <dgm:cxn modelId="{0D2A5940-2F81-475E-8599-912C8AD85009}" srcId="{271CBBDE-F99F-43D9-8449-73A8B1C91717}" destId="{0A783234-D1CF-446E-9DC5-F5BBAD7F15B5}" srcOrd="1" destOrd="0" parTransId="{9BB7EFBC-4198-4036-ACEF-649DDE0F5B5E}" sibTransId="{3C75CE10-B0C6-4949-B843-37F0D345BC6B}"/>
    <dgm:cxn modelId="{FF9B4B5D-4AEE-4958-9CAB-56A469249F72}" srcId="{271CBBDE-F99F-43D9-8449-73A8B1C91717}" destId="{D71404F3-B336-4FC1-867D-A62A36F863FE}" srcOrd="0" destOrd="0" parTransId="{85EDD14F-A8BA-461F-9F8C-A4AF77F618DF}" sibTransId="{F704E922-8D23-4671-99F2-D9E1FA73547B}"/>
    <dgm:cxn modelId="{6BC3F967-5560-4512-ACB1-45A9BC8C88EA}" type="presOf" srcId="{0A783234-D1CF-446E-9DC5-F5BBAD7F15B5}" destId="{7A0D681C-F985-4788-BFCC-1570093EBCDF}" srcOrd="0" destOrd="0" presId="urn:microsoft.com/office/officeart/2005/8/layout/process1"/>
    <dgm:cxn modelId="{1BCC206A-85F6-4C77-8C33-2D99FB9AA34C}" srcId="{271CBBDE-F99F-43D9-8449-73A8B1C91717}" destId="{A07DE839-5CE8-4E0A-B5EF-E77F50C67E63}" srcOrd="3" destOrd="0" parTransId="{8D738F0B-E723-4436-A0BF-F09A7F56206F}" sibTransId="{D3BA95EF-002A-4183-816E-25AFB3806122}"/>
    <dgm:cxn modelId="{C2B0494F-AF20-49FD-B7D7-11164C006ECC}" srcId="{271CBBDE-F99F-43D9-8449-73A8B1C91717}" destId="{AF59A758-541E-426B-8E81-B8B3E14B33A7}" srcOrd="2" destOrd="0" parTransId="{DF18F947-DEC7-474C-AE1C-CEEBE49888DC}" sibTransId="{8ADEFA33-D30F-49BB-89A3-2BF6F89D47D6}"/>
    <dgm:cxn modelId="{65D9C972-A0E4-47A0-84C0-1D95AFD271BB}" type="presOf" srcId="{3C75CE10-B0C6-4949-B843-37F0D345BC6B}" destId="{49A80D76-A1B8-4CBA-BF34-4BD6D0873714}" srcOrd="0" destOrd="0" presId="urn:microsoft.com/office/officeart/2005/8/layout/process1"/>
    <dgm:cxn modelId="{AA34EA7C-5F44-44AF-8DD4-9993B712D129}" type="presOf" srcId="{8ADEFA33-D30F-49BB-89A3-2BF6F89D47D6}" destId="{670F50B2-78B0-4E56-8BF3-431AA8733231}" srcOrd="0" destOrd="0" presId="urn:microsoft.com/office/officeart/2005/8/layout/process1"/>
    <dgm:cxn modelId="{9CE5A687-1ADB-46BB-87A2-634AF12339C4}" type="presOf" srcId="{3C75CE10-B0C6-4949-B843-37F0D345BC6B}" destId="{95C844B4-CCC5-4DFF-B3A6-06CBA22C4021}" srcOrd="1" destOrd="0" presId="urn:microsoft.com/office/officeart/2005/8/layout/process1"/>
    <dgm:cxn modelId="{7E69F187-B458-4723-9EFD-DB9C290DA1DA}" type="presOf" srcId="{8ADEFA33-D30F-49BB-89A3-2BF6F89D47D6}" destId="{793A8C51-EF2A-4F57-AF9A-E8751635A192}" srcOrd="1" destOrd="0" presId="urn:microsoft.com/office/officeart/2005/8/layout/process1"/>
    <dgm:cxn modelId="{A5454FAE-F555-4AD3-834A-E7AE81311616}" type="presOf" srcId="{AF59A758-541E-426B-8E81-B8B3E14B33A7}" destId="{7E557506-D4B6-4A08-B99D-93EB2617E0EC}" srcOrd="0" destOrd="0" presId="urn:microsoft.com/office/officeart/2005/8/layout/process1"/>
    <dgm:cxn modelId="{6854F1EC-D522-4D73-AD0F-419F25FCE2A6}" type="presOf" srcId="{F704E922-8D23-4671-99F2-D9E1FA73547B}" destId="{6B24FEC3-BFD0-44C7-AB7C-1CDFB502E6D8}" srcOrd="1" destOrd="0" presId="urn:microsoft.com/office/officeart/2005/8/layout/process1"/>
    <dgm:cxn modelId="{1A7631F7-2C09-43E5-A373-59EC6959556E}" type="presOf" srcId="{A07DE839-5CE8-4E0A-B5EF-E77F50C67E63}" destId="{38488D8B-1680-4945-8379-8023C674C203}" srcOrd="0" destOrd="0" presId="urn:microsoft.com/office/officeart/2005/8/layout/process1"/>
    <dgm:cxn modelId="{79A76C92-C8AE-42D3-9C9C-C7B49F5AA62D}" type="presParOf" srcId="{4364E435-C34A-45AA-8789-F72F6571B6E2}" destId="{646DB97B-E498-409C-AFCC-CAAB27BD19C8}" srcOrd="0" destOrd="0" presId="urn:microsoft.com/office/officeart/2005/8/layout/process1"/>
    <dgm:cxn modelId="{AEB5B02B-50DA-49D6-AB2E-304F30323C30}" type="presParOf" srcId="{4364E435-C34A-45AA-8789-F72F6571B6E2}" destId="{B8B44662-230D-4A96-9F66-BACD4097B651}" srcOrd="1" destOrd="0" presId="urn:microsoft.com/office/officeart/2005/8/layout/process1"/>
    <dgm:cxn modelId="{33EA3737-AD5F-4186-B567-A996AD189431}" type="presParOf" srcId="{B8B44662-230D-4A96-9F66-BACD4097B651}" destId="{6B24FEC3-BFD0-44C7-AB7C-1CDFB502E6D8}" srcOrd="0" destOrd="0" presId="urn:microsoft.com/office/officeart/2005/8/layout/process1"/>
    <dgm:cxn modelId="{85B82A92-D35E-448A-8C6D-4FD3212B816A}" type="presParOf" srcId="{4364E435-C34A-45AA-8789-F72F6571B6E2}" destId="{7A0D681C-F985-4788-BFCC-1570093EBCDF}" srcOrd="2" destOrd="0" presId="urn:microsoft.com/office/officeart/2005/8/layout/process1"/>
    <dgm:cxn modelId="{1737CFC0-AA02-4228-818A-249D15C3DA6A}" type="presParOf" srcId="{4364E435-C34A-45AA-8789-F72F6571B6E2}" destId="{49A80D76-A1B8-4CBA-BF34-4BD6D0873714}" srcOrd="3" destOrd="0" presId="urn:microsoft.com/office/officeart/2005/8/layout/process1"/>
    <dgm:cxn modelId="{74FF6C0D-3A19-4DB6-B606-AD077B308904}" type="presParOf" srcId="{49A80D76-A1B8-4CBA-BF34-4BD6D0873714}" destId="{95C844B4-CCC5-4DFF-B3A6-06CBA22C4021}" srcOrd="0" destOrd="0" presId="urn:microsoft.com/office/officeart/2005/8/layout/process1"/>
    <dgm:cxn modelId="{7D86A89B-145D-4511-B113-8E2ABE683116}" type="presParOf" srcId="{4364E435-C34A-45AA-8789-F72F6571B6E2}" destId="{7E557506-D4B6-4A08-B99D-93EB2617E0EC}" srcOrd="4" destOrd="0" presId="urn:microsoft.com/office/officeart/2005/8/layout/process1"/>
    <dgm:cxn modelId="{85FE6AFC-C508-40E9-834B-8C6B0BC7899D}" type="presParOf" srcId="{4364E435-C34A-45AA-8789-F72F6571B6E2}" destId="{670F50B2-78B0-4E56-8BF3-431AA8733231}" srcOrd="5" destOrd="0" presId="urn:microsoft.com/office/officeart/2005/8/layout/process1"/>
    <dgm:cxn modelId="{A0815DB8-5F74-4227-A7A6-8E0DC4CCA12A}" type="presParOf" srcId="{670F50B2-78B0-4E56-8BF3-431AA8733231}" destId="{793A8C51-EF2A-4F57-AF9A-E8751635A192}" srcOrd="0" destOrd="0" presId="urn:microsoft.com/office/officeart/2005/8/layout/process1"/>
    <dgm:cxn modelId="{663C69DB-1701-4ED2-AE30-1B13E20361C6}" type="presParOf" srcId="{4364E435-C34A-45AA-8789-F72F6571B6E2}" destId="{38488D8B-1680-4945-8379-8023C674C20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8FCBB-DC7F-4268-ADCA-105D0B43CB16}">
      <dsp:nvSpPr>
        <dsp:cNvPr id="0" name=""/>
        <dsp:cNvSpPr/>
      </dsp:nvSpPr>
      <dsp:spPr>
        <a:xfrm rot="5400000">
          <a:off x="-185966" y="189497"/>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 sz="900" kern="1200"/>
            <a:t>Έρευνα</a:t>
          </a:r>
          <a:endParaRPr lang="nb-NO" sz="900" kern="1200"/>
        </a:p>
      </dsp:txBody>
      <dsp:txXfrm rot="-5400000">
        <a:off x="1" y="437452"/>
        <a:ext cx="867844" cy="371933"/>
      </dsp:txXfrm>
    </dsp:sp>
    <dsp:sp modelId="{2697741C-D9E8-45DA-9AA9-7E26D817B087}">
      <dsp:nvSpPr>
        <dsp:cNvPr id="0" name=""/>
        <dsp:cNvSpPr/>
      </dsp:nvSpPr>
      <dsp:spPr>
        <a:xfrm rot="5400000">
          <a:off x="2723394" y="-1852019"/>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l" sz="1500" kern="1200"/>
            <a:t>Αναγνώριση (Aufklärung).</a:t>
          </a:r>
          <a:endParaRPr lang="nb-NO" sz="1500" kern="1200"/>
        </a:p>
        <a:p>
          <a:pPr marL="114300" lvl="1" indent="-114300" algn="l" defTabSz="666750">
            <a:lnSpc>
              <a:spcPct val="90000"/>
            </a:lnSpc>
            <a:spcBef>
              <a:spcPct val="0"/>
            </a:spcBef>
            <a:spcAft>
              <a:spcPct val="15000"/>
            </a:spcAft>
            <a:buChar char="•"/>
          </a:pPr>
          <a:r>
            <a:rPr lang="el" sz="1500" kern="1200" err="1"/>
            <a:t>Προσδιορίστε μεμονωμένες/οργανωτικές ευπάθειες.</a:t>
          </a:r>
          <a:endParaRPr lang="nb-NO" sz="1500" kern="1200"/>
        </a:p>
      </dsp:txBody>
      <dsp:txXfrm rot="-5400000">
        <a:off x="867845" y="42869"/>
        <a:ext cx="4477616" cy="727177"/>
      </dsp:txXfrm>
    </dsp:sp>
    <dsp:sp modelId="{209321F3-CED5-4498-9018-BD468F32F16D}">
      <dsp:nvSpPr>
        <dsp:cNvPr id="0" name=""/>
        <dsp:cNvSpPr/>
      </dsp:nvSpPr>
      <dsp:spPr>
        <a:xfrm rot="5400000">
          <a:off x="-185966" y="1282538"/>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 sz="900" kern="1200"/>
            <a:t>Αγκιστρο</a:t>
          </a:r>
          <a:endParaRPr lang="nb-NO" sz="900" kern="1200"/>
        </a:p>
      </dsp:txBody>
      <dsp:txXfrm rot="-5400000">
        <a:off x="1" y="1530493"/>
        <a:ext cx="867844" cy="371933"/>
      </dsp:txXfrm>
    </dsp:sp>
    <dsp:sp modelId="{0C0F82F0-306D-4F31-8B77-62269E887CE5}">
      <dsp:nvSpPr>
        <dsp:cNvPr id="0" name=""/>
        <dsp:cNvSpPr/>
      </dsp:nvSpPr>
      <dsp:spPr>
        <a:xfrm rot="5400000">
          <a:off x="2723394" y="-758978"/>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l" sz="1500" kern="1200" err="1"/>
            <a:t>Ξεκινήστε την επικοινωνία με το πιθανό θύμα.</a:t>
          </a:r>
          <a:endParaRPr lang="nb-NO" sz="1500" kern="1200"/>
        </a:p>
        <a:p>
          <a:pPr marL="114300" lvl="1" indent="-114300" algn="l" defTabSz="666750">
            <a:lnSpc>
              <a:spcPct val="90000"/>
            </a:lnSpc>
            <a:spcBef>
              <a:spcPct val="0"/>
            </a:spcBef>
            <a:spcAft>
              <a:spcPct val="15000"/>
            </a:spcAft>
            <a:buChar char="•"/>
          </a:pPr>
          <a:r>
            <a:rPr lang="el" sz="1500" kern="1200" err="1"/>
            <a:t>Ασχοληθείτε, γυρίστε την ιστορία, χτίστε εμπιστοσύνη, πάρτε τον έλεγχο.</a:t>
          </a:r>
          <a:endParaRPr lang="nb-NO" sz="1500" kern="1200"/>
        </a:p>
      </dsp:txBody>
      <dsp:txXfrm rot="-5400000">
        <a:off x="867845" y="1135910"/>
        <a:ext cx="4477616" cy="727177"/>
      </dsp:txXfrm>
    </dsp:sp>
    <dsp:sp modelId="{8AE33DE7-128B-4879-B07A-877E6D940D10}">
      <dsp:nvSpPr>
        <dsp:cNvPr id="0" name=""/>
        <dsp:cNvSpPr/>
      </dsp:nvSpPr>
      <dsp:spPr>
        <a:xfrm rot="5400000">
          <a:off x="-185966" y="2375579"/>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 sz="900" kern="1200"/>
            <a:t>Αναπαραγωγή</a:t>
          </a:r>
          <a:endParaRPr lang="nb-NO" sz="900" kern="1200"/>
        </a:p>
      </dsp:txBody>
      <dsp:txXfrm rot="-5400000">
        <a:off x="1" y="2623534"/>
        <a:ext cx="867844" cy="371933"/>
      </dsp:txXfrm>
    </dsp:sp>
    <dsp:sp modelId="{D57FE753-27F6-42B1-B1D7-0A9E40656A40}">
      <dsp:nvSpPr>
        <dsp:cNvPr id="0" name=""/>
        <dsp:cNvSpPr/>
      </dsp:nvSpPr>
      <dsp:spPr>
        <a:xfrm rot="5400000">
          <a:off x="2723394" y="334063"/>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l" sz="1500" kern="1200" err="1"/>
            <a:t>Εκπληρώστε τον σκοπό της επίθεσης.</a:t>
          </a:r>
          <a:endParaRPr lang="nb-NO" sz="1500" kern="1200"/>
        </a:p>
        <a:p>
          <a:pPr marL="114300" lvl="1" indent="-114300" algn="l" defTabSz="666750">
            <a:lnSpc>
              <a:spcPct val="90000"/>
            </a:lnSpc>
            <a:spcBef>
              <a:spcPct val="0"/>
            </a:spcBef>
            <a:spcAft>
              <a:spcPct val="15000"/>
            </a:spcAft>
            <a:buChar char="•"/>
          </a:pPr>
          <a:r>
            <a:rPr lang="el" sz="1500" kern="1200" err="1"/>
            <a:t>Θέστε σε κίνδυνο το σύστημα.</a:t>
          </a:r>
          <a:endParaRPr lang="nb-NO" sz="1500" kern="1200"/>
        </a:p>
      </dsp:txBody>
      <dsp:txXfrm rot="-5400000">
        <a:off x="867845" y="2228952"/>
        <a:ext cx="4477616" cy="727177"/>
      </dsp:txXfrm>
    </dsp:sp>
    <dsp:sp modelId="{412EE925-C71D-4622-A704-9A04D27F7558}">
      <dsp:nvSpPr>
        <dsp:cNvPr id="0" name=""/>
        <dsp:cNvSpPr/>
      </dsp:nvSpPr>
      <dsp:spPr>
        <a:xfrm rot="5400000">
          <a:off x="-185966" y="3468621"/>
          <a:ext cx="1239777" cy="867844"/>
        </a:xfrm>
        <a:prstGeom prst="chevron">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l" sz="900" kern="1200"/>
            <a:t>Εξοδος</a:t>
          </a:r>
          <a:endParaRPr lang="nb-NO" sz="900" kern="1200"/>
        </a:p>
      </dsp:txBody>
      <dsp:txXfrm rot="-5400000">
        <a:off x="1" y="3716576"/>
        <a:ext cx="867844" cy="371933"/>
      </dsp:txXfrm>
    </dsp:sp>
    <dsp:sp modelId="{FCA4C29C-2A73-42CD-A6D0-4CB7E95D7FBC}">
      <dsp:nvSpPr>
        <dsp:cNvPr id="0" name=""/>
        <dsp:cNvSpPr/>
      </dsp:nvSpPr>
      <dsp:spPr>
        <a:xfrm rot="5400000">
          <a:off x="2723394" y="1427104"/>
          <a:ext cx="805855" cy="4516955"/>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l" sz="1500" kern="1200" err="1"/>
            <a:t>Ολοκληρώστε την αλληλεπίδραση με το θύμα, κατά προτίμηση χωρίς να κινήσετε υποψίες.</a:t>
          </a:r>
          <a:endParaRPr lang="nb-NO" sz="1500" kern="1200"/>
        </a:p>
        <a:p>
          <a:pPr marL="114300" lvl="1" indent="-114300" algn="l" defTabSz="666750">
            <a:lnSpc>
              <a:spcPct val="90000"/>
            </a:lnSpc>
            <a:spcBef>
              <a:spcPct val="0"/>
            </a:spcBef>
            <a:spcAft>
              <a:spcPct val="15000"/>
            </a:spcAft>
            <a:buChar char="•"/>
          </a:pPr>
          <a:r>
            <a:rPr lang="el" sz="1500" kern="1200" err="1"/>
            <a:t>Εξαφανίστε, σβήστε τα ίχνη.</a:t>
          </a:r>
          <a:endParaRPr lang="nb-NO" sz="1500" kern="1200"/>
        </a:p>
      </dsp:txBody>
      <dsp:txXfrm rot="-5400000">
        <a:off x="867845" y="3321993"/>
        <a:ext cx="4477616" cy="727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B97B-E498-409C-AFCC-CAAB27BD19C8}">
      <dsp:nvSpPr>
        <dsp:cNvPr id="0" name=""/>
        <dsp:cNvSpPr/>
      </dsp:nvSpPr>
      <dsp:spPr>
        <a:xfrm>
          <a:off x="1715"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l" sz="900" kern="1200"/>
            <a:t>Ευαισθητοποίηση</a:t>
          </a:r>
        </a:p>
      </dsp:txBody>
      <dsp:txXfrm>
        <a:off x="14897" y="317819"/>
        <a:ext cx="723733" cy="423694"/>
      </dsp:txXfrm>
    </dsp:sp>
    <dsp:sp modelId="{B8B44662-230D-4A96-9F66-BACD4097B651}">
      <dsp:nvSpPr>
        <dsp:cNvPr id="0" name=""/>
        <dsp:cNvSpPr/>
      </dsp:nvSpPr>
      <dsp:spPr>
        <a:xfrm>
          <a:off x="826822"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826822" y="473859"/>
        <a:ext cx="111314" cy="111614"/>
      </dsp:txXfrm>
    </dsp:sp>
    <dsp:sp modelId="{7A0D681C-F985-4788-BFCC-1570093EBCDF}">
      <dsp:nvSpPr>
        <dsp:cNvPr id="0" name=""/>
        <dsp:cNvSpPr/>
      </dsp:nvSpPr>
      <dsp:spPr>
        <a:xfrm>
          <a:off x="1051851"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l" sz="900" kern="1200"/>
            <a:t>Πρόθεση</a:t>
          </a:r>
        </a:p>
      </dsp:txBody>
      <dsp:txXfrm>
        <a:off x="1065033" y="317819"/>
        <a:ext cx="723733" cy="423694"/>
      </dsp:txXfrm>
    </dsp:sp>
    <dsp:sp modelId="{49A80D76-A1B8-4CBA-BF34-4BD6D0873714}">
      <dsp:nvSpPr>
        <dsp:cNvPr id="0" name=""/>
        <dsp:cNvSpPr/>
      </dsp:nvSpPr>
      <dsp:spPr>
        <a:xfrm>
          <a:off x="1876958"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1876958" y="473859"/>
        <a:ext cx="111314" cy="111614"/>
      </dsp:txXfrm>
    </dsp:sp>
    <dsp:sp modelId="{7E557506-D4B6-4A08-B99D-93EB2617E0EC}">
      <dsp:nvSpPr>
        <dsp:cNvPr id="0" name=""/>
        <dsp:cNvSpPr/>
      </dsp:nvSpPr>
      <dsp:spPr>
        <a:xfrm>
          <a:off x="2101987"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l" sz="900" kern="1200" err="1"/>
            <a:t>Η ΣΥΜΠΕΡΙΦΟΡΑ</a:t>
          </a:r>
          <a:endParaRPr lang="de-DE" sz="900" kern="1200"/>
        </a:p>
      </dsp:txBody>
      <dsp:txXfrm>
        <a:off x="2115169" y="317819"/>
        <a:ext cx="723733" cy="423694"/>
      </dsp:txXfrm>
    </dsp:sp>
    <dsp:sp modelId="{670F50B2-78B0-4E56-8BF3-431AA8733231}">
      <dsp:nvSpPr>
        <dsp:cNvPr id="0" name=""/>
        <dsp:cNvSpPr/>
      </dsp:nvSpPr>
      <dsp:spPr>
        <a:xfrm>
          <a:off x="2927094" y="436654"/>
          <a:ext cx="159020" cy="1860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2927094" y="473859"/>
        <a:ext cx="111314" cy="111614"/>
      </dsp:txXfrm>
    </dsp:sp>
    <dsp:sp modelId="{38488D8B-1680-4945-8379-8023C674C203}">
      <dsp:nvSpPr>
        <dsp:cNvPr id="0" name=""/>
        <dsp:cNvSpPr/>
      </dsp:nvSpPr>
      <dsp:spPr>
        <a:xfrm>
          <a:off x="3152124" y="304637"/>
          <a:ext cx="750097" cy="45005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l" sz="900" kern="1200"/>
            <a:t>Συνήθεια</a:t>
          </a:r>
        </a:p>
      </dsp:txBody>
      <dsp:txXfrm>
        <a:off x="3165306" y="317819"/>
        <a:ext cx="723733" cy="4236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16/02/2026</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16/02/2026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τα στυλ κειμένου προτύπου</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utm_source=chatgpt.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58750" indent="0">
              <a:buNone/>
            </a:pPr>
            <a:r>
              <a:rPr lang="el"/>
              <a:t>Εδώ έχουμε μια σύντομη – όχι άμεσα σχετική με την εξέταση – ένα πρόχειρο σκίτσο. Οι πορτοκαλί περιοχές επεξεργάζονται συναισθηματικές εντυπώσεις και οι μπλε και μοβ περιοχές είναι υπεύθυνες για τη ρύθμιση της επίδρασης των συναισθηματικών πληροφοριών. Έτσι μπορείτε να δείτε τη διαφορά μεταξύ υποφλοιώδους και προμετωπιαίου.</a:t>
            </a:r>
          </a:p>
          <a:p>
            <a:pPr marL="158750" indent="0">
              <a:buNone/>
            </a:pPr>
            <a:r>
              <a:rPr lang="el" baseline="0"/>
              <a:t>Οι συναισθηματικές επιρροές είναι φυσικά χρήσιμες – δίνουν σημαντικά σήματα σχετικά με την υγιή κοινωνική αλληλεπίδραση, τις καλές αποφάσεις, είναι σημαντικές για την ενσυναίσθηση κ.λπ.</a:t>
            </a:r>
          </a:p>
          <a:p>
            <a:pPr marL="158750" indent="0">
              <a:buNone/>
            </a:pPr>
            <a:r>
              <a:rPr lang="el" baseline="0"/>
              <a:t>Όλα αυτά είναι πλέον πολύ απλοποιημένα. Φυσικά, δεν υπάρχει τέτοιο πράγμα όπως «συναισθηματικές πληροφορίες» και φυσικά υπάρχουν πολλοί περισσότεροι τομείς που εμπλέκονται, αλλά δεν είναι τόσο απλό.</a:t>
            </a:r>
          </a:p>
          <a:p>
            <a:pPr marL="158750" indent="0">
              <a:buNone/>
            </a:pPr>
            <a:r>
              <a:rPr lang="el" baseline="0"/>
              <a:t>Για εμάς, αυτό θα πρέπει να είναι αρκετό προς το παρόν που γνωρίζουμε ότι υπάρχουν νευροανατομικές και νευροφυσιολογικές (δηλαδή λειτουργικές) γνωστές περιοχές στις οποίες μπορούν να αποδοθούν τα διαφορετικά στυλ σκέψης. Με αυτόν τον τρόπο, η έρευνα έχει μάθει να κατανοεί πώς διαφορετικές χημικές καταστάσεις (π.χ. λόγω φαρμάκων), φάρμακα ή τραυματισμοί, μορφές άνοιας κ.λπ. επηρεάζουν και εξηγούν τον έλεγχο της δράσης και τις συναισθηματικές καταστάσεις.</a:t>
            </a:r>
            <a:endParaRPr lang="nb-NO"/>
          </a:p>
        </p:txBody>
      </p:sp>
    </p:spTree>
    <p:extLst>
      <p:ext uri="{BB962C8B-B14F-4D97-AF65-F5344CB8AC3E}">
        <p14:creationId xmlns:p14="http://schemas.microsoft.com/office/powerpoint/2010/main" val="17490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sz="1200" b="0" i="0" u="none" strike="noStrike" kern="1200" baseline="0">
                <a:solidFill>
                  <a:schemeClr val="tx1"/>
                </a:solidFill>
                <a:latin typeface="+mn-lt"/>
                <a:ea typeface="+mn-ea"/>
                <a:cs typeface="+mn-cs"/>
              </a:rPr>
              <a:t>Στο λεγόμενο Πλαίσιο Προσωπικότητας SE, ο Uebelacker συνδύασε στη συνέχεια αυτές τις τεχνικές πειθούς με παράγοντες προσωπικότητας των Big 5 και εξήγησε σε θεωρητική βάση ποιοι τύποι προσωπικότητας είναι πιο πιθανό να ανταποκριθούν σε ποιες στρατηγικές πειθούς και ποιες τεχνικές SE με τη σειρά τους τις εκμεταλλεύονται περισσότερο. Μια επισκόπηση των «κατορθωμάτων», ας πούμε, αν θέλετε.</a:t>
            </a:r>
          </a:p>
          <a:p>
            <a:endParaRPr lang="de-DE" sz="1200" b="0" i="0" u="none" strike="noStrike" kern="1200" baseline="0">
              <a:solidFill>
                <a:schemeClr val="tx1"/>
              </a:solidFill>
              <a:latin typeface="+mn-lt"/>
              <a:ea typeface="+mn-ea"/>
              <a:cs typeface="+mn-cs"/>
            </a:endParaRPr>
          </a:p>
          <a:p>
            <a:r>
              <a:rPr lang="el" sz="1200" b="0" i="0" u="none" strike="noStrike" kern="1200" baseline="0" err="1">
                <a:solidFill>
                  <a:schemeClr val="tx1"/>
                </a:solidFill>
                <a:latin typeface="+mn-lt"/>
                <a:ea typeface="+mn-ea"/>
                <a:cs typeface="+mn-cs"/>
              </a:rPr>
              <a:t>Ευσυνειδησία σημαίνει ότι οι άνθρωποι τηρούν σε μεγάλο βαθμό τους υπάρχοντες κανόνες, τους κοινωνικούς κανόνες και τα γενικά έθιμα. Επομένως, μπορεί να υποτεθεί ότι τα άτομα με υψηλές βαθμολογίες είναι πιο πιθανό να ανταποκριθούν σε επιθέσεις SE στις οποίες ο επιτιθέμενος χρησιμοποιεί τις στρατηγικές πειθούς της εξουσίας, της αμοιβαιότητας και της δέσμευσης. Παράδειγμα: Στους περισσότερους οργανισμούς, οι VIP υψηλού επιπέδου τυγχάνουν ειδικής μεταχείρισης. Η πλαστοπροσωπία ενός VIP στο τηλέφωνο ή μέσω ενός DeepFake και η απαίτηση επαναφοράς ενός κωδικού πρόσβασης έχει περισσότερες πιθανότητες επιτυχίας εδώ. Αυτό που μπορεί να κάνει ένας οργανισμός εδώ είναι να αυξήσει την ευαισθητοποίηση για το γεγονός ότι στις λεγόμενες «επιθέσεις σπανιότητας», όπου απαιτούνται πρωτόκολλα έκτακτης ανάγκης με τα οποία κάποιος έχει λίγη ρουτίνα, εξετάζεται πρώτα η αξιοπιστία μιας εντολής σχετικά με τις ρουτίνες. Επιπλέον, είναι ιδιαίτερα χρήσιμο να αποφεύγεται η απώλεια αναφορών από φόβο και ντροπή, καλλιεργώντας μια κουλτούρα οργανωτικής ασφάλειας στην οποία η αναφορά ανθρώπινων λαθών δεν εγκρίνεται αλλά αναγνωρίζεται.</a:t>
            </a:r>
          </a:p>
          <a:p>
            <a:endParaRPr lang="de-DE" sz="1200" b="0" i="0" u="none" strike="noStrike" kern="1200" baseline="0">
              <a:solidFill>
                <a:schemeClr val="tx1"/>
              </a:solidFill>
              <a:latin typeface="+mn-lt"/>
              <a:ea typeface="+mn-ea"/>
              <a:cs typeface="+mn-cs"/>
            </a:endParaRPr>
          </a:p>
          <a:p>
            <a:r>
              <a:rPr lang="el" sz="1200" b="0" i="0" u="none" strike="noStrike" kern="1200" baseline="0">
                <a:solidFill>
                  <a:schemeClr val="tx1"/>
                </a:solidFill>
                <a:latin typeface="+mn-lt"/>
                <a:ea typeface="+mn-ea"/>
                <a:cs typeface="+mn-cs"/>
              </a:rPr>
              <a:t>Εξωστρέφεια: Στους εξωστρεφείς αρέσει να κοινωνικοποιούνται και να αναζητούν νέα κίνητρα και προκλήσεις. Έχουν επιθυμία για κάτι ξεχωριστό. Οι πολύ εξωστρεφείς άνθρωποι συχνά αναζητούν την κοινωνική προσοχή και, από την άλλη πλευρά, είναι πιο πρόθυμοι να μοιραστούν εσωτερικές πληροφορίες για το τίμημα της κοινωνικής αναγνώρισης, εάν έχουν κερδίσει κάποια εμπιστοσύνη. Ένας τρόπος για να αντιμετωπίσετε πολύ εξωστρεφείς ανθρώπους είναι να τους κολακεύσετε και να τους ανταμείψετε με αυτό, π.χ. εξατομικεύοντας τις επιτυχίες τους στην εκπαίδευση ευαισθητοποίησης για την ασφάλεια στον κυβερνοχώρο και επισημαίνοντάς τις στο intranet ή επιβραβεύοντας ρητά προτάσεις για τη βελτίωση της ασφάλειας με τρόπο που να είναι σαφώς ορατός στους άλλους.</a:t>
            </a:r>
          </a:p>
          <a:p>
            <a:endParaRPr lang="de-DE" sz="1200" b="0" i="0" u="none" strike="noStrike" kern="1200" baseline="0">
              <a:solidFill>
                <a:schemeClr val="tx1"/>
              </a:solidFill>
              <a:latin typeface="+mn-lt"/>
              <a:ea typeface="+mn-ea"/>
              <a:cs typeface="+mn-cs"/>
            </a:endParaRPr>
          </a:p>
          <a:p>
            <a:r>
              <a:rPr lang="el" sz="1200" b="0" i="0" u="none" strike="noStrike" kern="1200" baseline="0" err="1">
                <a:solidFill>
                  <a:schemeClr val="tx1"/>
                </a:solidFill>
                <a:latin typeface="+mn-lt"/>
                <a:ea typeface="+mn-ea"/>
                <a:cs typeface="+mn-cs"/>
              </a:rPr>
              <a:t>Συμφωνία: Οι άνθρωποι που επιτυγχάνουν υψηλές βαθμολογίες εδώ είναι εκείνοι που αντιλαμβανόμαστε ως ιδιαίτερα «καλούς» και ευχάριστους, ευχάριστους. Γενικά έχουν μια ισχυρή τάση να εμπιστεύονται άλλους ανθρώπους – ακόμα και αυτούς που δεν γνωρίζουν προσωπικά. Με άλλα λόγια, ένα άλμα πίστης για τους συνανθρώπους, χαμηλή δυσπιστία. Εδώ είναι που οι προσεγγίσεις «γεωργίας» είναι δυνητικά πιο επιτυχημένες. Εάν μια SE π.χ. Η κοινή χρήση προσωπικών και προσωπικών πληροφοριών είναι πιο πιθανή εδώ. Εδώ, επίσης, υπάρχει μεγαλύτερη ευπάθεια στην εξουσία, την αμοιβαιότητα, τη συμπάθεια και την κοινωνική απόδειξη. Η υπόδειξη άλλων αρχών μπορεί επίσης να βοηθήσει εδώ ("Το αφεντικό σου XY είπε ότι δεν πειράζει αν μου το στείλεις απευθείας"). Οι ευχάριστοι άνθρωποι είναι επίσης πιο πιθανό να αποφύγουν τις κοινωνικές συγκρούσεις – ένας θυμωμένος σύντροφος επικοινωνίας που απειλεί να χάσει την υπομονή του είναι πιο πιθανό να πετύχει τον στόχο του εδώ. Παράδειγμα επίθεσης: Ένα μικρό δώρο για να χτίσετε εμπιστοσύνη ακόμα πιο γρήγορα και μετά ζητήστε μια χάρη για να βοηθήσετε σε μια δυσάρεστη κοινωνική κατάσταση. </a:t>
            </a:r>
          </a:p>
          <a:p>
            <a:endParaRPr lang="de-DE" sz="1200" b="0" i="0" u="none" strike="noStrike" kern="1200" baseline="0">
              <a:solidFill>
                <a:schemeClr val="tx1"/>
              </a:solidFill>
              <a:latin typeface="+mn-lt"/>
              <a:ea typeface="+mn-ea"/>
              <a:cs typeface="+mn-cs"/>
            </a:endParaRPr>
          </a:p>
          <a:p>
            <a:r>
              <a:rPr lang="el" sz="1200" b="0" i="0" u="none" strike="noStrike" kern="1200" baseline="0">
                <a:solidFill>
                  <a:schemeClr val="tx1"/>
                </a:solidFill>
                <a:latin typeface="+mn-lt"/>
                <a:ea typeface="+mn-ea"/>
                <a:cs typeface="+mn-cs"/>
              </a:rPr>
              <a:t>Άνοιγμα σε εμπειρίες: Το άνοιγμα στο νέο, άγνωστο είναι θεμελιωδώς ένας κίνδυνος από αυτή την άποψη. Δεδομένου ότι οι ανοιχτόμυαλοι άνθρωποι είναι πιο πιθανό να υιοθετήσουν εναλλακτικές απόψεις, είναι λιγότερο επιρρεπείς στη χειραγώγηση και λιγότερο πιθανό να ελέγχονται από τις περιοριστικές πεποιθήσεις τους. Η σπανιότητα μπορεί να είναι κάτι στο οποίο πρέπει να αγκιστρωθείτε. Εάν, για παράδειγμα, καλείται να κάνει προτάσεις για τη βελτίωση ενός ιστότοπου με αντάλλαγμα έναν διαγωνισμό έκπληξη, αλλά μόνο τα πρώτα 10 άτομα μιας συγκεκριμένης ομάδας μπορούν να συνδεθούν, τότε αυτό μπορεί να είναι επιτυχές εδώ.</a:t>
            </a:r>
          </a:p>
          <a:p>
            <a:endParaRPr lang="de-DE" sz="1200" b="0" i="0" u="none" strike="noStrike" kern="1200" baseline="0">
              <a:solidFill>
                <a:schemeClr val="tx1"/>
              </a:solidFill>
              <a:latin typeface="+mn-lt"/>
              <a:ea typeface="+mn-ea"/>
              <a:cs typeface="+mn-cs"/>
            </a:endParaRPr>
          </a:p>
          <a:p>
            <a:r>
              <a:rPr lang="el" sz="1200" b="0" i="0" u="none" strike="noStrike" kern="1200" baseline="0" err="1">
                <a:solidFill>
                  <a:schemeClr val="tx1"/>
                </a:solidFill>
                <a:latin typeface="+mn-lt"/>
                <a:ea typeface="+mn-ea"/>
                <a:cs typeface="+mn-cs"/>
              </a:rPr>
              <a:t>Νεωτισμός, δηλαδή συναισθηματική αστάθεια: Οι νευρωτικοί άνθρωποι είναι πιο πιθανό να είναι καχύποπτοι και απαισιόδοξοι. Αυτό σημαίνει ότι τείνουν να είναι λιγότερο ευάλωτοι. Αν υπάρχει, είναι να παρουσιάσουμε στις αρχές που έχουν την εξουσία μια απειλή, δηλαδή μια πηγή αρνητικού συναισθήματος, στην οποία αντιδρούν ιδιαίτερα οι νευρωτικοί άνθρωποι. Αλλά αυτό δεν έχει ακόμη αποδειχθεί και φαίνεται ότι οι νευρωτικοί άνθρωποι είναι κάπως πιο επιτυχημένοι στην αναγνώριση και την απόκρουση της SE. Ένα πρόβλημα μπορεί να είναι ότι οι νευρωτικοί τείνουν να φοβούνται και να διστάζουν να παραδεχτούν λάθη που μπορεί να έχουν κάνει – αλλά αυτό δεν είναι το ίδιο με την ευαισθησία σε κρίσεις SE.</a:t>
            </a:r>
          </a:p>
          <a:p>
            <a:endParaRPr lang="de-DE" sz="1200" b="0" i="0" u="none" strike="noStrike" kern="1200" baseline="0">
              <a:solidFill>
                <a:schemeClr val="tx1"/>
              </a:solidFill>
              <a:latin typeface="+mn-lt"/>
              <a:ea typeface="+mn-ea"/>
              <a:cs typeface="+mn-cs"/>
            </a:endParaRPr>
          </a:p>
          <a:p>
            <a:endParaRPr lang="de-DE" sz="1200" b="0" i="0"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28</a:t>
            </a:fld>
            <a:endParaRPr lang="nb-NO"/>
          </a:p>
        </p:txBody>
      </p:sp>
    </p:spTree>
    <p:extLst>
      <p:ext uri="{BB962C8B-B14F-4D97-AF65-F5344CB8AC3E}">
        <p14:creationId xmlns:p14="http://schemas.microsoft.com/office/powerpoint/2010/main" val="426669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Όλοι γνωρίζουν την έκφραση «αποφασίζω σύμφωνα με το ένστικτο» και γνωρίζουν την έννοια της διαίσθησης.</a:t>
            </a:r>
          </a:p>
          <a:p>
            <a:pPr marL="0" lvl="0" indent="0" algn="l" rtl="0">
              <a:spcBef>
                <a:spcPts val="0"/>
              </a:spcBef>
              <a:spcAft>
                <a:spcPts val="0"/>
              </a:spcAft>
              <a:buNone/>
            </a:pPr>
            <a:r>
              <a:rPr lang="el"/>
              <a:t>Αυτό που είναι λιγότερο γνωστό είναι ότι η διαίσθηση υπάρχει, είναι σχετικά εύκολο να ανιχνευθεί και είναι επίσης βιολογικά – ακριβέστερα: νευροφυσιολογικά – καλά εξηγημένη και κατανοητή.</a:t>
            </a:r>
          </a:p>
          <a:p>
            <a:pPr marL="0" lvl="0" indent="0" algn="l" rtl="0">
              <a:spcBef>
                <a:spcPts val="0"/>
              </a:spcBef>
              <a:spcAft>
                <a:spcPts val="0"/>
              </a:spcAft>
              <a:buNone/>
            </a:pPr>
            <a:r>
              <a:rPr lang="el" baseline="0"/>
              <a:t>Για να είμαστε πιο ακριβείς, οι εμπλεκόμενες δομές είναι ορισμένα – τα λεγόμενα κοιλιακά – μέρη του PFC – όπου οι αποφάσεις συνκαθορίζονται, ο πρόσθιος νησιωτικός φλοιός, τα σήματα από το εσωτερικό του σώματος – ναι! Τα συναισθήματα του εντέρου – «χαρτογραφημένα», δηλαδή κεντρικό νεύρο, δηλαδή στον εγκέφαλο – και το προσαγωγό 10ο κρανιακό νεύρο, το πνευμονογαστρικό νεύρο, δηλαδή το νεύρο που μεταφέρει τα αισθητήρια σήματα από τα έντερα στον εγκέφαλο. Και μερικά άλλα. Εν ολίγοις: οι δομές είναι αρκετά σαφείς και περιλαμβάνουν δομές κεντρικού νευρικού και περιφερικού νεύρου και περιοχές του εγκεφάλου, τις περιοχές του εγκεφάλου που είναι υπεύθυνες για την αντίληψη του σώματος, την επεξεργασία συναισθημάτων και την ενσωμάτωση συναισθημάτων και ορθολογικών εκτιμήσεων.</a:t>
            </a:r>
          </a:p>
          <a:p>
            <a:pPr marL="0" lvl="0" indent="0" algn="l" rtl="0">
              <a:spcBef>
                <a:spcPts val="0"/>
              </a:spcBef>
              <a:spcAft>
                <a:spcPts val="0"/>
              </a:spcAft>
              <a:buNone/>
            </a:pPr>
            <a:endParaRPr lang="de-DE" baseline="0"/>
          </a:p>
          <a:p>
            <a:pPr marL="0" lvl="0" indent="0" algn="l" rtl="0">
              <a:spcBef>
                <a:spcPts val="0"/>
              </a:spcBef>
              <a:spcAft>
                <a:spcPts val="0"/>
              </a:spcAft>
              <a:buNone/>
            </a:pPr>
            <a:r>
              <a:rPr lang="el" baseline="0" err="1"/>
              <a:t>Η διαισθητική σκέψη επηρεάζεται έντονα από τα συναισθήματα και λειτουργεί σχετικά καλά από εξελικτική άποψη. Λειτουργεί πάντα καλά όταν ένα σαφές συναισθηματικό στοιχείο σε μια απόφαση έχει περισσότερο νόημα από την καθαρά ορθολογική-λογική σκέψη. Αυτό συμβαίνει συχνά, ειδικά στις κοινωνικές αλληλεπιδράσεις. Εάν, για παράδειγμα, δεν εμπιστεύεται κάποιον χωρίς να μπορεί να εξηγήσει ακριβώς γιατί.</a:t>
            </a:r>
          </a:p>
          <a:p>
            <a:pPr marL="0" lvl="0" indent="0" algn="l" rtl="0">
              <a:spcBef>
                <a:spcPts val="0"/>
              </a:spcBef>
              <a:spcAft>
                <a:spcPts val="0"/>
              </a:spcAft>
              <a:buNone/>
            </a:pPr>
            <a:endParaRPr lang="de-DE" baseline="0"/>
          </a:p>
          <a:p>
            <a:pPr marL="0" lvl="0" indent="0" algn="l" rtl="0">
              <a:spcBef>
                <a:spcPts val="0"/>
              </a:spcBef>
              <a:spcAft>
                <a:spcPts val="0"/>
              </a:spcAft>
              <a:buNone/>
            </a:pPr>
            <a:r>
              <a:rPr lang="el" baseline="0"/>
              <a:t>Η κατανόηση της διαίσθησης είναι σχετικά εύκολη. Το λεγόμενο «Iowa Gambling Task» υπάρχει από το 1994. [ΕΞΗΓΗΣΤΕ IGT]</a:t>
            </a:r>
          </a:p>
          <a:p>
            <a:pPr marL="0" lvl="0" indent="0" algn="l" rtl="0">
              <a:spcBef>
                <a:spcPts val="0"/>
              </a:spcBef>
              <a:spcAft>
                <a:spcPts val="0"/>
              </a:spcAft>
              <a:buNone/>
            </a:pPr>
            <a:endParaRPr lang="de-DE" baseline="0"/>
          </a:p>
          <a:p>
            <a:pPr marL="0" lvl="0" indent="0" algn="l" rtl="0">
              <a:spcBef>
                <a:spcPts val="0"/>
              </a:spcBef>
              <a:spcAft>
                <a:spcPts val="0"/>
              </a:spcAft>
              <a:buNone/>
            </a:pPr>
            <a:r>
              <a:rPr lang="el" baseline="0"/>
              <a:t>Αυτή η απλή εργασία – η οποία τουλάχιστον πριν από μερικά χρόνια ήταν διαθέσιμη και ως εφαρμογή Android (χωρίς τη μέτρηση της αγωγιμότητας του δέρματος) – αποτελεί ψυχοφυσιολογική απόδειξη για την ύπαρξη ουσιαστικών πληροφοριών για αποφάσεις, οι οποίες είναι ασυνείδητα διαθέσιμες και χρησιμοποιούνται, επηρεάζουν τις «ελεύθερες αποφάσεις» μας και έχουν διόλου ευκαταφρόνητη επίδραση π.χ. την αγοραστική μας συμπεριφορά, την επίδραση της διαφήμισης, της κοινωνικής χειραγώγησης κ.λπ. </a:t>
            </a:r>
          </a:p>
          <a:p>
            <a:pPr marL="0" lvl="0" indent="0" algn="l" rtl="0">
              <a:spcBef>
                <a:spcPts val="0"/>
              </a:spcBef>
              <a:spcAft>
                <a:spcPts val="0"/>
              </a:spcAft>
              <a:buNone/>
            </a:pPr>
            <a:endParaRPr lang="de-DE" baseline="0"/>
          </a:p>
          <a:p>
            <a:pPr marL="0" lvl="0" indent="0" algn="l" rtl="0">
              <a:spcBef>
                <a:spcPts val="0"/>
              </a:spcBef>
              <a:spcAft>
                <a:spcPts val="0"/>
              </a:spcAft>
              <a:buNone/>
            </a:pPr>
            <a:r>
              <a:rPr lang="el" baseline="0"/>
              <a:t>Αυτός, λοιπόν, είναι ο μηχανισμός με τον οποίο τα λεπτά συναισθήματα εξηγούν τις επιπτώσεις σε αποφάσεις που γίνονται αντιληπτές ως λογικές. </a:t>
            </a:r>
          </a:p>
          <a:p>
            <a:pPr marL="0" lvl="0" indent="0" algn="l" rtl="0">
              <a:spcBef>
                <a:spcPts val="0"/>
              </a:spcBef>
              <a:spcAft>
                <a:spcPts val="0"/>
              </a:spcAft>
              <a:buNone/>
            </a:pPr>
            <a:r>
              <a:rPr lang="el" baseline="0"/>
              <a:t>Η κυβερνοψυχολογία δεν αφορά μόνο την περιγραφή της συμπεριφοράς, αλλά την προσπάθεια να ανακαλύψουμε τις αιτίες της – σκεφτείτε την ως ένα είδος «αντίστροφης μηχανικής» – γνωρίζουμε ότι η συμπεριφορά μπορεί να επηρεαστεί συναισθηματικά και ασυνείδητα – και εδώ είναι η εξήγηση πώς. Τι πρόβλημα μπορείτε να λύσετε με αυτό; Αυτό δεν είναι ένα κρίσιμο ερώτημα σε αυτόν τον τομέα. Αλλά ναι, υπάρχουν δυνατότητες, π.χ. μπορείτε να χρησιμοποιήσετε το TMS για να χειριστείτε τον βρόχο ανάδρασης από το σώμα και να ενισχύσετε τη διαίσθηση. Αυτό το φαινόμενο εξηγεί επίσης γιατί τα άτομα με εθισμούς σε ουσίες συχνά λαμβάνουν παράλογες αποφάσεις σε τέτοιες εργασίες.</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Wardle 2017</a:t>
            </a:r>
          </a:p>
        </p:txBody>
      </p:sp>
      <p:sp>
        <p:nvSpPr>
          <p:cNvPr id="4" name="Foliennummernplatzhalter 3"/>
          <p:cNvSpPr>
            <a:spLocks noGrp="1"/>
          </p:cNvSpPr>
          <p:nvPr>
            <p:ph type="sldNum" sz="quarter" idx="5"/>
          </p:nvPr>
        </p:nvSpPr>
        <p:spPr/>
        <p:txBody>
          <a:bodyPr/>
          <a:lstStyle/>
          <a:p>
            <a:fld id="{080BAE4B-D2B9-460E-8224-393CEA3C67A0}" type="slidenum">
              <a:rPr lang="de-DE" smtClean="0"/>
              <a:t>32</a:t>
            </a:fld>
            <a:endParaRPr lang="de-DE"/>
          </a:p>
        </p:txBody>
      </p:sp>
    </p:spTree>
    <p:extLst>
      <p:ext uri="{BB962C8B-B14F-4D97-AF65-F5344CB8AC3E}">
        <p14:creationId xmlns:p14="http://schemas.microsoft.com/office/powerpoint/2010/main" val="4198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Σε αυτήν την επισκόπηση, μπορείτε να δείτε πώς τα προαναφερθέντα στοιχεία παιχνιδιού ενεργοποιούν άμεσα διάφορες ψυχολογικές λειτουργίες που επηρεάζουν τα κίνητρα και καλύπτουν τις ανάγκες. Μπορείτε σιγά σιγά να δείτε τα αντίστοιχα στοιχεία του παιχνιδιού εδώ και να σκεφτείτε πώς αντιδρούν διαφορετικά άτομα με διαφορετικές ανάγκες στα διαφορετικά στοιχεία του παιχνιδιού, ανάλογα επίσης με την ηλικία, το φύλο, την εμπειρία, τις κοινωνικές δεξιότητες κ.λπ.</a:t>
            </a:r>
          </a:p>
          <a:p>
            <a:endParaRPr lang="de-DE"/>
          </a:p>
          <a:p>
            <a:r>
              <a:rPr lang="el" baseline="0"/>
              <a:t>Για πιο εμπεριστατωμένες πληροφορίες, προτείνω επίσης το αρχικό άρθρο του Sailer 2013 που ανέβηκε στο φάκελο Teams, όπου θα βρείτε επίσης μια επισκόπηση.</a:t>
            </a:r>
          </a:p>
          <a:p>
            <a:endParaRPr lang="de-DE" baseline="0"/>
          </a:p>
          <a:p>
            <a:r>
              <a:rPr lang="el" baseline="0"/>
              <a:t>Σημειώστε επίσης εδώ ότι όλα αυτά τα στοιχεία του παιχνιδιού είναι αλληλένδετα, δηλαδή αλληλεπιδρούν μεταξύ τους, όχι μόνο ανεξάρτητα το ένα από το άλλο, δηλαδή προσθετικά. Τα θετικά συναισθήματα που προκύπτουν, η αίσθηση της βύθισης ή της απορρόφησης στο παιχνίδι σε μια λεγόμενη κατάσταση ροής, απαιτούν την αλληλεπίδραση πολλών στοιχείων που στη συνέχεια δημιουργούν συλλογικά θετικά συναισθήματα.</a:t>
            </a:r>
          </a:p>
          <a:p>
            <a:endParaRPr lang="de-DE" baseline="0"/>
          </a:p>
          <a:p>
            <a:endParaRPr lang="de-DE" baseline="0"/>
          </a:p>
          <a:p>
            <a:endParaRPr lang="nb-NO"/>
          </a:p>
        </p:txBody>
      </p:sp>
      <p:sp>
        <p:nvSpPr>
          <p:cNvPr id="4" name="Plassholder for lysbildenummer 3"/>
          <p:cNvSpPr>
            <a:spLocks noGrp="1"/>
          </p:cNvSpPr>
          <p:nvPr>
            <p:ph type="sldNum" sz="quarter" idx="10"/>
          </p:nvPr>
        </p:nvSpPr>
        <p:spPr/>
        <p:txBody>
          <a:bodyPr/>
          <a:lstStyle/>
          <a:p>
            <a:fld id="{4CE1AA19-841D-48DD-9976-39E7A4BA87C2}" type="slidenum">
              <a:rPr lang="nb-NO" smtClean="0"/>
              <a:t>35</a:t>
            </a:fld>
            <a:endParaRPr lang="nb-NO"/>
          </a:p>
        </p:txBody>
      </p:sp>
    </p:spTree>
    <p:extLst>
      <p:ext uri="{BB962C8B-B14F-4D97-AF65-F5344CB8AC3E}">
        <p14:creationId xmlns:p14="http://schemas.microsoft.com/office/powerpoint/2010/main" val="1586314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b="1"/>
              <a:t>Η λεγόμενη θεωρία του αυτοπροσδιορισμού προσπαθεί να περιγράψει πώς οι άνθρωποι παρακινούνται να λαμβάνουν αποφάσεις. Οι εξωτερικές διασπαστικές επιρροές αποκλείονται εδώ, καθώς πρόκειται μόνο για αυτοκινούμενες και αυτοκαθοριζόμενες ενέργειες. Κάποιος μιλά επίσης για εγγενές κίνητρο, δηλαδή το κίνητρο που σημαίνει ότι μια ενέργεια ανταμείβει «από μόνη της» και δεν παρέχεται σε αντάλλαγμα για κάτι σε αντάλλαγμα – όπως μπορείτε να δείτε στα παιχνίδια. Τα εξωτερικά κίνητρα μπορούν να προκληθούν από εξωτερικές επιρροές όπως στοιχεία παιχνιδιού.</a:t>
            </a:r>
          </a:p>
          <a:p>
            <a:r>
              <a:rPr lang="el" b="1" baseline="0" err="1"/>
              <a:t>Σύμφωνα με αυτή τη θεωρία, πρέπει να ικανοποιηθούν τρεις βασικές ψυχολογικές ανάγκες για να ξεκινήσει η συμπεριφορά και επίσης να συμβάλει στη μακροπρόθεσμη ικανοποίηση. Αυτό είναι αυτονομία, ικανότητα και σχέση. Όταν αυτές οι τρεις ανάγκες εξυπηρετούνται και γίνονται αντιληπτές ως εκπληρωμένες, προκύπτει το κίνητρο για αυτοκαθορισμένη δράση.</a:t>
            </a:r>
          </a:p>
          <a:p>
            <a:endParaRPr lang="en-US" b="1" baseline="0"/>
          </a:p>
          <a:p>
            <a:r>
              <a:rPr lang="el" b="1" baseline="0"/>
              <a:t>Στον παρακάτω πίνακα, μπορείτε να δείτε πώς αυτές οι τρεις ανάγκες αντιμετωπίζονται από μηχανισμούς/μηχανισμούς και πώς διαφορετικά στοιχεία παιχνιδιού τις εκπληρώνουν με διαφορετικούς τρόπους. Η ανάγκη για αυτονομία χωρίζεται σε δύο υπομορφές, την αίσθηση ότι μπορεί κανείς να παίρνει αποφάσεις μόνος του και την αίσθηση ότι η εργασία που επιλέγει ο ίδιος έχει νόημα.</a:t>
            </a:r>
          </a:p>
          <a:p>
            <a:endParaRPr lang="en-US" b="1" baseline="0"/>
          </a:p>
        </p:txBody>
      </p:sp>
      <p:sp>
        <p:nvSpPr>
          <p:cNvPr id="4" name="Plassholder for lysbildenummer 3"/>
          <p:cNvSpPr>
            <a:spLocks noGrp="1"/>
          </p:cNvSpPr>
          <p:nvPr>
            <p:ph type="sldNum" sz="quarter" idx="10"/>
          </p:nvPr>
        </p:nvSpPr>
        <p:spPr/>
        <p:txBody>
          <a:bodyPr/>
          <a:lstStyle/>
          <a:p>
            <a:fld id="{4CE1AA19-841D-48DD-9976-39E7A4BA87C2}" type="slidenum">
              <a:rPr lang="nb-NO" smtClean="0"/>
              <a:t>36</a:t>
            </a:fld>
            <a:endParaRPr lang="nb-NO"/>
          </a:p>
        </p:txBody>
      </p:sp>
    </p:spTree>
    <p:extLst>
      <p:ext uri="{BB962C8B-B14F-4D97-AF65-F5344CB8AC3E}">
        <p14:creationId xmlns:p14="http://schemas.microsoft.com/office/powerpoint/2010/main" val="3389059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Μόλις είχαμε αναφέρει ότι η απαίτηση και η ικανότητα πρέπει να είναι ισορροπημένες. Το πλαίσιο είναι σημαντικό σε όλα τα παιχνίδια – δηλαδή, ότι το παιχνίδι γίνεται πιο δύσκολο καθώς βελτιώνεστε σε αυτό. Αυτό αναφέρεται επίσης ως ισορροπία δεξιοτήτων-πρόκλησης.</a:t>
            </a:r>
          </a:p>
          <a:p>
            <a:endParaRPr lang="de-DE"/>
          </a:p>
          <a:p>
            <a:r>
              <a:rPr lang="el"/>
              <a:t>Το αρχικό κλασικό μοντέλο (πάνω δεξιά), το «μοντέλο καναλιού», υπέθετε ότι η βέλτιστη ροή δίνεται όταν υπάρχει ισορροπία μεταξύ απαίτησης και ικανότητας – και αυτή η ροή μπορεί να προκύψει ανεξάρτητα από το επίπεδο του παίκτη. Έτσι, ακόμη και οι αρχάριοι μπορούν να βιώσουν καταστάσεις ροής όταν ξεκινούν ένα νέο παιχνίδι.</a:t>
            </a:r>
          </a:p>
          <a:p>
            <a:endParaRPr lang="de-DE"/>
          </a:p>
          <a:p>
            <a:r>
              <a:rPr lang="el"/>
              <a:t>Μια εναλλακτική λύση σε αυτό το κλασικό μοντέλο, και πιθανώς πιο σχετική για μεγαλύτερα παιχνίδια που καλύπτουν ένα ευρύτερο φάσμα απόδοσης – δηλαδή περισσότερα επίπεδα, ευρύτερα προφίλ απαιτήσεων – είναι το λεγόμενο μοντέλο τεταρτημορίου (κάτω δεξιά). Οι παίκτες με χαμηλές δεξιότητες που αισθάνονται ότι παίζουν ένα παιχνίδι χαμηλού επιπέδου, χαμηλού επιπέδου είναι πιο πιθανό να καταλήξουν σε απάθεια. Σύμφωνα με αυτό το μοντέλο, το οποίο είναι ίσως το πιο κατάλληλο για πολλά παιχνίδια υπολογιστή, απαιτείται ένα συγκεκριμένο επίπεδο δεξιοτήτων. Αυτό σημαίνει ότι το να ξεκινήσετε με ένα νέο παιχνίδι δεν θα πρέπει να διαρκέσει πολύ – κάτι που θα πρέπει να λάβετε υπόψη στο σχεδιασμό των μηχανισμών του παιχνιδιού (δυσκολία αποστολών, επιλογή εχθρών κ.λπ.).</a:t>
            </a:r>
          </a:p>
          <a:p>
            <a:endParaRPr lang="de-DE"/>
          </a:p>
          <a:p>
            <a:r>
              <a:rPr lang="el" sz="1200" b="0" i="0" u="none" strike="noStrike" kern="1200" baseline="0">
                <a:solidFill>
                  <a:schemeClr val="tx1"/>
                </a:solidFill>
                <a:latin typeface="+mn-lt"/>
                <a:ea typeface="+mn-ea"/>
                <a:cs typeface="+mn-cs"/>
              </a:rPr>
              <a:t>Ο κύκλος είναι μια πιο λεπτομερής αναπαράσταση του μοντέλου τεταρτημορίου και περιγράφει με περισσότερες λεπτομέρειες ποιος συνδυασμός δεξιοτήτων-πρόκλησης μπορεί να οδηγήσει σε ποια αντίδραση. Το πράσινο παρακινεί, το κόκκινο αποτρέπει και οδηγεί σε αποφυγή, το μπλε μπορεί να διατηρήσει τη συμπεριφορά για λίγο.</a:t>
            </a:r>
          </a:p>
          <a:p>
            <a:endParaRPr lang="en-US" sz="1200" b="0" i="0" u="none" strike="noStrike" kern="1200" baseline="0">
              <a:solidFill>
                <a:schemeClr val="tx1"/>
              </a:solidFill>
              <a:latin typeface="+mn-lt"/>
              <a:ea typeface="+mn-ea"/>
              <a:cs typeface="+mn-cs"/>
            </a:endParaRPr>
          </a:p>
          <a:p>
            <a:r>
              <a:rPr lang="el" sz="1200" b="0" i="0" u="none" strike="noStrike" kern="1200" baseline="0" err="1">
                <a:solidFill>
                  <a:schemeClr val="tx1"/>
                </a:solidFill>
                <a:latin typeface="+mn-lt"/>
                <a:ea typeface="+mn-ea"/>
                <a:cs typeface="+mn-cs"/>
              </a:rPr>
              <a:t>Ακόμα κι αν δεν είναι πάντα σαφές από την αρχή σε ποιο παιχνίδι ποιο μοντέλο είναι το καλύτερο, φαίνεται να ισχύει ότι η κατάσταση ροής γίνεται αντιληπτή ως ισχυρότερη μεταξύ των ατόμων με υψηλότερες δεξιότητες. Μια πιθανότητα είναι ότι κυριαρχούν στο παιχνίδι τόσο καλά που λιγότεροι γνωστικοί πόροι είναι απαραίτητοι για εγκόσμιες δραστηριότητες ελέγχου, λιγότερα νέα ερεθίσματα διαταράσσουν την κατάσταση προσελκύοντας την προσοχή.</a:t>
            </a: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endParaRPr lang="en-US" sz="1200" b="0" i="0" u="none" strike="noStrike" kern="1200" baseline="0">
              <a:solidFill>
                <a:schemeClr val="tx1"/>
              </a:solidFill>
              <a:latin typeface="+mn-lt"/>
              <a:ea typeface="+mn-ea"/>
              <a:cs typeface="+mn-cs"/>
            </a:endParaRPr>
          </a:p>
          <a:p>
            <a:endParaRPr lang="nb-NO"/>
          </a:p>
        </p:txBody>
      </p:sp>
      <p:sp>
        <p:nvSpPr>
          <p:cNvPr id="4" name="Plassholder for lysbildenummer 3"/>
          <p:cNvSpPr>
            <a:spLocks noGrp="1"/>
          </p:cNvSpPr>
          <p:nvPr>
            <p:ph type="sldNum" sz="quarter" idx="10"/>
          </p:nvPr>
        </p:nvSpPr>
        <p:spPr/>
        <p:txBody>
          <a:bodyPr/>
          <a:lstStyle/>
          <a:p>
            <a:fld id="{4CE1AA19-841D-48DD-9976-39E7A4BA87C2}" type="slidenum">
              <a:rPr lang="nb-NO" smtClean="0"/>
              <a:t>37</a:t>
            </a:fld>
            <a:endParaRPr lang="nb-NO"/>
          </a:p>
        </p:txBody>
      </p:sp>
    </p:spTree>
    <p:extLst>
      <p:ext uri="{BB962C8B-B14F-4D97-AF65-F5344CB8AC3E}">
        <p14:creationId xmlns:p14="http://schemas.microsoft.com/office/powerpoint/2010/main" val="2028487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sz="1200" b="0" i="1" u="none" strike="noStrike" kern="1200" baseline="0">
                <a:solidFill>
                  <a:schemeClr val="tx1"/>
                </a:solidFill>
                <a:latin typeface="+mn-lt"/>
                <a:ea typeface="+mn-ea"/>
                <a:cs typeface="+mn-cs"/>
              </a:rPr>
              <a:t>Όπως και στον τομέα CS, αντιλαμβανόμαστε ότι οι φορείς επίθεσης σημαίνουν διάφορες τακτικές και στρατηγικές μορφές επίθεσης. Αν εξαιρέσουμε τα τεχνικά βοηθήματα, αυτές οι κλασικές μέθοδοι εξακολουθούν να είναι εξαιρετικά αποτελεσματικές. Φανταστείτε πόση τεχνική προσπάθεια εξοικονομείτε εάν μπορείτε να εισαγάγετε τον κωδικό πρόσβασης κάποιου, να κοιτάξετε πάνω από τον ώμο κάποιου ή να ψαρέψετε ευαίσθητα δεδομένα από τον κάδο απορριμμάτων.</a:t>
            </a:r>
          </a:p>
          <a:p>
            <a:endParaRPr lang="de-DE" sz="1200" b="0" i="1" u="none" strike="noStrike" kern="1200" baseline="0">
              <a:solidFill>
                <a:schemeClr val="tx1"/>
              </a:solidFill>
              <a:latin typeface="+mn-lt"/>
              <a:ea typeface="+mn-ea"/>
              <a:cs typeface="+mn-cs"/>
            </a:endParaRPr>
          </a:p>
          <a:p>
            <a:r>
              <a:rPr lang="el" sz="1200" b="0" i="1" u="none" strike="noStrike" kern="1200" baseline="0">
                <a:solidFill>
                  <a:schemeClr val="tx1"/>
                </a:solidFill>
                <a:latin typeface="+mn-lt"/>
                <a:ea typeface="+mn-ea"/>
                <a:cs typeface="+mn-cs"/>
              </a:rPr>
              <a:t>Στο tailgating, ακολουθείτε τη νόμιμη πρόσβαση ενός ατόμου σε απαγορευμένα μέρη, δηλαδή απλώς προσκολλάστε σε κάποιον. Μπορείτε να μεταφέρετε ένα κουτί και να ζητήσετε από το άτομο που βρίσκεται μπροστά να κρατήσει την πόρτα ανοιχτή για εσάς ή απλά να κρατήσετε την πόρτα ανοιχτή μόνοι σας. Ειδικά επειδή δεν υπάρχουν ή δεν υπάρχουν σχεδόν καθόλου δωμάτια καπνίσματος στις εταιρείες, αυτό έχει δημιουργήσει δημοφιλείς ευκαιρίες για τους φυσικούς δοκιμαστές στυλό να μπουν σε κτίρια.</a:t>
            </a:r>
            <a:endParaRPr lang="nb-NO" sz="1200" b="0" i="1" u="none" strike="noStrike" kern="1200" baseline="0">
              <a:solidFill>
                <a:schemeClr val="tx1"/>
              </a:solidFill>
              <a:latin typeface="+mn-lt"/>
              <a:ea typeface="+mn-ea"/>
              <a:cs typeface="+mn-cs"/>
            </a:endParaRPr>
          </a:p>
          <a:p>
            <a:endParaRPr lang="nb-NO" sz="1200" b="0" i="1" u="none" strike="noStrike" kern="1200" baseline="0">
              <a:solidFill>
                <a:schemeClr val="tx1"/>
              </a:solidFill>
              <a:latin typeface="+mn-lt"/>
              <a:ea typeface="+mn-ea"/>
              <a:cs typeface="+mn-cs"/>
            </a:endParaRPr>
          </a:p>
          <a:p>
            <a:r>
              <a:rPr lang="el" sz="1200" b="0" i="1" u="none" strike="noStrike" kern="1200" baseline="0" err="1">
                <a:solidFill>
                  <a:schemeClr val="tx1"/>
                </a:solidFill>
                <a:latin typeface="+mn-lt"/>
                <a:ea typeface="+mn-ea"/>
                <a:cs typeface="+mn-cs"/>
              </a:rPr>
              <a:t>Η πλαστοπροσωπία σημαίνει να παίρνεις την ταυτότητα ενός άλλου ατόμου και έτσι να επωφελείσαι από την αξιοπιστία του. Εάν χρησιμοποιείτε δαπάνες για κάποιον άλλο σε φυσικό πλαίσιο για να αποκτήσετε πρόσβαση σε ευαίσθητους τομείς, π.χ. Μια κάρτα-κλειδί είναι αυτό που θα λέγατε piggybacking. Η πλαστοπροσωπία συνήθως χρησιμοποιεί άτομα που έχουν εξουσία ή αξιοπιστία ή και τα δύο. Γνωστές είναι και οι κλήσεις από τεχνικούς πληροφορικής που προσποιούνται ότι λύνουν ένα τεχνικό πρόβλημα που έχουν επιβάλει στον εαυτό τους.</a:t>
            </a:r>
          </a:p>
          <a:p>
            <a:endParaRPr lang="de-DE" sz="1200" b="0" i="1" u="none" strike="noStrike" kern="1200" baseline="0">
              <a:solidFill>
                <a:schemeClr val="tx1"/>
              </a:solidFill>
              <a:latin typeface="+mn-lt"/>
              <a:ea typeface="+mn-ea"/>
              <a:cs typeface="+mn-cs"/>
            </a:endParaRPr>
          </a:p>
          <a:p>
            <a:r>
              <a:rPr lang="el" sz="1200" b="0" i="1" u="none" strike="noStrike" kern="1200" baseline="0" err="1">
                <a:solidFill>
                  <a:schemeClr val="tx1"/>
                </a:solidFill>
                <a:latin typeface="+mn-lt"/>
                <a:ea typeface="+mn-ea"/>
                <a:cs typeface="+mn-cs"/>
              </a:rPr>
              <a:t>Υποκλοπή: Υποκλοπή – αυτό μπορεί να είναι η απλή υποκλοπή συνομιλιών ανθρώπων που βρίσκονται κοντά (στο τρένο, στο γραφείο) ή η ενεργητική ακρόαση και ανάγνωση email, κλήσεων κ.λπ.</a:t>
            </a:r>
            <a:endParaRPr lang="nb-NO" sz="1200" b="0" i="1" u="none" strike="noStrike" kern="1200" baseline="0">
              <a:solidFill>
                <a:schemeClr val="tx1"/>
              </a:solidFill>
              <a:latin typeface="+mn-lt"/>
              <a:ea typeface="+mn-ea"/>
              <a:cs typeface="+mn-cs"/>
            </a:endParaRPr>
          </a:p>
          <a:p>
            <a:endParaRPr lang="nb-NO" sz="1200" b="0" i="1" u="none" strike="noStrike" kern="1200" baseline="0">
              <a:solidFill>
                <a:schemeClr val="tx1"/>
              </a:solidFill>
              <a:latin typeface="+mn-lt"/>
              <a:ea typeface="+mn-ea"/>
              <a:cs typeface="+mn-cs"/>
            </a:endParaRPr>
          </a:p>
          <a:p>
            <a:r>
              <a:rPr lang="el" sz="1200" b="0" i="1" u="none" strike="noStrike" kern="1200" baseline="0" err="1">
                <a:solidFill>
                  <a:schemeClr val="tx1"/>
                </a:solidFill>
                <a:latin typeface="+mn-lt"/>
                <a:ea typeface="+mn-ea"/>
                <a:cs typeface="+mn-cs"/>
              </a:rPr>
              <a:t>Το Shoulder-surfing – όπως υποδηλώνει το όνομα – το να βλέπεις κάποιον να εισάγει δεδομένα πρόσβασης – πολύ πιο εύκολο από ό,τι νομίζεις.</a:t>
            </a:r>
          </a:p>
          <a:p>
            <a:endParaRPr lang="nb-NO" sz="1200" b="0" i="1" u="none" strike="noStrike" kern="1200" baseline="0">
              <a:solidFill>
                <a:schemeClr val="tx1"/>
              </a:solidFill>
              <a:latin typeface="+mn-lt"/>
              <a:ea typeface="+mn-ea"/>
              <a:cs typeface="+mn-cs"/>
            </a:endParaRPr>
          </a:p>
          <a:p>
            <a:r>
              <a:rPr lang="el" sz="1200" b="0" i="1" u="none" strike="noStrike" kern="1200" baseline="0" err="1">
                <a:solidFill>
                  <a:schemeClr val="tx1"/>
                </a:solidFill>
                <a:latin typeface="+mn-lt"/>
                <a:ea typeface="+mn-ea"/>
                <a:cs typeface="+mn-cs"/>
              </a:rPr>
              <a:t>Dumpster-Diving: Περάστε από τα σκουπίδια του sb – δεδομένου ότι οι περισσότεροι άνθρωποι δεν χρησιμοποιούν ιδιωτικά έναν τεμαχιστή εγγράφων, μπορείτε να συλλέξετε πολλά δεδομένα εδώ εάν έχετε λίγο χρόνο και πρόσβαση.</a:t>
            </a:r>
          </a:p>
          <a:p>
            <a:endParaRPr lang="nb-NO" sz="1200" b="0" i="1" u="none" strike="noStrike" kern="1200" baseline="0">
              <a:solidFill>
                <a:schemeClr val="tx1"/>
              </a:solidFill>
              <a:latin typeface="+mn-lt"/>
              <a:ea typeface="+mn-ea"/>
              <a:cs typeface="+mn-cs"/>
            </a:endParaRPr>
          </a:p>
          <a:p>
            <a:r>
              <a:rPr lang="el" sz="1200" b="0" i="1" u="none" strike="noStrike" kern="1200" baseline="0">
                <a:solidFill>
                  <a:schemeClr val="tx1"/>
                </a:solidFill>
                <a:latin typeface="+mn-lt"/>
                <a:ea typeface="+mn-ea"/>
                <a:cs typeface="+mn-cs"/>
              </a:rPr>
              <a:t>Στην αντίστροφη κοινωνική μηχανική, ο εισβολέας δελεάζει ένα άτομο να πάρει ο ίδιος την πρωτοβουλία και απλώς περιμένει. Αυτό σημαίνει ότι πρώτα δημιουργείτε ένα πρόβλημα και μετά είστε το σημείο επαφής για γρήγορη βοήθεια, κάτι που φαίνεται ιδιαίτερα δυσδιάκριτο. Και εδώ, ο συνδυασμός κακόβουλου λογισμικού και τηλεφωνικών γραμμών πληροφορικής μπορεί να είναι ένα καλό παράδειγμα. </a:t>
            </a:r>
          </a:p>
          <a:p>
            <a:endParaRPr lang="de-DE" sz="1200" b="0" i="1" u="none" strike="noStrike" kern="1200" baseline="0">
              <a:solidFill>
                <a:schemeClr val="tx1"/>
              </a:solidFill>
              <a:latin typeface="+mn-lt"/>
              <a:ea typeface="+mn-ea"/>
              <a:cs typeface="+mn-cs"/>
            </a:endParaRPr>
          </a:p>
          <a:p>
            <a:r>
              <a:rPr lang="el" sz="1200" b="0" i="1" u="none" strike="noStrike" kern="1200" baseline="0">
                <a:solidFill>
                  <a:schemeClr val="tx1"/>
                </a:solidFill>
                <a:latin typeface="+mn-lt"/>
                <a:ea typeface="+mn-ea"/>
                <a:cs typeface="+mn-cs"/>
              </a:rPr>
              <a:t>Φυσικά, οι μέθοδοι SE μπορούν επίσης να χρησιμοποιηθούν για αντεπίθεση - Ο Αυστραλός Karl Rock διατηρεί ένα κανάλι στο YouTube όπου εισβάλλει σε ινδικά τηλεφωνικά κέντρα που ειδικεύονται στην απάτη και εκθέτει και εκθέτει απατεώνες ηλεκτρονικού εμπορίου σε έναν συνδυασμό πλαστοπροσωπίας, υποκλοπής και αντίστροφης κοινωνικής μηχανικής.</a:t>
            </a:r>
          </a:p>
          <a:p>
            <a:endParaRPr lang="nb-NO" sz="1200" b="0" i="1"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E197D704-BFC2-4D20-804B-33534A9B91C7}" type="slidenum">
              <a:rPr lang="nb-NO" smtClean="0"/>
              <a:t>38</a:t>
            </a:fld>
            <a:endParaRPr lang="nb-NO"/>
          </a:p>
        </p:txBody>
      </p:sp>
    </p:spTree>
    <p:extLst>
      <p:ext uri="{BB962C8B-B14F-4D97-AF65-F5344CB8AC3E}">
        <p14:creationId xmlns:p14="http://schemas.microsoft.com/office/powerpoint/2010/main" val="524156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Παράλληλα με τη γνωστή αλυσίδα θανάτωσης από κυβερνοεπιθέσεις, μπορεί επίσης να αποδειχθεί αυτό το απλοποιημένο μοντέλο φάσης για φορείς επίθεσης SE, το οποίο μοιάζει πολύ με την αλυσίδα θανάτωσης της Lockheed-Martin. Η αλυσίδα θανάτωσης LM, η οποία μπορεί να είναι γνωστή σε πολλούς, έχει επίσης κατηγορηθεί ότι εστιάζει υπερβολικά στο κακόβουλο λογισμικό, επομένως αυτή η τροποποίηση από τους Breda et al. μπορεί να έχει νόημα εδώ.</a:t>
            </a:r>
          </a:p>
          <a:p>
            <a:endParaRPr lang="de-DE"/>
          </a:p>
          <a:p>
            <a:r>
              <a:rPr lang="el"/>
              <a:t>Νομίζω ότι τα βήματα είναι αρκετά εύλογα και αυτονόητα.</a:t>
            </a:r>
          </a:p>
          <a:p>
            <a:endParaRPr lang="de-DE"/>
          </a:p>
          <a:p>
            <a:r>
              <a:rPr lang="el"/>
              <a:t>Η «οικοδόμηση εμπιστοσύνης» μπορεί να είναι οτιδήποτε, από μια μεγαλύτερη γνωριμία έως μια απόφαση σχετικά με το σχεδιασμό ενός e-mail που υποτίθεται ότι δημιουργεί εμπιστοσύνη (π.χ. αναγνώριση αξιόπιστων λογότυπων κ.λπ.).</a:t>
            </a:r>
            <a:endParaRPr lang="nb-NO"/>
          </a:p>
        </p:txBody>
      </p:sp>
      <p:sp>
        <p:nvSpPr>
          <p:cNvPr id="4" name="Plassholder for lysbildenummer 3"/>
          <p:cNvSpPr>
            <a:spLocks noGrp="1"/>
          </p:cNvSpPr>
          <p:nvPr>
            <p:ph type="sldNum" sz="quarter" idx="10"/>
          </p:nvPr>
        </p:nvSpPr>
        <p:spPr/>
        <p:txBody>
          <a:bodyPr/>
          <a:lstStyle/>
          <a:p>
            <a:fld id="{E197D704-BFC2-4D20-804B-33534A9B91C7}" type="slidenum">
              <a:rPr lang="nb-NO" smtClean="0"/>
              <a:t>39</a:t>
            </a:fld>
            <a:endParaRPr lang="nb-NO"/>
          </a:p>
        </p:txBody>
      </p:sp>
    </p:spTree>
    <p:extLst>
      <p:ext uri="{BB962C8B-B14F-4D97-AF65-F5344CB8AC3E}">
        <p14:creationId xmlns:p14="http://schemas.microsoft.com/office/powerpoint/2010/main" val="39038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49224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Δεν είναι το πόσο καλοί είμαστε που καθορίζει τις πράξεις μας, αλλά το πόσο καλοί νομίζουμε ότι είμαστε.</a:t>
            </a:r>
          </a:p>
          <a:p>
            <a:r>
              <a:rPr lang="el"/>
              <a:t>Αυτή η «πίστη» – προσδοκία αυτοαποτελεσματικότητας ή αυτοαποτελεσματικότητα, καθορίζεται από τους ακόλουθους παράγοντες: προηγούμενη απόδοση, μαθησιακές προσπάθειες/προσπάθεια (μαθαίνοντας πολλά και κακός βαθμός: άδικος), λεκτική ενθάρρυνση, θετική διάθεση ΚΑΙ διέγερση.</a:t>
            </a:r>
          </a:p>
          <a:p>
            <a:r>
              <a:rPr lang="el"/>
              <a:t>Η αυτοαξιολόγησή μας για την ευπάθεια του Ph. είναι ίσως ο πιο σημαντικός προγνωστικός παράγοντας για το αν κάνουμε μια προσπάθεια να κοιτάξουμε προσεκτικά ένα email ή αν το αγνοούμε επιφανειακά. </a:t>
            </a:r>
          </a:p>
          <a:p>
            <a:r>
              <a:rPr lang="el"/>
              <a:t>Έτσι, η SE μας εξαρτάται από την επίτευξη απόδοσης, αυτό ανήκει στο παρελθόν. Το πρόβλημα με το Ph είναι ότι δεν το παρατηρούμε όταν κάνουμε λάθος και το παρατηρούμε μόνο όταν νομίζουμε ότι αναγνωρίζουμε ένα Ph. Αυτό σημαίνει ότι το ιδιαίτερα καλό Ph. Δεν είναι μέρος της εξίσωσης. Δεδομένου ότι οι καλοί δεν γίνονται αντιληπτοί εξ ορισμού, δεν αποτελούν το πρωτότυπο αυτού που θεωρούμε ως Ph.mail.</a:t>
            </a:r>
          </a:p>
          <a:p>
            <a:endParaRPr lang="de-DE"/>
          </a:p>
          <a:p>
            <a:r>
              <a:rPr lang="el"/>
              <a:t>Αυτό που βλέπουμε εδώ είναι ότι ως «επίτευγμα απόδοσης» έχουμε διαθέσιμα μόνο δεδομένα (επιτυχίες) που αντιπροσωπεύουν μια μη αντιπροσωπευτική θετική επιλογή (απλούστερων) Ph.mails. Αυτό οδηγεί σε αύξηση της SE. Ωστόσο, οι προσομοιώσεις phishing μπορούν να παρέμβουν για να διορθώσουν την κατάσταση παρέχοντας ανατροφοδότηση για σφάλματα και πιο διαφοροποιημένες μαθησιακές εμπειρίες.</a:t>
            </a:r>
          </a:p>
        </p:txBody>
      </p:sp>
      <p:sp>
        <p:nvSpPr>
          <p:cNvPr id="4" name="Foliennummernplatzhalter 3"/>
          <p:cNvSpPr>
            <a:spLocks noGrp="1"/>
          </p:cNvSpPr>
          <p:nvPr>
            <p:ph type="sldNum" sz="quarter" idx="5"/>
          </p:nvPr>
        </p:nvSpPr>
        <p:spPr/>
        <p:txBody>
          <a:bodyPr/>
          <a:lstStyle/>
          <a:p>
            <a:fld id="{B6922229-5D2D-4017-902A-98F50ED5E5CC}" type="slidenum">
              <a:rPr lang="de-DE" smtClean="0"/>
              <a:t>40</a:t>
            </a:fld>
            <a:endParaRPr lang="de-DE"/>
          </a:p>
        </p:txBody>
      </p:sp>
    </p:spTree>
    <p:extLst>
      <p:ext uri="{BB962C8B-B14F-4D97-AF65-F5344CB8AC3E}">
        <p14:creationId xmlns:p14="http://schemas.microsoft.com/office/powerpoint/2010/main" val="82928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B0A61B9-21CE-48F8-AABA-8D499884ECBD}" type="slidenum">
              <a:rPr lang="de-DE" smtClean="0"/>
              <a:t>41</a:t>
            </a:fld>
            <a:endParaRPr lang="de-DE"/>
          </a:p>
        </p:txBody>
      </p:sp>
    </p:spTree>
    <p:extLst>
      <p:ext uri="{BB962C8B-B14F-4D97-AF65-F5344CB8AC3E}">
        <p14:creationId xmlns:p14="http://schemas.microsoft.com/office/powerpoint/2010/main" val="817998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3FCB679C-477F-4ADA-A871-DCAFB5E861C6}" type="slidenum">
              <a:rPr lang="nb-NO" smtClean="0"/>
              <a:t>43</a:t>
            </a:fld>
            <a:endParaRPr lang="nb-NO"/>
          </a:p>
        </p:txBody>
      </p:sp>
    </p:spTree>
    <p:extLst>
      <p:ext uri="{BB962C8B-B14F-4D97-AF65-F5344CB8AC3E}">
        <p14:creationId xmlns:p14="http://schemas.microsoft.com/office/powerpoint/2010/main" val="154746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u="none" strike="noStrike" kern="1200" baseline="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3FCB679C-477F-4ADA-A871-DCAFB5E861C6}" type="slidenum">
              <a:rPr lang="nb-NO" smtClean="0"/>
              <a:t>44</a:t>
            </a:fld>
            <a:endParaRPr lang="nb-NO"/>
          </a:p>
        </p:txBody>
      </p:sp>
    </p:spTree>
    <p:extLst>
      <p:ext uri="{BB962C8B-B14F-4D97-AF65-F5344CB8AC3E}">
        <p14:creationId xmlns:p14="http://schemas.microsoft.com/office/powerpoint/2010/main" val="3649794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FCB679C-477F-4ADA-A871-DCAFB5E861C6}" type="slidenum">
              <a:rPr lang="nb-NO" smtClean="0"/>
              <a:t>45</a:t>
            </a:fld>
            <a:endParaRPr lang="nb-NO"/>
          </a:p>
        </p:txBody>
      </p:sp>
    </p:spTree>
    <p:extLst>
      <p:ext uri="{BB962C8B-B14F-4D97-AF65-F5344CB8AC3E}">
        <p14:creationId xmlns:p14="http://schemas.microsoft.com/office/powerpoint/2010/main" val="1780309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B4BB15D-C2FF-4EAE-83DB-C077C219DBE7}" type="slidenum">
              <a:rPr lang="de-DE" smtClean="0"/>
              <a:t>46</a:t>
            </a:fld>
            <a:endParaRPr lang="de-DE"/>
          </a:p>
        </p:txBody>
      </p:sp>
    </p:spTree>
    <p:extLst>
      <p:ext uri="{BB962C8B-B14F-4D97-AF65-F5344CB8AC3E}">
        <p14:creationId xmlns:p14="http://schemas.microsoft.com/office/powerpoint/2010/main" val="1524244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a:t>Υπάρχει τότε.... Δυνατότητες αιτιολόγησης.</a:t>
            </a:r>
          </a:p>
        </p:txBody>
      </p:sp>
      <p:sp>
        <p:nvSpPr>
          <p:cNvPr id="4" name="Foliennummernplatzhalter 3"/>
          <p:cNvSpPr>
            <a:spLocks noGrp="1"/>
          </p:cNvSpPr>
          <p:nvPr>
            <p:ph type="sldNum" sz="quarter" idx="5"/>
          </p:nvPr>
        </p:nvSpPr>
        <p:spPr/>
        <p:txBody>
          <a:bodyPr/>
          <a:lstStyle/>
          <a:p>
            <a:fld id="{4B4BB15D-C2FF-4EAE-83DB-C077C219DBE7}" type="slidenum">
              <a:rPr lang="de-DE" smtClean="0"/>
              <a:t>47</a:t>
            </a:fld>
            <a:endParaRPr lang="de-DE"/>
          </a:p>
        </p:txBody>
      </p:sp>
    </p:spTree>
    <p:extLst>
      <p:ext uri="{BB962C8B-B14F-4D97-AF65-F5344CB8AC3E}">
        <p14:creationId xmlns:p14="http://schemas.microsoft.com/office/powerpoint/2010/main" val="4170533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Τώρα, φυσικά, οι ομάδες αποτελούνται από άτομα, το καθένα εκτεθειμένο στα δικά του τρωτά σημεία στις διαδικασίες λήψης αποφάσεων. Ειδικά σε διεπιστημονικές ομάδες ή σε εκείνες που αποτελούνται από άτομα με κυρίως άπειρα άτομα, το φαινόμενο Ντάνινγκ-Κρούγκερ (ή φαινόμενο Κρούγκερ-Ντάνινγκ) παίζει πολύ συχνά σημαντικό ρόλο. Εάν πιστεύετε ότι υπάρχει κίνδυνος στην ομάδα σας ένα σημαντικό μέρος των μελών να βρίσκεται ακόμη στην αρχική φάση αυτής της χρονικής πορείας που περιγράφεται στην πραγματικότητα, τότε πρέπει να είστε ιδιαίτερα προσεκτικοί και, εάν είναι απαραίτητο, να αναθεωρήσετε τις αποφάσεις της ομάδας με άλλους τρόπους, π.χ. Συμβουλευτείτε ειδικούς, προσπαθήστε να ελέγξετε την ευρωστία μιας επιχειρηματολογίας μέσω στοχευμένων αντεπιχειρημάτων ή διευρύνετε την ομάδα.</a:t>
            </a:r>
          </a:p>
          <a:p>
            <a:r>
              <a:rPr lang="el"/>
              <a:t>Το DKE περιγράφει το πρόβλημα ότι η δική του έλλειψη ικανότητας δεν μπορεί να γίνει αντιληπτή σε περίπτωση έλλειψης γνώσης ή μόνο αποσπασματικής γνώσης. Η αναγνώριση της πολυπλοκότητας μιας κατάστασης απαιτεί μια ορισμένη βασική κατανόηση. </a:t>
            </a:r>
          </a:p>
          <a:p>
            <a:r>
              <a:rPr lang="el"/>
              <a:t>Ίσως αναγνωρίζετε τον εαυτό σας στην εικόνα όταν σκέφτεστε ορισμένες ενότητες ή ενδεχομένως και τις σπουδές γενικά, εργασίες στην πρακτική άσκηση ή παρόμοια.</a:t>
            </a:r>
          </a:p>
          <a:p>
            <a:endParaRPr lang="de-DE"/>
          </a:p>
          <a:p>
            <a:r>
              <a:rPr lang="el"/>
              <a:t>Ένας τομέας όπου είναι ιδιαίτερα σημαντικό να θυμόμαστε αυτό το αποτέλεσμα είναι η διεπιστημονική συνεργασία. Εάν αντιμετωπίζετε ένα κοινό πρόβλημα και συζητάτε μαζί με άτομα με άλλο επαγγελματικό υπόβαθρο, ή επίσης και ειδικά εάν θέλετε να πείσετε άτομα με διαφορετικό επαγγελματικό υπόβαθρο για την άποψή σας. Μπορεί να είναι δύσκολο να εκτιμηθεί πού βρίσκονται άτομα σε άλλους κλάδους στην καμπύλη KD. Σε άλλα μαθήματα, φυσικά δεν μπορούμε να αξιολογήσουμε την επαγγελματική ικανότητα, στην καλύτερη περίπτωση να μεταδώσουμε/παρουσιάσουμε την ικανότητα, αλλά όχι τις υπάρχουσες υποκείμενες ικανότητες. Γι' αυτό χρησιμοποιούμε proxies, δηλαδή υποκατάστατους δείκτες που σηματοδοτούν την ικανότητα, όπως π.χ Τίτλοι και προστατευόμενοι επαγγελματικοί τίτλοι. Προστατευόμενες ονομασίες όπως «οδοντίατρος», «ψυχοθεραπευτής» ή «πιστοποιημένο από το κράτος XY» υποδεικνύουν ότι κάποιος έχει εκπληρώσει κριτήρια και εκπαίδευση που σηματοδοτεί την άφιξη στο τέλος του άξονα εμπειρίας όσον αφορά τη διάρκεια και την ένταση. Αλλά αν δεν εφαρμόσετε την έννοια σε επαγγελματικές σταδιοδρομίες, αλλά μόνο σε μεμονωμένα έργα ή εφαρμογές, είναι πολύ πιο δύσκολο. Όπως μπορείτε εύκολα να δείτε, αυτό μπορεί να είναι σημαντικό σε θέματα που σχετίζονται με την ασφάλεια, π.χ. Κυβερνοασφάλεια, παράγοντας κινδύνου. Επομένως, αναζητήστε πληροφορίες σε διεπιστημονικές ομάδες που μπορούν να σας βοηθήσουν να εντοπίσετε ένα άτομο στην καμπύλη Kruger-Dunning, εάν εξαρτάστε από αυτό το άτομο άμεσα ή έμμεσα.</a:t>
            </a:r>
          </a:p>
          <a:p>
            <a:endParaRPr lang="de-DE"/>
          </a:p>
          <a:p>
            <a:r>
              <a:rPr lang="el"/>
              <a:t>Έτσι, εάν έχετε ευθύνη για μέλη της ομάδας που έχουν πολύ λιγότερη εμπειρία από εσάς, μπορεί να έχει νόημα να αναγνωρίσετε πότε βρίσκονται στην «Κοιλάδα της Απόγνωσης» και, εάν είναι απαραίτητο, να τα προετοιμάσετε για αυτό, προκειμένου να προωθήσετε τα κίνητρα και να επιτρέψετε ορατά βήματα μάθησης – δηλαδή να προσαρμόσετε το προφίλ εργασίας έτσι ώστε οι δευτερεύουσες εργασίες να είναι εύκολο να διαχειριστούν, να συμβεί μια αίσθηση επίτευξης και έτσι η εμπειρία σταδιακά μεγαλώνει. Ταυτόχρονα, δεν πρόκειται για την αποφυγή πάντα της αποτυχίας σε εργασίες χαμηλού κινδύνου, γιατί το να περάσετε από αυτήν την Κοιλάδα της Απόγνωσης μπορεί να είναι πολύ χρήσιμο για την ανάπτυξη μιας ρεαλιστικής αυτοαξιολόγησης. Μόνο όταν αναγνωριστούν τα δικά σας όρια μπορείτε να αποφύγετε τον κίνδυνο υπερεκτίμησης του εαυτού σας και των σχετικών κινδύνων μακροπρόθεσμα. Είναι πολύ χρήσιμο να λαμβάνετε ενεργά σχόλια από άλλους.</a:t>
            </a:r>
          </a:p>
          <a:p>
            <a:endParaRPr lang="de-DE"/>
          </a:p>
          <a:p>
            <a:endParaRPr lang="de-DE"/>
          </a:p>
          <a:p>
            <a:endParaRPr lang="de-DE"/>
          </a:p>
          <a:p>
            <a:r>
              <a:rPr lang="el"/>
              <a:t>ΛΜ</a:t>
            </a:r>
          </a:p>
          <a:p>
            <a:endParaRPr lang="de-DE"/>
          </a:p>
          <a:p>
            <a:r>
              <a:rPr lang="el"/>
              <a:t>Σημαντικό για τις διεπιστημονικές ομάδες!</a:t>
            </a:r>
          </a:p>
          <a:p>
            <a:r>
              <a:rPr lang="el"/>
              <a:t>Η αξιοπιστία οφείλεται κυρίως στους πληρεξούσιους. Για παράδειγμα, τίτλοι.</a:t>
            </a:r>
          </a:p>
          <a:p>
            <a:endParaRPr lang="de-DE"/>
          </a:p>
          <a:p>
            <a:r>
              <a:rPr lang="el"/>
              <a:t>Τι γίνεται όμως αν το DKE υπερασπίζεται τους ανθρώπους της ομάδας; Υπερβολική εμπιστοσύνη στις αποφάσεις της ομάδας</a:t>
            </a:r>
          </a:p>
          <a:p>
            <a:endParaRPr lang="de-DE"/>
          </a:p>
          <a:p>
            <a:r>
              <a:rPr lang="el"/>
              <a:t>Τυπικό και για τους «οπαδούς» της ψυχολογίας.</a:t>
            </a:r>
            <a:endParaRPr lang="nb-NO"/>
          </a:p>
        </p:txBody>
      </p:sp>
      <p:sp>
        <p:nvSpPr>
          <p:cNvPr id="4" name="Plassholder for lysbildenummer 3"/>
          <p:cNvSpPr>
            <a:spLocks noGrp="1"/>
          </p:cNvSpPr>
          <p:nvPr>
            <p:ph type="sldNum" sz="quarter" idx="5"/>
          </p:nvPr>
        </p:nvSpPr>
        <p:spPr/>
        <p:txBody>
          <a:bodyPr/>
          <a:lstStyle/>
          <a:p>
            <a:fld id="{151E4704-78F7-486C-834E-58F677435EFB}" type="slidenum">
              <a:rPr lang="nb-NO" smtClean="0"/>
              <a:t>49</a:t>
            </a:fld>
            <a:endParaRPr lang="nb-NO"/>
          </a:p>
        </p:txBody>
      </p:sp>
    </p:spTree>
    <p:extLst>
      <p:ext uri="{BB962C8B-B14F-4D97-AF65-F5344CB8AC3E}">
        <p14:creationId xmlns:p14="http://schemas.microsoft.com/office/powerpoint/2010/main" val="388624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https://www.isaca.org/resources/isaca-journal/issues/2019/volume-2/implementing-a-cybersecurity-culture</a:t>
            </a:r>
          </a:p>
          <a:p>
            <a:r>
              <a:rPr lang="el"/>
              <a:t>Το άρθρο του ISACA «Implementing a Cybersecurity Culture» τονίζει τη σημασία της καλλιέργειας μιας κουλτούρας κυβερνοασφάλειας εντός των οργανισμών για την ενίσχυση της ασφάλειας των πληροφοριών. Ορίζει την κουλτούρα κυβερνοασφάλειας ως τη συλλογική γνώση, τις πεποιθήσεις, τις αντιλήψεις, τις στάσεις, τις υποθέσεις, τους κανόνες και τις αξίες των ατόμων σχετικά με την ασφάλεια στον κυβερνοχώρο, που εκδηλώνονται στη συμπεριφορά τους με τις τεχνολογίες πληροφοριών. </a:t>
            </a:r>
            <a:r>
              <a:rPr lang="el">
                <a:hlinkClick r:id="rId3"/>
              </a:rPr>
              <a:t>ΙΣΑΚΑ</a:t>
            </a:r>
            <a:endParaRPr lang="en-GB"/>
          </a:p>
          <a:p>
            <a:r>
              <a:rPr lang="el"/>
              <a:t>Τα βασικά στοιχεία μιας ισχυρής κουλτούρας κυβερνοασφάλειας περιλαμβάνουν:</a:t>
            </a:r>
          </a:p>
          <a:p>
            <a:pPr>
              <a:buFont typeface="Arial" panose="020B0604020202020204" pitchFamily="34" charset="0"/>
              <a:buChar char="•"/>
            </a:pPr>
            <a:r>
              <a:rPr lang="el" b="1"/>
              <a:t>Εμπιστοσύνη</a:t>
            </a:r>
            <a:r>
              <a:rPr lang="el"/>
              <a:t>: Οικοδόμηση διαπροσωπικής εμπιστοσύνης μεταξύ των συναδέλφων για τη διευκόλυνση της ανοιχτής επικοινωνίας σχετικά με θέματα ασφάλειας.</a:t>
            </a:r>
          </a:p>
          <a:p>
            <a:pPr>
              <a:buFont typeface="Arial" panose="020B0604020202020204" pitchFamily="34" charset="0"/>
              <a:buChar char="•"/>
            </a:pPr>
            <a:r>
              <a:rPr lang="el" b="1"/>
              <a:t>Πληροφοριακά Συστήματα</a:t>
            </a:r>
            <a:r>
              <a:rPr lang="el"/>
              <a:t>: Εφαρμογή συστημάτων που μετατρέπουν αποτελεσματικά τα δεδομένα σε πληροφορίες που μπορούν να χρησιμοποιηθούν.</a:t>
            </a:r>
          </a:p>
          <a:p>
            <a:pPr>
              <a:buFont typeface="Arial" panose="020B0604020202020204" pitchFamily="34" charset="0"/>
              <a:buChar char="•"/>
            </a:pPr>
            <a:r>
              <a:rPr lang="el" b="1"/>
              <a:t>Επικοινωνία</a:t>
            </a:r>
            <a:r>
              <a:rPr lang="el"/>
              <a:t>: Ενθάρρυνση των ανθρώπινων αλληλεπιδράσεων που είναι απαραίτητες για τη μεταφορά γνώσης και την ευαισθητοποίηση σε θέματα ασφάλειας.</a:t>
            </a:r>
          </a:p>
          <a:p>
            <a:pPr>
              <a:buFont typeface="Arial" panose="020B0604020202020204" pitchFamily="34" charset="0"/>
              <a:buChar char="•"/>
            </a:pPr>
            <a:r>
              <a:rPr lang="el" b="1"/>
              <a:t>Οργανωτική δομή</a:t>
            </a:r>
            <a:r>
              <a:rPr lang="el"/>
              <a:t>: Σχεδιασμός δομών που προωθούν την ανταλλαγή γνώσεων και τη λογοδοσία στις πρακτικές ασφάλειας.</a:t>
            </a:r>
          </a:p>
          <a:p>
            <a:pPr>
              <a:buFont typeface="Arial" panose="020B0604020202020204" pitchFamily="34" charset="0"/>
              <a:buChar char="•"/>
            </a:pPr>
            <a:r>
              <a:rPr lang="el" b="1"/>
              <a:t>Συστήματα ανταμοιβής</a:t>
            </a:r>
            <a:r>
              <a:rPr lang="el"/>
              <a:t>: Δημιουργία μηχανισμών παρακίνησης για την ενθάρρυνση της τήρησης των πρωτοκόλλων ασφαλείας.</a:t>
            </a:r>
          </a:p>
          <a:p>
            <a:r>
              <a:rPr lang="el"/>
              <a:t>Το άρθρο υπογραμμίζει επίσης την ανάγκη για συνεχή έρευνα για τον αποτελεσματικό καθορισμό και μέτρηση της κουλτούρας κυβερνοασφάλειας, υποδηλώνοντας ότι αυτός ο τομέας παρουσιάζει ευκαιρίες για περαιτέρω μελέτη από μελετητές και επαγγελματίες.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0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1 Διαφορετικές δεξιότητες διαχείρισης που απαιτούνται από το επίπεδο του διευθυντή (Προσαρμογή από Daft, 2003; Χορός, 2011; Katz, 1974)</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DB9-0DBE-4B71-BCB6-EB44613F1D0F}" type="slidenum">
              <a:rPr kumimoji="0" lang="en-US" alt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14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Από τα πορίσματα του Ευρωπαϊκού Οργανισμού για την Ασφάλεια Δικτύων και Πληροφοριών (ENISA):</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Η διεξοδική επανεξέταση από τον ENISA οδήγησε σε ορισμένες σαφείς συστάσεις. Θα εξετάσω τώρα και θα επισημάνω τα βασικά συμπεράσματα.</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τους υπεύθυνους χάραξης πολιτικής, ο ENISA εντόπισε ένα σαφές μάθημα – διαπίστωσε ότι η αύξηση του γραμματισμού και των δεξιοτήτων στον κυβερνοχώρο είναι μια αποδεδειγμένη μέθοδος για την υποστήριξη των πολιτών για την προστασία της κυβερνοασφάλειάς τους.</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τη διοίκηση και την οργανωτική ηγεσία, το αποτέλεσμα των αξιολογήσεων είναι ότι οι ηγέτες των οργανισμών πρέπει να αλλάξουν την οπτική τους σχετικά με το ποιος είναι ο ρόλος και οι ευθύνες τους στη διαχείριση της κυβερνοασφάλειας στον οργανισμό τους. Οι ηγέτες πρέπει να δουν το πρόβλημα όχι ως τεχνικό, με ελάχιστη έως καθόλου εξέταση του αντίκτυπου στους μεμονωμένους υπαλλήλους που εκτελούν τις καθημερινές τους εργασίες. Οργανωτική ηγεσία - ενώ χαίρεστε να συνεχίζετε να λέτε πόσο σημαντική είναι η ασφάλεια για τον οργανισμό, πρέπει να αναλάβετε ενεργό ρόλο για να διασφαλίσετε ότι η συμπεριφορά ασφαλείας που ζητείται από το προσωπικό είναι εφικτή στο πλαίσιο της επιχείρησης. Κάτι τέτοιο μπορεί να δημιουργήσει αυτο-αποτελεσματικότητα.</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5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Μελέτες με CISO και ειδικούς σε θέματα ασφάλειας έδειξαν την ανάγκη για αλλαγή στο τι συνεπάγεται η δουλειά. Η ουσία είναι να είσαι ορατός και προσιτός. Και εδώ βλέπουμε τη σημασία του «role modeling» και του «coaching» ως μονοπάτι απόδοσης. Δυστυχώς, αυτό που παρατηρείται συχνά είναι ένας τρόπος επικοινωνίας που κάνει ακριβώς το αντίθετο. </a:t>
            </a:r>
            <a:br>
              <a:rPr lang="nb-NO" b="0">
                <a:effectLst/>
              </a:rPr>
            </a:br>
            <a:br>
              <a:rPr lang="nb-NO" b="0">
                <a:effectLst/>
              </a:rPr>
            </a:br>
            <a:r>
              <a:rPr lang="el" sz="1200" b="0" i="0" u="none" strike="noStrike" kern="1200">
                <a:solidFill>
                  <a:schemeClr val="tx1"/>
                </a:solidFill>
                <a:effectLst/>
                <a:latin typeface="+mn-lt"/>
                <a:ea typeface="+mn-ea"/>
                <a:cs typeface="+mn-cs"/>
              </a:rPr>
              <a:t>Για τις ομάδες αντιμετώπισης περιστατικών (CSIRT's /CERT's &amp; SOC's) και το προσωπικό του κέντρου επιχειρήσεων ασφαλείας είναι από τα πιο σημαντικά περιουσιακά στοιχεία για την καταπολέμηση των απειλών στον κυβερνοχώρο. Το να τους δοθεί η δυνατότητα να έχουν καλή απόδοση είναι σαφώς σημαντικό. Ο ENISA διαπίστωσε ότι η επαγγελματική εξουθένωση αποτελεί σοβαρό πρόβλημα. Αυτό θα πρέπει να προκαλέσει ανησυχία, ειδικά δεδομένης της αυξανόμενης έλλειψης επαγγελματιών δεξιοτήτων στον κυβερνοχώρο (Oltsig, 2017). Οι οργανισμοί πρέπει να λάβουν μέτρα για την αποτελεσματική διαχείριση αυτού του πολύτιμου πόρου.</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1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Για τους προγραμματιστές λογισμικού, η ανασκόπηση αποκάλυψε το παρόμοιο ζήτημα με αυτό που σημείωσε η γνωστή δοκιμιογράφος του Διαδικτύου </a:t>
            </a:r>
            <a:r>
              <a:rPr lang="el" sz="1200" b="0" i="0" u="none" strike="noStrike" kern="1200">
                <a:solidFill>
                  <a:schemeClr val="tx1"/>
                </a:solidFill>
                <a:effectLst/>
                <a:latin typeface="+mn-lt"/>
                <a:ea typeface="+mn-ea"/>
                <a:cs typeface="+mn-cs"/>
                <a:hlinkClick r:id="rId3"/>
              </a:rPr>
              <a:t>Norton (2014)</a:t>
            </a:r>
            <a:r>
              <a:rPr lang="el" sz="1200" b="0" i="0" u="none" strike="noStrike" kern="1200">
                <a:solidFill>
                  <a:schemeClr val="tx1"/>
                </a:solidFill>
                <a:effectLst/>
                <a:latin typeface="+mn-lt"/>
                <a:ea typeface="+mn-ea"/>
                <a:cs typeface="+mn-cs"/>
              </a:rPr>
              <a:t> στο πολυδιαδεδομένο άρθρο γνώμης της για το The Message, ότι «Όλα είναι σπασμένα», καθώς υπάρχουν πρώτα βήματα υψηλού αντίκτυπου που μπορούν να γίνουν για να διευκολυνθεί η παραγωγή πιο ασφαλούς κώδικα για τους προγραμματιστές - διασφαλίζοντας ότι οι πλατφόρμες,  Τα εργαλεία και τα API που χρησιμοποιούν έχουν ασφαλείς προεπιλογές και ρυθμίσεις και αυτός ο κώδικας που αντιγράφεται συχνά ελέγχεται και γίνεται ασφαλής. Ο ENISA τόνισε επίσης ότι η δυνατότητα των εμπειρογνωμόνων σε θέματα ασφάλειας να γίνουν πιο προσιτοί και υποστηρικτικοί μπορεί να οδηγήσει σε μεγαλύτερη —και πιο κρίσιμη νωρίτερα— συνεργασία μεταξύ ασφάλειας και προσωπικού.</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Τονίζοντας εκ νέου αυτό που ανέφερε ο Ric σχετικά με την επίτευξη ισορροπίας σε έναν οργανισμό, αυτοί που διαχειρίζονται και εκπαιδεύουν</a:t>
            </a:r>
            <a:endParaRPr lang="nb-NO" b="0">
              <a:effectLst/>
            </a:endParaRPr>
          </a:p>
          <a:p>
            <a:pPr rtl="0"/>
            <a:r>
              <a:rPr lang="el" sz="1200" b="0" i="0" u="none" strike="noStrike" kern="1200" err="1">
                <a:solidFill>
                  <a:schemeClr val="tx1"/>
                </a:solidFill>
                <a:effectLst/>
                <a:latin typeface="+mn-lt"/>
                <a:ea typeface="+mn-ea"/>
                <a:cs typeface="+mn-cs"/>
              </a:rPr>
              <a:t>πρέπει να βεβαιωθείτε ότι τα προβλήματα που προκύπτουν με την ασφάλεια καταλήγουν στο σωστό γραφείο «βοήθειας» με άτομα που έχουν τις κατάλληλες δεξιότητες. Πρέπει να υπάρχουν σαφείς ρόλοι και ευθύνες με βάση τις δεξιότητες. Και όλο το προσωπικό, όχι μόνο εκείνοι όπως οι προγραμματιστές ή οι ειδικοί σε θέματα ασφάλειας, χρειάζονται χρόνο για να ενημερώνονται για τις απειλές και να ενημερώνουν τις δεξιότητές τους. Έτσι μπορούν να «μιλούν τη γλώσσα» και να μην αποθαρρύνονται από τον κυβερνο-ελιτισμό.</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Και τέλος - η κρίσιμη πτυχή για την καταγραφή των υπολοίπων, δηλαδή όλων των άλλων βασικών ανθρώπων στον οργανισμό σας. Η ραπτική είναι το κλειδί. Ένα μέγεθος δεν ταιριάζει σε όλους. Όπως δείξαμε, οι άνθρωποι πρέπει να αισθάνονται μια αίσθηση σχέσης.</a:t>
            </a:r>
            <a:endParaRPr lang="nb-NO" b="0">
              <a:effectLst/>
            </a:endParaRPr>
          </a:p>
          <a:p>
            <a:pPr rtl="0"/>
            <a:r>
              <a:rPr lang="el" sz="1200" b="0" i="0" u="none" strike="noStrike" kern="1200">
                <a:solidFill>
                  <a:schemeClr val="tx1"/>
                </a:solidFill>
                <a:effectLst/>
                <a:latin typeface="+mn-lt"/>
                <a:ea typeface="+mn-ea"/>
                <a:cs typeface="+mn-cs"/>
              </a:rPr>
              <a:t>Ο αντίπαλός σας προσαρμόζει τις επιθέσεις του, επομένως θα πρέπει να σκεφτείτε να κάνετε το ίδιο εάν θέλετε να αποφύγετε τον πόνο.</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6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51a339e10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a51a339e10_2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err="1"/>
              <a:t>Ακολουθεί ένα παράδειγμα από μια έκθεση του Νορβηγικού Κέντρου Προστασίας Καταναλωτών. Εδώ αποφάσισαν να ανοίξουν λογαριασμό από το Facebook. Φυσικά, υπάρχουν παρόμοιες αναφορές και για άλλους παρόχους.</a:t>
            </a:r>
          </a:p>
          <a:p>
            <a:pPr marL="0" lvl="0" indent="0" algn="l" rtl="0">
              <a:spcBef>
                <a:spcPts val="0"/>
              </a:spcBef>
              <a:spcAft>
                <a:spcPts val="0"/>
              </a:spcAft>
              <a:buNone/>
            </a:pPr>
            <a:endParaRPr lang="en-GB" baseline="0"/>
          </a:p>
          <a:p>
            <a:pPr marL="0" lvl="0" indent="0" algn="l" rtl="0">
              <a:spcBef>
                <a:spcPts val="0"/>
              </a:spcBef>
              <a:spcAft>
                <a:spcPts val="0"/>
              </a:spcAft>
              <a:buNone/>
            </a:pPr>
            <a:r>
              <a:rPr lang="el" baseline="0" err="1"/>
              <a:t>Μπορείτε να δείτε εδώ με πράσινο χρώμα το μονοπάτι της «ελάχιστης προσπάθειας», το οποίο δεν απαιτεί σχεδόν καθόλου γνωστική προσπάθεια ή ενεργές εξαιρέσεις από τις προεπιλεγμένες ρυθμίσεις. Εδώ απλά κάνετε κλικ, αποδέχεστε, μεταξύ άλλων, εξατομικευμένη διαφήμιση που βασίζεται σε εις βάθος αναλύσεις της συμπεριφοράς των χρηστών σας, την κοινή χρήση των δεδομένων χρήστη σας με άλλους επιχειρηματικούς εταίρους του Facebook, την επεξεργασία βιομετρικών δεδομένων και, φυσικά, στο τέλος τους Γενικούς Όρους και Προϋποθέσεις. </a:t>
            </a:r>
          </a:p>
          <a:p>
            <a:pPr marL="0" lvl="0" indent="0" algn="l" rtl="0">
              <a:spcBef>
                <a:spcPts val="0"/>
              </a:spcBef>
              <a:spcAft>
                <a:spcPts val="0"/>
              </a:spcAft>
              <a:buNone/>
            </a:pPr>
            <a:endParaRPr lang="en-GB" baseline="0"/>
          </a:p>
          <a:p>
            <a:pPr marL="0" lvl="0" indent="0" algn="l" rtl="0">
              <a:spcBef>
                <a:spcPts val="0"/>
              </a:spcBef>
              <a:spcAft>
                <a:spcPts val="0"/>
              </a:spcAft>
              <a:buNone/>
            </a:pPr>
            <a:r>
              <a:rPr lang="el" baseline="0"/>
              <a:t>Εάν δεν θέλετε να δώσετε αυτές τις «εθελοντικές» δηλώσεις συγκατάθεσης, θα πρέπει να περάσετε μέσα από έναν λαβύρινθο μενού με μερικές φορές αντιφατικές οδηγίες (διπλές αρνήσεις ή παρόμοια).</a:t>
            </a:r>
          </a:p>
          <a:p>
            <a:pPr marL="0" lvl="0" indent="0" algn="l" rtl="0">
              <a:spcBef>
                <a:spcPts val="0"/>
              </a:spcBef>
              <a:spcAft>
                <a:spcPts val="0"/>
              </a:spcAft>
              <a:buNone/>
            </a:pPr>
            <a:endParaRPr lang="en-GB" baseline="0"/>
          </a:p>
          <a:p>
            <a:pPr marL="0" lvl="0" indent="0" algn="l" rtl="0">
              <a:spcBef>
                <a:spcPts val="0"/>
              </a:spcBef>
              <a:spcAft>
                <a:spcPts val="0"/>
              </a:spcAft>
              <a:buNone/>
            </a:pPr>
            <a:r>
              <a:rPr lang="el" err="1"/>
              <a:t>Έτσι, εδώ έχετε να κάνετε με παρεμβατικές «προεπιλεγμένες ρυθμίσεις», παραπλανητικές διατυπώσεις, τη μετάδοση μιας ψευδαίσθησης ελέγχου και επιλογής, την απόκρυψη επιλογών φιλικών προς την προστασία της ιδιωτικής ζωής, τις αποφάσεις «πάρε το ή άφησέ το» και γενικά μια αρχιτεκτονική διεπαφής όπου οι φιλικές προς το ιδιωτικό εναλλακτικές απαιτούν πάντα πολύ περισσότερη προσπάθεια.</a:t>
            </a:r>
          </a:p>
        </p:txBody>
      </p:sp>
      <p:sp>
        <p:nvSpPr>
          <p:cNvPr id="167" name="Google Shape;167;ga51a339e10_2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62B2BE6-1125-8C1F-C258-A66B0A09C54A}"/>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1A7C37B-070D-1FB9-8916-4A6B4C5287AD}"/>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8D1FBF1-9659-128F-C72A-9A7A6405ACCE}"/>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1370BC95-7AE2-04B3-C9CF-3B8D6248C3DB}"/>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BC6EAEB-6D0B-C430-776B-A1953BB7694F}"/>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B30FE55-AF17-6DEF-2776-29EA53D55A7F}"/>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BBAE4C8A-6E4C-DF61-D3B5-0EA3623F8FF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1A4A788-D71D-2B83-B4B2-B093A982D74D}"/>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B9C544-7C1E-151F-E6BB-1CB90926CFDD}"/>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D5E5EDEF-198E-B383-E6FD-4560D1D93BFE}"/>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F962C472-3086-F445-AFE2-9AA786C6240B}"/>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0A06938-C8D8-5AC7-87C6-11B4443DA20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DBE1D79C-69C9-4DF8-95EF-DFCCBD83E168}"/>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D37A2956-9C35-7FC5-23EE-F9C6570AE6C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A3BE988-9E14-8D31-BB70-B22E5613D216}"/>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A9AE3220-6E3F-7E15-6C83-00D6EC1A434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8C52085-EA77-1B72-F6A3-0654186E099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F8606EA-0EEC-B915-51A7-21BDF240EF5E}"/>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CC2B32B2-C55B-33D8-0FA8-9416658DC5C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6493D15-B15D-506D-D227-EBAD9D09D105}"/>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8D1F8917-DABC-18B0-3B2F-9917EDDE94E4}"/>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E04-7A00-FF8A-4AEB-7EC1917BB622}"/>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B58EEB61-E257-6DA9-5743-56EB3E5E3F07}"/>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B07B24C1-71F0-5D99-3497-97704BFC0AA8}"/>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881C35B0-B4BB-FDD0-1D14-6B650F96C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24FB6-2D14-2AA2-D1C8-914A7A77CF6C}"/>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259992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1" y="274639"/>
            <a:ext cx="10242021" cy="701731"/>
          </a:xfrm>
        </p:spPr>
        <p:txBody>
          <a:bodyPr wrap="square" anchor="t" anchorCtr="0">
            <a:spAutoFit/>
          </a:bodyPr>
          <a:lstStyle/>
          <a:p>
            <a:r>
              <a:rPr lang="el"/>
              <a:t>Κάντε κλικ για να επεξεργαστείτε το στυλ τίτλου κύριου τίτλου</a:t>
            </a:r>
            <a:endParaRPr lang="nb-NO"/>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1" y="1258528"/>
            <a:ext cx="10242021" cy="5162719"/>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Tree>
    <p:extLst>
      <p:ext uri="{BB962C8B-B14F-4D97-AF65-F5344CB8AC3E}">
        <p14:creationId xmlns:p14="http://schemas.microsoft.com/office/powerpoint/2010/main" val="38621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lang="el"/>
              <a:t>Κάντε κλικ για να επεξεργαστείτε το στυλ τίτλου κύριου τίτλου</a:t>
            </a:r>
            <a:endParaRPr/>
          </a:p>
        </p:txBody>
      </p:sp>
      <p:sp>
        <p:nvSpPr>
          <p:cNvPr id="21" name="Body Level One…"/>
          <p:cNvSpPr txBox="1">
            <a:spLocks noGrp="1"/>
          </p:cNvSpPr>
          <p:nvPr>
            <p:ph type="body" idx="1"/>
          </p:nvPr>
        </p:nvSpPr>
        <p:spPr>
          <a:prstGeom prst="rect">
            <a:avLst/>
          </a:prstGeo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42659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4DCBE1-7671-4AFD-A51D-8DE208DE1F46}"/>
              </a:ext>
            </a:extLst>
          </p:cNvPr>
          <p:cNvSpPr>
            <a:spLocks noGrp="1"/>
          </p:cNvSpPr>
          <p:nvPr>
            <p:ph type="ctrTitle"/>
          </p:nvPr>
        </p:nvSpPr>
        <p:spPr>
          <a:xfrm>
            <a:off x="1524000" y="1122363"/>
            <a:ext cx="9144000" cy="2387600"/>
          </a:xfrm>
        </p:spPr>
        <p:txBody>
          <a:bodyPr anchor="b"/>
          <a:lstStyle>
            <a:lvl1pPr algn="ctr">
              <a:defRPr sz="6000"/>
            </a:lvl1pPr>
          </a:lstStyle>
          <a:p>
            <a:r>
              <a:rPr lang="el"/>
              <a:t>Κάντε κλικ για να επεξεργαστείτε το στυλ τίτλου κύριου τίτλου</a:t>
            </a:r>
            <a:endParaRPr lang="de-DE"/>
          </a:p>
        </p:txBody>
      </p:sp>
      <p:sp>
        <p:nvSpPr>
          <p:cNvPr id="3" name="Untertitel 2">
            <a:extLst>
              <a:ext uri="{FF2B5EF4-FFF2-40B4-BE49-F238E27FC236}">
                <a16:creationId xmlns:a16="http://schemas.microsoft.com/office/drawing/2014/main" id="{55C330D4-1347-79AC-8667-B8F0CD492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προτύπου</a:t>
            </a:r>
            <a:endParaRPr lang="de-DE"/>
          </a:p>
        </p:txBody>
      </p:sp>
      <p:sp>
        <p:nvSpPr>
          <p:cNvPr id="4" name="Datumsplatzhalter 3">
            <a:extLst>
              <a:ext uri="{FF2B5EF4-FFF2-40B4-BE49-F238E27FC236}">
                <a16:creationId xmlns:a16="http://schemas.microsoft.com/office/drawing/2014/main" id="{856F3DAC-EC76-DCD8-31D5-CE8AC460301C}"/>
              </a:ext>
            </a:extLst>
          </p:cNvPr>
          <p:cNvSpPr>
            <a:spLocks noGrp="1"/>
          </p:cNvSpPr>
          <p:nvPr>
            <p:ph type="dt" sz="half" idx="10"/>
          </p:nvPr>
        </p:nvSpPr>
        <p:spPr/>
        <p:txBody>
          <a:bodyPr/>
          <a:lstStyle/>
          <a:p>
            <a:fld id="{6D1D4FB9-A9C7-4743-80DA-CDBE55C414FF}" type="datetimeFigureOut">
              <a:rPr lang="de-DE" smtClean="0"/>
              <a:t>16.02.2026</a:t>
            </a:fld>
            <a:endParaRPr lang="de-DE"/>
          </a:p>
        </p:txBody>
      </p:sp>
      <p:sp>
        <p:nvSpPr>
          <p:cNvPr id="5" name="Fußzeilenplatzhalter 4">
            <a:extLst>
              <a:ext uri="{FF2B5EF4-FFF2-40B4-BE49-F238E27FC236}">
                <a16:creationId xmlns:a16="http://schemas.microsoft.com/office/drawing/2014/main" id="{2B076912-390E-E9A1-7446-C732E09AD29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2E4F3C-F7CA-F875-2C7E-D84B6FCC8AD5}"/>
              </a:ext>
            </a:extLst>
          </p:cNvPr>
          <p:cNvSpPr>
            <a:spLocks noGrp="1"/>
          </p:cNvSpPr>
          <p:nvPr>
            <p:ph type="sldNum" sz="quarter" idx="12"/>
          </p:nvPr>
        </p:nvSpPr>
        <p:spPr/>
        <p:txBody>
          <a:bodyPr/>
          <a:lstStyle/>
          <a:p>
            <a:fld id="{B85F91EE-824B-4D74-80CF-867EFB929C89}" type="slidenum">
              <a:rPr lang="de-DE" smtClean="0"/>
              <a:t>‹#›</a:t>
            </a:fld>
            <a:endParaRPr lang="de-DE"/>
          </a:p>
        </p:txBody>
      </p:sp>
    </p:spTree>
    <p:extLst>
      <p:ext uri="{BB962C8B-B14F-4D97-AF65-F5344CB8AC3E}">
        <p14:creationId xmlns:p14="http://schemas.microsoft.com/office/powerpoint/2010/main" val="3650786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grpSp>
        <p:nvGrpSpPr>
          <p:cNvPr id="2" name="Group 1">
            <a:extLst>
              <a:ext uri="{FF2B5EF4-FFF2-40B4-BE49-F238E27FC236}">
                <a16:creationId xmlns:a16="http://schemas.microsoft.com/office/drawing/2014/main" id="{CEAB1C56-819A-4478-E7CD-999DAE3A6A81}"/>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66D67D7D-9BCC-C68B-D479-78ECC08FF1A4}"/>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9DE1D48-C10D-54C2-5E9C-1077FEF7BBB0}"/>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634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39636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l"/>
              <a:t>Κάντε κλικ για να επεξεργαστείτε τα στυλ κειμένου προτύπου</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l"/>
              <a:t>Κάντε κλικ για να επεξεργαστείτε τα στυλ κειμένου προτύπου</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e Placeholder 6"/>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τον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CE34E40D-B55C-727F-7B9C-AD47002EB46D}"/>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4726C4F-EA33-B870-FB01-CDD6C861AD7E}"/>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45ECE51-C9BC-1FBC-DC7E-83F2BF33F42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A345BD88-FD11-11F8-9C2C-EE091B3C06C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676BFBBB-B7A9-F10D-DEFD-66DE9C6DBDA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98DB236-2B7C-E822-C125-206C56E19BA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6C55C438-9B47-E489-DB5E-D780185F725A}"/>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2380ACE9-03BD-D5DF-9571-4FABEDF6FBD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D7DC830-DE7F-8625-1985-8014485D1528}"/>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6FE9371E-03D3-3AB4-1FA6-954E7AA7BFEE}"/>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EA3DCF5C-9B81-732C-D5E4-296DC4EAAA5C}"/>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C49586C-1935-392A-D718-07A5DF5CCE0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3" name="Group 2">
            <a:extLst>
              <a:ext uri="{FF2B5EF4-FFF2-40B4-BE49-F238E27FC236}">
                <a16:creationId xmlns:a16="http://schemas.microsoft.com/office/drawing/2014/main" id="{707CCBDF-1983-F1EA-AE26-11EEF968F163}"/>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6554B12F-735E-10B5-39C6-70EE257A6A03}"/>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7245CD5F-31FC-3256-B943-5FB300D4B023}"/>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τον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l"/>
              <a:t>Κάντε κλικ στο εικονίδιο για να προσθέσετε εικόνα</a:t>
            </a:r>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την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grpSp>
        <p:nvGrpSpPr>
          <p:cNvPr id="2" name="Group 1">
            <a:extLst>
              <a:ext uri="{FF2B5EF4-FFF2-40B4-BE49-F238E27FC236}">
                <a16:creationId xmlns:a16="http://schemas.microsoft.com/office/drawing/2014/main" id="{DF3DD99C-C416-6548-39FE-72DAF2875A0F}"/>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2569D17-3895-C549-91EF-A9FBD01CA876}"/>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AFCC547-7C84-530B-61CC-A443D4B5D461}"/>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τον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grpSp>
        <p:nvGrpSpPr>
          <p:cNvPr id="4" name="Group 3">
            <a:extLst>
              <a:ext uri="{FF2B5EF4-FFF2-40B4-BE49-F238E27FC236}">
                <a16:creationId xmlns:a16="http://schemas.microsoft.com/office/drawing/2014/main" id="{AD79A539-DAD4-F4F6-5C7E-84F60266EDB1}"/>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DCD730B-A608-81EA-A8C0-B666973F05C4}"/>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2AF4FA72-3989-8E61-EDE9-99A6683F1381}"/>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τον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την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grpSp>
        <p:nvGrpSpPr>
          <p:cNvPr id="4" name="Group 3">
            <a:extLst>
              <a:ext uri="{FF2B5EF4-FFF2-40B4-BE49-F238E27FC236}">
                <a16:creationId xmlns:a16="http://schemas.microsoft.com/office/drawing/2014/main" id="{4DFB4160-8B69-0D55-19C7-F36D8C063EE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A68BBBEC-E598-68FB-9133-1AACB561BBCE}"/>
                </a:ext>
              </a:extLst>
            </p:cNvPr>
            <p:cNvPicPr>
              <a:picLocks noChangeAspect="1"/>
            </p:cNvPicPr>
            <p:nvPr/>
          </p:nvPicPr>
          <p:blipFill>
            <a:blip r:embed="rId2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2EF63B75-8B50-037B-609D-9A14922DB0C6}"/>
                </a:ext>
              </a:extLst>
            </p:cNvPr>
            <p:cNvPicPr>
              <a:picLocks noChangeAspect="1"/>
            </p:cNvPicPr>
            <p:nvPr/>
          </p:nvPicPr>
          <p:blipFill>
            <a:blip r:embed="rId2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 id="2147483761" r:id="rId20"/>
    <p:sldLayoutId id="2147483762" r:id="rId21"/>
    <p:sldLayoutId id="2147483763" r:id="rId22"/>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vJG698U2Mvo" TargetMode="Externa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ubNF9QNEQLA&amp;t=2s" TargetMode="External"/><Relationship Id="rId2" Type="http://schemas.openxmlformats.org/officeDocument/2006/relationships/slideLayout" Target="../slideLayouts/slideLayout3.xml"/><Relationship Id="rId1" Type="http://schemas.openxmlformats.org/officeDocument/2006/relationships/video" Target="https://www.youtube.com/embed/LRFMuGBP15U?feature=oembed"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hAuUtDQIkn0?feature=oembed"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64.emf"/><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diagramLayout" Target="../diagrams/layout2.xml"/><Relationship Id="rId7" Type="http://schemas.openxmlformats.org/officeDocument/2006/relationships/image" Target="../media/image73.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76.svg"/><Relationship Id="rId4" Type="http://schemas.openxmlformats.org/officeDocument/2006/relationships/diagramQuickStyle" Target="../diagrams/quickStyle2.xml"/><Relationship Id="rId9"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video" Target="NULL" TargetMode="External"/><Relationship Id="rId7" Type="http://schemas.openxmlformats.org/officeDocument/2006/relationships/slideLayout" Target="../slideLayouts/slideLayout17.xml"/><Relationship Id="rId2" Type="http://schemas.openxmlformats.org/officeDocument/2006/relationships/tags" Target="../tags/tag1.xml"/><Relationship Id="rId1" Type="http://schemas.openxmlformats.org/officeDocument/2006/relationships/customXml" Target="../../customXml/item2.xml"/><Relationship Id="rId6" Type="http://schemas.microsoft.com/office/2007/relationships/media" Target="../media/media1.mp4"/><Relationship Id="rId11" Type="http://schemas.openxmlformats.org/officeDocument/2006/relationships/image" Target="../media/image94.png"/><Relationship Id="rId5" Type="http://schemas.openxmlformats.org/officeDocument/2006/relationships/tags" Target="../tags/tag2.xml"/><Relationship Id="rId10" Type="http://schemas.openxmlformats.org/officeDocument/2006/relationships/hyperlink" Target="https://www.sw-engineering-candies.com/blog-1/how-good-i-really-am-as-developer--the-dunning-kruger-effect-in-software-engineering" TargetMode="External"/><Relationship Id="rId4" Type="http://schemas.openxmlformats.org/officeDocument/2006/relationships/customXml" Target="../../customXml/item3.xml"/><Relationship Id="rId9" Type="http://schemas.openxmlformats.org/officeDocument/2006/relationships/image" Target="../media/image93.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366855" y="794463"/>
            <a:ext cx="6671414" cy="2579052"/>
          </a:xfrm>
        </p:spPr>
        <p:txBody>
          <a:bodyPr>
            <a:noAutofit/>
          </a:bodyPr>
          <a:lstStyle/>
          <a:p>
            <a:r>
              <a:rPr lang="el" sz="4800" dirty="0"/>
              <a:t>Θέμα 1 – Εισαγωγή στον Ανθρώπινο Παράγοντα στην Κυβερνοασφάλεια</a:t>
            </a:r>
          </a:p>
        </p:txBody>
      </p:sp>
      <p:pic>
        <p:nvPicPr>
          <p:cNvPr id="11" name="Picture Placeholder 10" descr="Στιγμιότυπο οθόνης μιας εκπαίδευσης υπολογιστή">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a:p>
            <a:endParaRPr lang="el"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sp>
        <p:nvSpPr>
          <p:cNvPr id="6" name="Subtitle 5">
            <a:extLst>
              <a:ext uri="{FF2B5EF4-FFF2-40B4-BE49-F238E27FC236}">
                <a16:creationId xmlns:a16="http://schemas.microsoft.com/office/drawing/2014/main" id="{8B12E3B7-4BBF-FC5B-BA3C-6D7828B0ABFB}"/>
              </a:ext>
            </a:extLst>
          </p:cNvPr>
          <p:cNvSpPr>
            <a:spLocks noGrp="1"/>
          </p:cNvSpPr>
          <p:nvPr>
            <p:ph type="subTitle" idx="1"/>
          </p:nvPr>
        </p:nvSpPr>
        <p:spPr/>
        <p:txBody>
          <a:bodyPr/>
          <a:lstStyle/>
          <a:p>
            <a:r>
              <a:rPr lang="el-GR" dirty="0" err="1"/>
              <a:t>Παρουσιαση</a:t>
            </a:r>
            <a:r>
              <a:rPr lang="el-GR"/>
              <a:t> από:</a:t>
            </a:r>
            <a:endParaRPr lang="en-US" dirty="0"/>
          </a:p>
          <a:p>
            <a:r>
              <a:rPr lang="en-US" dirty="0"/>
              <a:t>Ricardo G. Lugo</a:t>
            </a:r>
          </a:p>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0A1CD-B794-68DD-6B48-7553E6E59FB5}"/>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93CF86D1-08F2-955C-2CF3-758CFF9B7546}"/>
              </a:ext>
            </a:extLst>
          </p:cNvPr>
          <p:cNvSpPr>
            <a:spLocks noGrp="1"/>
          </p:cNvSpPr>
          <p:nvPr>
            <p:ph type="subTitle" idx="1"/>
          </p:nvPr>
        </p:nvSpPr>
        <p:spPr/>
        <p:txBody>
          <a:bodyPr/>
          <a:lstStyle/>
          <a:p>
            <a:endParaRPr lang="en-GB"/>
          </a:p>
        </p:txBody>
      </p:sp>
      <p:sp>
        <p:nvSpPr>
          <p:cNvPr id="7" name="Picture Placeholder 6">
            <a:extLst>
              <a:ext uri="{FF2B5EF4-FFF2-40B4-BE49-F238E27FC236}">
                <a16:creationId xmlns:a16="http://schemas.microsoft.com/office/drawing/2014/main" id="{153A8BA7-3C00-A121-E7DE-05B6DBFB7A4B}"/>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1E9333D1-C2E1-2F66-5779-78E7C0718BDB}"/>
              </a:ext>
            </a:extLst>
          </p:cNvPr>
          <p:cNvSpPr>
            <a:spLocks noGrp="1"/>
          </p:cNvSpPr>
          <p:nvPr>
            <p:ph type="body" sz="quarter" idx="12"/>
          </p:nvPr>
        </p:nvSpPr>
        <p:spPr/>
        <p:txBody>
          <a:bodyPr>
            <a:normAutofit/>
          </a:bodyPr>
          <a:lstStyle/>
          <a:p>
            <a:r>
              <a:rPr lang="el"/>
              <a:t>  https://www.enisa.europa.eu/publications/cyber-security-culture-in-organisations</a:t>
            </a:r>
          </a:p>
        </p:txBody>
      </p:sp>
      <p:pic>
        <p:nvPicPr>
          <p:cNvPr id="5" name="Picture 4">
            <a:extLst>
              <a:ext uri="{FF2B5EF4-FFF2-40B4-BE49-F238E27FC236}">
                <a16:creationId xmlns:a16="http://schemas.microsoft.com/office/drawing/2014/main" id="{C6F085E0-7CBA-F3D8-612F-C609840ED28E}"/>
              </a:ext>
            </a:extLst>
          </p:cNvPr>
          <p:cNvPicPr>
            <a:picLocks noChangeAspect="1"/>
          </p:cNvPicPr>
          <p:nvPr/>
        </p:nvPicPr>
        <p:blipFill>
          <a:blip r:embed="rId2"/>
          <a:stretch>
            <a:fillRect/>
          </a:stretch>
        </p:blipFill>
        <p:spPr>
          <a:xfrm>
            <a:off x="1129552" y="361637"/>
            <a:ext cx="10748929" cy="4763528"/>
          </a:xfrm>
          <a:prstGeom prst="rect">
            <a:avLst/>
          </a:prstGeom>
        </p:spPr>
      </p:pic>
    </p:spTree>
    <p:extLst>
      <p:ext uri="{BB962C8B-B14F-4D97-AF65-F5344CB8AC3E}">
        <p14:creationId xmlns:p14="http://schemas.microsoft.com/office/powerpoint/2010/main" val="194074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D566-617B-3E9A-A39A-FE8D4FEEB0E7}"/>
              </a:ext>
            </a:extLst>
          </p:cNvPr>
          <p:cNvSpPr>
            <a:spLocks noGrp="1"/>
          </p:cNvSpPr>
          <p:nvPr>
            <p:ph type="ctrTitle"/>
          </p:nvPr>
        </p:nvSpPr>
        <p:spPr>
          <a:xfrm>
            <a:off x="337457" y="151342"/>
            <a:ext cx="11683069" cy="667282"/>
          </a:xfrm>
        </p:spPr>
        <p:txBody>
          <a:bodyPr>
            <a:normAutofit/>
          </a:bodyPr>
          <a:lstStyle/>
          <a:p>
            <a:r>
              <a:rPr lang="el"/>
              <a:t>Ίσως χρειαζόμαστε μια κοινή γλώσσα</a:t>
            </a:r>
            <a:endParaRPr lang="en-GB"/>
          </a:p>
        </p:txBody>
      </p:sp>
      <p:sp>
        <p:nvSpPr>
          <p:cNvPr id="4" name="Subtitle 3">
            <a:extLst>
              <a:ext uri="{FF2B5EF4-FFF2-40B4-BE49-F238E27FC236}">
                <a16:creationId xmlns:a16="http://schemas.microsoft.com/office/drawing/2014/main" id="{612A36E2-A97F-D219-8E6B-2BDCDA8D12BD}"/>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256C3811-E67D-701B-1E14-5E4AFCAD4CD3}"/>
              </a:ext>
            </a:extLst>
          </p:cNvPr>
          <p:cNvSpPr>
            <a:spLocks noGrp="1"/>
          </p:cNvSpPr>
          <p:nvPr>
            <p:ph type="body" sz="quarter" idx="12"/>
          </p:nvPr>
        </p:nvSpPr>
        <p:spPr/>
        <p:txBody>
          <a:bodyPr/>
          <a:lstStyle/>
          <a:p>
            <a:endParaRPr lang="en-GB"/>
          </a:p>
        </p:txBody>
      </p:sp>
      <p:pic>
        <p:nvPicPr>
          <p:cNvPr id="8" name="Picture 7">
            <a:extLst>
              <a:ext uri="{FF2B5EF4-FFF2-40B4-BE49-F238E27FC236}">
                <a16:creationId xmlns:a16="http://schemas.microsoft.com/office/drawing/2014/main" id="{684CD00C-E8D6-0B0A-0191-1CA47226AA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26" y="886108"/>
            <a:ext cx="5689296" cy="5032375"/>
          </a:xfrm>
          <a:prstGeom prst="rect">
            <a:avLst/>
          </a:prstGeom>
        </p:spPr>
      </p:pic>
      <p:pic>
        <p:nvPicPr>
          <p:cNvPr id="10" name="Picture 9">
            <a:extLst>
              <a:ext uri="{FF2B5EF4-FFF2-40B4-BE49-F238E27FC236}">
                <a16:creationId xmlns:a16="http://schemas.microsoft.com/office/drawing/2014/main" id="{987703FB-FE9F-B992-322E-A2C6182BC421}"/>
              </a:ext>
            </a:extLst>
          </p:cNvPr>
          <p:cNvPicPr>
            <a:picLocks noChangeAspect="1"/>
          </p:cNvPicPr>
          <p:nvPr/>
        </p:nvPicPr>
        <p:blipFill>
          <a:blip r:embed="rId3"/>
          <a:stretch>
            <a:fillRect/>
          </a:stretch>
        </p:blipFill>
        <p:spPr>
          <a:xfrm>
            <a:off x="5914150" y="729143"/>
            <a:ext cx="6201640" cy="1771897"/>
          </a:xfrm>
          <a:prstGeom prst="rect">
            <a:avLst/>
          </a:prstGeom>
        </p:spPr>
      </p:pic>
      <p:pic>
        <p:nvPicPr>
          <p:cNvPr id="12" name="Picture 11">
            <a:extLst>
              <a:ext uri="{FF2B5EF4-FFF2-40B4-BE49-F238E27FC236}">
                <a16:creationId xmlns:a16="http://schemas.microsoft.com/office/drawing/2014/main" id="{F5AB2B52-F5B4-AE84-36E0-EFD21CCA3D29}"/>
              </a:ext>
            </a:extLst>
          </p:cNvPr>
          <p:cNvPicPr>
            <a:picLocks noChangeAspect="1"/>
          </p:cNvPicPr>
          <p:nvPr/>
        </p:nvPicPr>
        <p:blipFill>
          <a:blip r:embed="rId4"/>
          <a:stretch>
            <a:fillRect/>
          </a:stretch>
        </p:blipFill>
        <p:spPr>
          <a:xfrm>
            <a:off x="5914150" y="1331612"/>
            <a:ext cx="6125430" cy="2267266"/>
          </a:xfrm>
          <a:prstGeom prst="rect">
            <a:avLst/>
          </a:prstGeom>
        </p:spPr>
      </p:pic>
      <p:pic>
        <p:nvPicPr>
          <p:cNvPr id="14" name="Picture 13">
            <a:extLst>
              <a:ext uri="{FF2B5EF4-FFF2-40B4-BE49-F238E27FC236}">
                <a16:creationId xmlns:a16="http://schemas.microsoft.com/office/drawing/2014/main" id="{3FF0A802-44F1-F40D-8938-685CAB39D93F}"/>
              </a:ext>
            </a:extLst>
          </p:cNvPr>
          <p:cNvPicPr>
            <a:picLocks noChangeAspect="1"/>
          </p:cNvPicPr>
          <p:nvPr/>
        </p:nvPicPr>
        <p:blipFill>
          <a:blip r:embed="rId5"/>
          <a:stretch>
            <a:fillRect/>
          </a:stretch>
        </p:blipFill>
        <p:spPr>
          <a:xfrm>
            <a:off x="5914150" y="2204802"/>
            <a:ext cx="6030167" cy="1324160"/>
          </a:xfrm>
          <a:prstGeom prst="rect">
            <a:avLst/>
          </a:prstGeom>
        </p:spPr>
      </p:pic>
      <p:pic>
        <p:nvPicPr>
          <p:cNvPr id="16" name="Picture 15">
            <a:extLst>
              <a:ext uri="{FF2B5EF4-FFF2-40B4-BE49-F238E27FC236}">
                <a16:creationId xmlns:a16="http://schemas.microsoft.com/office/drawing/2014/main" id="{D1C846F6-E732-E03D-D4D5-59A9399ACD38}"/>
              </a:ext>
            </a:extLst>
          </p:cNvPr>
          <p:cNvPicPr>
            <a:picLocks noChangeAspect="1"/>
          </p:cNvPicPr>
          <p:nvPr/>
        </p:nvPicPr>
        <p:blipFill>
          <a:blip r:embed="rId6"/>
          <a:stretch>
            <a:fillRect/>
          </a:stretch>
        </p:blipFill>
        <p:spPr>
          <a:xfrm>
            <a:off x="5914150" y="2773765"/>
            <a:ext cx="6325483" cy="1648055"/>
          </a:xfrm>
          <a:prstGeom prst="rect">
            <a:avLst/>
          </a:prstGeom>
        </p:spPr>
      </p:pic>
      <p:pic>
        <p:nvPicPr>
          <p:cNvPr id="18" name="Picture 17">
            <a:extLst>
              <a:ext uri="{FF2B5EF4-FFF2-40B4-BE49-F238E27FC236}">
                <a16:creationId xmlns:a16="http://schemas.microsoft.com/office/drawing/2014/main" id="{B8320E44-4037-BF7C-124C-2E83A1043A7C}"/>
              </a:ext>
            </a:extLst>
          </p:cNvPr>
          <p:cNvPicPr>
            <a:picLocks noChangeAspect="1"/>
          </p:cNvPicPr>
          <p:nvPr/>
        </p:nvPicPr>
        <p:blipFill>
          <a:blip r:embed="rId7"/>
          <a:stretch>
            <a:fillRect/>
          </a:stretch>
        </p:blipFill>
        <p:spPr>
          <a:xfrm>
            <a:off x="5914150" y="3764762"/>
            <a:ext cx="6516009" cy="800212"/>
          </a:xfrm>
          <a:prstGeom prst="rect">
            <a:avLst/>
          </a:prstGeom>
        </p:spPr>
      </p:pic>
      <p:pic>
        <p:nvPicPr>
          <p:cNvPr id="22" name="Picture 21">
            <a:extLst>
              <a:ext uri="{FF2B5EF4-FFF2-40B4-BE49-F238E27FC236}">
                <a16:creationId xmlns:a16="http://schemas.microsoft.com/office/drawing/2014/main" id="{95E2FEC4-F652-601B-B2EB-89CEFC8CA29F}"/>
              </a:ext>
            </a:extLst>
          </p:cNvPr>
          <p:cNvPicPr>
            <a:picLocks noChangeAspect="1"/>
          </p:cNvPicPr>
          <p:nvPr/>
        </p:nvPicPr>
        <p:blipFill>
          <a:blip r:embed="rId8"/>
          <a:stretch>
            <a:fillRect/>
          </a:stretch>
        </p:blipFill>
        <p:spPr>
          <a:xfrm>
            <a:off x="5914150" y="4519959"/>
            <a:ext cx="6211167" cy="857370"/>
          </a:xfrm>
          <a:prstGeom prst="rect">
            <a:avLst/>
          </a:prstGeom>
        </p:spPr>
      </p:pic>
    </p:spTree>
    <p:extLst>
      <p:ext uri="{BB962C8B-B14F-4D97-AF65-F5344CB8AC3E}">
        <p14:creationId xmlns:p14="http://schemas.microsoft.com/office/powerpoint/2010/main" val="1742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402771" y="198414"/>
            <a:ext cx="11200579" cy="714149"/>
          </a:xfrm>
        </p:spPr>
        <p:txBody>
          <a:bodyPr>
            <a:normAutofit/>
          </a:bodyPr>
          <a:lstStyle/>
          <a:p>
            <a:r>
              <a:rPr lang="el" sz="3200">
                <a:solidFill>
                  <a:schemeClr val="accent1"/>
                </a:solidFill>
                <a:latin typeface="Helvetica Neue" charset="0"/>
                <a:ea typeface="Helvetica Neue" charset="0"/>
                <a:cs typeface="Helvetica Neue" charset="0"/>
              </a:rPr>
              <a:t>Σύσταση ανάγνωσης</a:t>
            </a:r>
            <a:endParaRPr lang="en-US" sz="3200">
              <a:solidFill>
                <a:schemeClr val="accent1"/>
              </a:solidFill>
            </a:endParaRPr>
          </a:p>
        </p:txBody>
      </p:sp>
      <p:sp>
        <p:nvSpPr>
          <p:cNvPr id="3" name="TekstSylinder 2"/>
          <p:cNvSpPr txBox="1"/>
          <p:nvPr/>
        </p:nvSpPr>
        <p:spPr>
          <a:xfrm>
            <a:off x="588649" y="3613666"/>
            <a:ext cx="42793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2000" b="0" i="0" u="none" strike="noStrike" kern="1200" cap="none" spc="0" normalizeH="0" baseline="0" noProof="0">
                <a:ln>
                  <a:noFill/>
                </a:ln>
                <a:solidFill>
                  <a:schemeClr val="bg1"/>
                </a:solidFill>
                <a:effectLst/>
                <a:uLnTx/>
                <a:uFillTx/>
                <a:latin typeface="Arial" charset="0"/>
                <a:ea typeface="Arial" charset="0"/>
                <a:cs typeface="Arial" charset="0"/>
              </a:rPr>
              <a:t>Μια λεπτομερής αναφορά σχετικά με τις συμπεριφορικές πτυχές της κυβερνοασφάλειας, την τρέχουσα πρακτική, το επιστημονικό υπόβαθρο και τους τρόπους βελτίωσης της κουλτούρας κυβερνοασφάλειας σε έναν οργανισμό.</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9242" y="1389364"/>
            <a:ext cx="2778967" cy="208422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32900" y="1190984"/>
            <a:ext cx="6231727" cy="1719097"/>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4837464" y="3065570"/>
            <a:ext cx="6096000" cy="3600986"/>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 sz="1600" b="0" i="0" u="none" strike="noStrike" kern="1200" cap="none" spc="0" normalizeH="0" baseline="0" noProof="0">
                <a:ln>
                  <a:noFill/>
                </a:ln>
                <a:solidFill>
                  <a:schemeClr val="bg1"/>
                </a:solidFill>
                <a:effectLst/>
                <a:uLnTx/>
                <a:uFillTx/>
                <a:latin typeface="Calibri" charset="0"/>
                <a:ea typeface="+mn-ea"/>
                <a:cs typeface="+mn-cs"/>
              </a:rPr>
              <a:t>Ο Οργανισμός της Ευρωπαϊκής Ένωσης για την Ασφάλεια Δικτύων και Πληροφοριών (ENISA) είναι ένα κέντρο εμπειρογνωμοσύνης στον τομέα της ασφάλειας δικτύων και πληροφοριών για την ΕΕ, τα κράτη μέλη της, τον ιδιωτικό τομέα και τους πολίτες της ΕΕ. Ο ENISA συνεργάζεται με αυτές τις ομάδες για την ανάπτυξη συμβουλών και συστάσεων σχετικά με ορθές πρακτικές στον τομέα της ασφάλειας των πληροφοριών. Βοηθά τα κράτη μέλη στην εφαρμογή της σχετικής νομοθεσίας της ΕΕ και εργάζεται για τη βελτίωση της ανθεκτικότητας των υποδομών και των δικτύων πληροφοριών ζωτικής σημασίας της Ευρώπης. Ο ENISA επιδιώκει να ενισχύσει την υπάρχουσα εμπειρογνωμοσύνη στα κράτη μέλη υποστηρίζοντας την ανάπτυξη διασυνοριακών κοινοτήτων που δεσμεύονται να βελτιώσουν την ασφάλεια δικτύων και πληροφοριών σε ολόκληρη την ΕΕ. Περισσότερες πληροφορίες σχετικά με τον ENISA και το έργο του διατίθενται στη διεύθυνση </a:t>
            </a:r>
            <a:r>
              <a:rPr kumimoji="0" lang="el" sz="1600" b="1" i="0" u="none" strike="noStrike" kern="1200" cap="none" spc="0" normalizeH="0" baseline="0" noProof="0" err="1">
                <a:ln>
                  <a:noFill/>
                </a:ln>
                <a:solidFill>
                  <a:schemeClr val="bg1"/>
                </a:solidFill>
                <a:effectLst/>
                <a:uLnTx/>
                <a:uFillTx/>
                <a:latin typeface="Calibri" charset="0"/>
                <a:ea typeface="+mn-ea"/>
                <a:cs typeface="+mn-cs"/>
              </a:rPr>
              <a:t>www.enisa.europa.eu</a:t>
            </a:r>
            <a:r>
              <a:rPr kumimoji="0" lang="el" sz="1600" b="0" i="0" u="none" strike="noStrike" kern="1200" cap="none" spc="0" normalizeH="0" baseline="0" noProof="0">
                <a:ln>
                  <a:noFill/>
                </a:ln>
                <a:solidFill>
                  <a:schemeClr val="bg1"/>
                </a:solidFill>
                <a:effectLst/>
                <a:uLnTx/>
                <a:uFillTx/>
                <a:latin typeface="Calibri" charset="0"/>
                <a:ea typeface="+mn-ea"/>
                <a:cs typeface="+mn-cs"/>
              </a:rPr>
              <a:t>. </a:t>
            </a:r>
            <a:endParaRPr kumimoji="0" lang="nb-NO" sz="1600" b="0" i="0" u="none" strike="noStrike" kern="1200" cap="none" spc="0" normalizeH="0" baseline="0" noProof="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nb-NO" sz="1600" b="0" i="0" u="none" strike="noStrike" kern="1200" cap="none" spc="0" normalizeH="0" baseline="0" noProof="0">
                <a:ln>
                  <a:noFill/>
                </a:ln>
                <a:solidFill>
                  <a:prstClr val="black"/>
                </a:solidFill>
                <a:effectLst/>
                <a:uLnTx/>
                <a:uFillTx/>
                <a:latin typeface="Aptos" panose="02110004020202020204"/>
                <a:ea typeface="+mn-ea"/>
                <a:cs typeface="+mn-cs"/>
              </a:rPr>
            </a:br>
            <a:endParaRPr kumimoji="0" lang="nb-NO"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39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6145781" y="3654510"/>
            <a:ext cx="1297756" cy="179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kstSylinder 10"/>
          <p:cNvSpPr txBox="1"/>
          <p:nvPr/>
        </p:nvSpPr>
        <p:spPr>
          <a:xfrm>
            <a:off x="5514879" y="566678"/>
            <a:ext cx="6606029"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600" b="1" i="0" u="sng" strike="noStrike" kern="1200" cap="none" spc="0" normalizeH="0" baseline="0" noProof="0" dirty="0">
                <a:ln>
                  <a:noFill/>
                </a:ln>
                <a:solidFill>
                  <a:schemeClr val="bg1"/>
                </a:solidFill>
                <a:effectLst/>
                <a:uLnTx/>
                <a:uFillTx/>
                <a:latin typeface="Aptos" panose="02110004020202020204"/>
                <a:ea typeface="+mn-ea"/>
                <a:cs typeface="+mn-cs"/>
              </a:rPr>
              <a:t>Διοίκηση και οργανωτική ηγεσία</a:t>
            </a:r>
            <a:endParaRPr kumimoji="0" lang="nb-NO" sz="1600" b="1" i="0" u="sng"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Αναλάβετε την ευθύνη: Αποφασίστε ποιους κινδύνους ασφαλείας θέλουν να διαχειριστούν και δεσμεύστε τους απαιτούμενους πόρους. Αυτό περιλαμβάνει το κόστος αγοράς εξοπλισμού και υπηρεσιών ασφαλείας, αλλά πιο σημαντικό το συνολικό κόστος λειτουργίας αυτών των μέτρων ασφαλείας:</a:t>
            </a: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τον χρόνο που πρέπει να αφιερώσει το προσωπικό για την ασφάλεια</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τον χρόνο και την προσπάθεια που απαιτείται για την αλλαγή των ανασφαλών συμπεριφορών σε ασφαλείς</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επιχείρηση που μπορεί να χαθεί ως αποτέλεσμα της τήρησης των πολιτικών από το προσωπικό</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742950" marR="0" lvl="1"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ανάπτυξη των δεξιοτήτων που χρειάζονται διάφορα τμήματα του οργανισμού</a:t>
            </a:r>
            <a:endParaRPr kumimoji="0" lang="nb-NO" sz="14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Δώστε το παράδειγμα: ακολουθείτε πάντα τις πολιτικές ασφαλείας (είστε στόχος υψηλής αξίας) και αφιερώνετε ένα μέρος του χρόνου σας για να συνεργαστείτε με ειδικούς και προσωπικό ασφαλείας για την εξεύρεση εφαρμόσιμων λύσεων στους τομείς εξειδίκευσής σας (π.χ. λειτουργίες, οικονομικά, μάρκετινγκ)</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400" b="0" i="0" u="none" strike="noStrike" kern="1200" cap="none" spc="0" normalizeH="0" baseline="0" noProof="0" dirty="0">
                <a:ln>
                  <a:noFill/>
                </a:ln>
                <a:solidFill>
                  <a:schemeClr val="bg1"/>
                </a:solidFill>
                <a:effectLst/>
                <a:uLnTx/>
                <a:uFillTx/>
                <a:latin typeface="Aptos" panose="02110004020202020204"/>
                <a:ea typeface="+mn-ea"/>
                <a:cs typeface="+mn-cs"/>
              </a:rPr>
              <a:t>Διαχειριστείτε τον οργανισμό σας για να βοηθήσετε την ασφάλεια: Η έκθεση διαπίστωσε ότι η αποτελεσματική διαχείριση της ασφάλειας μπορεί να αντλήσει γνώσεις και εργαλεία από την ασφάλεια. Ομοίως, το Ανθρώπινο Δυναμικό μπορεί να βοηθήσει στο σχεδιασμό κινήτρων και KPI και να βοηθήσει στον εντοπισμό του προσωπικού που ενδιαφέρεται να αποκτήσει νέες δεξιότητες και να αναλάβει επιπλέον ευθύνες. Οι επικοινωνίες και το μάρκετινγκ μπορούν να βοηθήσουν στη βελτίωση της αποτελεσματικότητας του υλικού ευαισθητοποίησης. Η αξιοποίηση των δικών σας πόρων και η διάσπαση των σιλό για την επίλυση προβλημάτων είναι μια εργασία διαχείρισης.</a:t>
            </a:r>
          </a:p>
        </p:txBody>
      </p:sp>
      <p:sp>
        <p:nvSpPr>
          <p:cNvPr id="2" name="Tittel 1"/>
          <p:cNvSpPr>
            <a:spLocks noGrp="1"/>
          </p:cNvSpPr>
          <p:nvPr>
            <p:ph type="ctrTitle"/>
          </p:nvPr>
        </p:nvSpPr>
        <p:spPr>
          <a:xfrm>
            <a:off x="617316" y="-223377"/>
            <a:ext cx="11574684" cy="790055"/>
          </a:xfrm>
        </p:spPr>
        <p:txBody>
          <a:bodyPr>
            <a:normAutofit/>
          </a:bodyPr>
          <a:lstStyle/>
          <a:p>
            <a:r>
              <a:rPr lang="el" sz="3200" dirty="0">
                <a:solidFill>
                  <a:schemeClr val="accent1"/>
                </a:solidFill>
                <a:latin typeface="Helvetica Neue" charset="0"/>
                <a:ea typeface="Helvetica Neue" charset="0"/>
                <a:cs typeface="Helvetica Neue" charset="0"/>
              </a:rPr>
              <a:t>Συστάσεις για συγκεκριμένες ομάδες</a:t>
            </a:r>
            <a:endParaRPr lang="en-US" sz="3200" dirty="0">
              <a:solidFill>
                <a:schemeClr val="accent1"/>
              </a:solidFill>
            </a:endParaRPr>
          </a:p>
        </p:txBody>
      </p:sp>
      <p:sp>
        <p:nvSpPr>
          <p:cNvPr id="3" name="TekstSylinder 2"/>
          <p:cNvSpPr txBox="1"/>
          <p:nvPr/>
        </p:nvSpPr>
        <p:spPr>
          <a:xfrm>
            <a:off x="113035" y="674400"/>
            <a:ext cx="5906125"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600" b="1" i="0" u="sng" strike="noStrike" kern="1200" cap="none" spc="0" normalizeH="0" baseline="0" noProof="0" dirty="0">
                <a:ln>
                  <a:noFill/>
                </a:ln>
                <a:solidFill>
                  <a:schemeClr val="bg1"/>
                </a:solidFill>
                <a:effectLst/>
                <a:uLnTx/>
                <a:uFillTx/>
                <a:latin typeface="Aptos" panose="02110004020202020204"/>
                <a:ea typeface="+mn-ea"/>
                <a:cs typeface="+mn-cs"/>
              </a:rPr>
              <a:t>Υπεύθυνοι χάραξης πολιτικής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600" b="0" i="0" u="none" strike="noStrike" kern="1200" cap="none" spc="0" normalizeH="0" baseline="0" noProof="0" dirty="0">
                <a:ln>
                  <a:noFill/>
                </a:ln>
                <a:solidFill>
                  <a:schemeClr val="bg1"/>
                </a:solidFill>
                <a:effectLst/>
                <a:uLnTx/>
                <a:uFillTx/>
                <a:latin typeface="Aptos" panose="02110004020202020204"/>
                <a:ea typeface="+mn-ea"/>
                <a:cs typeface="+mn-cs"/>
              </a:rPr>
              <a:t>Βεβαιωθείτε ότι οι ευθύνες ανατίθενται σε όσους έχουν την ικανότητα να εκπληρώσουν αυτές τις ευθύνες</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600" b="0" i="0" u="none" strike="noStrike" kern="1200" cap="none" spc="0" normalizeH="0" baseline="0" noProof="0" dirty="0">
                <a:ln>
                  <a:noFill/>
                </a:ln>
                <a:solidFill>
                  <a:schemeClr val="bg1"/>
                </a:solidFill>
                <a:effectLst/>
                <a:uLnTx/>
                <a:uFillTx/>
                <a:latin typeface="Aptos" panose="02110004020202020204"/>
                <a:ea typeface="+mn-ea"/>
                <a:cs typeface="+mn-cs"/>
              </a:rPr>
              <a:t>Υποδείξτε αξιόπιστη ικανότητα - π.χ. πού να αναζητήσετε καθοδήγηση για συγκεκριμένα θέματα.</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600" b="0" i="0" u="none" strike="noStrike" kern="1200" cap="none" spc="0" normalizeH="0" baseline="0" noProof="0" dirty="0">
                <a:ln>
                  <a:noFill/>
                </a:ln>
                <a:solidFill>
                  <a:schemeClr val="bg1"/>
                </a:solidFill>
                <a:effectLst/>
                <a:uLnTx/>
                <a:uFillTx/>
                <a:latin typeface="Aptos" panose="02110004020202020204"/>
                <a:ea typeface="+mn-ea"/>
                <a:cs typeface="+mn-cs"/>
              </a:rPr>
              <a:t>Προώθηση της συνεργασίας και της οικοδόμησης εμπιστοσύνης εντός και μεταξύ του οργανισμού. να προωθήσει τον σεβασμό και να απαγορεύσει την ασεβή γλώσσα προς τα ενδιαφερόμενα μέρη</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600" b="0" i="0" u="none" strike="noStrike" kern="1200" cap="none" spc="0" normalizeH="0" baseline="0" noProof="0" dirty="0">
                <a:ln>
                  <a:noFill/>
                </a:ln>
                <a:solidFill>
                  <a:schemeClr val="bg1"/>
                </a:solidFill>
                <a:effectLst/>
                <a:uLnTx/>
                <a:uFillTx/>
                <a:latin typeface="Aptos" panose="02110004020202020204"/>
                <a:ea typeface="+mn-ea"/>
                <a:cs typeface="+mn-cs"/>
              </a:rPr>
              <a:t>·Στήριξη της ανάπτυξης και της χρήσης τεκμηριωμένων δεικτών μέτρησης και μέτρων για την αξιολόγηση των δεξιοτήτων, των γνώσεων και της οργανωτικής νοοτροπίας στον τομέα της κυβερνοασφάλειας.</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600" b="0" i="0" u="none" strike="noStrike" kern="1200" cap="none" spc="0" normalizeH="0" baseline="0" noProof="0" dirty="0">
                <a:ln>
                  <a:noFill/>
                </a:ln>
                <a:solidFill>
                  <a:schemeClr val="bg1"/>
                </a:solidFill>
                <a:effectLst/>
                <a:uLnTx/>
                <a:uFillTx/>
                <a:latin typeface="Aptos" panose="02110004020202020204"/>
                <a:ea typeface="+mn-ea"/>
                <a:cs typeface="+mn-cs"/>
              </a:rPr>
              <a:t>Ενθάρρυνση και υποστήριξη της συνεργασίας μεταξύ τεχνικών και κοινωνικών / συμπεριφορικών εμπειρογνωμόνων για την αντιμετώπιση συμπεριφορών κυβερνοασφάλειας.</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600" b="0" i="0" u="none" strike="noStrike" kern="1200" cap="none" spc="0" normalizeH="0" baseline="0" noProof="0" dirty="0">
                <a:ln>
                  <a:noFill/>
                </a:ln>
                <a:solidFill>
                  <a:schemeClr val="bg1"/>
                </a:solidFill>
                <a:effectLst/>
                <a:uLnTx/>
                <a:uFillTx/>
                <a:latin typeface="Aptos" panose="02110004020202020204"/>
                <a:ea typeface="+mn-ea"/>
                <a:cs typeface="+mn-cs"/>
              </a:rPr>
              <a:t>Μην υποθέτετε ότι η επίγνωση μιας απειλής θα οδηγήσει σε προστατευτική δράση! Οι πολίτες (και οι εργαζόμενοι) χρειάζονται επίσης τις δεξιότητες για να αποφύγουν την απειλή και να κατανοήσουν ότι κάτι τέτοιο θα είναι αποτελεσματικό.</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484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6668069" y="4815680"/>
            <a:ext cx="3021736"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ktangel 19"/>
          <p:cNvSpPr/>
          <p:nvPr/>
        </p:nvSpPr>
        <p:spPr>
          <a:xfrm>
            <a:off x="6668068" y="3471394"/>
            <a:ext cx="2738201"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ktangel 11"/>
          <p:cNvSpPr/>
          <p:nvPr/>
        </p:nvSpPr>
        <p:spPr>
          <a:xfrm>
            <a:off x="661655" y="2937932"/>
            <a:ext cx="1975219"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ktangel 18"/>
          <p:cNvSpPr/>
          <p:nvPr/>
        </p:nvSpPr>
        <p:spPr>
          <a:xfrm>
            <a:off x="661655" y="4952374"/>
            <a:ext cx="2024838" cy="208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p:cNvSpPr>
            <a:spLocks noGrp="1"/>
          </p:cNvSpPr>
          <p:nvPr>
            <p:ph type="ctrTitle"/>
          </p:nvPr>
        </p:nvSpPr>
        <p:spPr>
          <a:xfrm>
            <a:off x="52122" y="134317"/>
            <a:ext cx="12100343" cy="763899"/>
          </a:xfrm>
        </p:spPr>
        <p:txBody>
          <a:bodyPr>
            <a:normAutofit/>
          </a:bodyPr>
          <a:lstStyle/>
          <a:p>
            <a:r>
              <a:rPr lang="el" sz="3200" err="1">
                <a:solidFill>
                  <a:schemeClr val="accent1"/>
                </a:solidFill>
                <a:latin typeface="Helvetica Neue" charset="0"/>
                <a:ea typeface="Helvetica Neue" charset="0"/>
                <a:cs typeface="Helvetica Neue" charset="0"/>
              </a:rPr>
              <a:t>Συστάσεις για συγκεκριμένες ομάδες</a:t>
            </a:r>
            <a:endParaRPr lang="en-US" sz="3200">
              <a:solidFill>
                <a:schemeClr val="accent1"/>
              </a:solidFill>
            </a:endParaRPr>
          </a:p>
        </p:txBody>
      </p:sp>
      <p:sp>
        <p:nvSpPr>
          <p:cNvPr id="15" name="Subtitle 14">
            <a:extLst>
              <a:ext uri="{FF2B5EF4-FFF2-40B4-BE49-F238E27FC236}">
                <a16:creationId xmlns:a16="http://schemas.microsoft.com/office/drawing/2014/main" id="{454E63EC-204F-5817-A1F6-048BF2B389C3}"/>
              </a:ext>
            </a:extLst>
          </p:cNvPr>
          <p:cNvSpPr>
            <a:spLocks noGrp="1"/>
          </p:cNvSpPr>
          <p:nvPr>
            <p:ph type="subTitle" idx="1"/>
          </p:nvPr>
        </p:nvSpPr>
        <p:spPr/>
        <p:txBody>
          <a:bodyPr/>
          <a:lstStyle/>
          <a:p>
            <a:endParaRPr lang="en-GB"/>
          </a:p>
        </p:txBody>
      </p:sp>
      <p:sp>
        <p:nvSpPr>
          <p:cNvPr id="17" name="Text Placeholder 16">
            <a:extLst>
              <a:ext uri="{FF2B5EF4-FFF2-40B4-BE49-F238E27FC236}">
                <a16:creationId xmlns:a16="http://schemas.microsoft.com/office/drawing/2014/main" id="{79D1C5C0-B5CD-FF32-3451-520C4D11AA0E}"/>
              </a:ext>
            </a:extLst>
          </p:cNvPr>
          <p:cNvSpPr>
            <a:spLocks noGrp="1"/>
          </p:cNvSpPr>
          <p:nvPr>
            <p:ph type="body" sz="quarter" idx="12"/>
          </p:nvPr>
        </p:nvSpPr>
        <p:spPr/>
        <p:txBody>
          <a:bodyPr/>
          <a:lstStyle/>
          <a:p>
            <a:endParaRPr lang="en-GB"/>
          </a:p>
        </p:txBody>
      </p:sp>
      <p:sp>
        <p:nvSpPr>
          <p:cNvPr id="3" name="TekstSylinder 2"/>
          <p:cNvSpPr txBox="1"/>
          <p:nvPr/>
        </p:nvSpPr>
        <p:spPr>
          <a:xfrm>
            <a:off x="308658" y="972275"/>
            <a:ext cx="5904228" cy="5724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400" b="1" i="0" u="sng" strike="noStrike" kern="1200" cap="none" spc="0" normalizeH="0" baseline="0" noProof="0" dirty="0">
                <a:ln>
                  <a:noFill/>
                </a:ln>
                <a:solidFill>
                  <a:schemeClr val="bg1"/>
                </a:solidFill>
                <a:effectLst/>
                <a:uLnTx/>
                <a:uFillTx/>
                <a:latin typeface="Arial" charset="0"/>
                <a:ea typeface="Arial" charset="0"/>
                <a:cs typeface="Arial" charset="0"/>
              </a:rPr>
              <a:t>CISO και ειδικοί σε θέματα ασφάλειας</a:t>
            </a:r>
            <a:endPar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00" b="0" i="0" u="none" strike="noStrike" kern="1200" cap="none" spc="0" normalizeH="0" baseline="0" noProof="0" dirty="0">
                <a:ln>
                  <a:noFill/>
                </a:ln>
                <a:solidFill>
                  <a:schemeClr val="bg1"/>
                </a:solidFill>
                <a:effectLst/>
                <a:uLnTx/>
                <a:uFillTx/>
                <a:latin typeface="Arial" charset="0"/>
                <a:ea typeface="Arial" charset="0"/>
                <a:cs typeface="Arial" charset="0"/>
              </a:rPr>
              <a:t>Υπολογίστε τον αντίκτυπο των πολιτικών σας. Οι πολιτικές και τα μέτρα ασφάλειας μπορούν να είναι αποτελεσματικά μόνο εάν υιοθετηθούν και χρησιμοποιηθούν σωστά. Για να διασφαλιστεί αυτό, οι CISO πρέπει να γνωρίζουν τον αντίκτυπο που έχει στο προσωπικό στις καθημερινές επιχειρηματικές λειτουργίες - επομένως θα πρέπει να γνωρίζουν τον χρόνο και την προσπάθεια που απαιτεί η συμμόρφωση πριν θέσουν σε εφαρμογή ένα μέτρο ασφαλείας. Η ρήση του στρατηγού MacArthur «Ποτέ μην δίνεις μια διαταγή που δεν μπορεί να τηρηθεί» θα πρέπει να πλαισιωθεί και να κρεμαστεί πάνω από το γραφείο τους.</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00" b="0" i="0" u="none" strike="noStrike" kern="1200" cap="none" spc="0" normalizeH="0" baseline="0" noProof="0" dirty="0">
                <a:ln>
                  <a:noFill/>
                </a:ln>
                <a:solidFill>
                  <a:schemeClr val="bg1"/>
                </a:solidFill>
                <a:effectLst/>
                <a:uLnTx/>
                <a:uFillTx/>
                <a:latin typeface="Arial" charset="0"/>
                <a:ea typeface="Arial" charset="0"/>
                <a:cs typeface="Arial" charset="0"/>
              </a:rPr>
              <a:t>Να είστε ορατοί και προσιτοί. Οι CISO θα πρέπει να είναι μαζορέτες ασφαλείας, όχι αστυνομικοί - για να προσελκύσουν το προσωπικό, πρέπει να είναι ορατοί και προσιτοί ανά πάσα στιγμή. Και για να οικοδομήσουν εμπιστοσύνη, πρέπει να ακούσουν και να διαπραγματευτούν, αντί να προσπαθούν να «εξαλείψουν» τη μη συμμόρφωση και να στραγγαλίσουν την καινοτομία και τον πειραματισμό.</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00" b="0" i="0" u="none" strike="noStrike" kern="1200" cap="none" spc="0" normalizeH="0" baseline="0" noProof="0" dirty="0">
                <a:ln>
                  <a:noFill/>
                </a:ln>
                <a:solidFill>
                  <a:schemeClr val="bg1"/>
                </a:solidFill>
                <a:effectLst/>
                <a:uLnTx/>
                <a:uFillTx/>
                <a:latin typeface="Arial" charset="0"/>
                <a:ea typeface="Arial" charset="0"/>
                <a:cs typeface="Arial" charset="0"/>
              </a:rPr>
              <a:t>Χρειάζεσαι soft skills. Οι CISO και άλλοι ειδικοί σε θέματα ασφάλειας πρέπει να αποκτήσουν τις «soft skills» για να το κάνουν αυτό αποτελεσματικά. Το πρόγραμμα που αναπτύχθηκε από τους Ashenden &amp; Lawrence (2016) με χρηματοδότηση από το NCSC του Ηνωμένου Βασιλείου είναι μια πρωτοποριακή προσπάθεια που πρέπει να αναπαραχθεί και να ενσωματωθεί σε ακαδημαϊκά και επαγγελματικά μαθήματα ασφάλειας.</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00" b="0" i="0" u="none" strike="noStrike" kern="1200" cap="none" spc="0" normalizeH="0" baseline="0" noProof="0" dirty="0">
                <a:ln>
                  <a:noFill/>
                </a:ln>
                <a:solidFill>
                  <a:schemeClr val="bg1"/>
                </a:solidFill>
                <a:effectLst/>
                <a:uLnTx/>
                <a:uFillTx/>
                <a:latin typeface="Arial" charset="0"/>
                <a:ea typeface="Arial" charset="0"/>
                <a:cs typeface="Arial" charset="0"/>
              </a:rPr>
              <a:t>Σταματήστε να χτυπάτε λεκτικά τους ανθρώπους. Η αποτελεσματική δέσμευση και η εμπιστοσύνη απαιτούν σεβασμό για τους άλλους. Το επάγγελμα της ασφάλειας πρέπει να αναθεωρήσει την οπτική του για τους μη ειδικούς και να αποδεχτεί ότι είναι οι μόνοι ενδιαφερόμενοι στο οικοσύστημα για τους οποίους η ασφάλεια είναι ο πρωταρχικός ρόλος. Και πρέπει να αλλάξουν τη γλώσσα που χρησιμοποιούν για να το αντικατοπτρίζουν αυτό - όχι πλέον να αναφέρονται στους ανθρώπους ως «το πρόβλημα», «ηλίθιοι χρήστες» και «Ο πιο αδύναμος κρίκος».</a:t>
            </a:r>
            <a:endParaRPr kumimoji="0" lang="nb-NO" sz="1200" b="0"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kstSylinder 10"/>
          <p:cNvSpPr txBox="1"/>
          <p:nvPr/>
        </p:nvSpPr>
        <p:spPr>
          <a:xfrm>
            <a:off x="6177392" y="972275"/>
            <a:ext cx="6014608" cy="55553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400" b="1" i="0" u="sng" strike="noStrike" kern="1200" cap="none" spc="0" normalizeH="0" baseline="0" noProof="0" dirty="0">
                <a:ln>
                  <a:noFill/>
                </a:ln>
                <a:solidFill>
                  <a:schemeClr val="bg1"/>
                </a:solidFill>
                <a:effectLst/>
                <a:uLnTx/>
                <a:uFillTx/>
                <a:latin typeface="Arial" charset="0"/>
                <a:ea typeface="Arial" charset="0"/>
                <a:cs typeface="Arial" charset="0"/>
              </a:rPr>
              <a:t>CSIRT's /CERT's &amp;; SOC's</a:t>
            </a:r>
            <a:endParaRPr kumimoji="0" lang="nb-NO" sz="14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50" b="0" i="0" u="none" strike="noStrike" kern="1200" cap="none" spc="0" normalizeH="0" baseline="0" noProof="0" dirty="0">
                <a:ln>
                  <a:noFill/>
                </a:ln>
                <a:solidFill>
                  <a:schemeClr val="bg1"/>
                </a:solidFill>
                <a:effectLst/>
                <a:uLnTx/>
                <a:uFillTx/>
                <a:latin typeface="Arial" charset="0"/>
                <a:ea typeface="Arial" charset="0"/>
                <a:cs typeface="Arial" charset="0"/>
              </a:rPr>
              <a:t>Φροντίστε το προσωπικό σας. Η επαγγελματική εξουθένωση οφείλεται σε μεγάλο βαθμό στην υπερφόρτωση, αλλά και στην πλήξη μέσω επαναλαμβανόμενων εργασιών. Οι οργανισμοί πρέπει να εξασφαλίσουν επαρκή επίπεδα στελέχωσης - αυτό μπορεί να αποτελέσει πρόκληση σε CSIRT όπου η ζήτηση είναι υψηλή κατά τη διάρκεια περιστατικών, αλλά χαμηλότερη σε άλλες περιόδους. Η πιο ευέλικτη κατανομή καθηκόντων - π.χ. η εργασία του προσωπικού για την ανάπτυξη εργαλείων, τους πόρους δεξιοτήτων και τη δημιουργία ομάδας και την ανταλλαγή γνώσεων μεταξύ των ομάδων - θα ήταν ένας τρόπος για να προχωρήσουμε. Η διαχείριση περιστατικών που επηρεάζουν την ασφάλεια και τα φυσικά συστήματα στον κυβερνοχώρο μπορεί να είναι αγχωτική - οι οργανισμοί χρειάζονται κατάλληλη υποστήριξη για να βοηθήσουν το προσωπικό να αντιμετωπίσει τις συνέπειες.</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50" b="0" i="0" u="none" strike="noStrike" kern="1200" cap="none" spc="0" normalizeH="0" baseline="0" noProof="0" dirty="0">
                <a:ln>
                  <a:noFill/>
                </a:ln>
                <a:solidFill>
                  <a:schemeClr val="bg1"/>
                </a:solidFill>
                <a:effectLst/>
                <a:uLnTx/>
                <a:uFillTx/>
                <a:latin typeface="Arial" charset="0"/>
                <a:ea typeface="Arial" charset="0"/>
                <a:cs typeface="Arial" charset="0"/>
              </a:rPr>
              <a:t>Επενδύστε στην εκπαίδευση και την προσωπική ανάπτυξη. Η κατοχή των δεξιοτήτων και της ικανότητας ανάπτυξης είναι το κλειδί για την αποτελεσματική απόδοση, την αυτοπεποίθηση και την ικανοποίηση από την εργασία του προσωπικού ασφαλείας. Σε ένα ταχέως εξελισσόμενο περιβάλλον απειλών, η χρηματοδότηση για έρευνα και εξειδικευμένες δεξιότητες είναι απαραίτητη και όχι πολυτέλεια. Κάποια ανάπτυξη δεξιοτήτων μπορεί να συμβεί μέσω διαδικτυακών μαθημάτων, αλλά η πρακτική ανάλυση περιπτώσεων, τα master classes και τα wargaming είναι πιο ελκυστικά και αποτελεσματικά.</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250" b="0" i="0" u="none" strike="noStrike" kern="1200" cap="none" spc="0" normalizeH="0" baseline="0" noProof="0" dirty="0">
                <a:ln>
                  <a:noFill/>
                </a:ln>
                <a:solidFill>
                  <a:schemeClr val="bg1"/>
                </a:solidFill>
                <a:effectLst/>
                <a:uLnTx/>
                <a:uFillTx/>
                <a:latin typeface="Arial" charset="0"/>
                <a:ea typeface="Arial" charset="0"/>
                <a:cs typeface="Arial" charset="0"/>
              </a:rPr>
              <a:t>Προσέγγιση ομάδας υποστήριξης και πολλαπλών ομάδων. Η αποτελεσματική άμυνα στον κυβερνοχώρο είναι ένα ομαδικό άθλημα - η οικοδόμηση εμπιστοσύνης μεταξύ των ομάδων αναλυτών και μεταξύ αυτών και της διοίκησης είναι απαραίτητη. Αυτό είναι ένα νέο πρόβλημα για πολλούς οργανισμούς, επομένως μπορεί να απαιτηθούν κάποιες επενδύσεις σε εξωτερική εμπειρογνωμοσύνη (έρευνα ή συμβουλευτική).</a:t>
            </a:r>
          </a:p>
        </p:txBody>
      </p:sp>
    </p:spTree>
    <p:extLst>
      <p:ext uri="{BB962C8B-B14F-4D97-AF65-F5344CB8AC3E}">
        <p14:creationId xmlns:p14="http://schemas.microsoft.com/office/powerpoint/2010/main" val="48193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6050639" y="4106778"/>
            <a:ext cx="4294972" cy="358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ktangel 22"/>
          <p:cNvSpPr/>
          <p:nvPr/>
        </p:nvSpPr>
        <p:spPr>
          <a:xfrm>
            <a:off x="9521653" y="3749993"/>
            <a:ext cx="1948452" cy="356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ktangel 21"/>
          <p:cNvSpPr/>
          <p:nvPr/>
        </p:nvSpPr>
        <p:spPr>
          <a:xfrm>
            <a:off x="6352674" y="1623097"/>
            <a:ext cx="1475874" cy="337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ktangel 24"/>
          <p:cNvSpPr/>
          <p:nvPr/>
        </p:nvSpPr>
        <p:spPr>
          <a:xfrm>
            <a:off x="7813014" y="5266943"/>
            <a:ext cx="962018" cy="398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ktangel 20"/>
          <p:cNvSpPr/>
          <p:nvPr/>
        </p:nvSpPr>
        <p:spPr>
          <a:xfrm>
            <a:off x="1553885" y="4892836"/>
            <a:ext cx="2761441" cy="2790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ktangel 19"/>
          <p:cNvSpPr/>
          <p:nvPr/>
        </p:nvSpPr>
        <p:spPr>
          <a:xfrm>
            <a:off x="677519" y="3244333"/>
            <a:ext cx="4519585" cy="2634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ktangel 18"/>
          <p:cNvSpPr/>
          <p:nvPr/>
        </p:nvSpPr>
        <p:spPr>
          <a:xfrm>
            <a:off x="677520" y="1601611"/>
            <a:ext cx="3268838" cy="2815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p:cNvSpPr>
            <a:spLocks noGrp="1"/>
          </p:cNvSpPr>
          <p:nvPr>
            <p:ph type="ctrTitle"/>
          </p:nvPr>
        </p:nvSpPr>
        <p:spPr>
          <a:xfrm>
            <a:off x="1" y="-24387"/>
            <a:ext cx="12192000" cy="796984"/>
          </a:xfrm>
        </p:spPr>
        <p:txBody>
          <a:bodyPr>
            <a:normAutofit/>
          </a:bodyPr>
          <a:lstStyle/>
          <a:p>
            <a:r>
              <a:rPr lang="el" sz="3200" err="1">
                <a:solidFill>
                  <a:schemeClr val="accent1"/>
                </a:solidFill>
                <a:latin typeface="Helvetica Neue" charset="0"/>
                <a:ea typeface="Helvetica Neue" charset="0"/>
                <a:cs typeface="Helvetica Neue" charset="0"/>
              </a:rPr>
              <a:t>Συστάσεις για συγκεκριμένες ομάδες</a:t>
            </a:r>
            <a:endParaRPr lang="en-US" sz="3200">
              <a:solidFill>
                <a:schemeClr val="accent1"/>
              </a:solidFill>
            </a:endParaRPr>
          </a:p>
        </p:txBody>
      </p:sp>
      <p:sp>
        <p:nvSpPr>
          <p:cNvPr id="4" name="Subtitle 3">
            <a:extLst>
              <a:ext uri="{FF2B5EF4-FFF2-40B4-BE49-F238E27FC236}">
                <a16:creationId xmlns:a16="http://schemas.microsoft.com/office/drawing/2014/main" id="{A532AB9B-088D-2DF0-6E80-67D14C72CA9F}"/>
              </a:ext>
            </a:extLst>
          </p:cNvPr>
          <p:cNvSpPr>
            <a:spLocks noGrp="1"/>
          </p:cNvSpPr>
          <p:nvPr>
            <p:ph type="subTitle" idx="1"/>
          </p:nvPr>
        </p:nvSpPr>
        <p:spPr/>
        <p:txBody>
          <a:bodyPr/>
          <a:lstStyle/>
          <a:p>
            <a:endParaRPr lang="en-GB"/>
          </a:p>
        </p:txBody>
      </p:sp>
      <p:sp>
        <p:nvSpPr>
          <p:cNvPr id="3" name="TekstSylinder 2"/>
          <p:cNvSpPr txBox="1"/>
          <p:nvPr/>
        </p:nvSpPr>
        <p:spPr>
          <a:xfrm>
            <a:off x="308658" y="972275"/>
            <a:ext cx="5281154"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800" b="1" i="0" u="sng" strike="noStrike" kern="1200" cap="none" spc="0" normalizeH="0" baseline="0" noProof="0">
                <a:ln>
                  <a:noFill/>
                </a:ln>
                <a:solidFill>
                  <a:prstClr val="black"/>
                </a:solidFill>
                <a:effectLst/>
                <a:uLnTx/>
                <a:uFillTx/>
                <a:latin typeface="Arial" charset="0"/>
                <a:ea typeface="Arial" charset="0"/>
                <a:cs typeface="Arial" charset="0"/>
              </a:rPr>
              <a:t>Προγραμματιστές Λογισμικού</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800" b="0" i="0" u="none" strike="noStrike" kern="1200" cap="none" spc="0" normalizeH="0" baseline="0" noProof="0" err="1">
                <a:ln>
                  <a:noFill/>
                </a:ln>
                <a:solidFill>
                  <a:prstClr val="black"/>
                </a:solidFill>
                <a:effectLst/>
                <a:uLnTx/>
                <a:uFillTx/>
                <a:latin typeface="Arial" charset="0"/>
                <a:ea typeface="Arial" charset="0"/>
                <a:cs typeface="Arial" charset="0"/>
              </a:rPr>
              <a:t>Δεν μπορείτε να είστε ειδικός σε θέματα ασφάλειας, αλλά πρέπει να σκεφτείτε την ασφάλεια από την αρχή (ασφάλεια από το σχεδιασμό) και καθ' όλη τη διάρκεια του κύκλου ζωής (ασφαλής κύκλος ζωής ανάπτυξης λογισμικού). Όσο περισσότερο αφήνετε να σκέφτεστε την ασφάλεια, τόσο πιο ακριβό θα είναι να την κάνετε ασφαλή.</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800" b="0" i="0" u="none" strike="noStrike" kern="1200" cap="none" spc="0" normalizeH="0" baseline="0" noProof="0">
                <a:ln>
                  <a:noFill/>
                </a:ln>
                <a:solidFill>
                  <a:prstClr val="black"/>
                </a:solidFill>
                <a:effectLst/>
                <a:uLnTx/>
                <a:uFillTx/>
                <a:latin typeface="Arial" charset="0"/>
                <a:ea typeface="Arial" charset="0"/>
                <a:cs typeface="Arial" charset="0"/>
              </a:rPr>
              <a:t>Οι ειδικοί σε θέματα ασφάλειας μπορούν να σας συμβουλεύσουν και να σας υποστηρίξουν - συνεργαστείτε μαζί τους και πείτε τους τα πάντα.</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800" b="0" i="0" u="none" strike="noStrike" kern="1200" cap="none" spc="0" normalizeH="0" baseline="0" noProof="0">
                <a:ln>
                  <a:noFill/>
                </a:ln>
                <a:solidFill>
                  <a:prstClr val="black"/>
                </a:solidFill>
                <a:effectLst/>
                <a:uLnTx/>
                <a:uFillTx/>
                <a:latin typeface="Arial" charset="0"/>
                <a:ea typeface="Arial" charset="0"/>
                <a:cs typeface="Arial" charset="0"/>
              </a:rPr>
              <a:t>Εάν ο κώδικάς σας περιλαμβάνει μηχανισμό ασφαλείας, πρέπει να βεβαιωθείτε ότι μπορεί να χρησιμοποιηθεί: πόσος χρόνος θα χρειαστεί; Θα είναι σε θέση να κατανοήσουν τις αποφάσεις που τους ζητάτε να λάβουν; Συνεργαστείτε με ειδικούς χρηστικότητας για να σας βοηθήσουν να σχεδιάσετε και να δοκιμάσετε την ασφάλεια που μπορεί να χρησιμοποιηθεί.</a:t>
            </a:r>
          </a:p>
        </p:txBody>
      </p:sp>
      <p:sp>
        <p:nvSpPr>
          <p:cNvPr id="8" name="Rektangel 7"/>
          <p:cNvSpPr/>
          <p:nvPr/>
        </p:nvSpPr>
        <p:spPr>
          <a:xfrm>
            <a:off x="10527061" y="1923638"/>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Rektangel 8"/>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ktangel 9"/>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kstSylinder 2">
            <a:extLst>
              <a:ext uri="{FF2B5EF4-FFF2-40B4-BE49-F238E27FC236}">
                <a16:creationId xmlns:a16="http://schemas.microsoft.com/office/drawing/2014/main" id="{45639D62-8CEF-B100-D396-89ABF2D9F3C2}"/>
              </a:ext>
            </a:extLst>
          </p:cNvPr>
          <p:cNvSpPr txBox="1"/>
          <p:nvPr/>
        </p:nvSpPr>
        <p:spPr>
          <a:xfrm>
            <a:off x="308658" y="964622"/>
            <a:ext cx="602702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800" b="1" i="0" u="sng" strike="noStrike" kern="1200" cap="none" spc="0" normalizeH="0" baseline="0" noProof="0" dirty="0">
                <a:ln>
                  <a:noFill/>
                </a:ln>
                <a:solidFill>
                  <a:schemeClr val="bg1"/>
                </a:solidFill>
                <a:effectLst/>
                <a:uLnTx/>
                <a:uFillTx/>
                <a:latin typeface="Arial" charset="0"/>
                <a:ea typeface="Arial" charset="0"/>
                <a:cs typeface="Arial" charset="0"/>
              </a:rPr>
              <a:t>Προγραμματιστές Λογισμικού</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800" b="0" i="0" u="none" strike="noStrike" kern="1200" cap="none" spc="0" normalizeH="0" baseline="0" noProof="0" dirty="0">
                <a:ln>
                  <a:noFill/>
                </a:ln>
                <a:solidFill>
                  <a:schemeClr val="bg1"/>
                </a:solidFill>
                <a:effectLst/>
                <a:uLnTx/>
                <a:uFillTx/>
                <a:latin typeface="Arial" charset="0"/>
                <a:ea typeface="Arial" charset="0"/>
                <a:cs typeface="Arial" charset="0"/>
              </a:rPr>
              <a:t>Δεν μπορείτε να είστε ειδικός σε θέματα ασφάλειας, αλλά πρέπει να σκεφτείτε την ασφάλεια από την αρχή (ασφάλεια από το σχεδιασμό) και καθ' όλη τη διάρκεια του κύκλου ζωής (ασφαλής κύκλος ζωής ανάπτυξης λογισμικού). Όσο περισσότερο αφήνετε να σκέφτεστε την ασφάλεια, τόσο πιο ακριβό θα είναι να την κάνετε ασφαλή.</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800" b="0" i="0" u="none" strike="noStrike" kern="1200" cap="none" spc="0" normalizeH="0" baseline="0" noProof="0" dirty="0">
                <a:ln>
                  <a:noFill/>
                </a:ln>
                <a:solidFill>
                  <a:schemeClr val="bg1"/>
                </a:solidFill>
                <a:effectLst/>
                <a:uLnTx/>
                <a:uFillTx/>
                <a:latin typeface="Arial" charset="0"/>
                <a:ea typeface="Arial" charset="0"/>
                <a:cs typeface="Arial" charset="0"/>
              </a:rPr>
              <a:t>Οι ειδικοί σε θέματα ασφάλειας μπορούν να σας συμβουλεύσουν και να σας υποστηρίξουν - συνεργαστείτε μαζί τους και πείτε τους τα πάντα.</a:t>
            </a:r>
          </a:p>
          <a:p>
            <a:pPr marL="285750" marR="0" lvl="0" indent="-285750" algn="l" defTabSz="914400" rtl="0" eaLnBrk="1" fontAlgn="base" latinLnBrk="0" hangingPunct="1">
              <a:lnSpc>
                <a:spcPct val="100000"/>
              </a:lnSpc>
              <a:spcBef>
                <a:spcPts val="0"/>
              </a:spcBef>
              <a:spcAft>
                <a:spcPts val="0"/>
              </a:spcAft>
              <a:buClrTx/>
              <a:buSzTx/>
              <a:buFont typeface="Arial" charset="0"/>
              <a:buChar char="•"/>
              <a:tabLst/>
              <a:defRPr/>
            </a:pPr>
            <a:r>
              <a:rPr kumimoji="0" lang="el" sz="1800" b="0" i="0" u="none" strike="noStrike" kern="1200" cap="none" spc="0" normalizeH="0" baseline="0" noProof="0" dirty="0">
                <a:ln>
                  <a:noFill/>
                </a:ln>
                <a:solidFill>
                  <a:schemeClr val="bg1"/>
                </a:solidFill>
                <a:effectLst/>
                <a:uLnTx/>
                <a:uFillTx/>
                <a:latin typeface="Arial" charset="0"/>
                <a:ea typeface="Arial" charset="0"/>
                <a:cs typeface="Arial" charset="0"/>
              </a:rPr>
              <a:t>Εάν ο κώδικάς σας περιλαμβάνει μηχανισμό ασφαλείας, πρέπει να βεβαιωθείτε ότι μπορεί να χρησιμοποιηθεί: πόσος χρόνος θα χρειαστεί; Θα είναι σε θέση να κατανοήσουν τις αποφάσεις που τους ζητάτε να λάβουν; Συνεργαστείτε με ειδικούς χρηστικότητας για να σας βοηθήσουν να σχεδιάσετε και να δοκιμάσετε την ασφάλεια που μπορεί να χρησιμοποιηθεί.</a:t>
            </a:r>
          </a:p>
        </p:txBody>
      </p:sp>
      <p:sp>
        <p:nvSpPr>
          <p:cNvPr id="12" name="TekstSylinder 10">
            <a:extLst>
              <a:ext uri="{FF2B5EF4-FFF2-40B4-BE49-F238E27FC236}">
                <a16:creationId xmlns:a16="http://schemas.microsoft.com/office/drawing/2014/main" id="{E62E0C46-2676-DFC5-12A0-7C7DD274D362}"/>
              </a:ext>
            </a:extLst>
          </p:cNvPr>
          <p:cNvSpPr txBox="1"/>
          <p:nvPr/>
        </p:nvSpPr>
        <p:spPr>
          <a:xfrm>
            <a:off x="6096000" y="771448"/>
            <a:ext cx="590612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2000" b="1" i="0" u="sng" strike="noStrike" kern="1200" cap="none" spc="0" normalizeH="0" baseline="0" noProof="0" dirty="0">
                <a:ln>
                  <a:noFill/>
                </a:ln>
                <a:solidFill>
                  <a:schemeClr val="bg1"/>
                </a:solidFill>
                <a:effectLst/>
                <a:uLnTx/>
                <a:uFillTx/>
                <a:latin typeface="Arial" charset="0"/>
                <a:ea typeface="Arial" charset="0"/>
                <a:cs typeface="Arial" charset="0"/>
              </a:rPr>
              <a:t>Αυτοί που διαχειρίζονται και εκπαιδεύουν</a:t>
            </a:r>
            <a:endParaRPr kumimoji="0" lang="nb-NO" sz="2000" b="1" i="0" u="sng"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el" sz="2000" b="0" i="0" u="none" strike="noStrike" kern="1200" cap="none" spc="0" normalizeH="0" baseline="0" noProof="0" dirty="0">
                <a:ln>
                  <a:noFill/>
                </a:ln>
                <a:solidFill>
                  <a:schemeClr val="bg1"/>
                </a:solidFill>
                <a:effectLst/>
                <a:uLnTx/>
                <a:uFillTx/>
                <a:latin typeface="Arial" charset="0"/>
                <a:ea typeface="Arial" charset="0"/>
                <a:cs typeface="Arial" charset="0"/>
              </a:rPr>
              <a:t>Υποχρεωτικά μαθήματα ασφάλειας.</a:t>
            </a: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el" sz="2000" b="0" i="0" u="none" strike="noStrike" kern="1200" cap="none" spc="0" normalizeH="0" baseline="0" noProof="0" dirty="0">
                <a:ln>
                  <a:noFill/>
                </a:ln>
                <a:solidFill>
                  <a:schemeClr val="bg1"/>
                </a:solidFill>
                <a:effectLst/>
                <a:uLnTx/>
                <a:uFillTx/>
                <a:latin typeface="Arial" charset="0"/>
                <a:ea typeface="Arial" charset="0"/>
                <a:cs typeface="Arial" charset="0"/>
              </a:rPr>
              <a:t>Διδάξτε να προγραμματίζετε με ασφάλεια, και όχι απλώς πώς να προγραμματίζετε.</a:t>
            </a: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el" sz="2000" b="0" i="0" u="none" strike="noStrike" kern="1200" cap="none" spc="0" normalizeH="0" baseline="0" noProof="0" dirty="0">
                <a:ln>
                  <a:noFill/>
                </a:ln>
                <a:solidFill>
                  <a:schemeClr val="bg1"/>
                </a:solidFill>
                <a:effectLst/>
                <a:uLnTx/>
                <a:uFillTx/>
                <a:latin typeface="Arial" charset="0"/>
                <a:ea typeface="Arial" charset="0"/>
                <a:cs typeface="Arial" charset="0"/>
              </a:rPr>
              <a:t>Το υλικό σε όλες τις άλλες ενότητες θα πρέπει να επανεξεταστεί για να αφαιρεθούν ή να σχολιαστούν παραδείγματα που θα οδηγούσαν σε μη ασφαλή κώδικα.</a:t>
            </a:r>
            <a:br>
              <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rPr>
            </a:b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2000" b="0" i="0" u="sng" strike="noStrike" kern="1200" cap="none" spc="0" normalizeH="0" baseline="0" noProof="0" dirty="0">
                <a:ln>
                  <a:noFill/>
                </a:ln>
                <a:solidFill>
                  <a:schemeClr val="bg1"/>
                </a:solidFill>
                <a:effectLst/>
                <a:uLnTx/>
                <a:uFillTx/>
                <a:latin typeface="Arial" charset="0"/>
                <a:ea typeface="Arial" charset="0"/>
                <a:cs typeface="Arial" charset="0"/>
              </a:rPr>
              <a:t>Διευθυντές ευαισθητοποίησης - για ΟΛΟΥΣ τους άλλους σημαντικούς ανθρώπους στον οργανισμό σας</a:t>
            </a:r>
            <a:br>
              <a:rPr kumimoji="0" lang="nb-NO" sz="2000" b="0" i="0" u="sng" strike="noStrike" kern="1200" cap="none" spc="0" normalizeH="0" baseline="0" noProof="0" dirty="0">
                <a:ln>
                  <a:noFill/>
                </a:ln>
                <a:solidFill>
                  <a:schemeClr val="bg1"/>
                </a:solidFill>
                <a:effectLst/>
                <a:uLnTx/>
                <a:uFillTx/>
                <a:latin typeface="Arial" charset="0"/>
                <a:ea typeface="Arial" charset="0"/>
                <a:cs typeface="Arial" charset="0"/>
              </a:rPr>
            </a:b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el" sz="2000" b="0" i="0" u="none" strike="noStrike" kern="1200" cap="none" spc="0" normalizeH="0" baseline="0" noProof="0" dirty="0">
                <a:ln>
                  <a:noFill/>
                </a:ln>
                <a:solidFill>
                  <a:schemeClr val="bg1"/>
                </a:solidFill>
                <a:effectLst/>
                <a:uLnTx/>
                <a:uFillTx/>
                <a:latin typeface="Arial" charset="0"/>
                <a:ea typeface="Arial" charset="0"/>
                <a:cs typeface="Arial" charset="0"/>
              </a:rPr>
              <a:t>Η ευαισθητοποίηση που βασίζεται στην ΑΠΕΙΛΗ δεν είναι αποτελεσματική</a:t>
            </a: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a:p>
            <a:pPr marL="342900" marR="0" lvl="0" indent="-342900" algn="l" defTabSz="914400" rtl="0" eaLnBrk="1" fontAlgn="base" latinLnBrk="0" hangingPunct="1">
              <a:lnSpc>
                <a:spcPct val="100000"/>
              </a:lnSpc>
              <a:spcBef>
                <a:spcPts val="0"/>
              </a:spcBef>
              <a:spcAft>
                <a:spcPts val="0"/>
              </a:spcAft>
              <a:buClrTx/>
              <a:buSzTx/>
              <a:buFont typeface="Arial" charset="0"/>
              <a:buChar char="•"/>
              <a:tabLst/>
              <a:defRPr/>
            </a:pPr>
            <a:r>
              <a:rPr kumimoji="0" lang="el" sz="2000" b="0" i="0" u="none" strike="noStrike" kern="1200" cap="none" spc="0" normalizeH="0" baseline="0" noProof="0" dirty="0">
                <a:ln>
                  <a:noFill/>
                </a:ln>
                <a:solidFill>
                  <a:schemeClr val="bg1"/>
                </a:solidFill>
                <a:effectLst/>
                <a:uLnTx/>
                <a:uFillTx/>
                <a:latin typeface="Arial" charset="0"/>
                <a:ea typeface="Arial" charset="0"/>
                <a:cs typeface="Arial" charset="0"/>
              </a:rPr>
              <a:t>Στρατηγική προσαρμογή εκστρατειών ευαισθητοποίησης</a:t>
            </a:r>
            <a:endParaRPr kumimoji="0" lang="nb-NO" sz="2000" b="0"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46925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FB9D4-C2AD-1A4A-2CB2-938B27BEA08E}"/>
              </a:ext>
            </a:extLst>
          </p:cNvPr>
          <p:cNvSpPr>
            <a:spLocks noGrp="1"/>
          </p:cNvSpPr>
          <p:nvPr>
            <p:ph type="ctrTitle"/>
          </p:nvPr>
        </p:nvSpPr>
        <p:spPr/>
        <p:txBody>
          <a:bodyPr>
            <a:normAutofit fontScale="90000"/>
          </a:bodyPr>
          <a:lstStyle/>
          <a:p>
            <a:r>
              <a:rPr lang="el"/>
              <a:t>Τώρα μερικά επιλεγμένα αποσπάσματα σχετικά με το τι να περιμένετε</a:t>
            </a:r>
          </a:p>
        </p:txBody>
      </p:sp>
      <p:sp>
        <p:nvSpPr>
          <p:cNvPr id="3" name="Subtitle 2">
            <a:extLst>
              <a:ext uri="{FF2B5EF4-FFF2-40B4-BE49-F238E27FC236}">
                <a16:creationId xmlns:a16="http://schemas.microsoft.com/office/drawing/2014/main" id="{E4AC4468-E101-02C5-4639-2AA53E800500}"/>
              </a:ext>
            </a:extLst>
          </p:cNvPr>
          <p:cNvSpPr>
            <a:spLocks noGrp="1"/>
          </p:cNvSpPr>
          <p:nvPr>
            <p:ph type="subTitle" idx="1"/>
          </p:nvPr>
        </p:nvSpPr>
        <p:spPr/>
        <p:txBody>
          <a:bodyPr/>
          <a:lstStyle/>
          <a:p>
            <a:endParaRPr lang="en-GB"/>
          </a:p>
        </p:txBody>
      </p:sp>
      <p:sp>
        <p:nvSpPr>
          <p:cNvPr id="5" name="Picture Placeholder 4">
            <a:extLst>
              <a:ext uri="{FF2B5EF4-FFF2-40B4-BE49-F238E27FC236}">
                <a16:creationId xmlns:a16="http://schemas.microsoft.com/office/drawing/2014/main" id="{C3D2F389-353E-BC84-4D0C-560EF2734F2F}"/>
              </a:ext>
            </a:extLst>
          </p:cNvPr>
          <p:cNvSpPr>
            <a:spLocks noGrp="1"/>
          </p:cNvSpPr>
          <p:nvPr>
            <p:ph type="pic" sz="quarter" idx="11"/>
          </p:nvPr>
        </p:nvSpPr>
        <p:spPr/>
        <p:txBody>
          <a:bodyPr/>
          <a:lstStyle/>
          <a:p>
            <a:endParaRPr lang="en-GB"/>
          </a:p>
        </p:txBody>
      </p:sp>
      <p:sp>
        <p:nvSpPr>
          <p:cNvPr id="6" name="Text Placeholder 5">
            <a:extLst>
              <a:ext uri="{FF2B5EF4-FFF2-40B4-BE49-F238E27FC236}">
                <a16:creationId xmlns:a16="http://schemas.microsoft.com/office/drawing/2014/main" id="{3B3F359B-4E5F-FDBB-DE86-DC4F52273675}"/>
              </a:ext>
            </a:extLst>
          </p:cNvPr>
          <p:cNvSpPr>
            <a:spLocks noGrp="1"/>
          </p:cNvSpPr>
          <p:nvPr>
            <p:ph type="body" sz="quarter" idx="12"/>
          </p:nvPr>
        </p:nvSpPr>
        <p:spPr/>
        <p:txBody>
          <a:bodyPr/>
          <a:lstStyle/>
          <a:p>
            <a:endParaRPr lang="en-GB"/>
          </a:p>
        </p:txBody>
      </p:sp>
      <p:pic>
        <p:nvPicPr>
          <p:cNvPr id="4" name="Grafik 3">
            <a:extLst>
              <a:ext uri="{FF2B5EF4-FFF2-40B4-BE49-F238E27FC236}">
                <a16:creationId xmlns:a16="http://schemas.microsoft.com/office/drawing/2014/main" id="{2C5D1487-3943-C9E5-651B-A396F0526526}"/>
              </a:ext>
            </a:extLst>
          </p:cNvPr>
          <p:cNvPicPr>
            <a:picLocks noChangeAspect="1"/>
          </p:cNvPicPr>
          <p:nvPr/>
        </p:nvPicPr>
        <p:blipFill>
          <a:blip r:embed="rId2"/>
          <a:stretch>
            <a:fillRect/>
          </a:stretch>
        </p:blipFill>
        <p:spPr>
          <a:xfrm>
            <a:off x="350565" y="800799"/>
            <a:ext cx="4594043" cy="5245437"/>
          </a:xfrm>
          <a:prstGeom prst="rect">
            <a:avLst/>
          </a:prstGeom>
        </p:spPr>
      </p:pic>
    </p:spTree>
    <p:extLst>
      <p:ext uri="{BB962C8B-B14F-4D97-AF65-F5344CB8AC3E}">
        <p14:creationId xmlns:p14="http://schemas.microsoft.com/office/powerpoint/2010/main" val="1510991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a:stretch/>
        </p:blipFill>
        <p:spPr>
          <a:xfrm>
            <a:off x="145123" y="25786"/>
            <a:ext cx="6902288" cy="6832215"/>
          </a:xfrm>
          <a:prstGeom prst="rect">
            <a:avLst/>
          </a:prstGeom>
          <a:noFill/>
          <a:ln>
            <a:noFill/>
          </a:ln>
        </p:spPr>
      </p:pic>
      <p:sp>
        <p:nvSpPr>
          <p:cNvPr id="170" name="Google Shape;170;p31"/>
          <p:cNvSpPr txBox="1"/>
          <p:nvPr/>
        </p:nvSpPr>
        <p:spPr>
          <a:xfrm>
            <a:off x="7240451" y="340861"/>
            <a:ext cx="1396151" cy="461665"/>
          </a:xfrm>
          <a:prstGeom prst="rect">
            <a:avLst/>
          </a:prstGeom>
          <a:noFill/>
          <a:ln>
            <a:noFill/>
          </a:ln>
        </p:spPr>
        <p:txBody>
          <a:bodyPr spcFirstLastPara="1" wrap="square" lIns="91433" tIns="45700" rIns="91433" bIns="45700" anchor="t" anchorCtr="0">
            <a:noAutofit/>
          </a:bodyPr>
          <a:lstStyle/>
          <a:p>
            <a:r>
              <a:rPr lang="el" sz="2400" b="1">
                <a:solidFill>
                  <a:schemeClr val="dk1"/>
                </a:solidFill>
                <a:latin typeface="Calibri"/>
                <a:ea typeface="Calibri"/>
                <a:cs typeface="Calibri"/>
                <a:sym typeface="Calibri"/>
              </a:rPr>
              <a:t>Το Facebook</a:t>
            </a:r>
            <a:endParaRPr sz="2400" b="1">
              <a:solidFill>
                <a:schemeClr val="dk1"/>
              </a:solidFill>
              <a:latin typeface="Calibri"/>
              <a:ea typeface="Calibri"/>
              <a:cs typeface="Calibri"/>
              <a:sym typeface="Calibri"/>
            </a:endParaRPr>
          </a:p>
        </p:txBody>
      </p:sp>
      <p:sp>
        <p:nvSpPr>
          <p:cNvPr id="171" name="Google Shape;171;p31"/>
          <p:cNvSpPr txBox="1"/>
          <p:nvPr/>
        </p:nvSpPr>
        <p:spPr>
          <a:xfrm>
            <a:off x="7243379" y="313008"/>
            <a:ext cx="3531200" cy="369200"/>
          </a:xfrm>
          <a:prstGeom prst="rect">
            <a:avLst/>
          </a:prstGeom>
          <a:noFill/>
          <a:ln>
            <a:noFill/>
          </a:ln>
        </p:spPr>
        <p:txBody>
          <a:bodyPr spcFirstLastPara="1" wrap="square" lIns="91433" tIns="45700" rIns="91433" bIns="45700" anchor="t" anchorCtr="0">
            <a:noAutofit/>
          </a:bodyPr>
          <a:lstStyle/>
          <a:p>
            <a:r>
              <a:rPr lang="el" sz="1333">
                <a:solidFill>
                  <a:schemeClr val="bg1"/>
                </a:solidFill>
                <a:latin typeface="Calibri"/>
                <a:ea typeface="Calibri"/>
                <a:cs typeface="Calibri"/>
                <a:sym typeface="Calibri"/>
              </a:rPr>
              <a:t>(Νορβηγική Υπηρεσία Προστασίας Καταναλωτών, 2019)</a:t>
            </a:r>
            <a:endParaRPr sz="1333">
              <a:solidFill>
                <a:schemeClr val="bg1"/>
              </a:solidFill>
              <a:latin typeface="Calibri"/>
              <a:ea typeface="Calibri"/>
              <a:cs typeface="Calibri"/>
              <a:sym typeface="Calibri"/>
            </a:endParaRPr>
          </a:p>
        </p:txBody>
      </p:sp>
      <p:sp>
        <p:nvSpPr>
          <p:cNvPr id="2" name="Title 1">
            <a:extLst>
              <a:ext uri="{FF2B5EF4-FFF2-40B4-BE49-F238E27FC236}">
                <a16:creationId xmlns:a16="http://schemas.microsoft.com/office/drawing/2014/main" id="{43D4A3B2-1F7D-B6BC-AD04-3127EA6313D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C9829C7-6B48-134C-FA89-FEFF9A3BE771}"/>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D5716232-6EAF-E53E-526D-2247C55F4412}"/>
              </a:ext>
            </a:extLst>
          </p:cNvPr>
          <p:cNvSpPr>
            <a:spLocks noGrp="1"/>
          </p:cNvSpPr>
          <p:nvPr>
            <p:ph type="body" sz="quarter" idx="12"/>
          </p:nvPr>
        </p:nvSpPr>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84D12-C78D-4F30-BA5E-3009E70B4B2B}"/>
              </a:ext>
            </a:extLst>
          </p:cNvPr>
          <p:cNvPicPr>
            <a:picLocks noChangeAspect="1"/>
          </p:cNvPicPr>
          <p:nvPr/>
        </p:nvPicPr>
        <p:blipFill>
          <a:blip r:embed="rId3"/>
          <a:stretch>
            <a:fillRect/>
          </a:stretch>
        </p:blipFill>
        <p:spPr>
          <a:xfrm>
            <a:off x="2746629" y="637594"/>
            <a:ext cx="7156023" cy="5582812"/>
          </a:xfrm>
          <a:prstGeom prst="rect">
            <a:avLst/>
          </a:prstGeom>
        </p:spPr>
      </p:pic>
      <p:sp>
        <p:nvSpPr>
          <p:cNvPr id="8" name="Title 7">
            <a:extLst>
              <a:ext uri="{FF2B5EF4-FFF2-40B4-BE49-F238E27FC236}">
                <a16:creationId xmlns:a16="http://schemas.microsoft.com/office/drawing/2014/main" id="{22D63198-20EA-2043-D8AB-3560CA9CF686}"/>
              </a:ext>
            </a:extLst>
          </p:cNvPr>
          <p:cNvSpPr>
            <a:spLocks noGrp="1"/>
          </p:cNvSpPr>
          <p:nvPr>
            <p:ph type="ctrTitle"/>
          </p:nvPr>
        </p:nvSpPr>
        <p:spPr/>
        <p:txBody>
          <a:bodyPr/>
          <a:lstStyle/>
          <a:p>
            <a:endParaRPr lang="en-GB"/>
          </a:p>
        </p:txBody>
      </p:sp>
    </p:spTree>
    <p:extLst>
      <p:ext uri="{BB962C8B-B14F-4D97-AF65-F5344CB8AC3E}">
        <p14:creationId xmlns:p14="http://schemas.microsoft.com/office/powerpoint/2010/main" val="75683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A4C384-9CA9-7F1F-05B7-A0A466EF7BD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E5D6D331-8547-A341-BCD9-BB140760A868}"/>
              </a:ext>
            </a:extLst>
          </p:cNvPr>
          <p:cNvSpPr>
            <a:spLocks noGrp="1"/>
          </p:cNvSpPr>
          <p:nvPr>
            <p:ph type="body" idx="1"/>
          </p:nvPr>
        </p:nvSpPr>
        <p:spPr>
          <a:solidFill>
            <a:schemeClr val="tx1"/>
          </a:solidFill>
        </p:spPr>
        <p:txBody>
          <a:bodyPr>
            <a:normAutofit/>
          </a:bodyPr>
          <a:lstStyle/>
          <a:p>
            <a:pPr marL="0" indent="0" algn="ctr" defTabSz="117198">
              <a:lnSpc>
                <a:spcPct val="80000"/>
              </a:lnSpc>
              <a:buSzTx/>
              <a:buNone/>
            </a:pPr>
            <a:r>
              <a:rPr lang="el" sz="2800">
                <a:solidFill>
                  <a:schemeClr val="bg1"/>
                </a:solidFill>
              </a:rPr>
              <a:t>Μπορώ να διαβάσω το μυαλό σου.</a:t>
            </a:r>
          </a:p>
          <a:p>
            <a:pPr marL="0" indent="0" algn="ctr" defTabSz="117198">
              <a:lnSpc>
                <a:spcPct val="80000"/>
              </a:lnSpc>
              <a:buSzTx/>
              <a:buNone/>
            </a:pPr>
            <a:r>
              <a:rPr lang="el" sz="2800">
                <a:solidFill>
                  <a:schemeClr val="bg1"/>
                </a:solidFill>
              </a:rPr>
              <a:t>Δείτε τις 6 κάρτες παρακάτω.</a:t>
            </a:r>
          </a:p>
          <a:p>
            <a:pPr marL="0" indent="0" algn="ctr" defTabSz="117198">
              <a:lnSpc>
                <a:spcPct val="80000"/>
              </a:lnSpc>
              <a:buSzTx/>
              <a:buNone/>
            </a:pPr>
            <a:r>
              <a:rPr lang="el" sz="2800">
                <a:solidFill>
                  <a:schemeClr val="bg1"/>
                </a:solidFill>
              </a:rPr>
              <a:t>Τώρα διαλέξτε </a:t>
            </a:r>
            <a:r>
              <a:rPr lang="el" sz="2800" u="sng">
                <a:solidFill>
                  <a:schemeClr val="bg1"/>
                </a:solidFill>
              </a:rPr>
              <a:t>ένα φύλλο</a:t>
            </a:r>
            <a:r>
              <a:rPr lang="el" sz="2800">
                <a:solidFill>
                  <a:schemeClr val="bg1"/>
                </a:solidFill>
              </a:rPr>
              <a:t>, μόνο ένα, και θυμηθείτε αυτό το φύλλο.</a:t>
            </a:r>
          </a:p>
          <a:p>
            <a:pPr marL="0" indent="0" algn="ctr" defTabSz="117198">
              <a:lnSpc>
                <a:spcPct val="80000"/>
              </a:lnSpc>
              <a:buSzTx/>
              <a:buNone/>
              <a:defRPr sz="3100"/>
            </a:pPr>
            <a:r>
              <a:rPr lang="el">
                <a:solidFill>
                  <a:schemeClr val="bg1"/>
                </a:solidFill>
              </a:rPr>
              <a:t>Κρατήστε αυτή την κάρτα στο μυαλό σας.</a:t>
            </a:r>
          </a:p>
          <a:p>
            <a:pPr marL="0" indent="0" algn="ctr" defTabSz="117198">
              <a:lnSpc>
                <a:spcPct val="80000"/>
              </a:lnSpc>
              <a:buSzTx/>
              <a:buNone/>
              <a:defRPr sz="3100"/>
            </a:pPr>
            <a:r>
              <a:rPr lang="el">
                <a:solidFill>
                  <a:schemeClr val="bg1"/>
                </a:solidFill>
              </a:rPr>
              <a:t>Συγκεντρωθείτε!</a:t>
            </a:r>
          </a:p>
          <a:p>
            <a:endParaRPr lang="en-GB">
              <a:solidFill>
                <a:schemeClr val="bg1"/>
              </a:solidFill>
            </a:endParaRPr>
          </a:p>
        </p:txBody>
      </p:sp>
      <p:sp>
        <p:nvSpPr>
          <p:cNvPr id="189"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190" name="cards1.png" descr="cards1.png"/>
          <p:cNvPicPr>
            <a:picLocks/>
          </p:cNvPicPr>
          <p:nvPr/>
        </p:nvPicPr>
        <p:blipFill>
          <a:blip r:embed="rId2"/>
          <a:stretch>
            <a:fillRect/>
          </a:stretch>
        </p:blipFill>
        <p:spPr>
          <a:xfrm>
            <a:off x="3994176" y="4203652"/>
            <a:ext cx="4203651" cy="914177"/>
          </a:xfrm>
          <a:prstGeom prst="rect">
            <a:avLst/>
          </a:prstGeom>
          <a:ln w="12700">
            <a:miter lim="400000"/>
          </a:ln>
        </p:spPr>
      </p:pic>
      <p:sp>
        <p:nvSpPr>
          <p:cNvPr id="192"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Tree>
    <p:extLst>
      <p:ext uri="{BB962C8B-B14F-4D97-AF65-F5344CB8AC3E}">
        <p14:creationId xmlns:p14="http://schemas.microsoft.com/office/powerpoint/2010/main" val="3077242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l" sz="4800"/>
              <a:t>Ευχαριστίες</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1600" i="1">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1600" i="1">
                <a:effectLst/>
              </a:rPr>
              <a:t>Σύμβαση έργου αριθ. 101083594</a:t>
            </a:r>
          </a:p>
        </p:txBody>
      </p:sp>
      <p:pic>
        <p:nvPicPr>
          <p:cNvPr id="14" name="Picture Placeholder 13"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59F2ECC6-E4D1-F243-A97D-DC966D7E06E3}"/>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66687">
              <a:buSzTx/>
              <a:buNone/>
              <a:defRPr sz="3400"/>
            </a:pPr>
            <a:r>
              <a:rPr lang="el" sz="2800">
                <a:solidFill>
                  <a:schemeClr val="bg1"/>
                </a:solidFill>
              </a:rPr>
              <a:t>Σκέφτεσαι την κάρτα σου;</a:t>
            </a:r>
          </a:p>
          <a:p>
            <a:pPr marL="0" indent="0" algn="ctr" defTabSz="166687">
              <a:buSzTx/>
              <a:buNone/>
              <a:defRPr sz="3400"/>
            </a:pPr>
            <a:r>
              <a:rPr lang="el" sz="2800">
                <a:solidFill>
                  <a:schemeClr val="bg1"/>
                </a:solidFill>
              </a:rPr>
              <a:t>Εξοχος.</a:t>
            </a:r>
          </a:p>
          <a:p>
            <a:pPr marL="0" indent="0" algn="ctr" defTabSz="166687">
              <a:buSzTx/>
              <a:buNone/>
              <a:defRPr sz="3400"/>
            </a:pPr>
            <a:r>
              <a:rPr lang="el" sz="2800">
                <a:solidFill>
                  <a:schemeClr val="bg1"/>
                </a:solidFill>
              </a:rPr>
              <a:t>Τώρα μέσα από τη δύναμη του PowerPoint, θα διαβάσω το μυαλό σας...</a:t>
            </a:r>
          </a:p>
        </p:txBody>
      </p:sp>
      <p:sp>
        <p:nvSpPr>
          <p:cNvPr id="195"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196" name="cards1.png" descr="cards1.png"/>
          <p:cNvPicPr>
            <a:picLocks/>
          </p:cNvPicPr>
          <p:nvPr/>
        </p:nvPicPr>
        <p:blipFill>
          <a:blip r:embed="rId2"/>
          <a:stretch>
            <a:fillRect/>
          </a:stretch>
        </p:blipFill>
        <p:spPr>
          <a:xfrm>
            <a:off x="3994176" y="4203652"/>
            <a:ext cx="4203651" cy="914177"/>
          </a:xfrm>
          <a:prstGeom prst="rect">
            <a:avLst/>
          </a:prstGeom>
          <a:ln w="12700">
            <a:miter lim="400000"/>
          </a:ln>
        </p:spPr>
      </p:pic>
      <p:pic>
        <p:nvPicPr>
          <p:cNvPr id="198" name="image.jpg" descr="image.jpg"/>
          <p:cNvPicPr>
            <a:picLocks/>
          </p:cNvPicPr>
          <p:nvPr/>
        </p:nvPicPr>
        <p:blipFill>
          <a:blip r:embed="rId3"/>
          <a:srcRect l="56524"/>
          <a:stretch>
            <a:fillRect/>
          </a:stretch>
        </p:blipFill>
        <p:spPr>
          <a:xfrm>
            <a:off x="5791274" y="4203652"/>
            <a:ext cx="609452" cy="914177"/>
          </a:xfrm>
          <a:prstGeom prst="rect">
            <a:avLst/>
          </a:prstGeom>
          <a:ln w="12700">
            <a:miter lim="400000"/>
          </a:ln>
        </p:spPr>
      </p:pic>
      <p:sp>
        <p:nvSpPr>
          <p:cNvPr id="199"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32B762E5-386B-D6CC-3279-9943FB603EA3}"/>
              </a:ext>
            </a:extLst>
          </p:cNvPr>
          <p:cNvSpPr>
            <a:spLocks noGrp="1"/>
          </p:cNvSpPr>
          <p:nvPr>
            <p:ph type="title"/>
          </p:nvPr>
        </p:nvSpPr>
        <p:spPr/>
        <p:txBody>
          <a:bodyPr/>
          <a:lstStyle/>
          <a:p>
            <a:endParaRPr lang="en-GB"/>
          </a:p>
        </p:txBody>
      </p:sp>
      <p:sp>
        <p:nvSpPr>
          <p:cNvPr id="7" name="Text Placeholder 6">
            <a:extLst>
              <a:ext uri="{FF2B5EF4-FFF2-40B4-BE49-F238E27FC236}">
                <a16:creationId xmlns:a16="http://schemas.microsoft.com/office/drawing/2014/main" id="{AF94A840-2549-B0C7-A632-7CDEA065582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13951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iterate>
                                    <p:tmAbs val="0"/>
                                  </p:iterate>
                                  <p:childTnLst>
                                    <p:animEffect transition="out" filter="wipe(up)">
                                      <p:cBhvr>
                                        <p:cTn id="6" dur="500" fill="hold"/>
                                        <p:tgtEl>
                                          <p:spTgt spid="196"/>
                                        </p:tgtEl>
                                      </p:cBhvr>
                                    </p:animEffect>
                                    <p:set>
                                      <p:cBhvr>
                                        <p:cTn id="7" fill="hold">
                                          <p:stCondLst>
                                            <p:cond delay="499"/>
                                          </p:stCondLst>
                                        </p:cTn>
                                        <p:tgtEl>
                                          <p:spTgt spid="196"/>
                                        </p:tgtEl>
                                        <p:attrNameLst>
                                          <p:attrName>style.visibility</p:attrName>
                                        </p:attrNameLst>
                                      </p:cBhvr>
                                      <p:to>
                                        <p:strVal val="hidden"/>
                                      </p:to>
                                    </p:set>
                                  </p:childTnLst>
                                </p:cTn>
                              </p:par>
                            </p:childTnLst>
                          </p:cTn>
                        </p:par>
                        <p:par>
                          <p:cTn id="8" fill="hold">
                            <p:stCondLst>
                              <p:cond delay="500"/>
                            </p:stCondLst>
                            <p:childTnLst>
                              <p:par>
                                <p:cTn id="9" presetID="19" presetClass="entr" presetSubtype="10" fill="hold" grpId="0" nodeType="afterEffect">
                                  <p:stCondLst>
                                    <p:cond delay="0"/>
                                  </p:stCondLst>
                                  <p:iterate>
                                    <p:tmAbs val="0"/>
                                  </p:iterate>
                                  <p:childTnLst>
                                    <p:set>
                                      <p:cBhvr>
                                        <p:cTn id="10" fill="hold"/>
                                        <p:tgtEl>
                                          <p:spTgt spid="198"/>
                                        </p:tgtEl>
                                        <p:attrNameLst>
                                          <p:attrName>style.visibility</p:attrName>
                                        </p:attrNameLst>
                                      </p:cBhvr>
                                      <p:to>
                                        <p:strVal val="visible"/>
                                      </p:to>
                                    </p:set>
                                    <p:anim calcmode="lin" valueType="num">
                                      <p:cBhvr>
                                        <p:cTn id="11" dur="1000" fill="hold"/>
                                        <p:tgtEl>
                                          <p:spTgt spid="198"/>
                                        </p:tgtEl>
                                        <p:attrNameLst>
                                          <p:attrName>ppt_w</p:attrName>
                                        </p:attrNameLst>
                                      </p:cBhvr>
                                      <p:tavLst>
                                        <p:tav tm="0" fmla="#ppt_w*sin(2.5*pi*$)">
                                          <p:val>
                                            <p:fltVal val="0"/>
                                          </p:val>
                                        </p:tav>
                                        <p:tav tm="100000">
                                          <p:val>
                                            <p:fltVal val="1"/>
                                          </p:val>
                                        </p:tav>
                                      </p:tavLst>
                                    </p:anim>
                                    <p:anim calcmode="lin" valueType="num">
                                      <p:cBhvr>
                                        <p:cTn id="12" dur="1000" fill="hold"/>
                                        <p:tgtEl>
                                          <p:spTgt spid="1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advAuto="0"/>
      <p:bldP spid="19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0FB1329-22BB-E647-B7F0-DE92C7CC9E6E}"/>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17198">
              <a:buSzTx/>
              <a:buNone/>
              <a:defRPr sz="3400"/>
            </a:pPr>
            <a:r>
              <a:rPr lang="el" sz="2800">
                <a:solidFill>
                  <a:schemeClr val="bg1"/>
                </a:solidFill>
              </a:rPr>
              <a:t>Εντάξει, το έχω.</a:t>
            </a:r>
          </a:p>
          <a:p>
            <a:pPr marL="0" indent="0" algn="ctr" defTabSz="117198">
              <a:buSzTx/>
              <a:buNone/>
              <a:defRPr sz="3400"/>
            </a:pPr>
            <a:r>
              <a:rPr lang="el" sz="2800">
                <a:solidFill>
                  <a:schemeClr val="bg1"/>
                </a:solidFill>
              </a:rPr>
              <a:t>Ξέρω ποια κάρτα διάλεξες.</a:t>
            </a:r>
          </a:p>
          <a:p>
            <a:pPr marL="0" indent="0" algn="ctr" defTabSz="117198">
              <a:buSzTx/>
              <a:buNone/>
              <a:defRPr sz="3400"/>
            </a:pPr>
            <a:r>
              <a:rPr lang="el" sz="2800">
                <a:solidFill>
                  <a:schemeClr val="bg1"/>
                </a:solidFill>
              </a:rPr>
              <a:t>Τώρα θα εξαφανίσω την κάρτα σου...</a:t>
            </a:r>
          </a:p>
        </p:txBody>
      </p:sp>
      <p:sp>
        <p:nvSpPr>
          <p:cNvPr id="202"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204" name="image.jpg" descr="image.jpg"/>
          <p:cNvPicPr>
            <a:picLocks/>
          </p:cNvPicPr>
          <p:nvPr/>
        </p:nvPicPr>
        <p:blipFill>
          <a:blip r:embed="rId2"/>
          <a:srcRect l="56524"/>
          <a:stretch>
            <a:fillRect/>
          </a:stretch>
        </p:blipFill>
        <p:spPr>
          <a:xfrm>
            <a:off x="5791274" y="4203652"/>
            <a:ext cx="609452" cy="914177"/>
          </a:xfrm>
          <a:prstGeom prst="rect">
            <a:avLst/>
          </a:prstGeom>
          <a:ln w="12700">
            <a:miter lim="400000"/>
          </a:ln>
        </p:spPr>
      </p:pic>
      <p:sp>
        <p:nvSpPr>
          <p:cNvPr id="205"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4A873803-4B19-335F-2748-FDF897D60164}"/>
              </a:ext>
            </a:extLst>
          </p:cNvPr>
          <p:cNvSpPr>
            <a:spLocks noGrp="1"/>
          </p:cNvSpPr>
          <p:nvPr>
            <p:ph type="title"/>
          </p:nvPr>
        </p:nvSpPr>
        <p:spPr/>
        <p:txBody>
          <a:bodyPr/>
          <a:lstStyle/>
          <a:p>
            <a:endParaRPr lang="en-GB"/>
          </a:p>
        </p:txBody>
      </p:sp>
      <p:sp>
        <p:nvSpPr>
          <p:cNvPr id="8" name="Text Placeholder 7">
            <a:extLst>
              <a:ext uri="{FF2B5EF4-FFF2-40B4-BE49-F238E27FC236}">
                <a16:creationId xmlns:a16="http://schemas.microsoft.com/office/drawing/2014/main" id="{A234E140-CB40-3E1B-38A1-D4AD819DEA7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188423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90A509-8DD5-DC47-8F67-31D69B0E4C1A}"/>
              </a:ext>
            </a:extLst>
          </p:cNvPr>
          <p:cNvSpPr txBox="1">
            <a:spLocks/>
          </p:cNvSpPr>
          <p:nvPr/>
        </p:nvSpPr>
        <p:spPr>
          <a:xfrm>
            <a:off x="2814464" y="1052736"/>
            <a:ext cx="6563072" cy="5328592"/>
          </a:xfrm>
          <a:prstGeom prst="rect">
            <a:avLst/>
          </a:prstGeom>
          <a:solidFill>
            <a:schemeClr val="tx1"/>
          </a:solid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defTabSz="117198">
              <a:buSzTx/>
              <a:buNone/>
              <a:defRPr sz="3400"/>
            </a:pPr>
            <a:r>
              <a:rPr lang="el" sz="2800">
                <a:solidFill>
                  <a:schemeClr val="bg1"/>
                </a:solidFill>
              </a:rPr>
              <a:t>Άμπρα κατάμπρα!</a:t>
            </a:r>
          </a:p>
          <a:p>
            <a:pPr marL="0" indent="0" algn="ctr" defTabSz="117198">
              <a:buSzTx/>
              <a:buNone/>
              <a:defRPr sz="3400"/>
            </a:pPr>
            <a:r>
              <a:rPr lang="el" sz="2800">
                <a:solidFill>
                  <a:schemeClr val="bg1"/>
                </a:solidFill>
              </a:rPr>
              <a:t>Η κάρτα σας έφυγε!</a:t>
            </a:r>
          </a:p>
          <a:p>
            <a:pPr marL="0" indent="0" algn="ctr" defTabSz="117198">
              <a:buSzTx/>
              <a:buNone/>
              <a:defRPr sz="3400"/>
            </a:pPr>
            <a:endParaRPr lang="en-GB" sz="2800">
              <a:solidFill>
                <a:schemeClr val="bg1"/>
              </a:solidFill>
            </a:endParaRPr>
          </a:p>
          <a:p>
            <a:pPr marL="0" indent="0" algn="ctr" defTabSz="117198">
              <a:buSzTx/>
              <a:buNone/>
              <a:defRPr sz="3400"/>
            </a:pPr>
            <a:r>
              <a:rPr lang="el" sz="2800">
                <a:solidFill>
                  <a:schemeClr val="bg1"/>
                </a:solidFill>
              </a:rPr>
              <a:t>Καταπληκτικό, έτσι δεν είναι;</a:t>
            </a:r>
          </a:p>
        </p:txBody>
      </p:sp>
      <p:sp>
        <p:nvSpPr>
          <p:cNvPr id="208" name="Chevron">
            <a:hlinkClick r:id="" action="ppaction://hlinkshowjump?jump=nextslide"/>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pic>
        <p:nvPicPr>
          <p:cNvPr id="210" name="image.jpg" descr="image.jpg"/>
          <p:cNvPicPr>
            <a:picLocks/>
          </p:cNvPicPr>
          <p:nvPr/>
        </p:nvPicPr>
        <p:blipFill>
          <a:blip r:embed="rId2"/>
          <a:srcRect l="56524"/>
          <a:stretch>
            <a:fillRect/>
          </a:stretch>
        </p:blipFill>
        <p:spPr>
          <a:xfrm>
            <a:off x="5791274" y="4203652"/>
            <a:ext cx="609452" cy="914177"/>
          </a:xfrm>
          <a:prstGeom prst="rect">
            <a:avLst/>
          </a:prstGeom>
          <a:ln w="12700">
            <a:miter lim="400000"/>
          </a:ln>
        </p:spPr>
      </p:pic>
      <p:pic>
        <p:nvPicPr>
          <p:cNvPr id="211" name="cards2.png" descr="cards2.png"/>
          <p:cNvPicPr>
            <a:picLocks/>
          </p:cNvPicPr>
          <p:nvPr/>
        </p:nvPicPr>
        <p:blipFill>
          <a:blip r:embed="rId3"/>
          <a:stretch>
            <a:fillRect/>
          </a:stretch>
        </p:blipFill>
        <p:spPr>
          <a:xfrm>
            <a:off x="4343550" y="4221510"/>
            <a:ext cx="3504903" cy="915294"/>
          </a:xfrm>
          <a:prstGeom prst="rect">
            <a:avLst/>
          </a:prstGeom>
          <a:ln w="12700">
            <a:miter lim="400000"/>
          </a:ln>
        </p:spPr>
      </p:pic>
      <p:sp>
        <p:nvSpPr>
          <p:cNvPr id="212" name="Chevron">
            <a:hlinkClick r:id="" action="ppaction://hlinkshowjump?jump=endshow"/>
          </p:cNvPr>
          <p:cNvSpPr/>
          <p:nvPr/>
        </p:nvSpPr>
        <p:spPr>
          <a:xfrm>
            <a:off x="10210353" y="4368850"/>
            <a:ext cx="304726" cy="610568"/>
          </a:xfrm>
          <a:prstGeom prst="chevron">
            <a:avLst>
              <a:gd name="adj" fmla="val 50000"/>
            </a:avLst>
          </a:prstGeom>
          <a:gradFill>
            <a:gsLst>
              <a:gs pos="0">
                <a:srgbClr val="FFFFFF"/>
              </a:gs>
              <a:gs pos="100000">
                <a:srgbClr val="FFFFFF"/>
              </a:gs>
            </a:gsLst>
            <a:lin ang="16200000"/>
          </a:gradFill>
          <a:ln>
            <a:solidFill>
              <a:srgbClr val="FAFAFA"/>
            </a:solidFill>
            <a:miter lim="400000"/>
          </a:ln>
          <a:effectLst>
            <a:outerShdw blurRad="38100" dist="25400" dir="5400000" rotWithShape="0">
              <a:srgbClr val="929292">
                <a:alpha val="34999"/>
              </a:srgbClr>
            </a:outerShdw>
          </a:effectLst>
        </p:spPr>
        <p:txBody>
          <a:bodyPr lIns="35719" tIns="35719" rIns="35719" bIns="35719" anchor="ctr"/>
          <a:lstStyle/>
          <a:p>
            <a:pPr marL="28573" marR="28573" algn="ctr" defTabSz="642915">
              <a:defRPr sz="4400">
                <a:uFill>
                  <a:solidFill>
                    <a:srgbClr val="000000"/>
                  </a:solidFill>
                </a:uFill>
                <a:latin typeface="Gill Sans"/>
                <a:ea typeface="Gill Sans"/>
                <a:cs typeface="Gill Sans"/>
                <a:sym typeface="Gill Sans"/>
              </a:defRPr>
            </a:pPr>
            <a:endParaRPr sz="3094"/>
          </a:p>
        </p:txBody>
      </p:sp>
      <p:sp>
        <p:nvSpPr>
          <p:cNvPr id="6" name="Title 5">
            <a:extLst>
              <a:ext uri="{FF2B5EF4-FFF2-40B4-BE49-F238E27FC236}">
                <a16:creationId xmlns:a16="http://schemas.microsoft.com/office/drawing/2014/main" id="{5E247F8B-C0B0-BD2D-5D57-D60CEAC004A4}"/>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F395D34B-A390-D24A-C3B7-523EC3F8524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31083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xit" presetSubtype="10" fill="hold" grpId="0" nodeType="afterEffect">
                                  <p:stCondLst>
                                    <p:cond delay="0"/>
                                  </p:stCondLst>
                                  <p:iterate>
                                    <p:tmAbs val="0"/>
                                  </p:iterate>
                                  <p:childTnLst>
                                    <p:anim calcmode="lin" valueType="num">
                                      <p:cBhvr>
                                        <p:cTn id="6" dur="1000" fill="hold"/>
                                        <p:tgtEl>
                                          <p:spTgt spid="210"/>
                                        </p:tgtEl>
                                        <p:attrNameLst>
                                          <p:attrName>ppt_h</p:attrName>
                                        </p:attrNameLst>
                                      </p:cBhvr>
                                      <p:tavLst>
                                        <p:tav tm="0">
                                          <p:val>
                                            <p:strVal val="ppt_h"/>
                                          </p:val>
                                        </p:tav>
                                        <p:tav tm="100000">
                                          <p:val>
                                            <p:strVal val="ppt_h"/>
                                          </p:val>
                                        </p:tav>
                                      </p:tavLst>
                                    </p:anim>
                                    <p:anim calcmode="lin" valueType="num">
                                      <p:cBhvr>
                                        <p:cTn id="7" dur="1000" fill="hold"/>
                                        <p:tgtEl>
                                          <p:spTgt spid="2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fill="hold">
                                          <p:stCondLst>
                                            <p:cond delay="999"/>
                                          </p:stCondLst>
                                        </p:cTn>
                                        <p:tgtEl>
                                          <p:spTgt spid="210"/>
                                        </p:tgtEl>
                                        <p:attrNameLst>
                                          <p:attrName>style.visibility</p:attrName>
                                        </p:attrNameLst>
                                      </p:cBhvr>
                                      <p:to>
                                        <p:strVal val="hidden"/>
                                      </p:to>
                                    </p:set>
                                  </p:childTnLst>
                                </p:cTn>
                              </p:par>
                            </p:childTnLst>
                          </p:cTn>
                        </p:par>
                        <p:par>
                          <p:cTn id="9" fill="hold">
                            <p:stCondLst>
                              <p:cond delay="1000"/>
                            </p:stCondLst>
                            <p:childTnLst>
                              <p:par>
                                <p:cTn id="10" presetID="22" presetClass="entr" presetSubtype="1" fill="hold" grpId="0" nodeType="afterEffect">
                                  <p:stCondLst>
                                    <p:cond delay="0"/>
                                  </p:stCondLst>
                                  <p:iterate>
                                    <p:tmAbs val="0"/>
                                  </p:iterate>
                                  <p:childTnLst>
                                    <p:set>
                                      <p:cBhvr>
                                        <p:cTn id="11" fill="hold"/>
                                        <p:tgtEl>
                                          <p:spTgt spid="211"/>
                                        </p:tgtEl>
                                        <p:attrNameLst>
                                          <p:attrName>style.visibility</p:attrName>
                                        </p:attrNameLst>
                                      </p:cBhvr>
                                      <p:to>
                                        <p:strVal val="visible"/>
                                      </p:to>
                                    </p:set>
                                    <p:animEffect transition="in" filter="wipe(up)">
                                      <p:cBhvr>
                                        <p:cTn id="1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advAuto="0"/>
      <p:bldP spid="211"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8C9033-6254-07E5-F358-E5FDD28D0353}"/>
              </a:ext>
            </a:extLst>
          </p:cNvPr>
          <p:cNvSpPr>
            <a:spLocks noGrp="1"/>
          </p:cNvSpPr>
          <p:nvPr>
            <p:ph type="ctrTitle"/>
          </p:nvPr>
        </p:nvSpPr>
        <p:spPr>
          <a:xfrm>
            <a:off x="0" y="139582"/>
            <a:ext cx="12192000" cy="757945"/>
          </a:xfrm>
        </p:spPr>
        <p:txBody>
          <a:bodyPr/>
          <a:lstStyle/>
          <a:p>
            <a:r>
              <a:rPr lang="el" err="1"/>
              <a:t>Τι συνέβη?</a:t>
            </a:r>
          </a:p>
        </p:txBody>
      </p:sp>
      <p:sp>
        <p:nvSpPr>
          <p:cNvPr id="3" name="Subtitle 2">
            <a:extLst>
              <a:ext uri="{FF2B5EF4-FFF2-40B4-BE49-F238E27FC236}">
                <a16:creationId xmlns:a16="http://schemas.microsoft.com/office/drawing/2014/main" id="{81D503AE-CA82-D72C-07CF-3FD493938F1B}"/>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F6F9291-6384-BFCA-CE93-5EEE364D51A7}"/>
              </a:ext>
            </a:extLst>
          </p:cNvPr>
          <p:cNvSpPr>
            <a:spLocks noGrp="1"/>
          </p:cNvSpPr>
          <p:nvPr>
            <p:ph type="body" sz="quarter" idx="12"/>
          </p:nvPr>
        </p:nvSpPr>
        <p:spPr/>
        <p:txBody>
          <a:bodyPr/>
          <a:lstStyle/>
          <a:p>
            <a:endParaRPr lang="en-GB"/>
          </a:p>
        </p:txBody>
      </p:sp>
      <p:pic>
        <p:nvPicPr>
          <p:cNvPr id="5" name="Grafik 4">
            <a:extLst>
              <a:ext uri="{FF2B5EF4-FFF2-40B4-BE49-F238E27FC236}">
                <a16:creationId xmlns:a16="http://schemas.microsoft.com/office/drawing/2014/main" id="{07B31E30-513A-08B8-251F-AC197AE4E163}"/>
              </a:ext>
            </a:extLst>
          </p:cNvPr>
          <p:cNvPicPr>
            <a:picLocks noChangeAspect="1"/>
          </p:cNvPicPr>
          <p:nvPr/>
        </p:nvPicPr>
        <p:blipFill>
          <a:blip r:embed="rId2"/>
          <a:stretch>
            <a:fillRect/>
          </a:stretch>
        </p:blipFill>
        <p:spPr>
          <a:xfrm>
            <a:off x="462912" y="1690688"/>
            <a:ext cx="5633088" cy="3990586"/>
          </a:xfrm>
          <a:prstGeom prst="rect">
            <a:avLst/>
          </a:prstGeom>
        </p:spPr>
      </p:pic>
      <p:sp>
        <p:nvSpPr>
          <p:cNvPr id="7" name="Textfeld 6">
            <a:extLst>
              <a:ext uri="{FF2B5EF4-FFF2-40B4-BE49-F238E27FC236}">
                <a16:creationId xmlns:a16="http://schemas.microsoft.com/office/drawing/2014/main" id="{4A4DDAA7-9DF2-1B30-6C88-B57B19F2CD24}"/>
              </a:ext>
            </a:extLst>
          </p:cNvPr>
          <p:cNvSpPr txBox="1"/>
          <p:nvPr/>
        </p:nvSpPr>
        <p:spPr>
          <a:xfrm>
            <a:off x="6621050" y="1767872"/>
            <a:ext cx="4207699" cy="369332"/>
          </a:xfrm>
          <a:prstGeom prst="rect">
            <a:avLst/>
          </a:prstGeom>
          <a:noFill/>
        </p:spPr>
        <p:txBody>
          <a:bodyPr wrap="square">
            <a:spAutoFit/>
          </a:bodyPr>
          <a:lstStyle/>
          <a:p>
            <a:r>
              <a:rPr lang="el">
                <a:hlinkClick r:id="rId3"/>
              </a:rPr>
              <a:t>(3030) τεστ επιλεκτικής προσοχής - YouTube</a:t>
            </a:r>
            <a:endParaRPr lang="de-DE"/>
          </a:p>
        </p:txBody>
      </p:sp>
    </p:spTree>
    <p:extLst>
      <p:ext uri="{BB962C8B-B14F-4D97-AF65-F5344CB8AC3E}">
        <p14:creationId xmlns:p14="http://schemas.microsoft.com/office/powerpoint/2010/main" val="2570168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A7480678-DCE5-D77D-F07C-D374B248CC63}"/>
              </a:ext>
            </a:extLst>
          </p:cNvPr>
          <p:cNvSpPr txBox="1"/>
          <p:nvPr/>
        </p:nvSpPr>
        <p:spPr>
          <a:xfrm>
            <a:off x="1290088" y="5441434"/>
            <a:ext cx="6096000" cy="369332"/>
          </a:xfrm>
          <a:prstGeom prst="rect">
            <a:avLst/>
          </a:prstGeom>
          <a:noFill/>
        </p:spPr>
        <p:txBody>
          <a:bodyPr wrap="square">
            <a:spAutoFit/>
          </a:bodyPr>
          <a:lstStyle/>
          <a:p>
            <a:r>
              <a:rPr lang="el">
                <a:hlinkClick r:id="rId3"/>
              </a:rPr>
              <a:t>(601) Δοκιμάστε την επίγνωσή σας: Whodunnit; - Το YouTube</a:t>
            </a:r>
            <a:endParaRPr lang="de-DE"/>
          </a:p>
        </p:txBody>
      </p:sp>
      <p:pic>
        <p:nvPicPr>
          <p:cNvPr id="2" name="Online Media 1" title="Test Your Awareness: Whodunnit">
            <a:hlinkClick r:id="" action="ppaction://media"/>
            <a:extLst>
              <a:ext uri="{FF2B5EF4-FFF2-40B4-BE49-F238E27FC236}">
                <a16:creationId xmlns:a16="http://schemas.microsoft.com/office/drawing/2014/main" id="{84893F3C-B0B2-7789-7576-AA8C1BE81381}"/>
              </a:ext>
            </a:extLst>
          </p:cNvPr>
          <p:cNvPicPr>
            <a:picLocks noRot="1" noChangeAspect="1"/>
          </p:cNvPicPr>
          <p:nvPr>
            <a:videoFile r:link="rId1"/>
          </p:nvPr>
        </p:nvPicPr>
        <p:blipFill>
          <a:blip r:embed="rId4"/>
          <a:stretch>
            <a:fillRect/>
          </a:stretch>
        </p:blipFill>
        <p:spPr>
          <a:xfrm>
            <a:off x="2817581" y="877454"/>
            <a:ext cx="7499437" cy="4237182"/>
          </a:xfrm>
          <a:prstGeom prst="rect">
            <a:avLst/>
          </a:prstGeom>
        </p:spPr>
      </p:pic>
      <p:sp>
        <p:nvSpPr>
          <p:cNvPr id="3" name="Title 2">
            <a:extLst>
              <a:ext uri="{FF2B5EF4-FFF2-40B4-BE49-F238E27FC236}">
                <a16:creationId xmlns:a16="http://schemas.microsoft.com/office/drawing/2014/main" id="{E9B8B0FA-9414-379B-FD4B-468F385FEB39}"/>
              </a:ext>
            </a:extLst>
          </p:cNvPr>
          <p:cNvSpPr>
            <a:spLocks noGrp="1"/>
          </p:cNvSpPr>
          <p:nvPr>
            <p:ph type="ctrTitle"/>
          </p:nvPr>
        </p:nvSpPr>
        <p:spPr/>
        <p:txBody>
          <a:bodyPr/>
          <a:lstStyle/>
          <a:p>
            <a:endParaRPr lang="en-GB"/>
          </a:p>
        </p:txBody>
      </p:sp>
      <p:sp>
        <p:nvSpPr>
          <p:cNvPr id="4" name="Subtitle 3">
            <a:extLst>
              <a:ext uri="{FF2B5EF4-FFF2-40B4-BE49-F238E27FC236}">
                <a16:creationId xmlns:a16="http://schemas.microsoft.com/office/drawing/2014/main" id="{A8740240-AAD0-42BD-9432-25BFAD35B864}"/>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32A8414-303B-0718-5AF0-FBA2E23CF3B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8857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19D03CD-A3A9-6A6E-0E64-B2391DB162FD}"/>
              </a:ext>
            </a:extLst>
          </p:cNvPr>
          <p:cNvPicPr>
            <a:picLocks noChangeAspect="1"/>
          </p:cNvPicPr>
          <p:nvPr/>
        </p:nvPicPr>
        <p:blipFill>
          <a:blip r:embed="rId2"/>
          <a:stretch>
            <a:fillRect/>
          </a:stretch>
        </p:blipFill>
        <p:spPr>
          <a:xfrm>
            <a:off x="723191" y="958743"/>
            <a:ext cx="10745617" cy="4940513"/>
          </a:xfrm>
          <a:prstGeom prst="rect">
            <a:avLst/>
          </a:prstGeom>
        </p:spPr>
      </p:pic>
      <p:sp>
        <p:nvSpPr>
          <p:cNvPr id="2" name="Title 1">
            <a:extLst>
              <a:ext uri="{FF2B5EF4-FFF2-40B4-BE49-F238E27FC236}">
                <a16:creationId xmlns:a16="http://schemas.microsoft.com/office/drawing/2014/main" id="{E8679831-96A7-2EC7-70A7-416863B7367F}"/>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A5C59FD-AE44-7283-8CD7-68AD46C26948}"/>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6DEEAC0A-F4F4-AE24-8247-B6D564C1819B}"/>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130155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ocial Engineering"/>
          <p:cNvSpPr txBox="1">
            <a:spLocks noGrp="1"/>
          </p:cNvSpPr>
          <p:nvPr>
            <p:ph type="title"/>
          </p:nvPr>
        </p:nvSpPr>
        <p:spPr>
          <a:xfrm>
            <a:off x="609602" y="273049"/>
            <a:ext cx="4011084" cy="1162051"/>
          </a:xfrm>
        </p:spPr>
        <p:txBody>
          <a:bodyPr anchor="b">
            <a:normAutofit/>
          </a:bodyPr>
          <a:lstStyle/>
          <a:p>
            <a:r>
              <a:rPr lang="el"/>
              <a:t>Κοινωνική μηχανική</a:t>
            </a:r>
          </a:p>
        </p:txBody>
      </p:sp>
      <p:pic>
        <p:nvPicPr>
          <p:cNvPr id="4" name="Picture Placeholder 3">
            <a:extLst>
              <a:ext uri="{FF2B5EF4-FFF2-40B4-BE49-F238E27FC236}">
                <a16:creationId xmlns:a16="http://schemas.microsoft.com/office/drawing/2014/main" id="{F0353A01-281F-DB70-DC8C-DB00D8144EEE}"/>
              </a:ext>
            </a:extLst>
          </p:cNvPr>
          <p:cNvPicPr>
            <a:picLocks noGrp="1" noChangeAspect="1"/>
          </p:cNvPicPr>
          <p:nvPr>
            <p:ph idx="1"/>
          </p:nvPr>
        </p:nvPicPr>
        <p:blipFill>
          <a:blip r:embed="rId2"/>
          <a:stretch>
            <a:fillRect/>
          </a:stretch>
        </p:blipFill>
        <p:spPr>
          <a:xfrm>
            <a:off x="4766733" y="851990"/>
            <a:ext cx="6815667" cy="4695237"/>
          </a:xfrm>
          <a:prstGeom prst="rect">
            <a:avLst/>
          </a:prstGeom>
          <a:noFill/>
        </p:spPr>
      </p:pic>
      <p:sp>
        <p:nvSpPr>
          <p:cNvPr id="180" name="Social Engineering is the acquisition of sensitive information or inappropriate access privileges by an outsider, based upon the building of an inappropriate trust relationship with insiders.…"/>
          <p:cNvSpPr txBox="1">
            <a:spLocks noGrp="1"/>
          </p:cNvSpPr>
          <p:nvPr>
            <p:ph type="body" sz="half" idx="2"/>
          </p:nvPr>
        </p:nvSpPr>
        <p:spPr>
          <a:xfrm>
            <a:off x="609602" y="1435102"/>
            <a:ext cx="4011084" cy="4691063"/>
          </a:xfrm>
        </p:spPr>
        <p:txBody>
          <a:bodyPr vert="horz" lIns="0" tIns="0" rIns="0" bIns="0">
            <a:normAutofit/>
          </a:bodyPr>
          <a:lstStyle/>
          <a:p>
            <a:pPr marL="267881"/>
            <a:r>
              <a:rPr lang="el"/>
              <a:t>Η Κοινωνική Μηχανική είναι η απόκτηση ευαίσθητων πληροφοριών ή ακατάλληλων προνομίων πρόσβασης από έναν ξένο, με βάση την οικοδόμηση μιας ακατάλληλης σχέσης εμπιστοσύνης με τους εσωτερικούς.</a:t>
            </a:r>
            <a:endParaRPr lang="en-GB"/>
          </a:p>
          <a:p>
            <a:pPr marL="267881"/>
            <a:endParaRPr/>
          </a:p>
          <a:p>
            <a:pPr marL="267881"/>
            <a:r>
              <a:rPr lang="el"/>
              <a:t>Ο στόχος της κοινωνικής μηχανικής είναι να ξεγελάσει κάποιον ώστε να παρέχει πολύτιμες πληροφορίες ή πρόσβαση σε αυτές τις πληροφορίες.</a:t>
            </a:r>
          </a:p>
        </p:txBody>
      </p:sp>
      <p:sp>
        <p:nvSpPr>
          <p:cNvPr id="185" name="Footer Placeholder 4">
            <a:extLst>
              <a:ext uri="{FF2B5EF4-FFF2-40B4-BE49-F238E27FC236}">
                <a16:creationId xmlns:a16="http://schemas.microsoft.com/office/drawing/2014/main" id="{75E137A3-68E2-551C-6AB4-C91EA9A52F1F}"/>
              </a:ext>
            </a:extLst>
          </p:cNvPr>
          <p:cNvSpPr>
            <a:spLocks noGrp="1"/>
          </p:cNvSpPr>
          <p:nvPr>
            <p:ph type="ftr" sz="quarter" idx="11"/>
          </p:nvPr>
        </p:nvSpPr>
        <p:spPr>
          <a:xfrm>
            <a:off x="643051" y="6221324"/>
            <a:ext cx="6818262" cy="365125"/>
          </a:xfrm>
        </p:spPr>
        <p:txBody>
          <a:bodyPr/>
          <a:lstStyle/>
          <a:p>
            <a:endParaRPr lang="en-US"/>
          </a:p>
        </p:txBody>
      </p:sp>
      <p:sp>
        <p:nvSpPr>
          <p:cNvPr id="187" name="Slide Number Placeholder 5">
            <a:extLst>
              <a:ext uri="{FF2B5EF4-FFF2-40B4-BE49-F238E27FC236}">
                <a16:creationId xmlns:a16="http://schemas.microsoft.com/office/drawing/2014/main" id="{8613C806-A3C0-B8C8-13AC-20B407AE8D35}"/>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26</a:t>
            </a:fld>
            <a:endParaRPr lang="en-US"/>
          </a:p>
        </p:txBody>
      </p:sp>
    </p:spTree>
    <p:extLst>
      <p:ext uri="{BB962C8B-B14F-4D97-AF65-F5344CB8AC3E}">
        <p14:creationId xmlns:p14="http://schemas.microsoft.com/office/powerpoint/2010/main" val="26005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ctrTitle"/>
          </p:nvPr>
        </p:nvSpPr>
        <p:spPr>
          <a:prstGeom prst="rect">
            <a:avLst/>
          </a:prstGeom>
        </p:spPr>
        <p:txBody>
          <a:bodyPr spcFirstLastPara="1" vert="horz" wrap="square" lIns="121900" tIns="121900" rIns="121900" bIns="121900" rtlCol="0" anchor="t" anchorCtr="0">
            <a:noAutofit/>
          </a:bodyPr>
          <a:lstStyle/>
          <a:p>
            <a:r>
              <a:rPr lang="el" sz="2400" i="1">
                <a:solidFill>
                  <a:schemeClr val="dk2"/>
                </a:solidFill>
              </a:rPr>
              <a:t>(πολύ) μικρά παραδείγματα</a:t>
            </a:r>
            <a:endParaRPr/>
          </a:p>
        </p:txBody>
      </p:sp>
      <p:sp>
        <p:nvSpPr>
          <p:cNvPr id="2" name="Subtitle 1">
            <a:extLst>
              <a:ext uri="{FF2B5EF4-FFF2-40B4-BE49-F238E27FC236}">
                <a16:creationId xmlns:a16="http://schemas.microsoft.com/office/drawing/2014/main" id="{8F93568C-F39F-4BAC-6679-60E8914EB8BD}"/>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A96DD457-D1DC-F376-8443-73C5CD731219}"/>
              </a:ext>
            </a:extLst>
          </p:cNvPr>
          <p:cNvSpPr>
            <a:spLocks noGrp="1"/>
          </p:cNvSpPr>
          <p:nvPr>
            <p:ph type="body" sz="quarter" idx="12"/>
          </p:nvPr>
        </p:nvSpPr>
        <p:spPr/>
        <p:txBody>
          <a:bodyPr/>
          <a:lstStyle/>
          <a:p>
            <a:endParaRPr lang="en-GB"/>
          </a:p>
        </p:txBody>
      </p:sp>
      <p:pic>
        <p:nvPicPr>
          <p:cNvPr id="4" name="Online Media 3" title="InfoSec: Social Engineering">
            <a:hlinkClick r:id="" action="ppaction://media"/>
            <a:extLst>
              <a:ext uri="{FF2B5EF4-FFF2-40B4-BE49-F238E27FC236}">
                <a16:creationId xmlns:a16="http://schemas.microsoft.com/office/drawing/2014/main" id="{1F8D586F-F719-18F6-B5B7-B1593FC628CC}"/>
              </a:ext>
            </a:extLst>
          </p:cNvPr>
          <p:cNvPicPr>
            <a:picLocks noRot="1" noChangeAspect="1"/>
          </p:cNvPicPr>
          <p:nvPr>
            <a:videoFile r:link="rId1"/>
          </p:nvPr>
        </p:nvPicPr>
        <p:blipFill>
          <a:blip r:embed="rId4"/>
          <a:stretch>
            <a:fillRect/>
          </a:stretch>
        </p:blipFill>
        <p:spPr>
          <a:xfrm>
            <a:off x="1529095" y="1267587"/>
            <a:ext cx="9133809" cy="5160602"/>
          </a:xfrm>
          <a:prstGeom prst="rect">
            <a:avLst/>
          </a:prstGeom>
        </p:spPr>
      </p:pic>
    </p:spTree>
    <p:extLst>
      <p:ext uri="{BB962C8B-B14F-4D97-AF65-F5344CB8AC3E}">
        <p14:creationId xmlns:p14="http://schemas.microsoft.com/office/powerpoint/2010/main" val="345869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err="1"/>
              <a:t>Πλαίσιο Προσωπικότητας Κοινωνικής Μηχανικής</a:t>
            </a:r>
            <a:endParaRPr lang="nb-NO"/>
          </a:p>
        </p:txBody>
      </p:sp>
      <p:pic>
        <p:nvPicPr>
          <p:cNvPr id="4" name="Plassholder for innhold 3"/>
          <p:cNvPicPr>
            <a:picLocks noGrp="1" noChangeAspect="1"/>
          </p:cNvPicPr>
          <p:nvPr>
            <p:ph idx="1"/>
          </p:nvPr>
        </p:nvPicPr>
        <p:blipFill>
          <a:blip r:embed="rId3"/>
          <a:stretch/>
        </p:blipFill>
        <p:spPr>
          <a:xfrm>
            <a:off x="4035003" y="2184983"/>
            <a:ext cx="4791919" cy="3310359"/>
          </a:xfrm>
          <a:prstGeom prst="rect">
            <a:avLst/>
          </a:prstGeom>
        </p:spPr>
      </p:pic>
      <p:pic>
        <p:nvPicPr>
          <p:cNvPr id="5" name="Bilde 4"/>
          <p:cNvPicPr>
            <a:picLocks noChangeAspect="1"/>
          </p:cNvPicPr>
          <p:nvPr/>
        </p:nvPicPr>
        <p:blipFill>
          <a:blip r:embed="rId4"/>
          <a:stretch>
            <a:fillRect/>
          </a:stretch>
        </p:blipFill>
        <p:spPr>
          <a:xfrm>
            <a:off x="357857" y="6067935"/>
            <a:ext cx="6736466" cy="659757"/>
          </a:xfrm>
          <a:prstGeom prst="rect">
            <a:avLst/>
          </a:prstGeom>
        </p:spPr>
      </p:pic>
      <p:sp>
        <p:nvSpPr>
          <p:cNvPr id="3" name="TekstSylinder 2"/>
          <p:cNvSpPr txBox="1"/>
          <p:nvPr/>
        </p:nvSpPr>
        <p:spPr>
          <a:xfrm>
            <a:off x="9962147" y="6358360"/>
            <a:ext cx="1933543" cy="369332"/>
          </a:xfrm>
          <a:prstGeom prst="rect">
            <a:avLst/>
          </a:prstGeom>
          <a:noFill/>
        </p:spPr>
        <p:txBody>
          <a:bodyPr wrap="none" rtlCol="0">
            <a:spAutoFit/>
          </a:bodyPr>
          <a:lstStyle/>
          <a:p>
            <a:r>
              <a:rPr lang="el"/>
              <a:t>(Uebelacker, 2014)</a:t>
            </a:r>
            <a:endParaRPr lang="nb-NO"/>
          </a:p>
        </p:txBody>
      </p:sp>
    </p:spTree>
    <p:extLst>
      <p:ext uri="{BB962C8B-B14F-4D97-AF65-F5344CB8AC3E}">
        <p14:creationId xmlns:p14="http://schemas.microsoft.com/office/powerpoint/2010/main" val="190092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p:txBody>
          <a:bodyPr spcFirstLastPara="1" vert="horz" wrap="square" lIns="91433" tIns="45700" rIns="91433" bIns="45700" rtlCol="0" anchor="ctr" anchorCtr="0">
            <a:noAutofit/>
          </a:bodyPr>
          <a:lstStyle/>
          <a:p>
            <a:r>
              <a:rPr lang="el"/>
              <a:t>Διαισθητικές αποφάσεις</a:t>
            </a:r>
          </a:p>
        </p:txBody>
      </p:sp>
      <p:sp>
        <p:nvSpPr>
          <p:cNvPr id="9" name="Text Placeholder 8">
            <a:extLst>
              <a:ext uri="{FF2B5EF4-FFF2-40B4-BE49-F238E27FC236}">
                <a16:creationId xmlns:a16="http://schemas.microsoft.com/office/drawing/2014/main" id="{831C33F8-A261-9313-FF22-7DBF18DA0BCB}"/>
              </a:ext>
            </a:extLst>
          </p:cNvPr>
          <p:cNvSpPr>
            <a:spLocks noGrp="1"/>
          </p:cNvSpPr>
          <p:nvPr>
            <p:ph type="body" idx="1"/>
          </p:nvPr>
        </p:nvSpPr>
        <p:spPr/>
        <p:txBody>
          <a:bodyPr/>
          <a:lstStyle/>
          <a:p>
            <a:endParaRPr lang="en-GB"/>
          </a:p>
        </p:txBody>
      </p:sp>
      <p:pic>
        <p:nvPicPr>
          <p:cNvPr id="245" name="Google Shape;245;p42"/>
          <p:cNvPicPr preferRelativeResize="0"/>
          <p:nvPr/>
        </p:nvPicPr>
        <p:blipFill>
          <a:blip r:embed="rId3">
            <a:alphaModFix/>
          </a:blip>
          <a:stretch>
            <a:fillRect/>
          </a:stretch>
        </p:blipFill>
        <p:spPr>
          <a:xfrm>
            <a:off x="625835" y="1666049"/>
            <a:ext cx="4669212" cy="3205358"/>
          </a:xfrm>
          <a:prstGeom prst="rect">
            <a:avLst/>
          </a:prstGeom>
          <a:noFill/>
          <a:ln>
            <a:noFill/>
          </a:ln>
        </p:spPr>
      </p:pic>
      <p:pic>
        <p:nvPicPr>
          <p:cNvPr id="246" name="Google Shape;246;p42"/>
          <p:cNvPicPr preferRelativeResize="0"/>
          <p:nvPr/>
        </p:nvPicPr>
        <p:blipFill>
          <a:blip r:embed="rId4">
            <a:alphaModFix/>
          </a:blip>
          <a:stretch>
            <a:fillRect/>
          </a:stretch>
        </p:blipFill>
        <p:spPr>
          <a:xfrm>
            <a:off x="5864151" y="1666049"/>
            <a:ext cx="5486153" cy="2830450"/>
          </a:xfrm>
          <a:prstGeom prst="rect">
            <a:avLst/>
          </a:prstGeom>
          <a:noFill/>
          <a:ln>
            <a:noFill/>
          </a:ln>
        </p:spPr>
      </p:pic>
      <p:sp>
        <p:nvSpPr>
          <p:cNvPr id="247" name="Google Shape;247;p42"/>
          <p:cNvSpPr txBox="1"/>
          <p:nvPr/>
        </p:nvSpPr>
        <p:spPr>
          <a:xfrm>
            <a:off x="219366" y="5882361"/>
            <a:ext cx="1953200" cy="276000"/>
          </a:xfrm>
          <a:prstGeom prst="rect">
            <a:avLst/>
          </a:prstGeom>
          <a:noFill/>
          <a:ln>
            <a:noFill/>
          </a:ln>
        </p:spPr>
        <p:txBody>
          <a:bodyPr spcFirstLastPara="1" wrap="square" lIns="121900" tIns="121900" rIns="121900" bIns="121900" anchor="t" anchorCtr="0">
            <a:noAutofit/>
          </a:bodyPr>
          <a:lstStyle/>
          <a:p>
            <a:r>
              <a:rPr lang="el" sz="2000">
                <a:latin typeface="Calibri"/>
                <a:ea typeface="Calibri"/>
                <a:cs typeface="Calibri"/>
                <a:sym typeface="Calibri"/>
              </a:rPr>
              <a:t>Μπεχάρα (1994)</a:t>
            </a:r>
            <a:endParaRPr sz="2000">
              <a:latin typeface="Calibri"/>
              <a:ea typeface="Calibri"/>
              <a:cs typeface="Calibri"/>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l" sz="3600"/>
              <a:t>Βασικά στοιχεία και διαχείριση κυβερνοασφάλειας</a:t>
            </a:r>
            <a:endParaRPr lang="en-US"/>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l"/>
              <a:t>Στόχοι: Ποιος-Τι-Γιατί πρέπει να παρακολουθήσετε αυτήν την εκπαίδευση</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l"/>
              <a:t>Μαθησιακά αποτελέσματα</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l"/>
              <a:t>Περιγράμματα εκπαίδευσης</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l"/>
              <a:t>Λεπτομέρειες ασκήσεων</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l"/>
              <a:t>Επιμελητεία εκπαίδευσης: Πότε-Πού-Πώς</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l"/>
              <a:t>Όνομα εκπαιδευτικής ενότητας CSP: Πρότυπο παρουσίασης που δημιουργήθηκε από την PR</a:t>
            </a:r>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Πρακτικές πληροφορίες και απαιτήσεις</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Πληροφορίες εγγραφής και επαφές</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2D746E-9C54-DDE8-2818-B5D519ED576C}"/>
              </a:ext>
            </a:extLst>
          </p:cNvPr>
          <p:cNvPicPr>
            <a:picLocks noChangeAspect="1"/>
          </p:cNvPicPr>
          <p:nvPr/>
        </p:nvPicPr>
        <p:blipFill>
          <a:blip r:embed="rId2"/>
          <a:stretch>
            <a:fillRect/>
          </a:stretch>
        </p:blipFill>
        <p:spPr>
          <a:xfrm>
            <a:off x="7070261" y="346061"/>
            <a:ext cx="4702250" cy="1889507"/>
          </a:xfrm>
          <a:prstGeom prst="rect">
            <a:avLst/>
          </a:prstGeom>
        </p:spPr>
      </p:pic>
      <p:pic>
        <p:nvPicPr>
          <p:cNvPr id="7" name="Grafik 6">
            <a:extLst>
              <a:ext uri="{FF2B5EF4-FFF2-40B4-BE49-F238E27FC236}">
                <a16:creationId xmlns:a16="http://schemas.microsoft.com/office/drawing/2014/main" id="{6714AB3A-448A-DBE1-1583-9101BE5B8109}"/>
              </a:ext>
            </a:extLst>
          </p:cNvPr>
          <p:cNvPicPr>
            <a:picLocks noChangeAspect="1"/>
          </p:cNvPicPr>
          <p:nvPr/>
        </p:nvPicPr>
        <p:blipFill>
          <a:blip r:embed="rId3"/>
          <a:stretch>
            <a:fillRect/>
          </a:stretch>
        </p:blipFill>
        <p:spPr>
          <a:xfrm>
            <a:off x="7212563" y="2421059"/>
            <a:ext cx="4979437" cy="2015882"/>
          </a:xfrm>
          <a:prstGeom prst="rect">
            <a:avLst/>
          </a:prstGeom>
        </p:spPr>
      </p:pic>
      <p:pic>
        <p:nvPicPr>
          <p:cNvPr id="9" name="Grafik 8">
            <a:extLst>
              <a:ext uri="{FF2B5EF4-FFF2-40B4-BE49-F238E27FC236}">
                <a16:creationId xmlns:a16="http://schemas.microsoft.com/office/drawing/2014/main" id="{F8F043B5-987D-AE1A-8BED-D7366C3B3015}"/>
              </a:ext>
            </a:extLst>
          </p:cNvPr>
          <p:cNvPicPr>
            <a:picLocks noChangeAspect="1"/>
          </p:cNvPicPr>
          <p:nvPr/>
        </p:nvPicPr>
        <p:blipFill>
          <a:blip r:embed="rId4"/>
          <a:stretch>
            <a:fillRect/>
          </a:stretch>
        </p:blipFill>
        <p:spPr>
          <a:xfrm>
            <a:off x="111967" y="78292"/>
            <a:ext cx="7100596" cy="4965020"/>
          </a:xfrm>
          <a:prstGeom prst="rect">
            <a:avLst/>
          </a:prstGeom>
        </p:spPr>
      </p:pic>
      <p:sp>
        <p:nvSpPr>
          <p:cNvPr id="8" name="Title 7">
            <a:extLst>
              <a:ext uri="{FF2B5EF4-FFF2-40B4-BE49-F238E27FC236}">
                <a16:creationId xmlns:a16="http://schemas.microsoft.com/office/drawing/2014/main" id="{44F32A87-F973-78C7-26EA-7BF0D57E8952}"/>
              </a:ext>
            </a:extLst>
          </p:cNvPr>
          <p:cNvSpPr>
            <a:spLocks noGrp="1"/>
          </p:cNvSpPr>
          <p:nvPr>
            <p:ph type="title"/>
          </p:nvPr>
        </p:nvSpPr>
        <p:spPr/>
        <p:txBody>
          <a:bodyPr/>
          <a:lstStyle/>
          <a:p>
            <a:endParaRPr lang="en-GB"/>
          </a:p>
        </p:txBody>
      </p:sp>
      <p:sp>
        <p:nvSpPr>
          <p:cNvPr id="10" name="Text Placeholder 9">
            <a:extLst>
              <a:ext uri="{FF2B5EF4-FFF2-40B4-BE49-F238E27FC236}">
                <a16:creationId xmlns:a16="http://schemas.microsoft.com/office/drawing/2014/main" id="{D9371695-39A6-CF0A-1827-DF8E589F49D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02664006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CEF545-24D4-941C-31CC-69218F084BB4}"/>
              </a:ext>
            </a:extLst>
          </p:cNvPr>
          <p:cNvPicPr>
            <a:picLocks noChangeAspect="1"/>
          </p:cNvPicPr>
          <p:nvPr/>
        </p:nvPicPr>
        <p:blipFill>
          <a:blip r:embed="rId2"/>
          <a:stretch>
            <a:fillRect/>
          </a:stretch>
        </p:blipFill>
        <p:spPr>
          <a:xfrm>
            <a:off x="343386" y="152400"/>
            <a:ext cx="5514975" cy="6553200"/>
          </a:xfrm>
          <a:prstGeom prst="rect">
            <a:avLst/>
          </a:prstGeom>
        </p:spPr>
      </p:pic>
      <p:pic>
        <p:nvPicPr>
          <p:cNvPr id="9" name="Grafik 8">
            <a:extLst>
              <a:ext uri="{FF2B5EF4-FFF2-40B4-BE49-F238E27FC236}">
                <a16:creationId xmlns:a16="http://schemas.microsoft.com/office/drawing/2014/main" id="{C34E9543-0222-37AA-D385-116D05D2BE46}"/>
              </a:ext>
            </a:extLst>
          </p:cNvPr>
          <p:cNvPicPr>
            <a:picLocks noChangeAspect="1"/>
          </p:cNvPicPr>
          <p:nvPr/>
        </p:nvPicPr>
        <p:blipFill>
          <a:blip r:embed="rId3"/>
          <a:stretch>
            <a:fillRect/>
          </a:stretch>
        </p:blipFill>
        <p:spPr>
          <a:xfrm>
            <a:off x="6733260" y="74645"/>
            <a:ext cx="4702297" cy="6553200"/>
          </a:xfrm>
          <a:prstGeom prst="rect">
            <a:avLst/>
          </a:prstGeom>
        </p:spPr>
      </p:pic>
      <p:sp>
        <p:nvSpPr>
          <p:cNvPr id="2" name="Title 1">
            <a:extLst>
              <a:ext uri="{FF2B5EF4-FFF2-40B4-BE49-F238E27FC236}">
                <a16:creationId xmlns:a16="http://schemas.microsoft.com/office/drawing/2014/main" id="{91F80186-671A-E24C-96CD-97B0C401302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EC805A7-8E6F-1BD6-7595-51C808C1B520}"/>
              </a:ext>
            </a:extLst>
          </p:cNvPr>
          <p:cNvSpPr>
            <a:spLocks noGrp="1"/>
          </p:cNvSpPr>
          <p:nvPr>
            <p:ph type="subTitle" idx="1"/>
          </p:nvPr>
        </p:nvSpPr>
        <p:spPr/>
        <p:txBody>
          <a:bodyPr/>
          <a:lstStyle/>
          <a:p>
            <a:endParaRPr lang="en-GB"/>
          </a:p>
        </p:txBody>
      </p:sp>
      <p:sp>
        <p:nvSpPr>
          <p:cNvPr id="5" name="Text Placeholder 4">
            <a:extLst>
              <a:ext uri="{FF2B5EF4-FFF2-40B4-BE49-F238E27FC236}">
                <a16:creationId xmlns:a16="http://schemas.microsoft.com/office/drawing/2014/main" id="{915C1A69-4F3F-8BEF-A84B-FC89BED4776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832215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E931CC2-E887-6EE2-82E2-E2BF0C480513}"/>
              </a:ext>
            </a:extLst>
          </p:cNvPr>
          <p:cNvSpPr>
            <a:spLocks noGrp="1"/>
          </p:cNvSpPr>
          <p:nvPr>
            <p:ph type="title"/>
          </p:nvPr>
        </p:nvSpPr>
        <p:spPr>
          <a:xfrm>
            <a:off x="609602" y="273049"/>
            <a:ext cx="4011084" cy="1162051"/>
          </a:xfrm>
        </p:spPr>
        <p:txBody>
          <a:bodyPr/>
          <a:lstStyle/>
          <a:p>
            <a:endParaRPr lang="en-US"/>
          </a:p>
        </p:txBody>
      </p:sp>
      <p:pic>
        <p:nvPicPr>
          <p:cNvPr id="4" name="Grafik 3">
            <a:extLst>
              <a:ext uri="{FF2B5EF4-FFF2-40B4-BE49-F238E27FC236}">
                <a16:creationId xmlns:a16="http://schemas.microsoft.com/office/drawing/2014/main" id="{EE39EE42-A6E8-4FC4-B69F-05F50DFE63E8}"/>
              </a:ext>
            </a:extLst>
          </p:cNvPr>
          <p:cNvPicPr>
            <a:picLocks noChangeAspect="1"/>
          </p:cNvPicPr>
          <p:nvPr/>
        </p:nvPicPr>
        <p:blipFill>
          <a:blip r:embed="rId3"/>
          <a:stretch>
            <a:fillRect/>
          </a:stretch>
        </p:blipFill>
        <p:spPr>
          <a:xfrm>
            <a:off x="4766733" y="780046"/>
            <a:ext cx="6815667" cy="4839124"/>
          </a:xfrm>
          <a:prstGeom prst="rect">
            <a:avLst/>
          </a:prstGeom>
          <a:noFill/>
        </p:spPr>
      </p:pic>
      <p:sp>
        <p:nvSpPr>
          <p:cNvPr id="5" name="Rechteck 4">
            <a:extLst>
              <a:ext uri="{FF2B5EF4-FFF2-40B4-BE49-F238E27FC236}">
                <a16:creationId xmlns:a16="http://schemas.microsoft.com/office/drawing/2014/main" id="{834AC1B5-13AF-4A5E-A6A7-71F543CA7CE5}"/>
              </a:ext>
            </a:extLst>
          </p:cNvPr>
          <p:cNvSpPr/>
          <p:nvPr/>
        </p:nvSpPr>
        <p:spPr>
          <a:xfrm>
            <a:off x="609602" y="1435102"/>
            <a:ext cx="4011084" cy="4691063"/>
          </a:xfrm>
          <a:prstGeom prst="rect">
            <a:avLst/>
          </a:prstGeom>
        </p:spPr>
        <p:txBody>
          <a:bodyPr vert="horz" lIns="0" tIns="45720" rIns="0" bIns="45720" rtlCol="0">
            <a:normAutofit fontScale="92500" lnSpcReduction="10000"/>
          </a:bodyPr>
          <a:lstStyle/>
          <a:p>
            <a:pPr>
              <a:lnSpc>
                <a:spcPct val="90000"/>
              </a:lnSpc>
              <a:spcBef>
                <a:spcPts val="1200"/>
              </a:spcBef>
              <a:spcAft>
                <a:spcPts val="200"/>
              </a:spcAft>
              <a:buClr>
                <a:schemeClr val="accent1"/>
              </a:buClr>
              <a:buSzPct val="100000"/>
            </a:pPr>
            <a:r>
              <a:rPr lang="el" sz="1600" kern="1200">
                <a:latin typeface="+mn-lt"/>
                <a:ea typeface="+mn-ea"/>
                <a:cs typeface="+mn-cs"/>
              </a:rPr>
              <a:t>Παραπληροφόρηση είναι όταν κοινοποιούνται ψευδείς πληροφορίες, αλλά δεν υπάρχει πρόθεση βλάβης. </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l" sz="1600" kern="1200">
                <a:latin typeface="+mn-lt"/>
                <a:ea typeface="+mn-ea"/>
                <a:cs typeface="+mn-cs"/>
              </a:rPr>
              <a:t>Παραπληροφόρηση είναι όταν ψευδείς πληροφορίες κοινοποιούνται εν γνώσει τους για να προκαλέσουν βλάβη («ψευδείς ειδήσεις»).</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l" sz="1600" kern="1200">
                <a:latin typeface="+mn-lt"/>
                <a:ea typeface="+mn-ea"/>
                <a:cs typeface="+mn-cs"/>
              </a:rPr>
              <a:t>Η κακή πληροφόρηση είναι όταν μοιράζονται γνήσιες πληροφορίες για να προκαλέσουν βλάβη, συχνά μεταφέροντας πληροφορίες που έχουν σχεδιαστεί για να παραμείνουν ιδιωτικές στη δημόσια σφαίρα. Επίσης: «ρητορική μίσους». </a:t>
            </a:r>
          </a:p>
          <a:p>
            <a:pPr>
              <a:lnSpc>
                <a:spcPct val="90000"/>
              </a:lnSpc>
              <a:spcBef>
                <a:spcPts val="1200"/>
              </a:spcBef>
              <a:spcAft>
                <a:spcPts val="200"/>
              </a:spcAft>
              <a:buClr>
                <a:schemeClr val="accent1"/>
              </a:buClr>
              <a:buSzPct val="100000"/>
            </a:pPr>
            <a:endParaRPr lang="en-US" sz="1600" kern="1200">
              <a:latin typeface="+mn-lt"/>
              <a:ea typeface="+mn-ea"/>
              <a:cs typeface="+mn-cs"/>
            </a:endParaRPr>
          </a:p>
          <a:p>
            <a:pPr>
              <a:lnSpc>
                <a:spcPct val="90000"/>
              </a:lnSpc>
              <a:spcBef>
                <a:spcPts val="1200"/>
              </a:spcBef>
              <a:spcAft>
                <a:spcPts val="200"/>
              </a:spcAft>
              <a:buClr>
                <a:schemeClr val="accent1"/>
              </a:buClr>
              <a:buSzPct val="100000"/>
            </a:pPr>
            <a:r>
              <a:rPr lang="el" sz="1600" kern="1200">
                <a:latin typeface="+mn-lt"/>
                <a:ea typeface="+mn-ea"/>
                <a:cs typeface="+mn-cs"/>
              </a:rPr>
              <a:t>Προπαγάνδα: Παραπληροφόρηση σε συνδυασμό με ρητή ή σιωπηρή πολιτική ατζέντα.</a:t>
            </a:r>
          </a:p>
        </p:txBody>
      </p:sp>
      <p:sp>
        <p:nvSpPr>
          <p:cNvPr id="14" name="Footer Placeholder 4">
            <a:extLst>
              <a:ext uri="{FF2B5EF4-FFF2-40B4-BE49-F238E27FC236}">
                <a16:creationId xmlns:a16="http://schemas.microsoft.com/office/drawing/2014/main" id="{B20E1BE5-4F85-2839-28E4-C0C8C239B630}"/>
              </a:ext>
            </a:extLst>
          </p:cNvPr>
          <p:cNvSpPr>
            <a:spLocks noGrp="1"/>
          </p:cNvSpPr>
          <p:nvPr>
            <p:ph type="ftr" sz="quarter" idx="11"/>
          </p:nvPr>
        </p:nvSpPr>
        <p:spPr>
          <a:xfrm>
            <a:off x="643051" y="6221324"/>
            <a:ext cx="6818262" cy="365125"/>
          </a:xfrm>
        </p:spPr>
        <p:txBody>
          <a:bodyPr/>
          <a:lstStyle/>
          <a:p>
            <a:endParaRPr lang="en-US"/>
          </a:p>
        </p:txBody>
      </p:sp>
      <p:sp>
        <p:nvSpPr>
          <p:cNvPr id="16" name="Slide Number Placeholder 5">
            <a:extLst>
              <a:ext uri="{FF2B5EF4-FFF2-40B4-BE49-F238E27FC236}">
                <a16:creationId xmlns:a16="http://schemas.microsoft.com/office/drawing/2014/main" id="{BFD1D467-D32B-8415-8D07-FB84A2F5CED0}"/>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32</a:t>
            </a:fld>
            <a:endParaRPr lang="en-US"/>
          </a:p>
        </p:txBody>
      </p:sp>
    </p:spTree>
    <p:extLst>
      <p:ext uri="{BB962C8B-B14F-4D97-AF65-F5344CB8AC3E}">
        <p14:creationId xmlns:p14="http://schemas.microsoft.com/office/powerpoint/2010/main" val="4290195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6CC9C7-16F1-4B7E-9645-8D37FDF3C1EE}"/>
              </a:ext>
            </a:extLst>
          </p:cNvPr>
          <p:cNvPicPr>
            <a:picLocks noChangeAspect="1"/>
          </p:cNvPicPr>
          <p:nvPr/>
        </p:nvPicPr>
        <p:blipFill>
          <a:blip r:embed="rId2"/>
          <a:stretch>
            <a:fillRect/>
          </a:stretch>
        </p:blipFill>
        <p:spPr>
          <a:xfrm>
            <a:off x="73173" y="185739"/>
            <a:ext cx="4185796" cy="5972174"/>
          </a:xfrm>
          <a:prstGeom prst="rect">
            <a:avLst/>
          </a:prstGeom>
        </p:spPr>
        <p:style>
          <a:lnRef idx="2">
            <a:schemeClr val="dk1"/>
          </a:lnRef>
          <a:fillRef idx="1">
            <a:schemeClr val="lt1"/>
          </a:fillRef>
          <a:effectRef idx="0">
            <a:schemeClr val="dk1"/>
          </a:effectRef>
          <a:fontRef idx="minor">
            <a:schemeClr val="dk1"/>
          </a:fontRef>
        </p:style>
      </p:pic>
      <p:pic>
        <p:nvPicPr>
          <p:cNvPr id="5" name="Grafik 4">
            <a:extLst>
              <a:ext uri="{FF2B5EF4-FFF2-40B4-BE49-F238E27FC236}">
                <a16:creationId xmlns:a16="http://schemas.microsoft.com/office/drawing/2014/main" id="{4841BE20-C0FA-415C-93F4-AF4124EA16F8}"/>
              </a:ext>
            </a:extLst>
          </p:cNvPr>
          <p:cNvPicPr>
            <a:picLocks noChangeAspect="1"/>
          </p:cNvPicPr>
          <p:nvPr/>
        </p:nvPicPr>
        <p:blipFill>
          <a:blip r:embed="rId3"/>
          <a:stretch>
            <a:fillRect/>
          </a:stretch>
        </p:blipFill>
        <p:spPr>
          <a:xfrm>
            <a:off x="7781925" y="633413"/>
            <a:ext cx="4410075" cy="5800725"/>
          </a:xfrm>
          <a:prstGeom prst="rect">
            <a:avLst/>
          </a:prstGeom>
        </p:spPr>
      </p:pic>
      <p:pic>
        <p:nvPicPr>
          <p:cNvPr id="8" name="Grafik 7">
            <a:extLst>
              <a:ext uri="{FF2B5EF4-FFF2-40B4-BE49-F238E27FC236}">
                <a16:creationId xmlns:a16="http://schemas.microsoft.com/office/drawing/2014/main" id="{AB052738-F78C-4EDB-94DD-19869126434B}"/>
              </a:ext>
            </a:extLst>
          </p:cNvPr>
          <p:cNvPicPr>
            <a:picLocks noChangeAspect="1"/>
          </p:cNvPicPr>
          <p:nvPr/>
        </p:nvPicPr>
        <p:blipFill>
          <a:blip r:embed="rId4"/>
          <a:stretch>
            <a:fillRect/>
          </a:stretch>
        </p:blipFill>
        <p:spPr>
          <a:xfrm>
            <a:off x="4330754" y="185739"/>
            <a:ext cx="3530492" cy="4443411"/>
          </a:xfrm>
          <a:prstGeom prst="rect">
            <a:avLst/>
          </a:prstGeom>
        </p:spPr>
      </p:pic>
      <p:sp>
        <p:nvSpPr>
          <p:cNvPr id="9" name="Pfeil: nach rechts 8">
            <a:extLst>
              <a:ext uri="{FF2B5EF4-FFF2-40B4-BE49-F238E27FC236}">
                <a16:creationId xmlns:a16="http://schemas.microsoft.com/office/drawing/2014/main" id="{9C08001F-6E51-49F7-9E85-DEFDC49AE417}"/>
              </a:ext>
            </a:extLst>
          </p:cNvPr>
          <p:cNvSpPr/>
          <p:nvPr/>
        </p:nvSpPr>
        <p:spPr>
          <a:xfrm rot="18822317">
            <a:off x="7215486" y="4521921"/>
            <a:ext cx="989308"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55FF8B0D-262D-9709-2B52-152DE3A83E3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3BA2A11-F60C-A26A-0314-0D2EFA909F63}"/>
              </a:ext>
            </a:extLst>
          </p:cNvPr>
          <p:cNvSpPr>
            <a:spLocks noGrp="1"/>
          </p:cNvSpPr>
          <p:nvPr>
            <p:ph type="subTitle" idx="1"/>
          </p:nvPr>
        </p:nvSpPr>
        <p:spPr/>
        <p:txBody>
          <a:bodyPr/>
          <a:lstStyle/>
          <a:p>
            <a:endParaRPr lang="en-GB"/>
          </a:p>
        </p:txBody>
      </p:sp>
      <p:sp>
        <p:nvSpPr>
          <p:cNvPr id="7" name="Text Placeholder 6">
            <a:extLst>
              <a:ext uri="{FF2B5EF4-FFF2-40B4-BE49-F238E27FC236}">
                <a16:creationId xmlns:a16="http://schemas.microsoft.com/office/drawing/2014/main" id="{614512BC-B2DB-FCC4-B383-D990A92C93C3}"/>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003974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109F162-0921-4325-B039-7C9FFEF1E146}"/>
              </a:ext>
            </a:extLst>
          </p:cNvPr>
          <p:cNvPicPr>
            <a:picLocks noChangeAspect="1"/>
          </p:cNvPicPr>
          <p:nvPr/>
        </p:nvPicPr>
        <p:blipFill>
          <a:blip r:embed="rId2"/>
          <a:stretch>
            <a:fillRect/>
          </a:stretch>
        </p:blipFill>
        <p:spPr>
          <a:xfrm>
            <a:off x="169321" y="896161"/>
            <a:ext cx="5705475" cy="4229100"/>
          </a:xfrm>
          <a:prstGeom prst="rect">
            <a:avLst/>
          </a:prstGeom>
        </p:spPr>
      </p:pic>
      <p:pic>
        <p:nvPicPr>
          <p:cNvPr id="5" name="Grafik 4">
            <a:extLst>
              <a:ext uri="{FF2B5EF4-FFF2-40B4-BE49-F238E27FC236}">
                <a16:creationId xmlns:a16="http://schemas.microsoft.com/office/drawing/2014/main" id="{F7F99956-849E-4F6F-9336-8FD8E25AE354}"/>
              </a:ext>
            </a:extLst>
          </p:cNvPr>
          <p:cNvPicPr>
            <a:picLocks noChangeAspect="1"/>
          </p:cNvPicPr>
          <p:nvPr/>
        </p:nvPicPr>
        <p:blipFill>
          <a:blip r:embed="rId3"/>
          <a:stretch>
            <a:fillRect/>
          </a:stretch>
        </p:blipFill>
        <p:spPr>
          <a:xfrm>
            <a:off x="5856886" y="1452562"/>
            <a:ext cx="6335114" cy="3462338"/>
          </a:xfrm>
          <a:prstGeom prst="rect">
            <a:avLst/>
          </a:prstGeom>
        </p:spPr>
      </p:pic>
      <p:sp>
        <p:nvSpPr>
          <p:cNvPr id="2" name="Title 1">
            <a:extLst>
              <a:ext uri="{FF2B5EF4-FFF2-40B4-BE49-F238E27FC236}">
                <a16:creationId xmlns:a16="http://schemas.microsoft.com/office/drawing/2014/main" id="{51184B72-8F00-0F43-B008-B10C5371F775}"/>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059E24F9-A423-709D-4728-19FA467810A7}"/>
              </a:ext>
            </a:extLst>
          </p:cNvPr>
          <p:cNvSpPr>
            <a:spLocks noGrp="1"/>
          </p:cNvSpPr>
          <p:nvPr>
            <p:ph type="subTitle" idx="1"/>
          </p:nvPr>
        </p:nvSpPr>
        <p:spPr/>
        <p:txBody>
          <a:bodyPr/>
          <a:lstStyle/>
          <a:p>
            <a:endParaRPr lang="en-GB"/>
          </a:p>
        </p:txBody>
      </p:sp>
      <p:sp>
        <p:nvSpPr>
          <p:cNvPr id="7" name="Text Placeholder 6">
            <a:extLst>
              <a:ext uri="{FF2B5EF4-FFF2-40B4-BE49-F238E27FC236}">
                <a16:creationId xmlns:a16="http://schemas.microsoft.com/office/drawing/2014/main" id="{04DE199E-9EE2-0793-8B0F-E6007F3BBAE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796570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fontScale="90000"/>
          </a:bodyPr>
          <a:lstStyle/>
          <a:p>
            <a:r>
              <a:rPr lang="el" sz="4200"/>
              <a:t>Στοιχεία παιχνιδιού που καλύπτουν ψυχολογικές ανάγκες για την ανάπτυξη κινήτρων</a:t>
            </a:r>
            <a:endParaRPr lang="nb-NO" sz="4200"/>
          </a:p>
        </p:txBody>
      </p:sp>
      <p:sp>
        <p:nvSpPr>
          <p:cNvPr id="3" name="Plassholder for innhold 2"/>
          <p:cNvSpPr>
            <a:spLocks noGrp="1"/>
          </p:cNvSpPr>
          <p:nvPr>
            <p:ph idx="1"/>
          </p:nvPr>
        </p:nvSpPr>
        <p:spPr>
          <a:xfrm>
            <a:off x="1097280" y="2108201"/>
            <a:ext cx="10058400" cy="3760891"/>
          </a:xfrm>
        </p:spPr>
        <p:txBody>
          <a:bodyPr>
            <a:normAutofit/>
          </a:bodyPr>
          <a:lstStyle/>
          <a:p>
            <a:pPr marL="0" indent="0">
              <a:lnSpc>
                <a:spcPct val="90000"/>
              </a:lnSpc>
              <a:buNone/>
            </a:pPr>
            <a:r>
              <a:rPr lang="el" sz="1100" b="1"/>
              <a:t>Σημεία</a:t>
            </a:r>
            <a:br>
              <a:rPr lang="de-DE" sz="1100"/>
            </a:br>
            <a:r>
              <a:rPr lang="el" sz="1100"/>
              <a:t>άμεσες θετικές ενισχύσεις, άμεση ανατροφοδότηση.</a:t>
            </a:r>
          </a:p>
          <a:p>
            <a:pPr marL="0" indent="0">
              <a:lnSpc>
                <a:spcPct val="90000"/>
              </a:lnSpc>
              <a:buNone/>
            </a:pPr>
            <a:r>
              <a:rPr lang="el" sz="1100" b="1" err="1"/>
              <a:t>Σήμα</a:t>
            </a:r>
            <a:br>
              <a:rPr lang="de-DE" sz="1100"/>
            </a:br>
            <a:r>
              <a:rPr lang="el" sz="1100" err="1"/>
              <a:t>σύμβολο κατάστασης, αναγνώριση ομάδας, καθορισμός στόχων, αίσθημα ικανότητας.</a:t>
            </a:r>
          </a:p>
          <a:p>
            <a:pPr marL="0" indent="0">
              <a:lnSpc>
                <a:spcPct val="90000"/>
              </a:lnSpc>
              <a:buNone/>
            </a:pPr>
            <a:r>
              <a:rPr lang="el" sz="1100" b="1" err="1"/>
              <a:t>Επιτεύγματα και δύναμη βαθμολογικών πινάκων</a:t>
            </a:r>
            <a:br>
              <a:rPr lang="de-DE" sz="1100"/>
            </a:br>
            <a:r>
              <a:rPr lang="el" sz="1100" err="1"/>
              <a:t>, ικανότητα, κοινωνική σχέση (για ομαδικές βαθμολογίες, τόνωση της συνεργασίας μέσω κοινών στόχων και εμπειριών).</a:t>
            </a:r>
          </a:p>
          <a:p>
            <a:pPr marL="0" indent="0">
              <a:lnSpc>
                <a:spcPct val="90000"/>
              </a:lnSpc>
              <a:buNone/>
            </a:pPr>
            <a:br>
              <a:rPr lang="de-DE" sz="1100"/>
            </a:br>
            <a:r>
              <a:rPr lang="el" sz="1100" b="1"/>
              <a:t>Οι γραμμές προόδου και τα γραφήματα απόδοσης</a:t>
            </a:r>
            <a:br>
              <a:rPr lang="de-DE" sz="1100"/>
            </a:br>
            <a:r>
              <a:rPr lang="el" sz="1100" err="1"/>
              <a:t>παρέχουν ανατροφοδότηση, παρέχουν σαφείς στόχους, βελτίωση και κυριαρχία.</a:t>
            </a:r>
          </a:p>
          <a:p>
            <a:pPr marL="0" indent="0">
              <a:lnSpc>
                <a:spcPct val="90000"/>
              </a:lnSpc>
              <a:buNone/>
            </a:pPr>
            <a:r>
              <a:rPr lang="el" sz="1100" b="1" err="1"/>
              <a:t>Αποστολές ξεκάθαροι</a:t>
            </a:r>
            <a:br>
              <a:rPr lang="de-DE" sz="1100"/>
            </a:br>
            <a:r>
              <a:rPr lang="el" sz="1100" err="1"/>
              <a:t>στόχοι, συνέπειες ενός στόχου, σημασία της δράσης των παικτών.</a:t>
            </a:r>
          </a:p>
          <a:p>
            <a:pPr marL="0" indent="0">
              <a:lnSpc>
                <a:spcPct val="90000"/>
              </a:lnSpc>
              <a:buNone/>
            </a:pPr>
            <a:r>
              <a:rPr lang="el" sz="1100" b="1" err="1"/>
              <a:t>Οι ιστορίες με νόημα</a:t>
            </a:r>
            <a:br>
              <a:rPr lang="de-DE" sz="1100"/>
            </a:br>
            <a:r>
              <a:rPr lang="el" sz="1100" err="1"/>
              <a:t>αυξάνουν το ενδιαφέρον, οι ουσιαστικές επιλογές αυξάνουν την αυτονομία, αυξάνουν τα θετικά συναισθήματα.</a:t>
            </a:r>
          </a:p>
          <a:p>
            <a:pPr marL="0" indent="0">
              <a:lnSpc>
                <a:spcPct val="90000"/>
              </a:lnSpc>
              <a:buNone/>
            </a:pPr>
            <a:r>
              <a:rPr lang="el" sz="1100" b="1"/>
              <a:t>Avatars και προφίλ</a:t>
            </a:r>
            <a:br>
              <a:rPr lang="de-DE" sz="1100"/>
            </a:br>
            <a:r>
              <a:rPr lang="el" sz="1100" err="1"/>
              <a:t>αυτονομίας, θετικών συναισθημάτων και συναισθηματικών δεσμών.</a:t>
            </a:r>
          </a:p>
          <a:p>
            <a:pPr marL="0" indent="0">
              <a:lnSpc>
                <a:spcPct val="90000"/>
              </a:lnSpc>
              <a:buNone/>
            </a:pPr>
            <a:endParaRPr lang="de-DE" sz="1100"/>
          </a:p>
        </p:txBody>
      </p:sp>
      <p:sp>
        <p:nvSpPr>
          <p:cNvPr id="10" name="Footer Placeholder 3">
            <a:extLst>
              <a:ext uri="{FF2B5EF4-FFF2-40B4-BE49-F238E27FC236}">
                <a16:creationId xmlns:a16="http://schemas.microsoft.com/office/drawing/2014/main" id="{E880569D-7193-98F6-19F0-2DF11A0E3060}"/>
              </a:ext>
            </a:extLst>
          </p:cNvPr>
          <p:cNvSpPr>
            <a:spLocks noGrp="1"/>
          </p:cNvSpPr>
          <p:nvPr>
            <p:ph type="ftr" sz="quarter" idx="11"/>
          </p:nvPr>
        </p:nvSpPr>
        <p:spPr>
          <a:xfrm>
            <a:off x="643051" y="6221324"/>
            <a:ext cx="6818262" cy="365125"/>
          </a:xfrm>
        </p:spPr>
        <p:txBody>
          <a:bodyPr/>
          <a:lstStyle/>
          <a:p>
            <a:endParaRPr lang="en-GB"/>
          </a:p>
        </p:txBody>
      </p:sp>
      <p:sp>
        <p:nvSpPr>
          <p:cNvPr id="12" name="Slide Number Placeholder 4">
            <a:extLst>
              <a:ext uri="{FF2B5EF4-FFF2-40B4-BE49-F238E27FC236}">
                <a16:creationId xmlns:a16="http://schemas.microsoft.com/office/drawing/2014/main" id="{523E6E18-BDF9-C75A-F3D3-0C4B6BCC5660}"/>
              </a:ext>
            </a:extLst>
          </p:cNvPr>
          <p:cNvSpPr>
            <a:spLocks noGrp="1"/>
          </p:cNvSpPr>
          <p:nvPr>
            <p:ph type="sldNum" sz="quarter" idx="12"/>
          </p:nvPr>
        </p:nvSpPr>
        <p:spPr>
          <a:xfrm>
            <a:off x="10930596" y="6221324"/>
            <a:ext cx="617912" cy="365125"/>
          </a:xfrm>
        </p:spPr>
        <p:txBody>
          <a:bodyPr/>
          <a:lstStyle/>
          <a:p>
            <a:pPr>
              <a:spcAft>
                <a:spcPts val="600"/>
              </a:spcAft>
            </a:pPr>
            <a:fld id="{C4632FC7-F2FB-4481-9DAE-3E4B693155A6}" type="slidenum">
              <a:rPr lang="en-GB" smtClean="0"/>
              <a:pPr>
                <a:spcAft>
                  <a:spcPts val="600"/>
                </a:spcAft>
              </a:pPr>
              <a:t>35</a:t>
            </a:fld>
            <a:endParaRPr lang="en-GB"/>
          </a:p>
        </p:txBody>
      </p:sp>
    </p:spTree>
    <p:extLst>
      <p:ext uri="{BB962C8B-B14F-4D97-AF65-F5344CB8AC3E}">
        <p14:creationId xmlns:p14="http://schemas.microsoft.com/office/powerpoint/2010/main" val="55302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dirty="0"/>
              <a:t>Πιο προσεκτική ματιά: Θεωρία Αυτοδιάθεσης</a:t>
            </a:r>
            <a:endParaRPr lang="nb-NO" dirty="0"/>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3926886" y="1276581"/>
            <a:ext cx="6400800" cy="3209925"/>
          </a:xfrm>
        </p:spPr>
      </p:pic>
      <p:sp>
        <p:nvSpPr>
          <p:cNvPr id="5" name="TekstSylinder 4"/>
          <p:cNvSpPr txBox="1"/>
          <p:nvPr/>
        </p:nvSpPr>
        <p:spPr>
          <a:xfrm>
            <a:off x="10539350" y="4209507"/>
            <a:ext cx="1414170" cy="276999"/>
          </a:xfrm>
          <a:prstGeom prst="rect">
            <a:avLst/>
          </a:prstGeom>
          <a:noFill/>
        </p:spPr>
        <p:txBody>
          <a:bodyPr wrap="none" rtlCol="0">
            <a:spAutoFit/>
          </a:bodyPr>
          <a:lstStyle/>
          <a:p>
            <a:r>
              <a:rPr lang="el" sz="1200"/>
              <a:t>(Ryan &amp; Deci, 2000)</a:t>
            </a:r>
            <a:endParaRPr lang="nb-NO" sz="1200"/>
          </a:p>
        </p:txBody>
      </p:sp>
      <p:pic>
        <p:nvPicPr>
          <p:cNvPr id="7" name="Bilde 6"/>
          <p:cNvPicPr>
            <a:picLocks noChangeAspect="1"/>
          </p:cNvPicPr>
          <p:nvPr/>
        </p:nvPicPr>
        <p:blipFill>
          <a:blip r:embed="rId4"/>
          <a:stretch>
            <a:fillRect/>
          </a:stretch>
        </p:blipFill>
        <p:spPr>
          <a:xfrm>
            <a:off x="2155370" y="4684918"/>
            <a:ext cx="8520851" cy="1909846"/>
          </a:xfrm>
          <a:prstGeom prst="rect">
            <a:avLst/>
          </a:prstGeom>
        </p:spPr>
      </p:pic>
      <p:sp>
        <p:nvSpPr>
          <p:cNvPr id="8" name="TekstSylinder 7"/>
          <p:cNvSpPr txBox="1"/>
          <p:nvPr/>
        </p:nvSpPr>
        <p:spPr>
          <a:xfrm>
            <a:off x="10898909" y="6440875"/>
            <a:ext cx="1132618" cy="307777"/>
          </a:xfrm>
          <a:prstGeom prst="rect">
            <a:avLst/>
          </a:prstGeom>
          <a:noFill/>
        </p:spPr>
        <p:txBody>
          <a:bodyPr wrap="none" rtlCol="0">
            <a:spAutoFit/>
          </a:bodyPr>
          <a:lstStyle/>
          <a:p>
            <a:r>
              <a:rPr lang="el" sz="1400"/>
              <a:t>(Sailer, 2017)</a:t>
            </a:r>
            <a:endParaRPr lang="nb-NO" sz="1400"/>
          </a:p>
        </p:txBody>
      </p:sp>
    </p:spTree>
    <p:extLst>
      <p:ext uri="{BB962C8B-B14F-4D97-AF65-F5344CB8AC3E}">
        <p14:creationId xmlns:p14="http://schemas.microsoft.com/office/powerpoint/2010/main" val="167077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4="http://schemas.microsoft.com/office/drawing/2010/main">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AE89D6-A340-5D70-5BEA-3FBD15DD9979}"/>
              </a:ext>
            </a:extLst>
          </p:cNvPr>
          <p:cNvSpPr>
            <a:spLocks noGrp="1"/>
          </p:cNvSpPr>
          <p:nvPr>
            <p:ph type="title"/>
          </p:nvPr>
        </p:nvSpPr>
        <p:spPr/>
        <p:txBody>
          <a:bodyPr/>
          <a:lstStyle/>
          <a:p>
            <a:endParaRPr lang="en-GB"/>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592443" y="503523"/>
            <a:ext cx="6298213" cy="5859246"/>
          </a:xfrm>
        </p:spPr>
      </p:pic>
      <p:pic>
        <p:nvPicPr>
          <p:cNvPr id="5" name="Bilde 4"/>
          <p:cNvPicPr>
            <a:picLocks noChangeAspect="1"/>
          </p:cNvPicPr>
          <p:nvPr/>
        </p:nvPicPr>
        <p:blipFill>
          <a:blip r:embed="rId4"/>
          <a:stretch>
            <a:fillRect/>
          </a:stretch>
        </p:blipFill>
        <p:spPr>
          <a:xfrm>
            <a:off x="7768780" y="288202"/>
            <a:ext cx="3794158" cy="2898315"/>
          </a:xfrm>
          <a:prstGeom prst="rect">
            <a:avLst/>
          </a:prstGeom>
        </p:spPr>
      </p:pic>
      <p:pic>
        <p:nvPicPr>
          <p:cNvPr id="6" name="Bilde 5"/>
          <p:cNvPicPr>
            <a:picLocks noChangeAspect="1"/>
          </p:cNvPicPr>
          <p:nvPr/>
        </p:nvPicPr>
        <p:blipFill>
          <a:blip r:embed="rId5"/>
          <a:stretch>
            <a:fillRect/>
          </a:stretch>
        </p:blipFill>
        <p:spPr>
          <a:xfrm>
            <a:off x="8218366" y="3739365"/>
            <a:ext cx="3555648" cy="2569054"/>
          </a:xfrm>
          <a:prstGeom prst="rect">
            <a:avLst/>
          </a:prstGeom>
        </p:spPr>
      </p:pic>
    </p:spTree>
    <p:extLst>
      <p:ext uri="{BB962C8B-B14F-4D97-AF65-F5344CB8AC3E}">
        <p14:creationId xmlns:p14="http://schemas.microsoft.com/office/powerpoint/2010/main" val="2658424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err="1"/>
              <a:t>Φορείς επίθεσης – Κοινωνική προσέγγιση</a:t>
            </a:r>
            <a:endParaRPr lang="nb-NO"/>
          </a:p>
        </p:txBody>
      </p:sp>
      <p:sp>
        <p:nvSpPr>
          <p:cNvPr id="3" name="Plassholder for innhold 2"/>
          <p:cNvSpPr>
            <a:spLocks noGrp="1"/>
          </p:cNvSpPr>
          <p:nvPr>
            <p:ph type="body" idx="1"/>
          </p:nvPr>
        </p:nvSpPr>
        <p:spPr/>
        <p:txBody>
          <a:bodyPr>
            <a:normAutofit/>
          </a:bodyPr>
          <a:lstStyle/>
          <a:p>
            <a:r>
              <a:rPr lang="el" err="1"/>
              <a:t>Πίσω πόρτα</a:t>
            </a:r>
            <a:endParaRPr lang="de-DE"/>
          </a:p>
          <a:p>
            <a:r>
              <a:rPr lang="el" err="1"/>
              <a:t>Πλαστοπροσωπία</a:t>
            </a:r>
            <a:endParaRPr lang="de-DE"/>
          </a:p>
          <a:p>
            <a:r>
              <a:rPr lang="el" err="1"/>
              <a:t>Υποκλοπή</a:t>
            </a:r>
            <a:endParaRPr lang="de-DE"/>
          </a:p>
          <a:p>
            <a:r>
              <a:rPr lang="el" err="1"/>
              <a:t>Σέρφινγκ ώμου</a:t>
            </a:r>
            <a:endParaRPr lang="de-DE"/>
          </a:p>
          <a:p>
            <a:r>
              <a:rPr lang="el" err="1"/>
              <a:t>Καταδύσεις σε κάδους απορριμμάτων</a:t>
            </a:r>
            <a:endParaRPr lang="de-DE"/>
          </a:p>
          <a:p>
            <a:r>
              <a:rPr lang="el"/>
              <a:t>Αντίστροφη κοινωνική μηχανική</a:t>
            </a:r>
            <a:endParaRPr lang="de-DE"/>
          </a:p>
        </p:txBody>
      </p:sp>
      <p:grpSp>
        <p:nvGrpSpPr>
          <p:cNvPr id="14" name="Gruppe 13"/>
          <p:cNvGrpSpPr/>
          <p:nvPr/>
        </p:nvGrpSpPr>
        <p:grpSpPr>
          <a:xfrm>
            <a:off x="5040229" y="1844770"/>
            <a:ext cx="6758779" cy="4642567"/>
            <a:chOff x="4835692" y="794084"/>
            <a:chExt cx="6758779" cy="4642567"/>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357" y="794084"/>
              <a:ext cx="2755161" cy="1552074"/>
            </a:xfrm>
            <a:prstGeom prst="rect">
              <a:avLst/>
            </a:prstGeom>
          </p:spPr>
        </p:pic>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8768" y="1920422"/>
              <a:ext cx="2261357" cy="1876926"/>
            </a:xfrm>
            <a:prstGeom prst="rect">
              <a:avLst/>
            </a:prstGeom>
          </p:spPr>
        </p:pic>
        <p:pic>
          <p:nvPicPr>
            <p:cNvPr id="11" name="Bild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403" y="3709117"/>
              <a:ext cx="3455068" cy="1727534"/>
            </a:xfrm>
            <a:prstGeom prst="rect">
              <a:avLst/>
            </a:prstGeom>
          </p:spPr>
        </p:pic>
        <p:pic>
          <p:nvPicPr>
            <p:cNvPr id="12" name="Bild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651" y="3143227"/>
              <a:ext cx="2587752" cy="1947672"/>
            </a:xfrm>
            <a:prstGeom prst="rect">
              <a:avLst/>
            </a:prstGeom>
          </p:spPr>
        </p:pic>
        <p:pic>
          <p:nvPicPr>
            <p:cNvPr id="13" name="Bild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692" y="1140387"/>
              <a:ext cx="2857500" cy="1905000"/>
            </a:xfrm>
            <a:prstGeom prst="rect">
              <a:avLst/>
            </a:prstGeom>
          </p:spPr>
        </p:pic>
      </p:grpSp>
    </p:spTree>
    <p:extLst>
      <p:ext uri="{BB962C8B-B14F-4D97-AF65-F5344CB8AC3E}">
        <p14:creationId xmlns:p14="http://schemas.microsoft.com/office/powerpoint/2010/main" val="2892483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a14="http://schemas.microsoft.com/office/drawing/2010/main">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Sylinder 11"/>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l" sz="6000" b="1" kern="1200" spc="-50" baseline="0">
                <a:latin typeface="+mj-lt"/>
                <a:ea typeface="+mj-ea"/>
                <a:cs typeface="+mj-cs"/>
              </a:rPr>
              <a:t>Φάσεις</a:t>
            </a:r>
          </a:p>
        </p:txBody>
      </p:sp>
      <p:sp>
        <p:nvSpPr>
          <p:cNvPr id="2" name="TekstSylinder 1"/>
          <p:cNvSpPr txBox="1"/>
          <p:nvPr/>
        </p:nvSpPr>
        <p:spPr>
          <a:xfrm>
            <a:off x="609600" y="1600201"/>
            <a:ext cx="5384800" cy="4525963"/>
          </a:xfrm>
          <a:prstGeom prst="rect">
            <a:avLst/>
          </a:prstGeom>
        </p:spPr>
        <p:txBody>
          <a:bodyPr vert="horz" lIns="0" tIns="45720" rIns="0" bIns="45720" rtlCol="0">
            <a:normAutofit/>
          </a:bodyPr>
          <a:lstStyle/>
          <a:p>
            <a:pPr marL="91440" indent="-91440">
              <a:spcBef>
                <a:spcPts val="1200"/>
              </a:spcBef>
              <a:spcAft>
                <a:spcPts val="200"/>
              </a:spcAft>
              <a:buClr>
                <a:schemeClr val="accent1"/>
              </a:buClr>
              <a:buSzPct val="100000"/>
              <a:buFont typeface="Calibri" panose="020F0502020204030204" pitchFamily="34" charset="0"/>
              <a:buChar char=" "/>
            </a:pPr>
            <a:r>
              <a:rPr lang="el" sz="3733"/>
              <a:t>Breda et al. (2017)</a:t>
            </a:r>
          </a:p>
        </p:txBody>
      </p:sp>
      <p:sp>
        <p:nvSpPr>
          <p:cNvPr id="17" name="Footer Placeholder 4">
            <a:extLst>
              <a:ext uri="{FF2B5EF4-FFF2-40B4-BE49-F238E27FC236}">
                <a16:creationId xmlns:a16="http://schemas.microsoft.com/office/drawing/2014/main" id="{F39D73A6-A9A9-F484-40C7-4B9BDC8B7152}"/>
              </a:ext>
            </a:extLst>
          </p:cNvPr>
          <p:cNvSpPr>
            <a:spLocks noGrp="1"/>
          </p:cNvSpPr>
          <p:nvPr>
            <p:ph type="ftr" sz="quarter" idx="11"/>
          </p:nvPr>
        </p:nvSpPr>
        <p:spPr>
          <a:xfrm>
            <a:off x="643051" y="6221324"/>
            <a:ext cx="6818262" cy="365125"/>
          </a:xfrm>
        </p:spPr>
        <p:txBody>
          <a:bodyPr/>
          <a:lstStyle/>
          <a:p>
            <a:endParaRPr lang="en-US"/>
          </a:p>
        </p:txBody>
      </p:sp>
      <p:sp>
        <p:nvSpPr>
          <p:cNvPr id="19" name="Slide Number Placeholder 5">
            <a:extLst>
              <a:ext uri="{FF2B5EF4-FFF2-40B4-BE49-F238E27FC236}">
                <a16:creationId xmlns:a16="http://schemas.microsoft.com/office/drawing/2014/main" id="{2F11FC0D-25BD-AB72-F4DB-4A1F699CB86F}"/>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39</a:t>
            </a:fld>
            <a:endParaRPr lang="en-US"/>
          </a:p>
        </p:txBody>
      </p:sp>
      <p:graphicFrame>
        <p:nvGraphicFramePr>
          <p:cNvPr id="11" name="Diagram 10"/>
          <p:cNvGraphicFramePr/>
          <p:nvPr>
            <p:extLst>
              <p:ext uri="{D42A27DB-BD31-4B8C-83A1-F6EECF244321}">
                <p14:modId xmlns:p14="http://schemas.microsoft.com/office/powerpoint/2010/main" val="2128738590"/>
              </p:ext>
            </p:extLst>
          </p:nvPr>
        </p:nvGraphicFramePr>
        <p:xfrm>
          <a:off x="6197600" y="1600201"/>
          <a:ext cx="5384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99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a16="http://schemas.microsoft.com/office/drawing/2014/main" xmlns:dgm="http://schemas.openxmlformats.org/drawingml/2006/diagram">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EE07-316A-1635-428D-AD9325A81ADD}"/>
              </a:ext>
            </a:extLst>
          </p:cNvPr>
          <p:cNvSpPr>
            <a:spLocks noGrp="1"/>
          </p:cNvSpPr>
          <p:nvPr>
            <p:ph type="title"/>
          </p:nvPr>
        </p:nvSpPr>
        <p:spPr/>
        <p:txBody>
          <a:bodyPr/>
          <a:lstStyle/>
          <a:p>
            <a:r>
              <a:rPr lang="el">
                <a:hlinkClick r:id="rId3"/>
              </a:rPr>
              <a:t>ΙΣΑΚΑ</a:t>
            </a:r>
            <a:endParaRPr lang="en-GB"/>
          </a:p>
        </p:txBody>
      </p:sp>
      <p:sp>
        <p:nvSpPr>
          <p:cNvPr id="7" name="Content Placeholder 6">
            <a:extLst>
              <a:ext uri="{FF2B5EF4-FFF2-40B4-BE49-F238E27FC236}">
                <a16:creationId xmlns:a16="http://schemas.microsoft.com/office/drawing/2014/main" id="{7D220C46-DA2F-A75B-B345-B0B6A7519008}"/>
              </a:ext>
            </a:extLst>
          </p:cNvPr>
          <p:cNvSpPr>
            <a:spLocks noGrp="1"/>
          </p:cNvSpPr>
          <p:nvPr>
            <p:ph idx="1"/>
          </p:nvPr>
        </p:nvSpPr>
        <p:spPr/>
        <p:txBody>
          <a:bodyPr/>
          <a:lstStyle/>
          <a:p>
            <a:endParaRPr lang="en-GB"/>
          </a:p>
        </p:txBody>
      </p:sp>
      <p:pic>
        <p:nvPicPr>
          <p:cNvPr id="2050" name="Picture 2" descr="Γράφημα 3">
            <a:extLst>
              <a:ext uri="{FF2B5EF4-FFF2-40B4-BE49-F238E27FC236}">
                <a16:creationId xmlns:a16="http://schemas.microsoft.com/office/drawing/2014/main" id="{10AD9346-32EB-FA44-5B24-A29768175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741" y="1239009"/>
            <a:ext cx="8013720" cy="5301384"/>
          </a:xfrm>
          <a:prstGeom prst="rect">
            <a:avLst/>
          </a:prstGeom>
          <a:blipFill>
            <a:blip r:embed="rId5">
              <a:alphaModFix amt="23000"/>
            </a:blip>
            <a:stretch>
              <a:fillRect/>
            </a:stretch>
          </a:blipFill>
        </p:spPr>
      </p:pic>
    </p:spTree>
    <p:extLst>
      <p:ext uri="{BB962C8B-B14F-4D97-AF65-F5344CB8AC3E}">
        <p14:creationId xmlns:p14="http://schemas.microsoft.com/office/powerpoint/2010/main" val="135077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6B6129E-E9DA-404D-BC2F-B817361066BA}"/>
              </a:ext>
            </a:extLst>
          </p:cNvPr>
          <p:cNvGrpSpPr/>
          <p:nvPr/>
        </p:nvGrpSpPr>
        <p:grpSpPr>
          <a:xfrm>
            <a:off x="2100051" y="1014435"/>
            <a:ext cx="8186949" cy="4829129"/>
            <a:chOff x="6448239" y="1691410"/>
            <a:chExt cx="5190011" cy="3795545"/>
          </a:xfrm>
        </p:grpSpPr>
        <p:grpSp>
          <p:nvGrpSpPr>
            <p:cNvPr id="9" name="Gruppieren 8">
              <a:extLst>
                <a:ext uri="{FF2B5EF4-FFF2-40B4-BE49-F238E27FC236}">
                  <a16:creationId xmlns:a16="http://schemas.microsoft.com/office/drawing/2014/main" id="{DF270FCF-7F2B-4FF9-8BDC-6D15E5C320FD}"/>
                </a:ext>
              </a:extLst>
            </p:cNvPr>
            <p:cNvGrpSpPr/>
            <p:nvPr/>
          </p:nvGrpSpPr>
          <p:grpSpPr>
            <a:xfrm>
              <a:off x="6448239" y="1691410"/>
              <a:ext cx="5190011" cy="3795545"/>
              <a:chOff x="6448239" y="1691410"/>
              <a:chExt cx="5190011" cy="3795545"/>
            </a:xfrm>
          </p:grpSpPr>
          <p:pic>
            <p:nvPicPr>
              <p:cNvPr id="1028" name="Picture 4" descr="Η Μακριά Ουρά της Διαχείρισης Απόδοσης Εφαρμογών - Instana">
                <a:extLst>
                  <a:ext uri="{FF2B5EF4-FFF2-40B4-BE49-F238E27FC236}">
                    <a16:creationId xmlns:a16="http://schemas.microsoft.com/office/drawing/2014/main" id="{917340B8-FBAE-4535-BD4F-646D2FCE3CB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84806" y="1691410"/>
                <a:ext cx="4953444" cy="2575791"/>
              </a:xfrm>
              <a:prstGeom prst="rect">
                <a:avLst/>
              </a:prstGeom>
              <a:noFill/>
              <a:extLst>
                <a:ext uri="{909E8E84-426E-40DD-AFC4-6F175D3DCCD1}">
                  <a14:hiddenFill xmlns:a14="http://schemas.microsoft.com/office/drawing/2010/main">
                    <a:solidFill>
                      <a:srgbClr val="FFFFFF"/>
                    </a:solidFill>
                  </a14:hiddenFill>
                </a:ext>
              </a:extLst>
            </p:spPr>
          </p:pic>
          <p:sp>
            <p:nvSpPr>
              <p:cNvPr id="6" name="Geschweifte Klammer rechts 5">
                <a:extLst>
                  <a:ext uri="{FF2B5EF4-FFF2-40B4-BE49-F238E27FC236}">
                    <a16:creationId xmlns:a16="http://schemas.microsoft.com/office/drawing/2014/main" id="{02ADA04B-BAE0-4BA4-8216-C3591AE95B93}"/>
                  </a:ext>
                </a:extLst>
              </p:cNvPr>
              <p:cNvSpPr/>
              <p:nvPr/>
            </p:nvSpPr>
            <p:spPr>
              <a:xfrm rot="5400000">
                <a:off x="9250218" y="2877065"/>
                <a:ext cx="572654" cy="3906982"/>
              </a:xfrm>
              <a:prstGeom prst="rightBrace">
                <a:avLst>
                  <a:gd name="adj1" fmla="val 0"/>
                  <a:gd name="adj2" fmla="val 506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7" name="Textfeld 6">
                <a:extLst>
                  <a:ext uri="{FF2B5EF4-FFF2-40B4-BE49-F238E27FC236}">
                    <a16:creationId xmlns:a16="http://schemas.microsoft.com/office/drawing/2014/main" id="{4AFBDD40-BE88-480A-B1DB-01A5D1650DEF}"/>
                  </a:ext>
                </a:extLst>
              </p:cNvPr>
              <p:cNvSpPr txBox="1"/>
              <p:nvPr/>
            </p:nvSpPr>
            <p:spPr>
              <a:xfrm>
                <a:off x="8157713" y="4185371"/>
                <a:ext cx="1650859" cy="326139"/>
              </a:xfrm>
              <a:prstGeom prst="rect">
                <a:avLst/>
              </a:prstGeom>
              <a:noFill/>
            </p:spPr>
            <p:txBody>
              <a:bodyPr wrap="none" rtlCol="0">
                <a:spAutoFit/>
              </a:bodyPr>
              <a:lstStyle/>
              <a:p>
                <a:r>
                  <a:rPr lang="el" sz="1350" err="1"/>
                  <a:t>Ph.email δυσκολία</a:t>
                </a:r>
                <a:endParaRPr lang="de-DE" sz="1350"/>
              </a:p>
            </p:txBody>
          </p:sp>
          <p:sp>
            <p:nvSpPr>
              <p:cNvPr id="10" name="Geschweifte Klammer rechts 9">
                <a:extLst>
                  <a:ext uri="{FF2B5EF4-FFF2-40B4-BE49-F238E27FC236}">
                    <a16:creationId xmlns:a16="http://schemas.microsoft.com/office/drawing/2014/main" id="{4D23243D-3492-44DE-89EC-B27279F7FF8A}"/>
                  </a:ext>
                </a:extLst>
              </p:cNvPr>
              <p:cNvSpPr/>
              <p:nvPr/>
            </p:nvSpPr>
            <p:spPr>
              <a:xfrm rot="5400000">
                <a:off x="6887438" y="4463990"/>
                <a:ext cx="572654" cy="733131"/>
              </a:xfrm>
              <a:prstGeom prst="rightBrace">
                <a:avLst>
                  <a:gd name="adj1" fmla="val 0"/>
                  <a:gd name="adj2" fmla="val 506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50"/>
              </a:p>
            </p:txBody>
          </p:sp>
          <p:sp>
            <p:nvSpPr>
              <p:cNvPr id="11" name="Textfeld 10">
                <a:extLst>
                  <a:ext uri="{FF2B5EF4-FFF2-40B4-BE49-F238E27FC236}">
                    <a16:creationId xmlns:a16="http://schemas.microsoft.com/office/drawing/2014/main" id="{4FB6D550-75FD-449C-B2A8-928C9E33F2E1}"/>
                  </a:ext>
                </a:extLst>
              </p:cNvPr>
              <p:cNvSpPr txBox="1"/>
              <p:nvPr/>
            </p:nvSpPr>
            <p:spPr>
              <a:xfrm rot="5400000">
                <a:off x="6101756" y="2673371"/>
                <a:ext cx="1021972" cy="329005"/>
              </a:xfrm>
              <a:prstGeom prst="rect">
                <a:avLst/>
              </a:prstGeom>
              <a:noFill/>
            </p:spPr>
            <p:txBody>
              <a:bodyPr wrap="none" rtlCol="0">
                <a:spAutoFit/>
              </a:bodyPr>
              <a:lstStyle/>
              <a:p>
                <a:r>
                  <a:rPr lang="el" sz="1350" err="1"/>
                  <a:t>Συχνότητα</a:t>
                </a:r>
                <a:endParaRPr lang="de-DE" sz="1350"/>
              </a:p>
            </p:txBody>
          </p:sp>
          <p:sp>
            <p:nvSpPr>
              <p:cNvPr id="8" name="Textfeld 7">
                <a:extLst>
                  <a:ext uri="{FF2B5EF4-FFF2-40B4-BE49-F238E27FC236}">
                    <a16:creationId xmlns:a16="http://schemas.microsoft.com/office/drawing/2014/main" id="{953B30D2-E95C-4E28-82F5-57F299ADA71D}"/>
                  </a:ext>
                </a:extLst>
              </p:cNvPr>
              <p:cNvSpPr txBox="1"/>
              <p:nvPr/>
            </p:nvSpPr>
            <p:spPr>
              <a:xfrm>
                <a:off x="8315288" y="5160816"/>
                <a:ext cx="2703693" cy="326139"/>
              </a:xfrm>
              <a:prstGeom prst="rect">
                <a:avLst/>
              </a:prstGeom>
              <a:noFill/>
            </p:spPr>
            <p:txBody>
              <a:bodyPr wrap="square" rtlCol="0">
                <a:spAutoFit/>
              </a:bodyPr>
              <a:lstStyle/>
              <a:p>
                <a:pPr algn="ctr"/>
                <a:r>
                  <a:rPr lang="el" sz="1350" err="1"/>
                  <a:t>δεν γνωρίζουν ή δεν έχουν λάβει</a:t>
                </a:r>
                <a:endParaRPr lang="de-DE" sz="1350"/>
              </a:p>
            </p:txBody>
          </p:sp>
          <p:sp>
            <p:nvSpPr>
              <p:cNvPr id="13" name="Textfeld 12">
                <a:extLst>
                  <a:ext uri="{FF2B5EF4-FFF2-40B4-BE49-F238E27FC236}">
                    <a16:creationId xmlns:a16="http://schemas.microsoft.com/office/drawing/2014/main" id="{EC32ED89-7105-4AF0-805B-E43DB67CE7AA}"/>
                  </a:ext>
                </a:extLst>
              </p:cNvPr>
              <p:cNvSpPr txBox="1"/>
              <p:nvPr/>
            </p:nvSpPr>
            <p:spPr>
              <a:xfrm>
                <a:off x="6501022" y="5160816"/>
                <a:ext cx="1500403" cy="326139"/>
              </a:xfrm>
              <a:prstGeom prst="rect">
                <a:avLst/>
              </a:prstGeom>
              <a:noFill/>
            </p:spPr>
            <p:txBody>
              <a:bodyPr wrap="square" rtlCol="0">
                <a:spAutoFit/>
              </a:bodyPr>
              <a:lstStyle/>
              <a:p>
                <a:pPr algn="ctr"/>
                <a:r>
                  <a:rPr lang="el" sz="1350" err="1"/>
                  <a:t>επίγνωση</a:t>
                </a:r>
                <a:endParaRPr lang="de-DE" sz="1350"/>
              </a:p>
            </p:txBody>
          </p:sp>
        </p:grpSp>
        <p:cxnSp>
          <p:nvCxnSpPr>
            <p:cNvPr id="14" name="Gerade Verbindung mit Pfeil 13">
              <a:extLst>
                <a:ext uri="{FF2B5EF4-FFF2-40B4-BE49-F238E27FC236}">
                  <a16:creationId xmlns:a16="http://schemas.microsoft.com/office/drawing/2014/main" id="{4F9FDCFD-B215-4C45-BDE1-7EBDF7D05021}"/>
                </a:ext>
              </a:extLst>
            </p:cNvPr>
            <p:cNvCxnSpPr>
              <a:cxnSpLocks/>
            </p:cNvCxnSpPr>
            <p:nvPr/>
          </p:nvCxnSpPr>
          <p:spPr>
            <a:xfrm flipH="1">
              <a:off x="6930998" y="2837873"/>
              <a:ext cx="1070427" cy="1012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63A63F6-5B23-4437-AD44-B7093C6543F9}"/>
                </a:ext>
              </a:extLst>
            </p:cNvPr>
            <p:cNvSpPr txBox="1"/>
            <p:nvPr/>
          </p:nvSpPr>
          <p:spPr>
            <a:xfrm>
              <a:off x="8001425" y="2522786"/>
              <a:ext cx="2694283" cy="27596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l" sz="1050"/>
                <a:t>"prototype"= παραπομπή κρίσης</a:t>
              </a:r>
              <a:endParaRPr lang="de-DE" sz="1050"/>
            </a:p>
          </p:txBody>
        </p:sp>
      </p:grpSp>
    </p:spTree>
    <p:extLst>
      <p:ext uri="{BB962C8B-B14F-4D97-AF65-F5344CB8AC3E}">
        <p14:creationId xmlns:p14="http://schemas.microsoft.com/office/powerpoint/2010/main" val="398794871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ιστοποίηση ISO 27001 για τη Διαχείριση Ασφάλειας Πληροφοριών | Ζεοτάπ">
            <a:extLst>
              <a:ext uri="{FF2B5EF4-FFF2-40B4-BE49-F238E27FC236}">
                <a16:creationId xmlns:a16="http://schemas.microsoft.com/office/drawing/2014/main" id="{41D39444-6CAD-2CC1-0C9C-9B2EF3F8382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9714" y="951027"/>
            <a:ext cx="948110" cy="952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6A05D2F4-F285-9470-43EB-B5D8CED58285}"/>
              </a:ext>
            </a:extLst>
          </p:cNvPr>
          <p:cNvSpPr txBox="1"/>
          <p:nvPr/>
        </p:nvSpPr>
        <p:spPr>
          <a:xfrm>
            <a:off x="6209128" y="1152613"/>
            <a:ext cx="3590925" cy="300082"/>
          </a:xfrm>
          <a:prstGeom prst="rect">
            <a:avLst/>
          </a:prstGeom>
          <a:noFill/>
        </p:spPr>
        <p:txBody>
          <a:bodyPr wrap="square" rtlCol="0">
            <a:spAutoFit/>
          </a:bodyPr>
          <a:lstStyle/>
          <a:p>
            <a:r>
              <a:rPr lang="el" sz="1350" b="1" u="sng"/>
              <a:t>Παράρτημα A.7 Ασφάλεια Ανθρώπινων Πόρων</a:t>
            </a:r>
          </a:p>
        </p:txBody>
      </p:sp>
      <p:sp>
        <p:nvSpPr>
          <p:cNvPr id="5" name="Textfeld 4">
            <a:extLst>
              <a:ext uri="{FF2B5EF4-FFF2-40B4-BE49-F238E27FC236}">
                <a16:creationId xmlns:a16="http://schemas.microsoft.com/office/drawing/2014/main" id="{D8036CE0-4A98-61E4-9748-3A6F9907852D}"/>
              </a:ext>
            </a:extLst>
          </p:cNvPr>
          <p:cNvSpPr txBox="1"/>
          <p:nvPr/>
        </p:nvSpPr>
        <p:spPr>
          <a:xfrm>
            <a:off x="6209128" y="1688904"/>
            <a:ext cx="4230273" cy="4247317"/>
          </a:xfrm>
          <a:prstGeom prst="rect">
            <a:avLst/>
          </a:prstGeom>
          <a:noFill/>
        </p:spPr>
        <p:txBody>
          <a:bodyPr wrap="square" rtlCol="0">
            <a:spAutoFit/>
          </a:bodyPr>
          <a:lstStyle/>
          <a:p>
            <a:pPr marL="214313" indent="-214313">
              <a:buFont typeface="Arial" panose="020B0604020202020204" pitchFamily="34" charset="0"/>
              <a:buChar char="•"/>
            </a:pPr>
            <a:r>
              <a:rPr lang="el" sz="1350" b="1">
                <a:solidFill>
                  <a:srgbClr val="FF0000"/>
                </a:solidFill>
              </a:rPr>
              <a:t>Έλεγχος</a:t>
            </a:r>
            <a:r>
              <a:rPr lang="el" sz="1350" b="1"/>
              <a:t> μελλοντικών εργαζομένων και εργολάβων</a:t>
            </a:r>
            <a:br>
              <a:rPr lang="de-DE" sz="1350" b="1"/>
            </a:br>
            <a:endParaRPr lang="de-DE" sz="1350" b="1"/>
          </a:p>
          <a:p>
            <a:pPr marL="214313" indent="-214313">
              <a:buFont typeface="Arial" panose="020B0604020202020204" pitchFamily="34" charset="0"/>
              <a:buChar char="•"/>
            </a:pPr>
            <a:r>
              <a:rPr lang="el" sz="1350" b="1"/>
              <a:t>Αρμοδιότητες διαχείρισης</a:t>
            </a:r>
            <a:endParaRPr lang="de-DE" sz="1350" b="1"/>
          </a:p>
          <a:p>
            <a:pPr marL="557213" lvl="1" indent="-214313">
              <a:buFont typeface="Arial" panose="020B0604020202020204" pitchFamily="34" charset="0"/>
              <a:buChar char="•"/>
            </a:pPr>
            <a:r>
              <a:rPr lang="el" sz="1350" b="1" err="1"/>
              <a:t>Μάθετε για τις απειλές, τα τρωτά σημεία, τους ελέγχους IT-Sec</a:t>
            </a:r>
            <a:endParaRPr lang="de-DE" sz="1350" b="1"/>
          </a:p>
          <a:p>
            <a:pPr marL="557213" lvl="1" indent="-214313">
              <a:buFont typeface="Arial" panose="020B0604020202020204" pitchFamily="34" charset="0"/>
              <a:buChar char="•"/>
            </a:pPr>
            <a:r>
              <a:rPr lang="el" sz="1350" b="1" err="1"/>
              <a:t>Προληπτική και επαρκής υποστήριξη των πολιτικών IT-Sec</a:t>
            </a:r>
            <a:endParaRPr lang="de-DE" sz="1350" b="1"/>
          </a:p>
          <a:p>
            <a:pPr marL="557213" lvl="1" indent="-214313">
              <a:buFont typeface="Arial" panose="020B0604020202020204" pitchFamily="34" charset="0"/>
              <a:buChar char="•"/>
            </a:pPr>
            <a:r>
              <a:rPr lang="el" sz="1350" b="1"/>
              <a:t>«</a:t>
            </a:r>
            <a:r>
              <a:rPr lang="el" sz="1350" b="1" err="1">
                <a:solidFill>
                  <a:srgbClr val="FF0000"/>
                </a:solidFill>
              </a:rPr>
              <a:t>Αναπτύξτε μια κουλτούρα ασφάλειας</a:t>
            </a:r>
            <a:r>
              <a:rPr lang="el" sz="1350" b="1"/>
              <a:t>»</a:t>
            </a:r>
            <a:br>
              <a:rPr lang="de-DE" sz="1350" b="1"/>
            </a:br>
            <a:endParaRPr lang="de-DE" sz="1350" b="1"/>
          </a:p>
          <a:p>
            <a:pPr marL="214313" indent="-214313">
              <a:buFont typeface="Arial" panose="020B0604020202020204" pitchFamily="34" charset="0"/>
              <a:buChar char="•"/>
            </a:pPr>
            <a:r>
              <a:rPr lang="el" sz="1350" b="1"/>
              <a:t>Ευαισθητοποίηση, Εκπαίδευση &amp; Κατάρτιση σε θέματα Ασφάλειας Πληροφοριών</a:t>
            </a:r>
          </a:p>
          <a:p>
            <a:pPr marL="557213" lvl="1" indent="-214313">
              <a:buFont typeface="Arial" panose="020B0604020202020204" pitchFamily="34" charset="0"/>
              <a:buChar char="•"/>
            </a:pPr>
            <a:r>
              <a:rPr lang="el" sz="1350" b="1"/>
              <a:t>Όλοι οι σχετικοί υπάλληλοι και εργολάβοι πρέπει να λάβουν έγκριση.  Εκπαίδευση και κατάρτιση </a:t>
            </a:r>
            <a:r>
              <a:rPr lang="el" sz="1350" b="1">
                <a:solidFill>
                  <a:srgbClr val="FF0000"/>
                </a:solidFill>
              </a:rPr>
              <a:t> ευαισθητοποίησης.</a:t>
            </a:r>
          </a:p>
          <a:p>
            <a:pPr marL="557213" lvl="1" indent="-214313">
              <a:buFont typeface="Arial" panose="020B0604020202020204" pitchFamily="34" charset="0"/>
              <a:buChar char="•"/>
            </a:pPr>
            <a:r>
              <a:rPr lang="el" sz="1350" b="1">
                <a:solidFill>
                  <a:srgbClr val="FF0000"/>
                </a:solidFill>
              </a:rPr>
              <a:t>Συνεργασία IT με HR </a:t>
            </a:r>
            <a:r>
              <a:rPr lang="el" sz="1350" b="1"/>
              <a:t>ή ομάδα μάθησης και ανάπτυξης</a:t>
            </a:r>
          </a:p>
          <a:p>
            <a:pPr marL="557213" lvl="1" indent="-214313">
              <a:buFont typeface="Arial" panose="020B0604020202020204" pitchFamily="34" charset="0"/>
              <a:buChar char="•"/>
            </a:pPr>
            <a:r>
              <a:rPr lang="el" sz="1350" b="1"/>
              <a:t>Αξιολογήσεις δεξιοτήτων, γνώσεων, ικανοτήτων και ευαισθητοποίησης </a:t>
            </a:r>
          </a:p>
          <a:p>
            <a:pPr marL="557213" lvl="1" indent="-214313">
              <a:buFont typeface="Arial" panose="020B0604020202020204" pitchFamily="34" charset="0"/>
              <a:buChar char="•"/>
            </a:pPr>
            <a:r>
              <a:rPr lang="el" sz="1350" b="1">
                <a:solidFill>
                  <a:srgbClr val="FF0000"/>
                </a:solidFill>
              </a:rPr>
              <a:t>Σχεδιάστε και εφαρμόστε ένα πρόγραμμα </a:t>
            </a:r>
            <a:r>
              <a:rPr lang="el" sz="1350" b="1"/>
              <a:t>καθ' όλη τη διάρκεια του κύκλου ζωής της απασχόλησης. «Πρέπει να είστε σε θέση να αποδείξετε αυτή την εκπαίδευση και τη συμμόρφωση στους ελεγκτές».</a:t>
            </a:r>
          </a:p>
        </p:txBody>
      </p:sp>
      <p:grpSp>
        <p:nvGrpSpPr>
          <p:cNvPr id="3" name="Gruppieren 2">
            <a:extLst>
              <a:ext uri="{FF2B5EF4-FFF2-40B4-BE49-F238E27FC236}">
                <a16:creationId xmlns:a16="http://schemas.microsoft.com/office/drawing/2014/main" id="{26C79543-8D92-00B0-101F-80331560712E}"/>
              </a:ext>
            </a:extLst>
          </p:cNvPr>
          <p:cNvGrpSpPr/>
          <p:nvPr/>
        </p:nvGrpSpPr>
        <p:grpSpPr>
          <a:xfrm>
            <a:off x="1679714" y="2098970"/>
            <a:ext cx="4303160" cy="2927747"/>
            <a:chOff x="207619" y="1655626"/>
            <a:chExt cx="5737546" cy="3903662"/>
          </a:xfrm>
        </p:grpSpPr>
        <p:pic>
          <p:nvPicPr>
            <p:cNvPr id="1028" name="Picture 4" descr="Τι είναι το ISO 27001 και πώς θα μπορούσε να ωφελήσει την επιχείρησή μου;">
              <a:extLst>
                <a:ext uri="{FF2B5EF4-FFF2-40B4-BE49-F238E27FC236}">
                  <a16:creationId xmlns:a16="http://schemas.microsoft.com/office/drawing/2014/main" id="{A9257820-7021-75F6-6F66-BAFE24F47B3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619" y="1655626"/>
              <a:ext cx="5737546" cy="3903662"/>
            </a:xfrm>
            <a:prstGeom prst="rect">
              <a:avLst/>
            </a:prstGeom>
            <a:noFill/>
            <a:extLst>
              <a:ext uri="{909E8E84-426E-40DD-AFC4-6F175D3DCCD1}">
                <a14:hiddenFill xmlns:a14="http://schemas.microsoft.com/office/drawing/2010/main">
                  <a:solidFill>
                    <a:srgbClr val="FFFFFF"/>
                  </a:solidFill>
                </a14:hiddenFill>
              </a:ext>
            </a:extLst>
          </p:spPr>
        </p:pic>
        <p:sp>
          <p:nvSpPr>
            <p:cNvPr id="8" name="Pfeil: nach rechts 7">
              <a:extLst>
                <a:ext uri="{FF2B5EF4-FFF2-40B4-BE49-F238E27FC236}">
                  <a16:creationId xmlns:a16="http://schemas.microsoft.com/office/drawing/2014/main" id="{69539D82-E971-FC53-F0B3-301CF05854C8}"/>
                </a:ext>
              </a:extLst>
            </p:cNvPr>
            <p:cNvSpPr/>
            <p:nvPr/>
          </p:nvSpPr>
          <p:spPr>
            <a:xfrm>
              <a:off x="389541" y="3531637"/>
              <a:ext cx="494522"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350"/>
            </a:p>
          </p:txBody>
        </p:sp>
      </p:grpSp>
      <p:grpSp>
        <p:nvGrpSpPr>
          <p:cNvPr id="10" name="Gruppieren 9">
            <a:extLst>
              <a:ext uri="{FF2B5EF4-FFF2-40B4-BE49-F238E27FC236}">
                <a16:creationId xmlns:a16="http://schemas.microsoft.com/office/drawing/2014/main" id="{5CA1207E-57F9-84C9-8613-AE5AEC6BEEE0}"/>
              </a:ext>
            </a:extLst>
          </p:cNvPr>
          <p:cNvGrpSpPr/>
          <p:nvPr/>
        </p:nvGrpSpPr>
        <p:grpSpPr>
          <a:xfrm>
            <a:off x="1679714" y="2357639"/>
            <a:ext cx="4303160" cy="2927747"/>
            <a:chOff x="207619" y="1655626"/>
            <a:chExt cx="5737546" cy="3903662"/>
          </a:xfrm>
        </p:grpSpPr>
        <p:pic>
          <p:nvPicPr>
            <p:cNvPr id="11" name="Picture 4" descr="Τι είναι το ISO 27001 και πώς θα μπορούσε να ωφελήσει την επιχείρησή μου;">
              <a:extLst>
                <a:ext uri="{FF2B5EF4-FFF2-40B4-BE49-F238E27FC236}">
                  <a16:creationId xmlns:a16="http://schemas.microsoft.com/office/drawing/2014/main" id="{2E39CF3A-BDE0-5E47-7863-66A45272EAD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7619" y="1655626"/>
              <a:ext cx="5737546" cy="3903662"/>
            </a:xfrm>
            <a:prstGeom prst="rect">
              <a:avLst/>
            </a:prstGeom>
            <a:noFill/>
            <a:extLst>
              <a:ext uri="{909E8E84-426E-40DD-AFC4-6F175D3DCCD1}">
                <a14:hiddenFill xmlns:a14="http://schemas.microsoft.com/office/drawing/2010/main">
                  <a:solidFill>
                    <a:srgbClr val="FFFFFF"/>
                  </a:solidFill>
                </a14:hiddenFill>
              </a:ext>
            </a:extLst>
          </p:spPr>
        </p:pic>
        <p:sp>
          <p:nvSpPr>
            <p:cNvPr id="12" name="Pfeil: nach rechts 11">
              <a:extLst>
                <a:ext uri="{FF2B5EF4-FFF2-40B4-BE49-F238E27FC236}">
                  <a16:creationId xmlns:a16="http://schemas.microsoft.com/office/drawing/2014/main" id="{E3A52E94-3F99-BD10-6EB4-7A5445A95B06}"/>
                </a:ext>
              </a:extLst>
            </p:cNvPr>
            <p:cNvSpPr/>
            <p:nvPr/>
          </p:nvSpPr>
          <p:spPr>
            <a:xfrm>
              <a:off x="389541" y="3531637"/>
              <a:ext cx="494522"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1350"/>
            </a:p>
          </p:txBody>
        </p:sp>
      </p:grpSp>
      <p:sp>
        <p:nvSpPr>
          <p:cNvPr id="13" name="Title 12">
            <a:extLst>
              <a:ext uri="{FF2B5EF4-FFF2-40B4-BE49-F238E27FC236}">
                <a16:creationId xmlns:a16="http://schemas.microsoft.com/office/drawing/2014/main" id="{E86F5591-F428-CDFB-A02E-70C747163BDF}"/>
              </a:ext>
            </a:extLst>
          </p:cNvPr>
          <p:cNvSpPr>
            <a:spLocks noGrp="1"/>
          </p:cNvSpPr>
          <p:nvPr>
            <p:ph type="title"/>
          </p:nvPr>
        </p:nvSpPr>
        <p:spPr/>
        <p:txBody>
          <a:bodyPr/>
          <a:lstStyle/>
          <a:p>
            <a:endParaRPr lang="en-GB"/>
          </a:p>
        </p:txBody>
      </p:sp>
      <p:sp>
        <p:nvSpPr>
          <p:cNvPr id="14" name="Text Placeholder 13">
            <a:extLst>
              <a:ext uri="{FF2B5EF4-FFF2-40B4-BE49-F238E27FC236}">
                <a16:creationId xmlns:a16="http://schemas.microsoft.com/office/drawing/2014/main" id="{4CE0D1FF-681D-43E8-9A5D-C2455D5139E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6332301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815670D8-0F50-24B1-91C5-71738573C0F5}"/>
              </a:ext>
            </a:extLst>
          </p:cNvPr>
          <p:cNvGrpSpPr/>
          <p:nvPr/>
        </p:nvGrpSpPr>
        <p:grpSpPr>
          <a:xfrm>
            <a:off x="3089066" y="1638005"/>
            <a:ext cx="6013871" cy="2428163"/>
            <a:chOff x="2248250" y="2340528"/>
            <a:chExt cx="6711193" cy="2392983"/>
          </a:xfrm>
        </p:grpSpPr>
        <p:sp>
          <p:nvSpPr>
            <p:cNvPr id="4" name="Textfeld 3">
              <a:extLst>
                <a:ext uri="{FF2B5EF4-FFF2-40B4-BE49-F238E27FC236}">
                  <a16:creationId xmlns:a16="http://schemas.microsoft.com/office/drawing/2014/main" id="{10E8CB92-3A3F-02FD-75ED-A9581D326BAF}"/>
                </a:ext>
              </a:extLst>
            </p:cNvPr>
            <p:cNvSpPr txBox="1"/>
            <p:nvPr/>
          </p:nvSpPr>
          <p:spPr>
            <a:xfrm>
              <a:off x="2248250" y="4437777"/>
              <a:ext cx="1677799" cy="295734"/>
            </a:xfrm>
            <a:prstGeom prst="rect">
              <a:avLst/>
            </a:prstGeom>
            <a:noFill/>
          </p:spPr>
          <p:txBody>
            <a:bodyPr wrap="square" rtlCol="0">
              <a:spAutoFit/>
            </a:bodyPr>
            <a:lstStyle/>
            <a:p>
              <a:pPr algn="r"/>
              <a:r>
                <a:rPr lang="el" sz="1350"/>
                <a:t>Ευαισθητοποίηση</a:t>
              </a:r>
            </a:p>
          </p:txBody>
        </p:sp>
        <p:sp>
          <p:nvSpPr>
            <p:cNvPr id="5" name="Textfeld 4">
              <a:extLst>
                <a:ext uri="{FF2B5EF4-FFF2-40B4-BE49-F238E27FC236}">
                  <a16:creationId xmlns:a16="http://schemas.microsoft.com/office/drawing/2014/main" id="{F7716F0B-7AF1-BDE4-9FE8-55417BE1B0D9}"/>
                </a:ext>
              </a:extLst>
            </p:cNvPr>
            <p:cNvSpPr txBox="1"/>
            <p:nvPr/>
          </p:nvSpPr>
          <p:spPr>
            <a:xfrm>
              <a:off x="7281644" y="4437777"/>
              <a:ext cx="1677799" cy="295734"/>
            </a:xfrm>
            <a:prstGeom prst="rect">
              <a:avLst/>
            </a:prstGeom>
            <a:noFill/>
          </p:spPr>
          <p:txBody>
            <a:bodyPr wrap="square" rtlCol="0">
              <a:spAutoFit/>
            </a:bodyPr>
            <a:lstStyle/>
            <a:p>
              <a:r>
                <a:rPr lang="el" sz="1350"/>
                <a:t>Χρήση κωδικού πρόσβασης</a:t>
              </a:r>
            </a:p>
          </p:txBody>
        </p:sp>
        <p:cxnSp>
          <p:nvCxnSpPr>
            <p:cNvPr id="7" name="Gerade Verbindung mit Pfeil 6">
              <a:extLst>
                <a:ext uri="{FF2B5EF4-FFF2-40B4-BE49-F238E27FC236}">
                  <a16:creationId xmlns:a16="http://schemas.microsoft.com/office/drawing/2014/main" id="{4F0B5D12-2374-44CB-B79E-AA5565579096}"/>
                </a:ext>
              </a:extLst>
            </p:cNvPr>
            <p:cNvCxnSpPr>
              <a:stCxn id="4" idx="3"/>
            </p:cNvCxnSpPr>
            <p:nvPr/>
          </p:nvCxnSpPr>
          <p:spPr>
            <a:xfrm>
              <a:off x="3926049" y="4585644"/>
              <a:ext cx="3212983" cy="3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CDC4E46-8C30-83E0-868A-D153612CE5E0}"/>
                </a:ext>
              </a:extLst>
            </p:cNvPr>
            <p:cNvSpPr txBox="1"/>
            <p:nvPr/>
          </p:nvSpPr>
          <p:spPr>
            <a:xfrm>
              <a:off x="4211273" y="2340528"/>
              <a:ext cx="2491531" cy="295734"/>
            </a:xfrm>
            <a:prstGeom prst="rect">
              <a:avLst/>
            </a:prstGeom>
            <a:noFill/>
          </p:spPr>
          <p:txBody>
            <a:bodyPr wrap="square" rtlCol="0">
              <a:spAutoFit/>
            </a:bodyPr>
            <a:lstStyle/>
            <a:p>
              <a:pPr algn="ctr"/>
              <a:r>
                <a:rPr lang="el" sz="1350"/>
                <a:t>Ασφαλής συμπεριφορά</a:t>
              </a:r>
              <a:endParaRPr lang="de-DE" sz="1350"/>
            </a:p>
          </p:txBody>
        </p:sp>
        <p:cxnSp>
          <p:nvCxnSpPr>
            <p:cNvPr id="10" name="Gerade Verbindung mit Pfeil 9">
              <a:extLst>
                <a:ext uri="{FF2B5EF4-FFF2-40B4-BE49-F238E27FC236}">
                  <a16:creationId xmlns:a16="http://schemas.microsoft.com/office/drawing/2014/main" id="{2BA25F34-6946-4737-9D4D-0C9AD2BA7CC7}"/>
                </a:ext>
              </a:extLst>
            </p:cNvPr>
            <p:cNvCxnSpPr/>
            <p:nvPr/>
          </p:nvCxnSpPr>
          <p:spPr>
            <a:xfrm>
              <a:off x="5461233" y="2785145"/>
              <a:ext cx="0" cy="165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FB221BD-E229-910C-6F81-5A54BC2F418B}"/>
                </a:ext>
              </a:extLst>
            </p:cNvPr>
            <p:cNvSpPr txBox="1"/>
            <p:nvPr/>
          </p:nvSpPr>
          <p:spPr>
            <a:xfrm>
              <a:off x="5478009" y="3240231"/>
              <a:ext cx="276837" cy="295734"/>
            </a:xfrm>
            <a:prstGeom prst="rect">
              <a:avLst/>
            </a:prstGeom>
            <a:noFill/>
          </p:spPr>
          <p:txBody>
            <a:bodyPr wrap="square" rtlCol="0">
              <a:spAutoFit/>
            </a:bodyPr>
            <a:lstStyle/>
            <a:p>
              <a:pPr algn="ctr"/>
              <a:r>
                <a:rPr lang="el" sz="1350"/>
                <a:t>-</a:t>
              </a:r>
            </a:p>
          </p:txBody>
        </p:sp>
        <p:sp>
          <p:nvSpPr>
            <p:cNvPr id="12" name="Textfeld 11">
              <a:extLst>
                <a:ext uri="{FF2B5EF4-FFF2-40B4-BE49-F238E27FC236}">
                  <a16:creationId xmlns:a16="http://schemas.microsoft.com/office/drawing/2014/main" id="{A4DD589A-4627-C7A4-3100-530648EE0ACC}"/>
                </a:ext>
              </a:extLst>
            </p:cNvPr>
            <p:cNvSpPr txBox="1"/>
            <p:nvPr/>
          </p:nvSpPr>
          <p:spPr>
            <a:xfrm>
              <a:off x="6495877" y="3240231"/>
              <a:ext cx="2038525" cy="295734"/>
            </a:xfrm>
            <a:prstGeom prst="rect">
              <a:avLst/>
            </a:prstGeom>
            <a:noFill/>
          </p:spPr>
          <p:txBody>
            <a:bodyPr wrap="square" rtlCol="0">
              <a:spAutoFit/>
            </a:bodyPr>
            <a:lstStyle/>
            <a:p>
              <a:pPr algn="ctr"/>
              <a:r>
                <a:rPr lang="el" sz="1350"/>
                <a:t>Στόχος: Παραγωγικότητα</a:t>
              </a:r>
              <a:endParaRPr lang="de-DE" sz="1350"/>
            </a:p>
          </p:txBody>
        </p:sp>
        <p:cxnSp>
          <p:nvCxnSpPr>
            <p:cNvPr id="14" name="Gerade Verbindung mit Pfeil 13">
              <a:extLst>
                <a:ext uri="{FF2B5EF4-FFF2-40B4-BE49-F238E27FC236}">
                  <a16:creationId xmlns:a16="http://schemas.microsoft.com/office/drawing/2014/main" id="{8D4F4044-9894-C6D3-5F41-2FE8393EBC1F}"/>
                </a:ext>
              </a:extLst>
            </p:cNvPr>
            <p:cNvCxnSpPr/>
            <p:nvPr/>
          </p:nvCxnSpPr>
          <p:spPr>
            <a:xfrm flipH="1">
              <a:off x="5863905" y="3424897"/>
              <a:ext cx="461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Diagramm 12">
            <a:extLst>
              <a:ext uri="{FF2B5EF4-FFF2-40B4-BE49-F238E27FC236}">
                <a16:creationId xmlns:a16="http://schemas.microsoft.com/office/drawing/2014/main" id="{2C4D840C-BC32-C9D6-0941-06B454FA37F2}"/>
              </a:ext>
            </a:extLst>
          </p:cNvPr>
          <p:cNvGraphicFramePr/>
          <p:nvPr/>
        </p:nvGraphicFramePr>
        <p:xfrm>
          <a:off x="4031270" y="4336729"/>
          <a:ext cx="3903937" cy="1059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Επιλεγμένο πλαίσιο ελέγχου με συμπαγές γέμισμα">
            <a:extLst>
              <a:ext uri="{FF2B5EF4-FFF2-40B4-BE49-F238E27FC236}">
                <a16:creationId xmlns:a16="http://schemas.microsoft.com/office/drawing/2014/main" id="{E76A1DD7-63DE-DCC5-A8AC-F0D62CCC1582}"/>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34903" y="4981238"/>
            <a:ext cx="685800" cy="685800"/>
          </a:xfrm>
          <a:prstGeom prst="rect">
            <a:avLst/>
          </a:prstGeom>
        </p:spPr>
      </p:pic>
      <p:pic>
        <p:nvPicPr>
          <p:cNvPr id="18" name="Grafik 17" descr="Πλαίσιο ελέγχου επιλεγμένο με μονόχρωμο γέμισμα">
            <a:extLst>
              <a:ext uri="{FF2B5EF4-FFF2-40B4-BE49-F238E27FC236}">
                <a16:creationId xmlns:a16="http://schemas.microsoft.com/office/drawing/2014/main" id="{99E422B1-C549-408A-AE06-71335E01B52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1638" y="4981238"/>
            <a:ext cx="685800" cy="685800"/>
          </a:xfrm>
          <a:prstGeom prst="rect">
            <a:avLst/>
          </a:prstGeom>
        </p:spPr>
      </p:pic>
      <p:pic>
        <p:nvPicPr>
          <p:cNvPr id="19" name="Grafik 18" descr="Πλαίσιο ελέγχου επιλεγμένο με μονόχρωμο γέμισμα">
            <a:extLst>
              <a:ext uri="{FF2B5EF4-FFF2-40B4-BE49-F238E27FC236}">
                <a16:creationId xmlns:a16="http://schemas.microsoft.com/office/drawing/2014/main" id="{04338802-8A83-BC72-054E-B22AC1C2DC89}"/>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5340" y="4981238"/>
            <a:ext cx="685800" cy="685800"/>
          </a:xfrm>
          <a:prstGeom prst="rect">
            <a:avLst/>
          </a:prstGeom>
        </p:spPr>
      </p:pic>
      <p:pic>
        <p:nvPicPr>
          <p:cNvPr id="20" name="Grafik 19" descr="Πλαίσιο ελέγχου επιλεγμένο με μονόχρωμο γέμισμα">
            <a:extLst>
              <a:ext uri="{FF2B5EF4-FFF2-40B4-BE49-F238E27FC236}">
                <a16:creationId xmlns:a16="http://schemas.microsoft.com/office/drawing/2014/main" id="{91D16ED2-5740-0046-85EA-3D0E4031A522}"/>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407" y="4981237"/>
            <a:ext cx="685800" cy="685800"/>
          </a:xfrm>
          <a:prstGeom prst="rect">
            <a:avLst/>
          </a:prstGeom>
        </p:spPr>
      </p:pic>
      <p:sp>
        <p:nvSpPr>
          <p:cNvPr id="17" name="Title 16">
            <a:extLst>
              <a:ext uri="{FF2B5EF4-FFF2-40B4-BE49-F238E27FC236}">
                <a16:creationId xmlns:a16="http://schemas.microsoft.com/office/drawing/2014/main" id="{6F3B6F54-CD22-A143-3A79-EFB18850FF2A}"/>
              </a:ext>
            </a:extLst>
          </p:cNvPr>
          <p:cNvSpPr>
            <a:spLocks noGrp="1"/>
          </p:cNvSpPr>
          <p:nvPr>
            <p:ph type="title"/>
          </p:nvPr>
        </p:nvSpPr>
        <p:spPr/>
        <p:txBody>
          <a:bodyPr/>
          <a:lstStyle/>
          <a:p>
            <a:endParaRPr lang="en-GB"/>
          </a:p>
        </p:txBody>
      </p:sp>
      <p:sp>
        <p:nvSpPr>
          <p:cNvPr id="21" name="Text Placeholder 20">
            <a:extLst>
              <a:ext uri="{FF2B5EF4-FFF2-40B4-BE49-F238E27FC236}">
                <a16:creationId xmlns:a16="http://schemas.microsoft.com/office/drawing/2014/main" id="{355766FD-4E23-E107-22DF-D8588830F69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70994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err="1"/>
              <a:t>Εμπιστοσύνη μοντελοποίησης</a:t>
            </a:r>
            <a:endParaRPr lang="nb-NO"/>
          </a:p>
        </p:txBody>
      </p:sp>
      <p:pic>
        <p:nvPicPr>
          <p:cNvPr id="4" name="Plassholder for innhold 3"/>
          <p:cNvPicPr>
            <a:picLocks noGrp="1" noChangeAspect="1"/>
          </p:cNvPicPr>
          <p:nvPr>
            <p:ph idx="1"/>
          </p:nvPr>
        </p:nvPicPr>
        <p:blipFill>
          <a:blip r:embed="rId3"/>
          <a:stretch/>
        </p:blipFill>
        <p:spPr>
          <a:xfrm>
            <a:off x="683857" y="1339617"/>
            <a:ext cx="6625732" cy="4059697"/>
          </a:xfrm>
          <a:prstGeom prst="rect">
            <a:avLst/>
          </a:prstGeom>
        </p:spPr>
      </p:pic>
      <p:sp>
        <p:nvSpPr>
          <p:cNvPr id="5" name="TekstSylinder 4"/>
          <p:cNvSpPr txBox="1"/>
          <p:nvPr/>
        </p:nvSpPr>
        <p:spPr>
          <a:xfrm>
            <a:off x="10076688" y="6373368"/>
            <a:ext cx="2022990" cy="369332"/>
          </a:xfrm>
          <a:prstGeom prst="rect">
            <a:avLst/>
          </a:prstGeom>
          <a:noFill/>
        </p:spPr>
        <p:txBody>
          <a:bodyPr wrap="none" rtlCol="0">
            <a:spAutoFit/>
          </a:bodyPr>
          <a:lstStyle/>
          <a:p>
            <a:r>
              <a:rPr lang="el"/>
              <a:t>(Mayer et al., 1995)</a:t>
            </a:r>
            <a:endParaRPr lang="nb-NO"/>
          </a:p>
        </p:txBody>
      </p:sp>
      <p:sp>
        <p:nvSpPr>
          <p:cNvPr id="6" name="TekstSylinder 5"/>
          <p:cNvSpPr txBox="1"/>
          <p:nvPr/>
        </p:nvSpPr>
        <p:spPr>
          <a:xfrm>
            <a:off x="7604645" y="1572768"/>
            <a:ext cx="4319131" cy="3416320"/>
          </a:xfrm>
          <a:prstGeom prst="rect">
            <a:avLst/>
          </a:prstGeom>
          <a:noFill/>
        </p:spPr>
        <p:txBody>
          <a:bodyPr wrap="square" rtlCol="0">
            <a:spAutoFit/>
          </a:bodyPr>
          <a:lstStyle/>
          <a:p>
            <a:r>
              <a:rPr lang="el" b="1" err="1"/>
              <a:t>Ικανότητα...</a:t>
            </a:r>
          </a:p>
          <a:p>
            <a:r>
              <a:rPr lang="el"/>
              <a:t>αντιληπτές δεξιότητες και γνώσεις του εντολοδόχου.</a:t>
            </a:r>
            <a:endParaRPr lang="de-DE"/>
          </a:p>
          <a:p>
            <a:endParaRPr lang="de-DE"/>
          </a:p>
          <a:p>
            <a:r>
              <a:rPr lang="el" b="1" err="1"/>
              <a:t>Καλοσύνη...</a:t>
            </a:r>
          </a:p>
          <a:p>
            <a:r>
              <a:rPr lang="el"/>
              <a:t>είναι ο βαθμός στον οποίο πιστεύεται ότι ένας διαχειριστής θέλει να κάνει καλό στον διαχειριστή, εκτός από ένα εγωκεντρικό κίνητρο κέρδους. </a:t>
            </a:r>
          </a:p>
          <a:p>
            <a:endParaRPr lang="de-DE"/>
          </a:p>
          <a:p>
            <a:r>
              <a:rPr lang="el" b="1" err="1"/>
              <a:t>Ακεραιότητα...</a:t>
            </a:r>
          </a:p>
          <a:p>
            <a:r>
              <a:rPr lang="el"/>
              <a:t>αντιλαμβανόμενη προσήλωση στις προσωπικές και ηθικές αρχές εκ μέρους του διαχειριστή.</a:t>
            </a:r>
            <a:endParaRPr lang="nb-NO"/>
          </a:p>
        </p:txBody>
      </p:sp>
    </p:spTree>
    <p:extLst>
      <p:ext uri="{BB962C8B-B14F-4D97-AF65-F5344CB8AC3E}">
        <p14:creationId xmlns:p14="http://schemas.microsoft.com/office/powerpoint/2010/main" val="2035219761"/>
      </p:ext>
    </p:extLst>
  </p:cSld>
  <p:clrMapOvr>
    <a:masterClrMapping/>
  </p:clrMapOvr>
  <mc:AlternateContent xmlns:mc="http://schemas.openxmlformats.org/markup-compatibility/2006" xmlns:p14="http://schemas.microsoft.com/office/powerpoint/2010/main">
    <mc:Choice Requires="p14">
      <p:transition spd="slow" p14:dur="2000" advTm="163209"/>
    </mc:Choice>
    <mc:Fallback xmlns="">
      <p:transition spd="slow" advTm="16320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el"/>
              <a:t>(Lankton &amp; McKnight, 2011)</a:t>
            </a:r>
            <a:endParaRPr lang="nb-NO"/>
          </a:p>
        </p:txBody>
      </p:sp>
      <p:pic>
        <p:nvPicPr>
          <p:cNvPr id="4" name="Bilde 3"/>
          <p:cNvPicPr>
            <a:picLocks noChangeAspect="1"/>
          </p:cNvPicPr>
          <p:nvPr/>
        </p:nvPicPr>
        <p:blipFill>
          <a:blip r:embed="rId3"/>
          <a:stretch>
            <a:fillRect/>
          </a:stretch>
        </p:blipFill>
        <p:spPr>
          <a:xfrm>
            <a:off x="609600" y="2482465"/>
            <a:ext cx="5384800" cy="2761435"/>
          </a:xfrm>
          <a:prstGeom prst="rect">
            <a:avLst/>
          </a:prstGeom>
          <a:noFill/>
        </p:spPr>
      </p:pic>
      <p:sp>
        <p:nvSpPr>
          <p:cNvPr id="3" name="Plassholder for innhold 2"/>
          <p:cNvSpPr>
            <a:spLocks noGrp="1"/>
          </p:cNvSpPr>
          <p:nvPr>
            <p:ph sz="half" idx="2"/>
          </p:nvPr>
        </p:nvSpPr>
        <p:spPr>
          <a:xfrm>
            <a:off x="6197600" y="1600201"/>
            <a:ext cx="5384800" cy="4525963"/>
          </a:xfrm>
        </p:spPr>
        <p:txBody>
          <a:bodyPr>
            <a:normAutofit/>
          </a:bodyPr>
          <a:lstStyle/>
          <a:p>
            <a:pPr marL="0" indent="0">
              <a:lnSpc>
                <a:spcPct val="90000"/>
              </a:lnSpc>
              <a:buNone/>
            </a:pPr>
            <a:r>
              <a:rPr lang="el" sz="1500" b="1" err="1"/>
              <a:t>Λειτουργικότητα</a:t>
            </a:r>
            <a:endParaRPr lang="nb-NO" sz="1500" b="1"/>
          </a:p>
          <a:p>
            <a:pPr marL="0" indent="0">
              <a:lnSpc>
                <a:spcPct val="90000"/>
              </a:lnSpc>
              <a:buNone/>
            </a:pPr>
            <a:r>
              <a:rPr lang="el" sz="1500"/>
              <a:t>Ο βαθμός στον οποίο κάποιος αναμένει ότι η τεχνολογία θα έχει τις λειτουργίες ή τα χαρακτηριστικά που απαιτούνται για την ολοκλήρωση των εργασιών.</a:t>
            </a:r>
          </a:p>
          <a:p>
            <a:pPr>
              <a:lnSpc>
                <a:spcPct val="90000"/>
              </a:lnSpc>
            </a:pPr>
            <a:endParaRPr lang="de-DE" sz="1500"/>
          </a:p>
          <a:p>
            <a:pPr marL="0" indent="0">
              <a:lnSpc>
                <a:spcPct val="90000"/>
              </a:lnSpc>
              <a:buNone/>
            </a:pPr>
            <a:r>
              <a:rPr lang="el" sz="1500" b="1" err="1"/>
              <a:t>Αξιοπιστία</a:t>
            </a:r>
            <a:endParaRPr lang="nb-NO" sz="1500" b="1"/>
          </a:p>
          <a:p>
            <a:pPr marL="0" indent="0">
              <a:lnSpc>
                <a:spcPct val="90000"/>
              </a:lnSpc>
              <a:buNone/>
            </a:pPr>
            <a:r>
              <a:rPr lang="el" sz="1500"/>
              <a:t>Ο βαθμός στον οποίο ένα άτομο αναμένει ότι η τεχνολογία θα λειτουργεί συνεχώς σωστά ή θα λειτουργεί με συνεπή άψογο τρόπο.</a:t>
            </a:r>
          </a:p>
          <a:p>
            <a:pPr>
              <a:lnSpc>
                <a:spcPct val="90000"/>
              </a:lnSpc>
            </a:pPr>
            <a:endParaRPr lang="de-DE" sz="1500"/>
          </a:p>
          <a:p>
            <a:pPr marL="0" indent="0">
              <a:lnSpc>
                <a:spcPct val="90000"/>
              </a:lnSpc>
              <a:buNone/>
            </a:pPr>
            <a:r>
              <a:rPr lang="el" sz="1500" b="1" err="1"/>
              <a:t>Εξυπηρετικότητα</a:t>
            </a:r>
            <a:endParaRPr lang="nb-NO" sz="1500" b="1"/>
          </a:p>
          <a:p>
            <a:pPr marL="0" indent="0">
              <a:lnSpc>
                <a:spcPct val="90000"/>
              </a:lnSpc>
              <a:buNone/>
            </a:pPr>
            <a:r>
              <a:rPr lang="el" sz="1500"/>
              <a:t>Ο βαθμός στον οποίο ένα άτομο αναμένει ότι η τεχνολογία θα παρέχει επαρκή και ανταποκρινόμενη βοήθεια.</a:t>
            </a:r>
          </a:p>
          <a:p>
            <a:pPr>
              <a:lnSpc>
                <a:spcPct val="90000"/>
              </a:lnSpc>
            </a:pPr>
            <a:endParaRPr lang="nb-NO" sz="1500"/>
          </a:p>
        </p:txBody>
      </p:sp>
      <p:sp>
        <p:nvSpPr>
          <p:cNvPr id="11" name="Footer Placeholder 4">
            <a:extLst>
              <a:ext uri="{FF2B5EF4-FFF2-40B4-BE49-F238E27FC236}">
                <a16:creationId xmlns:a16="http://schemas.microsoft.com/office/drawing/2014/main" id="{1E6B4187-77B9-5364-7721-75132280409C}"/>
              </a:ext>
            </a:extLst>
          </p:cNvPr>
          <p:cNvSpPr>
            <a:spLocks noGrp="1"/>
          </p:cNvSpPr>
          <p:nvPr>
            <p:ph type="ftr" sz="quarter" idx="11"/>
          </p:nvPr>
        </p:nvSpPr>
        <p:spPr>
          <a:xfrm>
            <a:off x="643051" y="6221324"/>
            <a:ext cx="6818262" cy="365125"/>
          </a:xfrm>
        </p:spPr>
        <p:txBody>
          <a:bodyPr/>
          <a:lstStyle/>
          <a:p>
            <a:endParaRPr lang="en-US"/>
          </a:p>
        </p:txBody>
      </p:sp>
      <p:sp>
        <p:nvSpPr>
          <p:cNvPr id="13" name="Slide Number Placeholder 5">
            <a:extLst>
              <a:ext uri="{FF2B5EF4-FFF2-40B4-BE49-F238E27FC236}">
                <a16:creationId xmlns:a16="http://schemas.microsoft.com/office/drawing/2014/main" id="{9557D62B-7961-DECD-48BE-8F6C4FE893C0}"/>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44</a:t>
            </a:fld>
            <a:endParaRPr lang="en-US"/>
          </a:p>
        </p:txBody>
      </p:sp>
    </p:spTree>
    <p:extLst>
      <p:ext uri="{BB962C8B-B14F-4D97-AF65-F5344CB8AC3E}">
        <p14:creationId xmlns:p14="http://schemas.microsoft.com/office/powerpoint/2010/main" val="309310033"/>
      </p:ext>
    </p:extLst>
  </p:cSld>
  <p:clrMapOvr>
    <a:masterClrMapping/>
  </p:clrMapOvr>
  <mc:AlternateContent xmlns:mc="http://schemas.openxmlformats.org/markup-compatibility/2006" xmlns:p14="http://schemas.microsoft.com/office/powerpoint/2010/main">
    <mc:Choice Requires="p14">
      <p:transition spd="slow" p14:dur="2000" advTm="35059"/>
    </mc:Choice>
    <mc:Fallback xmlns="" xmlns:a16="http://schemas.microsoft.com/office/drawing/2014/main">
      <p:transition spd="slow" advTm="3505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521930" y="493643"/>
            <a:ext cx="5255136" cy="1401858"/>
          </a:xfrm>
          <a:prstGeom prst="rect">
            <a:avLst/>
          </a:prstGeom>
        </p:spPr>
      </p:pic>
      <p:pic>
        <p:nvPicPr>
          <p:cNvPr id="5" name="Bilde 4"/>
          <p:cNvPicPr>
            <a:picLocks noChangeAspect="1"/>
          </p:cNvPicPr>
          <p:nvPr/>
        </p:nvPicPr>
        <p:blipFill>
          <a:blip r:embed="rId4"/>
          <a:stretch>
            <a:fillRect/>
          </a:stretch>
        </p:blipFill>
        <p:spPr>
          <a:xfrm>
            <a:off x="351404" y="2692124"/>
            <a:ext cx="5291575" cy="2916939"/>
          </a:xfrm>
          <a:prstGeom prst="rect">
            <a:avLst/>
          </a:prstGeom>
        </p:spPr>
      </p:pic>
      <p:pic>
        <p:nvPicPr>
          <p:cNvPr id="6" name="Bilde 5"/>
          <p:cNvPicPr>
            <a:picLocks noChangeAspect="1"/>
          </p:cNvPicPr>
          <p:nvPr/>
        </p:nvPicPr>
        <p:blipFill>
          <a:blip r:embed="rId5"/>
          <a:stretch>
            <a:fillRect/>
          </a:stretch>
        </p:blipFill>
        <p:spPr>
          <a:xfrm>
            <a:off x="5911153" y="173736"/>
            <a:ext cx="5738304" cy="3273529"/>
          </a:xfrm>
          <a:prstGeom prst="rect">
            <a:avLst/>
          </a:prstGeom>
        </p:spPr>
      </p:pic>
      <p:pic>
        <p:nvPicPr>
          <p:cNvPr id="7" name="Bilde 6"/>
          <p:cNvPicPr>
            <a:picLocks noChangeAspect="1"/>
          </p:cNvPicPr>
          <p:nvPr/>
        </p:nvPicPr>
        <p:blipFill>
          <a:blip r:embed="rId6"/>
          <a:stretch>
            <a:fillRect/>
          </a:stretch>
        </p:blipFill>
        <p:spPr>
          <a:xfrm>
            <a:off x="5901707" y="3794771"/>
            <a:ext cx="6118754" cy="2628331"/>
          </a:xfrm>
          <a:prstGeom prst="rect">
            <a:avLst/>
          </a:prstGeom>
        </p:spPr>
      </p:pic>
      <p:sp>
        <p:nvSpPr>
          <p:cNvPr id="2" name="Title 1">
            <a:extLst>
              <a:ext uri="{FF2B5EF4-FFF2-40B4-BE49-F238E27FC236}">
                <a16:creationId xmlns:a16="http://schemas.microsoft.com/office/drawing/2014/main" id="{743CE281-E996-589E-622F-65BD1F57C43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2FAF670-2D0B-08B4-9D62-2E0CE22ECA6A}"/>
              </a:ext>
            </a:extLst>
          </p:cNvPr>
          <p:cNvSpPr>
            <a:spLocks noGrp="1"/>
          </p:cNvSpPr>
          <p:nvPr>
            <p:ph type="subTitle" idx="1"/>
          </p:nvPr>
        </p:nvSpPr>
        <p:spPr/>
        <p:txBody>
          <a:bodyPr/>
          <a:lstStyle/>
          <a:p>
            <a:endParaRPr lang="en-GB"/>
          </a:p>
        </p:txBody>
      </p:sp>
      <p:sp>
        <p:nvSpPr>
          <p:cNvPr id="9" name="Text Placeholder 8">
            <a:extLst>
              <a:ext uri="{FF2B5EF4-FFF2-40B4-BE49-F238E27FC236}">
                <a16:creationId xmlns:a16="http://schemas.microsoft.com/office/drawing/2014/main" id="{E22BD720-C3B8-C62B-C161-9D699D023D74}"/>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53297798"/>
      </p:ext>
    </p:extLst>
  </p:cSld>
  <p:clrMapOvr>
    <a:masterClrMapping/>
  </p:clrMapOvr>
  <mc:AlternateContent xmlns:mc="http://schemas.openxmlformats.org/markup-compatibility/2006" xmlns:p14="http://schemas.microsoft.com/office/powerpoint/2010/main">
    <mc:Choice Requires="p14">
      <p:transition spd="slow" p14:dur="2000" advTm="208960"/>
    </mc:Choice>
    <mc:Fallback xmlns="" xmlns:a16="http://schemas.microsoft.com/office/drawing/2014/main">
      <p:transition spd="slow" advTm="20896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Συντριβή Columbia: Οι αστροναύτες επέζησαν περισσότερο από το αναμενόμενο - DER SPIEGEL">
            <a:extLst>
              <a:ext uri="{FF2B5EF4-FFF2-40B4-BE49-F238E27FC236}">
                <a16:creationId xmlns:a16="http://schemas.microsoft.com/office/drawing/2014/main" id="{0ACAD3F2-DB70-4E92-8A7A-938651DA2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311" y="2727121"/>
            <a:ext cx="2056002" cy="15664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Ανάκτηση του Διαστημικού Λεωφορείου Κολούμπια — FBI">
            <a:extLst>
              <a:ext uri="{FF2B5EF4-FFF2-40B4-BE49-F238E27FC236}">
                <a16:creationId xmlns:a16="http://schemas.microsoft.com/office/drawing/2014/main" id="{D87874BF-AF0E-449A-B68D-0C888D5D8A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490" y="4749727"/>
            <a:ext cx="2379823" cy="1581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A - Απογείωση του διαστημικού λεωφορείου Columbia στην STS-107">
            <a:extLst>
              <a:ext uri="{FF2B5EF4-FFF2-40B4-BE49-F238E27FC236}">
                <a16:creationId xmlns:a16="http://schemas.microsoft.com/office/drawing/2014/main" id="{EFA3ECBD-E3A7-4EE8-A349-68F89D584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591" y="362289"/>
            <a:ext cx="1680722" cy="1971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Καταστροφή του διαστημικού λεωφορείου Κολούμπια (2003) | από Arjit Raj | Πυραυλική Επιστήμη, Falcon 9 και SpaceX | Μεσαίο">
            <a:extLst>
              <a:ext uri="{FF2B5EF4-FFF2-40B4-BE49-F238E27FC236}">
                <a16:creationId xmlns:a16="http://schemas.microsoft.com/office/drawing/2014/main" id="{A9DDFB1C-5752-44E0-B075-DEB0DE9D1F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79" y="1918933"/>
            <a:ext cx="3995020" cy="255288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E74F23C-110C-474A-B123-BAAE4B2BF876}"/>
              </a:ext>
            </a:extLst>
          </p:cNvPr>
          <p:cNvSpPr txBox="1"/>
          <p:nvPr/>
        </p:nvSpPr>
        <p:spPr>
          <a:xfrm>
            <a:off x="444616" y="398283"/>
            <a:ext cx="4236440" cy="8925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l" sz="2600" b="1"/>
              <a:t>Συντριβή επανεισόδου του διαστημικού λεωφορείου Columbia 1 Φεβρουαρίου 2003</a:t>
            </a:r>
          </a:p>
        </p:txBody>
      </p:sp>
      <p:pic>
        <p:nvPicPr>
          <p:cNvPr id="5" name="Grafik 4">
            <a:extLst>
              <a:ext uri="{FF2B5EF4-FFF2-40B4-BE49-F238E27FC236}">
                <a16:creationId xmlns:a16="http://schemas.microsoft.com/office/drawing/2014/main" id="{011DB87F-F39E-4E82-B889-1DE3C4283ACA}"/>
              </a:ext>
            </a:extLst>
          </p:cNvPr>
          <p:cNvPicPr>
            <a:picLocks noChangeAspect="1"/>
          </p:cNvPicPr>
          <p:nvPr/>
        </p:nvPicPr>
        <p:blipFill>
          <a:blip r:embed="rId7"/>
          <a:stretch>
            <a:fillRect/>
          </a:stretch>
        </p:blipFill>
        <p:spPr>
          <a:xfrm>
            <a:off x="5138071" y="362289"/>
            <a:ext cx="3995020" cy="5413407"/>
          </a:xfrm>
          <a:prstGeom prst="rect">
            <a:avLst/>
          </a:prstGeom>
        </p:spPr>
      </p:pic>
      <p:sp>
        <p:nvSpPr>
          <p:cNvPr id="6" name="Textfeld 5">
            <a:extLst>
              <a:ext uri="{FF2B5EF4-FFF2-40B4-BE49-F238E27FC236}">
                <a16:creationId xmlns:a16="http://schemas.microsoft.com/office/drawing/2014/main" id="{CCA534DB-B857-4C36-BFA4-4B3E9874F964}"/>
              </a:ext>
            </a:extLst>
          </p:cNvPr>
          <p:cNvSpPr txBox="1"/>
          <p:nvPr/>
        </p:nvSpPr>
        <p:spPr>
          <a:xfrm>
            <a:off x="303616" y="4749727"/>
            <a:ext cx="4605948" cy="1138773"/>
          </a:xfrm>
          <a:prstGeom prst="rect">
            <a:avLst/>
          </a:prstGeom>
          <a:noFill/>
        </p:spPr>
        <p:txBody>
          <a:bodyPr wrap="square" rtlCol="0">
            <a:spAutoFit/>
          </a:bodyPr>
          <a:lstStyle/>
          <a:p>
            <a:r>
              <a:rPr lang="el" err="1">
                <a:solidFill>
                  <a:schemeClr val="bg1"/>
                </a:solidFill>
              </a:rPr>
              <a:t>Κακοδιαχείριση, ή μάλλον ένα </a:t>
            </a:r>
            <a:r>
              <a:rPr lang="el" i="1">
                <a:solidFill>
                  <a:schemeClr val="bg1"/>
                </a:solidFill>
              </a:rPr>
              <a:t>«φυσικό, αν και ατυχές, μοτίβο συμπεριφοράς κοινό σε πολλούς οργανισμούς»</a:t>
            </a:r>
            <a:r>
              <a:rPr lang="el">
                <a:solidFill>
                  <a:schemeClr val="bg1"/>
                </a:solidFill>
              </a:rPr>
              <a:t>; </a:t>
            </a:r>
            <a:br>
              <a:rPr lang="de-DE">
                <a:solidFill>
                  <a:schemeClr val="bg1"/>
                </a:solidFill>
              </a:rPr>
            </a:br>
            <a:r>
              <a:rPr lang="el" sz="1400">
                <a:solidFill>
                  <a:schemeClr val="bg1"/>
                </a:solidFill>
              </a:rPr>
              <a:t>(Harvard Business Review, 2006)</a:t>
            </a:r>
          </a:p>
        </p:txBody>
      </p:sp>
      <p:sp>
        <p:nvSpPr>
          <p:cNvPr id="2" name="Title 1">
            <a:extLst>
              <a:ext uri="{FF2B5EF4-FFF2-40B4-BE49-F238E27FC236}">
                <a16:creationId xmlns:a16="http://schemas.microsoft.com/office/drawing/2014/main" id="{247616A8-79D8-DB32-4829-011B497C05E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7A95902-513C-BD27-322F-B7CBB23102C1}"/>
              </a:ext>
            </a:extLst>
          </p:cNvPr>
          <p:cNvSpPr>
            <a:spLocks noGrp="1"/>
          </p:cNvSpPr>
          <p:nvPr>
            <p:ph type="subTitle" idx="1"/>
          </p:nvPr>
        </p:nvSpPr>
        <p:spPr/>
        <p:txBody>
          <a:bodyPr/>
          <a:lstStyle/>
          <a:p>
            <a:endParaRPr lang="en-GB"/>
          </a:p>
        </p:txBody>
      </p:sp>
      <p:sp>
        <p:nvSpPr>
          <p:cNvPr id="8" name="Text Placeholder 7">
            <a:extLst>
              <a:ext uri="{FF2B5EF4-FFF2-40B4-BE49-F238E27FC236}">
                <a16:creationId xmlns:a16="http://schemas.microsoft.com/office/drawing/2014/main" id="{AAF74ACD-7033-81BB-6F6A-F29A95EA5A52}"/>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841999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6C9F8-A322-4418-89B2-B5A14F678F4D}"/>
              </a:ext>
            </a:extLst>
          </p:cNvPr>
          <p:cNvSpPr>
            <a:spLocks noGrp="1"/>
          </p:cNvSpPr>
          <p:nvPr>
            <p:ph type="title"/>
          </p:nvPr>
        </p:nvSpPr>
        <p:spPr/>
        <p:txBody>
          <a:bodyPr/>
          <a:lstStyle/>
          <a:p>
            <a:r>
              <a:rPr lang="el"/>
              <a:t>Τύποι κινδύνου</a:t>
            </a:r>
            <a:endParaRPr lang="de-DE"/>
          </a:p>
        </p:txBody>
      </p:sp>
      <p:sp>
        <p:nvSpPr>
          <p:cNvPr id="3" name="Inhaltsplatzhalter 2">
            <a:extLst>
              <a:ext uri="{FF2B5EF4-FFF2-40B4-BE49-F238E27FC236}">
                <a16:creationId xmlns:a16="http://schemas.microsoft.com/office/drawing/2014/main" id="{24045AF9-7888-4144-A2E3-5B28B5CBED6C}"/>
              </a:ext>
            </a:extLst>
          </p:cNvPr>
          <p:cNvSpPr>
            <a:spLocks noGrp="1"/>
          </p:cNvSpPr>
          <p:nvPr>
            <p:ph idx="1"/>
          </p:nvPr>
        </p:nvSpPr>
        <p:spPr>
          <a:xfrm>
            <a:off x="1227398" y="1063720"/>
            <a:ext cx="10242021" cy="5162719"/>
          </a:xfrm>
        </p:spPr>
        <p:txBody>
          <a:bodyPr>
            <a:normAutofit/>
          </a:bodyPr>
          <a:lstStyle/>
          <a:p>
            <a:r>
              <a:rPr lang="el" sz="2200" dirty="0"/>
              <a:t>Σαφής και προφανής απειλή -&gt; σαφής και προφανής αντίδραση (σεισμός)</a:t>
            </a:r>
          </a:p>
          <a:p>
            <a:r>
              <a:rPr lang="el" sz="2200" dirty="0"/>
              <a:t>Σαφής και προφανής απειλή -&gt; ασαφής αντίδραση (έκρηξη άρματος O2 στο Apollo 13)</a:t>
            </a:r>
          </a:p>
          <a:p>
            <a:endParaRPr lang="de-DE" sz="2200" dirty="0"/>
          </a:p>
          <a:p>
            <a:r>
              <a:rPr lang="el" sz="2200" dirty="0"/>
              <a:t>ΟΙ ΠΙΟ ΕΠΙΚΊΝΔΥΝΕΣ ΚΑΤΑΣΤΆΣΕΙΣ ΠΡΟΚΎΠΤΟΥΝ ΌΤΑΝ Η </a:t>
            </a:r>
            <a:r>
              <a:rPr lang="el" sz="2200" dirty="0">
                <a:solidFill>
                  <a:srgbClr val="FF0000"/>
                </a:solidFill>
              </a:rPr>
              <a:t>ΑΠΕΙΛΉ ΕΊΝΑΙ ΔΙΦΟΡΟΎΜΕΝΗ</a:t>
            </a:r>
            <a:r>
              <a:rPr lang="el" sz="2200" dirty="0"/>
              <a:t>. ΑΥΤΌ ΟΔΗΓΕΊ ΤΟΥΣ ΔΙΕΥΘΥΝΤΈΣ ΝΑ ΑΓΝΟΟΎΝ Ή ΝΑ ΠΡΟΕΞΟΦΛΟΎΝ ΤΟΝ ΚΊΝΔΥΝΟ ΚΑΙ ΝΑ ΤΗΡΟΎΝ ΣΤΆΣΗ ΑΝΑΜΟΝΉΣ. ΜΙΑ ΤΈΤΟΙΑ ΠΡΟΣΈΓΓΙΣΗ ΜΠΟΡΕΊ ΝΑ ΕΊΝΑΙ ΚΑΤΑΣΤΡΟΦΙΚΉ.</a:t>
            </a:r>
          </a:p>
        </p:txBody>
      </p:sp>
      <p:pic>
        <p:nvPicPr>
          <p:cNvPr id="2050" name="Picture 2" descr="Χιούστον έχουμε πρόβλημα&quot; - Σαν σήμερα πριν από 50 χρόνια μια δεξαμενή υγρού οξυγόνου εξερράγη στο διαστημόπλοιο Apollo 13 προκαλώντας μια ματαίωση.: KerbalSpaceProgram">
            <a:extLst>
              <a:ext uri="{FF2B5EF4-FFF2-40B4-BE49-F238E27FC236}">
                <a16:creationId xmlns:a16="http://schemas.microsoft.com/office/drawing/2014/main" id="{C2B7324B-B208-4ACB-A3C7-1E0B8E2CE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322" y="4468717"/>
            <a:ext cx="2356557"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Τι προκάλεσε τον σεισμό στην Καλιφόρνια; Επεξήγηση σφαλμάτων">
            <a:extLst>
              <a:ext uri="{FF2B5EF4-FFF2-40B4-BE49-F238E27FC236}">
                <a16:creationId xmlns:a16="http://schemas.microsoft.com/office/drawing/2014/main" id="{EA05B503-21B1-4BDC-A200-A9A337A0E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468" y="4392613"/>
            <a:ext cx="1037701" cy="157293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23A3A81-73A1-484D-BBF8-B0C98A20D669}"/>
              </a:ext>
            </a:extLst>
          </p:cNvPr>
          <p:cNvPicPr>
            <a:picLocks noChangeAspect="1"/>
          </p:cNvPicPr>
          <p:nvPr/>
        </p:nvPicPr>
        <p:blipFill>
          <a:blip r:embed="rId5"/>
          <a:stretch>
            <a:fillRect/>
          </a:stretch>
        </p:blipFill>
        <p:spPr>
          <a:xfrm>
            <a:off x="1151978" y="4392613"/>
            <a:ext cx="3538537" cy="2100262"/>
          </a:xfrm>
          <a:prstGeom prst="rect">
            <a:avLst/>
          </a:prstGeom>
        </p:spPr>
      </p:pic>
      <p:sp>
        <p:nvSpPr>
          <p:cNvPr id="5" name="Textfeld 4">
            <a:extLst>
              <a:ext uri="{FF2B5EF4-FFF2-40B4-BE49-F238E27FC236}">
                <a16:creationId xmlns:a16="http://schemas.microsoft.com/office/drawing/2014/main" id="{F9BEDF97-2EE4-4B75-AD36-72E33027185B}"/>
              </a:ext>
            </a:extLst>
          </p:cNvPr>
          <p:cNvSpPr txBox="1"/>
          <p:nvPr/>
        </p:nvSpPr>
        <p:spPr>
          <a:xfrm>
            <a:off x="4690515" y="6123543"/>
            <a:ext cx="6183542" cy="369332"/>
          </a:xfrm>
          <a:prstGeom prst="rect">
            <a:avLst/>
          </a:prstGeom>
          <a:noFill/>
        </p:spPr>
        <p:txBody>
          <a:bodyPr wrap="square" rtlCol="0">
            <a:spAutoFit/>
          </a:bodyPr>
          <a:lstStyle/>
          <a:p>
            <a:r>
              <a:rPr lang="el"/>
              <a:t>Στο πλαίσιο της κοινωνικής αλληλεπίδρασης, απαιτείται κοινωνική γνώση...</a:t>
            </a:r>
          </a:p>
        </p:txBody>
      </p:sp>
    </p:spTree>
    <p:extLst>
      <p:ext uri="{BB962C8B-B14F-4D97-AF65-F5344CB8AC3E}">
        <p14:creationId xmlns:p14="http://schemas.microsoft.com/office/powerpoint/2010/main" val="118808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CA9E5-9F11-4EFA-AE1D-0B512B5E8687}"/>
              </a:ext>
            </a:extLst>
          </p:cNvPr>
          <p:cNvSpPr>
            <a:spLocks noGrp="1"/>
          </p:cNvSpPr>
          <p:nvPr>
            <p:ph type="title"/>
          </p:nvPr>
        </p:nvSpPr>
        <p:spPr>
          <a:xfrm>
            <a:off x="292449" y="272559"/>
            <a:ext cx="12745456" cy="701731"/>
          </a:xfrm>
        </p:spPr>
        <p:txBody>
          <a:bodyPr>
            <a:noAutofit/>
          </a:bodyPr>
          <a:lstStyle/>
          <a:p>
            <a:r>
              <a:rPr lang="el" sz="4800" dirty="0"/>
              <a:t>Σχεδιασμός με βάση τη νευροεργονομία/SA</a:t>
            </a:r>
          </a:p>
        </p:txBody>
      </p:sp>
      <p:sp>
        <p:nvSpPr>
          <p:cNvPr id="8" name="Content Placeholder 7">
            <a:extLst>
              <a:ext uri="{FF2B5EF4-FFF2-40B4-BE49-F238E27FC236}">
                <a16:creationId xmlns:a16="http://schemas.microsoft.com/office/drawing/2014/main" id="{F0DD93E9-D165-3782-A9CA-636FE660413C}"/>
              </a:ext>
            </a:extLst>
          </p:cNvPr>
          <p:cNvSpPr>
            <a:spLocks noGrp="1"/>
          </p:cNvSpPr>
          <p:nvPr>
            <p:ph idx="1"/>
          </p:nvPr>
        </p:nvSpPr>
        <p:spPr/>
        <p:txBody>
          <a:bodyPr/>
          <a:lstStyle/>
          <a:p>
            <a:endParaRPr lang="en-GB"/>
          </a:p>
        </p:txBody>
      </p:sp>
      <p:pic>
        <p:nvPicPr>
          <p:cNvPr id="5" name="Grafik 4">
            <a:extLst>
              <a:ext uri="{FF2B5EF4-FFF2-40B4-BE49-F238E27FC236}">
                <a16:creationId xmlns:a16="http://schemas.microsoft.com/office/drawing/2014/main" id="{D0D6FFCA-382C-D199-A24A-1E99C445BBC6}"/>
              </a:ext>
            </a:extLst>
          </p:cNvPr>
          <p:cNvPicPr>
            <a:picLocks noChangeAspect="1"/>
          </p:cNvPicPr>
          <p:nvPr/>
        </p:nvPicPr>
        <p:blipFill>
          <a:blip r:embed="rId2"/>
          <a:stretch>
            <a:fillRect/>
          </a:stretch>
        </p:blipFill>
        <p:spPr>
          <a:xfrm>
            <a:off x="1150079" y="1647782"/>
            <a:ext cx="4851493" cy="5055623"/>
          </a:xfrm>
          <a:prstGeom prst="rect">
            <a:avLst/>
          </a:prstGeom>
        </p:spPr>
      </p:pic>
      <p:pic>
        <p:nvPicPr>
          <p:cNvPr id="7" name="Grafik 6">
            <a:extLst>
              <a:ext uri="{FF2B5EF4-FFF2-40B4-BE49-F238E27FC236}">
                <a16:creationId xmlns:a16="http://schemas.microsoft.com/office/drawing/2014/main" id="{5AB4E707-FCEF-77B3-BBAB-1D8DDBF4F6BA}"/>
              </a:ext>
            </a:extLst>
          </p:cNvPr>
          <p:cNvPicPr>
            <a:picLocks noChangeAspect="1"/>
          </p:cNvPicPr>
          <p:nvPr/>
        </p:nvPicPr>
        <p:blipFill>
          <a:blip r:embed="rId3"/>
          <a:stretch>
            <a:fillRect/>
          </a:stretch>
        </p:blipFill>
        <p:spPr>
          <a:xfrm>
            <a:off x="5551054" y="1256448"/>
            <a:ext cx="6310115" cy="5236427"/>
          </a:xfrm>
          <a:prstGeom prst="rect">
            <a:avLst/>
          </a:prstGeom>
        </p:spPr>
      </p:pic>
    </p:spTree>
    <p:extLst>
      <p:ext uri="{BB962C8B-B14F-4D97-AF65-F5344CB8AC3E}">
        <p14:creationId xmlns:p14="http://schemas.microsoft.com/office/powerpoint/2010/main" val="360185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1E559B-A078-46E4-9F85-70D65A673A5A}"/>
              </a:ext>
            </a:extLst>
          </p:cNvPr>
          <p:cNvSpPr>
            <a:spLocks noGrp="1"/>
          </p:cNvSpPr>
          <p:nvPr>
            <p:ph type="title"/>
          </p:nvPr>
        </p:nvSpPr>
        <p:spPr/>
        <p:txBody>
          <a:bodyPr>
            <a:normAutofit fontScale="90000"/>
          </a:bodyPr>
          <a:lstStyle/>
          <a:p>
            <a:r>
              <a:rPr lang="el"/>
              <a:t>Ατομικό: Εφέ Dunning-Kruger</a:t>
            </a:r>
            <a:endParaRPr lang="nb-NO"/>
          </a:p>
        </p:txBody>
      </p:sp>
      <p:sp>
        <p:nvSpPr>
          <p:cNvPr id="9" name="Content Placeholder 8">
            <a:extLst>
              <a:ext uri="{FF2B5EF4-FFF2-40B4-BE49-F238E27FC236}">
                <a16:creationId xmlns:a16="http://schemas.microsoft.com/office/drawing/2014/main" id="{9B61E578-F8E3-C7A7-412B-00CEA75BE658}"/>
              </a:ext>
            </a:extLst>
          </p:cNvPr>
          <p:cNvSpPr>
            <a:spLocks noGrp="1"/>
          </p:cNvSpPr>
          <p:nvPr>
            <p:ph idx="1"/>
          </p:nvPr>
        </p:nvSpPr>
        <p:spPr/>
        <p:txBody>
          <a:bodyPr/>
          <a:lstStyle/>
          <a:p>
            <a:endParaRPr lang="en-GB"/>
          </a:p>
        </p:txBody>
      </p:sp>
      <p:pic>
        <p:nvPicPr>
          <p:cNvPr id="4" name="Plassholder for innhold 4">
            <a:extLst>
              <a:ext uri="{FF2B5EF4-FFF2-40B4-BE49-F238E27FC236}">
                <a16:creationId xmlns:a16="http://schemas.microsoft.com/office/drawing/2014/main" id="{BFAF3E18-8743-4E1C-B8DC-84FDC9C588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2021" y="1825625"/>
            <a:ext cx="8367957" cy="4351338"/>
          </a:xfrm>
          <a:prstGeom prst="rect">
            <a:avLst/>
          </a:prstGeom>
        </p:spPr>
      </p:pic>
      <p:sp>
        <p:nvSpPr>
          <p:cNvPr id="3" name="Rektangel 2">
            <a:extLst>
              <a:ext uri="{FF2B5EF4-FFF2-40B4-BE49-F238E27FC236}">
                <a16:creationId xmlns:a16="http://schemas.microsoft.com/office/drawing/2014/main" id="{88328B48-A692-4D88-AD5C-062AA3DD6904}"/>
              </a:ext>
            </a:extLst>
          </p:cNvPr>
          <p:cNvSpPr/>
          <p:nvPr/>
        </p:nvSpPr>
        <p:spPr>
          <a:xfrm>
            <a:off x="280415" y="6338986"/>
            <a:ext cx="11631168" cy="307777"/>
          </a:xfrm>
          <a:prstGeom prst="rect">
            <a:avLst/>
          </a:prstGeom>
        </p:spPr>
        <p:txBody>
          <a:bodyPr wrap="square">
            <a:spAutoFit/>
          </a:bodyPr>
          <a:lstStyle/>
          <a:p>
            <a:r>
              <a:rPr lang="el" sz="1400">
                <a:hlinkClick r:id="rId10"/>
              </a:rPr>
              <a:t>https://www.sw-engineering-candies.com/blog-1/how-good-i-really-am-as-developer--the-dunning-kruger-effect-in-software-engineering</a:t>
            </a:r>
            <a:endParaRPr lang="nb-NO" sz="1400"/>
          </a:p>
        </p:txBody>
      </p:sp>
      <p:pic>
        <p:nvPicPr>
          <p:cNvPr id="5" name="tmp8770">
            <a:hlinkClick r:id="" action="ppaction://media"/>
            <a:extLst>
              <a:ext uri="{FF2B5EF4-FFF2-40B4-BE49-F238E27FC236}">
                <a16:creationId xmlns:a16="http://schemas.microsoft.com/office/drawing/2014/main" id="{2791156B-9D8B-4D25-9901-D6FF6AD00C54}"/>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7.5714"/>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99276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2255D4-1655-796F-60ED-9D8B5776C758}"/>
              </a:ext>
            </a:extLst>
          </p:cNvPr>
          <p:cNvSpPr>
            <a:spLocks noGrp="1"/>
          </p:cNvSpPr>
          <p:nvPr>
            <p:ph type="ctrTitle"/>
          </p:nvPr>
        </p:nvSpPr>
        <p:spPr/>
        <p:txBody>
          <a:bodyPr/>
          <a:lstStyle/>
          <a:p>
            <a:endParaRPr lang="en-GB"/>
          </a:p>
        </p:txBody>
      </p:sp>
      <p:sp>
        <p:nvSpPr>
          <p:cNvPr id="7" name="Subtitle 6">
            <a:extLst>
              <a:ext uri="{FF2B5EF4-FFF2-40B4-BE49-F238E27FC236}">
                <a16:creationId xmlns:a16="http://schemas.microsoft.com/office/drawing/2014/main" id="{E36FFA1A-065F-BACA-604E-FF8A5EC7B846}"/>
              </a:ext>
            </a:extLst>
          </p:cNvPr>
          <p:cNvSpPr>
            <a:spLocks noGrp="1"/>
          </p:cNvSpPr>
          <p:nvPr>
            <p:ph type="subTitle" idx="1"/>
          </p:nvPr>
        </p:nvSpPr>
        <p:spPr/>
        <p:txBody>
          <a:bodyPr/>
          <a:lstStyle/>
          <a:p>
            <a:endParaRPr lang="en-GB"/>
          </a:p>
        </p:txBody>
      </p:sp>
      <p:sp>
        <p:nvSpPr>
          <p:cNvPr id="8" name="Picture Placeholder 7">
            <a:extLst>
              <a:ext uri="{FF2B5EF4-FFF2-40B4-BE49-F238E27FC236}">
                <a16:creationId xmlns:a16="http://schemas.microsoft.com/office/drawing/2014/main" id="{5B30B785-ADE9-3E51-EFCB-6F243F5ED1F4}"/>
              </a:ext>
            </a:extLst>
          </p:cNvPr>
          <p:cNvSpPr>
            <a:spLocks noGrp="1"/>
          </p:cNvSpPr>
          <p:nvPr>
            <p:ph type="pic" sz="quarter" idx="11"/>
          </p:nvPr>
        </p:nvSpPr>
        <p:spPr/>
        <p:txBody>
          <a:bodyPr/>
          <a:lstStyle/>
          <a:p>
            <a:endParaRPr lang="en-GB"/>
          </a:p>
        </p:txBody>
      </p:sp>
      <p:sp>
        <p:nvSpPr>
          <p:cNvPr id="9" name="Text Placeholder 8">
            <a:extLst>
              <a:ext uri="{FF2B5EF4-FFF2-40B4-BE49-F238E27FC236}">
                <a16:creationId xmlns:a16="http://schemas.microsoft.com/office/drawing/2014/main" id="{9F4C7BB1-D870-65A6-600D-2C7680BC3C72}"/>
              </a:ext>
            </a:extLst>
          </p:cNvPr>
          <p:cNvSpPr>
            <a:spLocks noGrp="1"/>
          </p:cNvSpPr>
          <p:nvPr>
            <p:ph type="body" sz="quarter" idx="12"/>
          </p:nvPr>
        </p:nvSpPr>
        <p:spPr/>
        <p:txBody>
          <a:bodyPr/>
          <a:lstStyle/>
          <a:p>
            <a:endParaRPr lang="en-GB"/>
          </a:p>
        </p:txBody>
      </p:sp>
      <p:sp>
        <p:nvSpPr>
          <p:cNvPr id="5" name="Rectangle: Rounded Corners 4">
            <a:extLst>
              <a:ext uri="{FF2B5EF4-FFF2-40B4-BE49-F238E27FC236}">
                <a16:creationId xmlns:a16="http://schemas.microsoft.com/office/drawing/2014/main" id="{A806A441-77DA-2482-1F88-BA9B3294FA89}"/>
              </a:ext>
            </a:extLst>
          </p:cNvPr>
          <p:cNvSpPr/>
          <p:nvPr/>
        </p:nvSpPr>
        <p:spPr>
          <a:xfrm>
            <a:off x="4840146" y="2890777"/>
            <a:ext cx="2511707" cy="1076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 sz="1800" b="0" i="0" u="none" strike="noStrike" kern="1200" cap="none" spc="0" normalizeH="0" baseline="0" noProof="0" err="1">
                <a:ln>
                  <a:noFill/>
                </a:ln>
                <a:solidFill>
                  <a:prstClr val="white"/>
                </a:solidFill>
                <a:effectLst/>
                <a:uLnTx/>
                <a:uFillTx/>
                <a:latin typeface="Aptos" panose="02110004020202020204"/>
                <a:ea typeface="+mn-ea"/>
                <a:cs typeface="+mn-cs"/>
              </a:rPr>
              <a:t>Τι είναι ο τομέας κυβερνοασφάλειας;</a:t>
            </a:r>
          </a:p>
        </p:txBody>
      </p:sp>
      <p:pic>
        <p:nvPicPr>
          <p:cNvPr id="4" name="Picture 3">
            <a:extLst>
              <a:ext uri="{FF2B5EF4-FFF2-40B4-BE49-F238E27FC236}">
                <a16:creationId xmlns:a16="http://schemas.microsoft.com/office/drawing/2014/main" id="{7D895076-926E-5356-5E46-B06A24FA0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661" y="0"/>
            <a:ext cx="11930675" cy="6858000"/>
          </a:xfrm>
          <a:prstGeom prst="rect">
            <a:avLst/>
          </a:prstGeom>
        </p:spPr>
      </p:pic>
    </p:spTree>
    <p:extLst>
      <p:ext uri="{BB962C8B-B14F-4D97-AF65-F5344CB8AC3E}">
        <p14:creationId xmlns:p14="http://schemas.microsoft.com/office/powerpoint/2010/main" val="4257761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CC0016-C04C-41DF-981F-5D5996183469}"/>
              </a:ext>
            </a:extLst>
          </p:cNvPr>
          <p:cNvSpPr>
            <a:spLocks noGrp="1"/>
          </p:cNvSpPr>
          <p:nvPr>
            <p:ph type="title"/>
          </p:nvPr>
        </p:nvSpPr>
        <p:spPr>
          <a:xfrm>
            <a:off x="1097280" y="286603"/>
            <a:ext cx="10058400" cy="1450757"/>
          </a:xfrm>
        </p:spPr>
        <p:txBody>
          <a:bodyPr anchor="b">
            <a:normAutofit/>
          </a:bodyPr>
          <a:lstStyle/>
          <a:p>
            <a:r>
              <a:rPr lang="el"/>
              <a:t>Ορισμός</a:t>
            </a:r>
          </a:p>
        </p:txBody>
      </p:sp>
      <p:pic>
        <p:nvPicPr>
          <p:cNvPr id="1026" name="Picture 2" descr="Παρουσιάζοντας το Insider Attack Matrix - G Research">
            <a:extLst>
              <a:ext uri="{FF2B5EF4-FFF2-40B4-BE49-F238E27FC236}">
                <a16:creationId xmlns:a16="http://schemas.microsoft.com/office/drawing/2014/main" id="{F89AA46A-209E-4DD0-A9C1-8E3351812C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3217006"/>
            <a:ext cx="5384800" cy="1292352"/>
          </a:xfrm>
          <a:prstGeom prst="rect">
            <a:avLst/>
          </a:prstGeom>
          <a:solidFill>
            <a:srgbClr val="FFFFFF"/>
          </a:solidFill>
        </p:spPr>
      </p:pic>
      <p:sp>
        <p:nvSpPr>
          <p:cNvPr id="3" name="Inhaltsplatzhalter 2">
            <a:extLst>
              <a:ext uri="{FF2B5EF4-FFF2-40B4-BE49-F238E27FC236}">
                <a16:creationId xmlns:a16="http://schemas.microsoft.com/office/drawing/2014/main" id="{C9F498FD-84F7-4BF2-A24F-EAAD3C06C1E9}"/>
              </a:ext>
            </a:extLst>
          </p:cNvPr>
          <p:cNvSpPr>
            <a:spLocks noGrp="1"/>
          </p:cNvSpPr>
          <p:nvPr>
            <p:ph sz="half" idx="2"/>
          </p:nvPr>
        </p:nvSpPr>
        <p:spPr>
          <a:xfrm>
            <a:off x="6197600" y="1600201"/>
            <a:ext cx="5384800" cy="4525963"/>
          </a:xfrm>
        </p:spPr>
        <p:txBody>
          <a:bodyPr>
            <a:normAutofit fontScale="92500" lnSpcReduction="10000"/>
          </a:bodyPr>
          <a:lstStyle/>
          <a:p>
            <a:pPr>
              <a:lnSpc>
                <a:spcPct val="90000"/>
              </a:lnSpc>
            </a:pPr>
            <a:r>
              <a:rPr lang="el" sz="3200"/>
              <a:t>Μια εσωτερική απειλή προκαλείται από ένα άτομο που έχει ή είχε εξουσιοδοτημένη πρόσβαση στα περιουσιακά στοιχεία ενός οργανισμού και το οποίο ενεργεί είτε κακόβουλα είτε ακούσια, με τρόπο που θα μπορούσε να επηρεάσει αρνητικά τον οργανισμό. (Κώστας, 2017)</a:t>
            </a:r>
          </a:p>
        </p:txBody>
      </p:sp>
      <p:sp>
        <p:nvSpPr>
          <p:cNvPr id="1031" name="Footer Placeholder 4">
            <a:extLst>
              <a:ext uri="{FF2B5EF4-FFF2-40B4-BE49-F238E27FC236}">
                <a16:creationId xmlns:a16="http://schemas.microsoft.com/office/drawing/2014/main" id="{92488F52-75B8-DF0D-4468-97EEB5E478D1}"/>
              </a:ext>
            </a:extLst>
          </p:cNvPr>
          <p:cNvSpPr>
            <a:spLocks noGrp="1"/>
          </p:cNvSpPr>
          <p:nvPr>
            <p:ph type="ftr" sz="quarter" idx="11"/>
          </p:nvPr>
        </p:nvSpPr>
        <p:spPr>
          <a:xfrm>
            <a:off x="643051" y="6221324"/>
            <a:ext cx="6818262" cy="365125"/>
          </a:xfrm>
        </p:spPr>
        <p:txBody>
          <a:bodyPr/>
          <a:lstStyle/>
          <a:p>
            <a:endParaRPr lang="en-US"/>
          </a:p>
        </p:txBody>
      </p:sp>
      <p:sp>
        <p:nvSpPr>
          <p:cNvPr id="1033" name="Slide Number Placeholder 5">
            <a:extLst>
              <a:ext uri="{FF2B5EF4-FFF2-40B4-BE49-F238E27FC236}">
                <a16:creationId xmlns:a16="http://schemas.microsoft.com/office/drawing/2014/main" id="{7D74DAE5-C0F6-1688-3407-65B9B054C3AF}"/>
              </a:ext>
            </a:extLst>
          </p:cNvPr>
          <p:cNvSpPr>
            <a:spLocks noGrp="1"/>
          </p:cNvSpPr>
          <p:nvPr>
            <p:ph type="sldNum" sz="quarter" idx="12"/>
          </p:nvPr>
        </p:nvSpPr>
        <p:spPr>
          <a:xfrm>
            <a:off x="10930596" y="6221324"/>
            <a:ext cx="617912" cy="365125"/>
          </a:xfrm>
        </p:spPr>
        <p:txBody>
          <a:bodyPr/>
          <a:lstStyle/>
          <a:p>
            <a:pPr>
              <a:spcAft>
                <a:spcPts val="600"/>
              </a:spcAft>
            </a:pPr>
            <a:fld id="{B82CCC60-E8CD-4174-8B1A-7DF615B22EEF}" type="slidenum">
              <a:rPr lang="en-US" smtClean="0"/>
              <a:pPr>
                <a:spcAft>
                  <a:spcPts val="600"/>
                </a:spcAft>
              </a:pPr>
              <a:t>50</a:t>
            </a:fld>
            <a:endParaRPr lang="en-US"/>
          </a:p>
        </p:txBody>
      </p:sp>
    </p:spTree>
    <p:extLst>
      <p:ext uri="{BB962C8B-B14F-4D97-AF65-F5344CB8AC3E}">
        <p14:creationId xmlns:p14="http://schemas.microsoft.com/office/powerpoint/2010/main" val="2709058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EB08548-1CA1-DCA0-D122-4A1EFBA809AA}"/>
              </a:ext>
            </a:extLst>
          </p:cNvPr>
          <p:cNvPicPr>
            <a:picLocks noChangeAspect="1"/>
          </p:cNvPicPr>
          <p:nvPr/>
        </p:nvPicPr>
        <p:blipFill>
          <a:blip r:embed="rId2"/>
          <a:stretch>
            <a:fillRect/>
          </a:stretch>
        </p:blipFill>
        <p:spPr>
          <a:xfrm>
            <a:off x="2598592" y="618733"/>
            <a:ext cx="7563906" cy="5620534"/>
          </a:xfrm>
          <a:prstGeom prst="rect">
            <a:avLst/>
          </a:prstGeom>
        </p:spPr>
      </p:pic>
      <p:sp>
        <p:nvSpPr>
          <p:cNvPr id="2" name="Title 1">
            <a:extLst>
              <a:ext uri="{FF2B5EF4-FFF2-40B4-BE49-F238E27FC236}">
                <a16:creationId xmlns:a16="http://schemas.microsoft.com/office/drawing/2014/main" id="{1AA859AA-B573-3AB9-4FDE-7BD979F47C5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5A3535D-B58F-C4CB-141B-4C10002B9DE3}"/>
              </a:ext>
            </a:extLst>
          </p:cNvPr>
          <p:cNvSpPr>
            <a:spLocks noGrp="1"/>
          </p:cNvSpPr>
          <p:nvPr>
            <p:ph type="subTitle" idx="1"/>
          </p:nvPr>
        </p:nvSpPr>
        <p:spPr/>
        <p:txBody>
          <a:bodyPr/>
          <a:lstStyle/>
          <a:p>
            <a:endParaRPr lang="en-GB"/>
          </a:p>
        </p:txBody>
      </p:sp>
      <p:sp>
        <p:nvSpPr>
          <p:cNvPr id="6" name="Text Placeholder 5">
            <a:extLst>
              <a:ext uri="{FF2B5EF4-FFF2-40B4-BE49-F238E27FC236}">
                <a16:creationId xmlns:a16="http://schemas.microsoft.com/office/drawing/2014/main" id="{C5598171-07B2-D9E0-A287-5A94992C96AF}"/>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489027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Στιγμιότυπο οθόνης ενός υπολογιστή&#10;&#10;Η περιγραφή δημιουργείται αυτόματα με χαμηλή εμπιστοσύνη">
            <a:extLst>
              <a:ext uri="{FF2B5EF4-FFF2-40B4-BE49-F238E27FC236}">
                <a16:creationId xmlns:a16="http://schemas.microsoft.com/office/drawing/2014/main" id="{6B901E58-CF01-B978-362B-B7918B12BF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358" y="1828800"/>
            <a:ext cx="8096250" cy="3200400"/>
          </a:xfrm>
          <a:prstGeom prst="rect">
            <a:avLst/>
          </a:prstGeom>
        </p:spPr>
      </p:pic>
      <p:pic>
        <p:nvPicPr>
          <p:cNvPr id="2" name="Bilde 2" descr="Διάγραμμα&#10;&#10;Η περιγραφή δημιουργείται αυτόματα">
            <a:extLst>
              <a:ext uri="{FF2B5EF4-FFF2-40B4-BE49-F238E27FC236}">
                <a16:creationId xmlns:a16="http://schemas.microsoft.com/office/drawing/2014/main" id="{093CFEB8-BB53-F751-2417-3631C659A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6985" y="874014"/>
            <a:ext cx="3197657" cy="4919472"/>
          </a:xfrm>
          <a:prstGeom prst="rect">
            <a:avLst/>
          </a:prstGeom>
          <a:ln w="12700">
            <a:noFill/>
          </a:ln>
        </p:spPr>
      </p:pic>
      <p:sp>
        <p:nvSpPr>
          <p:cNvPr id="10" name="Title 9">
            <a:extLst>
              <a:ext uri="{FF2B5EF4-FFF2-40B4-BE49-F238E27FC236}">
                <a16:creationId xmlns:a16="http://schemas.microsoft.com/office/drawing/2014/main" id="{BAA2DBC7-8A59-B130-9BD2-1F81A6A4D20E}"/>
              </a:ext>
            </a:extLst>
          </p:cNvPr>
          <p:cNvSpPr>
            <a:spLocks noGrp="1"/>
          </p:cNvSpPr>
          <p:nvPr>
            <p:ph type="ctrTitle"/>
          </p:nvPr>
        </p:nvSpPr>
        <p:spPr>
          <a:xfrm>
            <a:off x="147358" y="180359"/>
            <a:ext cx="4786877" cy="1518315"/>
          </a:xfrm>
        </p:spPr>
        <p:txBody>
          <a:bodyPr/>
          <a:lstStyle/>
          <a:p>
            <a:r>
              <a:rPr lang="el"/>
              <a:t>Απαιτούμενες δεξιότητες</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el" err="1"/>
              <a:t>Παράδειγμα αλληλεπίδρασης</a:t>
            </a:r>
            <a:endParaRPr lang="nb-NO"/>
          </a:p>
        </p:txBody>
      </p:sp>
      <p:sp>
        <p:nvSpPr>
          <p:cNvPr id="3" name="Plassholder for innhold 2"/>
          <p:cNvSpPr>
            <a:spLocks noGrp="1"/>
          </p:cNvSpPr>
          <p:nvPr>
            <p:ph type="subTitle" idx="1"/>
          </p:nvPr>
        </p:nvSpPr>
        <p:spPr>
          <a:xfrm>
            <a:off x="6605708" y="2431477"/>
            <a:ext cx="4786877" cy="3594419"/>
          </a:xfrm>
        </p:spPr>
        <p:txBody>
          <a:bodyPr>
            <a:normAutofit fontScale="70000" lnSpcReduction="20000"/>
          </a:bodyPr>
          <a:lstStyle/>
          <a:p>
            <a:pPr marL="0" indent="0">
              <a:buNone/>
            </a:pPr>
            <a:r>
              <a:rPr lang="el" sz="2000"/>
              <a:t>Οι άλλοι άνθρωποι γίνονται η κατάσταση του ατόμου </a:t>
            </a:r>
          </a:p>
          <a:p>
            <a:pPr marL="0" indent="0" algn="ctr">
              <a:buNone/>
            </a:pPr>
            <a:r>
              <a:rPr lang="el" sz="9600"/>
              <a:t>B= f(P x S)</a:t>
            </a:r>
          </a:p>
          <a:p>
            <a:pPr marL="0" indent="0">
              <a:buNone/>
            </a:pPr>
            <a:endParaRPr lang="nb-NO" sz="4300"/>
          </a:p>
          <a:p>
            <a:pPr marL="0" indent="0">
              <a:buNone/>
            </a:pPr>
            <a:r>
              <a:rPr lang="el" sz="4300"/>
              <a:t>Περίπλοκη εικόνα:</a:t>
            </a:r>
          </a:p>
          <a:p>
            <a:pPr marL="0" indent="0" algn="ctr">
              <a:buNone/>
            </a:pPr>
            <a:endParaRPr lang="nb-NO" sz="3100"/>
          </a:p>
          <a:p>
            <a:pPr marL="0" indent="0" algn="ctr">
              <a:buNone/>
            </a:pPr>
            <a:r>
              <a:rPr lang="el" sz="3100"/>
              <a:t>Συμπεριφορά= f</a:t>
            </a:r>
            <a:r>
              <a:rPr lang="el" sz="3100" baseline="-25000"/>
              <a:t>c</a:t>
            </a:r>
            <a:r>
              <a:rPr lang="el" sz="3100"/>
              <a:t>[P</a:t>
            </a:r>
            <a:r>
              <a:rPr lang="el" sz="3100" baseline="-25000"/>
              <a:t>c</a:t>
            </a:r>
            <a:r>
              <a:rPr lang="el" sz="3100"/>
              <a:t>*f</a:t>
            </a:r>
            <a:r>
              <a:rPr lang="el" sz="3100" baseline="-25000"/>
              <a:t>o</a:t>
            </a:r>
            <a:r>
              <a:rPr lang="el" sz="3100"/>
              <a:t>(S*P</a:t>
            </a:r>
            <a:r>
              <a:rPr lang="el" sz="3100" baseline="-25000"/>
              <a:t>o</a:t>
            </a:r>
            <a:r>
              <a:rPr lang="el" sz="3100"/>
              <a:t>)]*f</a:t>
            </a:r>
            <a:r>
              <a:rPr lang="el" sz="3100" baseline="-25000"/>
              <a:t>o</a:t>
            </a:r>
            <a:r>
              <a:rPr lang="el" sz="3100"/>
              <a:t>[P</a:t>
            </a:r>
            <a:r>
              <a:rPr lang="el" sz="3100" baseline="-25000"/>
              <a:t>o</a:t>
            </a:r>
            <a:r>
              <a:rPr lang="el" sz="3100"/>
              <a:t>*f</a:t>
            </a:r>
            <a:r>
              <a:rPr lang="el" sz="3100" baseline="-25000"/>
              <a:t>c</a:t>
            </a:r>
            <a:r>
              <a:rPr lang="el" sz="3100"/>
              <a:t>(P</a:t>
            </a:r>
            <a:r>
              <a:rPr lang="el" sz="3100" baseline="-25000"/>
              <a:t>c</a:t>
            </a:r>
            <a:r>
              <a:rPr lang="el" sz="3100"/>
              <a:t>*S)]</a:t>
            </a:r>
          </a:p>
          <a:p>
            <a:pPr marL="0" indent="0" algn="ctr">
              <a:buNone/>
            </a:pPr>
            <a:endParaRPr lang="nb-NO" sz="1200"/>
          </a:p>
          <a:p>
            <a:pPr marL="0" indent="0" algn="ctr">
              <a:buNone/>
            </a:pPr>
            <a:endParaRPr lang="nb-NO" sz="1200"/>
          </a:p>
          <a:p>
            <a:pPr marL="0" indent="0" algn="ctr">
              <a:buNone/>
            </a:pPr>
            <a:endParaRPr lang="nb-NO" sz="1200"/>
          </a:p>
          <a:p>
            <a:pPr marL="0" indent="0" algn="ctr">
              <a:buNone/>
            </a:pPr>
            <a:endParaRPr lang="nb-NO" sz="1200"/>
          </a:p>
          <a:p>
            <a:pPr marL="0" indent="0" algn="ctr">
              <a:buNone/>
            </a:pPr>
            <a:r>
              <a:rPr lang="el" sz="1200"/>
              <a:t>C=αξιωματικός κυβερνοχώρου· o=άλλο πρόσωπο</a:t>
            </a:r>
          </a:p>
          <a:p>
            <a:pPr marL="0" indent="0" algn="ctr">
              <a:buNone/>
            </a:pPr>
            <a:endParaRPr lang="nb-NO" sz="9600"/>
          </a:p>
        </p:txBody>
      </p:sp>
      <p:pic>
        <p:nvPicPr>
          <p:cNvPr id="6" name="Picture Placeholder 5">
            <a:extLst>
              <a:ext uri="{FF2B5EF4-FFF2-40B4-BE49-F238E27FC236}">
                <a16:creationId xmlns:a16="http://schemas.microsoft.com/office/drawing/2014/main" id="{C8DDA348-5EED-4DF5-6BAA-BC695EBFF812}"/>
              </a:ext>
            </a:extLst>
          </p:cNvPr>
          <p:cNvPicPr>
            <a:picLocks noGrp="1" noChangeAspect="1"/>
          </p:cNvPicPr>
          <p:nvPr>
            <p:ph type="pic" sz="quarter" idx="11"/>
          </p:nvPr>
        </p:nvPicPr>
        <p:blipFill>
          <a:blip r:embed="rId2"/>
          <a:srcRect l="25679" r="25679"/>
          <a:stretch>
            <a:fillRect/>
          </a:stretch>
        </p:blipFill>
        <p:spPr>
          <a:prstGeom prst="rect">
            <a:avLst/>
          </a:prstGeom>
        </p:spPr>
      </p:pic>
    </p:spTree>
    <p:extLst>
      <p:ext uri="{BB962C8B-B14F-4D97-AF65-F5344CB8AC3E}">
        <p14:creationId xmlns:p14="http://schemas.microsoft.com/office/powerpoint/2010/main" val="38551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42FE48-15AC-BBDE-AFB0-B576E8B5ADDC}"/>
              </a:ext>
            </a:extLst>
          </p:cNvPr>
          <p:cNvSpPr>
            <a:spLocks noGrp="1"/>
          </p:cNvSpPr>
          <p:nvPr>
            <p:ph type="title"/>
          </p:nvPr>
        </p:nvSpPr>
        <p:spPr/>
        <p:txBody>
          <a:bodyPr>
            <a:noAutofit/>
          </a:bodyPr>
          <a:lstStyle/>
          <a:p>
            <a:r>
              <a:rPr lang="el" sz="4000" i="1"/>
              <a:t>Συμβάντα στον κυβερνοχώρο και αντιδράσεις εντός ενός οργανισμού σε ατομικό, κοινωνικό και οργανωτικό επίπεδο</a:t>
            </a:r>
            <a:endParaRPr lang="en-GB" sz="4000"/>
          </a:p>
        </p:txBody>
      </p:sp>
      <p:sp>
        <p:nvSpPr>
          <p:cNvPr id="12" name="Text Placeholder 11">
            <a:extLst>
              <a:ext uri="{FF2B5EF4-FFF2-40B4-BE49-F238E27FC236}">
                <a16:creationId xmlns:a16="http://schemas.microsoft.com/office/drawing/2014/main" id="{D61C1461-5C10-1792-6F56-AD8DA19DC0B2}"/>
              </a:ext>
            </a:extLst>
          </p:cNvPr>
          <p:cNvSpPr>
            <a:spLocks noGrp="1"/>
          </p:cNvSpPr>
          <p:nvPr>
            <p:ph type="body" idx="1"/>
          </p:nvPr>
        </p:nvSpPr>
        <p:spPr/>
        <p:txBody>
          <a:bodyPr/>
          <a:lstStyle/>
          <a:p>
            <a:endParaRPr lang="en-GB"/>
          </a:p>
        </p:txBody>
      </p:sp>
      <p:pic>
        <p:nvPicPr>
          <p:cNvPr id="4" name="Picture 1" descr="σελίδα8εικόνα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2441" y="1786934"/>
            <a:ext cx="4554945"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7067549" y="5918666"/>
            <a:ext cx="4752975" cy="461665"/>
          </a:xfrm>
          <a:prstGeom prst="rect">
            <a:avLst/>
          </a:prstGeom>
        </p:spPr>
        <p:txBody>
          <a:bodyPr wrap="square">
            <a:spAutoFit/>
          </a:bodyPr>
          <a:lstStyle/>
          <a:p>
            <a:pPr marL="457189" marR="0" lvl="0" indent="-457189" algn="l" defTabSz="914377" rtl="0" eaLnBrk="1" fontAlgn="auto" latinLnBrk="0" hangingPunct="1">
              <a:lnSpc>
                <a:spcPct val="100000"/>
              </a:lnSpc>
              <a:spcBef>
                <a:spcPts val="0"/>
              </a:spcBef>
              <a:spcAft>
                <a:spcPts val="500"/>
              </a:spcAft>
              <a:buClrTx/>
              <a:buSzTx/>
              <a:buFontTx/>
              <a:buNone/>
              <a:tabLst>
                <a:tab pos="2685984" algn="l"/>
              </a:tabLst>
              <a:defRPr/>
            </a:pPr>
            <a:r>
              <a:rPr kumimoji="0" lang="el" sz="1200" b="0" i="0" u="none" strike="noStrike" kern="1200" cap="none" spc="0" normalizeH="0" baseline="0" noProof="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Joinson, Α.Ν., &amp; van Steen, Τ. (2018). Ανθρώπινες πτυχές της ασφάλειας στον κυβερνοχώρο: Αλλαγή συμπεριφοράς ή κουλτούρας; </a:t>
            </a:r>
            <a:r>
              <a:rPr kumimoji="0" lang="el" sz="1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Ασφάλεια στον κυβερνοχώρο, 1(4),</a:t>
            </a:r>
            <a:r>
              <a:rPr kumimoji="0" lang="el"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351-360</a:t>
            </a:r>
            <a:r>
              <a:rPr kumimoji="0" lang="el" sz="1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1200" b="0" i="0" u="none" strike="noStrike" kern="1200" cap="none" spc="0" normalizeH="0" baseline="0" noProof="0">
              <a:ln>
                <a:noFill/>
              </a:ln>
              <a:solidFill>
                <a:prstClr val="black"/>
              </a:solidFill>
              <a:effectLst/>
              <a:uLnTx/>
              <a:uFillTx/>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3385022" y="2514693"/>
            <a:ext cx="4249782" cy="3808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142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C280C-B7AD-3290-F3BE-AFFFCA8F7534}"/>
              </a:ext>
            </a:extLst>
          </p:cNvPr>
          <p:cNvSpPr>
            <a:spLocks noGrp="1"/>
          </p:cNvSpPr>
          <p:nvPr>
            <p:ph type="ctrTitle"/>
          </p:nvPr>
        </p:nvSpPr>
        <p:spPr/>
        <p:txBody>
          <a:bodyPr/>
          <a:lstStyle/>
          <a:p>
            <a:endParaRPr lang="en-GB"/>
          </a:p>
        </p:txBody>
      </p:sp>
      <p:sp>
        <p:nvSpPr>
          <p:cNvPr id="6" name="Subtitle 5">
            <a:extLst>
              <a:ext uri="{FF2B5EF4-FFF2-40B4-BE49-F238E27FC236}">
                <a16:creationId xmlns:a16="http://schemas.microsoft.com/office/drawing/2014/main" id="{E6075D30-E145-802D-1845-435F9C9242E7}"/>
              </a:ext>
            </a:extLst>
          </p:cNvPr>
          <p:cNvSpPr>
            <a:spLocks noGrp="1"/>
          </p:cNvSpPr>
          <p:nvPr>
            <p:ph type="subTitle" idx="1"/>
          </p:nvPr>
        </p:nvSpPr>
        <p:spPr/>
        <p:txBody>
          <a:bodyPr/>
          <a:lstStyle/>
          <a:p>
            <a:endParaRPr lang="en-GB"/>
          </a:p>
        </p:txBody>
      </p:sp>
      <p:sp>
        <p:nvSpPr>
          <p:cNvPr id="7" name="Picture Placeholder 6">
            <a:extLst>
              <a:ext uri="{FF2B5EF4-FFF2-40B4-BE49-F238E27FC236}">
                <a16:creationId xmlns:a16="http://schemas.microsoft.com/office/drawing/2014/main" id="{F369687A-6C43-1278-08CE-86D1AC95931A}"/>
              </a:ext>
            </a:extLst>
          </p:cNvPr>
          <p:cNvSpPr>
            <a:spLocks noGrp="1"/>
          </p:cNvSpPr>
          <p:nvPr>
            <p:ph type="pic" sz="quarter" idx="11"/>
          </p:nvPr>
        </p:nvSpPr>
        <p:spPr/>
        <p:txBody>
          <a:bodyPr/>
          <a:lstStyle/>
          <a:p>
            <a:endParaRPr lang="en-GB"/>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sz="quarter" idx="12"/>
          </p:nvPr>
        </p:nvSpPr>
        <p:spPr/>
        <p:txBody>
          <a:bodyPr>
            <a:normAutofit/>
          </a:bodyPr>
          <a:lstStyle/>
          <a:p>
            <a:r>
              <a:rPr lang="el"/>
              <a:t>  https://www.enisa.europa.eu/publications/european-cybersecurity-skills-framework-ecsf</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2"/>
          <a:stretch>
            <a:fillRect/>
          </a:stretch>
        </p:blipFill>
        <p:spPr>
          <a:xfrm>
            <a:off x="1246094" y="731655"/>
            <a:ext cx="10355115" cy="4596577"/>
          </a:xfrm>
          <a:prstGeom prst="rect">
            <a:avLst/>
          </a:prstGeom>
        </p:spPr>
      </p:pic>
    </p:spTree>
    <p:extLst>
      <p:ext uri="{BB962C8B-B14F-4D97-AF65-F5344CB8AC3E}">
        <p14:creationId xmlns:p14="http://schemas.microsoft.com/office/powerpoint/2010/main" val="8324516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THENA.CUSTOMXMLID" val="{E01E871D-E022-495A-9B6B-484A7713A77B}"/>
  <p:tag name="ATHENA.CUSTOMXMLCONTENT" val="&lt;?xml version=&quot;1.0&quot;?&gt;&lt;athena xmlns=&quot;http://schemas.microsoft.com/edu/athena&quot; version=&quot;0.1.3517.0&quot;&gt;&lt;timings duration=&quot;407341&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D0ACC670-A9E4-4AC4-8313-68CBD34560C1}"/>
  <p:tag name="ATHENA.CUSTOMXMLCONTENT" val="&lt;?xml version=&quot;1.0&quot;?&gt;&lt;athena xmlns=&quot;http://schemas.microsoft.com/edu/athena&quot; version=&quot;0.1.3517.0&quot;&gt;&lt;media streamable=&quot;true&quot; recordStart=&quot;0&quot; recordEnd=&quot;407341&quot; recordLength=&quot;407348&quot; audioOnly=&quot;true&quot;/&gt;&lt;/athena&gt;"/>
</p:tagLst>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Pro-Training Presentation Template-V9" id="{BF87C411-BF70-4F6E-AEAA-D65D7FBD2B32}" vid="{339A450F-7E7C-4C34-9375-3CE3CE7895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athena xmlns="http://schemas.microsoft.com/edu/athena" version="0.1.3517.0">
  <timings duration="407341"/>
</athena>
</file>

<file path=customXml/item3.xml><?xml version="1.0" encoding="utf-8"?>
<athena xmlns="http://schemas.microsoft.com/edu/athena" version="0.1.3517.0">
  <media streamable="true" recordStart="0" recordEnd="407341" recordLength="407348" audioOnly="true"/>
</athena>
</file>

<file path=customXml/item4.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E01E871D-E022-495A-9B6B-484A7713A77B}">
  <ds:schemaRefs>
    <ds:schemaRef ds:uri="http://schemas.microsoft.com/edu/athena"/>
  </ds:schemaRefs>
</ds:datastoreItem>
</file>

<file path=customXml/itemProps3.xml><?xml version="1.0" encoding="utf-8"?>
<ds:datastoreItem xmlns:ds="http://schemas.openxmlformats.org/officeDocument/2006/customXml" ds:itemID="{D0ACC670-A9E4-4AC4-8313-68CBD34560C1}">
  <ds:schemaRefs>
    <ds:schemaRef ds:uri="http://schemas.microsoft.com/edu/athena"/>
  </ds:schemaRefs>
</ds:datastoreItem>
</file>

<file path=customXml/itemProps4.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otalTime>2</TotalTime>
  <Words>7513</Words>
  <Application>Microsoft Office PowerPoint</Application>
  <PresentationFormat>Widescreen</PresentationFormat>
  <Paragraphs>387</Paragraphs>
  <Slides>52</Slides>
  <Notes>27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Aptos</vt:lpstr>
      <vt:lpstr>Arial</vt:lpstr>
      <vt:lpstr>Book Antiqua</vt:lpstr>
      <vt:lpstr>Calibri</vt:lpstr>
      <vt:lpstr>Century Gothic</vt:lpstr>
      <vt:lpstr>Courier New</vt:lpstr>
      <vt:lpstr>Helvetica Neue</vt:lpstr>
      <vt:lpstr>Times New Roman</vt:lpstr>
      <vt:lpstr>Verdana</vt:lpstr>
      <vt:lpstr>Custom</vt:lpstr>
      <vt:lpstr>Θέμα 1 – Εισαγωγή στον Ανθρώπινο Παράγοντα στην Κυβερνοασφάλεια</vt:lpstr>
      <vt:lpstr>Ευχαριστίες</vt:lpstr>
      <vt:lpstr>Βασικά στοιχεία και διαχείριση κυβερνοασφάλειας</vt:lpstr>
      <vt:lpstr>ΙΣΑΚΑ</vt:lpstr>
      <vt:lpstr>PowerPoint Presentation</vt:lpstr>
      <vt:lpstr>Απαιτούμενες δεξιότητες</vt:lpstr>
      <vt:lpstr>Παράδειγμα αλληλεπίδρασης</vt:lpstr>
      <vt:lpstr>Συμβάντα στον κυβερνοχώρο και αντιδράσεις εντός ενός οργανισμού σε ατομικό, κοινωνικό και οργανωτικό επίπεδο</vt:lpstr>
      <vt:lpstr>PowerPoint Presentation</vt:lpstr>
      <vt:lpstr>PowerPoint Presentation</vt:lpstr>
      <vt:lpstr>Ίσως χρειαζόμαστε μια κοινή γλώσσα</vt:lpstr>
      <vt:lpstr>Σύσταση ανάγνωσης</vt:lpstr>
      <vt:lpstr>Συστάσεις για συγκεκριμένες ομάδες</vt:lpstr>
      <vt:lpstr>Συστάσεις για συγκεκριμένες ομάδες</vt:lpstr>
      <vt:lpstr>Συστάσεις για συγκεκριμένες ομάδες</vt:lpstr>
      <vt:lpstr>Τώρα μερικά επιλεγμένα αποσπάσματα σχετικά με το τι να περιμένετε</vt:lpstr>
      <vt:lpstr>PowerPoint Presentation</vt:lpstr>
      <vt:lpstr>PowerPoint Presentation</vt:lpstr>
      <vt:lpstr>PowerPoint Presentation</vt:lpstr>
      <vt:lpstr>PowerPoint Presentation</vt:lpstr>
      <vt:lpstr>PowerPoint Presentation</vt:lpstr>
      <vt:lpstr>PowerPoint Presentation</vt:lpstr>
      <vt:lpstr>Τι συνέβη?</vt:lpstr>
      <vt:lpstr>PowerPoint Presentation</vt:lpstr>
      <vt:lpstr>PowerPoint Presentation</vt:lpstr>
      <vt:lpstr>Κοινωνική μηχανική</vt:lpstr>
      <vt:lpstr>(πολύ) μικρά παραδείγματα</vt:lpstr>
      <vt:lpstr>Πλαίσιο Προσωπικότητας Κοινωνικής Μηχανικής</vt:lpstr>
      <vt:lpstr>Διαισθητικές αποφάσεις</vt:lpstr>
      <vt:lpstr>PowerPoint Presentation</vt:lpstr>
      <vt:lpstr>PowerPoint Presentation</vt:lpstr>
      <vt:lpstr>PowerPoint Presentation</vt:lpstr>
      <vt:lpstr>PowerPoint Presentation</vt:lpstr>
      <vt:lpstr>PowerPoint Presentation</vt:lpstr>
      <vt:lpstr>Στοιχεία παιχνιδιού που καλύπτουν ψυχολογικές ανάγκες για την ανάπτυξη κινήτρων</vt:lpstr>
      <vt:lpstr>Πιο προσεκτική ματιά: Θεωρία Αυτοδιάθεσης</vt:lpstr>
      <vt:lpstr>PowerPoint Presentation</vt:lpstr>
      <vt:lpstr>Φορείς επίθεσης – Κοινωνική προσέγγιση</vt:lpstr>
      <vt:lpstr>PowerPoint Presentation</vt:lpstr>
      <vt:lpstr>PowerPoint Presentation</vt:lpstr>
      <vt:lpstr>PowerPoint Presentation</vt:lpstr>
      <vt:lpstr>PowerPoint Presentation</vt:lpstr>
      <vt:lpstr>Εμπιστοσύνη μοντελοποίησης</vt:lpstr>
      <vt:lpstr>(Lankton &amp; McKnight, 2011)</vt:lpstr>
      <vt:lpstr>PowerPoint Presentation</vt:lpstr>
      <vt:lpstr>PowerPoint Presentation</vt:lpstr>
      <vt:lpstr>Τύποι κινδύνου</vt:lpstr>
      <vt:lpstr>Σχεδιασμός με βάση τη νευροεργονομία/SA</vt:lpstr>
      <vt:lpstr>Ατομικό: Εφέ Dunning-Kruger</vt:lpstr>
      <vt:lpstr>Ορισμός</vt:lpstr>
      <vt:lpstr>PowerPoint Presentation</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6</cp:revision>
  <dcterms:modified xsi:type="dcterms:W3CDTF">2026-02-16T14:46:47Z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