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3" r:id="rId2"/>
  </p:sldMasterIdLst>
  <p:notesMasterIdLst>
    <p:notesMasterId r:id="rId78"/>
  </p:notesMasterIdLst>
  <p:sldIdLst>
    <p:sldId id="376" r:id="rId3"/>
    <p:sldId id="407" r:id="rId4"/>
    <p:sldId id="2520" r:id="rId5"/>
    <p:sldId id="2521" r:id="rId6"/>
    <p:sldId id="2522" r:id="rId7"/>
    <p:sldId id="2515" r:id="rId8"/>
    <p:sldId id="2516" r:id="rId9"/>
    <p:sldId id="2527" r:id="rId10"/>
    <p:sldId id="2528" r:id="rId11"/>
    <p:sldId id="2529" r:id="rId12"/>
    <p:sldId id="2530" r:id="rId13"/>
    <p:sldId id="2526" r:id="rId14"/>
    <p:sldId id="2531" r:id="rId15"/>
    <p:sldId id="946" r:id="rId16"/>
    <p:sldId id="2533" r:id="rId17"/>
    <p:sldId id="2517" r:id="rId18"/>
    <p:sldId id="2534" r:id="rId19"/>
    <p:sldId id="2535" r:id="rId20"/>
    <p:sldId id="2518" r:id="rId21"/>
    <p:sldId id="2519" r:id="rId22"/>
    <p:sldId id="948" r:id="rId23"/>
    <p:sldId id="949" r:id="rId24"/>
    <p:sldId id="950" r:id="rId25"/>
    <p:sldId id="2523" r:id="rId26"/>
    <p:sldId id="959" r:id="rId27"/>
    <p:sldId id="2512" r:id="rId28"/>
    <p:sldId id="2513" r:id="rId29"/>
    <p:sldId id="2511" r:id="rId30"/>
    <p:sldId id="2514" r:id="rId31"/>
    <p:sldId id="957" r:id="rId32"/>
    <p:sldId id="958" r:id="rId33"/>
    <p:sldId id="262" r:id="rId34"/>
    <p:sldId id="275" r:id="rId35"/>
    <p:sldId id="276" r:id="rId36"/>
    <p:sldId id="271" r:id="rId37"/>
    <p:sldId id="272" r:id="rId38"/>
    <p:sldId id="281" r:id="rId39"/>
    <p:sldId id="278" r:id="rId40"/>
    <p:sldId id="273" r:id="rId41"/>
    <p:sldId id="300" r:id="rId42"/>
    <p:sldId id="274" r:id="rId43"/>
    <p:sldId id="287" r:id="rId44"/>
    <p:sldId id="286" r:id="rId45"/>
    <p:sldId id="292" r:id="rId46"/>
    <p:sldId id="291" r:id="rId47"/>
    <p:sldId id="294" r:id="rId48"/>
    <p:sldId id="288" r:id="rId49"/>
    <p:sldId id="297" r:id="rId50"/>
    <p:sldId id="296" r:id="rId51"/>
    <p:sldId id="2532" r:id="rId52"/>
    <p:sldId id="265" r:id="rId53"/>
    <p:sldId id="2524" r:id="rId54"/>
    <p:sldId id="2525" r:id="rId55"/>
    <p:sldId id="478" r:id="rId56"/>
    <p:sldId id="474" r:id="rId57"/>
    <p:sldId id="473" r:id="rId58"/>
    <p:sldId id="2536" r:id="rId59"/>
    <p:sldId id="469" r:id="rId60"/>
    <p:sldId id="956" r:id="rId61"/>
    <p:sldId id="482" r:id="rId62"/>
    <p:sldId id="2538" r:id="rId63"/>
    <p:sldId id="955" r:id="rId64"/>
    <p:sldId id="2537" r:id="rId65"/>
    <p:sldId id="2541" r:id="rId66"/>
    <p:sldId id="2539" r:id="rId67"/>
    <p:sldId id="2542" r:id="rId68"/>
    <p:sldId id="2591" r:id="rId69"/>
    <p:sldId id="2593" r:id="rId70"/>
    <p:sldId id="2594" r:id="rId71"/>
    <p:sldId id="924" r:id="rId72"/>
    <p:sldId id="2595" r:id="rId73"/>
    <p:sldId id="925" r:id="rId74"/>
    <p:sldId id="926" r:id="rId75"/>
    <p:sldId id="2540" r:id="rId76"/>
    <p:sldId id="387" r:id="rId77"/>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1134"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iagrams/_rels/data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572576-7988-4F5E-A58C-EC6B6960AAC3}" type="doc">
      <dgm:prSet loTypeId="urn:microsoft.com/office/officeart/2005/8/layout/vList5" loCatId="list" qsTypeId="urn:microsoft.com/office/officeart/2005/8/quickstyle/simple4" qsCatId="simple" csTypeId="urn:microsoft.com/office/officeart/2005/8/colors/accent1_2" csCatId="accent1"/>
      <dgm:spPr/>
      <dgm:t>
        <a:bodyPr/>
        <a:lstStyle/>
        <a:p>
          <a:endParaRPr lang="en-US"/>
        </a:p>
      </dgm:t>
    </dgm:pt>
    <dgm:pt modelId="{B9C466AD-DF31-48A7-A6D8-660EAFD84315}">
      <dgm:prSet/>
      <dgm:spPr/>
      <dgm:t>
        <a:bodyPr/>
        <a:lstStyle/>
        <a:p>
          <a:r>
            <a:rPr lang="el"/>
            <a:t>Αύξηση της ανθρώπινης νοημοσύνης (Jarrahi, 2018)</a:t>
          </a:r>
          <a:endParaRPr lang="en-US"/>
        </a:p>
      </dgm:t>
    </dgm:pt>
    <dgm:pt modelId="{6DB8FD0A-00ED-4955-92D4-B12E36DA4E1A}" type="parTrans" cxnId="{AB92CB5A-04B2-41C2-9C1D-1684BC3BF747}">
      <dgm:prSet/>
      <dgm:spPr/>
      <dgm:t>
        <a:bodyPr/>
        <a:lstStyle/>
        <a:p>
          <a:endParaRPr lang="en-US"/>
        </a:p>
      </dgm:t>
    </dgm:pt>
    <dgm:pt modelId="{B68FC058-0DF4-4964-A4A3-1A49AA720463}" type="sibTrans" cxnId="{AB92CB5A-04B2-41C2-9C1D-1684BC3BF747}">
      <dgm:prSet/>
      <dgm:spPr/>
      <dgm:t>
        <a:bodyPr/>
        <a:lstStyle/>
        <a:p>
          <a:endParaRPr lang="en-US"/>
        </a:p>
      </dgm:t>
    </dgm:pt>
    <dgm:pt modelId="{B62DB8E9-5646-44F3-9767-8DFA216BA41F}">
      <dgm:prSet/>
      <dgm:spPr/>
      <dgm:t>
        <a:bodyPr/>
        <a:lstStyle/>
        <a:p>
          <a:r>
            <a:rPr lang="el"/>
            <a:t>Συμπληρωματικές δυνατότητες</a:t>
          </a:r>
          <a:endParaRPr lang="en-US"/>
        </a:p>
      </dgm:t>
    </dgm:pt>
    <dgm:pt modelId="{AD513CE7-D2E9-4461-95FA-22DAF9193153}" type="parTrans" cxnId="{1B046B15-5A0C-45F6-ACAE-33E581101B5E}">
      <dgm:prSet/>
      <dgm:spPr/>
      <dgm:t>
        <a:bodyPr/>
        <a:lstStyle/>
        <a:p>
          <a:endParaRPr lang="en-US"/>
        </a:p>
      </dgm:t>
    </dgm:pt>
    <dgm:pt modelId="{1F2E8DA5-D2CF-4604-B1CC-477F00FE838E}" type="sibTrans" cxnId="{1B046B15-5A0C-45F6-ACAE-33E581101B5E}">
      <dgm:prSet/>
      <dgm:spPr/>
      <dgm:t>
        <a:bodyPr/>
        <a:lstStyle/>
        <a:p>
          <a:endParaRPr lang="en-US"/>
        </a:p>
      </dgm:t>
    </dgm:pt>
    <dgm:pt modelId="{42CDE5F6-87E6-44E7-A29E-289AC40747CA}">
      <dgm:prSet/>
      <dgm:spPr/>
      <dgm:t>
        <a:bodyPr/>
        <a:lstStyle/>
        <a:p>
          <a:r>
            <a:rPr lang="el"/>
            <a:t>Η τεχνητή νοημοσύνη προσφέρει προγνωστικά αναλυτικά στοιχεία</a:t>
          </a:r>
          <a:endParaRPr lang="en-US"/>
        </a:p>
      </dgm:t>
    </dgm:pt>
    <dgm:pt modelId="{18329F9C-D19F-4870-ADC1-B570FAC5231D}" type="parTrans" cxnId="{C4CB9D7D-ABCE-462A-A750-F9981D95E962}">
      <dgm:prSet/>
      <dgm:spPr/>
      <dgm:t>
        <a:bodyPr/>
        <a:lstStyle/>
        <a:p>
          <a:endParaRPr lang="en-US"/>
        </a:p>
      </dgm:t>
    </dgm:pt>
    <dgm:pt modelId="{A859D8CB-8C44-4C1D-B6A3-0FD4A69DFB10}" type="sibTrans" cxnId="{C4CB9D7D-ABCE-462A-A750-F9981D95E962}">
      <dgm:prSet/>
      <dgm:spPr/>
      <dgm:t>
        <a:bodyPr/>
        <a:lstStyle/>
        <a:p>
          <a:endParaRPr lang="en-US"/>
        </a:p>
      </dgm:t>
    </dgm:pt>
    <dgm:pt modelId="{1886E1FF-5DBF-4D47-A722-94BE55C1687E}">
      <dgm:prSet/>
      <dgm:spPr/>
      <dgm:t>
        <a:bodyPr/>
        <a:lstStyle/>
        <a:p>
          <a:r>
            <a:rPr lang="el"/>
            <a:t>Ιδέες μέσω ανάλυσης βάσει δεδομένων</a:t>
          </a:r>
          <a:endParaRPr lang="en-US"/>
        </a:p>
      </dgm:t>
    </dgm:pt>
    <dgm:pt modelId="{950B1C6A-13CC-4C57-8EFB-C9E7AA1DB6DD}" type="parTrans" cxnId="{1199FC76-577B-4C44-91B7-E8130F76DBB8}">
      <dgm:prSet/>
      <dgm:spPr/>
      <dgm:t>
        <a:bodyPr/>
        <a:lstStyle/>
        <a:p>
          <a:endParaRPr lang="en-US"/>
        </a:p>
      </dgm:t>
    </dgm:pt>
    <dgm:pt modelId="{21DAB096-E6DC-4EAA-A834-A153A6D76A2D}" type="sibTrans" cxnId="{1199FC76-577B-4C44-91B7-E8130F76DBB8}">
      <dgm:prSet/>
      <dgm:spPr/>
      <dgm:t>
        <a:bodyPr/>
        <a:lstStyle/>
        <a:p>
          <a:endParaRPr lang="en-US"/>
        </a:p>
      </dgm:t>
    </dgm:pt>
    <dgm:pt modelId="{C3AADFF7-C40C-4200-9494-65116207C0A7}">
      <dgm:prSet/>
      <dgm:spPr/>
      <dgm:t>
        <a:bodyPr/>
        <a:lstStyle/>
        <a:p>
          <a:r>
            <a:rPr lang="el"/>
            <a:t>Αποτελεσματικός εντοπισμός σχέσεων </a:t>
          </a:r>
          <a:endParaRPr lang="en-US"/>
        </a:p>
      </dgm:t>
    </dgm:pt>
    <dgm:pt modelId="{85327F09-91BE-4E1A-9BA2-6A40918F9049}" type="parTrans" cxnId="{AD5E5924-9480-4441-A4E9-87038BB574AA}">
      <dgm:prSet/>
      <dgm:spPr/>
      <dgm:t>
        <a:bodyPr/>
        <a:lstStyle/>
        <a:p>
          <a:endParaRPr lang="en-US"/>
        </a:p>
      </dgm:t>
    </dgm:pt>
    <dgm:pt modelId="{B94643D8-5D15-4645-A09B-CC21199EAD00}" type="sibTrans" cxnId="{AD5E5924-9480-4441-A4E9-87038BB574AA}">
      <dgm:prSet/>
      <dgm:spPr/>
      <dgm:t>
        <a:bodyPr/>
        <a:lstStyle/>
        <a:p>
          <a:endParaRPr lang="en-US"/>
        </a:p>
      </dgm:t>
    </dgm:pt>
    <dgm:pt modelId="{7A71CA7F-10A6-471A-9E9A-0BF19B8C7A05}">
      <dgm:prSet/>
      <dgm:spPr/>
      <dgm:t>
        <a:bodyPr/>
        <a:lstStyle/>
        <a:p>
          <a:r>
            <a:rPr lang="el"/>
            <a:t>Πάρα πολλά δεδομένα για τον άνθρωπο</a:t>
          </a:r>
          <a:endParaRPr lang="en-US"/>
        </a:p>
      </dgm:t>
    </dgm:pt>
    <dgm:pt modelId="{8F080B39-CFC2-40E8-BA7B-EDD084A95FBD}" type="parTrans" cxnId="{FB75944A-449A-41EF-B87F-9261D3B2E70F}">
      <dgm:prSet/>
      <dgm:spPr/>
      <dgm:t>
        <a:bodyPr/>
        <a:lstStyle/>
        <a:p>
          <a:endParaRPr lang="en-US"/>
        </a:p>
      </dgm:t>
    </dgm:pt>
    <dgm:pt modelId="{C3DC64F2-4C6E-4D5A-8FB0-DEE595DC1504}" type="sibTrans" cxnId="{FB75944A-449A-41EF-B87F-9261D3B2E70F}">
      <dgm:prSet/>
      <dgm:spPr/>
      <dgm:t>
        <a:bodyPr/>
        <a:lstStyle/>
        <a:p>
          <a:endParaRPr lang="en-US"/>
        </a:p>
      </dgm:t>
    </dgm:pt>
    <dgm:pt modelId="{730BE8B4-E773-4614-8359-732BECB979E3}">
      <dgm:prSet/>
      <dgm:spPr/>
      <dgm:t>
        <a:bodyPr/>
        <a:lstStyle/>
        <a:p>
          <a:r>
            <a:rPr lang="el"/>
            <a:t>Οι άνθρωποι έχουν διαισθητική λήψη αποφάσεων («διαισθητική νοημοσύνη»)</a:t>
          </a:r>
          <a:endParaRPr lang="en-US"/>
        </a:p>
      </dgm:t>
    </dgm:pt>
    <dgm:pt modelId="{7D3795CB-9B77-48EB-B5E6-66C8B1507062}" type="parTrans" cxnId="{ED5B0E16-9C68-44F8-9D85-764CCF644289}">
      <dgm:prSet/>
      <dgm:spPr/>
      <dgm:t>
        <a:bodyPr/>
        <a:lstStyle/>
        <a:p>
          <a:endParaRPr lang="en-US"/>
        </a:p>
      </dgm:t>
    </dgm:pt>
    <dgm:pt modelId="{05CE6169-0CA5-499D-B304-C4A31363FA37}" type="sibTrans" cxnId="{ED5B0E16-9C68-44F8-9D85-764CCF644289}">
      <dgm:prSet/>
      <dgm:spPr/>
      <dgm:t>
        <a:bodyPr/>
        <a:lstStyle/>
        <a:p>
          <a:endParaRPr lang="en-US"/>
        </a:p>
      </dgm:t>
    </dgm:pt>
    <dgm:pt modelId="{A380EC35-DCC9-4F1B-B87A-A8AF59820D9C}">
      <dgm:prSet/>
      <dgm:spPr/>
      <dgm:t>
        <a:bodyPr/>
        <a:lstStyle/>
        <a:p>
          <a:r>
            <a:rPr lang="el"/>
            <a:t>Ολιστική βάση</a:t>
          </a:r>
          <a:endParaRPr lang="en-US"/>
        </a:p>
      </dgm:t>
    </dgm:pt>
    <dgm:pt modelId="{FB668647-77D1-4FE5-BADE-AD4FD3E3ED07}" type="parTrans" cxnId="{288C2032-A689-4B35-99AE-79CF3E037B0B}">
      <dgm:prSet/>
      <dgm:spPr/>
      <dgm:t>
        <a:bodyPr/>
        <a:lstStyle/>
        <a:p>
          <a:endParaRPr lang="en-US"/>
        </a:p>
      </dgm:t>
    </dgm:pt>
    <dgm:pt modelId="{7B3063C8-1610-4C9A-AABC-CF00D62B3022}" type="sibTrans" cxnId="{288C2032-A689-4B35-99AE-79CF3E037B0B}">
      <dgm:prSet/>
      <dgm:spPr/>
      <dgm:t>
        <a:bodyPr/>
        <a:lstStyle/>
        <a:p>
          <a:endParaRPr lang="en-US"/>
        </a:p>
      </dgm:t>
    </dgm:pt>
    <dgm:pt modelId="{B5D148C6-A3EF-4DD1-8527-2405EB648121}">
      <dgm:prSet/>
      <dgm:spPr/>
      <dgm:t>
        <a:bodyPr/>
        <a:lstStyle/>
        <a:p>
          <a:r>
            <a:rPr lang="el"/>
            <a:t>Οραματική σκέψη</a:t>
          </a:r>
          <a:endParaRPr lang="en-US"/>
        </a:p>
      </dgm:t>
    </dgm:pt>
    <dgm:pt modelId="{E98DFA6D-9E6B-4B8F-AEA6-126420CF8708}" type="parTrans" cxnId="{343952CA-D491-4D89-ADD9-6D02B9E88471}">
      <dgm:prSet/>
      <dgm:spPr/>
      <dgm:t>
        <a:bodyPr/>
        <a:lstStyle/>
        <a:p>
          <a:endParaRPr lang="en-US"/>
        </a:p>
      </dgm:t>
    </dgm:pt>
    <dgm:pt modelId="{96E84BEC-CA1F-400A-A3DB-933146068C46}" type="sibTrans" cxnId="{343952CA-D491-4D89-ADD9-6D02B9E88471}">
      <dgm:prSet/>
      <dgm:spPr/>
      <dgm:t>
        <a:bodyPr/>
        <a:lstStyle/>
        <a:p>
          <a:endParaRPr lang="en-US"/>
        </a:p>
      </dgm:t>
    </dgm:pt>
    <dgm:pt modelId="{BEB13D72-6939-4141-A9EA-3115CAFFF2DC}" type="pres">
      <dgm:prSet presAssocID="{34572576-7988-4F5E-A58C-EC6B6960AAC3}" presName="Name0" presStyleCnt="0">
        <dgm:presLayoutVars>
          <dgm:dir/>
          <dgm:animLvl val="lvl"/>
          <dgm:resizeHandles val="exact"/>
        </dgm:presLayoutVars>
      </dgm:prSet>
      <dgm:spPr/>
    </dgm:pt>
    <dgm:pt modelId="{D10F59DE-444B-43EC-A878-92EE9E4E77C2}" type="pres">
      <dgm:prSet presAssocID="{B9C466AD-DF31-48A7-A6D8-660EAFD84315}" presName="linNode" presStyleCnt="0"/>
      <dgm:spPr/>
    </dgm:pt>
    <dgm:pt modelId="{95973921-4566-4241-A62D-D8EFA8407DCD}" type="pres">
      <dgm:prSet presAssocID="{B9C466AD-DF31-48A7-A6D8-660EAFD84315}" presName="parentText" presStyleLbl="node1" presStyleIdx="0" presStyleCnt="3">
        <dgm:presLayoutVars>
          <dgm:chMax val="1"/>
          <dgm:bulletEnabled val="1"/>
        </dgm:presLayoutVars>
      </dgm:prSet>
      <dgm:spPr/>
    </dgm:pt>
    <dgm:pt modelId="{1EA25FFC-4194-4188-A45E-2B69D5E00054}" type="pres">
      <dgm:prSet presAssocID="{B9C466AD-DF31-48A7-A6D8-660EAFD84315}" presName="descendantText" presStyleLbl="alignAccFollowNode1" presStyleIdx="0" presStyleCnt="3">
        <dgm:presLayoutVars>
          <dgm:bulletEnabled val="1"/>
        </dgm:presLayoutVars>
      </dgm:prSet>
      <dgm:spPr/>
    </dgm:pt>
    <dgm:pt modelId="{450DE1F1-4957-49C9-8DEB-A18106C2D281}" type="pres">
      <dgm:prSet presAssocID="{B68FC058-0DF4-4964-A4A3-1A49AA720463}" presName="sp" presStyleCnt="0"/>
      <dgm:spPr/>
    </dgm:pt>
    <dgm:pt modelId="{A193698E-AFFA-4EA9-94A7-7FBB04F196C5}" type="pres">
      <dgm:prSet presAssocID="{42CDE5F6-87E6-44E7-A29E-289AC40747CA}" presName="linNode" presStyleCnt="0"/>
      <dgm:spPr/>
    </dgm:pt>
    <dgm:pt modelId="{4222E769-C68C-4A41-8BF0-3C9BDD75045F}" type="pres">
      <dgm:prSet presAssocID="{42CDE5F6-87E6-44E7-A29E-289AC40747CA}" presName="parentText" presStyleLbl="node1" presStyleIdx="1" presStyleCnt="3">
        <dgm:presLayoutVars>
          <dgm:chMax val="1"/>
          <dgm:bulletEnabled val="1"/>
        </dgm:presLayoutVars>
      </dgm:prSet>
      <dgm:spPr/>
    </dgm:pt>
    <dgm:pt modelId="{6541D8EE-54F4-4E42-9A21-01F27B4C3E3C}" type="pres">
      <dgm:prSet presAssocID="{42CDE5F6-87E6-44E7-A29E-289AC40747CA}" presName="descendantText" presStyleLbl="alignAccFollowNode1" presStyleIdx="1" presStyleCnt="3">
        <dgm:presLayoutVars>
          <dgm:bulletEnabled val="1"/>
        </dgm:presLayoutVars>
      </dgm:prSet>
      <dgm:spPr/>
    </dgm:pt>
    <dgm:pt modelId="{93BAE521-756E-4C07-9F12-2DC415F742B0}" type="pres">
      <dgm:prSet presAssocID="{A859D8CB-8C44-4C1D-B6A3-0FD4A69DFB10}" presName="sp" presStyleCnt="0"/>
      <dgm:spPr/>
    </dgm:pt>
    <dgm:pt modelId="{EB4D1A99-94B7-419E-9CBA-CD3FB6710570}" type="pres">
      <dgm:prSet presAssocID="{730BE8B4-E773-4614-8359-732BECB979E3}" presName="linNode" presStyleCnt="0"/>
      <dgm:spPr/>
    </dgm:pt>
    <dgm:pt modelId="{F126779A-D11C-4353-B1D6-1F9B09ABF701}" type="pres">
      <dgm:prSet presAssocID="{730BE8B4-E773-4614-8359-732BECB979E3}" presName="parentText" presStyleLbl="node1" presStyleIdx="2" presStyleCnt="3">
        <dgm:presLayoutVars>
          <dgm:chMax val="1"/>
          <dgm:bulletEnabled val="1"/>
        </dgm:presLayoutVars>
      </dgm:prSet>
      <dgm:spPr/>
    </dgm:pt>
    <dgm:pt modelId="{4CC9CCF6-028C-4905-AA34-CEBDC07E2417}" type="pres">
      <dgm:prSet presAssocID="{730BE8B4-E773-4614-8359-732BECB979E3}" presName="descendantText" presStyleLbl="alignAccFollowNode1" presStyleIdx="2" presStyleCnt="3">
        <dgm:presLayoutVars>
          <dgm:bulletEnabled val="1"/>
        </dgm:presLayoutVars>
      </dgm:prSet>
      <dgm:spPr/>
    </dgm:pt>
  </dgm:ptLst>
  <dgm:cxnLst>
    <dgm:cxn modelId="{1B046B15-5A0C-45F6-ACAE-33E581101B5E}" srcId="{B9C466AD-DF31-48A7-A6D8-660EAFD84315}" destId="{B62DB8E9-5646-44F3-9767-8DFA216BA41F}" srcOrd="0" destOrd="0" parTransId="{AD513CE7-D2E9-4461-95FA-22DAF9193153}" sibTransId="{1F2E8DA5-D2CF-4604-B1CC-477F00FE838E}"/>
    <dgm:cxn modelId="{ED5B0E16-9C68-44F8-9D85-764CCF644289}" srcId="{34572576-7988-4F5E-A58C-EC6B6960AAC3}" destId="{730BE8B4-E773-4614-8359-732BECB979E3}" srcOrd="2" destOrd="0" parTransId="{7D3795CB-9B77-48EB-B5E6-66C8B1507062}" sibTransId="{05CE6169-0CA5-499D-B304-C4A31363FA37}"/>
    <dgm:cxn modelId="{5C8CAA1A-AD18-48FC-8578-B43D6E06E861}" type="presOf" srcId="{730BE8B4-E773-4614-8359-732BECB979E3}" destId="{F126779A-D11C-4353-B1D6-1F9B09ABF701}" srcOrd="0" destOrd="0" presId="urn:microsoft.com/office/officeart/2005/8/layout/vList5"/>
    <dgm:cxn modelId="{3A9A0824-D829-4AA1-A432-2E447E765432}" type="presOf" srcId="{7A71CA7F-10A6-471A-9E9A-0BF19B8C7A05}" destId="{6541D8EE-54F4-4E42-9A21-01F27B4C3E3C}" srcOrd="0" destOrd="2" presId="urn:microsoft.com/office/officeart/2005/8/layout/vList5"/>
    <dgm:cxn modelId="{AD5E5924-9480-4441-A4E9-87038BB574AA}" srcId="{42CDE5F6-87E6-44E7-A29E-289AC40747CA}" destId="{C3AADFF7-C40C-4200-9494-65116207C0A7}" srcOrd="1" destOrd="0" parTransId="{85327F09-91BE-4E1A-9BA2-6A40918F9049}" sibTransId="{B94643D8-5D15-4645-A09B-CC21199EAD00}"/>
    <dgm:cxn modelId="{F7DBDA26-624D-4FF5-8C79-6EC3C962841D}" type="presOf" srcId="{34572576-7988-4F5E-A58C-EC6B6960AAC3}" destId="{BEB13D72-6939-4141-A9EA-3115CAFFF2DC}" srcOrd="0" destOrd="0" presId="urn:microsoft.com/office/officeart/2005/8/layout/vList5"/>
    <dgm:cxn modelId="{288C2032-A689-4B35-99AE-79CF3E037B0B}" srcId="{730BE8B4-E773-4614-8359-732BECB979E3}" destId="{A380EC35-DCC9-4F1B-B87A-A8AF59820D9C}" srcOrd="0" destOrd="0" parTransId="{FB668647-77D1-4FE5-BADE-AD4FD3E3ED07}" sibTransId="{7B3063C8-1610-4C9A-AABC-CF00D62B3022}"/>
    <dgm:cxn modelId="{364C8149-000A-41A9-9A97-A52AE844FCF3}" type="presOf" srcId="{B62DB8E9-5646-44F3-9767-8DFA216BA41F}" destId="{1EA25FFC-4194-4188-A45E-2B69D5E00054}" srcOrd="0" destOrd="0" presId="urn:microsoft.com/office/officeart/2005/8/layout/vList5"/>
    <dgm:cxn modelId="{FB75944A-449A-41EF-B87F-9261D3B2E70F}" srcId="{42CDE5F6-87E6-44E7-A29E-289AC40747CA}" destId="{7A71CA7F-10A6-471A-9E9A-0BF19B8C7A05}" srcOrd="2" destOrd="0" parTransId="{8F080B39-CFC2-40E8-BA7B-EDD084A95FBD}" sibTransId="{C3DC64F2-4C6E-4D5A-8FB0-DEE595DC1504}"/>
    <dgm:cxn modelId="{1199FC76-577B-4C44-91B7-E8130F76DBB8}" srcId="{42CDE5F6-87E6-44E7-A29E-289AC40747CA}" destId="{1886E1FF-5DBF-4D47-A722-94BE55C1687E}" srcOrd="0" destOrd="0" parTransId="{950B1C6A-13CC-4C57-8EFB-C9E7AA1DB6DD}" sibTransId="{21DAB096-E6DC-4EAA-A834-A153A6D76A2D}"/>
    <dgm:cxn modelId="{AB92CB5A-04B2-41C2-9C1D-1684BC3BF747}" srcId="{34572576-7988-4F5E-A58C-EC6B6960AAC3}" destId="{B9C466AD-DF31-48A7-A6D8-660EAFD84315}" srcOrd="0" destOrd="0" parTransId="{6DB8FD0A-00ED-4955-92D4-B12E36DA4E1A}" sibTransId="{B68FC058-0DF4-4964-A4A3-1A49AA720463}"/>
    <dgm:cxn modelId="{DCA31E7D-58BA-4225-8F31-5FB11342C3F7}" type="presOf" srcId="{42CDE5F6-87E6-44E7-A29E-289AC40747CA}" destId="{4222E769-C68C-4A41-8BF0-3C9BDD75045F}" srcOrd="0" destOrd="0" presId="urn:microsoft.com/office/officeart/2005/8/layout/vList5"/>
    <dgm:cxn modelId="{C4CB9D7D-ABCE-462A-A750-F9981D95E962}" srcId="{34572576-7988-4F5E-A58C-EC6B6960AAC3}" destId="{42CDE5F6-87E6-44E7-A29E-289AC40747CA}" srcOrd="1" destOrd="0" parTransId="{18329F9C-D19F-4870-ADC1-B570FAC5231D}" sibTransId="{A859D8CB-8C44-4C1D-B6A3-0FD4A69DFB10}"/>
    <dgm:cxn modelId="{47F71A94-1CB2-4751-85BB-277BEF68155E}" type="presOf" srcId="{B9C466AD-DF31-48A7-A6D8-660EAFD84315}" destId="{95973921-4566-4241-A62D-D8EFA8407DCD}" srcOrd="0" destOrd="0" presId="urn:microsoft.com/office/officeart/2005/8/layout/vList5"/>
    <dgm:cxn modelId="{5F1ACDA0-70FC-4A82-84FE-78BA85479BD6}" type="presOf" srcId="{A380EC35-DCC9-4F1B-B87A-A8AF59820D9C}" destId="{4CC9CCF6-028C-4905-AA34-CEBDC07E2417}" srcOrd="0" destOrd="0" presId="urn:microsoft.com/office/officeart/2005/8/layout/vList5"/>
    <dgm:cxn modelId="{343952CA-D491-4D89-ADD9-6D02B9E88471}" srcId="{730BE8B4-E773-4614-8359-732BECB979E3}" destId="{B5D148C6-A3EF-4DD1-8527-2405EB648121}" srcOrd="1" destOrd="0" parTransId="{E98DFA6D-9E6B-4B8F-AEA6-126420CF8708}" sibTransId="{96E84BEC-CA1F-400A-A3DB-933146068C46}"/>
    <dgm:cxn modelId="{469AD8D1-94C4-4227-A2EA-7486F38365A0}" type="presOf" srcId="{B5D148C6-A3EF-4DD1-8527-2405EB648121}" destId="{4CC9CCF6-028C-4905-AA34-CEBDC07E2417}" srcOrd="0" destOrd="1" presId="urn:microsoft.com/office/officeart/2005/8/layout/vList5"/>
    <dgm:cxn modelId="{9231AFF0-4A7D-4579-9EBD-D00D9E3E749B}" type="presOf" srcId="{C3AADFF7-C40C-4200-9494-65116207C0A7}" destId="{6541D8EE-54F4-4E42-9A21-01F27B4C3E3C}" srcOrd="0" destOrd="1" presId="urn:microsoft.com/office/officeart/2005/8/layout/vList5"/>
    <dgm:cxn modelId="{8BA7DDF4-62A1-4435-8B87-0E20F5942DB5}" type="presOf" srcId="{1886E1FF-5DBF-4D47-A722-94BE55C1687E}" destId="{6541D8EE-54F4-4E42-9A21-01F27B4C3E3C}" srcOrd="0" destOrd="0" presId="urn:microsoft.com/office/officeart/2005/8/layout/vList5"/>
    <dgm:cxn modelId="{30AD4D91-0279-4228-A349-A8CA647DAC8B}" type="presParOf" srcId="{BEB13D72-6939-4141-A9EA-3115CAFFF2DC}" destId="{D10F59DE-444B-43EC-A878-92EE9E4E77C2}" srcOrd="0" destOrd="0" presId="urn:microsoft.com/office/officeart/2005/8/layout/vList5"/>
    <dgm:cxn modelId="{90B7490A-C992-4645-BE9A-59FC7E179C33}" type="presParOf" srcId="{D10F59DE-444B-43EC-A878-92EE9E4E77C2}" destId="{95973921-4566-4241-A62D-D8EFA8407DCD}" srcOrd="0" destOrd="0" presId="urn:microsoft.com/office/officeart/2005/8/layout/vList5"/>
    <dgm:cxn modelId="{8A280CF6-920F-4829-AF70-668DFADCE803}" type="presParOf" srcId="{D10F59DE-444B-43EC-A878-92EE9E4E77C2}" destId="{1EA25FFC-4194-4188-A45E-2B69D5E00054}" srcOrd="1" destOrd="0" presId="urn:microsoft.com/office/officeart/2005/8/layout/vList5"/>
    <dgm:cxn modelId="{6CA6BCA0-26CC-4BC2-8EFF-613EC38A6E7C}" type="presParOf" srcId="{BEB13D72-6939-4141-A9EA-3115CAFFF2DC}" destId="{450DE1F1-4957-49C9-8DEB-A18106C2D281}" srcOrd="1" destOrd="0" presId="urn:microsoft.com/office/officeart/2005/8/layout/vList5"/>
    <dgm:cxn modelId="{2AAE3C99-FFB1-4D6E-A66D-DCABC93E0191}" type="presParOf" srcId="{BEB13D72-6939-4141-A9EA-3115CAFFF2DC}" destId="{A193698E-AFFA-4EA9-94A7-7FBB04F196C5}" srcOrd="2" destOrd="0" presId="urn:microsoft.com/office/officeart/2005/8/layout/vList5"/>
    <dgm:cxn modelId="{5928FA1B-6242-4E26-99F0-07F1BE348A46}" type="presParOf" srcId="{A193698E-AFFA-4EA9-94A7-7FBB04F196C5}" destId="{4222E769-C68C-4A41-8BF0-3C9BDD75045F}" srcOrd="0" destOrd="0" presId="urn:microsoft.com/office/officeart/2005/8/layout/vList5"/>
    <dgm:cxn modelId="{3125DEF4-E410-4A63-9323-23522D506F76}" type="presParOf" srcId="{A193698E-AFFA-4EA9-94A7-7FBB04F196C5}" destId="{6541D8EE-54F4-4E42-9A21-01F27B4C3E3C}" srcOrd="1" destOrd="0" presId="urn:microsoft.com/office/officeart/2005/8/layout/vList5"/>
    <dgm:cxn modelId="{ADE1227A-B9AD-4626-B1CA-DF232BA87B82}" type="presParOf" srcId="{BEB13D72-6939-4141-A9EA-3115CAFFF2DC}" destId="{93BAE521-756E-4C07-9F12-2DC415F742B0}" srcOrd="3" destOrd="0" presId="urn:microsoft.com/office/officeart/2005/8/layout/vList5"/>
    <dgm:cxn modelId="{858EBCC7-E16F-448C-90C5-8AD90ACFA299}" type="presParOf" srcId="{BEB13D72-6939-4141-A9EA-3115CAFFF2DC}" destId="{EB4D1A99-94B7-419E-9CBA-CD3FB6710570}" srcOrd="4" destOrd="0" presId="urn:microsoft.com/office/officeart/2005/8/layout/vList5"/>
    <dgm:cxn modelId="{79AE1224-2FF0-4FEC-8F92-10016619E335}" type="presParOf" srcId="{EB4D1A99-94B7-419E-9CBA-CD3FB6710570}" destId="{F126779A-D11C-4353-B1D6-1F9B09ABF701}" srcOrd="0" destOrd="0" presId="urn:microsoft.com/office/officeart/2005/8/layout/vList5"/>
    <dgm:cxn modelId="{B15967F0-4C60-4FF8-AB3E-1984398705C4}" type="presParOf" srcId="{EB4D1A99-94B7-419E-9CBA-CD3FB6710570}" destId="{4CC9CCF6-028C-4905-AA34-CEBDC07E241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2317D3-9F71-46BD-94AA-8D8ED66E02F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3AF25D4-0C41-4025-8FC1-B067D1D2809D}">
      <dgm:prSet/>
      <dgm:spPr/>
      <dgm:t>
        <a:bodyPr/>
        <a:lstStyle/>
        <a:p>
          <a:r>
            <a:rPr lang="el" b="0" i="0"/>
            <a:t>Ανίχνευση πραγματικών επιθέσεων με μεγαλύτερη ακρίβεια από τους ανθρώπους, δημιουργία λιγότερων ψευδώς θετικών αποτελεσμάτων και ιεράρχηση των απαντήσεων με βάση τους πραγματικούς κινδύνους</a:t>
          </a:r>
          <a:endParaRPr lang="en-US"/>
        </a:p>
      </dgm:t>
    </dgm:pt>
    <dgm:pt modelId="{8A778559-E4A6-4ADA-87B4-3FA23F36EA0B}" type="parTrans" cxnId="{E6534452-AB3B-44B2-9D87-FBC095994475}">
      <dgm:prSet/>
      <dgm:spPr/>
      <dgm:t>
        <a:bodyPr/>
        <a:lstStyle/>
        <a:p>
          <a:endParaRPr lang="en-US"/>
        </a:p>
      </dgm:t>
    </dgm:pt>
    <dgm:pt modelId="{FB47A80E-F595-4DD3-BE25-CE1001BCEA2F}" type="sibTrans" cxnId="{E6534452-AB3B-44B2-9D87-FBC095994475}">
      <dgm:prSet/>
      <dgm:spPr/>
      <dgm:t>
        <a:bodyPr/>
        <a:lstStyle/>
        <a:p>
          <a:endParaRPr lang="en-US"/>
        </a:p>
      </dgm:t>
    </dgm:pt>
    <dgm:pt modelId="{AFB36472-AF55-41E4-B9F2-B84B69FF8110}">
      <dgm:prSet/>
      <dgm:spPr/>
      <dgm:t>
        <a:bodyPr/>
        <a:lstStyle/>
        <a:p>
          <a:r>
            <a:rPr lang="el" b="0" i="0"/>
            <a:t>Προσδιορισμός και επισήμανση του τύπου ύποπτων email και μηνυμάτων που χρησιμοποιούνται συχνά σε καμπάνιες phishing</a:t>
          </a:r>
          <a:endParaRPr lang="en-US"/>
        </a:p>
      </dgm:t>
    </dgm:pt>
    <dgm:pt modelId="{DC4F92D1-8BFC-4C26-8663-F1918A56DA4C}" type="parTrans" cxnId="{B66845EC-F5B5-4437-9D52-9345B1FEB914}">
      <dgm:prSet/>
      <dgm:spPr/>
      <dgm:t>
        <a:bodyPr/>
        <a:lstStyle/>
        <a:p>
          <a:endParaRPr lang="en-US"/>
        </a:p>
      </dgm:t>
    </dgm:pt>
    <dgm:pt modelId="{3EF9EB40-CFBC-4C99-AF25-63FE4092761E}" type="sibTrans" cxnId="{B66845EC-F5B5-4437-9D52-9345B1FEB914}">
      <dgm:prSet/>
      <dgm:spPr/>
      <dgm:t>
        <a:bodyPr/>
        <a:lstStyle/>
        <a:p>
          <a:endParaRPr lang="en-US"/>
        </a:p>
      </dgm:t>
    </dgm:pt>
    <dgm:pt modelId="{86331604-65CC-4D0C-81B4-3FBC634338C5}">
      <dgm:prSet/>
      <dgm:spPr/>
      <dgm:t>
        <a:bodyPr/>
        <a:lstStyle/>
        <a:p>
          <a:r>
            <a:rPr lang="el" b="0" i="0"/>
            <a:t>Προσομοίωση επιθέσεων κοινωνικής μηχανικής, οι οποίες βοηθούν τις ομάδες ασφαλείας να εντοπίσουν πιθανές ευπάθειες πριν τις εκμεταλλευτούν οι εγκληματίες του κυβερνοχώρου</a:t>
          </a:r>
          <a:endParaRPr lang="en-US"/>
        </a:p>
      </dgm:t>
    </dgm:pt>
    <dgm:pt modelId="{3C1FB44A-CBC6-4F42-B2E5-93447642315E}" type="parTrans" cxnId="{D4B2A92C-E810-4A56-85F9-18DB1B15720A}">
      <dgm:prSet/>
      <dgm:spPr/>
      <dgm:t>
        <a:bodyPr/>
        <a:lstStyle/>
        <a:p>
          <a:endParaRPr lang="en-US"/>
        </a:p>
      </dgm:t>
    </dgm:pt>
    <dgm:pt modelId="{83BBEBB8-7C20-4B7E-B68C-BFE04D650F0A}" type="sibTrans" cxnId="{D4B2A92C-E810-4A56-85F9-18DB1B15720A}">
      <dgm:prSet/>
      <dgm:spPr/>
      <dgm:t>
        <a:bodyPr/>
        <a:lstStyle/>
        <a:p>
          <a:endParaRPr lang="en-US"/>
        </a:p>
      </dgm:t>
    </dgm:pt>
    <dgm:pt modelId="{B6C4BE9B-95BA-414E-B9E2-1BC5DA5154D4}">
      <dgm:prSet/>
      <dgm:spPr/>
      <dgm:t>
        <a:bodyPr/>
        <a:lstStyle/>
        <a:p>
          <a:r>
            <a:rPr lang="el" b="0" i="0"/>
            <a:t>Γρήγορη ανάλυση τεράστιων ποσοτήτων δεδομένων που σχετίζονται με περιστατικά, έτσι ώστε οι ομάδες ασφαλείας να μπορούν να αναλάβουν γρήγορα δράση για τον περιορισμό της απειλής</a:t>
          </a:r>
          <a:endParaRPr lang="en-US"/>
        </a:p>
      </dgm:t>
    </dgm:pt>
    <dgm:pt modelId="{C54E7E50-A676-4867-8130-4800E17F933E}" type="parTrans" cxnId="{7B62AD8D-7F3C-4272-81C8-C29B24EB587F}">
      <dgm:prSet/>
      <dgm:spPr/>
      <dgm:t>
        <a:bodyPr/>
        <a:lstStyle/>
        <a:p>
          <a:endParaRPr lang="en-US"/>
        </a:p>
      </dgm:t>
    </dgm:pt>
    <dgm:pt modelId="{9848D31C-65AA-439E-A7DB-A82E91835E03}" type="sibTrans" cxnId="{7B62AD8D-7F3C-4272-81C8-C29B24EB587F}">
      <dgm:prSet/>
      <dgm:spPr/>
      <dgm:t>
        <a:bodyPr/>
        <a:lstStyle/>
        <a:p>
          <a:endParaRPr lang="en-US"/>
        </a:p>
      </dgm:t>
    </dgm:pt>
    <dgm:pt modelId="{C13DE177-5F3B-4181-86E0-8433A27E8299}" type="pres">
      <dgm:prSet presAssocID="{D22317D3-9F71-46BD-94AA-8D8ED66E02FA}" presName="root" presStyleCnt="0">
        <dgm:presLayoutVars>
          <dgm:dir/>
          <dgm:resizeHandles val="exact"/>
        </dgm:presLayoutVars>
      </dgm:prSet>
      <dgm:spPr/>
    </dgm:pt>
    <dgm:pt modelId="{5B71197E-58FC-462E-A2CD-0987C92E1C1E}" type="pres">
      <dgm:prSet presAssocID="{D3AF25D4-0C41-4025-8FC1-B067D1D2809D}" presName="compNode" presStyleCnt="0"/>
      <dgm:spPr/>
    </dgm:pt>
    <dgm:pt modelId="{80F15579-401A-4C1A-BB25-54BE6F7EA56C}" type="pres">
      <dgm:prSet presAssocID="{D3AF25D4-0C41-4025-8FC1-B067D1D2809D}" presName="bgRect" presStyleLbl="bgShp" presStyleIdx="0" presStyleCnt="4"/>
      <dgm:spPr/>
    </dgm:pt>
    <dgm:pt modelId="{5ED67C6B-2ACE-49F7-BA93-B44C44BA8F8B}" type="pres">
      <dgm:prSet presAssocID="{D3AF25D4-0C41-4025-8FC1-B067D1D2809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Κατασκευή ιστοσελίδων"/>
        </a:ext>
      </dgm:extLst>
    </dgm:pt>
    <dgm:pt modelId="{4755FE8B-08D1-44ED-93E5-91D941767134}" type="pres">
      <dgm:prSet presAssocID="{D3AF25D4-0C41-4025-8FC1-B067D1D2809D}" presName="spaceRect" presStyleCnt="0"/>
      <dgm:spPr/>
    </dgm:pt>
    <dgm:pt modelId="{9F9CB79C-1037-433F-BB20-70056C5E5AE2}" type="pres">
      <dgm:prSet presAssocID="{D3AF25D4-0C41-4025-8FC1-B067D1D2809D}" presName="parTx" presStyleLbl="revTx" presStyleIdx="0" presStyleCnt="4">
        <dgm:presLayoutVars>
          <dgm:chMax val="0"/>
          <dgm:chPref val="0"/>
        </dgm:presLayoutVars>
      </dgm:prSet>
      <dgm:spPr/>
    </dgm:pt>
    <dgm:pt modelId="{0CC11C89-0425-4D04-9AC2-0A662BAEFE5E}" type="pres">
      <dgm:prSet presAssocID="{FB47A80E-F595-4DD3-BE25-CE1001BCEA2F}" presName="sibTrans" presStyleCnt="0"/>
      <dgm:spPr/>
    </dgm:pt>
    <dgm:pt modelId="{C603ED1A-82B1-4017-BE3C-D692379EF167}" type="pres">
      <dgm:prSet presAssocID="{AFB36472-AF55-41E4-B9F2-B84B69FF8110}" presName="compNode" presStyleCnt="0"/>
      <dgm:spPr/>
    </dgm:pt>
    <dgm:pt modelId="{5E1095DA-12F4-4EA9-8D76-E9D474D3D35B}" type="pres">
      <dgm:prSet presAssocID="{AFB36472-AF55-41E4-B9F2-B84B69FF8110}" presName="bgRect" presStyleLbl="bgShp" presStyleIdx="1" presStyleCnt="4"/>
      <dgm:spPr/>
    </dgm:pt>
    <dgm:pt modelId="{7183D99D-0F11-4342-B85D-E7D365698934}" type="pres">
      <dgm:prSet presAssocID="{AFB36472-AF55-41E4-B9F2-B84B69FF811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Φάκελος"/>
        </a:ext>
      </dgm:extLst>
    </dgm:pt>
    <dgm:pt modelId="{0E99509C-C048-483F-B1A2-DB0AA34C2951}" type="pres">
      <dgm:prSet presAssocID="{AFB36472-AF55-41E4-B9F2-B84B69FF8110}" presName="spaceRect" presStyleCnt="0"/>
      <dgm:spPr/>
    </dgm:pt>
    <dgm:pt modelId="{C52B4B8B-E914-4835-AF2A-CE52AFE8A2B4}" type="pres">
      <dgm:prSet presAssocID="{AFB36472-AF55-41E4-B9F2-B84B69FF8110}" presName="parTx" presStyleLbl="revTx" presStyleIdx="1" presStyleCnt="4">
        <dgm:presLayoutVars>
          <dgm:chMax val="0"/>
          <dgm:chPref val="0"/>
        </dgm:presLayoutVars>
      </dgm:prSet>
      <dgm:spPr/>
    </dgm:pt>
    <dgm:pt modelId="{4ABAC356-2649-4E0E-940B-8FDCF0E2113E}" type="pres">
      <dgm:prSet presAssocID="{3EF9EB40-CFBC-4C99-AF25-63FE4092761E}" presName="sibTrans" presStyleCnt="0"/>
      <dgm:spPr/>
    </dgm:pt>
    <dgm:pt modelId="{101318DB-3260-47BE-AA60-D053A7430F95}" type="pres">
      <dgm:prSet presAssocID="{86331604-65CC-4D0C-81B4-3FBC634338C5}" presName="compNode" presStyleCnt="0"/>
      <dgm:spPr/>
    </dgm:pt>
    <dgm:pt modelId="{382742A5-4D1E-4AAB-A45E-B10F53A8FFF9}" type="pres">
      <dgm:prSet presAssocID="{86331604-65CC-4D0C-81B4-3FBC634338C5}" presName="bgRect" presStyleLbl="bgShp" presStyleIdx="2" presStyleCnt="4"/>
      <dgm:spPr/>
    </dgm:pt>
    <dgm:pt modelId="{A690DF1E-3740-439D-8C7E-BE4917FD43BF}" type="pres">
      <dgm:prSet presAssocID="{86331604-65CC-4D0C-81B4-3FBC634338C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Κλειδαριά"/>
        </a:ext>
      </dgm:extLst>
    </dgm:pt>
    <dgm:pt modelId="{56B4096D-CB55-48BD-B56E-6382B0B834D1}" type="pres">
      <dgm:prSet presAssocID="{86331604-65CC-4D0C-81B4-3FBC634338C5}" presName="spaceRect" presStyleCnt="0"/>
      <dgm:spPr/>
    </dgm:pt>
    <dgm:pt modelId="{624E53B8-6509-405C-A22E-3D2C78A6D941}" type="pres">
      <dgm:prSet presAssocID="{86331604-65CC-4D0C-81B4-3FBC634338C5}" presName="parTx" presStyleLbl="revTx" presStyleIdx="2" presStyleCnt="4">
        <dgm:presLayoutVars>
          <dgm:chMax val="0"/>
          <dgm:chPref val="0"/>
        </dgm:presLayoutVars>
      </dgm:prSet>
      <dgm:spPr/>
    </dgm:pt>
    <dgm:pt modelId="{0C34E3D8-EE42-4614-95BA-EEC7F540FB16}" type="pres">
      <dgm:prSet presAssocID="{83BBEBB8-7C20-4B7E-B68C-BFE04D650F0A}" presName="sibTrans" presStyleCnt="0"/>
      <dgm:spPr/>
    </dgm:pt>
    <dgm:pt modelId="{EFD63A06-E1C8-4A61-B15B-BCCACF73F13C}" type="pres">
      <dgm:prSet presAssocID="{B6C4BE9B-95BA-414E-B9E2-1BC5DA5154D4}" presName="compNode" presStyleCnt="0"/>
      <dgm:spPr/>
    </dgm:pt>
    <dgm:pt modelId="{F18D3B75-09E9-4F6D-9350-4043793FBA15}" type="pres">
      <dgm:prSet presAssocID="{B6C4BE9B-95BA-414E-B9E2-1BC5DA5154D4}" presName="bgRect" presStyleLbl="bgShp" presStyleIdx="3" presStyleCnt="4"/>
      <dgm:spPr/>
    </dgm:pt>
    <dgm:pt modelId="{DE5E4F66-F3A5-4CE7-AD90-561F48FB8E88}" type="pres">
      <dgm:prSet presAssocID="{B6C4BE9B-95BA-414E-B9E2-1BC5DA5154D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Χτύπημα ταχύτητας"/>
        </a:ext>
      </dgm:extLst>
    </dgm:pt>
    <dgm:pt modelId="{5739431D-BD81-45C9-95AB-1BF0753BE0C0}" type="pres">
      <dgm:prSet presAssocID="{B6C4BE9B-95BA-414E-B9E2-1BC5DA5154D4}" presName="spaceRect" presStyleCnt="0"/>
      <dgm:spPr/>
    </dgm:pt>
    <dgm:pt modelId="{31E21368-8443-4B3F-A5BA-FF36E0B03F8B}" type="pres">
      <dgm:prSet presAssocID="{B6C4BE9B-95BA-414E-B9E2-1BC5DA5154D4}" presName="parTx" presStyleLbl="revTx" presStyleIdx="3" presStyleCnt="4">
        <dgm:presLayoutVars>
          <dgm:chMax val="0"/>
          <dgm:chPref val="0"/>
        </dgm:presLayoutVars>
      </dgm:prSet>
      <dgm:spPr/>
    </dgm:pt>
  </dgm:ptLst>
  <dgm:cxnLst>
    <dgm:cxn modelId="{3D2F620D-1DE9-44DC-8CC1-D909C2271315}" type="presOf" srcId="{D22317D3-9F71-46BD-94AA-8D8ED66E02FA}" destId="{C13DE177-5F3B-4181-86E0-8433A27E8299}" srcOrd="0" destOrd="0" presId="urn:microsoft.com/office/officeart/2018/2/layout/IconVerticalSolidList"/>
    <dgm:cxn modelId="{BF37491E-FED0-4075-988C-6B07BDDBC8BD}" type="presOf" srcId="{AFB36472-AF55-41E4-B9F2-B84B69FF8110}" destId="{C52B4B8B-E914-4835-AF2A-CE52AFE8A2B4}" srcOrd="0" destOrd="0" presId="urn:microsoft.com/office/officeart/2018/2/layout/IconVerticalSolidList"/>
    <dgm:cxn modelId="{D4B2A92C-E810-4A56-85F9-18DB1B15720A}" srcId="{D22317D3-9F71-46BD-94AA-8D8ED66E02FA}" destId="{86331604-65CC-4D0C-81B4-3FBC634338C5}" srcOrd="2" destOrd="0" parTransId="{3C1FB44A-CBC6-4F42-B2E5-93447642315E}" sibTransId="{83BBEBB8-7C20-4B7E-B68C-BFE04D650F0A}"/>
    <dgm:cxn modelId="{E6534452-AB3B-44B2-9D87-FBC095994475}" srcId="{D22317D3-9F71-46BD-94AA-8D8ED66E02FA}" destId="{D3AF25D4-0C41-4025-8FC1-B067D1D2809D}" srcOrd="0" destOrd="0" parTransId="{8A778559-E4A6-4ADA-87B4-3FA23F36EA0B}" sibTransId="{FB47A80E-F595-4DD3-BE25-CE1001BCEA2F}"/>
    <dgm:cxn modelId="{7B62AD8D-7F3C-4272-81C8-C29B24EB587F}" srcId="{D22317D3-9F71-46BD-94AA-8D8ED66E02FA}" destId="{B6C4BE9B-95BA-414E-B9E2-1BC5DA5154D4}" srcOrd="3" destOrd="0" parTransId="{C54E7E50-A676-4867-8130-4800E17F933E}" sibTransId="{9848D31C-65AA-439E-A7DB-A82E91835E03}"/>
    <dgm:cxn modelId="{520F5A9F-5198-4342-A572-85508F9E993C}" type="presOf" srcId="{D3AF25D4-0C41-4025-8FC1-B067D1D2809D}" destId="{9F9CB79C-1037-433F-BB20-70056C5E5AE2}" srcOrd="0" destOrd="0" presId="urn:microsoft.com/office/officeart/2018/2/layout/IconVerticalSolidList"/>
    <dgm:cxn modelId="{70CCA3E1-52C4-45E6-86AD-17D5967FF1F9}" type="presOf" srcId="{B6C4BE9B-95BA-414E-B9E2-1BC5DA5154D4}" destId="{31E21368-8443-4B3F-A5BA-FF36E0B03F8B}" srcOrd="0" destOrd="0" presId="urn:microsoft.com/office/officeart/2018/2/layout/IconVerticalSolidList"/>
    <dgm:cxn modelId="{B66845EC-F5B5-4437-9D52-9345B1FEB914}" srcId="{D22317D3-9F71-46BD-94AA-8D8ED66E02FA}" destId="{AFB36472-AF55-41E4-B9F2-B84B69FF8110}" srcOrd="1" destOrd="0" parTransId="{DC4F92D1-8BFC-4C26-8663-F1918A56DA4C}" sibTransId="{3EF9EB40-CFBC-4C99-AF25-63FE4092761E}"/>
    <dgm:cxn modelId="{49B42EFA-4AA5-41D6-AE49-C8218518BA70}" type="presOf" srcId="{86331604-65CC-4D0C-81B4-3FBC634338C5}" destId="{624E53B8-6509-405C-A22E-3D2C78A6D941}" srcOrd="0" destOrd="0" presId="urn:microsoft.com/office/officeart/2018/2/layout/IconVerticalSolidList"/>
    <dgm:cxn modelId="{6683F921-CCAF-46FD-BEE7-2A191D404019}" type="presParOf" srcId="{C13DE177-5F3B-4181-86E0-8433A27E8299}" destId="{5B71197E-58FC-462E-A2CD-0987C92E1C1E}" srcOrd="0" destOrd="0" presId="urn:microsoft.com/office/officeart/2018/2/layout/IconVerticalSolidList"/>
    <dgm:cxn modelId="{1CBECD35-A6CB-4C59-A3CC-C6D03566D059}" type="presParOf" srcId="{5B71197E-58FC-462E-A2CD-0987C92E1C1E}" destId="{80F15579-401A-4C1A-BB25-54BE6F7EA56C}" srcOrd="0" destOrd="0" presId="urn:microsoft.com/office/officeart/2018/2/layout/IconVerticalSolidList"/>
    <dgm:cxn modelId="{8F0B28A2-3FD3-4BA1-867D-FCBF8C697D97}" type="presParOf" srcId="{5B71197E-58FC-462E-A2CD-0987C92E1C1E}" destId="{5ED67C6B-2ACE-49F7-BA93-B44C44BA8F8B}" srcOrd="1" destOrd="0" presId="urn:microsoft.com/office/officeart/2018/2/layout/IconVerticalSolidList"/>
    <dgm:cxn modelId="{B60FE1C9-E37F-408A-9314-74E7730DC001}" type="presParOf" srcId="{5B71197E-58FC-462E-A2CD-0987C92E1C1E}" destId="{4755FE8B-08D1-44ED-93E5-91D941767134}" srcOrd="2" destOrd="0" presId="urn:microsoft.com/office/officeart/2018/2/layout/IconVerticalSolidList"/>
    <dgm:cxn modelId="{9C1C5C73-F056-404D-BA7F-A16ECAC9707D}" type="presParOf" srcId="{5B71197E-58FC-462E-A2CD-0987C92E1C1E}" destId="{9F9CB79C-1037-433F-BB20-70056C5E5AE2}" srcOrd="3" destOrd="0" presId="urn:microsoft.com/office/officeart/2018/2/layout/IconVerticalSolidList"/>
    <dgm:cxn modelId="{FB6F257B-D929-4232-9D8C-C5A8AA187561}" type="presParOf" srcId="{C13DE177-5F3B-4181-86E0-8433A27E8299}" destId="{0CC11C89-0425-4D04-9AC2-0A662BAEFE5E}" srcOrd="1" destOrd="0" presId="urn:microsoft.com/office/officeart/2018/2/layout/IconVerticalSolidList"/>
    <dgm:cxn modelId="{E4B05208-9AA0-4D23-82C6-806FF703B28C}" type="presParOf" srcId="{C13DE177-5F3B-4181-86E0-8433A27E8299}" destId="{C603ED1A-82B1-4017-BE3C-D692379EF167}" srcOrd="2" destOrd="0" presId="urn:microsoft.com/office/officeart/2018/2/layout/IconVerticalSolidList"/>
    <dgm:cxn modelId="{778F1F2F-E243-479C-9638-44AE27313D5B}" type="presParOf" srcId="{C603ED1A-82B1-4017-BE3C-D692379EF167}" destId="{5E1095DA-12F4-4EA9-8D76-E9D474D3D35B}" srcOrd="0" destOrd="0" presId="urn:microsoft.com/office/officeart/2018/2/layout/IconVerticalSolidList"/>
    <dgm:cxn modelId="{D99DBF4C-CB67-44D3-8794-E720CEB7B5B1}" type="presParOf" srcId="{C603ED1A-82B1-4017-BE3C-D692379EF167}" destId="{7183D99D-0F11-4342-B85D-E7D365698934}" srcOrd="1" destOrd="0" presId="urn:microsoft.com/office/officeart/2018/2/layout/IconVerticalSolidList"/>
    <dgm:cxn modelId="{B6D609C6-BDE1-4B68-9876-3180211B0D69}" type="presParOf" srcId="{C603ED1A-82B1-4017-BE3C-D692379EF167}" destId="{0E99509C-C048-483F-B1A2-DB0AA34C2951}" srcOrd="2" destOrd="0" presId="urn:microsoft.com/office/officeart/2018/2/layout/IconVerticalSolidList"/>
    <dgm:cxn modelId="{26E31A06-65FB-4634-BFB3-5DB9CC93CC03}" type="presParOf" srcId="{C603ED1A-82B1-4017-BE3C-D692379EF167}" destId="{C52B4B8B-E914-4835-AF2A-CE52AFE8A2B4}" srcOrd="3" destOrd="0" presId="urn:microsoft.com/office/officeart/2018/2/layout/IconVerticalSolidList"/>
    <dgm:cxn modelId="{058EE011-D222-4976-A633-47DE2365F962}" type="presParOf" srcId="{C13DE177-5F3B-4181-86E0-8433A27E8299}" destId="{4ABAC356-2649-4E0E-940B-8FDCF0E2113E}" srcOrd="3" destOrd="0" presId="urn:microsoft.com/office/officeart/2018/2/layout/IconVerticalSolidList"/>
    <dgm:cxn modelId="{3E2BCDD7-D34B-4BEA-A8CB-F0391AFA7756}" type="presParOf" srcId="{C13DE177-5F3B-4181-86E0-8433A27E8299}" destId="{101318DB-3260-47BE-AA60-D053A7430F95}" srcOrd="4" destOrd="0" presId="urn:microsoft.com/office/officeart/2018/2/layout/IconVerticalSolidList"/>
    <dgm:cxn modelId="{C7E42F86-6E90-444F-ADE9-28F36A78CC26}" type="presParOf" srcId="{101318DB-3260-47BE-AA60-D053A7430F95}" destId="{382742A5-4D1E-4AAB-A45E-B10F53A8FFF9}" srcOrd="0" destOrd="0" presId="urn:microsoft.com/office/officeart/2018/2/layout/IconVerticalSolidList"/>
    <dgm:cxn modelId="{1D1AE0E5-4B08-4912-910D-BBEB76E7800D}" type="presParOf" srcId="{101318DB-3260-47BE-AA60-D053A7430F95}" destId="{A690DF1E-3740-439D-8C7E-BE4917FD43BF}" srcOrd="1" destOrd="0" presId="urn:microsoft.com/office/officeart/2018/2/layout/IconVerticalSolidList"/>
    <dgm:cxn modelId="{9953A707-0E66-47B4-AD82-3F594B36AF50}" type="presParOf" srcId="{101318DB-3260-47BE-AA60-D053A7430F95}" destId="{56B4096D-CB55-48BD-B56E-6382B0B834D1}" srcOrd="2" destOrd="0" presId="urn:microsoft.com/office/officeart/2018/2/layout/IconVerticalSolidList"/>
    <dgm:cxn modelId="{4B727343-01CD-402E-AF42-663A7DE9863C}" type="presParOf" srcId="{101318DB-3260-47BE-AA60-D053A7430F95}" destId="{624E53B8-6509-405C-A22E-3D2C78A6D941}" srcOrd="3" destOrd="0" presId="urn:microsoft.com/office/officeart/2018/2/layout/IconVerticalSolidList"/>
    <dgm:cxn modelId="{4CDF1678-3276-4A1B-99F8-32F1CB88372E}" type="presParOf" srcId="{C13DE177-5F3B-4181-86E0-8433A27E8299}" destId="{0C34E3D8-EE42-4614-95BA-EEC7F540FB16}" srcOrd="5" destOrd="0" presId="urn:microsoft.com/office/officeart/2018/2/layout/IconVerticalSolidList"/>
    <dgm:cxn modelId="{9918D13F-808E-4D1E-9ACA-A7A12B937B81}" type="presParOf" srcId="{C13DE177-5F3B-4181-86E0-8433A27E8299}" destId="{EFD63A06-E1C8-4A61-B15B-BCCACF73F13C}" srcOrd="6" destOrd="0" presId="urn:microsoft.com/office/officeart/2018/2/layout/IconVerticalSolidList"/>
    <dgm:cxn modelId="{EC687339-7D87-4539-9327-1D6477686250}" type="presParOf" srcId="{EFD63A06-E1C8-4A61-B15B-BCCACF73F13C}" destId="{F18D3B75-09E9-4F6D-9350-4043793FBA15}" srcOrd="0" destOrd="0" presId="urn:microsoft.com/office/officeart/2018/2/layout/IconVerticalSolidList"/>
    <dgm:cxn modelId="{B4BAE84D-9A55-46CD-8311-527FFD8B1BE6}" type="presParOf" srcId="{EFD63A06-E1C8-4A61-B15B-BCCACF73F13C}" destId="{DE5E4F66-F3A5-4CE7-AD90-561F48FB8E88}" srcOrd="1" destOrd="0" presId="urn:microsoft.com/office/officeart/2018/2/layout/IconVerticalSolidList"/>
    <dgm:cxn modelId="{5679DB86-D52E-4D18-AFA5-9142D6CC12DF}" type="presParOf" srcId="{EFD63A06-E1C8-4A61-B15B-BCCACF73F13C}" destId="{5739431D-BD81-45C9-95AB-1BF0753BE0C0}" srcOrd="2" destOrd="0" presId="urn:microsoft.com/office/officeart/2018/2/layout/IconVerticalSolidList"/>
    <dgm:cxn modelId="{2E25F30E-99F5-45F8-8AFB-CAD7D0319348}" type="presParOf" srcId="{EFD63A06-E1C8-4A61-B15B-BCCACF73F13C}" destId="{31E21368-8443-4B3F-A5BA-FF36E0B03F8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25FFC-4194-4188-A45E-2B69D5E00054}">
      <dsp:nvSpPr>
        <dsp:cNvPr id="0" name=""/>
        <dsp:cNvSpPr/>
      </dsp:nvSpPr>
      <dsp:spPr>
        <a:xfrm rot="5400000">
          <a:off x="7907631" y="-3194068"/>
          <a:ext cx="1346195" cy="807598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l" sz="2400" kern="1200"/>
            <a:t>Συμπληρωματικές δυνατότητες</a:t>
          </a:r>
          <a:endParaRPr lang="en-US" sz="2400" kern="1200"/>
        </a:p>
      </dsp:txBody>
      <dsp:txXfrm rot="-5400000">
        <a:off x="4542739" y="236540"/>
        <a:ext cx="8010264" cy="1214763"/>
      </dsp:txXfrm>
    </dsp:sp>
    <dsp:sp modelId="{95973921-4566-4241-A62D-D8EFA8407DCD}">
      <dsp:nvSpPr>
        <dsp:cNvPr id="0" name=""/>
        <dsp:cNvSpPr/>
      </dsp:nvSpPr>
      <dsp:spPr>
        <a:xfrm>
          <a:off x="0" y="2549"/>
          <a:ext cx="4542739" cy="168274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l" sz="2500" kern="1200"/>
            <a:t>Αύξηση της ανθρώπινης νοημοσύνης (Jarrahi, 2018)</a:t>
          </a:r>
          <a:endParaRPr lang="en-US" sz="2500" kern="1200"/>
        </a:p>
      </dsp:txBody>
      <dsp:txXfrm>
        <a:off x="82145" y="84694"/>
        <a:ext cx="4378449" cy="1518454"/>
      </dsp:txXfrm>
    </dsp:sp>
    <dsp:sp modelId="{6541D8EE-54F4-4E42-9A21-01F27B4C3E3C}">
      <dsp:nvSpPr>
        <dsp:cNvPr id="0" name=""/>
        <dsp:cNvSpPr/>
      </dsp:nvSpPr>
      <dsp:spPr>
        <a:xfrm rot="5400000">
          <a:off x="7907631" y="-1427187"/>
          <a:ext cx="1346195" cy="807598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l" sz="2400" kern="1200"/>
            <a:t>Ιδέες μέσω ανάλυσης βάσει δεδομένων</a:t>
          </a:r>
          <a:endParaRPr lang="en-US" sz="2400" kern="1200"/>
        </a:p>
        <a:p>
          <a:pPr marL="228600" lvl="1" indent="-228600" algn="l" defTabSz="1066800">
            <a:lnSpc>
              <a:spcPct val="90000"/>
            </a:lnSpc>
            <a:spcBef>
              <a:spcPct val="0"/>
            </a:spcBef>
            <a:spcAft>
              <a:spcPct val="15000"/>
            </a:spcAft>
            <a:buChar char="•"/>
          </a:pPr>
          <a:r>
            <a:rPr lang="el" sz="2400" kern="1200"/>
            <a:t>Αποτελεσματικός εντοπισμός σχέσεων </a:t>
          </a:r>
          <a:endParaRPr lang="en-US" sz="2400" kern="1200"/>
        </a:p>
        <a:p>
          <a:pPr marL="228600" lvl="1" indent="-228600" algn="l" defTabSz="1066800">
            <a:lnSpc>
              <a:spcPct val="90000"/>
            </a:lnSpc>
            <a:spcBef>
              <a:spcPct val="0"/>
            </a:spcBef>
            <a:spcAft>
              <a:spcPct val="15000"/>
            </a:spcAft>
            <a:buChar char="•"/>
          </a:pPr>
          <a:r>
            <a:rPr lang="el" sz="2400" kern="1200"/>
            <a:t>Πάρα πολλά δεδομένα για τον άνθρωπο</a:t>
          </a:r>
          <a:endParaRPr lang="en-US" sz="2400" kern="1200"/>
        </a:p>
      </dsp:txBody>
      <dsp:txXfrm rot="-5400000">
        <a:off x="4542739" y="2003421"/>
        <a:ext cx="8010264" cy="1214763"/>
      </dsp:txXfrm>
    </dsp:sp>
    <dsp:sp modelId="{4222E769-C68C-4A41-8BF0-3C9BDD75045F}">
      <dsp:nvSpPr>
        <dsp:cNvPr id="0" name=""/>
        <dsp:cNvSpPr/>
      </dsp:nvSpPr>
      <dsp:spPr>
        <a:xfrm>
          <a:off x="0" y="1769430"/>
          <a:ext cx="4542739" cy="168274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l" sz="2500" kern="1200"/>
            <a:t>Η τεχνητή νοημοσύνη προσφέρει προγνωστικά αναλυτικά στοιχεία</a:t>
          </a:r>
          <a:endParaRPr lang="en-US" sz="2500" kern="1200"/>
        </a:p>
      </dsp:txBody>
      <dsp:txXfrm>
        <a:off x="82145" y="1851575"/>
        <a:ext cx="4378449" cy="1518454"/>
      </dsp:txXfrm>
    </dsp:sp>
    <dsp:sp modelId="{4CC9CCF6-028C-4905-AA34-CEBDC07E2417}">
      <dsp:nvSpPr>
        <dsp:cNvPr id="0" name=""/>
        <dsp:cNvSpPr/>
      </dsp:nvSpPr>
      <dsp:spPr>
        <a:xfrm rot="5400000">
          <a:off x="7907631" y="339693"/>
          <a:ext cx="1346195" cy="807598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l" sz="2400" kern="1200"/>
            <a:t>Ολιστική βάση</a:t>
          </a:r>
          <a:endParaRPr lang="en-US" sz="2400" kern="1200"/>
        </a:p>
        <a:p>
          <a:pPr marL="228600" lvl="1" indent="-228600" algn="l" defTabSz="1066800">
            <a:lnSpc>
              <a:spcPct val="90000"/>
            </a:lnSpc>
            <a:spcBef>
              <a:spcPct val="0"/>
            </a:spcBef>
            <a:spcAft>
              <a:spcPct val="15000"/>
            </a:spcAft>
            <a:buChar char="•"/>
          </a:pPr>
          <a:r>
            <a:rPr lang="el" sz="2400" kern="1200"/>
            <a:t>Οραματική σκέψη</a:t>
          </a:r>
          <a:endParaRPr lang="en-US" sz="2400" kern="1200"/>
        </a:p>
      </dsp:txBody>
      <dsp:txXfrm rot="-5400000">
        <a:off x="4542739" y="3770301"/>
        <a:ext cx="8010264" cy="1214763"/>
      </dsp:txXfrm>
    </dsp:sp>
    <dsp:sp modelId="{F126779A-D11C-4353-B1D6-1F9B09ABF701}">
      <dsp:nvSpPr>
        <dsp:cNvPr id="0" name=""/>
        <dsp:cNvSpPr/>
      </dsp:nvSpPr>
      <dsp:spPr>
        <a:xfrm>
          <a:off x="0" y="3536312"/>
          <a:ext cx="4542739" cy="168274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l" sz="2500" kern="1200"/>
            <a:t>Οι άνθρωποι έχουν διαισθητική λήψη αποφάσεων («διαισθητική νοημοσύνη»)</a:t>
          </a:r>
          <a:endParaRPr lang="en-US" sz="2500" kern="1200"/>
        </a:p>
      </dsp:txBody>
      <dsp:txXfrm>
        <a:off x="82145" y="3618457"/>
        <a:ext cx="4378449" cy="15184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15579-401A-4C1A-BB25-54BE6F7EA56C}">
      <dsp:nvSpPr>
        <dsp:cNvPr id="0" name=""/>
        <dsp:cNvSpPr/>
      </dsp:nvSpPr>
      <dsp:spPr>
        <a:xfrm>
          <a:off x="0" y="2167"/>
          <a:ext cx="12618720" cy="10983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D67C6B-2ACE-49F7-BA93-B44C44BA8F8B}">
      <dsp:nvSpPr>
        <dsp:cNvPr id="0" name=""/>
        <dsp:cNvSpPr/>
      </dsp:nvSpPr>
      <dsp:spPr>
        <a:xfrm>
          <a:off x="332257" y="249301"/>
          <a:ext cx="604105" cy="6041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9CB79C-1037-433F-BB20-70056C5E5AE2}">
      <dsp:nvSpPr>
        <dsp:cNvPr id="0" name=""/>
        <dsp:cNvSpPr/>
      </dsp:nvSpPr>
      <dsp:spPr>
        <a:xfrm>
          <a:off x="1268620" y="2167"/>
          <a:ext cx="11350099" cy="1098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244" tIns="116244" rIns="116244" bIns="116244" numCol="1" spcCol="1270" anchor="ctr" anchorCtr="0">
          <a:noAutofit/>
        </a:bodyPr>
        <a:lstStyle/>
        <a:p>
          <a:pPr marL="0" lvl="0" indent="0" algn="l" defTabSz="889000">
            <a:lnSpc>
              <a:spcPct val="90000"/>
            </a:lnSpc>
            <a:spcBef>
              <a:spcPct val="0"/>
            </a:spcBef>
            <a:spcAft>
              <a:spcPct val="35000"/>
            </a:spcAft>
            <a:buNone/>
          </a:pPr>
          <a:r>
            <a:rPr lang="el" sz="2000" b="0" i="0" kern="1200"/>
            <a:t>Ανίχνευση πραγματικών επιθέσεων με μεγαλύτερη ακρίβεια από τους ανθρώπους, δημιουργία λιγότερων ψευδώς θετικών αποτελεσμάτων και ιεράρχηση των απαντήσεων με βάση τους πραγματικούς κινδύνους</a:t>
          </a:r>
          <a:endParaRPr lang="en-US" sz="2000" kern="1200"/>
        </a:p>
      </dsp:txBody>
      <dsp:txXfrm>
        <a:off x="1268620" y="2167"/>
        <a:ext cx="11350099" cy="1098372"/>
      </dsp:txXfrm>
    </dsp:sp>
    <dsp:sp modelId="{5E1095DA-12F4-4EA9-8D76-E9D474D3D35B}">
      <dsp:nvSpPr>
        <dsp:cNvPr id="0" name=""/>
        <dsp:cNvSpPr/>
      </dsp:nvSpPr>
      <dsp:spPr>
        <a:xfrm>
          <a:off x="0" y="1375133"/>
          <a:ext cx="12618720" cy="10983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83D99D-0F11-4342-B85D-E7D365698934}">
      <dsp:nvSpPr>
        <dsp:cNvPr id="0" name=""/>
        <dsp:cNvSpPr/>
      </dsp:nvSpPr>
      <dsp:spPr>
        <a:xfrm>
          <a:off x="332257" y="1622267"/>
          <a:ext cx="604105" cy="6041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2B4B8B-E914-4835-AF2A-CE52AFE8A2B4}">
      <dsp:nvSpPr>
        <dsp:cNvPr id="0" name=""/>
        <dsp:cNvSpPr/>
      </dsp:nvSpPr>
      <dsp:spPr>
        <a:xfrm>
          <a:off x="1268620" y="1375133"/>
          <a:ext cx="11350099" cy="1098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244" tIns="116244" rIns="116244" bIns="116244" numCol="1" spcCol="1270" anchor="ctr" anchorCtr="0">
          <a:noAutofit/>
        </a:bodyPr>
        <a:lstStyle/>
        <a:p>
          <a:pPr marL="0" lvl="0" indent="0" algn="l" defTabSz="889000">
            <a:lnSpc>
              <a:spcPct val="90000"/>
            </a:lnSpc>
            <a:spcBef>
              <a:spcPct val="0"/>
            </a:spcBef>
            <a:spcAft>
              <a:spcPct val="35000"/>
            </a:spcAft>
            <a:buNone/>
          </a:pPr>
          <a:r>
            <a:rPr lang="el" sz="2000" b="0" i="0" kern="1200"/>
            <a:t>Προσδιορισμός και επισήμανση του τύπου ύποπτων email και μηνυμάτων που χρησιμοποιούνται συχνά σε καμπάνιες phishing</a:t>
          </a:r>
          <a:endParaRPr lang="en-US" sz="2000" kern="1200"/>
        </a:p>
      </dsp:txBody>
      <dsp:txXfrm>
        <a:off x="1268620" y="1375133"/>
        <a:ext cx="11350099" cy="1098372"/>
      </dsp:txXfrm>
    </dsp:sp>
    <dsp:sp modelId="{382742A5-4D1E-4AAB-A45E-B10F53A8FFF9}">
      <dsp:nvSpPr>
        <dsp:cNvPr id="0" name=""/>
        <dsp:cNvSpPr/>
      </dsp:nvSpPr>
      <dsp:spPr>
        <a:xfrm>
          <a:off x="0" y="2748099"/>
          <a:ext cx="12618720" cy="10983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90DF1E-3740-439D-8C7E-BE4917FD43BF}">
      <dsp:nvSpPr>
        <dsp:cNvPr id="0" name=""/>
        <dsp:cNvSpPr/>
      </dsp:nvSpPr>
      <dsp:spPr>
        <a:xfrm>
          <a:off x="332257" y="2995233"/>
          <a:ext cx="604105" cy="6041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4E53B8-6509-405C-A22E-3D2C78A6D941}">
      <dsp:nvSpPr>
        <dsp:cNvPr id="0" name=""/>
        <dsp:cNvSpPr/>
      </dsp:nvSpPr>
      <dsp:spPr>
        <a:xfrm>
          <a:off x="1268620" y="2748099"/>
          <a:ext cx="11350099" cy="1098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244" tIns="116244" rIns="116244" bIns="116244" numCol="1" spcCol="1270" anchor="ctr" anchorCtr="0">
          <a:noAutofit/>
        </a:bodyPr>
        <a:lstStyle/>
        <a:p>
          <a:pPr marL="0" lvl="0" indent="0" algn="l" defTabSz="889000">
            <a:lnSpc>
              <a:spcPct val="90000"/>
            </a:lnSpc>
            <a:spcBef>
              <a:spcPct val="0"/>
            </a:spcBef>
            <a:spcAft>
              <a:spcPct val="35000"/>
            </a:spcAft>
            <a:buNone/>
          </a:pPr>
          <a:r>
            <a:rPr lang="el" sz="2000" b="0" i="0" kern="1200"/>
            <a:t>Προσομοίωση επιθέσεων κοινωνικής μηχανικής, οι οποίες βοηθούν τις ομάδες ασφαλείας να εντοπίσουν πιθανές ευπάθειες πριν τις εκμεταλλευτούν οι εγκληματίες του κυβερνοχώρου</a:t>
          </a:r>
          <a:endParaRPr lang="en-US" sz="2000" kern="1200"/>
        </a:p>
      </dsp:txBody>
      <dsp:txXfrm>
        <a:off x="1268620" y="2748099"/>
        <a:ext cx="11350099" cy="1098372"/>
      </dsp:txXfrm>
    </dsp:sp>
    <dsp:sp modelId="{F18D3B75-09E9-4F6D-9350-4043793FBA15}">
      <dsp:nvSpPr>
        <dsp:cNvPr id="0" name=""/>
        <dsp:cNvSpPr/>
      </dsp:nvSpPr>
      <dsp:spPr>
        <a:xfrm>
          <a:off x="0" y="4121065"/>
          <a:ext cx="12618720" cy="10983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5E4F66-F3A5-4CE7-AD90-561F48FB8E88}">
      <dsp:nvSpPr>
        <dsp:cNvPr id="0" name=""/>
        <dsp:cNvSpPr/>
      </dsp:nvSpPr>
      <dsp:spPr>
        <a:xfrm>
          <a:off x="332257" y="4368199"/>
          <a:ext cx="604105" cy="60410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E21368-8443-4B3F-A5BA-FF36E0B03F8B}">
      <dsp:nvSpPr>
        <dsp:cNvPr id="0" name=""/>
        <dsp:cNvSpPr/>
      </dsp:nvSpPr>
      <dsp:spPr>
        <a:xfrm>
          <a:off x="1268620" y="4121065"/>
          <a:ext cx="11350099" cy="1098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244" tIns="116244" rIns="116244" bIns="116244" numCol="1" spcCol="1270" anchor="ctr" anchorCtr="0">
          <a:noAutofit/>
        </a:bodyPr>
        <a:lstStyle/>
        <a:p>
          <a:pPr marL="0" lvl="0" indent="0" algn="l" defTabSz="889000">
            <a:lnSpc>
              <a:spcPct val="90000"/>
            </a:lnSpc>
            <a:spcBef>
              <a:spcPct val="0"/>
            </a:spcBef>
            <a:spcAft>
              <a:spcPct val="35000"/>
            </a:spcAft>
            <a:buNone/>
          </a:pPr>
          <a:r>
            <a:rPr lang="el" sz="2000" b="0" i="0" kern="1200"/>
            <a:t>Γρήγορη ανάλυση τεράστιων ποσοτήτων δεδομένων που σχετίζονται με περιστατικά, έτσι ώστε οι ομάδες ασφαλείας να μπορούν να αναλάβουν γρήγορα δράση για τον περιορισμό της απειλής</a:t>
          </a:r>
          <a:endParaRPr lang="en-US" sz="2000" kern="1200"/>
        </a:p>
      </dsp:txBody>
      <dsp:txXfrm>
        <a:off x="1268620" y="4121065"/>
        <a:ext cx="11350099" cy="109837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7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997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sz="1200" b="0" i="0" u="none" strike="noStrike" kern="1200" baseline="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464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b="0" i="0" u="none" strike="noStrike" kern="1200" baseline="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794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082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de-DE" baseline="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670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baseline="0"/>
              <a:t>Διεξήχθησαν τρεις μελέτες για να εξακριβωθεί πόσο γρήγορα οι άνθρωποι σχηματίζουν γνώμη σχετικά με την οπτική ελκυστικότητα της ιστοσελίδας. Στην πρώτη μελέτη, οι συμμετέχοντες βαθμολόγησαν δύο φορές την οπτική ελκυστικότητα των ιστοσελίδων που παρουσιάστηκαν για 500 ms η καθεμία. Η δεύτερη μελέτη επανέλαβε την πρώτη, αλλά οι συμμετέχοντες βαθμολόγησαν επίσης κάθε ιστοσελίδα σε επτά συγκεκριμένες διαστάσεις σχεδιασμού. Η οπτική έλξη βρέθηκε να σχετίζεται στενά με τα περισσότερα από αυτά. Η μελέτη 3 αναπαρήγαγε και πάλι την κατάσταση των 500 ms καθώς και πρόσθεσε μια συνθήκη 50 ms χρησιμοποιώντας τα ίδια ερεθίσματα για να προσδιορίσει εάν η πρώτη εντύπωση μπορεί να ερμηνευθεί ως «απλό αποτέλεσμα έκθεσης» (Zajonc 1980). Καθ' όλη τη διάρκεια, οι οπτικές προσκλήσεις συσχετίστηκαν σε μεγάλο βαθμό από τη μια φάση στην άλλη, όπως και οι συσχετίσεις μεταξύ των συνθηκών 50 ms και 500 ms. Έτσι, η οπτική ελκυστικότητα μπορεί να αξιολογηθεί εντός 50 ms, υποδηλώνοντας ότι οι σχεδιαστές ιστοσελίδων έχουν περίπου 50 ms για να κάνουν μια καλή πρώτη εντύπωση.</a:t>
            </a:r>
          </a:p>
          <a:p>
            <a:endParaRPr lang="en-GB" baseline="0"/>
          </a:p>
          <a:p>
            <a:endParaRPr lang="en-GB" baseline="0"/>
          </a:p>
          <a:p>
            <a:endParaRPr lang="en-GB" baseline="0"/>
          </a:p>
          <a:p>
            <a:endParaRPr lang="en-GB" baseline="0"/>
          </a:p>
          <a:p>
            <a:r>
              <a:rPr lang="el" baseline="0"/>
              <a:t>Gitte Lindgaard, Gary Fernandes, Cathy Dudek &amp;; J. Brown (2006) Προσοχήσχεδιαστές ιστοσελίδων: Έχετε 50 χιλιοστά του δευτερολέπτου για να κάνετε μια καλή πρώτη εντύπωση!, Behaviour &amp; Information Technology, 25:2, 115-126, DOI: 10.1080/01449290500330448</a:t>
            </a:r>
            <a:endParaRPr lang="de-DE" baseline="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955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de-DE"/>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531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599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de-DE" baseline="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922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de-DE" baseline="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554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309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915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810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419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baseline="0">
              <a:latin typeface="AdvOT46dcae81"/>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581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962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de-DE"/>
          </a:p>
          <a:p>
            <a:pPr marL="0" indent="0">
              <a:buNone/>
            </a:pPr>
            <a:r>
              <a:rPr lang="el"/>
              <a:t>Τα AI είναι γνωστό ότι μαθαίνουν συνεχώς ενώ «τροφοδοτούνται» με (έγκυρα) δεδομένα. Ως εκ τούτου, οι επικοινωνιακές δεξιότητες και ως εκ τούτου τα αποτελέσματά τους αναμένεται να βελτιώνονται συνεχώς.</a:t>
            </a:r>
          </a:p>
          <a:p>
            <a:pPr marL="0" indent="0">
              <a:buNone/>
            </a:pPr>
            <a:endParaRPr lang="de-DE"/>
          </a:p>
          <a:p>
            <a:pPr marL="0" indent="0">
              <a:buNone/>
            </a:pPr>
            <a:r>
              <a:rPr lang="el" err="1"/>
              <a:t>Εάν αυτό είναι αλήθεια, θα μπορούσαν οι άνθρωποι να το προλάβουν;</a:t>
            </a:r>
          </a:p>
          <a:p>
            <a:endParaRPr lang="en-GB"/>
          </a:p>
          <a:p>
            <a:endParaRPr lang="en-GB"/>
          </a:p>
          <a:p>
            <a:r>
              <a:rPr lang="el"/>
              <a:t>J. A. Koelen, A. Vonk, A. Klein, L. de Koning, P. Vonk, S. de Vet, R. Wiers,</a:t>
            </a:r>
          </a:p>
          <a:p>
            <a:r>
              <a:rPr lang="el"/>
              <a:t>Άνθρωπος εναντίον μηχανής: Μια μετα-ανάλυση σχετικά με την προστιθέμενη αξία της ανθρώπινης υποστήριξης σε θεραπείες μέσω διαδικτύου που βασίζονται σε κείμενο ("e-therapy") για ψυχικές διαταραχές,</a:t>
            </a:r>
          </a:p>
          <a:p>
            <a:r>
              <a:rPr lang="el"/>
              <a:t>Επιθεώρηση Κλινικής Ψυχολογίας, Τόμος 96,2022,102179,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ED498D-6977-40EC-8E5E-7EB644D5E7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72593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0e80d14db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0e80d14db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lvl="0" indent="0" algn="l" rtl="0">
              <a:spcBef>
                <a:spcPts val="0"/>
              </a:spcBef>
              <a:spcAft>
                <a:spcPts val="0"/>
              </a:spcAft>
              <a:buClr>
                <a:schemeClr val="dk1"/>
              </a:buClr>
              <a:buSzPts val="1200"/>
              <a:buNone/>
            </a:pPr>
            <a:endParaRPr/>
          </a:p>
        </p:txBody>
      </p:sp>
    </p:spTree>
    <p:extLst>
      <p:ext uri="{BB962C8B-B14F-4D97-AF65-F5344CB8AC3E}">
        <p14:creationId xmlns:p14="http://schemas.microsoft.com/office/powerpoint/2010/main" val="143935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διερευνά τις δυνατότητες χρήσης κοινωνικών ρομπότ για να επηρεάσει την ανθρώπινη συμπεριφορά στο πλαίσιο της ασφάλειας στον κυβερνοχώρο, ειδικά έναντι επιθέσεων κοινωνικής μηχανικής (SE). Στη μελέτη συμμετείχαν συμμετέχοντες που έπαιξαν ένα διαδραστικό παιχνίδι αφήγησης όπου έλαβαν αποφάσεις σχετικά με επικίνδυνα σενάρια και σενάρια SE. Μετά από κάθε απόφαση, ένα επιτραπέζιο ρομπότ με το όνομα Furhat παρενέβαινε, προτείνοντας την αντίθετη επιλογή. Το ρομπότ χρησιμοποίησε δύο διαφορετικές στρατηγικές: λογική πειθώ και συναισθηματική πειθώ.</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ED498D-6977-40EC-8E5E-7EB644D5E7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2741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b="1"/>
              <a:t>Ο ρόλος των κοινών νοητικών μοντέλων σε ομάδες ανθρώπου-τεχνητής νοημοσύνης (Andrews et al., 2023)</a:t>
            </a:r>
            <a:r>
              <a:rPr lang="el"/>
              <a:t> </a:t>
            </a:r>
          </a:p>
          <a:p>
            <a:r>
              <a:rPr lang="el"/>
              <a:t>Ο ρόλος του κοινού νοητικού μοντέλου...</a:t>
            </a:r>
          </a:p>
          <a:p>
            <a:r>
              <a:rPr lang="el" b="1"/>
              <a:t>Βασική ιδέα:</a:t>
            </a:r>
            <a:r>
              <a:rPr lang="el"/>
              <a:t> Οι αποτελεσματικές ομάδες ανθρώπου-τεχνητής νοημοσύνης χρειάζονται </a:t>
            </a:r>
            <a:r>
              <a:rPr lang="el" i="1"/>
              <a:t>κοινά νοητικά μοντέλα (SMM) - </a:t>
            </a:r>
            <a:r>
              <a:rPr lang="el"/>
              <a:t>αλληλεπικαλυπτόμενες κατανοήσεις των στόχων, των καθηκόντων, των ρόλων και των δυνατοτήτων του άλλου - για να συντονίζονται ομαλά.</a:t>
            </a:r>
          </a:p>
          <a:p>
            <a:r>
              <a:rPr lang="el" b="1"/>
              <a:t>Από τους ανθρώπους στην τεχνητή νοημοσύνη: Η</a:t>
            </a:r>
            <a:r>
              <a:rPr lang="el"/>
              <a:t> έρευνα της ανθρώπινης ομάδας δείχνει ότι τα καλύτερα SMM → καλύτερη απόδοση. Η εργασία εξετάζει αυτή τη βιβλιογραφία και ρωτά πώς να τη μεταφράσει όταν ένας συμπαίκτης είναι AI.</a:t>
            </a:r>
          </a:p>
          <a:p>
            <a:r>
              <a:rPr lang="el" b="1"/>
              <a:t>Βασική πρόκληση:</a:t>
            </a:r>
            <a:r>
              <a:rPr lang="el"/>
              <a:t> Σε αντίθεση με τους ανθρώπους, οι ΤΝ δεν μοιράζονται «φυσικά» έννοιες ή γλώσσα. Δεν υπάρχει συμφωνημένος τρόπος ορισμού, εκμαίευσης ή </a:t>
            </a:r>
            <a:r>
              <a:rPr lang="el" i="1"/>
              <a:t>μέτρησης</a:t>
            </a:r>
            <a:r>
              <a:rPr lang="el"/>
              <a:t> των SMM μεταξύ ανθρώπων και τεχνητής νοημοσύνης και η υπάρχουσα εργασία είναι κατακερματισμένη σε όλους τους τομείς.</a:t>
            </a:r>
          </a:p>
          <a:p>
            <a:r>
              <a:rPr lang="el" b="1"/>
              <a:t>Εννοιολογικό μοντέλο:</a:t>
            </a:r>
            <a:r>
              <a:rPr lang="el"/>
              <a:t> Προτείνει ένα πλαίσιο όπου τόσο ο άνθρωπος όσο και η τεχνητή νοημοσύνη κατέχουν μοντέλα εργασιών και ομάδων, τα ενημερώνουν μέσω αλληλεπίδρασης και η ευθυγράμμιση αξιολογείται μέσω </a:t>
            </a:r>
            <a:r>
              <a:rPr lang="el" i="1"/>
              <a:t>των αμοιβαίων προσδοκιών</a:t>
            </a:r>
            <a:r>
              <a:rPr lang="el"/>
              <a:t> τους  (όχι μόνο εσωτερικός κώδικας ή αυτοαναφορά).</a:t>
            </a:r>
          </a:p>
          <a:p>
            <a:r>
              <a:rPr lang="el" b="1"/>
              <a:t>Σύνδεσμος με το XAI:</a:t>
            </a:r>
            <a:r>
              <a:rPr lang="el"/>
              <a:t> Το Explainable AI τοποθετείται ως ένα πρακτικό εργαλείο για τη δημιουργία και τη διατήρηση SMM Human-AI, καθιστώντας τους στόχους, τα όρια και τη συλλογιστική της τεχνητής νοημοσύνης ευανάγνωστα στους ανθρώπους (και αντίστροφα).</a:t>
            </a:r>
          </a:p>
          <a:p>
            <a:r>
              <a:rPr lang="el" b="1"/>
              <a:t>Σχέδιο σε πακέτο:</a:t>
            </a:r>
            <a:r>
              <a:rPr lang="el"/>
              <a:t> Για να βελτιώσετε την ομαδοποίηση ανθρώπου-τεχνητής νοημοσύνης, σχεδιάστε συστήματα τεχνητής νοημοσύνης που υποστηρίζουν ρητά κοινούς στόχους, σαφήνεια ρόλων, διαφανή συλλογισμό και συνεχή ευθυγράμμιση των προσδοκιών—όχι μόνο ακριβείς προβλέψεις.</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08AA-9984-4FFB-AD86-FC2195BAC14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8556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E9FC6-C038-B989-D40B-31B3E684A992}"/>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4D5483C-021C-6A52-5A8B-C73920BDEA8F}"/>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DC1E8F26-3BDE-D459-EA58-A4F0675A1CA9}"/>
              </a:ext>
            </a:extLst>
          </p:cNvPr>
          <p:cNvSpPr>
            <a:spLocks noGrp="1"/>
          </p:cNvSpPr>
          <p:nvPr>
            <p:ph type="body" idx="1"/>
          </p:nvPr>
        </p:nvSpPr>
        <p:spPr/>
        <p:txBody>
          <a:bodyPr/>
          <a:lstStyle/>
          <a:p>
            <a:r>
              <a:rPr lang="el" sz="1200" kern="1200">
                <a:solidFill>
                  <a:schemeClr val="tx1"/>
                </a:solidFill>
                <a:effectLst/>
                <a:latin typeface="+mn-lt"/>
                <a:ea typeface="+mn-ea"/>
                <a:cs typeface="+mn-cs"/>
              </a:rPr>
              <a:t>Για τη συνέντευξη, θέλουμε να προετοιμαστείτε και να σκεφτείτε τα εξής:</a:t>
            </a:r>
            <a:endParaRPr lang="en-US" sz="1200" kern="1200">
              <a:solidFill>
                <a:schemeClr val="tx1"/>
              </a:solidFill>
              <a:effectLst/>
              <a:latin typeface="+mn-lt"/>
              <a:ea typeface="+mn-ea"/>
              <a:cs typeface="+mn-cs"/>
            </a:endParaRPr>
          </a:p>
          <a:p>
            <a:pPr lvl="0"/>
            <a:r>
              <a:rPr lang="el" sz="1200" kern="1200">
                <a:solidFill>
                  <a:schemeClr val="tx1"/>
                </a:solidFill>
                <a:effectLst/>
                <a:latin typeface="+mn-lt"/>
                <a:ea typeface="+mn-ea"/>
                <a:cs typeface="+mn-cs"/>
              </a:rPr>
              <a:t>Θα κάνετε μια 10λεπτη παρουσίαση σε ένα θέμα που επιλέξατε μόνοι σας στη γνώση και την τεχνολογία </a:t>
            </a:r>
            <a:endParaRPr lang="en-US" sz="1200" kern="1200">
              <a:solidFill>
                <a:schemeClr val="tx1"/>
              </a:solidFill>
              <a:effectLst/>
              <a:latin typeface="+mn-lt"/>
              <a:ea typeface="+mn-ea"/>
              <a:cs typeface="+mn-cs"/>
            </a:endParaRPr>
          </a:p>
          <a:p>
            <a:pPr lvl="0"/>
            <a:r>
              <a:rPr lang="el" sz="1200" kern="1200">
                <a:solidFill>
                  <a:schemeClr val="tx1"/>
                </a:solidFill>
                <a:effectLst/>
                <a:latin typeface="+mn-lt"/>
                <a:ea typeface="+mn-ea"/>
                <a:cs typeface="+mn-cs"/>
              </a:rPr>
              <a:t>Δύο βασικά μαθήματα στο μεταπτυχιακό πρόγραμμα είναι η Εφαρμοσμένη Γνωστική Ψυχολογία και η Ανθρώπινη Αλληλεπίδραση με την Τεχνολογία. Σε ποιο μάθημα νιώθετε περισσότερο σαν στο σπίτι σας; Τι θα συμπεριλαμβάνατε σε αυτό το μάθημα σε μεταπτυχιακό επίπεδο;  Μη διστάσετε να κάνετε ένα πρόχειρο σκίτσο αυτού που πιστεύετε ότι είναι το πιο κεντρικό σε ένα τέτοιο θέμα.</a:t>
            </a:r>
            <a:endParaRPr lang="en-US" sz="1200" kern="1200">
              <a:solidFill>
                <a:schemeClr val="tx1"/>
              </a:solidFill>
              <a:effectLst/>
              <a:latin typeface="+mn-lt"/>
              <a:ea typeface="+mn-ea"/>
              <a:cs typeface="+mn-cs"/>
            </a:endParaRPr>
          </a:p>
        </p:txBody>
      </p:sp>
      <p:sp>
        <p:nvSpPr>
          <p:cNvPr id="4" name="Plassholder for lysbildenummer 3">
            <a:extLst>
              <a:ext uri="{FF2B5EF4-FFF2-40B4-BE49-F238E27FC236}">
                <a16:creationId xmlns:a16="http://schemas.microsoft.com/office/drawing/2014/main" id="{F0FDCE56-799D-A979-C72B-5E5F1D87862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25ECA-9E06-4E56-A3BB-817CF4DE30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1420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Οι Zhang et al. (2023) δοκιμάζουν πώς </a:t>
            </a:r>
            <a:r>
              <a:rPr lang="el" i="1"/>
              <a:t>αυτό που πιστεύουμε ότι είναι ο συμπαίκτης μας</a:t>
            </a:r>
            <a:r>
              <a:rPr lang="el"/>
              <a:t> (AI vs "άνθρωπος") και </a:t>
            </a:r>
            <a:r>
              <a:rPr lang="el" i="1"/>
              <a:t>πόσο καλοί είναι</a:t>
            </a:r>
            <a:r>
              <a:rPr lang="el"/>
              <a:t> (υψηλή έναντι χαμηλής απόδοσης) διαμορφώνουν την εμπιστοσύνη και τη συνεργασία σε ομάδες ανθρώπου-AI. </a:t>
            </a:r>
          </a:p>
          <a:p>
            <a:r>
              <a:rPr lang="el"/>
              <a:t>1-s2.0-S0747563222003569-κύρια</a:t>
            </a:r>
          </a:p>
          <a:p>
            <a:r>
              <a:rPr lang="el" b="1"/>
              <a:t>Μελέτη με λίγα λόγια (για διδασκαλία):</a:t>
            </a:r>
            <a:endParaRPr lang="en-GB"/>
          </a:p>
          <a:p>
            <a:r>
              <a:rPr lang="el" b="1"/>
              <a:t>Εργασία &amp; ρύθμιση:</a:t>
            </a:r>
            <a:r>
              <a:rPr lang="el"/>
              <a:t> 128 συμμετέχοντες (όλοι με σκακιστική παιδεία) έλυσαν 20 σκακιστικούς γρίφους με έναν «συμπαίκτη» σε σχέδιο 2×2 μεταξύ των θεμάτων:</a:t>
            </a:r>
          </a:p>
          <a:p>
            <a:pPr lvl="1"/>
            <a:r>
              <a:rPr lang="el"/>
              <a:t>Είπαν ότι είναι AI + υψηλής απόδοσης (80% σωστό)</a:t>
            </a:r>
          </a:p>
          <a:p>
            <a:pPr lvl="1"/>
            <a:r>
              <a:rPr lang="el"/>
              <a:t>Είπαν ότι είναι AI + χαμηλής απόδοσης (20% σωστό)</a:t>
            </a:r>
          </a:p>
          <a:p>
            <a:pPr lvl="1"/>
            <a:r>
              <a:rPr lang="el"/>
              <a:t>Μου είπαν ότι είναι άνθρωπος ("Taylor") + μεταμφιεσμένη τεχνητή νοημοσύνη υψηλής απόδοσης</a:t>
            </a:r>
          </a:p>
          <a:p>
            <a:pPr lvl="1"/>
            <a:r>
              <a:rPr lang="el"/>
              <a:t>Μου είπαν ότι είναι μεταμφιεσμένος άνθρωπος + τεχνητή νοημοσύνη χαμηλής απόδοσης</a:t>
            </a:r>
          </a:p>
          <a:p>
            <a:r>
              <a:rPr lang="el" b="1"/>
              <a:t>Διαδικασία:</a:t>
            </a:r>
            <a:r>
              <a:rPr lang="el"/>
              <a:t> Για κάθε παζλ: αρχική κίνηση → δείτε την κίνηση του συμπαίκτη → την τελική κίνηση. Η τελική κίνηση σημειώθηκε (+5 πλεονεκτική / −5 μειονεκτική) χρησιμοποιώντας το Stockfish. Η εμπιστοσύνη μετρήθηκε τόσο </a:t>
            </a:r>
            <a:r>
              <a:rPr lang="el" b="1" err="1"/>
              <a:t>συμπεριφορικά (</a:t>
            </a:r>
            <a:r>
              <a:rPr lang="el"/>
              <a:t>πόσο συχνά άλλαξαν στην αντικρουόμενη κίνηση του συμπαίκτη) όσο και </a:t>
            </a:r>
            <a:r>
              <a:rPr lang="el" b="1"/>
              <a:t>αυτοαναφερόμενα</a:t>
            </a:r>
            <a:r>
              <a:rPr lang="el"/>
              <a:t> (βαθμολογίες ικανότητας/εξυπηρετικότητας). Ο φόρτος εργασίας μετρήθηκε με NASA-TLX.</a:t>
            </a:r>
          </a:p>
          <a:p>
            <a:r>
              <a:rPr lang="el" b="1"/>
              <a:t>Βασικά στατιστικά σημεία (κρατήστε αυτή τη διαφάνεια έτοιμη):</a:t>
            </a:r>
            <a:endParaRPr lang="en-GB"/>
          </a:p>
          <a:p>
            <a:r>
              <a:rPr lang="el" b="1"/>
              <a:t>Επίδραση απόδοσης (ANOVA):</a:t>
            </a:r>
            <a:r>
              <a:rPr lang="el"/>
              <a:t> Η απόδοση των συμπαικτών είχε </a:t>
            </a:r>
            <a:r>
              <a:rPr lang="el" b="1"/>
              <a:t>ισχυρή, σημαντική</a:t>
            </a:r>
            <a:r>
              <a:rPr lang="el"/>
              <a:t> επίδραση στην απόδοση της ομάδας (όλοι οι συμμετέχοντες: </a:t>
            </a:r>
            <a:r>
              <a:rPr lang="el" i="1"/>
              <a:t>F</a:t>
            </a:r>
            <a:r>
              <a:rPr lang="el"/>
              <a:t>(1,124)=32.36, </a:t>
            </a:r>
            <a:r>
              <a:rPr lang="el" i="1"/>
              <a:t>p</a:t>
            </a:r>
            <a:r>
              <a:rPr lang="el"/>
              <a:t>≈8.7×10⁻⁸): η τεχνητή νοημοσύνη υψηλής απόδοσης → πολύ υψηλότερες τελικές βαθμολογίες από την τεχνητή νοημοσύνη χαμηλής απόδοσης. Η ταυτότητα του συμπαίκτη (AI vs "άνθρωπος") </a:t>
            </a:r>
            <a:r>
              <a:rPr lang="el" b="1"/>
              <a:t>δεν είναι</a:t>
            </a:r>
            <a:r>
              <a:rPr lang="el"/>
              <a:t> σημαντική για την απόδοση.</a:t>
            </a:r>
          </a:p>
          <a:p>
            <a:r>
              <a:rPr lang="el" b="1" err="1"/>
              <a:t>Συμπεριφορική εμπιστοσύνη (ANOVA):</a:t>
            </a:r>
            <a:r>
              <a:rPr lang="el"/>
              <a:t> Τόσο η απόδοση όσο και η ταυτότητα είχαν σημασία. Οι άνθρωποι εμπιστεύονταν (δηλαδή, ακολουθούσαν) την </a:t>
            </a:r>
            <a:r>
              <a:rPr lang="el" b="1"/>
              <a:t>τεχνητή νοημοσύνη υψηλής απόδοσης</a:t>
            </a:r>
            <a:r>
              <a:rPr lang="el"/>
              <a:t> περισσότερο από την τεχνητή νοημοσύνη χαμηλής απόδοσης και </a:t>
            </a:r>
            <a:r>
              <a:rPr lang="el" b="1"/>
              <a:t>δέχονταν λιγότερες προτάσεις όταν πίστευαν ότι ο συμπαίκτης ήταν άνθρωπος</a:t>
            </a:r>
            <a:r>
              <a:rPr lang="el"/>
              <a:t> (</a:t>
            </a:r>
            <a:r>
              <a:rPr lang="el" i="1"/>
              <a:t>σελ</a:t>
            </a:r>
            <a:r>
              <a:rPr lang="el"/>
              <a:t>≈0.0046), παρόλο που ήταν η ίδια τεχνητή νοημοσύνη.</a:t>
            </a:r>
          </a:p>
          <a:p>
            <a:r>
              <a:rPr lang="el" b="1"/>
              <a:t>Αυτοαναφορά έναντι συμπεριφοράς:</a:t>
            </a:r>
            <a:r>
              <a:rPr lang="el"/>
              <a:t> Με έναν </a:t>
            </a:r>
            <a:r>
              <a:rPr lang="el" b="1"/>
              <a:t>συμπαίκτη με χαμηλές επιδόσεις</a:t>
            </a:r>
            <a:r>
              <a:rPr lang="el"/>
              <a:t>, οι συμμετέχοντες τον βαθμολόγησαν παραδόξως </a:t>
            </a:r>
            <a:r>
              <a:rPr lang="el" b="1"/>
              <a:t>ως πιο ικανό/χρήσιμο όταν τους είπαν ότι ήταν άνθρωπος</a:t>
            </a:r>
            <a:r>
              <a:rPr lang="el"/>
              <a:t>, παρά το γεγονός ότι συμπεριφορικά τους εμπιστεύονταν λιγότερο - υποδηλώνοντας κοινωνική επιθυμία/επιείκεια προς τους ανθρώπους και σκληρότερη κρίση για την αδύναμη τεχνητή νοημοσύνη.</a:t>
            </a:r>
          </a:p>
          <a:p>
            <a:r>
              <a:rPr lang="el" b="1"/>
              <a:t>Φόρτος εργασίας (NASA-TLX):</a:t>
            </a:r>
            <a:r>
              <a:rPr lang="el"/>
              <a:t> Το να λένε ότι ο συμπαίκτης ήταν «άνθρωπος» αύξησε την </a:t>
            </a:r>
            <a:r>
              <a:rPr lang="el" b="1"/>
              <a:t>αντιληπτή χρονική ζήτηση</a:t>
            </a:r>
            <a:r>
              <a:rPr lang="el"/>
              <a:t> (αίσθημα βιασύνης), όχι άλλες διαστάσεις - οι άνθρωποι φαινόταν να αισθάνονται μεγαλύτερη πίεση όταν ένα άλλο «άτομο» υποτίθεται ότι περίμενε.</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08AA-9984-4FFB-AD86-FC2195BAC14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4417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b="1" err="1"/>
              <a:t>Georganta &amp; Ulfert (2024) – Θα εμπιστευόσασταν ένα μέλος της ομάδας AI;</a:t>
            </a:r>
            <a:r>
              <a:rPr lang="el"/>
              <a:t> </a:t>
            </a:r>
          </a:p>
          <a:p>
            <a:r>
              <a:rPr lang="el"/>
              <a:t>J Occupat Organ Psyc - 2024 -...</a:t>
            </a:r>
          </a:p>
          <a:p>
            <a:r>
              <a:rPr lang="el" b="1"/>
              <a:t>Τι δοκιμάζουν:</a:t>
            </a:r>
            <a:r>
              <a:rPr lang="el"/>
              <a:t> Σε δύο εργαστηριακά πειράματα (N=828), συγκρίνουν </a:t>
            </a:r>
            <a:r>
              <a:rPr lang="el" b="1"/>
              <a:t>ομάδες ανθρώπου-τεχνητής νοημοσύνης έναντι ανθρώπων-ανθρώπων</a:t>
            </a:r>
            <a:r>
              <a:rPr lang="el"/>
              <a:t> για να δουν πώς </a:t>
            </a:r>
            <a:r>
              <a:rPr lang="el" b="1"/>
              <a:t>η αντιληπτή αξιοπιστία και ομοιότητα → διαπροσωπική εμπιστοσύνη → εμπιστοσύνη της ομάδας</a:t>
            </a:r>
            <a:r>
              <a:rPr lang="el"/>
              <a:t>.</a:t>
            </a:r>
          </a:p>
          <a:p>
            <a:r>
              <a:rPr lang="el" b="1"/>
              <a:t>Μελέτη 1 (247 δυάδες):</a:t>
            </a:r>
            <a:r>
              <a:rPr lang="el"/>
              <a:t> Το να σας λένε ότι ο σύντροφός σας είναι </a:t>
            </a:r>
            <a:r>
              <a:rPr lang="el" b="1"/>
              <a:t>τεχνητή νοημοσύνη</a:t>
            </a:r>
            <a:r>
              <a:rPr lang="el"/>
              <a:t> (έναντι ανθρώπου) </a:t>
            </a:r>
            <a:r>
              <a:rPr lang="el" b="1"/>
              <a:t>μειώνει ελαφρώς την αντιληπτή αξιοπιστία</a:t>
            </a:r>
            <a:r>
              <a:rPr lang="el"/>
              <a:t>, η οποία με τη σειρά της μειώνει τη διαπροσωπική εμπιστοσύνη.</a:t>
            </a:r>
          </a:p>
          <a:p>
            <a:pPr lvl="1"/>
            <a:r>
              <a:rPr lang="el"/>
              <a:t>Στατιστικά: Μοντέλο δομικών εξισώσεων, σύνθεση ομάδας → αξιοπιστία (</a:t>
            </a:r>
            <a:r>
              <a:rPr lang="el" i="1"/>
              <a:t>β</a:t>
            </a:r>
            <a:r>
              <a:rPr lang="el"/>
              <a:t>≈−,19, </a:t>
            </a:r>
            <a:r>
              <a:rPr lang="el" i="1"/>
              <a:t>p</a:t>
            </a:r>
            <a:r>
              <a:rPr lang="el"/>
              <a:t>=,03)· αξιοπιστία → διαπροσωπική εμπιστοσύνη (</a:t>
            </a:r>
            <a:r>
              <a:rPr lang="el" i="1"/>
              <a:t>β</a:t>
            </a:r>
            <a:r>
              <a:rPr lang="el"/>
              <a:t>≈,69, </a:t>
            </a:r>
            <a:r>
              <a:rPr lang="el" i="1"/>
              <a:t>σελ</a:t>
            </a:r>
            <a:r>
              <a:rPr lang="el"/>
              <a:t>&lt;,001)· έμμεση επίδραση του «συμπαίκτη τεχνητής νοημοσύνης» στη διαπροσωπική εμπιστοσύνη μέσω σημαντικής αξιοπιστίας (</a:t>
            </a:r>
            <a:r>
              <a:rPr lang="el" i="1"/>
              <a:t>β</a:t>
            </a:r>
            <a:r>
              <a:rPr lang="el"/>
              <a:t>≈−,13, 95% CI εξαιρουμένου του 0). Καμία επίδραση μέσω ομοιότητας.</a:t>
            </a:r>
          </a:p>
          <a:p>
            <a:r>
              <a:rPr lang="el" b="1"/>
              <a:t>Μελέτη 2 (106 τριάδες):</a:t>
            </a:r>
            <a:r>
              <a:rPr lang="el"/>
              <a:t> Όταν οι ομάδες έχουν </a:t>
            </a:r>
            <a:r>
              <a:rPr lang="el" b="1"/>
              <a:t>ένα AI + δύο ανθρώπους</a:t>
            </a:r>
            <a:r>
              <a:rPr lang="el"/>
              <a:t>, δεν υπάρχουν </a:t>
            </a:r>
            <a:r>
              <a:rPr lang="el" b="1"/>
              <a:t>σημαντικές διαφορές</a:t>
            </a:r>
            <a:r>
              <a:rPr lang="el"/>
              <a:t> από τις ομάδες όλων των ανθρώπων στη διαπροσωπική εμπιστοσύνη ή την εμπιστοσύνη της ομάδας. Αντίθετα, </a:t>
            </a:r>
            <a:r>
              <a:rPr lang="el" b="1"/>
              <a:t>η υψηλότερη αντιληπτή αξιοπιστία και ομοιότητα προβλέπουν υψηλότερη διαπροσωπική εμπιστοσύνη, η οποία προβλέπει την εμπιστοσύνη της ομάδας</a:t>
            </a:r>
            <a:r>
              <a:rPr lang="el"/>
              <a:t> και για τους δύο τύπους ομάδων. Η διαμεσολάβηση της «τεχνητής νοημοσύνης εναντίον ανθρώπου» μέσω της διαπροσωπικής εμπιστοσύνης δεν είναι </a:t>
            </a:r>
            <a:r>
              <a:rPr lang="el" b="1"/>
              <a:t>σημαντική</a:t>
            </a:r>
            <a:r>
              <a:rPr lang="el"/>
              <a:t>.</a:t>
            </a:r>
          </a:p>
          <a:p>
            <a:r>
              <a:rPr lang="el" b="1"/>
              <a:t>Takeaway για τη διαφάνειά σας:</a:t>
            </a:r>
            <a:r>
              <a:rPr lang="el"/>
              <a:t> </a:t>
            </a:r>
            <a:r>
              <a:rPr lang="el" i="1"/>
              <a:t>Η εμπιστοσύνη της ομάδας μπορεί να προκύψει με παρόμοιο τρόπο στις ομάδες ανθρώπου-AI και ανθρώπου-ανθρώπου. Αυτό που έχει σημασία δεν είναι το "AI vs human" αυτό καθαυτό, αλλά αν ο συμπαίκτης AI θεωρείται αξιόπιστος και παρόμοιος. Μικρή αλλά πραγματική ποινή εμπιστοσύνης για AI σε ομάδες 1:1. Αυτό εξαφανίζεται σε ομάδες 3 ατόμων όταν οι άνθρωποι είναι η πλειοψηφία.</a:t>
            </a: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08AA-9984-4FFB-AD86-FC2195BAC14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17255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b="1"/>
              <a:t>Zhou &amp; Gorman (2024) – Χρονισμός επικοινωνίας έναντι αλληλουχίας σε ομάδες</a:t>
            </a:r>
            <a:r>
              <a:rPr lang="el"/>
              <a:t>  ανθρώπου-AI</a:t>
            </a:r>
          </a:p>
          <a:p>
            <a:r>
              <a:rPr lang="el"/>
              <a:t>zhou-gorman-2024-ο-αντίκτυπος-του-...</a:t>
            </a:r>
          </a:p>
          <a:p>
            <a:r>
              <a:rPr lang="el" b="1"/>
              <a:t>Τι έκαναν:</a:t>
            </a:r>
            <a:r>
              <a:rPr lang="el"/>
              <a:t> 20 ομάδες τριών ατόμων πέταξαν προσομοιωμένες αποστολές drone (πλοηγός, φωτογράφος, πιλότος). Συγκρίναμε </a:t>
            </a:r>
            <a:r>
              <a:rPr lang="el" b="1"/>
              <a:t>ομάδες αποκλειστικά ανθρώπων</a:t>
            </a:r>
            <a:r>
              <a:rPr lang="el"/>
              <a:t> με </a:t>
            </a:r>
            <a:r>
              <a:rPr lang="el" b="1"/>
              <a:t>ομάδες με πιλότο τεχνητής νοημοσύνης</a:t>
            </a:r>
            <a:r>
              <a:rPr lang="el"/>
              <a:t>. Εξετάσαμε </a:t>
            </a:r>
            <a:r>
              <a:rPr lang="el" b="1"/>
              <a:t>πώς ταξινομήθηκαν τα μηνύματα (αλληλουχία)</a:t>
            </a:r>
            <a:r>
              <a:rPr lang="el"/>
              <a:t> και </a:t>
            </a:r>
            <a:r>
              <a:rPr lang="el" b="1"/>
              <a:t>πότε εμφανίστηκαν (χρονισμός)</a:t>
            </a:r>
            <a:r>
              <a:rPr lang="el"/>
              <a:t> χρησιμοποιώντας ανάλυση επανάληψης (% ντετερμινισμός, 0–100 = πιο άκαμπτα/δομημένα μοτίβα).</a:t>
            </a:r>
          </a:p>
          <a:p>
            <a:r>
              <a:rPr lang="el" b="1"/>
              <a:t>Βασικά ευρήματα (για την τάξη):</a:t>
            </a:r>
            <a:endParaRPr lang="en-GB"/>
          </a:p>
          <a:p>
            <a:pPr lvl="1"/>
            <a:r>
              <a:rPr lang="el" b="1"/>
              <a:t>Χρονοδιάγραμμα:</a:t>
            </a:r>
            <a:r>
              <a:rPr lang="el"/>
              <a:t> Οι ομάδες ανθρώπου-τεχνητής νοημοσύνης εμφάνισαν </a:t>
            </a:r>
            <a:r>
              <a:rPr lang="el" b="1"/>
              <a:t>πιο άκαμπτα / σταθερά μοτίβα χρονισμού</a:t>
            </a:r>
            <a:r>
              <a:rPr lang="el"/>
              <a:t> από τις ομάδες αποκλειστικά ανθρώπων: σημαντική κύρια επίδραση του τύπου ομάδας στο χρονοδιάγραμμα %DET, </a:t>
            </a:r>
            <a:r>
              <a:rPr lang="el" i="1"/>
              <a:t>F</a:t>
            </a:r>
            <a:r>
              <a:rPr lang="el"/>
              <a:t>(1,19)=6.69, </a:t>
            </a:r>
            <a:r>
              <a:rPr lang="el" i="1"/>
              <a:t>p</a:t>
            </a:r>
            <a:r>
              <a:rPr lang="el"/>
              <a:t>=.02, ηp²=.26 → οι ομάδες τεχνητής νοημοσύνης λιγότερο ευέλικτες όταν επικοινωνούν.</a:t>
            </a:r>
          </a:p>
          <a:p>
            <a:pPr lvl="1"/>
            <a:r>
              <a:rPr lang="el" b="1"/>
              <a:t>Αλληλούχιση: Δεν</a:t>
            </a:r>
            <a:r>
              <a:rPr lang="el"/>
              <a:t> υπάρχουν σημαντικές διαφορές μεταξύ των τύπων ομάδων στα μοτίβα αλληλουχίας (δεν υπάρχουν κύρια αποτελέσματα ή επιδράσεις αλληλεπίδρασης στο ANOVA).</a:t>
            </a:r>
          </a:p>
          <a:p>
            <a:pPr lvl="1"/>
            <a:r>
              <a:rPr lang="el" b="1"/>
              <a:t>Σύνδεσμος απόδοσης:</a:t>
            </a:r>
            <a:endParaRPr lang="en-GB"/>
          </a:p>
          <a:p>
            <a:pPr lvl="2"/>
            <a:r>
              <a:rPr lang="el" b="1"/>
              <a:t>Πιο δομημένη αλληλουχία = καλύτερη απόδοση.</a:t>
            </a:r>
            <a:r>
              <a:rPr lang="el"/>
              <a:t> Η υψηλότερη ακολουθία %DET σημαντικά (γραμμική + τετραγωνική) προέβλεψε τόσο </a:t>
            </a:r>
            <a:r>
              <a:rPr lang="el" b="1"/>
              <a:t>τη συνολική απόδοση της ομάδας</a:t>
            </a:r>
            <a:r>
              <a:rPr lang="el"/>
              <a:t> όσο  και </a:t>
            </a:r>
            <a:r>
              <a:rPr lang="el" b="1"/>
              <a:t>την αποτελεσματικότητα της επεξεργασίας</a:t>
            </a:r>
            <a:r>
              <a:rPr lang="el"/>
              <a:t> (όλα </a:t>
            </a:r>
            <a:r>
              <a:rPr lang="el" i="1"/>
              <a:t>τα p</a:t>
            </a:r>
            <a:r>
              <a:rPr lang="el"/>
              <a:t> ≤ .003).</a:t>
            </a:r>
          </a:p>
          <a:p>
            <a:pPr lvl="2"/>
            <a:r>
              <a:rPr lang="el" b="1"/>
              <a:t>Ο χρονισμός %DET </a:t>
            </a:r>
            <a:r>
              <a:rPr lang="el" b="1" i="1"/>
              <a:t>δεν</a:t>
            </a:r>
            <a:r>
              <a:rPr lang="el" b="1"/>
              <a:t> προέβλεψε σημαντικά την απόδοση.</a:t>
            </a:r>
            <a:r>
              <a:rPr lang="el"/>
              <a:t> Το πόσο άκαμπτος/ευέλικτος ήταν ο συγχρονισμός δεν εξηγούσε ποιος τα πήγε καλύτερα.</a:t>
            </a:r>
          </a:p>
          <a:p>
            <a:r>
              <a:rPr lang="el" b="1"/>
              <a:t>Συμπέρασμα για μία διαφάνεια:</a:t>
            </a:r>
            <a:br>
              <a:rPr lang="en-GB"/>
            </a:br>
            <a:r>
              <a:rPr lang="el"/>
              <a:t> Η καλά δομημένη </a:t>
            </a:r>
            <a:r>
              <a:rPr lang="el" b="1"/>
              <a:t>σειρά μηνυμάτων</a:t>
            </a:r>
            <a:r>
              <a:rPr lang="el"/>
              <a:t> (ποιος λέει τι σε ποιον) έχει μεγαλύτερη σημασία για την απόδοση της ομάδας από τον απόλυτα «ανθρώπινο» συγχρονισμό. Οι τρέχοντες συμπαίκτες της τεχνητής νοημοσύνης τείνουν να είναι πολύ άκαμπτοι στο χρονοδιάγραμμα. Η εστίαση του σχεδιασμού θα πρέπει να είναι στην υποστήριξη σαφών, αξιόπιστων </a:t>
            </a:r>
            <a:r>
              <a:rPr lang="el" b="1"/>
              <a:t>ακολουθιών</a:t>
            </a:r>
            <a:r>
              <a:rPr lang="el"/>
              <a:t> επικοινωνίας  και όχι απλώς στη φυσική φλυαρία.</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08AA-9984-4FFB-AD86-FC2195BAC14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50309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b="1"/>
              <a:t>Συνεργασία ανθρώπου-τεχνητής νοημοσύνης και εκπαίδευση για την ασφάλεια στον κυβερνοχώρο: Ευκαιρίες και προκλήσεις μαθησιακής ανάλυσης (Maennel &amp; Maennel, 2024)</a:t>
            </a:r>
            <a:r>
              <a:rPr lang="el"/>
              <a:t> </a:t>
            </a:r>
          </a:p>
          <a:p>
            <a:r>
              <a:rPr lang="el"/>
              <a:t>Ανθρώπινη AI_Collaboration_and_Cybe...</a:t>
            </a:r>
          </a:p>
          <a:p>
            <a:r>
              <a:rPr lang="el" b="1"/>
              <a:t>Τι είναι:</a:t>
            </a:r>
            <a:r>
              <a:rPr lang="el"/>
              <a:t> Εννοιολογική / θεωρητική εργασία που προτείνει ένα </a:t>
            </a:r>
            <a:r>
              <a:rPr lang="el" b="1"/>
              <a:t>ολιστικό σχήμα</a:t>
            </a:r>
            <a:r>
              <a:rPr lang="el"/>
              <a:t> για τον τρόπο με τον οποίο οι άνθρωποι, τα εργαλεία τεχνητής νοημοσύνης, οι περιοχές στον κυβερνοχώρο και η ανάλυση μάθησης (LA) αλληλεπιδρούν σε ασκήσεις ασφάλειας στον κυβερνοχώρο (CSX).</a:t>
            </a:r>
          </a:p>
          <a:p>
            <a:r>
              <a:rPr lang="el" b="1"/>
              <a:t>Βασική ιδέα για τη διαφάνειά σας:</a:t>
            </a:r>
            <a:r>
              <a:rPr lang="el"/>
              <a:t> Για να εκπαιδεύσουμε τους μελλοντικούς υπερασπιστές του κυβερνοχώρου, πρέπει (1) να διδάξουμε τους ανθρώπους να συνεργάζονται με την τεχνητή νοημοσύνη, (2) να τους διδάξουμε να εντοπίζουν πότε η τεχνητή νοημοσύνη είναι λάθος ή χειραγωγημένη και (3) να χρησιμοποιήσουμε AI + LA για την παρακολούθηση, την υποστήριξη και την εξατομίκευση της μάθησης σε ρεαλιστικές περιοχές στον κυβερνοχώρο.</a:t>
            </a:r>
          </a:p>
          <a:p>
            <a:r>
              <a:rPr lang="el" b="1"/>
              <a:t>Τα κυριότερα σημεία του μοντέλου:</a:t>
            </a:r>
            <a:r>
              <a:rPr lang="el"/>
              <a:t> Ενσωματώνει βασικές διαδικασίες στον κυβερνοχώρο (λειτουργίες NIST, βρόχος OODA), ομαδοποίηση ανθρώπου-AI, αντίπαλη τεχνητή νοημοσύνη, πολυτροπικά δεδομένα (αρχεία καταγραφής, εντολές, βιομετρικά στοιχεία κ.λπ.) και τον κύκλο ζωής CSX σε ένα σχήμα που συνδέει </a:t>
            </a:r>
            <a:r>
              <a:rPr lang="el" b="1"/>
              <a:t>τη θεωρία, τα εργαλεία και την πρακτική</a:t>
            </a:r>
            <a:r>
              <a:rPr lang="el"/>
              <a:t>.</a:t>
            </a:r>
          </a:p>
          <a:p>
            <a:r>
              <a:rPr lang="el" b="1"/>
              <a:t>Σημείωση στατιστικών / μεθόδων:</a:t>
            </a:r>
            <a:r>
              <a:rPr lang="el"/>
              <a:t> Χρησιμοποιεί μια </a:t>
            </a:r>
            <a:r>
              <a:rPr lang="el" b="1"/>
              <a:t>λογική θεωρίας-κατασκευής + μικτών μεθόδων</a:t>
            </a:r>
            <a:r>
              <a:rPr lang="el"/>
              <a:t>, αλλά δεν αναφέρει </a:t>
            </a:r>
            <a:r>
              <a:rPr lang="el" b="1"/>
              <a:t>ποσοτικά αποτελέσματα</a:t>
            </a:r>
            <a:r>
              <a:rPr lang="el"/>
              <a:t>—υποστηρίζει μόνο ότι θα πρέπει να χρησιμοποιηθούν πλούσιες πολυτροπικές αναλύσεις LA και AI  για την εξαγωγή μετρήσεων (π.χ. εμπιστοσύνη στην τεχνητή νοημοσύνη, ποιότητα συνεργασίας, ποιότητα απόκρισης) σε μελλοντικές εμπειρικές εργασίες.</a:t>
            </a:r>
          </a:p>
          <a:p>
            <a:r>
              <a:rPr lang="el"/>
              <a:t>Για το tagline της διαφάνειάς σας: </a:t>
            </a:r>
            <a:r>
              <a:rPr lang="el" i="1"/>
              <a:t>"Έγγραφο πλαίσιο: ορίζει τι πρέπει να μετρηθεί και πώς να σχεδιαστούν ασκήσεις στον κυβερνοχώρο Human-AI, αλλά δεν παρέχει ακόμη εμπειρικά στατιστικά στοιχεία."</a:t>
            </a: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08AA-9984-4FFB-AD86-FC2195BAC14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5685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a:p>
            <a:endParaRPr lang="en-GB"/>
          </a:p>
          <a:p>
            <a:r>
              <a:rPr lang="el" sz="1200" b="1" i="0" u="none" strike="noStrike" kern="1200" baseline="0">
                <a:solidFill>
                  <a:schemeClr val="tx1"/>
                </a:solidFill>
                <a:latin typeface="+mn-lt"/>
                <a:ea typeface="+mn-ea"/>
                <a:cs typeface="+mn-cs"/>
              </a:rPr>
              <a:t>στόχευση της αλυσίδας εφοδιασμού τεχνητής νοημοσύνης</a:t>
            </a:r>
            <a:r>
              <a:rPr lang="el" sz="1200" b="0" i="0" u="none" strike="noStrike" kern="1200" baseline="0">
                <a:solidFill>
                  <a:schemeClr val="tx1"/>
                </a:solidFill>
                <a:latin typeface="+mn-lt"/>
                <a:ea typeface="+mn-ea"/>
                <a:cs typeface="+mn-cs"/>
              </a:rPr>
              <a:t>, με δηλητηριασμένα φιλοξενούμενα μοντέλα μηχανικής μάθησης (ML) και ευρετήρια πακέτων Python (PyPI) που φέρεται να χρησιμοποιούνται για τη διανομή trojanized πακέτων100 και έναν φορέα επίθεσης στην αλυσίδα εφοδιασμού που ονομάζεται «Rules File Backdoor», που επιτρέπει την έγχυση κακόβουλων οδηγιών σε αρχεία διαμόρφωσης που χρησιμοποιούν οι βοηθοί κωδικοποίησης AI, όπως το Cursor και το GitHub Copilot101. Είναι ενδιαφέρον ότι, και καθώς η γενετική τεχνητή νοημοσύνη ενσωματώνεται όλο και περισσότερο στην ανάπτυξη λογισμικού, εισήχθη ο όρος «slopsquatting»102. Αν και τα δημόσια διαθέσιμα στοιχεία υποδηλώνουν ότι η κακή χρήση των LLM και άλλων εργαλείων τεχνητής νοημοσύνης συμβαίνει συχνότερα από τις άμεσες προσπάθειες </a:t>
            </a:r>
            <a:r>
              <a:rPr lang="el" sz="1200" b="1" i="0" u="none" strike="noStrike" kern="1200" baseline="0">
                <a:solidFill>
                  <a:schemeClr val="tx1"/>
                </a:solidFill>
                <a:latin typeface="+mn-lt"/>
                <a:ea typeface="+mn-ea"/>
                <a:cs typeface="+mn-cs"/>
              </a:rPr>
              <a:t>παραβίασης συστημάτων τεχνητής νοημοσύνης</a:t>
            </a:r>
            <a:r>
              <a:rPr lang="el" sz="1200" b="0" i="0" u="none" strike="noStrike" kern="1200" baseline="0">
                <a:solidFill>
                  <a:schemeClr val="tx1"/>
                </a:solidFill>
                <a:latin typeface="+mn-lt"/>
                <a:ea typeface="+mn-ea"/>
                <a:cs typeface="+mn-cs"/>
              </a:rPr>
              <a:t>, οι ερευνητές εντόπισαν πολλαπλές αποδείξεις</a:t>
            </a:r>
          </a:p>
          <a:p>
            <a:pPr marL="0" marR="0" lvl="0" indent="0" algn="l" defTabSz="914400" rtl="0" eaLnBrk="1" fontAlgn="auto" latinLnBrk="0" hangingPunct="1">
              <a:lnSpc>
                <a:spcPct val="100000"/>
              </a:lnSpc>
              <a:spcBef>
                <a:spcPts val="0"/>
              </a:spcBef>
              <a:spcAft>
                <a:spcPts val="0"/>
              </a:spcAft>
              <a:buClrTx/>
              <a:buSzTx/>
              <a:buFontTx/>
              <a:buNone/>
              <a:tabLst/>
              <a:defRPr/>
            </a:pPr>
            <a:r>
              <a:rPr lang="el" sz="1200" b="0" i="0" u="none" strike="noStrike" kern="1200" baseline="0">
                <a:solidFill>
                  <a:schemeClr val="tx1"/>
                </a:solidFill>
                <a:latin typeface="+mn-lt"/>
                <a:ea typeface="+mn-ea"/>
                <a:cs typeface="+mn-cs"/>
              </a:rPr>
              <a:t>Έννοια (PoC) με την οποία ένα σύνολο εισβολής θα μπορούσε να ανατρέψει την επιδιωκόμενη λειτουργία των μοντέλων ΤΝ για κακόβουλους σκοπούς103. Η αυξημένη ενσωμάτωση συστημάτων τεχνητής νοημοσύνης σε εταιρικά περιβάλλοντα εισάγει μια δυνητικά ευάλωτη </a:t>
            </a:r>
            <a:r>
              <a:rPr lang="el" sz="1200" b="1" i="0" u="none" strike="noStrike" kern="1200" baseline="0">
                <a:solidFill>
                  <a:schemeClr val="tx1"/>
                </a:solidFill>
                <a:latin typeface="+mn-lt"/>
                <a:ea typeface="+mn-ea"/>
                <a:cs typeface="+mn-cs"/>
              </a:rPr>
              <a:t>νέα επιφάνεια επίθεσης</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baseline="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
              <a:t>μια επίθεση εφοδιαστικής αλυσίδας όπου οι φορείς απειλών καταχωρούν </a:t>
            </a:r>
            <a:r>
              <a:rPr lang="el" i="1"/>
              <a:t>ψευδαισθήσεις</a:t>
            </a:r>
            <a:r>
              <a:rPr lang="el"/>
              <a:t> ονόματα πακέτων που προτείνονται από εργαλεία κωδικοποίησης τεχνητής νοημοσύνης και, στη συνέχεια, δημοσιεύουν κακόβουλες εκδόσεις για να θέσουν σε κίνδυνο τους χρήστες που εμπιστεύονται αυτές τις εξόδους τεχνητής νοημοσύνης.</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3313C-A1A9-4AF1-9751-4F23D53FA0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2991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Το Slopsquatting είναι μια τέλεια καταιγίδα αισιοδοξίας για την τεχνητή νοημοσύνη και ευπάθειας της εφοδιαστικής αλυσίδας. Όταν οι βοηθοί τεχνητής νοημοσύνης εφευρίσκουν ονόματα εξάρτησης, οι εισβολείς μπορούν να τα καταχωρήσουν πιο γρήγορα από ό,τι μπορούν να ελέγξουν οι προγραμματιστές. Στον τομέα των πλωτών οδών - όπου η ασφάλεια OT και η ακεραιότητα των δεδομένων είναι ζωτικής σημασίας - αυτό θα μπορούσε να οδηγήσει σε αναστάτωση στον πραγματικό κόσμο. Το takeaway μας: επαληθεύστε κάθε εξάρτηση, εμπιστευτείτε αλλά επαληθεύστε την έξοδο AI και ενσωματώστε το SBOM (Software Bill of Materials) - μια λίστα απογραφής όλων των στοιχείων λογισμικού, των βιβλιοθηκών και των εξαρτήσεων που χρησιμοποιούνται σε ένα σύστημα. Δείχνει τι υπάρχει μέσα στο λογισμικό σας, ώστε να μπορείτε να εντοπίζετε γρήγορα τρωτά σημεία, να παρακολουθείτε ενημερώσεις και να ανταποκρίνεστε σε περιστατικά. Στον τομέα των πλωτών οδών, τα SBOM συμβάλλουν στη διασφάλιση της διαφάνειας και της ανθεκτικότητας αποκαλύπτοντας εάν τα κρίσιμα συστήματα βασίζονται σε επικίνδυνο ή παραβιασμένο κώδικα.</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3313C-A1A9-4AF1-9751-4F23D53FA0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27141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 i="1"/>
              <a:t>Εμπιστοσύνη, ταχύτητα και εφησυχασμός στην εποχή των εργαλείων AI</a:t>
            </a:r>
            <a:endParaRPr lang="en-GB"/>
          </a:p>
          <a:p>
            <a:r>
              <a:rPr lang="el"/>
              <a:t>Η τεχνολογία δεν αποτυγχάνει - οι άνθρωποι αποτυγχάνουν. Η υπερβολική εμπιστοσύνη στην τεχνητή νοημοσύνη και η πίεση παραγωγής προκαλούν λάθη. Αντιμετωπίζοντας τους ανθρώπινους παράγοντες - εκπαίδευση, τριβή διαδικασιών και κουλτούρα αναφοράς - κλείνουμε το χάσμα που εκμεταλλεύονται το slopsquatting και παρόμοιες επιθέσεις».</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3313C-A1A9-4AF1-9751-4F23D53FA0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18466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08AA-9984-4FFB-AD86-FC2195BAC14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233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17B76-A355-6C4D-07B2-1DBE4E92A832}"/>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37A0E85-41BF-6460-3666-19FCCBBE57C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8A5D28FD-1375-40B4-C00D-DA572696A274}"/>
              </a:ext>
            </a:extLst>
          </p:cNvPr>
          <p:cNvSpPr>
            <a:spLocks noGrp="1"/>
          </p:cNvSpPr>
          <p:nvPr>
            <p:ph type="body" idx="1"/>
          </p:nvPr>
        </p:nvSpPr>
        <p:spPr/>
        <p:txBody>
          <a:bodyPr/>
          <a:lstStyle/>
          <a:p>
            <a:r>
              <a:rPr lang="el" sz="1200" kern="1200">
                <a:solidFill>
                  <a:schemeClr val="tx1"/>
                </a:solidFill>
                <a:effectLst/>
                <a:latin typeface="+mn-lt"/>
                <a:ea typeface="+mn-ea"/>
                <a:cs typeface="+mn-cs"/>
              </a:rPr>
              <a:t>Για τη συνέντευξη, θέλουμε να προετοιμαστείτε και να σκεφτείτε τα εξής:</a:t>
            </a:r>
            <a:endParaRPr lang="en-US" sz="1200" kern="1200">
              <a:solidFill>
                <a:schemeClr val="tx1"/>
              </a:solidFill>
              <a:effectLst/>
              <a:latin typeface="+mn-lt"/>
              <a:ea typeface="+mn-ea"/>
              <a:cs typeface="+mn-cs"/>
            </a:endParaRPr>
          </a:p>
          <a:p>
            <a:pPr lvl="0"/>
            <a:r>
              <a:rPr lang="el" sz="1200" kern="1200">
                <a:solidFill>
                  <a:schemeClr val="tx1"/>
                </a:solidFill>
                <a:effectLst/>
                <a:latin typeface="+mn-lt"/>
                <a:ea typeface="+mn-ea"/>
                <a:cs typeface="+mn-cs"/>
              </a:rPr>
              <a:t>Θα κάνετε μια 10λεπτη παρουσίαση σε ένα θέμα που επιλέξατε μόνοι σας στη γνώση και την τεχνολογία </a:t>
            </a:r>
            <a:endParaRPr lang="en-US" sz="1200" kern="1200">
              <a:solidFill>
                <a:schemeClr val="tx1"/>
              </a:solidFill>
              <a:effectLst/>
              <a:latin typeface="+mn-lt"/>
              <a:ea typeface="+mn-ea"/>
              <a:cs typeface="+mn-cs"/>
            </a:endParaRPr>
          </a:p>
          <a:p>
            <a:pPr lvl="0"/>
            <a:r>
              <a:rPr lang="el" sz="1200" kern="1200">
                <a:solidFill>
                  <a:schemeClr val="tx1"/>
                </a:solidFill>
                <a:effectLst/>
                <a:latin typeface="+mn-lt"/>
                <a:ea typeface="+mn-ea"/>
                <a:cs typeface="+mn-cs"/>
              </a:rPr>
              <a:t>Δύο βασικά μαθήματα στο μεταπτυχιακό πρόγραμμα είναι η Εφαρμοσμένη Γνωστική Ψυχολογία και η Ανθρώπινη Αλληλεπίδραση με την Τεχνολογία. Σε ποιο μάθημα νιώθετε περισσότερο σαν στο σπίτι σας; Τι θα συμπεριλαμβάνατε σε αυτό το μάθημα σε μεταπτυχιακό επίπεδο;  Μη διστάσετε να κάνετε ένα πρόχειρο σκίτσο αυτού που πιστεύετε ότι είναι το πιο κεντρικό σε ένα τέτοιο θέμα.</a:t>
            </a:r>
            <a:endParaRPr lang="en-US" sz="1200" kern="1200">
              <a:solidFill>
                <a:schemeClr val="tx1"/>
              </a:solidFill>
              <a:effectLst/>
              <a:latin typeface="+mn-lt"/>
              <a:ea typeface="+mn-ea"/>
              <a:cs typeface="+mn-cs"/>
            </a:endParaRPr>
          </a:p>
          <a:p>
            <a:endParaRPr lang="en-US"/>
          </a:p>
        </p:txBody>
      </p:sp>
      <p:sp>
        <p:nvSpPr>
          <p:cNvPr id="4" name="Plassholder for lysbildenummer 3">
            <a:extLst>
              <a:ext uri="{FF2B5EF4-FFF2-40B4-BE49-F238E27FC236}">
                <a16:creationId xmlns:a16="http://schemas.microsoft.com/office/drawing/2014/main" id="{B4AB5BB3-681E-2C2B-59CD-83FB555CAFF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25ECA-9E06-4E56-A3BB-817CF4DE30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1705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0ADA0-1770-FCDB-22E0-318A8B741B2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E25D740-F1E7-06ED-2445-9BC6C618DB1E}"/>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8CDBE0B9-9E5F-1E1C-B680-A68E45A35254}"/>
              </a:ext>
            </a:extLst>
          </p:cNvPr>
          <p:cNvSpPr>
            <a:spLocks noGrp="1"/>
          </p:cNvSpPr>
          <p:nvPr>
            <p:ph type="body" idx="1"/>
          </p:nvPr>
        </p:nvSpPr>
        <p:spPr/>
        <p:txBody>
          <a:bodyPr/>
          <a:lstStyle/>
          <a:p>
            <a:r>
              <a:rPr lang="el" err="1"/>
              <a:t>Διφορούμενη: η παρουσία πολλών αλλά αποκλινουσών ερμηνειών μιας απόφασης</a:t>
            </a:r>
            <a:endParaRPr lang="nb-NO" baseline="0"/>
          </a:p>
          <a:p>
            <a:r>
              <a:rPr lang="el" baseline="0"/>
              <a:t>IE: αντικρουόμενα συμφέροντα ενδιαφερομένων, πελατών και υπευθύνων χάραξης πολιτικής – μετατρέπει το αντικειμενικό DM σε υποκειμενική και πολιτική διαδικασία που επιχειρεί να εκπληρώσει τις συγκρουσιακές ανάγκες.</a:t>
            </a:r>
            <a:endParaRPr lang="en-US"/>
          </a:p>
        </p:txBody>
      </p:sp>
      <p:sp>
        <p:nvSpPr>
          <p:cNvPr id="4" name="Plassholder for lysbildenummer 3">
            <a:extLst>
              <a:ext uri="{FF2B5EF4-FFF2-40B4-BE49-F238E27FC236}">
                <a16:creationId xmlns:a16="http://schemas.microsoft.com/office/drawing/2014/main" id="{F096F3C9-2363-6F58-587F-1E9D6984C64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25ECA-9E06-4E56-A3BB-817CF4DE30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4714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b="0" i="0">
                <a:solidFill>
                  <a:srgbClr val="1F1F1F"/>
                </a:solidFill>
                <a:effectLst/>
                <a:highlight>
                  <a:srgbClr val="FFFFFF"/>
                </a:highlight>
                <a:latin typeface="Google Sans"/>
              </a:rPr>
              <a:t>Με τη γενετική τεχνητή νοημοσύνη, οι απατεώνες μπορούν πλέον να στέλνουν μηνύματα ηλεκτρονικού ψαρέματος για να αφαιρέσουν τα γλωσσικά εμπόδια, να απαντούν σε πραγματικό χρόνο και να αυτοματοποιούν σχεδόν αμέσως μαζικές εξατομικευμένες καμπάνιες που διευκολύνουν την πλαστογράφηση τομέων και την απόκτηση πρόσβασης σε ευαίσθητα δεδομένα.</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ED498D-6977-40EC-8E5E-7EB644D5E7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9715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ED498D-6977-40EC-8E5E-7EB644D5E7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7754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b="0" i="0">
                <a:solidFill>
                  <a:srgbClr val="222222"/>
                </a:solidFill>
                <a:effectLst/>
                <a:latin typeface="Arial" panose="020B0604020202020204" pitchFamily="34" charset="0"/>
              </a:rPr>
              <a:t>Heiding, F., Lermen, S., Kao, Α., Schneier, Β., &amp; Vishwanath, Α. (2024). Αξιολόγηση της ικανότητας των μεγάλων γλωσσικών μοντέλων να ξεκινούν πλήρως αυτοματοποιημένες εκστρατείες spear phishing: Επικυρωμένες σε ανθρώπους. </a:t>
            </a:r>
            <a:r>
              <a:rPr lang="el" b="0" i="1" err="1">
                <a:solidFill>
                  <a:srgbClr val="222222"/>
                </a:solidFill>
                <a:effectLst/>
                <a:latin typeface="Arial" panose="020B0604020202020204" pitchFamily="34" charset="0"/>
              </a:rPr>
              <a:t>arXiv προεκτύπωση arXiv:2412.00586</a:t>
            </a:r>
            <a:r>
              <a:rPr lang="el" b="0" i="0">
                <a:solidFill>
                  <a:srgbClr val="222222"/>
                </a:solidFill>
                <a:effectLst/>
                <a:latin typeface="Arial" panose="020B0604020202020204" pitchFamily="34" charset="0"/>
              </a:rPr>
              <a:t>.</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41E71-7984-4CC9-BF67-C1E92A3A396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8298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sz="1200" b="0" i="0" u="none" strike="noStrike" kern="1200" baseline="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679C-477F-4ADA-A871-DCAFB5E861C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317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CF40E5-5E93-D75C-3C54-A68F6E1FD99C}"/>
              </a:ext>
            </a:extLst>
          </p:cNvPr>
          <p:cNvSpPr>
            <a:spLocks noGrp="1"/>
          </p:cNvSpPr>
          <p:nvPr>
            <p:ph type="dt" sz="half" idx="10"/>
          </p:nvPr>
        </p:nvSpPr>
        <p:spPr/>
        <p:txBody>
          <a:bodyPr/>
          <a:lstStyle/>
          <a:p>
            <a:fld id="{AB9D92DC-7F20-49B8-83FF-D7AB84E24A1A}" type="datetimeFigureOut">
              <a:rPr lang="en-GB" smtClean="0"/>
              <a:t>16/02/2026</a:t>
            </a:fld>
            <a:endParaRPr lang="en-GB"/>
          </a:p>
        </p:txBody>
      </p:sp>
      <p:sp>
        <p:nvSpPr>
          <p:cNvPr id="3" name="Footer Placeholder 2">
            <a:extLst>
              <a:ext uri="{FF2B5EF4-FFF2-40B4-BE49-F238E27FC236}">
                <a16:creationId xmlns:a16="http://schemas.microsoft.com/office/drawing/2014/main" id="{84BF693E-E51A-4856-2B39-D68398727A3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8DA5DA6-FC00-1F6F-DCAC-87344565302E}"/>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2777310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2541-7A25-69A7-67AD-9C916ACD2E21}"/>
              </a:ext>
            </a:extLst>
          </p:cNvPr>
          <p:cNvSpPr>
            <a:spLocks noGrp="1"/>
          </p:cNvSpPr>
          <p:nvPr>
            <p:ph type="title"/>
          </p:nvPr>
        </p:nvSpPr>
        <p:spPr>
          <a:xfrm>
            <a:off x="1007746" y="548640"/>
            <a:ext cx="4718684" cy="1920240"/>
          </a:xfrm>
        </p:spPr>
        <p:txBody>
          <a:bodyPr anchor="b"/>
          <a:lstStyle>
            <a:lvl1pPr>
              <a:defRPr sz="3840"/>
            </a:lvl1pPr>
          </a:lstStyle>
          <a:p>
            <a:r>
              <a:rPr lang="el"/>
              <a:t>Κάντε κλικ για να επεξεργαστείτε το στυλ τίτλου κύριου τίτλου</a:t>
            </a:r>
            <a:endParaRPr lang="en-GB"/>
          </a:p>
        </p:txBody>
      </p:sp>
      <p:sp>
        <p:nvSpPr>
          <p:cNvPr id="3" name="Content Placeholder 2">
            <a:extLst>
              <a:ext uri="{FF2B5EF4-FFF2-40B4-BE49-F238E27FC236}">
                <a16:creationId xmlns:a16="http://schemas.microsoft.com/office/drawing/2014/main" id="{83907DBD-B2ED-0C99-0BE9-017CAF4DC80C}"/>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Text Placeholder 3">
            <a:extLst>
              <a:ext uri="{FF2B5EF4-FFF2-40B4-BE49-F238E27FC236}">
                <a16:creationId xmlns:a16="http://schemas.microsoft.com/office/drawing/2014/main" id="{37C8B4F2-893B-A64D-E0E9-339124367204}"/>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l"/>
              <a:t>Κάντε κλικ για να επεξεργαστείτε τα στυλ κειμένου προτύπου</a:t>
            </a:r>
          </a:p>
        </p:txBody>
      </p:sp>
      <p:sp>
        <p:nvSpPr>
          <p:cNvPr id="5" name="Date Placeholder 4">
            <a:extLst>
              <a:ext uri="{FF2B5EF4-FFF2-40B4-BE49-F238E27FC236}">
                <a16:creationId xmlns:a16="http://schemas.microsoft.com/office/drawing/2014/main" id="{D70FBF17-4AD0-12D7-FBD4-FC36F1EE8491}"/>
              </a:ext>
            </a:extLst>
          </p:cNvPr>
          <p:cNvSpPr>
            <a:spLocks noGrp="1"/>
          </p:cNvSpPr>
          <p:nvPr>
            <p:ph type="dt" sz="half" idx="10"/>
          </p:nvPr>
        </p:nvSpPr>
        <p:spPr/>
        <p:txBody>
          <a:bodyPr/>
          <a:lstStyle/>
          <a:p>
            <a:fld id="{AB9D92DC-7F20-49B8-83FF-D7AB84E24A1A}" type="datetimeFigureOut">
              <a:rPr lang="en-GB" smtClean="0"/>
              <a:t>16/02/2026</a:t>
            </a:fld>
            <a:endParaRPr lang="en-GB"/>
          </a:p>
        </p:txBody>
      </p:sp>
      <p:sp>
        <p:nvSpPr>
          <p:cNvPr id="6" name="Footer Placeholder 5">
            <a:extLst>
              <a:ext uri="{FF2B5EF4-FFF2-40B4-BE49-F238E27FC236}">
                <a16:creationId xmlns:a16="http://schemas.microsoft.com/office/drawing/2014/main" id="{B45E0ED5-DA31-2A16-7FFC-6A4F24EF4F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C4F9B0-ADEF-41D7-B20B-8A6885407FBB}"/>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4034259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D5C24-A144-52B8-7472-485CFDAC6A45}"/>
              </a:ext>
            </a:extLst>
          </p:cNvPr>
          <p:cNvSpPr>
            <a:spLocks noGrp="1"/>
          </p:cNvSpPr>
          <p:nvPr>
            <p:ph type="title"/>
          </p:nvPr>
        </p:nvSpPr>
        <p:spPr>
          <a:xfrm>
            <a:off x="1007746" y="548640"/>
            <a:ext cx="4718684" cy="1920240"/>
          </a:xfrm>
        </p:spPr>
        <p:txBody>
          <a:bodyPr anchor="b"/>
          <a:lstStyle>
            <a:lvl1pPr>
              <a:defRPr sz="3840"/>
            </a:lvl1pPr>
          </a:lstStyle>
          <a:p>
            <a:r>
              <a:rPr lang="el"/>
              <a:t>Κάντε κλικ για να επεξεργαστείτε το στυλ τίτλου κύριου τίτλου</a:t>
            </a:r>
            <a:endParaRPr lang="en-GB"/>
          </a:p>
        </p:txBody>
      </p:sp>
      <p:sp>
        <p:nvSpPr>
          <p:cNvPr id="3" name="Picture Placeholder 2">
            <a:extLst>
              <a:ext uri="{FF2B5EF4-FFF2-40B4-BE49-F238E27FC236}">
                <a16:creationId xmlns:a16="http://schemas.microsoft.com/office/drawing/2014/main" id="{AC17ECD4-AA35-5282-4ED2-80002CFCE3C6}"/>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GB"/>
          </a:p>
        </p:txBody>
      </p:sp>
      <p:sp>
        <p:nvSpPr>
          <p:cNvPr id="4" name="Text Placeholder 3">
            <a:extLst>
              <a:ext uri="{FF2B5EF4-FFF2-40B4-BE49-F238E27FC236}">
                <a16:creationId xmlns:a16="http://schemas.microsoft.com/office/drawing/2014/main" id="{72FF5F03-999E-4892-59FB-48C06E8EF74A}"/>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l"/>
              <a:t>Κάντε κλικ για να επεξεργαστείτε τα στυλ κειμένου προτύπου</a:t>
            </a:r>
          </a:p>
        </p:txBody>
      </p:sp>
      <p:sp>
        <p:nvSpPr>
          <p:cNvPr id="5" name="Date Placeholder 4">
            <a:extLst>
              <a:ext uri="{FF2B5EF4-FFF2-40B4-BE49-F238E27FC236}">
                <a16:creationId xmlns:a16="http://schemas.microsoft.com/office/drawing/2014/main" id="{C6D6CCEF-1C3E-7FA4-9315-7F1B8F465EE4}"/>
              </a:ext>
            </a:extLst>
          </p:cNvPr>
          <p:cNvSpPr>
            <a:spLocks noGrp="1"/>
          </p:cNvSpPr>
          <p:nvPr>
            <p:ph type="dt" sz="half" idx="10"/>
          </p:nvPr>
        </p:nvSpPr>
        <p:spPr/>
        <p:txBody>
          <a:bodyPr/>
          <a:lstStyle/>
          <a:p>
            <a:fld id="{AB9D92DC-7F20-49B8-83FF-D7AB84E24A1A}" type="datetimeFigureOut">
              <a:rPr lang="en-GB" smtClean="0"/>
              <a:t>16/02/2026</a:t>
            </a:fld>
            <a:endParaRPr lang="en-GB"/>
          </a:p>
        </p:txBody>
      </p:sp>
      <p:sp>
        <p:nvSpPr>
          <p:cNvPr id="6" name="Footer Placeholder 5">
            <a:extLst>
              <a:ext uri="{FF2B5EF4-FFF2-40B4-BE49-F238E27FC236}">
                <a16:creationId xmlns:a16="http://schemas.microsoft.com/office/drawing/2014/main" id="{5CBDC1B8-65F6-698E-D9AA-CBBF96A322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989CA4-34C6-1AE5-5FD7-50053C037C26}"/>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135966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E5470-07A8-5C83-BA8C-69B8A7EB196B}"/>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Vertical Text Placeholder 2">
            <a:extLst>
              <a:ext uri="{FF2B5EF4-FFF2-40B4-BE49-F238E27FC236}">
                <a16:creationId xmlns:a16="http://schemas.microsoft.com/office/drawing/2014/main" id="{A6BC9D10-7DCC-1155-FEE9-14806ACCD94E}"/>
              </a:ext>
            </a:extLst>
          </p:cNvPr>
          <p:cNvSpPr>
            <a:spLocks noGrp="1"/>
          </p:cNvSpPr>
          <p:nvPr>
            <p:ph type="body" orient="vert" idx="1"/>
          </p:nvPr>
        </p:nvSpPr>
        <p:spPr/>
        <p:txBody>
          <a:bodyPr vert="eaVert"/>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Date Placeholder 3">
            <a:extLst>
              <a:ext uri="{FF2B5EF4-FFF2-40B4-BE49-F238E27FC236}">
                <a16:creationId xmlns:a16="http://schemas.microsoft.com/office/drawing/2014/main" id="{79C760A7-1387-668A-58D0-72525308FC65}"/>
              </a:ext>
            </a:extLst>
          </p:cNvPr>
          <p:cNvSpPr>
            <a:spLocks noGrp="1"/>
          </p:cNvSpPr>
          <p:nvPr>
            <p:ph type="dt" sz="half" idx="10"/>
          </p:nvPr>
        </p:nvSpPr>
        <p:spPr/>
        <p:txBody>
          <a:bodyPr/>
          <a:lstStyle/>
          <a:p>
            <a:fld id="{AB9D92DC-7F20-49B8-83FF-D7AB84E24A1A}" type="datetimeFigureOut">
              <a:rPr lang="en-GB" smtClean="0"/>
              <a:t>16/02/2026</a:t>
            </a:fld>
            <a:endParaRPr lang="en-GB"/>
          </a:p>
        </p:txBody>
      </p:sp>
      <p:sp>
        <p:nvSpPr>
          <p:cNvPr id="5" name="Footer Placeholder 4">
            <a:extLst>
              <a:ext uri="{FF2B5EF4-FFF2-40B4-BE49-F238E27FC236}">
                <a16:creationId xmlns:a16="http://schemas.microsoft.com/office/drawing/2014/main" id="{09B37338-14F5-4E6F-8C3B-507BDA58FD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70B0BB-8D0C-001A-E6F3-B09697B320CF}"/>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3743079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941C2D-3138-E8A2-6468-E8797D0063D1}"/>
              </a:ext>
            </a:extLst>
          </p:cNvPr>
          <p:cNvSpPr>
            <a:spLocks noGrp="1"/>
          </p:cNvSpPr>
          <p:nvPr>
            <p:ph type="title" orient="vert"/>
          </p:nvPr>
        </p:nvSpPr>
        <p:spPr>
          <a:xfrm>
            <a:off x="10469880" y="438150"/>
            <a:ext cx="3154680" cy="6974206"/>
          </a:xfrm>
        </p:spPr>
        <p:txBody>
          <a:bodyPr vert="eaVert"/>
          <a:lstStyle/>
          <a:p>
            <a:r>
              <a:rPr lang="el"/>
              <a:t>Κάντε κλικ για να επεξεργαστείτε το στυλ τίτλου κύριου τίτλου</a:t>
            </a:r>
            <a:endParaRPr lang="en-GB"/>
          </a:p>
        </p:txBody>
      </p:sp>
      <p:sp>
        <p:nvSpPr>
          <p:cNvPr id="3" name="Vertical Text Placeholder 2">
            <a:extLst>
              <a:ext uri="{FF2B5EF4-FFF2-40B4-BE49-F238E27FC236}">
                <a16:creationId xmlns:a16="http://schemas.microsoft.com/office/drawing/2014/main" id="{CA66A9E3-3DD2-2777-4895-CCDBA162F01C}"/>
              </a:ext>
            </a:extLst>
          </p:cNvPr>
          <p:cNvSpPr>
            <a:spLocks noGrp="1"/>
          </p:cNvSpPr>
          <p:nvPr>
            <p:ph type="body" orient="vert" idx="1"/>
          </p:nvPr>
        </p:nvSpPr>
        <p:spPr>
          <a:xfrm>
            <a:off x="1005840" y="438150"/>
            <a:ext cx="9281160" cy="6974206"/>
          </a:xfrm>
        </p:spPr>
        <p:txBody>
          <a:bodyPr vert="eaVert"/>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Date Placeholder 3">
            <a:extLst>
              <a:ext uri="{FF2B5EF4-FFF2-40B4-BE49-F238E27FC236}">
                <a16:creationId xmlns:a16="http://schemas.microsoft.com/office/drawing/2014/main" id="{CC238736-F263-78C9-4CC3-057F303B902F}"/>
              </a:ext>
            </a:extLst>
          </p:cNvPr>
          <p:cNvSpPr>
            <a:spLocks noGrp="1"/>
          </p:cNvSpPr>
          <p:nvPr>
            <p:ph type="dt" sz="half" idx="10"/>
          </p:nvPr>
        </p:nvSpPr>
        <p:spPr/>
        <p:txBody>
          <a:bodyPr/>
          <a:lstStyle/>
          <a:p>
            <a:fld id="{AB9D92DC-7F20-49B8-83FF-D7AB84E24A1A}" type="datetimeFigureOut">
              <a:rPr lang="en-GB" smtClean="0"/>
              <a:t>16/02/2026</a:t>
            </a:fld>
            <a:endParaRPr lang="en-GB"/>
          </a:p>
        </p:txBody>
      </p:sp>
      <p:sp>
        <p:nvSpPr>
          <p:cNvPr id="5" name="Footer Placeholder 4">
            <a:extLst>
              <a:ext uri="{FF2B5EF4-FFF2-40B4-BE49-F238E27FC236}">
                <a16:creationId xmlns:a16="http://schemas.microsoft.com/office/drawing/2014/main" id="{D4C6E9DA-5080-D9CA-B866-602AEA01F7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8EA4B4-A386-FB72-0C44-C73147849422}"/>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537050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1"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0" y="329568"/>
            <a:ext cx="12290425" cy="842077"/>
          </a:xfrm>
        </p:spPr>
        <p:txBody>
          <a:bodyPr wrap="square" anchor="t" anchorCtr="0">
            <a:spAutoFit/>
          </a:bodyPr>
          <a:lstStyle/>
          <a:p>
            <a:r>
              <a:rPr lang="el"/>
              <a:t>Κάντε κλικ για να επεξεργαστείτε το στυλ τίτλου</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0" y="1510234"/>
            <a:ext cx="12290425" cy="6195263"/>
          </a:xfrm>
        </p:spPr>
        <p:txBody>
          <a:bodyPr/>
          <a:lstStyle/>
          <a:p>
            <a:pPr lvl="0"/>
            <a:r>
              <a:rPr lang="el"/>
              <a:t>Κάντε κλικ για να επεξεργαστείτε τεχνοτροπίες κειμένου στο πρότυπο</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2" name="Footer Placeholder 8">
            <a:extLst>
              <a:ext uri="{FF2B5EF4-FFF2-40B4-BE49-F238E27FC236}">
                <a16:creationId xmlns:a16="http://schemas.microsoft.com/office/drawing/2014/main" id="{25B37A9C-A8D1-B741-2DD3-4730E6EDED87}"/>
              </a:ext>
            </a:extLst>
          </p:cNvPr>
          <p:cNvSpPr>
            <a:spLocks noGrp="1"/>
          </p:cNvSpPr>
          <p:nvPr>
            <p:ph type="ftr" sz="quarter" idx="3"/>
          </p:nvPr>
        </p:nvSpPr>
        <p:spPr>
          <a:xfrm>
            <a:off x="771661" y="7465589"/>
            <a:ext cx="8181914" cy="438150"/>
          </a:xfrm>
          <a:prstGeom prst="rect">
            <a:avLst/>
          </a:prstGeom>
        </p:spPr>
        <p:txBody>
          <a:bodyPr/>
          <a:lstStyle>
            <a:lvl1pPr>
              <a:defRPr sz="1320" b="0" i="0" cap="all" baseline="0">
                <a:solidFill>
                  <a:schemeClr val="tx1"/>
                </a:solidFill>
                <a:latin typeface="+mn-lt"/>
              </a:defRPr>
            </a:lvl1pPr>
          </a:lstStyle>
          <a:p>
            <a:r>
              <a:rPr lang="el"/>
              <a:t>Όνομα εκπαιδευτικής ενότητας CSP002: Ανθρώπινοι παράγοντες στην κυβερνοασφάλεια</a:t>
            </a:r>
          </a:p>
        </p:txBody>
      </p:sp>
    </p:spTree>
    <p:extLst>
      <p:ext uri="{BB962C8B-B14F-4D97-AF65-F5344CB8AC3E}">
        <p14:creationId xmlns:p14="http://schemas.microsoft.com/office/powerpoint/2010/main" val="16887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rmAutofit/>
          </a:bodyPr>
          <a:lstStyle>
            <a:lvl1pPr marL="548627" lvl="0" indent="-411470">
              <a:spcBef>
                <a:spcPts val="0"/>
              </a:spcBef>
              <a:spcAft>
                <a:spcPts val="0"/>
              </a:spcAft>
              <a:buSzPts val="1800"/>
              <a:buChar char="●"/>
              <a:defRPr/>
            </a:lvl1pPr>
            <a:lvl2pPr marL="1097254" lvl="1" indent="-380990">
              <a:spcBef>
                <a:spcPts val="0"/>
              </a:spcBef>
              <a:spcAft>
                <a:spcPts val="0"/>
              </a:spcAft>
              <a:buSzPts val="1400"/>
              <a:buChar char="○"/>
              <a:defRPr/>
            </a:lvl2pPr>
            <a:lvl3pPr marL="1645879" lvl="2" indent="-380990">
              <a:spcBef>
                <a:spcPts val="0"/>
              </a:spcBef>
              <a:spcAft>
                <a:spcPts val="0"/>
              </a:spcAft>
              <a:buSzPts val="1400"/>
              <a:buChar char="■"/>
              <a:defRPr/>
            </a:lvl3pPr>
            <a:lvl4pPr marL="2194505" lvl="3" indent="-380990">
              <a:spcBef>
                <a:spcPts val="0"/>
              </a:spcBef>
              <a:spcAft>
                <a:spcPts val="0"/>
              </a:spcAft>
              <a:buSzPts val="1400"/>
              <a:buChar char="●"/>
              <a:defRPr/>
            </a:lvl4pPr>
            <a:lvl5pPr marL="2743132" lvl="4" indent="-380990">
              <a:spcBef>
                <a:spcPts val="0"/>
              </a:spcBef>
              <a:spcAft>
                <a:spcPts val="0"/>
              </a:spcAft>
              <a:buSzPts val="1400"/>
              <a:buChar char="○"/>
              <a:defRPr/>
            </a:lvl5pPr>
            <a:lvl6pPr marL="3291758" lvl="5" indent="-380990">
              <a:spcBef>
                <a:spcPts val="0"/>
              </a:spcBef>
              <a:spcAft>
                <a:spcPts val="0"/>
              </a:spcAft>
              <a:buSzPts val="1400"/>
              <a:buChar char="■"/>
              <a:defRPr/>
            </a:lvl6pPr>
            <a:lvl7pPr marL="3840384" lvl="6" indent="-380990">
              <a:spcBef>
                <a:spcPts val="0"/>
              </a:spcBef>
              <a:spcAft>
                <a:spcPts val="0"/>
              </a:spcAft>
              <a:buSzPts val="1400"/>
              <a:buChar char="●"/>
              <a:defRPr/>
            </a:lvl7pPr>
            <a:lvl8pPr marL="4389011" lvl="7" indent="-380990">
              <a:spcBef>
                <a:spcPts val="0"/>
              </a:spcBef>
              <a:spcAft>
                <a:spcPts val="0"/>
              </a:spcAft>
              <a:buSzPts val="1400"/>
              <a:buChar char="○"/>
              <a:defRPr/>
            </a:lvl8pPr>
            <a:lvl9pPr marL="4937636" lvl="8" indent="-38099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2" name="Footer Placeholder 8">
            <a:extLst>
              <a:ext uri="{FF2B5EF4-FFF2-40B4-BE49-F238E27FC236}">
                <a16:creationId xmlns:a16="http://schemas.microsoft.com/office/drawing/2014/main" id="{E84B1DD0-4BFF-16A8-8845-A09FAE6491F4}"/>
              </a:ext>
            </a:extLst>
          </p:cNvPr>
          <p:cNvSpPr>
            <a:spLocks noGrp="1"/>
          </p:cNvSpPr>
          <p:nvPr>
            <p:ph type="ftr" sz="quarter" idx="3"/>
          </p:nvPr>
        </p:nvSpPr>
        <p:spPr>
          <a:xfrm>
            <a:off x="771661" y="7465589"/>
            <a:ext cx="8181914" cy="438150"/>
          </a:xfrm>
          <a:prstGeom prst="rect">
            <a:avLst/>
          </a:prstGeom>
        </p:spPr>
        <p:txBody>
          <a:bodyPr/>
          <a:lstStyle>
            <a:lvl1pPr>
              <a:defRPr sz="1320" b="0" i="0" cap="all" baseline="0">
                <a:solidFill>
                  <a:schemeClr val="tx1"/>
                </a:solidFill>
                <a:latin typeface="+mn-lt"/>
              </a:defRPr>
            </a:lvl1pPr>
          </a:lstStyle>
          <a:p>
            <a:r>
              <a:rPr lang="el"/>
              <a:t>Όνομα εκπαιδευτικής ενότητας CSP002: Ανθρώπινοι παράγοντες στην κυβερνοασφάλεια</a:t>
            </a:r>
          </a:p>
        </p:txBody>
      </p:sp>
    </p:spTree>
    <p:extLst>
      <p:ext uri="{BB962C8B-B14F-4D97-AF65-F5344CB8AC3E}">
        <p14:creationId xmlns:p14="http://schemas.microsoft.com/office/powerpoint/2010/main" val="746928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7312244" y="-2335"/>
            <a:ext cx="4321608" cy="8258177"/>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sz="2160"/>
          </a:p>
        </p:txBody>
      </p:sp>
      <p:sp>
        <p:nvSpPr>
          <p:cNvPr id="2" name="Title 1"/>
          <p:cNvSpPr>
            <a:spLocks noGrp="1"/>
          </p:cNvSpPr>
          <p:nvPr>
            <p:ph type="ctrTitle" hasCustomPrompt="1"/>
          </p:nvPr>
        </p:nvSpPr>
        <p:spPr>
          <a:xfrm>
            <a:off x="955587" y="384048"/>
            <a:ext cx="8078684" cy="1828800"/>
          </a:xfrm>
        </p:spPr>
        <p:txBody>
          <a:bodyPr anchor="b">
            <a:normAutofit/>
          </a:bodyPr>
          <a:lstStyle>
            <a:lvl1pPr algn="l">
              <a:lnSpc>
                <a:spcPct val="90000"/>
              </a:lnSpc>
              <a:defRPr sz="4320" spc="120" baseline="0">
                <a:solidFill>
                  <a:schemeClr val="tx1"/>
                </a:solidFill>
              </a:defRPr>
            </a:lvl1pPr>
          </a:lstStyle>
          <a:p>
            <a:r>
              <a:rPr lang="el"/>
              <a:t>Προσθέστε τον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955586" y="2702873"/>
            <a:ext cx="6957022" cy="3039559"/>
          </a:xfrm>
        </p:spPr>
        <p:txBody>
          <a:bodyPr lIns="91440" bIns="0" anchor="t">
            <a:normAutofit/>
          </a:bodyPr>
          <a:lstStyle>
            <a:lvl1pPr marL="0" indent="0">
              <a:spcBef>
                <a:spcPts val="720"/>
              </a:spcBef>
              <a:spcAft>
                <a:spcPts val="2160"/>
              </a:spcAft>
              <a:buNone/>
              <a:defRPr sz="1680"/>
            </a:lvl1pPr>
            <a:lvl2pPr marL="241402" indent="0">
              <a:buNone/>
              <a:defRPr/>
            </a:lvl2pPr>
            <a:lvl3pPr marL="460858" indent="0">
              <a:buNone/>
              <a:defRPr/>
            </a:lvl3pPr>
            <a:lvl4pPr marL="680314" indent="0">
              <a:buNone/>
              <a:defRPr/>
            </a:lvl4pPr>
            <a:lvl5pPr marL="899770"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8267716" y="1"/>
            <a:ext cx="2186546" cy="8245736"/>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8596430" y="0"/>
            <a:ext cx="6029790" cy="82296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2922255" y="7548929"/>
            <a:ext cx="741494" cy="438150"/>
          </a:xfrm>
          <a:prstGeom prst="rect">
            <a:avLst/>
          </a:prstGeom>
        </p:spPr>
        <p:txBody>
          <a:bodyPr/>
          <a:lstStyle>
            <a:lvl1pPr algn="r">
              <a:defRPr sz="1320" b="0" i="0">
                <a:solidFill>
                  <a:schemeClr val="tx1"/>
                </a:solidFill>
                <a:latin typeface="+mn-lt"/>
              </a:defRPr>
            </a:lvl1pPr>
          </a:lstStyle>
          <a:p>
            <a:fld id="{3A98EE3D-8CD1-4C3F-BD1C-C98C9596463C}" type="slidenum">
              <a:rPr lang="en-US" smtClean="0"/>
              <a:pPr/>
              <a:t>‹#›</a:t>
            </a:fld>
            <a:endParaRPr lang="en-US"/>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5316" y="6010718"/>
            <a:ext cx="4611502" cy="522056"/>
          </a:xfrm>
          <a:prstGeom prst="rect">
            <a:avLst/>
          </a:prstGeom>
        </p:spPr>
      </p:pic>
      <p:sp>
        <p:nvSpPr>
          <p:cNvPr id="5" name="Footer Placeholder 8">
            <a:extLst>
              <a:ext uri="{FF2B5EF4-FFF2-40B4-BE49-F238E27FC236}">
                <a16:creationId xmlns:a16="http://schemas.microsoft.com/office/drawing/2014/main" id="{7082F3EA-CBC1-4D9C-CF15-68C37EA11D3F}"/>
              </a:ext>
            </a:extLst>
          </p:cNvPr>
          <p:cNvSpPr>
            <a:spLocks noGrp="1"/>
          </p:cNvSpPr>
          <p:nvPr>
            <p:ph type="ftr" sz="quarter" idx="3"/>
          </p:nvPr>
        </p:nvSpPr>
        <p:spPr>
          <a:xfrm>
            <a:off x="771661" y="7465589"/>
            <a:ext cx="8181914" cy="438150"/>
          </a:xfrm>
          <a:prstGeom prst="rect">
            <a:avLst/>
          </a:prstGeom>
        </p:spPr>
        <p:txBody>
          <a:bodyPr/>
          <a:lstStyle>
            <a:lvl1pPr>
              <a:defRPr sz="1320" b="0" i="0" cap="all" baseline="0">
                <a:solidFill>
                  <a:schemeClr val="tx1"/>
                </a:solidFill>
                <a:latin typeface="+mn-lt"/>
              </a:defRPr>
            </a:lvl1pPr>
          </a:lstStyle>
          <a:p>
            <a:r>
              <a:rPr lang="el"/>
              <a:t>Όνομα εκπαιδευτικής ενότητας CSP002: Ανθρώπινοι παράγοντες στην κυβερνοασφάλεια</a:t>
            </a:r>
          </a:p>
        </p:txBody>
      </p:sp>
      <p:grpSp>
        <p:nvGrpSpPr>
          <p:cNvPr id="6" name="Group 5">
            <a:extLst>
              <a:ext uri="{FF2B5EF4-FFF2-40B4-BE49-F238E27FC236}">
                <a16:creationId xmlns:a16="http://schemas.microsoft.com/office/drawing/2014/main" id="{8476A68E-3795-EF40-40FD-E795E3AEF401}"/>
              </a:ext>
            </a:extLst>
          </p:cNvPr>
          <p:cNvGrpSpPr/>
          <p:nvPr userDrawn="1"/>
        </p:nvGrpSpPr>
        <p:grpSpPr>
          <a:xfrm>
            <a:off x="9059253" y="7400803"/>
            <a:ext cx="3952801" cy="734400"/>
            <a:chOff x="5179092" y="5483822"/>
            <a:chExt cx="3294001" cy="612000"/>
          </a:xfrm>
        </p:grpSpPr>
        <p:pic>
          <p:nvPicPr>
            <p:cNvPr id="7" name="Picture 6">
              <a:extLst>
                <a:ext uri="{FF2B5EF4-FFF2-40B4-BE49-F238E27FC236}">
                  <a16:creationId xmlns:a16="http://schemas.microsoft.com/office/drawing/2014/main" id="{F2C1C7E5-2502-3CD0-865B-406ABBF52C5F}"/>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11061059-A284-8D24-108C-2D0165D23A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444521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575310" y="659130"/>
            <a:ext cx="12593420" cy="973066"/>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stStyle>
          <a:p>
            <a:pPr lvl="0"/>
            <a:r>
              <a:rPr lang="el"/>
              <a:t>ΕΝΔΙΆΜΕΣΗ ΔΙΑΦΆΝΕΙΑ</a:t>
            </a:r>
          </a:p>
          <a:p>
            <a:pPr lvl="0"/>
            <a:r>
              <a:rPr lang="el"/>
              <a:t>ΣΕ ΔΎΟ ΓΡΑΜΜΈΣ ΕΆΝ ΕΊΝΑΙ ΑΠΑΡΑΊΤΗΤΟ</a:t>
            </a:r>
            <a:endParaRPr lang="en-US"/>
          </a:p>
        </p:txBody>
      </p:sp>
      <p:sp>
        <p:nvSpPr>
          <p:cNvPr id="21" name="Text Placeholder 11"/>
          <p:cNvSpPr>
            <a:spLocks noGrp="1"/>
          </p:cNvSpPr>
          <p:nvPr>
            <p:ph type="body" sz="quarter" idx="14" hasCustomPrompt="1"/>
          </p:nvPr>
        </p:nvSpPr>
        <p:spPr>
          <a:xfrm>
            <a:off x="2606040" y="1954531"/>
            <a:ext cx="10562690" cy="4968240"/>
          </a:xfrm>
          <a:prstGeom prst="rect">
            <a:avLst/>
          </a:prstGeom>
        </p:spPr>
        <p:txBody>
          <a:bodyPr lIns="0" tIns="0" rIns="0" bIns="0"/>
          <a:lstStyle>
            <a:lvl1pPr marL="342900" marR="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lang="en-US" altLang="en-US" sz="2160" smtClean="0">
                <a:solidFill>
                  <a:srgbClr val="332B60"/>
                </a:solidFill>
              </a:defRPr>
            </a:lvl1pPr>
            <a:lvl2pPr marL="891540" indent="-342900">
              <a:buClr>
                <a:srgbClr val="4FBFD3"/>
              </a:buClr>
              <a:buFont typeface="Wingdings" panose="05000000000000000000" pitchFamily="2" charset="2"/>
              <a:buChar char="§"/>
              <a:defRPr sz="2160" baseline="0">
                <a:solidFill>
                  <a:srgbClr val="332B60"/>
                </a:solidFill>
              </a:defRPr>
            </a:lvl2pPr>
            <a:lvl3pPr marL="1440180" marR="0" indent="-34290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3pPr>
            <a:lvl4pPr marL="1920240" indent="-274320">
              <a:buClr>
                <a:srgbClr val="4FBFD3"/>
              </a:buClr>
              <a:buFont typeface="Wingdings" panose="05000000000000000000" pitchFamily="2" charset="2"/>
              <a:buChar char="§"/>
              <a:defRPr sz="2160">
                <a:solidFill>
                  <a:srgbClr val="332B60"/>
                </a:solidFill>
              </a:defRPr>
            </a:lvl4pPr>
            <a:lvl5pPr marL="2468880" marR="0" indent="-34290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5pPr>
            <a:lvl6pPr marL="2674620" marR="0" indent="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None/>
              <a:tabLst/>
              <a:defRPr sz="2160">
                <a:solidFill>
                  <a:srgbClr val="332B60"/>
                </a:solidFill>
              </a:defRPr>
            </a:lvl6pPr>
            <a:lvl7pPr>
              <a:defRPr sz="2160">
                <a:solidFill>
                  <a:srgbClr val="332B60"/>
                </a:solidFill>
              </a:defRPr>
            </a:lvl7pPr>
          </a:lstStyle>
          <a:p>
            <a:pPr lvl="0"/>
            <a:r>
              <a:rPr lang="el"/>
              <a:t>Vivamus hendrerit. Proin dapibus. Praesent ultrice ces nulla sit amet lacus.</a:t>
            </a:r>
          </a:p>
          <a:p>
            <a:pPr lvl="1"/>
            <a:r>
              <a:rPr lang="el" err="1"/>
              <a:t>Ut vitae nunc non pede tristique sagittis. Aliquam imperdiet elit vel justo. Quisque porttitor imperiandiet qua.</a:t>
            </a:r>
          </a:p>
          <a:p>
            <a:pPr lvl="2"/>
            <a:r>
              <a:rPr lang="el" err="1"/>
              <a:t>Phasellus vel lectus at orci ornare ultrices. Viva etmus justo est, vulputate eu.</a:t>
            </a:r>
          </a:p>
          <a:p>
            <a:pPr lvl="3"/>
            <a:r>
              <a:rPr lang="el" err="1"/>
              <a:t>Phasellus vel lectus at orci ornare ultrices. Viva etmus justo est, vulputate eu.</a:t>
            </a:r>
          </a:p>
          <a:p>
            <a:pPr lvl="4"/>
            <a:r>
              <a:rPr lang="el" err="1"/>
              <a:t>Phasellus vel lectus at orci ornare ultrices. Viva etmus justo est, vulputate eu.</a:t>
            </a:r>
          </a:p>
          <a:p>
            <a:pPr lvl="0"/>
            <a:r>
              <a:rPr lang="el" err="1"/>
              <a:t>Sed semper augue.</a:t>
            </a:r>
          </a:p>
          <a:p>
            <a:pPr marL="342900" marR="0" lvl="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l" err="1"/>
              <a:t>Sed semper augue.</a:t>
            </a:r>
          </a:p>
          <a:p>
            <a:pPr marL="342900" marR="0" lvl="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l" err="1"/>
              <a:t>Sed semper augue.</a:t>
            </a:r>
          </a:p>
          <a:p>
            <a:pPr lvl="0"/>
            <a:endParaRPr lang="et-EE"/>
          </a:p>
        </p:txBody>
      </p:sp>
    </p:spTree>
    <p:extLst>
      <p:ext uri="{BB962C8B-B14F-4D97-AF65-F5344CB8AC3E}">
        <p14:creationId xmlns:p14="http://schemas.microsoft.com/office/powerpoint/2010/main" val="2128465414"/>
      </p:ext>
    </p:extLst>
  </p:cSld>
  <p:clrMapOvr>
    <a:masterClrMapping/>
  </p:clrMapOvr>
  <p:extLst>
    <p:ext uri="{DCECCB84-F9BA-43D5-87BE-67443E8EF086}">
      <p15:sldGuideLst xmlns:p15="http://schemas.microsoft.com/office/powerpoint/2012/main">
        <p15:guide id="2" orient="horz" pos="1026">
          <p15:clr>
            <a:srgbClr val="FBAE40"/>
          </p15:clr>
        </p15:guide>
        <p15:guide id="3" pos="136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8"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l"/>
              <a:t>Προσθέστε τον τίτλο εδώ</a:t>
            </a:r>
          </a:p>
        </p:txBody>
      </p:sp>
      <p:sp>
        <p:nvSpPr>
          <p:cNvPr id="3" name="Subtitle 2"/>
          <p:cNvSpPr>
            <a:spLocks noGrp="1"/>
          </p:cNvSpPr>
          <p:nvPr>
            <p:ph type="subTitle" idx="1" hasCustomPrompt="1"/>
          </p:nvPr>
        </p:nvSpPr>
        <p:spPr>
          <a:xfrm>
            <a:off x="8553783"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l"/>
              <a:t>Προσθέστε υπότιτλο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1"/>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29" y="4048218"/>
            <a:ext cx="5188111" cy="1210711"/>
          </a:xfrm>
        </p:spPr>
        <p:txBody>
          <a:bodyPr lIns="91440" rIns="91440">
            <a:noAutofit/>
          </a:bodyPr>
          <a:lstStyle>
            <a:lvl1pPr marL="0" indent="0">
              <a:buNone/>
              <a:defRPr sz="7200" b="1">
                <a:solidFill>
                  <a:schemeClr val="tx2"/>
                </a:solidFill>
              </a:defRPr>
            </a:lvl1pPr>
            <a:lvl2pPr marL="241402" indent="0">
              <a:buNone/>
              <a:defRPr/>
            </a:lvl2pPr>
            <a:lvl3pPr marL="460858" indent="0">
              <a:buNone/>
              <a:defRPr/>
            </a:lvl3pPr>
            <a:lvl4pPr marL="680314" indent="0">
              <a:buNone/>
              <a:defRPr/>
            </a:lvl4pPr>
            <a:lvl5pPr marL="899770" indent="0">
              <a:buNone/>
              <a:defRPr/>
            </a:lvl5pPr>
          </a:lstStyle>
          <a:p>
            <a:pPr lvl="0"/>
            <a:r>
              <a:rPr lang="el"/>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3BFD4C7-9C22-E8F3-26F8-B9FD73F57504}"/>
              </a:ext>
            </a:extLst>
          </p:cNvPr>
          <p:cNvGrpSpPr/>
          <p:nvPr userDrawn="1"/>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0A9362C1-F84D-F59A-D0AE-C75D13B285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7AAB01AD-EF6D-3770-9C4F-177DFD46EA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1975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3" y="2691"/>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2" y="2015060"/>
            <a:ext cx="5744252" cy="1821978"/>
          </a:xfrm>
        </p:spPr>
        <p:txBody>
          <a:bodyPr anchor="b">
            <a:normAutofit/>
          </a:bodyPr>
          <a:lstStyle>
            <a:lvl1pPr algn="l">
              <a:lnSpc>
                <a:spcPct val="90000"/>
              </a:lnSpc>
              <a:defRPr sz="7200" spc="120" baseline="0">
                <a:solidFill>
                  <a:schemeClr val="accent1"/>
                </a:solidFill>
              </a:defRPr>
            </a:lvl1pPr>
          </a:lstStyle>
          <a:p>
            <a:r>
              <a:rPr lang="el"/>
              <a:t>Προσθήκη τίτλου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l"/>
              <a:t>Κάντε κλικ στο εικονίδιο για να προσθέσετε εικόνα</a:t>
            </a:r>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0"/>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84" indent="-329184">
              <a:buFont typeface="Courier New" panose="02070309020205020404" pitchFamily="49" charset="0"/>
              <a:buChar char="o"/>
              <a:defRPr sz="1440">
                <a:solidFill>
                  <a:schemeClr val="bg1"/>
                </a:solidFill>
              </a:defRPr>
            </a:lvl2pPr>
            <a:lvl3pPr marL="329184" indent="-329184">
              <a:buFont typeface="Courier New" panose="02070309020205020404" pitchFamily="49" charset="0"/>
              <a:buChar char="o"/>
              <a:defRPr sz="1260">
                <a:solidFill>
                  <a:schemeClr val="bg1"/>
                </a:solidFill>
              </a:defRPr>
            </a:lvl3pPr>
            <a:lvl4pPr marL="329184" indent="-329184">
              <a:buFont typeface="Courier New" panose="02070309020205020404" pitchFamily="49" charset="0"/>
              <a:buChar char="o"/>
              <a:defRPr sz="1260">
                <a:solidFill>
                  <a:schemeClr val="bg1"/>
                </a:solidFill>
              </a:defRPr>
            </a:lvl4pPr>
            <a:lvl5pPr marL="329184" indent="-329184">
              <a:buFont typeface="Courier New" panose="02070309020205020404" pitchFamily="49" charset="0"/>
              <a:buChar char="o"/>
              <a:defRPr sz="1260">
                <a:solidFill>
                  <a:schemeClr val="bg1"/>
                </a:solidFill>
              </a:defRPr>
            </a:lvl5pPr>
          </a:lstStyle>
          <a:p>
            <a:pPr lvl="0"/>
            <a:r>
              <a:rPr lang="el"/>
              <a:t>Κάντε κλικ για να προσθέσετε κείμενο</a:t>
            </a:r>
          </a:p>
        </p:txBody>
      </p:sp>
      <p:grpSp>
        <p:nvGrpSpPr>
          <p:cNvPr id="3" name="Group 2">
            <a:extLst>
              <a:ext uri="{FF2B5EF4-FFF2-40B4-BE49-F238E27FC236}">
                <a16:creationId xmlns:a16="http://schemas.microsoft.com/office/drawing/2014/main" id="{2D1226B1-E438-B98C-74AA-15297E2869AC}"/>
              </a:ext>
            </a:extLst>
          </p:cNvPr>
          <p:cNvGrpSpPr/>
          <p:nvPr userDrawn="1"/>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0E1D0B9D-63B5-DAC2-ED23-816BD7F9EB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BD38B8C8-0F76-05A7-0A45-65FC84BF9C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69132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8DD68-76F7-22A2-CF09-E683CFF402FA}"/>
              </a:ext>
            </a:extLst>
          </p:cNvPr>
          <p:cNvSpPr>
            <a:spLocks noGrp="1"/>
          </p:cNvSpPr>
          <p:nvPr>
            <p:ph type="ctrTitle"/>
          </p:nvPr>
        </p:nvSpPr>
        <p:spPr>
          <a:xfrm>
            <a:off x="1828800" y="1346836"/>
            <a:ext cx="10972800" cy="2865120"/>
          </a:xfrm>
        </p:spPr>
        <p:txBody>
          <a:bodyPr anchor="b"/>
          <a:lstStyle>
            <a:lvl1pPr algn="ctr">
              <a:defRPr sz="7200"/>
            </a:lvl1pPr>
          </a:lstStyle>
          <a:p>
            <a:r>
              <a:rPr lang="el"/>
              <a:t>Κάντε κλικ για να επεξεργαστείτε το στυλ τίτλου κύριου τίτλου</a:t>
            </a:r>
            <a:endParaRPr lang="en-GB"/>
          </a:p>
        </p:txBody>
      </p:sp>
      <p:sp>
        <p:nvSpPr>
          <p:cNvPr id="3" name="Subtitle 2">
            <a:extLst>
              <a:ext uri="{FF2B5EF4-FFF2-40B4-BE49-F238E27FC236}">
                <a16:creationId xmlns:a16="http://schemas.microsoft.com/office/drawing/2014/main" id="{33875F36-802B-413B-6378-35F024923598}"/>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l"/>
              <a:t>Κάντε κλικ για να επεξεργαστείτε το στυλ υποτίτλων προτύπου</a:t>
            </a:r>
            <a:endParaRPr lang="en-GB"/>
          </a:p>
        </p:txBody>
      </p:sp>
      <p:sp>
        <p:nvSpPr>
          <p:cNvPr id="4" name="Date Placeholder 3">
            <a:extLst>
              <a:ext uri="{FF2B5EF4-FFF2-40B4-BE49-F238E27FC236}">
                <a16:creationId xmlns:a16="http://schemas.microsoft.com/office/drawing/2014/main" id="{9375F82D-8C75-1285-7DE7-14F0F788E777}"/>
              </a:ext>
            </a:extLst>
          </p:cNvPr>
          <p:cNvSpPr>
            <a:spLocks noGrp="1"/>
          </p:cNvSpPr>
          <p:nvPr>
            <p:ph type="dt" sz="half" idx="10"/>
          </p:nvPr>
        </p:nvSpPr>
        <p:spPr/>
        <p:txBody>
          <a:bodyPr/>
          <a:lstStyle/>
          <a:p>
            <a:fld id="{AB9D92DC-7F20-49B8-83FF-D7AB84E24A1A}" type="datetimeFigureOut">
              <a:rPr lang="en-GB" smtClean="0"/>
              <a:t>16/02/2026</a:t>
            </a:fld>
            <a:endParaRPr lang="en-GB"/>
          </a:p>
        </p:txBody>
      </p:sp>
      <p:sp>
        <p:nvSpPr>
          <p:cNvPr id="5" name="Footer Placeholder 4">
            <a:extLst>
              <a:ext uri="{FF2B5EF4-FFF2-40B4-BE49-F238E27FC236}">
                <a16:creationId xmlns:a16="http://schemas.microsoft.com/office/drawing/2014/main" id="{754FAB63-3FAC-79F8-FA9D-4FB9C2F2F8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84D588-D4B4-8107-671D-4928C81BE66F}"/>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3541339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2977F-488C-5E1B-FBEC-A57AFEB7AA2C}"/>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Content Placeholder 2">
            <a:extLst>
              <a:ext uri="{FF2B5EF4-FFF2-40B4-BE49-F238E27FC236}">
                <a16:creationId xmlns:a16="http://schemas.microsoft.com/office/drawing/2014/main" id="{2CBC1FD2-FBF7-E3FC-6CE9-61152DE5DB7C}"/>
              </a:ext>
            </a:extLst>
          </p:cNvPr>
          <p:cNvSpPr>
            <a:spLocks noGrp="1"/>
          </p:cNvSpPr>
          <p:nvPr>
            <p:ph idx="1"/>
          </p:nvPr>
        </p:nvSpPr>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Date Placeholder 3">
            <a:extLst>
              <a:ext uri="{FF2B5EF4-FFF2-40B4-BE49-F238E27FC236}">
                <a16:creationId xmlns:a16="http://schemas.microsoft.com/office/drawing/2014/main" id="{3743CD50-80E9-B378-C808-60FA769C7B64}"/>
              </a:ext>
            </a:extLst>
          </p:cNvPr>
          <p:cNvSpPr>
            <a:spLocks noGrp="1"/>
          </p:cNvSpPr>
          <p:nvPr>
            <p:ph type="dt" sz="half" idx="10"/>
          </p:nvPr>
        </p:nvSpPr>
        <p:spPr/>
        <p:txBody>
          <a:bodyPr/>
          <a:lstStyle/>
          <a:p>
            <a:fld id="{AB9D92DC-7F20-49B8-83FF-D7AB84E24A1A}" type="datetimeFigureOut">
              <a:rPr lang="en-GB" smtClean="0"/>
              <a:t>16/02/2026</a:t>
            </a:fld>
            <a:endParaRPr lang="en-GB"/>
          </a:p>
        </p:txBody>
      </p:sp>
      <p:sp>
        <p:nvSpPr>
          <p:cNvPr id="5" name="Footer Placeholder 4">
            <a:extLst>
              <a:ext uri="{FF2B5EF4-FFF2-40B4-BE49-F238E27FC236}">
                <a16:creationId xmlns:a16="http://schemas.microsoft.com/office/drawing/2014/main" id="{C1657B5D-F5B4-D863-B5AE-7331880A87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02B54C-8AD9-A40D-7051-60135EE14E34}"/>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1096685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78D16-5190-25E0-F6FD-8B75480B09FF}"/>
              </a:ext>
            </a:extLst>
          </p:cNvPr>
          <p:cNvSpPr>
            <a:spLocks noGrp="1"/>
          </p:cNvSpPr>
          <p:nvPr>
            <p:ph type="title"/>
          </p:nvPr>
        </p:nvSpPr>
        <p:spPr>
          <a:xfrm>
            <a:off x="998220" y="2051686"/>
            <a:ext cx="12618720" cy="3423284"/>
          </a:xfrm>
        </p:spPr>
        <p:txBody>
          <a:bodyPr anchor="b"/>
          <a:lstStyle>
            <a:lvl1pPr>
              <a:defRPr sz="7200"/>
            </a:lvl1pPr>
          </a:lstStyle>
          <a:p>
            <a:r>
              <a:rPr lang="el"/>
              <a:t>Κάντε κλικ για να επεξεργαστείτε το στυλ τίτλου κύριου τίτλου</a:t>
            </a:r>
            <a:endParaRPr lang="en-GB"/>
          </a:p>
        </p:txBody>
      </p:sp>
      <p:sp>
        <p:nvSpPr>
          <p:cNvPr id="3" name="Text Placeholder 2">
            <a:extLst>
              <a:ext uri="{FF2B5EF4-FFF2-40B4-BE49-F238E27FC236}">
                <a16:creationId xmlns:a16="http://schemas.microsoft.com/office/drawing/2014/main" id="{FFD4E948-90B6-91B4-8423-5C3314ADF8CA}"/>
              </a:ext>
            </a:extLst>
          </p:cNvPr>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l"/>
              <a:t>Κάντε κλικ για να επεξεργαστείτε τα στυλ κειμένου προτύπου</a:t>
            </a:r>
          </a:p>
        </p:txBody>
      </p:sp>
      <p:sp>
        <p:nvSpPr>
          <p:cNvPr id="4" name="Date Placeholder 3">
            <a:extLst>
              <a:ext uri="{FF2B5EF4-FFF2-40B4-BE49-F238E27FC236}">
                <a16:creationId xmlns:a16="http://schemas.microsoft.com/office/drawing/2014/main" id="{5DE63A4C-006A-C8DA-754E-D9085BBF7E6D}"/>
              </a:ext>
            </a:extLst>
          </p:cNvPr>
          <p:cNvSpPr>
            <a:spLocks noGrp="1"/>
          </p:cNvSpPr>
          <p:nvPr>
            <p:ph type="dt" sz="half" idx="10"/>
          </p:nvPr>
        </p:nvSpPr>
        <p:spPr/>
        <p:txBody>
          <a:bodyPr/>
          <a:lstStyle/>
          <a:p>
            <a:fld id="{AB9D92DC-7F20-49B8-83FF-D7AB84E24A1A}" type="datetimeFigureOut">
              <a:rPr lang="en-GB" smtClean="0"/>
              <a:t>16/02/2026</a:t>
            </a:fld>
            <a:endParaRPr lang="en-GB"/>
          </a:p>
        </p:txBody>
      </p:sp>
      <p:sp>
        <p:nvSpPr>
          <p:cNvPr id="5" name="Footer Placeholder 4">
            <a:extLst>
              <a:ext uri="{FF2B5EF4-FFF2-40B4-BE49-F238E27FC236}">
                <a16:creationId xmlns:a16="http://schemas.microsoft.com/office/drawing/2014/main" id="{54B9CB0C-10F4-FDFF-5732-9D71FEF4A2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DF1B3D-B5E7-9D4D-CAF7-19DC28BB384F}"/>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1305928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5F785-4BEC-FF18-6910-D165A0C68199}"/>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Content Placeholder 2">
            <a:extLst>
              <a:ext uri="{FF2B5EF4-FFF2-40B4-BE49-F238E27FC236}">
                <a16:creationId xmlns:a16="http://schemas.microsoft.com/office/drawing/2014/main" id="{F045F175-ACA7-D66D-1DE2-E3DA5B6DFBB2}"/>
              </a:ext>
            </a:extLst>
          </p:cNvPr>
          <p:cNvSpPr>
            <a:spLocks noGrp="1"/>
          </p:cNvSpPr>
          <p:nvPr>
            <p:ph sz="half" idx="1"/>
          </p:nvPr>
        </p:nvSpPr>
        <p:spPr>
          <a:xfrm>
            <a:off x="1005840" y="2190750"/>
            <a:ext cx="6217920" cy="52216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Content Placeholder 3">
            <a:extLst>
              <a:ext uri="{FF2B5EF4-FFF2-40B4-BE49-F238E27FC236}">
                <a16:creationId xmlns:a16="http://schemas.microsoft.com/office/drawing/2014/main" id="{B223DE7A-DF40-E429-CE50-82ACE41930FC}"/>
              </a:ext>
            </a:extLst>
          </p:cNvPr>
          <p:cNvSpPr>
            <a:spLocks noGrp="1"/>
          </p:cNvSpPr>
          <p:nvPr>
            <p:ph sz="half" idx="2"/>
          </p:nvPr>
        </p:nvSpPr>
        <p:spPr>
          <a:xfrm>
            <a:off x="7406640" y="2190750"/>
            <a:ext cx="6217920" cy="52216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5" name="Date Placeholder 4">
            <a:extLst>
              <a:ext uri="{FF2B5EF4-FFF2-40B4-BE49-F238E27FC236}">
                <a16:creationId xmlns:a16="http://schemas.microsoft.com/office/drawing/2014/main" id="{6513D73C-5795-065D-0EBE-64E2D127E2B7}"/>
              </a:ext>
            </a:extLst>
          </p:cNvPr>
          <p:cNvSpPr>
            <a:spLocks noGrp="1"/>
          </p:cNvSpPr>
          <p:nvPr>
            <p:ph type="dt" sz="half" idx="10"/>
          </p:nvPr>
        </p:nvSpPr>
        <p:spPr/>
        <p:txBody>
          <a:bodyPr/>
          <a:lstStyle/>
          <a:p>
            <a:fld id="{AB9D92DC-7F20-49B8-83FF-D7AB84E24A1A}" type="datetimeFigureOut">
              <a:rPr lang="en-GB" smtClean="0"/>
              <a:t>16/02/2026</a:t>
            </a:fld>
            <a:endParaRPr lang="en-GB"/>
          </a:p>
        </p:txBody>
      </p:sp>
      <p:sp>
        <p:nvSpPr>
          <p:cNvPr id="6" name="Footer Placeholder 5">
            <a:extLst>
              <a:ext uri="{FF2B5EF4-FFF2-40B4-BE49-F238E27FC236}">
                <a16:creationId xmlns:a16="http://schemas.microsoft.com/office/drawing/2014/main" id="{0AF6A2CC-A4AE-C945-EC10-ADED8DF0DA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C1542C-2912-E070-F2FC-8E8897F98AE2}"/>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2914166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E6EB6-B1E6-36B5-961A-64B767F1F7A2}"/>
              </a:ext>
            </a:extLst>
          </p:cNvPr>
          <p:cNvSpPr>
            <a:spLocks noGrp="1"/>
          </p:cNvSpPr>
          <p:nvPr>
            <p:ph type="title"/>
          </p:nvPr>
        </p:nvSpPr>
        <p:spPr>
          <a:xfrm>
            <a:off x="1007746" y="438150"/>
            <a:ext cx="12618720" cy="1590676"/>
          </a:xfrm>
        </p:spPr>
        <p:txBody>
          <a:bodyPr/>
          <a:lstStyle/>
          <a:p>
            <a:r>
              <a:rPr lang="el"/>
              <a:t>Κάντε κλικ για να επεξεργαστείτε το στυλ τίτλου κύριου τίτλου</a:t>
            </a:r>
            <a:endParaRPr lang="en-GB"/>
          </a:p>
        </p:txBody>
      </p:sp>
      <p:sp>
        <p:nvSpPr>
          <p:cNvPr id="3" name="Text Placeholder 2">
            <a:extLst>
              <a:ext uri="{FF2B5EF4-FFF2-40B4-BE49-F238E27FC236}">
                <a16:creationId xmlns:a16="http://schemas.microsoft.com/office/drawing/2014/main" id="{A5426FD7-3F12-A2F2-9E72-A915E4F79E0A}"/>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l"/>
              <a:t>Κάντε κλικ για να επεξεργαστείτε τα στυλ κειμένου προτύπου</a:t>
            </a:r>
          </a:p>
        </p:txBody>
      </p:sp>
      <p:sp>
        <p:nvSpPr>
          <p:cNvPr id="4" name="Content Placeholder 3">
            <a:extLst>
              <a:ext uri="{FF2B5EF4-FFF2-40B4-BE49-F238E27FC236}">
                <a16:creationId xmlns:a16="http://schemas.microsoft.com/office/drawing/2014/main" id="{81A397B8-594A-0658-78DE-D0D6CF4A14E7}"/>
              </a:ext>
            </a:extLst>
          </p:cNvPr>
          <p:cNvSpPr>
            <a:spLocks noGrp="1"/>
          </p:cNvSpPr>
          <p:nvPr>
            <p:ph sz="half" idx="2"/>
          </p:nvPr>
        </p:nvSpPr>
        <p:spPr>
          <a:xfrm>
            <a:off x="1007746" y="3006090"/>
            <a:ext cx="6189344" cy="44215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5" name="Text Placeholder 4">
            <a:extLst>
              <a:ext uri="{FF2B5EF4-FFF2-40B4-BE49-F238E27FC236}">
                <a16:creationId xmlns:a16="http://schemas.microsoft.com/office/drawing/2014/main" id="{BFB76648-A216-7230-0D90-D6D1EAAB676D}"/>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l"/>
              <a:t>Κάντε κλικ για να επεξεργαστείτε τα στυλ κειμένου προτύπου</a:t>
            </a:r>
          </a:p>
        </p:txBody>
      </p:sp>
      <p:sp>
        <p:nvSpPr>
          <p:cNvPr id="6" name="Content Placeholder 5">
            <a:extLst>
              <a:ext uri="{FF2B5EF4-FFF2-40B4-BE49-F238E27FC236}">
                <a16:creationId xmlns:a16="http://schemas.microsoft.com/office/drawing/2014/main" id="{AE1FEA5F-39AC-8B86-B618-30D236855086}"/>
              </a:ext>
            </a:extLst>
          </p:cNvPr>
          <p:cNvSpPr>
            <a:spLocks noGrp="1"/>
          </p:cNvSpPr>
          <p:nvPr>
            <p:ph sz="quarter" idx="4"/>
          </p:nvPr>
        </p:nvSpPr>
        <p:spPr>
          <a:xfrm>
            <a:off x="7406640" y="3006090"/>
            <a:ext cx="6219826" cy="44215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7" name="Date Placeholder 6">
            <a:extLst>
              <a:ext uri="{FF2B5EF4-FFF2-40B4-BE49-F238E27FC236}">
                <a16:creationId xmlns:a16="http://schemas.microsoft.com/office/drawing/2014/main" id="{4CAD2EC6-F305-58A7-A018-E701EF5F1BA9}"/>
              </a:ext>
            </a:extLst>
          </p:cNvPr>
          <p:cNvSpPr>
            <a:spLocks noGrp="1"/>
          </p:cNvSpPr>
          <p:nvPr>
            <p:ph type="dt" sz="half" idx="10"/>
          </p:nvPr>
        </p:nvSpPr>
        <p:spPr/>
        <p:txBody>
          <a:bodyPr/>
          <a:lstStyle/>
          <a:p>
            <a:fld id="{AB9D92DC-7F20-49B8-83FF-D7AB84E24A1A}" type="datetimeFigureOut">
              <a:rPr lang="en-GB" smtClean="0"/>
              <a:t>16/02/2026</a:t>
            </a:fld>
            <a:endParaRPr lang="en-GB"/>
          </a:p>
        </p:txBody>
      </p:sp>
      <p:sp>
        <p:nvSpPr>
          <p:cNvPr id="8" name="Footer Placeholder 7">
            <a:extLst>
              <a:ext uri="{FF2B5EF4-FFF2-40B4-BE49-F238E27FC236}">
                <a16:creationId xmlns:a16="http://schemas.microsoft.com/office/drawing/2014/main" id="{7AE1A9F9-C1D0-43F9-442A-1FEEE5DF822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54158B3-B39F-A6B7-3907-4BC613CEF9B5}"/>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3332636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85003-B93D-6D04-3891-965AFB7DF620}"/>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Date Placeholder 2">
            <a:extLst>
              <a:ext uri="{FF2B5EF4-FFF2-40B4-BE49-F238E27FC236}">
                <a16:creationId xmlns:a16="http://schemas.microsoft.com/office/drawing/2014/main" id="{6E073FA9-6BB0-D3A2-F9B8-60125B7A0967}"/>
              </a:ext>
            </a:extLst>
          </p:cNvPr>
          <p:cNvSpPr>
            <a:spLocks noGrp="1"/>
          </p:cNvSpPr>
          <p:nvPr>
            <p:ph type="dt" sz="half" idx="10"/>
          </p:nvPr>
        </p:nvSpPr>
        <p:spPr/>
        <p:txBody>
          <a:bodyPr/>
          <a:lstStyle/>
          <a:p>
            <a:fld id="{AB9D92DC-7F20-49B8-83FF-D7AB84E24A1A}" type="datetimeFigureOut">
              <a:rPr lang="en-GB" smtClean="0"/>
              <a:t>16/02/2026</a:t>
            </a:fld>
            <a:endParaRPr lang="en-GB"/>
          </a:p>
        </p:txBody>
      </p:sp>
      <p:sp>
        <p:nvSpPr>
          <p:cNvPr id="4" name="Footer Placeholder 3">
            <a:extLst>
              <a:ext uri="{FF2B5EF4-FFF2-40B4-BE49-F238E27FC236}">
                <a16:creationId xmlns:a16="http://schemas.microsoft.com/office/drawing/2014/main" id="{A77D265D-8AB5-410A-9FAE-20AC39D74B4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A3BB0A2-0F06-80E3-C532-9C487FDCC235}"/>
              </a:ext>
            </a:extLst>
          </p:cNvPr>
          <p:cNvSpPr>
            <a:spLocks noGrp="1"/>
          </p:cNvSpPr>
          <p:nvPr>
            <p:ph type="sldNum" sz="quarter" idx="12"/>
          </p:nvPr>
        </p:nvSpPr>
        <p:spPr/>
        <p:txBody>
          <a:bodyPr/>
          <a:lstStyle/>
          <a:p>
            <a:fld id="{918F542F-25AB-45B6-99E2-788AC63A0588}" type="slidenum">
              <a:rPr lang="en-GB" smtClean="0"/>
              <a:t>‹#›</a:t>
            </a:fld>
            <a:endParaRPr lang="en-GB"/>
          </a:p>
        </p:txBody>
      </p:sp>
    </p:spTree>
    <p:extLst>
      <p:ext uri="{BB962C8B-B14F-4D97-AF65-F5344CB8AC3E}">
        <p14:creationId xmlns:p14="http://schemas.microsoft.com/office/powerpoint/2010/main" val="18563525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1.png"/><Relationship Id="rId2" Type="http://schemas.openxmlformats.org/officeDocument/2006/relationships/slideLayout" Target="../slideLayouts/slideLayout5.xml"/><Relationship Id="rId16"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03302C-615A-C3E1-7C63-7D8DE8CC811A}"/>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93B5B20A-6EBA-D301-1627-ECECD33A53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87BFED39-5426-F4A5-F4DF-7BD27BF6E35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CDA215-4899-306F-C758-38B46A5FD515}"/>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l"/>
              <a:t>Κάντε κλικ για να επεξεργαστείτε το στυλ τίτλου κύριου τίτλου</a:t>
            </a:r>
            <a:endParaRPr lang="en-GB"/>
          </a:p>
        </p:txBody>
      </p:sp>
      <p:sp>
        <p:nvSpPr>
          <p:cNvPr id="3" name="Text Placeholder 2">
            <a:extLst>
              <a:ext uri="{FF2B5EF4-FFF2-40B4-BE49-F238E27FC236}">
                <a16:creationId xmlns:a16="http://schemas.microsoft.com/office/drawing/2014/main" id="{248CA775-32E3-6C6D-E6FE-9598D1FBA851}"/>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Date Placeholder 3">
            <a:extLst>
              <a:ext uri="{FF2B5EF4-FFF2-40B4-BE49-F238E27FC236}">
                <a16:creationId xmlns:a16="http://schemas.microsoft.com/office/drawing/2014/main" id="{41EBCD41-69F3-E8A0-B5DC-E4177CF5256F}"/>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82000"/>
                  </a:schemeClr>
                </a:solidFill>
              </a:defRPr>
            </a:lvl1pPr>
          </a:lstStyle>
          <a:p>
            <a:fld id="{AB9D92DC-7F20-49B8-83FF-D7AB84E24A1A}" type="datetimeFigureOut">
              <a:rPr lang="en-GB" smtClean="0"/>
              <a:t>16/02/2026</a:t>
            </a:fld>
            <a:endParaRPr lang="en-GB"/>
          </a:p>
        </p:txBody>
      </p:sp>
      <p:sp>
        <p:nvSpPr>
          <p:cNvPr id="5" name="Footer Placeholder 4">
            <a:extLst>
              <a:ext uri="{FF2B5EF4-FFF2-40B4-BE49-F238E27FC236}">
                <a16:creationId xmlns:a16="http://schemas.microsoft.com/office/drawing/2014/main" id="{6910B0AC-C612-23AE-CEFD-74C5A8B27135}"/>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7DA26E4-9FA3-6381-9FC5-CEF0BB5DE297}"/>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82000"/>
                  </a:schemeClr>
                </a:solidFill>
              </a:defRPr>
            </a:lvl1pPr>
          </a:lstStyle>
          <a:p>
            <a:fld id="{918F542F-25AB-45B6-99E2-788AC63A0588}" type="slidenum">
              <a:rPr lang="en-GB" smtClean="0"/>
              <a:t>‹#›</a:t>
            </a:fld>
            <a:endParaRPr lang="en-GB"/>
          </a:p>
        </p:txBody>
      </p:sp>
      <p:grpSp>
        <p:nvGrpSpPr>
          <p:cNvPr id="7" name="Group 6">
            <a:extLst>
              <a:ext uri="{FF2B5EF4-FFF2-40B4-BE49-F238E27FC236}">
                <a16:creationId xmlns:a16="http://schemas.microsoft.com/office/drawing/2014/main" id="{ADFB0795-ED80-4B3D-E6D9-C4C3D8D86EBF}"/>
              </a:ext>
            </a:extLst>
          </p:cNvPr>
          <p:cNvGrpSpPr/>
          <p:nvPr userDrawn="1"/>
        </p:nvGrpSpPr>
        <p:grpSpPr>
          <a:xfrm>
            <a:off x="10972801" y="7594540"/>
            <a:ext cx="2591913" cy="481557"/>
            <a:chOff x="5179092" y="5483822"/>
            <a:chExt cx="3294001" cy="612000"/>
          </a:xfrm>
        </p:grpSpPr>
        <p:pic>
          <p:nvPicPr>
            <p:cNvPr id="9" name="Picture 8">
              <a:extLst>
                <a:ext uri="{FF2B5EF4-FFF2-40B4-BE49-F238E27FC236}">
                  <a16:creationId xmlns:a16="http://schemas.microsoft.com/office/drawing/2014/main" id="{8F8D6C6F-5493-C4B1-C076-1D82E22EA8EF}"/>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36D455AE-F4DB-AD8B-6D10-1D44FC9C20C4}"/>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664547086"/>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6.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jpeg"/><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6.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67.emf"/></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9.emf"/></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72.emf"/></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emf"/></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80.png"/><Relationship Id="rId4" Type="http://schemas.openxmlformats.org/officeDocument/2006/relationships/image" Target="../media/image79.emf"/></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82.emf"/></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85.emf"/><Relationship Id="rId5" Type="http://schemas.openxmlformats.org/officeDocument/2006/relationships/image" Target="../media/image84.emf"/><Relationship Id="rId4" Type="http://schemas.openxmlformats.org/officeDocument/2006/relationships/image" Target="../media/image83.emf"/></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9.emf"/><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88.emf"/><Relationship Id="rId5" Type="http://schemas.openxmlformats.org/officeDocument/2006/relationships/image" Target="../media/image87.emf"/><Relationship Id="rId4" Type="http://schemas.openxmlformats.org/officeDocument/2006/relationships/image" Target="../media/image86.emf"/></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91.emf"/><Relationship Id="rId4" Type="http://schemas.openxmlformats.org/officeDocument/2006/relationships/image" Target="../media/image90.emf"/></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93.png"/><Relationship Id="rId4" Type="http://schemas.openxmlformats.org/officeDocument/2006/relationships/image" Target="../media/image92.emf"/></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96.emf"/><Relationship Id="rId4" Type="http://schemas.openxmlformats.org/officeDocument/2006/relationships/image" Target="../media/image95.jpe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5.xml"/><Relationship Id="rId4" Type="http://schemas.openxmlformats.org/officeDocument/2006/relationships/image" Target="../media/image99.jpeg"/></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16.xml"/><Relationship Id="rId5" Type="http://schemas.openxmlformats.org/officeDocument/2006/relationships/image" Target="../media/image106.png"/><Relationship Id="rId4" Type="http://schemas.openxmlformats.org/officeDocument/2006/relationships/image" Target="../media/image105.png"/></Relationships>
</file>

<file path=ppt/slides/_rels/slide5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110.png"/><Relationship Id="rId4" Type="http://schemas.openxmlformats.org/officeDocument/2006/relationships/image" Target="../media/image109.png"/></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6.png"/><Relationship Id="rId7"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5.xml"/><Relationship Id="rId4" Type="http://schemas.openxmlformats.org/officeDocument/2006/relationships/image" Target="../media/image122.png"/></Relationships>
</file>

<file path=ppt/slides/_rels/slide6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124.png"/></Relationships>
</file>

<file path=ppt/slides/_rels/slide6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5.xml"/><Relationship Id="rId4" Type="http://schemas.openxmlformats.org/officeDocument/2006/relationships/image" Target="../media/image127.png"/></Relationships>
</file>

<file path=ppt/slides/_rels/slide63.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9" Type="http://schemas.openxmlformats.org/officeDocument/2006/relationships/image" Target="../media/image134.png"/></Relationships>
</file>

<file path=ppt/slides/_rels/slide64.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6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2.xml"/><Relationship Id="rId1" Type="http://schemas.openxmlformats.org/officeDocument/2006/relationships/slideLayout" Target="../slideLayouts/slideLayout15.xml"/><Relationship Id="rId5" Type="http://schemas.openxmlformats.org/officeDocument/2006/relationships/image" Target="../media/image142.png"/><Relationship Id="rId4" Type="http://schemas.openxmlformats.org/officeDocument/2006/relationships/image" Target="../media/image141.png"/></Relationships>
</file>

<file path=ppt/slides/_rels/slide6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144.png"/></Relationships>
</file>

<file path=ppt/slides/_rels/slide6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146.gif"/><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946025" y="868128"/>
            <a:ext cx="5714743" cy="3094862"/>
          </a:xfrm>
        </p:spPr>
        <p:txBody>
          <a:bodyPr anchor="t">
            <a:noAutofit/>
          </a:bodyPr>
          <a:lstStyle/>
          <a:p>
            <a:endParaRPr lang="en-US" sz="280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946025" y="5378105"/>
            <a:ext cx="6248440" cy="1210710"/>
          </a:xfrm>
        </p:spPr>
        <p:txBody>
          <a:bodyPr>
            <a:normAutofit/>
          </a:bodyPr>
          <a:lstStyle/>
          <a:p>
            <a:r>
              <a:rPr lang="el" dirty="0"/>
              <a:t>Παρουσίαση: </a:t>
            </a:r>
          </a:p>
          <a:p>
            <a:r>
              <a:rPr lang="en-US" sz="2400" b="1" cap="none" dirty="0" err="1"/>
              <a:t>RicardoLugo</a:t>
            </a:r>
            <a:endParaRPr lang="en-US" sz="1700" cap="none" dirty="0"/>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501923" y="1810203"/>
            <a:ext cx="7432520" cy="1210711"/>
          </a:xfrm>
        </p:spPr>
        <p:txBody>
          <a:bodyPr/>
          <a:lstStyle/>
          <a:p>
            <a:r>
              <a:rPr lang="el" sz="4800" dirty="0">
                <a:solidFill>
                  <a:schemeClr val="tx1"/>
                </a:solidFill>
              </a:rPr>
              <a:t>Θέμα 11: Αλληλεπιδράσεις ανθρώπου-τεχνητής νοημοσύνης και κυβερνοασφάλεια</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a:p>
        </p:txBody>
      </p:sp>
      <p:grpSp>
        <p:nvGrpSpPr>
          <p:cNvPr id="2" name="Group 1">
            <a:extLst>
              <a:ext uri="{FF2B5EF4-FFF2-40B4-BE49-F238E27FC236}">
                <a16:creationId xmlns:a16="http://schemas.microsoft.com/office/drawing/2014/main" id="{ABF25152-ECFC-F87E-6A60-9E7B0D98374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8" name="Picture Placeholder 7" descr="Στιγμιότυπο οθόνης μιας εκπαίδευσης υπολογιστή&#10;&#10;Η περιγραφή δημιουργείται αυτόματα">
            <a:extLst>
              <a:ext uri="{FF2B5EF4-FFF2-40B4-BE49-F238E27FC236}">
                <a16:creationId xmlns:a16="http://schemas.microsoft.com/office/drawing/2014/main" id="{50970EFB-319E-7174-E221-FC24ED09B21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C5695-38A9-A1DF-7370-3EA408D1C7D9}"/>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64DDF1F-AC5B-91E1-B2FD-ED8EDDF23B52}"/>
              </a:ext>
            </a:extLst>
          </p:cNvPr>
          <p:cNvSpPr>
            <a:spLocks noGrp="1"/>
          </p:cNvSpPr>
          <p:nvPr>
            <p:ph type="title"/>
          </p:nvPr>
        </p:nvSpPr>
        <p:spPr>
          <a:xfrm>
            <a:off x="1005840" y="438150"/>
            <a:ext cx="12618720" cy="1590676"/>
          </a:xfrm>
        </p:spPr>
        <p:txBody>
          <a:bodyPr anchor="ctr">
            <a:normAutofit/>
          </a:bodyPr>
          <a:lstStyle/>
          <a:p>
            <a:r>
              <a:rPr lang="el" err="1"/>
              <a:t>Επαυξημένη Νόηση &amp; AI</a:t>
            </a:r>
            <a:endParaRPr lang="en-US"/>
          </a:p>
        </p:txBody>
      </p:sp>
      <p:graphicFrame>
        <p:nvGraphicFramePr>
          <p:cNvPr id="7" name="Plassholder for innhold 2">
            <a:extLst>
              <a:ext uri="{FF2B5EF4-FFF2-40B4-BE49-F238E27FC236}">
                <a16:creationId xmlns:a16="http://schemas.microsoft.com/office/drawing/2014/main" id="{39A4CE98-4367-0449-C5AD-BCC1FD81834A}"/>
              </a:ext>
            </a:extLst>
          </p:cNvPr>
          <p:cNvGraphicFramePr>
            <a:graphicFrameLocks noGrp="1"/>
          </p:cNvGraphicFramePr>
          <p:nvPr>
            <p:ph idx="1"/>
          </p:nvPr>
        </p:nvGraphicFramePr>
        <p:xfrm>
          <a:off x="1005840" y="2190750"/>
          <a:ext cx="12618720" cy="5221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1530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53280-DB22-E982-1AFE-36760A5D6976}"/>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E14D49D6-0FB7-1823-CF0D-EDC3DD013BDB}"/>
              </a:ext>
            </a:extLst>
          </p:cNvPr>
          <p:cNvSpPr>
            <a:spLocks noGrp="1"/>
          </p:cNvSpPr>
          <p:nvPr>
            <p:ph type="title"/>
          </p:nvPr>
        </p:nvSpPr>
        <p:spPr/>
        <p:txBody>
          <a:bodyPr/>
          <a:lstStyle/>
          <a:p>
            <a:r>
              <a:rPr lang="el" err="1"/>
              <a:t>Επαυξημένη Νόηση και AI</a:t>
            </a:r>
            <a:endParaRPr lang="en-US"/>
          </a:p>
        </p:txBody>
      </p:sp>
      <p:sp>
        <p:nvSpPr>
          <p:cNvPr id="3" name="Plassholder for innhold 2">
            <a:extLst>
              <a:ext uri="{FF2B5EF4-FFF2-40B4-BE49-F238E27FC236}">
                <a16:creationId xmlns:a16="http://schemas.microsoft.com/office/drawing/2014/main" id="{1DAA6F30-AFB1-01B5-417D-5041D16134C3}"/>
              </a:ext>
            </a:extLst>
          </p:cNvPr>
          <p:cNvSpPr>
            <a:spLocks noGrp="1"/>
          </p:cNvSpPr>
          <p:nvPr>
            <p:ph idx="1"/>
          </p:nvPr>
        </p:nvSpPr>
        <p:spPr/>
        <p:txBody>
          <a:bodyPr>
            <a:normAutofit fontScale="92500"/>
          </a:bodyPr>
          <a:lstStyle/>
          <a:p>
            <a:pPr marL="0" indent="0">
              <a:buNone/>
            </a:pPr>
            <a:r>
              <a:rPr lang="el" err="1"/>
              <a:t>Σύνθετες καταστάσεις</a:t>
            </a:r>
            <a:endParaRPr lang="nb-NO"/>
          </a:p>
          <a:p>
            <a:r>
              <a:rPr lang="el"/>
              <a:t>Η τεχνητή νοημοσύνη είναι καλύτερη στην προγνωστική ανάλυση</a:t>
            </a:r>
            <a:endParaRPr lang="nb-NO"/>
          </a:p>
          <a:p>
            <a:r>
              <a:rPr lang="el" err="1"/>
              <a:t>Οι άνθρωποι είναι καλύτεροι σε διφορούμενες και διφορούμενες καταστάσεις</a:t>
            </a:r>
            <a:endParaRPr lang="nb-NO"/>
          </a:p>
          <a:p>
            <a:endParaRPr lang="nb-NO"/>
          </a:p>
          <a:p>
            <a:pPr marL="0" indent="0">
              <a:buNone/>
            </a:pPr>
            <a:r>
              <a:rPr lang="el" err="1"/>
              <a:t>Οι άνθρωποι και οι τεχνολογίες του μέλλοντος, ο άνθρωπος πρέπει να</a:t>
            </a:r>
          </a:p>
          <a:p>
            <a:r>
              <a:rPr lang="el"/>
              <a:t>Κατανόηση της συνεισφοράς από κάθε μέρος</a:t>
            </a:r>
          </a:p>
          <a:p>
            <a:r>
              <a:rPr lang="el"/>
              <a:t>Κατανοούν τις γνωστικές και μεταγνωστικές διαδικασίες λήψης αποφάσεων</a:t>
            </a:r>
            <a:endParaRPr lang="nb-NO"/>
          </a:p>
          <a:p>
            <a:r>
              <a:rPr lang="el" err="1"/>
              <a:t>Ανάπτυξη γραμματισμού και τεχνογνωσίας στον τομέα της τεχνητής νοημοσύνης στις γνωστικές τεχνολογίες</a:t>
            </a:r>
            <a:endParaRPr lang="nb-NO"/>
          </a:p>
          <a:p>
            <a:endParaRPr lang="nb-NO"/>
          </a:p>
        </p:txBody>
      </p:sp>
    </p:spTree>
    <p:extLst>
      <p:ext uri="{BB962C8B-B14F-4D97-AF65-F5344CB8AC3E}">
        <p14:creationId xmlns:p14="http://schemas.microsoft.com/office/powerpoint/2010/main" val="676923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4B3B5-53B2-5B7F-BE3F-1389251CD961}"/>
              </a:ext>
            </a:extLst>
          </p:cNvPr>
          <p:cNvSpPr>
            <a:spLocks noGrp="1"/>
          </p:cNvSpPr>
          <p:nvPr>
            <p:ph type="title"/>
          </p:nvPr>
        </p:nvSpPr>
        <p:spPr>
          <a:xfrm>
            <a:off x="1005840" y="438150"/>
            <a:ext cx="12618720" cy="1590676"/>
          </a:xfrm>
        </p:spPr>
        <p:txBody>
          <a:bodyPr anchor="ctr">
            <a:normAutofit/>
          </a:bodyPr>
          <a:lstStyle/>
          <a:p>
            <a:r>
              <a:rPr lang="el"/>
              <a:t>Το καλό</a:t>
            </a:r>
            <a:endParaRPr lang="en-GB"/>
          </a:p>
        </p:txBody>
      </p:sp>
      <p:graphicFrame>
        <p:nvGraphicFramePr>
          <p:cNvPr id="5" name="Content Placeholder 2">
            <a:extLst>
              <a:ext uri="{FF2B5EF4-FFF2-40B4-BE49-F238E27FC236}">
                <a16:creationId xmlns:a16="http://schemas.microsoft.com/office/drawing/2014/main" id="{B867FCC2-7F55-AD94-0B88-D6F2614992D3}"/>
              </a:ext>
            </a:extLst>
          </p:cNvPr>
          <p:cNvGraphicFramePr>
            <a:graphicFrameLocks noGrp="1"/>
          </p:cNvGraphicFramePr>
          <p:nvPr>
            <p:ph idx="1"/>
          </p:nvPr>
        </p:nvGraphicFramePr>
        <p:xfrm>
          <a:off x="1005840" y="2190750"/>
          <a:ext cx="12618720" cy="5221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1652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0F4FC-E77B-9CF8-ADBA-B028B5A7D2C2}"/>
              </a:ext>
            </a:extLst>
          </p:cNvPr>
          <p:cNvSpPr>
            <a:spLocks noGrp="1"/>
          </p:cNvSpPr>
          <p:nvPr>
            <p:ph type="ctrTitle"/>
          </p:nvPr>
        </p:nvSpPr>
        <p:spPr>
          <a:xfrm>
            <a:off x="955587" y="384048"/>
            <a:ext cx="8078684" cy="1828800"/>
          </a:xfrm>
        </p:spPr>
        <p:txBody>
          <a:bodyPr anchor="b">
            <a:normAutofit/>
          </a:bodyPr>
          <a:lstStyle/>
          <a:p>
            <a:r>
              <a:rPr lang="el"/>
              <a:t>Το κακό και το άσχημο</a:t>
            </a:r>
            <a:endParaRPr lang="en-GB"/>
          </a:p>
        </p:txBody>
      </p:sp>
      <p:sp>
        <p:nvSpPr>
          <p:cNvPr id="13" name="Text Placeholder 2">
            <a:extLst>
              <a:ext uri="{FF2B5EF4-FFF2-40B4-BE49-F238E27FC236}">
                <a16:creationId xmlns:a16="http://schemas.microsoft.com/office/drawing/2014/main" id="{EA47202E-CDEA-0444-FBF3-A9144A1B864F}"/>
              </a:ext>
            </a:extLst>
          </p:cNvPr>
          <p:cNvSpPr>
            <a:spLocks noGrp="1"/>
          </p:cNvSpPr>
          <p:nvPr>
            <p:ph type="body" sz="quarter" idx="16"/>
          </p:nvPr>
        </p:nvSpPr>
        <p:spPr>
          <a:xfrm>
            <a:off x="955586" y="2702873"/>
            <a:ext cx="6957022" cy="3039559"/>
          </a:xfrm>
        </p:spPr>
        <p:txBody>
          <a:bodyPr/>
          <a:lstStyle/>
          <a:p>
            <a:endParaRPr lang="en-US"/>
          </a:p>
        </p:txBody>
      </p:sp>
      <p:pic>
        <p:nvPicPr>
          <p:cNvPr id="8" name="Picture 7">
            <a:extLst>
              <a:ext uri="{FF2B5EF4-FFF2-40B4-BE49-F238E27FC236}">
                <a16:creationId xmlns:a16="http://schemas.microsoft.com/office/drawing/2014/main" id="{DA23C4BA-A1E5-B351-10B4-282E3EA064C4}"/>
              </a:ext>
            </a:extLst>
          </p:cNvPr>
          <p:cNvPicPr>
            <a:picLocks noChangeAspect="1"/>
          </p:cNvPicPr>
          <p:nvPr/>
        </p:nvPicPr>
        <p:blipFill>
          <a:blip r:embed="rId2"/>
          <a:srcRect l="33561" r="25042"/>
          <a:stretch>
            <a:fillRect/>
          </a:stretch>
        </p:blipFill>
        <p:spPr>
          <a:xfrm>
            <a:off x="8596430" y="12"/>
            <a:ext cx="6029790" cy="8229588"/>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noFill/>
        </p:spPr>
      </p:pic>
      <p:grpSp>
        <p:nvGrpSpPr>
          <p:cNvPr id="3" name="Group 2">
            <a:extLst>
              <a:ext uri="{FF2B5EF4-FFF2-40B4-BE49-F238E27FC236}">
                <a16:creationId xmlns:a16="http://schemas.microsoft.com/office/drawing/2014/main" id="{CEA7E644-5C28-3767-1F5C-6737BD5184F2}"/>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B34EE603-E107-4C65-AD3E-402CF683BE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0A152413-7B62-04F0-D8F2-19E515523B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915521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DDC3-F45D-98C2-637C-68DFC0ADD14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5124D17-3A0B-475E-BCE2-1500BC8A6961}"/>
              </a:ext>
            </a:extLst>
          </p:cNvPr>
          <p:cNvSpPr>
            <a:spLocks noGrp="1"/>
          </p:cNvSpPr>
          <p:nvPr>
            <p:ph idx="1"/>
          </p:nvPr>
        </p:nvSpPr>
        <p:spPr/>
        <p:txBody>
          <a:bodyPr/>
          <a:lstStyle/>
          <a:p>
            <a:endParaRPr lang="en-GB"/>
          </a:p>
        </p:txBody>
      </p:sp>
      <p:pic>
        <p:nvPicPr>
          <p:cNvPr id="1026" name="Picture 2" descr="Generative AI – Το νέο πεδίο μάχης! | Το MSPAA">
            <a:extLst>
              <a:ext uri="{FF2B5EF4-FFF2-40B4-BE49-F238E27FC236}">
                <a16:creationId xmlns:a16="http://schemas.microsoft.com/office/drawing/2014/main" id="{9EB32DDC-BF80-CBFC-DA00-7676D992C6E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13748273" cy="7733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011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2E06D-A402-4A81-5948-49FB250713E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0666E61-9B43-7423-9172-2B648039DB83}"/>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3F535143-2911-763E-B032-3F919D38DAC6}"/>
              </a:ext>
            </a:extLst>
          </p:cNvPr>
          <p:cNvPicPr>
            <a:picLocks noChangeAspect="1"/>
          </p:cNvPicPr>
          <p:nvPr/>
        </p:nvPicPr>
        <p:blipFill>
          <a:blip r:embed="rId2"/>
          <a:stretch>
            <a:fillRect/>
          </a:stretch>
        </p:blipFill>
        <p:spPr>
          <a:xfrm>
            <a:off x="678426" y="23597"/>
            <a:ext cx="13273548" cy="8229600"/>
          </a:xfrm>
          <a:prstGeom prst="rect">
            <a:avLst/>
          </a:prstGeom>
        </p:spPr>
      </p:pic>
      <p:grpSp>
        <p:nvGrpSpPr>
          <p:cNvPr id="5" name="Group 4">
            <a:extLst>
              <a:ext uri="{FF2B5EF4-FFF2-40B4-BE49-F238E27FC236}">
                <a16:creationId xmlns:a16="http://schemas.microsoft.com/office/drawing/2014/main" id="{F7B1A4DD-682E-5E32-CC76-9D12905BB26D}"/>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750D194A-8AF5-72E6-4FC9-F7C3DEC7B7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EBA5CA34-B44D-2D3D-05CA-08EFEBB86D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45299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8D95-BD44-E0F6-8C0D-D1F0661E2321}"/>
              </a:ext>
            </a:extLst>
          </p:cNvPr>
          <p:cNvSpPr>
            <a:spLocks noGrp="1"/>
          </p:cNvSpPr>
          <p:nvPr>
            <p:ph type="title"/>
          </p:nvPr>
        </p:nvSpPr>
        <p:spPr/>
        <p:txBody>
          <a:bodyPr/>
          <a:lstStyle/>
          <a:p>
            <a:r>
              <a:rPr lang="el"/>
              <a:t>Προβλήματα</a:t>
            </a:r>
            <a:endParaRPr lang="en-GB"/>
          </a:p>
        </p:txBody>
      </p:sp>
      <p:sp>
        <p:nvSpPr>
          <p:cNvPr id="3" name="Content Placeholder 2">
            <a:extLst>
              <a:ext uri="{FF2B5EF4-FFF2-40B4-BE49-F238E27FC236}">
                <a16:creationId xmlns:a16="http://schemas.microsoft.com/office/drawing/2014/main" id="{329686E0-A734-7022-7905-884847345DB9}"/>
              </a:ext>
            </a:extLst>
          </p:cNvPr>
          <p:cNvSpPr>
            <a:spLocks noGrp="1"/>
          </p:cNvSpPr>
          <p:nvPr>
            <p:ph idx="1"/>
          </p:nvPr>
        </p:nvSpPr>
        <p:spPr/>
        <p:txBody>
          <a:bodyPr>
            <a:normAutofit fontScale="92500" lnSpcReduction="10000"/>
          </a:bodyPr>
          <a:lstStyle/>
          <a:p>
            <a:r>
              <a:rPr lang="el" b="0" i="0">
                <a:solidFill>
                  <a:srgbClr val="323E48"/>
                </a:solidFill>
                <a:effectLst/>
                <a:latin typeface="Roboto" panose="02000000000000000000" pitchFamily="2" charset="0"/>
              </a:rPr>
              <a:t>Πολυάριθμες αγωγές έχουν ασκηθεί κατά εταιρειών genAI λόγω εικαζόμενων παραβιάσεων πνευματικών δικαιωμάτων.</a:t>
            </a:r>
          </a:p>
          <a:p>
            <a:r>
              <a:rPr lang="el" b="0" i="0">
                <a:solidFill>
                  <a:srgbClr val="323E48"/>
                </a:solidFill>
                <a:effectLst/>
                <a:latin typeface="Roboto" panose="02000000000000000000" pitchFamily="2" charset="0"/>
              </a:rPr>
              <a:t>Η ελαττωματική τεχνητή νοημοσύνη ή η κακή χρήση της τεχνητής νοημοσύνης μπορεί να οδηγήσει σε ανησυχίες για την ασφάλεια, π.χ. αυτοοδηγούμενα αυτοκίνητα που έχουν παραβιαστεί, με αποτέλεσμα τραυματισμό ή θάνατο.</a:t>
            </a:r>
          </a:p>
          <a:p>
            <a:r>
              <a:rPr lang="el" b="0" i="0">
                <a:solidFill>
                  <a:srgbClr val="323E48"/>
                </a:solidFill>
                <a:effectLst/>
                <a:latin typeface="Roboto" panose="02000000000000000000" pitchFamily="2" charset="0"/>
              </a:rPr>
              <a:t>Τα συστήματα τεχνητής νοημοσύνης που εκπαιδεύονται σε μεροληπτικά δεδομένα θα μπορούσαν να παράγουν μεροληπτικά αποτελέσματα. </a:t>
            </a:r>
          </a:p>
          <a:p>
            <a:r>
              <a:rPr lang="el" b="0" i="0">
                <a:solidFill>
                  <a:srgbClr val="323E48"/>
                </a:solidFill>
                <a:effectLst/>
                <a:latin typeface="Roboto" panose="02000000000000000000" pitchFamily="2" charset="0"/>
              </a:rPr>
              <a:t>Η ευθύνη γύρω από την τεχνητή νοημοσύνη παραμένει θολή και συχνά δεν είναι σαφές ποιος είναι τελικά υπεύθυνος για τη ζημιά που προκαλείται από τα αποτελέσματα της τεχνητής νοημοσύνης.</a:t>
            </a:r>
            <a:endParaRPr lang="en-GB"/>
          </a:p>
        </p:txBody>
      </p:sp>
    </p:spTree>
    <p:extLst>
      <p:ext uri="{BB962C8B-B14F-4D97-AF65-F5344CB8AC3E}">
        <p14:creationId xmlns:p14="http://schemas.microsoft.com/office/powerpoint/2010/main" val="268479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0A7F7-1CC1-5E79-8DFF-E5DF2572DC8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C5D43AA-1362-1E2B-DB4C-A87FADADD60A}"/>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727490A-6912-8836-3E4C-F21099140D44}"/>
              </a:ext>
            </a:extLst>
          </p:cNvPr>
          <p:cNvPicPr>
            <a:picLocks noChangeAspect="1"/>
          </p:cNvPicPr>
          <p:nvPr/>
        </p:nvPicPr>
        <p:blipFill>
          <a:blip r:embed="rId2"/>
          <a:stretch>
            <a:fillRect/>
          </a:stretch>
        </p:blipFill>
        <p:spPr>
          <a:xfrm>
            <a:off x="0" y="482452"/>
            <a:ext cx="14630400" cy="7264697"/>
          </a:xfrm>
          <a:prstGeom prst="rect">
            <a:avLst/>
          </a:prstGeom>
        </p:spPr>
      </p:pic>
    </p:spTree>
    <p:extLst>
      <p:ext uri="{BB962C8B-B14F-4D97-AF65-F5344CB8AC3E}">
        <p14:creationId xmlns:p14="http://schemas.microsoft.com/office/powerpoint/2010/main" val="4016869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3D36A-45AC-ECBF-53CA-196F30DC77C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8D79BAE-BB7A-A5FB-844C-3DC4E9FC4D7A}"/>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9859063A-E4E2-FF9C-74D4-33EADDB92F1B}"/>
              </a:ext>
            </a:extLst>
          </p:cNvPr>
          <p:cNvPicPr>
            <a:picLocks noChangeAspect="1"/>
          </p:cNvPicPr>
          <p:nvPr/>
        </p:nvPicPr>
        <p:blipFill>
          <a:blip r:embed="rId2"/>
          <a:stretch>
            <a:fillRect/>
          </a:stretch>
        </p:blipFill>
        <p:spPr>
          <a:xfrm>
            <a:off x="0" y="1"/>
            <a:ext cx="11100079" cy="3212279"/>
          </a:xfrm>
          <a:prstGeom prst="rect">
            <a:avLst/>
          </a:prstGeom>
        </p:spPr>
      </p:pic>
      <p:pic>
        <p:nvPicPr>
          <p:cNvPr id="7" name="Picture 6">
            <a:extLst>
              <a:ext uri="{FF2B5EF4-FFF2-40B4-BE49-F238E27FC236}">
                <a16:creationId xmlns:a16="http://schemas.microsoft.com/office/drawing/2014/main" id="{15FA1818-A35C-AE8A-22AA-280DEB07CE66}"/>
              </a:ext>
            </a:extLst>
          </p:cNvPr>
          <p:cNvPicPr>
            <a:picLocks noChangeAspect="1"/>
          </p:cNvPicPr>
          <p:nvPr/>
        </p:nvPicPr>
        <p:blipFill>
          <a:blip r:embed="rId3"/>
          <a:stretch>
            <a:fillRect/>
          </a:stretch>
        </p:blipFill>
        <p:spPr>
          <a:xfrm>
            <a:off x="1835298" y="3212279"/>
            <a:ext cx="10745700" cy="2869331"/>
          </a:xfrm>
          <a:prstGeom prst="rect">
            <a:avLst/>
          </a:prstGeom>
        </p:spPr>
      </p:pic>
    </p:spTree>
    <p:extLst>
      <p:ext uri="{BB962C8B-B14F-4D97-AF65-F5344CB8AC3E}">
        <p14:creationId xmlns:p14="http://schemas.microsoft.com/office/powerpoint/2010/main" val="3093039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67DC7-6FB0-FFAA-82C5-B64163609BA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E2A8FFD-5F38-BC6E-5A0D-33EA778D63FE}"/>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2BCEBAC-8082-8E80-390C-0D8B99D229E6}"/>
              </a:ext>
            </a:extLst>
          </p:cNvPr>
          <p:cNvPicPr>
            <a:picLocks noChangeAspect="1"/>
          </p:cNvPicPr>
          <p:nvPr/>
        </p:nvPicPr>
        <p:blipFill>
          <a:blip r:embed="rId2"/>
          <a:stretch>
            <a:fillRect/>
          </a:stretch>
        </p:blipFill>
        <p:spPr>
          <a:xfrm>
            <a:off x="150439" y="0"/>
            <a:ext cx="13294945" cy="4984176"/>
          </a:xfrm>
          <a:prstGeom prst="rect">
            <a:avLst/>
          </a:prstGeom>
        </p:spPr>
      </p:pic>
      <p:pic>
        <p:nvPicPr>
          <p:cNvPr id="7" name="Picture 6">
            <a:extLst>
              <a:ext uri="{FF2B5EF4-FFF2-40B4-BE49-F238E27FC236}">
                <a16:creationId xmlns:a16="http://schemas.microsoft.com/office/drawing/2014/main" id="{055D7043-C9E6-13D8-04AF-C9BCD35C616D}"/>
              </a:ext>
            </a:extLst>
          </p:cNvPr>
          <p:cNvPicPr>
            <a:picLocks noChangeAspect="1"/>
          </p:cNvPicPr>
          <p:nvPr/>
        </p:nvPicPr>
        <p:blipFill>
          <a:blip r:embed="rId3"/>
          <a:stretch>
            <a:fillRect/>
          </a:stretch>
        </p:blipFill>
        <p:spPr>
          <a:xfrm>
            <a:off x="764896" y="519564"/>
            <a:ext cx="13100609" cy="7190473"/>
          </a:xfrm>
          <a:prstGeom prst="rect">
            <a:avLst/>
          </a:prstGeom>
        </p:spPr>
      </p:pic>
      <p:sp>
        <p:nvSpPr>
          <p:cNvPr id="8" name="Rectangle: Rounded Corners 7">
            <a:extLst>
              <a:ext uri="{FF2B5EF4-FFF2-40B4-BE49-F238E27FC236}">
                <a16:creationId xmlns:a16="http://schemas.microsoft.com/office/drawing/2014/main" id="{C8ECCA90-57EB-6B5D-3B42-1C9DFF847C29}"/>
              </a:ext>
            </a:extLst>
          </p:cNvPr>
          <p:cNvSpPr/>
          <p:nvPr/>
        </p:nvSpPr>
        <p:spPr>
          <a:xfrm>
            <a:off x="888275" y="3291840"/>
            <a:ext cx="12618720" cy="1590676"/>
          </a:xfrm>
          <a:prstGeom prst="roundRect">
            <a:avLst/>
          </a:prstGeom>
          <a:noFill/>
          <a:ln w="76200">
            <a:solidFill>
              <a:srgbClr val="E00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Tree>
    <p:extLst>
      <p:ext uri="{BB962C8B-B14F-4D97-AF65-F5344CB8AC3E}">
        <p14:creationId xmlns:p14="http://schemas.microsoft.com/office/powerpoint/2010/main" val="153084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7772400" y="868128"/>
            <a:ext cx="6561089" cy="1297556"/>
          </a:xfrm>
        </p:spPr>
        <p:txBody>
          <a:bodyPr>
            <a:noAutofit/>
          </a:bodyPr>
          <a:lstStyle/>
          <a:p>
            <a:r>
              <a:rPr lang="el" sz="5760" b="1"/>
              <a:t>Ευχαριστίες</a:t>
            </a:r>
          </a:p>
        </p:txBody>
      </p:sp>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7797756" y="2372421"/>
            <a:ext cx="6649764"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l" sz="2400" b="0" i="0">
                <a:effectLst/>
              </a:rPr>
              <a:t>Με τη συγχρηματοδότηση της Ευρωπαϊκής Ένωσης. Ωστόσο, οι απόψεις και οι γνώμες που εκφράζονται είναι μόνο του συγγραφέα ή των συγγραφέων και δεν αντικατοπτρίζουν απαραίτητα εκείνες της Ευρωπαϊκής Ένωσης ή του HADEA. Ούτε η Ευρωπαϊκή Ένωση ούτε η χορηγούσα αρχή μπορούν να θεωρηθούν υπεύθυνες για αυτές.</a:t>
            </a:r>
          </a:p>
          <a:p>
            <a:pPr algn="just"/>
            <a:r>
              <a:rPr lang="el" sz="2400" b="0" i="0">
                <a:effectLst/>
              </a:rPr>
              <a:t>Σύμβαση έργου αριθ. 101083594</a:t>
            </a:r>
          </a:p>
        </p:txBody>
      </p:sp>
      <p:grpSp>
        <p:nvGrpSpPr>
          <p:cNvPr id="7" name="Group 6">
            <a:extLst>
              <a:ext uri="{FF2B5EF4-FFF2-40B4-BE49-F238E27FC236}">
                <a16:creationId xmlns:a16="http://schemas.microsoft.com/office/drawing/2014/main" id="{F202EC2E-9D8F-7DB9-DA92-0AA925ACC56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C1A5B1E-31DD-9C7E-E79A-AFC987352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D5C77E-356B-2B62-196C-2F6DE96B42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10" name="Picture Placeholder 9" descr="Στιγμιότυπο οθόνης μιας εκπαίδευσης υπολογιστή&#10;&#10;Η περιγραφή δημιουργείται αυτόματα">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A6B85-E949-CFAA-3D4E-9A3D4ED8F94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952C066-8254-CF96-4632-C315E751F678}"/>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D00E2AD-A312-37CA-6A5C-DE45C2ADF92F}"/>
              </a:ext>
            </a:extLst>
          </p:cNvPr>
          <p:cNvPicPr>
            <a:picLocks noChangeAspect="1"/>
          </p:cNvPicPr>
          <p:nvPr/>
        </p:nvPicPr>
        <p:blipFill>
          <a:blip r:embed="rId2"/>
          <a:stretch>
            <a:fillRect/>
          </a:stretch>
        </p:blipFill>
        <p:spPr>
          <a:xfrm>
            <a:off x="0" y="131181"/>
            <a:ext cx="10391320" cy="3795289"/>
          </a:xfrm>
          <a:prstGeom prst="rect">
            <a:avLst/>
          </a:prstGeom>
        </p:spPr>
      </p:pic>
      <p:pic>
        <p:nvPicPr>
          <p:cNvPr id="7" name="Picture 6">
            <a:extLst>
              <a:ext uri="{FF2B5EF4-FFF2-40B4-BE49-F238E27FC236}">
                <a16:creationId xmlns:a16="http://schemas.microsoft.com/office/drawing/2014/main" id="{ECD7C201-024C-A168-EA87-27068704F042}"/>
              </a:ext>
            </a:extLst>
          </p:cNvPr>
          <p:cNvPicPr>
            <a:picLocks noChangeAspect="1"/>
          </p:cNvPicPr>
          <p:nvPr/>
        </p:nvPicPr>
        <p:blipFill>
          <a:blip r:embed="rId3"/>
          <a:stretch>
            <a:fillRect/>
          </a:stretch>
        </p:blipFill>
        <p:spPr>
          <a:xfrm>
            <a:off x="123715" y="2712023"/>
            <a:ext cx="14382970" cy="2590818"/>
          </a:xfrm>
          <a:prstGeom prst="rect">
            <a:avLst/>
          </a:prstGeom>
        </p:spPr>
      </p:pic>
      <p:pic>
        <p:nvPicPr>
          <p:cNvPr id="9" name="Picture 8">
            <a:extLst>
              <a:ext uri="{FF2B5EF4-FFF2-40B4-BE49-F238E27FC236}">
                <a16:creationId xmlns:a16="http://schemas.microsoft.com/office/drawing/2014/main" id="{4D591A2D-BAAC-1AD7-9E01-5A2068E4E1BB}"/>
              </a:ext>
            </a:extLst>
          </p:cNvPr>
          <p:cNvPicPr>
            <a:picLocks noChangeAspect="1"/>
          </p:cNvPicPr>
          <p:nvPr/>
        </p:nvPicPr>
        <p:blipFill>
          <a:blip r:embed="rId4"/>
          <a:stretch>
            <a:fillRect/>
          </a:stretch>
        </p:blipFill>
        <p:spPr>
          <a:xfrm>
            <a:off x="323029" y="438150"/>
            <a:ext cx="14446734" cy="7125244"/>
          </a:xfrm>
          <a:prstGeom prst="rect">
            <a:avLst/>
          </a:prstGeom>
        </p:spPr>
      </p:pic>
    </p:spTree>
    <p:extLst>
      <p:ext uri="{BB962C8B-B14F-4D97-AF65-F5344CB8AC3E}">
        <p14:creationId xmlns:p14="http://schemas.microsoft.com/office/powerpoint/2010/main" val="250800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07EFC-BE84-BB75-1A9E-2FABA6671A2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4354CAD-8008-56B8-21DB-CBFF3860C08F}"/>
              </a:ext>
            </a:extLst>
          </p:cNvPr>
          <p:cNvSpPr>
            <a:spLocks noGrp="1"/>
          </p:cNvSpPr>
          <p:nvPr>
            <p:ph idx="1"/>
          </p:nvPr>
        </p:nvSpPr>
        <p:spPr/>
        <p:txBody>
          <a:bodyPr/>
          <a:lstStyle/>
          <a:p>
            <a:endParaRPr lang="en-GB"/>
          </a:p>
        </p:txBody>
      </p:sp>
      <p:pic>
        <p:nvPicPr>
          <p:cNvPr id="2050" name="Picture 2" descr="Generative AI: Επιπτώσεις στις επιθέσεις στον κυβερνοχώρο μέσω email">
            <a:extLst>
              <a:ext uri="{FF2B5EF4-FFF2-40B4-BE49-F238E27FC236}">
                <a16:creationId xmlns:a16="http://schemas.microsoft.com/office/drawing/2014/main" id="{975FA160-5A63-C257-578F-9E467201150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23060" y="0"/>
            <a:ext cx="11382376"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939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0A862-9787-A8F3-AC93-665E85332BA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8DB06DD-D2CD-3F0D-491B-62A35D25DE1D}"/>
              </a:ext>
            </a:extLst>
          </p:cNvPr>
          <p:cNvSpPr>
            <a:spLocks noGrp="1"/>
          </p:cNvSpPr>
          <p:nvPr>
            <p:ph idx="1"/>
          </p:nvPr>
        </p:nvSpPr>
        <p:spPr/>
        <p:txBody>
          <a:bodyPr/>
          <a:lstStyle/>
          <a:p>
            <a:endParaRPr lang="en-GB"/>
          </a:p>
        </p:txBody>
      </p:sp>
      <p:pic>
        <p:nvPicPr>
          <p:cNvPr id="7" name="Picture 6">
            <a:extLst>
              <a:ext uri="{FF2B5EF4-FFF2-40B4-BE49-F238E27FC236}">
                <a16:creationId xmlns:a16="http://schemas.microsoft.com/office/drawing/2014/main" id="{C226999E-D75B-024E-AAB4-CA8F45A87B0A}"/>
              </a:ext>
            </a:extLst>
          </p:cNvPr>
          <p:cNvPicPr>
            <a:picLocks noChangeAspect="1"/>
          </p:cNvPicPr>
          <p:nvPr/>
        </p:nvPicPr>
        <p:blipFill>
          <a:blip r:embed="rId2"/>
          <a:stretch>
            <a:fillRect/>
          </a:stretch>
        </p:blipFill>
        <p:spPr>
          <a:xfrm>
            <a:off x="0" y="1"/>
            <a:ext cx="10048373" cy="1554697"/>
          </a:xfrm>
          <a:prstGeom prst="rect">
            <a:avLst/>
          </a:prstGeom>
        </p:spPr>
      </p:pic>
      <p:pic>
        <p:nvPicPr>
          <p:cNvPr id="9" name="Picture 8">
            <a:extLst>
              <a:ext uri="{FF2B5EF4-FFF2-40B4-BE49-F238E27FC236}">
                <a16:creationId xmlns:a16="http://schemas.microsoft.com/office/drawing/2014/main" id="{149E7817-A4CA-76DC-39AF-F19F717CC836}"/>
              </a:ext>
            </a:extLst>
          </p:cNvPr>
          <p:cNvPicPr>
            <a:picLocks noChangeAspect="1"/>
          </p:cNvPicPr>
          <p:nvPr/>
        </p:nvPicPr>
        <p:blipFill>
          <a:blip r:embed="rId3"/>
          <a:stretch>
            <a:fillRect/>
          </a:stretch>
        </p:blipFill>
        <p:spPr>
          <a:xfrm>
            <a:off x="1104274" y="1377407"/>
            <a:ext cx="12757661" cy="6904684"/>
          </a:xfrm>
          <a:prstGeom prst="rect">
            <a:avLst/>
          </a:prstGeom>
        </p:spPr>
      </p:pic>
    </p:spTree>
    <p:extLst>
      <p:ext uri="{BB962C8B-B14F-4D97-AF65-F5344CB8AC3E}">
        <p14:creationId xmlns:p14="http://schemas.microsoft.com/office/powerpoint/2010/main" val="4007895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13ED6-7C3D-5970-C547-EA29AF86EFA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1BBA98A-50BC-DDD3-C6CD-2AA383869BFA}"/>
              </a:ext>
            </a:extLst>
          </p:cNvPr>
          <p:cNvSpPr>
            <a:spLocks noGrp="1"/>
          </p:cNvSpPr>
          <p:nvPr>
            <p:ph idx="1"/>
          </p:nvPr>
        </p:nvSpPr>
        <p:spPr/>
        <p:txBody>
          <a:bodyPr/>
          <a:lstStyle/>
          <a:p>
            <a:endParaRPr lang="en-GB"/>
          </a:p>
        </p:txBody>
      </p:sp>
      <p:pic>
        <p:nvPicPr>
          <p:cNvPr id="3074" name="Picture 2" descr="Πώς να εντοπίσετε το phishing στην εποχή της τεχνητής νοημοσύνης - IT Security Guru">
            <a:extLst>
              <a:ext uri="{FF2B5EF4-FFF2-40B4-BE49-F238E27FC236}">
                <a16:creationId xmlns:a16="http://schemas.microsoft.com/office/drawing/2014/main" id="{4CE9BCAE-7CEC-DE13-F99E-EBF8E645ABA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85750"/>
            <a:ext cx="14630400" cy="7656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952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B5979-3869-FB3D-D30A-96C44F13406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74C7D14-1251-530E-20D8-4522E19052A6}"/>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0835786-7706-AABF-446E-3432B3056203}"/>
              </a:ext>
            </a:extLst>
          </p:cNvPr>
          <p:cNvPicPr>
            <a:picLocks noChangeAspect="1"/>
          </p:cNvPicPr>
          <p:nvPr/>
        </p:nvPicPr>
        <p:blipFill>
          <a:blip r:embed="rId2"/>
          <a:stretch>
            <a:fillRect/>
          </a:stretch>
        </p:blipFill>
        <p:spPr>
          <a:xfrm>
            <a:off x="1202105" y="0"/>
            <a:ext cx="12226190" cy="8229600"/>
          </a:xfrm>
          <a:prstGeom prst="rect">
            <a:avLst/>
          </a:prstGeom>
        </p:spPr>
      </p:pic>
    </p:spTree>
    <p:extLst>
      <p:ext uri="{BB962C8B-B14F-4D97-AF65-F5344CB8AC3E}">
        <p14:creationId xmlns:p14="http://schemas.microsoft.com/office/powerpoint/2010/main" val="3421677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8759A-C9D0-80B8-23CA-CB7F9E162A5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69D0A41-6354-1D08-D9F3-9D6A9DA0FA81}"/>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4E0BA3D8-0BDE-B94E-76A1-9740ED55439E}"/>
              </a:ext>
            </a:extLst>
          </p:cNvPr>
          <p:cNvSpPr>
            <a:spLocks noGrp="1"/>
          </p:cNvSpPr>
          <p:nvPr>
            <p:ph type="sldNum" sz="quarter" idx="12"/>
          </p:nvPr>
        </p:nvSpPr>
        <p:spPr/>
        <p:txBody>
          <a:bodyPr/>
          <a:lstStyle/>
          <a:p>
            <a:pPr defTabSz="1097280"/>
            <a:fld id="{83C72186-AF70-4CAA-BEA5-8C4411AE0AB1}" type="slidenum">
              <a:rPr lang="nb-NO">
                <a:solidFill>
                  <a:prstClr val="black">
                    <a:tint val="82000"/>
                  </a:prstClr>
                </a:solidFill>
                <a:latin typeface="Aptos" panose="02110004020202020204"/>
              </a:rPr>
              <a:pPr defTabSz="1097280"/>
              <a:t>25</a:t>
            </a:fld>
            <a:endParaRPr lang="nb-NO">
              <a:solidFill>
                <a:prstClr val="black">
                  <a:tint val="82000"/>
                </a:prstClr>
              </a:solidFill>
              <a:latin typeface="Aptos" panose="02110004020202020204"/>
            </a:endParaRPr>
          </a:p>
        </p:txBody>
      </p:sp>
      <p:pic>
        <p:nvPicPr>
          <p:cNvPr id="18434" name="Picture 2">
            <a:extLst>
              <a:ext uri="{FF2B5EF4-FFF2-40B4-BE49-F238E27FC236}">
                <a16:creationId xmlns:a16="http://schemas.microsoft.com/office/drawing/2014/main" id="{7817663E-5413-8769-3D7D-BE21F8C0FB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 y="0"/>
            <a:ext cx="14633106"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78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52FC9-FE2A-7C8B-80CA-A818EDB95235}"/>
              </a:ext>
            </a:extLst>
          </p:cNvPr>
          <p:cNvSpPr>
            <a:spLocks noGrp="1"/>
          </p:cNvSpPr>
          <p:nvPr>
            <p:ph type="title"/>
          </p:nvPr>
        </p:nvSpPr>
        <p:spPr/>
        <p:txBody>
          <a:bodyPr>
            <a:normAutofit/>
          </a:bodyPr>
          <a:lstStyle/>
          <a:p>
            <a:r>
              <a:rPr lang="el"/>
              <a:t>Heiding et al., 2025</a:t>
            </a:r>
            <a:endParaRPr lang="en-GB"/>
          </a:p>
        </p:txBody>
      </p:sp>
      <p:sp>
        <p:nvSpPr>
          <p:cNvPr id="3" name="Text Placeholder 2">
            <a:extLst>
              <a:ext uri="{FF2B5EF4-FFF2-40B4-BE49-F238E27FC236}">
                <a16:creationId xmlns:a16="http://schemas.microsoft.com/office/drawing/2014/main" id="{99A6E8B4-C489-F561-4E78-D73557B545B1}"/>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09E82116-0712-2B20-D5CE-333395C13B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5660" y="1628361"/>
            <a:ext cx="7147361" cy="6385640"/>
          </a:xfrm>
          <a:prstGeom prst="rect">
            <a:avLst/>
          </a:prstGeom>
        </p:spPr>
      </p:pic>
      <p:pic>
        <p:nvPicPr>
          <p:cNvPr id="7" name="Picture 6">
            <a:extLst>
              <a:ext uri="{FF2B5EF4-FFF2-40B4-BE49-F238E27FC236}">
                <a16:creationId xmlns:a16="http://schemas.microsoft.com/office/drawing/2014/main" id="{6FAE71AE-B63C-25AF-D151-06F4AD628250}"/>
              </a:ext>
            </a:extLst>
          </p:cNvPr>
          <p:cNvPicPr>
            <a:picLocks noChangeAspect="1"/>
          </p:cNvPicPr>
          <p:nvPr/>
        </p:nvPicPr>
        <p:blipFill>
          <a:blip r:embed="rId4"/>
          <a:stretch>
            <a:fillRect/>
          </a:stretch>
        </p:blipFill>
        <p:spPr>
          <a:xfrm>
            <a:off x="5377754" y="1463218"/>
            <a:ext cx="8149907" cy="5657533"/>
          </a:xfrm>
          <a:prstGeom prst="rect">
            <a:avLst/>
          </a:prstGeom>
        </p:spPr>
      </p:pic>
      <p:sp>
        <p:nvSpPr>
          <p:cNvPr id="8" name="Rectangle: Rounded Corners 7">
            <a:extLst>
              <a:ext uri="{FF2B5EF4-FFF2-40B4-BE49-F238E27FC236}">
                <a16:creationId xmlns:a16="http://schemas.microsoft.com/office/drawing/2014/main" id="{C8C6B337-2B7B-1770-1603-DF9B10B0F6E1}"/>
              </a:ext>
            </a:extLst>
          </p:cNvPr>
          <p:cNvSpPr/>
          <p:nvPr/>
        </p:nvSpPr>
        <p:spPr>
          <a:xfrm>
            <a:off x="5535532" y="5617419"/>
            <a:ext cx="7746469" cy="1668475"/>
          </a:xfrm>
          <a:prstGeom prst="roundRect">
            <a:avLst/>
          </a:prstGeom>
          <a:noFill/>
          <a:ln w="76200">
            <a:solidFill>
              <a:srgbClr val="EC28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Tree>
    <p:extLst>
      <p:ext uri="{BB962C8B-B14F-4D97-AF65-F5344CB8AC3E}">
        <p14:creationId xmlns:p14="http://schemas.microsoft.com/office/powerpoint/2010/main" val="231775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FCB73-B359-535B-132A-556E37171FD8}"/>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4508A53D-10BE-8147-8849-418DC0CF005C}"/>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AF0A614D-6C36-3F6D-D378-E9C221B944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0592555" cy="8229600"/>
          </a:xfrm>
          <a:prstGeom prst="rect">
            <a:avLst/>
          </a:prstGeom>
        </p:spPr>
      </p:pic>
      <p:pic>
        <p:nvPicPr>
          <p:cNvPr id="7" name="Picture 6">
            <a:extLst>
              <a:ext uri="{FF2B5EF4-FFF2-40B4-BE49-F238E27FC236}">
                <a16:creationId xmlns:a16="http://schemas.microsoft.com/office/drawing/2014/main" id="{B32E0972-BE49-7F5E-DA93-0E9681FBC932}"/>
              </a:ext>
            </a:extLst>
          </p:cNvPr>
          <p:cNvPicPr>
            <a:picLocks noChangeAspect="1"/>
          </p:cNvPicPr>
          <p:nvPr/>
        </p:nvPicPr>
        <p:blipFill>
          <a:blip r:embed="rId3"/>
          <a:stretch>
            <a:fillRect/>
          </a:stretch>
        </p:blipFill>
        <p:spPr>
          <a:xfrm>
            <a:off x="4285827" y="2657272"/>
            <a:ext cx="8365007" cy="4024673"/>
          </a:xfrm>
          <a:prstGeom prst="rect">
            <a:avLst/>
          </a:prstGeom>
        </p:spPr>
      </p:pic>
      <p:sp>
        <p:nvSpPr>
          <p:cNvPr id="8" name="Rectangle: Rounded Corners 7">
            <a:extLst>
              <a:ext uri="{FF2B5EF4-FFF2-40B4-BE49-F238E27FC236}">
                <a16:creationId xmlns:a16="http://schemas.microsoft.com/office/drawing/2014/main" id="{1153A4DA-8E4A-2963-0FCE-5E2E81D08520}"/>
              </a:ext>
            </a:extLst>
          </p:cNvPr>
          <p:cNvSpPr/>
          <p:nvPr/>
        </p:nvSpPr>
        <p:spPr>
          <a:xfrm>
            <a:off x="4438252" y="3835371"/>
            <a:ext cx="7746469" cy="1668475"/>
          </a:xfrm>
          <a:prstGeom prst="roundRect">
            <a:avLst/>
          </a:prstGeom>
          <a:noFill/>
          <a:ln w="76200">
            <a:solidFill>
              <a:srgbClr val="EC28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pic>
        <p:nvPicPr>
          <p:cNvPr id="10" name="Picture 9">
            <a:extLst>
              <a:ext uri="{FF2B5EF4-FFF2-40B4-BE49-F238E27FC236}">
                <a16:creationId xmlns:a16="http://schemas.microsoft.com/office/drawing/2014/main" id="{B78609AA-1245-264C-6850-53B84FD64ABB}"/>
              </a:ext>
            </a:extLst>
          </p:cNvPr>
          <p:cNvPicPr>
            <a:picLocks noChangeAspect="1"/>
          </p:cNvPicPr>
          <p:nvPr/>
        </p:nvPicPr>
        <p:blipFill>
          <a:blip r:embed="rId4"/>
          <a:stretch>
            <a:fillRect/>
          </a:stretch>
        </p:blipFill>
        <p:spPr>
          <a:xfrm>
            <a:off x="2963205" y="2934307"/>
            <a:ext cx="11010248" cy="4207338"/>
          </a:xfrm>
          <a:prstGeom prst="rect">
            <a:avLst/>
          </a:prstGeom>
        </p:spPr>
      </p:pic>
    </p:spTree>
    <p:extLst>
      <p:ext uri="{BB962C8B-B14F-4D97-AF65-F5344CB8AC3E}">
        <p14:creationId xmlns:p14="http://schemas.microsoft.com/office/powerpoint/2010/main" val="396291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32048-CF5E-16BF-33A1-9F2DE52DD000}"/>
              </a:ext>
            </a:extLst>
          </p:cNvPr>
          <p:cNvSpPr>
            <a:spLocks noGrp="1"/>
          </p:cNvSpPr>
          <p:nvPr>
            <p:ph type="title"/>
          </p:nvPr>
        </p:nvSpPr>
        <p:spPr/>
        <p:txBody>
          <a:bodyPr>
            <a:normAutofit/>
          </a:bodyPr>
          <a:lstStyle/>
          <a:p>
            <a:r>
              <a:rPr lang="el"/>
              <a:t>Ο νέος μας «Φίλος» λοιπόν</a:t>
            </a:r>
            <a:endParaRPr lang="en-GB"/>
          </a:p>
        </p:txBody>
      </p:sp>
      <p:sp>
        <p:nvSpPr>
          <p:cNvPr id="3" name="Text Placeholder 2">
            <a:extLst>
              <a:ext uri="{FF2B5EF4-FFF2-40B4-BE49-F238E27FC236}">
                <a16:creationId xmlns:a16="http://schemas.microsoft.com/office/drawing/2014/main" id="{18CB014F-5F81-FD13-28B0-2435B07A42E3}"/>
              </a:ext>
            </a:extLst>
          </p:cNvPr>
          <p:cNvSpPr>
            <a:spLocks noGrp="1"/>
          </p:cNvSpPr>
          <p:nvPr>
            <p:ph type="body" idx="1"/>
          </p:nvPr>
        </p:nvSpPr>
        <p:spPr/>
        <p:txBody>
          <a:bodyPr/>
          <a:lstStyle/>
          <a:p>
            <a:endParaRPr lang="en-GB"/>
          </a:p>
        </p:txBody>
      </p:sp>
      <p:pic>
        <p:nvPicPr>
          <p:cNvPr id="1026" name="Picture 2" descr="Παράδειγμα από το έγγραφο που δείχνει πώς χρησιμοποιούνται οι πληροφορίες που συλλέγονται για τη σύνταξη ενός ηλεκτρονικού ταχυδρομείου ηλεκτρονικού ψαρέματος με δόρυ">
            <a:extLst>
              <a:ext uri="{FF2B5EF4-FFF2-40B4-BE49-F238E27FC236}">
                <a16:creationId xmlns:a16="http://schemas.microsoft.com/office/drawing/2014/main" id="{5F1D939E-0B29-A2FC-3B80-B6B6BE1B02E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5659" y="1428300"/>
            <a:ext cx="13632960" cy="679677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539EA1FA-9AC4-F9AA-C719-C215253EA3E7}"/>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D32BF85E-C7C9-1E49-8233-9CB88A14F6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027B2C20-D4D5-928E-5BE5-728688F8C2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18157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E00F2-F0E2-98E7-37F1-E7985BD77909}"/>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886E1228-5ECD-D876-2EA7-6916ED390722}"/>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83FCF4B9-291A-7D08-4B11-F7103C347332}"/>
              </a:ext>
            </a:extLst>
          </p:cNvPr>
          <p:cNvPicPr>
            <a:picLocks noChangeAspect="1"/>
          </p:cNvPicPr>
          <p:nvPr/>
        </p:nvPicPr>
        <p:blipFill>
          <a:blip r:embed="rId2"/>
          <a:stretch>
            <a:fillRect/>
          </a:stretch>
        </p:blipFill>
        <p:spPr>
          <a:xfrm>
            <a:off x="647429" y="479553"/>
            <a:ext cx="5932998" cy="7270495"/>
          </a:xfrm>
          <a:prstGeom prst="rect">
            <a:avLst/>
          </a:prstGeom>
        </p:spPr>
      </p:pic>
      <p:pic>
        <p:nvPicPr>
          <p:cNvPr id="7" name="Picture 6">
            <a:extLst>
              <a:ext uri="{FF2B5EF4-FFF2-40B4-BE49-F238E27FC236}">
                <a16:creationId xmlns:a16="http://schemas.microsoft.com/office/drawing/2014/main" id="{E412C7AE-0351-B329-8F31-202908CC169A}"/>
              </a:ext>
            </a:extLst>
          </p:cNvPr>
          <p:cNvPicPr>
            <a:picLocks noChangeAspect="1"/>
          </p:cNvPicPr>
          <p:nvPr/>
        </p:nvPicPr>
        <p:blipFill>
          <a:blip r:embed="rId3"/>
          <a:stretch>
            <a:fillRect/>
          </a:stretch>
        </p:blipFill>
        <p:spPr>
          <a:xfrm>
            <a:off x="7315200" y="1399797"/>
            <a:ext cx="5830114" cy="5430007"/>
          </a:xfrm>
          <a:prstGeom prst="rect">
            <a:avLst/>
          </a:prstGeom>
        </p:spPr>
      </p:pic>
      <p:pic>
        <p:nvPicPr>
          <p:cNvPr id="9" name="Picture 8">
            <a:extLst>
              <a:ext uri="{FF2B5EF4-FFF2-40B4-BE49-F238E27FC236}">
                <a16:creationId xmlns:a16="http://schemas.microsoft.com/office/drawing/2014/main" id="{960B987D-0554-7AAA-237E-C19F45CC0508}"/>
              </a:ext>
            </a:extLst>
          </p:cNvPr>
          <p:cNvPicPr>
            <a:picLocks noChangeAspect="1"/>
          </p:cNvPicPr>
          <p:nvPr/>
        </p:nvPicPr>
        <p:blipFill>
          <a:blip r:embed="rId4"/>
          <a:stretch>
            <a:fillRect/>
          </a:stretch>
        </p:blipFill>
        <p:spPr>
          <a:xfrm>
            <a:off x="2718633" y="2234387"/>
            <a:ext cx="10147510" cy="4151254"/>
          </a:xfrm>
          <a:prstGeom prst="rect">
            <a:avLst/>
          </a:prstGeom>
        </p:spPr>
      </p:pic>
      <p:sp>
        <p:nvSpPr>
          <p:cNvPr id="10" name="Rectangle: Rounded Corners 9">
            <a:extLst>
              <a:ext uri="{FF2B5EF4-FFF2-40B4-BE49-F238E27FC236}">
                <a16:creationId xmlns:a16="http://schemas.microsoft.com/office/drawing/2014/main" id="{C32FAF4E-68C5-53DB-6AA8-F5024E93BA03}"/>
              </a:ext>
            </a:extLst>
          </p:cNvPr>
          <p:cNvSpPr/>
          <p:nvPr/>
        </p:nvSpPr>
        <p:spPr>
          <a:xfrm>
            <a:off x="2879363" y="2641538"/>
            <a:ext cx="10147510" cy="1845846"/>
          </a:xfrm>
          <a:prstGeom prst="roundRect">
            <a:avLst/>
          </a:prstGeom>
          <a:noFill/>
          <a:ln w="76200">
            <a:solidFill>
              <a:srgbClr val="EC28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Tree>
    <p:extLst>
      <p:ext uri="{BB962C8B-B14F-4D97-AF65-F5344CB8AC3E}">
        <p14:creationId xmlns:p14="http://schemas.microsoft.com/office/powerpoint/2010/main" val="370846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78F78-00D4-D28B-5D4B-C7C46568238A}"/>
              </a:ext>
            </a:extLst>
          </p:cNvPr>
          <p:cNvSpPr>
            <a:spLocks noGrp="1"/>
          </p:cNvSpPr>
          <p:nvPr>
            <p:ph type="title"/>
          </p:nvPr>
        </p:nvSpPr>
        <p:spPr/>
        <p:txBody>
          <a:bodyPr/>
          <a:lstStyle/>
          <a:p>
            <a:r>
              <a:rPr lang="el"/>
              <a:t>Τι είναι το AI;</a:t>
            </a:r>
            <a:endParaRPr lang="en-GB"/>
          </a:p>
        </p:txBody>
      </p:sp>
      <p:sp>
        <p:nvSpPr>
          <p:cNvPr id="3" name="Content Placeholder 2">
            <a:extLst>
              <a:ext uri="{FF2B5EF4-FFF2-40B4-BE49-F238E27FC236}">
                <a16:creationId xmlns:a16="http://schemas.microsoft.com/office/drawing/2014/main" id="{BFF57E6F-27C0-2449-CD13-7AA672FAE990}"/>
              </a:ext>
            </a:extLst>
          </p:cNvPr>
          <p:cNvSpPr>
            <a:spLocks noGrp="1"/>
          </p:cNvSpPr>
          <p:nvPr>
            <p:ph idx="1"/>
          </p:nvPr>
        </p:nvSpPr>
        <p:spPr/>
        <p:txBody>
          <a:bodyPr/>
          <a:lstStyle/>
          <a:p>
            <a:r>
              <a:rPr lang="el"/>
              <a:t>Χρησιμοποιείτε;</a:t>
            </a:r>
          </a:p>
          <a:p>
            <a:endParaRPr lang="nb-NO"/>
          </a:p>
          <a:p>
            <a:r>
              <a:rPr lang="el"/>
              <a:t>Πώς ξέρετε ότι είναι καλό;</a:t>
            </a:r>
          </a:p>
          <a:p>
            <a:endParaRPr lang="nb-NO"/>
          </a:p>
          <a:p>
            <a:endParaRPr lang="en-GB"/>
          </a:p>
        </p:txBody>
      </p:sp>
    </p:spTree>
    <p:extLst>
      <p:ext uri="{BB962C8B-B14F-4D97-AF65-F5344CB8AC3E}">
        <p14:creationId xmlns:p14="http://schemas.microsoft.com/office/powerpoint/2010/main" val="690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5BB63-B2A6-4CB7-C469-8431EB4C296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7A3C2E2-8E92-3074-083F-60665C79844E}"/>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A170490E-6D30-B10F-B21B-F009A942FEC5}"/>
              </a:ext>
            </a:extLst>
          </p:cNvPr>
          <p:cNvSpPr>
            <a:spLocks noGrp="1"/>
          </p:cNvSpPr>
          <p:nvPr>
            <p:ph type="sldNum" sz="quarter" idx="12"/>
          </p:nvPr>
        </p:nvSpPr>
        <p:spPr/>
        <p:txBody>
          <a:bodyPr/>
          <a:lstStyle/>
          <a:p>
            <a:pPr defTabSz="1097280"/>
            <a:fld id="{83C72186-AF70-4CAA-BEA5-8C4411AE0AB1}" type="slidenum">
              <a:rPr lang="nb-NO">
                <a:solidFill>
                  <a:prstClr val="black">
                    <a:tint val="82000"/>
                  </a:prstClr>
                </a:solidFill>
                <a:latin typeface="Aptos" panose="02110004020202020204"/>
              </a:rPr>
              <a:pPr defTabSz="1097280"/>
              <a:t>30</a:t>
            </a:fld>
            <a:endParaRPr lang="nb-NO">
              <a:solidFill>
                <a:prstClr val="black">
                  <a:tint val="82000"/>
                </a:prstClr>
              </a:solidFill>
              <a:latin typeface="Aptos" panose="02110004020202020204"/>
            </a:endParaRPr>
          </a:p>
        </p:txBody>
      </p:sp>
      <p:pic>
        <p:nvPicPr>
          <p:cNvPr id="13314" name="Picture 2">
            <a:extLst>
              <a:ext uri="{FF2B5EF4-FFF2-40B4-BE49-F238E27FC236}">
                <a16:creationId xmlns:a16="http://schemas.microsoft.com/office/drawing/2014/main" id="{2B9C36A5-00D8-8A53-CEFF-5DD82C56C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 y="0"/>
            <a:ext cx="14633106" cy="82296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4484A8C-C75C-9C57-4666-6A3F52E98257}"/>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CCCAAF9D-7113-D64B-9349-B4899210F5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669EF340-11A7-C2A9-0AAF-D9F911FE01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396653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5D77D-A7FB-9B26-C8DF-FB8AF1B77B4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0B2E9DF-4FB5-AB65-8916-78B8B85BCA4B}"/>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08D48FAE-B054-11EE-7B39-9F1D43F24341}"/>
              </a:ext>
            </a:extLst>
          </p:cNvPr>
          <p:cNvSpPr>
            <a:spLocks noGrp="1"/>
          </p:cNvSpPr>
          <p:nvPr>
            <p:ph type="sldNum" sz="quarter" idx="12"/>
          </p:nvPr>
        </p:nvSpPr>
        <p:spPr/>
        <p:txBody>
          <a:bodyPr/>
          <a:lstStyle/>
          <a:p>
            <a:pPr defTabSz="1097280"/>
            <a:fld id="{83C72186-AF70-4CAA-BEA5-8C4411AE0AB1}" type="slidenum">
              <a:rPr lang="nb-NO">
                <a:solidFill>
                  <a:prstClr val="black">
                    <a:tint val="82000"/>
                  </a:prstClr>
                </a:solidFill>
                <a:latin typeface="Aptos" panose="02110004020202020204"/>
              </a:rPr>
              <a:pPr defTabSz="1097280"/>
              <a:t>31</a:t>
            </a:fld>
            <a:endParaRPr lang="nb-NO">
              <a:solidFill>
                <a:prstClr val="black">
                  <a:tint val="82000"/>
                </a:prstClr>
              </a:solidFill>
              <a:latin typeface="Aptos" panose="02110004020202020204"/>
            </a:endParaRPr>
          </a:p>
        </p:txBody>
      </p:sp>
      <p:pic>
        <p:nvPicPr>
          <p:cNvPr id="17410" name="Picture 2">
            <a:extLst>
              <a:ext uri="{FF2B5EF4-FFF2-40B4-BE49-F238E27FC236}">
                <a16:creationId xmlns:a16="http://schemas.microsoft.com/office/drawing/2014/main" id="{A91EED38-E9E3-2A46-BBA4-9AEFDE83F7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48" y="216748"/>
            <a:ext cx="13956398" cy="7849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882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13000" b="-13000"/>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EA1E0F5-4370-9744-B55E-4FE528F49991}"/>
              </a:ext>
            </a:extLst>
          </p:cNvPr>
          <p:cNvSpPr>
            <a:spLocks noGrp="1"/>
          </p:cNvSpPr>
          <p:nvPr>
            <p:ph type="title"/>
          </p:nvPr>
        </p:nvSpPr>
        <p:spPr>
          <a:xfrm>
            <a:off x="1005841" y="438150"/>
            <a:ext cx="4586627" cy="2279894"/>
          </a:xfrm>
        </p:spPr>
        <p:txBody>
          <a:bodyPr>
            <a:normAutofit/>
          </a:bodyPr>
          <a:lstStyle/>
          <a:p>
            <a:r>
              <a:rPr lang="el" sz="4800">
                <a:solidFill>
                  <a:schemeClr val="accent5">
                    <a:lumMod val="50000"/>
                  </a:schemeClr>
                </a:solidFill>
              </a:rPr>
              <a:t>Αφετηρία</a:t>
            </a:r>
          </a:p>
        </p:txBody>
      </p:sp>
      <p:sp>
        <p:nvSpPr>
          <p:cNvPr id="2" name="Inhaltsplatzhalter 1">
            <a:extLst>
              <a:ext uri="{FF2B5EF4-FFF2-40B4-BE49-F238E27FC236}">
                <a16:creationId xmlns:a16="http://schemas.microsoft.com/office/drawing/2014/main" id="{B6A98E3E-4B59-07C8-F17C-241BC3A3ED2B}"/>
              </a:ext>
            </a:extLst>
          </p:cNvPr>
          <p:cNvSpPr>
            <a:spLocks noGrp="1"/>
          </p:cNvSpPr>
          <p:nvPr>
            <p:ph idx="1"/>
          </p:nvPr>
        </p:nvSpPr>
        <p:spPr>
          <a:xfrm>
            <a:off x="1005840" y="1833430"/>
            <a:ext cx="11278651" cy="5578926"/>
          </a:xfrm>
        </p:spPr>
        <p:txBody>
          <a:bodyPr>
            <a:normAutofit/>
          </a:bodyPr>
          <a:lstStyle/>
          <a:p>
            <a:r>
              <a:rPr lang="el" err="1">
                <a:solidFill>
                  <a:schemeClr val="accent3">
                    <a:lumMod val="50000"/>
                  </a:schemeClr>
                </a:solidFill>
              </a:rPr>
              <a:t>Πώς επικοινωνούμε με την Τεχνητή Νοημοσύνη; Όσο πιο ανθρώπινα φαίνονται, τόσο λιγότερο διαφορετική είναι η επικοινωνία μας.</a:t>
            </a:r>
          </a:p>
          <a:p>
            <a:endParaRPr lang="de-DE">
              <a:solidFill>
                <a:schemeClr val="accent3">
                  <a:lumMod val="50000"/>
                </a:schemeClr>
              </a:solidFill>
            </a:endParaRPr>
          </a:p>
          <a:p>
            <a:r>
              <a:rPr lang="el">
                <a:solidFill>
                  <a:schemeClr val="accent3">
                    <a:lumMod val="50000"/>
                  </a:schemeClr>
                </a:solidFill>
              </a:rPr>
              <a:t>Κατ' αρχήν, η επικοινωνία θα είναι φυσικά ταυτόσημη με την επικοινωνία με έναν «βιολογικό άνθρωπο», όπου δεν μπορούν να διακριθούν.</a:t>
            </a:r>
          </a:p>
          <a:p>
            <a:endParaRPr lang="de-DE">
              <a:solidFill>
                <a:schemeClr val="accent3">
                  <a:lumMod val="50000"/>
                </a:schemeClr>
              </a:solidFill>
            </a:endParaRPr>
          </a:p>
          <a:p>
            <a:pPr marL="0" indent="0" algn="ctr">
              <a:buNone/>
            </a:pPr>
            <a:r>
              <a:rPr lang="el" i="1">
                <a:solidFill>
                  <a:schemeClr val="accent3">
                    <a:lumMod val="50000"/>
                  </a:schemeClr>
                </a:solidFill>
              </a:rPr>
              <a:t>Συμφωνείτε με αυτή τη δήλωση;</a:t>
            </a:r>
          </a:p>
        </p:txBody>
      </p:sp>
      <p:sp>
        <p:nvSpPr>
          <p:cNvPr id="3" name="Foliennummernplatzhalter 2">
            <a:extLst>
              <a:ext uri="{FF2B5EF4-FFF2-40B4-BE49-F238E27FC236}">
                <a16:creationId xmlns:a16="http://schemas.microsoft.com/office/drawing/2014/main" id="{3CA260D5-EEBC-3F59-155A-61448C5EE8EF}"/>
              </a:ext>
            </a:extLst>
          </p:cNvPr>
          <p:cNvSpPr>
            <a:spLocks noGrp="1"/>
          </p:cNvSpPr>
          <p:nvPr>
            <p:ph type="sldNum" sz="quarter" idx="12"/>
          </p:nvPr>
        </p:nvSpPr>
        <p:spPr>
          <a:xfrm>
            <a:off x="10332720" y="7627621"/>
            <a:ext cx="3291840" cy="438150"/>
          </a:xfrm>
        </p:spPr>
        <p:txBody>
          <a:bodyPr>
            <a:normAutofit/>
          </a:bodyPr>
          <a:lstStyle/>
          <a:p>
            <a:pPr defTabSz="1097280">
              <a:spcAft>
                <a:spcPts val="720"/>
              </a:spcAft>
            </a:pPr>
            <a:fld id="{571A4296-1FB3-43E8-9876-E6E45D2FCA7D}" type="slidenum">
              <a:rPr lang="de-DE">
                <a:solidFill>
                  <a:srgbClr val="FFFFFF"/>
                </a:solidFill>
                <a:latin typeface="Aptos" panose="02110004020202020204"/>
              </a:rPr>
              <a:pPr defTabSz="1097280">
                <a:spcAft>
                  <a:spcPts val="720"/>
                </a:spcAft>
              </a:pPr>
              <a:t>32</a:t>
            </a:fld>
            <a:endParaRPr lang="de-DE">
              <a:solidFill>
                <a:srgbClr val="FFFFFF"/>
              </a:solidFill>
              <a:latin typeface="Aptos" panose="02110004020202020204"/>
            </a:endParaRPr>
          </a:p>
        </p:txBody>
      </p:sp>
      <p:pic>
        <p:nvPicPr>
          <p:cNvPr id="6" name="Picture 5">
            <a:extLst>
              <a:ext uri="{FF2B5EF4-FFF2-40B4-BE49-F238E27FC236}">
                <a16:creationId xmlns:a16="http://schemas.microsoft.com/office/drawing/2014/main" id="{6A2730A3-D303-7DCF-C5E1-B604C737CE73}"/>
              </a:ext>
            </a:extLst>
          </p:cNvPr>
          <p:cNvPicPr>
            <a:picLocks noChangeAspect="1"/>
          </p:cNvPicPr>
          <p:nvPr/>
        </p:nvPicPr>
        <p:blipFill>
          <a:blip r:embed="rId3"/>
          <a:stretch>
            <a:fillRect/>
          </a:stretch>
        </p:blipFill>
        <p:spPr>
          <a:xfrm>
            <a:off x="1153570" y="1262617"/>
            <a:ext cx="12323260" cy="5704366"/>
          </a:xfrm>
          <a:prstGeom prst="rect">
            <a:avLst/>
          </a:prstGeom>
        </p:spPr>
      </p:pic>
      <p:pic>
        <p:nvPicPr>
          <p:cNvPr id="7170" name="Picture 2">
            <a:extLst>
              <a:ext uri="{FF2B5EF4-FFF2-40B4-BE49-F238E27FC236}">
                <a16:creationId xmlns:a16="http://schemas.microsoft.com/office/drawing/2014/main" id="{18E02572-310B-6994-ABB2-5E80B9A998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1906" y="440056"/>
            <a:ext cx="7006590" cy="7349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48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0"/>
                                        </p:tgtEl>
                                        <p:attrNameLst>
                                          <p:attrName>style.visibility</p:attrName>
                                        </p:attrNameLst>
                                      </p:cBhvr>
                                      <p:to>
                                        <p:strVal val="visible"/>
                                      </p:to>
                                    </p:set>
                                    <p:animEffect transition="in" filter="fade">
                                      <p:cBhvr>
                                        <p:cTn id="2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05840" y="438150"/>
            <a:ext cx="12618720" cy="1590676"/>
          </a:xfrm>
        </p:spPr>
        <p:txBody>
          <a:bodyPr anchor="ctr">
            <a:normAutofit/>
          </a:bodyPr>
          <a:lstStyle/>
          <a:p>
            <a:r>
              <a:rPr lang="el"/>
              <a:t>Εμπιστοσύνη</a:t>
            </a:r>
            <a:endParaRPr lang="nb-NO"/>
          </a:p>
        </p:txBody>
      </p:sp>
      <p:sp>
        <p:nvSpPr>
          <p:cNvPr id="3" name="Plassholder for innhold 2"/>
          <p:cNvSpPr>
            <a:spLocks noGrp="1"/>
          </p:cNvSpPr>
          <p:nvPr>
            <p:ph sz="half" idx="1"/>
          </p:nvPr>
        </p:nvSpPr>
        <p:spPr>
          <a:xfrm>
            <a:off x="1005840" y="2190750"/>
            <a:ext cx="6217920" cy="5221606"/>
          </a:xfrm>
        </p:spPr>
        <p:txBody>
          <a:bodyPr>
            <a:normAutofit/>
          </a:bodyPr>
          <a:lstStyle/>
          <a:p>
            <a:pPr>
              <a:buFontTx/>
              <a:buChar char="-"/>
            </a:pPr>
            <a:r>
              <a:rPr lang="el" sz="2160" err="1"/>
              <a:t>Κοινωνική / δημόσια εμπιστοσύνη </a:t>
            </a:r>
          </a:p>
          <a:p>
            <a:pPr>
              <a:buFontTx/>
              <a:buChar char="-"/>
            </a:pPr>
            <a:r>
              <a:rPr lang="el" sz="2160"/>
              <a:t>Διαπροσωπική (F2F) </a:t>
            </a:r>
          </a:p>
          <a:p>
            <a:pPr>
              <a:buFontTx/>
              <a:buChar char="-"/>
            </a:pPr>
            <a:r>
              <a:rPr lang="el" sz="2160"/>
              <a:t>Συστήματα</a:t>
            </a:r>
          </a:p>
          <a:p>
            <a:pPr>
              <a:buFontTx/>
              <a:buChar char="-"/>
            </a:pPr>
            <a:endParaRPr lang="de-DE" sz="2160"/>
          </a:p>
          <a:p>
            <a:pPr marL="0" indent="0">
              <a:buNone/>
            </a:pPr>
            <a:r>
              <a:rPr lang="el" sz="2160" i="1"/>
              <a:t>«Η εμπιστοσύνη είναι μια ψυχολογική κατάσταση που περιλαμβάνει την πρόθεση αποδοχής της ευαλωτότητας με βάση θετικές προσδοκίες για τις προθέσεις ή τις συμπεριφορές του άλλου» (Rousseau et al., 1998)</a:t>
            </a:r>
          </a:p>
          <a:p>
            <a:pPr marL="0" indent="0">
              <a:buNone/>
            </a:pPr>
            <a:endParaRPr lang="de-DE" sz="2160" i="1"/>
          </a:p>
          <a:p>
            <a:pPr marL="0" indent="0">
              <a:buNone/>
            </a:pPr>
            <a:r>
              <a:rPr lang="el" sz="2160" err="1"/>
              <a:t>Εάν σχεδιάζατε μια τεχνητή νοημοσύνη – πώς θα το κάνατε αυτό για να διευκολύνετε τη δημιουργία εμπιστοσύνης μεταξύ του χρήστη και της τεχνητής νοημοσύνης;</a:t>
            </a:r>
          </a:p>
        </p:txBody>
      </p:sp>
      <p:pic>
        <p:nvPicPr>
          <p:cNvPr id="7170" name="Picture 2" descr="Τεχνητή Νοημοσύνη στην Υγεία: Τάσεις, Οφέλη και Κίνδυνοι - Clearwater">
            <a:extLst>
              <a:ext uri="{FF2B5EF4-FFF2-40B4-BE49-F238E27FC236}">
                <a16:creationId xmlns:a16="http://schemas.microsoft.com/office/drawing/2014/main" id="{5B5075F5-4A29-7B3A-93E7-6E3722173B0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16121" t="6501" r="10014" b="-1"/>
          <a:stretch/>
        </p:blipFill>
        <p:spPr bwMode="auto">
          <a:xfrm>
            <a:off x="7406640" y="2341934"/>
            <a:ext cx="6217920" cy="4919238"/>
          </a:xfrm>
          <a:prstGeom prst="rect">
            <a:avLst/>
          </a:prstGeom>
          <a:noFill/>
        </p:spPr>
      </p:pic>
    </p:spTree>
    <p:extLst>
      <p:ext uri="{BB962C8B-B14F-4D97-AF65-F5344CB8AC3E}">
        <p14:creationId xmlns:p14="http://schemas.microsoft.com/office/powerpoint/2010/main" val="3514410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Ένα ρομπότ και χέρια αγγίζουν μια μπλε λάμπα&#10;&#10;Η περιγραφή δημιουργείται αυτόματα">
            <a:extLst>
              <a:ext uri="{FF2B5EF4-FFF2-40B4-BE49-F238E27FC236}">
                <a16:creationId xmlns:a16="http://schemas.microsoft.com/office/drawing/2014/main" id="{C8F54DC7-2BE4-1F06-902D-2D6D6664B357}"/>
              </a:ext>
            </a:extLst>
          </p:cNvPr>
          <p:cNvPicPr>
            <a:picLocks noChangeAspect="1"/>
          </p:cNvPicPr>
          <p:nvPr/>
        </p:nvPicPr>
        <p:blipFill>
          <a:blip r:embed="rId3" cstate="email">
            <a:alphaModFix amt="40000"/>
            <a:extLst>
              <a:ext uri="{28A0092B-C50C-407E-A947-70E740481C1C}">
                <a14:useLocalDpi xmlns:a14="http://schemas.microsoft.com/office/drawing/2010/main"/>
              </a:ext>
            </a:extLst>
          </a:blip>
          <a:srcRect/>
          <a:stretch/>
        </p:blipFill>
        <p:spPr>
          <a:xfrm>
            <a:off x="0" y="0"/>
            <a:ext cx="14630400" cy="8229600"/>
          </a:xfrm>
          <a:prstGeom prst="rect">
            <a:avLst/>
          </a:prstGeom>
        </p:spPr>
      </p:pic>
      <p:sp>
        <p:nvSpPr>
          <p:cNvPr id="2" name="Tittel 1"/>
          <p:cNvSpPr>
            <a:spLocks noGrp="1"/>
          </p:cNvSpPr>
          <p:nvPr>
            <p:ph type="title"/>
          </p:nvPr>
        </p:nvSpPr>
        <p:spPr>
          <a:xfrm>
            <a:off x="1009499" y="1130198"/>
            <a:ext cx="12607747" cy="2468880"/>
          </a:xfrm>
        </p:spPr>
        <p:txBody>
          <a:bodyPr anchor="b">
            <a:normAutofit/>
          </a:bodyPr>
          <a:lstStyle/>
          <a:p>
            <a:r>
              <a:rPr lang="el" sz="6000" err="1">
                <a:solidFill>
                  <a:schemeClr val="accent3">
                    <a:lumMod val="50000"/>
                  </a:schemeClr>
                </a:solidFill>
              </a:rPr>
              <a:t>Προηγούμενα εμπιστοσύνης μεταξύ των ανθρώπων</a:t>
            </a:r>
            <a:endParaRPr lang="nb-NO" sz="6000">
              <a:solidFill>
                <a:schemeClr val="accent3">
                  <a:lumMod val="50000"/>
                </a:schemeClr>
              </a:solidFill>
            </a:endParaRPr>
          </a:p>
        </p:txBody>
      </p:sp>
      <p:sp>
        <p:nvSpPr>
          <p:cNvPr id="3" name="Plassholder for innhold 2"/>
          <p:cNvSpPr>
            <a:spLocks noGrp="1"/>
          </p:cNvSpPr>
          <p:nvPr>
            <p:ph idx="1"/>
          </p:nvPr>
        </p:nvSpPr>
        <p:spPr>
          <a:xfrm>
            <a:off x="1009498" y="4202582"/>
            <a:ext cx="12607747" cy="3204058"/>
          </a:xfrm>
        </p:spPr>
        <p:txBody>
          <a:bodyPr>
            <a:normAutofit lnSpcReduction="10000"/>
          </a:bodyPr>
          <a:lstStyle/>
          <a:p>
            <a:r>
              <a:rPr lang="el" sz="2040" err="1">
                <a:solidFill>
                  <a:schemeClr val="accent3">
                    <a:lumMod val="50000"/>
                  </a:schemeClr>
                </a:solidFill>
              </a:rPr>
              <a:t>Αυτόματες (ακούσιες, άμεσες) αντιδράσεις στην αμυγδαλή όταν τα πρόσωπα αξιολογούνται ως μη αξιόπιστα (50 msec).</a:t>
            </a:r>
          </a:p>
          <a:p>
            <a:r>
              <a:rPr lang="el" sz="2040">
                <a:solidFill>
                  <a:schemeClr val="accent3">
                    <a:lumMod val="50000"/>
                  </a:schemeClr>
                </a:solidFill>
              </a:rPr>
              <a:t>Γρήγορη εκμάθηση της αναξιοπιστίας: τα πρόσωπα των αποστατών θυμούνται καλύτερα.</a:t>
            </a:r>
          </a:p>
          <a:p>
            <a:r>
              <a:rPr lang="el" sz="2040" err="1">
                <a:solidFill>
                  <a:schemeClr val="accent3">
                    <a:lumMod val="50000"/>
                  </a:schemeClr>
                </a:solidFill>
              </a:rPr>
              <a:t>Η γενίκευση μεταξύ τομέων – έχοντας αποδειχθεί αξιόπιστη σε ένα πλαίσιο γενικεύει.</a:t>
            </a:r>
          </a:p>
          <a:p>
            <a:r>
              <a:rPr lang="el" sz="2040">
                <a:solidFill>
                  <a:schemeClr val="accent3">
                    <a:lumMod val="50000"/>
                  </a:schemeClr>
                </a:solidFill>
              </a:rPr>
              <a:t>Τα πρόσωπα των ατόμων που αποδείχθηκαν αξιόπιστα θεωρούνται στη συνέχεια πιο ελκυστικά σωματικά.</a:t>
            </a:r>
          </a:p>
          <a:p>
            <a:r>
              <a:rPr lang="el" sz="2040" err="1">
                <a:solidFill>
                  <a:schemeClr val="accent3">
                    <a:lumMod val="50000"/>
                  </a:schemeClr>
                </a:solidFill>
              </a:rPr>
              <a:t>Σωματική ελκυστικότητα (π.χ. συμμετρία) = συμπάθεια = διευκολύνει την πειθώ.</a:t>
            </a:r>
          </a:p>
          <a:p>
            <a:r>
              <a:rPr lang="el" sz="2040">
                <a:solidFill>
                  <a:schemeClr val="accent3">
                    <a:lumMod val="50000"/>
                  </a:schemeClr>
                </a:solidFill>
              </a:rPr>
              <a:t>Η χορήγηση της ορμόνης ωκυτοκίνης φαίνεται να διευκολύνει τη διαπροσωπική εμπιστοσύνη.</a:t>
            </a:r>
          </a:p>
          <a:p>
            <a:r>
              <a:rPr lang="el" sz="2040" err="1">
                <a:solidFill>
                  <a:schemeClr val="accent3">
                    <a:lumMod val="50000"/>
                  </a:schemeClr>
                </a:solidFill>
              </a:rPr>
              <a:t>Η ομοιότητα (εντός ομάδας, κοινή ταυτότητα) ενισχύει την εμπιστοσύνη.</a:t>
            </a:r>
            <a:endParaRPr lang="nb-NO" sz="2040">
              <a:solidFill>
                <a:schemeClr val="accent3">
                  <a:lumMod val="50000"/>
                </a:schemeClr>
              </a:solidFill>
            </a:endParaRPr>
          </a:p>
        </p:txBody>
      </p:sp>
    </p:spTree>
    <p:extLst>
      <p:ext uri="{BB962C8B-B14F-4D97-AF65-F5344CB8AC3E}">
        <p14:creationId xmlns:p14="http://schemas.microsoft.com/office/powerpoint/2010/main" val="267499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Η σημαντική θέση της ασφάλειας στο ευρύτερο οικοσύστημα ψηφιακής εμπιστοσύνης |  Περιοδικό ασφαλείας">
            <a:extLst>
              <a:ext uri="{FF2B5EF4-FFF2-40B4-BE49-F238E27FC236}">
                <a16:creationId xmlns:a16="http://schemas.microsoft.com/office/drawing/2014/main" id="{348BC9FD-5590-00E8-65E0-D1748EDCA022}"/>
              </a:ext>
            </a:extLst>
          </p:cNvPr>
          <p:cNvPicPr>
            <a:picLocks noChangeAspect="1" noChangeArrowheads="1"/>
          </p:cNvPicPr>
          <p:nvPr/>
        </p:nvPicPr>
        <p:blipFill>
          <a:blip r:embed="rId3">
            <a:alphaModFix amt="17000"/>
            <a:extLst>
              <a:ext uri="{28A0092B-C50C-407E-A947-70E740481C1C}">
                <a14:useLocalDpi xmlns:a14="http://schemas.microsoft.com/office/drawing/2010/main"/>
              </a:ext>
            </a:extLst>
          </a:blip>
          <a:srcRect/>
          <a:stretch>
            <a:fillRect/>
          </a:stretch>
        </p:blipFill>
        <p:spPr bwMode="auto">
          <a:xfrm>
            <a:off x="-1390" y="11798"/>
            <a:ext cx="14633179"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2838857" y="591186"/>
            <a:ext cx="9464040" cy="634853"/>
          </a:xfrm>
        </p:spPr>
        <p:txBody>
          <a:bodyPr>
            <a:normAutofit fontScale="90000"/>
          </a:bodyPr>
          <a:lstStyle/>
          <a:p>
            <a:r>
              <a:rPr lang="el"/>
              <a:t>Εμπιστοσύνη μοντελοποίησης</a:t>
            </a:r>
            <a:endParaRPr lang="nb-NO"/>
          </a:p>
        </p:txBody>
      </p:sp>
      <p:pic>
        <p:nvPicPr>
          <p:cNvPr id="4" name="Plassholder for innhold 3"/>
          <p:cNvPicPr>
            <a:picLocks noGrp="1" noChangeAspect="1"/>
          </p:cNvPicPr>
          <p:nvPr>
            <p:ph idx="1"/>
          </p:nvPr>
        </p:nvPicPr>
        <p:blipFill>
          <a:blip r:embed="rId4"/>
          <a:stretch>
            <a:fillRect/>
          </a:stretch>
        </p:blipFill>
        <p:spPr>
          <a:xfrm>
            <a:off x="-400780" y="1553932"/>
            <a:ext cx="9276140" cy="5683646"/>
          </a:xfrm>
          <a:prstGeom prst="rect">
            <a:avLst/>
          </a:prstGeom>
        </p:spPr>
      </p:pic>
      <p:sp>
        <p:nvSpPr>
          <p:cNvPr id="5" name="TekstSylinder 4"/>
          <p:cNvSpPr txBox="1"/>
          <p:nvPr/>
        </p:nvSpPr>
        <p:spPr>
          <a:xfrm>
            <a:off x="10681690" y="7458365"/>
            <a:ext cx="1834669" cy="341632"/>
          </a:xfrm>
          <a:prstGeom prst="rect">
            <a:avLst/>
          </a:prstGeom>
          <a:noFill/>
        </p:spPr>
        <p:txBody>
          <a:bodyPr wrap="none" rtlCol="0">
            <a:spAutoFit/>
          </a:bodyPr>
          <a:lstStyle/>
          <a:p>
            <a:pPr defTabSz="1097280"/>
            <a:r>
              <a:rPr lang="el" sz="1620">
                <a:solidFill>
                  <a:prstClr val="black"/>
                </a:solidFill>
                <a:latin typeface="Calibri" panose="020F0502020204030204"/>
              </a:rPr>
              <a:t>(Mayer et al., 1995)</a:t>
            </a:r>
            <a:endParaRPr lang="nb-NO" sz="1620">
              <a:solidFill>
                <a:prstClr val="black"/>
              </a:solidFill>
              <a:latin typeface="Calibri" panose="020F0502020204030204"/>
            </a:endParaRPr>
          </a:p>
        </p:txBody>
      </p:sp>
      <p:sp>
        <p:nvSpPr>
          <p:cNvPr id="6" name="TekstSylinder 5"/>
          <p:cNvSpPr txBox="1"/>
          <p:nvPr/>
        </p:nvSpPr>
        <p:spPr>
          <a:xfrm>
            <a:off x="8876750" y="981326"/>
            <a:ext cx="5991155" cy="6297108"/>
          </a:xfrm>
          <a:prstGeom prst="rect">
            <a:avLst/>
          </a:prstGeom>
          <a:noFill/>
        </p:spPr>
        <p:txBody>
          <a:bodyPr wrap="square" rtlCol="0">
            <a:spAutoFit/>
          </a:bodyPr>
          <a:lstStyle/>
          <a:p>
            <a:pPr defTabSz="1097280"/>
            <a:r>
              <a:rPr lang="el" sz="2800" b="1" dirty="0">
                <a:solidFill>
                  <a:prstClr val="black"/>
                </a:solidFill>
                <a:latin typeface="Calibri" panose="020F0502020204030204"/>
              </a:rPr>
              <a:t>Ικανότητα...</a:t>
            </a:r>
          </a:p>
          <a:p>
            <a:pPr defTabSz="1097280"/>
            <a:r>
              <a:rPr lang="el" sz="2800" dirty="0">
                <a:solidFill>
                  <a:prstClr val="black"/>
                </a:solidFill>
                <a:latin typeface="Calibri" panose="020F0502020204030204"/>
              </a:rPr>
              <a:t>αντιληπτές δεξιότητες και γνώσεις του εντολοδόχου.</a:t>
            </a:r>
            <a:endParaRPr lang="de-DE" sz="2800" dirty="0">
              <a:solidFill>
                <a:prstClr val="black"/>
              </a:solidFill>
              <a:latin typeface="Calibri" panose="020F0502020204030204"/>
            </a:endParaRPr>
          </a:p>
          <a:p>
            <a:pPr defTabSz="1097280"/>
            <a:endParaRPr lang="de-DE" sz="2800" dirty="0">
              <a:solidFill>
                <a:prstClr val="black"/>
              </a:solidFill>
              <a:latin typeface="Calibri" panose="020F0502020204030204"/>
            </a:endParaRPr>
          </a:p>
          <a:p>
            <a:pPr defTabSz="1097280"/>
            <a:r>
              <a:rPr lang="el" sz="2800" b="1" dirty="0">
                <a:solidFill>
                  <a:prstClr val="black"/>
                </a:solidFill>
                <a:latin typeface="Calibri" panose="020F0502020204030204"/>
              </a:rPr>
              <a:t>Καλοσύνη...</a:t>
            </a:r>
          </a:p>
          <a:p>
            <a:pPr defTabSz="1097280"/>
            <a:r>
              <a:rPr lang="el" sz="2800" dirty="0">
                <a:solidFill>
                  <a:prstClr val="black"/>
                </a:solidFill>
                <a:latin typeface="Calibri" panose="020F0502020204030204"/>
              </a:rPr>
              <a:t>είναι ο βαθμός στον οποίο πιστεύεται ότι ένας διαχειριστής θέλει να κάνει καλό στον διαχειριστή, εκτός από ένα εγωκεντρικό κίνητρο κέρδους. </a:t>
            </a:r>
          </a:p>
          <a:p>
            <a:pPr defTabSz="1097280"/>
            <a:endParaRPr lang="de-DE" sz="2800" dirty="0">
              <a:solidFill>
                <a:prstClr val="black"/>
              </a:solidFill>
              <a:latin typeface="Calibri" panose="020F0502020204030204"/>
            </a:endParaRPr>
          </a:p>
          <a:p>
            <a:pPr defTabSz="1097280"/>
            <a:r>
              <a:rPr lang="el" sz="2800" b="1" dirty="0">
                <a:solidFill>
                  <a:prstClr val="black"/>
                </a:solidFill>
                <a:latin typeface="Calibri" panose="020F0502020204030204"/>
              </a:rPr>
              <a:t>Ακεραιότητα...</a:t>
            </a:r>
          </a:p>
          <a:p>
            <a:pPr defTabSz="1097280"/>
            <a:r>
              <a:rPr lang="el" sz="2800" dirty="0">
                <a:solidFill>
                  <a:prstClr val="black"/>
                </a:solidFill>
                <a:latin typeface="Calibri" panose="020F0502020204030204"/>
              </a:rPr>
              <a:t>αντιλαμβανόμενη προσήλωση στις προσωπικές και ηθικές αρχές εκ μέρους του διαχειριστή.</a:t>
            </a:r>
            <a:endParaRPr lang="nb-NO" sz="2800" dirty="0">
              <a:solidFill>
                <a:prstClr val="black"/>
              </a:solidFill>
              <a:latin typeface="Calibri" panose="020F0502020204030204"/>
            </a:endParaRPr>
          </a:p>
        </p:txBody>
      </p:sp>
    </p:spTree>
    <p:extLst>
      <p:ext uri="{BB962C8B-B14F-4D97-AF65-F5344CB8AC3E}">
        <p14:creationId xmlns:p14="http://schemas.microsoft.com/office/powerpoint/2010/main" val="203521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C4567C-7CD1-7F79-3670-E165EF7ED8C5}"/>
              </a:ext>
            </a:extLst>
          </p:cNvPr>
          <p:cNvPicPr>
            <a:picLocks noChangeAspect="1"/>
          </p:cNvPicPr>
          <p:nvPr/>
        </p:nvPicPr>
        <p:blipFill>
          <a:blip r:embed="rId3">
            <a:alphaModFix amt="15000"/>
          </a:blip>
          <a:stretch>
            <a:fillRect/>
          </a:stretch>
        </p:blipFill>
        <p:spPr>
          <a:xfrm>
            <a:off x="-195612" y="0"/>
            <a:ext cx="14826012" cy="7766006"/>
          </a:xfrm>
          <a:prstGeom prst="rect">
            <a:avLst/>
          </a:prstGeom>
        </p:spPr>
      </p:pic>
      <p:sp>
        <p:nvSpPr>
          <p:cNvPr id="2" name="Tittel 1"/>
          <p:cNvSpPr>
            <a:spLocks noGrp="1"/>
          </p:cNvSpPr>
          <p:nvPr>
            <p:ph type="title"/>
          </p:nvPr>
        </p:nvSpPr>
        <p:spPr>
          <a:xfrm>
            <a:off x="6111568" y="7850467"/>
            <a:ext cx="2918618" cy="379133"/>
          </a:xfrm>
        </p:spPr>
        <p:txBody>
          <a:bodyPr>
            <a:noAutofit/>
          </a:bodyPr>
          <a:lstStyle/>
          <a:p>
            <a:r>
              <a:rPr lang="el" sz="1440"/>
              <a:t>(Lankton &amp; McKnight, 2011)</a:t>
            </a:r>
            <a:endParaRPr lang="nb-NO" sz="1440"/>
          </a:p>
        </p:txBody>
      </p:sp>
      <p:sp>
        <p:nvSpPr>
          <p:cNvPr id="3" name="Plassholder for innhold 2"/>
          <p:cNvSpPr>
            <a:spLocks noGrp="1"/>
          </p:cNvSpPr>
          <p:nvPr>
            <p:ph idx="1"/>
          </p:nvPr>
        </p:nvSpPr>
        <p:spPr>
          <a:xfrm>
            <a:off x="9030186" y="1530457"/>
            <a:ext cx="5373958" cy="6107957"/>
          </a:xfrm>
        </p:spPr>
        <p:txBody>
          <a:bodyPr>
            <a:normAutofit fontScale="70000" lnSpcReduction="20000"/>
          </a:bodyPr>
          <a:lstStyle/>
          <a:p>
            <a:pPr marL="0" indent="0">
              <a:buNone/>
            </a:pPr>
            <a:r>
              <a:rPr lang="el" b="1" dirty="0"/>
              <a:t>Λειτουργικότητα</a:t>
            </a:r>
            <a:endParaRPr lang="nb-NO" b="1" dirty="0"/>
          </a:p>
          <a:p>
            <a:pPr marL="0" indent="0">
              <a:buNone/>
            </a:pPr>
            <a:r>
              <a:rPr lang="el" dirty="0"/>
              <a:t>Ο βαθμός στον οποίο κάποιος αναμένει ότι η τεχνολογία θα έχει τις λειτουργίες ή τα χαρακτηριστικά που απαιτούνται για την ολοκλήρωση των εργασιών.</a:t>
            </a:r>
          </a:p>
          <a:p>
            <a:endParaRPr lang="de-DE" dirty="0"/>
          </a:p>
          <a:p>
            <a:pPr marL="0" indent="0">
              <a:buNone/>
            </a:pPr>
            <a:r>
              <a:rPr lang="el" b="1" dirty="0"/>
              <a:t>Αξιοπιστία</a:t>
            </a:r>
            <a:endParaRPr lang="nb-NO" b="1" dirty="0"/>
          </a:p>
          <a:p>
            <a:pPr marL="0" indent="0">
              <a:buNone/>
            </a:pPr>
            <a:r>
              <a:rPr lang="el" dirty="0"/>
              <a:t>Ο βαθμός στον οποίο ένα άτομο αναμένει ότι η τεχνολογία θα λειτουργεί συνεχώς σωστά ή θα λειτουργεί με συνεπή άψογο τρόπο.</a:t>
            </a:r>
          </a:p>
          <a:p>
            <a:endParaRPr lang="de-DE" dirty="0"/>
          </a:p>
          <a:p>
            <a:pPr marL="0" indent="0">
              <a:buNone/>
            </a:pPr>
            <a:r>
              <a:rPr lang="el" b="1" dirty="0"/>
              <a:t>Εξυπηρετικότητα</a:t>
            </a:r>
            <a:endParaRPr lang="nb-NO" b="1" dirty="0"/>
          </a:p>
          <a:p>
            <a:pPr marL="0" indent="0">
              <a:buNone/>
            </a:pPr>
            <a:r>
              <a:rPr lang="el" dirty="0"/>
              <a:t>Ο βαθμός στον οποίο ένα άτομο αναμένει ότι η τεχνολογία θα παρέχει επαρκή και ανταποκρινόμενη βοήθεια.</a:t>
            </a:r>
          </a:p>
          <a:p>
            <a:endParaRPr lang="nb-NO" dirty="0"/>
          </a:p>
        </p:txBody>
      </p:sp>
      <p:pic>
        <p:nvPicPr>
          <p:cNvPr id="4" name="Bilde 3"/>
          <p:cNvPicPr>
            <a:picLocks noChangeAspect="1"/>
          </p:cNvPicPr>
          <p:nvPr/>
        </p:nvPicPr>
        <p:blipFill>
          <a:blip r:embed="rId4"/>
          <a:stretch>
            <a:fillRect/>
          </a:stretch>
        </p:blipFill>
        <p:spPr>
          <a:xfrm>
            <a:off x="226257" y="1530457"/>
            <a:ext cx="8826337" cy="4526327"/>
          </a:xfrm>
          <a:prstGeom prst="rect">
            <a:avLst/>
          </a:prstGeom>
        </p:spPr>
      </p:pic>
      <p:sp>
        <p:nvSpPr>
          <p:cNvPr id="5" name="Tittel 1">
            <a:extLst>
              <a:ext uri="{FF2B5EF4-FFF2-40B4-BE49-F238E27FC236}">
                <a16:creationId xmlns:a16="http://schemas.microsoft.com/office/drawing/2014/main" id="{28B9A942-D644-90A4-077A-268C9B8EE0E0}"/>
              </a:ext>
            </a:extLst>
          </p:cNvPr>
          <p:cNvSpPr txBox="1">
            <a:spLocks/>
          </p:cNvSpPr>
          <p:nvPr/>
        </p:nvSpPr>
        <p:spPr>
          <a:xfrm>
            <a:off x="2031334" y="591186"/>
            <a:ext cx="11411533" cy="634853"/>
          </a:xfrm>
          <a:prstGeom prst="rect">
            <a:avLst/>
          </a:prstGeom>
        </p:spPr>
        <p:txBody>
          <a:bodyPr/>
          <a:lstStyle>
            <a:lvl1pPr algn="l" defTabSz="685800" rtl="0" eaLnBrk="1" latinLnBrk="0" hangingPunct="1">
              <a:lnSpc>
                <a:spcPct val="90000"/>
              </a:lnSpc>
              <a:spcBef>
                <a:spcPct val="0"/>
              </a:spcBef>
              <a:buNone/>
              <a:defRPr sz="3200" b="0" kern="1200">
                <a:solidFill>
                  <a:schemeClr val="tx1"/>
                </a:solidFill>
                <a:latin typeface="Segoe UI" panose="020B0502040204020203" pitchFamily="34" charset="0"/>
                <a:ea typeface="+mj-ea"/>
                <a:cs typeface="Segoe UI" panose="020B0502040204020203" pitchFamily="34" charset="0"/>
              </a:defRPr>
            </a:lvl1pPr>
          </a:lstStyle>
          <a:p>
            <a:pPr defTabSz="822960"/>
            <a:r>
              <a:rPr lang="el" sz="3840" dirty="0">
                <a:solidFill>
                  <a:prstClr val="black"/>
                </a:solidFill>
              </a:rPr>
              <a:t>Μοντελοποίηση εμπιστοσύνης στον αυτοματισμό</a:t>
            </a:r>
            <a:endParaRPr lang="nb-NO" sz="3840" dirty="0">
              <a:solidFill>
                <a:prstClr val="black"/>
              </a:solidFill>
            </a:endParaRPr>
          </a:p>
        </p:txBody>
      </p:sp>
    </p:spTree>
    <p:extLst>
      <p:ext uri="{BB962C8B-B14F-4D97-AF65-F5344CB8AC3E}">
        <p14:creationId xmlns:p14="http://schemas.microsoft.com/office/powerpoint/2010/main" val="30931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1000"/>
                                        <p:tgtEl>
                                          <p:spTgt spid="3">
                                            <p:txEl>
                                              <p:pRg st="7" end="7"/>
                                            </p:txEl>
                                          </p:spTgt>
                                        </p:tgtEl>
                                      </p:cBhvr>
                                    </p:animEffect>
                                    <p:anim calcmode="lin" valueType="num">
                                      <p:cBhvr>
                                        <p:cTn id="3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Ένα χέρι που τρέμει σε μπλε φόντο&#10;&#10;Η περιγραφή δημιουργείται αυτόματα">
            <a:extLst>
              <a:ext uri="{FF2B5EF4-FFF2-40B4-BE49-F238E27FC236}">
                <a16:creationId xmlns:a16="http://schemas.microsoft.com/office/drawing/2014/main" id="{46517B9E-4B96-9B93-6215-94D04E9130B0}"/>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rcRect b="-1"/>
          <a:stretch/>
        </p:blipFill>
        <p:spPr>
          <a:xfrm>
            <a:off x="217171" y="219456"/>
            <a:ext cx="14188364" cy="7799741"/>
          </a:xfrm>
          <a:prstGeom prst="rect">
            <a:avLst/>
          </a:prstGeom>
        </p:spPr>
      </p:pic>
      <p:sp>
        <p:nvSpPr>
          <p:cNvPr id="2" name="Tittel 1"/>
          <p:cNvSpPr>
            <a:spLocks noGrp="1"/>
          </p:cNvSpPr>
          <p:nvPr>
            <p:ph type="title"/>
          </p:nvPr>
        </p:nvSpPr>
        <p:spPr>
          <a:xfrm>
            <a:off x="1005840" y="630234"/>
            <a:ext cx="12198262" cy="1141416"/>
          </a:xfrm>
        </p:spPr>
        <p:txBody>
          <a:bodyPr anchor="b">
            <a:normAutofit/>
          </a:bodyPr>
          <a:lstStyle/>
          <a:p>
            <a:r>
              <a:rPr lang="el" sz="4800">
                <a:solidFill>
                  <a:srgbClr val="FFFFFF"/>
                </a:solidFill>
              </a:rPr>
              <a:t>Ενδιάμεση περίληψη</a:t>
            </a:r>
            <a:endParaRPr lang="nb-NO" sz="4800">
              <a:solidFill>
                <a:srgbClr val="FFFFFF"/>
              </a:solidFill>
            </a:endParaRPr>
          </a:p>
        </p:txBody>
      </p:sp>
      <p:sp>
        <p:nvSpPr>
          <p:cNvPr id="3" name="Plassholder for innhold 2"/>
          <p:cNvSpPr>
            <a:spLocks noGrp="1"/>
          </p:cNvSpPr>
          <p:nvPr>
            <p:ph idx="1"/>
          </p:nvPr>
        </p:nvSpPr>
        <p:spPr>
          <a:xfrm>
            <a:off x="1005839" y="1588770"/>
            <a:ext cx="13042669" cy="5748940"/>
          </a:xfrm>
        </p:spPr>
        <p:txBody>
          <a:bodyPr>
            <a:noAutofit/>
          </a:bodyPr>
          <a:lstStyle/>
          <a:p>
            <a:pPr marL="0" indent="0">
              <a:buNone/>
            </a:pPr>
            <a:r>
              <a:rPr lang="el" sz="2800" dirty="0">
                <a:solidFill>
                  <a:schemeClr val="bg1"/>
                </a:solidFill>
              </a:rPr>
              <a:t>Η εμπιστοσύνη και η αντιληπτή αξιοπιστία προκαλούνται σε μεγάλο βαθμό σιωπηρά.</a:t>
            </a:r>
          </a:p>
          <a:p>
            <a:pPr marL="0" indent="0">
              <a:buNone/>
            </a:pPr>
            <a:r>
              <a:rPr lang="el" sz="2800" dirty="0">
                <a:solidFill>
                  <a:schemeClr val="bg1"/>
                </a:solidFill>
              </a:rPr>
              <a:t>Αυτή η πρώτη εντύπωση μπορεί εύκολα να χειραγωγηθεί από τον τρόπο ρύθμισης της επικοινωνίας και από – ακόμη και επιφανειακά – (σχεδιαστικά) χαρακτηριστικά που είναι εγγενή στον συνεργάτη επικοινωνίας (ελκυστικότητα, ομοιότητα).</a:t>
            </a:r>
          </a:p>
          <a:p>
            <a:pPr marL="0" indent="0">
              <a:buNone/>
            </a:pPr>
            <a:r>
              <a:rPr lang="el" sz="2800" dirty="0">
                <a:solidFill>
                  <a:schemeClr val="bg1"/>
                </a:solidFill>
              </a:rPr>
              <a:t>Αυτή η ασυνείδητη επίδραση μπορεί να έχει βαθύ αντίκτυπο στον τρόπο λήψης των αποφάσεων και στο τι επενδύει κανείς (προσωπικά ή υλικά).</a:t>
            </a:r>
          </a:p>
          <a:p>
            <a:pPr marL="0" indent="0">
              <a:buNone/>
            </a:pPr>
            <a:r>
              <a:rPr lang="el" sz="2800" dirty="0">
                <a:solidFill>
                  <a:schemeClr val="bg1"/>
                </a:solidFill>
              </a:rPr>
              <a:t>Η τροποποίηση και η αντιρύθμιση των αρχικών τάσεων απαιτεί κόπο και χρόνο (π.χ. ξεπερνώντας τα στερεότυπα).</a:t>
            </a:r>
          </a:p>
          <a:p>
            <a:pPr marL="0" indent="0">
              <a:buNone/>
            </a:pPr>
            <a:r>
              <a:rPr lang="el" sz="2800" dirty="0">
                <a:solidFill>
                  <a:schemeClr val="bg1"/>
                </a:solidFill>
              </a:rPr>
              <a:t>Κύριοι παράγοντες για την οικοδόμηση εμπιστοσύνης σε μια αλληλεπίδραση HH (ικανότητα, καλοσύνη, ακεραιότητα) έχουν αντίστοιχους παράγοντες στην περίπτωση της αλληλεπίδρασης HS (λειτουργικότητα, εξυπηρετικότητα, αξιοπιστία). </a:t>
            </a:r>
          </a:p>
          <a:p>
            <a:pPr marL="0" indent="0">
              <a:buNone/>
            </a:pPr>
            <a:r>
              <a:rPr lang="el" sz="2800" dirty="0">
                <a:solidFill>
                  <a:schemeClr val="bg1"/>
                </a:solidFill>
              </a:rPr>
              <a:t>Η πειστικότητα ενισχύει την εμπιστοσύνη, καθώς πείθουμε ευκολότερα για τις ικανότητες, την ακεραιότητα και την καλοσύνη κάποιου. Επίσης, τείνουμε να εμπιστευόμαστε αυτούς που μας έχουν πείσει στο παρελθόν.</a:t>
            </a:r>
          </a:p>
          <a:p>
            <a:pPr marL="0" indent="0">
              <a:buNone/>
            </a:pPr>
            <a:endParaRPr lang="de-DE" sz="2800" dirty="0">
              <a:solidFill>
                <a:schemeClr val="bg1"/>
              </a:solidFill>
            </a:endParaRPr>
          </a:p>
        </p:txBody>
      </p:sp>
    </p:spTree>
    <p:extLst>
      <p:ext uri="{BB962C8B-B14F-4D97-AF65-F5344CB8AC3E}">
        <p14:creationId xmlns:p14="http://schemas.microsoft.com/office/powerpoint/2010/main" val="334054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FB3702-8155-8734-21AE-EB31DCFB674A}"/>
              </a:ext>
            </a:extLst>
          </p:cNvPr>
          <p:cNvPicPr>
            <a:picLocks noChangeAspect="1"/>
          </p:cNvPicPr>
          <p:nvPr/>
        </p:nvPicPr>
        <p:blipFill>
          <a:blip r:embed="rId3" cstate="email">
            <a:alphaModFix amt="16000"/>
            <a:extLst>
              <a:ext uri="{28A0092B-C50C-407E-A947-70E740481C1C}">
                <a14:useLocalDpi xmlns:a14="http://schemas.microsoft.com/office/drawing/2010/main"/>
              </a:ext>
            </a:extLst>
          </a:blip>
          <a:stretch>
            <a:fillRect/>
          </a:stretch>
        </p:blipFill>
        <p:spPr>
          <a:xfrm>
            <a:off x="0" y="221651"/>
            <a:ext cx="14630400" cy="7786298"/>
          </a:xfrm>
          <a:prstGeom prst="rect">
            <a:avLst/>
          </a:prstGeom>
        </p:spPr>
      </p:pic>
      <p:sp>
        <p:nvSpPr>
          <p:cNvPr id="2" name="Tittel 1"/>
          <p:cNvSpPr>
            <a:spLocks noGrp="1"/>
          </p:cNvSpPr>
          <p:nvPr>
            <p:ph type="title"/>
          </p:nvPr>
        </p:nvSpPr>
        <p:spPr>
          <a:xfrm>
            <a:off x="3018452" y="643652"/>
            <a:ext cx="9464040" cy="817244"/>
          </a:xfrm>
        </p:spPr>
        <p:txBody>
          <a:bodyPr>
            <a:normAutofit fontScale="90000"/>
          </a:bodyPr>
          <a:lstStyle/>
          <a:p>
            <a:r>
              <a:rPr lang="el" err="1"/>
              <a:t>Μοντέλο αξιοπιστίας πληροφοριών μέσων κοινωνικής δικτύωσης</a:t>
            </a:r>
            <a:endParaRPr lang="nb-NO"/>
          </a:p>
        </p:txBody>
      </p:sp>
      <p:sp>
        <p:nvSpPr>
          <p:cNvPr id="3" name="Plassholder for innhold 2"/>
          <p:cNvSpPr>
            <a:spLocks noGrp="1"/>
          </p:cNvSpPr>
          <p:nvPr>
            <p:ph idx="1"/>
          </p:nvPr>
        </p:nvSpPr>
        <p:spPr/>
        <p:txBody>
          <a:bodyPr/>
          <a:lstStyle/>
          <a:p>
            <a:r>
              <a:rPr lang="el" err="1"/>
              <a:t>Κοινωνική απόδειξη</a:t>
            </a:r>
            <a:endParaRPr lang="de-DE"/>
          </a:p>
          <a:p>
            <a:r>
              <a:rPr lang="el" err="1"/>
              <a:t>Εφαρμογή στη βάση της αμοιβαιότητας</a:t>
            </a:r>
            <a:endParaRPr lang="nb-NO"/>
          </a:p>
        </p:txBody>
      </p:sp>
      <p:pic>
        <p:nvPicPr>
          <p:cNvPr id="4" name="Bilde 3"/>
          <p:cNvPicPr>
            <a:picLocks noChangeAspect="1"/>
          </p:cNvPicPr>
          <p:nvPr/>
        </p:nvPicPr>
        <p:blipFill>
          <a:blip r:embed="rId4"/>
          <a:stretch>
            <a:fillRect/>
          </a:stretch>
        </p:blipFill>
        <p:spPr>
          <a:xfrm>
            <a:off x="1372150" y="3429995"/>
            <a:ext cx="11319979" cy="3389598"/>
          </a:xfrm>
          <a:prstGeom prst="rect">
            <a:avLst/>
          </a:prstGeom>
        </p:spPr>
      </p:pic>
      <p:sp>
        <p:nvSpPr>
          <p:cNvPr id="5" name="TekstSylinder 4"/>
          <p:cNvSpPr txBox="1"/>
          <p:nvPr/>
        </p:nvSpPr>
        <p:spPr>
          <a:xfrm>
            <a:off x="11511024" y="6781191"/>
            <a:ext cx="1139094" cy="341632"/>
          </a:xfrm>
          <a:prstGeom prst="rect">
            <a:avLst/>
          </a:prstGeom>
          <a:noFill/>
        </p:spPr>
        <p:txBody>
          <a:bodyPr wrap="none" rtlCol="0">
            <a:spAutoFit/>
          </a:bodyPr>
          <a:lstStyle/>
          <a:p>
            <a:pPr defTabSz="1097280"/>
            <a:r>
              <a:rPr lang="el" sz="1620">
                <a:solidFill>
                  <a:prstClr val="black"/>
                </a:solidFill>
                <a:latin typeface="Calibri" panose="020F0502020204030204"/>
              </a:rPr>
              <a:t>(Πι, 2012)</a:t>
            </a:r>
            <a:endParaRPr lang="nb-NO" sz="1620">
              <a:solidFill>
                <a:prstClr val="black"/>
              </a:solidFill>
              <a:latin typeface="Calibri" panose="020F0502020204030204"/>
            </a:endParaRPr>
          </a:p>
        </p:txBody>
      </p:sp>
      <p:sp>
        <p:nvSpPr>
          <p:cNvPr id="6" name="Pil høyre 5"/>
          <p:cNvSpPr/>
          <p:nvPr/>
        </p:nvSpPr>
        <p:spPr>
          <a:xfrm rot="19216804">
            <a:off x="215616" y="6800764"/>
            <a:ext cx="940918" cy="320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1620">
              <a:solidFill>
                <a:prstClr val="white"/>
              </a:solidFill>
              <a:latin typeface="Calibri" panose="020F0502020204030204"/>
            </a:endParaRPr>
          </a:p>
        </p:txBody>
      </p:sp>
    </p:spTree>
    <p:extLst>
      <p:ext uri="{BB962C8B-B14F-4D97-AF65-F5344CB8AC3E}">
        <p14:creationId xmlns:p14="http://schemas.microsoft.com/office/powerpoint/2010/main" val="7852035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82BA92-D0E4-6378-8297-500E29E77C78}"/>
              </a:ext>
            </a:extLst>
          </p:cNvPr>
          <p:cNvPicPr>
            <a:picLocks noChangeAspect="1"/>
          </p:cNvPicPr>
          <p:nvPr/>
        </p:nvPicPr>
        <p:blipFill>
          <a:blip r:embed="rId3" cstate="email">
            <a:alphaModFix amt="12000"/>
            <a:extLst>
              <a:ext uri="{28A0092B-C50C-407E-A947-70E740481C1C}">
                <a14:useLocalDpi xmlns:a14="http://schemas.microsoft.com/office/drawing/2010/main"/>
              </a:ext>
            </a:extLst>
          </a:blip>
          <a:stretch>
            <a:fillRect/>
          </a:stretch>
        </p:blipFill>
        <p:spPr>
          <a:xfrm>
            <a:off x="731520" y="0"/>
            <a:ext cx="13167360" cy="8229600"/>
          </a:xfrm>
          <a:prstGeom prst="rect">
            <a:avLst/>
          </a:prstGeom>
        </p:spPr>
      </p:pic>
      <p:sp>
        <p:nvSpPr>
          <p:cNvPr id="2" name="Tittel 1"/>
          <p:cNvSpPr>
            <a:spLocks noGrp="1"/>
          </p:cNvSpPr>
          <p:nvPr>
            <p:ph type="title"/>
          </p:nvPr>
        </p:nvSpPr>
        <p:spPr>
          <a:xfrm>
            <a:off x="731521" y="837708"/>
            <a:ext cx="6451177" cy="1062190"/>
          </a:xfrm>
        </p:spPr>
        <p:txBody>
          <a:bodyPr>
            <a:normAutofit fontScale="90000"/>
          </a:bodyPr>
          <a:lstStyle/>
          <a:p>
            <a:r>
              <a:rPr lang="el" err="1"/>
              <a:t>Αξιοπιστία </a:t>
            </a:r>
            <a:br>
              <a:rPr lang="de-DE"/>
            </a:br>
            <a:r>
              <a:rPr lang="el" err="1"/>
              <a:t>ενός ιστότοπου</a:t>
            </a:r>
            <a:endParaRPr lang="nb-NO"/>
          </a:p>
        </p:txBody>
      </p:sp>
      <p:pic>
        <p:nvPicPr>
          <p:cNvPr id="4" name="Plassholder for innhold 3"/>
          <p:cNvPicPr>
            <a:picLocks noGrp="1" noChangeAspect="1"/>
          </p:cNvPicPr>
          <p:nvPr>
            <p:ph idx="1"/>
          </p:nvPr>
        </p:nvPicPr>
        <p:blipFill>
          <a:blip r:embed="rId4"/>
          <a:stretch>
            <a:fillRect/>
          </a:stretch>
        </p:blipFill>
        <p:spPr>
          <a:xfrm>
            <a:off x="488162" y="3701065"/>
            <a:ext cx="7096150" cy="2350601"/>
          </a:xfrm>
          <a:prstGeom prst="rect">
            <a:avLst/>
          </a:prstGeom>
        </p:spPr>
      </p:pic>
      <p:pic>
        <p:nvPicPr>
          <p:cNvPr id="5" name="Bilde 4"/>
          <p:cNvPicPr>
            <a:picLocks noChangeAspect="1"/>
          </p:cNvPicPr>
          <p:nvPr/>
        </p:nvPicPr>
        <p:blipFill>
          <a:blip r:embed="rId5"/>
          <a:stretch>
            <a:fillRect/>
          </a:stretch>
        </p:blipFill>
        <p:spPr>
          <a:xfrm>
            <a:off x="7863666" y="837709"/>
            <a:ext cx="4416900" cy="729205"/>
          </a:xfrm>
          <a:prstGeom prst="rect">
            <a:avLst/>
          </a:prstGeom>
        </p:spPr>
      </p:pic>
      <p:pic>
        <p:nvPicPr>
          <p:cNvPr id="6" name="Bilde 5"/>
          <p:cNvPicPr>
            <a:picLocks noChangeAspect="1"/>
          </p:cNvPicPr>
          <p:nvPr/>
        </p:nvPicPr>
        <p:blipFill>
          <a:blip r:embed="rId6"/>
          <a:stretch>
            <a:fillRect/>
          </a:stretch>
        </p:blipFill>
        <p:spPr>
          <a:xfrm>
            <a:off x="7923323" y="2141710"/>
            <a:ext cx="5360416" cy="4391665"/>
          </a:xfrm>
          <a:prstGeom prst="rect">
            <a:avLst/>
          </a:prstGeom>
        </p:spPr>
      </p:pic>
    </p:spTree>
    <p:extLst>
      <p:ext uri="{BB962C8B-B14F-4D97-AF65-F5344CB8AC3E}">
        <p14:creationId xmlns:p14="http://schemas.microsoft.com/office/powerpoint/2010/main" val="4163575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Οι παραβιάσεις δεδομένων κοστίζουν 40% λιγότερο για εταιρείες με δυνατότητα AI...">
            <a:extLst>
              <a:ext uri="{FF2B5EF4-FFF2-40B4-BE49-F238E27FC236}">
                <a16:creationId xmlns:a16="http://schemas.microsoft.com/office/drawing/2014/main" id="{F205A89D-1BA0-7AF0-6F58-E6A3747BB09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 y="1"/>
            <a:ext cx="14630375"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7283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986494" y="508638"/>
            <a:ext cx="10877788" cy="817244"/>
          </a:xfrm>
        </p:spPr>
        <p:txBody>
          <a:bodyPr>
            <a:normAutofit fontScale="90000"/>
          </a:bodyPr>
          <a:lstStyle/>
          <a:p>
            <a:r>
              <a:rPr lang="el"/>
              <a:t>Η σημασία της εμπιστοσύνης στον αυτοματισμό/AI</a:t>
            </a:r>
            <a:endParaRPr lang="nb-NO"/>
          </a:p>
        </p:txBody>
      </p:sp>
      <p:pic>
        <p:nvPicPr>
          <p:cNvPr id="4" name="Plassholder for innhold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99660" y="1444502"/>
            <a:ext cx="3805838" cy="6517501"/>
          </a:xfrm>
        </p:spPr>
      </p:pic>
      <p:sp>
        <p:nvSpPr>
          <p:cNvPr id="5" name="TekstSylinder 4"/>
          <p:cNvSpPr txBox="1"/>
          <p:nvPr/>
        </p:nvSpPr>
        <p:spPr>
          <a:xfrm>
            <a:off x="5636919" y="1621810"/>
            <a:ext cx="8095705" cy="4967514"/>
          </a:xfrm>
          <a:prstGeom prst="rect">
            <a:avLst/>
          </a:prstGeom>
          <a:noFill/>
        </p:spPr>
        <p:txBody>
          <a:bodyPr wrap="square" rtlCol="0">
            <a:spAutoFit/>
          </a:bodyPr>
          <a:lstStyle/>
          <a:p>
            <a:pPr defTabSz="1097280"/>
            <a:r>
              <a:rPr lang="el" sz="2880">
                <a:solidFill>
                  <a:prstClr val="black"/>
                </a:solidFill>
                <a:latin typeface="Calibri" panose="020F0502020204030204"/>
              </a:rPr>
              <a:t>"Ανεπαρκής εμπιστοσύνη": αναποτελεσματική</a:t>
            </a:r>
            <a:endParaRPr lang="de-DE" sz="2880">
              <a:solidFill>
                <a:prstClr val="black"/>
              </a:solidFill>
              <a:latin typeface="Calibri" panose="020F0502020204030204"/>
            </a:endParaRPr>
          </a:p>
          <a:p>
            <a:pPr defTabSz="1097280"/>
            <a:r>
              <a:rPr lang="el" sz="2880">
                <a:solidFill>
                  <a:prstClr val="black"/>
                </a:solidFill>
                <a:latin typeface="Calibri" panose="020F0502020204030204"/>
              </a:rPr>
              <a:t>"Υπερβολική εμπιστοσύνη": επικίνδυνο</a:t>
            </a:r>
            <a:endParaRPr lang="de-DE" sz="2880">
              <a:solidFill>
                <a:prstClr val="black"/>
              </a:solidFill>
              <a:latin typeface="Calibri" panose="020F0502020204030204"/>
            </a:endParaRPr>
          </a:p>
          <a:p>
            <a:pPr defTabSz="1097280"/>
            <a:endParaRPr lang="de-DE" sz="2880">
              <a:solidFill>
                <a:prstClr val="black"/>
              </a:solidFill>
              <a:latin typeface="Calibri" panose="020F0502020204030204"/>
            </a:endParaRPr>
          </a:p>
          <a:p>
            <a:pPr defTabSz="1097280"/>
            <a:r>
              <a:rPr lang="el" sz="2880">
                <a:solidFill>
                  <a:prstClr val="black"/>
                </a:solidFill>
                <a:latin typeface="Calibri" panose="020F0502020204030204"/>
              </a:rPr>
              <a:t>Η εμπιστοσύνη επηρεάζει ή καθορίζει τη συμπεριφορά των καταναλωτών με συνέπειες για τη συμπεριφορά ασφαλείας, τη συμπεριφορά ασφάλειας, τις αποφάσεις των καταναλωτών.</a:t>
            </a:r>
          </a:p>
          <a:p>
            <a:pPr defTabSz="1097280"/>
            <a:endParaRPr lang="de-DE" sz="2880">
              <a:solidFill>
                <a:prstClr val="black"/>
              </a:solidFill>
              <a:latin typeface="Calibri" panose="020F0502020204030204"/>
            </a:endParaRPr>
          </a:p>
          <a:p>
            <a:pPr defTabSz="1097280"/>
            <a:r>
              <a:rPr lang="el" sz="2880">
                <a:solidFill>
                  <a:prstClr val="black"/>
                </a:solidFill>
                <a:latin typeface="Calibri" panose="020F0502020204030204"/>
              </a:rPr>
              <a:t>Έτσι, η εμπιστοσύνη επηρεάζει τις αγορές και τις ζωές.</a:t>
            </a:r>
          </a:p>
          <a:p>
            <a:pPr defTabSz="1097280"/>
            <a:endParaRPr lang="de-DE" sz="2880">
              <a:solidFill>
                <a:prstClr val="black"/>
              </a:solidFill>
              <a:latin typeface="Calibri" panose="020F0502020204030204"/>
            </a:endParaRPr>
          </a:p>
          <a:p>
            <a:pPr defTabSz="1097280"/>
            <a:r>
              <a:rPr lang="el" sz="2880" err="1">
                <a:solidFill>
                  <a:prstClr val="black"/>
                </a:solidFill>
                <a:latin typeface="Calibri" panose="020F0502020204030204"/>
              </a:rPr>
              <a:t>Η κατάλληλη εμπιστοσύνη πρέπει να κερδίζεται και να διατηρείται ήδη από τη φάση του σχεδιασμού του προϊόντος.</a:t>
            </a:r>
            <a:endParaRPr lang="nb-NO" sz="2880">
              <a:solidFill>
                <a:prstClr val="black"/>
              </a:solidFill>
              <a:latin typeface="Calibri" panose="020F0502020204030204"/>
            </a:endParaRPr>
          </a:p>
        </p:txBody>
      </p:sp>
    </p:spTree>
    <p:extLst>
      <p:ext uri="{BB962C8B-B14F-4D97-AF65-F5344CB8AC3E}">
        <p14:creationId xmlns:p14="http://schemas.microsoft.com/office/powerpoint/2010/main" val="175053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39958" y="366985"/>
            <a:ext cx="11752495" cy="636389"/>
          </a:xfrm>
        </p:spPr>
        <p:txBody>
          <a:bodyPr>
            <a:normAutofit fontScale="90000"/>
          </a:bodyPr>
          <a:lstStyle/>
          <a:p>
            <a:r>
              <a:rPr lang="el" err="1"/>
              <a:t>Κοινωνική γνώση και εμπιστοσύνη στους υπολογιστές</a:t>
            </a:r>
            <a:endParaRPr lang="nb-NO"/>
          </a:p>
        </p:txBody>
      </p:sp>
      <p:sp>
        <p:nvSpPr>
          <p:cNvPr id="3" name="Plassholder for innhold 2"/>
          <p:cNvSpPr>
            <a:spLocks noGrp="1"/>
          </p:cNvSpPr>
          <p:nvPr>
            <p:ph idx="1"/>
          </p:nvPr>
        </p:nvSpPr>
        <p:spPr/>
        <p:txBody>
          <a:bodyPr/>
          <a:lstStyle/>
          <a:p>
            <a:pPr marL="0" indent="0">
              <a:buNone/>
            </a:pPr>
            <a:endParaRPr lang="de-DE"/>
          </a:p>
          <a:p>
            <a:pPr marL="0" indent="0">
              <a:buNone/>
            </a:pPr>
            <a:endParaRPr lang="de-DE"/>
          </a:p>
          <a:p>
            <a:pPr marL="0" indent="0">
              <a:buNone/>
            </a:pPr>
            <a:endParaRPr lang="de-DE"/>
          </a:p>
          <a:p>
            <a:pPr marL="0" indent="0">
              <a:buNone/>
            </a:pPr>
            <a:endParaRPr lang="de-DE"/>
          </a:p>
          <a:p>
            <a:pPr marL="0" indent="0">
              <a:buNone/>
            </a:pPr>
            <a:endParaRPr lang="de-DE"/>
          </a:p>
          <a:p>
            <a:pPr marL="0" indent="0">
              <a:buNone/>
            </a:pPr>
            <a:endParaRPr lang="de-DE"/>
          </a:p>
          <a:p>
            <a:pPr marL="0" indent="0">
              <a:buNone/>
            </a:pPr>
            <a:endParaRPr lang="de-DE"/>
          </a:p>
        </p:txBody>
      </p:sp>
      <p:sp>
        <p:nvSpPr>
          <p:cNvPr id="4" name="TekstSylinder 3"/>
          <p:cNvSpPr txBox="1"/>
          <p:nvPr/>
        </p:nvSpPr>
        <p:spPr>
          <a:xfrm>
            <a:off x="10678363" y="6805880"/>
            <a:ext cx="2123237" cy="341632"/>
          </a:xfrm>
          <a:prstGeom prst="rect">
            <a:avLst/>
          </a:prstGeom>
          <a:noFill/>
        </p:spPr>
        <p:txBody>
          <a:bodyPr wrap="square" rtlCol="0">
            <a:spAutoFit/>
          </a:bodyPr>
          <a:lstStyle/>
          <a:p>
            <a:pPr defTabSz="1097280"/>
            <a:r>
              <a:rPr lang="el" sz="1620">
                <a:solidFill>
                  <a:prstClr val="black"/>
                </a:solidFill>
                <a:latin typeface="Calibri" panose="020F0502020204030204"/>
              </a:rPr>
              <a:t>(Kulms &amp; Kopp, 2018)</a:t>
            </a:r>
            <a:endParaRPr lang="nb-NO" sz="1620">
              <a:solidFill>
                <a:prstClr val="black"/>
              </a:solidFill>
              <a:latin typeface="Calibri" panose="020F0502020204030204"/>
            </a:endParaRPr>
          </a:p>
        </p:txBody>
      </p:sp>
      <p:pic>
        <p:nvPicPr>
          <p:cNvPr id="7" name="Bilde 6"/>
          <p:cNvPicPr>
            <a:picLocks noChangeAspect="1"/>
          </p:cNvPicPr>
          <p:nvPr/>
        </p:nvPicPr>
        <p:blipFill>
          <a:blip r:embed="rId3"/>
          <a:stretch>
            <a:fillRect/>
          </a:stretch>
        </p:blipFill>
        <p:spPr>
          <a:xfrm>
            <a:off x="10931751" y="1500467"/>
            <a:ext cx="3560702" cy="3502010"/>
          </a:xfrm>
          <a:prstGeom prst="rect">
            <a:avLst/>
          </a:prstGeom>
        </p:spPr>
      </p:pic>
      <p:pic>
        <p:nvPicPr>
          <p:cNvPr id="8" name="Bilde 7"/>
          <p:cNvPicPr>
            <a:picLocks noChangeAspect="1"/>
          </p:cNvPicPr>
          <p:nvPr/>
        </p:nvPicPr>
        <p:blipFill>
          <a:blip r:embed="rId4"/>
          <a:stretch>
            <a:fillRect/>
          </a:stretch>
        </p:blipFill>
        <p:spPr>
          <a:xfrm>
            <a:off x="1778923" y="5499571"/>
            <a:ext cx="10865866" cy="2649671"/>
          </a:xfrm>
          <a:prstGeom prst="rect">
            <a:avLst/>
          </a:prstGeom>
        </p:spPr>
      </p:pic>
      <p:sp>
        <p:nvSpPr>
          <p:cNvPr id="9" name="TekstSylinder 8"/>
          <p:cNvSpPr txBox="1"/>
          <p:nvPr/>
        </p:nvSpPr>
        <p:spPr>
          <a:xfrm>
            <a:off x="213883" y="1057268"/>
            <a:ext cx="14133884" cy="424732"/>
          </a:xfrm>
          <a:prstGeom prst="rect">
            <a:avLst/>
          </a:prstGeom>
          <a:noFill/>
        </p:spPr>
        <p:txBody>
          <a:bodyPr wrap="square" rtlCol="0">
            <a:spAutoFit/>
          </a:bodyPr>
          <a:lstStyle/>
          <a:p>
            <a:pPr defTabSz="1097280"/>
            <a:r>
              <a:rPr lang="el" sz="2160" i="1">
                <a:solidFill>
                  <a:prstClr val="black"/>
                </a:solidFill>
                <a:latin typeface="Calibri" panose="020F0502020204030204"/>
              </a:rPr>
              <a:t>«Βρήκαμε στοιχεία για τους υπολογιστές που κρίνονται σύμφωνα με τις ίδιες θεμελιώδεις διαστάσεις της κοινωνικής γνώσης με τους ανθρώπους».</a:t>
            </a:r>
            <a:endParaRPr lang="nb-NO" sz="2160" i="1">
              <a:solidFill>
                <a:prstClr val="black"/>
              </a:solidFill>
              <a:latin typeface="Calibri" panose="020F0502020204030204"/>
            </a:endParaRPr>
          </a:p>
        </p:txBody>
      </p:sp>
      <p:pic>
        <p:nvPicPr>
          <p:cNvPr id="10" name="Plassholder for innhold 3"/>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494042" y="1693657"/>
            <a:ext cx="7866088" cy="3735833"/>
          </a:xfrm>
          <a:prstGeom prst="rect">
            <a:avLst/>
          </a:prstGeom>
        </p:spPr>
      </p:pic>
    </p:spTree>
    <p:extLst>
      <p:ext uri="{BB962C8B-B14F-4D97-AF65-F5344CB8AC3E}">
        <p14:creationId xmlns:p14="http://schemas.microsoft.com/office/powerpoint/2010/main" val="32551557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E01D54-8358-9815-AF77-6898EA7578AE}"/>
              </a:ext>
            </a:extLst>
          </p:cNvPr>
          <p:cNvPicPr>
            <a:picLocks noChangeAspect="1"/>
          </p:cNvPicPr>
          <p:nvPr/>
        </p:nvPicPr>
        <p:blipFill>
          <a:blip r:embed="rId3">
            <a:alphaModFix amt="15000"/>
          </a:blip>
          <a:stretch>
            <a:fillRect/>
          </a:stretch>
        </p:blipFill>
        <p:spPr>
          <a:xfrm>
            <a:off x="-11513" y="0"/>
            <a:ext cx="14653426" cy="8229600"/>
          </a:xfrm>
          <a:prstGeom prst="rect">
            <a:avLst/>
          </a:prstGeom>
        </p:spPr>
      </p:pic>
      <p:sp>
        <p:nvSpPr>
          <p:cNvPr id="2" name="Tittel 1"/>
          <p:cNvSpPr>
            <a:spLocks noGrp="1"/>
          </p:cNvSpPr>
          <p:nvPr>
            <p:ph type="title"/>
          </p:nvPr>
        </p:nvSpPr>
        <p:spPr>
          <a:xfrm>
            <a:off x="2934736" y="635917"/>
            <a:ext cx="9464040" cy="444167"/>
          </a:xfrm>
        </p:spPr>
        <p:txBody>
          <a:bodyPr>
            <a:normAutofit fontScale="90000"/>
          </a:bodyPr>
          <a:lstStyle/>
          <a:p>
            <a:r>
              <a:rPr lang="el"/>
              <a:t>Μπορείτε να εμπιστευτείτε το ρομπότ σας;</a:t>
            </a:r>
            <a:endParaRPr lang="nb-NO"/>
          </a:p>
        </p:txBody>
      </p:sp>
      <p:sp>
        <p:nvSpPr>
          <p:cNvPr id="4" name="Rektangel 3"/>
          <p:cNvSpPr/>
          <p:nvPr/>
        </p:nvSpPr>
        <p:spPr>
          <a:xfrm>
            <a:off x="9474299" y="1063760"/>
            <a:ext cx="4046045" cy="5632311"/>
          </a:xfrm>
          <a:prstGeom prst="rect">
            <a:avLst/>
          </a:prstGeom>
        </p:spPr>
        <p:txBody>
          <a:bodyPr wrap="square">
            <a:spAutoFit/>
          </a:bodyPr>
          <a:lstStyle/>
          <a:p>
            <a:pPr defTabSz="1097280"/>
            <a:r>
              <a:rPr lang="el" sz="2000" b="1" dirty="0">
                <a:solidFill>
                  <a:prstClr val="black"/>
                </a:solidFill>
                <a:latin typeface="Minion-Regular"/>
              </a:rPr>
              <a:t>Ο νόμος του Ισαάκ Ασίμοφ</a:t>
            </a:r>
            <a:br>
              <a:rPr lang="nb-NO" sz="2000" dirty="0">
                <a:solidFill>
                  <a:prstClr val="black"/>
                </a:solidFill>
                <a:latin typeface="Minion-Regular"/>
              </a:rPr>
            </a:br>
            <a:r>
              <a:rPr lang="el" sz="2000" dirty="0">
                <a:solidFill>
                  <a:prstClr val="black"/>
                </a:solidFill>
                <a:latin typeface="Minion-Regular"/>
              </a:rPr>
              <a:t>(1) Ένα ρομπότ δεν πρέπει να βλάπτει έναν άνθρωπο ή να επιτρέπει να βλάπτεται ένας άνθρωπος. </a:t>
            </a:r>
          </a:p>
          <a:p>
            <a:pPr defTabSz="1097280"/>
            <a:r>
              <a:rPr lang="el" sz="2000" dirty="0">
                <a:solidFill>
                  <a:prstClr val="black"/>
                </a:solidFill>
                <a:latin typeface="Minion-Regular"/>
              </a:rPr>
              <a:t>(2) Ένα ρομπότ πρέπει να υπακούει σε έναν άνθρωπο, εκτός εάν οι εντολές έρχονται σε αντίθεση με τον πρώτο νόμο. </a:t>
            </a:r>
          </a:p>
          <a:p>
            <a:pPr defTabSz="1097280"/>
            <a:r>
              <a:rPr lang="el" sz="2000" dirty="0">
                <a:solidFill>
                  <a:prstClr val="black"/>
                </a:solidFill>
                <a:latin typeface="Minion-Regular"/>
              </a:rPr>
              <a:t>(3) Ένα ρομπότ πρέπει να προστατεύεται από βλάβη, εκτός εάν αυτό παραβιάζει τους δύο πρώτους νόμους. Τέλος, (Νόμος του Μηδέν) ένα ρομπότ δεν πρέπει να βλάψει την ανθρωπότητα ή, με αδράνεια, να επιτρέψει στην ανθρωπότητα να βλάψει (Asimov, 1942, 1985).</a:t>
            </a:r>
            <a:endParaRPr lang="nb-NO" sz="2000" dirty="0">
              <a:solidFill>
                <a:prstClr val="black"/>
              </a:solidFill>
              <a:latin typeface="Calibri" panose="020F0502020204030204"/>
            </a:endParaRPr>
          </a:p>
        </p:txBody>
      </p:sp>
      <p:pic>
        <p:nvPicPr>
          <p:cNvPr id="5" name="Bilde 4"/>
          <p:cNvPicPr>
            <a:picLocks noChangeAspect="1"/>
          </p:cNvPicPr>
          <p:nvPr/>
        </p:nvPicPr>
        <p:blipFill>
          <a:blip r:embed="rId4"/>
          <a:stretch>
            <a:fillRect/>
          </a:stretch>
        </p:blipFill>
        <p:spPr>
          <a:xfrm>
            <a:off x="538616" y="1931229"/>
            <a:ext cx="8464679" cy="4452944"/>
          </a:xfrm>
          <a:prstGeom prst="rect">
            <a:avLst/>
          </a:prstGeom>
        </p:spPr>
      </p:pic>
      <p:sp>
        <p:nvSpPr>
          <p:cNvPr id="6" name="TekstSylinder 5"/>
          <p:cNvSpPr txBox="1"/>
          <p:nvPr/>
        </p:nvSpPr>
        <p:spPr>
          <a:xfrm>
            <a:off x="1828803" y="6789420"/>
            <a:ext cx="1959575" cy="341632"/>
          </a:xfrm>
          <a:prstGeom prst="rect">
            <a:avLst/>
          </a:prstGeom>
          <a:noFill/>
        </p:spPr>
        <p:txBody>
          <a:bodyPr wrap="none" rtlCol="0">
            <a:spAutoFit/>
          </a:bodyPr>
          <a:lstStyle/>
          <a:p>
            <a:pPr defTabSz="1097280"/>
            <a:r>
              <a:rPr lang="el" sz="1620">
                <a:solidFill>
                  <a:prstClr val="black"/>
                </a:solidFill>
                <a:latin typeface="Calibri" panose="020F0502020204030204"/>
              </a:rPr>
              <a:t>Hancock et al. (2011)</a:t>
            </a:r>
            <a:endParaRPr lang="nb-NO" sz="1620">
              <a:solidFill>
                <a:prstClr val="black"/>
              </a:solidFill>
              <a:latin typeface="Calibri" panose="020F0502020204030204"/>
            </a:endParaRPr>
          </a:p>
        </p:txBody>
      </p:sp>
    </p:spTree>
    <p:extLst>
      <p:ext uri="{BB962C8B-B14F-4D97-AF65-F5344CB8AC3E}">
        <p14:creationId xmlns:p14="http://schemas.microsoft.com/office/powerpoint/2010/main" val="3832155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876CCD-811B-1716-AA79-D99C7697FB25}"/>
              </a:ext>
            </a:extLst>
          </p:cNvPr>
          <p:cNvPicPr>
            <a:picLocks noChangeAspect="1"/>
          </p:cNvPicPr>
          <p:nvPr/>
        </p:nvPicPr>
        <p:blipFill>
          <a:blip r:embed="rId3">
            <a:alphaModFix amt="15000"/>
          </a:blip>
          <a:stretch>
            <a:fillRect/>
          </a:stretch>
        </p:blipFill>
        <p:spPr>
          <a:xfrm>
            <a:off x="-11513" y="0"/>
            <a:ext cx="14653426" cy="8229600"/>
          </a:xfrm>
          <a:prstGeom prst="rect">
            <a:avLst/>
          </a:prstGeom>
        </p:spPr>
      </p:pic>
      <p:sp>
        <p:nvSpPr>
          <p:cNvPr id="2" name="Tittel 1"/>
          <p:cNvSpPr>
            <a:spLocks noGrp="1"/>
          </p:cNvSpPr>
          <p:nvPr>
            <p:ph type="title"/>
          </p:nvPr>
        </p:nvSpPr>
        <p:spPr>
          <a:xfrm>
            <a:off x="2758374" y="563240"/>
            <a:ext cx="6757429" cy="551976"/>
          </a:xfrm>
        </p:spPr>
        <p:txBody>
          <a:bodyPr>
            <a:normAutofit fontScale="90000"/>
          </a:bodyPr>
          <a:lstStyle/>
          <a:p>
            <a:r>
              <a:rPr lang="el" err="1"/>
              <a:t>Ρομπότ Piggybacking</a:t>
            </a:r>
            <a:endParaRPr lang="nb-NO"/>
          </a:p>
        </p:txBody>
      </p:sp>
      <p:pic>
        <p:nvPicPr>
          <p:cNvPr id="4" name="Bilde 3"/>
          <p:cNvPicPr>
            <a:picLocks noChangeAspect="1"/>
          </p:cNvPicPr>
          <p:nvPr/>
        </p:nvPicPr>
        <p:blipFill>
          <a:blip r:embed="rId4"/>
          <a:stretch>
            <a:fillRect/>
          </a:stretch>
        </p:blipFill>
        <p:spPr>
          <a:xfrm>
            <a:off x="6137087" y="1014500"/>
            <a:ext cx="5062937" cy="4288853"/>
          </a:xfrm>
          <a:prstGeom prst="rect">
            <a:avLst/>
          </a:prstGeom>
        </p:spPr>
      </p:pic>
      <p:pic>
        <p:nvPicPr>
          <p:cNvPr id="5" name="Bilde 4"/>
          <p:cNvPicPr>
            <a:picLocks noChangeAspect="1"/>
          </p:cNvPicPr>
          <p:nvPr/>
        </p:nvPicPr>
        <p:blipFill>
          <a:blip r:embed="rId5"/>
          <a:stretch>
            <a:fillRect/>
          </a:stretch>
        </p:blipFill>
        <p:spPr>
          <a:xfrm>
            <a:off x="9883951" y="1014500"/>
            <a:ext cx="4389811" cy="4910153"/>
          </a:xfrm>
          <a:prstGeom prst="rect">
            <a:avLst/>
          </a:prstGeom>
        </p:spPr>
      </p:pic>
      <p:pic>
        <p:nvPicPr>
          <p:cNvPr id="6" name="Bilde 5"/>
          <p:cNvPicPr>
            <a:picLocks noChangeAspect="1"/>
          </p:cNvPicPr>
          <p:nvPr/>
        </p:nvPicPr>
        <p:blipFill>
          <a:blip r:embed="rId6"/>
          <a:stretch>
            <a:fillRect/>
          </a:stretch>
        </p:blipFill>
        <p:spPr>
          <a:xfrm>
            <a:off x="-143238" y="1115216"/>
            <a:ext cx="6337500" cy="4087421"/>
          </a:xfrm>
          <a:prstGeom prst="rect">
            <a:avLst/>
          </a:prstGeom>
        </p:spPr>
      </p:pic>
    </p:spTree>
    <p:extLst>
      <p:ext uri="{BB962C8B-B14F-4D97-AF65-F5344CB8AC3E}">
        <p14:creationId xmlns:p14="http://schemas.microsoft.com/office/powerpoint/2010/main" val="15203549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2D65FE-32FF-470C-FAFC-49EAA1CFF0FC}"/>
              </a:ext>
            </a:extLst>
          </p:cNvPr>
          <p:cNvPicPr>
            <a:picLocks noChangeAspect="1"/>
          </p:cNvPicPr>
          <p:nvPr/>
        </p:nvPicPr>
        <p:blipFill>
          <a:blip r:embed="rId3">
            <a:alphaModFix amt="15000"/>
          </a:blip>
          <a:stretch>
            <a:fillRect/>
          </a:stretch>
        </p:blipFill>
        <p:spPr>
          <a:xfrm>
            <a:off x="-11513" y="0"/>
            <a:ext cx="14653426" cy="8229600"/>
          </a:xfrm>
          <a:prstGeom prst="rect">
            <a:avLst/>
          </a:prstGeom>
        </p:spPr>
      </p:pic>
      <p:pic>
        <p:nvPicPr>
          <p:cNvPr id="4" name="Bilde 3"/>
          <p:cNvPicPr>
            <a:picLocks noChangeAspect="1"/>
          </p:cNvPicPr>
          <p:nvPr/>
        </p:nvPicPr>
        <p:blipFill>
          <a:blip r:embed="rId4"/>
          <a:stretch>
            <a:fillRect/>
          </a:stretch>
        </p:blipFill>
        <p:spPr>
          <a:xfrm>
            <a:off x="2116153" y="2658150"/>
            <a:ext cx="4729622" cy="1261673"/>
          </a:xfrm>
          <a:prstGeom prst="rect">
            <a:avLst/>
          </a:prstGeom>
        </p:spPr>
      </p:pic>
      <p:pic>
        <p:nvPicPr>
          <p:cNvPr id="5" name="Bilde 4"/>
          <p:cNvPicPr>
            <a:picLocks noChangeAspect="1"/>
          </p:cNvPicPr>
          <p:nvPr/>
        </p:nvPicPr>
        <p:blipFill>
          <a:blip r:embed="rId5"/>
          <a:stretch>
            <a:fillRect/>
          </a:stretch>
        </p:blipFill>
        <p:spPr>
          <a:xfrm>
            <a:off x="2123761" y="4644772"/>
            <a:ext cx="4762417" cy="2625245"/>
          </a:xfrm>
          <a:prstGeom prst="rect">
            <a:avLst/>
          </a:prstGeom>
        </p:spPr>
      </p:pic>
      <p:pic>
        <p:nvPicPr>
          <p:cNvPr id="6" name="Bilde 5"/>
          <p:cNvPicPr>
            <a:picLocks noChangeAspect="1"/>
          </p:cNvPicPr>
          <p:nvPr/>
        </p:nvPicPr>
        <p:blipFill>
          <a:blip r:embed="rId6"/>
          <a:stretch>
            <a:fillRect/>
          </a:stretch>
        </p:blipFill>
        <p:spPr>
          <a:xfrm>
            <a:off x="7148838" y="1185064"/>
            <a:ext cx="5164474" cy="2946176"/>
          </a:xfrm>
          <a:prstGeom prst="rect">
            <a:avLst/>
          </a:prstGeom>
        </p:spPr>
      </p:pic>
      <p:pic>
        <p:nvPicPr>
          <p:cNvPr id="7" name="Bilde 6"/>
          <p:cNvPicPr>
            <a:picLocks noChangeAspect="1"/>
          </p:cNvPicPr>
          <p:nvPr/>
        </p:nvPicPr>
        <p:blipFill>
          <a:blip r:embed="rId7"/>
          <a:stretch>
            <a:fillRect/>
          </a:stretch>
        </p:blipFill>
        <p:spPr>
          <a:xfrm>
            <a:off x="7140336" y="4443995"/>
            <a:ext cx="5506879" cy="2365498"/>
          </a:xfrm>
          <a:prstGeom prst="rect">
            <a:avLst/>
          </a:prstGeom>
        </p:spPr>
      </p:pic>
      <p:sp>
        <p:nvSpPr>
          <p:cNvPr id="2" name="Tittel 1">
            <a:extLst>
              <a:ext uri="{FF2B5EF4-FFF2-40B4-BE49-F238E27FC236}">
                <a16:creationId xmlns:a16="http://schemas.microsoft.com/office/drawing/2014/main" id="{6C8C4080-F49F-1C9E-B4DB-2DC75EB77E3C}"/>
              </a:ext>
            </a:extLst>
          </p:cNvPr>
          <p:cNvSpPr>
            <a:spLocks noGrp="1"/>
          </p:cNvSpPr>
          <p:nvPr>
            <p:ph type="title"/>
          </p:nvPr>
        </p:nvSpPr>
        <p:spPr>
          <a:xfrm>
            <a:off x="2954533" y="588794"/>
            <a:ext cx="10909748" cy="817244"/>
          </a:xfrm>
        </p:spPr>
        <p:txBody>
          <a:bodyPr>
            <a:normAutofit fontScale="90000"/>
          </a:bodyPr>
          <a:lstStyle/>
          <a:p>
            <a:r>
              <a:rPr lang="el" err="1"/>
              <a:t>Υπερβολική εμπιστοσύνη σε ανθρωπόμορφα ρομπότ</a:t>
            </a:r>
            <a:endParaRPr lang="nb-NO"/>
          </a:p>
        </p:txBody>
      </p:sp>
    </p:spTree>
    <p:extLst>
      <p:ext uri="{BB962C8B-B14F-4D97-AF65-F5344CB8AC3E}">
        <p14:creationId xmlns:p14="http://schemas.microsoft.com/office/powerpoint/2010/main" val="2532977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F94EB8-2EB0-E5B2-1440-DBEAEC29C959}"/>
              </a:ext>
            </a:extLst>
          </p:cNvPr>
          <p:cNvPicPr>
            <a:picLocks noChangeAspect="1"/>
          </p:cNvPicPr>
          <p:nvPr/>
        </p:nvPicPr>
        <p:blipFill>
          <a:blip r:embed="rId3">
            <a:alphaModFix amt="15000"/>
          </a:blip>
          <a:stretch>
            <a:fillRect/>
          </a:stretch>
        </p:blipFill>
        <p:spPr>
          <a:xfrm>
            <a:off x="0" y="0"/>
            <a:ext cx="14653426" cy="8229600"/>
          </a:xfrm>
          <a:prstGeom prst="rect">
            <a:avLst/>
          </a:prstGeom>
        </p:spPr>
      </p:pic>
      <p:sp>
        <p:nvSpPr>
          <p:cNvPr id="2" name="Tittel 1"/>
          <p:cNvSpPr>
            <a:spLocks noGrp="1"/>
          </p:cNvSpPr>
          <p:nvPr>
            <p:ph type="title"/>
          </p:nvPr>
        </p:nvSpPr>
        <p:spPr>
          <a:xfrm>
            <a:off x="2954533" y="588794"/>
            <a:ext cx="10354411" cy="817244"/>
          </a:xfrm>
        </p:spPr>
        <p:txBody>
          <a:bodyPr>
            <a:normAutofit fontScale="90000"/>
          </a:bodyPr>
          <a:lstStyle/>
          <a:p>
            <a:r>
              <a:rPr lang="el" err="1"/>
              <a:t>Υπερβολική εμπιστοσύνη σε ανθρωπόμορφα ρομπότ</a:t>
            </a:r>
            <a:endParaRPr lang="nb-NO"/>
          </a:p>
        </p:txBody>
      </p:sp>
      <p:sp>
        <p:nvSpPr>
          <p:cNvPr id="3" name="Plassholder for innhold 2"/>
          <p:cNvSpPr>
            <a:spLocks noGrp="1"/>
          </p:cNvSpPr>
          <p:nvPr>
            <p:ph idx="1"/>
          </p:nvPr>
        </p:nvSpPr>
        <p:spPr/>
        <p:txBody>
          <a:bodyPr>
            <a:normAutofit fontScale="77500" lnSpcReduction="20000"/>
          </a:bodyPr>
          <a:lstStyle/>
          <a:p>
            <a:r>
              <a:rPr lang="el"/>
              <a:t>Η εμπιστοσύνη είναι το λιπαντικό για αποτελεσματική συνεργασία. Η εμπιστοσύνη ενισχύει την αποτελεσματικότητα του HRI, αλλά παρέχει επίσης έναν πιθανό φορέα επίθεσης σε επιθέσεις Κοινωνικής Μηχανικής.</a:t>
            </a:r>
          </a:p>
          <a:p>
            <a:r>
              <a:rPr lang="el" err="1"/>
              <a:t>Η καλή βαθμονομημένη εμπιστοσύνη απαιτεί γνώση σχετικά με τη λειτουργικότητα, την αξιοπιστία και την εξυπηρετικότητα του άλλου. Όπου αυτό λείπει, είναι πιθανή η υπερβολική εμπιστοσύνη.</a:t>
            </a:r>
            <a:endParaRPr lang="nb-NO"/>
          </a:p>
          <a:p>
            <a:r>
              <a:rPr lang="el" err="1"/>
              <a:t>Υπερβολική εμπιστοσύνη: Πώς ένα σύστημα θα μπορούσε να βασιστεί ακατάλληλα, ακόμη και να θέσει σε κίνδυνο την ασφάλεια και την κερδοφορία. Κακή βαθμονόμηση μεταξύ της εμπιστοσύνης του ατόμου και των δυνατοτήτων του συστήματος.</a:t>
            </a:r>
          </a:p>
          <a:p>
            <a:r>
              <a:rPr lang="el" err="1"/>
              <a:t>Οι συμμετέχοντες μπορούν να εμπιστευτούν και να συμμορφωθούν με το αίτημα του ρομπότ ακόμα και όταν δεν ακούγονται διαφανή ή περίεργα.</a:t>
            </a:r>
          </a:p>
          <a:p>
            <a:r>
              <a:rPr lang="el"/>
              <a:t>Η ανθρωπιά (ανθρωπομορφισμός) διευκολύνει την ομοιότητα και έτσι προάγει την εμπιστοσύνη. Ειδικά η γλυκύτητα (χαρακτηριστικά που μοιάζουν με παιδιά) κάνει τους ανθρώπους πιο έμπιστους και αλληλεπιδρούν φυσικά.</a:t>
            </a:r>
          </a:p>
        </p:txBody>
      </p:sp>
    </p:spTree>
    <p:extLst>
      <p:ext uri="{BB962C8B-B14F-4D97-AF65-F5344CB8AC3E}">
        <p14:creationId xmlns:p14="http://schemas.microsoft.com/office/powerpoint/2010/main" val="315803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9EAD4-4D41-677E-A6C0-796E8BEF8727}"/>
              </a:ext>
            </a:extLst>
          </p:cNvPr>
          <p:cNvPicPr>
            <a:picLocks noChangeAspect="1"/>
          </p:cNvPicPr>
          <p:nvPr/>
        </p:nvPicPr>
        <p:blipFill>
          <a:blip r:embed="rId3">
            <a:alphaModFix amt="15000"/>
          </a:blip>
          <a:stretch>
            <a:fillRect/>
          </a:stretch>
        </p:blipFill>
        <p:spPr>
          <a:xfrm>
            <a:off x="0" y="0"/>
            <a:ext cx="14653426" cy="8229600"/>
          </a:xfrm>
          <a:prstGeom prst="rect">
            <a:avLst/>
          </a:prstGeom>
        </p:spPr>
      </p:pic>
      <p:sp>
        <p:nvSpPr>
          <p:cNvPr id="2" name="Tittel 1"/>
          <p:cNvSpPr>
            <a:spLocks noGrp="1"/>
          </p:cNvSpPr>
          <p:nvPr>
            <p:ph type="title"/>
          </p:nvPr>
        </p:nvSpPr>
        <p:spPr>
          <a:xfrm>
            <a:off x="2997148" y="581960"/>
            <a:ext cx="8851996" cy="817244"/>
          </a:xfrm>
        </p:spPr>
        <p:txBody>
          <a:bodyPr>
            <a:normAutofit fontScale="90000"/>
          </a:bodyPr>
          <a:lstStyle/>
          <a:p>
            <a:r>
              <a:rPr lang="el"/>
              <a:t>Και ούτω καθεξής...</a:t>
            </a:r>
            <a:endParaRPr lang="nb-NO"/>
          </a:p>
        </p:txBody>
      </p:sp>
      <p:pic>
        <p:nvPicPr>
          <p:cNvPr id="4" name="Bilde 3"/>
          <p:cNvPicPr>
            <a:picLocks noChangeAspect="1"/>
          </p:cNvPicPr>
          <p:nvPr/>
        </p:nvPicPr>
        <p:blipFill>
          <a:blip r:embed="rId4"/>
          <a:stretch>
            <a:fillRect/>
          </a:stretch>
        </p:blipFill>
        <p:spPr>
          <a:xfrm rot="20378966">
            <a:off x="2498622" y="2282738"/>
            <a:ext cx="6210028" cy="1061010"/>
          </a:xfrm>
          <a:prstGeom prst="rect">
            <a:avLst/>
          </a:prstGeom>
        </p:spPr>
      </p:pic>
      <p:sp>
        <p:nvSpPr>
          <p:cNvPr id="5" name="TekstSylinder 4"/>
          <p:cNvSpPr txBox="1"/>
          <p:nvPr/>
        </p:nvSpPr>
        <p:spPr>
          <a:xfrm>
            <a:off x="8424725" y="2411410"/>
            <a:ext cx="3546958" cy="341632"/>
          </a:xfrm>
          <a:prstGeom prst="rect">
            <a:avLst/>
          </a:prstGeom>
          <a:noFill/>
        </p:spPr>
        <p:txBody>
          <a:bodyPr wrap="square" rtlCol="0">
            <a:spAutoFit/>
          </a:bodyPr>
          <a:lstStyle/>
          <a:p>
            <a:pPr defTabSz="1097280"/>
            <a:r>
              <a:rPr lang="el" sz="1620" err="1">
                <a:solidFill>
                  <a:prstClr val="black"/>
                </a:solidFill>
                <a:latin typeface="Calibri" panose="020F0502020204030204"/>
              </a:rPr>
              <a:t>Άνθρωποι δωροδοκούνται από ρομπότ</a:t>
            </a:r>
            <a:endParaRPr lang="nb-NO" sz="1620">
              <a:solidFill>
                <a:prstClr val="black"/>
              </a:solidFill>
              <a:latin typeface="Calibri" panose="020F0502020204030204"/>
            </a:endParaRPr>
          </a:p>
        </p:txBody>
      </p:sp>
      <p:pic>
        <p:nvPicPr>
          <p:cNvPr id="6" name="Bilde 5"/>
          <p:cNvPicPr>
            <a:picLocks noChangeAspect="1"/>
          </p:cNvPicPr>
          <p:nvPr/>
        </p:nvPicPr>
        <p:blipFill>
          <a:blip r:embed="rId5"/>
          <a:stretch>
            <a:fillRect/>
          </a:stretch>
        </p:blipFill>
        <p:spPr>
          <a:xfrm rot="20369810">
            <a:off x="2570928" y="4528708"/>
            <a:ext cx="5794714" cy="1385387"/>
          </a:xfrm>
          <a:prstGeom prst="rect">
            <a:avLst/>
          </a:prstGeom>
        </p:spPr>
      </p:pic>
      <p:sp>
        <p:nvSpPr>
          <p:cNvPr id="7" name="TekstSylinder 6"/>
          <p:cNvSpPr txBox="1"/>
          <p:nvPr/>
        </p:nvSpPr>
        <p:spPr>
          <a:xfrm>
            <a:off x="8424725" y="5541950"/>
            <a:ext cx="3546958" cy="590931"/>
          </a:xfrm>
          <a:prstGeom prst="rect">
            <a:avLst/>
          </a:prstGeom>
          <a:noFill/>
        </p:spPr>
        <p:txBody>
          <a:bodyPr wrap="square" rtlCol="0">
            <a:spAutoFit/>
          </a:bodyPr>
          <a:lstStyle/>
          <a:p>
            <a:pPr defTabSz="1097280"/>
            <a:r>
              <a:rPr lang="el" sz="1620" err="1">
                <a:solidFill>
                  <a:prstClr val="black"/>
                </a:solidFill>
                <a:latin typeface="Calibri" panose="020F0502020204030204"/>
              </a:rPr>
              <a:t>Οι άνθρωποι αλλάζουν τις ιδέες τους για να συμμορφωθούν με τις προτάσεις του ρομπότ</a:t>
            </a:r>
            <a:endParaRPr lang="nb-NO" sz="1620">
              <a:solidFill>
                <a:prstClr val="black"/>
              </a:solidFill>
              <a:latin typeface="Calibri" panose="020F0502020204030204"/>
            </a:endParaRPr>
          </a:p>
        </p:txBody>
      </p:sp>
    </p:spTree>
    <p:extLst>
      <p:ext uri="{BB962C8B-B14F-4D97-AF65-F5344CB8AC3E}">
        <p14:creationId xmlns:p14="http://schemas.microsoft.com/office/powerpoint/2010/main" val="15563045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617CCA-EB4E-8C32-D4C5-1D19A3FA9C11}"/>
              </a:ext>
            </a:extLst>
          </p:cNvPr>
          <p:cNvPicPr>
            <a:picLocks noChangeAspect="1"/>
          </p:cNvPicPr>
          <p:nvPr/>
        </p:nvPicPr>
        <p:blipFill>
          <a:blip r:embed="rId3">
            <a:alphaModFix amt="15000"/>
          </a:blip>
          <a:stretch>
            <a:fillRect/>
          </a:stretch>
        </p:blipFill>
        <p:spPr>
          <a:xfrm>
            <a:off x="0" y="0"/>
            <a:ext cx="14653426" cy="8229600"/>
          </a:xfrm>
          <a:prstGeom prst="rect">
            <a:avLst/>
          </a:prstGeom>
        </p:spPr>
      </p:pic>
      <p:sp>
        <p:nvSpPr>
          <p:cNvPr id="3" name="Plassholder for innhold 2"/>
          <p:cNvSpPr>
            <a:spLocks noGrp="1"/>
          </p:cNvSpPr>
          <p:nvPr>
            <p:ph idx="1"/>
          </p:nvPr>
        </p:nvSpPr>
        <p:spPr>
          <a:xfrm>
            <a:off x="138676" y="2420312"/>
            <a:ext cx="5014935" cy="5415006"/>
          </a:xfrm>
        </p:spPr>
        <p:txBody>
          <a:bodyPr>
            <a:noAutofit/>
          </a:bodyPr>
          <a:lstStyle/>
          <a:p>
            <a:pPr marL="0" indent="0">
              <a:buNone/>
            </a:pPr>
            <a:r>
              <a:rPr lang="el" sz="1800" b="1" dirty="0"/>
              <a:t>Τι μάθαμε;</a:t>
            </a:r>
          </a:p>
          <a:p>
            <a:r>
              <a:rPr lang="el" sz="1800" dirty="0"/>
              <a:t>Η εμπιστοσύνη είναι μέρος της χρηστικότητας. Πρέπει να αποτελεί κεντρικό στοιχείο στη διαδικασία σχεδιασμού κατά την εξέταση στοιχείων τεχνητής νοημοσύνης.</a:t>
            </a:r>
          </a:p>
          <a:p>
            <a:r>
              <a:rPr lang="el" sz="1800" dirty="0"/>
              <a:t>Παράγοντες που σχετίζονται με το ρομπότ, τον άνθρωπο και το περιβάλλον με βάση τα συμφραζόμενα έχουν όλοι σημαντικές σχέσεις με την εμπιστοσύνη ανθρώπου-ρομπότ. </a:t>
            </a:r>
          </a:p>
          <a:p>
            <a:r>
              <a:rPr lang="el" sz="1800" dirty="0"/>
              <a:t>Σε κάθε κατηγορία, πολλές υποκατηγορίες και μεμονωμένα προηγούμενα εμπιστοσύνης είναι σημαντικοί προγνωστικοί παράγοντες για το πόσο ένα άτομο θα εμπιστευτεί ένα ρομπότ. </a:t>
            </a:r>
          </a:p>
          <a:p>
            <a:r>
              <a:rPr lang="el" sz="1800" dirty="0"/>
              <a:t>Αυτά τα προηγούμενα εμπιστοσύνης μπορούν να χρησιμοποιηθούν για να βοηθήσουν στην κατανόηση ποιοι παράγοντες συμβάλλουν σε υψηλότερα και χαμηλότερα επίπεδα εμπιστοσύνης.</a:t>
            </a:r>
          </a:p>
        </p:txBody>
      </p:sp>
      <p:pic>
        <p:nvPicPr>
          <p:cNvPr id="6" name="Bilde 5"/>
          <p:cNvPicPr>
            <a:picLocks noChangeAspect="1"/>
          </p:cNvPicPr>
          <p:nvPr/>
        </p:nvPicPr>
        <p:blipFill>
          <a:blip r:embed="rId4"/>
          <a:stretch>
            <a:fillRect/>
          </a:stretch>
        </p:blipFill>
        <p:spPr>
          <a:xfrm>
            <a:off x="257709" y="406373"/>
            <a:ext cx="6358931" cy="1854689"/>
          </a:xfrm>
          <a:prstGeom prst="rect">
            <a:avLst/>
          </a:prstGeom>
        </p:spPr>
      </p:pic>
      <p:sp>
        <p:nvSpPr>
          <p:cNvPr id="7" name="TekstSylinder 6"/>
          <p:cNvSpPr txBox="1"/>
          <p:nvPr/>
        </p:nvSpPr>
        <p:spPr>
          <a:xfrm>
            <a:off x="10662572" y="6795382"/>
            <a:ext cx="2370125" cy="341632"/>
          </a:xfrm>
          <a:prstGeom prst="rect">
            <a:avLst/>
          </a:prstGeom>
          <a:noFill/>
        </p:spPr>
        <p:txBody>
          <a:bodyPr wrap="square" rtlCol="0">
            <a:spAutoFit/>
          </a:bodyPr>
          <a:lstStyle/>
          <a:p>
            <a:pPr defTabSz="1097280"/>
            <a:r>
              <a:rPr lang="el" sz="1620">
                <a:solidFill>
                  <a:prstClr val="black"/>
                </a:solidFill>
                <a:latin typeface="Calibri" panose="020F0502020204030204"/>
              </a:rPr>
              <a:t>Ανθρώπινοι παράγοντες (2020)</a:t>
            </a:r>
            <a:endParaRPr lang="nb-NO" sz="1620">
              <a:solidFill>
                <a:prstClr val="black"/>
              </a:solidFill>
              <a:latin typeface="Calibri" panose="020F0502020204030204"/>
            </a:endParaRPr>
          </a:p>
        </p:txBody>
      </p:sp>
      <p:pic>
        <p:nvPicPr>
          <p:cNvPr id="5" name="Picture 4">
            <a:extLst>
              <a:ext uri="{FF2B5EF4-FFF2-40B4-BE49-F238E27FC236}">
                <a16:creationId xmlns:a16="http://schemas.microsoft.com/office/drawing/2014/main" id="{01C8963B-D8D4-148E-2115-0C5F53B734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05608" y="0"/>
            <a:ext cx="9595822" cy="8229600"/>
          </a:xfrm>
          <a:prstGeom prst="rect">
            <a:avLst/>
          </a:prstGeom>
        </p:spPr>
      </p:pic>
      <p:grpSp>
        <p:nvGrpSpPr>
          <p:cNvPr id="2" name="Group 1">
            <a:extLst>
              <a:ext uri="{FF2B5EF4-FFF2-40B4-BE49-F238E27FC236}">
                <a16:creationId xmlns:a16="http://schemas.microsoft.com/office/drawing/2014/main" id="{CCA6B52D-F049-BF4C-99B0-1681B833FE2B}"/>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B6CF65A1-F0F1-59D6-5E79-3CB7279DF78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231AB865-8B05-84E7-01FA-0A20E51990C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870944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24CE0F-E8CF-B9DE-168D-CD85B7133CF5}"/>
              </a:ext>
            </a:extLst>
          </p:cNvPr>
          <p:cNvPicPr>
            <a:picLocks noChangeAspect="1"/>
          </p:cNvPicPr>
          <p:nvPr/>
        </p:nvPicPr>
        <p:blipFill>
          <a:blip r:embed="rId3">
            <a:alphaModFix amt="15000"/>
          </a:blip>
          <a:stretch>
            <a:fillRect/>
          </a:stretch>
        </p:blipFill>
        <p:spPr>
          <a:xfrm>
            <a:off x="0" y="0"/>
            <a:ext cx="14653426" cy="8229600"/>
          </a:xfrm>
          <a:prstGeom prst="rect">
            <a:avLst/>
          </a:prstGeom>
        </p:spPr>
      </p:pic>
      <p:sp>
        <p:nvSpPr>
          <p:cNvPr id="2" name="Tittel 1"/>
          <p:cNvSpPr>
            <a:spLocks noGrp="1"/>
          </p:cNvSpPr>
          <p:nvPr>
            <p:ph type="title"/>
          </p:nvPr>
        </p:nvSpPr>
        <p:spPr>
          <a:xfrm>
            <a:off x="2611243" y="224047"/>
            <a:ext cx="10196675" cy="715142"/>
          </a:xfrm>
        </p:spPr>
        <p:txBody>
          <a:bodyPr/>
          <a:lstStyle/>
          <a:p>
            <a:r>
              <a:rPr lang="el" sz="2880" dirty="0"/>
              <a:t>Η εμπιστοσύνη ως προηγούμενο για την αποδοχή της καινοτομίας</a:t>
            </a:r>
            <a:endParaRPr lang="nb-NO" sz="2880" dirty="0"/>
          </a:p>
        </p:txBody>
      </p:sp>
      <p:sp>
        <p:nvSpPr>
          <p:cNvPr id="6" name="Rektangel 5"/>
          <p:cNvSpPr/>
          <p:nvPr/>
        </p:nvSpPr>
        <p:spPr>
          <a:xfrm>
            <a:off x="393435" y="828212"/>
            <a:ext cx="6423001" cy="7405104"/>
          </a:xfrm>
          <a:prstGeom prst="rect">
            <a:avLst/>
          </a:prstGeom>
        </p:spPr>
        <p:txBody>
          <a:bodyPr wrap="square">
            <a:spAutoFit/>
          </a:bodyPr>
          <a:lstStyle/>
          <a:p>
            <a:pPr defTabSz="1097280"/>
            <a:r>
              <a:rPr lang="el" sz="2160" i="1" dirty="0">
                <a:solidFill>
                  <a:prstClr val="black"/>
                </a:solidFill>
                <a:latin typeface="AdvOT46dcae81"/>
              </a:rPr>
              <a:t>Σύμφωνα με έρευνα του κλάδου, η αυτοματοποίηση των οχημάτων υπόσχεται επανάσταση στην ασφάλεια της κυκλοφορίας, την κινητικότητα και την ποιότητα ζωής. Ωστόσο, η επιτυχία τέτοιων οχημάτων εξαρτάται από την αποδοχή τους. Αυτή η μελέτη διερευνά την επίδραση της εμπιστοσύνης στην τεχνολογία, τις ανησυχίες για την εγκατάλειψη του ελέγχου, την αντιληπτή χρησιμότητα, την αντιληπτή ευκολία χρήσης, την καινοτομία του παράγοντα προσωπικότητας και την απόλαυση της οδήγησης ενός αυτοκινήτου στην a priori πρόθεση υιοθέτησης ενός αυτόνομου οχήματος. Η μελέτη δείχνει ότι </a:t>
            </a:r>
            <a:r>
              <a:rPr lang="el" sz="2160" i="1" dirty="0">
                <a:solidFill>
                  <a:srgbClr val="FF0000"/>
                </a:solidFill>
                <a:latin typeface="AdvOT46dcae81"/>
              </a:rPr>
              <a:t>η εμπιστοσύνη στην τεχνολογία </a:t>
            </a:r>
            <a:r>
              <a:rPr lang="el" sz="2160" i="1" dirty="0">
                <a:solidFill>
                  <a:prstClr val="black"/>
                </a:solidFill>
                <a:latin typeface="AdvOT46dcae81"/>
              </a:rPr>
              <a:t>και η ανησυχία για την παράδοση του ελέγχου σε μια μηχανή συμβαδίζουν με τη</a:t>
            </a:r>
            <a:r>
              <a:rPr lang="el" sz="2160" i="1" dirty="0">
                <a:solidFill>
                  <a:prstClr val="black"/>
                </a:solidFill>
                <a:latin typeface="AdvOT46dcae81+20"/>
              </a:rPr>
              <a:t> </a:t>
            </a:r>
            <a:r>
              <a:rPr lang="el" sz="2160" i="1" dirty="0">
                <a:solidFill>
                  <a:prstClr val="black"/>
                </a:solidFill>
                <a:latin typeface="AdvOT46dcae81"/>
              </a:rPr>
              <a:t>γνωστική και συναισθηματική αντίληψη των ερωτηθέντων για αυτήν την καινοτομία. Επιπλέον, η αντιληπτή χρησιμότητα αντιπροσωπεύει έναν παράγοντα επιρροής, ενώ η απόλαυση της οδήγησης αυτοκινήτου αποτελεί εμπόδιο στην</a:t>
            </a:r>
            <a:r>
              <a:rPr lang="el" sz="2160" i="1" dirty="0">
                <a:solidFill>
                  <a:prstClr val="black"/>
                </a:solidFill>
                <a:latin typeface="AdvOT46dcae81+20"/>
              </a:rPr>
              <a:t> </a:t>
            </a:r>
            <a:r>
              <a:rPr lang="el" sz="2160" i="1" dirty="0">
                <a:solidFill>
                  <a:prstClr val="black"/>
                </a:solidFill>
                <a:latin typeface="AdvOT46dcae81"/>
              </a:rPr>
              <a:t>αποδοχή της τεχνολογίας. Οι καινοτόμοι αντιπροσωπεύουν έναν πολλά υποσχόμενο στόχο για εκστρατείες, καθώς είναι πιο πιθανό να υιοθετήσουν ένα αυτόνομο όχημα.</a:t>
            </a:r>
            <a:endParaRPr lang="nb-NO" sz="2160" i="1" dirty="0">
              <a:solidFill>
                <a:prstClr val="black"/>
              </a:solidFill>
              <a:latin typeface="Calibri" panose="020F0502020204030204"/>
            </a:endParaRPr>
          </a:p>
        </p:txBody>
      </p:sp>
      <p:sp>
        <p:nvSpPr>
          <p:cNvPr id="3" name="TekstSylinder 2"/>
          <p:cNvSpPr txBox="1"/>
          <p:nvPr/>
        </p:nvSpPr>
        <p:spPr>
          <a:xfrm>
            <a:off x="6365325" y="7702727"/>
            <a:ext cx="1857111" cy="341632"/>
          </a:xfrm>
          <a:prstGeom prst="rect">
            <a:avLst/>
          </a:prstGeom>
          <a:noFill/>
        </p:spPr>
        <p:txBody>
          <a:bodyPr wrap="none" rtlCol="0">
            <a:spAutoFit/>
          </a:bodyPr>
          <a:lstStyle/>
          <a:p>
            <a:pPr defTabSz="1097280"/>
            <a:r>
              <a:rPr lang="el" sz="1620" err="1">
                <a:solidFill>
                  <a:prstClr val="black"/>
                </a:solidFill>
                <a:latin typeface="Calibri" panose="020F0502020204030204"/>
              </a:rPr>
              <a:t>Hegner et al. (2019)</a:t>
            </a:r>
            <a:endParaRPr lang="nb-NO" sz="1620">
              <a:solidFill>
                <a:prstClr val="black"/>
              </a:solidFill>
              <a:latin typeface="Calibri" panose="020F0502020204030204"/>
            </a:endParaRPr>
          </a:p>
        </p:txBody>
      </p:sp>
      <p:pic>
        <p:nvPicPr>
          <p:cNvPr id="9" name="Picture 8">
            <a:extLst>
              <a:ext uri="{FF2B5EF4-FFF2-40B4-BE49-F238E27FC236}">
                <a16:creationId xmlns:a16="http://schemas.microsoft.com/office/drawing/2014/main" id="{B8D031A4-6B38-DC75-ADC4-03F26521AFA5}"/>
              </a:ext>
            </a:extLst>
          </p:cNvPr>
          <p:cNvPicPr>
            <a:picLocks noChangeAspect="1"/>
          </p:cNvPicPr>
          <p:nvPr/>
        </p:nvPicPr>
        <p:blipFill>
          <a:blip r:embed="rId4"/>
          <a:stretch>
            <a:fillRect/>
          </a:stretch>
        </p:blipFill>
        <p:spPr>
          <a:xfrm>
            <a:off x="6816436" y="1163236"/>
            <a:ext cx="7683385" cy="4881775"/>
          </a:xfrm>
          <a:prstGeom prst="rect">
            <a:avLst/>
          </a:prstGeom>
        </p:spPr>
      </p:pic>
    </p:spTree>
    <p:extLst>
      <p:ext uri="{BB962C8B-B14F-4D97-AF65-F5344CB8AC3E}">
        <p14:creationId xmlns:p14="http://schemas.microsoft.com/office/powerpoint/2010/main" val="39427097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B8807-5A8D-A5CC-87A3-32DCBACC2E9D}"/>
              </a:ext>
            </a:extLst>
          </p:cNvPr>
          <p:cNvPicPr>
            <a:picLocks noChangeAspect="1"/>
          </p:cNvPicPr>
          <p:nvPr/>
        </p:nvPicPr>
        <p:blipFill>
          <a:blip r:embed="rId3">
            <a:alphaModFix amt="15000"/>
          </a:blip>
          <a:stretch>
            <a:fillRect/>
          </a:stretch>
        </p:blipFill>
        <p:spPr>
          <a:xfrm>
            <a:off x="0" y="0"/>
            <a:ext cx="14653426" cy="8229600"/>
          </a:xfrm>
          <a:prstGeom prst="rect">
            <a:avLst/>
          </a:prstGeom>
        </p:spPr>
      </p:pic>
      <p:grpSp>
        <p:nvGrpSpPr>
          <p:cNvPr id="7" name="Gruppe 6"/>
          <p:cNvGrpSpPr/>
          <p:nvPr/>
        </p:nvGrpSpPr>
        <p:grpSpPr>
          <a:xfrm>
            <a:off x="1828803" y="1028703"/>
            <a:ext cx="1374347" cy="1891836"/>
            <a:chOff x="280632" y="293088"/>
            <a:chExt cx="2764754" cy="3454389"/>
          </a:xfrm>
        </p:grpSpPr>
        <p:pic>
          <p:nvPicPr>
            <p:cNvPr id="5" name="Bild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0632" y="293088"/>
              <a:ext cx="2240100" cy="3199920"/>
            </a:xfrm>
            <a:prstGeom prst="rect">
              <a:avLst/>
            </a:prstGeom>
          </p:spPr>
        </p:pic>
        <p:sp>
          <p:nvSpPr>
            <p:cNvPr id="6" name="TekstSylinder 5"/>
            <p:cNvSpPr txBox="1"/>
            <p:nvPr/>
          </p:nvSpPr>
          <p:spPr>
            <a:xfrm>
              <a:off x="1916082" y="3123676"/>
              <a:ext cx="1129304" cy="62380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defTabSz="1097280"/>
              <a:r>
                <a:rPr lang="el" sz="1620" err="1">
                  <a:solidFill>
                    <a:prstClr val="black"/>
                  </a:solidFill>
                  <a:latin typeface="Calibri" panose="020F0502020204030204"/>
                </a:rPr>
                <a:t>iCub</a:t>
              </a:r>
              <a:endParaRPr lang="nb-NO" sz="1620">
                <a:solidFill>
                  <a:prstClr val="black"/>
                </a:solidFill>
                <a:latin typeface="Calibri" panose="020F0502020204030204"/>
              </a:endParaRPr>
            </a:p>
          </p:txBody>
        </p:sp>
      </p:grpSp>
      <p:sp>
        <p:nvSpPr>
          <p:cNvPr id="8" name="TekstSylinder 7"/>
          <p:cNvSpPr txBox="1"/>
          <p:nvPr/>
        </p:nvSpPr>
        <p:spPr>
          <a:xfrm>
            <a:off x="1919326" y="2936038"/>
            <a:ext cx="2032711" cy="246221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1097280"/>
            <a:r>
              <a:rPr lang="el" sz="1400" dirty="0">
                <a:solidFill>
                  <a:prstClr val="black"/>
                </a:solidFill>
                <a:latin typeface="Calibri" panose="020F0502020204030204"/>
              </a:rPr>
              <a:t>Το SE attack modell του Mitnick που εφαρμόζεται από ρομπότ:</a:t>
            </a:r>
          </a:p>
          <a:p>
            <a:pPr marL="308610" indent="-308610" defTabSz="1097280">
              <a:buFontTx/>
              <a:buAutoNum type="arabicParenBoth"/>
            </a:pPr>
            <a:r>
              <a:rPr lang="el" sz="1400" dirty="0">
                <a:solidFill>
                  <a:prstClr val="black"/>
                </a:solidFill>
                <a:latin typeface="Calibri" panose="020F0502020204030204"/>
              </a:rPr>
              <a:t>Έρευνα</a:t>
            </a:r>
          </a:p>
          <a:p>
            <a:pPr marL="308610" indent="-308610" defTabSz="1097280">
              <a:buFontTx/>
              <a:buAutoNum type="arabicParenBoth"/>
            </a:pPr>
            <a:r>
              <a:rPr lang="el" sz="1400" dirty="0">
                <a:solidFill>
                  <a:prstClr val="black"/>
                </a:solidFill>
                <a:latin typeface="Calibri" panose="020F0502020204030204"/>
              </a:rPr>
              <a:t>Αναπτύξτε εμπιστοσύνη</a:t>
            </a:r>
            <a:endParaRPr lang="de-DE" sz="1400" dirty="0">
              <a:solidFill>
                <a:prstClr val="black"/>
              </a:solidFill>
              <a:latin typeface="Calibri" panose="020F0502020204030204"/>
            </a:endParaRPr>
          </a:p>
          <a:p>
            <a:pPr marL="308610" indent="-308610" defTabSz="1097280">
              <a:buFontTx/>
              <a:buAutoNum type="arabicParenBoth"/>
            </a:pPr>
            <a:r>
              <a:rPr lang="el" sz="1400" dirty="0">
                <a:solidFill>
                  <a:prstClr val="black"/>
                </a:solidFill>
                <a:latin typeface="Calibri" panose="020F0502020204030204"/>
              </a:rPr>
              <a:t>Εκμεταλλευτείτε την εμπιστοσύνη</a:t>
            </a:r>
            <a:endParaRPr lang="de-DE" sz="1400" dirty="0">
              <a:solidFill>
                <a:prstClr val="black"/>
              </a:solidFill>
              <a:latin typeface="Calibri" panose="020F0502020204030204"/>
            </a:endParaRPr>
          </a:p>
          <a:p>
            <a:pPr marL="308610" indent="-308610" defTabSz="1097280">
              <a:buFontTx/>
              <a:buAutoNum type="arabicParenBoth"/>
            </a:pPr>
            <a:r>
              <a:rPr lang="el" sz="1400" dirty="0">
                <a:solidFill>
                  <a:prstClr val="black"/>
                </a:solidFill>
                <a:latin typeface="Calibri" panose="020F0502020204030204"/>
              </a:rPr>
              <a:t>Αξιοποιήστε τις πληροφορίες</a:t>
            </a:r>
            <a:endParaRPr lang="nb-NO" sz="1400" dirty="0">
              <a:solidFill>
                <a:prstClr val="black"/>
              </a:solidFill>
              <a:latin typeface="Calibri" panose="020F0502020204030204"/>
            </a:endParaRPr>
          </a:p>
        </p:txBody>
      </p:sp>
      <p:sp>
        <p:nvSpPr>
          <p:cNvPr id="9" name="Rektangel 8"/>
          <p:cNvSpPr/>
          <p:nvPr/>
        </p:nvSpPr>
        <p:spPr>
          <a:xfrm>
            <a:off x="4272991" y="2732443"/>
            <a:ext cx="4625035" cy="263149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1097280"/>
            <a:r>
              <a:rPr lang="el" sz="1100" i="1" dirty="0">
                <a:solidFill>
                  <a:prstClr val="black"/>
                </a:solidFill>
                <a:latin typeface="TimesNewRomanPSMT"/>
              </a:rPr>
              <a:t>Σε αυτό το πείραμα, το ανθρωποειδές ρομπότ iCub ρώτησε έναν</a:t>
            </a:r>
          </a:p>
          <a:p>
            <a:pPr defTabSz="1097280"/>
            <a:r>
              <a:rPr lang="el" sz="1100" i="1" dirty="0">
                <a:solidFill>
                  <a:prstClr val="black"/>
                </a:solidFill>
                <a:latin typeface="TimesNewRomanPSMT"/>
              </a:rPr>
              <a:t>σειρά ερωτήσεων σχετικά με την ιδιωτική ζωή των συμμετεχόντων (i) -</a:t>
            </a:r>
          </a:p>
          <a:p>
            <a:pPr defTabSz="1097280"/>
            <a:r>
              <a:rPr lang="el" sz="1100" i="1" dirty="0">
                <a:solidFill>
                  <a:prstClr val="black"/>
                </a:solidFill>
                <a:latin typeface="TimesNewRomanPS-ItalicMT"/>
              </a:rPr>
              <a:t>έρευνα</a:t>
            </a:r>
            <a:r>
              <a:rPr lang="el" sz="1100" i="1" dirty="0">
                <a:solidFill>
                  <a:prstClr val="black"/>
                </a:solidFill>
                <a:latin typeface="TimesNewRomanPSMT"/>
              </a:rPr>
              <a:t>). Στη συνέχεια έπαιξαν ένα παιχνίδι κυνηγιού θησαυρού, στο οποίο</a:t>
            </a:r>
          </a:p>
          <a:p>
            <a:pPr defTabSz="1097280"/>
            <a:r>
              <a:rPr lang="el" sz="1100" i="1" dirty="0">
                <a:solidFill>
                  <a:prstClr val="black"/>
                </a:solidFill>
                <a:latin typeface="TimesNewRomanPSMT"/>
              </a:rPr>
              <a:t>Οι συμμετέχοντες έπρεπε να βρουν κρυμμένα αντικείμενα (</a:t>
            </a:r>
            <a:r>
              <a:rPr lang="el" sz="1100" i="1" dirty="0">
                <a:solidFill>
                  <a:prstClr val="black"/>
                </a:solidFill>
                <a:latin typeface="TimesNewRomanPS-ItalicMT"/>
              </a:rPr>
              <a:t>αυγά</a:t>
            </a:r>
            <a:r>
              <a:rPr lang="el" sz="1100" i="1" dirty="0">
                <a:solidFill>
                  <a:prstClr val="black"/>
                </a:solidFill>
                <a:latin typeface="TimesNewRomanPSMT"/>
              </a:rPr>
              <a:t>) σε ένα δωμάτιο για να</a:t>
            </a:r>
          </a:p>
          <a:p>
            <a:pPr defTabSz="1097280"/>
            <a:r>
              <a:rPr lang="el" sz="1100" i="1" dirty="0">
                <a:solidFill>
                  <a:prstClr val="black"/>
                </a:solidFill>
                <a:latin typeface="TimesNewRomanPSMT"/>
              </a:rPr>
              <a:t>Κερδίστε ένα χρηματικό έπαθλο. Το ρομπότ προσέφερε τη βοήθειά του και, όταν</a:t>
            </a:r>
          </a:p>
          <a:p>
            <a:pPr defTabSz="1097280"/>
            <a:r>
              <a:rPr lang="el" sz="1100" i="1" dirty="0">
                <a:solidFill>
                  <a:prstClr val="black"/>
                </a:solidFill>
                <a:latin typeface="TimesNewRomanPSMT"/>
              </a:rPr>
              <a:t>παρείχαν αξιόπιστες υποδείξεις σχετικά με τη θέση του κρυμμένου</a:t>
            </a:r>
          </a:p>
          <a:p>
            <a:pPr defTabSz="1097280"/>
            <a:r>
              <a:rPr lang="el" sz="1100" i="1" dirty="0">
                <a:solidFill>
                  <a:prstClr val="black"/>
                </a:solidFill>
                <a:latin typeface="TimesNewRomanPSMT"/>
              </a:rPr>
              <a:t>αυγά. Το κυνήγι θησαυρού σχεδιάστηκε για να προσφέρει μια συναρπαστική</a:t>
            </a:r>
          </a:p>
          <a:p>
            <a:pPr defTabSz="1097280"/>
            <a:r>
              <a:rPr lang="el" sz="1100" i="1" dirty="0">
                <a:solidFill>
                  <a:prstClr val="black"/>
                </a:solidFill>
                <a:latin typeface="TimesNewRomanPSMT"/>
              </a:rPr>
              <a:t>όπου η εμπιστοσύνη και η σχέση των συμμετεχόντων προς την</a:t>
            </a:r>
          </a:p>
          <a:p>
            <a:pPr defTabSz="1097280"/>
            <a:r>
              <a:rPr lang="el" sz="1100" i="1" dirty="0">
                <a:solidFill>
                  <a:prstClr val="black"/>
                </a:solidFill>
                <a:latin typeface="TimesNewRomanPSMT"/>
              </a:rPr>
              <a:t>ρομπότ θα μπορούσε να αναπτυχθεί κατά τη διάρκεια της αλληλεπίδρασης (ii) - </a:t>
            </a:r>
            <a:r>
              <a:rPr lang="el" sz="1100" i="1" dirty="0">
                <a:solidFill>
                  <a:prstClr val="black"/>
                </a:solidFill>
                <a:latin typeface="TimesNewRomanPS-ItalicMT"/>
              </a:rPr>
              <a:t>ανάπτυξη εμπιστοσύνης</a:t>
            </a:r>
          </a:p>
          <a:p>
            <a:pPr defTabSz="1097280"/>
            <a:r>
              <a:rPr lang="el" sz="1100" i="1" dirty="0">
                <a:solidFill>
                  <a:prstClr val="black"/>
                </a:solidFill>
                <a:latin typeface="TimesNewRomanPS-ItalicMT"/>
              </a:rPr>
              <a:t>και σχέση</a:t>
            </a:r>
            <a:r>
              <a:rPr lang="el" sz="1100" i="1" dirty="0">
                <a:solidFill>
                  <a:prstClr val="black"/>
                </a:solidFill>
                <a:latin typeface="TimesNewRomanPSMT"/>
              </a:rPr>
              <a:t>). Τέλος, εκμεταλλευόμενο την εμπιστοσύνη που απέκτησε, το ρομπότ</a:t>
            </a:r>
          </a:p>
          <a:p>
            <a:pPr defTabSz="1097280"/>
            <a:r>
              <a:rPr lang="el" sz="1100" i="1" dirty="0">
                <a:solidFill>
                  <a:prstClr val="black"/>
                </a:solidFill>
                <a:latin typeface="TimesNewRomanPSMT"/>
              </a:rPr>
              <a:t>προτεινόμενοι συμμετέχοντες να παίξουν το χρηματικό έπαθλο που κέρδισαν -</a:t>
            </a:r>
          </a:p>
          <a:p>
            <a:pPr defTabSz="1097280"/>
            <a:r>
              <a:rPr lang="el" sz="1100" i="1" dirty="0">
                <a:solidFill>
                  <a:prstClr val="black"/>
                </a:solidFill>
                <a:latin typeface="TimesNewRomanPSMT"/>
              </a:rPr>
              <a:t>διπλασιάζοντάς το αν μπορούσαν να βρουν άλλο αυγό και χάνοντας</a:t>
            </a:r>
          </a:p>
          <a:p>
            <a:pPr defTabSz="1097280"/>
            <a:r>
              <a:rPr lang="el" sz="1100" i="1" dirty="0">
                <a:solidFill>
                  <a:prstClr val="black"/>
                </a:solidFill>
                <a:latin typeface="TimesNewRomanPSMT"/>
              </a:rPr>
              <a:t>τα πάντα αν όχι (iii) - </a:t>
            </a:r>
            <a:r>
              <a:rPr lang="el" sz="1100" i="1" dirty="0">
                <a:solidFill>
                  <a:prstClr val="black"/>
                </a:solidFill>
                <a:latin typeface="TimesNewRomanPS-ItalicMT"/>
              </a:rPr>
              <a:t>εκμετάλλευση εμπιστοσύνης</a:t>
            </a:r>
            <a:r>
              <a:rPr lang="el" sz="1100" i="1" dirty="0">
                <a:solidFill>
                  <a:prstClr val="black"/>
                </a:solidFill>
                <a:latin typeface="TimesNewRomanPSMT"/>
              </a:rPr>
              <a:t>). </a:t>
            </a:r>
            <a:endParaRPr lang="nb-NO" sz="1100" i="1" dirty="0">
              <a:solidFill>
                <a:prstClr val="black"/>
              </a:solidFill>
              <a:latin typeface="Calibri" panose="020F0502020204030204"/>
            </a:endParaRPr>
          </a:p>
        </p:txBody>
      </p:sp>
      <p:sp>
        <p:nvSpPr>
          <p:cNvPr id="10" name="TekstSylinder 9"/>
          <p:cNvSpPr txBox="1"/>
          <p:nvPr/>
        </p:nvSpPr>
        <p:spPr>
          <a:xfrm>
            <a:off x="9073561" y="1243102"/>
            <a:ext cx="3470180" cy="3108543"/>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57176" indent="-257176" defTabSz="1097280">
              <a:buFont typeface="Arial" panose="020B0604020202020204" pitchFamily="34" charset="0"/>
              <a:buChar char="•"/>
            </a:pPr>
            <a:r>
              <a:rPr lang="el" sz="1400" dirty="0">
                <a:solidFill>
                  <a:prstClr val="black"/>
                </a:solidFill>
                <a:latin typeface="Calibri" panose="020F0502020204030204"/>
              </a:rPr>
              <a:t>Συναισθηματική έκφραση (πρόσωπο-LEDS)</a:t>
            </a:r>
          </a:p>
          <a:p>
            <a:pPr marL="257176" indent="-257176" defTabSz="1097280">
              <a:buFont typeface="Arial" panose="020B0604020202020204" pitchFamily="34" charset="0"/>
              <a:buChar char="•"/>
            </a:pPr>
            <a:r>
              <a:rPr lang="el" sz="1400" dirty="0">
                <a:solidFill>
                  <a:prstClr val="black"/>
                </a:solidFill>
                <a:latin typeface="Calibri" panose="020F0502020204030204"/>
              </a:rPr>
              <a:t>Οπτική επαφή (παρακολούθηση προσώπου)</a:t>
            </a:r>
          </a:p>
          <a:p>
            <a:pPr marL="257176" indent="-257176" defTabSz="1097280">
              <a:buFont typeface="Arial" panose="020B0604020202020204" pitchFamily="34" charset="0"/>
              <a:buChar char="•"/>
            </a:pPr>
            <a:r>
              <a:rPr lang="el" sz="1400" dirty="0">
                <a:solidFill>
                  <a:prstClr val="black"/>
                </a:solidFill>
                <a:latin typeface="Calibri" panose="020F0502020204030204"/>
              </a:rPr>
              <a:t>Λεπτές, συνεχείς τυχαίες κινήσεις, αναπνοή, ανοιγοκλείσιμο των ματιών</a:t>
            </a:r>
            <a:endParaRPr lang="de-DE" sz="1400" dirty="0">
              <a:solidFill>
                <a:prstClr val="black"/>
              </a:solidFill>
              <a:latin typeface="Calibri" panose="020F0502020204030204"/>
            </a:endParaRPr>
          </a:p>
          <a:p>
            <a:pPr marL="257176" indent="-257176" defTabSz="1097280">
              <a:buFont typeface="Arial" panose="020B0604020202020204" pitchFamily="34" charset="0"/>
              <a:buChar char="•"/>
            </a:pPr>
            <a:r>
              <a:rPr lang="el" sz="1400" dirty="0">
                <a:solidFill>
                  <a:prstClr val="black"/>
                </a:solidFill>
                <a:latin typeface="Calibri" panose="020F0502020204030204"/>
              </a:rPr>
              <a:t>Ομιλία (μεγάφωνο στο στόμα)</a:t>
            </a:r>
          </a:p>
          <a:p>
            <a:pPr marL="257176" indent="-257176" defTabSz="1097280">
              <a:buFont typeface="Arial" panose="020B0604020202020204" pitchFamily="34" charset="0"/>
              <a:buChar char="•"/>
            </a:pPr>
            <a:r>
              <a:rPr lang="el" sz="1400" dirty="0">
                <a:solidFill>
                  <a:prstClr val="black"/>
                </a:solidFill>
                <a:latin typeface="Calibri" panose="020F0502020204030204"/>
              </a:rPr>
              <a:t>Ευχάριστη φωνή</a:t>
            </a:r>
            <a:endParaRPr lang="de-DE" sz="1400" dirty="0">
              <a:solidFill>
                <a:prstClr val="black"/>
              </a:solidFill>
              <a:latin typeface="Calibri" panose="020F0502020204030204"/>
            </a:endParaRPr>
          </a:p>
          <a:p>
            <a:pPr marL="257176" indent="-257176" defTabSz="1097280">
              <a:buFont typeface="Arial" panose="020B0604020202020204" pitchFamily="34" charset="0"/>
              <a:buChar char="•"/>
            </a:pPr>
            <a:r>
              <a:rPr lang="el" sz="1400" dirty="0">
                <a:solidFill>
                  <a:prstClr val="black"/>
                </a:solidFill>
                <a:latin typeface="Calibri" panose="020F0502020204030204"/>
              </a:rPr>
              <a:t>Χειρονομίες (κατάδειξη, μίμηση διαδικασίας σκέψης, χαιρετισμός)</a:t>
            </a:r>
          </a:p>
          <a:p>
            <a:pPr marL="257176" indent="-257176" defTabSz="1097280">
              <a:buFont typeface="Arial" panose="020B0604020202020204" pitchFamily="34" charset="0"/>
              <a:buChar char="•"/>
            </a:pPr>
            <a:r>
              <a:rPr lang="el" sz="1400" dirty="0">
                <a:solidFill>
                  <a:prstClr val="black"/>
                </a:solidFill>
                <a:latin typeface="Calibri" panose="020F0502020204030204"/>
              </a:rPr>
              <a:t>Αισθητήρες αφής</a:t>
            </a:r>
            <a:endParaRPr lang="de-DE" sz="1400" dirty="0">
              <a:solidFill>
                <a:prstClr val="black"/>
              </a:solidFill>
              <a:latin typeface="Calibri" panose="020F0502020204030204"/>
            </a:endParaRPr>
          </a:p>
          <a:p>
            <a:pPr marL="257176" indent="-257176" defTabSz="1097280">
              <a:buFont typeface="Arial" panose="020B0604020202020204" pitchFamily="34" charset="0"/>
              <a:buChar char="•"/>
            </a:pPr>
            <a:r>
              <a:rPr lang="el" sz="1400" dirty="0">
                <a:solidFill>
                  <a:prstClr val="black"/>
                </a:solidFill>
                <a:latin typeface="Calibri" panose="020F0502020204030204"/>
              </a:rPr>
              <a:t>Κουβεντούλα</a:t>
            </a:r>
            <a:endParaRPr lang="de-DE" sz="1400" dirty="0">
              <a:solidFill>
                <a:prstClr val="black"/>
              </a:solidFill>
              <a:latin typeface="Calibri" panose="020F0502020204030204"/>
            </a:endParaRPr>
          </a:p>
          <a:p>
            <a:pPr marL="257176" indent="-257176" defTabSz="1097280">
              <a:buFont typeface="Arial" panose="020B0604020202020204" pitchFamily="34" charset="0"/>
              <a:buChar char="•"/>
            </a:pPr>
            <a:r>
              <a:rPr lang="el" sz="1400" dirty="0">
                <a:solidFill>
                  <a:prstClr val="black"/>
                </a:solidFill>
                <a:latin typeface="Calibri" panose="020F0502020204030204"/>
              </a:rPr>
              <a:t>Ενθαρρύνετε τη χωρική εγγύτητα (οικειότητα)</a:t>
            </a:r>
            <a:endParaRPr lang="nb-NO" sz="1400" dirty="0">
              <a:solidFill>
                <a:prstClr val="black"/>
              </a:solidFill>
              <a:latin typeface="Calibri" panose="020F0502020204030204"/>
            </a:endParaRPr>
          </a:p>
        </p:txBody>
      </p:sp>
      <p:sp>
        <p:nvSpPr>
          <p:cNvPr id="12" name="Rektangel 11"/>
          <p:cNvSpPr/>
          <p:nvPr/>
        </p:nvSpPr>
        <p:spPr>
          <a:xfrm>
            <a:off x="2020824" y="5509417"/>
            <a:ext cx="6533240" cy="2246769"/>
          </a:xfrm>
          <a:prstGeom prst="rect">
            <a:avLst/>
          </a:prstGeom>
        </p:spPr>
        <p:txBody>
          <a:bodyPr wrap="square">
            <a:spAutoFit/>
          </a:bodyPr>
          <a:lstStyle/>
          <a:p>
            <a:pPr defTabSz="1097280"/>
            <a:r>
              <a:rPr lang="el" sz="2000" i="1" dirty="0">
                <a:solidFill>
                  <a:prstClr val="black"/>
                </a:solidFill>
                <a:latin typeface="TimesNewRomanPS-ItalicMT"/>
              </a:rPr>
              <a:t>Πληροφορίες που ανακτήθηκαν: όνομα και επώνυμο, τρέχουσα θέση εργασίας, σχέση με το αφεντικό τους, όνομα και επώνυμο του αφεντικού τους, ηλικία και ημερομηνία γέννησης, τοποθεσία γέννησης, αγαπημένο μέρος για φαγητό, αθλήματα ή χόμπι, αγαπημένη ομάδα, τοποθεσία και έτος αποφοίτησης, ονόματα αδελφών, όνομα ονόματος Facebook, όνομα συντρόφου και όνομα κατοικίδιου ζώου</a:t>
            </a:r>
            <a:r>
              <a:rPr lang="el" sz="2000" dirty="0">
                <a:solidFill>
                  <a:prstClr val="black"/>
                </a:solidFill>
                <a:latin typeface="TimesNewRomanPSMT"/>
              </a:rPr>
              <a:t>.</a:t>
            </a:r>
            <a:endParaRPr lang="nb-NO" sz="2000" dirty="0">
              <a:solidFill>
                <a:prstClr val="black"/>
              </a:solidFill>
              <a:latin typeface="Calibri" panose="020F0502020204030204"/>
            </a:endParaRPr>
          </a:p>
        </p:txBody>
      </p:sp>
      <p:sp>
        <p:nvSpPr>
          <p:cNvPr id="13" name="TekstSylinder 12"/>
          <p:cNvSpPr txBox="1"/>
          <p:nvPr/>
        </p:nvSpPr>
        <p:spPr>
          <a:xfrm>
            <a:off x="8898026" y="5787310"/>
            <a:ext cx="3769157" cy="1338828"/>
          </a:xfrm>
          <a:prstGeom prst="rect">
            <a:avLst/>
          </a:prstGeom>
          <a:noFill/>
        </p:spPr>
        <p:txBody>
          <a:bodyPr wrap="square" rtlCol="0">
            <a:spAutoFit/>
          </a:bodyPr>
          <a:lstStyle/>
          <a:p>
            <a:pPr defTabSz="1097280"/>
            <a:r>
              <a:rPr lang="el" sz="1620" dirty="0">
                <a:solidFill>
                  <a:prstClr val="black"/>
                </a:solidFill>
                <a:latin typeface="Calibri" panose="020F0502020204030204"/>
              </a:rPr>
              <a:t>Όλοι οι άνθρωποι μοιράστηκαν ευαίσθητες πληροφορίες.</a:t>
            </a:r>
          </a:p>
          <a:p>
            <a:pPr defTabSz="1097280"/>
            <a:r>
              <a:rPr lang="el" sz="1620" dirty="0">
                <a:solidFill>
                  <a:prstClr val="black"/>
                </a:solidFill>
                <a:latin typeface="Calibri" panose="020F0502020204030204"/>
              </a:rPr>
              <a:t>Όλοι οι άνθρωποι ήταν πρόθυμοι να ρισκάρουν τη νίκη τους σε μια εργασία τζόγου υψηλού κινδύνου.</a:t>
            </a:r>
          </a:p>
          <a:p>
            <a:pPr defTabSz="1097280"/>
            <a:r>
              <a:rPr lang="el" sz="1620" dirty="0">
                <a:solidFill>
                  <a:prstClr val="black"/>
                </a:solidFill>
                <a:latin typeface="Calibri" panose="020F0502020204030204"/>
              </a:rPr>
              <a:t>Ανεξάρτητα από τη στάση τους απέναντι στα ρομπότ, την αποτροπή του κινδύνου.</a:t>
            </a:r>
            <a:endParaRPr lang="nb-NO" sz="1620" dirty="0">
              <a:solidFill>
                <a:prstClr val="black"/>
              </a:solidFill>
              <a:latin typeface="Calibri" panose="020F0502020204030204"/>
            </a:endParaRPr>
          </a:p>
        </p:txBody>
      </p:sp>
      <p:sp>
        <p:nvSpPr>
          <p:cNvPr id="14" name="TekstSylinder 13"/>
          <p:cNvSpPr txBox="1"/>
          <p:nvPr/>
        </p:nvSpPr>
        <p:spPr>
          <a:xfrm>
            <a:off x="9073559" y="4697781"/>
            <a:ext cx="3324758" cy="108952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defTabSz="1097280"/>
            <a:r>
              <a:rPr lang="el" sz="1620" i="1" dirty="0">
                <a:solidFill>
                  <a:prstClr val="black"/>
                </a:solidFill>
                <a:latin typeface="Calibri" panose="020F0502020204030204"/>
              </a:rPr>
              <a:t>«Αν θέλεις να ρισκάρεις, άγγιξε το στήθος μου! Διαφορετικά, μπορείτε να χτυπήσετε την πόρτα. Ωστόσο, </a:t>
            </a:r>
            <a:r>
              <a:rPr lang="el" sz="1620" i="1" dirty="0">
                <a:solidFill>
                  <a:srgbClr val="FF0000"/>
                </a:solidFill>
                <a:latin typeface="Calibri" panose="020F0502020204030204"/>
              </a:rPr>
              <a:t>νομίζω ότι πρέπει να το δοκιμάσετε!</a:t>
            </a:r>
            <a:r>
              <a:rPr lang="el" sz="1620" i="1" dirty="0">
                <a:solidFill>
                  <a:prstClr val="black"/>
                </a:solidFill>
                <a:latin typeface="Calibri" panose="020F0502020204030204"/>
              </a:rPr>
              <a:t>"</a:t>
            </a:r>
            <a:endParaRPr lang="nb-NO" sz="1620" i="1" dirty="0">
              <a:solidFill>
                <a:prstClr val="black"/>
              </a:solidFill>
              <a:latin typeface="Calibri" panose="020F0502020204030204"/>
            </a:endParaRPr>
          </a:p>
        </p:txBody>
      </p:sp>
      <p:pic>
        <p:nvPicPr>
          <p:cNvPr id="15" name="Bilde 14"/>
          <p:cNvPicPr>
            <a:picLocks noChangeAspect="1"/>
          </p:cNvPicPr>
          <p:nvPr/>
        </p:nvPicPr>
        <p:blipFill>
          <a:blip r:embed="rId5"/>
          <a:stretch>
            <a:fillRect/>
          </a:stretch>
        </p:blipFill>
        <p:spPr>
          <a:xfrm>
            <a:off x="3015842" y="1050522"/>
            <a:ext cx="5948021" cy="1491125"/>
          </a:xfrm>
          <a:prstGeom prst="rect">
            <a:avLst/>
          </a:prstGeom>
        </p:spPr>
      </p:pic>
      <p:sp>
        <p:nvSpPr>
          <p:cNvPr id="3" name="Rectangle: Rounded Corners 2">
            <a:extLst>
              <a:ext uri="{FF2B5EF4-FFF2-40B4-BE49-F238E27FC236}">
                <a16:creationId xmlns:a16="http://schemas.microsoft.com/office/drawing/2014/main" id="{8165C23D-BFA8-7A25-513E-DC0716712DD2}"/>
              </a:ext>
            </a:extLst>
          </p:cNvPr>
          <p:cNvSpPr/>
          <p:nvPr/>
        </p:nvSpPr>
        <p:spPr>
          <a:xfrm>
            <a:off x="9073559" y="3680072"/>
            <a:ext cx="1831956" cy="625331"/>
          </a:xfrm>
          <a:prstGeom prst="roundRect">
            <a:avLst/>
          </a:prstGeom>
          <a:noFill/>
          <a:ln w="76200">
            <a:solidFill>
              <a:srgbClr val="E00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Tree>
    <p:extLst>
      <p:ext uri="{BB962C8B-B14F-4D97-AF65-F5344CB8AC3E}">
        <p14:creationId xmlns:p14="http://schemas.microsoft.com/office/powerpoint/2010/main" val="130155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par>
                          <p:cTn id="37" fill="hold">
                            <p:stCondLst>
                              <p:cond delay="500"/>
                            </p:stCondLst>
                            <p:childTnLst>
                              <p:par>
                                <p:cTn id="38" presetID="16" presetClass="entr" presetSubtype="21"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p:bldP spid="13" grpId="0"/>
      <p:bldP spid="14"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98E96-5632-FED1-3251-8C47EDD2D06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BAF3DD4-6E9A-3974-ECA4-2C088C9BE4CD}"/>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9303E94-329B-98E4-0916-1A7E640AF08E}"/>
              </a:ext>
            </a:extLst>
          </p:cNvPr>
          <p:cNvPicPr>
            <a:picLocks noChangeAspect="1"/>
          </p:cNvPicPr>
          <p:nvPr/>
        </p:nvPicPr>
        <p:blipFill>
          <a:blip r:embed="rId2"/>
          <a:stretch>
            <a:fillRect/>
          </a:stretch>
        </p:blipFill>
        <p:spPr>
          <a:xfrm>
            <a:off x="181885" y="161099"/>
            <a:ext cx="14266631" cy="7933528"/>
          </a:xfrm>
          <a:prstGeom prst="rect">
            <a:avLst/>
          </a:prstGeom>
        </p:spPr>
      </p:pic>
    </p:spTree>
    <p:extLst>
      <p:ext uri="{BB962C8B-B14F-4D97-AF65-F5344CB8AC3E}">
        <p14:creationId xmlns:p14="http://schemas.microsoft.com/office/powerpoint/2010/main" val="19374759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Το NAO Next Gen είναι πλέον διαθέσιμο για ένα ευρύτερο κοινό - Robohub">
            <a:extLst>
              <a:ext uri="{FF2B5EF4-FFF2-40B4-BE49-F238E27FC236}">
                <a16:creationId xmlns:a16="http://schemas.microsoft.com/office/drawing/2014/main" id="{ADD9D3E0-74BE-0485-366E-E9D94E768F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823" r="12227"/>
          <a:stretch/>
        </p:blipFill>
        <p:spPr bwMode="auto">
          <a:xfrm>
            <a:off x="227486" y="817244"/>
            <a:ext cx="5473018" cy="59893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C9F2D2A-2770-EB8A-0900-DF47C6DE0C90}"/>
              </a:ext>
            </a:extLst>
          </p:cNvPr>
          <p:cNvPicPr>
            <a:picLocks noChangeAspect="1"/>
          </p:cNvPicPr>
          <p:nvPr/>
        </p:nvPicPr>
        <p:blipFill>
          <a:blip r:embed="rId3"/>
          <a:srcRect l="28719" r="26555"/>
          <a:stretch/>
        </p:blipFill>
        <p:spPr>
          <a:xfrm>
            <a:off x="7276729" y="1026596"/>
            <a:ext cx="4910998" cy="6176408"/>
          </a:xfrm>
          <a:prstGeom prst="rect">
            <a:avLst/>
          </a:prstGeom>
        </p:spPr>
      </p:pic>
      <p:pic>
        <p:nvPicPr>
          <p:cNvPr id="5132" name="Picture 12">
            <a:extLst>
              <a:ext uri="{FF2B5EF4-FFF2-40B4-BE49-F238E27FC236}">
                <a16:creationId xmlns:a16="http://schemas.microsoft.com/office/drawing/2014/main" id="{EEC1A79E-EEDD-85FF-F38C-F44FFFF809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1020" y="1240991"/>
            <a:ext cx="8348360" cy="5565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81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32"/>
                                        </p:tgtEl>
                                        <p:attrNameLst>
                                          <p:attrName>style.visibility</p:attrName>
                                        </p:attrNameLst>
                                      </p:cBhvr>
                                      <p:to>
                                        <p:strVal val="visible"/>
                                      </p:to>
                                    </p:set>
                                    <p:anim calcmode="lin" valueType="num">
                                      <p:cBhvr additive="base">
                                        <p:cTn id="7" dur="500" fill="hold"/>
                                        <p:tgtEl>
                                          <p:spTgt spid="5132"/>
                                        </p:tgtEl>
                                        <p:attrNameLst>
                                          <p:attrName>ppt_x</p:attrName>
                                        </p:attrNameLst>
                                      </p:cBhvr>
                                      <p:tavLst>
                                        <p:tav tm="0">
                                          <p:val>
                                            <p:strVal val="#ppt_x"/>
                                          </p:val>
                                        </p:tav>
                                        <p:tav tm="100000">
                                          <p:val>
                                            <p:strVal val="#ppt_x"/>
                                          </p:val>
                                        </p:tav>
                                      </p:tavLst>
                                    </p:anim>
                                    <p:anim calcmode="lin" valueType="num">
                                      <p:cBhvr additive="base">
                                        <p:cTn id="8" dur="500" fill="hold"/>
                                        <p:tgtEl>
                                          <p:spTgt spid="51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C9F68E-CCD8-3E55-26D3-6A358C2C0ADF}"/>
              </a:ext>
            </a:extLst>
          </p:cNvPr>
          <p:cNvPicPr>
            <a:picLocks noChangeAspect="1"/>
          </p:cNvPicPr>
          <p:nvPr/>
        </p:nvPicPr>
        <p:blipFill>
          <a:blip r:embed="rId2">
            <a:alphaModFix amt="15000"/>
          </a:blip>
          <a:stretch>
            <a:fillRect/>
          </a:stretch>
        </p:blipFill>
        <p:spPr>
          <a:xfrm>
            <a:off x="0" y="0"/>
            <a:ext cx="14653426" cy="8229600"/>
          </a:xfrm>
          <a:prstGeom prst="rect">
            <a:avLst/>
          </a:prstGeom>
        </p:spPr>
      </p:pic>
      <p:sp>
        <p:nvSpPr>
          <p:cNvPr id="3" name="Foliennummernplatzhalter 2">
            <a:extLst>
              <a:ext uri="{FF2B5EF4-FFF2-40B4-BE49-F238E27FC236}">
                <a16:creationId xmlns:a16="http://schemas.microsoft.com/office/drawing/2014/main" id="{1B1FD5DC-7192-30D3-7BA6-16305384BFEE}"/>
              </a:ext>
            </a:extLst>
          </p:cNvPr>
          <p:cNvSpPr>
            <a:spLocks noGrp="1"/>
          </p:cNvSpPr>
          <p:nvPr>
            <p:ph type="sldNum" sz="quarter" idx="12"/>
          </p:nvPr>
        </p:nvSpPr>
        <p:spPr/>
        <p:txBody>
          <a:bodyPr/>
          <a:lstStyle/>
          <a:p>
            <a:pPr defTabSz="1097280"/>
            <a:fld id="{571A4296-1FB3-43E8-9876-E6E45D2FCA7D}" type="slidenum">
              <a:rPr lang="de-DE">
                <a:solidFill>
                  <a:prstClr val="black">
                    <a:tint val="75000"/>
                  </a:prstClr>
                </a:solidFill>
                <a:latin typeface="Aptos" panose="02110004020202020204"/>
              </a:rPr>
              <a:pPr defTabSz="1097280"/>
              <a:t>51</a:t>
            </a:fld>
            <a:endParaRPr lang="de-DE">
              <a:solidFill>
                <a:prstClr val="black">
                  <a:tint val="75000"/>
                </a:prstClr>
              </a:solidFill>
              <a:latin typeface="Aptos" panose="02110004020202020204"/>
            </a:endParaRPr>
          </a:p>
        </p:txBody>
      </p:sp>
      <p:sp>
        <p:nvSpPr>
          <p:cNvPr id="4" name="Titel 3">
            <a:extLst>
              <a:ext uri="{FF2B5EF4-FFF2-40B4-BE49-F238E27FC236}">
                <a16:creationId xmlns:a16="http://schemas.microsoft.com/office/drawing/2014/main" id="{A59B34C2-76B3-0F31-1D11-DE5E51728059}"/>
              </a:ext>
            </a:extLst>
          </p:cNvPr>
          <p:cNvSpPr>
            <a:spLocks noGrp="1"/>
          </p:cNvSpPr>
          <p:nvPr>
            <p:ph type="title"/>
          </p:nvPr>
        </p:nvSpPr>
        <p:spPr>
          <a:xfrm>
            <a:off x="2889203" y="610100"/>
            <a:ext cx="8851996" cy="817244"/>
          </a:xfrm>
        </p:spPr>
        <p:txBody>
          <a:bodyPr>
            <a:normAutofit fontScale="90000"/>
          </a:bodyPr>
          <a:lstStyle/>
          <a:p>
            <a:r>
              <a:rPr lang="el"/>
              <a:t>Έξυπνοι εικονικοί πράκτορες</a:t>
            </a:r>
            <a:endParaRPr lang="de-DE"/>
          </a:p>
        </p:txBody>
      </p:sp>
      <p:pic>
        <p:nvPicPr>
          <p:cNvPr id="6" name="Grafik 5">
            <a:extLst>
              <a:ext uri="{FF2B5EF4-FFF2-40B4-BE49-F238E27FC236}">
                <a16:creationId xmlns:a16="http://schemas.microsoft.com/office/drawing/2014/main" id="{49341FC6-D4FA-076A-2460-C74C3ABB2F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2990" y="1296800"/>
            <a:ext cx="5405351" cy="6561845"/>
          </a:xfrm>
          <a:prstGeom prst="rect">
            <a:avLst/>
          </a:prstGeom>
        </p:spPr>
      </p:pic>
      <p:sp>
        <p:nvSpPr>
          <p:cNvPr id="7" name="Textfeld 6">
            <a:extLst>
              <a:ext uri="{FF2B5EF4-FFF2-40B4-BE49-F238E27FC236}">
                <a16:creationId xmlns:a16="http://schemas.microsoft.com/office/drawing/2014/main" id="{F1AB501E-38DA-33D6-65CC-C75BBE020460}"/>
              </a:ext>
            </a:extLst>
          </p:cNvPr>
          <p:cNvSpPr txBox="1"/>
          <p:nvPr/>
        </p:nvSpPr>
        <p:spPr>
          <a:xfrm>
            <a:off x="2158386" y="7858647"/>
            <a:ext cx="1420902" cy="313932"/>
          </a:xfrm>
          <a:prstGeom prst="rect">
            <a:avLst/>
          </a:prstGeom>
          <a:noFill/>
        </p:spPr>
        <p:txBody>
          <a:bodyPr wrap="none" rtlCol="0">
            <a:spAutoFit/>
          </a:bodyPr>
          <a:lstStyle/>
          <a:p>
            <a:pPr defTabSz="1097280"/>
            <a:r>
              <a:rPr lang="el" sz="1440">
                <a:solidFill>
                  <a:prstClr val="black"/>
                </a:solidFill>
                <a:latin typeface="Calibri" panose="020F0502020204030204"/>
              </a:rPr>
              <a:t>www.ultimate.ai</a:t>
            </a:r>
          </a:p>
        </p:txBody>
      </p:sp>
    </p:spTree>
    <p:extLst>
      <p:ext uri="{BB962C8B-B14F-4D97-AF65-F5344CB8AC3E}">
        <p14:creationId xmlns:p14="http://schemas.microsoft.com/office/powerpoint/2010/main" val="18060934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FC57-95A8-158B-E009-77EDDCEB5EC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4232C36-4F76-7FCB-2D0C-902B7DB342C3}"/>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08F412D-E9E2-6093-4C22-30E40D2E1C69}"/>
              </a:ext>
            </a:extLst>
          </p:cNvPr>
          <p:cNvPicPr>
            <a:picLocks noChangeAspect="1"/>
          </p:cNvPicPr>
          <p:nvPr/>
        </p:nvPicPr>
        <p:blipFill>
          <a:blip r:embed="rId2"/>
          <a:stretch>
            <a:fillRect/>
          </a:stretch>
        </p:blipFill>
        <p:spPr>
          <a:xfrm>
            <a:off x="187600" y="725332"/>
            <a:ext cx="14255200" cy="6778936"/>
          </a:xfrm>
          <a:prstGeom prst="rect">
            <a:avLst/>
          </a:prstGeom>
        </p:spPr>
      </p:pic>
      <p:pic>
        <p:nvPicPr>
          <p:cNvPr id="7" name="Picture 6">
            <a:extLst>
              <a:ext uri="{FF2B5EF4-FFF2-40B4-BE49-F238E27FC236}">
                <a16:creationId xmlns:a16="http://schemas.microsoft.com/office/drawing/2014/main" id="{22D21729-90AC-3334-7330-44FCFE3AAE3E}"/>
              </a:ext>
            </a:extLst>
          </p:cNvPr>
          <p:cNvPicPr>
            <a:picLocks noChangeAspect="1"/>
          </p:cNvPicPr>
          <p:nvPr/>
        </p:nvPicPr>
        <p:blipFill>
          <a:blip r:embed="rId3"/>
          <a:stretch>
            <a:fillRect/>
          </a:stretch>
        </p:blipFill>
        <p:spPr>
          <a:xfrm>
            <a:off x="410517" y="662458"/>
            <a:ext cx="13809367" cy="6904684"/>
          </a:xfrm>
          <a:prstGeom prst="rect">
            <a:avLst/>
          </a:prstGeom>
        </p:spPr>
      </p:pic>
    </p:spTree>
    <p:extLst>
      <p:ext uri="{BB962C8B-B14F-4D97-AF65-F5344CB8AC3E}">
        <p14:creationId xmlns:p14="http://schemas.microsoft.com/office/powerpoint/2010/main" val="120164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6A7AD-3197-EF27-642D-D222785C1050}"/>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21DE29A6-7C4C-ED47-6D6C-27C60AABEE9C}"/>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F7C70AF6-E5E7-0C84-D801-E67D16052569}"/>
              </a:ext>
            </a:extLst>
          </p:cNvPr>
          <p:cNvPicPr>
            <a:picLocks noChangeAspect="1"/>
          </p:cNvPicPr>
          <p:nvPr/>
        </p:nvPicPr>
        <p:blipFill>
          <a:blip r:embed="rId2"/>
          <a:stretch>
            <a:fillRect/>
          </a:stretch>
        </p:blipFill>
        <p:spPr>
          <a:xfrm>
            <a:off x="150152" y="143143"/>
            <a:ext cx="10379888" cy="5990156"/>
          </a:xfrm>
          <a:prstGeom prst="rect">
            <a:avLst/>
          </a:prstGeom>
        </p:spPr>
      </p:pic>
      <p:pic>
        <p:nvPicPr>
          <p:cNvPr id="4098" name="Picture 2">
            <a:extLst>
              <a:ext uri="{FF2B5EF4-FFF2-40B4-BE49-F238E27FC236}">
                <a16:creationId xmlns:a16="http://schemas.microsoft.com/office/drawing/2014/main" id="{6B35BBC7-82B7-64B8-C792-B8116D4882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480" y="0"/>
            <a:ext cx="8747760" cy="68262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ABA249A-40C0-F565-B5B2-984B93037691}"/>
              </a:ext>
            </a:extLst>
          </p:cNvPr>
          <p:cNvPicPr>
            <a:picLocks noChangeAspect="1"/>
          </p:cNvPicPr>
          <p:nvPr/>
        </p:nvPicPr>
        <p:blipFill>
          <a:blip r:embed="rId4"/>
          <a:stretch>
            <a:fillRect/>
          </a:stretch>
        </p:blipFill>
        <p:spPr>
          <a:xfrm>
            <a:off x="0" y="5290805"/>
            <a:ext cx="9578340" cy="2969704"/>
          </a:xfrm>
          <a:prstGeom prst="rect">
            <a:avLst/>
          </a:prstGeom>
        </p:spPr>
      </p:pic>
      <p:pic>
        <p:nvPicPr>
          <p:cNvPr id="9" name="Picture 8">
            <a:extLst>
              <a:ext uri="{FF2B5EF4-FFF2-40B4-BE49-F238E27FC236}">
                <a16:creationId xmlns:a16="http://schemas.microsoft.com/office/drawing/2014/main" id="{25D59F3C-0DA9-E5D1-FCA2-06D19F62D8A8}"/>
              </a:ext>
            </a:extLst>
          </p:cNvPr>
          <p:cNvPicPr>
            <a:picLocks noChangeAspect="1"/>
          </p:cNvPicPr>
          <p:nvPr/>
        </p:nvPicPr>
        <p:blipFill>
          <a:blip r:embed="rId5"/>
          <a:stretch>
            <a:fillRect/>
          </a:stretch>
        </p:blipFill>
        <p:spPr>
          <a:xfrm>
            <a:off x="2419489" y="1628361"/>
            <a:ext cx="10334162" cy="5007038"/>
          </a:xfrm>
          <a:prstGeom prst="rect">
            <a:avLst/>
          </a:prstGeom>
        </p:spPr>
      </p:pic>
    </p:spTree>
    <p:extLst>
      <p:ext uri="{BB962C8B-B14F-4D97-AF65-F5344CB8AC3E}">
        <p14:creationId xmlns:p14="http://schemas.microsoft.com/office/powerpoint/2010/main" val="334090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5">
            <a:extLst>
              <a:ext uri="{FF2B5EF4-FFF2-40B4-BE49-F238E27FC236}">
                <a16:creationId xmlns:a16="http://schemas.microsoft.com/office/drawing/2014/main" id="{B868DFF6-103F-3F88-69A2-85A19A211893}"/>
              </a:ext>
            </a:extLst>
          </p:cNvPr>
          <p:cNvPicPr>
            <a:picLocks noChangeAspect="1"/>
          </p:cNvPicPr>
          <p:nvPr/>
        </p:nvPicPr>
        <p:blipFill>
          <a:blip r:embed="rId2" cstate="email">
            <a:alphaModFix amt="35000"/>
            <a:extLst>
              <a:ext uri="{28A0092B-C50C-407E-A947-70E740481C1C}">
                <a14:useLocalDpi xmlns:a14="http://schemas.microsoft.com/office/drawing/2010/main"/>
              </a:ext>
            </a:extLst>
          </a:blip>
          <a:srcRect b="3846"/>
          <a:stretch/>
        </p:blipFill>
        <p:spPr>
          <a:xfrm>
            <a:off x="24" y="12"/>
            <a:ext cx="14630376" cy="8229588"/>
          </a:xfrm>
          <a:prstGeom prst="rect">
            <a:avLst/>
          </a:prstGeom>
        </p:spPr>
      </p:pic>
      <p:sp>
        <p:nvSpPr>
          <p:cNvPr id="4" name="Title 3">
            <a:extLst>
              <a:ext uri="{FF2B5EF4-FFF2-40B4-BE49-F238E27FC236}">
                <a16:creationId xmlns:a16="http://schemas.microsoft.com/office/drawing/2014/main" id="{8820C946-6C35-E6B6-11AE-0DFEC6EC8318}"/>
              </a:ext>
            </a:extLst>
          </p:cNvPr>
          <p:cNvSpPr>
            <a:spLocks noGrp="1"/>
          </p:cNvSpPr>
          <p:nvPr>
            <p:ph type="title"/>
          </p:nvPr>
        </p:nvSpPr>
        <p:spPr>
          <a:xfrm>
            <a:off x="1005840" y="438150"/>
            <a:ext cx="12618720" cy="1590676"/>
          </a:xfrm>
        </p:spPr>
        <p:txBody>
          <a:bodyPr spcFirstLastPara="1" vert="horz" wrap="square" lIns="109728" tIns="54864" rIns="109728" bIns="54864" rtlCol="0" anchor="ctr" anchorCtr="0">
            <a:normAutofit/>
          </a:bodyPr>
          <a:lstStyle/>
          <a:p>
            <a:pPr>
              <a:spcBef>
                <a:spcPct val="0"/>
              </a:spcBef>
            </a:pPr>
            <a:r>
              <a:rPr lang="el"/>
              <a:t>Πιστεύετε ότι οι θεραπευτές τεχνητής νοημοσύνης έχουν μέλλον</a:t>
            </a:r>
          </a:p>
        </p:txBody>
      </p:sp>
      <p:sp>
        <p:nvSpPr>
          <p:cNvPr id="2" name="Inhaltsplatzhalter 1">
            <a:extLst>
              <a:ext uri="{FF2B5EF4-FFF2-40B4-BE49-F238E27FC236}">
                <a16:creationId xmlns:a16="http://schemas.microsoft.com/office/drawing/2014/main" id="{02D64457-1C86-C203-EF71-FD8900EEE67F}"/>
              </a:ext>
            </a:extLst>
          </p:cNvPr>
          <p:cNvSpPr>
            <a:spLocks noGrp="1"/>
          </p:cNvSpPr>
          <p:nvPr>
            <p:ph type="body" idx="1"/>
          </p:nvPr>
        </p:nvSpPr>
        <p:spPr>
          <a:xfrm>
            <a:off x="1005840" y="2190750"/>
            <a:ext cx="12618720" cy="5221606"/>
          </a:xfrm>
        </p:spPr>
        <p:txBody>
          <a:bodyPr spcFirstLastPara="1" vert="horz" wrap="square" lIns="109728" tIns="54864" rIns="109728" bIns="54864" rtlCol="0" anchor="t" anchorCtr="0">
            <a:normAutofit/>
          </a:bodyPr>
          <a:lstStyle/>
          <a:p>
            <a:pPr marL="342900" indent="-274320">
              <a:spcAft>
                <a:spcPts val="720"/>
              </a:spcAft>
              <a:buFont typeface="Arial" panose="020B0604020202020204" pitchFamily="34" charset="0"/>
              <a:buChar char="•"/>
            </a:pPr>
            <a:r>
              <a:rPr lang="el">
                <a:latin typeface="+mn-lt"/>
                <a:cs typeface="+mn-cs"/>
              </a:rPr>
              <a:t>Ποια πλεονεκτήματα θα μπορούσε να έχει ένας θεραπευτής τεχνητής νοημοσύνης;</a:t>
            </a:r>
          </a:p>
          <a:p>
            <a:pPr marL="342900" indent="-274320">
              <a:spcAft>
                <a:spcPts val="720"/>
              </a:spcAft>
              <a:buFont typeface="Arial" panose="020B0604020202020204" pitchFamily="34" charset="0"/>
              <a:buChar char="•"/>
            </a:pPr>
            <a:endParaRPr lang="en-US">
              <a:latin typeface="+mn-lt"/>
              <a:cs typeface="+mn-cs"/>
            </a:endParaRPr>
          </a:p>
          <a:p>
            <a:pPr marL="342900" indent="-274320">
              <a:spcAft>
                <a:spcPts val="720"/>
              </a:spcAft>
              <a:buFont typeface="Arial" panose="020B0604020202020204" pitchFamily="34" charset="0"/>
              <a:buChar char="•"/>
            </a:pPr>
            <a:r>
              <a:rPr lang="el">
                <a:latin typeface="+mn-lt"/>
                <a:cs typeface="+mn-cs"/>
              </a:rPr>
              <a:t>Ποια μειονεκτήματα βλέπετε;</a:t>
            </a:r>
          </a:p>
          <a:p>
            <a:pPr marL="342900" indent="-274320">
              <a:spcAft>
                <a:spcPts val="720"/>
              </a:spcAft>
              <a:buFont typeface="Arial" panose="020B0604020202020204" pitchFamily="34" charset="0"/>
              <a:buChar char="•"/>
            </a:pPr>
            <a:endParaRPr lang="en-US">
              <a:latin typeface="+mn-lt"/>
              <a:cs typeface="+mn-cs"/>
            </a:endParaRPr>
          </a:p>
          <a:p>
            <a:pPr marL="342900" indent="-274320">
              <a:spcAft>
                <a:spcPts val="720"/>
              </a:spcAft>
              <a:buFont typeface="Arial" panose="020B0604020202020204" pitchFamily="34" charset="0"/>
              <a:buChar char="•"/>
            </a:pPr>
            <a:r>
              <a:rPr lang="el">
                <a:latin typeface="+mn-lt"/>
                <a:cs typeface="+mn-cs"/>
              </a:rPr>
              <a:t>Αυτό το έργο χρηματοδοτήθηκε από την DARPA - μια ερευνητική υπηρεσία από το Υπουργείο Άμυνας των ΗΠΑ - Γιατί;</a:t>
            </a:r>
          </a:p>
        </p:txBody>
      </p:sp>
      <p:sp>
        <p:nvSpPr>
          <p:cNvPr id="3" name="Foliennummernplatzhalter 2">
            <a:extLst>
              <a:ext uri="{FF2B5EF4-FFF2-40B4-BE49-F238E27FC236}">
                <a16:creationId xmlns:a16="http://schemas.microsoft.com/office/drawing/2014/main" id="{A38AA468-B021-DC0D-0CA2-8E5A6D0A1DF1}"/>
              </a:ext>
            </a:extLst>
          </p:cNvPr>
          <p:cNvSpPr>
            <a:spLocks noGrp="1"/>
          </p:cNvSpPr>
          <p:nvPr>
            <p:ph type="sldNum" idx="12"/>
          </p:nvPr>
        </p:nvSpPr>
        <p:spPr>
          <a:xfrm>
            <a:off x="10332720" y="7627621"/>
            <a:ext cx="3291840" cy="438150"/>
          </a:xfrm>
        </p:spPr>
        <p:txBody>
          <a:bodyPr spcFirstLastPara="1" vert="horz" wrap="square" lIns="109728" tIns="54864" rIns="109728" bIns="54864" rtlCol="0" anchor="ctr" anchorCtr="0">
            <a:normAutofit/>
          </a:bodyPr>
          <a:lstStyle/>
          <a:p>
            <a:pPr defTabSz="1097280">
              <a:spcAft>
                <a:spcPts val="720"/>
              </a:spcAft>
              <a:defRPr/>
            </a:pPr>
            <a:fld id="{571A4296-1FB3-43E8-9876-E6E45D2FCA7D}" type="slidenum">
              <a:rPr lang="en-US">
                <a:solidFill>
                  <a:srgbClr val="FFFFFF"/>
                </a:solidFill>
                <a:latin typeface="Calibri" panose="020F0502020204030204"/>
              </a:rPr>
              <a:pPr defTabSz="1097280">
                <a:spcAft>
                  <a:spcPts val="720"/>
                </a:spcAft>
                <a:defRPr/>
              </a:pPr>
              <a:t>54</a:t>
            </a:fld>
            <a:endParaRPr lang="en-US">
              <a:solidFill>
                <a:srgbClr val="FFFFFF"/>
              </a:solidFill>
              <a:latin typeface="Calibri" panose="020F0502020204030204"/>
            </a:endParaRPr>
          </a:p>
        </p:txBody>
      </p:sp>
    </p:spTree>
    <p:extLst>
      <p:ext uri="{BB962C8B-B14F-4D97-AF65-F5344CB8AC3E}">
        <p14:creationId xmlns:p14="http://schemas.microsoft.com/office/powerpoint/2010/main" val="8918190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369929F6-5D50-167F-E10E-445085F8F1AA}"/>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63744" y="1030539"/>
            <a:ext cx="7203890" cy="1341086"/>
          </a:xfrm>
        </p:spPr>
      </p:pic>
      <p:sp>
        <p:nvSpPr>
          <p:cNvPr id="3" name="Foliennummernplatzhalter 2">
            <a:extLst>
              <a:ext uri="{FF2B5EF4-FFF2-40B4-BE49-F238E27FC236}">
                <a16:creationId xmlns:a16="http://schemas.microsoft.com/office/drawing/2014/main" id="{67F40259-D44D-B81F-9A70-09324F6FB642}"/>
              </a:ext>
            </a:extLst>
          </p:cNvPr>
          <p:cNvSpPr>
            <a:spLocks noGrp="1"/>
          </p:cNvSpPr>
          <p:nvPr>
            <p:ph type="sldNum" sz="quarter" idx="12"/>
          </p:nvPr>
        </p:nvSpPr>
        <p:spPr/>
        <p:txBody>
          <a:bodyPr/>
          <a:lstStyle/>
          <a:p>
            <a:pPr defTabSz="1097280"/>
            <a:fld id="{571A4296-1FB3-43E8-9876-E6E45D2FCA7D}" type="slidenum">
              <a:rPr lang="de-DE">
                <a:solidFill>
                  <a:prstClr val="black">
                    <a:tint val="75000"/>
                  </a:prstClr>
                </a:solidFill>
                <a:latin typeface="Aptos" panose="02110004020202020204"/>
              </a:rPr>
              <a:pPr defTabSz="1097280"/>
              <a:t>55</a:t>
            </a:fld>
            <a:endParaRPr lang="de-DE">
              <a:solidFill>
                <a:prstClr val="black">
                  <a:tint val="75000"/>
                </a:prstClr>
              </a:solidFill>
              <a:latin typeface="Aptos" panose="02110004020202020204"/>
            </a:endParaRPr>
          </a:p>
        </p:txBody>
      </p:sp>
      <p:sp>
        <p:nvSpPr>
          <p:cNvPr id="4" name="Titel 3">
            <a:extLst>
              <a:ext uri="{FF2B5EF4-FFF2-40B4-BE49-F238E27FC236}">
                <a16:creationId xmlns:a16="http://schemas.microsoft.com/office/drawing/2014/main" id="{B6D7BF88-81AE-9C16-E79E-BAB3CFE58BEB}"/>
              </a:ext>
            </a:extLst>
          </p:cNvPr>
          <p:cNvSpPr>
            <a:spLocks noGrp="1"/>
          </p:cNvSpPr>
          <p:nvPr>
            <p:ph type="title"/>
          </p:nvPr>
        </p:nvSpPr>
        <p:spPr>
          <a:xfrm>
            <a:off x="2986496" y="546180"/>
            <a:ext cx="11180160" cy="817244"/>
          </a:xfrm>
        </p:spPr>
        <p:txBody>
          <a:bodyPr>
            <a:normAutofit fontScale="90000"/>
          </a:bodyPr>
          <a:lstStyle/>
          <a:p>
            <a:r>
              <a:rPr lang="el" dirty="0"/>
              <a:t>Βελτιώνονται οι (ανθρώπινοι) θεραπευτές;</a:t>
            </a:r>
          </a:p>
        </p:txBody>
      </p:sp>
      <p:pic>
        <p:nvPicPr>
          <p:cNvPr id="8" name="Grafik 7">
            <a:extLst>
              <a:ext uri="{FF2B5EF4-FFF2-40B4-BE49-F238E27FC236}">
                <a16:creationId xmlns:a16="http://schemas.microsoft.com/office/drawing/2014/main" id="{9F1A6DCC-3E0F-962D-054A-D1BEB936D4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8706" y="2318767"/>
            <a:ext cx="5635578" cy="4880294"/>
          </a:xfrm>
          <a:prstGeom prst="rect">
            <a:avLst/>
          </a:prstGeom>
        </p:spPr>
      </p:pic>
      <p:pic>
        <p:nvPicPr>
          <p:cNvPr id="5" name="Picture 4">
            <a:extLst>
              <a:ext uri="{FF2B5EF4-FFF2-40B4-BE49-F238E27FC236}">
                <a16:creationId xmlns:a16="http://schemas.microsoft.com/office/drawing/2014/main" id="{D49F38B7-F903-3149-BF6A-C6B9AF27DF1B}"/>
              </a:ext>
            </a:extLst>
          </p:cNvPr>
          <p:cNvPicPr>
            <a:picLocks noChangeAspect="1"/>
          </p:cNvPicPr>
          <p:nvPr/>
        </p:nvPicPr>
        <p:blipFill>
          <a:blip r:embed="rId5"/>
          <a:stretch>
            <a:fillRect/>
          </a:stretch>
        </p:blipFill>
        <p:spPr>
          <a:xfrm>
            <a:off x="6009593" y="2593570"/>
            <a:ext cx="8704907" cy="2892829"/>
          </a:xfrm>
          <a:prstGeom prst="rect">
            <a:avLst/>
          </a:prstGeom>
        </p:spPr>
      </p:pic>
    </p:spTree>
    <p:extLst>
      <p:ext uri="{BB962C8B-B14F-4D97-AF65-F5344CB8AC3E}">
        <p14:creationId xmlns:p14="http://schemas.microsoft.com/office/powerpoint/2010/main" val="33260968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8EB11F4-24CE-EE00-C912-7FF01E06EF56}"/>
              </a:ext>
            </a:extLst>
          </p:cNvPr>
          <p:cNvSpPr>
            <a:spLocks noGrp="1"/>
          </p:cNvSpPr>
          <p:nvPr>
            <p:ph type="sldNum" sz="quarter" idx="12"/>
          </p:nvPr>
        </p:nvSpPr>
        <p:spPr/>
        <p:txBody>
          <a:bodyPr/>
          <a:lstStyle/>
          <a:p>
            <a:pPr defTabSz="1097280"/>
            <a:fld id="{571A4296-1FB3-43E8-9876-E6E45D2FCA7D}" type="slidenum">
              <a:rPr lang="de-DE">
                <a:solidFill>
                  <a:prstClr val="black">
                    <a:tint val="75000"/>
                  </a:prstClr>
                </a:solidFill>
                <a:latin typeface="Aptos" panose="02110004020202020204"/>
              </a:rPr>
              <a:pPr defTabSz="1097280"/>
              <a:t>56</a:t>
            </a:fld>
            <a:endParaRPr lang="de-DE">
              <a:solidFill>
                <a:prstClr val="black">
                  <a:tint val="75000"/>
                </a:prstClr>
              </a:solidFill>
              <a:latin typeface="Aptos" panose="02110004020202020204"/>
            </a:endParaRPr>
          </a:p>
        </p:txBody>
      </p:sp>
      <p:sp>
        <p:nvSpPr>
          <p:cNvPr id="4" name="Titel 3">
            <a:extLst>
              <a:ext uri="{FF2B5EF4-FFF2-40B4-BE49-F238E27FC236}">
                <a16:creationId xmlns:a16="http://schemas.microsoft.com/office/drawing/2014/main" id="{D4A7323F-EA24-DBB1-3258-FD191C4EAC4D}"/>
              </a:ext>
            </a:extLst>
          </p:cNvPr>
          <p:cNvSpPr>
            <a:spLocks noGrp="1"/>
          </p:cNvSpPr>
          <p:nvPr>
            <p:ph type="title"/>
          </p:nvPr>
        </p:nvSpPr>
        <p:spPr>
          <a:xfrm>
            <a:off x="2889203" y="631407"/>
            <a:ext cx="8851996" cy="817244"/>
          </a:xfrm>
        </p:spPr>
        <p:txBody>
          <a:bodyPr>
            <a:normAutofit fontScale="90000"/>
          </a:bodyPr>
          <a:lstStyle/>
          <a:p>
            <a:r>
              <a:rPr lang="el" err="1"/>
              <a:t>Τι κάνει τη θεραπεία να λειτουργεί;</a:t>
            </a:r>
          </a:p>
        </p:txBody>
      </p:sp>
      <p:pic>
        <p:nvPicPr>
          <p:cNvPr id="5" name="Inhaltsplatzhalter 5">
            <a:extLst>
              <a:ext uri="{FF2B5EF4-FFF2-40B4-BE49-F238E27FC236}">
                <a16:creationId xmlns:a16="http://schemas.microsoft.com/office/drawing/2014/main" id="{9A9697CC-5D3E-4A9F-5C5D-BEACBBA1966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39450" y="1258766"/>
            <a:ext cx="12585110" cy="5938338"/>
          </a:xfrm>
        </p:spPr>
      </p:pic>
      <p:pic>
        <p:nvPicPr>
          <p:cNvPr id="7" name="Grafik 6">
            <a:extLst>
              <a:ext uri="{FF2B5EF4-FFF2-40B4-BE49-F238E27FC236}">
                <a16:creationId xmlns:a16="http://schemas.microsoft.com/office/drawing/2014/main" id="{9BFA3880-6794-C617-3334-7A0C9A0F29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8247" y="1244688"/>
            <a:ext cx="13254232" cy="6382934"/>
          </a:xfrm>
          <a:prstGeom prst="rect">
            <a:avLst/>
          </a:prstGeom>
        </p:spPr>
      </p:pic>
    </p:spTree>
    <p:extLst>
      <p:ext uri="{BB962C8B-B14F-4D97-AF65-F5344CB8AC3E}">
        <p14:creationId xmlns:p14="http://schemas.microsoft.com/office/powerpoint/2010/main" val="202069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F03B-08CB-7253-4C4C-95568C1B5AA2}"/>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935D8C38-7593-C578-A87A-04700BE9A3D9}"/>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6067147F-16E4-EB5C-24D4-2C9972D17B0D}"/>
              </a:ext>
            </a:extLst>
          </p:cNvPr>
          <p:cNvPicPr>
            <a:picLocks noChangeAspect="1"/>
          </p:cNvPicPr>
          <p:nvPr/>
        </p:nvPicPr>
        <p:blipFill>
          <a:blip r:embed="rId2"/>
          <a:stretch>
            <a:fillRect/>
          </a:stretch>
        </p:blipFill>
        <p:spPr>
          <a:xfrm>
            <a:off x="216180" y="0"/>
            <a:ext cx="14198041" cy="5418576"/>
          </a:xfrm>
          <a:prstGeom prst="rect">
            <a:avLst/>
          </a:prstGeom>
        </p:spPr>
      </p:pic>
      <p:pic>
        <p:nvPicPr>
          <p:cNvPr id="7" name="Picture 6">
            <a:extLst>
              <a:ext uri="{FF2B5EF4-FFF2-40B4-BE49-F238E27FC236}">
                <a16:creationId xmlns:a16="http://schemas.microsoft.com/office/drawing/2014/main" id="{EE567957-2EDF-DB14-A19B-305CB8734604}"/>
              </a:ext>
            </a:extLst>
          </p:cNvPr>
          <p:cNvPicPr>
            <a:picLocks noChangeAspect="1"/>
          </p:cNvPicPr>
          <p:nvPr/>
        </p:nvPicPr>
        <p:blipFill>
          <a:blip r:embed="rId3"/>
          <a:stretch>
            <a:fillRect/>
          </a:stretch>
        </p:blipFill>
        <p:spPr>
          <a:xfrm>
            <a:off x="1868045" y="1777039"/>
            <a:ext cx="10894310" cy="4675523"/>
          </a:xfrm>
          <a:prstGeom prst="rect">
            <a:avLst/>
          </a:prstGeom>
        </p:spPr>
      </p:pic>
    </p:spTree>
    <p:extLst>
      <p:ext uri="{BB962C8B-B14F-4D97-AF65-F5344CB8AC3E}">
        <p14:creationId xmlns:p14="http://schemas.microsoft.com/office/powerpoint/2010/main" val="184406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2" name="Picture 2" descr="Εργαλεία προσβασιμότητας">
            <a:extLst>
              <a:ext uri="{FF2B5EF4-FFF2-40B4-BE49-F238E27FC236}">
                <a16:creationId xmlns:a16="http://schemas.microsoft.com/office/drawing/2014/main" id="{6C021232-F47F-1191-669E-A5CF7487108E}"/>
              </a:ext>
            </a:extLst>
          </p:cNvPr>
          <p:cNvPicPr>
            <a:picLocks noChangeAspect="1" noChangeArrowheads="1"/>
          </p:cNvPicPr>
          <p:nvPr/>
        </p:nvPicPr>
        <p:blipFill>
          <a:blip r:embed="rId3" cstate="email">
            <a:alphaModFix amt="33000"/>
            <a:extLst>
              <a:ext uri="{28A0092B-C50C-407E-A947-70E740481C1C}">
                <a14:useLocalDpi xmlns:a14="http://schemas.microsoft.com/office/drawing/2010/main"/>
              </a:ext>
            </a:extLst>
          </a:blip>
          <a:srcRect/>
          <a:stretch>
            <a:fillRect/>
          </a:stretch>
        </p:blipFill>
        <p:spPr bwMode="auto">
          <a:xfrm>
            <a:off x="0" y="289560"/>
            <a:ext cx="14630400" cy="7650480"/>
          </a:xfrm>
          <a:prstGeom prst="rect">
            <a:avLst/>
          </a:prstGeom>
          <a:noFill/>
          <a:extLst>
            <a:ext uri="{909E8E84-426E-40DD-AFC4-6F175D3DCCD1}">
              <a14:hiddenFill xmlns:a14="http://schemas.microsoft.com/office/drawing/2010/main">
                <a:solidFill>
                  <a:srgbClr val="FFFFFF"/>
                </a:solidFill>
              </a14:hiddenFill>
            </a:ext>
          </a:extLst>
        </p:spPr>
      </p:pic>
      <p:sp>
        <p:nvSpPr>
          <p:cNvPr id="76" name="Google Shape;76;p16"/>
          <p:cNvSpPr txBox="1">
            <a:spLocks noGrp="1"/>
          </p:cNvSpPr>
          <p:nvPr>
            <p:ph type="title"/>
          </p:nvPr>
        </p:nvSpPr>
        <p:spPr>
          <a:xfrm>
            <a:off x="368135" y="358949"/>
            <a:ext cx="14357268" cy="687240"/>
          </a:xfrm>
          <a:prstGeom prst="rect">
            <a:avLst/>
          </a:prstGeom>
        </p:spPr>
        <p:txBody>
          <a:bodyPr spcFirstLastPara="1" vert="horz" wrap="square" lIns="109710" tIns="109710" rIns="109710" bIns="109710" rtlCol="0" anchor="t" anchorCtr="0">
            <a:noAutofit/>
          </a:bodyPr>
          <a:lstStyle/>
          <a:p>
            <a:pPr>
              <a:lnSpc>
                <a:spcPct val="115000"/>
              </a:lnSpc>
              <a:buClr>
                <a:schemeClr val="dk1"/>
              </a:buClr>
              <a:buSzPct val="61111"/>
            </a:pPr>
            <a:r>
              <a:rPr lang="el" sz="3600" dirty="0"/>
              <a:t>Deep Fakes (ψεύτικες/χειραγωγημένες πληροφορίες που βασίζονται σε AI)</a:t>
            </a:r>
            <a:endParaRPr sz="3600" dirty="0"/>
          </a:p>
          <a:p>
            <a:pPr>
              <a:spcBef>
                <a:spcPts val="1440"/>
              </a:spcBef>
            </a:pPr>
            <a:endParaRPr sz="3600" dirty="0"/>
          </a:p>
        </p:txBody>
      </p:sp>
      <p:sp>
        <p:nvSpPr>
          <p:cNvPr id="77" name="Google Shape;77;p16"/>
          <p:cNvSpPr txBox="1">
            <a:spLocks noGrp="1"/>
          </p:cNvSpPr>
          <p:nvPr>
            <p:ph type="body" idx="1"/>
          </p:nvPr>
        </p:nvSpPr>
        <p:spPr>
          <a:xfrm>
            <a:off x="1304475" y="1446413"/>
            <a:ext cx="12561154" cy="6101543"/>
          </a:xfrm>
          <a:prstGeom prst="rect">
            <a:avLst/>
          </a:prstGeom>
        </p:spPr>
        <p:txBody>
          <a:bodyPr spcFirstLastPara="1" vert="horz" wrap="square" lIns="109710" tIns="109710" rIns="109710" bIns="109710" rtlCol="0" anchor="t" anchorCtr="0">
            <a:normAutofit fontScale="77500" lnSpcReduction="20000"/>
          </a:bodyPr>
          <a:lstStyle/>
          <a:p>
            <a:pPr indent="-361799">
              <a:lnSpc>
                <a:spcPct val="150000"/>
              </a:lnSpc>
              <a:buClr>
                <a:schemeClr val="dk1"/>
              </a:buClr>
              <a:buSzPct val="100000"/>
            </a:pPr>
            <a:r>
              <a:rPr lang="el">
                <a:solidFill>
                  <a:schemeClr val="dk1"/>
                </a:solidFill>
              </a:rPr>
              <a:t>Τα DF βελτιώνονται ποιοτικά και θεωρούνται απειλή για το (εγγύς) μέλλον.</a:t>
            </a:r>
          </a:p>
          <a:p>
            <a:pPr indent="-361799">
              <a:lnSpc>
                <a:spcPct val="150000"/>
              </a:lnSpc>
              <a:buClr>
                <a:schemeClr val="dk1"/>
              </a:buClr>
              <a:buSzPct val="100000"/>
            </a:pPr>
            <a:r>
              <a:rPr lang="el" err="1">
                <a:solidFill>
                  <a:schemeClr val="dk1"/>
                </a:solidFill>
              </a:rPr>
              <a:t>Ευκολότερη συλλογή δεδομένων (απόφαση για τη γνησιότητα) και μελλοντική συνάφεια.</a:t>
            </a:r>
          </a:p>
          <a:p>
            <a:pPr indent="-361799">
              <a:lnSpc>
                <a:spcPct val="150000"/>
              </a:lnSpc>
              <a:buClr>
                <a:schemeClr val="dk1"/>
              </a:buClr>
              <a:buSzPct val="100000"/>
            </a:pPr>
            <a:r>
              <a:rPr lang="el" err="1">
                <a:solidFill>
                  <a:schemeClr val="dk1"/>
                </a:solidFill>
              </a:rPr>
              <a:t>Τα τέλεια DF είναι πολύ απαιτητικά σε πόρους για να δημιουργηθούν – απαιτούν κεφάλαια, ικανότητες – εξακολουθούν να είναι μια καλή ευκαιρία να αναγνωρίσουμε τις ατέλειες του DF.</a:t>
            </a:r>
          </a:p>
          <a:p>
            <a:pPr indent="-361799">
              <a:lnSpc>
                <a:spcPct val="150000"/>
              </a:lnSpc>
              <a:buClr>
                <a:schemeClr val="dk1"/>
              </a:buClr>
              <a:buSzPct val="100000"/>
            </a:pPr>
            <a:r>
              <a:rPr lang="el">
                <a:solidFill>
                  <a:schemeClr val="dk1"/>
                </a:solidFill>
              </a:rPr>
              <a:t>Σε σύγκριση με τα μηνύματα ηλεκτρονικού ψαρέματος, υπάρχουν εργαλεία επαλήθευσης ταυτότητας, αλλά δεν είναι προσβάσιμα στους χρήστες όταν/όπου προσεγγίζονται – Τα εργαλεία είτε δεν είναι γνωστά, είτε δεν είναι διαθέσιμα ή/και δεν μπορούν να χρησιμοποιηθούν από μη ειδικούς.</a:t>
            </a:r>
          </a:p>
          <a:p>
            <a:pPr indent="-361799">
              <a:lnSpc>
                <a:spcPct val="150000"/>
              </a:lnSpc>
              <a:buClr>
                <a:schemeClr val="dk1"/>
              </a:buClr>
              <a:buSzPct val="100000"/>
            </a:pPr>
            <a:r>
              <a:rPr lang="el">
                <a:solidFill>
                  <a:schemeClr val="dk1"/>
                </a:solidFill>
              </a:rPr>
              <a:t>Ένα σχετικό μέρος για μελλοντικές εκπαιδευτικές εκπαιδεύσεις CS.</a:t>
            </a:r>
            <a:endParaRPr>
              <a:solidFill>
                <a:schemeClr val="dk1"/>
              </a:solidFill>
            </a:endParaRPr>
          </a:p>
          <a:p>
            <a:pPr indent="0">
              <a:lnSpc>
                <a:spcPct val="100000"/>
              </a:lnSpc>
              <a:buNone/>
            </a:pPr>
            <a:endParaRPr sz="1200">
              <a:solidFill>
                <a:schemeClr val="dk1"/>
              </a:solidFill>
            </a:endParaRPr>
          </a:p>
          <a:p>
            <a:pPr indent="0">
              <a:lnSpc>
                <a:spcPct val="100000"/>
              </a:lnSpc>
              <a:buNone/>
            </a:pPr>
            <a:endParaRPr sz="1200">
              <a:solidFill>
                <a:schemeClr val="dk1"/>
              </a:solidFill>
            </a:endParaRPr>
          </a:p>
          <a:p>
            <a:pPr indent="0">
              <a:lnSpc>
                <a:spcPct val="100000"/>
              </a:lnSpc>
              <a:buNone/>
            </a:pPr>
            <a:endParaRPr sz="1200">
              <a:solidFill>
                <a:schemeClr val="dk1"/>
              </a:solidFill>
            </a:endParaRPr>
          </a:p>
          <a:p>
            <a:pPr marL="0" indent="548627">
              <a:lnSpc>
                <a:spcPct val="100000"/>
              </a:lnSpc>
              <a:buNone/>
            </a:pPr>
            <a:endParaRPr sz="1200">
              <a:solidFill>
                <a:schemeClr val="dk1"/>
              </a:solidFill>
            </a:endParaRPr>
          </a:p>
          <a:p>
            <a:pPr marL="0" indent="0">
              <a:spcAft>
                <a:spcPts val="1440"/>
              </a:spcAft>
              <a:buNone/>
            </a:pPr>
            <a:endParaRPr sz="1200"/>
          </a:p>
        </p:txBody>
      </p:sp>
      <p:sp>
        <p:nvSpPr>
          <p:cNvPr id="78" name="Google Shape;78;p16"/>
          <p:cNvSpPr txBox="1">
            <a:spLocks noGrp="1"/>
          </p:cNvSpPr>
          <p:nvPr>
            <p:ph type="sldNum" idx="12"/>
          </p:nvPr>
        </p:nvSpPr>
        <p:spPr>
          <a:xfrm>
            <a:off x="11995750" y="6624560"/>
            <a:ext cx="658440" cy="472320"/>
          </a:xfrm>
          <a:prstGeom prst="rect">
            <a:avLst/>
          </a:prstGeom>
        </p:spPr>
        <p:txBody>
          <a:bodyPr spcFirstLastPara="1" vert="horz" wrap="square" lIns="109710" tIns="109710" rIns="109710" bIns="109710" rtlCol="0" anchor="ctr" anchorCtr="0">
            <a:normAutofit/>
          </a:bodyPr>
          <a:lstStyle/>
          <a:p>
            <a:pPr defTabSz="1097280"/>
            <a:fld id="{00000000-1234-1234-1234-123412341234}" type="slidenum">
              <a:rPr lang="en-GB">
                <a:solidFill>
                  <a:prstClr val="black">
                    <a:tint val="75000"/>
                  </a:prstClr>
                </a:solidFill>
                <a:latin typeface="Aptos" panose="02110004020202020204"/>
              </a:rPr>
              <a:pPr defTabSz="1097280"/>
              <a:t>58</a:t>
            </a:fld>
            <a:endParaRPr>
              <a:solidFill>
                <a:prstClr val="black">
                  <a:tint val="75000"/>
                </a:prstClr>
              </a:solidFill>
              <a:latin typeface="Aptos" panose="02110004020202020204"/>
            </a:endParaRPr>
          </a:p>
        </p:txBody>
      </p:sp>
    </p:spTree>
    <p:extLst>
      <p:ext uri="{BB962C8B-B14F-4D97-AF65-F5344CB8AC3E}">
        <p14:creationId xmlns:p14="http://schemas.microsoft.com/office/powerpoint/2010/main" val="35670591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3AB416-171A-A090-4127-288C471E21A9}"/>
              </a:ext>
            </a:extLst>
          </p:cNvPr>
          <p:cNvSpPr>
            <a:spLocks noGrp="1"/>
          </p:cNvSpPr>
          <p:nvPr>
            <p:ph idx="1"/>
          </p:nvPr>
        </p:nvSpPr>
        <p:spPr/>
        <p:txBody>
          <a:bodyPr/>
          <a:lstStyle/>
          <a:p>
            <a:endParaRPr lang="en-GB"/>
          </a:p>
        </p:txBody>
      </p:sp>
      <p:sp>
        <p:nvSpPr>
          <p:cNvPr id="3" name="Slide Number Placeholder 2">
            <a:extLst>
              <a:ext uri="{FF2B5EF4-FFF2-40B4-BE49-F238E27FC236}">
                <a16:creationId xmlns:a16="http://schemas.microsoft.com/office/drawing/2014/main" id="{510778C4-F4FF-BFAB-709B-4343655625AA}"/>
              </a:ext>
            </a:extLst>
          </p:cNvPr>
          <p:cNvSpPr>
            <a:spLocks noGrp="1"/>
          </p:cNvSpPr>
          <p:nvPr>
            <p:ph type="sldNum" sz="quarter" idx="12"/>
          </p:nvPr>
        </p:nvSpPr>
        <p:spPr/>
        <p:txBody>
          <a:bodyPr/>
          <a:lstStyle/>
          <a:p>
            <a:pPr defTabSz="1097280"/>
            <a:fld id="{571A4296-1FB3-43E8-9876-E6E45D2FCA7D}" type="slidenum">
              <a:rPr lang="de-DE">
                <a:solidFill>
                  <a:prstClr val="black">
                    <a:tint val="82000"/>
                  </a:prstClr>
                </a:solidFill>
                <a:latin typeface="Aptos" panose="02110004020202020204"/>
              </a:rPr>
              <a:pPr defTabSz="1097280"/>
              <a:t>59</a:t>
            </a:fld>
            <a:endParaRPr lang="de-DE">
              <a:solidFill>
                <a:prstClr val="black">
                  <a:tint val="82000"/>
                </a:prstClr>
              </a:solidFill>
              <a:latin typeface="Aptos" panose="02110004020202020204"/>
            </a:endParaRPr>
          </a:p>
        </p:txBody>
      </p:sp>
      <p:sp>
        <p:nvSpPr>
          <p:cNvPr id="4" name="Title 3">
            <a:extLst>
              <a:ext uri="{FF2B5EF4-FFF2-40B4-BE49-F238E27FC236}">
                <a16:creationId xmlns:a16="http://schemas.microsoft.com/office/drawing/2014/main" id="{3D1244D6-344C-1B61-7960-C1AB4D24940B}"/>
              </a:ext>
            </a:extLst>
          </p:cNvPr>
          <p:cNvSpPr>
            <a:spLocks noGrp="1"/>
          </p:cNvSpPr>
          <p:nvPr>
            <p:ph type="title"/>
          </p:nvPr>
        </p:nvSpPr>
        <p:spPr/>
        <p:txBody>
          <a:bodyPr/>
          <a:lstStyle/>
          <a:p>
            <a:endParaRPr lang="en-GB"/>
          </a:p>
        </p:txBody>
      </p:sp>
      <p:pic>
        <p:nvPicPr>
          <p:cNvPr id="6" name="Picture 5">
            <a:extLst>
              <a:ext uri="{FF2B5EF4-FFF2-40B4-BE49-F238E27FC236}">
                <a16:creationId xmlns:a16="http://schemas.microsoft.com/office/drawing/2014/main" id="{66B16DCA-D3DD-5531-AC58-8F9706D342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157" y="0"/>
            <a:ext cx="13156087" cy="8229600"/>
          </a:xfrm>
          <a:prstGeom prst="rect">
            <a:avLst/>
          </a:prstGeom>
        </p:spPr>
      </p:pic>
      <p:pic>
        <p:nvPicPr>
          <p:cNvPr id="10" name="Picture 9">
            <a:extLst>
              <a:ext uri="{FF2B5EF4-FFF2-40B4-BE49-F238E27FC236}">
                <a16:creationId xmlns:a16="http://schemas.microsoft.com/office/drawing/2014/main" id="{2622327A-C939-902E-8DB5-D60A598EA034}"/>
              </a:ext>
            </a:extLst>
          </p:cNvPr>
          <p:cNvPicPr>
            <a:picLocks noChangeAspect="1"/>
          </p:cNvPicPr>
          <p:nvPr/>
        </p:nvPicPr>
        <p:blipFill>
          <a:blip r:embed="rId4"/>
          <a:stretch>
            <a:fillRect/>
          </a:stretch>
        </p:blipFill>
        <p:spPr>
          <a:xfrm>
            <a:off x="339742" y="1192974"/>
            <a:ext cx="6721778" cy="4824133"/>
          </a:xfrm>
          <a:prstGeom prst="rect">
            <a:avLst/>
          </a:prstGeom>
        </p:spPr>
      </p:pic>
      <p:pic>
        <p:nvPicPr>
          <p:cNvPr id="12" name="Picture 11">
            <a:extLst>
              <a:ext uri="{FF2B5EF4-FFF2-40B4-BE49-F238E27FC236}">
                <a16:creationId xmlns:a16="http://schemas.microsoft.com/office/drawing/2014/main" id="{D13C43F7-3095-EB2D-0485-00AFF92DCD56}"/>
              </a:ext>
            </a:extLst>
          </p:cNvPr>
          <p:cNvPicPr>
            <a:picLocks noChangeAspect="1"/>
          </p:cNvPicPr>
          <p:nvPr/>
        </p:nvPicPr>
        <p:blipFill>
          <a:blip r:embed="rId5"/>
          <a:stretch>
            <a:fillRect/>
          </a:stretch>
        </p:blipFill>
        <p:spPr>
          <a:xfrm>
            <a:off x="1940190" y="1357102"/>
            <a:ext cx="6596030" cy="5852977"/>
          </a:xfrm>
          <a:prstGeom prst="rect">
            <a:avLst/>
          </a:prstGeom>
        </p:spPr>
      </p:pic>
      <p:pic>
        <p:nvPicPr>
          <p:cNvPr id="14" name="Picture 13">
            <a:extLst>
              <a:ext uri="{FF2B5EF4-FFF2-40B4-BE49-F238E27FC236}">
                <a16:creationId xmlns:a16="http://schemas.microsoft.com/office/drawing/2014/main" id="{DD076668-EB0A-FE68-1876-5F44168865CE}"/>
              </a:ext>
            </a:extLst>
          </p:cNvPr>
          <p:cNvPicPr>
            <a:picLocks noChangeAspect="1"/>
          </p:cNvPicPr>
          <p:nvPr/>
        </p:nvPicPr>
        <p:blipFill>
          <a:blip r:embed="rId6"/>
          <a:stretch>
            <a:fillRect/>
          </a:stretch>
        </p:blipFill>
        <p:spPr>
          <a:xfrm>
            <a:off x="8057234" y="1087924"/>
            <a:ext cx="6573167" cy="2789309"/>
          </a:xfrm>
          <a:prstGeom prst="rect">
            <a:avLst/>
          </a:prstGeom>
        </p:spPr>
      </p:pic>
      <p:sp>
        <p:nvSpPr>
          <p:cNvPr id="8" name="TextBox 7">
            <a:extLst>
              <a:ext uri="{FF2B5EF4-FFF2-40B4-BE49-F238E27FC236}">
                <a16:creationId xmlns:a16="http://schemas.microsoft.com/office/drawing/2014/main" id="{64BDF1E5-AD05-9AF2-25C6-AAAB1F4AD67E}"/>
              </a:ext>
            </a:extLst>
          </p:cNvPr>
          <p:cNvSpPr txBox="1"/>
          <p:nvPr/>
        </p:nvSpPr>
        <p:spPr>
          <a:xfrm>
            <a:off x="737156" y="817245"/>
            <a:ext cx="12827558" cy="5632311"/>
          </a:xfrm>
          <a:prstGeom prst="rect">
            <a:avLst/>
          </a:prstGeom>
          <a:solidFill>
            <a:srgbClr val="FFC000"/>
          </a:solidFill>
        </p:spPr>
        <p:txBody>
          <a:bodyPr wrap="square">
            <a:spAutoFit/>
          </a:bodyPr>
          <a:lstStyle/>
          <a:p>
            <a:pPr defTabSz="1097280">
              <a:buFont typeface="+mj-lt"/>
              <a:buAutoNum type="arabicPeriod"/>
            </a:pPr>
            <a:r>
              <a:rPr lang="el" sz="2400" b="1" dirty="0">
                <a:solidFill>
                  <a:prstClr val="black"/>
                </a:solidFill>
                <a:latin typeface="Aptos" panose="02110004020202020204"/>
              </a:rPr>
              <a:t>Επιρροή ρομπότ</a:t>
            </a:r>
            <a:r>
              <a:rPr lang="el" sz="2400" dirty="0">
                <a:solidFill>
                  <a:prstClr val="black"/>
                </a:solidFill>
                <a:latin typeface="Aptos" panose="02110004020202020204"/>
              </a:rPr>
              <a:t>: Οι παρεμβάσεις του Furhat οδήγησαν γενικά σε αύξηση της αποδοχής από τους συμμετέχοντες ριψοκίνδυνων και SE προτάσεων, υποδεικνύοντας την επιρροή του ρομπότ στη λήψη αποφάσεων.</a:t>
            </a:r>
          </a:p>
          <a:p>
            <a:pPr defTabSz="1097280">
              <a:buFont typeface="+mj-lt"/>
              <a:buAutoNum type="arabicPeriod"/>
            </a:pPr>
            <a:r>
              <a:rPr lang="el" sz="2400" b="1" dirty="0">
                <a:solidFill>
                  <a:prstClr val="black"/>
                </a:solidFill>
                <a:latin typeface="Aptos" panose="02110004020202020204"/>
              </a:rPr>
              <a:t>Αποτελεσματικότητα στρατηγικών</a:t>
            </a:r>
            <a:r>
              <a:rPr lang="el" sz="2400" dirty="0">
                <a:solidFill>
                  <a:prstClr val="black"/>
                </a:solidFill>
                <a:latin typeface="Aptos" panose="02110004020202020204"/>
              </a:rPr>
              <a:t>: Ενώ και οι δύο στρατηγικές ήταν αποτελεσματικές στην αλλαγή των αποφάσεων των συμμετεχόντων, η λογική στρατηγική προκάλεσε ισχυρότερες σιωπηρές αντιδράσεις, όπως αυξημένη αβεβαιότητα (μετρούμενη από την τροχιά του ποντικιού) και περισσότερες αρνητικές συναισθηματικές αντιδράσεις.</a:t>
            </a:r>
          </a:p>
          <a:p>
            <a:pPr defTabSz="1097280">
              <a:buFont typeface="+mj-lt"/>
              <a:buAutoNum type="arabicPeriod"/>
            </a:pPr>
            <a:r>
              <a:rPr lang="el" sz="2400" b="1" dirty="0">
                <a:solidFill>
                  <a:prstClr val="black"/>
                </a:solidFill>
                <a:latin typeface="Aptos" panose="02110004020202020204"/>
              </a:rPr>
              <a:t>Πρόβλεψη συμπεριφοράς</a:t>
            </a:r>
            <a:r>
              <a:rPr lang="el" sz="2400" dirty="0">
                <a:solidFill>
                  <a:prstClr val="black"/>
                </a:solidFill>
                <a:latin typeface="Aptos" panose="02110004020202020204"/>
              </a:rPr>
              <a:t>: Ένα μοντέλο μηχανικής μάθησης εκπαιδεύτηκε να προβλέπει εάν οι συμμετέχοντες θα άλλαζαν τις αποφάσεις τους με βάση τις σιωπηρές αντιδράσεις τους, επιτυγχάνοντας ακρίβεια πρόβλεψης 64,9% χρησιμοποιώντας δεδομένα τροχιάς ποντικιού.</a:t>
            </a:r>
          </a:p>
          <a:p>
            <a:pPr defTabSz="1097280"/>
            <a:r>
              <a:rPr lang="el" sz="2400" b="1" dirty="0">
                <a:solidFill>
                  <a:prstClr val="black"/>
                </a:solidFill>
                <a:latin typeface="Aptos" panose="02110004020202020204"/>
              </a:rPr>
              <a:t>Συμπέρασμα</a:t>
            </a:r>
            <a:r>
              <a:rPr lang="el" sz="2400" dirty="0">
                <a:solidFill>
                  <a:prstClr val="black"/>
                </a:solidFill>
                <a:latin typeface="Aptos" panose="02110004020202020204"/>
              </a:rPr>
              <a:t>: Τα κοινωνικά ρομπότ όπως το Furhat θα μπορούσαν ενδεχομένως να χρησιμεύσουν ως νέα εργαλεία για την παροχή προειδοποιήσεων για την ασφάλεια στον κυβερνοχώρο, αξιοποιώντας την κοινωνική τους παρουσία για να επηρεάσουν την ανθρώπινη λήψη αποφάσεων. Ωστόσο, η μελέτη υπογραμμίζει επίσης την ανάγκη για προσεκτικό σχεδιασμό για να αποφευχθεί η κακή χρήση ή η υπερβολική εξάρτηση από ρομποτικές προτάσεις.</a:t>
            </a:r>
          </a:p>
        </p:txBody>
      </p:sp>
      <p:grpSp>
        <p:nvGrpSpPr>
          <p:cNvPr id="5" name="Group 4">
            <a:extLst>
              <a:ext uri="{FF2B5EF4-FFF2-40B4-BE49-F238E27FC236}">
                <a16:creationId xmlns:a16="http://schemas.microsoft.com/office/drawing/2014/main" id="{DEFEC241-0F29-689B-029B-0A3CD5BE0045}"/>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1D2A2ADE-BAB4-D4AA-AB7E-F53A7E35FE7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3F9207-1CDB-5BDA-5838-44B6485F24A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23780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033" name="Freeform: Shape 103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451387" y="-304404"/>
            <a:ext cx="2193166" cy="1652387"/>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035" name="Rectangle 103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69969" y="506575"/>
            <a:ext cx="774442" cy="77444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037" name="Rectangle 103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2052179" y="786168"/>
            <a:ext cx="824966" cy="82496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039" name="Freeform: Shape 103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227972" y="1"/>
            <a:ext cx="3402428" cy="1777004"/>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Aptos" panose="02110004020202020204"/>
            </a:endParaRPr>
          </a:p>
        </p:txBody>
      </p:sp>
      <p:sp>
        <p:nvSpPr>
          <p:cNvPr id="1041" name="Isosceles Triangle 104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571613" y="7338602"/>
            <a:ext cx="1793416" cy="8909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1026" name="Picture 2">
            <a:extLst>
              <a:ext uri="{FF2B5EF4-FFF2-40B4-BE49-F238E27FC236}">
                <a16:creationId xmlns:a16="http://schemas.microsoft.com/office/drawing/2014/main" id="{3C29C396-3F82-4AB0-4D25-13DB2B9D02F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89281" y="1543709"/>
            <a:ext cx="13086079" cy="477642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43" name="Isosceles Triangle 104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124896" y="7743772"/>
            <a:ext cx="977884" cy="48582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1028" name="Picture 4" descr="Καλοκαίρι 2024 GenAI Developments — AI for Education">
            <a:extLst>
              <a:ext uri="{FF2B5EF4-FFF2-40B4-BE49-F238E27FC236}">
                <a16:creationId xmlns:a16="http://schemas.microsoft.com/office/drawing/2014/main" id="{BF09E378-0940-CE30-8F03-86DFB31E5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98D1E6F-C4E8-24A8-83D6-7D55CCED6D1F}"/>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FE58AD39-ABB0-AD84-4237-E03A94C6F7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5A013411-FBFB-FB25-5577-7A6DD22F34B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60136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A17607F4-D56A-ECA0-92ED-8BC3D46DFC2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23067" y="5701101"/>
            <a:ext cx="9464040" cy="2528500"/>
          </a:xfrm>
        </p:spPr>
      </p:pic>
      <p:sp>
        <p:nvSpPr>
          <p:cNvPr id="3" name="Foliennummernplatzhalter 2">
            <a:extLst>
              <a:ext uri="{FF2B5EF4-FFF2-40B4-BE49-F238E27FC236}">
                <a16:creationId xmlns:a16="http://schemas.microsoft.com/office/drawing/2014/main" id="{A36FC986-F932-01F9-3F8C-393FC6906D0A}"/>
              </a:ext>
            </a:extLst>
          </p:cNvPr>
          <p:cNvSpPr>
            <a:spLocks noGrp="1"/>
          </p:cNvSpPr>
          <p:nvPr>
            <p:ph type="sldNum" sz="quarter" idx="12"/>
          </p:nvPr>
        </p:nvSpPr>
        <p:spPr/>
        <p:txBody>
          <a:bodyPr/>
          <a:lstStyle/>
          <a:p>
            <a:pPr defTabSz="1097280"/>
            <a:fld id="{571A4296-1FB3-43E8-9876-E6E45D2FCA7D}" type="slidenum">
              <a:rPr lang="de-DE">
                <a:solidFill>
                  <a:prstClr val="black">
                    <a:tint val="75000"/>
                  </a:prstClr>
                </a:solidFill>
                <a:latin typeface="Aptos" panose="02110004020202020204"/>
              </a:rPr>
              <a:pPr defTabSz="1097280"/>
              <a:t>60</a:t>
            </a:fld>
            <a:endParaRPr lang="de-DE">
              <a:solidFill>
                <a:prstClr val="black">
                  <a:tint val="75000"/>
                </a:prstClr>
              </a:solidFill>
              <a:latin typeface="Aptos" panose="02110004020202020204"/>
            </a:endParaRPr>
          </a:p>
        </p:txBody>
      </p:sp>
      <p:pic>
        <p:nvPicPr>
          <p:cNvPr id="8" name="Grafik 7">
            <a:extLst>
              <a:ext uri="{FF2B5EF4-FFF2-40B4-BE49-F238E27FC236}">
                <a16:creationId xmlns:a16="http://schemas.microsoft.com/office/drawing/2014/main" id="{EC8BC47F-19BD-579B-7D55-51C20BCD68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2809" y="3363866"/>
            <a:ext cx="11588671" cy="1929928"/>
          </a:xfrm>
          <a:prstGeom prst="rect">
            <a:avLst/>
          </a:prstGeom>
        </p:spPr>
      </p:pic>
      <p:pic>
        <p:nvPicPr>
          <p:cNvPr id="10" name="Grafik 9">
            <a:extLst>
              <a:ext uri="{FF2B5EF4-FFF2-40B4-BE49-F238E27FC236}">
                <a16:creationId xmlns:a16="http://schemas.microsoft.com/office/drawing/2014/main" id="{0C7307FE-12FD-ECB2-405D-B9EF5110CEB9}"/>
              </a:ext>
            </a:extLst>
          </p:cNvPr>
          <p:cNvPicPr>
            <a:picLocks noChangeAspect="1"/>
          </p:cNvPicPr>
          <p:nvPr/>
        </p:nvPicPr>
        <p:blipFill>
          <a:blip r:embed="rId4"/>
          <a:stretch>
            <a:fillRect/>
          </a:stretch>
        </p:blipFill>
        <p:spPr>
          <a:xfrm>
            <a:off x="1002809" y="174205"/>
            <a:ext cx="10933378" cy="2986007"/>
          </a:xfrm>
          <a:prstGeom prst="rect">
            <a:avLst/>
          </a:prstGeom>
        </p:spPr>
      </p:pic>
    </p:spTree>
    <p:extLst>
      <p:ext uri="{BB962C8B-B14F-4D97-AF65-F5344CB8AC3E}">
        <p14:creationId xmlns:p14="http://schemas.microsoft.com/office/powerpoint/2010/main" val="25673444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CD4F1-97A3-EA7B-AE6C-5E9D3073894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CA06891-3465-A267-80BB-1B0C09880225}"/>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E68D37D-5197-C23D-D79F-A42777C13E36}"/>
              </a:ext>
            </a:extLst>
          </p:cNvPr>
          <p:cNvPicPr>
            <a:picLocks noChangeAspect="1"/>
          </p:cNvPicPr>
          <p:nvPr/>
        </p:nvPicPr>
        <p:blipFill>
          <a:blip r:embed="rId3"/>
          <a:stretch>
            <a:fillRect/>
          </a:stretch>
        </p:blipFill>
        <p:spPr>
          <a:xfrm>
            <a:off x="1" y="33720"/>
            <a:ext cx="9545382" cy="4081080"/>
          </a:xfrm>
          <a:prstGeom prst="rect">
            <a:avLst/>
          </a:prstGeom>
        </p:spPr>
      </p:pic>
      <p:pic>
        <p:nvPicPr>
          <p:cNvPr id="7" name="Picture 6">
            <a:extLst>
              <a:ext uri="{FF2B5EF4-FFF2-40B4-BE49-F238E27FC236}">
                <a16:creationId xmlns:a16="http://schemas.microsoft.com/office/drawing/2014/main" id="{33AB5AC8-17D1-3F06-1A44-1C29FB2468C0}"/>
              </a:ext>
            </a:extLst>
          </p:cNvPr>
          <p:cNvPicPr>
            <a:picLocks noChangeAspect="1"/>
          </p:cNvPicPr>
          <p:nvPr/>
        </p:nvPicPr>
        <p:blipFill>
          <a:blip r:embed="rId4"/>
          <a:stretch>
            <a:fillRect/>
          </a:stretch>
        </p:blipFill>
        <p:spPr>
          <a:xfrm>
            <a:off x="1318033" y="889754"/>
            <a:ext cx="11740858" cy="7339846"/>
          </a:xfrm>
          <a:prstGeom prst="rect">
            <a:avLst/>
          </a:prstGeom>
        </p:spPr>
      </p:pic>
    </p:spTree>
    <p:extLst>
      <p:ext uri="{BB962C8B-B14F-4D97-AF65-F5344CB8AC3E}">
        <p14:creationId xmlns:p14="http://schemas.microsoft.com/office/powerpoint/2010/main" val="7476428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65C8A-45AF-554E-AC5C-3768A3FAC53F}"/>
              </a:ext>
            </a:extLst>
          </p:cNvPr>
          <p:cNvSpPr>
            <a:spLocks noGrp="1"/>
          </p:cNvSpPr>
          <p:nvPr>
            <p:ph type="title"/>
          </p:nvPr>
        </p:nvSpPr>
        <p:spPr>
          <a:xfrm>
            <a:off x="1571510" y="329567"/>
            <a:ext cx="12290425" cy="828368"/>
          </a:xfrm>
        </p:spPr>
        <p:txBody>
          <a:bodyPr/>
          <a:lstStyle/>
          <a:p>
            <a:r>
              <a:rPr lang="el"/>
              <a:t>Endsley 2023</a:t>
            </a:r>
            <a:endParaRPr lang="en-GB"/>
          </a:p>
        </p:txBody>
      </p:sp>
      <p:pic>
        <p:nvPicPr>
          <p:cNvPr id="7" name="Content Placeholder 6">
            <a:extLst>
              <a:ext uri="{FF2B5EF4-FFF2-40B4-BE49-F238E27FC236}">
                <a16:creationId xmlns:a16="http://schemas.microsoft.com/office/drawing/2014/main" id="{7F928087-F409-6937-2AE3-F82E37CB3651}"/>
              </a:ext>
            </a:extLst>
          </p:cNvPr>
          <p:cNvPicPr>
            <a:picLocks noGrp="1" noChangeAspect="1"/>
          </p:cNvPicPr>
          <p:nvPr>
            <p:ph idx="1"/>
          </p:nvPr>
        </p:nvPicPr>
        <p:blipFill>
          <a:blip r:embed="rId2"/>
          <a:stretch>
            <a:fillRect/>
          </a:stretch>
        </p:blipFill>
        <p:spPr>
          <a:xfrm>
            <a:off x="6832106" y="129228"/>
            <a:ext cx="6686872" cy="4122733"/>
          </a:xfrm>
        </p:spPr>
      </p:pic>
      <p:pic>
        <p:nvPicPr>
          <p:cNvPr id="5" name="Picture 4">
            <a:extLst>
              <a:ext uri="{FF2B5EF4-FFF2-40B4-BE49-F238E27FC236}">
                <a16:creationId xmlns:a16="http://schemas.microsoft.com/office/drawing/2014/main" id="{73DECE79-9FF0-BE1B-FF9A-A820B715D11A}"/>
              </a:ext>
            </a:extLst>
          </p:cNvPr>
          <p:cNvPicPr>
            <a:picLocks noChangeAspect="1"/>
          </p:cNvPicPr>
          <p:nvPr/>
        </p:nvPicPr>
        <p:blipFill>
          <a:blip r:embed="rId3"/>
          <a:stretch>
            <a:fillRect/>
          </a:stretch>
        </p:blipFill>
        <p:spPr>
          <a:xfrm>
            <a:off x="40564" y="1550098"/>
            <a:ext cx="6063414" cy="5129404"/>
          </a:xfrm>
          <a:prstGeom prst="rect">
            <a:avLst/>
          </a:prstGeom>
        </p:spPr>
      </p:pic>
      <p:pic>
        <p:nvPicPr>
          <p:cNvPr id="9" name="Picture 8">
            <a:extLst>
              <a:ext uri="{FF2B5EF4-FFF2-40B4-BE49-F238E27FC236}">
                <a16:creationId xmlns:a16="http://schemas.microsoft.com/office/drawing/2014/main" id="{97BEE7E1-2643-A7BB-B65A-2C6C1EBA2315}"/>
              </a:ext>
            </a:extLst>
          </p:cNvPr>
          <p:cNvPicPr>
            <a:picLocks noChangeAspect="1"/>
          </p:cNvPicPr>
          <p:nvPr/>
        </p:nvPicPr>
        <p:blipFill>
          <a:blip r:embed="rId4"/>
          <a:stretch>
            <a:fillRect/>
          </a:stretch>
        </p:blipFill>
        <p:spPr>
          <a:xfrm>
            <a:off x="7199297" y="4114800"/>
            <a:ext cx="5765820" cy="4245481"/>
          </a:xfrm>
          <a:prstGeom prst="rect">
            <a:avLst/>
          </a:prstGeom>
        </p:spPr>
      </p:pic>
      <p:sp>
        <p:nvSpPr>
          <p:cNvPr id="10" name="Oval 9">
            <a:extLst>
              <a:ext uri="{FF2B5EF4-FFF2-40B4-BE49-F238E27FC236}">
                <a16:creationId xmlns:a16="http://schemas.microsoft.com/office/drawing/2014/main" id="{5143320C-C63B-9EB5-3646-1BD61DF8F780}"/>
              </a:ext>
            </a:extLst>
          </p:cNvPr>
          <p:cNvSpPr/>
          <p:nvPr/>
        </p:nvSpPr>
        <p:spPr>
          <a:xfrm>
            <a:off x="173222" y="3391348"/>
            <a:ext cx="1876403" cy="723451"/>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Tree>
    <p:extLst>
      <p:ext uri="{BB962C8B-B14F-4D97-AF65-F5344CB8AC3E}">
        <p14:creationId xmlns:p14="http://schemas.microsoft.com/office/powerpoint/2010/main" val="111451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B7944-3736-6B73-4605-7AB72BA06FA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64EA2B1-C8C6-1FE0-913E-10C990CF6DF0}"/>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1B0B82E-4683-7636-ABE0-0C700CC47F5B}"/>
              </a:ext>
            </a:extLst>
          </p:cNvPr>
          <p:cNvPicPr>
            <a:picLocks noChangeAspect="1"/>
          </p:cNvPicPr>
          <p:nvPr/>
        </p:nvPicPr>
        <p:blipFill>
          <a:blip r:embed="rId3"/>
          <a:stretch>
            <a:fillRect/>
          </a:stretch>
        </p:blipFill>
        <p:spPr>
          <a:xfrm>
            <a:off x="1" y="1"/>
            <a:ext cx="9888330" cy="4046785"/>
          </a:xfrm>
          <a:prstGeom prst="rect">
            <a:avLst/>
          </a:prstGeom>
        </p:spPr>
      </p:pic>
      <p:pic>
        <p:nvPicPr>
          <p:cNvPr id="7" name="Picture 6">
            <a:extLst>
              <a:ext uri="{FF2B5EF4-FFF2-40B4-BE49-F238E27FC236}">
                <a16:creationId xmlns:a16="http://schemas.microsoft.com/office/drawing/2014/main" id="{71AE716C-E01D-3869-C841-854C17CD8307}"/>
              </a:ext>
            </a:extLst>
          </p:cNvPr>
          <p:cNvPicPr>
            <a:picLocks noChangeAspect="1"/>
          </p:cNvPicPr>
          <p:nvPr/>
        </p:nvPicPr>
        <p:blipFill>
          <a:blip r:embed="rId4"/>
          <a:stretch>
            <a:fillRect/>
          </a:stretch>
        </p:blipFill>
        <p:spPr>
          <a:xfrm>
            <a:off x="4632517" y="1368697"/>
            <a:ext cx="8888803" cy="6440009"/>
          </a:xfrm>
          <a:prstGeom prst="rect">
            <a:avLst/>
          </a:prstGeom>
        </p:spPr>
      </p:pic>
      <p:pic>
        <p:nvPicPr>
          <p:cNvPr id="9" name="Picture 8">
            <a:extLst>
              <a:ext uri="{FF2B5EF4-FFF2-40B4-BE49-F238E27FC236}">
                <a16:creationId xmlns:a16="http://schemas.microsoft.com/office/drawing/2014/main" id="{9A03B85E-0EAB-70CF-FE29-BC119E38B353}"/>
              </a:ext>
            </a:extLst>
          </p:cNvPr>
          <p:cNvPicPr>
            <a:picLocks noChangeAspect="1"/>
          </p:cNvPicPr>
          <p:nvPr/>
        </p:nvPicPr>
        <p:blipFill>
          <a:blip r:embed="rId5"/>
          <a:stretch>
            <a:fillRect/>
          </a:stretch>
        </p:blipFill>
        <p:spPr>
          <a:xfrm>
            <a:off x="656551" y="2526382"/>
            <a:ext cx="13319814" cy="4192984"/>
          </a:xfrm>
          <a:prstGeom prst="rect">
            <a:avLst/>
          </a:prstGeom>
        </p:spPr>
      </p:pic>
      <p:pic>
        <p:nvPicPr>
          <p:cNvPr id="11" name="Picture 10">
            <a:extLst>
              <a:ext uri="{FF2B5EF4-FFF2-40B4-BE49-F238E27FC236}">
                <a16:creationId xmlns:a16="http://schemas.microsoft.com/office/drawing/2014/main" id="{F3690090-1920-4E53-F064-EC5617D89060}"/>
              </a:ext>
            </a:extLst>
          </p:cNvPr>
          <p:cNvPicPr>
            <a:picLocks noChangeAspect="1"/>
          </p:cNvPicPr>
          <p:nvPr/>
        </p:nvPicPr>
        <p:blipFill>
          <a:blip r:embed="rId6"/>
          <a:stretch>
            <a:fillRect/>
          </a:stretch>
        </p:blipFill>
        <p:spPr>
          <a:xfrm>
            <a:off x="114325" y="1783234"/>
            <a:ext cx="6979578" cy="5437577"/>
          </a:xfrm>
          <a:prstGeom prst="rect">
            <a:avLst/>
          </a:prstGeom>
        </p:spPr>
      </p:pic>
      <p:pic>
        <p:nvPicPr>
          <p:cNvPr id="13" name="Picture 12">
            <a:extLst>
              <a:ext uri="{FF2B5EF4-FFF2-40B4-BE49-F238E27FC236}">
                <a16:creationId xmlns:a16="http://schemas.microsoft.com/office/drawing/2014/main" id="{7D09DF55-69C8-BF0B-13D6-12DBE2E2FDAB}"/>
              </a:ext>
            </a:extLst>
          </p:cNvPr>
          <p:cNvPicPr>
            <a:picLocks noChangeAspect="1"/>
          </p:cNvPicPr>
          <p:nvPr/>
        </p:nvPicPr>
        <p:blipFill>
          <a:blip r:embed="rId7"/>
          <a:stretch>
            <a:fillRect/>
          </a:stretch>
        </p:blipFill>
        <p:spPr>
          <a:xfrm>
            <a:off x="7093902" y="1783234"/>
            <a:ext cx="6119239" cy="5077668"/>
          </a:xfrm>
          <a:prstGeom prst="rect">
            <a:avLst/>
          </a:prstGeom>
        </p:spPr>
      </p:pic>
      <p:pic>
        <p:nvPicPr>
          <p:cNvPr id="15" name="Picture 14">
            <a:extLst>
              <a:ext uri="{FF2B5EF4-FFF2-40B4-BE49-F238E27FC236}">
                <a16:creationId xmlns:a16="http://schemas.microsoft.com/office/drawing/2014/main" id="{D333EC74-4C34-C5FC-E69F-D50D8FE9A577}"/>
              </a:ext>
            </a:extLst>
          </p:cNvPr>
          <p:cNvPicPr>
            <a:picLocks noChangeAspect="1"/>
          </p:cNvPicPr>
          <p:nvPr/>
        </p:nvPicPr>
        <p:blipFill>
          <a:blip r:embed="rId8"/>
          <a:stretch>
            <a:fillRect/>
          </a:stretch>
        </p:blipFill>
        <p:spPr>
          <a:xfrm>
            <a:off x="47992" y="1298548"/>
            <a:ext cx="14358233" cy="6074636"/>
          </a:xfrm>
          <a:prstGeom prst="rect">
            <a:avLst/>
          </a:prstGeom>
        </p:spPr>
      </p:pic>
      <p:pic>
        <p:nvPicPr>
          <p:cNvPr id="19" name="Picture 18">
            <a:extLst>
              <a:ext uri="{FF2B5EF4-FFF2-40B4-BE49-F238E27FC236}">
                <a16:creationId xmlns:a16="http://schemas.microsoft.com/office/drawing/2014/main" id="{A66034C2-A15E-2964-0225-7633FF4BA922}"/>
              </a:ext>
            </a:extLst>
          </p:cNvPr>
          <p:cNvPicPr>
            <a:picLocks noChangeAspect="1"/>
          </p:cNvPicPr>
          <p:nvPr/>
        </p:nvPicPr>
        <p:blipFill>
          <a:blip r:embed="rId9"/>
          <a:stretch>
            <a:fillRect/>
          </a:stretch>
        </p:blipFill>
        <p:spPr>
          <a:xfrm>
            <a:off x="216033" y="1368697"/>
            <a:ext cx="14190191" cy="6394650"/>
          </a:xfrm>
          <a:prstGeom prst="rect">
            <a:avLst/>
          </a:prstGeom>
        </p:spPr>
      </p:pic>
    </p:spTree>
    <p:extLst>
      <p:ext uri="{BB962C8B-B14F-4D97-AF65-F5344CB8AC3E}">
        <p14:creationId xmlns:p14="http://schemas.microsoft.com/office/powerpoint/2010/main" val="403024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5235-C281-ACA2-2972-91158BB3756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F3A8B17-DDE1-48BD-F6F6-F997B1F59959}"/>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A4FC377B-6434-5C5F-B006-A9A92CC17387}"/>
              </a:ext>
            </a:extLst>
          </p:cNvPr>
          <p:cNvPicPr>
            <a:picLocks noChangeAspect="1"/>
          </p:cNvPicPr>
          <p:nvPr/>
        </p:nvPicPr>
        <p:blipFill>
          <a:blip r:embed="rId3"/>
          <a:stretch>
            <a:fillRect/>
          </a:stretch>
        </p:blipFill>
        <p:spPr>
          <a:xfrm>
            <a:off x="1" y="0"/>
            <a:ext cx="10036940" cy="3406615"/>
          </a:xfrm>
          <a:prstGeom prst="rect">
            <a:avLst/>
          </a:prstGeom>
        </p:spPr>
      </p:pic>
      <p:pic>
        <p:nvPicPr>
          <p:cNvPr id="7" name="Picture 6">
            <a:extLst>
              <a:ext uri="{FF2B5EF4-FFF2-40B4-BE49-F238E27FC236}">
                <a16:creationId xmlns:a16="http://schemas.microsoft.com/office/drawing/2014/main" id="{8EA91AED-CBE5-0389-745D-A5AD7CE92653}"/>
              </a:ext>
            </a:extLst>
          </p:cNvPr>
          <p:cNvPicPr>
            <a:picLocks noChangeAspect="1"/>
          </p:cNvPicPr>
          <p:nvPr/>
        </p:nvPicPr>
        <p:blipFill>
          <a:blip r:embed="rId4"/>
          <a:stretch>
            <a:fillRect/>
          </a:stretch>
        </p:blipFill>
        <p:spPr>
          <a:xfrm>
            <a:off x="768466" y="1796118"/>
            <a:ext cx="12636469" cy="5684743"/>
          </a:xfrm>
          <a:prstGeom prst="rect">
            <a:avLst/>
          </a:prstGeom>
        </p:spPr>
      </p:pic>
      <p:pic>
        <p:nvPicPr>
          <p:cNvPr id="11" name="Picture 10">
            <a:extLst>
              <a:ext uri="{FF2B5EF4-FFF2-40B4-BE49-F238E27FC236}">
                <a16:creationId xmlns:a16="http://schemas.microsoft.com/office/drawing/2014/main" id="{03504996-C658-7F97-4E83-109969381FE8}"/>
              </a:ext>
            </a:extLst>
          </p:cNvPr>
          <p:cNvPicPr>
            <a:picLocks noChangeAspect="1"/>
          </p:cNvPicPr>
          <p:nvPr/>
        </p:nvPicPr>
        <p:blipFill>
          <a:blip r:embed="rId5"/>
          <a:stretch>
            <a:fillRect/>
          </a:stretch>
        </p:blipFill>
        <p:spPr>
          <a:xfrm>
            <a:off x="968292" y="1364958"/>
            <a:ext cx="9682561" cy="6115903"/>
          </a:xfrm>
          <a:prstGeom prst="rect">
            <a:avLst/>
          </a:prstGeom>
        </p:spPr>
      </p:pic>
      <p:pic>
        <p:nvPicPr>
          <p:cNvPr id="9" name="Picture 8">
            <a:extLst>
              <a:ext uri="{FF2B5EF4-FFF2-40B4-BE49-F238E27FC236}">
                <a16:creationId xmlns:a16="http://schemas.microsoft.com/office/drawing/2014/main" id="{D4A35A1A-3B7A-1D21-BBB2-55B0BEE10B73}"/>
              </a:ext>
            </a:extLst>
          </p:cNvPr>
          <p:cNvPicPr>
            <a:picLocks noChangeAspect="1"/>
          </p:cNvPicPr>
          <p:nvPr/>
        </p:nvPicPr>
        <p:blipFill>
          <a:blip r:embed="rId6"/>
          <a:stretch>
            <a:fillRect/>
          </a:stretch>
        </p:blipFill>
        <p:spPr>
          <a:xfrm>
            <a:off x="1571510" y="609328"/>
            <a:ext cx="9693992" cy="6710346"/>
          </a:xfrm>
          <a:prstGeom prst="rect">
            <a:avLst/>
          </a:prstGeom>
        </p:spPr>
      </p:pic>
      <p:pic>
        <p:nvPicPr>
          <p:cNvPr id="13" name="Picture 12">
            <a:extLst>
              <a:ext uri="{FF2B5EF4-FFF2-40B4-BE49-F238E27FC236}">
                <a16:creationId xmlns:a16="http://schemas.microsoft.com/office/drawing/2014/main" id="{E19E5ED9-F1C7-7A55-254E-A036F4EC258D}"/>
              </a:ext>
            </a:extLst>
          </p:cNvPr>
          <p:cNvPicPr>
            <a:picLocks noChangeAspect="1"/>
          </p:cNvPicPr>
          <p:nvPr/>
        </p:nvPicPr>
        <p:blipFill>
          <a:blip r:embed="rId7"/>
          <a:stretch>
            <a:fillRect/>
          </a:stretch>
        </p:blipFill>
        <p:spPr>
          <a:xfrm>
            <a:off x="2481051" y="3964501"/>
            <a:ext cx="10082668" cy="4275416"/>
          </a:xfrm>
          <a:prstGeom prst="rect">
            <a:avLst/>
          </a:prstGeom>
        </p:spPr>
      </p:pic>
      <p:sp>
        <p:nvSpPr>
          <p:cNvPr id="14" name="Oval 13">
            <a:extLst>
              <a:ext uri="{FF2B5EF4-FFF2-40B4-BE49-F238E27FC236}">
                <a16:creationId xmlns:a16="http://schemas.microsoft.com/office/drawing/2014/main" id="{D29063E1-7CA7-66B1-01BB-5B629F9E9D70}"/>
              </a:ext>
            </a:extLst>
          </p:cNvPr>
          <p:cNvSpPr/>
          <p:nvPr/>
        </p:nvSpPr>
        <p:spPr>
          <a:xfrm>
            <a:off x="1788085" y="4771574"/>
            <a:ext cx="11270806" cy="1143452"/>
          </a:xfrm>
          <a:prstGeom prst="ellipse">
            <a:avLst/>
          </a:prstGeom>
          <a:noFill/>
          <a:ln w="76200">
            <a:solidFill>
              <a:srgbClr val="E00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Tree>
    <p:extLst>
      <p:ext uri="{BB962C8B-B14F-4D97-AF65-F5344CB8AC3E}">
        <p14:creationId xmlns:p14="http://schemas.microsoft.com/office/powerpoint/2010/main" val="16216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9B035-0E44-003E-FDF1-92E55D7844A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54D1F83-3FF5-D2B4-B3F1-03EC2BF6EA2F}"/>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8C9F655C-2003-0FCF-5860-6D9D1D3F9C90}"/>
              </a:ext>
            </a:extLst>
          </p:cNvPr>
          <p:cNvPicPr>
            <a:picLocks noChangeAspect="1"/>
          </p:cNvPicPr>
          <p:nvPr/>
        </p:nvPicPr>
        <p:blipFill>
          <a:blip r:embed="rId3"/>
          <a:stretch>
            <a:fillRect/>
          </a:stretch>
        </p:blipFill>
        <p:spPr>
          <a:xfrm>
            <a:off x="376514" y="0"/>
            <a:ext cx="9693992" cy="3200846"/>
          </a:xfrm>
          <a:prstGeom prst="rect">
            <a:avLst/>
          </a:prstGeom>
        </p:spPr>
      </p:pic>
      <p:pic>
        <p:nvPicPr>
          <p:cNvPr id="7" name="Picture 6">
            <a:extLst>
              <a:ext uri="{FF2B5EF4-FFF2-40B4-BE49-F238E27FC236}">
                <a16:creationId xmlns:a16="http://schemas.microsoft.com/office/drawing/2014/main" id="{1896976C-EF8A-47C6-A51A-40449C015BC7}"/>
              </a:ext>
            </a:extLst>
          </p:cNvPr>
          <p:cNvPicPr>
            <a:picLocks noChangeAspect="1"/>
          </p:cNvPicPr>
          <p:nvPr/>
        </p:nvPicPr>
        <p:blipFill>
          <a:blip r:embed="rId4"/>
          <a:stretch>
            <a:fillRect/>
          </a:stretch>
        </p:blipFill>
        <p:spPr>
          <a:xfrm>
            <a:off x="2416762" y="262353"/>
            <a:ext cx="9796877" cy="7704895"/>
          </a:xfrm>
          <a:prstGeom prst="rect">
            <a:avLst/>
          </a:prstGeom>
        </p:spPr>
      </p:pic>
      <p:pic>
        <p:nvPicPr>
          <p:cNvPr id="9" name="Picture 8">
            <a:extLst>
              <a:ext uri="{FF2B5EF4-FFF2-40B4-BE49-F238E27FC236}">
                <a16:creationId xmlns:a16="http://schemas.microsoft.com/office/drawing/2014/main" id="{A0779FDB-6063-BF60-E196-2F53FAFAEBE7}"/>
              </a:ext>
            </a:extLst>
          </p:cNvPr>
          <p:cNvPicPr>
            <a:picLocks noChangeAspect="1"/>
          </p:cNvPicPr>
          <p:nvPr/>
        </p:nvPicPr>
        <p:blipFill>
          <a:blip r:embed="rId5"/>
          <a:stretch>
            <a:fillRect/>
          </a:stretch>
        </p:blipFill>
        <p:spPr>
          <a:xfrm>
            <a:off x="0" y="438378"/>
            <a:ext cx="6875146" cy="6991111"/>
          </a:xfrm>
          <a:prstGeom prst="rect">
            <a:avLst/>
          </a:prstGeom>
        </p:spPr>
      </p:pic>
      <p:sp>
        <p:nvSpPr>
          <p:cNvPr id="10" name="Oval 9">
            <a:extLst>
              <a:ext uri="{FF2B5EF4-FFF2-40B4-BE49-F238E27FC236}">
                <a16:creationId xmlns:a16="http://schemas.microsoft.com/office/drawing/2014/main" id="{A1457BFC-9E59-8AF0-2209-37A1F15C6059}"/>
              </a:ext>
            </a:extLst>
          </p:cNvPr>
          <p:cNvSpPr/>
          <p:nvPr/>
        </p:nvSpPr>
        <p:spPr>
          <a:xfrm>
            <a:off x="-308610" y="2009268"/>
            <a:ext cx="7183756" cy="2383156"/>
          </a:xfrm>
          <a:prstGeom prst="ellipse">
            <a:avLst/>
          </a:prstGeom>
          <a:noFill/>
          <a:ln w="76200">
            <a:solidFill>
              <a:srgbClr val="E00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Tree>
    <p:extLst>
      <p:ext uri="{BB962C8B-B14F-4D97-AF65-F5344CB8AC3E}">
        <p14:creationId xmlns:p14="http://schemas.microsoft.com/office/powerpoint/2010/main" val="136056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12B19-F5F4-1783-70EF-97EDA9920DF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8BBB61F-381F-42D1-8E63-A4BFA5CA7492}"/>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5F949F31-66A3-CAD1-5F46-92853E315950}"/>
              </a:ext>
            </a:extLst>
          </p:cNvPr>
          <p:cNvPicPr>
            <a:picLocks noChangeAspect="1"/>
          </p:cNvPicPr>
          <p:nvPr/>
        </p:nvPicPr>
        <p:blipFill>
          <a:blip r:embed="rId3"/>
          <a:stretch>
            <a:fillRect/>
          </a:stretch>
        </p:blipFill>
        <p:spPr>
          <a:xfrm>
            <a:off x="1" y="0"/>
            <a:ext cx="10162688" cy="3852448"/>
          </a:xfrm>
          <a:prstGeom prst="rect">
            <a:avLst/>
          </a:prstGeom>
        </p:spPr>
      </p:pic>
      <p:pic>
        <p:nvPicPr>
          <p:cNvPr id="7" name="Picture 6">
            <a:extLst>
              <a:ext uri="{FF2B5EF4-FFF2-40B4-BE49-F238E27FC236}">
                <a16:creationId xmlns:a16="http://schemas.microsoft.com/office/drawing/2014/main" id="{BB60BDAB-6059-F839-03BA-9D4DAB8C42B5}"/>
              </a:ext>
            </a:extLst>
          </p:cNvPr>
          <p:cNvPicPr>
            <a:picLocks noChangeAspect="1"/>
          </p:cNvPicPr>
          <p:nvPr/>
        </p:nvPicPr>
        <p:blipFill>
          <a:blip r:embed="rId4"/>
          <a:stretch>
            <a:fillRect/>
          </a:stretch>
        </p:blipFill>
        <p:spPr>
          <a:xfrm>
            <a:off x="2183309" y="209631"/>
            <a:ext cx="10693385" cy="7710784"/>
          </a:xfrm>
          <a:prstGeom prst="rect">
            <a:avLst/>
          </a:prstGeom>
        </p:spPr>
      </p:pic>
    </p:spTree>
    <p:extLst>
      <p:ext uri="{BB962C8B-B14F-4D97-AF65-F5344CB8AC3E}">
        <p14:creationId xmlns:p14="http://schemas.microsoft.com/office/powerpoint/2010/main" val="289743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1FBB94-2A71-A270-5DA8-D5E7E81C8E69}"/>
              </a:ext>
            </a:extLst>
          </p:cNvPr>
          <p:cNvSpPr>
            <a:spLocks noGrp="1"/>
          </p:cNvSpPr>
          <p:nvPr>
            <p:ph type="title"/>
          </p:nvPr>
        </p:nvSpPr>
        <p:spPr>
          <a:xfrm>
            <a:off x="1005840" y="438150"/>
            <a:ext cx="12618720" cy="1590676"/>
          </a:xfrm>
        </p:spPr>
        <p:txBody>
          <a:bodyPr anchor="ctr">
            <a:normAutofit/>
          </a:bodyPr>
          <a:lstStyle/>
          <a:p>
            <a:r>
              <a:rPr lang="el"/>
              <a:t>Στόχευση προμηθευτών 3ου μέρους</a:t>
            </a:r>
            <a:endParaRPr lang="en-GB"/>
          </a:p>
        </p:txBody>
      </p:sp>
      <p:sp>
        <p:nvSpPr>
          <p:cNvPr id="3" name="Text Placeholder 2">
            <a:extLst>
              <a:ext uri="{FF2B5EF4-FFF2-40B4-BE49-F238E27FC236}">
                <a16:creationId xmlns:a16="http://schemas.microsoft.com/office/drawing/2014/main" id="{A3DE3081-9E58-74D9-3383-EA758235E58E}"/>
              </a:ext>
            </a:extLst>
          </p:cNvPr>
          <p:cNvSpPr>
            <a:spLocks noGrp="1"/>
          </p:cNvSpPr>
          <p:nvPr>
            <p:ph sz="half" idx="1"/>
          </p:nvPr>
        </p:nvSpPr>
        <p:spPr>
          <a:xfrm>
            <a:off x="1005840" y="2190750"/>
            <a:ext cx="6217920" cy="5221606"/>
          </a:xfrm>
        </p:spPr>
        <p:txBody>
          <a:bodyPr>
            <a:normAutofit fontScale="92500" lnSpcReduction="20000"/>
          </a:bodyPr>
          <a:lstStyle/>
          <a:p>
            <a:r>
              <a:rPr lang="el" sz="2880"/>
              <a:t>Ψηφιακές Υπηρεσίες</a:t>
            </a:r>
          </a:p>
          <a:p>
            <a:pPr lvl="1"/>
            <a:r>
              <a:rPr lang="el"/>
              <a:t>Επεκτάσεις ιστού, υπηρεσίες Cloud</a:t>
            </a:r>
          </a:p>
          <a:p>
            <a:r>
              <a:rPr lang="el" sz="2880"/>
              <a:t>Η εφοδιαστική αλυσίδα AI</a:t>
            </a:r>
          </a:p>
          <a:p>
            <a:pPr lvl="1"/>
            <a:r>
              <a:rPr lang="el"/>
              <a:t>«</a:t>
            </a:r>
            <a:r>
              <a:rPr lang="el" b="1"/>
              <a:t>Slopsquatting» </a:t>
            </a:r>
            <a:r>
              <a:rPr lang="el"/>
              <a:t>- η πρακτική της καταχώρισης ενός ανύπαρκτου ονόματος πακέτου λογισμικού που ένα μεγάλο γλωσσικό μοντέλο (LLM) μπορεί να έχει παραισθήσεις στην έξοδό του, όπου κάποιος εν αγνοία του μπορεί να αντιγράψει-επικολλήσει και να εγκαταστήσει το πακέτο λογισμικού χωρίς να συνειδητοποιήσει ότι είναι ψεύτικο.</a:t>
            </a:r>
          </a:p>
        </p:txBody>
      </p:sp>
      <p:pic>
        <p:nvPicPr>
          <p:cNvPr id="4" name="Picture 2" descr="Κατανόηση της αύξησης των επιθέσεων στην ασφάλεια της εφοδιαστικής αλυσίδας — ENISA">
            <a:extLst>
              <a:ext uri="{FF2B5EF4-FFF2-40B4-BE49-F238E27FC236}">
                <a16:creationId xmlns:a16="http://schemas.microsoft.com/office/drawing/2014/main" id="{AE53CFD8-C54D-DDBC-B6D7-AD6D8493452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06640" y="2726323"/>
            <a:ext cx="6217920" cy="415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5934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AB75CE-CC22-B997-DA60-C6172E2AF0A1}"/>
              </a:ext>
            </a:extLst>
          </p:cNvPr>
          <p:cNvSpPr>
            <a:spLocks noGrp="1"/>
          </p:cNvSpPr>
          <p:nvPr>
            <p:ph type="title"/>
          </p:nvPr>
        </p:nvSpPr>
        <p:spPr>
          <a:xfrm>
            <a:off x="1005840" y="438150"/>
            <a:ext cx="12618720" cy="1590676"/>
          </a:xfrm>
        </p:spPr>
        <p:txBody>
          <a:bodyPr anchor="ctr">
            <a:normAutofit/>
          </a:bodyPr>
          <a:lstStyle/>
          <a:p>
            <a:r>
              <a:rPr lang="el"/>
              <a:t>Slopsquatting: Μια νέα απειλή για την εφοδιαστική αλυσίδα </a:t>
            </a:r>
          </a:p>
          <a:p>
            <a:endParaRPr lang="en-GB"/>
          </a:p>
        </p:txBody>
      </p:sp>
      <p:sp>
        <p:nvSpPr>
          <p:cNvPr id="3" name="Text Placeholder 2">
            <a:extLst>
              <a:ext uri="{FF2B5EF4-FFF2-40B4-BE49-F238E27FC236}">
                <a16:creationId xmlns:a16="http://schemas.microsoft.com/office/drawing/2014/main" id="{71211B26-78A9-93CE-D7D0-1707D8C41D7C}"/>
              </a:ext>
            </a:extLst>
          </p:cNvPr>
          <p:cNvSpPr>
            <a:spLocks noGrp="1"/>
          </p:cNvSpPr>
          <p:nvPr>
            <p:ph idx="1"/>
          </p:nvPr>
        </p:nvSpPr>
        <p:spPr>
          <a:xfrm>
            <a:off x="1005840" y="2190750"/>
            <a:ext cx="12618720" cy="5221606"/>
          </a:xfrm>
        </p:spPr>
        <p:txBody>
          <a:bodyPr>
            <a:normAutofit lnSpcReduction="10000"/>
          </a:bodyPr>
          <a:lstStyle/>
          <a:p>
            <a:r>
              <a:rPr lang="el" sz="1800" b="1"/>
              <a:t>Πως δουλεύει</a:t>
            </a:r>
          </a:p>
          <a:p>
            <a:pPr marL="960120" lvl="1" indent="-411480">
              <a:buFont typeface="+mj-lt"/>
              <a:buAutoNum type="arabicPeriod"/>
            </a:pPr>
            <a:r>
              <a:rPr lang="el" sz="1800"/>
              <a:t>Το LLM προτείνει ένα ανύπαρκτο όνομα πακέτου (π.χ. pip install quickjson).</a:t>
            </a:r>
          </a:p>
          <a:p>
            <a:pPr marL="960120" lvl="1" indent="-411480">
              <a:buFont typeface="+mj-lt"/>
              <a:buAutoNum type="arabicPeriod"/>
            </a:pPr>
            <a:r>
              <a:rPr lang="el" sz="1800"/>
              <a:t>Ο εισβολέας καταχωρεί αυτό ακριβώς το όνομα στο PyPI/NPM/κ.λπ.</a:t>
            </a:r>
          </a:p>
          <a:p>
            <a:pPr marL="960120" lvl="1" indent="-411480">
              <a:buFont typeface="+mj-lt"/>
              <a:buAutoNum type="arabicPeriod"/>
            </a:pPr>
            <a:r>
              <a:rPr lang="el" sz="1800"/>
              <a:t>Ο προγραμματιστής ή ο αυτοματισμός το εγκαθιστά στα τυφλά.</a:t>
            </a:r>
          </a:p>
          <a:p>
            <a:pPr marL="960120" lvl="1" indent="-411480">
              <a:buFont typeface="+mj-lt"/>
              <a:buAutoNum type="arabicPeriod"/>
            </a:pPr>
            <a:r>
              <a:rPr lang="el" sz="1800"/>
              <a:t>Ο κακόβουλος κώδικας εκτελείται μέσα σε CI/CD, ελεγκτές OT ή αγωγούς AI.</a:t>
            </a:r>
          </a:p>
          <a:p>
            <a:r>
              <a:rPr lang="el" sz="1800" b="1"/>
              <a:t>Γιατί έχει σημασία</a:t>
            </a:r>
            <a:endParaRPr lang="en-GB" sz="1800"/>
          </a:p>
          <a:p>
            <a:pPr lvl="1"/>
            <a:r>
              <a:rPr lang="el" sz="1800"/>
              <a:t>Τα λειτουργικά συστήματα βασίζονται σε κοινόχρηστες βιβλιοθήκες και αυτοματισμούς.</a:t>
            </a:r>
          </a:p>
          <a:p>
            <a:pPr lvl="1"/>
            <a:r>
              <a:rPr lang="el" sz="1800"/>
              <a:t>Τα εργαλεία κωδικοποίησης και DevOps με τη βοήθεια AI ενισχύουν τον κίνδυνο της εφοδιαστικής αλυσίδας.</a:t>
            </a:r>
          </a:p>
          <a:p>
            <a:pPr lvl="1"/>
            <a:r>
              <a:rPr lang="el" sz="1800"/>
              <a:t>Ένα μόνο δηλητηριασμένο πακέτο μπορεί να αλλάξει τα δεδομένα παρακολούθησης, να απενεργοποιήσει τη λογική ασφαλείας ή να διεισδύσει χάρτες δικτύου OT.</a:t>
            </a:r>
          </a:p>
          <a:p>
            <a:r>
              <a:rPr lang="el" sz="1800" b="1"/>
              <a:t>Λίστα ελέγχου μετριασμού</a:t>
            </a:r>
          </a:p>
          <a:p>
            <a:pPr lvl="1"/>
            <a:r>
              <a:rPr lang="el" sz="1800"/>
              <a:t>Επικυρώστε κάθε εξάρτηση από επίσημα μητρώα.</a:t>
            </a:r>
          </a:p>
          <a:p>
            <a:pPr lvl="1"/>
            <a:r>
              <a:rPr lang="el" sz="1800"/>
              <a:t>Επιβολή υπογραφής πακέτου / lockfiles / επαλήθευσης SBOM.</a:t>
            </a:r>
          </a:p>
          <a:p>
            <a:pPr lvl="1"/>
            <a:r>
              <a:rPr lang="el" sz="1800"/>
              <a:t>Εκτελέστε νέα πακέτα σε ένα sandbox πριν από την παραγωγή.</a:t>
            </a:r>
          </a:p>
          <a:p>
            <a:pPr lvl="1"/>
            <a:r>
              <a:rPr lang="el" sz="1800"/>
              <a:t>Παρακολουθήστε το CI για απροσδόκητες προσθήκες πακέτων.</a:t>
            </a:r>
          </a:p>
          <a:p>
            <a:pPr lvl="1"/>
            <a:r>
              <a:rPr lang="el" sz="1800"/>
              <a:t>Εκπαιδεύστε το προσωπικό να μην εμπιστεύεται τις εξαρτήσεις που εφευρέθηκαν από την τεχνητή νοημοσύνη.</a:t>
            </a:r>
          </a:p>
          <a:p>
            <a:endParaRPr lang="en-GB" sz="1800"/>
          </a:p>
        </p:txBody>
      </p:sp>
    </p:spTree>
    <p:extLst>
      <p:ext uri="{BB962C8B-B14F-4D97-AF65-F5344CB8AC3E}">
        <p14:creationId xmlns:p14="http://schemas.microsoft.com/office/powerpoint/2010/main" val="838570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FA5206-4971-C9C9-EEAB-869094EC50B9}"/>
              </a:ext>
            </a:extLst>
          </p:cNvPr>
          <p:cNvSpPr>
            <a:spLocks noGrp="1"/>
          </p:cNvSpPr>
          <p:nvPr>
            <p:ph type="title"/>
          </p:nvPr>
        </p:nvSpPr>
        <p:spPr>
          <a:xfrm>
            <a:off x="1005840" y="438150"/>
            <a:ext cx="12618720" cy="1590676"/>
          </a:xfrm>
        </p:spPr>
        <p:txBody>
          <a:bodyPr anchor="ctr">
            <a:normAutofit/>
          </a:bodyPr>
          <a:lstStyle/>
          <a:p>
            <a:r>
              <a:rPr lang="el"/>
              <a:t>Ανθρώπινοι παράγοντες: Γιατί οι άνθρωποι είναι η πρώτη γραμμή άμυνας</a:t>
            </a:r>
          </a:p>
          <a:p>
            <a:endParaRPr lang="en-GB"/>
          </a:p>
        </p:txBody>
      </p:sp>
      <p:sp>
        <p:nvSpPr>
          <p:cNvPr id="3" name="Text Placeholder 2">
            <a:extLst>
              <a:ext uri="{FF2B5EF4-FFF2-40B4-BE49-F238E27FC236}">
                <a16:creationId xmlns:a16="http://schemas.microsoft.com/office/drawing/2014/main" id="{43ED2C19-AC5A-869B-C846-CEE124DE2E86}"/>
              </a:ext>
            </a:extLst>
          </p:cNvPr>
          <p:cNvSpPr>
            <a:spLocks noGrp="1"/>
          </p:cNvSpPr>
          <p:nvPr>
            <p:ph idx="1"/>
          </p:nvPr>
        </p:nvSpPr>
        <p:spPr>
          <a:xfrm>
            <a:off x="1005840" y="2190750"/>
            <a:ext cx="12618720" cy="5221606"/>
          </a:xfrm>
        </p:spPr>
        <p:txBody>
          <a:bodyPr>
            <a:normAutofit lnSpcReduction="10000"/>
          </a:bodyPr>
          <a:lstStyle/>
          <a:p>
            <a:r>
              <a:rPr lang="el" sz="1800" b="1"/>
              <a:t>Συμπεριφορές</a:t>
            </a:r>
            <a:endParaRPr lang="en-GB" sz="1800"/>
          </a:p>
          <a:p>
            <a:pPr lvl="1"/>
            <a:r>
              <a:rPr lang="el" sz="1800"/>
              <a:t>Προκατάληψη αντιγραφής-επικόλλησης: οι προγραμματιστές εμπιστεύονται υπερβολικά την έξοδο του βοηθού κώδικα.</a:t>
            </a:r>
          </a:p>
          <a:p>
            <a:pPr lvl="1"/>
            <a:r>
              <a:rPr lang="el" sz="1800"/>
              <a:t>Πίεση ταχύτητας: οι έλεγχοι ασφαλείας παραλείπονται για την επίτευξη των στόχων παράδοσης.</a:t>
            </a:r>
          </a:p>
          <a:p>
            <a:pPr lvl="1"/>
            <a:r>
              <a:rPr lang="el" sz="1800"/>
              <a:t>Διάχυση ευθύνης: υποθέτοντας ότι κάποιος άλλος έλεγξε τον κώδικα.</a:t>
            </a:r>
          </a:p>
          <a:p>
            <a:r>
              <a:rPr lang="el" sz="1800" b="1"/>
              <a:t>Ψυχολογικοί Μηχανισμοί</a:t>
            </a:r>
            <a:endParaRPr lang="en-GB" sz="1800"/>
          </a:p>
          <a:p>
            <a:pPr lvl="1"/>
            <a:r>
              <a:rPr lang="el" sz="1800" b="1"/>
              <a:t>Η προκατάληψη αυτοματισμού</a:t>
            </a:r>
            <a:r>
              <a:rPr lang="el" sz="1800"/>
              <a:t> → η υπερβολική εξάρτηση από προτάσεις τεχνητής νοημοσύνης.</a:t>
            </a:r>
          </a:p>
          <a:p>
            <a:pPr lvl="1"/>
            <a:r>
              <a:rPr lang="el" sz="1800" b="1"/>
              <a:t>Γνωστικό φορτίο</a:t>
            </a:r>
            <a:r>
              <a:rPr lang="el" sz="1800"/>
              <a:t> → συντομεύσεις αποφάσεων, λιγότερο κριτική αξιολόγηση.</a:t>
            </a:r>
          </a:p>
          <a:p>
            <a:pPr lvl="1"/>
            <a:r>
              <a:rPr lang="el" sz="1800" b="1"/>
              <a:t>Η ομαλοποίηση της απόκλισης</a:t>
            </a:r>
            <a:r>
              <a:rPr lang="el" sz="1800"/>
              <a:t> → οι επικίνδυνες συντομεύσεις γίνονται συνήθεια.</a:t>
            </a:r>
          </a:p>
          <a:p>
            <a:r>
              <a:rPr lang="el" sz="1800" b="1"/>
              <a:t>Οργανωτικές Δράσεις</a:t>
            </a:r>
          </a:p>
          <a:p>
            <a:pPr lvl="1"/>
            <a:r>
              <a:rPr lang="el" sz="1800"/>
              <a:t>Ενσωματώστε </a:t>
            </a:r>
            <a:r>
              <a:rPr lang="el" sz="1800" i="1"/>
              <a:t>την εκπαίδευση ανθρώπινου παράγοντα</a:t>
            </a:r>
            <a:r>
              <a:rPr lang="el" sz="1800"/>
              <a:t> σε όλα τα προγράμματα κυβερνοασφάλειας.</a:t>
            </a:r>
          </a:p>
          <a:p>
            <a:pPr lvl="1"/>
            <a:r>
              <a:rPr lang="el" sz="1800"/>
              <a:t>Επαλήθευση ανταμοιβής, όχι μόνο ταχύτητα.</a:t>
            </a:r>
          </a:p>
          <a:p>
            <a:pPr lvl="1"/>
            <a:r>
              <a:rPr lang="el" sz="1800"/>
              <a:t>Προσθέστε </a:t>
            </a:r>
            <a:r>
              <a:rPr lang="el" sz="1800" i="1"/>
              <a:t>τριβή εμπιστοσύνης</a:t>
            </a:r>
            <a:r>
              <a:rPr lang="el" sz="1800"/>
              <a:t>—αυτόματες πύλες επικύρωσης εξάρτησης.</a:t>
            </a:r>
          </a:p>
          <a:p>
            <a:pPr lvl="1"/>
            <a:r>
              <a:rPr lang="el" sz="1800"/>
              <a:t>Ενθαρρύνετε την ανοιχτή </a:t>
            </a:r>
            <a:r>
              <a:rPr lang="el" sz="1800" i="1"/>
              <a:t>αναφορά περιστατικών</a:t>
            </a:r>
            <a:r>
              <a:rPr lang="el" sz="1800"/>
              <a:t> παρ' ολίγον ατυχημάτων (π.χ. τυχαίες εγκαταστάσεις).</a:t>
            </a:r>
          </a:p>
          <a:p>
            <a:r>
              <a:rPr lang="el" sz="1800"/>
              <a:t>«Η κυβερνοασφάλεια στην επιχειρησιακή τεχνολογία έχει να κάνει τόσο με </a:t>
            </a:r>
            <a:r>
              <a:rPr lang="el" sz="1800" i="1"/>
              <a:t> την ανθρώπινη κρίση</a:t>
            </a:r>
            <a:r>
              <a:rPr lang="el" sz="1800"/>
              <a:t> όσο και με </a:t>
            </a:r>
            <a:r>
              <a:rPr lang="el" sz="1800" i="1"/>
              <a:t>τους τεχνικούς ελέγχους</a:t>
            </a:r>
            <a:r>
              <a:rPr lang="el" sz="1800"/>
              <a:t>».</a:t>
            </a:r>
          </a:p>
          <a:p>
            <a:endParaRPr lang="en-GB" sz="1800"/>
          </a:p>
        </p:txBody>
      </p:sp>
    </p:spTree>
    <p:extLst>
      <p:ext uri="{BB962C8B-B14F-4D97-AF65-F5344CB8AC3E}">
        <p14:creationId xmlns:p14="http://schemas.microsoft.com/office/powerpoint/2010/main" val="17375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animEffect transition="in" filter="fade">
                                      <p:cBhvr>
                                        <p:cTn id="5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35996-16C1-C27E-5F86-B6D500B1D83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28C7DDF-DBCD-EE07-1295-6E84ECC37824}"/>
              </a:ext>
            </a:extLst>
          </p:cNvPr>
          <p:cNvSpPr>
            <a:spLocks noGrp="1"/>
          </p:cNvSpPr>
          <p:nvPr>
            <p:ph idx="1"/>
          </p:nvPr>
        </p:nvSpPr>
        <p:spPr/>
        <p:txBody>
          <a:bodyPr/>
          <a:lstStyle/>
          <a:p>
            <a:endParaRPr lang="en-GB"/>
          </a:p>
        </p:txBody>
      </p:sp>
      <p:pic>
        <p:nvPicPr>
          <p:cNvPr id="2052" name="Picture 4" descr="5 πράγματα που πρέπει να γνωρίζετε τώρα για τον επερχόμενο κανονισμό της ΕΕ για την τεχνητή νοημοσύνη | by Λόρι Βίτσελ | Μεσαίο">
            <a:extLst>
              <a:ext uri="{FF2B5EF4-FFF2-40B4-BE49-F238E27FC236}">
                <a16:creationId xmlns:a16="http://schemas.microsoft.com/office/drawing/2014/main" id="{14173425-60FC-B4E0-22F3-7B06069A3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6014" y="988558"/>
            <a:ext cx="9058547" cy="57645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769A821-4A5C-B1F9-E4B2-9C46307D6F0B}"/>
              </a:ext>
            </a:extLst>
          </p:cNvPr>
          <p:cNvPicPr>
            <a:picLocks noChangeAspect="1"/>
          </p:cNvPicPr>
          <p:nvPr/>
        </p:nvPicPr>
        <p:blipFill>
          <a:blip r:embed="rId4"/>
          <a:stretch>
            <a:fillRect/>
          </a:stretch>
        </p:blipFill>
        <p:spPr>
          <a:xfrm>
            <a:off x="2163245" y="0"/>
            <a:ext cx="10303910" cy="8229600"/>
          </a:xfrm>
          <a:prstGeom prst="rect">
            <a:avLst/>
          </a:prstGeom>
        </p:spPr>
      </p:pic>
      <p:pic>
        <p:nvPicPr>
          <p:cNvPr id="7" name="Picture 6">
            <a:extLst>
              <a:ext uri="{FF2B5EF4-FFF2-40B4-BE49-F238E27FC236}">
                <a16:creationId xmlns:a16="http://schemas.microsoft.com/office/drawing/2014/main" id="{CE743A55-B7F4-7C90-F411-1E7A772D4A1C}"/>
              </a:ext>
            </a:extLst>
          </p:cNvPr>
          <p:cNvPicPr>
            <a:picLocks noChangeAspect="1"/>
          </p:cNvPicPr>
          <p:nvPr/>
        </p:nvPicPr>
        <p:blipFill>
          <a:blip r:embed="rId5"/>
          <a:stretch>
            <a:fillRect/>
          </a:stretch>
        </p:blipFill>
        <p:spPr>
          <a:xfrm>
            <a:off x="2045235" y="1628428"/>
            <a:ext cx="10539931" cy="4972744"/>
          </a:xfrm>
          <a:prstGeom prst="rect">
            <a:avLst/>
          </a:prstGeom>
        </p:spPr>
      </p:pic>
      <p:pic>
        <p:nvPicPr>
          <p:cNvPr id="9" name="Picture 8">
            <a:extLst>
              <a:ext uri="{FF2B5EF4-FFF2-40B4-BE49-F238E27FC236}">
                <a16:creationId xmlns:a16="http://schemas.microsoft.com/office/drawing/2014/main" id="{A58C3775-510A-FDF4-6D2B-7A63F174FFFD}"/>
              </a:ext>
            </a:extLst>
          </p:cNvPr>
          <p:cNvPicPr>
            <a:picLocks noChangeAspect="1"/>
          </p:cNvPicPr>
          <p:nvPr/>
        </p:nvPicPr>
        <p:blipFill>
          <a:blip r:embed="rId6"/>
          <a:stretch>
            <a:fillRect/>
          </a:stretch>
        </p:blipFill>
        <p:spPr>
          <a:xfrm>
            <a:off x="2728861" y="0"/>
            <a:ext cx="9172678" cy="8229600"/>
          </a:xfrm>
          <a:prstGeom prst="rect">
            <a:avLst/>
          </a:prstGeom>
        </p:spPr>
      </p:pic>
    </p:spTree>
    <p:extLst>
      <p:ext uri="{BB962C8B-B14F-4D97-AF65-F5344CB8AC3E}">
        <p14:creationId xmlns:p14="http://schemas.microsoft.com/office/powerpoint/2010/main" val="402371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108B66-9817-200F-6C1A-DA277BDC7AA8}"/>
              </a:ext>
            </a:extLst>
          </p:cNvPr>
          <p:cNvSpPr>
            <a:spLocks noGrp="1"/>
          </p:cNvSpPr>
          <p:nvPr>
            <p:ph type="title"/>
          </p:nvPr>
        </p:nvSpPr>
        <p:spPr>
          <a:xfrm>
            <a:off x="1005840" y="438150"/>
            <a:ext cx="12618720" cy="1590676"/>
          </a:xfrm>
        </p:spPr>
        <p:txBody>
          <a:bodyPr anchor="ctr">
            <a:normAutofit fontScale="90000"/>
          </a:bodyPr>
          <a:lstStyle/>
          <a:p>
            <a:r>
              <a:rPr lang="el"/>
              <a:t>Βήμα 1: Αναγνωρίστε, χαρτογραφήστε και ιεραρχήστε το τοπίο απειλών της εφοδιαστικής αλυσίδας</a:t>
            </a:r>
          </a:p>
          <a:p>
            <a:endParaRPr lang="en-GB"/>
          </a:p>
        </p:txBody>
      </p:sp>
      <p:sp>
        <p:nvSpPr>
          <p:cNvPr id="3" name="Text Placeholder 2">
            <a:extLst>
              <a:ext uri="{FF2B5EF4-FFF2-40B4-BE49-F238E27FC236}">
                <a16:creationId xmlns:a16="http://schemas.microsoft.com/office/drawing/2014/main" id="{50EEDE76-9AB5-5BB1-5D44-0DCAA52F4DE6}"/>
              </a:ext>
            </a:extLst>
          </p:cNvPr>
          <p:cNvSpPr>
            <a:spLocks noGrp="1"/>
          </p:cNvSpPr>
          <p:nvPr>
            <p:ph idx="1"/>
          </p:nvPr>
        </p:nvSpPr>
        <p:spPr>
          <a:xfrm>
            <a:off x="1005840" y="2190750"/>
            <a:ext cx="12618720" cy="5221606"/>
          </a:xfrm>
        </p:spPr>
        <p:txBody>
          <a:bodyPr>
            <a:normAutofit fontScale="92500" lnSpcReduction="10000"/>
          </a:bodyPr>
          <a:lstStyle/>
          <a:p>
            <a:pPr rtl="0" fontAlgn="auto"/>
            <a:r>
              <a:rPr lang="el" sz="2640" b="1"/>
              <a:t>Αξιολογήστε όλους τους πιθανούς κινδύνους</a:t>
            </a:r>
            <a:r>
              <a:rPr lang="el" sz="2640"/>
              <a:t>. </a:t>
            </a:r>
          </a:p>
          <a:p>
            <a:pPr lvl="1" fontAlgn="auto"/>
            <a:r>
              <a:rPr lang="el" sz="2640"/>
              <a:t>Κατανόηση της Εφοδιαστικής Αλυσίδας </a:t>
            </a:r>
          </a:p>
          <a:p>
            <a:pPr lvl="1" fontAlgn="auto"/>
            <a:r>
              <a:rPr lang="el" sz="2640"/>
              <a:t>βασικά στοιχεία με την απογραφή των προμηθευτών και την αξιολόγηση της στάσης ασφαλείας τους.</a:t>
            </a:r>
          </a:p>
          <a:p>
            <a:pPr lvl="1" fontAlgn="auto">
              <a:buFont typeface="Arial" panose="020B0604020202020204" pitchFamily="34" charset="0"/>
              <a:buChar char="•"/>
            </a:pPr>
            <a:r>
              <a:rPr lang="el" sz="2640"/>
              <a:t>Ομαδοποίηση προμηθευτών σε προφίλ κινδύνου</a:t>
            </a:r>
          </a:p>
          <a:p>
            <a:pPr lvl="1" fontAlgn="auto">
              <a:buFont typeface="Arial" panose="020B0604020202020204" pitchFamily="34" charset="0"/>
              <a:buChar char="•"/>
            </a:pPr>
            <a:r>
              <a:rPr lang="el" sz="2640"/>
              <a:t>Δώστε προτεραιότητα σε κάθε τρίτο μέρος με βάση το επίπεδο ευπάθειας, την πρόσβαση στα δεδομένα και τα συστήματά σας και τον αντίκτυπο στον οργανισμό σας</a:t>
            </a:r>
          </a:p>
          <a:p>
            <a:pPr lvl="1" fontAlgn="auto">
              <a:buFont typeface="Arial" panose="020B0604020202020204" pitchFamily="34" charset="0"/>
              <a:buChar char="•"/>
            </a:pPr>
            <a:r>
              <a:rPr lang="el" sz="2640"/>
              <a:t>Χρήση ερωτηματολογίων και επιτόπιων επισκέψεων για την αξιολόγηση της ασφάλειας της εφοδιαστικής αλυσίδας</a:t>
            </a:r>
          </a:p>
          <a:p>
            <a:pPr lvl="1" fontAlgn="auto">
              <a:buFont typeface="Arial" panose="020B0604020202020204" pitchFamily="34" charset="0"/>
              <a:buChar char="•"/>
            </a:pPr>
            <a:r>
              <a:rPr lang="el" sz="2640"/>
              <a:t>Προσδιορίστε τις πιο αδύναμες περιοχές στην αλυσίδα εφοδιασμού και συμπληρώστε αυτούς τους προμηθευτές ή ζητήστε τους να βελτιώσουν την ασφάλειά τους</a:t>
            </a:r>
          </a:p>
          <a:p>
            <a:pPr lvl="1" fontAlgn="auto">
              <a:buFont typeface="Arial" panose="020B0604020202020204" pitchFamily="34" charset="0"/>
              <a:buChar char="•"/>
            </a:pPr>
            <a:r>
              <a:rPr lang="el" sz="2640"/>
              <a:t>Αξιολογήστε την ασφάλεια των προϊόντων υλικού και λογισμικού που παρέχονται στον οργανισμό σας</a:t>
            </a:r>
          </a:p>
          <a:p>
            <a:pPr lvl="1" fontAlgn="auto">
              <a:buFont typeface="Arial" panose="020B0604020202020204" pitchFamily="34" charset="0"/>
              <a:buChar char="•"/>
            </a:pPr>
            <a:r>
              <a:rPr lang="el" sz="2640"/>
              <a:t>Προσδιορισμός των διαδικασιών στην εφοδιαστική αλυσίδα που αποτελούν απειλή για ευαίσθητα δεδομένα και συστήματα και καθορισμός κατάλληλων μέτρων ασφαλείας</a:t>
            </a:r>
          </a:p>
          <a:p>
            <a:endParaRPr lang="en-GB" sz="2640"/>
          </a:p>
        </p:txBody>
      </p:sp>
    </p:spTree>
    <p:extLst>
      <p:ext uri="{BB962C8B-B14F-4D97-AF65-F5344CB8AC3E}">
        <p14:creationId xmlns:p14="http://schemas.microsoft.com/office/powerpoint/2010/main" val="35761883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AAA140-6FC5-0914-BE06-4E767A1AE6BE}"/>
              </a:ext>
            </a:extLst>
          </p:cNvPr>
          <p:cNvSpPr>
            <a:spLocks noGrp="1"/>
          </p:cNvSpPr>
          <p:nvPr>
            <p:ph type="body" sz="quarter" idx="13"/>
          </p:nvPr>
        </p:nvSpPr>
        <p:spPr/>
        <p:txBody>
          <a:bodyPr/>
          <a:lstStyle/>
          <a:p>
            <a:r>
              <a:rPr lang="el"/>
              <a:t>Η εφοδιαστική μου αλυσίδα</a:t>
            </a:r>
            <a:endParaRPr lang="en-GB"/>
          </a:p>
        </p:txBody>
      </p:sp>
      <p:sp>
        <p:nvSpPr>
          <p:cNvPr id="4" name="Cloud 3">
            <a:extLst>
              <a:ext uri="{FF2B5EF4-FFF2-40B4-BE49-F238E27FC236}">
                <a16:creationId xmlns:a16="http://schemas.microsoft.com/office/drawing/2014/main" id="{5AF36811-FD9B-F06B-762E-2D2D2ECB1572}"/>
              </a:ext>
            </a:extLst>
          </p:cNvPr>
          <p:cNvSpPr/>
          <p:nvPr/>
        </p:nvSpPr>
        <p:spPr>
          <a:xfrm>
            <a:off x="3301540" y="3433105"/>
            <a:ext cx="3914009" cy="2488676"/>
          </a:xfrm>
          <a:prstGeom prst="clou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r>
              <a:rPr lang="el" sz="2160">
                <a:solidFill>
                  <a:prstClr val="white"/>
                </a:solidFill>
                <a:latin typeface="Aptos" panose="02110004020202020204"/>
              </a:rPr>
              <a:t>Υπηρεσίες Cloud</a:t>
            </a:r>
            <a:endParaRPr lang="en-GB" sz="2160">
              <a:solidFill>
                <a:prstClr val="white"/>
              </a:solidFill>
              <a:latin typeface="Aptos" panose="02110004020202020204"/>
            </a:endParaRPr>
          </a:p>
        </p:txBody>
      </p:sp>
      <p:sp>
        <p:nvSpPr>
          <p:cNvPr id="5" name="Rectangle: Rounded Corners 4">
            <a:extLst>
              <a:ext uri="{FF2B5EF4-FFF2-40B4-BE49-F238E27FC236}">
                <a16:creationId xmlns:a16="http://schemas.microsoft.com/office/drawing/2014/main" id="{1A2B1DD6-3D84-632E-2276-759FFE63132B}"/>
              </a:ext>
            </a:extLst>
          </p:cNvPr>
          <p:cNvSpPr/>
          <p:nvPr/>
        </p:nvSpPr>
        <p:spPr>
          <a:xfrm>
            <a:off x="9899390" y="3779541"/>
            <a:ext cx="3359836" cy="1795806"/>
          </a:xfrm>
          <a:prstGeom prst="roundRect">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r>
              <a:rPr lang="el" sz="2160">
                <a:solidFill>
                  <a:prstClr val="white"/>
                </a:solidFill>
                <a:latin typeface="Aptos" panose="02110004020202020204"/>
              </a:rPr>
              <a:t>Ο υπολογιστής μου</a:t>
            </a:r>
            <a:endParaRPr lang="en-GB" sz="2160">
              <a:solidFill>
                <a:prstClr val="white"/>
              </a:solidFill>
              <a:latin typeface="Aptos" panose="02110004020202020204"/>
            </a:endParaRPr>
          </a:p>
        </p:txBody>
      </p:sp>
      <p:cxnSp>
        <p:nvCxnSpPr>
          <p:cNvPr id="7" name="Straight Arrow Connector 6">
            <a:extLst>
              <a:ext uri="{FF2B5EF4-FFF2-40B4-BE49-F238E27FC236}">
                <a16:creationId xmlns:a16="http://schemas.microsoft.com/office/drawing/2014/main" id="{4B06A38E-1E21-B092-2801-85FC9B80E65D}"/>
              </a:ext>
            </a:extLst>
          </p:cNvPr>
          <p:cNvCxnSpPr>
            <a:cxnSpLocks/>
            <a:stCxn id="4" idx="0"/>
            <a:endCxn id="5" idx="1"/>
          </p:cNvCxnSpPr>
          <p:nvPr/>
        </p:nvCxnSpPr>
        <p:spPr>
          <a:xfrm>
            <a:off x="7212287" y="4677444"/>
            <a:ext cx="2687102"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ethanchan1 |  Η τοποθεσία είναι τα γόνατα της μέλισσας">
            <a:extLst>
              <a:ext uri="{FF2B5EF4-FFF2-40B4-BE49-F238E27FC236}">
                <a16:creationId xmlns:a16="http://schemas.microsoft.com/office/drawing/2014/main" id="{FF1FA354-47B3-A4E2-FABE-8B2CCC540A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8544" y="1370046"/>
            <a:ext cx="1821097" cy="182109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2152CD44-856D-C2F7-F081-BB8BD4290BDD}"/>
              </a:ext>
            </a:extLst>
          </p:cNvPr>
          <p:cNvCxnSpPr>
            <a:cxnSpLocks/>
            <a:stCxn id="1028" idx="2"/>
            <a:endCxn id="4" idx="3"/>
          </p:cNvCxnSpPr>
          <p:nvPr/>
        </p:nvCxnSpPr>
        <p:spPr>
          <a:xfrm flipH="1">
            <a:off x="5258545" y="3191143"/>
            <a:ext cx="910548" cy="3842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3156DD80-DA11-E858-63C7-F883611DA923}"/>
              </a:ext>
            </a:extLst>
          </p:cNvPr>
          <p:cNvSpPr/>
          <p:nvPr/>
        </p:nvSpPr>
        <p:spPr>
          <a:xfrm>
            <a:off x="100197" y="6320673"/>
            <a:ext cx="3359836" cy="1795806"/>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r>
              <a:rPr lang="el" sz="2160">
                <a:solidFill>
                  <a:prstClr val="white"/>
                </a:solidFill>
                <a:latin typeface="Aptos" panose="02110004020202020204"/>
              </a:rPr>
              <a:t>Ασφάλιση</a:t>
            </a:r>
            <a:endParaRPr lang="en-GB" sz="2160">
              <a:solidFill>
                <a:prstClr val="white"/>
              </a:solidFill>
              <a:latin typeface="Aptos" panose="02110004020202020204"/>
            </a:endParaRPr>
          </a:p>
        </p:txBody>
      </p:sp>
      <p:cxnSp>
        <p:nvCxnSpPr>
          <p:cNvPr id="20" name="Straight Arrow Connector 19">
            <a:extLst>
              <a:ext uri="{FF2B5EF4-FFF2-40B4-BE49-F238E27FC236}">
                <a16:creationId xmlns:a16="http://schemas.microsoft.com/office/drawing/2014/main" id="{AEBD1ED0-B61E-7647-FB4A-4F5BD88C6BE1}"/>
              </a:ext>
            </a:extLst>
          </p:cNvPr>
          <p:cNvCxnSpPr>
            <a:cxnSpLocks/>
            <a:stCxn id="17" idx="3"/>
            <a:endCxn id="4" idx="1"/>
          </p:cNvCxnSpPr>
          <p:nvPr/>
        </p:nvCxnSpPr>
        <p:spPr>
          <a:xfrm flipV="1">
            <a:off x="3460032" y="5919132"/>
            <a:ext cx="1798512" cy="12994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95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wipe(down)">
                                      <p:cBhvr>
                                        <p:cTn id="24" dur="500"/>
                                        <p:tgtEl>
                                          <p:spTgt spid="1028"/>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CBF26-5C88-DE16-22E6-8802A169497A}"/>
              </a:ext>
            </a:extLst>
          </p:cNvPr>
          <p:cNvSpPr>
            <a:spLocks noGrp="1"/>
          </p:cNvSpPr>
          <p:nvPr>
            <p:ph type="title"/>
          </p:nvPr>
        </p:nvSpPr>
        <p:spPr>
          <a:xfrm>
            <a:off x="1005840" y="438150"/>
            <a:ext cx="12618720" cy="1590676"/>
          </a:xfrm>
        </p:spPr>
        <p:txBody>
          <a:bodyPr anchor="ctr">
            <a:normAutofit fontScale="90000"/>
          </a:bodyPr>
          <a:lstStyle/>
          <a:p>
            <a:r>
              <a:rPr lang="el"/>
              <a:t>Βήμα 2: Δημιουργήστε μια πολύπλευρη στρατηγική ασφάλειας της εφοδιαστικής αλυσίδας</a:t>
            </a:r>
          </a:p>
        </p:txBody>
      </p:sp>
      <p:sp>
        <p:nvSpPr>
          <p:cNvPr id="3" name="Text Placeholder 2">
            <a:extLst>
              <a:ext uri="{FF2B5EF4-FFF2-40B4-BE49-F238E27FC236}">
                <a16:creationId xmlns:a16="http://schemas.microsoft.com/office/drawing/2014/main" id="{6328D2BD-1FE1-01F4-E802-A7349C51C610}"/>
              </a:ext>
            </a:extLst>
          </p:cNvPr>
          <p:cNvSpPr>
            <a:spLocks noGrp="1"/>
          </p:cNvSpPr>
          <p:nvPr>
            <p:ph idx="1"/>
          </p:nvPr>
        </p:nvSpPr>
        <p:spPr>
          <a:xfrm>
            <a:off x="1005840" y="2190750"/>
            <a:ext cx="12618720" cy="5221606"/>
          </a:xfrm>
        </p:spPr>
        <p:txBody>
          <a:bodyPr>
            <a:normAutofit lnSpcReduction="10000"/>
          </a:bodyPr>
          <a:lstStyle/>
          <a:p>
            <a:r>
              <a:rPr lang="el" sz="2880"/>
              <a:t>Οι επιθέσεις στην αλυσίδα εφοδιασμού μπορεί να έχουν διάφορους στόχους, όπως λύτρα, δολιοφθορά και κλοπή πνευματικής ιδιοκτησίας. Αυτές οι επιθέσεις μπορούν να λάβουν πολλές μορφές, όπως ενέσεις κακόβουλου κώδικα σε νόμιμο λογισμικό, πειρατεία ενημερώσεων λογισμικού και επιθέσεις σε τεχνολογίες πληροφορικής και επιχειρησιακές τεχνολογίες.</a:t>
            </a:r>
          </a:p>
          <a:p>
            <a:endParaRPr lang="en-GB" sz="2880"/>
          </a:p>
          <a:p>
            <a:r>
              <a:rPr lang="el" sz="2880"/>
              <a:t>Οι επιθέσεις στην αλυσίδα εφοδιασμού μπορούν να εκμεταλλευτούν ευπάθειες σε:</a:t>
            </a:r>
          </a:p>
          <a:p>
            <a:pPr lvl="1"/>
            <a:r>
              <a:rPr lang="el"/>
              <a:t>Η φυσική ροή των περιουσιακών στοιχείων — Συμπεριλαμβανομένων των διαδικασιών επεξεργασίας, συσκευασίας και διανομής.</a:t>
            </a:r>
          </a:p>
          <a:p>
            <a:pPr lvl="1"/>
            <a:r>
              <a:rPr lang="el"/>
              <a:t>Η εικονική ροή δεδομένων ή λογισμικού — Όλες οι εικονικές ροές μεταξύ συνδεδεμένων συστημάτων και συσκευών.</a:t>
            </a:r>
          </a:p>
        </p:txBody>
      </p:sp>
    </p:spTree>
    <p:extLst>
      <p:ext uri="{BB962C8B-B14F-4D97-AF65-F5344CB8AC3E}">
        <p14:creationId xmlns:p14="http://schemas.microsoft.com/office/powerpoint/2010/main" val="8444477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934D1F-9C40-3C81-748C-7E78137F6B9B}"/>
              </a:ext>
            </a:extLst>
          </p:cNvPr>
          <p:cNvSpPr>
            <a:spLocks noGrp="1"/>
          </p:cNvSpPr>
          <p:nvPr>
            <p:ph type="title"/>
          </p:nvPr>
        </p:nvSpPr>
        <p:spPr>
          <a:xfrm>
            <a:off x="1005840" y="438150"/>
            <a:ext cx="12618720" cy="1590676"/>
          </a:xfrm>
        </p:spPr>
        <p:txBody>
          <a:bodyPr anchor="ctr">
            <a:normAutofit/>
          </a:bodyPr>
          <a:lstStyle/>
          <a:p>
            <a:r>
              <a:rPr lang="el"/>
              <a:t>Βήμα 3: Διαχείριση κινδύνου τελικού σημείου απομακρυσμένης εργασίας</a:t>
            </a:r>
          </a:p>
        </p:txBody>
      </p:sp>
      <p:sp>
        <p:nvSpPr>
          <p:cNvPr id="3" name="Text Placeholder 2">
            <a:extLst>
              <a:ext uri="{FF2B5EF4-FFF2-40B4-BE49-F238E27FC236}">
                <a16:creationId xmlns:a16="http://schemas.microsoft.com/office/drawing/2014/main" id="{30A16A51-9F91-05FE-5859-982C8274C3D8}"/>
              </a:ext>
            </a:extLst>
          </p:cNvPr>
          <p:cNvSpPr>
            <a:spLocks noGrp="1"/>
          </p:cNvSpPr>
          <p:nvPr>
            <p:ph idx="1"/>
          </p:nvPr>
        </p:nvSpPr>
        <p:spPr>
          <a:xfrm>
            <a:off x="1005840" y="2190750"/>
            <a:ext cx="12618720" cy="5221606"/>
          </a:xfrm>
        </p:spPr>
        <p:txBody>
          <a:bodyPr>
            <a:normAutofit fontScale="92500"/>
          </a:bodyPr>
          <a:lstStyle/>
          <a:p>
            <a:r>
              <a:rPr lang="el" sz="3120"/>
              <a:t>Οι οργανισμοί εκτίθενται σε κινδύνους που προκαλούνται από τις μη εξουσιοδοτημένες συμπεριφορές των εργαζομένων των προμηθευτών τους. </a:t>
            </a:r>
          </a:p>
          <a:p>
            <a:pPr lvl="1"/>
            <a:r>
              <a:rPr lang="el" sz="2640"/>
              <a:t>Οι συνήθεις κίνδυνοι περιλαμβάνουν απώλεια ή κλοπή συσκευής, λήψη ευαίσθητων δεδομένων από υπαλλήλους χωρίς προστασία εκτός σύνδεσης ή εισαγωγή σκιωδών εφαρμογών πληροφορικής, keylogger, αρχείων και διαφόρων επίμονων απειλών.</a:t>
            </a:r>
          </a:p>
          <a:p>
            <a:pPr lvl="1"/>
            <a:r>
              <a:rPr lang="el" sz="2640"/>
              <a:t>Τα παραδοσιακά εργαλεία ασφαλείας, όπως τα εικονικά ιδιωτικά δίκτυα (VPN) και η υποδομή εικονικής επιφάνειας εργασίας (VDI), δεν μπορούν να προστατεύσουν αποτελεσματικά τους οργανισμούς και να μετριάσουν αυτές τις απειλές. Αυτά τα εργαλεία βασίζονται στους τελικούς χρήστες να ακολουθούν τις πολιτικές ασφαλείας πριν και μετά τη σύνδεσή τους σε ασφαλή δίκτυα. Οι οργανισμοί και οι ηγέτες της εφοδιαστικής αλυσίδας πρέπει να παρακολουθούν τον τρόπο με τον οποίο οι απομακρυσμένοι υπάλληλοι χρησιμοποιούν τις συσκευές τους για την προστασία της εφοδιαστικής αλυσίδας.</a:t>
            </a:r>
          </a:p>
        </p:txBody>
      </p:sp>
    </p:spTree>
    <p:extLst>
      <p:ext uri="{BB962C8B-B14F-4D97-AF65-F5344CB8AC3E}">
        <p14:creationId xmlns:p14="http://schemas.microsoft.com/office/powerpoint/2010/main" val="4977905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76426-5D0B-2E47-6D27-5500A8F84671}"/>
              </a:ext>
            </a:extLst>
          </p:cNvPr>
          <p:cNvSpPr>
            <a:spLocks noGrp="1"/>
          </p:cNvSpPr>
          <p:nvPr>
            <p:ph type="title"/>
          </p:nvPr>
        </p:nvSpPr>
        <p:spPr/>
        <p:txBody>
          <a:bodyPr/>
          <a:lstStyle/>
          <a:p>
            <a:r>
              <a:rPr lang="el"/>
              <a:t>Άρθρα που χρησιμοποιούνται</a:t>
            </a:r>
            <a:endParaRPr lang="en-GB"/>
          </a:p>
        </p:txBody>
      </p:sp>
      <p:sp>
        <p:nvSpPr>
          <p:cNvPr id="3" name="Content Placeholder 2">
            <a:extLst>
              <a:ext uri="{FF2B5EF4-FFF2-40B4-BE49-F238E27FC236}">
                <a16:creationId xmlns:a16="http://schemas.microsoft.com/office/drawing/2014/main" id="{C3C8778C-1079-5949-F6C0-50238AE12D2E}"/>
              </a:ext>
            </a:extLst>
          </p:cNvPr>
          <p:cNvSpPr>
            <a:spLocks noGrp="1"/>
          </p:cNvSpPr>
          <p:nvPr>
            <p:ph idx="1"/>
          </p:nvPr>
        </p:nvSpPr>
        <p:spPr/>
        <p:txBody>
          <a:bodyPr>
            <a:normAutofit fontScale="70000" lnSpcReduction="20000"/>
          </a:bodyPr>
          <a:lstStyle/>
          <a:p>
            <a:r>
              <a:rPr lang="el" err="1"/>
              <a:t>Γεωργαντά, Ε., &amp; Ulfert, Α. Σ. (2024). Θα εμπιστευόσασταν ένα μέλος της ομάδας AI; Η εμπιστοσύνη της ομάδας στις ομάδες ανθρώπου-AI. </a:t>
            </a:r>
            <a:r>
              <a:rPr lang="el" i="1"/>
              <a:t>Περιοδικό επαγγελματικής και οργανωτικής ψυχολογίας</a:t>
            </a:r>
            <a:r>
              <a:rPr lang="el"/>
              <a:t>, </a:t>
            </a:r>
            <a:r>
              <a:rPr lang="el" i="1"/>
              <a:t>97</a:t>
            </a:r>
            <a:r>
              <a:rPr lang="el"/>
              <a:t>(3), 1212-1241.</a:t>
            </a:r>
          </a:p>
          <a:p>
            <a:r>
              <a:rPr lang="el"/>
              <a:t>Zhou, S., &amp; Gorman, J. C. (2024, Σεπτέμβριος). Ο αντίκτυπος του χρονισμού και της αλληλουχίας επικοινωνίας στην απόδοση της ομάδας: Μια συγκριτική μελέτη των ομάδων ανθρώπου-τεχνητής νοημοσύνης και όλων των ανθρώπων. Στα </a:t>
            </a:r>
            <a:r>
              <a:rPr lang="el" i="1"/>
              <a:t>Πρακτικά της Ετήσιας Συνάντησης της Εταιρείας Ανθρώπινων Παραγόντων και Εργονομίας</a:t>
            </a:r>
            <a:r>
              <a:rPr lang="el"/>
              <a:t> (Τόμος 68, Νο. 1, σελ. 1769-1774). Sage CA: Λος Άντζελες, Καλιφόρνια: Εκδόσεις SAGE.</a:t>
            </a:r>
          </a:p>
          <a:p>
            <a:r>
              <a:rPr lang="el"/>
              <a:t>Andrews, R. W., Lilly, J. M., Srivastava, D., &amp; Feigh, Κ. Μ. (2023). Ο ρόλος των κοινών νοητικών μοντέλων σε ομάδες ανθρώπου-τεχνητής νοημοσύνης: μια θεωρητική ανασκόπηση. </a:t>
            </a:r>
            <a:r>
              <a:rPr lang="el" i="1"/>
              <a:t>Θεωρητικά Θέματα στην Επιστήμη της Εργονομίας</a:t>
            </a:r>
            <a:r>
              <a:rPr lang="el"/>
              <a:t>, </a:t>
            </a:r>
            <a:r>
              <a:rPr lang="el" i="1"/>
              <a:t>24</a:t>
            </a:r>
            <a:r>
              <a:rPr lang="el"/>
              <a:t>(2), 129-175.</a:t>
            </a:r>
          </a:p>
          <a:p>
            <a:r>
              <a:rPr lang="el"/>
              <a:t>Zhang, G., Chong, L., Kotovsky, Κ., &amp; Cagan, J. (2023). Εμπιστοσύνη σε μια τεχνητή νοημοσύνη έναντι ενός ανθρώπινου συμπαίκτη: Οι επιπτώσεις της ταυτότητας και της απόδοσης του συμπαίκτη στη συνεργασία ανθρώπου-τεχνητής νοημοσύνης. </a:t>
            </a:r>
            <a:r>
              <a:rPr lang="el" i="1"/>
              <a:t>Υπολογιστές στην Ανθρώπινη Συμπεριφορά</a:t>
            </a:r>
            <a:r>
              <a:rPr lang="el"/>
              <a:t>, </a:t>
            </a:r>
            <a:r>
              <a:rPr lang="el" i="1"/>
              <a:t>139</a:t>
            </a:r>
            <a:r>
              <a:rPr lang="el"/>
              <a:t>, 107536.</a:t>
            </a:r>
          </a:p>
          <a:p>
            <a:r>
              <a:rPr lang="el"/>
              <a:t>Maennel, Κ., &amp; Maennel, O. M. (2024, Δεκέμβριος). Συνεργασία ανθρώπου-τεχνητής νοημοσύνης και εκπαίδευση για την ασφάλεια στον κυβερνοχώρο: Ευκαιρίες και προκλήσεις Learning Analytics. </a:t>
            </a:r>
            <a:r>
              <a:rPr lang="el" i="1"/>
              <a:t>Το 2024 17η Διεθνής Διάσκεψη για την Ασφάλεια Πληροφοριών και Δικτύων (SIN)</a:t>
            </a:r>
            <a:r>
              <a:rPr lang="el"/>
              <a:t> (σελ. 01-08). ΙΕΕΕ.</a:t>
            </a:r>
          </a:p>
        </p:txBody>
      </p:sp>
    </p:spTree>
    <p:extLst>
      <p:ext uri="{BB962C8B-B14F-4D97-AF65-F5344CB8AC3E}">
        <p14:creationId xmlns:p14="http://schemas.microsoft.com/office/powerpoint/2010/main" val="30826928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p:txBody>
          <a:bodyPr/>
          <a:lstStyle/>
          <a:p>
            <a:r>
              <a:rPr lang="el"/>
              <a:t>Ευχαριστώ</a:t>
            </a:r>
          </a:p>
        </p:txBody>
      </p:sp>
      <p:pic>
        <p:nvPicPr>
          <p:cNvPr id="6" name="Picture Placeholder 5" descr="Ένα άτομο και ένα άτομο που κοιτάζει μια οθόνη υπολογιστή">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p:txBody>
          <a:bodyPr/>
          <a:lstStyle/>
          <a:p>
            <a:r>
              <a:rPr lang="el"/>
              <a:t>Στείλτε όλες τις ερωτήσεις στους εκπαιδευτές.</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871645" y="1"/>
            <a:ext cx="3514660" cy="8245736"/>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sz="216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85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372B9-2B79-78BB-A15B-66CCBD1D95A5}"/>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DB4F59E-5CAD-C486-3AAC-EC74B4613F2D}"/>
              </a:ext>
            </a:extLst>
          </p:cNvPr>
          <p:cNvSpPr>
            <a:spLocks noGrp="1"/>
          </p:cNvSpPr>
          <p:nvPr>
            <p:ph type="title"/>
          </p:nvPr>
        </p:nvSpPr>
        <p:spPr>
          <a:xfrm>
            <a:off x="1007746" y="548640"/>
            <a:ext cx="4718684" cy="1920240"/>
          </a:xfrm>
        </p:spPr>
        <p:txBody>
          <a:bodyPr anchor="b">
            <a:normAutofit/>
          </a:bodyPr>
          <a:lstStyle/>
          <a:p>
            <a:r>
              <a:rPr lang="el" err="1"/>
              <a:t>Επαυξημένη Νόηση και AI</a:t>
            </a:r>
            <a:endParaRPr lang="en-US"/>
          </a:p>
        </p:txBody>
      </p:sp>
      <p:pic>
        <p:nvPicPr>
          <p:cNvPr id="5" name="Picture 4">
            <a:extLst>
              <a:ext uri="{FF2B5EF4-FFF2-40B4-BE49-F238E27FC236}">
                <a16:creationId xmlns:a16="http://schemas.microsoft.com/office/drawing/2014/main" id="{7DA04C2A-53A4-BFF4-19E6-37BA91DB2B16}"/>
              </a:ext>
            </a:extLst>
          </p:cNvPr>
          <p:cNvPicPr>
            <a:picLocks noChangeAspect="1"/>
          </p:cNvPicPr>
          <p:nvPr/>
        </p:nvPicPr>
        <p:blipFill>
          <a:blip r:embed="rId3"/>
          <a:srcRect l="12590" r="8575" b="1"/>
          <a:stretch>
            <a:fillRect/>
          </a:stretch>
        </p:blipFill>
        <p:spPr>
          <a:xfrm>
            <a:off x="6219826" y="1184911"/>
            <a:ext cx="7406640" cy="5848350"/>
          </a:xfrm>
          <a:prstGeom prst="rect">
            <a:avLst/>
          </a:prstGeom>
          <a:noFill/>
        </p:spPr>
      </p:pic>
      <p:sp>
        <p:nvSpPr>
          <p:cNvPr id="3" name="Plassholder for innhold 2">
            <a:extLst>
              <a:ext uri="{FF2B5EF4-FFF2-40B4-BE49-F238E27FC236}">
                <a16:creationId xmlns:a16="http://schemas.microsoft.com/office/drawing/2014/main" id="{A1EB6570-1457-7A17-79EF-7F96C7EC8CD2}"/>
              </a:ext>
            </a:extLst>
          </p:cNvPr>
          <p:cNvSpPr>
            <a:spLocks noGrp="1"/>
          </p:cNvSpPr>
          <p:nvPr>
            <p:ph type="body" sz="half" idx="2"/>
          </p:nvPr>
        </p:nvSpPr>
        <p:spPr>
          <a:xfrm>
            <a:off x="1007746" y="2468880"/>
            <a:ext cx="4718684" cy="4573906"/>
          </a:xfrm>
        </p:spPr>
        <p:txBody>
          <a:bodyPr>
            <a:normAutofit fontScale="92500" lnSpcReduction="20000"/>
          </a:bodyPr>
          <a:lstStyle/>
          <a:p>
            <a:r>
              <a:rPr lang="el" sz="1800"/>
              <a:t>Η τεχνητή νοημοσύνη στο κέντρο του αυτοματισμού</a:t>
            </a:r>
            <a:endParaRPr lang="nb-NO" sz="1800"/>
          </a:p>
          <a:p>
            <a:r>
              <a:rPr lang="el" sz="1800" err="1"/>
              <a:t>Ασφάλεια</a:t>
            </a:r>
            <a:endParaRPr lang="nb-NO" sz="1800"/>
          </a:p>
          <a:p>
            <a:r>
              <a:rPr lang="el" sz="1800"/>
              <a:t>AI εναντίον Ανθρώπων</a:t>
            </a:r>
            <a:endParaRPr lang="nb-NO" sz="1800"/>
          </a:p>
          <a:p>
            <a:endParaRPr lang="nb-NO" sz="1800"/>
          </a:p>
          <a:p>
            <a:r>
              <a:rPr lang="el" sz="1800"/>
              <a:t>Προβλήματα με την τεχνητή νοημοσύνη (Davenport &amp; Ronanki, 2018)</a:t>
            </a:r>
          </a:p>
          <a:p>
            <a:pPr lvl="1"/>
            <a:r>
              <a:rPr lang="el" sz="1800"/>
              <a:t>Οι χρήστες δεν κατανοούν τη γνωστική νοημοσύνη</a:t>
            </a:r>
            <a:endParaRPr lang="nb-NO" sz="1800"/>
          </a:p>
          <a:p>
            <a:pPr lvl="1"/>
            <a:r>
              <a:rPr lang="el" sz="1800" err="1"/>
              <a:t>Έλλειψη εμπειρογνωμοσύνης στον τομέα</a:t>
            </a:r>
            <a:endParaRPr lang="nb-NO" sz="1800"/>
          </a:p>
          <a:p>
            <a:endParaRPr lang="nb-NO" sz="1800"/>
          </a:p>
          <a:p>
            <a:r>
              <a:rPr lang="el" sz="1800" err="1"/>
              <a:t>Βέλτιστη χρήση της τεχνητής νοημοσύνης</a:t>
            </a:r>
          </a:p>
          <a:p>
            <a:pPr lvl="1"/>
            <a:r>
              <a:rPr lang="el" sz="1800" err="1"/>
              <a:t>Διαχείριση χαμηλότερου επιπέδου &amp; κοντινών στόχων</a:t>
            </a:r>
          </a:p>
          <a:p>
            <a:pPr lvl="2"/>
            <a:r>
              <a:rPr lang="el" sz="1800" err="1"/>
              <a:t>Οι στόχοι υψηλότερου επιπέδου ενσωματώνονται σε μεταγενέστερα χρονικά σημεία</a:t>
            </a:r>
            <a:endParaRPr lang="nb-NO" sz="1800"/>
          </a:p>
          <a:p>
            <a:endParaRPr lang="en-US" sz="1800"/>
          </a:p>
        </p:txBody>
      </p:sp>
    </p:spTree>
    <p:extLst>
      <p:ext uri="{BB962C8B-B14F-4D97-AF65-F5344CB8AC3E}">
        <p14:creationId xmlns:p14="http://schemas.microsoft.com/office/powerpoint/2010/main" val="254819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12D02-1532-30BC-EA81-11BE4F10747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C619E9D4-75C0-4FD0-3F9B-DEBCE0D98093}"/>
              </a:ext>
            </a:extLst>
          </p:cNvPr>
          <p:cNvSpPr>
            <a:spLocks noGrp="1"/>
          </p:cNvSpPr>
          <p:nvPr>
            <p:ph type="title"/>
          </p:nvPr>
        </p:nvSpPr>
        <p:spPr/>
        <p:txBody>
          <a:bodyPr/>
          <a:lstStyle/>
          <a:p>
            <a:r>
              <a:rPr lang="el" err="1"/>
              <a:t>Επαυξημένη Νόηση και AI</a:t>
            </a:r>
            <a:endParaRPr lang="en-US"/>
          </a:p>
        </p:txBody>
      </p:sp>
      <p:sp>
        <p:nvSpPr>
          <p:cNvPr id="3" name="Plassholder for innhold 2">
            <a:extLst>
              <a:ext uri="{FF2B5EF4-FFF2-40B4-BE49-F238E27FC236}">
                <a16:creationId xmlns:a16="http://schemas.microsoft.com/office/drawing/2014/main" id="{CDF98426-6D6B-9DB3-C36F-CAA69D0DE014}"/>
              </a:ext>
            </a:extLst>
          </p:cNvPr>
          <p:cNvSpPr>
            <a:spLocks noGrp="1"/>
          </p:cNvSpPr>
          <p:nvPr>
            <p:ph idx="1"/>
          </p:nvPr>
        </p:nvSpPr>
        <p:spPr/>
        <p:txBody>
          <a:bodyPr>
            <a:normAutofit fontScale="92500" lnSpcReduction="20000"/>
          </a:bodyPr>
          <a:lstStyle/>
          <a:p>
            <a:r>
              <a:rPr lang="el"/>
              <a:t>Αποτυχία AI που προκαλείται από 4 παράγοντες (Russell et al, 2015)</a:t>
            </a:r>
          </a:p>
          <a:p>
            <a:pPr lvl="1"/>
            <a:r>
              <a:rPr lang="el"/>
              <a:t>Επαλήθευση - πώς να αποδείξετε ότι ικανοποιεί τυπικές ιδιότητες</a:t>
            </a:r>
          </a:p>
          <a:p>
            <a:pPr lvl="2"/>
            <a:r>
              <a:rPr lang="el"/>
              <a:t>Πρόβλημα: Ο σχεδιαστής συστήματος έχει μόνο μερική γνώση του τομέα και μπορεί να έχει μόνο μερικό έλεγχο</a:t>
            </a:r>
          </a:p>
          <a:p>
            <a:pPr lvl="2"/>
            <a:r>
              <a:rPr lang="el"/>
              <a:t>συστήματα αυτοβελτίωσης</a:t>
            </a:r>
          </a:p>
          <a:p>
            <a:pPr lvl="1"/>
            <a:r>
              <a:rPr lang="el"/>
              <a:t>Η εγκυρότητα πληροί τις απαιτήσεις, χωρίς ανεπιθύμητες συμπεριφορές και συνέπειες</a:t>
            </a:r>
          </a:p>
          <a:p>
            <a:pPr lvl="2"/>
            <a:r>
              <a:rPr lang="el"/>
              <a:t>Σφάλματα προδιαγραφών, διαφορετικά πρότυπα</a:t>
            </a:r>
          </a:p>
          <a:p>
            <a:pPr lvl="2"/>
            <a:r>
              <a:rPr lang="el"/>
              <a:t>Όσο πιο αυτόνομο είναι το σύστημα, τόσο υψηλότερο είναι το κόστος (μακροπρόθεσμη ασφάλεια)</a:t>
            </a:r>
          </a:p>
          <a:p>
            <a:pPr lvl="2"/>
            <a:r>
              <a:rPr lang="el"/>
              <a:t>Προβλήματα με την ενισχυτική μάθηση: επιρρεπή σε χειραγώγηση πρακτόρων</a:t>
            </a:r>
          </a:p>
          <a:p>
            <a:pPr lvl="1"/>
            <a:r>
              <a:rPr lang="el"/>
              <a:t>Ασφάλεια - αποτρέψτε τη σκόπιμη χειραγώγηση</a:t>
            </a:r>
          </a:p>
          <a:p>
            <a:pPr lvl="2"/>
            <a:r>
              <a:rPr lang="el"/>
              <a:t>που συνδέονται με την επαλήθευση («επαλήθευση τόσο ισχυρή όσο και οι υποθέσεις στις οποίες βασίζεται η προδιαγραφή P109)</a:t>
            </a:r>
          </a:p>
          <a:p>
            <a:pPr lvl="1"/>
            <a:r>
              <a:rPr lang="el"/>
              <a:t>Έλεγχος - ανθρώπινος έλεγχος μετά τη λειτουργία, άνθρωποι στο βρόχο και στο βρόχο</a:t>
            </a:r>
          </a:p>
          <a:p>
            <a:pPr lvl="2"/>
            <a:r>
              <a:rPr lang="el"/>
              <a:t>Εξειδίκευση χρήστη (Davenport Ronanki, 2018)</a:t>
            </a:r>
            <a:endParaRPr lang="en-US"/>
          </a:p>
          <a:p>
            <a:pPr lvl="2"/>
            <a:r>
              <a:rPr lang="el"/>
              <a:t>Τα διορθώσιμα συστήματα - μπορούν να αλλάξουν, αλλά η τεχνητή νοημοσύνη μπορεί να το αποτρέψει λόγω των κανόνων που το διέπουν - δεν επιτρέπουν αλλαγές</a:t>
            </a:r>
          </a:p>
          <a:p>
            <a:pPr lvl="1"/>
            <a:endParaRPr lang="nb-NO"/>
          </a:p>
          <a:p>
            <a:pPr lvl="1"/>
            <a:endParaRPr lang="en-US"/>
          </a:p>
        </p:txBody>
      </p:sp>
    </p:spTree>
    <p:extLst>
      <p:ext uri="{BB962C8B-B14F-4D97-AF65-F5344CB8AC3E}">
        <p14:creationId xmlns:p14="http://schemas.microsoft.com/office/powerpoint/2010/main" val="37422905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4D0A7A2-7BE6-4EA9-B9F9-99CA4DBC03F3}" vid="{1ECF88F3-7EA2-44A5-BDE5-1200A1A52E6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6458</Words>
  <Application>Microsoft Office PowerPoint</Application>
  <PresentationFormat>Custom</PresentationFormat>
  <Paragraphs>417</Paragraphs>
  <Slides>75</Slides>
  <Notes>37</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75</vt:i4>
      </vt:variant>
    </vt:vector>
  </HeadingPairs>
  <TitlesOfParts>
    <vt:vector size="91" baseType="lpstr">
      <vt:lpstr>AdvOT46dcae81</vt:lpstr>
      <vt:lpstr>AdvOT46dcae81+20</vt:lpstr>
      <vt:lpstr>Aptos</vt:lpstr>
      <vt:lpstr>Aptos Display</vt:lpstr>
      <vt:lpstr>Arial</vt:lpstr>
      <vt:lpstr>Calibri</vt:lpstr>
      <vt:lpstr>Courier New</vt:lpstr>
      <vt:lpstr>Google Sans</vt:lpstr>
      <vt:lpstr>Minion-Regular</vt:lpstr>
      <vt:lpstr>Roboto</vt:lpstr>
      <vt:lpstr>TimesNewRomanPS-ItalicMT</vt:lpstr>
      <vt:lpstr>TimesNewRomanPSMT</vt:lpstr>
      <vt:lpstr>Verdana</vt:lpstr>
      <vt:lpstr>Wingdings</vt:lpstr>
      <vt:lpstr>Office Theme</vt:lpstr>
      <vt:lpstr>1_Office Theme</vt:lpstr>
      <vt:lpstr>PowerPoint Presentation</vt:lpstr>
      <vt:lpstr>Ευχαριστίες</vt:lpstr>
      <vt:lpstr>Τι είναι το AI;</vt:lpstr>
      <vt:lpstr>PowerPoint Presentation</vt:lpstr>
      <vt:lpstr>PowerPoint Presentation</vt:lpstr>
      <vt:lpstr>PowerPoint Presentation</vt:lpstr>
      <vt:lpstr>PowerPoint Presentation</vt:lpstr>
      <vt:lpstr>Επαυξημένη Νόηση και AI</vt:lpstr>
      <vt:lpstr>Επαυξημένη Νόηση και AI</vt:lpstr>
      <vt:lpstr>Επαυξημένη Νόηση &amp; AI</vt:lpstr>
      <vt:lpstr>Επαυξημένη Νόηση και AI</vt:lpstr>
      <vt:lpstr>Το καλό</vt:lpstr>
      <vt:lpstr>Το κακό και το άσχημο</vt:lpstr>
      <vt:lpstr>PowerPoint Presentation</vt:lpstr>
      <vt:lpstr>PowerPoint Presentation</vt:lpstr>
      <vt:lpstr>Προβλήματα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Heiding et al., 2025</vt:lpstr>
      <vt:lpstr>PowerPoint Presentation</vt:lpstr>
      <vt:lpstr>Ο νέος μας «Φίλος» λοιπόν</vt:lpstr>
      <vt:lpstr>PowerPoint Presentation</vt:lpstr>
      <vt:lpstr>PowerPoint Presentation</vt:lpstr>
      <vt:lpstr>PowerPoint Presentation</vt:lpstr>
      <vt:lpstr>Αφετηρία</vt:lpstr>
      <vt:lpstr>Εμπιστοσύνη</vt:lpstr>
      <vt:lpstr>Προηγούμενα εμπιστοσύνης μεταξύ των ανθρώπων</vt:lpstr>
      <vt:lpstr>Εμπιστοσύνη μοντελοποίησης</vt:lpstr>
      <vt:lpstr>(Lankton &amp; McKnight, 2011)</vt:lpstr>
      <vt:lpstr>Ενδιάμεση περίληψη</vt:lpstr>
      <vt:lpstr>Μοντέλο αξιοπιστίας πληροφοριών μέσων κοινωνικής δικτύωσης</vt:lpstr>
      <vt:lpstr>Αξιοπιστία  ενός ιστότοπου</vt:lpstr>
      <vt:lpstr>Η σημασία της εμπιστοσύνης στον αυτοματισμό/AI</vt:lpstr>
      <vt:lpstr>Κοινωνική γνώση και εμπιστοσύνη στους υπολογιστές</vt:lpstr>
      <vt:lpstr>Μπορείτε να εμπιστευτείτε το ρομπότ σας;</vt:lpstr>
      <vt:lpstr>Ρομπότ Piggybacking</vt:lpstr>
      <vt:lpstr>Υπερβολική εμπιστοσύνη σε ανθρωπόμορφα ρομπότ</vt:lpstr>
      <vt:lpstr>Υπερβολική εμπιστοσύνη σε ανθρωπόμορφα ρομπότ</vt:lpstr>
      <vt:lpstr>Και ούτω καθεξής...</vt:lpstr>
      <vt:lpstr>PowerPoint Presentation</vt:lpstr>
      <vt:lpstr>Η εμπιστοσύνη ως προηγούμενο για την αποδοχή της καινοτομίας</vt:lpstr>
      <vt:lpstr>PowerPoint Presentation</vt:lpstr>
      <vt:lpstr>PowerPoint Presentation</vt:lpstr>
      <vt:lpstr>Έξυπνοι εικονικοί πράκτορες</vt:lpstr>
      <vt:lpstr>PowerPoint Presentation</vt:lpstr>
      <vt:lpstr>PowerPoint Presentation</vt:lpstr>
      <vt:lpstr>Πιστεύετε ότι οι θεραπευτές τεχνητής νοημοσύνης έχουν μέλλον</vt:lpstr>
      <vt:lpstr>Βελτιώνονται οι (ανθρώπινοι) θεραπευτές;</vt:lpstr>
      <vt:lpstr>Τι κάνει τη θεραπεία να λειτουργεί;</vt:lpstr>
      <vt:lpstr>PowerPoint Presentation</vt:lpstr>
      <vt:lpstr>Deep Fakes (ψεύτικες/χειραγωγημένες πληροφορίες που βασίζονται σε AI) </vt:lpstr>
      <vt:lpstr>PowerPoint Presentation</vt:lpstr>
      <vt:lpstr>PowerPoint Presentation</vt:lpstr>
      <vt:lpstr>PowerPoint Presentation</vt:lpstr>
      <vt:lpstr>Endsley 2023</vt:lpstr>
      <vt:lpstr>PowerPoint Presentation</vt:lpstr>
      <vt:lpstr>PowerPoint Presentation</vt:lpstr>
      <vt:lpstr>PowerPoint Presentation</vt:lpstr>
      <vt:lpstr>PowerPoint Presentation</vt:lpstr>
      <vt:lpstr>Στόχευση προμηθευτών 3ου μέρους</vt:lpstr>
      <vt:lpstr>Slopsquatting: Μια νέα απειλή για την εφοδιαστική αλυσίδα  </vt:lpstr>
      <vt:lpstr>Ανθρώπινοι παράγοντες: Γιατί οι άνθρωποι είναι η πρώτη γραμμή άμυνας </vt:lpstr>
      <vt:lpstr>Βήμα 1: Αναγνωρίστε, χαρτογραφήστε και ιεραρχήστε το τοπίο απειλών της εφοδιαστικής αλυσίδας </vt:lpstr>
      <vt:lpstr>PowerPoint Presentation</vt:lpstr>
      <vt:lpstr>Βήμα 2: Δημιουργήστε μια πολύπλευρη στρατηγική ασφάλειας της εφοδιαστικής αλυσίδας</vt:lpstr>
      <vt:lpstr>Βήμα 3: Διαχείριση κινδύνου τελικού σημείου απομακρυσμένης εργασίας</vt:lpstr>
      <vt:lpstr>Άρθρα που χρησιμοποιούνται</vt:lpstr>
      <vt:lpstr>Ευχαριστώ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 a</cp:lastModifiedBy>
  <cp:revision>14</cp:revision>
  <dcterms:modified xsi:type="dcterms:W3CDTF">2026-02-16T15:26:37Z</dcterms:modified>
</cp:coreProperties>
</file>