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ink/ink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91"/>
  </p:notesMasterIdLst>
  <p:sldIdLst>
    <p:sldId id="376" r:id="rId3"/>
    <p:sldId id="407" r:id="rId4"/>
    <p:sldId id="668" r:id="rId5"/>
    <p:sldId id="259" r:id="rId6"/>
    <p:sldId id="692" r:id="rId7"/>
    <p:sldId id="690" r:id="rId8"/>
    <p:sldId id="689" r:id="rId9"/>
    <p:sldId id="691" r:id="rId10"/>
    <p:sldId id="669" r:id="rId11"/>
    <p:sldId id="306" r:id="rId12"/>
    <p:sldId id="688" r:id="rId13"/>
    <p:sldId id="672" r:id="rId14"/>
    <p:sldId id="659" r:id="rId15"/>
    <p:sldId id="670" r:id="rId16"/>
    <p:sldId id="660" r:id="rId17"/>
    <p:sldId id="662" r:id="rId18"/>
    <p:sldId id="661" r:id="rId19"/>
    <p:sldId id="680" r:id="rId20"/>
    <p:sldId id="305" r:id="rId21"/>
    <p:sldId id="264" r:id="rId22"/>
    <p:sldId id="257" r:id="rId23"/>
    <p:sldId id="266" r:id="rId24"/>
    <p:sldId id="673" r:id="rId25"/>
    <p:sldId id="675" r:id="rId26"/>
    <p:sldId id="667" r:id="rId27"/>
    <p:sldId id="666" r:id="rId28"/>
    <p:sldId id="665" r:id="rId29"/>
    <p:sldId id="261" r:id="rId30"/>
    <p:sldId id="262" r:id="rId31"/>
    <p:sldId id="265" r:id="rId32"/>
    <p:sldId id="263" r:id="rId33"/>
    <p:sldId id="676" r:id="rId34"/>
    <p:sldId id="677" r:id="rId35"/>
    <p:sldId id="681" r:id="rId36"/>
    <p:sldId id="682" r:id="rId37"/>
    <p:sldId id="678" r:id="rId38"/>
    <p:sldId id="683" r:id="rId39"/>
    <p:sldId id="684" r:id="rId40"/>
    <p:sldId id="311" r:id="rId41"/>
    <p:sldId id="687" r:id="rId42"/>
    <p:sldId id="258" r:id="rId43"/>
    <p:sldId id="313" r:id="rId44"/>
    <p:sldId id="267" r:id="rId45"/>
    <p:sldId id="686" r:id="rId46"/>
    <p:sldId id="275" r:id="rId47"/>
    <p:sldId id="319" r:id="rId48"/>
    <p:sldId id="268" r:id="rId49"/>
    <p:sldId id="269" r:id="rId50"/>
    <p:sldId id="685" r:id="rId51"/>
    <p:sldId id="273" r:id="rId52"/>
    <p:sldId id="320" r:id="rId53"/>
    <p:sldId id="274" r:id="rId54"/>
    <p:sldId id="276" r:id="rId55"/>
    <p:sldId id="277" r:id="rId56"/>
    <p:sldId id="278" r:id="rId57"/>
    <p:sldId id="321" r:id="rId58"/>
    <p:sldId id="281" r:id="rId59"/>
    <p:sldId id="322" r:id="rId60"/>
    <p:sldId id="282" r:id="rId61"/>
    <p:sldId id="283" r:id="rId62"/>
    <p:sldId id="279" r:id="rId63"/>
    <p:sldId id="288" r:id="rId64"/>
    <p:sldId id="312" r:id="rId65"/>
    <p:sldId id="284" r:id="rId66"/>
    <p:sldId id="285" r:id="rId67"/>
    <p:sldId id="286" r:id="rId68"/>
    <p:sldId id="280" r:id="rId69"/>
    <p:sldId id="287" r:id="rId70"/>
    <p:sldId id="289" r:id="rId71"/>
    <p:sldId id="291" r:id="rId72"/>
    <p:sldId id="292" r:id="rId73"/>
    <p:sldId id="294" r:id="rId74"/>
    <p:sldId id="295" r:id="rId75"/>
    <p:sldId id="296" r:id="rId76"/>
    <p:sldId id="297" r:id="rId77"/>
    <p:sldId id="298" r:id="rId78"/>
    <p:sldId id="299" r:id="rId79"/>
    <p:sldId id="302" r:id="rId80"/>
    <p:sldId id="314" r:id="rId81"/>
    <p:sldId id="315" r:id="rId82"/>
    <p:sldId id="316" r:id="rId83"/>
    <p:sldId id="303" r:id="rId84"/>
    <p:sldId id="304" r:id="rId85"/>
    <p:sldId id="300" r:id="rId86"/>
    <p:sldId id="307" r:id="rId87"/>
    <p:sldId id="323" r:id="rId88"/>
    <p:sldId id="308" r:id="rId89"/>
    <p:sldId id="387" r:id="rId90"/>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ink/ink1.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1-01T07:30:34.930"/>
    </inkml:context>
    <inkml:brush xml:id="br0">
      <inkml:brushProperty name="width" value="0.05292" units="cm"/>
      <inkml:brushProperty name="height" value="0.05292" units="cm"/>
      <inkml:brushProperty name="color" value="#FF0000"/>
    </inkml:brush>
  </inkml:definitions>
  <inkml:trace contextRef="#ctx0" brushRef="#br0">4145 15117 0</inkml:trace>
</inkml:ink>
</file>

<file path=ppt/ink/ink2.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1-01T07:45:54.664"/>
    </inkml:context>
    <inkml:brush xml:id="br0">
      <inkml:brushProperty name="width" value="0.05292" units="cm"/>
      <inkml:brushProperty name="height" value="0.05292" units="cm"/>
      <inkml:brushProperty name="color" value="#FF0000"/>
    </inkml:brush>
  </inkml:definitions>
  <inkml:trace contextRef="#ctx0" brushRef="#br0">9609 12003 0</inkml:trace>
  <inkml:trace contextRef="#ctx0" brushRef="#br0" timeOffset="1725.88">18465 11000 0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ortinet.com/resources/cyberglossary/data-lea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fortinet.com/resources/cyberglossary/spear-phishing" TargetMode="External"/><Relationship Id="rId5" Type="http://schemas.openxmlformats.org/officeDocument/2006/relationships/hyperlink" Target="https://www.fortinet.com/resources/cyberglossary/social-engineering" TargetMode="External"/><Relationship Id="rId4" Type="http://schemas.openxmlformats.org/officeDocument/2006/relationships/hyperlink" Target="https://www.fortinet.com/resources/cyberglossary/phishing"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justice.gov/usao-edny/pr/brooklyn-woman-pleads-guilty-unauthorized-intrusion-credit-union-s-computer-system"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dallasnews.com/news/2021/08/31/dallas-it-worker-fired-for-deleting-city-files-also-erased-data-twice-before-official-says/" TargetMode="External"/><Relationship Id="rId5" Type="http://schemas.openxmlformats.org/officeDocument/2006/relationships/hyperlink" Target="https://www.classaction.org/news/vertafore-hit-with-class-action-over-data-breach-reportedly-affecting-27-7m-texas-drivers" TargetMode="External"/><Relationship Id="rId4" Type="http://schemas.openxmlformats.org/officeDocument/2006/relationships/hyperlink" Target="https://www.fortinet.com/resources/cyberglossary/incident-respons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yberhoot.com/cybrary/spear-phish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bi.gov/news/stories/two-guilty-in-theft-of-trade-secrets-from-ge-07292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justice.gov/usao-edny/pr/brooklyn-woman-pleads-guilty-unauthorized-intrusion-credit-union-s-computer-syste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isa.gov/news-events/cybersecurity-advisories/aa25-071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de-DE" dirty="0"/>
              <a:t>CS‘s and </a:t>
            </a:r>
            <a:r>
              <a:rPr lang="de-DE" dirty="0" err="1"/>
              <a:t>employee‘s</a:t>
            </a:r>
            <a:r>
              <a:rPr lang="de-DE" dirty="0"/>
              <a:t> </a:t>
            </a:r>
            <a:r>
              <a:rPr lang="de-DE" dirty="0" err="1"/>
              <a:t>perspective</a:t>
            </a:r>
            <a:r>
              <a:rPr lang="de-DE" dirty="0"/>
              <a:t> </a:t>
            </a:r>
            <a:r>
              <a:rPr lang="de-DE" dirty="0" err="1"/>
              <a:t>differ</a:t>
            </a:r>
            <a:r>
              <a:rPr lang="de-DE" dirty="0"/>
              <a:t>.</a:t>
            </a:r>
          </a:p>
          <a:p>
            <a:endParaRPr lang="de-DE" dirty="0"/>
          </a:p>
          <a:p>
            <a:r>
              <a:rPr lang="de-DE" dirty="0" err="1"/>
              <a:t>Confusion</a:t>
            </a:r>
            <a:r>
              <a:rPr lang="de-DE" dirty="0"/>
              <a:t> </a:t>
            </a:r>
            <a:r>
              <a:rPr lang="de-DE" dirty="0" err="1"/>
              <a:t>about</a:t>
            </a:r>
            <a:r>
              <a:rPr lang="de-DE" dirty="0"/>
              <a:t> situational </a:t>
            </a:r>
            <a:r>
              <a:rPr lang="de-DE" dirty="0" err="1"/>
              <a:t>demands</a:t>
            </a:r>
            <a:r>
              <a:rPr lang="de-DE" dirty="0"/>
              <a:t> and </a:t>
            </a:r>
            <a:r>
              <a:rPr lang="de-DE" dirty="0" err="1"/>
              <a:t>conflict</a:t>
            </a:r>
            <a:r>
              <a:rPr lang="de-DE" dirty="0"/>
              <a:t> </a:t>
            </a:r>
            <a:r>
              <a:rPr lang="de-DE" dirty="0" err="1"/>
              <a:t>with</a:t>
            </a:r>
            <a:r>
              <a:rPr lang="de-DE" dirty="0"/>
              <a:t> </a:t>
            </a:r>
            <a:r>
              <a:rPr lang="de-DE" dirty="0" err="1"/>
              <a:t>goals</a:t>
            </a:r>
            <a:r>
              <a:rPr lang="de-DE" dirty="0"/>
              <a:t> vs. lack </a:t>
            </a:r>
            <a:r>
              <a:rPr lang="de-DE" dirty="0" err="1"/>
              <a:t>of</a:t>
            </a:r>
            <a:r>
              <a:rPr lang="de-DE" dirty="0"/>
              <a:t> </a:t>
            </a:r>
            <a:r>
              <a:rPr lang="de-DE" dirty="0" err="1"/>
              <a:t>motivation</a:t>
            </a:r>
            <a:r>
              <a:rPr lang="de-DE" dirty="0"/>
              <a:t> </a:t>
            </a:r>
            <a:r>
              <a:rPr lang="de-DE" dirty="0" err="1"/>
              <a:t>or</a:t>
            </a:r>
            <a:r>
              <a:rPr lang="de-DE" dirty="0"/>
              <a:t> </a:t>
            </a:r>
            <a:r>
              <a:rPr lang="de-DE" dirty="0" err="1"/>
              <a:t>disagreement</a:t>
            </a:r>
            <a:r>
              <a:rPr lang="de-DE" dirty="0"/>
              <a:t> on </a:t>
            </a:r>
            <a:r>
              <a:rPr lang="de-DE" dirty="0" err="1"/>
              <a:t>the</a:t>
            </a:r>
            <a:r>
              <a:rPr lang="de-DE" dirty="0"/>
              <a:t> </a:t>
            </a:r>
            <a:r>
              <a:rPr lang="de-DE" dirty="0" err="1"/>
              <a:t>goal</a:t>
            </a:r>
            <a:r>
              <a:rPr lang="de-DE" dirty="0"/>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429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94D44-69C7-4CB9-AC7F-016DA79226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81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critical-path method, originally a 1960s decision science tool for process management, was applied by Shaw and Sellers in 2015 to understand insider threats. The Critical Pathway to Insider Risk (CPIR) model, serves as a flexible framework for identifying potential insider threats by mapping how various personal, psychosocial, and organizational factors influence employee </a:t>
            </a:r>
            <a:r>
              <a:rPr lang="en-GB" dirty="0" err="1"/>
              <a:t>behaviors</a:t>
            </a:r>
            <a:r>
              <a:rPr lang="en-GB" dirty="0"/>
              <a:t> over time. Based on the diathesis-stressor model, CPIR proposes that personality traits, stressors, and workplace grievances interact to elevate risk, with certain </a:t>
            </a:r>
            <a:r>
              <a:rPr lang="en-GB" dirty="0" err="1"/>
              <a:t>behaviors</a:t>
            </a:r>
            <a:r>
              <a:rPr lang="en-GB" dirty="0"/>
              <a:t> escalating if not addressed constructively by the organization. Continuous monitoring and </a:t>
            </a:r>
            <a:r>
              <a:rPr lang="en-GB" dirty="0" err="1"/>
              <a:t>behavioral</a:t>
            </a:r>
            <a:r>
              <a:rPr lang="en-GB" dirty="0"/>
              <a:t> analytics are used to detect these warning signs, while workplace support programs, such as Employee Assistance Programs, can mitigate risks if employees feel safe to disclose issues without fear of reprisal. As the model is iteratively refined, it provides a probabilistic, multifactorial view of insider risk, emphasizing that not all at-risk individuals will act maliciously and underscoring the need for nuanced, evidence-backed interventions​(</a:t>
            </a:r>
            <a:r>
              <a:rPr lang="en-GB" dirty="0" err="1"/>
              <a:t>Lenzenweger</a:t>
            </a:r>
            <a:r>
              <a:rPr lang="en-GB" dirty="0"/>
              <a:t>++Shaw+(2022…).</a:t>
            </a:r>
            <a:r>
              <a:rPr lang="en-GB" dirty="0" err="1"/>
              <a:t>Analyzing</a:t>
            </a:r>
            <a:r>
              <a:rPr lang="en-GB" dirty="0"/>
              <a:t> cases of trusted insiders who became security risks, they identified a four-step pathway: personal predispositions, stressors, concerning </a:t>
            </a:r>
            <a:r>
              <a:rPr lang="en-GB" dirty="0" err="1"/>
              <a:t>behaviors</a:t>
            </a:r>
            <a:r>
              <a:rPr lang="en-GB" dirty="0"/>
              <a:t>, and inadequate organizational responses. This approach suggests that troubled employees may progress to malicious actions when stressors accumulate and organizational support is lacking. Modern detection systems, such as Insider Risk Detection, employ </a:t>
            </a:r>
            <a:r>
              <a:rPr lang="en-GB" dirty="0" err="1"/>
              <a:t>behavioral</a:t>
            </a:r>
            <a:r>
              <a:rPr lang="en-GB" dirty="0"/>
              <a:t> analytics to monitor signs along this pathway, combining digital and physical data to alert managers. While these tools help detect general risks, their effectiveness depends on how well they are customized to an organization’s specific threats. With greater openness toward mental health and support programs like </a:t>
            </a:r>
            <a:r>
              <a:rPr lang="en-GB" dirty="0" err="1"/>
              <a:t>counseling</a:t>
            </a:r>
            <a:r>
              <a:rPr lang="en-GB" dirty="0"/>
              <a:t> and financial advice, organizations now have tools to support employees proactively and potentially prevent insider threats. However, trust is essential; employees need confidence that seeking help won’t have negative repercussions, fostering a culture where insider risk can be managed more effectively.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216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de-DE" dirty="0" err="1"/>
              <a:t>Social</a:t>
            </a:r>
            <a:r>
              <a:rPr lang="de-DE" dirty="0"/>
              <a:t> Engineering </a:t>
            </a:r>
            <a:r>
              <a:rPr lang="de-DE" dirty="0" err="1"/>
              <a:t>usually</a:t>
            </a:r>
            <a:r>
              <a:rPr lang="de-DE" dirty="0"/>
              <a:t> </a:t>
            </a:r>
            <a:r>
              <a:rPr lang="de-DE" dirty="0" err="1"/>
              <a:t>defined</a:t>
            </a:r>
            <a:r>
              <a:rPr lang="de-DE" dirty="0"/>
              <a:t> </a:t>
            </a:r>
            <a:r>
              <a:rPr lang="de-DE" dirty="0" err="1"/>
              <a:t>as</a:t>
            </a:r>
            <a:r>
              <a:rPr lang="de-DE" dirty="0"/>
              <a:t> an Insider </a:t>
            </a:r>
            <a:r>
              <a:rPr lang="de-DE" dirty="0" err="1"/>
              <a:t>Threat</a:t>
            </a:r>
            <a:r>
              <a:rPr lang="de-DE" dirty="0"/>
              <a:t>.</a:t>
            </a:r>
          </a:p>
          <a:p>
            <a:r>
              <a:rPr lang="de-DE" dirty="0"/>
              <a:t>Much </a:t>
            </a:r>
            <a:r>
              <a:rPr lang="de-DE" dirty="0" err="1"/>
              <a:t>less</a:t>
            </a:r>
            <a:r>
              <a:rPr lang="de-DE" dirty="0"/>
              <a:t> </a:t>
            </a:r>
            <a:r>
              <a:rPr lang="de-DE" dirty="0" err="1"/>
              <a:t>exciting</a:t>
            </a:r>
            <a:r>
              <a:rPr lang="de-DE" dirty="0"/>
              <a:t>, not intuitive </a:t>
            </a:r>
            <a:r>
              <a:rPr lang="de-DE" dirty="0" err="1"/>
              <a:t>for</a:t>
            </a:r>
            <a:r>
              <a:rPr lang="de-DE" dirty="0"/>
              <a:t> </a:t>
            </a:r>
            <a:r>
              <a:rPr lang="de-DE" dirty="0" err="1"/>
              <a:t>most</a:t>
            </a:r>
            <a:r>
              <a:rPr lang="de-DE" dirty="0"/>
              <a:t> </a:t>
            </a:r>
            <a:r>
              <a:rPr lang="de-DE" dirty="0" err="1"/>
              <a:t>people</a:t>
            </a:r>
            <a:r>
              <a:rPr lang="de-DE" dirty="0"/>
              <a:t>.</a:t>
            </a:r>
          </a:p>
          <a:p>
            <a:endParaRPr lang="de-DE" dirty="0"/>
          </a:p>
          <a:p>
            <a:r>
              <a:rPr lang="de-DE" dirty="0"/>
              <a:t>Moving </a:t>
            </a:r>
            <a:r>
              <a:rPr lang="de-DE" dirty="0" err="1"/>
              <a:t>through</a:t>
            </a:r>
            <a:r>
              <a:rPr lang="de-DE" dirty="0"/>
              <a:t> </a:t>
            </a:r>
            <a:r>
              <a:rPr lang="de-DE" dirty="0" err="1"/>
              <a:t>friendly</a:t>
            </a:r>
            <a:r>
              <a:rPr lang="de-DE" dirty="0"/>
              <a:t> </a:t>
            </a:r>
            <a:r>
              <a:rPr lang="de-DE" dirty="0" err="1"/>
              <a:t>servers</a:t>
            </a:r>
            <a:r>
              <a:rPr lang="de-DE" dirty="0"/>
              <a:t>.</a:t>
            </a:r>
          </a:p>
          <a:p>
            <a:r>
              <a:rPr lang="en-GB" dirty="0"/>
              <a:t>the significant threat posed by insiders to organizational security, </a:t>
            </a:r>
            <a:r>
              <a:rPr lang="en-GB" dirty="0" err="1"/>
              <a:t>rivaling</a:t>
            </a:r>
            <a:r>
              <a:rPr lang="en-GB" dirty="0"/>
              <a:t> external attacks in both prevalence and cost. Despite advancements in cybersecurity, insider threats remain challenging due to the trust and access granted to employees, which enables them to circumvent traditional security measures. Standard insider threat programs often focus on technical monitoring, such as network logs and intrusion detection, but these approaches may overlook human factors. Recognizing this gap, recent research advocates for a more comprehensive approach that incorporates </a:t>
            </a:r>
            <a:r>
              <a:rPr lang="en-GB" dirty="0" err="1"/>
              <a:t>behavioral</a:t>
            </a:r>
            <a:r>
              <a:rPr lang="en-GB" dirty="0"/>
              <a:t> and organizational indicators to better identify and mitigate insider risks.</a:t>
            </a:r>
          </a:p>
          <a:p>
            <a:r>
              <a:rPr lang="en-GB" dirty="0"/>
              <a:t>Emerging U.S. guidelines support establishing insider threat programs; however, they frequently only mandate minimal monitoring standards. A key barrier to progress is the difficulty in integrating sociotechnical indicators, like psychological and organizational factors, which provide a fuller understanding of potential risks. This research, therefore, aims to develop a framework for these indicators, captured in the SOFIT ontology, which includes both technical and human-related factors, fostering a proactive rather than reactive approach to insider threat detection​</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26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https://www.securonix.com/blog/shifting-perceptions-of-insider-threats-vs-external-cyber-attacks/ </a:t>
            </a:r>
          </a:p>
          <a:p>
            <a:endParaRPr lang="en-GB" dirty="0"/>
          </a:p>
          <a:p>
            <a:r>
              <a:rPr lang="en-GB" dirty="0"/>
              <a:t>The 2024 Insider Threat Report by Cybersecurity Insiders, commissioned by </a:t>
            </a:r>
            <a:r>
              <a:rPr lang="en-GB" dirty="0" err="1"/>
              <a:t>Securonix</a:t>
            </a:r>
            <a:r>
              <a:rPr lang="en-GB" dirty="0"/>
              <a:t>, reveals a growing concern among cybersecurity professionals regarding insider threats, with 53% finding them more challenging to detect than external attacks—a significant rise over recent years. This shift underscores the need for advanced, layered insider threat detection strategies focused on user </a:t>
            </a:r>
            <a:r>
              <a:rPr lang="en-GB" dirty="0" err="1"/>
              <a:t>behavior</a:t>
            </a:r>
            <a:r>
              <a:rPr lang="en-GB" dirty="0"/>
              <a:t> analytics to enhance security visibility. Insiders often possess legitimate access to systems, which allows them to bypass external threat </a:t>
            </a:r>
            <a:r>
              <a:rPr lang="en-GB" dirty="0" err="1"/>
              <a:t>defenses</a:t>
            </a:r>
            <a:r>
              <a:rPr lang="en-GB" dirty="0"/>
              <a:t>, making detection particularly complex. Their motivations, such as financial gain or revenge, further complicate threat profiling, highlighting the necessity for sophisticated threat detection models.</a:t>
            </a:r>
          </a:p>
          <a:p>
            <a:r>
              <a:rPr lang="en-GB" dirty="0"/>
              <a:t>The rise of remote and hybrid work has also blurred the traditional secure boundaries, with employees accessing sensitive data from various, often unsecured, locations and devices, adding complexity to monitoring and enforcing security protocols. Despite adjustments to hybrid work since the pandemic, 70% of cybersecurity professionals report elevated concern over insider risks within these strategies. Balancing security with employee privacy remains critical; the report notes that 66% of respondents are concerned about user privacy, stressing the importance of ethical, transparent monitoring.</a:t>
            </a:r>
          </a:p>
          <a:p>
            <a:r>
              <a:rPr lang="en-GB" dirty="0"/>
              <a:t>Organizations are increasingly leveraging AI, machine learning, and tools like User and Entity </a:t>
            </a:r>
            <a:r>
              <a:rPr lang="en-GB" dirty="0" err="1"/>
              <a:t>Behavior</a:t>
            </a:r>
            <a:r>
              <a:rPr lang="en-GB" dirty="0"/>
              <a:t> Analytics (UEBA) and Security Information and Event Management (SIEM) systems to identify insider threats. However, these advanced technologies demand skilled personnel, which poses a challenge for some organizations. Additionally, as external </a:t>
            </a:r>
            <a:r>
              <a:rPr lang="en-GB" dirty="0" err="1"/>
              <a:t>defenses</a:t>
            </a:r>
            <a:r>
              <a:rPr lang="en-GB" dirty="0"/>
              <a:t> improve, attackers may exploit insider pathways, even involving triple extortion techniques, a tactic that 76% of respondents observed rising in frequency. The evolving insider threat landscape emphasizes the need for a comprehensive approach that combines technology, continuous employee education, and robust security culture to manage insider risks effectively.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170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de-DE" dirty="0" err="1"/>
              <a:t>That</a:t>
            </a:r>
            <a:r>
              <a:rPr lang="de-DE" dirty="0"/>
              <a:t> all </a:t>
            </a:r>
            <a:r>
              <a:rPr lang="de-DE" dirty="0" err="1"/>
              <a:t>costs</a:t>
            </a:r>
            <a:r>
              <a:rPr lang="de-DE" dirty="0"/>
              <a:t> time – in total 85 </a:t>
            </a:r>
            <a:r>
              <a:rPr lang="de-DE" dirty="0" err="1"/>
              <a:t>days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9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a:r>
              <a:rPr lang="en-GB" b="1" i="0" dirty="0">
                <a:solidFill>
                  <a:srgbClr val="323E48"/>
                </a:solidFill>
                <a:effectLst/>
                <a:latin typeface="Inter"/>
              </a:rPr>
              <a:t>1. Intentional</a:t>
            </a:r>
          </a:p>
          <a:p>
            <a:pPr algn="l"/>
            <a:r>
              <a:rPr lang="en-GB" b="0" i="0" dirty="0">
                <a:solidFill>
                  <a:srgbClr val="000000"/>
                </a:solidFill>
                <a:effectLst/>
                <a:latin typeface="Inter"/>
              </a:rPr>
              <a:t>An intentional insider threat occurs when an individual sets out to purposely cause harm to an organization. Many intentional insider threats aim to get even with a company over a lack of recognition or a failure to meet expectations, such as not receiving a desired bonus or promotion.</a:t>
            </a:r>
          </a:p>
          <a:p>
            <a:pPr algn="l"/>
            <a:r>
              <a:rPr lang="en-GB" b="1" i="0" dirty="0">
                <a:solidFill>
                  <a:srgbClr val="323E48"/>
                </a:solidFill>
                <a:effectLst/>
                <a:latin typeface="Inter"/>
              </a:rPr>
              <a:t>2. Unintentional</a:t>
            </a:r>
          </a:p>
          <a:p>
            <a:pPr algn="l"/>
            <a:r>
              <a:rPr lang="en-GB" b="0" i="0" dirty="0">
                <a:solidFill>
                  <a:srgbClr val="000000"/>
                </a:solidFill>
                <a:effectLst/>
                <a:latin typeface="Inter"/>
              </a:rPr>
              <a:t>An unintentional insider threat involves data being lost or stolen as a result of employee error or negligence. Accidental unintentional insider threats occur due to human error and individuals making a mistake that leads to </a:t>
            </a:r>
            <a:r>
              <a:rPr lang="en-GB" b="1" i="0" u="none" strike="noStrike" dirty="0">
                <a:solidFill>
                  <a:srgbClr val="333333"/>
                </a:solidFill>
                <a:effectLst/>
                <a:latin typeface="Inter"/>
                <a:hlinkClick r:id="rId3"/>
              </a:rPr>
              <a:t>data leakage</a:t>
            </a:r>
            <a:r>
              <a:rPr lang="en-GB" b="0" i="0" dirty="0">
                <a:solidFill>
                  <a:srgbClr val="000000"/>
                </a:solidFill>
                <a:effectLst/>
                <a:latin typeface="Inter"/>
              </a:rPr>
              <a:t>, a security attack, or stolen credentials. Accidental data leaks include sending business information to the wrong email address, mistakenly clicking on malicious hyperlinks or opening malicious attachments in </a:t>
            </a:r>
            <a:r>
              <a:rPr lang="en-GB" b="1" i="0" u="none" strike="noStrike" dirty="0">
                <a:solidFill>
                  <a:srgbClr val="333333"/>
                </a:solidFill>
                <a:effectLst/>
                <a:latin typeface="Inter"/>
                <a:hlinkClick r:id="rId4"/>
              </a:rPr>
              <a:t>phishing</a:t>
            </a:r>
            <a:r>
              <a:rPr lang="en-GB" b="0" i="0" dirty="0">
                <a:solidFill>
                  <a:srgbClr val="000000"/>
                </a:solidFill>
                <a:effectLst/>
                <a:latin typeface="Inter"/>
              </a:rPr>
              <a:t> emails, or failing to delete or dispose of sensitive information effectively. These threats can often be avoided by following security best practices.</a:t>
            </a:r>
          </a:p>
          <a:p>
            <a:pPr algn="l"/>
            <a:r>
              <a:rPr lang="en-GB" b="0" i="0" dirty="0">
                <a:solidFill>
                  <a:srgbClr val="000000"/>
                </a:solidFill>
                <a:effectLst/>
                <a:latin typeface="Inter"/>
              </a:rPr>
              <a:t>A negligent unintentional insider threat occurs through carelessness that leads to exposing an organization to a threat. For example, ignoring security and IT policies, misplacing portable storage devices, using weak passwords, and ignoring software updates or security patches can leave organizations vulnerable to a cyberattack.</a:t>
            </a:r>
          </a:p>
          <a:p>
            <a:pPr algn="l"/>
            <a:r>
              <a:rPr lang="en-GB" b="1" i="0" dirty="0">
                <a:solidFill>
                  <a:srgbClr val="323E48"/>
                </a:solidFill>
                <a:effectLst/>
                <a:latin typeface="Inter"/>
              </a:rPr>
              <a:t>3. Third-party threats</a:t>
            </a:r>
          </a:p>
          <a:p>
            <a:pPr algn="l"/>
            <a:r>
              <a:rPr lang="en-GB" b="0" i="0" dirty="0">
                <a:solidFill>
                  <a:srgbClr val="000000"/>
                </a:solidFill>
                <a:effectLst/>
                <a:latin typeface="Inter"/>
              </a:rPr>
              <a:t>A third-party threat is typically a business partner or contractor that compromises an organization’s security. Third-party threats can be a result of negligent or malicious activity.</a:t>
            </a:r>
          </a:p>
          <a:p>
            <a:pPr algn="l"/>
            <a:r>
              <a:rPr lang="en-GB" b="1" i="0" dirty="0">
                <a:solidFill>
                  <a:srgbClr val="323E48"/>
                </a:solidFill>
                <a:effectLst/>
                <a:latin typeface="Inter"/>
              </a:rPr>
              <a:t>4. Malicious threats</a:t>
            </a:r>
          </a:p>
          <a:p>
            <a:pPr algn="l"/>
            <a:r>
              <a:rPr lang="en-GB" b="0" i="0" dirty="0">
                <a:solidFill>
                  <a:srgbClr val="000000"/>
                </a:solidFill>
                <a:effectLst/>
                <a:latin typeface="Inter"/>
              </a:rPr>
              <a:t>A malicious threat is a form of intentional insider threat that intends to cause harm either for personal benefit or as an act of vengeance. </a:t>
            </a:r>
          </a:p>
          <a:p>
            <a:pPr algn="l"/>
            <a:r>
              <a:rPr lang="en-GB" b="0" i="0" dirty="0">
                <a:solidFill>
                  <a:srgbClr val="000000"/>
                </a:solidFill>
                <a:effectLst/>
                <a:latin typeface="Inter"/>
              </a:rPr>
              <a:t>Malicious insider threats aim to leak sensitive data, harass company directors, sabotage corporate equipment and systems, or steal data to try and advance their careers. Many of these malicious threats are financially motivated, as employees steal corporate data to sell to hackers, third-party organizations, or rival companies.</a:t>
            </a:r>
          </a:p>
          <a:p>
            <a:pPr algn="l"/>
            <a:r>
              <a:rPr lang="en-GB" b="1" i="0" dirty="0">
                <a:solidFill>
                  <a:srgbClr val="323E48"/>
                </a:solidFill>
                <a:effectLst/>
                <a:latin typeface="Inter"/>
              </a:rPr>
              <a:t>5. Collusive threats</a:t>
            </a:r>
          </a:p>
          <a:p>
            <a:pPr algn="l"/>
            <a:r>
              <a:rPr lang="en-GB" b="0" i="0" dirty="0">
                <a:solidFill>
                  <a:srgbClr val="000000"/>
                </a:solidFill>
                <a:effectLst/>
                <a:latin typeface="Inter"/>
              </a:rPr>
              <a:t>A collusive threat is a type of malicious insider, in which one or more insider threat individuals work with an external partner to compromise their organization. Collusive insider threats often involve a cyber criminal recruiting an employee to steal intellectual property on their behalf for financial gain.</a:t>
            </a:r>
          </a:p>
          <a:p>
            <a:endParaRPr lang="en-GB" dirty="0"/>
          </a:p>
          <a:p>
            <a:pPr algn="l"/>
            <a:r>
              <a:rPr lang="en-GB" b="0" i="0" dirty="0">
                <a:solidFill>
                  <a:srgbClr val="000000"/>
                </a:solidFill>
                <a:effectLst/>
                <a:latin typeface="Inter"/>
              </a:rPr>
              <a:t>Insider threat individuals are typically split into two types of actors:</a:t>
            </a:r>
          </a:p>
          <a:p>
            <a:pPr algn="l">
              <a:buFont typeface="+mj-lt"/>
              <a:buAutoNum type="arabicPeriod"/>
            </a:pPr>
            <a:r>
              <a:rPr lang="en-GB" b="1" i="0" dirty="0">
                <a:solidFill>
                  <a:srgbClr val="000000"/>
                </a:solidFill>
                <a:effectLst/>
                <a:latin typeface="Inter"/>
              </a:rPr>
              <a:t>Pawns</a:t>
            </a:r>
            <a:r>
              <a:rPr lang="en-GB" b="0" i="0" dirty="0">
                <a:solidFill>
                  <a:srgbClr val="000000"/>
                </a:solidFill>
                <a:effectLst/>
                <a:latin typeface="Inter"/>
              </a:rPr>
              <a:t>: Pawns are company employees manipulated into carrying out malicious activity, such as disclosing their user credentials or downloading malware. Pawns are often targeted by attackers through </a:t>
            </a:r>
            <a:r>
              <a:rPr lang="en-GB" b="1" i="0" u="none" strike="noStrike" dirty="0">
                <a:solidFill>
                  <a:srgbClr val="333333"/>
                </a:solidFill>
                <a:effectLst/>
                <a:latin typeface="Inter"/>
                <a:hlinkClick r:id="rId5"/>
              </a:rPr>
              <a:t>social engineering</a:t>
            </a:r>
            <a:r>
              <a:rPr lang="en-GB" b="0" i="0" dirty="0">
                <a:solidFill>
                  <a:srgbClr val="000000"/>
                </a:solidFill>
                <a:effectLst/>
                <a:latin typeface="Inter"/>
              </a:rPr>
              <a:t> or </a:t>
            </a:r>
            <a:r>
              <a:rPr lang="en-GB" b="1" i="0" u="none" strike="noStrike" dirty="0">
                <a:solidFill>
                  <a:srgbClr val="333333"/>
                </a:solidFill>
                <a:effectLst/>
                <a:latin typeface="Inter"/>
                <a:hlinkClick r:id="rId6"/>
              </a:rPr>
              <a:t>spear-phishing</a:t>
            </a:r>
            <a:r>
              <a:rPr lang="en-GB" b="0" i="0" dirty="0">
                <a:solidFill>
                  <a:srgbClr val="000000"/>
                </a:solidFill>
                <a:effectLst/>
                <a:latin typeface="Inter"/>
              </a:rPr>
              <a:t> campaigns.</a:t>
            </a:r>
          </a:p>
          <a:p>
            <a:pPr algn="l">
              <a:buFont typeface="+mj-lt"/>
              <a:buAutoNum type="arabicPeriod"/>
            </a:pPr>
            <a:r>
              <a:rPr lang="en-GB" b="1" i="0" dirty="0" err="1">
                <a:solidFill>
                  <a:srgbClr val="000000"/>
                </a:solidFill>
                <a:effectLst/>
                <a:latin typeface="Inter"/>
              </a:rPr>
              <a:t>Turncloaks</a:t>
            </a:r>
            <a:r>
              <a:rPr lang="en-GB" b="0" i="0" dirty="0">
                <a:solidFill>
                  <a:srgbClr val="000000"/>
                </a:solidFill>
                <a:effectLst/>
                <a:latin typeface="Inter"/>
              </a:rPr>
              <a:t>: A </a:t>
            </a:r>
            <a:r>
              <a:rPr lang="en-GB" b="0" i="0" dirty="0" err="1">
                <a:solidFill>
                  <a:srgbClr val="000000"/>
                </a:solidFill>
                <a:effectLst/>
                <a:latin typeface="Inter"/>
              </a:rPr>
              <a:t>turncloak</a:t>
            </a:r>
            <a:r>
              <a:rPr lang="en-GB" b="0" i="0" dirty="0">
                <a:solidFill>
                  <a:srgbClr val="000000"/>
                </a:solidFill>
                <a:effectLst/>
                <a:latin typeface="Inter"/>
              </a:rPr>
              <a:t> is an employee who actively turns on their employer. </a:t>
            </a:r>
            <a:r>
              <a:rPr lang="en-GB" b="0" i="0" dirty="0" err="1">
                <a:solidFill>
                  <a:srgbClr val="000000"/>
                </a:solidFill>
                <a:effectLst/>
                <a:latin typeface="Inter"/>
              </a:rPr>
              <a:t>Turncloaks</a:t>
            </a:r>
            <a:r>
              <a:rPr lang="en-GB" b="0" i="0" dirty="0">
                <a:solidFill>
                  <a:srgbClr val="000000"/>
                </a:solidFill>
                <a:effectLst/>
                <a:latin typeface="Inter"/>
              </a:rPr>
              <a:t> often act to gain financially or to cause harm to an organization. However, </a:t>
            </a:r>
            <a:r>
              <a:rPr lang="en-GB" b="0" i="0" dirty="0" err="1">
                <a:solidFill>
                  <a:srgbClr val="000000"/>
                </a:solidFill>
                <a:effectLst/>
                <a:latin typeface="Inter"/>
              </a:rPr>
              <a:t>turncloaks</a:t>
            </a:r>
            <a:r>
              <a:rPr lang="en-GB" b="0" i="0" dirty="0">
                <a:solidFill>
                  <a:srgbClr val="000000"/>
                </a:solidFill>
                <a:effectLst/>
                <a:latin typeface="Inter"/>
              </a:rPr>
              <a:t> also include whistleblowers, who serve to bring public attention to the failings of their employer.</a:t>
            </a:r>
          </a:p>
          <a:p>
            <a:pPr algn="l"/>
            <a:r>
              <a:rPr lang="en-GB" b="0" i="0" dirty="0">
                <a:solidFill>
                  <a:srgbClr val="000000"/>
                </a:solidFill>
                <a:effectLst/>
                <a:latin typeface="Inter"/>
              </a:rPr>
              <a:t> </a:t>
            </a:r>
          </a:p>
          <a:p>
            <a:pPr algn="l"/>
            <a:r>
              <a:rPr lang="en-GB" b="0" i="0" dirty="0">
                <a:solidFill>
                  <a:srgbClr val="000000"/>
                </a:solidFill>
                <a:effectLst/>
                <a:latin typeface="Inter"/>
              </a:rPr>
              <a:t>Additional insider threat individuals include: </a:t>
            </a:r>
            <a:br>
              <a:rPr lang="en-GB" b="0" i="0" dirty="0">
                <a:solidFill>
                  <a:srgbClr val="000000"/>
                </a:solidFill>
                <a:effectLst/>
                <a:latin typeface="Inter"/>
              </a:rPr>
            </a:br>
            <a:endParaRPr lang="en-GB" b="0" i="0" dirty="0">
              <a:solidFill>
                <a:srgbClr val="000000"/>
              </a:solidFill>
              <a:effectLst/>
              <a:latin typeface="Inter"/>
            </a:endParaRPr>
          </a:p>
          <a:p>
            <a:pPr algn="l">
              <a:buFont typeface="+mj-lt"/>
              <a:buAutoNum type="arabicPeriod"/>
            </a:pPr>
            <a:r>
              <a:rPr lang="en-GB" b="1" i="0" dirty="0">
                <a:solidFill>
                  <a:srgbClr val="000000"/>
                </a:solidFill>
                <a:effectLst/>
                <a:latin typeface="Inter"/>
              </a:rPr>
              <a:t>Collaborators</a:t>
            </a:r>
            <a:r>
              <a:rPr lang="en-GB" b="0" i="0" dirty="0">
                <a:solidFill>
                  <a:srgbClr val="000000"/>
                </a:solidFill>
                <a:effectLst/>
                <a:latin typeface="Inter"/>
              </a:rPr>
              <a:t>: A collaborator is an employee who collaborates with a cyber criminal and uses their authorized access to steal sensitive data, such as customer information or intellectual property. Collaborators are typically financially motivated or reveal information to disrupt business operations. </a:t>
            </a:r>
          </a:p>
          <a:p>
            <a:pPr algn="l">
              <a:buFont typeface="+mj-lt"/>
              <a:buAutoNum type="arabicPeriod"/>
            </a:pPr>
            <a:r>
              <a:rPr lang="en-GB" b="1" i="0" dirty="0">
                <a:solidFill>
                  <a:srgbClr val="000000"/>
                </a:solidFill>
                <a:effectLst/>
                <a:latin typeface="Inter"/>
              </a:rPr>
              <a:t>Goofs</a:t>
            </a:r>
            <a:r>
              <a:rPr lang="en-GB" b="0" i="0" dirty="0">
                <a:solidFill>
                  <a:srgbClr val="000000"/>
                </a:solidFill>
                <a:effectLst/>
                <a:latin typeface="Inter"/>
              </a:rPr>
              <a:t>: A goof is an employee who believes they are exempt from their organization’s security policies and bypasses them. Whether through convenience or incompetence, goofs’ actions result in data and resources going unsecured, which gives attackers easy access.</a:t>
            </a:r>
          </a:p>
          <a:p>
            <a:pPr algn="l">
              <a:buFont typeface="+mj-lt"/>
              <a:buAutoNum type="arabicPeriod"/>
            </a:pPr>
            <a:r>
              <a:rPr lang="en-GB" b="1" i="0" dirty="0">
                <a:solidFill>
                  <a:srgbClr val="000000"/>
                </a:solidFill>
                <a:effectLst/>
                <a:latin typeface="Inter"/>
              </a:rPr>
              <a:t>Lone wolf</a:t>
            </a:r>
            <a:r>
              <a:rPr lang="en-GB" b="0" i="0" dirty="0">
                <a:solidFill>
                  <a:srgbClr val="000000"/>
                </a:solidFill>
                <a:effectLst/>
                <a:latin typeface="Inter"/>
              </a:rPr>
              <a:t>: Lone-wolf attackers work alone to hack organizations or seek out vulnerabilities in code and software. They often seek to gain elevated levels of privilege, such as database or system administrator account passwords, that enable them to gain access to more sensitive information.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867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i="0" dirty="0">
                <a:solidFill>
                  <a:srgbClr val="000000"/>
                </a:solidFill>
                <a:effectLst/>
                <a:latin typeface="Inter"/>
              </a:rPr>
              <a:t>In 2021, Juliana Barile, an employee at an undisclosed credit union in New York, </a:t>
            </a:r>
            <a:r>
              <a:rPr lang="en-GB" b="1" i="0" u="none" strike="noStrike" dirty="0">
                <a:solidFill>
                  <a:srgbClr val="333333"/>
                </a:solidFill>
                <a:effectLst/>
                <a:latin typeface="Inter"/>
                <a:hlinkClick r:id="rId3"/>
              </a:rPr>
              <a:t>decided to exact revenge</a:t>
            </a:r>
            <a:r>
              <a:rPr lang="en-GB" b="0" i="0" dirty="0">
                <a:solidFill>
                  <a:srgbClr val="000000"/>
                </a:solidFill>
                <a:effectLst/>
                <a:latin typeface="Inter"/>
              </a:rPr>
              <a:t> after being fired from her job. The IT team did not immediately deprovision her access to sensitive systems after termination. So within 40 minutes, Ms. Barile deleted over 21GB of data that included 3,500 directories and 20,000 files. Some of the deleted files were anti-ransomware software and mortgage applications. She was also able to access board minutes and other sensitive information.</a:t>
            </a:r>
          </a:p>
          <a:p>
            <a:endParaRPr lang="en-GB" b="0" i="0" dirty="0">
              <a:solidFill>
                <a:srgbClr val="000000"/>
              </a:solidFill>
              <a:effectLst/>
              <a:latin typeface="Inter"/>
            </a:endParaRPr>
          </a:p>
          <a:p>
            <a:pPr algn="l"/>
            <a:r>
              <a:rPr lang="en-GB" b="1" i="0" dirty="0">
                <a:solidFill>
                  <a:srgbClr val="323E48"/>
                </a:solidFill>
                <a:effectLst/>
                <a:latin typeface="Inter"/>
              </a:rPr>
              <a:t>2. An insider error steers data of Texas drivers into a hacker’s hands</a:t>
            </a:r>
          </a:p>
          <a:p>
            <a:pPr algn="l"/>
            <a:r>
              <a:rPr lang="en-GB" b="0" i="0" dirty="0">
                <a:solidFill>
                  <a:srgbClr val="000000"/>
                </a:solidFill>
                <a:effectLst/>
                <a:latin typeface="Inter"/>
              </a:rPr>
              <a:t>An employee at tech company Vertafore stored the data of Texas drivers in an insecure offsite location, leaving it vulnerable to a breach. The accidental leak impacted 27.7 million records. Even though the breach did not involve either financial or social security data, Vertafore still ended up covering the cost of </a:t>
            </a:r>
            <a:r>
              <a:rPr lang="en-GB" b="1" i="0" u="none" strike="noStrike" dirty="0">
                <a:solidFill>
                  <a:srgbClr val="333333"/>
                </a:solidFill>
                <a:effectLst/>
                <a:latin typeface="Inter"/>
                <a:hlinkClick r:id="rId4"/>
              </a:rPr>
              <a:t>incident response</a:t>
            </a:r>
            <a:r>
              <a:rPr lang="en-GB" b="0" i="0" dirty="0">
                <a:solidFill>
                  <a:srgbClr val="000000"/>
                </a:solidFill>
                <a:effectLst/>
                <a:latin typeface="Inter"/>
              </a:rPr>
              <a:t>—and </a:t>
            </a:r>
            <a:r>
              <a:rPr lang="en-GB" b="1" i="0" u="none" strike="noStrike" dirty="0">
                <a:solidFill>
                  <a:srgbClr val="333333"/>
                </a:solidFill>
                <a:effectLst/>
                <a:latin typeface="Inter"/>
                <a:hlinkClick r:id="rId5"/>
              </a:rPr>
              <a:t>it is facing a class-action lawsuit</a:t>
            </a:r>
            <a:r>
              <a:rPr lang="en-GB" b="0" i="0" dirty="0">
                <a:solidFill>
                  <a:srgbClr val="000000"/>
                </a:solidFill>
                <a:effectLst/>
                <a:latin typeface="Inter"/>
              </a:rPr>
              <a:t> as a result.</a:t>
            </a:r>
          </a:p>
          <a:p>
            <a:pPr algn="l"/>
            <a:r>
              <a:rPr lang="en-GB" b="1" i="0" dirty="0">
                <a:solidFill>
                  <a:srgbClr val="323E48"/>
                </a:solidFill>
                <a:effectLst/>
                <a:latin typeface="Inter"/>
              </a:rPr>
              <a:t>3. City of Dallas files deleted because of an insider’s mistake</a:t>
            </a:r>
          </a:p>
          <a:p>
            <a:pPr algn="l"/>
            <a:r>
              <a:rPr lang="en-GB" b="0" i="0" dirty="0">
                <a:solidFill>
                  <a:srgbClr val="000000"/>
                </a:solidFill>
                <a:effectLst/>
                <a:latin typeface="Inter"/>
              </a:rPr>
              <a:t>An errant but apparently innocent employee of the City of Dallas was fired after it was discovered they had deleted more </a:t>
            </a:r>
            <a:r>
              <a:rPr lang="en-GB" b="1" i="0" u="none" strike="noStrike" dirty="0">
                <a:solidFill>
                  <a:srgbClr val="333333"/>
                </a:solidFill>
                <a:effectLst/>
                <a:latin typeface="Inter"/>
                <a:hlinkClick r:id="rId6"/>
              </a:rPr>
              <a:t>than 22TB of data between 2018 and 2021.</a:t>
            </a:r>
            <a:r>
              <a:rPr lang="en-GB" b="0" i="0" dirty="0">
                <a:solidFill>
                  <a:srgbClr val="000000"/>
                </a:solidFill>
                <a:effectLst/>
                <a:latin typeface="Inter"/>
              </a:rPr>
              <a:t> Among the destroyed files were 13TB of videos, photos, and case notes that belonged to the Dallas Police Department. The investigation revealed that the incident was not a malicious attack. The employee simply failed to follow internal procedures while transferring files.</a:t>
            </a:r>
          </a:p>
          <a:p>
            <a:endParaRPr lang="en-GB" b="0" i="0" dirty="0">
              <a:solidFill>
                <a:srgbClr val="000000"/>
              </a:solidFill>
              <a:effectLst/>
              <a:latin typeface="Inter"/>
            </a:endParaRPr>
          </a:p>
          <a:p>
            <a:endParaRPr lang="en-GB" b="0" i="0" dirty="0">
              <a:solidFill>
                <a:srgbClr val="000000"/>
              </a:solidFill>
              <a:effectLst/>
              <a:latin typeface="Inter"/>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6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a:r>
              <a:rPr lang="en-GB" b="1" i="0" dirty="0">
                <a:solidFill>
                  <a:srgbClr val="777777"/>
                </a:solidFill>
                <a:effectLst/>
                <a:latin typeface="Open Sans" panose="020B0606030504020204" pitchFamily="34" charset="0"/>
              </a:rPr>
              <a:t>Accidental Insider Threat </a:t>
            </a:r>
            <a:r>
              <a:rPr lang="en-GB" b="0" i="0" dirty="0">
                <a:solidFill>
                  <a:srgbClr val="777777"/>
                </a:solidFill>
                <a:effectLst/>
                <a:latin typeface="Open Sans" panose="020B0606030504020204" pitchFamily="34" charset="0"/>
              </a:rPr>
              <a:t>occurs when an employees’ actions lead to damage to a system or network, the loss of critical or sensitive data, or even where a helpful employee holds a door open for a hacker to enter a secure building. These incidents can occur with zero malicious intent, making the incidents accidental in nature, but they still can be very damaging to the company in question.</a:t>
            </a:r>
          </a:p>
          <a:p>
            <a:pPr algn="l"/>
            <a:r>
              <a:rPr lang="en-GB" b="0" i="0" dirty="0">
                <a:solidFill>
                  <a:srgbClr val="777777"/>
                </a:solidFill>
                <a:effectLst/>
                <a:latin typeface="Open Sans" panose="020B0606030504020204" pitchFamily="34" charset="0"/>
              </a:rPr>
              <a:t>Examples include:  an employee accidentally deletes an important document; an employee falls victim to a </a:t>
            </a:r>
            <a:r>
              <a:rPr lang="en-GB" b="0" i="0" u="none" strike="noStrike" dirty="0">
                <a:solidFill>
                  <a:srgbClr val="6498AC"/>
                </a:solidFill>
                <a:effectLst/>
                <a:latin typeface="Open Sans" panose="020B0606030504020204" pitchFamily="34" charset="0"/>
                <a:hlinkClick r:id="rId3"/>
              </a:rPr>
              <a:t>spear-phishing attack</a:t>
            </a:r>
            <a:r>
              <a:rPr lang="en-GB" b="0" i="0" dirty="0">
                <a:solidFill>
                  <a:srgbClr val="777777"/>
                </a:solidFill>
                <a:effectLst/>
                <a:latin typeface="Open Sans" panose="020B0606030504020204" pitchFamily="34" charset="0"/>
              </a:rPr>
              <a:t> introducing ransomware into a company’s network; and when an employee accidentally shares more information with a client or 3rd party than they are legally allowed to.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956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de-DE" dirty="0" err="1"/>
              <a:t>Amoutns</a:t>
            </a:r>
            <a:r>
              <a:rPr lang="de-DE" dirty="0"/>
              <a:t> not so </a:t>
            </a:r>
            <a:r>
              <a:rPr lang="de-DE" dirty="0" err="1"/>
              <a:t>important</a:t>
            </a:r>
            <a:r>
              <a:rPr lang="de-DE" dirty="0"/>
              <a:t> – </a:t>
            </a:r>
            <a:r>
              <a:rPr lang="de-DE" dirty="0" err="1"/>
              <a:t>how</a:t>
            </a:r>
            <a:r>
              <a:rPr lang="de-DE" dirty="0"/>
              <a:t> do </a:t>
            </a:r>
            <a:r>
              <a:rPr lang="de-DE" dirty="0" err="1"/>
              <a:t>you</a:t>
            </a:r>
            <a:r>
              <a:rPr lang="de-DE" dirty="0"/>
              <a:t> </a:t>
            </a:r>
            <a:r>
              <a:rPr lang="de-DE" dirty="0" err="1"/>
              <a:t>measure</a:t>
            </a:r>
            <a:r>
              <a:rPr lang="de-DE" dirty="0"/>
              <a:t> </a:t>
            </a:r>
            <a:r>
              <a:rPr lang="de-DE" dirty="0" err="1"/>
              <a:t>reputation</a:t>
            </a:r>
            <a:r>
              <a:rPr lang="de-DE" dirty="0"/>
              <a:t> </a:t>
            </a:r>
            <a:r>
              <a:rPr lang="de-DE" dirty="0" err="1"/>
              <a:t>loss</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478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de-DE" dirty="0" err="1"/>
              <a:t>What</a:t>
            </a:r>
            <a:r>
              <a:rPr lang="de-DE" dirty="0"/>
              <a:t> </a:t>
            </a:r>
            <a:r>
              <a:rPr lang="de-DE" dirty="0" err="1"/>
              <a:t>is</a:t>
            </a:r>
            <a:r>
              <a:rPr lang="de-DE" dirty="0"/>
              <a:t> </a:t>
            </a:r>
            <a:r>
              <a:rPr lang="de-DE" dirty="0" err="1"/>
              <a:t>the</a:t>
            </a:r>
            <a:r>
              <a:rPr lang="de-DE" dirty="0"/>
              <a:t> </a:t>
            </a:r>
            <a:r>
              <a:rPr lang="de-DE" dirty="0" err="1"/>
              <a:t>chance</a:t>
            </a:r>
            <a:r>
              <a:rPr lang="de-DE" dirty="0"/>
              <a:t> </a:t>
            </a:r>
            <a:r>
              <a:rPr lang="de-DE" dirty="0" err="1"/>
              <a:t>to</a:t>
            </a:r>
            <a:r>
              <a:rPr lang="de-DE" dirty="0"/>
              <a:t> </a:t>
            </a:r>
            <a:r>
              <a:rPr lang="de-DE" dirty="0" err="1"/>
              <a:t>avoid</a:t>
            </a:r>
            <a:r>
              <a:rPr lang="de-DE" dirty="0"/>
              <a:t> all </a:t>
            </a:r>
            <a:r>
              <a:rPr lang="de-DE" dirty="0" err="1"/>
              <a:t>of</a:t>
            </a:r>
            <a:r>
              <a:rPr lang="de-DE" dirty="0"/>
              <a:t> </a:t>
            </a:r>
            <a:r>
              <a:rPr lang="de-DE" dirty="0" err="1"/>
              <a:t>this</a:t>
            </a:r>
            <a:r>
              <a:rPr lang="de-DE" dirty="0"/>
              <a:t> </a:t>
            </a:r>
            <a:r>
              <a:rPr lang="de-DE" dirty="0" err="1"/>
              <a:t>without</a:t>
            </a:r>
            <a:r>
              <a:rPr lang="de-DE" dirty="0"/>
              <a:t> a </a:t>
            </a:r>
            <a:r>
              <a:rPr lang="de-DE" dirty="0" err="1"/>
              <a:t>systematic</a:t>
            </a:r>
            <a:r>
              <a:rPr lang="de-DE" dirty="0"/>
              <a:t> </a:t>
            </a:r>
            <a:r>
              <a:rPr lang="de-DE" dirty="0" err="1"/>
              <a:t>educational</a:t>
            </a:r>
            <a:r>
              <a:rPr lang="de-DE" dirty="0"/>
              <a:t> </a:t>
            </a:r>
            <a:r>
              <a:rPr lang="de-DE" dirty="0" err="1"/>
              <a:t>program</a:t>
            </a:r>
            <a:r>
              <a:rPr lang="de-DE" dirty="0"/>
              <a:t>? Right…</a:t>
            </a:r>
          </a:p>
          <a:p>
            <a:r>
              <a:rPr lang="de-DE" dirty="0" err="1"/>
              <a:t>Detection</a:t>
            </a:r>
            <a:r>
              <a:rPr lang="de-DE" dirty="0"/>
              <a:t> and Mitigation </a:t>
            </a:r>
            <a:r>
              <a:rPr lang="de-DE" dirty="0" err="1"/>
              <a:t>come</a:t>
            </a:r>
            <a:r>
              <a:rPr lang="de-DE" dirty="0"/>
              <a:t> </a:t>
            </a:r>
            <a:r>
              <a:rPr lang="de-DE" dirty="0" err="1"/>
              <a:t>too</a:t>
            </a:r>
            <a:r>
              <a:rPr lang="de-DE" dirty="0"/>
              <a:t> </a:t>
            </a:r>
            <a:r>
              <a:rPr lang="de-DE" dirty="0" err="1"/>
              <a:t>late</a:t>
            </a:r>
            <a:r>
              <a:rPr lang="de-DE" dirty="0"/>
              <a:t> – </a:t>
            </a:r>
            <a:r>
              <a:rPr lang="de-DE" dirty="0" err="1"/>
              <a:t>the</a:t>
            </a:r>
            <a:r>
              <a:rPr lang="de-DE" dirty="0"/>
              <a:t> </a:t>
            </a:r>
            <a:r>
              <a:rPr lang="de-DE" dirty="0" err="1"/>
              <a:t>only</a:t>
            </a:r>
            <a:r>
              <a:rPr lang="de-DE" dirty="0"/>
              <a:t> </a:t>
            </a:r>
            <a:r>
              <a:rPr lang="de-DE" dirty="0" err="1"/>
              <a:t>way</a:t>
            </a:r>
            <a:r>
              <a:rPr lang="de-DE" dirty="0"/>
              <a:t> </a:t>
            </a:r>
            <a:r>
              <a:rPr lang="de-DE" dirty="0" err="1"/>
              <a:t>to</a:t>
            </a:r>
            <a:r>
              <a:rPr lang="de-DE" dirty="0"/>
              <a:t> </a:t>
            </a:r>
            <a:r>
              <a:rPr lang="de-DE" dirty="0" err="1"/>
              <a:t>reduce</a:t>
            </a:r>
            <a:r>
              <a:rPr lang="de-DE" dirty="0"/>
              <a:t> </a:t>
            </a:r>
            <a:r>
              <a:rPr lang="de-DE" dirty="0" err="1"/>
              <a:t>these</a:t>
            </a:r>
            <a:r>
              <a:rPr lang="de-DE" dirty="0"/>
              <a:t> </a:t>
            </a:r>
            <a:r>
              <a:rPr lang="de-DE" dirty="0" err="1"/>
              <a:t>risk</a:t>
            </a:r>
            <a:r>
              <a:rPr lang="de-DE" dirty="0"/>
              <a:t> </a:t>
            </a:r>
            <a:r>
              <a:rPr lang="de-DE" dirty="0" err="1"/>
              <a:t>factors</a:t>
            </a:r>
            <a:r>
              <a:rPr lang="de-DE" dirty="0"/>
              <a:t> </a:t>
            </a:r>
            <a:r>
              <a:rPr lang="de-DE" dirty="0" err="1"/>
              <a:t>is</a:t>
            </a:r>
            <a:r>
              <a:rPr lang="de-DE" dirty="0"/>
              <a:t> a </a:t>
            </a:r>
            <a:r>
              <a:rPr lang="de-DE" dirty="0" err="1"/>
              <a:t>behavior</a:t>
            </a:r>
            <a:r>
              <a:rPr lang="de-DE" dirty="0"/>
              <a:t> </a:t>
            </a:r>
            <a:r>
              <a:rPr lang="de-DE" dirty="0" err="1"/>
              <a:t>change</a:t>
            </a:r>
            <a:r>
              <a:rPr lang="de-DE" dirty="0"/>
              <a:t>.</a:t>
            </a:r>
          </a:p>
          <a:p>
            <a:endParaRPr lang="de-DE" dirty="0"/>
          </a:p>
          <a:p>
            <a:r>
              <a:rPr lang="de-DE" dirty="0"/>
              <a:t>UNDERSTAND AND APPLY – </a:t>
            </a:r>
            <a:r>
              <a:rPr lang="de-DE" dirty="0" err="1"/>
              <a:t>awareness</a:t>
            </a:r>
            <a:r>
              <a:rPr lang="de-DE" dirty="0"/>
              <a:t> + </a:t>
            </a:r>
            <a:r>
              <a:rPr lang="de-DE" dirty="0" err="1"/>
              <a:t>intention</a:t>
            </a:r>
            <a:r>
              <a:rPr lang="de-DE" dirty="0"/>
              <a:t>/</a:t>
            </a:r>
            <a:r>
              <a:rPr lang="de-DE" dirty="0" err="1"/>
              <a:t>behavior</a:t>
            </a:r>
            <a:r>
              <a:rPr lang="de-DE" dirty="0"/>
              <a:t>.</a:t>
            </a:r>
          </a:p>
          <a:p>
            <a:r>
              <a:rPr lang="de-DE" dirty="0"/>
              <a:t>AWARENESS </a:t>
            </a:r>
            <a:r>
              <a:rPr lang="de-DE" dirty="0" err="1"/>
              <a:t>of</a:t>
            </a:r>
            <a:r>
              <a:rPr lang="de-DE" dirty="0"/>
              <a:t> end-user all </a:t>
            </a:r>
            <a:r>
              <a:rPr lang="de-DE" dirty="0" err="1"/>
              <a:t>over</a:t>
            </a:r>
            <a:r>
              <a:rPr lang="de-DE" dirty="0"/>
              <a:t>.</a:t>
            </a:r>
          </a:p>
          <a:p>
            <a:r>
              <a:rPr lang="de-DE" dirty="0"/>
              <a:t>Last </a:t>
            </a:r>
            <a:r>
              <a:rPr lang="de-DE" dirty="0" err="1"/>
              <a:t>point</a:t>
            </a:r>
            <a:r>
              <a:rPr lang="de-DE" dirty="0"/>
              <a:t> </a:t>
            </a:r>
            <a:r>
              <a:rPr lang="de-DE" dirty="0" err="1"/>
              <a:t>is</a:t>
            </a:r>
            <a:r>
              <a:rPr lang="de-DE" dirty="0"/>
              <a:t> </a:t>
            </a:r>
            <a:r>
              <a:rPr lang="de-DE" dirty="0" err="1"/>
              <a:t>sth</a:t>
            </a:r>
            <a:r>
              <a:rPr lang="de-DE" dirty="0"/>
              <a:t> IT-</a:t>
            </a:r>
            <a:r>
              <a:rPr lang="de-DE" dirty="0" err="1"/>
              <a:t>admin</a:t>
            </a:r>
            <a:r>
              <a:rPr lang="de-DE" dirty="0"/>
              <a:t> </a:t>
            </a:r>
            <a:r>
              <a:rPr lang="de-DE" dirty="0" err="1"/>
              <a:t>needs</a:t>
            </a:r>
            <a:r>
              <a:rPr lang="de-DE" dirty="0"/>
              <a:t> </a:t>
            </a:r>
            <a:r>
              <a:rPr lang="de-DE" dirty="0" err="1"/>
              <a:t>to</a:t>
            </a:r>
            <a:r>
              <a:rPr lang="de-DE" dirty="0"/>
              <a:t> </a:t>
            </a:r>
            <a:r>
              <a:rPr lang="de-DE" dirty="0" err="1"/>
              <a:t>take</a:t>
            </a:r>
            <a:r>
              <a:rPr lang="de-DE" dirty="0"/>
              <a:t> care </a:t>
            </a:r>
            <a:r>
              <a:rPr lang="de-DE" dirty="0" err="1"/>
              <a:t>of</a:t>
            </a:r>
            <a:r>
              <a:rPr lang="de-DE" dirty="0"/>
              <a:t>.</a:t>
            </a:r>
          </a:p>
          <a:p>
            <a:r>
              <a:rPr lang="de-DE" dirty="0"/>
              <a:t>Rest </a:t>
            </a:r>
            <a:r>
              <a:rPr lang="de-DE" dirty="0" err="1"/>
              <a:t>is</a:t>
            </a:r>
            <a:r>
              <a:rPr lang="de-DE" dirty="0"/>
              <a:t> </a:t>
            </a:r>
            <a:r>
              <a:rPr lang="de-DE" dirty="0" err="1"/>
              <a:t>compliance</a:t>
            </a:r>
            <a:r>
              <a:rPr lang="de-DE" dirty="0"/>
              <a:t> and </a:t>
            </a:r>
            <a:r>
              <a:rPr lang="de-DE" dirty="0" err="1"/>
              <a:t>adherence</a:t>
            </a:r>
            <a:r>
              <a:rPr lang="de-DE" dirty="0"/>
              <a:t>, </a:t>
            </a:r>
            <a:r>
              <a:rPr lang="de-DE" dirty="0" err="1"/>
              <a:t>awareness</a:t>
            </a:r>
            <a:r>
              <a:rPr lang="de-DE" dirty="0"/>
              <a:t>, </a:t>
            </a:r>
            <a:r>
              <a:rPr lang="de-DE" dirty="0" err="1"/>
              <a:t>intention</a:t>
            </a:r>
            <a:r>
              <a:rPr lang="de-DE" dirty="0"/>
              <a:t>, </a:t>
            </a:r>
            <a:r>
              <a:rPr lang="de-DE" dirty="0" err="1"/>
              <a:t>behavior</a:t>
            </a:r>
            <a:r>
              <a:rPr lang="de-DE" dirty="0"/>
              <a:t>, </a:t>
            </a:r>
            <a:r>
              <a:rPr lang="de-DE" dirty="0" err="1"/>
              <a:t>habits</a:t>
            </a:r>
            <a:r>
              <a:rPr lang="de-DE" dirty="0"/>
              <a:t>.</a:t>
            </a:r>
          </a:p>
          <a:p>
            <a:r>
              <a:rPr lang="de-DE" dirty="0"/>
              <a:t>The </a:t>
            </a:r>
            <a:r>
              <a:rPr lang="de-DE" dirty="0" err="1"/>
              <a:t>whole</a:t>
            </a:r>
            <a:r>
              <a:rPr lang="de-DE" dirty="0"/>
              <a:t> </a:t>
            </a:r>
            <a:r>
              <a:rPr lang="de-DE" dirty="0" err="1"/>
              <a:t>stuff</a:t>
            </a:r>
            <a:r>
              <a:rPr lang="de-DE" dirty="0"/>
              <a:t>.</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862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de-DE" dirty="0"/>
              <a:t>All </a:t>
            </a:r>
            <a:r>
              <a:rPr lang="de-DE" dirty="0" err="1"/>
              <a:t>of</a:t>
            </a:r>
            <a:r>
              <a:rPr lang="de-DE" dirty="0"/>
              <a:t> </a:t>
            </a:r>
            <a:r>
              <a:rPr lang="de-DE" dirty="0" err="1"/>
              <a:t>these</a:t>
            </a:r>
            <a:r>
              <a:rPr lang="de-DE" dirty="0"/>
              <a:t> </a:t>
            </a:r>
            <a:r>
              <a:rPr lang="de-DE" dirty="0" err="1"/>
              <a:t>steps</a:t>
            </a:r>
            <a:r>
              <a:rPr lang="de-DE" dirty="0"/>
              <a:t> happen after </a:t>
            </a:r>
            <a:r>
              <a:rPr lang="de-DE" dirty="0" err="1"/>
              <a:t>someone</a:t>
            </a:r>
            <a:r>
              <a:rPr lang="de-DE" dirty="0"/>
              <a:t> </a:t>
            </a:r>
            <a:r>
              <a:rPr lang="de-DE" dirty="0" err="1"/>
              <a:t>decided</a:t>
            </a:r>
            <a:r>
              <a:rPr lang="de-DE" dirty="0"/>
              <a:t> </a:t>
            </a:r>
            <a:r>
              <a:rPr lang="de-DE" dirty="0" err="1"/>
              <a:t>to</a:t>
            </a:r>
            <a:r>
              <a:rPr lang="de-DE" dirty="0"/>
              <a:t> e.g. leak </a:t>
            </a:r>
            <a:r>
              <a:rPr lang="de-DE" dirty="0" err="1"/>
              <a:t>data</a:t>
            </a:r>
            <a:r>
              <a:rPr lang="de-DE" dirty="0"/>
              <a:t>. – </a:t>
            </a:r>
            <a:r>
              <a:rPr lang="de-DE" dirty="0" err="1"/>
              <a:t>when</a:t>
            </a:r>
            <a:r>
              <a:rPr lang="de-DE" dirty="0"/>
              <a:t> </a:t>
            </a:r>
            <a:r>
              <a:rPr lang="de-DE" dirty="0" err="1"/>
              <a:t>it</a:t>
            </a:r>
            <a:r>
              <a:rPr lang="de-DE" dirty="0"/>
              <a:t> </a:t>
            </a:r>
            <a:r>
              <a:rPr lang="de-DE" dirty="0" err="1"/>
              <a:t>comes</a:t>
            </a:r>
            <a:r>
              <a:rPr lang="de-DE" dirty="0"/>
              <a:t> </a:t>
            </a:r>
            <a:r>
              <a:rPr lang="de-DE" dirty="0" err="1"/>
              <a:t>to</a:t>
            </a:r>
            <a:r>
              <a:rPr lang="de-DE" dirty="0"/>
              <a:t> </a:t>
            </a:r>
            <a:r>
              <a:rPr lang="de-DE" dirty="0" err="1"/>
              <a:t>malicious</a:t>
            </a:r>
            <a:r>
              <a:rPr lang="de-DE" dirty="0"/>
              <a:t> </a:t>
            </a:r>
            <a:r>
              <a:rPr lang="de-DE" dirty="0" err="1"/>
              <a:t>insiders</a:t>
            </a:r>
            <a:r>
              <a:rPr lang="de-DE" dirty="0"/>
              <a:t>, </a:t>
            </a:r>
            <a:r>
              <a:rPr lang="de-DE" dirty="0" err="1"/>
              <a:t>this</a:t>
            </a:r>
            <a:r>
              <a:rPr lang="de-DE" dirty="0"/>
              <a:t> </a:t>
            </a:r>
            <a:r>
              <a:rPr lang="de-DE" dirty="0" err="1"/>
              <a:t>is</a:t>
            </a:r>
            <a:r>
              <a:rPr lang="de-DE" dirty="0"/>
              <a:t> all </a:t>
            </a:r>
            <a:r>
              <a:rPr lang="de-DE" dirty="0" err="1"/>
              <a:t>dealing</a:t>
            </a:r>
            <a:r>
              <a:rPr lang="de-DE" dirty="0"/>
              <a:t> with </a:t>
            </a:r>
            <a:r>
              <a:rPr lang="de-DE" dirty="0" err="1"/>
              <a:t>consequences</a:t>
            </a:r>
            <a:r>
              <a:rPr lang="de-DE" dirty="0"/>
              <a:t> </a:t>
            </a:r>
            <a:r>
              <a:rPr lang="de-DE" dirty="0" err="1"/>
              <a:t>of</a:t>
            </a:r>
            <a:r>
              <a:rPr lang="de-DE" dirty="0"/>
              <a:t> </a:t>
            </a:r>
            <a:r>
              <a:rPr lang="de-DE" dirty="0" err="1"/>
              <a:t>having</a:t>
            </a:r>
            <a:r>
              <a:rPr lang="de-DE" dirty="0"/>
              <a:t> them, not </a:t>
            </a:r>
            <a:r>
              <a:rPr lang="de-DE" dirty="0" err="1"/>
              <a:t>preventing</a:t>
            </a:r>
            <a:r>
              <a:rPr lang="de-DE" dirty="0"/>
              <a:t> them </a:t>
            </a:r>
            <a:r>
              <a:rPr lang="de-DE" dirty="0" err="1"/>
              <a:t>to</a:t>
            </a:r>
            <a:r>
              <a:rPr lang="de-DE" dirty="0"/>
              <a:t> </a:t>
            </a:r>
            <a:r>
              <a:rPr lang="de-DE" dirty="0" err="1"/>
              <a:t>occur</a:t>
            </a:r>
            <a:r>
              <a:rPr lang="de-DE" dirty="0"/>
              <a:t>.</a:t>
            </a:r>
          </a:p>
          <a:p>
            <a:r>
              <a:rPr lang="de-DE" dirty="0"/>
              <a:t>Time </a:t>
            </a:r>
            <a:r>
              <a:rPr lang="de-DE" dirty="0" err="1"/>
              <a:t>is</a:t>
            </a:r>
            <a:r>
              <a:rPr lang="de-DE" dirty="0"/>
              <a:t> lost due </a:t>
            </a:r>
            <a:r>
              <a:rPr lang="de-DE" dirty="0" err="1"/>
              <a:t>to</a:t>
            </a:r>
            <a:r>
              <a:rPr lang="de-DE" dirty="0"/>
              <a:t> </a:t>
            </a:r>
            <a:r>
              <a:rPr lang="de-DE" dirty="0" err="1"/>
              <a:t>communication</a:t>
            </a:r>
            <a:r>
              <a:rPr lang="de-DE" dirty="0"/>
              <a:t> and </a:t>
            </a:r>
            <a:r>
              <a:rPr lang="de-DE" dirty="0" err="1"/>
              <a:t>organisation</a:t>
            </a:r>
            <a:r>
              <a:rPr lang="de-DE" dirty="0"/>
              <a:t>, </a:t>
            </a:r>
            <a:r>
              <a:rPr lang="de-DE" dirty="0" err="1"/>
              <a:t>forming</a:t>
            </a:r>
            <a:r>
              <a:rPr lang="de-DE" dirty="0"/>
              <a:t> </a:t>
            </a:r>
            <a:r>
              <a:rPr lang="de-DE" dirty="0" err="1"/>
              <a:t>the</a:t>
            </a:r>
            <a:r>
              <a:rPr lang="de-DE" dirty="0"/>
              <a:t> </a:t>
            </a:r>
            <a:r>
              <a:rPr lang="de-DE" dirty="0" err="1"/>
              <a:t>process</a:t>
            </a:r>
            <a:r>
              <a:rPr lang="de-DE" dirty="0"/>
              <a:t> </a:t>
            </a:r>
            <a:r>
              <a:rPr lang="de-DE" dirty="0" err="1"/>
              <a:t>of</a:t>
            </a:r>
            <a:r>
              <a:rPr lang="de-DE" dirty="0"/>
              <a:t> a </a:t>
            </a:r>
            <a:r>
              <a:rPr lang="de-DE" dirty="0" err="1"/>
              <a:t>response</a:t>
            </a:r>
            <a:r>
              <a:rPr lang="de-DE" dirty="0"/>
              <a:t> </a:t>
            </a:r>
            <a:r>
              <a:rPr lang="de-DE" dirty="0" err="1"/>
              <a:t>rather</a:t>
            </a:r>
            <a:r>
              <a:rPr lang="de-DE" dirty="0"/>
              <a:t> </a:t>
            </a:r>
            <a:r>
              <a:rPr lang="de-DE" dirty="0" err="1"/>
              <a:t>than</a:t>
            </a:r>
            <a:r>
              <a:rPr lang="de-DE" dirty="0"/>
              <a:t> </a:t>
            </a:r>
            <a:r>
              <a:rPr lang="de-DE" dirty="0" err="1"/>
              <a:t>the</a:t>
            </a:r>
            <a:r>
              <a:rPr lang="de-DE" dirty="0"/>
              <a:t> </a:t>
            </a:r>
            <a:r>
              <a:rPr lang="de-DE" dirty="0" err="1"/>
              <a:t>acts</a:t>
            </a:r>
            <a:r>
              <a:rPr lang="de-DE" dirty="0"/>
              <a:t> </a:t>
            </a:r>
            <a:r>
              <a:rPr lang="de-DE" dirty="0" err="1"/>
              <a:t>themselves</a:t>
            </a:r>
            <a:r>
              <a:rPr lang="de-DE" dirty="0"/>
              <a:t>. – In </a:t>
            </a:r>
            <a:r>
              <a:rPr lang="de-DE" dirty="0" err="1"/>
              <a:t>comparison</a:t>
            </a:r>
            <a:r>
              <a:rPr lang="de-DE" dirty="0"/>
              <a:t> </a:t>
            </a:r>
            <a:r>
              <a:rPr lang="de-DE" dirty="0" err="1"/>
              <a:t>to</a:t>
            </a:r>
            <a:r>
              <a:rPr lang="de-DE" dirty="0"/>
              <a:t> „</a:t>
            </a:r>
            <a:r>
              <a:rPr lang="de-DE" dirty="0" err="1"/>
              <a:t>outsider</a:t>
            </a:r>
            <a:r>
              <a:rPr lang="de-DE" dirty="0"/>
              <a:t>“-</a:t>
            </a:r>
            <a:r>
              <a:rPr lang="de-DE" dirty="0" err="1"/>
              <a:t>based</a:t>
            </a:r>
            <a:r>
              <a:rPr lang="de-DE" dirty="0"/>
              <a:t> </a:t>
            </a:r>
            <a:r>
              <a:rPr lang="de-DE" dirty="0" err="1"/>
              <a:t>cyberattacks</a:t>
            </a:r>
            <a:r>
              <a:rPr lang="de-DE" dirty="0"/>
              <a:t> no </a:t>
            </a:r>
            <a:r>
              <a:rPr lang="de-DE" dirty="0" err="1"/>
              <a:t>playbook</a:t>
            </a:r>
            <a:r>
              <a:rPr lang="de-DE" dirty="0"/>
              <a:t> </a:t>
            </a:r>
            <a:r>
              <a:rPr lang="de-DE" dirty="0" err="1"/>
              <a:t>usually</a:t>
            </a:r>
            <a:r>
              <a:rPr lang="de-DE" dirty="0"/>
              <a:t> </a:t>
            </a:r>
            <a:r>
              <a:rPr lang="de-DE" dirty="0" err="1"/>
              <a:t>exists</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764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data breach at Star Health and Allied Insurance Company has raised serious concerns about insider threats and data security. An employee allegedly offered illegal access to the company’s customer medical records for $43,000, later escalating the price to $150,000. However, the buyer exposed the plot, leading to further repercussions. In September 2024, a cybercriminal alias “</a:t>
            </a:r>
            <a:r>
              <a:rPr lang="en-GB" dirty="0" err="1"/>
              <a:t>xenZen</a:t>
            </a:r>
            <a:r>
              <a:rPr lang="en-GB" dirty="0"/>
              <a:t>” announced on Telegram the full leak of over 31 million customer records, including personal and sensitive medical information, </a:t>
            </a:r>
            <a:r>
              <a:rPr lang="en-GB" dirty="0" err="1"/>
              <a:t>totaling</a:t>
            </a:r>
            <a:r>
              <a:rPr lang="en-GB" dirty="0"/>
              <a:t> 7.24 terabytes. The breach led to a 1.7% stock decline, prompting Star Health to launch an independent forensic investigation amid suspicions of involvement from the company’s CISO. Star Health, characterizing the incident as a targeted cyberattack, has pledged transparency in collaboration with authorities. The breach underscores the regulatory challenges posed by platforms like Telegram, where such sensitive data can be leaked rapidly.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937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rtl="0"/>
            <a:r>
              <a:rPr lang="en-GB" b="0" i="0" dirty="0">
                <a:solidFill>
                  <a:srgbClr val="444746"/>
                </a:solidFill>
                <a:effectLst/>
                <a:latin typeface="Google Sans"/>
              </a:rPr>
              <a:t>Would 'Fraud triangle be necessary to describe? Kassem, R., &amp; Higson, A. (2012). The new fraud triangle model. Journal of emerging trends in economics and management sciences, 3(3), 191-195.</a:t>
            </a:r>
          </a:p>
          <a:p>
            <a:br>
              <a:rPr lang="en-GB" dirty="0"/>
            </a:br>
            <a:r>
              <a:rPr lang="en-GB" b="0" i="0" dirty="0" err="1">
                <a:solidFill>
                  <a:srgbClr val="222222"/>
                </a:solidFill>
                <a:effectLst/>
                <a:latin typeface="Arial" panose="020B0604020202020204" pitchFamily="34" charset="0"/>
              </a:rPr>
              <a:t>Ruankaew</a:t>
            </a:r>
            <a:r>
              <a:rPr lang="en-GB" b="0" i="0" dirty="0">
                <a:solidFill>
                  <a:srgbClr val="222222"/>
                </a:solidFill>
                <a:effectLst/>
                <a:latin typeface="Arial" panose="020B0604020202020204" pitchFamily="34" charset="0"/>
              </a:rPr>
              <a:t>, T. (2016). Beyond the fraud diamond. </a:t>
            </a:r>
            <a:r>
              <a:rPr lang="en-GB" b="0" i="1" dirty="0">
                <a:solidFill>
                  <a:srgbClr val="222222"/>
                </a:solidFill>
                <a:effectLst/>
                <a:latin typeface="Arial" panose="020B0604020202020204" pitchFamily="34" charset="0"/>
              </a:rPr>
              <a:t>International Journal of Business Management &amp; Economic Research</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7</a:t>
            </a:r>
            <a:r>
              <a:rPr lang="en-GB" b="0" i="0" dirty="0">
                <a:solidFill>
                  <a:srgbClr val="222222"/>
                </a:solidFill>
                <a:effectLst/>
                <a:latin typeface="Arial" panose="020B0604020202020204" pitchFamily="34" charset="0"/>
              </a:rPr>
              <a:t>(1), 474-476.</a:t>
            </a:r>
          </a:p>
          <a:p>
            <a:endParaRPr lang="en-GB" b="0" i="0" dirty="0">
              <a:solidFill>
                <a:srgbClr val="222222"/>
              </a:solidFill>
              <a:effectLst/>
              <a:latin typeface="Arial" panose="020B0604020202020204" pitchFamily="34" charset="0"/>
            </a:endParaRPr>
          </a:p>
          <a:p>
            <a:r>
              <a:rPr lang="en-GB" dirty="0"/>
              <a:t>Opportunity</a:t>
            </a:r>
          </a:p>
          <a:p>
            <a:r>
              <a:rPr lang="en-GB" dirty="0"/>
              <a:t>If one is talking about theft, there must be something to steal and a way to steal it. Anything of value is something to steal. Any weakness in a system—for example, lack of oversight—is a way to steal. Of the three elements of the Fraud Triangle, opportunity is often hard to spot, but fairly easy to control through organizational or procedural changes.</a:t>
            </a:r>
          </a:p>
          <a:p>
            <a:endParaRPr lang="en-GB" dirty="0"/>
          </a:p>
          <a:p>
            <a:r>
              <a:rPr lang="en-GB" dirty="0"/>
              <a:t>Pressure</a:t>
            </a:r>
          </a:p>
          <a:p>
            <a:r>
              <a:rPr lang="en-GB" dirty="0"/>
              <a:t>Pressure in this case is another way of saying motivation. What is it in one’s life that drives one to commit fraud? Pressure sometimes involves personal situations that create a demand for more money; such situations might include vices like drug use or gambling or merely life events like a spouse losing a job. At other times, pressure arises from problems on the job; unrealistic performance targets may provide the motive to perpetrate fraud.</a:t>
            </a:r>
          </a:p>
          <a:p>
            <a:endParaRPr lang="en-GB" dirty="0"/>
          </a:p>
          <a:p>
            <a:r>
              <a:rPr lang="en-GB" dirty="0"/>
              <a:t>Rationalization</a:t>
            </a:r>
          </a:p>
          <a:p>
            <a:r>
              <a:rPr lang="en-GB" dirty="0"/>
              <a:t>There are two aspects to rationalization: One, the fraudster must conclude that the gain to be realized from a fraudulent activity outweighs the possibility for detection. Two, the fraudster needs to justify the fraud. Justification can be related to job dissatisfaction or perceived entitlement, or a current intent to make the victim whole sometime in the future, or saving one’s family, possessions or status. Rationalization is discernible by observation of the fraudster's comments or attitudes.</a:t>
            </a:r>
          </a:p>
          <a:p>
            <a:endParaRPr lang="en-GB" dirty="0"/>
          </a:p>
          <a:p>
            <a:r>
              <a:rPr lang="en-GB" dirty="0"/>
              <a:t>The Fraud Diamond</a:t>
            </a:r>
          </a:p>
          <a:p>
            <a:r>
              <a:rPr lang="en-GB" dirty="0"/>
              <a:t>Capability</a:t>
            </a:r>
          </a:p>
          <a:p>
            <a:r>
              <a:rPr lang="en-GB" dirty="0"/>
              <a:t>The Fraud Diamond, a newer theory of fraud proposed by David T. Wolfe and Dana R. Hermanson, asserts that the fraudster's capability must also be taken into account. The fraudster, it is said, must have the required traits (e.g., greed, weakness of character, excessive pride, dishonesty, etc.) and abilities (e.g., knowledge of processes and controls) to actually commit the fraud. It can be argued, however, that traits are components of pressure and that abilities are opportunity factors.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391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"Exposing the Darkness Within" provides an extensive review of how dark personality traits—specifically, the Dark Triad (narcissism, Machiavellianism, and psychopathy)—are linked to insider threat </a:t>
            </a:r>
            <a:r>
              <a:rPr lang="en-GB" dirty="0" err="1"/>
              <a:t>behaviors</a:t>
            </a:r>
            <a:r>
              <a:rPr lang="en-GB" dirty="0"/>
              <a:t> in cybersecurity settings. These traits, characterized by entitlement, manipulation, and impulsive harm, have shown distinct patterns of association with both malicious and non-malicious insider threats. Narcissism, for instance, is connected to self-promoting and blame-shifting tendencies, whereas Machiavellianism reflects strategic manipulation and amoral views, and psychopathy is associated with impulsivity and lack of empathy. Statistical findings indicate that Machiavellianism and psychopathy have a significant positive relationship with malicious insider threats, while traits such as narcissism show weaker associations </a:t>
            </a:r>
          </a:p>
          <a:p>
            <a:r>
              <a:rPr lang="en-GB" dirty="0"/>
              <a:t>Subject matter experts (SMEs) rated various dark traits for relevance to cybersecurity roles, noting that traits like Machiavellianism and psychopathy predict both malicious and non-malicious risks. In contrast, traits such as diligence (mean -1.71, SD .49) were found to correlate negatively with non-malicious threats, suggesting that some "dark" traits may, in specific contexts, predict positive cybersecurity performance. These findings imply that incorporating personality assessments focusing on dark traits could improve insider threat detection, but accurate measurement tools tailored to specific cybersecurity risks are essential for practical application. Overall, the research advocates for using a nuanced approach in monitoring dark traits to bolster organizational cybersecurity and reduce insider threats effectively</a:t>
            </a:r>
          </a:p>
          <a:p>
            <a:endParaRPr lang="en-GB" dirty="0"/>
          </a:p>
          <a:p>
            <a:endParaRPr lang="en-GB" dirty="0"/>
          </a:p>
          <a:p>
            <a:r>
              <a:rPr lang="en-GB" b="0" i="0" dirty="0">
                <a:solidFill>
                  <a:srgbClr val="222222"/>
                </a:solidFill>
                <a:effectLst/>
                <a:latin typeface="Arial" panose="020B0604020202020204" pitchFamily="34" charset="0"/>
              </a:rPr>
              <a:t>Harms, P. D., </a:t>
            </a:r>
            <a:r>
              <a:rPr lang="en-GB" b="0" i="0" dirty="0" err="1">
                <a:solidFill>
                  <a:srgbClr val="222222"/>
                </a:solidFill>
                <a:effectLst/>
                <a:latin typeface="Arial" panose="020B0604020202020204" pitchFamily="34" charset="0"/>
              </a:rPr>
              <a:t>Marbut</a:t>
            </a:r>
            <a:r>
              <a:rPr lang="en-GB" b="0" i="0" dirty="0">
                <a:solidFill>
                  <a:srgbClr val="222222"/>
                </a:solidFill>
                <a:effectLst/>
                <a:latin typeface="Arial" panose="020B0604020202020204" pitchFamily="34" charset="0"/>
              </a:rPr>
              <a:t>, A., Johnston, A. C., Lester, P., &amp; </a:t>
            </a:r>
            <a:r>
              <a:rPr lang="en-GB" b="0" i="0" dirty="0" err="1">
                <a:solidFill>
                  <a:srgbClr val="222222"/>
                </a:solidFill>
                <a:effectLst/>
                <a:latin typeface="Arial" panose="020B0604020202020204" pitchFamily="34" charset="0"/>
              </a:rPr>
              <a:t>Fezzey</a:t>
            </a:r>
            <a:r>
              <a:rPr lang="en-GB" b="0" i="0" dirty="0">
                <a:solidFill>
                  <a:srgbClr val="222222"/>
                </a:solidFill>
                <a:effectLst/>
                <a:latin typeface="Arial" panose="020B0604020202020204" pitchFamily="34" charset="0"/>
              </a:rPr>
              <a:t>, T. (2022). Exposing the darkness within: A review of dark personality traits, models, and measures and their relationship to insider threats. </a:t>
            </a:r>
            <a:r>
              <a:rPr lang="en-GB" b="0" i="1" dirty="0">
                <a:solidFill>
                  <a:srgbClr val="222222"/>
                </a:solidFill>
                <a:effectLst/>
                <a:latin typeface="Arial" panose="020B0604020202020204" pitchFamily="34" charset="0"/>
              </a:rPr>
              <a:t>Journal of Information Security and Applications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71</a:t>
            </a:r>
            <a:r>
              <a:rPr lang="en-GB" b="0" i="0" dirty="0">
                <a:solidFill>
                  <a:srgbClr val="222222"/>
                </a:solidFill>
                <a:effectLst/>
                <a:latin typeface="Arial" panose="020B0604020202020204" pitchFamily="34" charset="0"/>
              </a:rPr>
              <a:t>, 103378.</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287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i="0" dirty="0">
                <a:solidFill>
                  <a:srgbClr val="E8E8E8"/>
                </a:solidFill>
                <a:effectLst/>
                <a:latin typeface="Google Sans"/>
              </a:rPr>
              <a:t>The three letters in "CIA triad" stand for </a:t>
            </a:r>
            <a:r>
              <a:rPr lang="en-GB" b="0" i="0" dirty="0">
                <a:solidFill>
                  <a:srgbClr val="FFFFFF"/>
                </a:solidFill>
                <a:effectLst/>
                <a:latin typeface="Google Sans"/>
              </a:rPr>
              <a:t>Confidentiality, Integrity, and Availability</a:t>
            </a:r>
            <a:r>
              <a:rPr lang="en-GB" b="0" i="0" dirty="0">
                <a:solidFill>
                  <a:srgbClr val="E8E8E8"/>
                </a:solidFill>
                <a:effectLst/>
                <a:latin typeface="Google Sans"/>
              </a:rPr>
              <a:t>. The CIA triad is a common model that forms the basis for the development of security systems. They are used for finding vulnerabilities and methods for creating solutions.</a:t>
            </a:r>
          </a:p>
          <a:p>
            <a:r>
              <a:rPr lang="en-GB" dirty="0"/>
              <a:t>The CIA triad—Confidentiality, Integrity, and Availability—is foundational to information security, forming essential goals that help protect information systems within the broader field of cybersecurity. While originating in the 1980s, the CIA model remains central to understanding and managing security principles, particularly as it appears in standards like ISO/IEC 27002 and ISO/IEC 27000. Confidentiality ensures that access to information is limited to authorized individuals, Integrity safeguards the accuracy and completeness of data, and Availability guarantees that information and resources are accessible to authorized users when needed.</a:t>
            </a:r>
          </a:p>
          <a:p>
            <a:r>
              <a:rPr lang="en-GB" dirty="0"/>
              <a:t>These three elements collectively offer a high-level framework for information security, though they are not exhaustive. As cybersecurity has evolved, other attributes, such as authenticity, accountability, non-repudiation, and reliability, have been added to address modern security challenges. Furthermore, the CIA triad has a structural focus, contrasting with attacker-oriented models like the MITRE ATT&amp;CK framework. Despite this, the CIA principles are fundamental, often extending into areas like privacy, compliance, and data protection, thereby underpinning contemporary cybersecurity practices even as standards and frameworks continue to expand.</a:t>
            </a:r>
          </a:p>
          <a:p>
            <a:endParaRPr lang="en-GB" b="0" i="0" dirty="0">
              <a:solidFill>
                <a:srgbClr val="E8E8E8"/>
              </a:solidFill>
              <a:effectLst/>
              <a:latin typeface="Google Sans"/>
            </a:endParaRPr>
          </a:p>
          <a:p>
            <a:r>
              <a:rPr lang="en-GB" b="0" i="0" dirty="0">
                <a:solidFill>
                  <a:srgbClr val="E8E8E8"/>
                </a:solidFill>
                <a:effectLst/>
                <a:latin typeface="Google Sans"/>
              </a:rPr>
              <a:t>But we will get more into this in the </a:t>
            </a:r>
            <a:r>
              <a:rPr lang="en-GB" b="0" i="0" dirty="0" err="1">
                <a:solidFill>
                  <a:srgbClr val="E8E8E8"/>
                </a:solidFill>
                <a:effectLst/>
                <a:latin typeface="Google Sans"/>
              </a:rPr>
              <a:t>Cybersec</a:t>
            </a:r>
            <a:r>
              <a:rPr lang="en-GB" b="0" i="0" dirty="0">
                <a:solidFill>
                  <a:srgbClr val="E8E8E8"/>
                </a:solidFill>
                <a:effectLst/>
                <a:latin typeface="Google Sans"/>
              </a:rPr>
              <a:t> Culture lecture when we move on to more social aspects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932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de-DE" dirty="0"/>
              <a:t>Multiple </a:t>
            </a:r>
            <a:r>
              <a:rPr lang="de-DE" dirty="0" err="1"/>
              <a:t>answers</a:t>
            </a:r>
            <a:r>
              <a:rPr lang="de-DE" dirty="0"/>
              <a:t> </a:t>
            </a:r>
            <a:r>
              <a:rPr lang="de-DE" dirty="0" err="1"/>
              <a:t>were</a:t>
            </a:r>
            <a:r>
              <a:rPr lang="de-DE" dirty="0"/>
              <a:t> </a:t>
            </a:r>
            <a:r>
              <a:rPr lang="de-DE" dirty="0" err="1"/>
              <a:t>allowed</a:t>
            </a:r>
            <a:r>
              <a:rPr lang="de-DE" dirty="0"/>
              <a:t> – </a:t>
            </a:r>
            <a:r>
              <a:rPr lang="de-DE" dirty="0" err="1"/>
              <a:t>that</a:t>
            </a:r>
            <a:r>
              <a:rPr lang="de-DE" dirty="0"/>
              <a:t> </a:t>
            </a:r>
            <a:r>
              <a:rPr lang="de-DE" dirty="0" err="1"/>
              <a:t>makes</a:t>
            </a:r>
            <a:r>
              <a:rPr lang="de-DE" dirty="0"/>
              <a:t> 1/3 </a:t>
            </a:r>
            <a:r>
              <a:rPr lang="de-DE" dirty="0" err="1"/>
              <a:t>of</a:t>
            </a:r>
            <a:r>
              <a:rPr lang="de-DE" dirty="0"/>
              <a:t> „</a:t>
            </a:r>
            <a:r>
              <a:rPr lang="de-DE" dirty="0" err="1"/>
              <a:t>insight</a:t>
            </a:r>
            <a:r>
              <a:rPr lang="de-DE" dirty="0"/>
              <a:t>“-</a:t>
            </a:r>
            <a:r>
              <a:rPr lang="de-DE" dirty="0" err="1"/>
              <a:t>driven</a:t>
            </a:r>
            <a:r>
              <a:rPr lang="de-DE" dirty="0"/>
              <a:t> </a:t>
            </a:r>
            <a:r>
              <a:rPr lang="de-DE" dirty="0" err="1"/>
              <a:t>motivation</a:t>
            </a:r>
            <a:r>
              <a:rPr lang="de-DE" dirty="0"/>
              <a:t> </a:t>
            </a:r>
            <a:r>
              <a:rPr lang="de-DE" dirty="0" err="1"/>
              <a:t>looking</a:t>
            </a:r>
            <a:r>
              <a:rPr lang="de-DE" dirty="0"/>
              <a:t> </a:t>
            </a:r>
            <a:r>
              <a:rPr lang="de-DE" dirty="0" err="1"/>
              <a:t>rather</a:t>
            </a:r>
            <a:r>
              <a:rPr lang="de-DE" dirty="0"/>
              <a:t> </a:t>
            </a:r>
            <a:r>
              <a:rPr lang="de-DE" dirty="0" err="1"/>
              <a:t>weak</a:t>
            </a:r>
            <a:r>
              <a:rPr lang="de-DE" dirty="0"/>
              <a:t>…</a:t>
            </a:r>
          </a:p>
          <a:p>
            <a:r>
              <a:rPr lang="en-GB" dirty="0"/>
              <a:t>So there is a lot of convincing to be done in institutions about this – preventive work is always difficult.
Proof of effectiveness is difficult to provide because the deterrent effect is difficult to prove.</a:t>
            </a:r>
            <a:r>
              <a:rPr lang="de-DE" dirty="0"/>
              <a:t>The </a:t>
            </a:r>
            <a:r>
              <a:rPr lang="de-DE" dirty="0" err="1"/>
              <a:t>longer</a:t>
            </a:r>
            <a:r>
              <a:rPr lang="de-DE" dirty="0"/>
              <a:t> </a:t>
            </a:r>
            <a:r>
              <a:rPr lang="de-DE" dirty="0" err="1"/>
              <a:t>you</a:t>
            </a:r>
            <a:r>
              <a:rPr lang="de-DE" dirty="0"/>
              <a:t> </a:t>
            </a:r>
            <a:r>
              <a:rPr lang="de-DE" dirty="0" err="1"/>
              <a:t>study</a:t>
            </a:r>
            <a:r>
              <a:rPr lang="de-DE" dirty="0"/>
              <a:t> human </a:t>
            </a:r>
            <a:r>
              <a:rPr lang="de-DE" dirty="0" err="1"/>
              <a:t>beings</a:t>
            </a:r>
            <a:r>
              <a:rPr lang="de-DE" dirty="0"/>
              <a:t> and their </a:t>
            </a:r>
            <a:r>
              <a:rPr lang="de-DE" dirty="0" err="1"/>
              <a:t>psychology</a:t>
            </a:r>
            <a:r>
              <a:rPr lang="de-DE" dirty="0"/>
              <a:t>, </a:t>
            </a:r>
            <a:r>
              <a:rPr lang="de-DE" dirty="0" err="1"/>
              <a:t>the</a:t>
            </a:r>
            <a:r>
              <a:rPr lang="de-DE" dirty="0"/>
              <a:t> </a:t>
            </a:r>
            <a:r>
              <a:rPr lang="de-DE" dirty="0" err="1"/>
              <a:t>more</a:t>
            </a:r>
            <a:r>
              <a:rPr lang="de-DE" dirty="0"/>
              <a:t> </a:t>
            </a:r>
            <a:r>
              <a:rPr lang="de-DE" dirty="0" err="1"/>
              <a:t>you</a:t>
            </a:r>
            <a:r>
              <a:rPr lang="de-DE" dirty="0"/>
              <a:t> </a:t>
            </a:r>
            <a:r>
              <a:rPr lang="de-DE" dirty="0" err="1"/>
              <a:t>conclude</a:t>
            </a:r>
            <a:r>
              <a:rPr lang="de-DE" dirty="0"/>
              <a:t> that what </a:t>
            </a:r>
            <a:r>
              <a:rPr lang="de-DE" dirty="0" err="1"/>
              <a:t>improves</a:t>
            </a:r>
            <a:r>
              <a:rPr lang="de-DE" dirty="0"/>
              <a:t> </a:t>
            </a:r>
            <a:r>
              <a:rPr lang="de-DE" dirty="0" err="1"/>
              <a:t>humans</a:t>
            </a:r>
            <a:r>
              <a:rPr lang="de-DE" dirty="0"/>
              <a:t> in their own </a:t>
            </a:r>
            <a:r>
              <a:rPr lang="de-DE" dirty="0" err="1"/>
              <a:t>interest</a:t>
            </a:r>
            <a:r>
              <a:rPr lang="de-DE" dirty="0"/>
              <a:t> </a:t>
            </a:r>
            <a:r>
              <a:rPr lang="de-DE" dirty="0" err="1"/>
              <a:t>is</a:t>
            </a:r>
            <a:r>
              <a:rPr lang="de-DE" dirty="0"/>
              <a:t> </a:t>
            </a:r>
            <a:r>
              <a:rPr lang="de-DE" dirty="0" err="1"/>
              <a:t>rules</a:t>
            </a:r>
            <a:r>
              <a:rPr lang="de-DE" dirty="0"/>
              <a:t>, </a:t>
            </a:r>
            <a:r>
              <a:rPr lang="de-DE" dirty="0" err="1"/>
              <a:t>controls</a:t>
            </a:r>
            <a:r>
              <a:rPr lang="de-DE" dirty="0"/>
              <a:t> and </a:t>
            </a:r>
            <a:r>
              <a:rPr lang="de-DE" dirty="0" err="1"/>
              <a:t>punishment</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86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27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Taking into account the effect on the corporate </a:t>
            </a:r>
            <a:r>
              <a:rPr lang="en-GB" dirty="0" err="1"/>
              <a:t>confidentiality,integrity</a:t>
            </a:r>
            <a:r>
              <a:rPr lang="en-GB" dirty="0"/>
              <a:t> and availability (CIA) as well as the elements that </a:t>
            </a:r>
            <a:r>
              <a:rPr lang="en-GB" dirty="0" err="1"/>
              <a:t>facilitatethe</a:t>
            </a:r>
            <a:r>
              <a:rPr lang="en-GB" dirty="0"/>
              <a:t> insiders to act as threats, such as their motivation, access </a:t>
            </a:r>
            <a:r>
              <a:rPr lang="en-GB" dirty="0" err="1"/>
              <a:t>tocorporate</a:t>
            </a:r>
            <a:r>
              <a:rPr lang="en-GB" dirty="0"/>
              <a:t> assets and skills to realize a malicious activity, we </a:t>
            </a:r>
            <a:r>
              <a:rPr lang="en-GB" dirty="0" err="1"/>
              <a:t>classifythe</a:t>
            </a:r>
            <a:r>
              <a:rPr lang="en-GB" dirty="0"/>
              <a:t> insider threats into seven types: a) IT sabotage, b) IT fraud, c)theft of intellectual property, d) social engineering, e) </a:t>
            </a:r>
            <a:r>
              <a:rPr lang="en-GB" dirty="0" err="1"/>
              <a:t>unintentionalincident</a:t>
            </a:r>
            <a:r>
              <a:rPr lang="en-GB" dirty="0"/>
              <a:t>, f) cloud computing or service provider, g) national </a:t>
            </a:r>
            <a:r>
              <a:rPr lang="en-GB" dirty="0" err="1"/>
              <a:t>security.A</a:t>
            </a:r>
            <a:r>
              <a:rPr lang="en-GB" dirty="0"/>
              <a:t> company may be threatened by more than one type at a time. </a:t>
            </a:r>
            <a:r>
              <a:rPr lang="en-GB" dirty="0" err="1"/>
              <a:t>InTable</a:t>
            </a:r>
            <a:r>
              <a:rPr lang="en-GB" dirty="0"/>
              <a:t> 1 we depict the severity of the effects of an insider attack </a:t>
            </a:r>
            <a:r>
              <a:rPr lang="en-GB" dirty="0" err="1"/>
              <a:t>onan</a:t>
            </a:r>
            <a:r>
              <a:rPr lang="en-GB" dirty="0"/>
              <a:t> organization’s information security goals as well as the </a:t>
            </a:r>
            <a:r>
              <a:rPr lang="en-GB" dirty="0" err="1"/>
              <a:t>reasonsto</a:t>
            </a:r>
            <a:r>
              <a:rPr lang="en-GB" dirty="0"/>
              <a:t> misuse the resources [10].</a:t>
            </a:r>
            <a:endParaRPr lang="de-DE"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032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fitness app Strava inadvertently exposed sensitive locations of U.S. and allied military bases worldwide through its global heatmap, a visualization released in November 2017 that aggregates user-uploaded GPS data. This data, designed to show popular exercise routes, included trillions of GPS points that clearly outlined not only public exercise paths but also secluded routes in conflict zones where foreign military personnel were actively stationed. Analysts noticed that military locations, including forward operating bases in Syria and Afghanistan and installations like Area 51, were highlighted due to unusual exercise patterns by deployed personnel, revealing layouts not visible on public maps.</a:t>
            </a:r>
          </a:p>
          <a:p>
            <a:r>
              <a:rPr lang="en-GB" dirty="0"/>
              <a:t>Military analysts, such as Nathan </a:t>
            </a:r>
            <a:r>
              <a:rPr lang="en-GB" dirty="0" err="1"/>
              <a:t>Ruser</a:t>
            </a:r>
            <a:r>
              <a:rPr lang="en-GB" dirty="0"/>
              <a:t>, warned that this lapse in operational security (Op-Sec) posed significant risks, as regular exercise routes could betray patrol patterns and base layouts. The heatmap’s release, intended to showcase global activity, demonstrated how easily non-combat zones and recreational areas could become visible, inadvertently aiding adversaries. In response to the growing concerns, Strava suggested that military personnel disable heatmap features to protect location data, underscoring the security challenges associated with seemingly innocuous personal tracking apps in sensitive environments.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676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Christopher Dobbins, a former employee of a medical device packaging company, has been charged with computer intrusion for disrupting the delivery of personal protective equipment (PPE) during the COVID-19 pandemic. After his termination in early March 2020, Dobbins allegedly used a fake user account on March 29 to access the company’s shipping systems, where he reportedly created another fake account to alter over 115,000 records and delete approximately 2,400 records. This interference delayed crucial PPE shipments to healthcare providers.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250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a:r>
              <a:rPr lang="en-GB" b="0" i="0" dirty="0">
                <a:solidFill>
                  <a:srgbClr val="FFFFFF"/>
                </a:solidFill>
                <a:effectLst/>
                <a:latin typeface="var(--font-secondary)"/>
              </a:rPr>
              <a:t>Company: General Electric Co.</a:t>
            </a:r>
            <a:endParaRPr lang="en-GB" b="0" i="0" dirty="0">
              <a:solidFill>
                <a:srgbClr val="FFFFFF"/>
              </a:solidFill>
              <a:effectLst/>
              <a:latin typeface="Inter"/>
            </a:endParaRPr>
          </a:p>
          <a:p>
            <a:pPr algn="l"/>
            <a:r>
              <a:rPr lang="en-GB" b="0" i="0" dirty="0">
                <a:solidFill>
                  <a:srgbClr val="FFFFFF"/>
                </a:solidFill>
                <a:effectLst/>
                <a:latin typeface="var(--font-secondary)"/>
              </a:rPr>
              <a:t>Type of Incident: IP theft, fraud</a:t>
            </a:r>
            <a:endParaRPr lang="en-GB" b="0" i="0" dirty="0">
              <a:solidFill>
                <a:srgbClr val="FFFFFF"/>
              </a:solidFill>
              <a:effectLst/>
              <a:latin typeface="Inter"/>
            </a:endParaRPr>
          </a:p>
          <a:p>
            <a:pPr algn="l"/>
            <a:r>
              <a:rPr lang="en-GB" b="0" i="0" dirty="0">
                <a:solidFill>
                  <a:srgbClr val="FFFFFF"/>
                </a:solidFill>
                <a:effectLst/>
                <a:latin typeface="var(--font-secondary)"/>
              </a:rPr>
              <a:t>Incident Date: 2011-2012</a:t>
            </a:r>
            <a:endParaRPr lang="en-GB" b="0" i="0" dirty="0">
              <a:solidFill>
                <a:srgbClr val="FFFFFF"/>
              </a:solidFill>
              <a:effectLst/>
              <a:latin typeface="Inter"/>
            </a:endParaRPr>
          </a:p>
          <a:p>
            <a:pPr algn="l"/>
            <a:r>
              <a:rPr lang="en-GB" b="0" i="0" dirty="0">
                <a:solidFill>
                  <a:srgbClr val="FFFFFF"/>
                </a:solidFill>
                <a:effectLst/>
                <a:latin typeface="var(--font-secondary)"/>
              </a:rPr>
              <a:t>Publicly Disclosed: 2019</a:t>
            </a:r>
            <a:endParaRPr lang="en-GB" b="0" i="0" dirty="0">
              <a:solidFill>
                <a:srgbClr val="FFFFFF"/>
              </a:solidFill>
              <a:effectLst/>
              <a:latin typeface="Inter"/>
            </a:endParaRPr>
          </a:p>
          <a:p>
            <a:pPr algn="l"/>
            <a:r>
              <a:rPr lang="en-GB" b="0" i="0" dirty="0">
                <a:solidFill>
                  <a:srgbClr val="FFFFFF"/>
                </a:solidFill>
                <a:effectLst/>
                <a:latin typeface="var(--font-secondary)"/>
              </a:rPr>
              <a:t>After a years-long investigation and lengthy court proceedings, last year </a:t>
            </a:r>
            <a:r>
              <a:rPr lang="en-GB" b="0" i="0" dirty="0">
                <a:solidFill>
                  <a:srgbClr val="FFFFFF"/>
                </a:solidFill>
                <a:effectLst/>
                <a:latin typeface="var(--font-secondary)"/>
                <a:hlinkClick r:id="rId3"/>
              </a:rPr>
              <a:t>the FBI shined light</a:t>
            </a:r>
            <a:r>
              <a:rPr lang="en-GB" b="0" i="0" dirty="0">
                <a:solidFill>
                  <a:srgbClr val="FFFFFF"/>
                </a:solidFill>
                <a:effectLst/>
                <a:latin typeface="var(--font-secondary)"/>
              </a:rPr>
              <a:t> on the brazen theft of intellectual property and trade secrets by a pair of former GE employees, Miguel </a:t>
            </a:r>
            <a:r>
              <a:rPr lang="en-GB" b="0" i="0" dirty="0" err="1">
                <a:solidFill>
                  <a:srgbClr val="FFFFFF"/>
                </a:solidFill>
                <a:effectLst/>
                <a:latin typeface="var(--font-secondary)"/>
              </a:rPr>
              <a:t>Sernas</a:t>
            </a:r>
            <a:r>
              <a:rPr lang="en-GB" b="0" i="0" dirty="0">
                <a:solidFill>
                  <a:srgbClr val="FFFFFF"/>
                </a:solidFill>
                <a:effectLst/>
                <a:latin typeface="var(--font-secondary)"/>
              </a:rPr>
              <a:t> and Jean Patrice Delia. The initial theft was committed back in 2011 by Delia, who at the time was working for GE as a performance engineer supporting customer operations of highly complex turbines manufactured by the firm.</a:t>
            </a:r>
            <a:endParaRPr lang="en-GB" b="0" i="0" dirty="0">
              <a:solidFill>
                <a:srgbClr val="FFFFFF"/>
              </a:solidFill>
              <a:effectLst/>
              <a:latin typeface="Inter"/>
            </a:endParaRPr>
          </a:p>
          <a:p>
            <a:pPr algn="l"/>
            <a:r>
              <a:rPr lang="en-GB" b="0" i="0" dirty="0">
                <a:solidFill>
                  <a:srgbClr val="FFFFFF"/>
                </a:solidFill>
                <a:effectLst/>
                <a:latin typeface="var(--font-secondary)"/>
              </a:rPr>
              <a:t>Delia not only downloaded files with trade secrets about how to run those turbines using his existing account privileges, but he also convinced an employee in the IT department to give him access to files about cost models, proposals, and contracts in regard to that performance consulting. Using that information, he and </a:t>
            </a:r>
            <a:r>
              <a:rPr lang="en-GB" b="0" i="0" dirty="0" err="1">
                <a:solidFill>
                  <a:srgbClr val="FFFFFF"/>
                </a:solidFill>
                <a:effectLst/>
                <a:latin typeface="var(--font-secondary)"/>
              </a:rPr>
              <a:t>Sernas</a:t>
            </a:r>
            <a:r>
              <a:rPr lang="en-GB" b="0" i="0" dirty="0">
                <a:solidFill>
                  <a:srgbClr val="FFFFFF"/>
                </a:solidFill>
                <a:effectLst/>
                <a:latin typeface="var(--font-secondary)"/>
              </a:rPr>
              <a:t> started a competing firm that undercut GE and ran for years while the FBI quietly investigated the theft — subpoenaing email and cloud storage accounts, as well as eventually searching a laptop from </a:t>
            </a:r>
            <a:r>
              <a:rPr lang="en-GB" b="0" i="0" dirty="0" err="1">
                <a:solidFill>
                  <a:srgbClr val="FFFFFF"/>
                </a:solidFill>
                <a:effectLst/>
                <a:latin typeface="var(--font-secondary)"/>
              </a:rPr>
              <a:t>Sernas</a:t>
            </a:r>
            <a:r>
              <a:rPr lang="en-GB" b="0" i="0" dirty="0">
                <a:solidFill>
                  <a:srgbClr val="FFFFFF"/>
                </a:solidFill>
                <a:effectLst/>
                <a:latin typeface="var(--font-secondary)"/>
              </a:rPr>
              <a:t> that they were able to access when he was on a travel layover in the US.</a:t>
            </a:r>
            <a:endParaRPr lang="en-GB" b="0" i="0" dirty="0">
              <a:solidFill>
                <a:srgbClr val="FFFFFF"/>
              </a:solidFill>
              <a:effectLst/>
              <a:latin typeface="Inter"/>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61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a:r>
              <a:rPr lang="en-GB" b="0" i="0" dirty="0">
                <a:solidFill>
                  <a:srgbClr val="FFFFFF"/>
                </a:solidFill>
                <a:effectLst/>
                <a:latin typeface="var(--font-secondary)"/>
              </a:rPr>
              <a:t>Type of Incident: Sabotage through lingering account privileges</a:t>
            </a:r>
            <a:endParaRPr lang="en-GB" b="0" i="0" dirty="0">
              <a:solidFill>
                <a:srgbClr val="FFFFFF"/>
              </a:solidFill>
              <a:effectLst/>
              <a:latin typeface="Inter"/>
            </a:endParaRPr>
          </a:p>
          <a:p>
            <a:pPr algn="l"/>
            <a:r>
              <a:rPr lang="en-GB" b="0" i="0" dirty="0">
                <a:solidFill>
                  <a:srgbClr val="FFFFFF"/>
                </a:solidFill>
                <a:effectLst/>
                <a:latin typeface="var(--font-secondary)"/>
              </a:rPr>
              <a:t>Incident Date: 2021</a:t>
            </a:r>
            <a:endParaRPr lang="en-GB" b="0" i="0" dirty="0">
              <a:solidFill>
                <a:srgbClr val="FFFFFF"/>
              </a:solidFill>
              <a:effectLst/>
              <a:latin typeface="Inter"/>
            </a:endParaRPr>
          </a:p>
          <a:p>
            <a:pPr algn="l"/>
            <a:r>
              <a:rPr lang="en-GB" b="0" i="0" dirty="0">
                <a:solidFill>
                  <a:srgbClr val="FFFFFF"/>
                </a:solidFill>
                <a:effectLst/>
                <a:latin typeface="var(--font-secondary)"/>
              </a:rPr>
              <a:t>Publicly Disclosed: 2021</a:t>
            </a:r>
            <a:endParaRPr lang="en-GB" b="0" i="0" dirty="0">
              <a:solidFill>
                <a:srgbClr val="FFFFFF"/>
              </a:solidFill>
              <a:effectLst/>
              <a:latin typeface="Inter"/>
            </a:endParaRPr>
          </a:p>
          <a:p>
            <a:pPr algn="l"/>
            <a:r>
              <a:rPr lang="en-GB" b="0" i="0" dirty="0">
                <a:solidFill>
                  <a:srgbClr val="FFFFFF"/>
                </a:solidFill>
                <a:effectLst/>
                <a:latin typeface="var(--font-secondary)"/>
              </a:rPr>
              <a:t>In a classic case of deprovisioning gone bad, the former employee of a New York credit union was able to log in to company systems several days after she was fired. Account access lingered when the company’s IT support firm didn’t disable her account as requested by the credit union. In a single, 40-minute rampage Juliana Barile deleted 21.3 GB of company data, including 20,000 files and 3,500 directories, </a:t>
            </a:r>
            <a:r>
              <a:rPr lang="en-GB" b="0" i="0" dirty="0">
                <a:solidFill>
                  <a:srgbClr val="FFFFFF"/>
                </a:solidFill>
                <a:effectLst/>
                <a:latin typeface="var(--font-secondary)"/>
                <a:hlinkClick r:id="rId3"/>
              </a:rPr>
              <a:t>according to the US Attorney’s Office</a:t>
            </a:r>
            <a:r>
              <a:rPr lang="en-GB" b="0" i="0" dirty="0">
                <a:solidFill>
                  <a:srgbClr val="FFFFFF"/>
                </a:solidFill>
                <a:effectLst/>
                <a:latin typeface="var(--font-secondary)"/>
              </a:rPr>
              <a:t>. Among the deleted files were mortgage applications and anti-ransomware software. She also accessed sensitive documents, including board minutes.</a:t>
            </a:r>
            <a:endParaRPr lang="en-GB" b="0" i="0" dirty="0">
              <a:solidFill>
                <a:srgbClr val="FFFFFF"/>
              </a:solidFill>
              <a:effectLst/>
              <a:latin typeface="Inter"/>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057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 class action lawsuit has been filed against Vertafore, Inc., accusing the insurance software provider of negligence after a data breach exposed personal information of approximately 27.7 million Texas drivers. The suit claims Vertafore stored sensitive data, including driver’s license numbers, names, birth dates, addresses, and vehicle histories, on an unsecured external server accessed by unauthorized parties between March and August 2020. Plaintiffs argue that Vertafore’s lack of adequate security measures directly enabled the breach, delayed its detection, and resulted in a months-long delay in notifying affected individuals, increasing potential harm to those impacted.</a:t>
            </a:r>
          </a:p>
          <a:p>
            <a:r>
              <a:rPr lang="en-GB" dirty="0"/>
              <a:t>The complaint asserts that Vertafore, despite handling personal information for numerous clients, including government agencies, failed to meet basic cybersecurity standards, contradicting its assurances of prioritizing data privacy. The suit highlights that the breached data cannot be easily replaced, as in the case of credit card numbers, making Texas drivers vulnerable to identity theft and fraud. The plaintiffs allege Vertafore ignored established industry standards and FTC guidelines, attributing the breach to poor data security practices, inadequate storage, and insufficient employee training, thereby subjecting millions to a significantly elevated risk of identity fraud.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85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de-DE" dirty="0"/>
              <a:t>Snowden was an Insider in NSA – and UK was an </a:t>
            </a:r>
            <a:r>
              <a:rPr lang="de-DE" dirty="0" err="1"/>
              <a:t>insider</a:t>
            </a:r>
            <a:r>
              <a:rPr lang="de-DE" dirty="0"/>
              <a:t> in EU</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531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de-DE" dirty="0" err="1"/>
              <a:t>Capability</a:t>
            </a:r>
            <a:r>
              <a:rPr lang="de-DE" dirty="0"/>
              <a:t>: </a:t>
            </a:r>
            <a:r>
              <a:rPr lang="de-DE" dirty="0" err="1"/>
              <a:t>access</a:t>
            </a:r>
            <a:r>
              <a:rPr lang="de-DE" dirty="0"/>
              <a:t> </a:t>
            </a:r>
            <a:r>
              <a:rPr lang="de-DE" dirty="0" err="1"/>
              <a:t>to</a:t>
            </a:r>
            <a:r>
              <a:rPr lang="de-DE" dirty="0"/>
              <a:t> relevant </a:t>
            </a:r>
            <a:r>
              <a:rPr lang="de-DE" dirty="0" err="1"/>
              <a:t>information</a:t>
            </a:r>
            <a:r>
              <a:rPr lang="de-DE" dirty="0"/>
              <a:t> </a:t>
            </a:r>
            <a:r>
              <a:rPr lang="de-DE" dirty="0" err="1"/>
              <a:t>or</a:t>
            </a:r>
            <a:r>
              <a:rPr lang="de-DE" dirty="0"/>
              <a:t> </a:t>
            </a:r>
            <a:r>
              <a:rPr lang="de-DE" dirty="0" err="1"/>
              <a:t>tech-skills</a:t>
            </a:r>
            <a:r>
              <a:rPr lang="de-DE" dirty="0"/>
              <a:t> (not </a:t>
            </a:r>
            <a:r>
              <a:rPr lang="de-DE" dirty="0" err="1"/>
              <a:t>necessarily</a:t>
            </a:r>
            <a:r>
              <a:rPr lang="de-DE" dirty="0"/>
              <a:t> </a:t>
            </a:r>
            <a:r>
              <a:rPr lang="de-DE" dirty="0" err="1"/>
              <a:t>tech</a:t>
            </a:r>
            <a:r>
              <a:rPr lang="de-DE" dirty="0"/>
              <a:t> </a:t>
            </a:r>
            <a:r>
              <a:rPr lang="de-DE" dirty="0" err="1"/>
              <a:t>needed</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217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de-DE" dirty="0"/>
              <a:t>These internal </a:t>
            </a:r>
            <a:r>
              <a:rPr lang="de-DE" dirty="0" err="1"/>
              <a:t>red</a:t>
            </a:r>
            <a:r>
              <a:rPr lang="de-DE" dirty="0"/>
              <a:t> </a:t>
            </a:r>
            <a:r>
              <a:rPr lang="de-DE" dirty="0" err="1"/>
              <a:t>flags</a:t>
            </a:r>
            <a:r>
              <a:rPr lang="de-DE" dirty="0"/>
              <a:t> </a:t>
            </a:r>
            <a:r>
              <a:rPr lang="de-DE" dirty="0" err="1"/>
              <a:t>are</a:t>
            </a:r>
            <a:r>
              <a:rPr lang="de-DE" dirty="0"/>
              <a:t> </a:t>
            </a:r>
            <a:r>
              <a:rPr lang="de-DE" dirty="0" err="1"/>
              <a:t>mostly</a:t>
            </a:r>
            <a:r>
              <a:rPr lang="de-DE" dirty="0"/>
              <a:t> non-</a:t>
            </a:r>
            <a:r>
              <a:rPr lang="de-DE" dirty="0" err="1"/>
              <a:t>technical</a:t>
            </a:r>
            <a:r>
              <a:rPr lang="de-DE" dirty="0"/>
              <a:t> </a:t>
            </a:r>
            <a:r>
              <a:rPr lang="de-DE" dirty="0" err="1"/>
              <a:t>red</a:t>
            </a:r>
            <a:r>
              <a:rPr lang="de-DE" dirty="0"/>
              <a:t> </a:t>
            </a:r>
            <a:r>
              <a:rPr lang="de-DE" dirty="0" err="1"/>
              <a:t>flags</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147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r>
              <a:rPr lang="de-DE" dirty="0" err="1"/>
              <a:t>Backing</a:t>
            </a:r>
            <a:r>
              <a:rPr lang="de-DE" dirty="0"/>
              <a:t> </a:t>
            </a:r>
            <a:r>
              <a:rPr lang="de-DE" dirty="0" err="1"/>
              <a:t>from</a:t>
            </a:r>
            <a:r>
              <a:rPr lang="de-DE" dirty="0"/>
              <a:t> top </a:t>
            </a:r>
            <a:r>
              <a:rPr lang="de-DE" dirty="0" err="1"/>
              <a:t>leadership</a:t>
            </a:r>
            <a:r>
              <a:rPr lang="de-DE" dirty="0"/>
              <a:t> – </a:t>
            </a:r>
            <a:r>
              <a:rPr lang="de-DE" dirty="0" err="1"/>
              <a:t>resource</a:t>
            </a:r>
            <a:r>
              <a:rPr lang="de-DE" dirty="0"/>
              <a:t> </a:t>
            </a:r>
            <a:r>
              <a:rPr lang="de-DE" dirty="0" err="1"/>
              <a:t>allocation</a:t>
            </a:r>
            <a:r>
              <a:rPr lang="de-DE" dirty="0"/>
              <a:t> – </a:t>
            </a:r>
            <a:r>
              <a:rPr lang="de-DE" dirty="0" err="1"/>
              <a:t>clear</a:t>
            </a:r>
            <a:r>
              <a:rPr lang="de-DE" dirty="0"/>
              <a:t> </a:t>
            </a:r>
            <a:r>
              <a:rPr lang="de-DE" dirty="0" err="1"/>
              <a:t>procedures</a:t>
            </a:r>
            <a:r>
              <a:rPr lang="de-DE" dirty="0"/>
              <a:t> and </a:t>
            </a:r>
            <a:r>
              <a:rPr lang="de-DE" dirty="0" err="1"/>
              <a:t>responsibilities</a:t>
            </a:r>
            <a:r>
              <a:rPr lang="de-DE" dirty="0"/>
              <a:t> and </a:t>
            </a:r>
            <a:r>
              <a:rPr lang="de-DE" dirty="0" err="1"/>
              <a:t>clear</a:t>
            </a:r>
            <a:r>
              <a:rPr lang="de-DE" dirty="0"/>
              <a:t> </a:t>
            </a:r>
            <a:r>
              <a:rPr lang="de-DE" dirty="0" err="1"/>
              <a:t>formulation</a:t>
            </a:r>
            <a:r>
              <a:rPr lang="de-DE" dirty="0"/>
              <a:t> </a:t>
            </a:r>
            <a:r>
              <a:rPr lang="de-DE" dirty="0" err="1"/>
              <a:t>of</a:t>
            </a:r>
            <a:r>
              <a:rPr lang="de-DE" dirty="0"/>
              <a:t> </a:t>
            </a:r>
            <a:r>
              <a:rPr lang="de-DE" dirty="0" err="1"/>
              <a:t>expectations</a:t>
            </a:r>
            <a:r>
              <a:rPr lang="de-DE" dirty="0"/>
              <a:t> </a:t>
            </a:r>
            <a:r>
              <a:rPr lang="de-DE" dirty="0" err="1"/>
              <a:t>twds</a:t>
            </a:r>
            <a:r>
              <a:rPr lang="de-DE" dirty="0"/>
              <a:t> </a:t>
            </a:r>
            <a:r>
              <a:rPr lang="de-DE" dirty="0" err="1"/>
              <a:t>empoyees</a:t>
            </a:r>
            <a:r>
              <a:rPr lang="de-DE" dirty="0"/>
              <a:t> – </a:t>
            </a:r>
            <a:r>
              <a:rPr lang="de-DE" dirty="0" err="1"/>
              <a:t>making</a:t>
            </a:r>
            <a:r>
              <a:rPr lang="de-DE" dirty="0"/>
              <a:t> </a:t>
            </a:r>
            <a:r>
              <a:rPr lang="de-DE" dirty="0" err="1"/>
              <a:t>clear</a:t>
            </a:r>
            <a:r>
              <a:rPr lang="de-DE" dirty="0"/>
              <a:t> </a:t>
            </a:r>
            <a:r>
              <a:rPr lang="de-DE" dirty="0" err="1"/>
              <a:t>which</a:t>
            </a:r>
            <a:r>
              <a:rPr lang="de-DE" dirty="0"/>
              <a:t> </a:t>
            </a:r>
            <a:r>
              <a:rPr lang="de-DE" dirty="0" err="1"/>
              <a:t>rules</a:t>
            </a:r>
            <a:r>
              <a:rPr lang="de-DE" dirty="0"/>
              <a:t> </a:t>
            </a:r>
            <a:r>
              <a:rPr lang="de-DE" dirty="0" err="1"/>
              <a:t>apply</a:t>
            </a:r>
            <a:r>
              <a:rPr lang="de-DE" dirty="0"/>
              <a:t>. – also </a:t>
            </a:r>
            <a:r>
              <a:rPr lang="de-DE" dirty="0" err="1"/>
              <a:t>deterrence</a:t>
            </a:r>
            <a:r>
              <a:rPr lang="de-DE" dirty="0"/>
              <a:t> </a:t>
            </a:r>
            <a:r>
              <a:rPr lang="de-DE" dirty="0" err="1"/>
              <a:t>effect</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623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553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nb-NO" dirty="0"/>
              <a:t>Deepstrike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52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Syn proudly sent me a link to a </a:t>
            </a:r>
            <a:r>
              <a:rPr lang="en-GB" sz="1200" b="0" i="0" u="sng" kern="1200" dirty="0">
                <a:solidFill>
                  <a:schemeClr val="tx1"/>
                </a:solidFill>
                <a:effectLst/>
                <a:latin typeface="+mn-lt"/>
                <a:ea typeface="+mn-ea"/>
                <a:cs typeface="+mn-cs"/>
                <a:hlinkClick r:id="rId3"/>
              </a:rPr>
              <a:t>US public warning about Medusa</a:t>
            </a:r>
            <a:r>
              <a:rPr lang="en-GB" sz="1200" b="0" i="0" kern="1200" dirty="0">
                <a:solidFill>
                  <a:schemeClr val="tx1"/>
                </a:solidFill>
                <a:effectLst/>
                <a:latin typeface="+mn-lt"/>
                <a:ea typeface="+mn-ea"/>
                <a:cs typeface="+mn-cs"/>
              </a:rPr>
              <a:t> which was put out in March. US cyber authorities said that in the four years that the group has been active, it has hacked "more than 300 victims".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94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individual factors related to insider threats include personal </a:t>
            </a:r>
            <a:r>
              <a:rPr lang="en-GB" dirty="0" err="1"/>
              <a:t>behaviors</a:t>
            </a:r>
            <a:r>
              <a:rPr lang="en-GB" dirty="0"/>
              <a:t>, psychological states, and sociocultural or ideological influences. These elements, documented in the SOFIT ontology, cover over 270 indicators such as personality traits, personal grievances, or </a:t>
            </a:r>
            <a:r>
              <a:rPr lang="en-GB" dirty="0" err="1"/>
              <a:t>behaviors</a:t>
            </a:r>
            <a:r>
              <a:rPr lang="en-GB" dirty="0"/>
              <a:t> </a:t>
            </a:r>
            <a:r>
              <a:rPr lang="en-GB" dirty="0" err="1"/>
              <a:t>signaling</a:t>
            </a:r>
            <a:r>
              <a:rPr lang="en-GB" dirty="0"/>
              <a:t> disengagement. These factors are intended to capture nuances in human </a:t>
            </a:r>
            <a:r>
              <a:rPr lang="en-GB" dirty="0" err="1"/>
              <a:t>behavior</a:t>
            </a:r>
            <a:r>
              <a:rPr lang="en-GB" dirty="0"/>
              <a:t> that might elevate risk, and studies involving expert judgments have indicated that individual factors, like personality traits or signs of distress, are significant predictors of potential insider threats. These indicators are crucial as they often signal vulnerabilities that may evolve into intentional or unintentional security threats.</a:t>
            </a:r>
          </a:p>
          <a:p>
            <a:r>
              <a:rPr lang="en-GB" dirty="0"/>
              <a:t>Organizational factors, on the other hand, include work environment issues, management practices, and policies that may inadvertently contribute to or fail to mitigate insider risks. Such factors encompass communication breakdowns, lack of clear security policies, and inadequate employee support systems, which can foster dissatisfaction or stress. Organizational oversight issues, such as insufficient monitoring or lack of </a:t>
            </a:r>
            <a:r>
              <a:rPr lang="en-GB" dirty="0" err="1"/>
              <a:t>behavioral</a:t>
            </a:r>
            <a:r>
              <a:rPr lang="en-GB" dirty="0"/>
              <a:t> training, can exacerbate risks by failing to address signs of distress or disengagement among employees. The SOFIT model suggests that these organizational practices can interact with individual factors, either reducing or intensifying the likelihood of insider threats depending on how effectively the organization manages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886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txBody>
          <a:bodyPr/>
          <a:lstStyle/>
          <a:p>
            <a:endParaRPr lang="en-GB"/>
          </a:p>
        </p:txBody>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CD235-DFB0-4CAD-A7DE-16C08F537F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019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372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Basically there are two terms that we need to know, if it is about personal characteristic it is (internal) or the environment we called it (external). In reality, the behaviour of other people is on a spectrum, they may be a combination of internal and external factors. </a:t>
            </a:r>
          </a:p>
          <a:p>
            <a:endParaRPr lang="en-GB" dirty="0"/>
          </a:p>
          <a:p>
            <a:r>
              <a:rPr lang="en-GB" dirty="0"/>
              <a:t>Here are the three variables: </a:t>
            </a:r>
          </a:p>
          <a:p>
            <a:r>
              <a:rPr lang="en-GB" dirty="0"/>
              <a:t>Consensus: People who behave in the same way throughout similar situation. E.g., Jamie always cancelled her plans with us with many excuses such as "I have laundry to do", "I need to rest", "I </a:t>
            </a:r>
            <a:r>
              <a:rPr lang="en-GB" dirty="0" err="1"/>
              <a:t>gotta</a:t>
            </a:r>
            <a:r>
              <a:rPr lang="en-GB" dirty="0"/>
              <a:t> meet my parents", so on and so forth. After a month of time, we realised that Jamie has been displaying the same behaviour over time. So when consistency is high, we're more likely to attribute it towards the internal factor.</a:t>
            </a:r>
          </a:p>
          <a:p>
            <a:endParaRPr lang="en-GB" dirty="0"/>
          </a:p>
          <a:p>
            <a:r>
              <a:rPr lang="en-GB" dirty="0"/>
              <a:t>Distinctiveness: A person behaves the same way in similar situation. E.g., Jamie eats 2 scramble eggs for breakfast at home every day but you've seen her eating scramble egg at a friend's house, where she only eats one scramble egg. So distinctiveness is high for Jamie's behaviour because it is distinct from the normal behaviour in different locations.</a:t>
            </a:r>
          </a:p>
          <a:p>
            <a:endParaRPr lang="en-GB" dirty="0"/>
          </a:p>
          <a:p>
            <a:r>
              <a:rPr lang="en-GB" dirty="0"/>
              <a:t>Consistency: A person behave like this every time a situation occurs. E.g., Jamie arrived late to work, but with 10 other people they are all late. There is a high degree of consensus, what that means is that a lot of people are demonstrating the same behaviour. When a lot of people are late, there must be something to do with the environment, "it could be the traffic", "it could be there's no parking, the weather is bad." And when a high level of consensus means that we are more likely to attributes the same behaviour to a situational cause (external) factor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21CA-4B3D-4328-9710-3083F58BD15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45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AD9849E-027E-4EFF-AC05-68F556D5DE48}"/>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3" name="Fußzeilenplatzhalter 2">
            <a:extLst>
              <a:ext uri="{FF2B5EF4-FFF2-40B4-BE49-F238E27FC236}">
                <a16:creationId xmlns:a16="http://schemas.microsoft.com/office/drawing/2014/main" id="{9EE33105-335B-48DC-B5EF-4F376A97454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9999F72-1A39-4AB2-9A88-FD1C777AE864}"/>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1799045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0ADF0-5697-4EAB-ADAC-20AEA07A3EB6}"/>
              </a:ext>
            </a:extLst>
          </p:cNvPr>
          <p:cNvSpPr>
            <a:spLocks noGrp="1"/>
          </p:cNvSpPr>
          <p:nvPr>
            <p:ph type="title"/>
          </p:nvPr>
        </p:nvSpPr>
        <p:spPr>
          <a:xfrm>
            <a:off x="1007746" y="548640"/>
            <a:ext cx="4718684" cy="1920240"/>
          </a:xfrm>
        </p:spPr>
        <p:txBody>
          <a:bodyPr anchor="b"/>
          <a:lstStyle>
            <a:lvl1pPr>
              <a:defRPr sz="3840"/>
            </a:lvl1pPr>
          </a:lstStyle>
          <a:p>
            <a:r>
              <a:rPr lang="de-DE"/>
              <a:t>Mastertitelformat bearbeiten</a:t>
            </a:r>
          </a:p>
        </p:txBody>
      </p:sp>
      <p:sp>
        <p:nvSpPr>
          <p:cNvPr id="3" name="Inhaltsplatzhalter 2">
            <a:extLst>
              <a:ext uri="{FF2B5EF4-FFF2-40B4-BE49-F238E27FC236}">
                <a16:creationId xmlns:a16="http://schemas.microsoft.com/office/drawing/2014/main" id="{6982DE37-A7AF-4A79-A79B-C1E4C15151BF}"/>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533A6DA-1703-486D-BCAA-C7963A877B79}"/>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de-DE"/>
              <a:t>Mastertextformat bearbeiten</a:t>
            </a:r>
          </a:p>
        </p:txBody>
      </p:sp>
      <p:sp>
        <p:nvSpPr>
          <p:cNvPr id="5" name="Datumsplatzhalter 4">
            <a:extLst>
              <a:ext uri="{FF2B5EF4-FFF2-40B4-BE49-F238E27FC236}">
                <a16:creationId xmlns:a16="http://schemas.microsoft.com/office/drawing/2014/main" id="{C3878E81-564E-4D19-8B06-8801AE79A842}"/>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6" name="Fußzeilenplatzhalter 5">
            <a:extLst>
              <a:ext uri="{FF2B5EF4-FFF2-40B4-BE49-F238E27FC236}">
                <a16:creationId xmlns:a16="http://schemas.microsoft.com/office/drawing/2014/main" id="{41B618A4-04FA-4887-A812-0384F937C3D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5F61D31-1358-4A23-8A38-919B971A3926}"/>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137554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4B95D-3F33-4F9E-8525-D9C983CCD016}"/>
              </a:ext>
            </a:extLst>
          </p:cNvPr>
          <p:cNvSpPr>
            <a:spLocks noGrp="1"/>
          </p:cNvSpPr>
          <p:nvPr>
            <p:ph type="title"/>
          </p:nvPr>
        </p:nvSpPr>
        <p:spPr>
          <a:xfrm>
            <a:off x="1007746" y="548640"/>
            <a:ext cx="4718684" cy="1920240"/>
          </a:xfrm>
        </p:spPr>
        <p:txBody>
          <a:bodyPr anchor="b"/>
          <a:lstStyle>
            <a:lvl1pPr>
              <a:defRPr sz="3840"/>
            </a:lvl1pPr>
          </a:lstStyle>
          <a:p>
            <a:r>
              <a:rPr lang="de-DE"/>
              <a:t>Mastertitelformat bearbeiten</a:t>
            </a:r>
          </a:p>
        </p:txBody>
      </p:sp>
      <p:sp>
        <p:nvSpPr>
          <p:cNvPr id="3" name="Bildplatzhalter 2">
            <a:extLst>
              <a:ext uri="{FF2B5EF4-FFF2-40B4-BE49-F238E27FC236}">
                <a16:creationId xmlns:a16="http://schemas.microsoft.com/office/drawing/2014/main" id="{D7E61094-C067-4976-94A1-25030F228F67}"/>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de-DE"/>
          </a:p>
        </p:txBody>
      </p:sp>
      <p:sp>
        <p:nvSpPr>
          <p:cNvPr id="4" name="Textplatzhalter 3">
            <a:extLst>
              <a:ext uri="{FF2B5EF4-FFF2-40B4-BE49-F238E27FC236}">
                <a16:creationId xmlns:a16="http://schemas.microsoft.com/office/drawing/2014/main" id="{BBD2F64F-57D1-42FA-B7C6-74092DEC934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de-DE"/>
              <a:t>Mastertextformat bearbeiten</a:t>
            </a:r>
          </a:p>
        </p:txBody>
      </p:sp>
      <p:sp>
        <p:nvSpPr>
          <p:cNvPr id="5" name="Datumsplatzhalter 4">
            <a:extLst>
              <a:ext uri="{FF2B5EF4-FFF2-40B4-BE49-F238E27FC236}">
                <a16:creationId xmlns:a16="http://schemas.microsoft.com/office/drawing/2014/main" id="{30271513-EF1D-40C9-9B93-67C6A6BAD1AD}"/>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6" name="Fußzeilenplatzhalter 5">
            <a:extLst>
              <a:ext uri="{FF2B5EF4-FFF2-40B4-BE49-F238E27FC236}">
                <a16:creationId xmlns:a16="http://schemas.microsoft.com/office/drawing/2014/main" id="{94C7B6ED-5B7B-4DAB-9053-026E336E6EF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8BB14F7-9381-493C-991A-14CE5A92B6DA}"/>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8119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8A893-B90D-41E5-8907-23942795F35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903D8F7-BF38-4274-94D1-A6F95247099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6189403-C1D6-46BE-B96B-6BEF4CF6874B}"/>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5" name="Fußzeilenplatzhalter 4">
            <a:extLst>
              <a:ext uri="{FF2B5EF4-FFF2-40B4-BE49-F238E27FC236}">
                <a16:creationId xmlns:a16="http://schemas.microsoft.com/office/drawing/2014/main" id="{9B0900D0-C276-4BCE-B3D6-6441CDCC55D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645FCC2-5512-4589-A24E-84393C3DE037}"/>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1785327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256EE9B-602D-4AF9-91CC-0EE65840DE90}"/>
              </a:ext>
            </a:extLst>
          </p:cNvPr>
          <p:cNvSpPr>
            <a:spLocks noGrp="1"/>
          </p:cNvSpPr>
          <p:nvPr>
            <p:ph type="title" orient="vert"/>
          </p:nvPr>
        </p:nvSpPr>
        <p:spPr>
          <a:xfrm>
            <a:off x="10469880" y="438150"/>
            <a:ext cx="3154680" cy="6974206"/>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E8BE0DB-F633-4F42-9E00-55FE48E08D29}"/>
              </a:ext>
            </a:extLst>
          </p:cNvPr>
          <p:cNvSpPr>
            <a:spLocks noGrp="1"/>
          </p:cNvSpPr>
          <p:nvPr>
            <p:ph type="body" orient="vert" idx="1"/>
          </p:nvPr>
        </p:nvSpPr>
        <p:spPr>
          <a:xfrm>
            <a:off x="1005840" y="438150"/>
            <a:ext cx="9281160" cy="6974206"/>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DD39F19-15A9-4AE5-AB67-489F2C2D6A06}"/>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5" name="Fußzeilenplatzhalter 4">
            <a:extLst>
              <a:ext uri="{FF2B5EF4-FFF2-40B4-BE49-F238E27FC236}">
                <a16:creationId xmlns:a16="http://schemas.microsoft.com/office/drawing/2014/main" id="{92D0C62C-6EAA-46B4-B303-2AB5FF2D7F1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39CDA0D-042A-4CBD-9FE4-B89BC846F410}"/>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4012430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C1ED5-1427-44D7-97FE-435F9183C233}"/>
              </a:ext>
            </a:extLst>
          </p:cNvPr>
          <p:cNvSpPr>
            <a:spLocks noGrp="1"/>
          </p:cNvSpPr>
          <p:nvPr>
            <p:ph type="ctrTitle"/>
          </p:nvPr>
        </p:nvSpPr>
        <p:spPr>
          <a:xfrm>
            <a:off x="1828800" y="1346836"/>
            <a:ext cx="10972800" cy="2865120"/>
          </a:xfrm>
        </p:spPr>
        <p:txBody>
          <a:bodyPr anchor="b"/>
          <a:lstStyle>
            <a:lvl1pPr algn="ctr">
              <a:defRPr sz="7200"/>
            </a:lvl1pPr>
          </a:lstStyle>
          <a:p>
            <a:r>
              <a:rPr lang="de-DE"/>
              <a:t>Mastertitelformat bearbeiten</a:t>
            </a:r>
          </a:p>
        </p:txBody>
      </p:sp>
      <p:sp>
        <p:nvSpPr>
          <p:cNvPr id="3" name="Untertitel 2">
            <a:extLst>
              <a:ext uri="{FF2B5EF4-FFF2-40B4-BE49-F238E27FC236}">
                <a16:creationId xmlns:a16="http://schemas.microsoft.com/office/drawing/2014/main" id="{DE5B0C5E-3C55-4851-A4AB-A247C9A7F92D}"/>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e-DE"/>
              <a:t>Master-Untertitelformat bearbeiten</a:t>
            </a:r>
          </a:p>
        </p:txBody>
      </p:sp>
      <p:sp>
        <p:nvSpPr>
          <p:cNvPr id="4" name="Datumsplatzhalter 3">
            <a:extLst>
              <a:ext uri="{FF2B5EF4-FFF2-40B4-BE49-F238E27FC236}">
                <a16:creationId xmlns:a16="http://schemas.microsoft.com/office/drawing/2014/main" id="{CFFB3F2D-2023-43CA-B988-9D3677B846CF}"/>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5" name="Fußzeilenplatzhalter 4">
            <a:extLst>
              <a:ext uri="{FF2B5EF4-FFF2-40B4-BE49-F238E27FC236}">
                <a16:creationId xmlns:a16="http://schemas.microsoft.com/office/drawing/2014/main" id="{7FC58A86-2465-44B7-95D0-3DEEEF1BC73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75693F-9625-45AD-8A36-CE4D40B26304}"/>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380511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45089F-1DD3-4C98-8279-090AC106A1B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202F522-9A5D-42D6-9939-F7BE24E739F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1750315-5C0D-42A1-81B6-B1FE1057E1D0}"/>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5" name="Fußzeilenplatzhalter 4">
            <a:extLst>
              <a:ext uri="{FF2B5EF4-FFF2-40B4-BE49-F238E27FC236}">
                <a16:creationId xmlns:a16="http://schemas.microsoft.com/office/drawing/2014/main" id="{83B04B32-418A-462B-AB6F-3AEA4E5C4A5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00CFD6D-E4DA-4B47-B06A-F22E0C03640D}"/>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428813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5931F-7E1C-4AEF-A143-3106352C9F3A}"/>
              </a:ext>
            </a:extLst>
          </p:cNvPr>
          <p:cNvSpPr>
            <a:spLocks noGrp="1"/>
          </p:cNvSpPr>
          <p:nvPr>
            <p:ph type="title"/>
          </p:nvPr>
        </p:nvSpPr>
        <p:spPr>
          <a:xfrm>
            <a:off x="998220" y="2051686"/>
            <a:ext cx="12618720" cy="3423284"/>
          </a:xfrm>
        </p:spPr>
        <p:txBody>
          <a:bodyPr anchor="b"/>
          <a:lstStyle>
            <a:lvl1pPr>
              <a:defRPr sz="7200"/>
            </a:lvl1pPr>
          </a:lstStyle>
          <a:p>
            <a:r>
              <a:rPr lang="de-DE"/>
              <a:t>Mastertitelformat bearbeiten</a:t>
            </a:r>
          </a:p>
        </p:txBody>
      </p:sp>
      <p:sp>
        <p:nvSpPr>
          <p:cNvPr id="3" name="Textplatzhalter 2">
            <a:extLst>
              <a:ext uri="{FF2B5EF4-FFF2-40B4-BE49-F238E27FC236}">
                <a16:creationId xmlns:a16="http://schemas.microsoft.com/office/drawing/2014/main" id="{81DA5007-395F-46A3-ACEC-EBBF499DEEE8}"/>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06C1746-5F89-484D-91D7-99F8C262172C}"/>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5" name="Fußzeilenplatzhalter 4">
            <a:extLst>
              <a:ext uri="{FF2B5EF4-FFF2-40B4-BE49-F238E27FC236}">
                <a16:creationId xmlns:a16="http://schemas.microsoft.com/office/drawing/2014/main" id="{9A617DC1-C6EA-4A40-B8A8-D6C53D2D122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1873078-4200-46FC-8170-FA02AA27ABB1}"/>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187436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A9DBE4-F9A5-4B21-85D2-486BD742D45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6074228-07B2-4EE8-B4C0-625744748EFB}"/>
              </a:ext>
            </a:extLst>
          </p:cNvPr>
          <p:cNvSpPr>
            <a:spLocks noGrp="1"/>
          </p:cNvSpPr>
          <p:nvPr>
            <p:ph sz="half" idx="1"/>
          </p:nvPr>
        </p:nvSpPr>
        <p:spPr>
          <a:xfrm>
            <a:off x="1005840" y="2190750"/>
            <a:ext cx="6217920" cy="52216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5ED468F-2FA3-4879-996E-2052CA723811}"/>
              </a:ext>
            </a:extLst>
          </p:cNvPr>
          <p:cNvSpPr>
            <a:spLocks noGrp="1"/>
          </p:cNvSpPr>
          <p:nvPr>
            <p:ph sz="half" idx="2"/>
          </p:nvPr>
        </p:nvSpPr>
        <p:spPr>
          <a:xfrm>
            <a:off x="7406640" y="2190750"/>
            <a:ext cx="6217920" cy="52216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3902091-63AF-441B-97CF-EFED2EA4480D}"/>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6" name="Fußzeilenplatzhalter 5">
            <a:extLst>
              <a:ext uri="{FF2B5EF4-FFF2-40B4-BE49-F238E27FC236}">
                <a16:creationId xmlns:a16="http://schemas.microsoft.com/office/drawing/2014/main" id="{A62DF2E1-0503-4083-93EB-017968F4E0A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ED95923-C6DC-435C-BC7E-21B489D1DC38}"/>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323678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8D706-7AF7-466B-B197-777D3DFD0545}"/>
              </a:ext>
            </a:extLst>
          </p:cNvPr>
          <p:cNvSpPr>
            <a:spLocks noGrp="1"/>
          </p:cNvSpPr>
          <p:nvPr>
            <p:ph type="title"/>
          </p:nvPr>
        </p:nvSpPr>
        <p:spPr>
          <a:xfrm>
            <a:off x="1007746" y="438150"/>
            <a:ext cx="12618720" cy="1590676"/>
          </a:xfrm>
        </p:spPr>
        <p:txBody>
          <a:bodyPr/>
          <a:lstStyle/>
          <a:p>
            <a:r>
              <a:rPr lang="de-DE"/>
              <a:t>Mastertitelformat bearbeiten</a:t>
            </a:r>
          </a:p>
        </p:txBody>
      </p:sp>
      <p:sp>
        <p:nvSpPr>
          <p:cNvPr id="3" name="Textplatzhalter 2">
            <a:extLst>
              <a:ext uri="{FF2B5EF4-FFF2-40B4-BE49-F238E27FC236}">
                <a16:creationId xmlns:a16="http://schemas.microsoft.com/office/drawing/2014/main" id="{7F0AEC7D-1416-4D6B-BF87-D502C32A0DC3}"/>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de-DE"/>
              <a:t>Mastertextformat bearbeiten</a:t>
            </a:r>
          </a:p>
        </p:txBody>
      </p:sp>
      <p:sp>
        <p:nvSpPr>
          <p:cNvPr id="4" name="Inhaltsplatzhalter 3">
            <a:extLst>
              <a:ext uri="{FF2B5EF4-FFF2-40B4-BE49-F238E27FC236}">
                <a16:creationId xmlns:a16="http://schemas.microsoft.com/office/drawing/2014/main" id="{F0CF97F8-0514-4027-8BA9-E5893FA993C2}"/>
              </a:ext>
            </a:extLst>
          </p:cNvPr>
          <p:cNvSpPr>
            <a:spLocks noGrp="1"/>
          </p:cNvSpPr>
          <p:nvPr>
            <p:ph sz="half" idx="2"/>
          </p:nvPr>
        </p:nvSpPr>
        <p:spPr>
          <a:xfrm>
            <a:off x="1007746" y="3006090"/>
            <a:ext cx="6189344" cy="44215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B8F4E35-1202-4186-8A6E-9995C411EC68}"/>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de-DE"/>
              <a:t>Mastertextformat bearbeiten</a:t>
            </a:r>
          </a:p>
        </p:txBody>
      </p:sp>
      <p:sp>
        <p:nvSpPr>
          <p:cNvPr id="6" name="Inhaltsplatzhalter 5">
            <a:extLst>
              <a:ext uri="{FF2B5EF4-FFF2-40B4-BE49-F238E27FC236}">
                <a16:creationId xmlns:a16="http://schemas.microsoft.com/office/drawing/2014/main" id="{96A9FD17-84F2-4C8F-86BB-FE11A93397D7}"/>
              </a:ext>
            </a:extLst>
          </p:cNvPr>
          <p:cNvSpPr>
            <a:spLocks noGrp="1"/>
          </p:cNvSpPr>
          <p:nvPr>
            <p:ph sz="quarter" idx="4"/>
          </p:nvPr>
        </p:nvSpPr>
        <p:spPr>
          <a:xfrm>
            <a:off x="7406640" y="3006090"/>
            <a:ext cx="6219826" cy="44215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9A7FFEC-0AA9-4159-AA7C-A7FFD55639EC}"/>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8" name="Fußzeilenplatzhalter 7">
            <a:extLst>
              <a:ext uri="{FF2B5EF4-FFF2-40B4-BE49-F238E27FC236}">
                <a16:creationId xmlns:a16="http://schemas.microsoft.com/office/drawing/2014/main" id="{BFC21E7C-2EE0-4C15-81B6-111399ED3D9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698BB33E-7F4E-4FBA-9BF5-5D6D7ACC2F9F}"/>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1365308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ACE78-105F-46B1-BD65-D35AFA613E3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7F05A45-01B0-4640-9966-C2AD69727A6A}"/>
              </a:ext>
            </a:extLst>
          </p:cNvPr>
          <p:cNvSpPr>
            <a:spLocks noGrp="1"/>
          </p:cNvSpPr>
          <p:nvPr>
            <p:ph type="dt" sz="half" idx="10"/>
          </p:nvPr>
        </p:nvSpPr>
        <p:spPr/>
        <p:txBody>
          <a:bodyPr/>
          <a:lstStyle/>
          <a:p>
            <a:fld id="{0082CF1F-C0A1-412C-9B9D-27D09B4C3E56}" type="datetimeFigureOut">
              <a:rPr lang="de-DE" smtClean="0"/>
              <a:t>04.02.2026</a:t>
            </a:fld>
            <a:endParaRPr lang="de-DE"/>
          </a:p>
        </p:txBody>
      </p:sp>
      <p:sp>
        <p:nvSpPr>
          <p:cNvPr id="4" name="Fußzeilenplatzhalter 3">
            <a:extLst>
              <a:ext uri="{FF2B5EF4-FFF2-40B4-BE49-F238E27FC236}">
                <a16:creationId xmlns:a16="http://schemas.microsoft.com/office/drawing/2014/main" id="{9B7844A0-32AC-4EC6-8491-C1BC38B95D5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AA58772-8F98-4E2C-B4BF-566D07C0F9A1}"/>
              </a:ext>
            </a:extLst>
          </p:cNvPr>
          <p:cNvSpPr>
            <a:spLocks noGrp="1"/>
          </p:cNvSpPr>
          <p:nvPr>
            <p:ph type="sldNum" sz="quarter" idx="12"/>
          </p:nvPr>
        </p:nvSpPr>
        <p:spPr/>
        <p:txBody>
          <a:bodyPr/>
          <a:lstStyle/>
          <a:p>
            <a:fld id="{13C3A7B6-7441-47A3-8614-9B2CBCFC48CE}" type="slidenum">
              <a:rPr lang="de-DE" smtClean="0"/>
              <a:t>‹#›</a:t>
            </a:fld>
            <a:endParaRPr lang="de-DE"/>
          </a:p>
        </p:txBody>
      </p:sp>
    </p:spTree>
    <p:extLst>
      <p:ext uri="{BB962C8B-B14F-4D97-AF65-F5344CB8AC3E}">
        <p14:creationId xmlns:p14="http://schemas.microsoft.com/office/powerpoint/2010/main" val="297090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21AC22F-B4AF-4173-A847-728F185F0A35}"/>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52145A8-7B75-44EE-8F7B-D9F15AA809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5F228DD-3FC9-4502-83D4-87CD297EF243}"/>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0082CF1F-C0A1-412C-9B9D-27D09B4C3E56}" type="datetimeFigureOut">
              <a:rPr lang="de-DE" smtClean="0"/>
              <a:t>04.02.2026</a:t>
            </a:fld>
            <a:endParaRPr lang="de-DE"/>
          </a:p>
        </p:txBody>
      </p:sp>
      <p:sp>
        <p:nvSpPr>
          <p:cNvPr id="5" name="Fußzeilenplatzhalter 4">
            <a:extLst>
              <a:ext uri="{FF2B5EF4-FFF2-40B4-BE49-F238E27FC236}">
                <a16:creationId xmlns:a16="http://schemas.microsoft.com/office/drawing/2014/main" id="{C177EF07-7D05-4484-ACDC-58684DE78462}"/>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F3D5628-C7AA-4213-8B9D-F2D3BBEDE31D}"/>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3C3A7B6-7441-47A3-8614-9B2CBCFC48CE}" type="slidenum">
              <a:rPr lang="de-DE" smtClean="0"/>
              <a:t>‹#›</a:t>
            </a:fld>
            <a:endParaRPr lang="de-DE"/>
          </a:p>
        </p:txBody>
      </p:sp>
      <p:grpSp>
        <p:nvGrpSpPr>
          <p:cNvPr id="7" name="Group 6">
            <a:extLst>
              <a:ext uri="{FF2B5EF4-FFF2-40B4-BE49-F238E27FC236}">
                <a16:creationId xmlns:a16="http://schemas.microsoft.com/office/drawing/2014/main" id="{9BD6424F-21ED-3FCA-9D27-1BD815F155E5}"/>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0E0611D9-35F8-F0DE-02B9-74692D9A140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AAAA2D1-EA41-EFE8-AB45-84D7933C6C9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1955507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de-DE"/>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35.gif"/><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customXml" Target="../ink/ink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2.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5bEZbFxSJYM?feature=oembed" TargetMode="External"/><Relationship Id="rId1" Type="http://schemas.openxmlformats.org/officeDocument/2006/relationships/tags" Target="../tags/tag15.xml"/><Relationship Id="rId6" Type="http://schemas.openxmlformats.org/officeDocument/2006/relationships/image" Target="../media/image65.png"/><Relationship Id="rId5" Type="http://schemas.openxmlformats.org/officeDocument/2006/relationships/customXml" Target="../ink/ink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22.xml"/><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27.xml"/><Relationship Id="rId5" Type="http://schemas.openxmlformats.org/officeDocument/2006/relationships/image" Target="../media/image78.jpe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hyperlink" Target="https://darknetdiaries.com/episode/4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5.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5.xml"/><Relationship Id="rId1" Type="http://schemas.openxmlformats.org/officeDocument/2006/relationships/tags" Target="../tags/tag32.xml"/><Relationship Id="rId5" Type="http://schemas.openxmlformats.org/officeDocument/2006/relationships/image" Target="../media/image2.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2.png"/><Relationship Id="rId2"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114.png"/><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slideLayout" Target="../slideLayouts/slideLayout5.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5.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4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5.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45.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46.xml"/><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5.xml"/><Relationship Id="rId1" Type="http://schemas.openxmlformats.org/officeDocument/2006/relationships/tags" Target="../tags/tag4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5.xml"/><Relationship Id="rId1" Type="http://schemas.openxmlformats.org/officeDocument/2006/relationships/tags" Target="../tags/tag50.xml"/></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5.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1.xml"/></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xml"/><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2.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Presentation by: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Topic 6: Insider Threats - </a:t>
            </a:r>
          </a:p>
          <a:p>
            <a:r>
              <a:rPr lang="en-US" sz="4800" dirty="0">
                <a:solidFill>
                  <a:schemeClr val="tx1"/>
                </a:solidFill>
              </a:rPr>
              <a:t>Prevention, detection, mitigation</a:t>
            </a:r>
          </a:p>
          <a:p>
            <a:endParaRPr lang="en-US" sz="4800" dirty="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C99E8F-61B6-4929-5320-6A28CB5B8C00}"/>
              </a:ext>
            </a:extLst>
          </p:cNvPr>
          <p:cNvPicPr>
            <a:picLocks noChangeAspect="1"/>
          </p:cNvPicPr>
          <p:nvPr/>
        </p:nvPicPr>
        <p:blipFill>
          <a:blip r:embed="rId3">
            <a:alphaModFix amt="26000"/>
          </a:blip>
          <a:stretch>
            <a:fillRect/>
          </a:stretch>
        </p:blipFill>
        <p:spPr>
          <a:xfrm>
            <a:off x="0" y="0"/>
            <a:ext cx="14630400" cy="8229600"/>
          </a:xfrm>
          <a:prstGeom prst="rect">
            <a:avLst/>
          </a:prstGeom>
        </p:spPr>
      </p:pic>
      <p:sp>
        <p:nvSpPr>
          <p:cNvPr id="2" name="Tittel 1"/>
          <p:cNvSpPr>
            <a:spLocks noGrp="1"/>
          </p:cNvSpPr>
          <p:nvPr>
            <p:ph type="title"/>
          </p:nvPr>
        </p:nvSpPr>
        <p:spPr/>
        <p:txBody>
          <a:bodyPr/>
          <a:lstStyle/>
          <a:p>
            <a:r>
              <a:rPr lang="nb-NO" dirty="0"/>
              <a:t>Interaction Paradigm</a:t>
            </a:r>
          </a:p>
        </p:txBody>
      </p:sp>
      <p:sp>
        <p:nvSpPr>
          <p:cNvPr id="3" name="Plassholder for innhold 2"/>
          <p:cNvSpPr>
            <a:spLocks noGrp="1"/>
          </p:cNvSpPr>
          <p:nvPr>
            <p:ph idx="1"/>
          </p:nvPr>
        </p:nvSpPr>
        <p:spPr>
          <a:xfrm>
            <a:off x="1005840" y="1702191"/>
            <a:ext cx="12618720" cy="5710165"/>
          </a:xfrm>
        </p:spPr>
        <p:txBody>
          <a:bodyPr>
            <a:normAutofit/>
          </a:bodyPr>
          <a:lstStyle/>
          <a:p>
            <a:pPr marL="0" indent="0" algn="ctr">
              <a:buNone/>
            </a:pPr>
            <a:r>
              <a:rPr lang="nb-NO" sz="11520" dirty="0"/>
              <a:t>B= f(P x S)</a:t>
            </a:r>
          </a:p>
          <a:p>
            <a:pPr marL="0" indent="0">
              <a:buNone/>
            </a:pPr>
            <a:r>
              <a:rPr lang="nb-NO" sz="5280" dirty="0"/>
              <a:t>Diathesis Stress Model</a:t>
            </a:r>
          </a:p>
          <a:p>
            <a:pPr marL="0" indent="0">
              <a:buNone/>
            </a:pPr>
            <a:endParaRPr lang="nb-NO" sz="4800" dirty="0"/>
          </a:p>
          <a:p>
            <a:pPr marL="0" indent="0">
              <a:buNone/>
            </a:pPr>
            <a:endParaRPr lang="nb-NO" sz="4800" dirty="0"/>
          </a:p>
        </p:txBody>
      </p:sp>
      <p:pic>
        <p:nvPicPr>
          <p:cNvPr id="2050" name="Picture 2" descr="Diathesis stress model. Emotional of positive parenting with model of trust  protection 47382642 Vector Art at Vecteezy">
            <a:extLst>
              <a:ext uri="{FF2B5EF4-FFF2-40B4-BE49-F238E27FC236}">
                <a16:creationId xmlns:a16="http://schemas.microsoft.com/office/drawing/2014/main" id="{ACBEDAF1-3AE2-EB11-7EB8-4C0254B6A1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01"/>
          <a:stretch/>
        </p:blipFill>
        <p:spPr bwMode="auto">
          <a:xfrm>
            <a:off x="1" y="5219114"/>
            <a:ext cx="8215532" cy="3010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diathesis–stress model of disease. People who are resilient to... |  Download Scientific Diagram">
            <a:extLst>
              <a:ext uri="{FF2B5EF4-FFF2-40B4-BE49-F238E27FC236}">
                <a16:creationId xmlns:a16="http://schemas.microsoft.com/office/drawing/2014/main" id="{D7E65272-08FA-6767-531E-D0A2B6855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3070" y="3509889"/>
            <a:ext cx="4719712" cy="47197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32556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randombar(horizontal)">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9B7632-A93B-32ED-A8F2-1844547AA286}"/>
              </a:ext>
            </a:extLst>
          </p:cNvPr>
          <p:cNvPicPr>
            <a:picLocks noChangeAspect="1"/>
          </p:cNvPicPr>
          <p:nvPr/>
        </p:nvPicPr>
        <p:blipFill>
          <a:blip r:embed="rId4">
            <a:alphaModFix amt="22000"/>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60C3DF5E-B51A-7EC2-0262-0CEE7A393324}"/>
              </a:ext>
            </a:extLst>
          </p:cNvPr>
          <p:cNvSpPr>
            <a:spLocks noGrp="1"/>
          </p:cNvSpPr>
          <p:nvPr>
            <p:ph type="title"/>
          </p:nvPr>
        </p:nvSpPr>
        <p:spPr/>
        <p:txBody>
          <a:bodyPr/>
          <a:lstStyle/>
          <a:p>
            <a:r>
              <a:rPr lang="nb-NO" dirty="0"/>
              <a:t>Interactions...SOFIT (Greitzer 2019)</a:t>
            </a:r>
            <a:endParaRPr lang="en-GB" dirty="0"/>
          </a:p>
        </p:txBody>
      </p:sp>
      <p:pic>
        <p:nvPicPr>
          <p:cNvPr id="5" name="Picture 4">
            <a:extLst>
              <a:ext uri="{FF2B5EF4-FFF2-40B4-BE49-F238E27FC236}">
                <a16:creationId xmlns:a16="http://schemas.microsoft.com/office/drawing/2014/main" id="{FA500A6A-C318-F23C-C4E8-702DB0D1F8AC}"/>
              </a:ext>
            </a:extLst>
          </p:cNvPr>
          <p:cNvPicPr>
            <a:picLocks noChangeAspect="1"/>
          </p:cNvPicPr>
          <p:nvPr/>
        </p:nvPicPr>
        <p:blipFill>
          <a:blip r:embed="rId5"/>
          <a:stretch>
            <a:fillRect/>
          </a:stretch>
        </p:blipFill>
        <p:spPr>
          <a:xfrm>
            <a:off x="349857" y="1961240"/>
            <a:ext cx="9130912" cy="5830211"/>
          </a:xfrm>
          <a:prstGeom prst="rect">
            <a:avLst/>
          </a:prstGeom>
        </p:spPr>
      </p:pic>
      <p:pic>
        <p:nvPicPr>
          <p:cNvPr id="7" name="Content Placeholder 6">
            <a:extLst>
              <a:ext uri="{FF2B5EF4-FFF2-40B4-BE49-F238E27FC236}">
                <a16:creationId xmlns:a16="http://schemas.microsoft.com/office/drawing/2014/main" id="{09C4D219-B385-F71B-C357-C7106B9F84AE}"/>
              </a:ext>
            </a:extLst>
          </p:cNvPr>
          <p:cNvPicPr>
            <a:picLocks noGrp="1" noChangeAspect="1"/>
          </p:cNvPicPr>
          <p:nvPr>
            <p:ph idx="1"/>
          </p:nvPr>
        </p:nvPicPr>
        <p:blipFill>
          <a:blip r:embed="rId6"/>
          <a:stretch>
            <a:fillRect/>
          </a:stretch>
        </p:blipFill>
        <p:spPr>
          <a:xfrm>
            <a:off x="4379976" y="1597363"/>
            <a:ext cx="9447565" cy="6557963"/>
          </a:xfrm>
        </p:spPr>
      </p:pic>
    </p:spTree>
    <p:custDataLst>
      <p:tags r:id="rId1"/>
    </p:custDataLst>
    <p:extLst>
      <p:ext uri="{BB962C8B-B14F-4D97-AF65-F5344CB8AC3E}">
        <p14:creationId xmlns:p14="http://schemas.microsoft.com/office/powerpoint/2010/main" val="12742771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290312-240E-5D15-85E5-C55935BE564F}"/>
              </a:ext>
            </a:extLst>
          </p:cNvPr>
          <p:cNvPicPr>
            <a:picLocks noChangeAspect="1"/>
          </p:cNvPicPr>
          <p:nvPr/>
        </p:nvPicPr>
        <p:blipFill>
          <a:blip r:embed="rId3">
            <a:alphaModFix amt="17000"/>
          </a:blip>
          <a:stretch>
            <a:fillRect/>
          </a:stretch>
        </p:blipFill>
        <p:spPr>
          <a:xfrm>
            <a:off x="0" y="0"/>
            <a:ext cx="14630400" cy="8229600"/>
          </a:xfrm>
          <a:prstGeom prst="rect">
            <a:avLst/>
          </a:prstGeom>
        </p:spPr>
      </p:pic>
      <p:pic>
        <p:nvPicPr>
          <p:cNvPr id="4" name="Bilde 3"/>
          <p:cNvPicPr>
            <a:picLocks noChangeAspect="1"/>
          </p:cNvPicPr>
          <p:nvPr/>
        </p:nvPicPr>
        <p:blipFill>
          <a:blip r:embed="rId4"/>
          <a:stretch>
            <a:fillRect/>
          </a:stretch>
        </p:blipFill>
        <p:spPr>
          <a:xfrm>
            <a:off x="3582956" y="-200847"/>
            <a:ext cx="11450447" cy="8598398"/>
          </a:xfrm>
          <a:prstGeom prst="rect">
            <a:avLst/>
          </a:prstGeom>
        </p:spPr>
      </p:pic>
      <p:sp>
        <p:nvSpPr>
          <p:cNvPr id="2" name="Tittel 1"/>
          <p:cNvSpPr>
            <a:spLocks noGrp="1"/>
          </p:cNvSpPr>
          <p:nvPr>
            <p:ph type="title"/>
          </p:nvPr>
        </p:nvSpPr>
        <p:spPr>
          <a:xfrm>
            <a:off x="1005839" y="438150"/>
            <a:ext cx="4637315" cy="1590676"/>
          </a:xfrm>
        </p:spPr>
        <p:txBody>
          <a:bodyPr/>
          <a:lstStyle/>
          <a:p>
            <a:r>
              <a:rPr lang="nb-NO" dirty="0"/>
              <a:t>Resiprocal Determinism</a:t>
            </a:r>
            <a:endParaRPr lang="en-GB" dirty="0"/>
          </a:p>
        </p:txBody>
      </p:sp>
    </p:spTree>
    <p:extLst>
      <p:ext uri="{BB962C8B-B14F-4D97-AF65-F5344CB8AC3E}">
        <p14:creationId xmlns:p14="http://schemas.microsoft.com/office/powerpoint/2010/main" val="13004609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ED2FA-ECAD-3F63-0745-D6969416429A}"/>
              </a:ext>
            </a:extLst>
          </p:cNvPr>
          <p:cNvPicPr>
            <a:picLocks noChangeAspect="1"/>
          </p:cNvPicPr>
          <p:nvPr/>
        </p:nvPicPr>
        <p:blipFill>
          <a:blip r:embed="rId4">
            <a:alphaModFix amt="34000"/>
          </a:blip>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7FBA35B0-3532-50F7-A27F-56BB16B67B58}"/>
              </a:ext>
            </a:extLst>
          </p:cNvPr>
          <p:cNvSpPr>
            <a:spLocks noGrp="1"/>
          </p:cNvSpPr>
          <p:nvPr>
            <p:ph type="title"/>
          </p:nvPr>
        </p:nvSpPr>
        <p:spPr/>
        <p:txBody>
          <a:bodyPr/>
          <a:lstStyle/>
          <a:p>
            <a:r>
              <a:rPr lang="de-DE" dirty="0"/>
              <a:t>Fundamental Attribution Error</a:t>
            </a:r>
          </a:p>
        </p:txBody>
      </p:sp>
      <p:sp>
        <p:nvSpPr>
          <p:cNvPr id="3" name="Inhaltsplatzhalter 2">
            <a:extLst>
              <a:ext uri="{FF2B5EF4-FFF2-40B4-BE49-F238E27FC236}">
                <a16:creationId xmlns:a16="http://schemas.microsoft.com/office/drawing/2014/main" id="{D4D4A809-AC25-CE1F-C461-C6041A28691B}"/>
              </a:ext>
            </a:extLst>
          </p:cNvPr>
          <p:cNvSpPr>
            <a:spLocks noGrp="1"/>
          </p:cNvSpPr>
          <p:nvPr>
            <p:ph idx="1"/>
          </p:nvPr>
        </p:nvSpPr>
        <p:spPr/>
        <p:txBody>
          <a:bodyPr/>
          <a:lstStyle/>
          <a:p>
            <a:r>
              <a:rPr lang="de-DE" dirty="0" err="1"/>
              <a:t>We</a:t>
            </a:r>
            <a:r>
              <a:rPr lang="de-DE" dirty="0"/>
              <a:t> </a:t>
            </a:r>
            <a:r>
              <a:rPr lang="de-DE" dirty="0" err="1"/>
              <a:t>predict</a:t>
            </a:r>
            <a:r>
              <a:rPr lang="de-DE" dirty="0"/>
              <a:t> others‘ </a:t>
            </a:r>
            <a:r>
              <a:rPr lang="de-DE" dirty="0" err="1"/>
              <a:t>actions</a:t>
            </a:r>
            <a:r>
              <a:rPr lang="de-DE" dirty="0"/>
              <a:t> on </a:t>
            </a:r>
            <a:r>
              <a:rPr lang="de-DE" dirty="0" err="1"/>
              <a:t>the</a:t>
            </a:r>
            <a:r>
              <a:rPr lang="de-DE" dirty="0"/>
              <a:t> </a:t>
            </a:r>
            <a:r>
              <a:rPr lang="de-DE" dirty="0" err="1"/>
              <a:t>basis</a:t>
            </a:r>
            <a:r>
              <a:rPr lang="de-DE" dirty="0"/>
              <a:t> </a:t>
            </a:r>
            <a:r>
              <a:rPr lang="de-DE" dirty="0" err="1"/>
              <a:t>of</a:t>
            </a:r>
            <a:r>
              <a:rPr lang="de-DE" dirty="0"/>
              <a:t> </a:t>
            </a:r>
            <a:r>
              <a:rPr lang="de-DE" dirty="0" err="1"/>
              <a:t>our</a:t>
            </a:r>
            <a:r>
              <a:rPr lang="de-DE" dirty="0"/>
              <a:t> </a:t>
            </a:r>
            <a:r>
              <a:rPr lang="de-DE" dirty="0" err="1"/>
              <a:t>assumptions</a:t>
            </a:r>
            <a:r>
              <a:rPr lang="de-DE" dirty="0"/>
              <a:t> </a:t>
            </a:r>
            <a:r>
              <a:rPr lang="de-DE" dirty="0" err="1"/>
              <a:t>about</a:t>
            </a:r>
            <a:r>
              <a:rPr lang="de-DE" dirty="0"/>
              <a:t> their </a:t>
            </a:r>
            <a:r>
              <a:rPr lang="de-DE" dirty="0" err="1"/>
              <a:t>personality</a:t>
            </a:r>
            <a:endParaRPr lang="de-DE" dirty="0"/>
          </a:p>
          <a:p>
            <a:r>
              <a:rPr lang="de-DE" b="1" dirty="0">
                <a:solidFill>
                  <a:srgbClr val="FF0000"/>
                </a:solidFill>
              </a:rPr>
              <a:t>B = P x E</a:t>
            </a:r>
          </a:p>
        </p:txBody>
      </p:sp>
      <p:pic>
        <p:nvPicPr>
          <p:cNvPr id="4" name="Bilde 5">
            <a:extLst>
              <a:ext uri="{FF2B5EF4-FFF2-40B4-BE49-F238E27FC236}">
                <a16:creationId xmlns:a16="http://schemas.microsoft.com/office/drawing/2014/main" id="{562B9563-A75E-7F3B-C783-C218D5668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2099" y="3316380"/>
            <a:ext cx="6134438" cy="4095976"/>
          </a:xfrm>
          <a:prstGeom prst="rect">
            <a:avLst/>
          </a:prstGeom>
        </p:spPr>
      </p:pic>
    </p:spTree>
    <p:custDataLst>
      <p:tags r:id="rId1"/>
    </p:custDataLst>
    <p:extLst>
      <p:ext uri="{BB962C8B-B14F-4D97-AF65-F5344CB8AC3E}">
        <p14:creationId xmlns:p14="http://schemas.microsoft.com/office/powerpoint/2010/main" val="30812681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AA237-EF83-AFDC-34B5-8B1D54DE633C}"/>
              </a:ext>
            </a:extLst>
          </p:cNvPr>
          <p:cNvPicPr>
            <a:picLocks noChangeAspect="1"/>
          </p:cNvPicPr>
          <p:nvPr/>
        </p:nvPicPr>
        <p:blipFill>
          <a:blip r:embed="rId3"/>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F423D908-DE8D-84F1-AFB8-AB6606927E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6AA2556-E639-795B-354A-CD514BA8BF7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59F8427-BCBC-EF26-A8A8-113F10B6674C}"/>
              </a:ext>
            </a:extLst>
          </p:cNvPr>
          <p:cNvPicPr>
            <a:picLocks noChangeAspect="1"/>
          </p:cNvPicPr>
          <p:nvPr/>
        </p:nvPicPr>
        <p:blipFill>
          <a:blip r:embed="rId4"/>
          <a:stretch>
            <a:fillRect/>
          </a:stretch>
        </p:blipFill>
        <p:spPr>
          <a:xfrm>
            <a:off x="844062" y="158161"/>
            <a:ext cx="12618720" cy="7715446"/>
          </a:xfrm>
          <a:prstGeom prst="rect">
            <a:avLst/>
          </a:prstGeom>
        </p:spPr>
      </p:pic>
    </p:spTree>
    <p:extLst>
      <p:ext uri="{BB962C8B-B14F-4D97-AF65-F5344CB8AC3E}">
        <p14:creationId xmlns:p14="http://schemas.microsoft.com/office/powerpoint/2010/main" val="3675906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E668ABDB-82A6-107E-A676-8958A23CFB29}"/>
              </a:ext>
            </a:extLst>
          </p:cNvPr>
          <p:cNvPicPr>
            <a:picLocks noChangeAspect="1"/>
          </p:cNvPicPr>
          <p:nvPr/>
        </p:nvPicPr>
        <p:blipFill>
          <a:blip r:embed="rId4"/>
          <a:stretch>
            <a:fillRect/>
          </a:stretch>
        </p:blipFill>
        <p:spPr>
          <a:xfrm>
            <a:off x="0" y="1"/>
            <a:ext cx="9812786" cy="4854611"/>
          </a:xfrm>
          <a:prstGeom prst="rect">
            <a:avLst/>
          </a:prstGeom>
        </p:spPr>
      </p:pic>
      <p:sp>
        <p:nvSpPr>
          <p:cNvPr id="16" name="Textfeld 15">
            <a:extLst>
              <a:ext uri="{FF2B5EF4-FFF2-40B4-BE49-F238E27FC236}">
                <a16:creationId xmlns:a16="http://schemas.microsoft.com/office/drawing/2014/main" id="{3F8AD32E-31A5-C7ED-80EB-6B01A8F821DE}"/>
              </a:ext>
            </a:extLst>
          </p:cNvPr>
          <p:cNvSpPr txBox="1"/>
          <p:nvPr/>
        </p:nvSpPr>
        <p:spPr>
          <a:xfrm>
            <a:off x="451925" y="5390926"/>
            <a:ext cx="4103370" cy="2419124"/>
          </a:xfrm>
          <a:prstGeom prst="rect">
            <a:avLst/>
          </a:prstGeom>
          <a:noFill/>
        </p:spPr>
        <p:txBody>
          <a:bodyPr wrap="square" rtlCol="0">
            <a:spAutoFit/>
          </a:bodyPr>
          <a:lstStyle/>
          <a:p>
            <a:pPr defTabSz="1097280"/>
            <a:r>
              <a:rPr lang="de-DE" sz="2160" dirty="0">
                <a:solidFill>
                  <a:prstClr val="black"/>
                </a:solidFill>
                <a:latin typeface="Calibri" panose="020F0502020204030204"/>
              </a:rPr>
              <a:t>CS‘s and </a:t>
            </a:r>
            <a:r>
              <a:rPr lang="de-DE" sz="2160" dirty="0" err="1">
                <a:solidFill>
                  <a:prstClr val="black"/>
                </a:solidFill>
                <a:latin typeface="Calibri" panose="020F0502020204030204"/>
              </a:rPr>
              <a:t>employee‘s</a:t>
            </a:r>
            <a:r>
              <a:rPr lang="de-DE" sz="2160" dirty="0">
                <a:solidFill>
                  <a:prstClr val="black"/>
                </a:solidFill>
                <a:latin typeface="Calibri" panose="020F0502020204030204"/>
              </a:rPr>
              <a:t> </a:t>
            </a:r>
            <a:r>
              <a:rPr lang="de-DE" sz="2160" dirty="0" err="1">
                <a:solidFill>
                  <a:prstClr val="black"/>
                </a:solidFill>
                <a:latin typeface="Calibri" panose="020F0502020204030204"/>
              </a:rPr>
              <a:t>perspective</a:t>
            </a:r>
            <a:r>
              <a:rPr lang="de-DE" sz="2160" dirty="0">
                <a:solidFill>
                  <a:prstClr val="black"/>
                </a:solidFill>
                <a:latin typeface="Calibri" panose="020F0502020204030204"/>
              </a:rPr>
              <a:t> </a:t>
            </a:r>
            <a:r>
              <a:rPr lang="de-DE" sz="2160" dirty="0" err="1">
                <a:solidFill>
                  <a:prstClr val="black"/>
                </a:solidFill>
                <a:latin typeface="Calibri" panose="020F0502020204030204"/>
              </a:rPr>
              <a:t>differ</a:t>
            </a:r>
            <a:r>
              <a:rPr lang="de-DE" sz="2160" dirty="0">
                <a:solidFill>
                  <a:prstClr val="black"/>
                </a:solidFill>
                <a:latin typeface="Calibri" panose="020F0502020204030204"/>
              </a:rPr>
              <a:t>.</a:t>
            </a:r>
          </a:p>
          <a:p>
            <a:pPr defTabSz="1097280"/>
            <a:endParaRPr lang="de-DE" sz="2160" dirty="0">
              <a:solidFill>
                <a:prstClr val="black"/>
              </a:solidFill>
              <a:latin typeface="Calibri" panose="020F0502020204030204"/>
            </a:endParaRPr>
          </a:p>
          <a:p>
            <a:pPr defTabSz="1097280"/>
            <a:r>
              <a:rPr lang="de-DE" sz="2160" dirty="0" err="1">
                <a:solidFill>
                  <a:prstClr val="black"/>
                </a:solidFill>
                <a:latin typeface="Calibri" panose="020F0502020204030204"/>
              </a:rPr>
              <a:t>Confusion</a:t>
            </a:r>
            <a:r>
              <a:rPr lang="de-DE" sz="2160" dirty="0">
                <a:solidFill>
                  <a:prstClr val="black"/>
                </a:solidFill>
                <a:latin typeface="Calibri" panose="020F0502020204030204"/>
              </a:rPr>
              <a:t> </a:t>
            </a:r>
            <a:r>
              <a:rPr lang="de-DE" sz="2160" dirty="0" err="1">
                <a:solidFill>
                  <a:prstClr val="black"/>
                </a:solidFill>
                <a:latin typeface="Calibri" panose="020F0502020204030204"/>
              </a:rPr>
              <a:t>about</a:t>
            </a:r>
            <a:r>
              <a:rPr lang="de-DE" sz="2160" dirty="0">
                <a:solidFill>
                  <a:prstClr val="black"/>
                </a:solidFill>
                <a:latin typeface="Calibri" panose="020F0502020204030204"/>
              </a:rPr>
              <a:t> situational </a:t>
            </a:r>
            <a:r>
              <a:rPr lang="de-DE" sz="2160" dirty="0" err="1">
                <a:solidFill>
                  <a:prstClr val="black"/>
                </a:solidFill>
                <a:latin typeface="Calibri" panose="020F0502020204030204"/>
              </a:rPr>
              <a:t>demands</a:t>
            </a:r>
            <a:r>
              <a:rPr lang="de-DE" sz="2160" dirty="0">
                <a:solidFill>
                  <a:prstClr val="black"/>
                </a:solidFill>
                <a:latin typeface="Calibri" panose="020F0502020204030204"/>
              </a:rPr>
              <a:t> and </a:t>
            </a:r>
            <a:r>
              <a:rPr lang="de-DE" sz="2160" dirty="0" err="1">
                <a:solidFill>
                  <a:prstClr val="black"/>
                </a:solidFill>
                <a:latin typeface="Calibri" panose="020F0502020204030204"/>
              </a:rPr>
              <a:t>conflict</a:t>
            </a:r>
            <a:r>
              <a:rPr lang="de-DE" sz="2160" dirty="0">
                <a:solidFill>
                  <a:prstClr val="black"/>
                </a:solidFill>
                <a:latin typeface="Calibri" panose="020F0502020204030204"/>
              </a:rPr>
              <a:t> with </a:t>
            </a:r>
            <a:r>
              <a:rPr lang="de-DE" sz="2160" dirty="0" err="1">
                <a:solidFill>
                  <a:prstClr val="black"/>
                </a:solidFill>
                <a:latin typeface="Calibri" panose="020F0502020204030204"/>
              </a:rPr>
              <a:t>goals</a:t>
            </a:r>
            <a:r>
              <a:rPr lang="de-DE" sz="2160" dirty="0">
                <a:solidFill>
                  <a:prstClr val="black"/>
                </a:solidFill>
                <a:latin typeface="Calibri" panose="020F0502020204030204"/>
              </a:rPr>
              <a:t> vs. lack </a:t>
            </a:r>
            <a:r>
              <a:rPr lang="de-DE" sz="2160" dirty="0" err="1">
                <a:solidFill>
                  <a:prstClr val="black"/>
                </a:solidFill>
                <a:latin typeface="Calibri" panose="020F0502020204030204"/>
              </a:rPr>
              <a:t>of</a:t>
            </a:r>
            <a:r>
              <a:rPr lang="de-DE" sz="2160" dirty="0">
                <a:solidFill>
                  <a:prstClr val="black"/>
                </a:solidFill>
                <a:latin typeface="Calibri" panose="020F0502020204030204"/>
              </a:rPr>
              <a:t> </a:t>
            </a:r>
            <a:r>
              <a:rPr lang="de-DE" sz="2160" dirty="0" err="1">
                <a:solidFill>
                  <a:prstClr val="black"/>
                </a:solidFill>
                <a:latin typeface="Calibri" panose="020F0502020204030204"/>
              </a:rPr>
              <a:t>motivation</a:t>
            </a:r>
            <a:r>
              <a:rPr lang="de-DE" sz="2160" dirty="0">
                <a:solidFill>
                  <a:prstClr val="black"/>
                </a:solidFill>
                <a:latin typeface="Calibri" panose="020F0502020204030204"/>
              </a:rPr>
              <a:t> </a:t>
            </a:r>
            <a:r>
              <a:rPr lang="de-DE" sz="2160" dirty="0" err="1">
                <a:solidFill>
                  <a:prstClr val="black"/>
                </a:solidFill>
                <a:latin typeface="Calibri" panose="020F0502020204030204"/>
              </a:rPr>
              <a:t>or</a:t>
            </a:r>
            <a:r>
              <a:rPr lang="de-DE" sz="2160" dirty="0">
                <a:solidFill>
                  <a:prstClr val="black"/>
                </a:solidFill>
                <a:latin typeface="Calibri" panose="020F0502020204030204"/>
              </a:rPr>
              <a:t> </a:t>
            </a:r>
            <a:r>
              <a:rPr lang="de-DE" sz="2160" dirty="0" err="1">
                <a:solidFill>
                  <a:prstClr val="black"/>
                </a:solidFill>
                <a:latin typeface="Calibri" panose="020F0502020204030204"/>
              </a:rPr>
              <a:t>disagreement</a:t>
            </a:r>
            <a:r>
              <a:rPr lang="de-DE" sz="2160" dirty="0">
                <a:solidFill>
                  <a:prstClr val="black"/>
                </a:solidFill>
                <a:latin typeface="Calibri" panose="020F0502020204030204"/>
              </a:rPr>
              <a:t> on </a:t>
            </a:r>
            <a:r>
              <a:rPr lang="de-DE" sz="2160" dirty="0" err="1">
                <a:solidFill>
                  <a:prstClr val="black"/>
                </a:solidFill>
                <a:latin typeface="Calibri" panose="020F0502020204030204"/>
              </a:rPr>
              <a:t>the</a:t>
            </a:r>
            <a:r>
              <a:rPr lang="de-DE" sz="2160" dirty="0">
                <a:solidFill>
                  <a:prstClr val="black"/>
                </a:solidFill>
                <a:latin typeface="Calibri" panose="020F0502020204030204"/>
              </a:rPr>
              <a:t> </a:t>
            </a:r>
            <a:r>
              <a:rPr lang="de-DE" sz="2160" dirty="0" err="1">
                <a:solidFill>
                  <a:prstClr val="black"/>
                </a:solidFill>
                <a:latin typeface="Calibri" panose="020F0502020204030204"/>
              </a:rPr>
              <a:t>goal</a:t>
            </a:r>
            <a:r>
              <a:rPr lang="de-DE" sz="2160" dirty="0">
                <a:solidFill>
                  <a:prstClr val="black"/>
                </a:solidFill>
                <a:latin typeface="Calibri" panose="020F0502020204030204"/>
              </a:rPr>
              <a:t>.</a:t>
            </a:r>
          </a:p>
        </p:txBody>
      </p:sp>
      <p:grpSp>
        <p:nvGrpSpPr>
          <p:cNvPr id="50" name="Gruppieren 49">
            <a:extLst>
              <a:ext uri="{FF2B5EF4-FFF2-40B4-BE49-F238E27FC236}">
                <a16:creationId xmlns:a16="http://schemas.microsoft.com/office/drawing/2014/main" id="{5CF59243-6376-F66F-F605-B327E4F24F33}"/>
              </a:ext>
            </a:extLst>
          </p:cNvPr>
          <p:cNvGrpSpPr/>
          <p:nvPr/>
        </p:nvGrpSpPr>
        <p:grpSpPr>
          <a:xfrm>
            <a:off x="5241646" y="371050"/>
            <a:ext cx="8326651" cy="7367342"/>
            <a:chOff x="4368038" y="309208"/>
            <a:chExt cx="6938876" cy="6139452"/>
          </a:xfrm>
        </p:grpSpPr>
        <p:pic>
          <p:nvPicPr>
            <p:cNvPr id="7" name="Grafik 6">
              <a:extLst>
                <a:ext uri="{FF2B5EF4-FFF2-40B4-BE49-F238E27FC236}">
                  <a16:creationId xmlns:a16="http://schemas.microsoft.com/office/drawing/2014/main" id="{639370CA-CF57-4572-9528-DDE327F3876A}"/>
                </a:ext>
              </a:extLst>
            </p:cNvPr>
            <p:cNvPicPr>
              <a:picLocks noChangeAspect="1"/>
            </p:cNvPicPr>
            <p:nvPr/>
          </p:nvPicPr>
          <p:blipFill>
            <a:blip r:embed="rId5"/>
            <a:stretch>
              <a:fillRect/>
            </a:stretch>
          </p:blipFill>
          <p:spPr>
            <a:xfrm>
              <a:off x="4368038" y="794983"/>
              <a:ext cx="3581900" cy="5077534"/>
            </a:xfrm>
            <a:prstGeom prst="rect">
              <a:avLst/>
            </a:prstGeom>
          </p:spPr>
        </p:pic>
        <p:pic>
          <p:nvPicPr>
            <p:cNvPr id="11" name="Grafik 10">
              <a:extLst>
                <a:ext uri="{FF2B5EF4-FFF2-40B4-BE49-F238E27FC236}">
                  <a16:creationId xmlns:a16="http://schemas.microsoft.com/office/drawing/2014/main" id="{24E5D073-D595-D727-A243-04C55B0C7AD6}"/>
                </a:ext>
              </a:extLst>
            </p:cNvPr>
            <p:cNvPicPr>
              <a:picLocks noChangeAspect="1"/>
            </p:cNvPicPr>
            <p:nvPr/>
          </p:nvPicPr>
          <p:blipFill>
            <a:blip r:embed="rId6"/>
            <a:stretch>
              <a:fillRect/>
            </a:stretch>
          </p:blipFill>
          <p:spPr>
            <a:xfrm>
              <a:off x="7801225" y="309208"/>
              <a:ext cx="3505689" cy="2638793"/>
            </a:xfrm>
            <a:prstGeom prst="rect">
              <a:avLst/>
            </a:prstGeom>
          </p:spPr>
        </p:pic>
        <p:pic>
          <p:nvPicPr>
            <p:cNvPr id="13" name="Grafik 12">
              <a:extLst>
                <a:ext uri="{FF2B5EF4-FFF2-40B4-BE49-F238E27FC236}">
                  <a16:creationId xmlns:a16="http://schemas.microsoft.com/office/drawing/2014/main" id="{D35F8A5D-3683-BFD1-6D09-A3BC80BDBEAC}"/>
                </a:ext>
              </a:extLst>
            </p:cNvPr>
            <p:cNvPicPr>
              <a:picLocks noChangeAspect="1"/>
            </p:cNvPicPr>
            <p:nvPr/>
          </p:nvPicPr>
          <p:blipFill>
            <a:blip r:embed="rId7"/>
            <a:stretch>
              <a:fillRect/>
            </a:stretch>
          </p:blipFill>
          <p:spPr>
            <a:xfrm>
              <a:off x="7801225" y="3076339"/>
              <a:ext cx="3505689" cy="3372321"/>
            </a:xfrm>
            <a:prstGeom prst="rect">
              <a:avLst/>
            </a:prstGeom>
          </p:spPr>
        </p:pic>
        <p:cxnSp>
          <p:nvCxnSpPr>
            <p:cNvPr id="18" name="Gerader Verbinder 17">
              <a:extLst>
                <a:ext uri="{FF2B5EF4-FFF2-40B4-BE49-F238E27FC236}">
                  <a16:creationId xmlns:a16="http://schemas.microsoft.com/office/drawing/2014/main" id="{7B3D80D0-A20A-1433-0B2E-F6B556D72C1A}"/>
                </a:ext>
              </a:extLst>
            </p:cNvPr>
            <p:cNvCxnSpPr/>
            <p:nvPr/>
          </p:nvCxnSpPr>
          <p:spPr>
            <a:xfrm>
              <a:off x="4733925" y="2428875"/>
              <a:ext cx="29908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9" name="Gerader Verbinder 18">
              <a:extLst>
                <a:ext uri="{FF2B5EF4-FFF2-40B4-BE49-F238E27FC236}">
                  <a16:creationId xmlns:a16="http://schemas.microsoft.com/office/drawing/2014/main" id="{1BE1B792-9EB7-D56B-1177-E14E1B97FFBB}"/>
                </a:ext>
              </a:extLst>
            </p:cNvPr>
            <p:cNvCxnSpPr>
              <a:cxnSpLocks/>
            </p:cNvCxnSpPr>
            <p:nvPr/>
          </p:nvCxnSpPr>
          <p:spPr>
            <a:xfrm>
              <a:off x="4495800" y="258127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Gerader Verbinder 20">
              <a:extLst>
                <a:ext uri="{FF2B5EF4-FFF2-40B4-BE49-F238E27FC236}">
                  <a16:creationId xmlns:a16="http://schemas.microsoft.com/office/drawing/2014/main" id="{7EBEB80E-3D34-6204-83A6-3CA0ECC48020}"/>
                </a:ext>
              </a:extLst>
            </p:cNvPr>
            <p:cNvCxnSpPr>
              <a:cxnSpLocks/>
            </p:cNvCxnSpPr>
            <p:nvPr/>
          </p:nvCxnSpPr>
          <p:spPr>
            <a:xfrm>
              <a:off x="6410325" y="2286000"/>
              <a:ext cx="1314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3" name="Gerader Verbinder 22">
              <a:extLst>
                <a:ext uri="{FF2B5EF4-FFF2-40B4-BE49-F238E27FC236}">
                  <a16:creationId xmlns:a16="http://schemas.microsoft.com/office/drawing/2014/main" id="{8DD9A3D3-1363-B351-9167-92961A3015F4}"/>
                </a:ext>
              </a:extLst>
            </p:cNvPr>
            <p:cNvCxnSpPr>
              <a:cxnSpLocks/>
            </p:cNvCxnSpPr>
            <p:nvPr/>
          </p:nvCxnSpPr>
          <p:spPr>
            <a:xfrm>
              <a:off x="4495800" y="325755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4" name="Gerader Verbinder 23">
              <a:extLst>
                <a:ext uri="{FF2B5EF4-FFF2-40B4-BE49-F238E27FC236}">
                  <a16:creationId xmlns:a16="http://schemas.microsoft.com/office/drawing/2014/main" id="{C962A4CC-A4EB-9192-D087-2A8CB145F421}"/>
                </a:ext>
              </a:extLst>
            </p:cNvPr>
            <p:cNvCxnSpPr>
              <a:cxnSpLocks/>
            </p:cNvCxnSpPr>
            <p:nvPr/>
          </p:nvCxnSpPr>
          <p:spPr>
            <a:xfrm>
              <a:off x="4495800" y="34290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5" name="Gerader Verbinder 24">
              <a:extLst>
                <a:ext uri="{FF2B5EF4-FFF2-40B4-BE49-F238E27FC236}">
                  <a16:creationId xmlns:a16="http://schemas.microsoft.com/office/drawing/2014/main" id="{ECDCFFA7-1EE1-6D0C-BBE7-E7ECD3E8C1E8}"/>
                </a:ext>
              </a:extLst>
            </p:cNvPr>
            <p:cNvCxnSpPr>
              <a:cxnSpLocks/>
            </p:cNvCxnSpPr>
            <p:nvPr/>
          </p:nvCxnSpPr>
          <p:spPr>
            <a:xfrm>
              <a:off x="4495800" y="35528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 name="Gerader Verbinder 25">
              <a:extLst>
                <a:ext uri="{FF2B5EF4-FFF2-40B4-BE49-F238E27FC236}">
                  <a16:creationId xmlns:a16="http://schemas.microsoft.com/office/drawing/2014/main" id="{4CD5B241-175E-2D65-66D5-1C81B5FD9FA2}"/>
                </a:ext>
              </a:extLst>
            </p:cNvPr>
            <p:cNvCxnSpPr>
              <a:cxnSpLocks/>
            </p:cNvCxnSpPr>
            <p:nvPr/>
          </p:nvCxnSpPr>
          <p:spPr>
            <a:xfrm>
              <a:off x="4495800" y="467927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Gerader Verbinder 26">
              <a:extLst>
                <a:ext uri="{FF2B5EF4-FFF2-40B4-BE49-F238E27FC236}">
                  <a16:creationId xmlns:a16="http://schemas.microsoft.com/office/drawing/2014/main" id="{2F6235DA-34F1-C280-2909-063040068567}"/>
                </a:ext>
              </a:extLst>
            </p:cNvPr>
            <p:cNvCxnSpPr>
              <a:cxnSpLocks/>
            </p:cNvCxnSpPr>
            <p:nvPr/>
          </p:nvCxnSpPr>
          <p:spPr>
            <a:xfrm>
              <a:off x="4495800" y="451735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Gerader Verbinder 27">
              <a:extLst>
                <a:ext uri="{FF2B5EF4-FFF2-40B4-BE49-F238E27FC236}">
                  <a16:creationId xmlns:a16="http://schemas.microsoft.com/office/drawing/2014/main" id="{BD0D9290-6A17-B4CB-7F79-114921BB87BB}"/>
                </a:ext>
              </a:extLst>
            </p:cNvPr>
            <p:cNvCxnSpPr>
              <a:cxnSpLocks/>
            </p:cNvCxnSpPr>
            <p:nvPr/>
          </p:nvCxnSpPr>
          <p:spPr>
            <a:xfrm>
              <a:off x="4495800" y="48412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Gerader Verbinder 28">
              <a:extLst>
                <a:ext uri="{FF2B5EF4-FFF2-40B4-BE49-F238E27FC236}">
                  <a16:creationId xmlns:a16="http://schemas.microsoft.com/office/drawing/2014/main" id="{4D54234B-7309-719F-99C7-89502977E847}"/>
                </a:ext>
              </a:extLst>
            </p:cNvPr>
            <p:cNvCxnSpPr>
              <a:cxnSpLocks/>
            </p:cNvCxnSpPr>
            <p:nvPr/>
          </p:nvCxnSpPr>
          <p:spPr>
            <a:xfrm>
              <a:off x="4495800" y="50031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0" name="Gerader Verbinder 29">
              <a:extLst>
                <a:ext uri="{FF2B5EF4-FFF2-40B4-BE49-F238E27FC236}">
                  <a16:creationId xmlns:a16="http://schemas.microsoft.com/office/drawing/2014/main" id="{6A928784-61D0-31A8-3B18-7C890742A2B3}"/>
                </a:ext>
              </a:extLst>
            </p:cNvPr>
            <p:cNvCxnSpPr>
              <a:cxnSpLocks/>
            </p:cNvCxnSpPr>
            <p:nvPr/>
          </p:nvCxnSpPr>
          <p:spPr>
            <a:xfrm>
              <a:off x="7949938" y="280035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Gerader Verbinder 30">
              <a:extLst>
                <a:ext uri="{FF2B5EF4-FFF2-40B4-BE49-F238E27FC236}">
                  <a16:creationId xmlns:a16="http://schemas.microsoft.com/office/drawing/2014/main" id="{27361E7E-D3FB-1112-CFBC-1F276C320978}"/>
                </a:ext>
              </a:extLst>
            </p:cNvPr>
            <p:cNvCxnSpPr>
              <a:cxnSpLocks/>
            </p:cNvCxnSpPr>
            <p:nvPr/>
          </p:nvCxnSpPr>
          <p:spPr>
            <a:xfrm>
              <a:off x="7949938" y="264795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2" name="Gerader Verbinder 31">
              <a:extLst>
                <a:ext uri="{FF2B5EF4-FFF2-40B4-BE49-F238E27FC236}">
                  <a16:creationId xmlns:a16="http://schemas.microsoft.com/office/drawing/2014/main" id="{BB05B0D1-ECF0-70E7-A7DF-2338716C3F2F}"/>
                </a:ext>
              </a:extLst>
            </p:cNvPr>
            <p:cNvCxnSpPr>
              <a:cxnSpLocks/>
            </p:cNvCxnSpPr>
            <p:nvPr/>
          </p:nvCxnSpPr>
          <p:spPr>
            <a:xfrm>
              <a:off x="7949938" y="24479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Gerader Verbinder 32">
              <a:extLst>
                <a:ext uri="{FF2B5EF4-FFF2-40B4-BE49-F238E27FC236}">
                  <a16:creationId xmlns:a16="http://schemas.microsoft.com/office/drawing/2014/main" id="{52B9A5E2-9572-D617-7052-4DD57208A570}"/>
                </a:ext>
              </a:extLst>
            </p:cNvPr>
            <p:cNvCxnSpPr>
              <a:cxnSpLocks/>
            </p:cNvCxnSpPr>
            <p:nvPr/>
          </p:nvCxnSpPr>
          <p:spPr>
            <a:xfrm>
              <a:off x="7949938" y="22860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Gerader Verbinder 33">
              <a:extLst>
                <a:ext uri="{FF2B5EF4-FFF2-40B4-BE49-F238E27FC236}">
                  <a16:creationId xmlns:a16="http://schemas.microsoft.com/office/drawing/2014/main" id="{7638653B-9C6F-7A87-084E-4402A0F37C46}"/>
                </a:ext>
              </a:extLst>
            </p:cNvPr>
            <p:cNvCxnSpPr>
              <a:cxnSpLocks/>
            </p:cNvCxnSpPr>
            <p:nvPr/>
          </p:nvCxnSpPr>
          <p:spPr>
            <a:xfrm>
              <a:off x="7949938" y="132397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5" name="Gerader Verbinder 34">
              <a:extLst>
                <a:ext uri="{FF2B5EF4-FFF2-40B4-BE49-F238E27FC236}">
                  <a16:creationId xmlns:a16="http://schemas.microsoft.com/office/drawing/2014/main" id="{B7BAB2F9-C988-C3D3-26DF-F5F3CCF56CC5}"/>
                </a:ext>
              </a:extLst>
            </p:cNvPr>
            <p:cNvCxnSpPr>
              <a:cxnSpLocks/>
            </p:cNvCxnSpPr>
            <p:nvPr/>
          </p:nvCxnSpPr>
          <p:spPr>
            <a:xfrm>
              <a:off x="7949938" y="14954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6" name="Gerader Verbinder 35">
              <a:extLst>
                <a:ext uri="{FF2B5EF4-FFF2-40B4-BE49-F238E27FC236}">
                  <a16:creationId xmlns:a16="http://schemas.microsoft.com/office/drawing/2014/main" id="{727460BC-BF10-EE32-42BF-5A340129A918}"/>
                </a:ext>
              </a:extLst>
            </p:cNvPr>
            <p:cNvCxnSpPr>
              <a:cxnSpLocks/>
            </p:cNvCxnSpPr>
            <p:nvPr/>
          </p:nvCxnSpPr>
          <p:spPr>
            <a:xfrm>
              <a:off x="7949938" y="166687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7" name="Gerader Verbinder 36">
              <a:extLst>
                <a:ext uri="{FF2B5EF4-FFF2-40B4-BE49-F238E27FC236}">
                  <a16:creationId xmlns:a16="http://schemas.microsoft.com/office/drawing/2014/main" id="{733582B3-23EA-2641-CF5B-E606F07B62C0}"/>
                </a:ext>
              </a:extLst>
            </p:cNvPr>
            <p:cNvCxnSpPr>
              <a:cxnSpLocks/>
            </p:cNvCxnSpPr>
            <p:nvPr/>
          </p:nvCxnSpPr>
          <p:spPr>
            <a:xfrm>
              <a:off x="7892788" y="50006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Gerader Verbinder 37">
              <a:extLst>
                <a:ext uri="{FF2B5EF4-FFF2-40B4-BE49-F238E27FC236}">
                  <a16:creationId xmlns:a16="http://schemas.microsoft.com/office/drawing/2014/main" id="{EA689797-5CC8-C7FE-F23E-6ADBCAAAFC17}"/>
                </a:ext>
              </a:extLst>
            </p:cNvPr>
            <p:cNvCxnSpPr>
              <a:cxnSpLocks/>
            </p:cNvCxnSpPr>
            <p:nvPr/>
          </p:nvCxnSpPr>
          <p:spPr>
            <a:xfrm>
              <a:off x="7883263" y="48387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Gerader Verbinder 38">
              <a:extLst>
                <a:ext uri="{FF2B5EF4-FFF2-40B4-BE49-F238E27FC236}">
                  <a16:creationId xmlns:a16="http://schemas.microsoft.com/office/drawing/2014/main" id="{FEEE6CE2-4C5A-E71D-71EE-1724935DB70E}"/>
                </a:ext>
              </a:extLst>
            </p:cNvPr>
            <p:cNvCxnSpPr>
              <a:cxnSpLocks/>
            </p:cNvCxnSpPr>
            <p:nvPr/>
          </p:nvCxnSpPr>
          <p:spPr>
            <a:xfrm>
              <a:off x="7892788" y="467677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0" name="Gerader Verbinder 39">
              <a:extLst>
                <a:ext uri="{FF2B5EF4-FFF2-40B4-BE49-F238E27FC236}">
                  <a16:creationId xmlns:a16="http://schemas.microsoft.com/office/drawing/2014/main" id="{9A42F455-797D-C26B-F225-4130C1D2457F}"/>
                </a:ext>
              </a:extLst>
            </p:cNvPr>
            <p:cNvCxnSpPr>
              <a:cxnSpLocks/>
            </p:cNvCxnSpPr>
            <p:nvPr/>
          </p:nvCxnSpPr>
          <p:spPr>
            <a:xfrm>
              <a:off x="7883263" y="37338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1" name="Gerader Verbinder 40">
              <a:extLst>
                <a:ext uri="{FF2B5EF4-FFF2-40B4-BE49-F238E27FC236}">
                  <a16:creationId xmlns:a16="http://schemas.microsoft.com/office/drawing/2014/main" id="{E7205631-0836-D58E-D265-B3B328E68CD1}"/>
                </a:ext>
              </a:extLst>
            </p:cNvPr>
            <p:cNvCxnSpPr>
              <a:cxnSpLocks/>
            </p:cNvCxnSpPr>
            <p:nvPr/>
          </p:nvCxnSpPr>
          <p:spPr>
            <a:xfrm>
              <a:off x="7883263" y="53340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2" name="Gerader Verbinder 41">
              <a:extLst>
                <a:ext uri="{FF2B5EF4-FFF2-40B4-BE49-F238E27FC236}">
                  <a16:creationId xmlns:a16="http://schemas.microsoft.com/office/drawing/2014/main" id="{D1BBC64A-2B21-458F-7B82-DA2A11342840}"/>
                </a:ext>
              </a:extLst>
            </p:cNvPr>
            <p:cNvCxnSpPr>
              <a:cxnSpLocks/>
            </p:cNvCxnSpPr>
            <p:nvPr/>
          </p:nvCxnSpPr>
          <p:spPr>
            <a:xfrm>
              <a:off x="8045188" y="51530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4" name="Gerader Verbinder 43">
              <a:extLst>
                <a:ext uri="{FF2B5EF4-FFF2-40B4-BE49-F238E27FC236}">
                  <a16:creationId xmlns:a16="http://schemas.microsoft.com/office/drawing/2014/main" id="{0FED67A7-25E1-58B6-45D3-B82E128D254A}"/>
                </a:ext>
              </a:extLst>
            </p:cNvPr>
            <p:cNvCxnSpPr>
              <a:cxnSpLocks/>
            </p:cNvCxnSpPr>
            <p:nvPr/>
          </p:nvCxnSpPr>
          <p:spPr>
            <a:xfrm>
              <a:off x="7963150" y="5486400"/>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7" name="Gerader Verbinder 46">
              <a:extLst>
                <a:ext uri="{FF2B5EF4-FFF2-40B4-BE49-F238E27FC236}">
                  <a16:creationId xmlns:a16="http://schemas.microsoft.com/office/drawing/2014/main" id="{92D99CCB-92CD-D41C-484A-B1A6C81BC501}"/>
                </a:ext>
              </a:extLst>
            </p:cNvPr>
            <p:cNvCxnSpPr>
              <a:cxnSpLocks/>
            </p:cNvCxnSpPr>
            <p:nvPr/>
          </p:nvCxnSpPr>
          <p:spPr>
            <a:xfrm>
              <a:off x="7949938" y="56483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8" name="Gerader Verbinder 47">
              <a:extLst>
                <a:ext uri="{FF2B5EF4-FFF2-40B4-BE49-F238E27FC236}">
                  <a16:creationId xmlns:a16="http://schemas.microsoft.com/office/drawing/2014/main" id="{5A7CEF7C-47F7-9C3C-66DB-2ACEEABCACB7}"/>
                </a:ext>
              </a:extLst>
            </p:cNvPr>
            <p:cNvCxnSpPr>
              <a:cxnSpLocks/>
            </p:cNvCxnSpPr>
            <p:nvPr/>
          </p:nvCxnSpPr>
          <p:spPr>
            <a:xfrm>
              <a:off x="7902313" y="5805842"/>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9" name="Gerader Verbinder 48">
              <a:extLst>
                <a:ext uri="{FF2B5EF4-FFF2-40B4-BE49-F238E27FC236}">
                  <a16:creationId xmlns:a16="http://schemas.microsoft.com/office/drawing/2014/main" id="{67680759-34FA-F393-13C2-D06F1741B4E1}"/>
                </a:ext>
              </a:extLst>
            </p:cNvPr>
            <p:cNvCxnSpPr>
              <a:cxnSpLocks/>
            </p:cNvCxnSpPr>
            <p:nvPr/>
          </p:nvCxnSpPr>
          <p:spPr>
            <a:xfrm>
              <a:off x="7988038" y="5953125"/>
              <a:ext cx="3228975" cy="0"/>
            </a:xfrm>
            <a:prstGeom prst="line">
              <a:avLst/>
            </a:prstGeom>
            <a:ln w="19050"/>
          </p:spPr>
          <p:style>
            <a:lnRef idx="1">
              <a:schemeClr val="accent2"/>
            </a:lnRef>
            <a:fillRef idx="0">
              <a:schemeClr val="accent2"/>
            </a:fillRef>
            <a:effectRef idx="0">
              <a:schemeClr val="accent2"/>
            </a:effectRef>
            <a:fontRef idx="minor">
              <a:schemeClr val="tx1"/>
            </a:fontRef>
          </p:style>
        </p:cxnSp>
      </p:grpSp>
    </p:spTree>
    <p:custDataLst>
      <p:tags r:id="rId1"/>
    </p:custDataLst>
    <p:extLst>
      <p:ext uri="{BB962C8B-B14F-4D97-AF65-F5344CB8AC3E}">
        <p14:creationId xmlns:p14="http://schemas.microsoft.com/office/powerpoint/2010/main" val="33979268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BF6BC-4ADB-7370-E29B-9D3A94F1D759}"/>
              </a:ext>
            </a:extLst>
          </p:cNvPr>
          <p:cNvSpPr>
            <a:spLocks noGrp="1"/>
          </p:cNvSpPr>
          <p:nvPr>
            <p:ph type="title"/>
          </p:nvPr>
        </p:nvSpPr>
        <p:spPr>
          <a:xfrm>
            <a:off x="5212080" y="438151"/>
            <a:ext cx="8412480" cy="928061"/>
          </a:xfrm>
        </p:spPr>
        <p:txBody>
          <a:bodyPr>
            <a:normAutofit fontScale="90000"/>
          </a:bodyPr>
          <a:lstStyle/>
          <a:p>
            <a:r>
              <a:rPr lang="de-DE" sz="4320" dirty="0" err="1"/>
              <a:t>Cognitive</a:t>
            </a:r>
            <a:r>
              <a:rPr lang="de-DE" sz="4320" dirty="0"/>
              <a:t> </a:t>
            </a:r>
            <a:r>
              <a:rPr lang="de-DE" sz="4320" dirty="0" err="1"/>
              <a:t>Dissonance</a:t>
            </a:r>
            <a:r>
              <a:rPr lang="de-DE" sz="4320" dirty="0"/>
              <a:t> </a:t>
            </a:r>
            <a:r>
              <a:rPr lang="de-DE" sz="4320" dirty="0" err="1"/>
              <a:t>Reduction</a:t>
            </a:r>
            <a:r>
              <a:rPr lang="de-DE" sz="4320" dirty="0"/>
              <a:t> / </a:t>
            </a:r>
            <a:br>
              <a:rPr lang="de-DE" sz="4320" dirty="0"/>
            </a:br>
            <a:r>
              <a:rPr lang="de-DE" sz="4320" dirty="0"/>
              <a:t>Self-</a:t>
            </a:r>
            <a:r>
              <a:rPr lang="de-DE" sz="4320" dirty="0" err="1"/>
              <a:t>justification</a:t>
            </a:r>
            <a:endParaRPr lang="de-DE" sz="4320" dirty="0"/>
          </a:p>
        </p:txBody>
      </p:sp>
      <p:pic>
        <p:nvPicPr>
          <p:cNvPr id="5" name="Grafik 4">
            <a:extLst>
              <a:ext uri="{FF2B5EF4-FFF2-40B4-BE49-F238E27FC236}">
                <a16:creationId xmlns:a16="http://schemas.microsoft.com/office/drawing/2014/main" id="{DD443173-B8F4-BFA3-B1AF-739385680FEF}"/>
              </a:ext>
            </a:extLst>
          </p:cNvPr>
          <p:cNvPicPr>
            <a:picLocks noChangeAspect="1"/>
          </p:cNvPicPr>
          <p:nvPr/>
        </p:nvPicPr>
        <p:blipFill>
          <a:blip r:embed="rId3"/>
          <a:stretch>
            <a:fillRect/>
          </a:stretch>
        </p:blipFill>
        <p:spPr>
          <a:xfrm>
            <a:off x="479614" y="246072"/>
            <a:ext cx="3755435" cy="2742809"/>
          </a:xfrm>
          <a:prstGeom prst="rect">
            <a:avLst/>
          </a:prstGeom>
        </p:spPr>
      </p:pic>
      <p:pic>
        <p:nvPicPr>
          <p:cNvPr id="7" name="Grafik 6">
            <a:extLst>
              <a:ext uri="{FF2B5EF4-FFF2-40B4-BE49-F238E27FC236}">
                <a16:creationId xmlns:a16="http://schemas.microsoft.com/office/drawing/2014/main" id="{63095683-C24C-4E1D-DC01-2B6A8AC4BD13}"/>
              </a:ext>
            </a:extLst>
          </p:cNvPr>
          <p:cNvPicPr>
            <a:picLocks noChangeAspect="1"/>
          </p:cNvPicPr>
          <p:nvPr/>
        </p:nvPicPr>
        <p:blipFill>
          <a:blip r:embed="rId4"/>
          <a:stretch>
            <a:fillRect/>
          </a:stretch>
        </p:blipFill>
        <p:spPr>
          <a:xfrm>
            <a:off x="479614" y="3080059"/>
            <a:ext cx="3755435" cy="4903470"/>
          </a:xfrm>
          <a:prstGeom prst="rect">
            <a:avLst/>
          </a:prstGeom>
        </p:spPr>
      </p:pic>
      <p:pic>
        <p:nvPicPr>
          <p:cNvPr id="1026" name="Picture 2">
            <a:extLst>
              <a:ext uri="{FF2B5EF4-FFF2-40B4-BE49-F238E27FC236}">
                <a16:creationId xmlns:a16="http://schemas.microsoft.com/office/drawing/2014/main" id="{6060391B-4DDC-D546-4EE8-49FB0E41C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70" y="1888442"/>
            <a:ext cx="93726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3542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7CFD1D52-A6C6-2E00-2A52-E17336EB09AC}"/>
              </a:ext>
            </a:extLst>
          </p:cNvPr>
          <p:cNvPicPr>
            <a:picLocks noChangeAspect="1"/>
          </p:cNvPicPr>
          <p:nvPr/>
        </p:nvPicPr>
        <p:blipFill>
          <a:blip r:embed="rId3">
            <a:alphaModFix amt="35000"/>
          </a:blip>
          <a:srcRect l="10047" r="1064"/>
          <a:stretch/>
        </p:blipFill>
        <p:spPr>
          <a:xfrm>
            <a:off x="24" y="12"/>
            <a:ext cx="14630376" cy="8229588"/>
          </a:xfrm>
          <a:prstGeom prst="rect">
            <a:avLst/>
          </a:prstGeom>
        </p:spPr>
      </p:pic>
      <p:sp>
        <p:nvSpPr>
          <p:cNvPr id="2" name="Titel 1">
            <a:extLst>
              <a:ext uri="{FF2B5EF4-FFF2-40B4-BE49-F238E27FC236}">
                <a16:creationId xmlns:a16="http://schemas.microsoft.com/office/drawing/2014/main" id="{199961FA-DC27-4E7E-0883-C729E171093B}"/>
              </a:ext>
            </a:extLst>
          </p:cNvPr>
          <p:cNvSpPr>
            <a:spLocks noGrp="1"/>
          </p:cNvSpPr>
          <p:nvPr>
            <p:ph type="title"/>
          </p:nvPr>
        </p:nvSpPr>
        <p:spPr>
          <a:xfrm>
            <a:off x="1005840" y="438150"/>
            <a:ext cx="12618720" cy="1590676"/>
          </a:xfrm>
        </p:spPr>
        <p:txBody>
          <a:bodyPr>
            <a:normAutofit/>
          </a:bodyPr>
          <a:lstStyle/>
          <a:p>
            <a:r>
              <a:rPr lang="de-DE">
                <a:solidFill>
                  <a:srgbClr val="FFFFFF"/>
                </a:solidFill>
              </a:rPr>
              <a:t>Back to…. Insider Threats</a:t>
            </a:r>
          </a:p>
        </p:txBody>
      </p:sp>
      <p:sp>
        <p:nvSpPr>
          <p:cNvPr id="3" name="Inhaltsplatzhalter 2">
            <a:extLst>
              <a:ext uri="{FF2B5EF4-FFF2-40B4-BE49-F238E27FC236}">
                <a16:creationId xmlns:a16="http://schemas.microsoft.com/office/drawing/2014/main" id="{4138DFE2-1EE1-4E80-3681-3D608E759293}"/>
              </a:ext>
            </a:extLst>
          </p:cNvPr>
          <p:cNvSpPr>
            <a:spLocks noGrp="1"/>
          </p:cNvSpPr>
          <p:nvPr>
            <p:ph idx="1"/>
          </p:nvPr>
        </p:nvSpPr>
        <p:spPr>
          <a:xfrm>
            <a:off x="1005840" y="2190750"/>
            <a:ext cx="12618720" cy="5221606"/>
          </a:xfrm>
        </p:spPr>
        <p:txBody>
          <a:bodyPr>
            <a:normAutofit/>
          </a:bodyPr>
          <a:lstStyle/>
          <a:p>
            <a:r>
              <a:rPr lang="de-DE">
                <a:solidFill>
                  <a:srgbClr val="FFFFFF"/>
                </a:solidFill>
              </a:rPr>
              <a:t>You can avoid the Fundamental Attribution Error and…</a:t>
            </a:r>
          </a:p>
          <a:p>
            <a:r>
              <a:rPr lang="de-DE">
                <a:solidFill>
                  <a:srgbClr val="FFFFFF"/>
                </a:solidFill>
              </a:rPr>
              <a:t>…impact the situational influences</a:t>
            </a:r>
          </a:p>
          <a:p>
            <a:r>
              <a:rPr lang="de-DE">
                <a:solidFill>
                  <a:srgbClr val="FFFFFF"/>
                </a:solidFill>
              </a:rPr>
              <a:t>… by reducing risk factors known from the Critical Path Model in the organizational environment.</a:t>
            </a:r>
          </a:p>
          <a:p>
            <a:endParaRPr lang="de-DE">
              <a:solidFill>
                <a:srgbClr val="FFFFFF"/>
              </a:solidFill>
            </a:endParaRPr>
          </a:p>
        </p:txBody>
      </p:sp>
    </p:spTree>
    <p:custDataLst>
      <p:tags r:id="rId1"/>
    </p:custDataLst>
    <p:extLst>
      <p:ext uri="{BB962C8B-B14F-4D97-AF65-F5344CB8AC3E}">
        <p14:creationId xmlns:p14="http://schemas.microsoft.com/office/powerpoint/2010/main" val="12530711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CF7E-6276-535A-86F7-4AA2E3C22BE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817F682-4525-31E2-33F1-25E5E70BACCD}"/>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6DC4F2E5-1A40-60A7-ACAA-679D4A1933DF}"/>
              </a:ext>
            </a:extLst>
          </p:cNvPr>
          <p:cNvPicPr>
            <a:picLocks noChangeAspect="1"/>
          </p:cNvPicPr>
          <p:nvPr/>
        </p:nvPicPr>
        <p:blipFill>
          <a:blip r:embed="rId3"/>
          <a:stretch>
            <a:fillRect/>
          </a:stretch>
        </p:blipFill>
        <p:spPr>
          <a:xfrm>
            <a:off x="0" y="2496"/>
            <a:ext cx="14630400" cy="8224609"/>
          </a:xfrm>
          <a:prstGeom prst="rect">
            <a:avLst/>
          </a:prstGeom>
        </p:spPr>
      </p:pic>
    </p:spTree>
    <p:extLst>
      <p:ext uri="{BB962C8B-B14F-4D97-AF65-F5344CB8AC3E}">
        <p14:creationId xmlns:p14="http://schemas.microsoft.com/office/powerpoint/2010/main" val="38122707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F7F64860-7264-4C8D-B3E9-AD4BA3878FBC}"/>
              </a:ext>
            </a:extLst>
          </p:cNvPr>
          <p:cNvGrpSpPr/>
          <p:nvPr/>
        </p:nvGrpSpPr>
        <p:grpSpPr>
          <a:xfrm>
            <a:off x="0" y="788239"/>
            <a:ext cx="10921234" cy="6375299"/>
            <a:chOff x="1862356" y="697962"/>
            <a:chExt cx="9101028" cy="5312749"/>
          </a:xfrm>
        </p:grpSpPr>
        <p:pic>
          <p:nvPicPr>
            <p:cNvPr id="4" name="Grafik 3">
              <a:extLst>
                <a:ext uri="{FF2B5EF4-FFF2-40B4-BE49-F238E27FC236}">
                  <a16:creationId xmlns:a16="http://schemas.microsoft.com/office/drawing/2014/main" id="{D26D008F-9570-4AC8-81A7-4539F908CAAC}"/>
                </a:ext>
              </a:extLst>
            </p:cNvPr>
            <p:cNvPicPr>
              <a:picLocks noChangeAspect="1"/>
            </p:cNvPicPr>
            <p:nvPr/>
          </p:nvPicPr>
          <p:blipFill>
            <a:blip r:embed="rId3"/>
            <a:stretch>
              <a:fillRect/>
            </a:stretch>
          </p:blipFill>
          <p:spPr>
            <a:xfrm>
              <a:off x="1862356" y="697962"/>
              <a:ext cx="9101028" cy="5312749"/>
            </a:xfrm>
            <a:prstGeom prst="rect">
              <a:avLst/>
            </a:prstGeom>
          </p:spPr>
        </p:pic>
        <p:sp>
          <p:nvSpPr>
            <p:cNvPr id="2" name="Ellipse 1">
              <a:extLst>
                <a:ext uri="{FF2B5EF4-FFF2-40B4-BE49-F238E27FC236}">
                  <a16:creationId xmlns:a16="http://schemas.microsoft.com/office/drawing/2014/main" id="{296CE9C9-8AAB-4BF3-9C4D-A8BFDA01BB8C}"/>
                </a:ext>
              </a:extLst>
            </p:cNvPr>
            <p:cNvSpPr/>
            <p:nvPr/>
          </p:nvSpPr>
          <p:spPr>
            <a:xfrm>
              <a:off x="3667874" y="2774022"/>
              <a:ext cx="1047964" cy="50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5" name="Ellipse 4">
              <a:extLst>
                <a:ext uri="{FF2B5EF4-FFF2-40B4-BE49-F238E27FC236}">
                  <a16:creationId xmlns:a16="http://schemas.microsoft.com/office/drawing/2014/main" id="{45FBFDC3-CCBF-4220-A0A7-3055F4CFE21B}"/>
                </a:ext>
              </a:extLst>
            </p:cNvPr>
            <p:cNvSpPr/>
            <p:nvPr/>
          </p:nvSpPr>
          <p:spPr>
            <a:xfrm>
              <a:off x="5364906" y="1869896"/>
              <a:ext cx="1940020" cy="5034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grpSp>
      <p:pic>
        <p:nvPicPr>
          <p:cNvPr id="6" name="Grafik 5">
            <a:extLst>
              <a:ext uri="{FF2B5EF4-FFF2-40B4-BE49-F238E27FC236}">
                <a16:creationId xmlns:a16="http://schemas.microsoft.com/office/drawing/2014/main" id="{C61A99A6-7F8F-486A-86A5-8611595CAA75}"/>
              </a:ext>
            </a:extLst>
          </p:cNvPr>
          <p:cNvPicPr>
            <a:picLocks noChangeAspect="1"/>
          </p:cNvPicPr>
          <p:nvPr/>
        </p:nvPicPr>
        <p:blipFill>
          <a:blip r:embed="rId4"/>
          <a:stretch>
            <a:fillRect/>
          </a:stretch>
        </p:blipFill>
        <p:spPr>
          <a:xfrm>
            <a:off x="10354897" y="3975888"/>
            <a:ext cx="4082891" cy="3232700"/>
          </a:xfrm>
          <a:prstGeom prst="rect">
            <a:avLst/>
          </a:prstGeom>
        </p:spPr>
        <p:style>
          <a:lnRef idx="2">
            <a:schemeClr val="dk1"/>
          </a:lnRef>
          <a:fillRef idx="1">
            <a:schemeClr val="lt1"/>
          </a:fillRef>
          <a:effectRef idx="0">
            <a:schemeClr val="dk1"/>
          </a:effectRef>
          <a:fontRef idx="minor">
            <a:schemeClr val="dk1"/>
          </a:fontRef>
        </p:style>
      </p:pic>
      <p:cxnSp>
        <p:nvCxnSpPr>
          <p:cNvPr id="8" name="Gerade Verbindung mit Pfeil 7">
            <a:extLst>
              <a:ext uri="{FF2B5EF4-FFF2-40B4-BE49-F238E27FC236}">
                <a16:creationId xmlns:a16="http://schemas.microsoft.com/office/drawing/2014/main" id="{613E4025-14A8-4EBB-A207-D41BDF3087F3}"/>
              </a:ext>
            </a:extLst>
          </p:cNvPr>
          <p:cNvCxnSpPr/>
          <p:nvPr/>
        </p:nvCxnSpPr>
        <p:spPr>
          <a:xfrm>
            <a:off x="9209756" y="4758990"/>
            <a:ext cx="9123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B7184ADD-FF08-4957-8EA1-5BC041C3296E}"/>
              </a:ext>
            </a:extLst>
          </p:cNvPr>
          <p:cNvSpPr txBox="1"/>
          <p:nvPr/>
        </p:nvSpPr>
        <p:spPr>
          <a:xfrm>
            <a:off x="10354896" y="7219763"/>
            <a:ext cx="2367443" cy="424732"/>
          </a:xfrm>
          <a:prstGeom prst="rect">
            <a:avLst/>
          </a:prstGeom>
          <a:noFill/>
        </p:spPr>
        <p:txBody>
          <a:bodyPr wrap="none" rtlCol="0">
            <a:spAutoFit/>
          </a:bodyPr>
          <a:lstStyle/>
          <a:p>
            <a:pPr defTabSz="1097280"/>
            <a:r>
              <a:rPr lang="de-DE" sz="2160" dirty="0">
                <a:solidFill>
                  <a:prstClr val="black"/>
                </a:solidFill>
                <a:latin typeface="Calibri" panose="020F0502020204030204"/>
              </a:rPr>
              <a:t>e.g. </a:t>
            </a:r>
            <a:r>
              <a:rPr lang="de-DE" sz="2160" dirty="0" err="1">
                <a:solidFill>
                  <a:prstClr val="black"/>
                </a:solidFill>
                <a:latin typeface="Calibri" panose="020F0502020204030204"/>
              </a:rPr>
              <a:t>cyber</a:t>
            </a:r>
            <a:r>
              <a:rPr lang="de-DE" sz="2160" dirty="0">
                <a:solidFill>
                  <a:prstClr val="black"/>
                </a:solidFill>
                <a:latin typeface="Calibri" panose="020F0502020204030204"/>
              </a:rPr>
              <a:t> </a:t>
            </a:r>
            <a:r>
              <a:rPr lang="de-DE" sz="2160" dirty="0" err="1">
                <a:solidFill>
                  <a:prstClr val="black"/>
                </a:solidFill>
                <a:latin typeface="Calibri" panose="020F0502020204030204"/>
              </a:rPr>
              <a:t>fratricide</a:t>
            </a:r>
            <a:endParaRPr lang="de-DE" sz="2160" dirty="0">
              <a:solidFill>
                <a:prstClr val="black"/>
              </a:solidFill>
              <a:latin typeface="Calibri" panose="020F0502020204030204"/>
            </a:endParaRPr>
          </a:p>
        </p:txBody>
      </p:sp>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1413A5DD-617F-B18F-8F7E-48059E111FB1}"/>
                  </a:ext>
                </a:extLst>
              </p14:cNvPr>
              <p14:cNvContentPartPr/>
              <p14:nvPr/>
            </p14:nvContentPartPr>
            <p14:xfrm>
              <a:off x="1790640" y="6530544"/>
              <a:ext cx="432" cy="432"/>
            </p14:xfrm>
          </p:contentPart>
        </mc:Choice>
        <mc:Fallback>
          <p:pic>
            <p:nvPicPr>
              <p:cNvPr id="7" name="Ink 6">
                <a:extLst>
                  <a:ext uri="{FF2B5EF4-FFF2-40B4-BE49-F238E27FC236}">
                    <a16:creationId xmlns:a16="http://schemas.microsoft.com/office/drawing/2014/main" id="{1413A5DD-617F-B18F-8F7E-48059E111FB1}"/>
                  </a:ext>
                </a:extLst>
              </p:cNvPr>
              <p:cNvPicPr/>
              <p:nvPr/>
            </p:nvPicPr>
            <p:blipFill>
              <a:blip r:embed="rId6"/>
              <a:stretch>
                <a:fillRect/>
              </a:stretch>
            </p:blipFill>
            <p:spPr>
              <a:xfrm>
                <a:off x="1779408" y="6519744"/>
                <a:ext cx="22896" cy="22896"/>
              </a:xfrm>
              <a:prstGeom prst="rect">
                <a:avLst/>
              </a:prstGeom>
            </p:spPr>
          </p:pic>
        </mc:Fallback>
      </mc:AlternateContent>
    </p:spTree>
    <p:extLst>
      <p:ext uri="{BB962C8B-B14F-4D97-AF65-F5344CB8AC3E}">
        <p14:creationId xmlns:p14="http://schemas.microsoft.com/office/powerpoint/2010/main" val="23674935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B91A5A-8273-0B2E-6885-27B3BC2A8097}"/>
              </a:ext>
            </a:extLst>
          </p:cNvPr>
          <p:cNvPicPr>
            <a:picLocks noChangeAspect="1"/>
          </p:cNvPicPr>
          <p:nvPr/>
        </p:nvPicPr>
        <p:blipFill>
          <a:blip r:embed="rId4">
            <a:alphaModFix amt="18000"/>
          </a:blip>
          <a:stretch>
            <a:fillRect/>
          </a:stretch>
        </p:blipFill>
        <p:spPr>
          <a:xfrm>
            <a:off x="0" y="458895"/>
            <a:ext cx="14630400" cy="7311811"/>
          </a:xfrm>
          <a:prstGeom prst="rect">
            <a:avLst/>
          </a:prstGeom>
        </p:spPr>
      </p:pic>
      <p:pic>
        <p:nvPicPr>
          <p:cNvPr id="6" name="Picture 5">
            <a:extLst>
              <a:ext uri="{FF2B5EF4-FFF2-40B4-BE49-F238E27FC236}">
                <a16:creationId xmlns:a16="http://schemas.microsoft.com/office/drawing/2014/main" id="{901C4110-97C7-232E-5BB4-B3EE56BF3066}"/>
              </a:ext>
            </a:extLst>
          </p:cNvPr>
          <p:cNvPicPr>
            <a:picLocks noChangeAspect="1"/>
          </p:cNvPicPr>
          <p:nvPr/>
        </p:nvPicPr>
        <p:blipFill>
          <a:blip r:embed="rId5"/>
          <a:stretch>
            <a:fillRect/>
          </a:stretch>
        </p:blipFill>
        <p:spPr>
          <a:xfrm>
            <a:off x="273338" y="2513486"/>
            <a:ext cx="7041863" cy="5269966"/>
          </a:xfrm>
          <a:prstGeom prst="rect">
            <a:avLst/>
          </a:prstGeom>
        </p:spPr>
      </p:pic>
      <p:pic>
        <p:nvPicPr>
          <p:cNvPr id="8" name="Picture 7">
            <a:extLst>
              <a:ext uri="{FF2B5EF4-FFF2-40B4-BE49-F238E27FC236}">
                <a16:creationId xmlns:a16="http://schemas.microsoft.com/office/drawing/2014/main" id="{988642DC-3036-81E5-3B1D-5C7716E56C77}"/>
              </a:ext>
            </a:extLst>
          </p:cNvPr>
          <p:cNvPicPr>
            <a:picLocks noChangeAspect="1"/>
          </p:cNvPicPr>
          <p:nvPr/>
        </p:nvPicPr>
        <p:blipFill>
          <a:blip r:embed="rId6"/>
          <a:stretch>
            <a:fillRect/>
          </a:stretch>
        </p:blipFill>
        <p:spPr>
          <a:xfrm>
            <a:off x="3540441" y="2248043"/>
            <a:ext cx="7156178" cy="5315692"/>
          </a:xfrm>
          <a:prstGeom prst="rect">
            <a:avLst/>
          </a:prstGeom>
        </p:spPr>
      </p:pic>
      <p:sp>
        <p:nvSpPr>
          <p:cNvPr id="11" name="Title 10">
            <a:extLst>
              <a:ext uri="{FF2B5EF4-FFF2-40B4-BE49-F238E27FC236}">
                <a16:creationId xmlns:a16="http://schemas.microsoft.com/office/drawing/2014/main" id="{36233356-6C57-27C2-2F70-09E1D953D1CB}"/>
              </a:ext>
            </a:extLst>
          </p:cNvPr>
          <p:cNvSpPr>
            <a:spLocks noGrp="1"/>
          </p:cNvSpPr>
          <p:nvPr>
            <p:ph type="title"/>
          </p:nvPr>
        </p:nvSpPr>
        <p:spPr/>
        <p:txBody>
          <a:bodyPr>
            <a:normAutofit fontScale="90000"/>
          </a:bodyPr>
          <a:lstStyle/>
          <a:p>
            <a:r>
              <a:rPr lang="nb-NO" dirty="0"/>
              <a:t>Insider Thttps://www.securonix.com/blog/shifting-perceptions-of-insider-threats-vs-external-cyber-attacks/hreat Report 2024</a:t>
            </a:r>
            <a:endParaRPr lang="en-GB" dirty="0"/>
          </a:p>
        </p:txBody>
      </p:sp>
      <p:pic>
        <p:nvPicPr>
          <p:cNvPr id="10" name="Content Placeholder 9">
            <a:extLst>
              <a:ext uri="{FF2B5EF4-FFF2-40B4-BE49-F238E27FC236}">
                <a16:creationId xmlns:a16="http://schemas.microsoft.com/office/drawing/2014/main" id="{D101F2CD-6350-0791-13B9-8DA5C455749D}"/>
              </a:ext>
            </a:extLst>
          </p:cNvPr>
          <p:cNvPicPr>
            <a:picLocks noGrp="1" noChangeAspect="1"/>
          </p:cNvPicPr>
          <p:nvPr>
            <p:ph idx="1"/>
          </p:nvPr>
        </p:nvPicPr>
        <p:blipFill>
          <a:blip r:embed="rId7"/>
          <a:stretch>
            <a:fillRect/>
          </a:stretch>
        </p:blipFill>
        <p:spPr>
          <a:xfrm>
            <a:off x="7118530" y="2675411"/>
            <a:ext cx="7238533" cy="5221606"/>
          </a:xfrm>
        </p:spPr>
      </p:pic>
    </p:spTree>
    <p:custDataLst>
      <p:tags r:id="rId1"/>
    </p:custDataLst>
    <p:extLst>
      <p:ext uri="{BB962C8B-B14F-4D97-AF65-F5344CB8AC3E}">
        <p14:creationId xmlns:p14="http://schemas.microsoft.com/office/powerpoint/2010/main" val="4618948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B7DED79B-60F4-40C9-9F13-9DB4B61656FF}"/>
              </a:ext>
            </a:extLst>
          </p:cNvPr>
          <p:cNvPicPr>
            <a:picLocks noChangeAspect="1"/>
          </p:cNvPicPr>
          <p:nvPr/>
        </p:nvPicPr>
        <p:blipFill>
          <a:blip r:embed="rId3">
            <a:alphaModFix amt="40000"/>
          </a:blip>
          <a:srcRect/>
          <a:stretch/>
        </p:blipFill>
        <p:spPr>
          <a:xfrm>
            <a:off x="25" y="12"/>
            <a:ext cx="14630375" cy="8229588"/>
          </a:xfrm>
          <a:prstGeom prst="rect">
            <a:avLst/>
          </a:prstGeom>
        </p:spPr>
      </p:pic>
      <p:sp>
        <p:nvSpPr>
          <p:cNvPr id="2" name="Titel 1">
            <a:extLst>
              <a:ext uri="{FF2B5EF4-FFF2-40B4-BE49-F238E27FC236}">
                <a16:creationId xmlns:a16="http://schemas.microsoft.com/office/drawing/2014/main" id="{344091F6-0D5B-46B9-B057-D4CC322DC3F4}"/>
              </a:ext>
            </a:extLst>
          </p:cNvPr>
          <p:cNvSpPr>
            <a:spLocks noGrp="1"/>
          </p:cNvSpPr>
          <p:nvPr>
            <p:ph type="title"/>
          </p:nvPr>
        </p:nvSpPr>
        <p:spPr>
          <a:xfrm>
            <a:off x="1009499" y="1130198"/>
            <a:ext cx="12607747" cy="2468880"/>
          </a:xfrm>
        </p:spPr>
        <p:txBody>
          <a:bodyPr anchor="b">
            <a:normAutofit/>
          </a:bodyPr>
          <a:lstStyle/>
          <a:p>
            <a:r>
              <a:rPr lang="de-DE" sz="6000">
                <a:solidFill>
                  <a:schemeClr val="bg1"/>
                </a:solidFill>
              </a:rPr>
              <a:t>Bypass security</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89F17070-F90F-40DE-8A09-CF411EF691D7}"/>
              </a:ext>
            </a:extLst>
          </p:cNvPr>
          <p:cNvSpPr>
            <a:spLocks noGrp="1"/>
          </p:cNvSpPr>
          <p:nvPr>
            <p:ph idx="1"/>
          </p:nvPr>
        </p:nvSpPr>
        <p:spPr>
          <a:xfrm>
            <a:off x="1009498" y="4202582"/>
            <a:ext cx="12607747" cy="3204058"/>
          </a:xfrm>
        </p:spPr>
        <p:txBody>
          <a:bodyPr>
            <a:normAutofit/>
          </a:bodyPr>
          <a:lstStyle/>
          <a:p>
            <a:r>
              <a:rPr lang="en-US" sz="2400" dirty="0">
                <a:solidFill>
                  <a:schemeClr val="bg1"/>
                </a:solidFill>
              </a:rPr>
              <a:t>The use of cloud services increases the attack surface against the stored data. Most of the defenses focus on external cyber-attacks, such as unauthorized access to their data, Denial of Service (DoS) attacks and malware. </a:t>
            </a:r>
          </a:p>
          <a:p>
            <a:r>
              <a:rPr lang="en-US" sz="2400" dirty="0">
                <a:solidFill>
                  <a:schemeClr val="bg1"/>
                </a:solidFill>
              </a:rPr>
              <a:t>Companies (in the US) spend 10% of their IT budget on protecting their assets from external attacks - this amount often proves not to be sufficient. </a:t>
            </a:r>
          </a:p>
          <a:p>
            <a:r>
              <a:rPr lang="en-US" sz="2400" dirty="0">
                <a:solidFill>
                  <a:schemeClr val="bg1"/>
                </a:solidFill>
              </a:rPr>
              <a:t>These breaches are amplified since an insider has knowledge and access to the organization’s assets, has the trust of the organization, and enjoys authorized access. Thus, it is possible to bypass the applied security measures and create a disaster.</a:t>
            </a:r>
            <a:endParaRPr lang="de-DE" sz="2400" dirty="0">
              <a:solidFill>
                <a:schemeClr val="bg1"/>
              </a:solidFill>
            </a:endParaRPr>
          </a:p>
        </p:txBody>
      </p:sp>
    </p:spTree>
    <p:custDataLst>
      <p:tags r:id="rId1"/>
    </p:custDataLst>
    <p:extLst>
      <p:ext uri="{BB962C8B-B14F-4D97-AF65-F5344CB8AC3E}">
        <p14:creationId xmlns:p14="http://schemas.microsoft.com/office/powerpoint/2010/main" val="1113626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18820AFB-A823-22AD-BD08-C5101B14CAA1}"/>
              </a:ext>
            </a:extLst>
          </p:cNvPr>
          <p:cNvPicPr>
            <a:picLocks noChangeAspect="1"/>
          </p:cNvPicPr>
          <p:nvPr/>
        </p:nvPicPr>
        <p:blipFill>
          <a:blip r:embed="rId4">
            <a:alphaModFix amt="40000"/>
          </a:blip>
          <a:srcRect l="6667"/>
          <a:stretch/>
        </p:blipFill>
        <p:spPr>
          <a:xfrm>
            <a:off x="25" y="12"/>
            <a:ext cx="14630375" cy="8229588"/>
          </a:xfrm>
          <a:prstGeom prst="rect">
            <a:avLst/>
          </a:prstGeom>
        </p:spPr>
      </p:pic>
      <p:sp>
        <p:nvSpPr>
          <p:cNvPr id="2" name="Titel 1">
            <a:extLst>
              <a:ext uri="{FF2B5EF4-FFF2-40B4-BE49-F238E27FC236}">
                <a16:creationId xmlns:a16="http://schemas.microsoft.com/office/drawing/2014/main" id="{A57CAD84-9B48-4B59-9029-9433565500D2}"/>
              </a:ext>
            </a:extLst>
          </p:cNvPr>
          <p:cNvSpPr>
            <a:spLocks noGrp="1"/>
          </p:cNvSpPr>
          <p:nvPr>
            <p:ph type="title"/>
          </p:nvPr>
        </p:nvSpPr>
        <p:spPr>
          <a:xfrm>
            <a:off x="1009499" y="1130198"/>
            <a:ext cx="12607747" cy="2468880"/>
          </a:xfrm>
        </p:spPr>
        <p:txBody>
          <a:bodyPr anchor="b">
            <a:normAutofit/>
          </a:bodyPr>
          <a:lstStyle/>
          <a:p>
            <a:r>
              <a:rPr lang="de-DE" sz="6000">
                <a:solidFill>
                  <a:schemeClr val="bg1"/>
                </a:solidFill>
              </a:rPr>
              <a:t>Consequences</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568B8D55-2433-4905-8C22-CBAC6225AD3A}"/>
              </a:ext>
            </a:extLst>
          </p:cNvPr>
          <p:cNvSpPr>
            <a:spLocks noGrp="1"/>
          </p:cNvSpPr>
          <p:nvPr>
            <p:ph idx="1"/>
          </p:nvPr>
        </p:nvSpPr>
        <p:spPr>
          <a:xfrm>
            <a:off x="1009498" y="4202582"/>
            <a:ext cx="12607747" cy="3204058"/>
          </a:xfrm>
        </p:spPr>
        <p:txBody>
          <a:bodyPr>
            <a:normAutofit/>
          </a:bodyPr>
          <a:lstStyle/>
          <a:p>
            <a:r>
              <a:rPr lang="en-US" sz="2040">
                <a:solidFill>
                  <a:schemeClr val="bg1"/>
                </a:solidFill>
              </a:rPr>
              <a:t>Theft or loss of mission critical data or intellectual property </a:t>
            </a:r>
          </a:p>
          <a:p>
            <a:r>
              <a:rPr lang="en-US" sz="2040">
                <a:solidFill>
                  <a:schemeClr val="bg1"/>
                </a:solidFill>
              </a:rPr>
              <a:t>Impact of downtime on organizational productivity </a:t>
            </a:r>
          </a:p>
          <a:p>
            <a:r>
              <a:rPr lang="en-US" sz="2040">
                <a:solidFill>
                  <a:schemeClr val="bg1"/>
                </a:solidFill>
              </a:rPr>
              <a:t>Damages to equipment and other assets </a:t>
            </a:r>
          </a:p>
          <a:p>
            <a:r>
              <a:rPr lang="en-US" sz="2040">
                <a:solidFill>
                  <a:schemeClr val="bg1"/>
                </a:solidFill>
              </a:rPr>
              <a:t>Cost to detect and remediate systems and core business processes </a:t>
            </a:r>
          </a:p>
          <a:p>
            <a:r>
              <a:rPr lang="en-US" sz="2040">
                <a:solidFill>
                  <a:schemeClr val="bg1"/>
                </a:solidFill>
              </a:rPr>
              <a:t>Legal and regulatory impact, including litigation defense cost </a:t>
            </a:r>
          </a:p>
          <a:p>
            <a:r>
              <a:rPr lang="en-US" sz="2040">
                <a:solidFill>
                  <a:schemeClr val="bg1"/>
                </a:solidFill>
              </a:rPr>
              <a:t>Lost confidence and trust among key stakeholders </a:t>
            </a:r>
          </a:p>
          <a:p>
            <a:r>
              <a:rPr lang="en-US" sz="2040">
                <a:solidFill>
                  <a:schemeClr val="bg1"/>
                </a:solidFill>
              </a:rPr>
              <a:t>Diminishment of marketplace brand and reputation </a:t>
            </a:r>
            <a:endParaRPr lang="de-DE" sz="2040">
              <a:solidFill>
                <a:schemeClr val="bg1"/>
              </a:solidFill>
            </a:endParaRPr>
          </a:p>
        </p:txBody>
      </p:sp>
    </p:spTree>
    <p:custDataLst>
      <p:tags r:id="rId1"/>
    </p:custDataLst>
    <p:extLst>
      <p:ext uri="{BB962C8B-B14F-4D97-AF65-F5344CB8AC3E}">
        <p14:creationId xmlns:p14="http://schemas.microsoft.com/office/powerpoint/2010/main" val="7890494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D37408-D7B8-BF99-6493-3A54F2FE83DB}"/>
              </a:ext>
            </a:extLst>
          </p:cNvPr>
          <p:cNvPicPr>
            <a:picLocks noChangeAspect="1"/>
          </p:cNvPicPr>
          <p:nvPr/>
        </p:nvPicPr>
        <p:blipFill>
          <a:blip r:embed="rId4">
            <a:alphaModFix amt="26000"/>
          </a:blip>
          <a:stretch>
            <a:fillRect/>
          </a:stretch>
        </p:blipFill>
        <p:spPr>
          <a:xfrm>
            <a:off x="1828800" y="0"/>
            <a:ext cx="10972800" cy="8229600"/>
          </a:xfrm>
          <a:prstGeom prst="rect">
            <a:avLst/>
          </a:prstGeom>
        </p:spPr>
      </p:pic>
      <p:sp>
        <p:nvSpPr>
          <p:cNvPr id="2" name="Title 1">
            <a:extLst>
              <a:ext uri="{FF2B5EF4-FFF2-40B4-BE49-F238E27FC236}">
                <a16:creationId xmlns:a16="http://schemas.microsoft.com/office/drawing/2014/main" id="{3C4C63CF-FE90-AAE8-301A-118DB5445BF6}"/>
              </a:ext>
            </a:extLst>
          </p:cNvPr>
          <p:cNvSpPr>
            <a:spLocks noGrp="1"/>
          </p:cNvSpPr>
          <p:nvPr>
            <p:ph type="title"/>
          </p:nvPr>
        </p:nvSpPr>
        <p:spPr/>
        <p:txBody>
          <a:bodyPr/>
          <a:lstStyle/>
          <a:p>
            <a:r>
              <a:rPr lang="nb-NO" dirty="0"/>
              <a:t>Types</a:t>
            </a:r>
            <a:endParaRPr lang="en-GB" dirty="0"/>
          </a:p>
        </p:txBody>
      </p:sp>
      <p:pic>
        <p:nvPicPr>
          <p:cNvPr id="4" name="Content Placeholder 3">
            <a:extLst>
              <a:ext uri="{FF2B5EF4-FFF2-40B4-BE49-F238E27FC236}">
                <a16:creationId xmlns:a16="http://schemas.microsoft.com/office/drawing/2014/main" id="{3E5E360F-7976-8235-5E42-5BF3BE014487}"/>
              </a:ext>
            </a:extLst>
          </p:cNvPr>
          <p:cNvPicPr>
            <a:picLocks noGrp="1" noChangeAspect="1"/>
          </p:cNvPicPr>
          <p:nvPr>
            <p:ph idx="1"/>
          </p:nvPr>
        </p:nvPicPr>
        <p:blipFill>
          <a:blip r:embed="rId5"/>
          <a:stretch>
            <a:fillRect/>
          </a:stretch>
        </p:blipFill>
        <p:spPr>
          <a:xfrm>
            <a:off x="3325567" y="333815"/>
            <a:ext cx="7979266" cy="5221606"/>
          </a:xfrm>
          <a:prstGeom prst="rect">
            <a:avLst/>
          </a:prstGeom>
        </p:spPr>
      </p:pic>
      <p:pic>
        <p:nvPicPr>
          <p:cNvPr id="5" name="Picture 4">
            <a:extLst>
              <a:ext uri="{FF2B5EF4-FFF2-40B4-BE49-F238E27FC236}">
                <a16:creationId xmlns:a16="http://schemas.microsoft.com/office/drawing/2014/main" id="{1DD02603-0A23-25E2-8B18-7DD6A27CA55B}"/>
              </a:ext>
            </a:extLst>
          </p:cNvPr>
          <p:cNvPicPr>
            <a:picLocks noChangeAspect="1"/>
          </p:cNvPicPr>
          <p:nvPr/>
        </p:nvPicPr>
        <p:blipFill>
          <a:blip r:embed="rId6"/>
          <a:stretch>
            <a:fillRect/>
          </a:stretch>
        </p:blipFill>
        <p:spPr>
          <a:xfrm>
            <a:off x="228600" y="2028826"/>
            <a:ext cx="6858000" cy="4572000"/>
          </a:xfrm>
          <a:prstGeom prst="rect">
            <a:avLst/>
          </a:prstGeom>
        </p:spPr>
      </p:pic>
      <p:pic>
        <p:nvPicPr>
          <p:cNvPr id="7" name="Picture 6">
            <a:extLst>
              <a:ext uri="{FF2B5EF4-FFF2-40B4-BE49-F238E27FC236}">
                <a16:creationId xmlns:a16="http://schemas.microsoft.com/office/drawing/2014/main" id="{77B1FF84-9BD0-7E8E-10E5-8C65A4F7D7F7}"/>
              </a:ext>
            </a:extLst>
          </p:cNvPr>
          <p:cNvPicPr>
            <a:picLocks noChangeAspect="1"/>
          </p:cNvPicPr>
          <p:nvPr/>
        </p:nvPicPr>
        <p:blipFill>
          <a:blip r:embed="rId7"/>
          <a:stretch>
            <a:fillRect/>
          </a:stretch>
        </p:blipFill>
        <p:spPr>
          <a:xfrm>
            <a:off x="4668720" y="3805898"/>
            <a:ext cx="9629648" cy="4166675"/>
          </a:xfrm>
          <a:prstGeom prst="rect">
            <a:avLst/>
          </a:prstGeom>
        </p:spPr>
      </p:pic>
    </p:spTree>
    <p:custDataLst>
      <p:tags r:id="rId1"/>
    </p:custDataLst>
    <p:extLst>
      <p:ext uri="{BB962C8B-B14F-4D97-AF65-F5344CB8AC3E}">
        <p14:creationId xmlns:p14="http://schemas.microsoft.com/office/powerpoint/2010/main" val="33269693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5353E6-0D26-5E13-E254-F5D44493FFF5}"/>
              </a:ext>
            </a:extLst>
          </p:cNvPr>
          <p:cNvPicPr>
            <a:picLocks noChangeAspect="1"/>
          </p:cNvPicPr>
          <p:nvPr/>
        </p:nvPicPr>
        <p:blipFill>
          <a:blip r:embed="rId4"/>
          <a:stretch>
            <a:fillRect/>
          </a:stretch>
        </p:blipFill>
        <p:spPr>
          <a:xfrm>
            <a:off x="457200" y="531495"/>
            <a:ext cx="13716000" cy="7166610"/>
          </a:xfrm>
          <a:prstGeom prst="rect">
            <a:avLst/>
          </a:prstGeom>
        </p:spPr>
      </p:pic>
      <p:sp>
        <p:nvSpPr>
          <p:cNvPr id="2" name="Title 1">
            <a:extLst>
              <a:ext uri="{FF2B5EF4-FFF2-40B4-BE49-F238E27FC236}">
                <a16:creationId xmlns:a16="http://schemas.microsoft.com/office/drawing/2014/main" id="{9EBB0167-5981-0803-6C25-AB265718BA0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F2E511C-BF5F-11B9-05A1-52D667233FC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5C5442B-DA07-1FEF-BE2D-766AD7E67767}"/>
              </a:ext>
            </a:extLst>
          </p:cNvPr>
          <p:cNvPicPr>
            <a:picLocks noChangeAspect="1"/>
          </p:cNvPicPr>
          <p:nvPr/>
        </p:nvPicPr>
        <p:blipFill>
          <a:blip r:embed="rId5"/>
          <a:stretch>
            <a:fillRect/>
          </a:stretch>
        </p:blipFill>
        <p:spPr>
          <a:xfrm>
            <a:off x="1" y="142081"/>
            <a:ext cx="11751680" cy="5075628"/>
          </a:xfrm>
          <a:prstGeom prst="rect">
            <a:avLst/>
          </a:prstGeom>
        </p:spPr>
      </p:pic>
      <p:pic>
        <p:nvPicPr>
          <p:cNvPr id="7" name="Picture 6">
            <a:extLst>
              <a:ext uri="{FF2B5EF4-FFF2-40B4-BE49-F238E27FC236}">
                <a16:creationId xmlns:a16="http://schemas.microsoft.com/office/drawing/2014/main" id="{E1D24A01-89C0-E42D-A617-52AC01B7DB81}"/>
              </a:ext>
            </a:extLst>
          </p:cNvPr>
          <p:cNvPicPr>
            <a:picLocks noChangeAspect="1"/>
          </p:cNvPicPr>
          <p:nvPr/>
        </p:nvPicPr>
        <p:blipFill>
          <a:blip r:embed="rId6"/>
          <a:stretch>
            <a:fillRect/>
          </a:stretch>
        </p:blipFill>
        <p:spPr>
          <a:xfrm>
            <a:off x="1801809" y="1662373"/>
            <a:ext cx="9865466" cy="4652659"/>
          </a:xfrm>
          <a:prstGeom prst="rect">
            <a:avLst/>
          </a:prstGeom>
        </p:spPr>
      </p:pic>
      <p:pic>
        <p:nvPicPr>
          <p:cNvPr id="9" name="Picture 8">
            <a:extLst>
              <a:ext uri="{FF2B5EF4-FFF2-40B4-BE49-F238E27FC236}">
                <a16:creationId xmlns:a16="http://schemas.microsoft.com/office/drawing/2014/main" id="{5D07F79D-B094-FE06-9CEB-8AE4E2080ADA}"/>
              </a:ext>
            </a:extLst>
          </p:cNvPr>
          <p:cNvPicPr>
            <a:picLocks noChangeAspect="1"/>
          </p:cNvPicPr>
          <p:nvPr/>
        </p:nvPicPr>
        <p:blipFill>
          <a:blip r:embed="rId7"/>
          <a:stretch>
            <a:fillRect/>
          </a:stretch>
        </p:blipFill>
        <p:spPr>
          <a:xfrm>
            <a:off x="3599779" y="3344315"/>
            <a:ext cx="9625403" cy="3166552"/>
          </a:xfrm>
          <a:prstGeom prst="rect">
            <a:avLst/>
          </a:prstGeom>
        </p:spPr>
      </p:pic>
    </p:spTree>
    <p:custDataLst>
      <p:tags r:id="rId1"/>
    </p:custDataLst>
    <p:extLst>
      <p:ext uri="{BB962C8B-B14F-4D97-AF65-F5344CB8AC3E}">
        <p14:creationId xmlns:p14="http://schemas.microsoft.com/office/powerpoint/2010/main" val="20083038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30400" cy="82295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Picture 5">
            <a:extLst>
              <a:ext uri="{FF2B5EF4-FFF2-40B4-BE49-F238E27FC236}">
                <a16:creationId xmlns:a16="http://schemas.microsoft.com/office/drawing/2014/main" id="{9D417970-C5C5-0F5C-5829-9A433613C4F1}"/>
              </a:ext>
            </a:extLst>
          </p:cNvPr>
          <p:cNvPicPr>
            <a:picLocks noChangeAspect="1"/>
          </p:cNvPicPr>
          <p:nvPr/>
        </p:nvPicPr>
        <p:blipFill>
          <a:blip r:embed="rId2">
            <a:alphaModFix amt="50000"/>
          </a:blip>
          <a:srcRect l="10011" r="1101"/>
          <a:stretch/>
        </p:blipFill>
        <p:spPr>
          <a:xfrm>
            <a:off x="24" y="2"/>
            <a:ext cx="14630376" cy="8229599"/>
          </a:xfrm>
          <a:prstGeom prst="rect">
            <a:avLst/>
          </a:prstGeom>
        </p:spPr>
      </p:pic>
      <p:sp>
        <p:nvSpPr>
          <p:cNvPr id="4" name="Title 3">
            <a:extLst>
              <a:ext uri="{FF2B5EF4-FFF2-40B4-BE49-F238E27FC236}">
                <a16:creationId xmlns:a16="http://schemas.microsoft.com/office/drawing/2014/main" id="{CFCB086D-F402-1C34-98C2-5A923881C979}"/>
              </a:ext>
            </a:extLst>
          </p:cNvPr>
          <p:cNvSpPr>
            <a:spLocks noGrp="1"/>
          </p:cNvSpPr>
          <p:nvPr>
            <p:ph type="ctrTitle"/>
          </p:nvPr>
        </p:nvSpPr>
        <p:spPr>
          <a:xfrm>
            <a:off x="1828800" y="1346834"/>
            <a:ext cx="10972800" cy="3480622"/>
          </a:xfrm>
        </p:spPr>
        <p:txBody>
          <a:bodyPr>
            <a:normAutofit/>
          </a:bodyPr>
          <a:lstStyle/>
          <a:p>
            <a:r>
              <a:rPr lang="nb-NO">
                <a:solidFill>
                  <a:srgbClr val="FFFFFF"/>
                </a:solidFill>
              </a:rPr>
              <a:t>Unintentional</a:t>
            </a:r>
            <a:endParaRPr lang="en-GB">
              <a:solidFill>
                <a:srgbClr val="FFFFFF"/>
              </a:solidFill>
            </a:endParaRPr>
          </a:p>
        </p:txBody>
      </p:sp>
      <p:sp>
        <p:nvSpPr>
          <p:cNvPr id="5" name="Subtitle 4">
            <a:extLst>
              <a:ext uri="{FF2B5EF4-FFF2-40B4-BE49-F238E27FC236}">
                <a16:creationId xmlns:a16="http://schemas.microsoft.com/office/drawing/2014/main" id="{481ABBBA-DD5E-A922-7FEC-A2613926DD44}"/>
              </a:ext>
            </a:extLst>
          </p:cNvPr>
          <p:cNvSpPr>
            <a:spLocks noGrp="1"/>
          </p:cNvSpPr>
          <p:nvPr>
            <p:ph type="subTitle" idx="1"/>
          </p:nvPr>
        </p:nvSpPr>
        <p:spPr>
          <a:xfrm>
            <a:off x="1828800" y="4991285"/>
            <a:ext cx="10972800" cy="1318074"/>
          </a:xfrm>
        </p:spPr>
        <p:txBody>
          <a:bodyPr>
            <a:normAutofit/>
          </a:bodyPr>
          <a:lstStyle/>
          <a:p>
            <a:endParaRPr lang="en-GB">
              <a:solidFill>
                <a:srgbClr val="FFFFFF"/>
              </a:solidFill>
            </a:endParaRPr>
          </a:p>
        </p:txBody>
      </p:sp>
    </p:spTree>
    <p:extLst>
      <p:ext uri="{BB962C8B-B14F-4D97-AF65-F5344CB8AC3E}">
        <p14:creationId xmlns:p14="http://schemas.microsoft.com/office/powerpoint/2010/main" val="2333544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2D1F-97EC-3D41-DE98-B5654A9E72B6}"/>
              </a:ext>
            </a:extLst>
          </p:cNvPr>
          <p:cNvSpPr>
            <a:spLocks noGrp="1"/>
          </p:cNvSpPr>
          <p:nvPr>
            <p:ph type="title"/>
          </p:nvPr>
        </p:nvSpPr>
        <p:spPr/>
        <p:txBody>
          <a:bodyPr/>
          <a:lstStyle/>
          <a:p>
            <a:endParaRPr lang="en-GB"/>
          </a:p>
        </p:txBody>
      </p:sp>
      <p:pic>
        <p:nvPicPr>
          <p:cNvPr id="4" name="Online Media 3" title="The Insider Threat | Security Detail">
            <a:hlinkClick r:id="" action="ppaction://media"/>
            <a:extLst>
              <a:ext uri="{FF2B5EF4-FFF2-40B4-BE49-F238E27FC236}">
                <a16:creationId xmlns:a16="http://schemas.microsoft.com/office/drawing/2014/main" id="{7BBEEF06-7A8F-1266-E9BF-128D1915F82F}"/>
              </a:ext>
            </a:extLst>
          </p:cNvPr>
          <p:cNvPicPr>
            <a:picLocks noGrp="1" noRot="1" noChangeAspect="1"/>
          </p:cNvPicPr>
          <p:nvPr>
            <p:ph idx="1"/>
            <a:videoFile r:link="rId2"/>
          </p:nvPr>
        </p:nvPicPr>
        <p:blipFill>
          <a:blip r:embed="rId4"/>
          <a:stretch>
            <a:fillRect/>
          </a:stretch>
        </p:blipFill>
        <p:spPr>
          <a:xfrm>
            <a:off x="2693670" y="2190750"/>
            <a:ext cx="9241156" cy="5221606"/>
          </a:xfrm>
          <a:prstGeom prst="rect">
            <a:avLst/>
          </a:prstGeom>
        </p:spPr>
      </p:pic>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A0D0E88A-358B-BA83-C963-BF6B6BF3DF6D}"/>
                  </a:ext>
                </a:extLst>
              </p14:cNvPr>
              <p14:cNvContentPartPr/>
              <p14:nvPr/>
            </p14:nvContentPartPr>
            <p14:xfrm>
              <a:off x="4151088" y="4752000"/>
              <a:ext cx="3188592" cy="361584"/>
            </p14:xfrm>
          </p:contentPart>
        </mc:Choice>
        <mc:Fallback>
          <p:pic>
            <p:nvPicPr>
              <p:cNvPr id="5" name="Ink 4">
                <a:extLst>
                  <a:ext uri="{FF2B5EF4-FFF2-40B4-BE49-F238E27FC236}">
                    <a16:creationId xmlns:a16="http://schemas.microsoft.com/office/drawing/2014/main" id="{A0D0E88A-358B-BA83-C963-BF6B6BF3DF6D}"/>
                  </a:ext>
                </a:extLst>
              </p:cNvPr>
              <p:cNvPicPr/>
              <p:nvPr/>
            </p:nvPicPr>
            <p:blipFill>
              <a:blip r:embed="rId6"/>
              <a:stretch>
                <a:fillRect/>
              </a:stretch>
            </p:blipFill>
            <p:spPr>
              <a:xfrm>
                <a:off x="4141728" y="4742636"/>
                <a:ext cx="3207312" cy="380311"/>
              </a:xfrm>
              <a:prstGeom prst="rect">
                <a:avLst/>
              </a:prstGeom>
            </p:spPr>
          </p:pic>
        </mc:Fallback>
      </mc:AlternateContent>
    </p:spTree>
    <p:custDataLst>
      <p:tags r:id="rId1"/>
    </p:custDataLst>
    <p:extLst>
      <p:ext uri="{BB962C8B-B14F-4D97-AF65-F5344CB8AC3E}">
        <p14:creationId xmlns:p14="http://schemas.microsoft.com/office/powerpoint/2010/main" val="4739418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E83C00-AAA6-A7BD-8B0D-0E796546C3A2}"/>
              </a:ext>
            </a:extLst>
          </p:cNvPr>
          <p:cNvPicPr>
            <a:picLocks noChangeAspect="1"/>
          </p:cNvPicPr>
          <p:nvPr/>
        </p:nvPicPr>
        <p:blipFill>
          <a:blip r:embed="rId3"/>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40C0C7E4-0646-2CE3-BF39-4AF8A31951C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1F8A614-758E-C6DF-47D7-65F9ED07B32F}"/>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1CE1CE2-2843-EAF0-D760-9363A8D11052}"/>
              </a:ext>
            </a:extLst>
          </p:cNvPr>
          <p:cNvPicPr>
            <a:picLocks noChangeAspect="1"/>
          </p:cNvPicPr>
          <p:nvPr/>
        </p:nvPicPr>
        <p:blipFill>
          <a:blip r:embed="rId4"/>
          <a:stretch>
            <a:fillRect/>
          </a:stretch>
        </p:blipFill>
        <p:spPr>
          <a:xfrm>
            <a:off x="2600325" y="1600200"/>
            <a:ext cx="9429750" cy="5029200"/>
          </a:xfrm>
          <a:prstGeom prst="rect">
            <a:avLst/>
          </a:prstGeom>
        </p:spPr>
      </p:pic>
      <p:grpSp>
        <p:nvGrpSpPr>
          <p:cNvPr id="6" name="Group 5">
            <a:extLst>
              <a:ext uri="{FF2B5EF4-FFF2-40B4-BE49-F238E27FC236}">
                <a16:creationId xmlns:a16="http://schemas.microsoft.com/office/drawing/2014/main" id="{AD55139E-2AEB-AD00-5FD7-1EBA44BD20F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1D573C9E-CA23-AACF-2FBF-9DBEDD5E29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E0E26476-0930-617F-BFAC-6FC93ADE7A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28117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EF6A36-22CD-938E-FB06-E0E56094C988}"/>
              </a:ext>
            </a:extLst>
          </p:cNvPr>
          <p:cNvPicPr>
            <a:picLocks noChangeAspect="1"/>
          </p:cNvPicPr>
          <p:nvPr/>
        </p:nvPicPr>
        <p:blipFill>
          <a:blip r:embed="rId3"/>
          <a:stretch>
            <a:fillRect/>
          </a:stretch>
        </p:blipFill>
        <p:spPr>
          <a:xfrm>
            <a:off x="0" y="1"/>
            <a:ext cx="14630400" cy="8229599"/>
          </a:xfrm>
          <a:prstGeom prst="rect">
            <a:avLst/>
          </a:prstGeom>
        </p:spPr>
      </p:pic>
      <p:pic>
        <p:nvPicPr>
          <p:cNvPr id="4" name="Grafik 3">
            <a:extLst>
              <a:ext uri="{FF2B5EF4-FFF2-40B4-BE49-F238E27FC236}">
                <a16:creationId xmlns:a16="http://schemas.microsoft.com/office/drawing/2014/main" id="{F8834316-0171-42B6-B758-C198ED5B9D6D}"/>
              </a:ext>
            </a:extLst>
          </p:cNvPr>
          <p:cNvPicPr>
            <a:picLocks noChangeAspect="1"/>
          </p:cNvPicPr>
          <p:nvPr/>
        </p:nvPicPr>
        <p:blipFill>
          <a:blip r:embed="rId4"/>
          <a:stretch>
            <a:fillRect/>
          </a:stretch>
        </p:blipFill>
        <p:spPr>
          <a:xfrm>
            <a:off x="1739831" y="865604"/>
            <a:ext cx="10371830" cy="5779722"/>
          </a:xfrm>
          <a:prstGeom prst="rect">
            <a:avLst/>
          </a:prstGeom>
        </p:spPr>
      </p:pic>
      <p:grpSp>
        <p:nvGrpSpPr>
          <p:cNvPr id="3" name="Group 2">
            <a:extLst>
              <a:ext uri="{FF2B5EF4-FFF2-40B4-BE49-F238E27FC236}">
                <a16:creationId xmlns:a16="http://schemas.microsoft.com/office/drawing/2014/main" id="{53579D99-7240-F1E7-3392-1A4F3611CEA2}"/>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65EC8651-5B9B-AF5C-8066-A4641A1D11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E127E98-372D-FCC3-86AA-EE5ACD4EF7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013177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770080-E6B0-75F5-5FC7-886C1EB26EFF}"/>
              </a:ext>
            </a:extLst>
          </p:cNvPr>
          <p:cNvPicPr>
            <a:picLocks noChangeAspect="1"/>
          </p:cNvPicPr>
          <p:nvPr/>
        </p:nvPicPr>
        <p:blipFill>
          <a:blip r:embed="rId3">
            <a:alphaModFix amt="25000"/>
          </a:blip>
          <a:stretch>
            <a:fillRect/>
          </a:stretch>
        </p:blipFill>
        <p:spPr>
          <a:xfrm>
            <a:off x="0" y="1"/>
            <a:ext cx="14630400" cy="8229599"/>
          </a:xfrm>
          <a:prstGeom prst="rect">
            <a:avLst/>
          </a:prstGeom>
        </p:spPr>
      </p:pic>
      <p:sp>
        <p:nvSpPr>
          <p:cNvPr id="2" name="Titel 1">
            <a:extLst>
              <a:ext uri="{FF2B5EF4-FFF2-40B4-BE49-F238E27FC236}">
                <a16:creationId xmlns:a16="http://schemas.microsoft.com/office/drawing/2014/main" id="{314286CE-1CD2-4859-AABF-C5403A78164D}"/>
              </a:ext>
            </a:extLst>
          </p:cNvPr>
          <p:cNvSpPr>
            <a:spLocks noGrp="1"/>
          </p:cNvSpPr>
          <p:nvPr>
            <p:ph type="title"/>
          </p:nvPr>
        </p:nvSpPr>
        <p:spPr>
          <a:xfrm>
            <a:off x="505489" y="424907"/>
            <a:ext cx="12618720" cy="856394"/>
          </a:xfrm>
        </p:spPr>
        <p:txBody>
          <a:bodyPr/>
          <a:lstStyle/>
          <a:p>
            <a:r>
              <a:rPr lang="de-DE" dirty="0" err="1"/>
              <a:t>Proofpoint‘s</a:t>
            </a:r>
            <a:r>
              <a:rPr lang="de-DE" dirty="0"/>
              <a:t> </a:t>
            </a:r>
            <a:r>
              <a:rPr lang="de-DE" dirty="0" err="1"/>
              <a:t>investigation</a:t>
            </a:r>
            <a:r>
              <a:rPr lang="de-DE" dirty="0"/>
              <a:t> (2022)</a:t>
            </a:r>
          </a:p>
        </p:txBody>
      </p:sp>
      <p:pic>
        <p:nvPicPr>
          <p:cNvPr id="4" name="Inhaltsplatzhalter 3">
            <a:extLst>
              <a:ext uri="{FF2B5EF4-FFF2-40B4-BE49-F238E27FC236}">
                <a16:creationId xmlns:a16="http://schemas.microsoft.com/office/drawing/2014/main" id="{96AA0048-AFAD-49D7-B1B8-2C610C20863C}"/>
              </a:ext>
            </a:extLst>
          </p:cNvPr>
          <p:cNvPicPr>
            <a:picLocks noGrp="1" noChangeAspect="1"/>
          </p:cNvPicPr>
          <p:nvPr>
            <p:ph idx="1"/>
          </p:nvPr>
        </p:nvPicPr>
        <p:blipFill>
          <a:blip r:embed="rId4"/>
          <a:stretch>
            <a:fillRect/>
          </a:stretch>
        </p:blipFill>
        <p:spPr>
          <a:xfrm>
            <a:off x="196329" y="1294546"/>
            <a:ext cx="7989434" cy="6496903"/>
          </a:xfrm>
          <a:prstGeom prst="rect">
            <a:avLst/>
          </a:prstGeom>
        </p:spPr>
      </p:pic>
      <p:sp>
        <p:nvSpPr>
          <p:cNvPr id="3" name="Textfeld 2">
            <a:extLst>
              <a:ext uri="{FF2B5EF4-FFF2-40B4-BE49-F238E27FC236}">
                <a16:creationId xmlns:a16="http://schemas.microsoft.com/office/drawing/2014/main" id="{0A7530BC-5D43-493E-ABCE-4538A635F480}"/>
              </a:ext>
            </a:extLst>
          </p:cNvPr>
          <p:cNvSpPr txBox="1"/>
          <p:nvPr/>
        </p:nvSpPr>
        <p:spPr>
          <a:xfrm>
            <a:off x="9357700" y="2801084"/>
            <a:ext cx="4767210" cy="3416320"/>
          </a:xfrm>
          <a:prstGeom prst="rect">
            <a:avLst/>
          </a:prstGeom>
          <a:noFill/>
        </p:spPr>
        <p:txBody>
          <a:bodyPr wrap="square" rtlCol="0">
            <a:spAutoFit/>
          </a:bodyPr>
          <a:lstStyle/>
          <a:p>
            <a:pPr marL="342900" indent="-342900" defTabSz="1097280">
              <a:buFont typeface="Arial" panose="020B0604020202020204" pitchFamily="34" charset="0"/>
              <a:buChar char="•"/>
            </a:pPr>
            <a:r>
              <a:rPr lang="de-DE" sz="2160" dirty="0" err="1">
                <a:solidFill>
                  <a:prstClr val="black"/>
                </a:solidFill>
                <a:latin typeface="Calibri" panose="020F0502020204030204"/>
              </a:rPr>
              <a:t>Only</a:t>
            </a:r>
            <a:r>
              <a:rPr lang="de-DE" sz="2160" dirty="0">
                <a:solidFill>
                  <a:prstClr val="black"/>
                </a:solidFill>
                <a:latin typeface="Calibri" panose="020F0502020204030204"/>
              </a:rPr>
              <a:t> 21% </a:t>
            </a:r>
            <a:r>
              <a:rPr lang="de-DE" sz="2160" dirty="0" err="1">
                <a:solidFill>
                  <a:prstClr val="black"/>
                </a:solidFill>
                <a:latin typeface="Calibri" panose="020F0502020204030204"/>
              </a:rPr>
              <a:t>of</a:t>
            </a:r>
            <a:r>
              <a:rPr lang="de-DE" sz="2160" dirty="0">
                <a:solidFill>
                  <a:prstClr val="black"/>
                </a:solidFill>
                <a:latin typeface="Calibri" panose="020F0502020204030204"/>
              </a:rPr>
              <a:t> </a:t>
            </a:r>
            <a:r>
              <a:rPr lang="de-DE" sz="2160" dirty="0" err="1">
                <a:solidFill>
                  <a:prstClr val="black"/>
                </a:solidFill>
                <a:latin typeface="Calibri" panose="020F0502020204030204"/>
              </a:rPr>
              <a:t>respondents</a:t>
            </a:r>
            <a:r>
              <a:rPr lang="de-DE" sz="2160" dirty="0">
                <a:solidFill>
                  <a:prstClr val="black"/>
                </a:solidFill>
                <a:latin typeface="Calibri" panose="020F0502020204030204"/>
              </a:rPr>
              <a:t> </a:t>
            </a:r>
            <a:r>
              <a:rPr lang="de-DE" sz="2160" dirty="0" err="1">
                <a:solidFill>
                  <a:prstClr val="black"/>
                </a:solidFill>
                <a:latin typeface="Calibri" panose="020F0502020204030204"/>
              </a:rPr>
              <a:t>are</a:t>
            </a:r>
            <a:r>
              <a:rPr lang="de-DE" sz="2160" dirty="0">
                <a:solidFill>
                  <a:prstClr val="black"/>
                </a:solidFill>
                <a:latin typeface="Calibri" panose="020F0502020204030204"/>
              </a:rPr>
              <a:t> </a:t>
            </a:r>
            <a:r>
              <a:rPr lang="de-DE" sz="2160" dirty="0" err="1">
                <a:solidFill>
                  <a:prstClr val="black"/>
                </a:solidFill>
                <a:latin typeface="Calibri" panose="020F0502020204030204"/>
              </a:rPr>
              <a:t>concerned</a:t>
            </a:r>
            <a:r>
              <a:rPr lang="de-DE" sz="2160" dirty="0">
                <a:solidFill>
                  <a:prstClr val="black"/>
                </a:solidFill>
                <a:latin typeface="Calibri" panose="020F0502020204030204"/>
              </a:rPr>
              <a:t> </a:t>
            </a:r>
            <a:r>
              <a:rPr lang="de-DE" sz="2160" dirty="0" err="1">
                <a:solidFill>
                  <a:prstClr val="black"/>
                </a:solidFill>
                <a:latin typeface="Calibri" panose="020F0502020204030204"/>
              </a:rPr>
              <a:t>about</a:t>
            </a:r>
            <a:r>
              <a:rPr lang="de-DE" sz="2160" dirty="0">
                <a:solidFill>
                  <a:prstClr val="black"/>
                </a:solidFill>
                <a:latin typeface="Calibri" panose="020F0502020204030204"/>
              </a:rPr>
              <a:t> </a:t>
            </a:r>
            <a:r>
              <a:rPr lang="de-DE" sz="2160" dirty="0" err="1">
                <a:solidFill>
                  <a:prstClr val="black"/>
                </a:solidFill>
                <a:latin typeface="Calibri" panose="020F0502020204030204"/>
              </a:rPr>
              <a:t>the</a:t>
            </a:r>
            <a:r>
              <a:rPr lang="de-DE" sz="2160" dirty="0">
                <a:solidFill>
                  <a:prstClr val="black"/>
                </a:solidFill>
                <a:latin typeface="Calibri" panose="020F0502020204030204"/>
              </a:rPr>
              <a:t> </a:t>
            </a:r>
            <a:r>
              <a:rPr lang="de-DE" sz="2160" dirty="0" err="1">
                <a:solidFill>
                  <a:prstClr val="black"/>
                </a:solidFill>
                <a:latin typeface="Calibri" panose="020F0502020204030204"/>
              </a:rPr>
              <a:t>negligent</a:t>
            </a:r>
            <a:r>
              <a:rPr lang="de-DE" sz="2160" dirty="0">
                <a:solidFill>
                  <a:prstClr val="black"/>
                </a:solidFill>
                <a:latin typeface="Calibri" panose="020F0502020204030204"/>
              </a:rPr>
              <a:t> </a:t>
            </a:r>
            <a:r>
              <a:rPr lang="de-DE" sz="2160" dirty="0" err="1">
                <a:solidFill>
                  <a:prstClr val="black"/>
                </a:solidFill>
                <a:latin typeface="Calibri" panose="020F0502020204030204"/>
              </a:rPr>
              <a:t>insider</a:t>
            </a:r>
            <a:r>
              <a:rPr lang="de-DE" sz="2160" dirty="0">
                <a:solidFill>
                  <a:prstClr val="black"/>
                </a:solidFill>
                <a:latin typeface="Calibri" panose="020F0502020204030204"/>
              </a:rPr>
              <a:t>.</a:t>
            </a:r>
          </a:p>
          <a:p>
            <a:pPr marL="342900" indent="-342900" defTabSz="1097280">
              <a:buFont typeface="Arial" panose="020B0604020202020204" pitchFamily="34" charset="0"/>
              <a:buChar char="•"/>
            </a:pPr>
            <a:endParaRPr lang="de-DE" sz="2160" dirty="0">
              <a:solidFill>
                <a:prstClr val="black"/>
              </a:solidFill>
              <a:latin typeface="Calibri" panose="020F0502020204030204"/>
            </a:endParaRPr>
          </a:p>
          <a:p>
            <a:pPr marL="342900" indent="-342900" defTabSz="1097280">
              <a:buFont typeface="Arial" panose="020B0604020202020204" pitchFamily="34" charset="0"/>
              <a:buChar char="•"/>
            </a:pPr>
            <a:r>
              <a:rPr lang="de-DE" sz="2160" dirty="0">
                <a:solidFill>
                  <a:prstClr val="black"/>
                </a:solidFill>
                <a:latin typeface="Calibri" panose="020F0502020204030204"/>
              </a:rPr>
              <a:t>… but 57% </a:t>
            </a:r>
            <a:r>
              <a:rPr lang="de-DE" sz="2160" dirty="0" err="1">
                <a:solidFill>
                  <a:prstClr val="black"/>
                </a:solidFill>
                <a:latin typeface="Calibri" panose="020F0502020204030204"/>
              </a:rPr>
              <a:t>said</a:t>
            </a:r>
            <a:r>
              <a:rPr lang="de-DE" sz="2160" dirty="0">
                <a:solidFill>
                  <a:prstClr val="black"/>
                </a:solidFill>
                <a:latin typeface="Calibri" panose="020F0502020204030204"/>
              </a:rPr>
              <a:t> </a:t>
            </a:r>
            <a:r>
              <a:rPr lang="de-DE" sz="2160" dirty="0" err="1">
                <a:solidFill>
                  <a:prstClr val="black"/>
                </a:solidFill>
                <a:latin typeface="Calibri" panose="020F0502020204030204"/>
              </a:rPr>
              <a:t>insider</a:t>
            </a:r>
            <a:r>
              <a:rPr lang="de-DE" sz="2160" dirty="0">
                <a:solidFill>
                  <a:prstClr val="black"/>
                </a:solidFill>
                <a:latin typeface="Calibri" panose="020F0502020204030204"/>
              </a:rPr>
              <a:t> </a:t>
            </a:r>
            <a:r>
              <a:rPr lang="de-DE" sz="2160" dirty="0" err="1">
                <a:solidFill>
                  <a:prstClr val="black"/>
                </a:solidFill>
                <a:latin typeface="Calibri" panose="020F0502020204030204"/>
              </a:rPr>
              <a:t>actual</a:t>
            </a:r>
            <a:r>
              <a:rPr lang="de-DE" sz="2160" dirty="0">
                <a:solidFill>
                  <a:prstClr val="black"/>
                </a:solidFill>
                <a:latin typeface="Calibri" panose="020F0502020204030204"/>
              </a:rPr>
              <a:t> </a:t>
            </a:r>
            <a:r>
              <a:rPr lang="de-DE" sz="2160" dirty="0" err="1">
                <a:solidFill>
                  <a:prstClr val="black"/>
                </a:solidFill>
                <a:latin typeface="Calibri" panose="020F0502020204030204"/>
              </a:rPr>
              <a:t>incidents</a:t>
            </a:r>
            <a:r>
              <a:rPr lang="de-DE" sz="2160" dirty="0">
                <a:solidFill>
                  <a:prstClr val="black"/>
                </a:solidFill>
                <a:latin typeface="Calibri" panose="020F0502020204030204"/>
              </a:rPr>
              <a:t> </a:t>
            </a:r>
            <a:r>
              <a:rPr lang="de-DE" sz="2160" dirty="0" err="1">
                <a:solidFill>
                  <a:prstClr val="black"/>
                </a:solidFill>
                <a:latin typeface="Calibri" panose="020F0502020204030204"/>
              </a:rPr>
              <a:t>involved</a:t>
            </a:r>
            <a:r>
              <a:rPr lang="de-DE" sz="2160" dirty="0">
                <a:solidFill>
                  <a:prstClr val="black"/>
                </a:solidFill>
                <a:latin typeface="Calibri" panose="020F0502020204030204"/>
              </a:rPr>
              <a:t> </a:t>
            </a:r>
            <a:r>
              <a:rPr lang="de-DE" sz="2160" dirty="0" err="1">
                <a:solidFill>
                  <a:prstClr val="black"/>
                </a:solidFill>
                <a:latin typeface="Calibri" panose="020F0502020204030204"/>
              </a:rPr>
              <a:t>negligent</a:t>
            </a:r>
            <a:r>
              <a:rPr lang="de-DE" sz="2160" dirty="0">
                <a:solidFill>
                  <a:prstClr val="black"/>
                </a:solidFill>
                <a:latin typeface="Calibri" panose="020F0502020204030204"/>
              </a:rPr>
              <a:t> </a:t>
            </a:r>
            <a:r>
              <a:rPr lang="de-DE" sz="2160" dirty="0" err="1">
                <a:solidFill>
                  <a:prstClr val="black"/>
                </a:solidFill>
                <a:latin typeface="Calibri" panose="020F0502020204030204"/>
              </a:rPr>
              <a:t>insider</a:t>
            </a:r>
            <a:r>
              <a:rPr lang="de-DE" sz="2160" dirty="0">
                <a:solidFill>
                  <a:prstClr val="black"/>
                </a:solidFill>
                <a:latin typeface="Calibri" panose="020F0502020204030204"/>
              </a:rPr>
              <a:t>.</a:t>
            </a:r>
          </a:p>
          <a:p>
            <a:pPr marL="342900" indent="-342900" defTabSz="1097280">
              <a:buFont typeface="Arial" panose="020B0604020202020204" pitchFamily="34" charset="0"/>
              <a:buChar char="•"/>
            </a:pPr>
            <a:endParaRPr lang="de-DE" sz="2160" dirty="0">
              <a:solidFill>
                <a:prstClr val="black"/>
              </a:solidFill>
              <a:latin typeface="Calibri" panose="020F0502020204030204"/>
            </a:endParaRPr>
          </a:p>
          <a:p>
            <a:pPr marL="342900" indent="-342900" defTabSz="1097280">
              <a:buFont typeface="Arial" panose="020B0604020202020204" pitchFamily="34" charset="0"/>
              <a:buChar char="•"/>
            </a:pPr>
            <a:r>
              <a:rPr lang="de-DE" sz="2160" dirty="0">
                <a:solidFill>
                  <a:prstClr val="black"/>
                </a:solidFill>
                <a:latin typeface="Calibri" panose="020F0502020204030204"/>
              </a:rPr>
              <a:t>Email </a:t>
            </a:r>
            <a:r>
              <a:rPr lang="de-DE" sz="2160" dirty="0" err="1">
                <a:solidFill>
                  <a:prstClr val="black"/>
                </a:solidFill>
                <a:latin typeface="Calibri" panose="020F0502020204030204"/>
              </a:rPr>
              <a:t>as</a:t>
            </a:r>
            <a:r>
              <a:rPr lang="de-DE" sz="2160" dirty="0">
                <a:solidFill>
                  <a:prstClr val="black"/>
                </a:solidFill>
                <a:latin typeface="Calibri" panose="020F0502020204030204"/>
              </a:rPr>
              <a:t> </a:t>
            </a:r>
            <a:r>
              <a:rPr lang="de-DE" sz="2160" dirty="0" err="1">
                <a:solidFill>
                  <a:prstClr val="black"/>
                </a:solidFill>
                <a:latin typeface="Calibri" panose="020F0502020204030204"/>
              </a:rPr>
              <a:t>the</a:t>
            </a:r>
            <a:r>
              <a:rPr lang="de-DE" sz="2160" dirty="0">
                <a:solidFill>
                  <a:prstClr val="black"/>
                </a:solidFill>
                <a:latin typeface="Calibri" panose="020F0502020204030204"/>
              </a:rPr>
              <a:t> </a:t>
            </a:r>
            <a:r>
              <a:rPr lang="de-DE" sz="2160" dirty="0" err="1">
                <a:solidFill>
                  <a:prstClr val="black"/>
                </a:solidFill>
                <a:latin typeface="Calibri" panose="020F0502020204030204"/>
              </a:rPr>
              <a:t>central</a:t>
            </a:r>
            <a:r>
              <a:rPr lang="de-DE" sz="2160" dirty="0">
                <a:solidFill>
                  <a:prstClr val="black"/>
                </a:solidFill>
                <a:latin typeface="Calibri" panose="020F0502020204030204"/>
              </a:rPr>
              <a:t> medium </a:t>
            </a:r>
            <a:r>
              <a:rPr lang="de-DE" sz="2160" dirty="0" err="1">
                <a:solidFill>
                  <a:prstClr val="black"/>
                </a:solidFill>
                <a:latin typeface="Calibri" panose="020F0502020204030204"/>
              </a:rPr>
              <a:t>for</a:t>
            </a:r>
            <a:r>
              <a:rPr lang="de-DE" sz="2160" dirty="0">
                <a:solidFill>
                  <a:prstClr val="black"/>
                </a:solidFill>
                <a:latin typeface="Calibri" panose="020F0502020204030204"/>
              </a:rPr>
              <a:t> </a:t>
            </a:r>
            <a:r>
              <a:rPr lang="de-DE" sz="2160" dirty="0" err="1">
                <a:solidFill>
                  <a:prstClr val="black"/>
                </a:solidFill>
                <a:latin typeface="Calibri" panose="020F0502020204030204"/>
              </a:rPr>
              <a:t>storage</a:t>
            </a:r>
            <a:r>
              <a:rPr lang="de-DE" sz="2160" dirty="0">
                <a:solidFill>
                  <a:prstClr val="black"/>
                </a:solidFill>
                <a:latin typeface="Calibri" panose="020F0502020204030204"/>
              </a:rPr>
              <a:t> and </a:t>
            </a:r>
            <a:r>
              <a:rPr lang="de-DE" sz="2160" dirty="0" err="1">
                <a:solidFill>
                  <a:prstClr val="black"/>
                </a:solidFill>
                <a:latin typeface="Calibri" panose="020F0502020204030204"/>
              </a:rPr>
              <a:t>submission</a:t>
            </a:r>
            <a:r>
              <a:rPr lang="de-DE" sz="2160" dirty="0">
                <a:solidFill>
                  <a:prstClr val="black"/>
                </a:solidFill>
                <a:latin typeface="Calibri" panose="020F0502020204030204"/>
              </a:rPr>
              <a:t> </a:t>
            </a:r>
            <a:r>
              <a:rPr lang="de-DE" sz="2160" dirty="0" err="1">
                <a:solidFill>
                  <a:prstClr val="black"/>
                </a:solidFill>
                <a:latin typeface="Calibri" panose="020F0502020204030204"/>
              </a:rPr>
              <a:t>of</a:t>
            </a:r>
            <a:r>
              <a:rPr lang="de-DE" sz="2160" dirty="0">
                <a:solidFill>
                  <a:prstClr val="black"/>
                </a:solidFill>
                <a:latin typeface="Calibri" panose="020F0502020204030204"/>
              </a:rPr>
              <a:t> sensitive </a:t>
            </a:r>
            <a:r>
              <a:rPr lang="de-DE" sz="2160" dirty="0" err="1">
                <a:solidFill>
                  <a:prstClr val="black"/>
                </a:solidFill>
                <a:latin typeface="Calibri" panose="020F0502020204030204"/>
              </a:rPr>
              <a:t>data</a:t>
            </a:r>
            <a:r>
              <a:rPr lang="de-DE" sz="2160" dirty="0">
                <a:solidFill>
                  <a:prstClr val="black"/>
                </a:solidFill>
                <a:latin typeface="Calibri" panose="020F0502020204030204"/>
              </a:rPr>
              <a:t>.</a:t>
            </a:r>
          </a:p>
        </p:txBody>
      </p:sp>
      <p:cxnSp>
        <p:nvCxnSpPr>
          <p:cNvPr id="6" name="Gerader Verbinder 5">
            <a:extLst>
              <a:ext uri="{FF2B5EF4-FFF2-40B4-BE49-F238E27FC236}">
                <a16:creationId xmlns:a16="http://schemas.microsoft.com/office/drawing/2014/main" id="{9F720C3F-433D-4973-B8AE-5E236065D29A}"/>
              </a:ext>
            </a:extLst>
          </p:cNvPr>
          <p:cNvCxnSpPr/>
          <p:nvPr/>
        </p:nvCxnSpPr>
        <p:spPr>
          <a:xfrm>
            <a:off x="1245228" y="3538420"/>
            <a:ext cx="5042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95632386-A067-4EE8-BD62-11DE52B68A02}"/>
              </a:ext>
            </a:extLst>
          </p:cNvPr>
          <p:cNvCxnSpPr/>
          <p:nvPr/>
        </p:nvCxnSpPr>
        <p:spPr>
          <a:xfrm>
            <a:off x="1245228" y="3969934"/>
            <a:ext cx="5042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7F6CC2E2-AADF-462F-BA36-AAC5A7BE938C}"/>
              </a:ext>
            </a:extLst>
          </p:cNvPr>
          <p:cNvCxnSpPr/>
          <p:nvPr/>
        </p:nvCxnSpPr>
        <p:spPr>
          <a:xfrm>
            <a:off x="505489" y="3969934"/>
            <a:ext cx="5042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4CD0F4E8-DBB4-4CC0-AF84-19BFA372571D}"/>
              </a:ext>
            </a:extLst>
          </p:cNvPr>
          <p:cNvCxnSpPr>
            <a:cxnSpLocks/>
          </p:cNvCxnSpPr>
          <p:nvPr/>
        </p:nvCxnSpPr>
        <p:spPr>
          <a:xfrm>
            <a:off x="505489" y="5917914"/>
            <a:ext cx="41055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556718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118B17AC-3172-680D-0E95-BDB7408D6D75}"/>
              </a:ext>
            </a:extLst>
          </p:cNvPr>
          <p:cNvPicPr>
            <a:picLocks noChangeAspect="1"/>
          </p:cNvPicPr>
          <p:nvPr/>
        </p:nvPicPr>
        <p:blipFill>
          <a:blip r:embed="rId2">
            <a:alphaModFix amt="40000"/>
          </a:blip>
          <a:srcRect/>
          <a:stretch/>
        </p:blipFill>
        <p:spPr>
          <a:xfrm>
            <a:off x="25" y="12"/>
            <a:ext cx="14630375" cy="8229588"/>
          </a:xfrm>
          <a:prstGeom prst="rect">
            <a:avLst/>
          </a:prstGeom>
        </p:spPr>
      </p:pic>
      <p:sp>
        <p:nvSpPr>
          <p:cNvPr id="2" name="Title 1">
            <a:extLst>
              <a:ext uri="{FF2B5EF4-FFF2-40B4-BE49-F238E27FC236}">
                <a16:creationId xmlns:a16="http://schemas.microsoft.com/office/drawing/2014/main" id="{E169FE59-ECD1-4501-1AA1-FA09D94FE49F}"/>
              </a:ext>
            </a:extLst>
          </p:cNvPr>
          <p:cNvSpPr>
            <a:spLocks noGrp="1"/>
          </p:cNvSpPr>
          <p:nvPr>
            <p:ph type="title"/>
          </p:nvPr>
        </p:nvSpPr>
        <p:spPr>
          <a:xfrm>
            <a:off x="1009499" y="1130198"/>
            <a:ext cx="12607747" cy="2468880"/>
          </a:xfrm>
        </p:spPr>
        <p:txBody>
          <a:bodyPr anchor="b">
            <a:normAutofit/>
          </a:bodyPr>
          <a:lstStyle/>
          <a:p>
            <a:r>
              <a:rPr lang="nb-NO" sz="6000">
                <a:solidFill>
                  <a:schemeClr val="bg1"/>
                </a:solidFill>
              </a:rPr>
              <a:t>Agenda</a:t>
            </a:r>
            <a:endParaRPr lang="en-GB" sz="6000">
              <a:solidFill>
                <a:schemeClr val="bg1"/>
              </a:solidFill>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E85AAD1-1E84-EE7E-00CA-F0A0E27E966F}"/>
              </a:ext>
            </a:extLst>
          </p:cNvPr>
          <p:cNvSpPr>
            <a:spLocks noGrp="1"/>
          </p:cNvSpPr>
          <p:nvPr>
            <p:ph idx="1"/>
          </p:nvPr>
        </p:nvSpPr>
        <p:spPr>
          <a:xfrm>
            <a:off x="1009498" y="4202582"/>
            <a:ext cx="12607747" cy="3204058"/>
          </a:xfrm>
        </p:spPr>
        <p:txBody>
          <a:bodyPr>
            <a:normAutofit/>
          </a:bodyPr>
          <a:lstStyle/>
          <a:p>
            <a:r>
              <a:rPr lang="nb-NO" sz="2400">
                <a:solidFill>
                  <a:schemeClr val="bg1"/>
                </a:solidFill>
              </a:rPr>
              <a:t>Definitions, Impact</a:t>
            </a:r>
          </a:p>
          <a:p>
            <a:r>
              <a:rPr lang="nb-NO" sz="2400">
                <a:solidFill>
                  <a:schemeClr val="bg1"/>
                </a:solidFill>
              </a:rPr>
              <a:t>Differentiations</a:t>
            </a:r>
          </a:p>
          <a:p>
            <a:r>
              <a:rPr lang="nb-NO" sz="2400">
                <a:solidFill>
                  <a:schemeClr val="bg1"/>
                </a:solidFill>
              </a:rPr>
              <a:t>Psychological aspects</a:t>
            </a:r>
          </a:p>
          <a:p>
            <a:pPr lvl="1"/>
            <a:r>
              <a:rPr lang="nb-NO" sz="2400">
                <a:solidFill>
                  <a:schemeClr val="bg1"/>
                </a:solidFill>
              </a:rPr>
              <a:t>Individual, Social</a:t>
            </a:r>
          </a:p>
          <a:p>
            <a:r>
              <a:rPr lang="nb-NO" sz="2400">
                <a:solidFill>
                  <a:schemeClr val="bg1"/>
                </a:solidFill>
              </a:rPr>
              <a:t>Mitigation Strategies</a:t>
            </a:r>
            <a:endParaRPr lang="en-GB" sz="2400">
              <a:solidFill>
                <a:schemeClr val="bg1"/>
              </a:solidFill>
            </a:endParaRPr>
          </a:p>
        </p:txBody>
      </p:sp>
    </p:spTree>
    <p:extLst>
      <p:ext uri="{BB962C8B-B14F-4D97-AF65-F5344CB8AC3E}">
        <p14:creationId xmlns:p14="http://schemas.microsoft.com/office/powerpoint/2010/main" val="9553290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BCDE0739-A00E-002D-E80A-EAB053623A19}"/>
              </a:ext>
            </a:extLst>
          </p:cNvPr>
          <p:cNvPicPr>
            <a:picLocks noChangeAspect="1"/>
          </p:cNvPicPr>
          <p:nvPr/>
        </p:nvPicPr>
        <p:blipFill>
          <a:blip r:embed="rId4">
            <a:alphaModFix amt="40000"/>
          </a:blip>
          <a:srcRect l="11111"/>
          <a:stretch/>
        </p:blipFill>
        <p:spPr>
          <a:xfrm>
            <a:off x="25" y="12"/>
            <a:ext cx="14630375" cy="8229588"/>
          </a:xfrm>
          <a:prstGeom prst="rect">
            <a:avLst/>
          </a:prstGeom>
        </p:spPr>
      </p:pic>
      <p:sp>
        <p:nvSpPr>
          <p:cNvPr id="2" name="Titel 1">
            <a:extLst>
              <a:ext uri="{FF2B5EF4-FFF2-40B4-BE49-F238E27FC236}">
                <a16:creationId xmlns:a16="http://schemas.microsoft.com/office/drawing/2014/main" id="{AAEA2493-6608-42C4-AAD5-EA9857C8222A}"/>
              </a:ext>
            </a:extLst>
          </p:cNvPr>
          <p:cNvSpPr>
            <a:spLocks noGrp="1"/>
          </p:cNvSpPr>
          <p:nvPr>
            <p:ph type="title"/>
          </p:nvPr>
        </p:nvSpPr>
        <p:spPr>
          <a:xfrm>
            <a:off x="1009499" y="1130198"/>
            <a:ext cx="12607747" cy="2468880"/>
          </a:xfrm>
        </p:spPr>
        <p:txBody>
          <a:bodyPr anchor="b">
            <a:normAutofit/>
          </a:bodyPr>
          <a:lstStyle/>
          <a:p>
            <a:r>
              <a:rPr lang="de-DE" sz="6000">
                <a:solidFill>
                  <a:schemeClr val="bg1"/>
                </a:solidFill>
              </a:rPr>
              <a:t>Risk factors</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DCBCBACB-D020-4BD4-BD12-7B59EE175B45}"/>
              </a:ext>
            </a:extLst>
          </p:cNvPr>
          <p:cNvSpPr>
            <a:spLocks noGrp="1"/>
          </p:cNvSpPr>
          <p:nvPr>
            <p:ph idx="1"/>
          </p:nvPr>
        </p:nvSpPr>
        <p:spPr>
          <a:xfrm>
            <a:off x="1009498" y="4202582"/>
            <a:ext cx="12607747" cy="3204058"/>
          </a:xfrm>
        </p:spPr>
        <p:txBody>
          <a:bodyPr>
            <a:normAutofit/>
          </a:bodyPr>
          <a:lstStyle/>
          <a:p>
            <a:r>
              <a:rPr lang="en-US" sz="1920">
                <a:solidFill>
                  <a:schemeClr val="bg1"/>
                </a:solidFill>
              </a:rPr>
              <a:t>Employees are not trained to fully understand and apply laws, mandates, or regulatory requirements related to their work and that affects the organization’s security. </a:t>
            </a:r>
          </a:p>
          <a:p>
            <a:r>
              <a:rPr lang="en-US" sz="1920">
                <a:solidFill>
                  <a:schemeClr val="bg1"/>
                </a:solidFill>
              </a:rPr>
              <a:t>Employees are unaware of the steps they should take at all times to ensure that the devices they use—both company issued and BYOD—are secured at all times. </a:t>
            </a:r>
          </a:p>
          <a:p>
            <a:r>
              <a:rPr lang="en-US" sz="1920">
                <a:solidFill>
                  <a:schemeClr val="bg1"/>
                </a:solidFill>
              </a:rPr>
              <a:t>Employees are sending highly confidential data to an unsecured location in the cloud, exposing the organization to risk. </a:t>
            </a:r>
          </a:p>
          <a:p>
            <a:r>
              <a:rPr lang="en-US" sz="1920">
                <a:solidFill>
                  <a:schemeClr val="bg1"/>
                </a:solidFill>
              </a:rPr>
              <a:t>Employees break your organization’s security policies to simplify tasks. </a:t>
            </a:r>
          </a:p>
          <a:p>
            <a:r>
              <a:rPr lang="en-US" sz="1920">
                <a:solidFill>
                  <a:schemeClr val="bg1"/>
                </a:solidFill>
              </a:rPr>
              <a:t>Employees expose your organization to risk if they do not keep devices and services patched and upgraded to the latest versions at all times. </a:t>
            </a:r>
            <a:endParaRPr lang="de-DE" sz="1920">
              <a:solidFill>
                <a:schemeClr val="bg1"/>
              </a:solidFill>
            </a:endParaRPr>
          </a:p>
        </p:txBody>
      </p:sp>
    </p:spTree>
    <p:custDataLst>
      <p:tags r:id="rId1"/>
    </p:custDataLst>
    <p:extLst>
      <p:ext uri="{BB962C8B-B14F-4D97-AF65-F5344CB8AC3E}">
        <p14:creationId xmlns:p14="http://schemas.microsoft.com/office/powerpoint/2010/main" val="21551223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786AE-1415-913C-C59D-FC536AF0E899}"/>
              </a:ext>
            </a:extLst>
          </p:cNvPr>
          <p:cNvPicPr>
            <a:picLocks noChangeAspect="1"/>
          </p:cNvPicPr>
          <p:nvPr/>
        </p:nvPicPr>
        <p:blipFill>
          <a:blip r:embed="rId3">
            <a:alphaModFix amt="18000"/>
          </a:blip>
          <a:stretch>
            <a:fillRect/>
          </a:stretch>
        </p:blipFill>
        <p:spPr>
          <a:xfrm>
            <a:off x="0" y="457200"/>
            <a:ext cx="14630400" cy="7315200"/>
          </a:xfrm>
          <a:prstGeom prst="rect">
            <a:avLst/>
          </a:prstGeom>
        </p:spPr>
      </p:pic>
      <p:pic>
        <p:nvPicPr>
          <p:cNvPr id="4" name="Grafik 3">
            <a:extLst>
              <a:ext uri="{FF2B5EF4-FFF2-40B4-BE49-F238E27FC236}">
                <a16:creationId xmlns:a16="http://schemas.microsoft.com/office/drawing/2014/main" id="{BB496517-8528-40F8-A656-943C14E8D579}"/>
              </a:ext>
            </a:extLst>
          </p:cNvPr>
          <p:cNvPicPr>
            <a:picLocks noChangeAspect="1"/>
          </p:cNvPicPr>
          <p:nvPr/>
        </p:nvPicPr>
        <p:blipFill>
          <a:blip r:embed="rId4"/>
          <a:stretch>
            <a:fillRect/>
          </a:stretch>
        </p:blipFill>
        <p:spPr>
          <a:xfrm>
            <a:off x="813711" y="1360140"/>
            <a:ext cx="9495421" cy="6569611"/>
          </a:xfrm>
          <a:prstGeom prst="rect">
            <a:avLst/>
          </a:prstGeom>
        </p:spPr>
      </p:pic>
      <p:sp>
        <p:nvSpPr>
          <p:cNvPr id="2" name="Textfeld 1">
            <a:extLst>
              <a:ext uri="{FF2B5EF4-FFF2-40B4-BE49-F238E27FC236}">
                <a16:creationId xmlns:a16="http://schemas.microsoft.com/office/drawing/2014/main" id="{35CEF70C-6E5F-4759-AD27-8434CB612770}"/>
              </a:ext>
            </a:extLst>
          </p:cNvPr>
          <p:cNvSpPr txBox="1"/>
          <p:nvPr/>
        </p:nvSpPr>
        <p:spPr>
          <a:xfrm>
            <a:off x="677614" y="456174"/>
            <a:ext cx="13240869" cy="535531"/>
          </a:xfrm>
          <a:prstGeom prst="rect">
            <a:avLst/>
          </a:prstGeom>
          <a:noFill/>
        </p:spPr>
        <p:txBody>
          <a:bodyPr wrap="none" rtlCol="0">
            <a:spAutoFit/>
          </a:bodyPr>
          <a:lstStyle/>
          <a:p>
            <a:pPr defTabSz="1097280"/>
            <a:r>
              <a:rPr lang="de-DE" sz="2880" dirty="0">
                <a:solidFill>
                  <a:prstClr val="black"/>
                </a:solidFill>
                <a:latin typeface="Calibri" panose="020F0502020204030204"/>
              </a:rPr>
              <a:t>Response-</a:t>
            </a:r>
            <a:r>
              <a:rPr lang="de-DE" sz="2880" dirty="0" err="1">
                <a:solidFill>
                  <a:prstClr val="black"/>
                </a:solidFill>
                <a:latin typeface="Calibri" panose="020F0502020204030204"/>
              </a:rPr>
              <a:t>related</a:t>
            </a:r>
            <a:r>
              <a:rPr lang="de-DE" sz="2880" dirty="0">
                <a:solidFill>
                  <a:prstClr val="black"/>
                </a:solidFill>
                <a:latin typeface="Calibri" panose="020F0502020204030204"/>
              </a:rPr>
              <a:t> </a:t>
            </a:r>
            <a:r>
              <a:rPr lang="de-DE" sz="2880" dirty="0" err="1">
                <a:solidFill>
                  <a:prstClr val="black"/>
                </a:solidFill>
                <a:latin typeface="Calibri" panose="020F0502020204030204"/>
              </a:rPr>
              <a:t>activities</a:t>
            </a:r>
            <a:r>
              <a:rPr lang="de-DE" sz="2880" dirty="0">
                <a:solidFill>
                  <a:prstClr val="black"/>
                </a:solidFill>
                <a:latin typeface="Calibri" panose="020F0502020204030204"/>
              </a:rPr>
              <a:t> </a:t>
            </a:r>
            <a:r>
              <a:rPr lang="de-DE" sz="2880" dirty="0" err="1">
                <a:solidFill>
                  <a:prstClr val="black"/>
                </a:solidFill>
                <a:latin typeface="Calibri" panose="020F0502020204030204"/>
              </a:rPr>
              <a:t>accounting</a:t>
            </a:r>
            <a:r>
              <a:rPr lang="de-DE" sz="2880" dirty="0">
                <a:solidFill>
                  <a:prstClr val="black"/>
                </a:solidFill>
                <a:latin typeface="Calibri" panose="020F0502020204030204"/>
              </a:rPr>
              <a:t> </a:t>
            </a:r>
            <a:r>
              <a:rPr lang="de-DE" sz="2880" dirty="0" err="1">
                <a:solidFill>
                  <a:prstClr val="black"/>
                </a:solidFill>
                <a:latin typeface="Calibri" panose="020F0502020204030204"/>
              </a:rPr>
              <a:t>for</a:t>
            </a:r>
            <a:r>
              <a:rPr lang="de-DE" sz="2880" dirty="0">
                <a:solidFill>
                  <a:prstClr val="black"/>
                </a:solidFill>
                <a:latin typeface="Calibri" panose="020F0502020204030204"/>
              </a:rPr>
              <a:t> </a:t>
            </a:r>
            <a:r>
              <a:rPr lang="de-DE" sz="2880" dirty="0" err="1">
                <a:solidFill>
                  <a:prstClr val="black"/>
                </a:solidFill>
                <a:latin typeface="Calibri" panose="020F0502020204030204"/>
              </a:rPr>
              <a:t>the</a:t>
            </a:r>
            <a:r>
              <a:rPr lang="de-DE" sz="2880" dirty="0">
                <a:solidFill>
                  <a:prstClr val="black"/>
                </a:solidFill>
                <a:latin typeface="Calibri" panose="020F0502020204030204"/>
              </a:rPr>
              <a:t> </a:t>
            </a:r>
            <a:r>
              <a:rPr lang="de-DE" sz="2880" dirty="0" err="1">
                <a:solidFill>
                  <a:prstClr val="black"/>
                </a:solidFill>
                <a:latin typeface="Calibri" panose="020F0502020204030204"/>
              </a:rPr>
              <a:t>expenditures</a:t>
            </a:r>
            <a:r>
              <a:rPr lang="de-DE" sz="2880" dirty="0">
                <a:solidFill>
                  <a:prstClr val="black"/>
                </a:solidFill>
                <a:latin typeface="Calibri" panose="020F0502020204030204"/>
              </a:rPr>
              <a:t> and time </a:t>
            </a:r>
            <a:r>
              <a:rPr lang="de-DE" sz="2880" dirty="0" err="1">
                <a:solidFill>
                  <a:prstClr val="black"/>
                </a:solidFill>
                <a:latin typeface="Calibri" panose="020F0502020204030204"/>
              </a:rPr>
              <a:t>until</a:t>
            </a:r>
            <a:r>
              <a:rPr lang="de-DE" sz="2880" dirty="0">
                <a:solidFill>
                  <a:prstClr val="black"/>
                </a:solidFill>
                <a:latin typeface="Calibri" panose="020F0502020204030204"/>
              </a:rPr>
              <a:t> </a:t>
            </a:r>
            <a:r>
              <a:rPr lang="de-DE" sz="2880" dirty="0" err="1">
                <a:solidFill>
                  <a:prstClr val="black"/>
                </a:solidFill>
                <a:latin typeface="Calibri" panose="020F0502020204030204"/>
              </a:rPr>
              <a:t>containment</a:t>
            </a:r>
            <a:endParaRPr lang="de-DE" sz="2880" dirty="0">
              <a:solidFill>
                <a:prstClr val="black"/>
              </a:solidFill>
              <a:latin typeface="Calibri" panose="020F0502020204030204"/>
            </a:endParaRPr>
          </a:p>
        </p:txBody>
      </p:sp>
    </p:spTree>
    <p:extLst>
      <p:ext uri="{BB962C8B-B14F-4D97-AF65-F5344CB8AC3E}">
        <p14:creationId xmlns:p14="http://schemas.microsoft.com/office/powerpoint/2010/main" val="17826499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Picture 5">
            <a:extLst>
              <a:ext uri="{FF2B5EF4-FFF2-40B4-BE49-F238E27FC236}">
                <a16:creationId xmlns:a16="http://schemas.microsoft.com/office/drawing/2014/main" id="{DD0226EF-5A8F-68D3-5EEF-20E0D756101F}"/>
              </a:ext>
            </a:extLst>
          </p:cNvPr>
          <p:cNvPicPr>
            <a:picLocks noChangeAspect="1"/>
          </p:cNvPicPr>
          <p:nvPr/>
        </p:nvPicPr>
        <p:blipFill>
          <a:blip r:embed="rId2">
            <a:alphaModFix amt="50000"/>
          </a:blip>
          <a:srcRect l="25"/>
          <a:stretch/>
        </p:blipFill>
        <p:spPr>
          <a:xfrm>
            <a:off x="24" y="12"/>
            <a:ext cx="14626716" cy="8229588"/>
          </a:xfrm>
          <a:prstGeom prst="rect">
            <a:avLst/>
          </a:prstGeom>
        </p:spPr>
      </p:pic>
      <p:sp>
        <p:nvSpPr>
          <p:cNvPr id="4" name="Title 3">
            <a:extLst>
              <a:ext uri="{FF2B5EF4-FFF2-40B4-BE49-F238E27FC236}">
                <a16:creationId xmlns:a16="http://schemas.microsoft.com/office/drawing/2014/main" id="{637368BC-BE9C-276D-B2AB-CEB76C990E98}"/>
              </a:ext>
            </a:extLst>
          </p:cNvPr>
          <p:cNvSpPr>
            <a:spLocks noGrp="1"/>
          </p:cNvSpPr>
          <p:nvPr>
            <p:ph type="ctrTitle"/>
          </p:nvPr>
        </p:nvSpPr>
        <p:spPr>
          <a:xfrm>
            <a:off x="1828800" y="1346836"/>
            <a:ext cx="10972800" cy="3675888"/>
          </a:xfrm>
        </p:spPr>
        <p:txBody>
          <a:bodyPr>
            <a:normAutofit/>
          </a:bodyPr>
          <a:lstStyle/>
          <a:p>
            <a:r>
              <a:rPr lang="nb-NO" sz="7920">
                <a:solidFill>
                  <a:schemeClr val="bg1"/>
                </a:solidFill>
              </a:rPr>
              <a:t>Intentional</a:t>
            </a:r>
            <a:endParaRPr lang="en-GB" sz="7920">
              <a:solidFill>
                <a:schemeClr val="bg1"/>
              </a:solidFill>
            </a:endParaRPr>
          </a:p>
        </p:txBody>
      </p:sp>
      <p:sp>
        <p:nvSpPr>
          <p:cNvPr id="5" name="Subtitle 4">
            <a:extLst>
              <a:ext uri="{FF2B5EF4-FFF2-40B4-BE49-F238E27FC236}">
                <a16:creationId xmlns:a16="http://schemas.microsoft.com/office/drawing/2014/main" id="{8D6CE166-585C-822C-18CD-98BAFF49A1C9}"/>
              </a:ext>
            </a:extLst>
          </p:cNvPr>
          <p:cNvSpPr>
            <a:spLocks noGrp="1"/>
          </p:cNvSpPr>
          <p:nvPr>
            <p:ph type="subTitle" idx="1"/>
          </p:nvPr>
        </p:nvSpPr>
        <p:spPr>
          <a:xfrm>
            <a:off x="1832458" y="5519319"/>
            <a:ext cx="10972800" cy="1843430"/>
          </a:xfrm>
        </p:spPr>
        <p:txBody>
          <a:bodyPr>
            <a:normAutofit/>
          </a:bodyPr>
          <a:lstStyle/>
          <a:p>
            <a:endParaRPr lang="en-GB">
              <a:solidFill>
                <a:schemeClr val="bg1"/>
              </a:solidFill>
            </a:endParaRP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9048" y="5242347"/>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2" name="Group 1">
            <a:extLst>
              <a:ext uri="{FF2B5EF4-FFF2-40B4-BE49-F238E27FC236}">
                <a16:creationId xmlns:a16="http://schemas.microsoft.com/office/drawing/2014/main" id="{4BA2C256-128E-4756-F674-E2F89D0DA7DA}"/>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8CA60E5A-3AA5-535D-4E36-C90C56F200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A6AFC7E2-8C00-D60F-B183-AB96AC9CE4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070848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0CA403-966B-661B-BE4C-D10357848576}"/>
              </a:ext>
            </a:extLst>
          </p:cNvPr>
          <p:cNvPicPr>
            <a:picLocks noChangeAspect="1"/>
          </p:cNvPicPr>
          <p:nvPr/>
        </p:nvPicPr>
        <p:blipFill>
          <a:blip r:embed="rId4">
            <a:alphaModFix amt="25000"/>
          </a:blip>
          <a:stretch>
            <a:fillRect/>
          </a:stretch>
        </p:blipFill>
        <p:spPr>
          <a:xfrm>
            <a:off x="455470" y="0"/>
            <a:ext cx="13719460" cy="8229600"/>
          </a:xfrm>
          <a:prstGeom prst="rect">
            <a:avLst/>
          </a:prstGeom>
        </p:spPr>
      </p:pic>
      <p:sp>
        <p:nvSpPr>
          <p:cNvPr id="2" name="Title 1">
            <a:extLst>
              <a:ext uri="{FF2B5EF4-FFF2-40B4-BE49-F238E27FC236}">
                <a16:creationId xmlns:a16="http://schemas.microsoft.com/office/drawing/2014/main" id="{22961EB8-952B-1EBB-F563-3EBD461B6186}"/>
              </a:ext>
            </a:extLst>
          </p:cNvPr>
          <p:cNvSpPr>
            <a:spLocks noGrp="1"/>
          </p:cNvSpPr>
          <p:nvPr>
            <p:ph type="title"/>
          </p:nvPr>
        </p:nvSpPr>
        <p:spPr/>
        <p:txBody>
          <a:bodyPr/>
          <a:lstStyle/>
          <a:p>
            <a:r>
              <a:rPr lang="nb-NO" dirty="0"/>
              <a:t>Hot off the Press!!</a:t>
            </a:r>
            <a:endParaRPr lang="en-GB" dirty="0"/>
          </a:p>
        </p:txBody>
      </p:sp>
      <p:sp>
        <p:nvSpPr>
          <p:cNvPr id="3" name="Content Placeholder 2">
            <a:extLst>
              <a:ext uri="{FF2B5EF4-FFF2-40B4-BE49-F238E27FC236}">
                <a16:creationId xmlns:a16="http://schemas.microsoft.com/office/drawing/2014/main" id="{89634ED6-09B4-85CD-EA5D-AFA0F92D342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872098E-7BFF-5875-14CD-A4DFB46ACCBC}"/>
              </a:ext>
            </a:extLst>
          </p:cNvPr>
          <p:cNvPicPr>
            <a:picLocks noChangeAspect="1"/>
          </p:cNvPicPr>
          <p:nvPr/>
        </p:nvPicPr>
        <p:blipFill>
          <a:blip r:embed="rId5"/>
          <a:stretch>
            <a:fillRect/>
          </a:stretch>
        </p:blipFill>
        <p:spPr>
          <a:xfrm>
            <a:off x="1478065" y="1984201"/>
            <a:ext cx="11477322" cy="5807250"/>
          </a:xfrm>
          <a:prstGeom prst="rect">
            <a:avLst/>
          </a:prstGeom>
        </p:spPr>
      </p:pic>
    </p:spTree>
    <p:custDataLst>
      <p:tags r:id="rId1"/>
    </p:custDataLst>
    <p:extLst>
      <p:ext uri="{BB962C8B-B14F-4D97-AF65-F5344CB8AC3E}">
        <p14:creationId xmlns:p14="http://schemas.microsoft.com/office/powerpoint/2010/main" val="35255258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CF7E-6276-535A-86F7-4AA2E3C22BE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817F682-4525-31E2-33F1-25E5E70BACCD}"/>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6DC4F2E5-1A40-60A7-ACAA-679D4A1933DF}"/>
              </a:ext>
            </a:extLst>
          </p:cNvPr>
          <p:cNvPicPr>
            <a:picLocks noChangeAspect="1"/>
          </p:cNvPicPr>
          <p:nvPr/>
        </p:nvPicPr>
        <p:blipFill>
          <a:blip r:embed="rId3"/>
          <a:stretch>
            <a:fillRect/>
          </a:stretch>
        </p:blipFill>
        <p:spPr>
          <a:xfrm>
            <a:off x="-168812" y="1"/>
            <a:ext cx="14630400" cy="8224609"/>
          </a:xfrm>
          <a:prstGeom prst="rect">
            <a:avLst/>
          </a:prstGeom>
        </p:spPr>
      </p:pic>
      <p:sp>
        <p:nvSpPr>
          <p:cNvPr id="4" name="Oval 3">
            <a:extLst>
              <a:ext uri="{FF2B5EF4-FFF2-40B4-BE49-F238E27FC236}">
                <a16:creationId xmlns:a16="http://schemas.microsoft.com/office/drawing/2014/main" id="{BD7B5701-3517-E95F-CAB2-19F421B853FA}"/>
              </a:ext>
            </a:extLst>
          </p:cNvPr>
          <p:cNvSpPr/>
          <p:nvPr/>
        </p:nvSpPr>
        <p:spPr>
          <a:xfrm>
            <a:off x="-1" y="2757268"/>
            <a:ext cx="2996418" cy="4318782"/>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grpSp>
        <p:nvGrpSpPr>
          <p:cNvPr id="5" name="Group 4">
            <a:extLst>
              <a:ext uri="{FF2B5EF4-FFF2-40B4-BE49-F238E27FC236}">
                <a16:creationId xmlns:a16="http://schemas.microsoft.com/office/drawing/2014/main" id="{90859B23-6A57-BF19-4768-F4CFE34C76D7}"/>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DED4D164-8B4C-738D-D5E2-E971AB6254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D55B1E56-750F-5320-9629-1304A36E43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9629760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8C75C0-766C-0D27-448C-0AF9C5DA3961}"/>
              </a:ext>
            </a:extLst>
          </p:cNvPr>
          <p:cNvPicPr>
            <a:picLocks noChangeAspect="1"/>
          </p:cNvPicPr>
          <p:nvPr/>
        </p:nvPicPr>
        <p:blipFill>
          <a:blip r:embed="rId4">
            <a:alphaModFix amt="42000"/>
          </a:blip>
          <a:stretch>
            <a:fillRect/>
          </a:stretch>
        </p:blipFill>
        <p:spPr>
          <a:xfrm>
            <a:off x="800100" y="257175"/>
            <a:ext cx="13030200" cy="7715250"/>
          </a:xfrm>
          <a:prstGeom prst="rect">
            <a:avLst/>
          </a:prstGeom>
        </p:spPr>
      </p:pic>
      <p:sp>
        <p:nvSpPr>
          <p:cNvPr id="2" name="Title 1">
            <a:extLst>
              <a:ext uri="{FF2B5EF4-FFF2-40B4-BE49-F238E27FC236}">
                <a16:creationId xmlns:a16="http://schemas.microsoft.com/office/drawing/2014/main" id="{B5818F73-CF81-6DC9-05C0-167D3FF1E9DD}"/>
              </a:ext>
            </a:extLst>
          </p:cNvPr>
          <p:cNvSpPr>
            <a:spLocks noGrp="1"/>
          </p:cNvSpPr>
          <p:nvPr>
            <p:ph type="title"/>
          </p:nvPr>
        </p:nvSpPr>
        <p:spPr/>
        <p:txBody>
          <a:bodyPr/>
          <a:lstStyle/>
          <a:p>
            <a:r>
              <a:rPr lang="nb-NO" dirty="0"/>
              <a:t>From 3 to 4...</a:t>
            </a:r>
            <a:endParaRPr lang="en-GB" dirty="0"/>
          </a:p>
        </p:txBody>
      </p:sp>
      <p:pic>
        <p:nvPicPr>
          <p:cNvPr id="4098" name="Picture 2" descr="Fraud Triangle">
            <a:extLst>
              <a:ext uri="{FF2B5EF4-FFF2-40B4-BE49-F238E27FC236}">
                <a16:creationId xmlns:a16="http://schemas.microsoft.com/office/drawing/2014/main" id="{EC334EA1-83FF-AD8B-9130-B8F34196F6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53" y="2229803"/>
            <a:ext cx="7429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aud Diamond image">
            <a:extLst>
              <a:ext uri="{FF2B5EF4-FFF2-40B4-BE49-F238E27FC236}">
                <a16:creationId xmlns:a16="http://schemas.microsoft.com/office/drawing/2014/main" id="{0F788972-B1E8-D809-FEF8-0DBDECCD5200}"/>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8215532" y="2229802"/>
            <a:ext cx="5050302" cy="505030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514DBB4-364A-BCEC-F939-8DFBE03176F1}"/>
              </a:ext>
            </a:extLst>
          </p:cNvPr>
          <p:cNvSpPr/>
          <p:nvPr/>
        </p:nvSpPr>
        <p:spPr>
          <a:xfrm>
            <a:off x="10691446" y="4768948"/>
            <a:ext cx="1674056" cy="1758462"/>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5491485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randombar(horizontal)">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ACF6B2EE-2247-1B99-21C2-8C8C5CCE6CB2}"/>
              </a:ext>
            </a:extLst>
          </p:cNvPr>
          <p:cNvSpPr>
            <a:spLocks noGrp="1"/>
          </p:cNvSpPr>
          <p:nvPr>
            <p:ph type="title"/>
          </p:nvPr>
        </p:nvSpPr>
        <p:spPr>
          <a:xfrm>
            <a:off x="269987" y="758574"/>
            <a:ext cx="4286172" cy="4288219"/>
          </a:xfrm>
        </p:spPr>
        <p:txBody>
          <a:bodyPr vert="horz" lIns="109728" tIns="54864" rIns="109728" bIns="54864" rtlCol="0" anchor="b">
            <a:normAutofit/>
          </a:bodyPr>
          <a:lstStyle/>
          <a:p>
            <a:r>
              <a:rPr lang="en-US" sz="4920" dirty="0"/>
              <a:t>Intentional Profiles/ Predispositions</a:t>
            </a:r>
            <a:br>
              <a:rPr lang="en-US" sz="4920" dirty="0"/>
            </a:br>
            <a:r>
              <a:rPr lang="en-US" sz="2880" dirty="0"/>
              <a:t>Harms et al 2022</a:t>
            </a:r>
            <a:endParaRPr lang="en-US" sz="4920" dirty="0"/>
          </a:p>
        </p:txBody>
      </p:sp>
      <p:sp>
        <p:nvSpPr>
          <p:cNvPr id="3" name="Content Placeholder 2">
            <a:extLst>
              <a:ext uri="{FF2B5EF4-FFF2-40B4-BE49-F238E27FC236}">
                <a16:creationId xmlns:a16="http://schemas.microsoft.com/office/drawing/2014/main" id="{053E8D66-1330-5CB1-CB2D-B2401808F2B6}"/>
              </a:ext>
            </a:extLst>
          </p:cNvPr>
          <p:cNvSpPr>
            <a:spLocks noGrp="1"/>
          </p:cNvSpPr>
          <p:nvPr>
            <p:ph idx="1"/>
          </p:nvPr>
        </p:nvSpPr>
        <p:spPr>
          <a:xfrm>
            <a:off x="294498" y="5520918"/>
            <a:ext cx="4286172" cy="1871192"/>
          </a:xfrm>
        </p:spPr>
        <p:txBody>
          <a:bodyPr vert="horz" lIns="109728" tIns="54864" rIns="109728" bIns="54864" rtlCol="0">
            <a:normAutofit/>
          </a:bodyPr>
          <a:lstStyle/>
          <a:p>
            <a:pPr marL="0" indent="0">
              <a:buNone/>
            </a:pPr>
            <a:r>
              <a:rPr lang="en-US" sz="2880"/>
              <a:t>Capability...</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5291120"/>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7" name="Picture 6">
            <a:extLst>
              <a:ext uri="{FF2B5EF4-FFF2-40B4-BE49-F238E27FC236}">
                <a16:creationId xmlns:a16="http://schemas.microsoft.com/office/drawing/2014/main" id="{D0C5B586-4254-4ECC-02C3-AF5D7851FF38}"/>
              </a:ext>
            </a:extLst>
          </p:cNvPr>
          <p:cNvPicPr>
            <a:picLocks noChangeAspect="1"/>
          </p:cNvPicPr>
          <p:nvPr/>
        </p:nvPicPr>
        <p:blipFill>
          <a:blip r:embed="rId3"/>
          <a:srcRect r="8988"/>
          <a:stretch/>
        </p:blipFill>
        <p:spPr>
          <a:xfrm>
            <a:off x="4191542" y="1160630"/>
            <a:ext cx="10295304" cy="5935751"/>
          </a:xfrm>
          <a:prstGeom prst="rect">
            <a:avLst/>
          </a:prstGeom>
        </p:spPr>
      </p:pic>
      <p:grpSp>
        <p:nvGrpSpPr>
          <p:cNvPr id="4" name="Group 3">
            <a:extLst>
              <a:ext uri="{FF2B5EF4-FFF2-40B4-BE49-F238E27FC236}">
                <a16:creationId xmlns:a16="http://schemas.microsoft.com/office/drawing/2014/main" id="{5CC5139B-8343-656B-9FA2-FBDD0833681C}"/>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22B9A2E9-838F-6561-57E2-97C1CCAE78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2CA60F6B-F43A-6A72-84B2-B41BA528F8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711915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Picture 5" descr="Wood human figure">
            <a:extLst>
              <a:ext uri="{FF2B5EF4-FFF2-40B4-BE49-F238E27FC236}">
                <a16:creationId xmlns:a16="http://schemas.microsoft.com/office/drawing/2014/main" id="{DD1E4EAF-CC00-ACA9-A437-FC7954033E66}"/>
              </a:ext>
            </a:extLst>
          </p:cNvPr>
          <p:cNvPicPr>
            <a:picLocks noChangeAspect="1"/>
          </p:cNvPicPr>
          <p:nvPr/>
        </p:nvPicPr>
        <p:blipFill>
          <a:blip r:embed="rId2"/>
          <a:srcRect b="15730"/>
          <a:stretch/>
        </p:blipFill>
        <p:spPr>
          <a:xfrm>
            <a:off x="-3656" y="12"/>
            <a:ext cx="14630399" cy="8229588"/>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649123"/>
            <a:ext cx="14630399" cy="3794575"/>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DEE8CF46-4C4C-2E54-6B8B-A5978C9D779E}"/>
              </a:ext>
            </a:extLst>
          </p:cNvPr>
          <p:cNvSpPr>
            <a:spLocks noGrp="1"/>
          </p:cNvSpPr>
          <p:nvPr>
            <p:ph type="ctrTitle"/>
          </p:nvPr>
        </p:nvSpPr>
        <p:spPr>
          <a:xfrm>
            <a:off x="1316736" y="390660"/>
            <a:ext cx="12070080" cy="4289734"/>
          </a:xfrm>
          <a:effectLst>
            <a:outerShdw blurRad="50800" dist="38100" dir="2700000" algn="tl" rotWithShape="0">
              <a:prstClr val="black">
                <a:alpha val="40000"/>
              </a:prstClr>
            </a:outerShdw>
          </a:effectLst>
        </p:spPr>
        <p:txBody>
          <a:bodyPr>
            <a:normAutofit/>
          </a:bodyPr>
          <a:lstStyle/>
          <a:p>
            <a:r>
              <a:rPr lang="nb-NO" sz="6240">
                <a:solidFill>
                  <a:srgbClr val="FFFFFF"/>
                </a:solidFill>
              </a:rPr>
              <a:t>So what to do?</a:t>
            </a:r>
            <a:endParaRPr lang="en-GB" sz="6240">
              <a:solidFill>
                <a:srgbClr val="FFFFFF"/>
              </a:solidFill>
            </a:endParaRPr>
          </a:p>
        </p:txBody>
      </p:sp>
      <p:sp>
        <p:nvSpPr>
          <p:cNvPr id="4" name="Subtitle 3">
            <a:extLst>
              <a:ext uri="{FF2B5EF4-FFF2-40B4-BE49-F238E27FC236}">
                <a16:creationId xmlns:a16="http://schemas.microsoft.com/office/drawing/2014/main" id="{FAED5B01-A2B3-C5BE-C01B-7FEC544F5900}"/>
              </a:ext>
            </a:extLst>
          </p:cNvPr>
          <p:cNvSpPr>
            <a:spLocks noGrp="1"/>
          </p:cNvSpPr>
          <p:nvPr>
            <p:ph type="subTitle" idx="1"/>
          </p:nvPr>
        </p:nvSpPr>
        <p:spPr>
          <a:xfrm>
            <a:off x="1320061" y="4886452"/>
            <a:ext cx="12070080" cy="1539248"/>
          </a:xfrm>
          <a:effectLst>
            <a:outerShdw blurRad="50800" dist="38100" dir="2700000" algn="tl" rotWithShape="0">
              <a:prstClr val="black">
                <a:alpha val="40000"/>
              </a:prstClr>
            </a:outerShdw>
          </a:effectLst>
        </p:spPr>
        <p:txBody>
          <a:bodyPr>
            <a:normAutofit/>
          </a:bodyPr>
          <a:lstStyle/>
          <a:p>
            <a:endParaRPr lang="en-GB">
              <a:solidFill>
                <a:srgbClr val="FFFFFF"/>
              </a:solidFill>
            </a:endParaRPr>
          </a:p>
        </p:txBody>
      </p:sp>
      <p:grpSp>
        <p:nvGrpSpPr>
          <p:cNvPr id="3" name="Group 2">
            <a:extLst>
              <a:ext uri="{FF2B5EF4-FFF2-40B4-BE49-F238E27FC236}">
                <a16:creationId xmlns:a16="http://schemas.microsoft.com/office/drawing/2014/main" id="{46A8AAE7-EA40-F69F-75F1-4AF54921CEF9}"/>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420E1BDB-345D-0F7E-9A0D-0CB6CD817D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D6117972-3C4E-A7C2-6B1B-56B7EBE13D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147416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87FB-197C-ED4D-080D-B25E1E6DE49B}"/>
              </a:ext>
            </a:extLst>
          </p:cNvPr>
          <p:cNvSpPr>
            <a:spLocks noGrp="1"/>
          </p:cNvSpPr>
          <p:nvPr>
            <p:ph type="title"/>
          </p:nvPr>
        </p:nvSpPr>
        <p:spPr/>
        <p:txBody>
          <a:bodyPr/>
          <a:lstStyle/>
          <a:p>
            <a:r>
              <a:rPr lang="nb-NO" dirty="0"/>
              <a:t>2 options</a:t>
            </a:r>
            <a:endParaRPr lang="en-GB" dirty="0"/>
          </a:p>
        </p:txBody>
      </p:sp>
      <p:sp>
        <p:nvSpPr>
          <p:cNvPr id="3" name="Content Placeholder 2">
            <a:extLst>
              <a:ext uri="{FF2B5EF4-FFF2-40B4-BE49-F238E27FC236}">
                <a16:creationId xmlns:a16="http://schemas.microsoft.com/office/drawing/2014/main" id="{29912406-586B-AE49-38E5-82692D64D0F6}"/>
              </a:ext>
            </a:extLst>
          </p:cNvPr>
          <p:cNvSpPr>
            <a:spLocks noGrp="1"/>
          </p:cNvSpPr>
          <p:nvPr>
            <p:ph idx="1"/>
          </p:nvPr>
        </p:nvSpPr>
        <p:spPr/>
        <p:txBody>
          <a:bodyPr/>
          <a:lstStyle/>
          <a:p>
            <a:r>
              <a:rPr lang="nb-NO" dirty="0"/>
              <a:t>Insider threat management</a:t>
            </a:r>
          </a:p>
          <a:p>
            <a:endParaRPr lang="nb-NO" dirty="0"/>
          </a:p>
          <a:p>
            <a:endParaRPr lang="nb-NO" dirty="0"/>
          </a:p>
          <a:p>
            <a:r>
              <a:rPr lang="nb-NO" dirty="0"/>
              <a:t>Employee training (own lecture!)</a:t>
            </a:r>
            <a:endParaRPr lang="en-GB" dirty="0"/>
          </a:p>
        </p:txBody>
      </p:sp>
    </p:spTree>
    <p:custDataLst>
      <p:tags r:id="rId1"/>
    </p:custDataLst>
    <p:extLst>
      <p:ext uri="{BB962C8B-B14F-4D97-AF65-F5344CB8AC3E}">
        <p14:creationId xmlns:p14="http://schemas.microsoft.com/office/powerpoint/2010/main" val="1675047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2" y="0"/>
            <a:ext cx="14626739"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1" name="Color Cover">
            <a:extLst>
              <a:ext uri="{FF2B5EF4-FFF2-40B4-BE49-F238E27FC236}">
                <a16:creationId xmlns:a16="http://schemas.microsoft.com/office/drawing/2014/main" id="{6BE11944-ED05-4FE9-9927-06C110BB3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2" y="0"/>
            <a:ext cx="14626739" cy="822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A2812508-238C-4BCD-BDD3-25C99C5CA2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600"/>
            <a:ext cx="14626742" cy="4189147"/>
            <a:chOff x="651279" y="598259"/>
            <a:chExt cx="10889442" cy="5680742"/>
          </a:xfrm>
        </p:grpSpPr>
        <p:sp>
          <p:nvSpPr>
            <p:cNvPr id="14" name="Color">
              <a:extLst>
                <a:ext uri="{FF2B5EF4-FFF2-40B4-BE49-F238E27FC236}">
                  <a16:creationId xmlns:a16="http://schemas.microsoft.com/office/drawing/2014/main" id="{EA98B5EE-6906-45B1-8691-D06F06B6C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5" name="Color">
              <a:extLst>
                <a:ext uri="{FF2B5EF4-FFF2-40B4-BE49-F238E27FC236}">
                  <a16:creationId xmlns:a16="http://schemas.microsoft.com/office/drawing/2014/main" id="{3CB4D77E-DA74-4797-88E4-C7D817D31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9" y="0"/>
            <a:ext cx="14626742" cy="82296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548640"/>
              <a:endParaRPr lang="en-US" sz="2160">
                <a:solidFill>
                  <a:prstClr val="white"/>
                </a:solidFill>
                <a:latin typeface="Calibri" panose="020F0502020204030204"/>
              </a:endParaRPr>
            </a:p>
          </p:txBody>
        </p:sp>
      </p:grpSp>
      <p:sp>
        <p:nvSpPr>
          <p:cNvPr id="2" name="Title 1">
            <a:extLst>
              <a:ext uri="{FF2B5EF4-FFF2-40B4-BE49-F238E27FC236}">
                <a16:creationId xmlns:a16="http://schemas.microsoft.com/office/drawing/2014/main" id="{0C0CB700-FF98-DF0F-3AFA-0ECEEEA6496E}"/>
              </a:ext>
            </a:extLst>
          </p:cNvPr>
          <p:cNvSpPr>
            <a:spLocks noGrp="1"/>
          </p:cNvSpPr>
          <p:nvPr>
            <p:ph type="ctrTitle"/>
          </p:nvPr>
        </p:nvSpPr>
        <p:spPr>
          <a:xfrm>
            <a:off x="947650" y="1217489"/>
            <a:ext cx="11670876" cy="2672123"/>
          </a:xfrm>
        </p:spPr>
        <p:txBody>
          <a:bodyPr anchor="ctr">
            <a:normAutofit/>
          </a:bodyPr>
          <a:lstStyle/>
          <a:p>
            <a:pPr algn="l"/>
            <a:r>
              <a:rPr lang="de-DE" sz="5760" i="1" dirty="0" err="1">
                <a:solidFill>
                  <a:schemeClr val="bg1"/>
                </a:solidFill>
              </a:rPr>
              <a:t>Which</a:t>
            </a:r>
            <a:r>
              <a:rPr lang="de-DE" sz="5760" i="1" dirty="0">
                <a:solidFill>
                  <a:schemeClr val="bg1"/>
                </a:solidFill>
              </a:rPr>
              <a:t> </a:t>
            </a:r>
            <a:r>
              <a:rPr lang="de-DE" sz="5760" i="1" dirty="0" err="1">
                <a:solidFill>
                  <a:schemeClr val="bg1"/>
                </a:solidFill>
              </a:rPr>
              <a:t>reasons</a:t>
            </a:r>
            <a:r>
              <a:rPr lang="de-DE" sz="5760" i="1" dirty="0">
                <a:solidFill>
                  <a:schemeClr val="bg1"/>
                </a:solidFill>
              </a:rPr>
              <a:t> do </a:t>
            </a:r>
            <a:r>
              <a:rPr lang="de-DE" sz="5760" i="1" dirty="0" err="1">
                <a:solidFill>
                  <a:schemeClr val="bg1"/>
                </a:solidFill>
              </a:rPr>
              <a:t>you</a:t>
            </a:r>
            <a:r>
              <a:rPr lang="de-DE" sz="5760" i="1" dirty="0">
                <a:solidFill>
                  <a:schemeClr val="bg1"/>
                </a:solidFill>
              </a:rPr>
              <a:t> </a:t>
            </a:r>
            <a:r>
              <a:rPr lang="de-DE" sz="5760" i="1" dirty="0" err="1">
                <a:solidFill>
                  <a:schemeClr val="bg1"/>
                </a:solidFill>
              </a:rPr>
              <a:t>think</a:t>
            </a:r>
            <a:r>
              <a:rPr lang="de-DE" sz="5760" i="1" dirty="0">
                <a:solidFill>
                  <a:schemeClr val="bg1"/>
                </a:solidFill>
              </a:rPr>
              <a:t> </a:t>
            </a:r>
            <a:r>
              <a:rPr lang="de-DE" sz="5760" i="1" dirty="0" err="1">
                <a:solidFill>
                  <a:schemeClr val="bg1"/>
                </a:solidFill>
              </a:rPr>
              <a:t>motivate</a:t>
            </a:r>
            <a:r>
              <a:rPr lang="de-DE" sz="5760" i="1" dirty="0">
                <a:solidFill>
                  <a:schemeClr val="bg1"/>
                </a:solidFill>
              </a:rPr>
              <a:t> a </a:t>
            </a:r>
            <a:r>
              <a:rPr lang="de-DE" sz="5760" i="1" dirty="0" err="1">
                <a:solidFill>
                  <a:schemeClr val="bg1"/>
                </a:solidFill>
              </a:rPr>
              <a:t>business</a:t>
            </a:r>
            <a:r>
              <a:rPr lang="de-DE" sz="5760" i="1" dirty="0">
                <a:solidFill>
                  <a:schemeClr val="bg1"/>
                </a:solidFill>
              </a:rPr>
              <a:t> </a:t>
            </a:r>
            <a:r>
              <a:rPr lang="de-DE" sz="5760" i="1" dirty="0" err="1">
                <a:solidFill>
                  <a:schemeClr val="bg1"/>
                </a:solidFill>
              </a:rPr>
              <a:t>to</a:t>
            </a:r>
            <a:r>
              <a:rPr lang="de-DE" sz="5760" i="1" dirty="0">
                <a:solidFill>
                  <a:schemeClr val="bg1"/>
                </a:solidFill>
              </a:rPr>
              <a:t> </a:t>
            </a:r>
            <a:r>
              <a:rPr lang="de-DE" sz="5760" i="1" dirty="0" err="1">
                <a:solidFill>
                  <a:schemeClr val="bg1"/>
                </a:solidFill>
              </a:rPr>
              <a:t>set</a:t>
            </a:r>
            <a:r>
              <a:rPr lang="de-DE" sz="5760" i="1" dirty="0">
                <a:solidFill>
                  <a:schemeClr val="bg1"/>
                </a:solidFill>
              </a:rPr>
              <a:t> </a:t>
            </a:r>
            <a:r>
              <a:rPr lang="de-DE" sz="5760" i="1" dirty="0" err="1">
                <a:solidFill>
                  <a:schemeClr val="bg1"/>
                </a:solidFill>
              </a:rPr>
              <a:t>up</a:t>
            </a:r>
            <a:r>
              <a:rPr lang="de-DE" sz="5760" i="1" dirty="0">
                <a:solidFill>
                  <a:schemeClr val="bg1"/>
                </a:solidFill>
              </a:rPr>
              <a:t> an Insider </a:t>
            </a:r>
            <a:r>
              <a:rPr lang="de-DE" sz="5760" i="1" dirty="0" err="1">
                <a:solidFill>
                  <a:schemeClr val="bg1"/>
                </a:solidFill>
              </a:rPr>
              <a:t>Threat</a:t>
            </a:r>
            <a:r>
              <a:rPr lang="de-DE" sz="5760" i="1" dirty="0">
                <a:solidFill>
                  <a:schemeClr val="bg1"/>
                </a:solidFill>
              </a:rPr>
              <a:t> Management </a:t>
            </a:r>
            <a:r>
              <a:rPr lang="de-DE" sz="5760" i="1" dirty="0" err="1">
                <a:solidFill>
                  <a:schemeClr val="bg1"/>
                </a:solidFill>
              </a:rPr>
              <a:t>program</a:t>
            </a:r>
            <a:r>
              <a:rPr lang="de-DE" sz="5760" i="1" dirty="0">
                <a:solidFill>
                  <a:schemeClr val="bg1"/>
                </a:solidFill>
              </a:rPr>
              <a:t> ?</a:t>
            </a:r>
            <a:endParaRPr lang="en-GB" sz="5760" dirty="0">
              <a:solidFill>
                <a:schemeClr val="bg1"/>
              </a:solidFill>
            </a:endParaRPr>
          </a:p>
        </p:txBody>
      </p:sp>
      <p:sp>
        <p:nvSpPr>
          <p:cNvPr id="4" name="Subtitle 3">
            <a:extLst>
              <a:ext uri="{FF2B5EF4-FFF2-40B4-BE49-F238E27FC236}">
                <a16:creationId xmlns:a16="http://schemas.microsoft.com/office/drawing/2014/main" id="{834CAD28-F4A4-81E8-EAB6-8CF0644E95A6}"/>
              </a:ext>
            </a:extLst>
          </p:cNvPr>
          <p:cNvSpPr>
            <a:spLocks noGrp="1"/>
          </p:cNvSpPr>
          <p:nvPr>
            <p:ph type="subTitle" idx="1"/>
          </p:nvPr>
        </p:nvSpPr>
        <p:spPr>
          <a:xfrm>
            <a:off x="947650" y="4368760"/>
            <a:ext cx="11670876" cy="2984654"/>
          </a:xfrm>
        </p:spPr>
        <p:txBody>
          <a:bodyPr anchor="ctr">
            <a:normAutofit/>
          </a:bodyPr>
          <a:lstStyle/>
          <a:p>
            <a:pPr algn="l"/>
            <a:endParaRPr lang="en-GB">
              <a:solidFill>
                <a:schemeClr val="tx2"/>
              </a:solidFill>
            </a:endParaRPr>
          </a:p>
        </p:txBody>
      </p:sp>
      <p:grpSp>
        <p:nvGrpSpPr>
          <p:cNvPr id="3" name="Group 2">
            <a:extLst>
              <a:ext uri="{FF2B5EF4-FFF2-40B4-BE49-F238E27FC236}">
                <a16:creationId xmlns:a16="http://schemas.microsoft.com/office/drawing/2014/main" id="{39FFDF67-D840-115D-F4E2-46D27060FF98}"/>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3C0D8737-F838-12F6-2299-C8FEB333C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7227708E-935E-2A9D-A5F8-C4DED48650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474880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0BDDC4-53B5-4C2C-73D9-600FE1D24664}"/>
              </a:ext>
            </a:extLst>
          </p:cNvPr>
          <p:cNvPicPr>
            <a:picLocks noChangeAspect="1"/>
          </p:cNvPicPr>
          <p:nvPr/>
        </p:nvPicPr>
        <p:blipFill>
          <a:blip r:embed="rId4">
            <a:alphaModFix amt="18000"/>
          </a:blip>
          <a:stretch>
            <a:fillRect/>
          </a:stretch>
        </p:blipFill>
        <p:spPr>
          <a:xfrm>
            <a:off x="1861458" y="0"/>
            <a:ext cx="10907485" cy="8229600"/>
          </a:xfrm>
          <a:prstGeom prst="rect">
            <a:avLst/>
          </a:prstGeom>
        </p:spPr>
      </p:pic>
      <p:sp>
        <p:nvSpPr>
          <p:cNvPr id="2" name="Titel 1">
            <a:extLst>
              <a:ext uri="{FF2B5EF4-FFF2-40B4-BE49-F238E27FC236}">
                <a16:creationId xmlns:a16="http://schemas.microsoft.com/office/drawing/2014/main" id="{6DCC0016-C04C-41DF-981F-5D5996183469}"/>
              </a:ext>
            </a:extLst>
          </p:cNvPr>
          <p:cNvSpPr>
            <a:spLocks noGrp="1"/>
          </p:cNvSpPr>
          <p:nvPr>
            <p:ph type="title"/>
          </p:nvPr>
        </p:nvSpPr>
        <p:spPr/>
        <p:txBody>
          <a:bodyPr/>
          <a:lstStyle/>
          <a:p>
            <a:r>
              <a:rPr lang="de-DE" dirty="0"/>
              <a:t>Definition</a:t>
            </a:r>
          </a:p>
        </p:txBody>
      </p:sp>
      <p:sp>
        <p:nvSpPr>
          <p:cNvPr id="3" name="Inhaltsplatzhalter 2">
            <a:extLst>
              <a:ext uri="{FF2B5EF4-FFF2-40B4-BE49-F238E27FC236}">
                <a16:creationId xmlns:a16="http://schemas.microsoft.com/office/drawing/2014/main" id="{C9F498FD-84F7-4BF2-A24F-EAAD3C06C1E9}"/>
              </a:ext>
            </a:extLst>
          </p:cNvPr>
          <p:cNvSpPr>
            <a:spLocks noGrp="1"/>
          </p:cNvSpPr>
          <p:nvPr>
            <p:ph idx="1"/>
          </p:nvPr>
        </p:nvSpPr>
        <p:spPr/>
        <p:txBody>
          <a:bodyPr/>
          <a:lstStyle/>
          <a:p>
            <a:r>
              <a:rPr lang="en-US" dirty="0"/>
              <a:t>An Insider Threat is caused by an individual who has or used to have authorized access to an organization’s assets, and who acts either maliciously or unintentionally, in a way that could negatively </a:t>
            </a:r>
            <a:r>
              <a:rPr lang="de-DE" dirty="0" err="1"/>
              <a:t>affect</a:t>
            </a:r>
            <a:r>
              <a:rPr lang="de-DE" dirty="0"/>
              <a:t> </a:t>
            </a:r>
            <a:r>
              <a:rPr lang="de-DE" dirty="0" err="1"/>
              <a:t>the</a:t>
            </a:r>
            <a:r>
              <a:rPr lang="de-DE" dirty="0"/>
              <a:t> </a:t>
            </a:r>
            <a:r>
              <a:rPr lang="de-DE" dirty="0" err="1"/>
              <a:t>organization</a:t>
            </a:r>
            <a:r>
              <a:rPr lang="de-DE" dirty="0"/>
              <a:t>. (Costa, 2017)</a:t>
            </a:r>
          </a:p>
        </p:txBody>
      </p:sp>
      <p:pic>
        <p:nvPicPr>
          <p:cNvPr id="1026" name="Picture 2" descr="Introducing the Insider Attack Matrix - G Research">
            <a:extLst>
              <a:ext uri="{FF2B5EF4-FFF2-40B4-BE49-F238E27FC236}">
                <a16:creationId xmlns:a16="http://schemas.microsoft.com/office/drawing/2014/main" id="{F89AA46A-209E-4DD0-A9C1-8E3351812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4583" y="4801553"/>
            <a:ext cx="10755630" cy="25946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90580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F116-8218-AA0F-A983-568D9FE721A5}"/>
              </a:ext>
            </a:extLst>
          </p:cNvPr>
          <p:cNvSpPr>
            <a:spLocks noGrp="1"/>
          </p:cNvSpPr>
          <p:nvPr>
            <p:ph type="title"/>
          </p:nvPr>
        </p:nvSpPr>
        <p:spPr/>
        <p:txBody>
          <a:bodyPr/>
          <a:lstStyle/>
          <a:p>
            <a:r>
              <a:rPr lang="nb-NO" dirty="0"/>
              <a:t>First things first</a:t>
            </a:r>
            <a:endParaRPr lang="en-GB" dirty="0"/>
          </a:p>
        </p:txBody>
      </p:sp>
      <p:sp>
        <p:nvSpPr>
          <p:cNvPr id="3" name="Content Placeholder 2">
            <a:extLst>
              <a:ext uri="{FF2B5EF4-FFF2-40B4-BE49-F238E27FC236}">
                <a16:creationId xmlns:a16="http://schemas.microsoft.com/office/drawing/2014/main" id="{1545F26B-8F73-D645-21E7-6517DFE40A1B}"/>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7CDBEE6-0C59-8023-ECA1-52F98BA20396}"/>
              </a:ext>
            </a:extLst>
          </p:cNvPr>
          <p:cNvPicPr>
            <a:picLocks noChangeAspect="1"/>
          </p:cNvPicPr>
          <p:nvPr/>
        </p:nvPicPr>
        <p:blipFill>
          <a:blip r:embed="rId3"/>
          <a:stretch>
            <a:fillRect/>
          </a:stretch>
        </p:blipFill>
        <p:spPr>
          <a:xfrm>
            <a:off x="1279663" y="1720214"/>
            <a:ext cx="11426521" cy="6383616"/>
          </a:xfrm>
          <a:prstGeom prst="rect">
            <a:avLst/>
          </a:prstGeom>
        </p:spPr>
      </p:pic>
    </p:spTree>
    <p:extLst>
      <p:ext uri="{BB962C8B-B14F-4D97-AF65-F5344CB8AC3E}">
        <p14:creationId xmlns:p14="http://schemas.microsoft.com/office/powerpoint/2010/main" val="23916640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599A07-2CA3-6523-BBD6-DBE45E25FCD1}"/>
              </a:ext>
            </a:extLst>
          </p:cNvPr>
          <p:cNvPicPr>
            <a:picLocks noChangeAspect="1"/>
          </p:cNvPicPr>
          <p:nvPr/>
        </p:nvPicPr>
        <p:blipFill>
          <a:blip r:embed="rId4">
            <a:alphaModFix amt="12000"/>
          </a:blip>
          <a:stretch>
            <a:fillRect/>
          </a:stretch>
        </p:blipFill>
        <p:spPr>
          <a:xfrm>
            <a:off x="0" y="0"/>
            <a:ext cx="14630400" cy="8229600"/>
          </a:xfrm>
          <a:prstGeom prst="rect">
            <a:avLst/>
          </a:prstGeom>
        </p:spPr>
      </p:pic>
      <p:pic>
        <p:nvPicPr>
          <p:cNvPr id="4" name="Inhaltsplatzhalter 3">
            <a:extLst>
              <a:ext uri="{FF2B5EF4-FFF2-40B4-BE49-F238E27FC236}">
                <a16:creationId xmlns:a16="http://schemas.microsoft.com/office/drawing/2014/main" id="{563194AB-D839-4674-8F7B-905A7F6EE5E4}"/>
              </a:ext>
            </a:extLst>
          </p:cNvPr>
          <p:cNvPicPr>
            <a:picLocks noGrp="1" noChangeAspect="1"/>
          </p:cNvPicPr>
          <p:nvPr>
            <p:ph idx="1"/>
          </p:nvPr>
        </p:nvPicPr>
        <p:blipFill>
          <a:blip r:embed="rId5"/>
          <a:stretch>
            <a:fillRect/>
          </a:stretch>
        </p:blipFill>
        <p:spPr>
          <a:xfrm>
            <a:off x="469637" y="193609"/>
            <a:ext cx="5766797" cy="7573655"/>
          </a:xfrm>
          <a:prstGeom prst="rect">
            <a:avLst/>
          </a:prstGeom>
        </p:spPr>
      </p:pic>
      <p:sp>
        <p:nvSpPr>
          <p:cNvPr id="3" name="Textfeld 2">
            <a:extLst>
              <a:ext uri="{FF2B5EF4-FFF2-40B4-BE49-F238E27FC236}">
                <a16:creationId xmlns:a16="http://schemas.microsoft.com/office/drawing/2014/main" id="{924D3B5C-B176-45AD-A29E-7B8C1EBBC01A}"/>
              </a:ext>
            </a:extLst>
          </p:cNvPr>
          <p:cNvSpPr txBox="1"/>
          <p:nvPr/>
        </p:nvSpPr>
        <p:spPr>
          <a:xfrm>
            <a:off x="6879577" y="3217866"/>
            <a:ext cx="4450765" cy="424732"/>
          </a:xfrm>
          <a:prstGeom prst="rect">
            <a:avLst/>
          </a:prstGeom>
          <a:noFill/>
        </p:spPr>
        <p:txBody>
          <a:bodyPr wrap="square" rtlCol="0">
            <a:spAutoFit/>
          </a:bodyPr>
          <a:lstStyle/>
          <a:p>
            <a:pPr defTabSz="1097280"/>
            <a:r>
              <a:rPr lang="de-DE" sz="2160" dirty="0" err="1">
                <a:solidFill>
                  <a:prstClr val="black"/>
                </a:solidFill>
                <a:latin typeface="Calibri" panose="020F0502020204030204"/>
              </a:rPr>
              <a:t>Because</a:t>
            </a:r>
            <a:r>
              <a:rPr lang="de-DE" sz="2160" dirty="0">
                <a:solidFill>
                  <a:prstClr val="black"/>
                </a:solidFill>
                <a:latin typeface="Calibri" panose="020F0502020204030204"/>
              </a:rPr>
              <a:t> </a:t>
            </a:r>
            <a:r>
              <a:rPr lang="de-DE" sz="2160" dirty="0" err="1">
                <a:solidFill>
                  <a:prstClr val="black"/>
                </a:solidFill>
                <a:latin typeface="Calibri" panose="020F0502020204030204"/>
              </a:rPr>
              <a:t>we</a:t>
            </a:r>
            <a:r>
              <a:rPr lang="de-DE" sz="2160" dirty="0">
                <a:solidFill>
                  <a:prstClr val="black"/>
                </a:solidFill>
                <a:latin typeface="Calibri" panose="020F0502020204030204"/>
              </a:rPr>
              <a:t> </a:t>
            </a:r>
            <a:r>
              <a:rPr lang="de-DE" sz="2160" dirty="0" err="1">
                <a:solidFill>
                  <a:prstClr val="black"/>
                </a:solidFill>
                <a:latin typeface="Calibri" panose="020F0502020204030204"/>
              </a:rPr>
              <a:t>learned</a:t>
            </a:r>
            <a:r>
              <a:rPr lang="de-DE" sz="2160" dirty="0">
                <a:solidFill>
                  <a:prstClr val="black"/>
                </a:solidFill>
                <a:latin typeface="Calibri" panose="020F0502020204030204"/>
              </a:rPr>
              <a:t> </a:t>
            </a:r>
            <a:r>
              <a:rPr lang="de-DE" sz="2160" dirty="0" err="1">
                <a:solidFill>
                  <a:prstClr val="black"/>
                </a:solidFill>
                <a:latin typeface="Calibri" panose="020F0502020204030204"/>
              </a:rPr>
              <a:t>it</a:t>
            </a:r>
            <a:r>
              <a:rPr lang="de-DE" sz="2160" dirty="0">
                <a:solidFill>
                  <a:prstClr val="black"/>
                </a:solidFill>
                <a:latin typeface="Calibri" panose="020F0502020204030204"/>
              </a:rPr>
              <a:t> </a:t>
            </a:r>
            <a:r>
              <a:rPr lang="de-DE" sz="2160" dirty="0" err="1">
                <a:solidFill>
                  <a:prstClr val="black"/>
                </a:solidFill>
                <a:latin typeface="Calibri" panose="020F0502020204030204"/>
              </a:rPr>
              <a:t>the</a:t>
            </a:r>
            <a:r>
              <a:rPr lang="de-DE" sz="2160" dirty="0">
                <a:solidFill>
                  <a:prstClr val="black"/>
                </a:solidFill>
                <a:latin typeface="Calibri" panose="020F0502020204030204"/>
              </a:rPr>
              <a:t> </a:t>
            </a:r>
            <a:r>
              <a:rPr lang="de-DE" sz="2160" dirty="0" err="1">
                <a:solidFill>
                  <a:prstClr val="black"/>
                </a:solidFill>
                <a:latin typeface="Calibri" panose="020F0502020204030204"/>
              </a:rPr>
              <a:t>hard</a:t>
            </a:r>
            <a:r>
              <a:rPr lang="de-DE" sz="2160" dirty="0">
                <a:solidFill>
                  <a:prstClr val="black"/>
                </a:solidFill>
                <a:latin typeface="Calibri" panose="020F0502020204030204"/>
              </a:rPr>
              <a:t> </a:t>
            </a:r>
            <a:r>
              <a:rPr lang="de-DE" sz="2160" dirty="0" err="1">
                <a:solidFill>
                  <a:prstClr val="black"/>
                </a:solidFill>
                <a:latin typeface="Calibri" panose="020F0502020204030204"/>
              </a:rPr>
              <a:t>way</a:t>
            </a:r>
            <a:r>
              <a:rPr lang="de-DE" sz="2160" dirty="0">
                <a:solidFill>
                  <a:prstClr val="black"/>
                </a:solidFill>
                <a:latin typeface="Calibri" panose="020F0502020204030204"/>
              </a:rPr>
              <a:t>.</a:t>
            </a:r>
          </a:p>
        </p:txBody>
      </p:sp>
      <p:sp>
        <p:nvSpPr>
          <p:cNvPr id="5" name="Textfeld 4">
            <a:extLst>
              <a:ext uri="{FF2B5EF4-FFF2-40B4-BE49-F238E27FC236}">
                <a16:creationId xmlns:a16="http://schemas.microsoft.com/office/drawing/2014/main" id="{D9A96CB5-6685-4694-BBDE-88B02B977125}"/>
              </a:ext>
            </a:extLst>
          </p:cNvPr>
          <p:cNvSpPr txBox="1"/>
          <p:nvPr/>
        </p:nvSpPr>
        <p:spPr>
          <a:xfrm>
            <a:off x="6879577" y="3980435"/>
            <a:ext cx="4450765" cy="424732"/>
          </a:xfrm>
          <a:prstGeom prst="rect">
            <a:avLst/>
          </a:prstGeom>
          <a:noFill/>
        </p:spPr>
        <p:txBody>
          <a:bodyPr wrap="square" rtlCol="0">
            <a:spAutoFit/>
          </a:bodyPr>
          <a:lstStyle/>
          <a:p>
            <a:pPr defTabSz="1097280"/>
            <a:r>
              <a:rPr lang="de-DE" sz="2160" dirty="0" err="1">
                <a:solidFill>
                  <a:prstClr val="black"/>
                </a:solidFill>
                <a:latin typeface="Calibri" panose="020F0502020204030204"/>
              </a:rPr>
              <a:t>Because</a:t>
            </a:r>
            <a:r>
              <a:rPr lang="de-DE" sz="2160" dirty="0">
                <a:solidFill>
                  <a:prstClr val="black"/>
                </a:solidFill>
                <a:latin typeface="Calibri" panose="020F0502020204030204"/>
              </a:rPr>
              <a:t> </a:t>
            </a:r>
            <a:r>
              <a:rPr lang="de-DE" sz="2160" dirty="0" err="1">
                <a:solidFill>
                  <a:prstClr val="black"/>
                </a:solidFill>
                <a:latin typeface="Calibri" panose="020F0502020204030204"/>
              </a:rPr>
              <a:t>we</a:t>
            </a:r>
            <a:r>
              <a:rPr lang="de-DE" sz="2160" dirty="0">
                <a:solidFill>
                  <a:prstClr val="black"/>
                </a:solidFill>
                <a:latin typeface="Calibri" panose="020F0502020204030204"/>
              </a:rPr>
              <a:t> </a:t>
            </a:r>
            <a:r>
              <a:rPr lang="de-DE" sz="2160" dirty="0" err="1">
                <a:solidFill>
                  <a:prstClr val="black"/>
                </a:solidFill>
                <a:latin typeface="Calibri" panose="020F0502020204030204"/>
              </a:rPr>
              <a:t>have</a:t>
            </a:r>
            <a:r>
              <a:rPr lang="de-DE" sz="2160" dirty="0">
                <a:solidFill>
                  <a:prstClr val="black"/>
                </a:solidFill>
                <a:latin typeface="Calibri" panose="020F0502020204030204"/>
              </a:rPr>
              <a:t> </a:t>
            </a:r>
            <a:r>
              <a:rPr lang="de-DE" sz="2160" dirty="0" err="1">
                <a:solidFill>
                  <a:prstClr val="black"/>
                </a:solidFill>
                <a:latin typeface="Calibri" panose="020F0502020204030204"/>
              </a:rPr>
              <a:t>to</a:t>
            </a:r>
            <a:r>
              <a:rPr lang="de-DE" sz="2160" dirty="0">
                <a:solidFill>
                  <a:prstClr val="black"/>
                </a:solidFill>
                <a:latin typeface="Calibri" panose="020F0502020204030204"/>
              </a:rPr>
              <a:t>.</a:t>
            </a:r>
          </a:p>
        </p:txBody>
      </p:sp>
      <p:sp>
        <p:nvSpPr>
          <p:cNvPr id="6" name="Textfeld 5">
            <a:extLst>
              <a:ext uri="{FF2B5EF4-FFF2-40B4-BE49-F238E27FC236}">
                <a16:creationId xmlns:a16="http://schemas.microsoft.com/office/drawing/2014/main" id="{C9C6B057-6D40-4702-AB5B-4A593D1EB04A}"/>
              </a:ext>
            </a:extLst>
          </p:cNvPr>
          <p:cNvSpPr txBox="1"/>
          <p:nvPr/>
        </p:nvSpPr>
        <p:spPr>
          <a:xfrm>
            <a:off x="6879577" y="4765188"/>
            <a:ext cx="4450765" cy="424732"/>
          </a:xfrm>
          <a:prstGeom prst="rect">
            <a:avLst/>
          </a:prstGeom>
          <a:noFill/>
        </p:spPr>
        <p:txBody>
          <a:bodyPr wrap="square" rtlCol="0">
            <a:spAutoFit/>
          </a:bodyPr>
          <a:lstStyle/>
          <a:p>
            <a:pPr defTabSz="1097280"/>
            <a:r>
              <a:rPr lang="de-DE" sz="2160" dirty="0" err="1">
                <a:solidFill>
                  <a:prstClr val="black"/>
                </a:solidFill>
                <a:latin typeface="Calibri" panose="020F0502020204030204"/>
              </a:rPr>
              <a:t>Because</a:t>
            </a:r>
            <a:r>
              <a:rPr lang="de-DE" sz="2160" dirty="0">
                <a:solidFill>
                  <a:prstClr val="black"/>
                </a:solidFill>
                <a:latin typeface="Calibri" panose="020F0502020204030204"/>
              </a:rPr>
              <a:t> </a:t>
            </a:r>
            <a:r>
              <a:rPr lang="de-DE" sz="2160" dirty="0" err="1">
                <a:solidFill>
                  <a:prstClr val="black"/>
                </a:solidFill>
                <a:latin typeface="Calibri" panose="020F0502020204030204"/>
              </a:rPr>
              <a:t>we</a:t>
            </a:r>
            <a:r>
              <a:rPr lang="de-DE" sz="2160" dirty="0">
                <a:solidFill>
                  <a:prstClr val="black"/>
                </a:solidFill>
                <a:latin typeface="Calibri" panose="020F0502020204030204"/>
              </a:rPr>
              <a:t> </a:t>
            </a:r>
            <a:r>
              <a:rPr lang="de-DE" sz="2160" dirty="0" err="1">
                <a:solidFill>
                  <a:prstClr val="black"/>
                </a:solidFill>
                <a:latin typeface="Calibri" panose="020F0502020204030204"/>
              </a:rPr>
              <a:t>have</a:t>
            </a:r>
            <a:r>
              <a:rPr lang="de-DE" sz="2160" dirty="0">
                <a:solidFill>
                  <a:prstClr val="black"/>
                </a:solidFill>
                <a:latin typeface="Calibri" panose="020F0502020204030204"/>
              </a:rPr>
              <a:t> </a:t>
            </a:r>
            <a:r>
              <a:rPr lang="de-DE" sz="2160" dirty="0" err="1">
                <a:solidFill>
                  <a:prstClr val="black"/>
                </a:solidFill>
                <a:latin typeface="Calibri" panose="020F0502020204030204"/>
              </a:rPr>
              <a:t>to</a:t>
            </a:r>
            <a:r>
              <a:rPr lang="de-DE" sz="2160" dirty="0">
                <a:solidFill>
                  <a:prstClr val="black"/>
                </a:solidFill>
                <a:latin typeface="Calibri" panose="020F0502020204030204"/>
              </a:rPr>
              <a:t>.</a:t>
            </a:r>
          </a:p>
        </p:txBody>
      </p:sp>
      <p:sp>
        <p:nvSpPr>
          <p:cNvPr id="7" name="Textfeld 6">
            <a:extLst>
              <a:ext uri="{FF2B5EF4-FFF2-40B4-BE49-F238E27FC236}">
                <a16:creationId xmlns:a16="http://schemas.microsoft.com/office/drawing/2014/main" id="{B4FA5031-B23B-4DE1-99EC-410D58B9B5E5}"/>
              </a:ext>
            </a:extLst>
          </p:cNvPr>
          <p:cNvSpPr txBox="1"/>
          <p:nvPr/>
        </p:nvSpPr>
        <p:spPr>
          <a:xfrm>
            <a:off x="6879577" y="5677534"/>
            <a:ext cx="4450765" cy="424732"/>
          </a:xfrm>
          <a:prstGeom prst="rect">
            <a:avLst/>
          </a:prstGeom>
          <a:noFill/>
        </p:spPr>
        <p:txBody>
          <a:bodyPr wrap="square" rtlCol="0">
            <a:spAutoFit/>
          </a:bodyPr>
          <a:lstStyle/>
          <a:p>
            <a:pPr defTabSz="1097280"/>
            <a:r>
              <a:rPr lang="de-DE" sz="2160" dirty="0" err="1">
                <a:solidFill>
                  <a:prstClr val="black"/>
                </a:solidFill>
                <a:latin typeface="Calibri" panose="020F0502020204030204"/>
              </a:rPr>
              <a:t>Because</a:t>
            </a:r>
            <a:r>
              <a:rPr lang="de-DE" sz="2160" dirty="0">
                <a:solidFill>
                  <a:prstClr val="black"/>
                </a:solidFill>
                <a:latin typeface="Calibri" panose="020F0502020204030204"/>
              </a:rPr>
              <a:t> </a:t>
            </a:r>
            <a:r>
              <a:rPr lang="de-DE" sz="2160" dirty="0" err="1">
                <a:solidFill>
                  <a:prstClr val="black"/>
                </a:solidFill>
                <a:latin typeface="Calibri" panose="020F0502020204030204"/>
              </a:rPr>
              <a:t>we</a:t>
            </a:r>
            <a:r>
              <a:rPr lang="de-DE" sz="2160" dirty="0">
                <a:solidFill>
                  <a:prstClr val="black"/>
                </a:solidFill>
                <a:latin typeface="Calibri" panose="020F0502020204030204"/>
              </a:rPr>
              <a:t> have </a:t>
            </a:r>
            <a:r>
              <a:rPr lang="de-DE" sz="2160" dirty="0" err="1">
                <a:solidFill>
                  <a:prstClr val="black"/>
                </a:solidFill>
                <a:latin typeface="Calibri" panose="020F0502020204030204"/>
              </a:rPr>
              <a:t>to</a:t>
            </a:r>
            <a:r>
              <a:rPr lang="de-DE" sz="2160" dirty="0">
                <a:solidFill>
                  <a:prstClr val="black"/>
                </a:solidFill>
                <a:latin typeface="Calibri" panose="020F0502020204030204"/>
              </a:rPr>
              <a:t>.</a:t>
            </a:r>
          </a:p>
        </p:txBody>
      </p:sp>
      <p:sp>
        <p:nvSpPr>
          <p:cNvPr id="8" name="Textfeld 7">
            <a:extLst>
              <a:ext uri="{FF2B5EF4-FFF2-40B4-BE49-F238E27FC236}">
                <a16:creationId xmlns:a16="http://schemas.microsoft.com/office/drawing/2014/main" id="{2FC7E838-B84B-406B-8D00-6A737E7C5FD8}"/>
              </a:ext>
            </a:extLst>
          </p:cNvPr>
          <p:cNvSpPr txBox="1"/>
          <p:nvPr/>
        </p:nvSpPr>
        <p:spPr>
          <a:xfrm>
            <a:off x="6879577" y="6368280"/>
            <a:ext cx="4450765" cy="424732"/>
          </a:xfrm>
          <a:prstGeom prst="rect">
            <a:avLst/>
          </a:prstGeom>
          <a:noFill/>
        </p:spPr>
        <p:txBody>
          <a:bodyPr wrap="square" rtlCol="0">
            <a:spAutoFit/>
          </a:bodyPr>
          <a:lstStyle/>
          <a:p>
            <a:pPr defTabSz="1097280"/>
            <a:r>
              <a:rPr lang="de-DE" sz="2160" dirty="0" err="1">
                <a:solidFill>
                  <a:prstClr val="black"/>
                </a:solidFill>
                <a:latin typeface="Calibri" panose="020F0502020204030204"/>
              </a:rPr>
              <a:t>Because</a:t>
            </a:r>
            <a:r>
              <a:rPr lang="de-DE" sz="2160" dirty="0">
                <a:solidFill>
                  <a:prstClr val="black"/>
                </a:solidFill>
                <a:latin typeface="Calibri" panose="020F0502020204030204"/>
              </a:rPr>
              <a:t> </a:t>
            </a:r>
            <a:r>
              <a:rPr lang="de-DE" sz="2160" dirty="0" err="1">
                <a:solidFill>
                  <a:prstClr val="black"/>
                </a:solidFill>
                <a:latin typeface="Calibri" panose="020F0502020204030204"/>
              </a:rPr>
              <a:t>we</a:t>
            </a:r>
            <a:r>
              <a:rPr lang="de-DE" sz="2160" dirty="0">
                <a:solidFill>
                  <a:prstClr val="black"/>
                </a:solidFill>
                <a:latin typeface="Calibri" panose="020F0502020204030204"/>
              </a:rPr>
              <a:t> </a:t>
            </a:r>
            <a:r>
              <a:rPr lang="de-DE" sz="2160" dirty="0" err="1">
                <a:solidFill>
                  <a:prstClr val="black"/>
                </a:solidFill>
                <a:latin typeface="Calibri" panose="020F0502020204030204"/>
              </a:rPr>
              <a:t>think</a:t>
            </a:r>
            <a:r>
              <a:rPr lang="de-DE" sz="2160" dirty="0">
                <a:solidFill>
                  <a:prstClr val="black"/>
                </a:solidFill>
                <a:latin typeface="Calibri" panose="020F0502020204030204"/>
              </a:rPr>
              <a:t> </a:t>
            </a:r>
            <a:r>
              <a:rPr lang="de-DE" sz="2160" dirty="0" err="1">
                <a:solidFill>
                  <a:prstClr val="black"/>
                </a:solidFill>
                <a:latin typeface="Calibri" panose="020F0502020204030204"/>
              </a:rPr>
              <a:t>it</a:t>
            </a:r>
            <a:r>
              <a:rPr lang="de-DE" sz="2160" dirty="0">
                <a:solidFill>
                  <a:prstClr val="black"/>
                </a:solidFill>
                <a:latin typeface="Calibri" panose="020F0502020204030204"/>
              </a:rPr>
              <a:t> </a:t>
            </a:r>
            <a:r>
              <a:rPr lang="de-DE" sz="2160" dirty="0" err="1">
                <a:solidFill>
                  <a:prstClr val="black"/>
                </a:solidFill>
                <a:latin typeface="Calibri" panose="020F0502020204030204"/>
              </a:rPr>
              <a:t>is</a:t>
            </a:r>
            <a:r>
              <a:rPr lang="de-DE" sz="2160" dirty="0">
                <a:solidFill>
                  <a:prstClr val="black"/>
                </a:solidFill>
                <a:latin typeface="Calibri" panose="020F0502020204030204"/>
              </a:rPr>
              <a:t> a </a:t>
            </a:r>
            <a:r>
              <a:rPr lang="de-DE" sz="2160" dirty="0" err="1">
                <a:solidFill>
                  <a:prstClr val="black"/>
                </a:solidFill>
                <a:latin typeface="Calibri" panose="020F0502020204030204"/>
              </a:rPr>
              <a:t>good</a:t>
            </a:r>
            <a:r>
              <a:rPr lang="de-DE" sz="2160" dirty="0">
                <a:solidFill>
                  <a:prstClr val="black"/>
                </a:solidFill>
                <a:latin typeface="Calibri" panose="020F0502020204030204"/>
              </a:rPr>
              <a:t> </a:t>
            </a:r>
            <a:r>
              <a:rPr lang="de-DE" sz="2160" dirty="0" err="1">
                <a:solidFill>
                  <a:prstClr val="black"/>
                </a:solidFill>
                <a:latin typeface="Calibri" panose="020F0502020204030204"/>
              </a:rPr>
              <a:t>thing</a:t>
            </a:r>
            <a:r>
              <a:rPr lang="de-DE" sz="2160" dirty="0">
                <a:solidFill>
                  <a:prstClr val="black"/>
                </a:solidFill>
                <a:latin typeface="Calibri" panose="020F0502020204030204"/>
              </a:rPr>
              <a:t>.</a:t>
            </a:r>
          </a:p>
        </p:txBody>
      </p:sp>
    </p:spTree>
    <p:custDataLst>
      <p:tags r:id="rId1"/>
    </p:custDataLst>
    <p:extLst>
      <p:ext uri="{BB962C8B-B14F-4D97-AF65-F5344CB8AC3E}">
        <p14:creationId xmlns:p14="http://schemas.microsoft.com/office/powerpoint/2010/main" val="4762573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3D47DF0-918A-4F28-8D32-D74A39116712}"/>
              </a:ext>
            </a:extLst>
          </p:cNvPr>
          <p:cNvSpPr txBox="1"/>
          <p:nvPr/>
        </p:nvSpPr>
        <p:spPr>
          <a:xfrm>
            <a:off x="12640665" y="7702906"/>
            <a:ext cx="1652568" cy="424732"/>
          </a:xfrm>
          <a:prstGeom prst="rect">
            <a:avLst/>
          </a:prstGeom>
          <a:noFill/>
        </p:spPr>
        <p:txBody>
          <a:bodyPr wrap="none" rtlCol="0">
            <a:spAutoFit/>
          </a:bodyPr>
          <a:lstStyle/>
          <a:p>
            <a:pPr defTabSz="1097280"/>
            <a:r>
              <a:rPr lang="de-DE" sz="2160" dirty="0">
                <a:solidFill>
                  <a:prstClr val="black"/>
                </a:solidFill>
                <a:latin typeface="Calibri" panose="020F0502020204030204"/>
              </a:rPr>
              <a:t>Tripwire.com</a:t>
            </a:r>
          </a:p>
        </p:txBody>
      </p:sp>
      <p:grpSp>
        <p:nvGrpSpPr>
          <p:cNvPr id="3" name="Gruppieren 2">
            <a:extLst>
              <a:ext uri="{FF2B5EF4-FFF2-40B4-BE49-F238E27FC236}">
                <a16:creationId xmlns:a16="http://schemas.microsoft.com/office/drawing/2014/main" id="{AB081035-CB7F-C0FE-A654-D83F9EC1D205}"/>
              </a:ext>
            </a:extLst>
          </p:cNvPr>
          <p:cNvGrpSpPr/>
          <p:nvPr/>
        </p:nvGrpSpPr>
        <p:grpSpPr>
          <a:xfrm>
            <a:off x="223833" y="1751795"/>
            <a:ext cx="11062300" cy="7000646"/>
            <a:chOff x="1207906" y="585216"/>
            <a:chExt cx="9218583" cy="5833872"/>
          </a:xfrm>
        </p:grpSpPr>
        <p:pic>
          <p:nvPicPr>
            <p:cNvPr id="4" name="Grafik 3">
              <a:extLst>
                <a:ext uri="{FF2B5EF4-FFF2-40B4-BE49-F238E27FC236}">
                  <a16:creationId xmlns:a16="http://schemas.microsoft.com/office/drawing/2014/main" id="{EEE4C35F-D064-4853-B410-9D613A42480E}"/>
                </a:ext>
              </a:extLst>
            </p:cNvPr>
            <p:cNvPicPr>
              <a:picLocks noChangeAspect="1"/>
            </p:cNvPicPr>
            <p:nvPr/>
          </p:nvPicPr>
          <p:blipFill>
            <a:blip r:embed="rId4"/>
            <a:stretch>
              <a:fillRect/>
            </a:stretch>
          </p:blipFill>
          <p:spPr>
            <a:xfrm>
              <a:off x="1207906" y="585216"/>
              <a:ext cx="9218583" cy="5833872"/>
            </a:xfrm>
            <a:prstGeom prst="rect">
              <a:avLst/>
            </a:prstGeom>
          </p:spPr>
        </p:pic>
        <p:sp>
          <p:nvSpPr>
            <p:cNvPr id="2" name="Textfeld 1">
              <a:extLst>
                <a:ext uri="{FF2B5EF4-FFF2-40B4-BE49-F238E27FC236}">
                  <a16:creationId xmlns:a16="http://schemas.microsoft.com/office/drawing/2014/main" id="{813B7645-A490-D48C-EF88-A5A04183AC06}"/>
                </a:ext>
              </a:extLst>
            </p:cNvPr>
            <p:cNvSpPr txBox="1"/>
            <p:nvPr/>
          </p:nvSpPr>
          <p:spPr>
            <a:xfrm>
              <a:off x="1339273" y="5292436"/>
              <a:ext cx="8248072" cy="353943"/>
            </a:xfrm>
            <a:prstGeom prst="rect">
              <a:avLst/>
            </a:prstGeom>
            <a:solidFill>
              <a:schemeClr val="bg1"/>
            </a:solidFill>
          </p:spPr>
          <p:txBody>
            <a:bodyPr wrap="square" rtlCol="0">
              <a:spAutoFit/>
            </a:bodyPr>
            <a:lstStyle/>
            <a:p>
              <a:pPr defTabSz="1097280"/>
              <a:endParaRPr lang="de-DE" sz="2160" dirty="0">
                <a:solidFill>
                  <a:prstClr val="black"/>
                </a:solidFill>
                <a:latin typeface="Calibri" panose="020F0502020204030204"/>
              </a:endParaRPr>
            </a:p>
          </p:txBody>
        </p:sp>
      </p:grpSp>
      <p:pic>
        <p:nvPicPr>
          <p:cNvPr id="7" name="Picture 6">
            <a:extLst>
              <a:ext uri="{FF2B5EF4-FFF2-40B4-BE49-F238E27FC236}">
                <a16:creationId xmlns:a16="http://schemas.microsoft.com/office/drawing/2014/main" id="{450C1483-EA1F-BD7D-71A0-F7E055498FE2}"/>
              </a:ext>
            </a:extLst>
          </p:cNvPr>
          <p:cNvPicPr>
            <a:picLocks noChangeAspect="1"/>
          </p:cNvPicPr>
          <p:nvPr/>
        </p:nvPicPr>
        <p:blipFill>
          <a:blip r:embed="rId5"/>
          <a:stretch>
            <a:fillRect/>
          </a:stretch>
        </p:blipFill>
        <p:spPr>
          <a:xfrm>
            <a:off x="4353396" y="3342471"/>
            <a:ext cx="10277004" cy="4892723"/>
          </a:xfrm>
          <a:prstGeom prst="rect">
            <a:avLst/>
          </a:prstGeom>
        </p:spPr>
      </p:pic>
      <p:sp>
        <p:nvSpPr>
          <p:cNvPr id="6" name="Title 5">
            <a:extLst>
              <a:ext uri="{FF2B5EF4-FFF2-40B4-BE49-F238E27FC236}">
                <a16:creationId xmlns:a16="http://schemas.microsoft.com/office/drawing/2014/main" id="{87DDA019-4053-238D-0D0E-2012AB7D9674}"/>
              </a:ext>
            </a:extLst>
          </p:cNvPr>
          <p:cNvSpPr>
            <a:spLocks noGrp="1"/>
          </p:cNvSpPr>
          <p:nvPr>
            <p:ph type="title"/>
          </p:nvPr>
        </p:nvSpPr>
        <p:spPr/>
        <p:txBody>
          <a:bodyPr/>
          <a:lstStyle/>
          <a:p>
            <a:r>
              <a:rPr lang="nb-NO" dirty="0"/>
              <a:t>Cyber Kill Chain – Detecting Human Indicators of Compromise</a:t>
            </a:r>
            <a:endParaRPr lang="en-GB" dirty="0"/>
          </a:p>
        </p:txBody>
      </p:sp>
      <p:sp>
        <p:nvSpPr>
          <p:cNvPr id="8" name="Content Placeholder 7">
            <a:extLst>
              <a:ext uri="{FF2B5EF4-FFF2-40B4-BE49-F238E27FC236}">
                <a16:creationId xmlns:a16="http://schemas.microsoft.com/office/drawing/2014/main" id="{2A8F529B-1488-3B44-2AF2-62BB048C3EC9}"/>
              </a:ext>
            </a:extLst>
          </p:cNvPr>
          <p:cNvSpPr>
            <a:spLocks noGrp="1"/>
          </p:cNvSpPr>
          <p:nvPr>
            <p:ph idx="1"/>
          </p:nvPr>
        </p:nvSpPr>
        <p:spPr/>
        <p:txBody>
          <a:bodyPr/>
          <a:lstStyle/>
          <a:p>
            <a:endParaRPr lang="en-GB"/>
          </a:p>
        </p:txBody>
      </p:sp>
      <p:grpSp>
        <p:nvGrpSpPr>
          <p:cNvPr id="9" name="Group 8">
            <a:extLst>
              <a:ext uri="{FF2B5EF4-FFF2-40B4-BE49-F238E27FC236}">
                <a16:creationId xmlns:a16="http://schemas.microsoft.com/office/drawing/2014/main" id="{AFCDD4FC-6ADA-DD17-789E-0043876E623E}"/>
              </a:ext>
            </a:extLst>
          </p:cNvPr>
          <p:cNvGrpSpPr/>
          <p:nvPr/>
        </p:nvGrpSpPr>
        <p:grpSpPr>
          <a:xfrm>
            <a:off x="10972801" y="7594540"/>
            <a:ext cx="2591913" cy="481557"/>
            <a:chOff x="5179092" y="5483822"/>
            <a:chExt cx="3294001" cy="612000"/>
          </a:xfrm>
        </p:grpSpPr>
        <p:pic>
          <p:nvPicPr>
            <p:cNvPr id="11" name="Picture 10">
              <a:extLst>
                <a:ext uri="{FF2B5EF4-FFF2-40B4-BE49-F238E27FC236}">
                  <a16:creationId xmlns:a16="http://schemas.microsoft.com/office/drawing/2014/main" id="{E4E3299C-2C99-96A0-1259-E302CA09E1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6E85835A-D5D1-E8C0-CB94-806433EC8C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6271380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6A99D7-25EF-BDC7-8F6B-FAAA85DB0F13}"/>
              </a:ext>
            </a:extLst>
          </p:cNvPr>
          <p:cNvPicPr>
            <a:picLocks noChangeAspect="1"/>
          </p:cNvPicPr>
          <p:nvPr/>
        </p:nvPicPr>
        <p:blipFill>
          <a:blip r:embed="rId3">
            <a:alphaModFix amt="22000"/>
          </a:blip>
          <a:stretch>
            <a:fillRect/>
          </a:stretch>
        </p:blipFill>
        <p:spPr>
          <a:xfrm>
            <a:off x="114300" y="0"/>
            <a:ext cx="14401800" cy="8229600"/>
          </a:xfrm>
          <a:prstGeom prst="rect">
            <a:avLst/>
          </a:prstGeom>
        </p:spPr>
      </p:pic>
      <p:sp>
        <p:nvSpPr>
          <p:cNvPr id="2" name="Titel 1">
            <a:extLst>
              <a:ext uri="{FF2B5EF4-FFF2-40B4-BE49-F238E27FC236}">
                <a16:creationId xmlns:a16="http://schemas.microsoft.com/office/drawing/2014/main" id="{EEEAA4E8-68F2-40F9-977F-E77A3C05054C}"/>
              </a:ext>
            </a:extLst>
          </p:cNvPr>
          <p:cNvSpPr>
            <a:spLocks noGrp="1"/>
          </p:cNvSpPr>
          <p:nvPr>
            <p:ph type="title"/>
          </p:nvPr>
        </p:nvSpPr>
        <p:spPr/>
        <p:txBody>
          <a:bodyPr/>
          <a:lstStyle/>
          <a:p>
            <a:r>
              <a:rPr lang="de-DE" dirty="0"/>
              <a:t>Classification </a:t>
            </a:r>
            <a:r>
              <a:rPr lang="de-DE" dirty="0" err="1"/>
              <a:t>into</a:t>
            </a:r>
            <a:r>
              <a:rPr lang="de-DE" dirty="0"/>
              <a:t> 7 </a:t>
            </a:r>
            <a:r>
              <a:rPr lang="de-DE" dirty="0" err="1"/>
              <a:t>types</a:t>
            </a:r>
            <a:r>
              <a:rPr lang="de-DE" dirty="0"/>
              <a:t> </a:t>
            </a:r>
            <a:r>
              <a:rPr lang="de-DE" sz="2400" dirty="0"/>
              <a:t>(</a:t>
            </a:r>
            <a:r>
              <a:rPr lang="de-DE" sz="2400" dirty="0" err="1"/>
              <a:t>Tsiostas</a:t>
            </a:r>
            <a:r>
              <a:rPr lang="de-DE" sz="2400" dirty="0"/>
              <a:t> et al., 2020)</a:t>
            </a:r>
          </a:p>
        </p:txBody>
      </p:sp>
      <p:pic>
        <p:nvPicPr>
          <p:cNvPr id="4" name="Inhaltsplatzhalter 3">
            <a:extLst>
              <a:ext uri="{FF2B5EF4-FFF2-40B4-BE49-F238E27FC236}">
                <a16:creationId xmlns:a16="http://schemas.microsoft.com/office/drawing/2014/main" id="{F5521173-B197-4321-8AF2-C8C3B74D0A3A}"/>
              </a:ext>
            </a:extLst>
          </p:cNvPr>
          <p:cNvPicPr>
            <a:picLocks noGrp="1" noChangeAspect="1"/>
          </p:cNvPicPr>
          <p:nvPr>
            <p:ph idx="1"/>
          </p:nvPr>
        </p:nvPicPr>
        <p:blipFill>
          <a:blip r:embed="rId4"/>
          <a:stretch>
            <a:fillRect/>
          </a:stretch>
        </p:blipFill>
        <p:spPr>
          <a:xfrm>
            <a:off x="1331083" y="2177533"/>
            <a:ext cx="10403041" cy="3839014"/>
          </a:xfrm>
          <a:prstGeom prst="rect">
            <a:avLst/>
          </a:prstGeom>
        </p:spPr>
      </p:pic>
    </p:spTree>
    <p:extLst>
      <p:ext uri="{BB962C8B-B14F-4D97-AF65-F5344CB8AC3E}">
        <p14:creationId xmlns:p14="http://schemas.microsoft.com/office/powerpoint/2010/main" val="18564032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Picture 5">
            <a:extLst>
              <a:ext uri="{FF2B5EF4-FFF2-40B4-BE49-F238E27FC236}">
                <a16:creationId xmlns:a16="http://schemas.microsoft.com/office/drawing/2014/main" id="{83A86E59-DE14-276D-4574-23279BA84121}"/>
              </a:ext>
            </a:extLst>
          </p:cNvPr>
          <p:cNvPicPr>
            <a:picLocks noChangeAspect="1"/>
          </p:cNvPicPr>
          <p:nvPr/>
        </p:nvPicPr>
        <p:blipFill>
          <a:blip r:embed="rId2">
            <a:alphaModFix amt="50000"/>
          </a:blip>
          <a:srcRect t="4647" r="-1" b="11061"/>
          <a:stretch/>
        </p:blipFill>
        <p:spPr>
          <a:xfrm>
            <a:off x="24" y="12"/>
            <a:ext cx="14626716" cy="8229588"/>
          </a:xfrm>
          <a:prstGeom prst="rect">
            <a:avLst/>
          </a:prstGeom>
        </p:spPr>
      </p:pic>
      <p:sp>
        <p:nvSpPr>
          <p:cNvPr id="4" name="Title 3">
            <a:extLst>
              <a:ext uri="{FF2B5EF4-FFF2-40B4-BE49-F238E27FC236}">
                <a16:creationId xmlns:a16="http://schemas.microsoft.com/office/drawing/2014/main" id="{DF608A2D-94EC-DD2D-1B6C-57F192EE2C7A}"/>
              </a:ext>
            </a:extLst>
          </p:cNvPr>
          <p:cNvSpPr>
            <a:spLocks noGrp="1"/>
          </p:cNvSpPr>
          <p:nvPr>
            <p:ph type="ctrTitle"/>
          </p:nvPr>
        </p:nvSpPr>
        <p:spPr>
          <a:xfrm>
            <a:off x="1828800" y="1346836"/>
            <a:ext cx="10972800" cy="3675888"/>
          </a:xfrm>
        </p:spPr>
        <p:txBody>
          <a:bodyPr>
            <a:normAutofit/>
          </a:bodyPr>
          <a:lstStyle/>
          <a:p>
            <a:r>
              <a:rPr lang="nb-NO" sz="7920">
                <a:solidFill>
                  <a:schemeClr val="bg1"/>
                </a:solidFill>
              </a:rPr>
              <a:t>Fun Cases</a:t>
            </a:r>
            <a:endParaRPr lang="en-GB" sz="7920">
              <a:solidFill>
                <a:schemeClr val="bg1"/>
              </a:solidFill>
            </a:endParaRPr>
          </a:p>
        </p:txBody>
      </p:sp>
      <p:sp>
        <p:nvSpPr>
          <p:cNvPr id="5" name="Subtitle 4">
            <a:extLst>
              <a:ext uri="{FF2B5EF4-FFF2-40B4-BE49-F238E27FC236}">
                <a16:creationId xmlns:a16="http://schemas.microsoft.com/office/drawing/2014/main" id="{A9FF81E5-3214-E193-2A78-8E9CBD7F5997}"/>
              </a:ext>
            </a:extLst>
          </p:cNvPr>
          <p:cNvSpPr>
            <a:spLocks noGrp="1"/>
          </p:cNvSpPr>
          <p:nvPr>
            <p:ph type="subTitle" idx="1"/>
          </p:nvPr>
        </p:nvSpPr>
        <p:spPr>
          <a:xfrm>
            <a:off x="1832458" y="5519319"/>
            <a:ext cx="10972800" cy="1843430"/>
          </a:xfrm>
        </p:spPr>
        <p:txBody>
          <a:bodyPr>
            <a:normAutofit/>
          </a:bodyPr>
          <a:lstStyle/>
          <a:p>
            <a:endParaRPr lang="en-GB">
              <a:solidFill>
                <a:schemeClr val="bg1"/>
              </a:solidFill>
            </a:endParaRP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9048" y="5242347"/>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2" name="Group 1">
            <a:extLst>
              <a:ext uri="{FF2B5EF4-FFF2-40B4-BE49-F238E27FC236}">
                <a16:creationId xmlns:a16="http://schemas.microsoft.com/office/drawing/2014/main" id="{FDC84960-2DED-89C3-8977-7EC0C043B300}"/>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2BC874EA-B1CB-6670-4601-F5ABCB6DE5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8CA68989-FB7C-0AAD-8406-F57C53FB8B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544030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0B69C3E-75EE-466D-8273-950B361D8FF5}"/>
              </a:ext>
            </a:extLst>
          </p:cNvPr>
          <p:cNvPicPr>
            <a:picLocks noChangeAspect="1"/>
          </p:cNvPicPr>
          <p:nvPr/>
        </p:nvPicPr>
        <p:blipFill>
          <a:blip r:embed="rId3"/>
          <a:stretch>
            <a:fillRect/>
          </a:stretch>
        </p:blipFill>
        <p:spPr>
          <a:xfrm>
            <a:off x="249521" y="242965"/>
            <a:ext cx="6715822" cy="7165358"/>
          </a:xfrm>
          <a:prstGeom prst="rect">
            <a:avLst/>
          </a:prstGeom>
        </p:spPr>
      </p:pic>
      <p:grpSp>
        <p:nvGrpSpPr>
          <p:cNvPr id="8" name="Gruppieren 7">
            <a:extLst>
              <a:ext uri="{FF2B5EF4-FFF2-40B4-BE49-F238E27FC236}">
                <a16:creationId xmlns:a16="http://schemas.microsoft.com/office/drawing/2014/main" id="{590812B5-263E-4C84-A333-A0D531EC39F6}"/>
              </a:ext>
            </a:extLst>
          </p:cNvPr>
          <p:cNvGrpSpPr/>
          <p:nvPr/>
        </p:nvGrpSpPr>
        <p:grpSpPr>
          <a:xfrm>
            <a:off x="3005593" y="90601"/>
            <a:ext cx="7025678" cy="7638068"/>
            <a:chOff x="3781556" y="415735"/>
            <a:chExt cx="8202510" cy="8305800"/>
          </a:xfrm>
        </p:grpSpPr>
        <p:pic>
          <p:nvPicPr>
            <p:cNvPr id="6" name="Grafik 5">
              <a:extLst>
                <a:ext uri="{FF2B5EF4-FFF2-40B4-BE49-F238E27FC236}">
                  <a16:creationId xmlns:a16="http://schemas.microsoft.com/office/drawing/2014/main" id="{57BA1791-484E-4DC5-A555-F4F3FA5EDF8D}"/>
                </a:ext>
              </a:extLst>
            </p:cNvPr>
            <p:cNvPicPr>
              <a:picLocks noChangeAspect="1"/>
            </p:cNvPicPr>
            <p:nvPr/>
          </p:nvPicPr>
          <p:blipFill>
            <a:blip r:embed="rId4"/>
            <a:stretch>
              <a:fillRect/>
            </a:stretch>
          </p:blipFill>
          <p:spPr>
            <a:xfrm>
              <a:off x="3781556" y="415735"/>
              <a:ext cx="7229475" cy="2066925"/>
            </a:xfrm>
            <a:prstGeom prst="rect">
              <a:avLst/>
            </a:prstGeom>
          </p:spPr>
        </p:pic>
        <p:pic>
          <p:nvPicPr>
            <p:cNvPr id="7" name="Grafik 6">
              <a:extLst>
                <a:ext uri="{FF2B5EF4-FFF2-40B4-BE49-F238E27FC236}">
                  <a16:creationId xmlns:a16="http://schemas.microsoft.com/office/drawing/2014/main" id="{25BD7083-23CD-45E1-A64D-2960B67449FF}"/>
                </a:ext>
              </a:extLst>
            </p:cNvPr>
            <p:cNvPicPr>
              <a:picLocks noChangeAspect="1"/>
            </p:cNvPicPr>
            <p:nvPr/>
          </p:nvPicPr>
          <p:blipFill>
            <a:blip r:embed="rId5"/>
            <a:stretch>
              <a:fillRect/>
            </a:stretch>
          </p:blipFill>
          <p:spPr>
            <a:xfrm>
              <a:off x="4135466" y="2482660"/>
              <a:ext cx="7848600" cy="6238875"/>
            </a:xfrm>
            <a:prstGeom prst="rect">
              <a:avLst/>
            </a:prstGeom>
          </p:spPr>
        </p:pic>
      </p:grpSp>
      <p:pic>
        <p:nvPicPr>
          <p:cNvPr id="9" name="Grafik 8">
            <a:extLst>
              <a:ext uri="{FF2B5EF4-FFF2-40B4-BE49-F238E27FC236}">
                <a16:creationId xmlns:a16="http://schemas.microsoft.com/office/drawing/2014/main" id="{868A3F76-F9A6-489E-A9FB-C7D39EE3CD8A}"/>
              </a:ext>
            </a:extLst>
          </p:cNvPr>
          <p:cNvPicPr>
            <a:picLocks noChangeAspect="1"/>
          </p:cNvPicPr>
          <p:nvPr/>
        </p:nvPicPr>
        <p:blipFill>
          <a:blip r:embed="rId6"/>
          <a:stretch>
            <a:fillRect/>
          </a:stretch>
        </p:blipFill>
        <p:spPr>
          <a:xfrm>
            <a:off x="6694999" y="360992"/>
            <a:ext cx="7491833" cy="7631432"/>
          </a:xfrm>
          <a:prstGeom prst="rect">
            <a:avLst/>
          </a:prstGeom>
        </p:spPr>
      </p:pic>
    </p:spTree>
    <p:custDataLst>
      <p:tags r:id="rId1"/>
    </p:custDataLst>
    <p:extLst>
      <p:ext uri="{BB962C8B-B14F-4D97-AF65-F5344CB8AC3E}">
        <p14:creationId xmlns:p14="http://schemas.microsoft.com/office/powerpoint/2010/main" val="8462092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E79F9518-71DA-755A-BA17-79D99733A3C4}"/>
              </a:ext>
            </a:extLst>
          </p:cNvPr>
          <p:cNvGrpSpPr/>
          <p:nvPr/>
        </p:nvGrpSpPr>
        <p:grpSpPr>
          <a:xfrm>
            <a:off x="7791796" y="3846023"/>
            <a:ext cx="6457252" cy="4133784"/>
            <a:chOff x="242597" y="2129274"/>
            <a:chExt cx="6209863" cy="4544167"/>
          </a:xfrm>
        </p:grpSpPr>
        <p:pic>
          <p:nvPicPr>
            <p:cNvPr id="5" name="Grafik 4">
              <a:extLst>
                <a:ext uri="{FF2B5EF4-FFF2-40B4-BE49-F238E27FC236}">
                  <a16:creationId xmlns:a16="http://schemas.microsoft.com/office/drawing/2014/main" id="{5CDE50D0-736A-1E06-EBC8-47C9E7AAE5D7}"/>
                </a:ext>
              </a:extLst>
            </p:cNvPr>
            <p:cNvPicPr>
              <a:picLocks noChangeAspect="1"/>
            </p:cNvPicPr>
            <p:nvPr/>
          </p:nvPicPr>
          <p:blipFill>
            <a:blip r:embed="rId3"/>
            <a:stretch>
              <a:fillRect/>
            </a:stretch>
          </p:blipFill>
          <p:spPr>
            <a:xfrm>
              <a:off x="327030" y="2129274"/>
              <a:ext cx="6125430" cy="4077269"/>
            </a:xfrm>
            <a:prstGeom prst="rect">
              <a:avLst/>
            </a:prstGeom>
          </p:spPr>
        </p:pic>
        <p:sp>
          <p:nvSpPr>
            <p:cNvPr id="6" name="Textfeld 5">
              <a:extLst>
                <a:ext uri="{FF2B5EF4-FFF2-40B4-BE49-F238E27FC236}">
                  <a16:creationId xmlns:a16="http://schemas.microsoft.com/office/drawing/2014/main" id="{71C7A66D-CE61-173B-F33A-D682FF1E020D}"/>
                </a:ext>
              </a:extLst>
            </p:cNvPr>
            <p:cNvSpPr txBox="1"/>
            <p:nvPr/>
          </p:nvSpPr>
          <p:spPr>
            <a:xfrm>
              <a:off x="242597" y="6206544"/>
              <a:ext cx="2680577" cy="466897"/>
            </a:xfrm>
            <a:prstGeom prst="rect">
              <a:avLst/>
            </a:prstGeom>
            <a:noFill/>
          </p:spPr>
          <p:txBody>
            <a:bodyPr wrap="none" rtlCol="0">
              <a:spAutoFit/>
            </a:bodyPr>
            <a:lstStyle/>
            <a:p>
              <a:pPr defTabSz="1097280"/>
              <a:r>
                <a:rPr lang="de-DE" sz="2160" dirty="0">
                  <a:solidFill>
                    <a:prstClr val="black"/>
                  </a:solidFill>
                  <a:latin typeface="Calibri" panose="020F0502020204030204"/>
                </a:rPr>
                <a:t>(Guardian, 29.01.2018)</a:t>
              </a:r>
            </a:p>
          </p:txBody>
        </p:sp>
      </p:grpSp>
      <p:pic>
        <p:nvPicPr>
          <p:cNvPr id="9" name="Grafik 8">
            <a:extLst>
              <a:ext uri="{FF2B5EF4-FFF2-40B4-BE49-F238E27FC236}">
                <a16:creationId xmlns:a16="http://schemas.microsoft.com/office/drawing/2014/main" id="{C9A0A59D-44F6-6F2B-856D-E015455C4DF1}"/>
              </a:ext>
            </a:extLst>
          </p:cNvPr>
          <p:cNvPicPr>
            <a:picLocks noChangeAspect="1"/>
          </p:cNvPicPr>
          <p:nvPr/>
        </p:nvPicPr>
        <p:blipFill>
          <a:blip r:embed="rId4"/>
          <a:stretch>
            <a:fillRect/>
          </a:stretch>
        </p:blipFill>
        <p:spPr>
          <a:xfrm>
            <a:off x="464144" y="274819"/>
            <a:ext cx="6621112" cy="7406142"/>
          </a:xfrm>
          <a:prstGeom prst="rect">
            <a:avLst/>
          </a:prstGeom>
        </p:spPr>
      </p:pic>
      <p:pic>
        <p:nvPicPr>
          <p:cNvPr id="11" name="Grafik 10">
            <a:extLst>
              <a:ext uri="{FF2B5EF4-FFF2-40B4-BE49-F238E27FC236}">
                <a16:creationId xmlns:a16="http://schemas.microsoft.com/office/drawing/2014/main" id="{76B93925-9216-4989-5BD2-3721C208635F}"/>
              </a:ext>
            </a:extLst>
          </p:cNvPr>
          <p:cNvPicPr>
            <a:picLocks noChangeAspect="1"/>
          </p:cNvPicPr>
          <p:nvPr/>
        </p:nvPicPr>
        <p:blipFill>
          <a:blip r:embed="rId5"/>
          <a:stretch>
            <a:fillRect/>
          </a:stretch>
        </p:blipFill>
        <p:spPr>
          <a:xfrm>
            <a:off x="7645493" y="274818"/>
            <a:ext cx="4645123" cy="3571205"/>
          </a:xfrm>
          <a:prstGeom prst="rect">
            <a:avLst/>
          </a:prstGeom>
        </p:spPr>
      </p:pic>
    </p:spTree>
    <p:extLst>
      <p:ext uri="{BB962C8B-B14F-4D97-AF65-F5344CB8AC3E}">
        <p14:creationId xmlns:p14="http://schemas.microsoft.com/office/powerpoint/2010/main" val="10092795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BB46F129-161C-4225-A1A2-222F33F2E0FF}"/>
              </a:ext>
            </a:extLst>
          </p:cNvPr>
          <p:cNvSpPr>
            <a:spLocks noGrp="1"/>
          </p:cNvSpPr>
          <p:nvPr>
            <p:ph type="title"/>
          </p:nvPr>
        </p:nvSpPr>
        <p:spPr>
          <a:xfrm>
            <a:off x="757123" y="767424"/>
            <a:ext cx="4114800" cy="2062886"/>
          </a:xfrm>
        </p:spPr>
        <p:txBody>
          <a:bodyPr anchor="b">
            <a:normAutofit/>
          </a:bodyPr>
          <a:lstStyle/>
          <a:p>
            <a:r>
              <a:rPr lang="de-DE" sz="6480"/>
              <a:t>Insider IT Sabotage</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7800F975-CD7B-4C90-A689-8333D85AF4A4}"/>
              </a:ext>
            </a:extLst>
          </p:cNvPr>
          <p:cNvSpPr>
            <a:spLocks noGrp="1"/>
          </p:cNvSpPr>
          <p:nvPr>
            <p:ph idx="1"/>
          </p:nvPr>
        </p:nvSpPr>
        <p:spPr>
          <a:xfrm>
            <a:off x="757123" y="3368650"/>
            <a:ext cx="4114800" cy="4092854"/>
          </a:xfrm>
        </p:spPr>
        <p:txBody>
          <a:bodyPr anchor="t">
            <a:normAutofit/>
          </a:bodyPr>
          <a:lstStyle/>
          <a:p>
            <a:r>
              <a:rPr lang="en-US" sz="2280" dirty="0"/>
              <a:t>Actor has adequate skills and awareness to realize an attack. </a:t>
            </a:r>
          </a:p>
          <a:p>
            <a:r>
              <a:rPr lang="en-US" sz="2280" dirty="0"/>
              <a:t>Targets availability of network services and of applications. </a:t>
            </a:r>
          </a:p>
          <a:p>
            <a:r>
              <a:rPr lang="en-US" sz="2280" dirty="0"/>
              <a:t>The profile of these actors fits an ex-worker who at this particular moment should not have access to the various corporate assets, like databases, applications or equipment.</a:t>
            </a:r>
          </a:p>
        </p:txBody>
      </p:sp>
      <p:pic>
        <p:nvPicPr>
          <p:cNvPr id="5" name="Picture 4" descr="A screenshot of a website&#10;&#10;Description automatically generated">
            <a:extLst>
              <a:ext uri="{FF2B5EF4-FFF2-40B4-BE49-F238E27FC236}">
                <a16:creationId xmlns:a16="http://schemas.microsoft.com/office/drawing/2014/main" id="{4ED9FA27-D2D3-C728-F81D-A511E2900D82}"/>
              </a:ext>
            </a:extLst>
          </p:cNvPr>
          <p:cNvPicPr>
            <a:picLocks noChangeAspect="1"/>
          </p:cNvPicPr>
          <p:nvPr/>
        </p:nvPicPr>
        <p:blipFill>
          <a:blip r:embed="rId4"/>
          <a:stretch>
            <a:fillRect/>
          </a:stretch>
        </p:blipFill>
        <p:spPr>
          <a:xfrm>
            <a:off x="5511991" y="1991906"/>
            <a:ext cx="8284464" cy="4245788"/>
          </a:xfrm>
          <a:prstGeom prst="rect">
            <a:avLst/>
          </a:prstGeom>
        </p:spPr>
      </p:pic>
    </p:spTree>
    <p:custDataLst>
      <p:tags r:id="rId1"/>
    </p:custDataLst>
    <p:extLst>
      <p:ext uri="{BB962C8B-B14F-4D97-AF65-F5344CB8AC3E}">
        <p14:creationId xmlns:p14="http://schemas.microsoft.com/office/powerpoint/2010/main" val="40095193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FE1B2E-24BC-4DD0-A15A-9D155535EB89}"/>
              </a:ext>
            </a:extLst>
          </p:cNvPr>
          <p:cNvSpPr>
            <a:spLocks noGrp="1"/>
          </p:cNvSpPr>
          <p:nvPr>
            <p:ph type="title"/>
          </p:nvPr>
        </p:nvSpPr>
        <p:spPr>
          <a:xfrm>
            <a:off x="1005840" y="2974804"/>
            <a:ext cx="12618720" cy="1590676"/>
          </a:xfrm>
        </p:spPr>
        <p:txBody>
          <a:bodyPr/>
          <a:lstStyle/>
          <a:p>
            <a:pPr algn="ctr"/>
            <a:r>
              <a:rPr lang="de-DE" dirty="0"/>
              <a:t>Insider IT-Fraud</a:t>
            </a:r>
          </a:p>
        </p:txBody>
      </p:sp>
      <p:sp>
        <p:nvSpPr>
          <p:cNvPr id="3" name="Inhaltsplatzhalter 2">
            <a:extLst>
              <a:ext uri="{FF2B5EF4-FFF2-40B4-BE49-F238E27FC236}">
                <a16:creationId xmlns:a16="http://schemas.microsoft.com/office/drawing/2014/main" id="{0A244F5A-ACE5-40BA-877D-BE7EE8071359}"/>
              </a:ext>
            </a:extLst>
          </p:cNvPr>
          <p:cNvSpPr>
            <a:spLocks noGrp="1"/>
          </p:cNvSpPr>
          <p:nvPr>
            <p:ph idx="1"/>
          </p:nvPr>
        </p:nvSpPr>
        <p:spPr>
          <a:xfrm>
            <a:off x="1005840" y="4459459"/>
            <a:ext cx="13104055" cy="2952896"/>
          </a:xfrm>
        </p:spPr>
        <p:txBody>
          <a:bodyPr>
            <a:normAutofit fontScale="85000" lnSpcReduction="20000"/>
          </a:bodyPr>
          <a:lstStyle/>
          <a:p>
            <a:r>
              <a:rPr lang="en-US" dirty="0"/>
              <a:t>The insider theft of intellectual property threat involves a threat actor who works for a company and spies against corporate assets or even steals them. The profile of these actors is quite similar to the previous category and fits an employee of an organization with permission to view the corporate intellectual property.</a:t>
            </a:r>
          </a:p>
          <a:p>
            <a:r>
              <a:rPr lang="en-US" dirty="0"/>
              <a:t>These insiders can be pharmacists, IT developers, or even sales executives. They don’t need any particular technical expertise, but it is necessary that they have access to the relevant corporate assets. These assets may include patents, computer programming, sales details, product management specifics and clientele details.</a:t>
            </a:r>
          </a:p>
        </p:txBody>
      </p:sp>
      <p:pic>
        <p:nvPicPr>
          <p:cNvPr id="5" name="Picture 4">
            <a:extLst>
              <a:ext uri="{FF2B5EF4-FFF2-40B4-BE49-F238E27FC236}">
                <a16:creationId xmlns:a16="http://schemas.microsoft.com/office/drawing/2014/main" id="{6B26541A-BBC0-48CC-A503-918B8AA2513A}"/>
              </a:ext>
            </a:extLst>
          </p:cNvPr>
          <p:cNvPicPr>
            <a:picLocks noChangeAspect="1"/>
          </p:cNvPicPr>
          <p:nvPr/>
        </p:nvPicPr>
        <p:blipFill>
          <a:blip r:embed="rId4"/>
          <a:stretch>
            <a:fillRect/>
          </a:stretch>
        </p:blipFill>
        <p:spPr>
          <a:xfrm>
            <a:off x="1245023" y="410826"/>
            <a:ext cx="12140354" cy="3075100"/>
          </a:xfrm>
          <a:prstGeom prst="rect">
            <a:avLst/>
          </a:prstGeom>
        </p:spPr>
      </p:pic>
    </p:spTree>
    <p:custDataLst>
      <p:tags r:id="rId1"/>
    </p:custDataLst>
    <p:extLst>
      <p:ext uri="{BB962C8B-B14F-4D97-AF65-F5344CB8AC3E}">
        <p14:creationId xmlns:p14="http://schemas.microsoft.com/office/powerpoint/2010/main" val="35989372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F647-0D90-3FC4-ADC7-8202226CC496}"/>
              </a:ext>
            </a:extLst>
          </p:cNvPr>
          <p:cNvSpPr>
            <a:spLocks noGrp="1"/>
          </p:cNvSpPr>
          <p:nvPr>
            <p:ph type="title"/>
          </p:nvPr>
        </p:nvSpPr>
        <p:spPr/>
        <p:txBody>
          <a:bodyPr/>
          <a:lstStyle/>
          <a:p>
            <a:r>
              <a:rPr lang="nb-NO" dirty="0"/>
              <a:t>Who’s fault</a:t>
            </a:r>
            <a:endParaRPr lang="en-GB" dirty="0"/>
          </a:p>
        </p:txBody>
      </p:sp>
      <p:sp>
        <p:nvSpPr>
          <p:cNvPr id="3" name="Content Placeholder 2">
            <a:extLst>
              <a:ext uri="{FF2B5EF4-FFF2-40B4-BE49-F238E27FC236}">
                <a16:creationId xmlns:a16="http://schemas.microsoft.com/office/drawing/2014/main" id="{73F10EAA-A876-0D9C-3298-C703FE40A9F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A05418E-0A75-73AD-EA8E-731BBA1450DD}"/>
              </a:ext>
            </a:extLst>
          </p:cNvPr>
          <p:cNvPicPr>
            <a:picLocks noChangeAspect="1"/>
          </p:cNvPicPr>
          <p:nvPr/>
        </p:nvPicPr>
        <p:blipFill>
          <a:blip r:embed="rId4"/>
          <a:stretch>
            <a:fillRect/>
          </a:stretch>
        </p:blipFill>
        <p:spPr>
          <a:xfrm>
            <a:off x="467435" y="1803743"/>
            <a:ext cx="10825721" cy="3623815"/>
          </a:xfrm>
          <a:prstGeom prst="rect">
            <a:avLst/>
          </a:prstGeom>
        </p:spPr>
      </p:pic>
      <p:pic>
        <p:nvPicPr>
          <p:cNvPr id="6" name="Picture 4" descr="Fraud Diamond image">
            <a:extLst>
              <a:ext uri="{FF2B5EF4-FFF2-40B4-BE49-F238E27FC236}">
                <a16:creationId xmlns:a16="http://schemas.microsoft.com/office/drawing/2014/main" id="{4720A27D-EDFA-4308-6565-1F7F65348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3156" y="4408977"/>
            <a:ext cx="3165304" cy="31653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22883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490504"/>
            <a:ext cx="14458475" cy="4911967"/>
            <a:chOff x="1" y="2075420"/>
            <a:chExt cx="12048729" cy="4093306"/>
          </a:xfrm>
        </p:grpSpPr>
        <p:sp>
          <p:nvSpPr>
            <p:cNvPr id="15" name="Oval 1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Oval 1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Oval 1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8" name="Oval 1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9" name="Oval 1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0" name="Oval 1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22"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525776" y="1251126"/>
            <a:ext cx="3355753" cy="85350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24"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511447" y="381094"/>
            <a:ext cx="658368" cy="658808"/>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6EE69317-1DC8-7D41-252B-99FDAF028D70}"/>
              </a:ext>
            </a:extLst>
          </p:cNvPr>
          <p:cNvPicPr>
            <a:picLocks noChangeAspect="1"/>
          </p:cNvPicPr>
          <p:nvPr/>
        </p:nvPicPr>
        <p:blipFill>
          <a:blip r:embed="rId4"/>
          <a:srcRect t="8240" r="1" b="13379"/>
          <a:stretch>
            <a:fillRect/>
          </a:stretch>
        </p:blipFill>
        <p:spPr>
          <a:xfrm>
            <a:off x="751910" y="382652"/>
            <a:ext cx="13021333" cy="4210124"/>
          </a:xfrm>
          <a:prstGeom prst="rect">
            <a:avLst/>
          </a:prstGeom>
        </p:spPr>
      </p:pic>
      <p:grpSp>
        <p:nvGrpSpPr>
          <p:cNvPr id="30" name="Group 2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9030" y="578987"/>
            <a:ext cx="365760" cy="515722"/>
            <a:chOff x="215328" y="-46937"/>
            <a:chExt cx="304800" cy="2773841"/>
          </a:xfrm>
        </p:grpSpPr>
        <p:cxnSp>
          <p:nvCxnSpPr>
            <p:cNvPr id="31" name="Straight Connector 3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7368942"/>
            <a:ext cx="7315196" cy="85350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38" name="Group 3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39615" y="7128673"/>
            <a:ext cx="1543050" cy="658808"/>
            <a:chOff x="7029447" y="3514725"/>
            <a:chExt cx="1285875" cy="549007"/>
          </a:xfrm>
        </p:grpSpPr>
        <p:cxnSp>
          <p:nvCxnSpPr>
            <p:cNvPr id="39" name="Straight Connector 3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FA389F8-4158-FE2B-50FC-6B6299294610}"/>
              </a:ext>
            </a:extLst>
          </p:cNvPr>
          <p:cNvSpPr>
            <a:spLocks noGrp="1"/>
          </p:cNvSpPr>
          <p:nvPr>
            <p:ph type="title"/>
          </p:nvPr>
        </p:nvSpPr>
        <p:spPr>
          <a:xfrm>
            <a:off x="757123" y="4821765"/>
            <a:ext cx="5482872" cy="2555503"/>
          </a:xfrm>
          <a:noFill/>
        </p:spPr>
        <p:txBody>
          <a:bodyPr anchor="t">
            <a:normAutofit/>
          </a:bodyPr>
          <a:lstStyle/>
          <a:p>
            <a:endParaRPr lang="en-GB" sz="5760">
              <a:solidFill>
                <a:schemeClr val="bg1"/>
              </a:solidFill>
            </a:endParaRPr>
          </a:p>
        </p:txBody>
      </p:sp>
      <p:sp>
        <p:nvSpPr>
          <p:cNvPr id="3" name="Content Placeholder 2">
            <a:extLst>
              <a:ext uri="{FF2B5EF4-FFF2-40B4-BE49-F238E27FC236}">
                <a16:creationId xmlns:a16="http://schemas.microsoft.com/office/drawing/2014/main" id="{8DF3F274-8F75-4E58-F588-345AE0E2C091}"/>
              </a:ext>
            </a:extLst>
          </p:cNvPr>
          <p:cNvSpPr>
            <a:spLocks noGrp="1"/>
          </p:cNvSpPr>
          <p:nvPr>
            <p:ph idx="1"/>
          </p:nvPr>
        </p:nvSpPr>
        <p:spPr>
          <a:xfrm>
            <a:off x="6583297" y="4821772"/>
            <a:ext cx="6808926" cy="2555519"/>
          </a:xfrm>
          <a:noFill/>
        </p:spPr>
        <p:txBody>
          <a:bodyPr anchor="t">
            <a:normAutofit/>
          </a:bodyPr>
          <a:lstStyle/>
          <a:p>
            <a:endParaRPr lang="en-GB" sz="2160">
              <a:solidFill>
                <a:schemeClr val="bg1"/>
              </a:solidFill>
            </a:endParaRPr>
          </a:p>
        </p:txBody>
      </p:sp>
      <p:pic>
        <p:nvPicPr>
          <p:cNvPr id="7" name="Picture 6">
            <a:extLst>
              <a:ext uri="{FF2B5EF4-FFF2-40B4-BE49-F238E27FC236}">
                <a16:creationId xmlns:a16="http://schemas.microsoft.com/office/drawing/2014/main" id="{8BE2CF1C-B75F-8DB2-D333-4FC2C4D20C9D}"/>
              </a:ext>
            </a:extLst>
          </p:cNvPr>
          <p:cNvPicPr>
            <a:picLocks noChangeAspect="1"/>
          </p:cNvPicPr>
          <p:nvPr/>
        </p:nvPicPr>
        <p:blipFill>
          <a:blip r:embed="rId5"/>
          <a:stretch>
            <a:fillRect/>
          </a:stretch>
        </p:blipFill>
        <p:spPr>
          <a:xfrm>
            <a:off x="1156046" y="3832713"/>
            <a:ext cx="12426144" cy="4389733"/>
          </a:xfrm>
          <a:prstGeom prst="rect">
            <a:avLst/>
          </a:prstGeom>
        </p:spPr>
      </p:pic>
      <p:pic>
        <p:nvPicPr>
          <p:cNvPr id="9" name="Picture 8">
            <a:extLst>
              <a:ext uri="{FF2B5EF4-FFF2-40B4-BE49-F238E27FC236}">
                <a16:creationId xmlns:a16="http://schemas.microsoft.com/office/drawing/2014/main" id="{7F4F869A-524F-5919-A38E-3BE5460B42F3}"/>
              </a:ext>
            </a:extLst>
          </p:cNvPr>
          <p:cNvPicPr>
            <a:picLocks noChangeAspect="1"/>
          </p:cNvPicPr>
          <p:nvPr/>
        </p:nvPicPr>
        <p:blipFill>
          <a:blip r:embed="rId6"/>
          <a:stretch>
            <a:fillRect/>
          </a:stretch>
        </p:blipFill>
        <p:spPr>
          <a:xfrm>
            <a:off x="301917" y="3377463"/>
            <a:ext cx="14026567" cy="1474675"/>
          </a:xfrm>
          <a:prstGeom prst="rect">
            <a:avLst/>
          </a:prstGeom>
        </p:spPr>
      </p:pic>
    </p:spTree>
    <p:custDataLst>
      <p:tags r:id="rId1"/>
    </p:custDataLst>
    <p:extLst>
      <p:ext uri="{BB962C8B-B14F-4D97-AF65-F5344CB8AC3E}">
        <p14:creationId xmlns:p14="http://schemas.microsoft.com/office/powerpoint/2010/main" val="27976193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D0404-CD98-4CB6-8CAA-95B194AE2947}"/>
              </a:ext>
            </a:extLst>
          </p:cNvPr>
          <p:cNvSpPr>
            <a:spLocks noGrp="1"/>
          </p:cNvSpPr>
          <p:nvPr>
            <p:ph type="title"/>
          </p:nvPr>
        </p:nvSpPr>
        <p:spPr>
          <a:xfrm>
            <a:off x="577216" y="4503420"/>
            <a:ext cx="3949064" cy="2943224"/>
          </a:xfrm>
        </p:spPr>
        <p:txBody>
          <a:bodyPr anchor="ctr">
            <a:normAutofit/>
          </a:bodyPr>
          <a:lstStyle/>
          <a:p>
            <a:r>
              <a:rPr lang="de-DE" sz="4320"/>
              <a:t>Insider in Cloud Computing</a:t>
            </a:r>
          </a:p>
        </p:txBody>
      </p:sp>
      <p:pic>
        <p:nvPicPr>
          <p:cNvPr id="5" name="Picture 4" descr="A screenshot of a computer&#10;&#10;Description automatically generated">
            <a:extLst>
              <a:ext uri="{FF2B5EF4-FFF2-40B4-BE49-F238E27FC236}">
                <a16:creationId xmlns:a16="http://schemas.microsoft.com/office/drawing/2014/main" id="{772B2014-BF13-8D29-B0AD-377E3687DD93}"/>
              </a:ext>
            </a:extLst>
          </p:cNvPr>
          <p:cNvPicPr>
            <a:picLocks noChangeAspect="1"/>
          </p:cNvPicPr>
          <p:nvPr/>
        </p:nvPicPr>
        <p:blipFill>
          <a:blip r:embed="rId4"/>
          <a:srcRect b="41752"/>
          <a:stretch/>
        </p:blipFill>
        <p:spPr>
          <a:xfrm>
            <a:off x="24" y="12"/>
            <a:ext cx="14630376" cy="445272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Inhaltsplatzhalter 2">
            <a:extLst>
              <a:ext uri="{FF2B5EF4-FFF2-40B4-BE49-F238E27FC236}">
                <a16:creationId xmlns:a16="http://schemas.microsoft.com/office/drawing/2014/main" id="{E94A2848-19BC-4E84-A69B-9B51D82D7177}"/>
              </a:ext>
            </a:extLst>
          </p:cNvPr>
          <p:cNvSpPr>
            <a:spLocks noGrp="1"/>
          </p:cNvSpPr>
          <p:nvPr>
            <p:ph idx="1"/>
          </p:nvPr>
        </p:nvSpPr>
        <p:spPr>
          <a:xfrm>
            <a:off x="5068779" y="4503421"/>
            <a:ext cx="8982496" cy="2943224"/>
          </a:xfrm>
        </p:spPr>
        <p:txBody>
          <a:bodyPr anchor="ctr">
            <a:normAutofit/>
          </a:bodyPr>
          <a:lstStyle/>
          <a:p>
            <a:r>
              <a:rPr lang="en-US" sz="1800"/>
              <a:t>Cloud Computing insiders are mainly employees who work in cloud environments and perform malicious actions without the knowledge of the client. </a:t>
            </a:r>
          </a:p>
          <a:p>
            <a:r>
              <a:rPr lang="en-US" sz="1800"/>
              <a:t>Their goal is usually to damage the confidentiality of their data. </a:t>
            </a:r>
          </a:p>
          <a:p>
            <a:r>
              <a:rPr lang="en-US" sz="1800"/>
              <a:t>It is very complicate to detect that type of attack because there are no controls to prevent these insider actions.</a:t>
            </a:r>
          </a:p>
          <a:p>
            <a:r>
              <a:rPr lang="en-US" sz="1800"/>
              <a:t>Cloud computing insiders usually work in a technical position, with fully authorized access to cloud facilities, and have a malicious intent. The main targets of these insiders are databases records, users credentials, and company plans.</a:t>
            </a:r>
          </a:p>
          <a:p>
            <a:pPr marL="0" indent="0">
              <a:buNone/>
            </a:pPr>
            <a:endParaRPr lang="en-US" sz="1800"/>
          </a:p>
        </p:txBody>
      </p:sp>
    </p:spTree>
    <p:custDataLst>
      <p:tags r:id="rId1"/>
    </p:custDataLst>
    <p:extLst>
      <p:ext uri="{BB962C8B-B14F-4D97-AF65-F5344CB8AC3E}">
        <p14:creationId xmlns:p14="http://schemas.microsoft.com/office/powerpoint/2010/main" val="3002390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B4AAC72-F11E-CF2F-558D-A6FDEF37DC85}"/>
              </a:ext>
            </a:extLst>
          </p:cNvPr>
          <p:cNvPicPr>
            <a:picLocks noChangeAspect="1"/>
          </p:cNvPicPr>
          <p:nvPr/>
        </p:nvPicPr>
        <p:blipFill>
          <a:blip r:embed="rId2"/>
          <a:stretch>
            <a:fillRect/>
          </a:stretch>
        </p:blipFill>
        <p:spPr>
          <a:xfrm>
            <a:off x="263638" y="3782826"/>
            <a:ext cx="6487043" cy="4357334"/>
          </a:xfrm>
          <a:prstGeom prst="rect">
            <a:avLst/>
          </a:prstGeom>
        </p:spPr>
      </p:pic>
      <p:pic>
        <p:nvPicPr>
          <p:cNvPr id="7" name="Grafik 6">
            <a:extLst>
              <a:ext uri="{FF2B5EF4-FFF2-40B4-BE49-F238E27FC236}">
                <a16:creationId xmlns:a16="http://schemas.microsoft.com/office/drawing/2014/main" id="{3F59E4DA-B157-3898-9680-639913D7D331}"/>
              </a:ext>
            </a:extLst>
          </p:cNvPr>
          <p:cNvPicPr>
            <a:picLocks noChangeAspect="1"/>
          </p:cNvPicPr>
          <p:nvPr/>
        </p:nvPicPr>
        <p:blipFill>
          <a:blip r:embed="rId3"/>
          <a:stretch>
            <a:fillRect/>
          </a:stretch>
        </p:blipFill>
        <p:spPr>
          <a:xfrm>
            <a:off x="7398734" y="3276359"/>
            <a:ext cx="6280091" cy="3986354"/>
          </a:xfrm>
          <a:prstGeom prst="rect">
            <a:avLst/>
          </a:prstGeom>
        </p:spPr>
      </p:pic>
      <p:pic>
        <p:nvPicPr>
          <p:cNvPr id="9" name="Grafik 8">
            <a:extLst>
              <a:ext uri="{FF2B5EF4-FFF2-40B4-BE49-F238E27FC236}">
                <a16:creationId xmlns:a16="http://schemas.microsoft.com/office/drawing/2014/main" id="{1542848D-9743-C276-F78F-0D5E50234763}"/>
              </a:ext>
            </a:extLst>
          </p:cNvPr>
          <p:cNvPicPr>
            <a:picLocks noChangeAspect="1"/>
          </p:cNvPicPr>
          <p:nvPr/>
        </p:nvPicPr>
        <p:blipFill>
          <a:blip r:embed="rId4"/>
          <a:stretch>
            <a:fillRect/>
          </a:stretch>
        </p:blipFill>
        <p:spPr>
          <a:xfrm>
            <a:off x="263638" y="89439"/>
            <a:ext cx="5269434" cy="3745498"/>
          </a:xfrm>
          <a:prstGeom prst="rect">
            <a:avLst/>
          </a:prstGeom>
        </p:spPr>
      </p:pic>
      <p:pic>
        <p:nvPicPr>
          <p:cNvPr id="11" name="Grafik 10">
            <a:extLst>
              <a:ext uri="{FF2B5EF4-FFF2-40B4-BE49-F238E27FC236}">
                <a16:creationId xmlns:a16="http://schemas.microsoft.com/office/drawing/2014/main" id="{7993F03E-3101-4DFC-8F08-266A2E916DBE}"/>
              </a:ext>
            </a:extLst>
          </p:cNvPr>
          <p:cNvPicPr>
            <a:picLocks noChangeAspect="1"/>
          </p:cNvPicPr>
          <p:nvPr/>
        </p:nvPicPr>
        <p:blipFill>
          <a:blip r:embed="rId5"/>
          <a:stretch>
            <a:fillRect/>
          </a:stretch>
        </p:blipFill>
        <p:spPr>
          <a:xfrm>
            <a:off x="8068665" y="251033"/>
            <a:ext cx="6561736" cy="1166023"/>
          </a:xfrm>
          <a:prstGeom prst="rect">
            <a:avLst/>
          </a:prstGeom>
        </p:spPr>
      </p:pic>
      <p:pic>
        <p:nvPicPr>
          <p:cNvPr id="13" name="Grafik 12">
            <a:extLst>
              <a:ext uri="{FF2B5EF4-FFF2-40B4-BE49-F238E27FC236}">
                <a16:creationId xmlns:a16="http://schemas.microsoft.com/office/drawing/2014/main" id="{722A93FF-99FC-534A-B306-44C7B085460D}"/>
              </a:ext>
            </a:extLst>
          </p:cNvPr>
          <p:cNvPicPr>
            <a:picLocks noChangeAspect="1"/>
          </p:cNvPicPr>
          <p:nvPr/>
        </p:nvPicPr>
        <p:blipFill>
          <a:blip r:embed="rId6"/>
          <a:stretch>
            <a:fillRect/>
          </a:stretch>
        </p:blipFill>
        <p:spPr>
          <a:xfrm>
            <a:off x="6708684" y="1417056"/>
            <a:ext cx="5550337" cy="1685251"/>
          </a:xfrm>
          <a:prstGeom prst="rect">
            <a:avLst/>
          </a:prstGeom>
        </p:spPr>
      </p:pic>
    </p:spTree>
    <p:extLst>
      <p:ext uri="{BB962C8B-B14F-4D97-AF65-F5344CB8AC3E}">
        <p14:creationId xmlns:p14="http://schemas.microsoft.com/office/powerpoint/2010/main" val="39308867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FC11E-7074-4930-B23C-D32905CD967C}"/>
              </a:ext>
            </a:extLst>
          </p:cNvPr>
          <p:cNvSpPr>
            <a:spLocks noGrp="1"/>
          </p:cNvSpPr>
          <p:nvPr>
            <p:ph type="title"/>
          </p:nvPr>
        </p:nvSpPr>
        <p:spPr>
          <a:xfrm>
            <a:off x="440575" y="0"/>
            <a:ext cx="12618720" cy="1590676"/>
          </a:xfrm>
        </p:spPr>
        <p:txBody>
          <a:bodyPr/>
          <a:lstStyle/>
          <a:p>
            <a:r>
              <a:rPr lang="de-DE" dirty="0"/>
              <a:t>Insider National Security</a:t>
            </a:r>
          </a:p>
        </p:txBody>
      </p:sp>
      <p:sp>
        <p:nvSpPr>
          <p:cNvPr id="3" name="Inhaltsplatzhalter 2">
            <a:extLst>
              <a:ext uri="{FF2B5EF4-FFF2-40B4-BE49-F238E27FC236}">
                <a16:creationId xmlns:a16="http://schemas.microsoft.com/office/drawing/2014/main" id="{F63FC753-9A93-4010-B529-FABF53FBB909}"/>
              </a:ext>
            </a:extLst>
          </p:cNvPr>
          <p:cNvSpPr>
            <a:spLocks noGrp="1"/>
          </p:cNvSpPr>
          <p:nvPr>
            <p:ph idx="1"/>
          </p:nvPr>
        </p:nvSpPr>
        <p:spPr>
          <a:xfrm>
            <a:off x="529244" y="1430677"/>
            <a:ext cx="8327336" cy="5221606"/>
          </a:xfrm>
        </p:spPr>
        <p:txBody>
          <a:bodyPr>
            <a:normAutofit fontScale="62500" lnSpcReduction="20000"/>
          </a:bodyPr>
          <a:lstStyle/>
          <a:p>
            <a:r>
              <a:rPr lang="en-US" dirty="0"/>
              <a:t>In the insider national security threat, an insider with the use of authorized access can undermine the national security of a country. This particular threat could harm the country through espionage, sabotage, disclosure of national security information, or loss or misuse of departmental resources or capabilities. The national security intelligence is often their main target.</a:t>
            </a:r>
          </a:p>
          <a:p>
            <a:endParaRPr lang="en-US" dirty="0"/>
          </a:p>
          <a:p>
            <a:pPr marL="0" indent="0">
              <a:buNone/>
            </a:pPr>
            <a:endParaRPr lang="en-US" dirty="0"/>
          </a:p>
          <a:p>
            <a:pPr marL="0" indent="0">
              <a:buNone/>
            </a:pPr>
            <a:r>
              <a:rPr lang="en-US" dirty="0"/>
              <a:t>Case Study: </a:t>
            </a:r>
          </a:p>
          <a:p>
            <a:pPr marL="0" indent="0">
              <a:buNone/>
            </a:pPr>
            <a:r>
              <a:rPr lang="en-US" dirty="0"/>
              <a:t>The largest intelligence leak in the U.S. history was made by a malicious insider (an authorized IT contractor) who worked for the National Security Agency (NSA). Edward Snowden managed to download millions of documents related to classified intelligence collection programs. As part of his work, he had the authorized access to massive electronic surveillance data. Then, he leaked this classified material to the mass media. Since that time, he has uncovered information on how the National Security Agency (NSA) hacks allies and enemies. This disclosure damaged international relations of the USA and drew a considerable attention to the related security issues.</a:t>
            </a:r>
            <a:endParaRPr lang="de-DE" dirty="0"/>
          </a:p>
        </p:txBody>
      </p:sp>
      <p:pic>
        <p:nvPicPr>
          <p:cNvPr id="5" name="Grafik 4">
            <a:extLst>
              <a:ext uri="{FF2B5EF4-FFF2-40B4-BE49-F238E27FC236}">
                <a16:creationId xmlns:a16="http://schemas.microsoft.com/office/drawing/2014/main" id="{D812B397-161D-401E-BE1D-066013500C45}"/>
              </a:ext>
            </a:extLst>
          </p:cNvPr>
          <p:cNvPicPr>
            <a:picLocks noChangeAspect="1"/>
          </p:cNvPicPr>
          <p:nvPr/>
        </p:nvPicPr>
        <p:blipFill>
          <a:blip r:embed="rId3"/>
          <a:stretch>
            <a:fillRect/>
          </a:stretch>
        </p:blipFill>
        <p:spPr>
          <a:xfrm>
            <a:off x="9333177" y="0"/>
            <a:ext cx="5297224" cy="6435732"/>
          </a:xfrm>
          <a:prstGeom prst="rect">
            <a:avLst/>
          </a:prstGeom>
        </p:spPr>
      </p:pic>
      <p:sp>
        <p:nvSpPr>
          <p:cNvPr id="6" name="Textfeld 5">
            <a:extLst>
              <a:ext uri="{FF2B5EF4-FFF2-40B4-BE49-F238E27FC236}">
                <a16:creationId xmlns:a16="http://schemas.microsoft.com/office/drawing/2014/main" id="{A6DCE051-B36F-D9CE-03C5-3D0A972C626D}"/>
              </a:ext>
            </a:extLst>
          </p:cNvPr>
          <p:cNvSpPr txBox="1"/>
          <p:nvPr/>
        </p:nvSpPr>
        <p:spPr>
          <a:xfrm>
            <a:off x="9443258" y="6652283"/>
            <a:ext cx="5187142" cy="424732"/>
          </a:xfrm>
          <a:prstGeom prst="rect">
            <a:avLst/>
          </a:prstGeom>
          <a:noFill/>
        </p:spPr>
        <p:txBody>
          <a:bodyPr wrap="square">
            <a:spAutoFit/>
          </a:bodyPr>
          <a:lstStyle/>
          <a:p>
            <a:pPr defTabSz="1097280"/>
            <a:r>
              <a:rPr lang="de-DE" sz="2160" dirty="0">
                <a:solidFill>
                  <a:prstClr val="black"/>
                </a:solidFill>
                <a:latin typeface="Calibri" panose="020F0502020204030204"/>
                <a:hlinkClick r:id="rId4"/>
              </a:rPr>
              <a:t>Operation </a:t>
            </a:r>
            <a:r>
              <a:rPr lang="de-DE" sz="2160" dirty="0" err="1">
                <a:solidFill>
                  <a:prstClr val="black"/>
                </a:solidFill>
                <a:latin typeface="Calibri" panose="020F0502020204030204"/>
                <a:hlinkClick r:id="rId4"/>
              </a:rPr>
              <a:t>Socialist</a:t>
            </a:r>
            <a:r>
              <a:rPr lang="de-DE" sz="2160" dirty="0">
                <a:solidFill>
                  <a:prstClr val="black"/>
                </a:solidFill>
                <a:latin typeface="Calibri" panose="020F0502020204030204"/>
                <a:hlinkClick r:id="rId4"/>
              </a:rPr>
              <a:t> – Darknet Diaries</a:t>
            </a:r>
            <a:endParaRPr lang="de-DE" sz="2160" dirty="0">
              <a:solidFill>
                <a:prstClr val="black"/>
              </a:solidFill>
              <a:latin typeface="Calibri" panose="020F0502020204030204"/>
            </a:endParaRPr>
          </a:p>
        </p:txBody>
      </p:sp>
      <p:pic>
        <p:nvPicPr>
          <p:cNvPr id="8" name="Grafik 7">
            <a:extLst>
              <a:ext uri="{FF2B5EF4-FFF2-40B4-BE49-F238E27FC236}">
                <a16:creationId xmlns:a16="http://schemas.microsoft.com/office/drawing/2014/main" id="{390343F1-508C-1246-67E7-D385E58ED471}"/>
              </a:ext>
            </a:extLst>
          </p:cNvPr>
          <p:cNvPicPr>
            <a:picLocks noChangeAspect="1"/>
          </p:cNvPicPr>
          <p:nvPr/>
        </p:nvPicPr>
        <p:blipFill>
          <a:blip r:embed="rId5"/>
          <a:stretch>
            <a:fillRect/>
          </a:stretch>
        </p:blipFill>
        <p:spPr>
          <a:xfrm>
            <a:off x="950874" y="6652283"/>
            <a:ext cx="6918509" cy="1339378"/>
          </a:xfrm>
          <a:prstGeom prst="rect">
            <a:avLst/>
          </a:prstGeom>
          <a:ln>
            <a:solidFill>
              <a:srgbClr val="FF0000"/>
            </a:solidFill>
          </a:ln>
        </p:spPr>
      </p:pic>
    </p:spTree>
    <p:extLst>
      <p:ext uri="{BB962C8B-B14F-4D97-AF65-F5344CB8AC3E}">
        <p14:creationId xmlns:p14="http://schemas.microsoft.com/office/powerpoint/2010/main" val="37358070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FF4A97A4-486B-D820-4EA6-7903282A1742}"/>
              </a:ext>
            </a:extLst>
          </p:cNvPr>
          <p:cNvSpPr>
            <a:spLocks noGrp="1"/>
          </p:cNvSpPr>
          <p:nvPr>
            <p:ph type="title"/>
          </p:nvPr>
        </p:nvSpPr>
        <p:spPr>
          <a:xfrm>
            <a:off x="1005841" y="538465"/>
            <a:ext cx="5649205" cy="1470780"/>
          </a:xfrm>
        </p:spPr>
        <p:txBody>
          <a:bodyPr anchor="b">
            <a:normAutofit/>
          </a:bodyPr>
          <a:lstStyle/>
          <a:p>
            <a:r>
              <a:rPr lang="de-DE" sz="3480">
                <a:solidFill>
                  <a:schemeClr val="bg1"/>
                </a:solidFill>
                <a:latin typeface="LinLibertineTB"/>
              </a:rPr>
              <a:t>INSIDER THREAT MITIGATION</a:t>
            </a:r>
            <a:br>
              <a:rPr lang="de-DE" sz="3480">
                <a:solidFill>
                  <a:schemeClr val="bg1"/>
                </a:solidFill>
                <a:latin typeface="LinLibertineTB"/>
              </a:rPr>
            </a:br>
            <a:endParaRPr lang="en-GB" sz="3480">
              <a:solidFill>
                <a:schemeClr val="bg1"/>
              </a:solidFill>
            </a:endParaRPr>
          </a:p>
        </p:txBody>
      </p:sp>
      <p:cxnSp>
        <p:nvCxnSpPr>
          <p:cNvPr id="20"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98248" y="2099707"/>
            <a:ext cx="5661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1631F5F-7A48-DB67-D8C9-99036E32A328}"/>
              </a:ext>
            </a:extLst>
          </p:cNvPr>
          <p:cNvSpPr>
            <a:spLocks noGrp="1"/>
          </p:cNvSpPr>
          <p:nvPr>
            <p:ph idx="1"/>
          </p:nvPr>
        </p:nvSpPr>
        <p:spPr>
          <a:xfrm>
            <a:off x="1077323" y="2291030"/>
            <a:ext cx="5503816" cy="4377252"/>
          </a:xfrm>
        </p:spPr>
        <p:txBody>
          <a:bodyPr>
            <a:normAutofit/>
          </a:bodyPr>
          <a:lstStyle/>
          <a:p>
            <a:r>
              <a:rPr lang="en-US" sz="1680">
                <a:solidFill>
                  <a:schemeClr val="bg1"/>
                </a:solidFill>
                <a:latin typeface="LinLibertineT"/>
              </a:rPr>
              <a:t>Two categories of insider threat mitigation can be identified</a:t>
            </a:r>
          </a:p>
          <a:p>
            <a:r>
              <a:rPr lang="en-US" sz="1680">
                <a:solidFill>
                  <a:schemeClr val="bg1"/>
                </a:solidFill>
                <a:latin typeface="LinLibertineT"/>
              </a:rPr>
              <a:t>a) technical mitigation approaches, like the IDS, SIEM, DLP, ACS and honey-tokens.</a:t>
            </a:r>
          </a:p>
          <a:p>
            <a:r>
              <a:rPr lang="en-US" sz="1680">
                <a:solidFill>
                  <a:schemeClr val="bg1"/>
                </a:solidFill>
                <a:latin typeface="LinLibertineT"/>
              </a:rPr>
              <a:t>b) non-technical mitigation approaches, like the psychological prediction, security education and awareness,</a:t>
            </a:r>
          </a:p>
          <a:p>
            <a:r>
              <a:rPr lang="en-US" sz="1680">
                <a:solidFill>
                  <a:schemeClr val="bg1"/>
                </a:solidFill>
                <a:latin typeface="LinLibertineT"/>
              </a:rPr>
              <a:t>information security policy, and the hybrid insider threat prediction model. This categorization is fundamental for an organization as a way to moderate these insider threat issues. </a:t>
            </a:r>
          </a:p>
          <a:p>
            <a:r>
              <a:rPr lang="en-US" sz="1680">
                <a:solidFill>
                  <a:schemeClr val="bg1"/>
                </a:solidFill>
                <a:latin typeface="LinLibertineT"/>
              </a:rPr>
              <a:t>According to Table 2 most of the organizations use non-technical mitigation measures to reduce these insider threats, such as capacity building and User Behavior Analytics (UBA).</a:t>
            </a:r>
            <a:endParaRPr lang="de-DE" sz="1680">
              <a:solidFill>
                <a:schemeClr val="bg1"/>
              </a:solidFill>
            </a:endParaRPr>
          </a:p>
          <a:p>
            <a:endParaRPr lang="en-GB" sz="1680">
              <a:solidFill>
                <a:schemeClr val="bg1"/>
              </a:solidFill>
            </a:endParaRPr>
          </a:p>
        </p:txBody>
      </p:sp>
      <p:cxnSp>
        <p:nvCxnSpPr>
          <p:cNvPr id="22" name="Straight Connector 2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0833" y="6849206"/>
            <a:ext cx="56567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D08FEC6F-5232-47CD-B28F-141E03F7D5B1}"/>
              </a:ext>
            </a:extLst>
          </p:cNvPr>
          <p:cNvPicPr>
            <a:picLocks noChangeAspect="1"/>
          </p:cNvPicPr>
          <p:nvPr/>
        </p:nvPicPr>
        <p:blipFill>
          <a:blip r:embed="rId3"/>
          <a:stretch>
            <a:fillRect/>
          </a:stretch>
        </p:blipFill>
        <p:spPr>
          <a:xfrm>
            <a:off x="7830544" y="2207025"/>
            <a:ext cx="6799856" cy="3815550"/>
          </a:xfrm>
          <a:prstGeom prst="rect">
            <a:avLst/>
          </a:prstGeom>
        </p:spPr>
      </p:pic>
      <p:grpSp>
        <p:nvGrpSpPr>
          <p:cNvPr id="3" name="Group 2">
            <a:extLst>
              <a:ext uri="{FF2B5EF4-FFF2-40B4-BE49-F238E27FC236}">
                <a16:creationId xmlns:a16="http://schemas.microsoft.com/office/drawing/2014/main" id="{E4857707-B396-DC9F-B38D-C44DF95FAE7E}"/>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7CFDFEA3-F19C-9AA7-29CD-47865757FB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80CC612B-270E-5F49-5C3E-7FF48D96C0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9903864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black"/>
              </a:solidFill>
              <a:latin typeface="Calibri" panose="020F0502020204030204"/>
            </a:endParaRPr>
          </a:p>
        </p:txBody>
      </p:sp>
      <p:sp>
        <p:nvSpPr>
          <p:cNvPr id="2" name="Titel 1">
            <a:extLst>
              <a:ext uri="{FF2B5EF4-FFF2-40B4-BE49-F238E27FC236}">
                <a16:creationId xmlns:a16="http://schemas.microsoft.com/office/drawing/2014/main" id="{BED59B27-9890-45BC-B92F-FDD225C15847}"/>
              </a:ext>
            </a:extLst>
          </p:cNvPr>
          <p:cNvSpPr>
            <a:spLocks noGrp="1"/>
          </p:cNvSpPr>
          <p:nvPr>
            <p:ph type="title"/>
          </p:nvPr>
        </p:nvSpPr>
        <p:spPr>
          <a:xfrm>
            <a:off x="1005840" y="803910"/>
            <a:ext cx="5410735" cy="1590676"/>
          </a:xfrm>
        </p:spPr>
        <p:txBody>
          <a:bodyPr anchor="b">
            <a:normAutofit/>
          </a:bodyPr>
          <a:lstStyle/>
          <a:p>
            <a:pPr algn="r"/>
            <a:r>
              <a:rPr lang="en-US" sz="4080">
                <a:solidFill>
                  <a:schemeClr val="bg1"/>
                </a:solidFill>
              </a:rPr>
              <a:t>Technical Controls to Identify Insider </a:t>
            </a:r>
            <a:r>
              <a:rPr lang="de-DE" sz="4080">
                <a:solidFill>
                  <a:schemeClr val="bg1"/>
                </a:solidFill>
              </a:rPr>
              <a:t>Threats</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1452" y="2431608"/>
            <a:ext cx="62651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FA9F48AD-39EC-466B-AC22-BDDF47D24F2E}"/>
              </a:ext>
            </a:extLst>
          </p:cNvPr>
          <p:cNvSpPr>
            <a:spLocks noGrp="1"/>
          </p:cNvSpPr>
          <p:nvPr>
            <p:ph idx="1"/>
          </p:nvPr>
        </p:nvSpPr>
        <p:spPr>
          <a:xfrm>
            <a:off x="1671201" y="2878748"/>
            <a:ext cx="11287999" cy="4231373"/>
          </a:xfrm>
        </p:spPr>
        <p:txBody>
          <a:bodyPr>
            <a:normAutofit/>
          </a:bodyPr>
          <a:lstStyle/>
          <a:p>
            <a:r>
              <a:rPr lang="en-US" sz="2280">
                <a:solidFill>
                  <a:schemeClr val="bg1"/>
                </a:solidFill>
              </a:rPr>
              <a:t>In order to identify and isolate an insider, any related activity should be recognized as suspicious or malicious. Approaches that address this problem only from a technical point of view, cannot include the substantial part of human behavior. The most appropriate technical controls combine the malicious activity monitoring with the insider’s behavioral characteristics. </a:t>
            </a:r>
          </a:p>
          <a:p>
            <a:r>
              <a:rPr lang="en-US" sz="2280">
                <a:solidFill>
                  <a:schemeClr val="bg1"/>
                </a:solidFill>
              </a:rPr>
              <a:t>Two main categories can be identified:</a:t>
            </a:r>
          </a:p>
          <a:p>
            <a:pPr lvl="1"/>
            <a:r>
              <a:rPr lang="en-US" sz="2280">
                <a:solidFill>
                  <a:schemeClr val="bg1"/>
                </a:solidFill>
              </a:rPr>
              <a:t>The first consists of event monitoring and applies methods to distinguish unauthorized activities from authorized ones, and the second focuses on the user’s behavior and attempts to recognize an insider’s intent for a malicious activity or an attack. </a:t>
            </a:r>
          </a:p>
          <a:p>
            <a:r>
              <a:rPr lang="en-US" sz="2280">
                <a:solidFill>
                  <a:schemeClr val="bg1"/>
                </a:solidFill>
              </a:rPr>
              <a:t>To cover all the types of activities, technical control tools could be implemented on networks, hosts, and the cloud.</a:t>
            </a:r>
            <a:endParaRPr lang="de-DE" sz="228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7" y="138232"/>
            <a:ext cx="14327506" cy="795313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1F9A346B-596F-CEE0-9EC5-AB24C28113F3}"/>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C388064-1DB8-FFDF-5691-439F0ABF49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C8DD8F5E-ED76-BA48-7955-AE35A3A48B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3201398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Grafik 4">
            <a:extLst>
              <a:ext uri="{FF2B5EF4-FFF2-40B4-BE49-F238E27FC236}">
                <a16:creationId xmlns:a16="http://schemas.microsoft.com/office/drawing/2014/main" id="{D9641925-FEA1-5606-2443-2FB3DD868D96}"/>
              </a:ext>
            </a:extLst>
          </p:cNvPr>
          <p:cNvPicPr>
            <a:picLocks noChangeAspect="1"/>
          </p:cNvPicPr>
          <p:nvPr/>
        </p:nvPicPr>
        <p:blipFill>
          <a:blip r:embed="rId3">
            <a:alphaModFix amt="40000"/>
          </a:blip>
          <a:srcRect t="2597"/>
          <a:stretch/>
        </p:blipFill>
        <p:spPr>
          <a:xfrm>
            <a:off x="25" y="12"/>
            <a:ext cx="14630375" cy="8229588"/>
          </a:xfrm>
          <a:prstGeom prst="rect">
            <a:avLst/>
          </a:prstGeom>
        </p:spPr>
      </p:pic>
      <p:sp>
        <p:nvSpPr>
          <p:cNvPr id="2" name="Titel 1">
            <a:extLst>
              <a:ext uri="{FF2B5EF4-FFF2-40B4-BE49-F238E27FC236}">
                <a16:creationId xmlns:a16="http://schemas.microsoft.com/office/drawing/2014/main" id="{D3D74588-30D7-45B9-83E1-B74C9D337282}"/>
              </a:ext>
            </a:extLst>
          </p:cNvPr>
          <p:cNvSpPr>
            <a:spLocks noGrp="1"/>
          </p:cNvSpPr>
          <p:nvPr>
            <p:ph type="title"/>
          </p:nvPr>
        </p:nvSpPr>
        <p:spPr>
          <a:xfrm>
            <a:off x="1009499" y="1130198"/>
            <a:ext cx="12607747" cy="2468880"/>
          </a:xfrm>
        </p:spPr>
        <p:txBody>
          <a:bodyPr anchor="b">
            <a:normAutofit/>
          </a:bodyPr>
          <a:lstStyle/>
          <a:p>
            <a:r>
              <a:rPr lang="en-US" sz="6000">
                <a:solidFill>
                  <a:schemeClr val="bg1"/>
                </a:solidFill>
              </a:rPr>
              <a:t>Intrusion Detection Systems (IDS)</a:t>
            </a:r>
            <a:endParaRPr lang="de-DE" sz="6000">
              <a:solidFill>
                <a:schemeClr val="bg1"/>
              </a:solidFill>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D3ACBA3C-1845-466D-AB7E-A53810216FCA}"/>
              </a:ext>
            </a:extLst>
          </p:cNvPr>
          <p:cNvSpPr>
            <a:spLocks noGrp="1"/>
          </p:cNvSpPr>
          <p:nvPr>
            <p:ph idx="1"/>
          </p:nvPr>
        </p:nvSpPr>
        <p:spPr>
          <a:xfrm>
            <a:off x="1009498" y="4202582"/>
            <a:ext cx="12607747" cy="3204058"/>
          </a:xfrm>
        </p:spPr>
        <p:txBody>
          <a:bodyPr>
            <a:normAutofit/>
          </a:bodyPr>
          <a:lstStyle/>
          <a:p>
            <a:pPr>
              <a:buFont typeface="Calibri" panose="020F0502020204030204" pitchFamily="34" charset="0"/>
              <a:buChar char="⁻"/>
            </a:pPr>
            <a:r>
              <a:rPr lang="en-US" sz="2400">
                <a:solidFill>
                  <a:schemeClr val="bg1"/>
                </a:solidFill>
              </a:rPr>
              <a:t>Main focus are external attackers!</a:t>
            </a:r>
          </a:p>
          <a:p>
            <a:pPr>
              <a:buFont typeface="Calibri" panose="020F0502020204030204" pitchFamily="34" charset="0"/>
              <a:buChar char="⁻"/>
            </a:pPr>
            <a:r>
              <a:rPr lang="en-US" sz="2400">
                <a:solidFill>
                  <a:schemeClr val="bg1"/>
                </a:solidFill>
              </a:rPr>
              <a:t>The captured information necessary for the detection process is normally huge, and, therefore, further processing is required to reduce its amount.</a:t>
            </a:r>
          </a:p>
          <a:p>
            <a:pPr>
              <a:buFont typeface="Calibri" panose="020F0502020204030204" pitchFamily="34" charset="0"/>
              <a:buChar char="⁻"/>
            </a:pPr>
            <a:r>
              <a:rPr lang="en-US" sz="2400">
                <a:solidFill>
                  <a:schemeClr val="bg1"/>
                </a:solidFill>
              </a:rPr>
              <a:t>However, an IDS has serious limitations in dealing with insider threats, such as  a high number of false alarms, a huge database log file size, and the requirement that an administrator must analyze the traffic and the users behavior continuously. </a:t>
            </a:r>
          </a:p>
          <a:p>
            <a:pPr>
              <a:buFont typeface="Calibri" panose="020F0502020204030204" pitchFamily="34" charset="0"/>
              <a:buChar char="⁻"/>
            </a:pPr>
            <a:r>
              <a:rPr lang="en-US" sz="2400">
                <a:solidFill>
                  <a:schemeClr val="bg1"/>
                </a:solidFill>
              </a:rPr>
              <a:t>Lack of encrypted traffic monitoring. Consequently, IDS are not the ideal candidate for detecting insiders, but the IDS’s main focus is the </a:t>
            </a:r>
            <a:r>
              <a:rPr lang="de-DE" sz="2400">
                <a:solidFill>
                  <a:schemeClr val="bg1"/>
                </a:solidFill>
              </a:rPr>
              <a:t>external attackers.</a:t>
            </a:r>
          </a:p>
        </p:txBody>
      </p:sp>
      <p:grpSp>
        <p:nvGrpSpPr>
          <p:cNvPr id="4" name="Group 3">
            <a:extLst>
              <a:ext uri="{FF2B5EF4-FFF2-40B4-BE49-F238E27FC236}">
                <a16:creationId xmlns:a16="http://schemas.microsoft.com/office/drawing/2014/main" id="{486B28AB-A6C2-6B4C-A9C8-BB753C0BFBFF}"/>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9E41169D-36DF-BEFE-BF48-E795AD64E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D9662BC-4D22-3A73-DC22-6F4EBF9AE4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6927955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30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5" y="576072"/>
            <a:ext cx="13485571" cy="707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7" name="Grafik 6">
            <a:extLst>
              <a:ext uri="{FF2B5EF4-FFF2-40B4-BE49-F238E27FC236}">
                <a16:creationId xmlns:a16="http://schemas.microsoft.com/office/drawing/2014/main" id="{A6B244E8-AA1F-978E-AE75-AAD2F7C66B2E}"/>
              </a:ext>
            </a:extLst>
          </p:cNvPr>
          <p:cNvPicPr>
            <a:picLocks noChangeAspect="1"/>
          </p:cNvPicPr>
          <p:nvPr/>
        </p:nvPicPr>
        <p:blipFill>
          <a:blip r:embed="rId2"/>
          <a:stretch>
            <a:fillRect/>
          </a:stretch>
        </p:blipFill>
        <p:spPr>
          <a:xfrm>
            <a:off x="792978" y="772161"/>
            <a:ext cx="13044444" cy="6685279"/>
          </a:xfrm>
          <a:prstGeom prst="rect">
            <a:avLst/>
          </a:prstGeom>
        </p:spPr>
      </p:pic>
      <p:grpSp>
        <p:nvGrpSpPr>
          <p:cNvPr id="2" name="Group 1">
            <a:extLst>
              <a:ext uri="{FF2B5EF4-FFF2-40B4-BE49-F238E27FC236}">
                <a16:creationId xmlns:a16="http://schemas.microsoft.com/office/drawing/2014/main" id="{8A7090C8-89D9-6135-7EF1-EA58BA37B72F}"/>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332D052B-8D72-C9D5-07DA-3286923267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CA9DC461-77D9-627D-2ED4-769A0DD974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035337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2A6248F5-549A-C802-9CEC-5812D4B9AA17}"/>
              </a:ext>
            </a:extLst>
          </p:cNvPr>
          <p:cNvPicPr>
            <a:picLocks noChangeAspect="1"/>
          </p:cNvPicPr>
          <p:nvPr/>
        </p:nvPicPr>
        <p:blipFill>
          <a:blip r:embed="rId3">
            <a:alphaModFix amt="40000"/>
          </a:blip>
          <a:srcRect/>
          <a:stretch/>
        </p:blipFill>
        <p:spPr>
          <a:xfrm>
            <a:off x="25" y="12"/>
            <a:ext cx="14630375" cy="8229588"/>
          </a:xfrm>
          <a:prstGeom prst="rect">
            <a:avLst/>
          </a:prstGeom>
        </p:spPr>
      </p:pic>
      <p:sp>
        <p:nvSpPr>
          <p:cNvPr id="2" name="Titel 1">
            <a:extLst>
              <a:ext uri="{FF2B5EF4-FFF2-40B4-BE49-F238E27FC236}">
                <a16:creationId xmlns:a16="http://schemas.microsoft.com/office/drawing/2014/main" id="{8B668626-840A-4BC3-8C97-CF71CC2617C5}"/>
              </a:ext>
            </a:extLst>
          </p:cNvPr>
          <p:cNvSpPr>
            <a:spLocks noGrp="1"/>
          </p:cNvSpPr>
          <p:nvPr>
            <p:ph type="title"/>
          </p:nvPr>
        </p:nvSpPr>
        <p:spPr>
          <a:xfrm>
            <a:off x="1009499" y="1130198"/>
            <a:ext cx="12607747" cy="2468880"/>
          </a:xfrm>
        </p:spPr>
        <p:txBody>
          <a:bodyPr anchor="b">
            <a:normAutofit/>
          </a:bodyPr>
          <a:lstStyle/>
          <a:p>
            <a:r>
              <a:rPr lang="en-US" sz="6000">
                <a:solidFill>
                  <a:schemeClr val="bg1"/>
                </a:solidFill>
              </a:rPr>
              <a:t>Security Information and Event Management (SIEM)</a:t>
            </a:r>
            <a:endParaRPr lang="de-DE" sz="6000">
              <a:solidFill>
                <a:schemeClr val="bg1"/>
              </a:solidFill>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E9CD3F04-B4D9-498B-A5E4-3690DD76F7BC}"/>
              </a:ext>
            </a:extLst>
          </p:cNvPr>
          <p:cNvSpPr>
            <a:spLocks noGrp="1"/>
          </p:cNvSpPr>
          <p:nvPr>
            <p:ph idx="1"/>
          </p:nvPr>
        </p:nvSpPr>
        <p:spPr>
          <a:xfrm>
            <a:off x="1009498" y="4202582"/>
            <a:ext cx="12607747" cy="3204058"/>
          </a:xfrm>
        </p:spPr>
        <p:txBody>
          <a:bodyPr>
            <a:normAutofit/>
          </a:bodyPr>
          <a:lstStyle/>
          <a:p>
            <a:pPr>
              <a:buFont typeface="Calibri" panose="020F0502020204030204" pitchFamily="34" charset="0"/>
              <a:buChar char="⁺"/>
            </a:pPr>
            <a:r>
              <a:rPr lang="en-US" sz="2400">
                <a:solidFill>
                  <a:schemeClr val="bg1"/>
                </a:solidFill>
              </a:rPr>
              <a:t>one management platform</a:t>
            </a:r>
          </a:p>
          <a:p>
            <a:pPr>
              <a:buFont typeface="Calibri" panose="020F0502020204030204" pitchFamily="34" charset="0"/>
              <a:buChar char="⁺"/>
            </a:pPr>
            <a:r>
              <a:rPr lang="en-US" sz="2400">
                <a:solidFill>
                  <a:schemeClr val="bg1"/>
                </a:solidFill>
              </a:rPr>
              <a:t>collects information through secure network channels, and, among others, a variety of security-related logs, workstation logs and application logs (e.g. of client workstations, servers, antivirus systems, network devices, honeypots, firewalls, IDS). </a:t>
            </a:r>
          </a:p>
          <a:p>
            <a:pPr>
              <a:buFont typeface="Calibri" panose="020F0502020204030204" pitchFamily="34" charset="0"/>
              <a:buChar char="⁺"/>
            </a:pPr>
            <a:r>
              <a:rPr lang="en-US" sz="2400">
                <a:solidFill>
                  <a:schemeClr val="bg1"/>
                </a:solidFill>
              </a:rPr>
              <a:t>correlates all this information</a:t>
            </a:r>
          </a:p>
          <a:p>
            <a:pPr>
              <a:buFont typeface="Calibri" panose="020F0502020204030204" pitchFamily="34" charset="0"/>
              <a:buChar char="⁺"/>
            </a:pPr>
            <a:r>
              <a:rPr lang="en-US" sz="2400">
                <a:solidFill>
                  <a:schemeClr val="bg1"/>
                </a:solidFill>
              </a:rPr>
              <a:t>security administrator can attempt to identify possible insider activity before it harms the system. </a:t>
            </a:r>
          </a:p>
          <a:p>
            <a:pPr>
              <a:buFont typeface="Calibri" panose="020F0502020204030204" pitchFamily="34" charset="0"/>
              <a:buChar char="⁺"/>
            </a:pPr>
            <a:r>
              <a:rPr lang="en-US" sz="2400">
                <a:solidFill>
                  <a:schemeClr val="bg1"/>
                </a:solidFill>
              </a:rPr>
              <a:t>after an incident he may conduct forensic analysis.</a:t>
            </a:r>
            <a:endParaRPr lang="de-DE" sz="2400">
              <a:solidFill>
                <a:schemeClr val="bg1"/>
              </a:solidFill>
            </a:endParaRPr>
          </a:p>
        </p:txBody>
      </p:sp>
      <p:grpSp>
        <p:nvGrpSpPr>
          <p:cNvPr id="4" name="Group 3">
            <a:extLst>
              <a:ext uri="{FF2B5EF4-FFF2-40B4-BE49-F238E27FC236}">
                <a16:creationId xmlns:a16="http://schemas.microsoft.com/office/drawing/2014/main" id="{661333DF-CC28-FBB3-3FAA-CAB6033050DC}"/>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51F382A5-E209-9645-C560-FC4D4B344B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2DCD3BEF-5FA4-0D5A-C0A9-2E1E83ECA6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149604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11" name="Gruppieren 10">
            <a:extLst>
              <a:ext uri="{FF2B5EF4-FFF2-40B4-BE49-F238E27FC236}">
                <a16:creationId xmlns:a16="http://schemas.microsoft.com/office/drawing/2014/main" id="{0715A57E-EBFD-D402-6EF4-4FC94481DFAA}"/>
              </a:ext>
            </a:extLst>
          </p:cNvPr>
          <p:cNvGrpSpPr/>
          <p:nvPr/>
        </p:nvGrpSpPr>
        <p:grpSpPr>
          <a:xfrm>
            <a:off x="548641" y="1010519"/>
            <a:ext cx="13533121" cy="6208562"/>
            <a:chOff x="656360" y="585025"/>
            <a:chExt cx="7278255" cy="3124885"/>
          </a:xfrm>
        </p:grpSpPr>
        <p:pic>
          <p:nvPicPr>
            <p:cNvPr id="4" name="Grafik 3">
              <a:extLst>
                <a:ext uri="{FF2B5EF4-FFF2-40B4-BE49-F238E27FC236}">
                  <a16:creationId xmlns:a16="http://schemas.microsoft.com/office/drawing/2014/main" id="{1B06E1E8-F069-9BAB-F8FA-0C229A2505A4}"/>
                </a:ext>
              </a:extLst>
            </p:cNvPr>
            <p:cNvPicPr>
              <a:picLocks noChangeAspect="1"/>
            </p:cNvPicPr>
            <p:nvPr/>
          </p:nvPicPr>
          <p:blipFill>
            <a:blip r:embed="rId2"/>
            <a:stretch>
              <a:fillRect/>
            </a:stretch>
          </p:blipFill>
          <p:spPr>
            <a:xfrm>
              <a:off x="2552240" y="1403002"/>
              <a:ext cx="5363323" cy="819264"/>
            </a:xfrm>
            <a:prstGeom prst="rect">
              <a:avLst/>
            </a:prstGeom>
          </p:spPr>
        </p:pic>
        <p:pic>
          <p:nvPicPr>
            <p:cNvPr id="6" name="Grafik 5">
              <a:extLst>
                <a:ext uri="{FF2B5EF4-FFF2-40B4-BE49-F238E27FC236}">
                  <a16:creationId xmlns:a16="http://schemas.microsoft.com/office/drawing/2014/main" id="{CE01BE43-46F7-B3DB-B57F-5ED58F69D5C0}"/>
                </a:ext>
              </a:extLst>
            </p:cNvPr>
            <p:cNvPicPr>
              <a:picLocks noChangeAspect="1"/>
            </p:cNvPicPr>
            <p:nvPr/>
          </p:nvPicPr>
          <p:blipFill>
            <a:blip r:embed="rId3"/>
            <a:stretch>
              <a:fillRect/>
            </a:stretch>
          </p:blipFill>
          <p:spPr>
            <a:xfrm>
              <a:off x="2533186" y="2080908"/>
              <a:ext cx="5401429" cy="1629002"/>
            </a:xfrm>
            <a:prstGeom prst="rect">
              <a:avLst/>
            </a:prstGeom>
          </p:spPr>
        </p:pic>
        <p:pic>
          <p:nvPicPr>
            <p:cNvPr id="8" name="Grafik 7">
              <a:extLst>
                <a:ext uri="{FF2B5EF4-FFF2-40B4-BE49-F238E27FC236}">
                  <a16:creationId xmlns:a16="http://schemas.microsoft.com/office/drawing/2014/main" id="{9EBF7FD4-5563-7DAC-0842-85B34B20B795}"/>
                </a:ext>
              </a:extLst>
            </p:cNvPr>
            <p:cNvPicPr>
              <a:picLocks noChangeAspect="1"/>
            </p:cNvPicPr>
            <p:nvPr/>
          </p:nvPicPr>
          <p:blipFill>
            <a:blip r:embed="rId4"/>
            <a:stretch>
              <a:fillRect/>
            </a:stretch>
          </p:blipFill>
          <p:spPr>
            <a:xfrm>
              <a:off x="2979733" y="585025"/>
              <a:ext cx="4182059" cy="552527"/>
            </a:xfrm>
            <a:prstGeom prst="rect">
              <a:avLst/>
            </a:prstGeom>
          </p:spPr>
        </p:pic>
        <p:pic>
          <p:nvPicPr>
            <p:cNvPr id="10" name="Grafik 9">
              <a:extLst>
                <a:ext uri="{FF2B5EF4-FFF2-40B4-BE49-F238E27FC236}">
                  <a16:creationId xmlns:a16="http://schemas.microsoft.com/office/drawing/2014/main" id="{81B029F3-424F-2F33-78F8-D6606BB2687B}"/>
                </a:ext>
              </a:extLst>
            </p:cNvPr>
            <p:cNvPicPr>
              <a:picLocks noChangeAspect="1"/>
            </p:cNvPicPr>
            <p:nvPr/>
          </p:nvPicPr>
          <p:blipFill>
            <a:blip r:embed="rId5"/>
            <a:stretch>
              <a:fillRect/>
            </a:stretch>
          </p:blipFill>
          <p:spPr>
            <a:xfrm>
              <a:off x="656360" y="605389"/>
              <a:ext cx="1781424" cy="1848108"/>
            </a:xfrm>
            <a:prstGeom prst="rect">
              <a:avLst/>
            </a:prstGeom>
          </p:spPr>
        </p:pic>
      </p:grpSp>
      <p:grpSp>
        <p:nvGrpSpPr>
          <p:cNvPr id="2" name="Group 1">
            <a:extLst>
              <a:ext uri="{FF2B5EF4-FFF2-40B4-BE49-F238E27FC236}">
                <a16:creationId xmlns:a16="http://schemas.microsoft.com/office/drawing/2014/main" id="{80B8F1AA-B5C1-C0ED-F69F-87BB544E50B3}"/>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4013AFB4-43BE-43A7-F14F-1BBE1776AD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ECBEFA1-70C0-1578-AFC6-8F2BA32B5B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969795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1"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5" name="Titel 1">
            <a:extLst>
              <a:ext uri="{FF2B5EF4-FFF2-40B4-BE49-F238E27FC236}">
                <a16:creationId xmlns:a16="http://schemas.microsoft.com/office/drawing/2014/main" id="{249074FD-0711-4FCA-841F-F581439A9A6B}"/>
              </a:ext>
            </a:extLst>
          </p:cNvPr>
          <p:cNvSpPr>
            <a:spLocks noGrp="1"/>
          </p:cNvSpPr>
          <p:nvPr>
            <p:ph type="title"/>
          </p:nvPr>
        </p:nvSpPr>
        <p:spPr>
          <a:xfrm>
            <a:off x="560067" y="704227"/>
            <a:ext cx="3841639" cy="4064996"/>
          </a:xfrm>
        </p:spPr>
        <p:txBody>
          <a:bodyPr vert="horz" lIns="109728" tIns="54864" rIns="109728" bIns="54864" rtlCol="0" anchor="b">
            <a:normAutofit/>
          </a:bodyPr>
          <a:lstStyle/>
          <a:p>
            <a:pPr algn="r"/>
            <a:r>
              <a:rPr lang="en-US" sz="4800">
                <a:solidFill>
                  <a:srgbClr val="FFFFFF"/>
                </a:solidFill>
              </a:rPr>
              <a:t>Data Loss Prevention (DLP)</a:t>
            </a:r>
          </a:p>
        </p:txBody>
      </p:sp>
      <p:sp>
        <p:nvSpPr>
          <p:cNvPr id="4" name="Rechteck 3">
            <a:extLst>
              <a:ext uri="{FF2B5EF4-FFF2-40B4-BE49-F238E27FC236}">
                <a16:creationId xmlns:a16="http://schemas.microsoft.com/office/drawing/2014/main" id="{1AB3F6F5-1E61-4297-A845-468EDB6DB2E8}"/>
              </a:ext>
            </a:extLst>
          </p:cNvPr>
          <p:cNvSpPr/>
          <p:nvPr/>
        </p:nvSpPr>
        <p:spPr>
          <a:xfrm>
            <a:off x="5772312" y="779377"/>
            <a:ext cx="7866416" cy="6655256"/>
          </a:xfrm>
          <a:prstGeom prst="rect">
            <a:avLst/>
          </a:prstGeom>
        </p:spPr>
        <p:txBody>
          <a:bodyPr vert="horz" lIns="109728" tIns="54864" rIns="109728" bIns="54864" rtlCol="0" anchor="ctr">
            <a:normAutofit/>
          </a:bodyPr>
          <a:lstStyle/>
          <a:p>
            <a:pPr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Flags early detection of data exfiltration attempts by an insider. </a:t>
            </a:r>
          </a:p>
          <a:p>
            <a:pPr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It is performed in three steps: </a:t>
            </a:r>
          </a:p>
          <a:p>
            <a:pPr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	a) System discovery: scanning storage devices, capturing network data flow, and watching user behavior 	on endpoint devices. </a:t>
            </a:r>
          </a:p>
          <a:p>
            <a:pPr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	b) Leaked confidential data identification: information discovered in the system discovery step could be 	identified if it is secret information using techniques like keyword matching, regular expressions, or 	hashing fingerprinting. </a:t>
            </a:r>
          </a:p>
          <a:p>
            <a:pPr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	c) Organization policy enforcement: this step prevents any action that could cause any security breach in 	the identified confidential data in the previous step.</a:t>
            </a:r>
          </a:p>
          <a:p>
            <a:pPr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 The benefit of using a data loss prevention approach is that we can use it to protect three types, or parts, of data in an organization, depending on the business needs. These types are (i) data at rest (ii) data in motion (iii) data in use.</a:t>
            </a:r>
          </a:p>
        </p:txBody>
      </p:sp>
      <p:grpSp>
        <p:nvGrpSpPr>
          <p:cNvPr id="2" name="Group 1">
            <a:extLst>
              <a:ext uri="{FF2B5EF4-FFF2-40B4-BE49-F238E27FC236}">
                <a16:creationId xmlns:a16="http://schemas.microsoft.com/office/drawing/2014/main" id="{543D7835-9241-ACC0-A192-5AEC41BE870F}"/>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2F3A9B28-F288-4765-AEFE-0978D1454C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33E3AE5-9ECB-8927-FCF5-9691BA8D08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481139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down)">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down)">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A stack of newspaper">
            <a:extLst>
              <a:ext uri="{FF2B5EF4-FFF2-40B4-BE49-F238E27FC236}">
                <a16:creationId xmlns:a16="http://schemas.microsoft.com/office/drawing/2014/main" id="{6922E5D1-FEA2-1094-D289-910ECA737787}"/>
              </a:ext>
            </a:extLst>
          </p:cNvPr>
          <p:cNvPicPr>
            <a:picLocks noChangeAspect="1"/>
          </p:cNvPicPr>
          <p:nvPr/>
        </p:nvPicPr>
        <p:blipFill>
          <a:blip r:embed="rId2"/>
          <a:srcRect t="18738" b="2591"/>
          <a:stretch>
            <a:fillRect/>
          </a:stretch>
        </p:blipFill>
        <p:spPr>
          <a:xfrm>
            <a:off x="-3656" y="12"/>
            <a:ext cx="14630399" cy="8229588"/>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649123"/>
            <a:ext cx="14630399" cy="3794575"/>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891B31E9-0104-2A7A-6344-04FCD7664552}"/>
              </a:ext>
            </a:extLst>
          </p:cNvPr>
          <p:cNvSpPr>
            <a:spLocks noGrp="1"/>
          </p:cNvSpPr>
          <p:nvPr>
            <p:ph type="title"/>
          </p:nvPr>
        </p:nvSpPr>
        <p:spPr>
          <a:xfrm>
            <a:off x="1316736" y="390660"/>
            <a:ext cx="12070080" cy="4289734"/>
          </a:xfrm>
          <a:effectLst>
            <a:outerShdw blurRad="50800" dist="38100" dir="2700000" algn="tl" rotWithShape="0">
              <a:prstClr val="black">
                <a:alpha val="40000"/>
              </a:prstClr>
            </a:outerShdw>
          </a:effectLst>
        </p:spPr>
        <p:txBody>
          <a:bodyPr vert="horz" lIns="109728" tIns="54864" rIns="109728" bIns="54864" rtlCol="0" anchor="b">
            <a:normAutofit/>
          </a:bodyPr>
          <a:lstStyle/>
          <a:p>
            <a:pPr algn="ctr"/>
            <a:r>
              <a:rPr lang="en-US" sz="6240">
                <a:solidFill>
                  <a:srgbClr val="FFFFFF"/>
                </a:solidFill>
              </a:rPr>
              <a:t>New News!!</a:t>
            </a:r>
          </a:p>
        </p:txBody>
      </p:sp>
    </p:spTree>
    <p:extLst>
      <p:ext uri="{BB962C8B-B14F-4D97-AF65-F5344CB8AC3E}">
        <p14:creationId xmlns:p14="http://schemas.microsoft.com/office/powerpoint/2010/main" val="14296891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black"/>
              </a:solidFill>
              <a:latin typeface="Calibri" panose="020F0502020204030204"/>
            </a:endParaRPr>
          </a:p>
        </p:txBody>
      </p:sp>
      <p:sp>
        <p:nvSpPr>
          <p:cNvPr id="2" name="Titel 1">
            <a:extLst>
              <a:ext uri="{FF2B5EF4-FFF2-40B4-BE49-F238E27FC236}">
                <a16:creationId xmlns:a16="http://schemas.microsoft.com/office/drawing/2014/main" id="{4773F8D5-F952-467D-ACB2-7E8AA40C93A9}"/>
              </a:ext>
            </a:extLst>
          </p:cNvPr>
          <p:cNvSpPr>
            <a:spLocks noGrp="1"/>
          </p:cNvSpPr>
          <p:nvPr>
            <p:ph type="title"/>
          </p:nvPr>
        </p:nvSpPr>
        <p:spPr>
          <a:xfrm>
            <a:off x="1005840" y="803910"/>
            <a:ext cx="5410735" cy="1590676"/>
          </a:xfrm>
        </p:spPr>
        <p:txBody>
          <a:bodyPr anchor="b">
            <a:normAutofit/>
          </a:bodyPr>
          <a:lstStyle/>
          <a:p>
            <a:pPr algn="r"/>
            <a:r>
              <a:rPr lang="en-US">
                <a:solidFill>
                  <a:schemeClr val="bg1"/>
                </a:solidFill>
              </a:rPr>
              <a:t>Access Control System</a:t>
            </a:r>
            <a:endParaRPr lang="de-DE">
              <a:solidFill>
                <a:schemeClr val="bg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1452" y="2431608"/>
            <a:ext cx="62651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38717122-0078-4917-A22F-F8764FB45C2D}"/>
              </a:ext>
            </a:extLst>
          </p:cNvPr>
          <p:cNvSpPr>
            <a:spLocks noGrp="1"/>
          </p:cNvSpPr>
          <p:nvPr>
            <p:ph idx="1"/>
          </p:nvPr>
        </p:nvSpPr>
        <p:spPr>
          <a:xfrm>
            <a:off x="1671201" y="2878748"/>
            <a:ext cx="11287999" cy="4231373"/>
          </a:xfrm>
        </p:spPr>
        <p:txBody>
          <a:bodyPr>
            <a:normAutofit/>
          </a:bodyPr>
          <a:lstStyle/>
          <a:p>
            <a:r>
              <a:rPr lang="en-US" sz="2400">
                <a:solidFill>
                  <a:schemeClr val="bg1"/>
                </a:solidFill>
              </a:rPr>
              <a:t>It includes the assignment to subjects (authentication) of permissions to objects (authorization). There are several types of rules based on principals, like allocation of least privileges privilege escalation, or isolation. </a:t>
            </a:r>
          </a:p>
          <a:p>
            <a:r>
              <a:rPr lang="en-US" sz="2400">
                <a:solidFill>
                  <a:schemeClr val="bg1"/>
                </a:solidFill>
              </a:rPr>
              <a:t>Regardless of the model applied, Role-Based Access Control (RBAC), Mandatory Access Control (MAC), or Discretionary Access Control (DAC), an insider is a special type of user that uses access controls in a system. He can easily bypass them, misuse them and then behave maliciously for his own purposes and interest.</a:t>
            </a:r>
            <a:endParaRPr lang="de-DE" sz="24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7" y="138232"/>
            <a:ext cx="14327506" cy="795313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6F163DFA-9836-5E90-2865-AFF8A04063E1}"/>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2E272E5D-1B4A-56DE-7B25-97404F1CFE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7610D3E9-F5F1-6828-CE31-4ABF60565C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6531848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 name="Titel 1">
            <a:extLst>
              <a:ext uri="{FF2B5EF4-FFF2-40B4-BE49-F238E27FC236}">
                <a16:creationId xmlns:a16="http://schemas.microsoft.com/office/drawing/2014/main" id="{AA923816-23B7-491C-8F1B-AC50DB8E67CE}"/>
              </a:ext>
            </a:extLst>
          </p:cNvPr>
          <p:cNvSpPr>
            <a:spLocks noGrp="1"/>
          </p:cNvSpPr>
          <p:nvPr>
            <p:ph type="title"/>
          </p:nvPr>
        </p:nvSpPr>
        <p:spPr>
          <a:xfrm>
            <a:off x="1005841" y="538465"/>
            <a:ext cx="5649205" cy="1470780"/>
          </a:xfrm>
        </p:spPr>
        <p:txBody>
          <a:bodyPr anchor="b">
            <a:normAutofit/>
          </a:bodyPr>
          <a:lstStyle/>
          <a:p>
            <a:r>
              <a:rPr lang="de-DE" sz="4560">
                <a:solidFill>
                  <a:schemeClr val="bg1"/>
                </a:solidFill>
              </a:rPr>
              <a:t>Honey-token</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98248" y="2099707"/>
            <a:ext cx="5661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1AA4EA14-8A56-4D47-92C7-1135F5180B49}"/>
              </a:ext>
            </a:extLst>
          </p:cNvPr>
          <p:cNvSpPr>
            <a:spLocks noGrp="1"/>
          </p:cNvSpPr>
          <p:nvPr>
            <p:ph idx="1"/>
          </p:nvPr>
        </p:nvSpPr>
        <p:spPr>
          <a:xfrm>
            <a:off x="1077323" y="2291030"/>
            <a:ext cx="5503816" cy="4377252"/>
          </a:xfrm>
        </p:spPr>
        <p:txBody>
          <a:bodyPr>
            <a:normAutofit/>
          </a:bodyPr>
          <a:lstStyle/>
          <a:p>
            <a:r>
              <a:rPr lang="en-US" sz="1320">
                <a:solidFill>
                  <a:schemeClr val="bg1"/>
                </a:solidFill>
              </a:rPr>
              <a:t>A honey-token is a method used to attract malicious insiders, and helps to detect, identify and confirm a malicious insider threat. Moreover, it may be effective in catching insiders who are snooping around a network. </a:t>
            </a:r>
          </a:p>
          <a:p>
            <a:r>
              <a:rPr lang="en-US" sz="1320">
                <a:solidFill>
                  <a:schemeClr val="bg1"/>
                </a:solidFill>
              </a:rPr>
              <a:t>It could be any interactive digital entity, such as a Microsoft Office document, rather than a hardware device or software. The main concept is that no one should interact with the trap, and any interaction with the digital entity will indicate to the security administrator that there could be a the threat of a malicious insider. </a:t>
            </a:r>
          </a:p>
          <a:p>
            <a:r>
              <a:rPr lang="en-US" sz="1320">
                <a:solidFill>
                  <a:schemeClr val="bg1"/>
                </a:solidFill>
              </a:rPr>
              <a:t>As an example, if a company’s general management (GM) suspects that one of their IT staff is checking their emails, owing to the fact that an IT employee has full authorization to access to emails, then they could use the honey-token approach to generate an email to the GM (See Figure 2). This email should contain interesting information so as to attract an insider. Then, this honey-token leads the insider to use a user-name and password within the email to access the honey-token, as no one else has this user name and this password. When a malicious insider accesses the URL, insider information such as the IP address, device name and user domain name will be sent to the IT security team to deal with this breach.</a:t>
            </a:r>
            <a:endParaRPr lang="de-DE" sz="132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0833" y="6849206"/>
            <a:ext cx="56567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D38804C7-42BA-4FAA-BE0C-7B9146A331A1}"/>
              </a:ext>
            </a:extLst>
          </p:cNvPr>
          <p:cNvPicPr>
            <a:picLocks noChangeAspect="1"/>
          </p:cNvPicPr>
          <p:nvPr/>
        </p:nvPicPr>
        <p:blipFill>
          <a:blip r:embed="rId3"/>
          <a:stretch>
            <a:fillRect/>
          </a:stretch>
        </p:blipFill>
        <p:spPr>
          <a:xfrm>
            <a:off x="7830544" y="2847031"/>
            <a:ext cx="6799856" cy="2535538"/>
          </a:xfrm>
          <a:prstGeom prst="rect">
            <a:avLst/>
          </a:prstGeom>
        </p:spPr>
      </p:pic>
      <p:grpSp>
        <p:nvGrpSpPr>
          <p:cNvPr id="5" name="Group 4">
            <a:extLst>
              <a:ext uri="{FF2B5EF4-FFF2-40B4-BE49-F238E27FC236}">
                <a16:creationId xmlns:a16="http://schemas.microsoft.com/office/drawing/2014/main" id="{C9122F28-4849-926F-E221-E0B097532A8C}"/>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CFF63802-7D21-D4C9-E3B0-675F40C2FE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A58619BA-995B-7560-9BD7-CFC91D9442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9387148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5F53D-DD98-405F-9283-11C05AAC7067}"/>
              </a:ext>
            </a:extLst>
          </p:cNvPr>
          <p:cNvSpPr>
            <a:spLocks noGrp="1"/>
          </p:cNvSpPr>
          <p:nvPr>
            <p:ph type="title"/>
          </p:nvPr>
        </p:nvSpPr>
        <p:spPr>
          <a:xfrm>
            <a:off x="914402" y="6088829"/>
            <a:ext cx="12131039" cy="717638"/>
          </a:xfrm>
        </p:spPr>
        <p:txBody>
          <a:bodyPr vert="horz" lIns="109728" tIns="54864" rIns="109728" bIns="54864" rtlCol="0" anchor="ctr">
            <a:normAutofit/>
          </a:bodyPr>
          <a:lstStyle/>
          <a:p>
            <a:r>
              <a:rPr lang="en-US" sz="4320"/>
              <a:t>Pros and Cons of technical measures</a:t>
            </a:r>
          </a:p>
        </p:txBody>
      </p:sp>
      <p:sp>
        <p:nvSpPr>
          <p:cNvPr id="9" name="Rectangle 8">
            <a:extLst>
              <a:ext uri="{FF2B5EF4-FFF2-40B4-BE49-F238E27FC236}">
                <a16:creationId xmlns:a16="http://schemas.microsoft.com/office/drawing/2014/main" id="{5E395AE0-8789-FAD6-A987-32E65C185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4630400" cy="5268304"/>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Inhaltsplatzhalter 3">
            <a:extLst>
              <a:ext uri="{FF2B5EF4-FFF2-40B4-BE49-F238E27FC236}">
                <a16:creationId xmlns:a16="http://schemas.microsoft.com/office/drawing/2014/main" id="{7BD3CA58-4826-43F0-9C73-4F48828D7F7B}"/>
              </a:ext>
            </a:extLst>
          </p:cNvPr>
          <p:cNvPicPr>
            <a:picLocks noGrp="1" noChangeAspect="1"/>
          </p:cNvPicPr>
          <p:nvPr>
            <p:ph idx="1"/>
          </p:nvPr>
        </p:nvPicPr>
        <p:blipFill>
          <a:blip r:embed="rId3"/>
          <a:stretch>
            <a:fillRect/>
          </a:stretch>
        </p:blipFill>
        <p:spPr>
          <a:xfrm>
            <a:off x="1255150" y="596352"/>
            <a:ext cx="12152430" cy="4071064"/>
          </a:xfrm>
          <a:prstGeom prst="rect">
            <a:avLst/>
          </a:prstGeom>
        </p:spPr>
      </p:pic>
      <p:cxnSp>
        <p:nvCxnSpPr>
          <p:cNvPr id="11" name="Straight Connector 10">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170" y="5773820"/>
            <a:ext cx="88432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80988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F28193C-CEBA-4ABA-85EF-94B586324350}"/>
              </a:ext>
            </a:extLst>
          </p:cNvPr>
          <p:cNvPicPr>
            <a:picLocks noChangeAspect="1"/>
          </p:cNvPicPr>
          <p:nvPr/>
        </p:nvPicPr>
        <p:blipFill>
          <a:blip r:embed="rId3"/>
          <a:stretch>
            <a:fillRect/>
          </a:stretch>
        </p:blipFill>
        <p:spPr>
          <a:xfrm>
            <a:off x="976270" y="603423"/>
            <a:ext cx="10329412" cy="6753847"/>
          </a:xfrm>
          <a:prstGeom prst="rect">
            <a:avLst/>
          </a:prstGeom>
        </p:spPr>
      </p:pic>
      <p:sp>
        <p:nvSpPr>
          <p:cNvPr id="5" name="Textfeld 4">
            <a:extLst>
              <a:ext uri="{FF2B5EF4-FFF2-40B4-BE49-F238E27FC236}">
                <a16:creationId xmlns:a16="http://schemas.microsoft.com/office/drawing/2014/main" id="{1C91B546-E208-4269-9A96-B7579929CF3F}"/>
              </a:ext>
            </a:extLst>
          </p:cNvPr>
          <p:cNvSpPr txBox="1"/>
          <p:nvPr/>
        </p:nvSpPr>
        <p:spPr>
          <a:xfrm>
            <a:off x="12092551" y="7619316"/>
            <a:ext cx="2499274" cy="424732"/>
          </a:xfrm>
          <a:prstGeom prst="rect">
            <a:avLst/>
          </a:prstGeom>
          <a:noFill/>
        </p:spPr>
        <p:txBody>
          <a:bodyPr wrap="none" rtlCol="0">
            <a:spAutoFit/>
          </a:bodyPr>
          <a:lstStyle/>
          <a:p>
            <a:pPr defTabSz="1097280"/>
            <a:r>
              <a:rPr lang="de-DE" sz="2160" dirty="0" err="1">
                <a:solidFill>
                  <a:prstClr val="black"/>
                </a:solidFill>
                <a:latin typeface="Calibri" panose="020F0502020204030204"/>
              </a:rPr>
              <a:t>Greitzer</a:t>
            </a:r>
            <a:r>
              <a:rPr lang="de-DE" sz="2160" dirty="0">
                <a:solidFill>
                  <a:prstClr val="black"/>
                </a:solidFill>
                <a:latin typeface="Calibri" panose="020F0502020204030204"/>
              </a:rPr>
              <a:t> et al. (2019)</a:t>
            </a:r>
          </a:p>
        </p:txBody>
      </p:sp>
      <p:sp>
        <p:nvSpPr>
          <p:cNvPr id="6" name="Ellipse 5">
            <a:extLst>
              <a:ext uri="{FF2B5EF4-FFF2-40B4-BE49-F238E27FC236}">
                <a16:creationId xmlns:a16="http://schemas.microsoft.com/office/drawing/2014/main" id="{5894AE55-2B41-45ED-80B8-7EFF3A8B07FB}"/>
              </a:ext>
            </a:extLst>
          </p:cNvPr>
          <p:cNvSpPr/>
          <p:nvPr/>
        </p:nvSpPr>
        <p:spPr>
          <a:xfrm>
            <a:off x="7061057" y="1349654"/>
            <a:ext cx="3119933" cy="330281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6486367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0C2DA-8AD7-4FF5-A6DA-3B8787F57194}"/>
              </a:ext>
            </a:extLst>
          </p:cNvPr>
          <p:cNvSpPr>
            <a:spLocks noGrp="1"/>
          </p:cNvSpPr>
          <p:nvPr>
            <p:ph type="title"/>
          </p:nvPr>
        </p:nvSpPr>
        <p:spPr/>
        <p:txBody>
          <a:bodyPr/>
          <a:lstStyle/>
          <a:p>
            <a:r>
              <a:rPr lang="de-DE" dirty="0"/>
              <a:t>Non-Technical </a:t>
            </a:r>
            <a:r>
              <a:rPr lang="de-DE" dirty="0" err="1"/>
              <a:t>Approaches</a:t>
            </a:r>
            <a:endParaRPr lang="de-DE" dirty="0"/>
          </a:p>
        </p:txBody>
      </p:sp>
      <p:sp>
        <p:nvSpPr>
          <p:cNvPr id="3" name="Inhaltsplatzhalter 2">
            <a:extLst>
              <a:ext uri="{FF2B5EF4-FFF2-40B4-BE49-F238E27FC236}">
                <a16:creationId xmlns:a16="http://schemas.microsoft.com/office/drawing/2014/main" id="{FDFC5FBD-56A5-49BC-BB06-5024F5AA37C0}"/>
              </a:ext>
            </a:extLst>
          </p:cNvPr>
          <p:cNvSpPr>
            <a:spLocks noGrp="1"/>
          </p:cNvSpPr>
          <p:nvPr>
            <p:ph idx="1"/>
          </p:nvPr>
        </p:nvSpPr>
        <p:spPr>
          <a:xfrm>
            <a:off x="1005840" y="2190751"/>
            <a:ext cx="12618720" cy="3273704"/>
          </a:xfrm>
        </p:spPr>
        <p:txBody>
          <a:bodyPr>
            <a:normAutofit/>
          </a:bodyPr>
          <a:lstStyle/>
          <a:p>
            <a:r>
              <a:rPr lang="en-US" dirty="0"/>
              <a:t>It has been seen that insiders manage to avoid technical controls at least on the prediction phase. </a:t>
            </a:r>
          </a:p>
          <a:p>
            <a:r>
              <a:rPr lang="en-US" dirty="0"/>
              <a:t>This constitutes a proof that insider threats should also be faced from different points of view, such as through prediction, training, awareness and appropriate security </a:t>
            </a:r>
            <a:r>
              <a:rPr lang="de-DE" dirty="0" err="1"/>
              <a:t>policies</a:t>
            </a:r>
            <a:r>
              <a:rPr lang="de-DE" dirty="0"/>
              <a:t>.</a:t>
            </a:r>
          </a:p>
          <a:p>
            <a:pPr marL="0" indent="0">
              <a:buNone/>
            </a:pPr>
            <a:r>
              <a:rPr lang="en-US" b="1" dirty="0"/>
              <a:t>Psychology Prediction</a:t>
            </a:r>
            <a:endParaRPr lang="de-DE" b="1" dirty="0"/>
          </a:p>
        </p:txBody>
      </p:sp>
      <p:grpSp>
        <p:nvGrpSpPr>
          <p:cNvPr id="4" name="Gruppieren 3">
            <a:extLst>
              <a:ext uri="{FF2B5EF4-FFF2-40B4-BE49-F238E27FC236}">
                <a16:creationId xmlns:a16="http://schemas.microsoft.com/office/drawing/2014/main" id="{0A6BBA96-E425-408C-8AB5-9EDF8E82CA8B}"/>
              </a:ext>
            </a:extLst>
          </p:cNvPr>
          <p:cNvGrpSpPr/>
          <p:nvPr/>
        </p:nvGrpSpPr>
        <p:grpSpPr>
          <a:xfrm>
            <a:off x="6956755" y="5626379"/>
            <a:ext cx="5552237" cy="1917032"/>
            <a:chOff x="1636776" y="2048256"/>
            <a:chExt cx="4626864" cy="1597527"/>
          </a:xfrm>
        </p:grpSpPr>
        <p:sp>
          <p:nvSpPr>
            <p:cNvPr id="5" name="Textfeld 4">
              <a:extLst>
                <a:ext uri="{FF2B5EF4-FFF2-40B4-BE49-F238E27FC236}">
                  <a16:creationId xmlns:a16="http://schemas.microsoft.com/office/drawing/2014/main" id="{DF78AFE5-CFC8-4AA7-AEEF-1127B0086B8E}"/>
                </a:ext>
              </a:extLst>
            </p:cNvPr>
            <p:cNvSpPr txBox="1"/>
            <p:nvPr/>
          </p:nvSpPr>
          <p:spPr>
            <a:xfrm>
              <a:off x="1636776" y="2331720"/>
              <a:ext cx="1636776"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de-DE" sz="2160" b="1" dirty="0">
                  <a:solidFill>
                    <a:prstClr val="black"/>
                  </a:solidFill>
                  <a:latin typeface="Calibri" panose="020F0502020204030204"/>
                </a:rPr>
                <a:t>State</a:t>
              </a:r>
            </a:p>
          </p:txBody>
        </p:sp>
        <p:sp>
          <p:nvSpPr>
            <p:cNvPr id="6" name="Textfeld 5">
              <a:extLst>
                <a:ext uri="{FF2B5EF4-FFF2-40B4-BE49-F238E27FC236}">
                  <a16:creationId xmlns:a16="http://schemas.microsoft.com/office/drawing/2014/main" id="{9603CF32-1485-4DA9-8CB0-D68FE43FC6A3}"/>
                </a:ext>
              </a:extLst>
            </p:cNvPr>
            <p:cNvSpPr txBox="1"/>
            <p:nvPr/>
          </p:nvSpPr>
          <p:spPr>
            <a:xfrm>
              <a:off x="1636776" y="2953512"/>
              <a:ext cx="1636776"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de-DE" sz="2160" b="1" dirty="0" err="1">
                  <a:solidFill>
                    <a:prstClr val="black"/>
                  </a:solidFill>
                  <a:latin typeface="Calibri" panose="020F0502020204030204"/>
                </a:rPr>
                <a:t>Behavior</a:t>
              </a:r>
              <a:endParaRPr lang="de-DE" sz="2160" b="1" dirty="0">
                <a:solidFill>
                  <a:prstClr val="black"/>
                </a:solidFill>
                <a:latin typeface="Calibri" panose="020F0502020204030204"/>
              </a:endParaRPr>
            </a:p>
          </p:txBody>
        </p:sp>
        <p:sp>
          <p:nvSpPr>
            <p:cNvPr id="7" name="Textfeld 6">
              <a:extLst>
                <a:ext uri="{FF2B5EF4-FFF2-40B4-BE49-F238E27FC236}">
                  <a16:creationId xmlns:a16="http://schemas.microsoft.com/office/drawing/2014/main" id="{C9FDB90E-A637-4266-8283-17205C9BE403}"/>
                </a:ext>
              </a:extLst>
            </p:cNvPr>
            <p:cNvSpPr txBox="1"/>
            <p:nvPr/>
          </p:nvSpPr>
          <p:spPr>
            <a:xfrm>
              <a:off x="4626864" y="2048256"/>
              <a:ext cx="1636776"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de-DE" sz="2160" b="1" dirty="0">
                  <a:solidFill>
                    <a:prstClr val="black"/>
                  </a:solidFill>
                  <a:latin typeface="Calibri" panose="020F0502020204030204"/>
                </a:rPr>
                <a:t>Motive</a:t>
              </a:r>
            </a:p>
          </p:txBody>
        </p:sp>
        <p:sp>
          <p:nvSpPr>
            <p:cNvPr id="8" name="Textfeld 7">
              <a:extLst>
                <a:ext uri="{FF2B5EF4-FFF2-40B4-BE49-F238E27FC236}">
                  <a16:creationId xmlns:a16="http://schemas.microsoft.com/office/drawing/2014/main" id="{956C1631-C5D2-444D-BB66-E5E6D6CA8D8A}"/>
                </a:ext>
              </a:extLst>
            </p:cNvPr>
            <p:cNvSpPr txBox="1"/>
            <p:nvPr/>
          </p:nvSpPr>
          <p:spPr>
            <a:xfrm>
              <a:off x="4626864" y="2670048"/>
              <a:ext cx="1636776"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de-DE" sz="2160" b="1" dirty="0" err="1">
                  <a:solidFill>
                    <a:prstClr val="black"/>
                  </a:solidFill>
                  <a:latin typeface="Calibri" panose="020F0502020204030204"/>
                </a:rPr>
                <a:t>Opportunity</a:t>
              </a:r>
              <a:endParaRPr lang="de-DE" sz="2160" b="1" dirty="0">
                <a:solidFill>
                  <a:prstClr val="black"/>
                </a:solidFill>
                <a:latin typeface="Calibri" panose="020F0502020204030204"/>
              </a:endParaRPr>
            </a:p>
          </p:txBody>
        </p:sp>
        <p:sp>
          <p:nvSpPr>
            <p:cNvPr id="9" name="Textfeld 8">
              <a:extLst>
                <a:ext uri="{FF2B5EF4-FFF2-40B4-BE49-F238E27FC236}">
                  <a16:creationId xmlns:a16="http://schemas.microsoft.com/office/drawing/2014/main" id="{ED04E57A-72CD-4D3D-9096-3A5006444C67}"/>
                </a:ext>
              </a:extLst>
            </p:cNvPr>
            <p:cNvSpPr txBox="1"/>
            <p:nvPr/>
          </p:nvSpPr>
          <p:spPr>
            <a:xfrm>
              <a:off x="4626864" y="3291840"/>
              <a:ext cx="1636776"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de-DE" sz="2160" b="1" dirty="0" err="1">
                  <a:solidFill>
                    <a:prstClr val="black"/>
                  </a:solidFill>
                  <a:latin typeface="Calibri" panose="020F0502020204030204"/>
                </a:rPr>
                <a:t>Capability</a:t>
              </a:r>
              <a:endParaRPr lang="de-DE" sz="2160" b="1" dirty="0">
                <a:solidFill>
                  <a:prstClr val="black"/>
                </a:solidFill>
                <a:latin typeface="Calibri" panose="020F0502020204030204"/>
              </a:endParaRPr>
            </a:p>
          </p:txBody>
        </p:sp>
        <p:sp>
          <p:nvSpPr>
            <p:cNvPr id="10" name="Textfeld 9">
              <a:extLst>
                <a:ext uri="{FF2B5EF4-FFF2-40B4-BE49-F238E27FC236}">
                  <a16:creationId xmlns:a16="http://schemas.microsoft.com/office/drawing/2014/main" id="{32F23FDF-01B9-4516-9D2F-59FBD1E4EDC9}"/>
                </a:ext>
              </a:extLst>
            </p:cNvPr>
            <p:cNvSpPr txBox="1"/>
            <p:nvPr/>
          </p:nvSpPr>
          <p:spPr>
            <a:xfrm>
              <a:off x="3707892" y="2584180"/>
              <a:ext cx="484632" cy="3539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097280"/>
              <a:r>
                <a:rPr lang="de-DE" sz="2160" b="1" dirty="0">
                  <a:solidFill>
                    <a:prstClr val="black"/>
                  </a:solidFill>
                  <a:latin typeface="Calibri" panose="020F0502020204030204"/>
                </a:rPr>
                <a:t>+</a:t>
              </a:r>
            </a:p>
          </p:txBody>
        </p:sp>
      </p:grpSp>
    </p:spTree>
    <p:custDataLst>
      <p:tags r:id="rId1"/>
    </p:custDataLst>
    <p:extLst>
      <p:ext uri="{BB962C8B-B14F-4D97-AF65-F5344CB8AC3E}">
        <p14:creationId xmlns:p14="http://schemas.microsoft.com/office/powerpoint/2010/main" val="2884767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ECFD2-978E-4D7B-9DB1-2810B066C784}"/>
              </a:ext>
            </a:extLst>
          </p:cNvPr>
          <p:cNvSpPr>
            <a:spLocks noGrp="1"/>
          </p:cNvSpPr>
          <p:nvPr>
            <p:ph type="title"/>
          </p:nvPr>
        </p:nvSpPr>
        <p:spPr>
          <a:xfrm>
            <a:off x="1005840" y="438151"/>
            <a:ext cx="12618720" cy="746912"/>
          </a:xfrm>
        </p:spPr>
        <p:txBody>
          <a:bodyPr>
            <a:normAutofit fontScale="90000"/>
          </a:bodyPr>
          <a:lstStyle/>
          <a:p>
            <a:r>
              <a:rPr lang="en-US" dirty="0"/>
              <a:t>Security Education and Awareness</a:t>
            </a:r>
            <a:endParaRPr lang="de-DE" dirty="0"/>
          </a:p>
        </p:txBody>
      </p:sp>
      <p:sp>
        <p:nvSpPr>
          <p:cNvPr id="3" name="Inhaltsplatzhalter 2">
            <a:extLst>
              <a:ext uri="{FF2B5EF4-FFF2-40B4-BE49-F238E27FC236}">
                <a16:creationId xmlns:a16="http://schemas.microsoft.com/office/drawing/2014/main" id="{DA1A6767-3C82-4A5A-A26F-81ED2640F641}"/>
              </a:ext>
            </a:extLst>
          </p:cNvPr>
          <p:cNvSpPr>
            <a:spLocks noGrp="1"/>
          </p:cNvSpPr>
          <p:nvPr>
            <p:ph idx="1"/>
          </p:nvPr>
        </p:nvSpPr>
        <p:spPr>
          <a:xfrm>
            <a:off x="1005840" y="1443837"/>
            <a:ext cx="12618720" cy="5221606"/>
          </a:xfrm>
        </p:spPr>
        <p:txBody>
          <a:bodyPr>
            <a:normAutofit fontScale="92500" lnSpcReduction="20000"/>
          </a:bodyPr>
          <a:lstStyle/>
          <a:p>
            <a:pPr marL="0" indent="0">
              <a:buNone/>
            </a:pPr>
            <a:r>
              <a:rPr lang="en-US" dirty="0"/>
              <a:t> Internal menace mishaps could be prevented by means of specialized training on security awareness, laying due emphasis on the aspect of the internal menaces that are not pre-meditated. </a:t>
            </a:r>
          </a:p>
          <a:p>
            <a:r>
              <a:rPr lang="en-US" dirty="0"/>
              <a:t>This type of training may as well incorporate guest speakers, classroom seminars, workshops via internet, updated feedback inflow from the organization’s internal internet site, e-mail addresses and social media, and even printed handouts. </a:t>
            </a:r>
          </a:p>
          <a:p>
            <a:r>
              <a:rPr lang="en-US" dirty="0"/>
              <a:t>The training itself could range from standard incident reporting and accountability guidelines to impact and penalty measures, from processing sensitive data to copyright protection, as well as </a:t>
            </a:r>
            <a:r>
              <a:rPr lang="en-US" dirty="0">
                <a:solidFill>
                  <a:srgbClr val="C00000"/>
                </a:solidFill>
              </a:rPr>
              <a:t>internal threat red flags</a:t>
            </a:r>
            <a:r>
              <a:rPr lang="en-US" dirty="0"/>
              <a:t>, psychological manipulation fraud for the purpose of extracting valuable information (social engineering) and last but not least, unintended </a:t>
            </a:r>
            <a:r>
              <a:rPr lang="de-DE" dirty="0" err="1"/>
              <a:t>outflow</a:t>
            </a:r>
            <a:r>
              <a:rPr lang="de-DE" dirty="0"/>
              <a:t> </a:t>
            </a:r>
            <a:r>
              <a:rPr lang="de-DE" dirty="0" err="1"/>
              <a:t>of</a:t>
            </a:r>
            <a:r>
              <a:rPr lang="de-DE" dirty="0"/>
              <a:t> </a:t>
            </a:r>
            <a:r>
              <a:rPr lang="de-DE" dirty="0" err="1"/>
              <a:t>information</a:t>
            </a:r>
            <a:r>
              <a:rPr lang="de-DE" dirty="0"/>
              <a:t>.</a:t>
            </a:r>
          </a:p>
        </p:txBody>
      </p:sp>
      <p:sp>
        <p:nvSpPr>
          <p:cNvPr id="4" name="Textfeld 3">
            <a:extLst>
              <a:ext uri="{FF2B5EF4-FFF2-40B4-BE49-F238E27FC236}">
                <a16:creationId xmlns:a16="http://schemas.microsoft.com/office/drawing/2014/main" id="{6726CD0F-3CCD-4FB0-BE61-A4C3F3BA2C71}"/>
              </a:ext>
            </a:extLst>
          </p:cNvPr>
          <p:cNvSpPr txBox="1"/>
          <p:nvPr/>
        </p:nvSpPr>
        <p:spPr>
          <a:xfrm>
            <a:off x="3664915" y="6672945"/>
            <a:ext cx="8010144" cy="7571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097280"/>
            <a:r>
              <a:rPr lang="de-DE" sz="2160" dirty="0" err="1">
                <a:solidFill>
                  <a:prstClr val="black"/>
                </a:solidFill>
                <a:latin typeface="Calibri" panose="020F0502020204030204"/>
              </a:rPr>
              <a:t>Teach</a:t>
            </a:r>
            <a:r>
              <a:rPr lang="de-DE" sz="2160" dirty="0">
                <a:solidFill>
                  <a:prstClr val="black"/>
                </a:solidFill>
                <a:latin typeface="Calibri" panose="020F0502020204030204"/>
              </a:rPr>
              <a:t> </a:t>
            </a:r>
            <a:r>
              <a:rPr lang="de-DE" sz="2160" dirty="0" err="1">
                <a:solidFill>
                  <a:prstClr val="black"/>
                </a:solidFill>
                <a:latin typeface="Calibri" panose="020F0502020204030204"/>
              </a:rPr>
              <a:t>staff</a:t>
            </a:r>
            <a:r>
              <a:rPr lang="de-DE" sz="2160" dirty="0">
                <a:solidFill>
                  <a:prstClr val="black"/>
                </a:solidFill>
                <a:latin typeface="Calibri" panose="020F0502020204030204"/>
              </a:rPr>
              <a:t> </a:t>
            </a:r>
            <a:r>
              <a:rPr lang="de-DE" sz="2160" dirty="0" err="1">
                <a:solidFill>
                  <a:prstClr val="black"/>
                </a:solidFill>
                <a:latin typeface="Calibri" panose="020F0502020204030204"/>
              </a:rPr>
              <a:t>what</a:t>
            </a:r>
            <a:r>
              <a:rPr lang="de-DE" sz="2160" dirty="0">
                <a:solidFill>
                  <a:prstClr val="black"/>
                </a:solidFill>
                <a:latin typeface="Calibri" panose="020F0502020204030204"/>
              </a:rPr>
              <a:t> </a:t>
            </a:r>
            <a:r>
              <a:rPr lang="de-DE" sz="2160" dirty="0" err="1">
                <a:solidFill>
                  <a:prstClr val="black"/>
                </a:solidFill>
                <a:latin typeface="Calibri" panose="020F0502020204030204"/>
              </a:rPr>
              <a:t>is</a:t>
            </a:r>
            <a:r>
              <a:rPr lang="de-DE" sz="2160" dirty="0">
                <a:solidFill>
                  <a:prstClr val="black"/>
                </a:solidFill>
                <a:latin typeface="Calibri" panose="020F0502020204030204"/>
              </a:rPr>
              <a:t> </a:t>
            </a:r>
            <a:r>
              <a:rPr lang="de-DE" sz="2160" dirty="0" err="1">
                <a:solidFill>
                  <a:prstClr val="black"/>
                </a:solidFill>
                <a:latin typeface="Calibri" panose="020F0502020204030204"/>
              </a:rPr>
              <a:t>allowed</a:t>
            </a:r>
            <a:r>
              <a:rPr lang="de-DE" sz="2160" dirty="0">
                <a:solidFill>
                  <a:prstClr val="black"/>
                </a:solidFill>
                <a:latin typeface="Calibri" panose="020F0502020204030204"/>
              </a:rPr>
              <a:t> – </a:t>
            </a:r>
            <a:r>
              <a:rPr lang="de-DE" sz="2160" dirty="0" err="1">
                <a:solidFill>
                  <a:prstClr val="black"/>
                </a:solidFill>
                <a:latin typeface="Calibri" panose="020F0502020204030204"/>
              </a:rPr>
              <a:t>how</a:t>
            </a:r>
            <a:r>
              <a:rPr lang="de-DE" sz="2160" dirty="0">
                <a:solidFill>
                  <a:prstClr val="black"/>
                </a:solidFill>
                <a:latin typeface="Calibri" panose="020F0502020204030204"/>
              </a:rPr>
              <a:t> </a:t>
            </a:r>
            <a:r>
              <a:rPr lang="de-DE" sz="2160" dirty="0" err="1">
                <a:solidFill>
                  <a:prstClr val="black"/>
                </a:solidFill>
                <a:latin typeface="Calibri" panose="020F0502020204030204"/>
              </a:rPr>
              <a:t>to</a:t>
            </a:r>
            <a:r>
              <a:rPr lang="de-DE" sz="2160" dirty="0">
                <a:solidFill>
                  <a:prstClr val="black"/>
                </a:solidFill>
                <a:latin typeface="Calibri" panose="020F0502020204030204"/>
              </a:rPr>
              <a:t> </a:t>
            </a:r>
            <a:r>
              <a:rPr lang="de-DE" sz="2160" dirty="0" err="1">
                <a:solidFill>
                  <a:prstClr val="black"/>
                </a:solidFill>
                <a:latin typeface="Calibri" panose="020F0502020204030204"/>
              </a:rPr>
              <a:t>behave</a:t>
            </a:r>
            <a:r>
              <a:rPr lang="de-DE" sz="2160" dirty="0">
                <a:solidFill>
                  <a:prstClr val="black"/>
                </a:solidFill>
                <a:latin typeface="Calibri" panose="020F0502020204030204"/>
              </a:rPr>
              <a:t> – </a:t>
            </a:r>
            <a:r>
              <a:rPr lang="de-DE" sz="2160" dirty="0" err="1">
                <a:solidFill>
                  <a:prstClr val="black"/>
                </a:solidFill>
                <a:latin typeface="Calibri" panose="020F0502020204030204"/>
              </a:rPr>
              <a:t>who</a:t>
            </a:r>
            <a:r>
              <a:rPr lang="de-DE" sz="2160" dirty="0">
                <a:solidFill>
                  <a:prstClr val="black"/>
                </a:solidFill>
                <a:latin typeface="Calibri" panose="020F0502020204030204"/>
              </a:rPr>
              <a:t> </a:t>
            </a:r>
            <a:r>
              <a:rPr lang="de-DE" sz="2160" dirty="0" err="1">
                <a:solidFill>
                  <a:prstClr val="black"/>
                </a:solidFill>
                <a:latin typeface="Calibri" panose="020F0502020204030204"/>
              </a:rPr>
              <a:t>is</a:t>
            </a:r>
            <a:r>
              <a:rPr lang="de-DE" sz="2160" dirty="0">
                <a:solidFill>
                  <a:prstClr val="black"/>
                </a:solidFill>
                <a:latin typeface="Calibri" panose="020F0502020204030204"/>
              </a:rPr>
              <a:t> </a:t>
            </a:r>
            <a:r>
              <a:rPr lang="de-DE" sz="2160" dirty="0" err="1">
                <a:solidFill>
                  <a:prstClr val="black"/>
                </a:solidFill>
                <a:latin typeface="Calibri" panose="020F0502020204030204"/>
              </a:rPr>
              <a:t>responsibly</a:t>
            </a:r>
            <a:r>
              <a:rPr lang="de-DE" sz="2160" dirty="0">
                <a:solidFill>
                  <a:prstClr val="black"/>
                </a:solidFill>
                <a:latin typeface="Calibri" panose="020F0502020204030204"/>
              </a:rPr>
              <a:t> – </a:t>
            </a:r>
            <a:r>
              <a:rPr lang="de-DE" sz="2160" dirty="0" err="1">
                <a:solidFill>
                  <a:prstClr val="black"/>
                </a:solidFill>
                <a:latin typeface="Calibri" panose="020F0502020204030204"/>
              </a:rPr>
              <a:t>what</a:t>
            </a:r>
            <a:r>
              <a:rPr lang="de-DE" sz="2160" dirty="0">
                <a:solidFill>
                  <a:prstClr val="black"/>
                </a:solidFill>
                <a:latin typeface="Calibri" panose="020F0502020204030204"/>
              </a:rPr>
              <a:t> </a:t>
            </a:r>
            <a:r>
              <a:rPr lang="de-DE" sz="2160" dirty="0" err="1">
                <a:solidFill>
                  <a:prstClr val="black"/>
                </a:solidFill>
                <a:latin typeface="Calibri" panose="020F0502020204030204"/>
              </a:rPr>
              <a:t>to</a:t>
            </a:r>
            <a:r>
              <a:rPr lang="de-DE" sz="2160" dirty="0">
                <a:solidFill>
                  <a:prstClr val="black"/>
                </a:solidFill>
                <a:latin typeface="Calibri" panose="020F0502020204030204"/>
              </a:rPr>
              <a:t> do in </a:t>
            </a:r>
            <a:r>
              <a:rPr lang="de-DE" sz="2160" dirty="0" err="1">
                <a:solidFill>
                  <a:prstClr val="black"/>
                </a:solidFill>
                <a:latin typeface="Calibri" panose="020F0502020204030204"/>
              </a:rPr>
              <a:t>suspicious</a:t>
            </a:r>
            <a:r>
              <a:rPr lang="de-DE" sz="2160" dirty="0">
                <a:solidFill>
                  <a:prstClr val="black"/>
                </a:solidFill>
                <a:latin typeface="Calibri" panose="020F0502020204030204"/>
              </a:rPr>
              <a:t> </a:t>
            </a:r>
            <a:r>
              <a:rPr lang="de-DE" sz="2160" dirty="0" err="1">
                <a:solidFill>
                  <a:prstClr val="black"/>
                </a:solidFill>
                <a:latin typeface="Calibri" panose="020F0502020204030204"/>
              </a:rPr>
              <a:t>cases</a:t>
            </a:r>
            <a:r>
              <a:rPr lang="de-DE" sz="2160" dirty="0">
                <a:solidFill>
                  <a:prstClr val="black"/>
                </a:solidFill>
                <a:latin typeface="Calibri" panose="020F0502020204030204"/>
              </a:rPr>
              <a:t> =&gt; additional </a:t>
            </a:r>
            <a:r>
              <a:rPr lang="de-DE" sz="2160" dirty="0" err="1">
                <a:solidFill>
                  <a:prstClr val="black"/>
                </a:solidFill>
                <a:latin typeface="Calibri" panose="020F0502020204030204"/>
              </a:rPr>
              <a:t>effect</a:t>
            </a:r>
            <a:r>
              <a:rPr lang="de-DE" sz="2160" dirty="0">
                <a:solidFill>
                  <a:prstClr val="black"/>
                </a:solidFill>
                <a:latin typeface="Calibri" panose="020F0502020204030204"/>
              </a:rPr>
              <a:t> </a:t>
            </a:r>
            <a:r>
              <a:rPr lang="de-DE" sz="2160" dirty="0" err="1">
                <a:solidFill>
                  <a:prstClr val="black"/>
                </a:solidFill>
                <a:latin typeface="Calibri" panose="020F0502020204030204"/>
              </a:rPr>
              <a:t>of</a:t>
            </a:r>
            <a:r>
              <a:rPr lang="de-DE" sz="2160" dirty="0">
                <a:solidFill>
                  <a:prstClr val="black"/>
                </a:solidFill>
                <a:latin typeface="Calibri" panose="020F0502020204030204"/>
              </a:rPr>
              <a:t> </a:t>
            </a:r>
            <a:r>
              <a:rPr lang="de-DE" sz="2160" dirty="0" err="1">
                <a:solidFill>
                  <a:prstClr val="black"/>
                </a:solidFill>
                <a:latin typeface="Calibri" panose="020F0502020204030204"/>
              </a:rPr>
              <a:t>deterrence</a:t>
            </a:r>
            <a:r>
              <a:rPr lang="de-DE" sz="2160" dirty="0">
                <a:solidFill>
                  <a:prstClr val="black"/>
                </a:solidFill>
                <a:latin typeface="Calibri" panose="020F0502020204030204"/>
              </a:rPr>
              <a:t>!</a:t>
            </a:r>
          </a:p>
        </p:txBody>
      </p:sp>
    </p:spTree>
    <p:custDataLst>
      <p:tags r:id="rId1"/>
    </p:custDataLst>
    <p:extLst>
      <p:ext uri="{BB962C8B-B14F-4D97-AF65-F5344CB8AC3E}">
        <p14:creationId xmlns:p14="http://schemas.microsoft.com/office/powerpoint/2010/main" val="17287954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black"/>
              </a:solidFill>
              <a:latin typeface="Calibri" panose="020F0502020204030204"/>
            </a:endParaRPr>
          </a:p>
        </p:txBody>
      </p:sp>
      <p:sp>
        <p:nvSpPr>
          <p:cNvPr id="2" name="Titel 1">
            <a:extLst>
              <a:ext uri="{FF2B5EF4-FFF2-40B4-BE49-F238E27FC236}">
                <a16:creationId xmlns:a16="http://schemas.microsoft.com/office/drawing/2014/main" id="{942949C7-9E8A-4ECE-8D42-8362F47EEB66}"/>
              </a:ext>
            </a:extLst>
          </p:cNvPr>
          <p:cNvSpPr>
            <a:spLocks noGrp="1"/>
          </p:cNvSpPr>
          <p:nvPr>
            <p:ph type="title"/>
          </p:nvPr>
        </p:nvSpPr>
        <p:spPr>
          <a:xfrm>
            <a:off x="1005840" y="803910"/>
            <a:ext cx="5410735" cy="1590676"/>
          </a:xfrm>
        </p:spPr>
        <p:txBody>
          <a:bodyPr anchor="b">
            <a:normAutofit/>
          </a:bodyPr>
          <a:lstStyle/>
          <a:p>
            <a:pPr algn="r"/>
            <a:r>
              <a:rPr lang="en-US">
                <a:solidFill>
                  <a:schemeClr val="bg1"/>
                </a:solidFill>
              </a:rPr>
              <a:t>Information Security Policy</a:t>
            </a:r>
            <a:endParaRPr lang="de-DE">
              <a:solidFill>
                <a:schemeClr val="bg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1452" y="2431608"/>
            <a:ext cx="62651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96F7332A-6CEF-4693-944A-78D92839ED7A}"/>
              </a:ext>
            </a:extLst>
          </p:cNvPr>
          <p:cNvSpPr>
            <a:spLocks noGrp="1"/>
          </p:cNvSpPr>
          <p:nvPr>
            <p:ph idx="1"/>
          </p:nvPr>
        </p:nvSpPr>
        <p:spPr>
          <a:xfrm>
            <a:off x="1671201" y="2878748"/>
            <a:ext cx="11287999" cy="4231373"/>
          </a:xfrm>
        </p:spPr>
        <p:txBody>
          <a:bodyPr>
            <a:normAutofit/>
          </a:bodyPr>
          <a:lstStyle/>
          <a:p>
            <a:r>
              <a:rPr lang="en-US" sz="2400">
                <a:solidFill>
                  <a:schemeClr val="bg1"/>
                </a:solidFill>
              </a:rPr>
              <a:t>The organization‘s data protection strategies impose a set of guidelines that constitute the control mechanism regulating the organization itself once it has fully identified its targets. </a:t>
            </a:r>
          </a:p>
          <a:p>
            <a:r>
              <a:rPr lang="en-US" sz="2400">
                <a:solidFill>
                  <a:schemeClr val="bg1"/>
                </a:solidFill>
              </a:rPr>
              <a:t>These strategies are presented in a statement where the operators explicitly express their expectations concerning an organization, and what they are anticipated to perform with regards to data security, including the appropriate behavior and the acceptable work ethics within the organization. </a:t>
            </a:r>
          </a:p>
          <a:p>
            <a:r>
              <a:rPr lang="en-US" sz="2400">
                <a:solidFill>
                  <a:schemeClr val="bg1"/>
                </a:solidFill>
              </a:rPr>
              <a:t>Nevertheless, very often the operators do not comply with the security strategy mainly due to two main reasons. Either the strategy is underdeveloped or the operators are not fully informed of the security strategy. </a:t>
            </a:r>
            <a:endParaRPr lang="de-DE" sz="24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7" y="138232"/>
            <a:ext cx="14327506" cy="795313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BF29170E-3D3C-469A-1D9F-0DEA58802184}"/>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AE259044-EABB-440F-51F1-7A61CACC1F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91CC7F7C-699D-819C-56CF-DDA4C6A4DB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9511388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Digital financial graph">
            <a:extLst>
              <a:ext uri="{FF2B5EF4-FFF2-40B4-BE49-F238E27FC236}">
                <a16:creationId xmlns:a16="http://schemas.microsoft.com/office/drawing/2014/main" id="{FFB402F2-C49D-E41E-B214-B8C12FD4BE10}"/>
              </a:ext>
            </a:extLst>
          </p:cNvPr>
          <p:cNvPicPr>
            <a:picLocks noChangeAspect="1"/>
          </p:cNvPicPr>
          <p:nvPr/>
        </p:nvPicPr>
        <p:blipFill>
          <a:blip r:embed="rId3">
            <a:alphaModFix amt="40000"/>
          </a:blip>
          <a:srcRect/>
          <a:stretch/>
        </p:blipFill>
        <p:spPr>
          <a:xfrm>
            <a:off x="25" y="12"/>
            <a:ext cx="14630375" cy="8229588"/>
          </a:xfrm>
          <a:prstGeom prst="rect">
            <a:avLst/>
          </a:prstGeom>
        </p:spPr>
      </p:pic>
      <p:sp>
        <p:nvSpPr>
          <p:cNvPr id="2" name="Titel 1">
            <a:extLst>
              <a:ext uri="{FF2B5EF4-FFF2-40B4-BE49-F238E27FC236}">
                <a16:creationId xmlns:a16="http://schemas.microsoft.com/office/drawing/2014/main" id="{9820F810-0C2C-422D-AC33-02AE39CF5071}"/>
              </a:ext>
            </a:extLst>
          </p:cNvPr>
          <p:cNvSpPr>
            <a:spLocks noGrp="1"/>
          </p:cNvSpPr>
          <p:nvPr>
            <p:ph type="title"/>
          </p:nvPr>
        </p:nvSpPr>
        <p:spPr>
          <a:xfrm>
            <a:off x="1009499" y="1130198"/>
            <a:ext cx="12607747" cy="2468880"/>
          </a:xfrm>
        </p:spPr>
        <p:txBody>
          <a:bodyPr anchor="b">
            <a:normAutofit/>
          </a:bodyPr>
          <a:lstStyle/>
          <a:p>
            <a:r>
              <a:rPr lang="en-US" sz="6000">
                <a:solidFill>
                  <a:schemeClr val="bg1"/>
                </a:solidFill>
              </a:rPr>
              <a:t>Hybrid Insider Threat Prediction Model</a:t>
            </a:r>
            <a:endParaRPr lang="de-DE" sz="6000">
              <a:solidFill>
                <a:schemeClr val="bg1"/>
              </a:solidFill>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EA7D3BC0-E649-424D-BCDA-C33562A11E12}"/>
              </a:ext>
            </a:extLst>
          </p:cNvPr>
          <p:cNvSpPr>
            <a:spLocks noGrp="1"/>
          </p:cNvSpPr>
          <p:nvPr>
            <p:ph idx="1"/>
          </p:nvPr>
        </p:nvSpPr>
        <p:spPr>
          <a:xfrm>
            <a:off x="1009498" y="4202582"/>
            <a:ext cx="12607747" cy="3204058"/>
          </a:xfrm>
        </p:spPr>
        <p:txBody>
          <a:bodyPr>
            <a:normAutofit/>
          </a:bodyPr>
          <a:lstStyle/>
          <a:p>
            <a:r>
              <a:rPr lang="en-US" sz="2400">
                <a:solidFill>
                  <a:schemeClr val="bg1"/>
                </a:solidFill>
              </a:rPr>
              <a:t>The above discussed technical and non-technical mitigation measures can also be combined into a hybrid approach. </a:t>
            </a:r>
          </a:p>
          <a:p>
            <a:r>
              <a:rPr lang="en-US" sz="2400">
                <a:solidFill>
                  <a:schemeClr val="bg1"/>
                </a:solidFill>
              </a:rPr>
              <a:t>Analyze misbehavior in data systems at the actual time of occurrence based on data accumulated from Honeypots, Intrusion Detection Systems and system calls. </a:t>
            </a:r>
          </a:p>
          <a:p>
            <a:r>
              <a:rPr lang="en-US" sz="2400">
                <a:solidFill>
                  <a:schemeClr val="bg1"/>
                </a:solidFill>
              </a:rPr>
              <a:t>Then, psychological profiling issues, the system purpose and the operator’s elaborateness and dexterity are inserted </a:t>
            </a:r>
            <a:r>
              <a:rPr lang="de-DE" sz="2400">
                <a:solidFill>
                  <a:schemeClr val="bg1"/>
                </a:solidFill>
              </a:rPr>
              <a:t>into the analysis.</a:t>
            </a:r>
          </a:p>
        </p:txBody>
      </p:sp>
      <p:grpSp>
        <p:nvGrpSpPr>
          <p:cNvPr id="4" name="Group 3">
            <a:extLst>
              <a:ext uri="{FF2B5EF4-FFF2-40B4-BE49-F238E27FC236}">
                <a16:creationId xmlns:a16="http://schemas.microsoft.com/office/drawing/2014/main" id="{B3F67811-49F5-C6F9-B3D5-01FC77CB5D35}"/>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23B6C193-FD02-49E1-DB40-245F20B857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A12D66ED-23D4-1D05-7327-5F2EDBC675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0988283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black"/>
              </a:solidFill>
              <a:latin typeface="Calibri" panose="020F0502020204030204"/>
            </a:endParaRPr>
          </a:p>
        </p:txBody>
      </p:sp>
      <p:sp>
        <p:nvSpPr>
          <p:cNvPr id="2" name="Titel 1">
            <a:extLst>
              <a:ext uri="{FF2B5EF4-FFF2-40B4-BE49-F238E27FC236}">
                <a16:creationId xmlns:a16="http://schemas.microsoft.com/office/drawing/2014/main" id="{13EEB99C-B566-44F1-A8A0-7A75ABC91CF9}"/>
              </a:ext>
            </a:extLst>
          </p:cNvPr>
          <p:cNvSpPr>
            <a:spLocks noGrp="1"/>
          </p:cNvSpPr>
          <p:nvPr>
            <p:ph type="title"/>
          </p:nvPr>
        </p:nvSpPr>
        <p:spPr>
          <a:xfrm>
            <a:off x="1005840" y="803910"/>
            <a:ext cx="5410735" cy="1590676"/>
          </a:xfrm>
        </p:spPr>
        <p:txBody>
          <a:bodyPr anchor="b">
            <a:normAutofit/>
          </a:bodyPr>
          <a:lstStyle/>
          <a:p>
            <a:pPr algn="r"/>
            <a:r>
              <a:rPr lang="de-DE">
                <a:solidFill>
                  <a:schemeClr val="bg1"/>
                </a:solidFill>
              </a:rPr>
              <a:t>The best of both worlds</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1452" y="2431608"/>
            <a:ext cx="62651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186AA50B-878E-454E-A105-6A17D4C1945F}"/>
              </a:ext>
            </a:extLst>
          </p:cNvPr>
          <p:cNvSpPr>
            <a:spLocks noGrp="1"/>
          </p:cNvSpPr>
          <p:nvPr>
            <p:ph idx="1"/>
          </p:nvPr>
        </p:nvSpPr>
        <p:spPr>
          <a:xfrm>
            <a:off x="1671201" y="2878748"/>
            <a:ext cx="11287999" cy="4231373"/>
          </a:xfrm>
        </p:spPr>
        <p:txBody>
          <a:bodyPr>
            <a:normAutofit/>
          </a:bodyPr>
          <a:lstStyle/>
          <a:p>
            <a:r>
              <a:rPr lang="en-US" sz="2400">
                <a:solidFill>
                  <a:schemeClr val="bg1"/>
                </a:solidFill>
              </a:rPr>
              <a:t>On a practical level, user behavior analytics (UBA) that spot suspicious network activities and privileged access management (PAM) solutions, together with other measures that aim at training and awareness building are being implemented.</a:t>
            </a:r>
            <a:endParaRPr lang="de-DE" sz="24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7" y="138232"/>
            <a:ext cx="14327506" cy="795313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5F0112EA-21DD-2221-0620-6EF6E6722D16}"/>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927F6FF4-6928-A229-370F-5D764D4013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A7934804-B9E6-DB4E-8D64-88C4B7D44A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563540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 name="Titel 1">
            <a:extLst>
              <a:ext uri="{FF2B5EF4-FFF2-40B4-BE49-F238E27FC236}">
                <a16:creationId xmlns:a16="http://schemas.microsoft.com/office/drawing/2014/main" id="{256D0928-F40D-4BDF-8E7F-B7695B0084E7}"/>
              </a:ext>
            </a:extLst>
          </p:cNvPr>
          <p:cNvSpPr>
            <a:spLocks noGrp="1"/>
          </p:cNvSpPr>
          <p:nvPr>
            <p:ph type="title"/>
          </p:nvPr>
        </p:nvSpPr>
        <p:spPr>
          <a:xfrm>
            <a:off x="1216969" y="1740786"/>
            <a:ext cx="4718436" cy="4748028"/>
          </a:xfrm>
        </p:spPr>
        <p:txBody>
          <a:bodyPr anchor="ctr">
            <a:normAutofit/>
          </a:bodyPr>
          <a:lstStyle/>
          <a:p>
            <a:r>
              <a:rPr lang="de-DE" sz="7440">
                <a:solidFill>
                  <a:schemeClr val="bg1"/>
                </a:solidFill>
              </a:rPr>
              <a:t>Deterrence before detection</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16969" y="1740786"/>
            <a:ext cx="47184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16969" y="6490285"/>
            <a:ext cx="47184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37A3E8BD-57B9-4601-9309-CFB676C0B318}"/>
              </a:ext>
            </a:extLst>
          </p:cNvPr>
          <p:cNvSpPr>
            <a:spLocks noGrp="1"/>
          </p:cNvSpPr>
          <p:nvPr>
            <p:ph idx="1"/>
          </p:nvPr>
        </p:nvSpPr>
        <p:spPr>
          <a:xfrm>
            <a:off x="7315201" y="1329673"/>
            <a:ext cx="6010681" cy="5486366"/>
          </a:xfrm>
        </p:spPr>
        <p:txBody>
          <a:bodyPr anchor="ctr">
            <a:normAutofit/>
          </a:bodyPr>
          <a:lstStyle/>
          <a:p>
            <a:r>
              <a:rPr lang="en-US" sz="1680">
                <a:solidFill>
                  <a:schemeClr val="bg1"/>
                </a:solidFill>
              </a:rPr>
              <a:t>It is a common understanding that the insider threats are different from the threat caused by outside malicious actors like hackers. Moreover, they are not a technical issue alone. The organizations need to build an effective multidisciplinary insider threat management program involving people, processes, and technology which </a:t>
            </a:r>
            <a:r>
              <a:rPr lang="de-DE" sz="1680">
                <a:solidFill>
                  <a:schemeClr val="bg1"/>
                </a:solidFill>
              </a:rPr>
              <a:t>should:</a:t>
            </a:r>
          </a:p>
          <a:p>
            <a:endParaRPr lang="de-DE" sz="1680">
              <a:solidFill>
                <a:schemeClr val="bg1"/>
              </a:solidFill>
            </a:endParaRPr>
          </a:p>
          <a:p>
            <a:r>
              <a:rPr lang="en-US" sz="1680" b="1">
                <a:solidFill>
                  <a:schemeClr val="bg1"/>
                </a:solidFill>
              </a:rPr>
              <a:t>aim at deterrence instead of detection</a:t>
            </a:r>
          </a:p>
          <a:p>
            <a:r>
              <a:rPr lang="en-US" sz="1680" b="1">
                <a:solidFill>
                  <a:schemeClr val="bg1"/>
                </a:solidFill>
              </a:rPr>
              <a:t>focus on the insider threat kill chain</a:t>
            </a:r>
          </a:p>
          <a:p>
            <a:r>
              <a:rPr lang="en-US" sz="1680" b="1">
                <a:solidFill>
                  <a:schemeClr val="bg1"/>
                </a:solidFill>
              </a:rPr>
              <a:t>discourage insiders by creating awareness and interaction </a:t>
            </a:r>
            <a:r>
              <a:rPr lang="de-DE" sz="1680" b="1">
                <a:solidFill>
                  <a:schemeClr val="bg1"/>
                </a:solidFill>
              </a:rPr>
              <a:t>with all users</a:t>
            </a:r>
          </a:p>
          <a:p>
            <a:r>
              <a:rPr lang="de-DE" sz="1680" b="1">
                <a:solidFill>
                  <a:schemeClr val="bg1"/>
                </a:solidFill>
              </a:rPr>
              <a:t>use behavioral based techniques</a:t>
            </a:r>
          </a:p>
          <a:p>
            <a:r>
              <a:rPr lang="de-DE" sz="1680" b="1">
                <a:solidFill>
                  <a:schemeClr val="bg1"/>
                </a:solidFill>
              </a:rPr>
              <a:t>avoid data overload </a:t>
            </a:r>
          </a:p>
          <a:p>
            <a:r>
              <a:rPr lang="de-DE" sz="1680" b="1">
                <a:solidFill>
                  <a:schemeClr val="bg1"/>
                </a:solidFill>
              </a:rPr>
              <a:t>control access and rights </a:t>
            </a:r>
          </a:p>
          <a:p>
            <a:r>
              <a:rPr lang="en-US" sz="1680" b="1">
                <a:solidFill>
                  <a:schemeClr val="bg1"/>
                </a:solidFill>
              </a:rPr>
              <a:t>be prepared for quick incident response </a:t>
            </a:r>
          </a:p>
          <a:p>
            <a:r>
              <a:rPr lang="de-DE" sz="1680" b="1">
                <a:solidFill>
                  <a:schemeClr val="bg1"/>
                </a:solidFill>
              </a:rPr>
              <a:t>adapt to changes</a:t>
            </a:r>
          </a:p>
          <a:p>
            <a:endParaRPr lang="en-US" sz="1680">
              <a:solidFill>
                <a:schemeClr val="bg1"/>
              </a:solidFill>
            </a:endParaRPr>
          </a:p>
          <a:p>
            <a:endParaRPr lang="de-DE" sz="1680">
              <a:solidFill>
                <a:schemeClr val="bg1"/>
              </a:solidFill>
            </a:endParaRPr>
          </a:p>
          <a:p>
            <a:endParaRPr lang="de-DE" sz="1680">
              <a:solidFill>
                <a:schemeClr val="bg1"/>
              </a:solidFill>
            </a:endParaRPr>
          </a:p>
          <a:p>
            <a:endParaRPr lang="de-DE" sz="1680">
              <a:solidFill>
                <a:schemeClr val="bg1"/>
              </a:solidFill>
            </a:endParaRPr>
          </a:p>
        </p:txBody>
      </p:sp>
      <p:grpSp>
        <p:nvGrpSpPr>
          <p:cNvPr id="4" name="Group 3">
            <a:extLst>
              <a:ext uri="{FF2B5EF4-FFF2-40B4-BE49-F238E27FC236}">
                <a16:creationId xmlns:a16="http://schemas.microsoft.com/office/drawing/2014/main" id="{08DEA51F-8A9D-F763-1EA9-E326ABF5771F}"/>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B32C35C1-0571-122F-B8F1-693B641ABC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BB0F74CE-7C41-F925-1521-3229D3FEC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2141408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51387" y="-304404"/>
            <a:ext cx="2193166" cy="1652387"/>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69969" y="506575"/>
            <a:ext cx="774442" cy="77444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052179" y="786168"/>
            <a:ext cx="824966" cy="8249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227972" y="1"/>
            <a:ext cx="3402428" cy="177700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Calibri" panose="020F0502020204030204"/>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571613" y="7338602"/>
            <a:ext cx="1793416" cy="890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135A6620-A8D0-5057-07B2-6991C18D8C11}"/>
              </a:ext>
            </a:extLst>
          </p:cNvPr>
          <p:cNvPicPr>
            <a:picLocks noGrp="1" noChangeAspect="1"/>
          </p:cNvPicPr>
          <p:nvPr>
            <p:ph idx="1"/>
          </p:nvPr>
        </p:nvPicPr>
        <p:blipFill>
          <a:blip r:embed="rId4"/>
          <a:stretch>
            <a:fillRect/>
          </a:stretch>
        </p:blipFill>
        <p:spPr>
          <a:xfrm>
            <a:off x="-38077" y="346182"/>
            <a:ext cx="13086079" cy="533257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24896" y="7743772"/>
            <a:ext cx="977884" cy="48582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7" name="Picture 6">
            <a:extLst>
              <a:ext uri="{FF2B5EF4-FFF2-40B4-BE49-F238E27FC236}">
                <a16:creationId xmlns:a16="http://schemas.microsoft.com/office/drawing/2014/main" id="{71AA87EA-9D02-F825-5377-9EFA586CB448}"/>
              </a:ext>
            </a:extLst>
          </p:cNvPr>
          <p:cNvPicPr>
            <a:picLocks noChangeAspect="1"/>
          </p:cNvPicPr>
          <p:nvPr/>
        </p:nvPicPr>
        <p:blipFill>
          <a:blip r:embed="rId5"/>
          <a:stretch>
            <a:fillRect/>
          </a:stretch>
        </p:blipFill>
        <p:spPr>
          <a:xfrm>
            <a:off x="400543" y="4695856"/>
            <a:ext cx="13829315" cy="1343606"/>
          </a:xfrm>
          <a:prstGeom prst="rect">
            <a:avLst/>
          </a:prstGeom>
        </p:spPr>
      </p:pic>
      <p:pic>
        <p:nvPicPr>
          <p:cNvPr id="9" name="Picture 8">
            <a:extLst>
              <a:ext uri="{FF2B5EF4-FFF2-40B4-BE49-F238E27FC236}">
                <a16:creationId xmlns:a16="http://schemas.microsoft.com/office/drawing/2014/main" id="{1AFC71A6-8AC1-C603-39AA-40F6E6FE9B8E}"/>
              </a:ext>
            </a:extLst>
          </p:cNvPr>
          <p:cNvPicPr>
            <a:picLocks noChangeAspect="1"/>
          </p:cNvPicPr>
          <p:nvPr/>
        </p:nvPicPr>
        <p:blipFill>
          <a:blip r:embed="rId6"/>
          <a:stretch>
            <a:fillRect/>
          </a:stretch>
        </p:blipFill>
        <p:spPr>
          <a:xfrm>
            <a:off x="1771928" y="4393320"/>
            <a:ext cx="12240274" cy="3836281"/>
          </a:xfrm>
          <a:prstGeom prst="rect">
            <a:avLst/>
          </a:prstGeom>
        </p:spPr>
      </p:pic>
      <p:pic>
        <p:nvPicPr>
          <p:cNvPr id="13" name="Picture 12">
            <a:extLst>
              <a:ext uri="{FF2B5EF4-FFF2-40B4-BE49-F238E27FC236}">
                <a16:creationId xmlns:a16="http://schemas.microsoft.com/office/drawing/2014/main" id="{1195C233-4DA0-31DF-E2C1-54252D0A0A83}"/>
              </a:ext>
            </a:extLst>
          </p:cNvPr>
          <p:cNvPicPr>
            <a:picLocks noChangeAspect="1"/>
          </p:cNvPicPr>
          <p:nvPr/>
        </p:nvPicPr>
        <p:blipFill>
          <a:blip r:embed="rId7"/>
          <a:stretch>
            <a:fillRect/>
          </a:stretch>
        </p:blipFill>
        <p:spPr>
          <a:xfrm>
            <a:off x="2548225" y="233773"/>
            <a:ext cx="9533951" cy="7762054"/>
          </a:xfrm>
          <a:prstGeom prst="rect">
            <a:avLst/>
          </a:prstGeom>
        </p:spPr>
      </p:pic>
      <p:pic>
        <p:nvPicPr>
          <p:cNvPr id="17" name="Picture 16">
            <a:extLst>
              <a:ext uri="{FF2B5EF4-FFF2-40B4-BE49-F238E27FC236}">
                <a16:creationId xmlns:a16="http://schemas.microsoft.com/office/drawing/2014/main" id="{4076BC94-D6D1-92A8-3A84-529CB4D0B1C1}"/>
              </a:ext>
            </a:extLst>
          </p:cNvPr>
          <p:cNvPicPr>
            <a:picLocks noChangeAspect="1"/>
          </p:cNvPicPr>
          <p:nvPr/>
        </p:nvPicPr>
        <p:blipFill>
          <a:blip r:embed="rId8"/>
          <a:stretch>
            <a:fillRect/>
          </a:stretch>
        </p:blipFill>
        <p:spPr>
          <a:xfrm>
            <a:off x="2513930" y="725332"/>
            <a:ext cx="9602540" cy="6778936"/>
          </a:xfrm>
          <a:prstGeom prst="rect">
            <a:avLst/>
          </a:prstGeom>
        </p:spPr>
      </p:pic>
      <p:pic>
        <p:nvPicPr>
          <p:cNvPr id="24" name="Picture 23">
            <a:extLst>
              <a:ext uri="{FF2B5EF4-FFF2-40B4-BE49-F238E27FC236}">
                <a16:creationId xmlns:a16="http://schemas.microsoft.com/office/drawing/2014/main" id="{52DA6FF7-6165-AD22-AA5A-9E7579333558}"/>
              </a:ext>
            </a:extLst>
          </p:cNvPr>
          <p:cNvPicPr>
            <a:picLocks noChangeAspect="1"/>
          </p:cNvPicPr>
          <p:nvPr/>
        </p:nvPicPr>
        <p:blipFill>
          <a:blip r:embed="rId9"/>
          <a:stretch>
            <a:fillRect/>
          </a:stretch>
        </p:blipFill>
        <p:spPr>
          <a:xfrm>
            <a:off x="2576804" y="1359786"/>
            <a:ext cx="9476792" cy="5510029"/>
          </a:xfrm>
          <a:prstGeom prst="rect">
            <a:avLst/>
          </a:prstGeom>
        </p:spPr>
      </p:pic>
      <p:pic>
        <p:nvPicPr>
          <p:cNvPr id="26" name="Picture 25">
            <a:extLst>
              <a:ext uri="{FF2B5EF4-FFF2-40B4-BE49-F238E27FC236}">
                <a16:creationId xmlns:a16="http://schemas.microsoft.com/office/drawing/2014/main" id="{15199F5A-85D0-5924-0406-EDD4A82F7C10}"/>
              </a:ext>
            </a:extLst>
          </p:cNvPr>
          <p:cNvPicPr>
            <a:picLocks noChangeAspect="1"/>
          </p:cNvPicPr>
          <p:nvPr/>
        </p:nvPicPr>
        <p:blipFill>
          <a:blip r:embed="rId10"/>
          <a:stretch>
            <a:fillRect/>
          </a:stretch>
        </p:blipFill>
        <p:spPr>
          <a:xfrm>
            <a:off x="-101479" y="1551432"/>
            <a:ext cx="14365823" cy="4965146"/>
          </a:xfrm>
          <a:prstGeom prst="rect">
            <a:avLst/>
          </a:prstGeom>
        </p:spPr>
      </p:pic>
      <p:pic>
        <p:nvPicPr>
          <p:cNvPr id="28" name="Picture 27">
            <a:extLst>
              <a:ext uri="{FF2B5EF4-FFF2-40B4-BE49-F238E27FC236}">
                <a16:creationId xmlns:a16="http://schemas.microsoft.com/office/drawing/2014/main" id="{2F7C3E66-5DDF-A729-EBE2-14C70AFD342F}"/>
              </a:ext>
            </a:extLst>
          </p:cNvPr>
          <p:cNvPicPr>
            <a:picLocks noChangeAspect="1"/>
          </p:cNvPicPr>
          <p:nvPr/>
        </p:nvPicPr>
        <p:blipFill>
          <a:blip r:embed="rId11"/>
          <a:stretch>
            <a:fillRect/>
          </a:stretch>
        </p:blipFill>
        <p:spPr>
          <a:xfrm>
            <a:off x="177403" y="346183"/>
            <a:ext cx="13765860" cy="7268106"/>
          </a:xfrm>
          <a:prstGeom prst="rect">
            <a:avLst/>
          </a:prstGeom>
        </p:spPr>
      </p:pic>
    </p:spTree>
    <p:custDataLst>
      <p:tags r:id="rId1"/>
    </p:custDataLst>
    <p:extLst>
      <p:ext uri="{BB962C8B-B14F-4D97-AF65-F5344CB8AC3E}">
        <p14:creationId xmlns:p14="http://schemas.microsoft.com/office/powerpoint/2010/main" val="16635144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Robot operating a machine">
            <a:extLst>
              <a:ext uri="{FF2B5EF4-FFF2-40B4-BE49-F238E27FC236}">
                <a16:creationId xmlns:a16="http://schemas.microsoft.com/office/drawing/2014/main" id="{565212FF-AB20-1671-C174-6278B730171B}"/>
              </a:ext>
            </a:extLst>
          </p:cNvPr>
          <p:cNvPicPr>
            <a:picLocks noChangeAspect="1"/>
          </p:cNvPicPr>
          <p:nvPr/>
        </p:nvPicPr>
        <p:blipFill>
          <a:blip r:embed="rId3">
            <a:alphaModFix amt="40000"/>
          </a:blip>
          <a:srcRect t="3596" b="23114"/>
          <a:stretch/>
        </p:blipFill>
        <p:spPr>
          <a:xfrm>
            <a:off x="25" y="12"/>
            <a:ext cx="14630375" cy="8229588"/>
          </a:xfrm>
          <a:prstGeom prst="rect">
            <a:avLst/>
          </a:prstGeom>
        </p:spPr>
      </p:pic>
      <p:sp>
        <p:nvSpPr>
          <p:cNvPr id="2" name="Titel 1">
            <a:extLst>
              <a:ext uri="{FF2B5EF4-FFF2-40B4-BE49-F238E27FC236}">
                <a16:creationId xmlns:a16="http://schemas.microsoft.com/office/drawing/2014/main" id="{05B8F85F-BF3E-42B3-9660-81AD677612F9}"/>
              </a:ext>
            </a:extLst>
          </p:cNvPr>
          <p:cNvSpPr>
            <a:spLocks noGrp="1"/>
          </p:cNvSpPr>
          <p:nvPr>
            <p:ph type="title"/>
          </p:nvPr>
        </p:nvSpPr>
        <p:spPr>
          <a:xfrm>
            <a:off x="1009499" y="1130198"/>
            <a:ext cx="12607747" cy="2468880"/>
          </a:xfrm>
        </p:spPr>
        <p:txBody>
          <a:bodyPr anchor="b">
            <a:normAutofit/>
          </a:bodyPr>
          <a:lstStyle/>
          <a:p>
            <a:r>
              <a:rPr lang="de-DE" sz="6000">
                <a:solidFill>
                  <a:schemeClr val="bg1"/>
                </a:solidFill>
              </a:rPr>
              <a:t>Conclusion – Summary of combined literature</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A52F9607-F278-40A5-859D-E8FAC861CCE6}"/>
              </a:ext>
            </a:extLst>
          </p:cNvPr>
          <p:cNvSpPr>
            <a:spLocks noGrp="1"/>
          </p:cNvSpPr>
          <p:nvPr>
            <p:ph idx="1"/>
          </p:nvPr>
        </p:nvSpPr>
        <p:spPr>
          <a:xfrm>
            <a:off x="1009498" y="4202582"/>
            <a:ext cx="12607747" cy="3204058"/>
          </a:xfrm>
        </p:spPr>
        <p:txBody>
          <a:bodyPr>
            <a:normAutofit/>
          </a:bodyPr>
          <a:lstStyle/>
          <a:p>
            <a:r>
              <a:rPr lang="en-US" sz="2040">
                <a:solidFill>
                  <a:schemeClr val="bg1"/>
                </a:solidFill>
              </a:rPr>
              <a:t>The insider threat is a characteristic example of a sophisticated attack that cannot be neutralized solely by technical means. </a:t>
            </a:r>
          </a:p>
          <a:p>
            <a:r>
              <a:rPr lang="en-US" sz="2040">
                <a:solidFill>
                  <a:schemeClr val="bg1"/>
                </a:solidFill>
              </a:rPr>
              <a:t>The technology can provide insights, but without the security education and the active collaboration and awareness of the personnel, it is impossible to detect the subtle signals of an ongoing internal attack. </a:t>
            </a:r>
          </a:p>
          <a:p>
            <a:r>
              <a:rPr lang="en-US" sz="2040">
                <a:solidFill>
                  <a:schemeClr val="bg1"/>
                </a:solidFill>
              </a:rPr>
              <a:t>To protect very sensitive information of national or company interest, psychological predictions should be used to reveal employees that are susceptible to manipulation by malicious entities or ar inconsistent with their responsibilities. </a:t>
            </a:r>
          </a:p>
          <a:p>
            <a:r>
              <a:rPr lang="en-US" sz="2040">
                <a:solidFill>
                  <a:schemeClr val="bg1"/>
                </a:solidFill>
              </a:rPr>
              <a:t>Currently, a combined approach of robust cyber-security operations in conjunction with advanced techno-social analysis are viable means to mitigate the </a:t>
            </a:r>
            <a:r>
              <a:rPr lang="de-DE" sz="2040">
                <a:solidFill>
                  <a:schemeClr val="bg1"/>
                </a:solidFill>
              </a:rPr>
              <a:t>insider threat.</a:t>
            </a:r>
          </a:p>
        </p:txBody>
      </p:sp>
      <p:grpSp>
        <p:nvGrpSpPr>
          <p:cNvPr id="4" name="Group 3">
            <a:extLst>
              <a:ext uri="{FF2B5EF4-FFF2-40B4-BE49-F238E27FC236}">
                <a16:creationId xmlns:a16="http://schemas.microsoft.com/office/drawing/2014/main" id="{05D6C082-CA40-D2EF-9064-2AEAB0F548F0}"/>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6F0CEB65-A5E0-8978-34A9-B7F7553F20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521C26C7-1EF8-B6CB-1050-F8A68129C9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579708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black"/>
              </a:solidFill>
              <a:latin typeface="Calibri" panose="020F0502020204030204"/>
            </a:endParaRPr>
          </a:p>
        </p:txBody>
      </p:sp>
      <p:sp>
        <p:nvSpPr>
          <p:cNvPr id="2" name="Titel 1">
            <a:extLst>
              <a:ext uri="{FF2B5EF4-FFF2-40B4-BE49-F238E27FC236}">
                <a16:creationId xmlns:a16="http://schemas.microsoft.com/office/drawing/2014/main" id="{831CE3B9-C655-4C07-92B1-9C4E92491DB6}"/>
              </a:ext>
            </a:extLst>
          </p:cNvPr>
          <p:cNvSpPr>
            <a:spLocks noGrp="1"/>
          </p:cNvSpPr>
          <p:nvPr>
            <p:ph type="title"/>
          </p:nvPr>
        </p:nvSpPr>
        <p:spPr>
          <a:xfrm>
            <a:off x="1005840" y="803910"/>
            <a:ext cx="5410735" cy="1590676"/>
          </a:xfrm>
        </p:spPr>
        <p:txBody>
          <a:bodyPr anchor="b">
            <a:normAutofit/>
          </a:bodyPr>
          <a:lstStyle/>
          <a:p>
            <a:pPr algn="r"/>
            <a:r>
              <a:rPr lang="de-DE">
                <a:solidFill>
                  <a:schemeClr val="bg1"/>
                </a:solidFill>
              </a:rPr>
              <a:t>Critical-Path-Method</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1452" y="2431608"/>
            <a:ext cx="62651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F301517A-273C-472B-909F-A5E58D16ED80}"/>
              </a:ext>
            </a:extLst>
          </p:cNvPr>
          <p:cNvSpPr>
            <a:spLocks noGrp="1"/>
          </p:cNvSpPr>
          <p:nvPr>
            <p:ph idx="1"/>
          </p:nvPr>
        </p:nvSpPr>
        <p:spPr>
          <a:xfrm>
            <a:off x="1671201" y="2878748"/>
            <a:ext cx="11287999" cy="4231373"/>
          </a:xfrm>
        </p:spPr>
        <p:txBody>
          <a:bodyPr>
            <a:normAutofit/>
          </a:bodyPr>
          <a:lstStyle/>
          <a:p>
            <a:r>
              <a:rPr lang="de-DE" sz="2400" dirty="0">
                <a:solidFill>
                  <a:schemeClr val="bg1"/>
                </a:solidFill>
              </a:rPr>
              <a:t>Prevention </a:t>
            </a:r>
            <a:r>
              <a:rPr lang="de-DE" sz="2400" dirty="0" err="1">
                <a:solidFill>
                  <a:schemeClr val="bg1"/>
                </a:solidFill>
              </a:rPr>
              <a:t>beats</a:t>
            </a:r>
            <a:r>
              <a:rPr lang="de-DE" sz="2400" dirty="0">
                <a:solidFill>
                  <a:schemeClr val="bg1"/>
                </a:solidFill>
              </a:rPr>
              <a:t> </a:t>
            </a:r>
            <a:r>
              <a:rPr lang="de-DE" sz="2400" dirty="0" err="1">
                <a:solidFill>
                  <a:schemeClr val="bg1"/>
                </a:solidFill>
              </a:rPr>
              <a:t>Detection</a:t>
            </a:r>
            <a:r>
              <a:rPr lang="de-DE" sz="2400" dirty="0">
                <a:solidFill>
                  <a:schemeClr val="bg1"/>
                </a:solidFill>
              </a:rPr>
              <a:t> </a:t>
            </a:r>
            <a:r>
              <a:rPr lang="de-DE" sz="2400" dirty="0" err="1">
                <a:solidFill>
                  <a:schemeClr val="bg1"/>
                </a:solidFill>
              </a:rPr>
              <a:t>beats</a:t>
            </a:r>
            <a:r>
              <a:rPr lang="de-DE" sz="2400" dirty="0">
                <a:solidFill>
                  <a:schemeClr val="bg1"/>
                </a:solidFill>
              </a:rPr>
              <a:t> Mitigation.</a:t>
            </a:r>
          </a:p>
          <a:p>
            <a:endParaRPr lang="de-DE" sz="2400" dirty="0">
              <a:solidFill>
                <a:schemeClr val="bg1"/>
              </a:solidFill>
            </a:endParaRPr>
          </a:p>
          <a:p>
            <a:endParaRPr lang="de-DE" sz="2400" dirty="0">
              <a:solidFill>
                <a:schemeClr val="bg1"/>
              </a:solidFill>
            </a:endParaRPr>
          </a:p>
          <a:p>
            <a:r>
              <a:rPr lang="en-US" sz="2400" dirty="0">
                <a:solidFill>
                  <a:schemeClr val="bg1"/>
                </a:solidFill>
              </a:rPr>
              <a:t>… </a:t>
            </a:r>
            <a:r>
              <a:rPr lang="en-US" sz="2400" b="1" i="1" dirty="0">
                <a:solidFill>
                  <a:schemeClr val="bg1"/>
                </a:solidFill>
              </a:rPr>
              <a:t>But when [past] cases are reviewed in depth, it becomes clear that a lack of appreciation exists for the factors that increase the risk that insiders will undertake hostile acts against their organizations. </a:t>
            </a:r>
          </a:p>
          <a:p>
            <a:pPr marL="0" indent="0">
              <a:buNone/>
            </a:pPr>
            <a:r>
              <a:rPr lang="en-US" sz="2400" b="1" i="1" dirty="0">
                <a:solidFill>
                  <a:schemeClr val="bg1"/>
                </a:solidFill>
              </a:rPr>
              <a:t>							(Shaw &amp; Sellers, 2015)</a:t>
            </a:r>
            <a:endParaRPr lang="de-DE" sz="2400" dirty="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7" y="138232"/>
            <a:ext cx="14327506" cy="7953137"/>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2E1ABFA7-BF3A-C26E-3D38-538A97633BC7}"/>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DA7DE48-8421-5E85-A7B5-0C0EB71E84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4F4EF7FB-E273-C341-11D3-28702DF4AE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7473970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AA69D562-493F-48DF-B081-850C66509960}"/>
              </a:ext>
            </a:extLst>
          </p:cNvPr>
          <p:cNvPicPr>
            <a:picLocks noGrp="1" noChangeAspect="1"/>
          </p:cNvPicPr>
          <p:nvPr>
            <p:ph idx="1"/>
          </p:nvPr>
        </p:nvPicPr>
        <p:blipFill>
          <a:blip r:embed="rId2"/>
          <a:stretch>
            <a:fillRect/>
          </a:stretch>
        </p:blipFill>
        <p:spPr>
          <a:xfrm>
            <a:off x="1115568" y="798265"/>
            <a:ext cx="12618720" cy="5219484"/>
          </a:xfrm>
          <a:prstGeom prst="rect">
            <a:avLst/>
          </a:prstGeom>
        </p:spPr>
      </p:pic>
      <p:sp>
        <p:nvSpPr>
          <p:cNvPr id="3" name="Rechteck 2">
            <a:extLst>
              <a:ext uri="{FF2B5EF4-FFF2-40B4-BE49-F238E27FC236}">
                <a16:creationId xmlns:a16="http://schemas.microsoft.com/office/drawing/2014/main" id="{7FCE22F6-5DC3-4133-87CB-AB866AB8DF34}"/>
              </a:ext>
            </a:extLst>
          </p:cNvPr>
          <p:cNvSpPr/>
          <p:nvPr/>
        </p:nvSpPr>
        <p:spPr>
          <a:xfrm>
            <a:off x="11596219" y="7547143"/>
            <a:ext cx="2746265" cy="424732"/>
          </a:xfrm>
          <a:prstGeom prst="rect">
            <a:avLst/>
          </a:prstGeom>
        </p:spPr>
        <p:txBody>
          <a:bodyPr wrap="none">
            <a:spAutoFit/>
          </a:bodyPr>
          <a:lstStyle/>
          <a:p>
            <a:pPr defTabSz="1097280"/>
            <a:r>
              <a:rPr lang="en-US" sz="2160" b="1" i="1" dirty="0">
                <a:solidFill>
                  <a:prstClr val="black"/>
                </a:solidFill>
                <a:latin typeface="Calibri" panose="020F0502020204030204"/>
              </a:rPr>
              <a:t>(Shaw &amp; Sellers, 2015)</a:t>
            </a:r>
            <a:endParaRPr lang="de-DE" sz="2160" dirty="0">
              <a:solidFill>
                <a:prstClr val="black"/>
              </a:solidFill>
              <a:latin typeface="Calibri" panose="020F0502020204030204"/>
            </a:endParaRPr>
          </a:p>
        </p:txBody>
      </p:sp>
    </p:spTree>
    <p:extLst>
      <p:ext uri="{BB962C8B-B14F-4D97-AF65-F5344CB8AC3E}">
        <p14:creationId xmlns:p14="http://schemas.microsoft.com/office/powerpoint/2010/main" val="41314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8A120ED-C53B-409F-BE3F-8279D8B2B929}"/>
              </a:ext>
            </a:extLst>
          </p:cNvPr>
          <p:cNvSpPr>
            <a:spLocks noGrp="1"/>
          </p:cNvSpPr>
          <p:nvPr>
            <p:ph idx="1"/>
          </p:nvPr>
        </p:nvSpPr>
        <p:spPr>
          <a:xfrm>
            <a:off x="1005840" y="3028065"/>
            <a:ext cx="12618720" cy="4384291"/>
          </a:xfrm>
        </p:spPr>
        <p:txBody>
          <a:bodyPr>
            <a:normAutofit/>
          </a:bodyPr>
          <a:lstStyle/>
          <a:p>
            <a:pPr marL="0" indent="0">
              <a:buNone/>
            </a:pPr>
            <a:r>
              <a:rPr lang="de-DE" b="1" i="1" dirty="0"/>
              <a:t>Medical/</a:t>
            </a:r>
            <a:r>
              <a:rPr lang="de-DE" b="1" i="1" dirty="0" err="1"/>
              <a:t>psychiatric</a:t>
            </a:r>
            <a:r>
              <a:rPr lang="de-DE" b="1" i="1" dirty="0"/>
              <a:t> </a:t>
            </a:r>
            <a:r>
              <a:rPr lang="de-DE" b="1" i="1" dirty="0" err="1"/>
              <a:t>conditions</a:t>
            </a:r>
            <a:endParaRPr lang="de-DE" b="1" i="1" dirty="0"/>
          </a:p>
          <a:p>
            <a:pPr lvl="1"/>
            <a:r>
              <a:rPr lang="en-US" dirty="0"/>
              <a:t>Alcohol abuse has reportedly figured prominently in the lives of individuals convicted of espionage. </a:t>
            </a:r>
          </a:p>
          <a:p>
            <a:pPr lvl="1"/>
            <a:r>
              <a:rPr lang="en-US" dirty="0"/>
              <a:t>A 2010 study of 24 convicted US spies found that 20 had difficulties with alcohol: 11 were characterized as heavy drinkers, nine reported an increase in drinking during spying, seven had DWI* convictions, and, 16 reported a family history of alcoholism.</a:t>
            </a:r>
          </a:p>
          <a:p>
            <a:pPr lvl="1"/>
            <a:endParaRPr lang="en-US" dirty="0"/>
          </a:p>
          <a:p>
            <a:pPr lvl="1"/>
            <a:endParaRPr lang="en-US" dirty="0"/>
          </a:p>
          <a:p>
            <a:pPr marL="548640" lvl="1" indent="0">
              <a:buNone/>
            </a:pPr>
            <a:r>
              <a:rPr lang="en-US" sz="1920" dirty="0"/>
              <a:t>* Driving while intoxicated</a:t>
            </a:r>
            <a:endParaRPr lang="de-DE" sz="1920" dirty="0"/>
          </a:p>
        </p:txBody>
      </p:sp>
      <p:pic>
        <p:nvPicPr>
          <p:cNvPr id="4" name="Inhaltsplatzhalter 3">
            <a:extLst>
              <a:ext uri="{FF2B5EF4-FFF2-40B4-BE49-F238E27FC236}">
                <a16:creationId xmlns:a16="http://schemas.microsoft.com/office/drawing/2014/main" id="{FCF79D93-25A9-4D10-8A05-2A4FBA753018}"/>
              </a:ext>
            </a:extLst>
          </p:cNvPr>
          <p:cNvPicPr>
            <a:picLocks noChangeAspect="1"/>
          </p:cNvPicPr>
          <p:nvPr/>
        </p:nvPicPr>
        <p:blipFill>
          <a:blip r:embed="rId4"/>
          <a:stretch>
            <a:fillRect/>
          </a:stretch>
        </p:blipFill>
        <p:spPr>
          <a:xfrm>
            <a:off x="160229" y="208654"/>
            <a:ext cx="6261425" cy="2589914"/>
          </a:xfrm>
          <a:prstGeom prst="rect">
            <a:avLst/>
          </a:prstGeom>
        </p:spPr>
      </p:pic>
    </p:spTree>
    <p:custDataLst>
      <p:tags r:id="rId1"/>
    </p:custDataLst>
    <p:extLst>
      <p:ext uri="{BB962C8B-B14F-4D97-AF65-F5344CB8AC3E}">
        <p14:creationId xmlns:p14="http://schemas.microsoft.com/office/powerpoint/2010/main" val="12480463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down)">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5096A-7D5A-4414-8C29-DB2F79F4412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56237D0-83E3-4258-B527-46DCC746C39A}"/>
              </a:ext>
            </a:extLst>
          </p:cNvPr>
          <p:cNvSpPr>
            <a:spLocks noGrp="1"/>
          </p:cNvSpPr>
          <p:nvPr>
            <p:ph idx="1"/>
          </p:nvPr>
        </p:nvSpPr>
        <p:spPr>
          <a:xfrm>
            <a:off x="1005840" y="3028065"/>
            <a:ext cx="12618720" cy="4384291"/>
          </a:xfrm>
        </p:spPr>
        <p:txBody>
          <a:bodyPr/>
          <a:lstStyle/>
          <a:p>
            <a:pPr marL="0" indent="0">
              <a:buNone/>
            </a:pPr>
            <a:r>
              <a:rPr lang="de-DE" b="1" i="1" dirty="0"/>
              <a:t>Personality </a:t>
            </a:r>
            <a:r>
              <a:rPr lang="de-DE" b="1" i="1" dirty="0" err="1"/>
              <a:t>or</a:t>
            </a:r>
            <a:r>
              <a:rPr lang="de-DE" b="1" i="1" dirty="0"/>
              <a:t> </a:t>
            </a:r>
            <a:r>
              <a:rPr lang="de-DE" b="1" i="1" dirty="0" err="1"/>
              <a:t>Social</a:t>
            </a:r>
            <a:r>
              <a:rPr lang="de-DE" b="1" i="1" dirty="0"/>
              <a:t>-Skill Problems </a:t>
            </a:r>
            <a:endParaRPr lang="en-US" dirty="0"/>
          </a:p>
          <a:p>
            <a:r>
              <a:rPr lang="en-US" dirty="0"/>
              <a:t>Narcissistic, psychopathic, and avoidant personality characteristics have been cited as prominent in espionage cases, including the case of Jonathan Pollard who is known to have had marked personality issues. </a:t>
            </a:r>
          </a:p>
          <a:p>
            <a:pPr marL="0" indent="0">
              <a:buNone/>
            </a:pPr>
            <a:endParaRPr lang="en-US" dirty="0"/>
          </a:p>
        </p:txBody>
      </p:sp>
      <p:pic>
        <p:nvPicPr>
          <p:cNvPr id="4" name="Inhaltsplatzhalter 3">
            <a:extLst>
              <a:ext uri="{FF2B5EF4-FFF2-40B4-BE49-F238E27FC236}">
                <a16:creationId xmlns:a16="http://schemas.microsoft.com/office/drawing/2014/main" id="{FA9A48B4-0E35-47EA-AA93-6C095EAE02A9}"/>
              </a:ext>
            </a:extLst>
          </p:cNvPr>
          <p:cNvPicPr>
            <a:picLocks noChangeAspect="1"/>
          </p:cNvPicPr>
          <p:nvPr/>
        </p:nvPicPr>
        <p:blipFill>
          <a:blip r:embed="rId3"/>
          <a:stretch>
            <a:fillRect/>
          </a:stretch>
        </p:blipFill>
        <p:spPr>
          <a:xfrm>
            <a:off x="160229" y="208654"/>
            <a:ext cx="6261425" cy="2589914"/>
          </a:xfrm>
          <a:prstGeom prst="rect">
            <a:avLst/>
          </a:prstGeom>
        </p:spPr>
      </p:pic>
    </p:spTree>
    <p:custDataLst>
      <p:tags r:id="rId1"/>
    </p:custDataLst>
    <p:extLst>
      <p:ext uri="{BB962C8B-B14F-4D97-AF65-F5344CB8AC3E}">
        <p14:creationId xmlns:p14="http://schemas.microsoft.com/office/powerpoint/2010/main" val="392219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8645F-CD3A-47D0-A1FA-24052844C1B4}"/>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04670D3-21F4-448C-93DF-F8A862A20BE3}"/>
              </a:ext>
            </a:extLst>
          </p:cNvPr>
          <p:cNvSpPr>
            <a:spLocks noGrp="1"/>
          </p:cNvSpPr>
          <p:nvPr>
            <p:ph idx="1"/>
          </p:nvPr>
        </p:nvSpPr>
        <p:spPr>
          <a:xfrm>
            <a:off x="1005840" y="2798567"/>
            <a:ext cx="12618720" cy="4613788"/>
          </a:xfrm>
        </p:spPr>
        <p:txBody>
          <a:bodyPr/>
          <a:lstStyle/>
          <a:p>
            <a:pPr marL="0" indent="0">
              <a:buNone/>
            </a:pPr>
            <a:r>
              <a:rPr lang="de-DE" b="1" i="1" dirty="0" err="1"/>
              <a:t>History</a:t>
            </a:r>
            <a:r>
              <a:rPr lang="de-DE" b="1" i="1" dirty="0"/>
              <a:t> </a:t>
            </a:r>
            <a:r>
              <a:rPr lang="de-DE" b="1" i="1" dirty="0" err="1"/>
              <a:t>of</a:t>
            </a:r>
            <a:r>
              <a:rPr lang="de-DE" b="1" i="1" dirty="0"/>
              <a:t> Rule </a:t>
            </a:r>
            <a:r>
              <a:rPr lang="de-DE" b="1" i="1" dirty="0" err="1"/>
              <a:t>Violations</a:t>
            </a:r>
            <a:r>
              <a:rPr lang="de-DE" b="1" i="1" dirty="0"/>
              <a:t> </a:t>
            </a:r>
          </a:p>
          <a:p>
            <a:r>
              <a:rPr lang="en-US" dirty="0"/>
              <a:t>One early study of insiders who used computer technology to attack information systems within US critical infrastructure found that 30 percent of their subjects had significant prior violations, including arrests related to violence, alcohol or drug abuse, and fraud.</a:t>
            </a:r>
            <a:endParaRPr lang="de-DE" dirty="0"/>
          </a:p>
        </p:txBody>
      </p:sp>
      <p:pic>
        <p:nvPicPr>
          <p:cNvPr id="4" name="Inhaltsplatzhalter 3">
            <a:extLst>
              <a:ext uri="{FF2B5EF4-FFF2-40B4-BE49-F238E27FC236}">
                <a16:creationId xmlns:a16="http://schemas.microsoft.com/office/drawing/2014/main" id="{D2B74FD3-4AA8-49B0-88AF-D8818899DAC2}"/>
              </a:ext>
            </a:extLst>
          </p:cNvPr>
          <p:cNvPicPr>
            <a:picLocks noChangeAspect="1"/>
          </p:cNvPicPr>
          <p:nvPr/>
        </p:nvPicPr>
        <p:blipFill>
          <a:blip r:embed="rId3"/>
          <a:stretch>
            <a:fillRect/>
          </a:stretch>
        </p:blipFill>
        <p:spPr>
          <a:xfrm>
            <a:off x="160229" y="208654"/>
            <a:ext cx="6261425" cy="2589914"/>
          </a:xfrm>
          <a:prstGeom prst="rect">
            <a:avLst/>
          </a:prstGeom>
        </p:spPr>
      </p:pic>
    </p:spTree>
    <p:custDataLst>
      <p:tags r:id="rId1"/>
    </p:custDataLst>
    <p:extLst>
      <p:ext uri="{BB962C8B-B14F-4D97-AF65-F5344CB8AC3E}">
        <p14:creationId xmlns:p14="http://schemas.microsoft.com/office/powerpoint/2010/main" val="19433273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399D4-0B03-4B66-A952-5D365D97D26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282167C-F8FC-47A2-98D8-20DFB41B0DA0}"/>
              </a:ext>
            </a:extLst>
          </p:cNvPr>
          <p:cNvSpPr>
            <a:spLocks noGrp="1"/>
          </p:cNvSpPr>
          <p:nvPr>
            <p:ph idx="1"/>
          </p:nvPr>
        </p:nvSpPr>
        <p:spPr>
          <a:xfrm>
            <a:off x="964514" y="3177663"/>
            <a:ext cx="12618720" cy="4613788"/>
          </a:xfrm>
        </p:spPr>
        <p:txBody>
          <a:bodyPr/>
          <a:lstStyle/>
          <a:p>
            <a:pPr marL="0" indent="0">
              <a:buNone/>
            </a:pPr>
            <a:r>
              <a:rPr lang="de-DE" b="1" i="1" dirty="0" err="1"/>
              <a:t>Social</a:t>
            </a:r>
            <a:r>
              <a:rPr lang="de-DE" b="1" i="1" dirty="0"/>
              <a:t>-Network </a:t>
            </a:r>
            <a:r>
              <a:rPr lang="de-DE" b="1" i="1" dirty="0" err="1"/>
              <a:t>Risks</a:t>
            </a:r>
            <a:r>
              <a:rPr lang="de-DE" b="1" i="1" dirty="0"/>
              <a:t> </a:t>
            </a:r>
          </a:p>
          <a:p>
            <a:r>
              <a:rPr lang="en-US" dirty="0"/>
              <a:t>Social-network risks included contact—face-to-face, telephone, or digital—with members of an adversarial or competitive group prior to employment with the organizations they betrayed. </a:t>
            </a:r>
            <a:endParaRPr lang="de-DE" dirty="0"/>
          </a:p>
        </p:txBody>
      </p:sp>
      <p:pic>
        <p:nvPicPr>
          <p:cNvPr id="4" name="Inhaltsplatzhalter 3">
            <a:extLst>
              <a:ext uri="{FF2B5EF4-FFF2-40B4-BE49-F238E27FC236}">
                <a16:creationId xmlns:a16="http://schemas.microsoft.com/office/drawing/2014/main" id="{80E927EF-0E97-47CB-B34D-77FA9EF95D2E}"/>
              </a:ext>
            </a:extLst>
          </p:cNvPr>
          <p:cNvPicPr>
            <a:picLocks noChangeAspect="1"/>
          </p:cNvPicPr>
          <p:nvPr/>
        </p:nvPicPr>
        <p:blipFill>
          <a:blip r:embed="rId3"/>
          <a:stretch>
            <a:fillRect/>
          </a:stretch>
        </p:blipFill>
        <p:spPr>
          <a:xfrm>
            <a:off x="160229" y="208654"/>
            <a:ext cx="6261425" cy="2589914"/>
          </a:xfrm>
          <a:prstGeom prst="rect">
            <a:avLst/>
          </a:prstGeom>
        </p:spPr>
      </p:pic>
    </p:spTree>
    <p:custDataLst>
      <p:tags r:id="rId1"/>
    </p:custDataLst>
    <p:extLst>
      <p:ext uri="{BB962C8B-B14F-4D97-AF65-F5344CB8AC3E}">
        <p14:creationId xmlns:p14="http://schemas.microsoft.com/office/powerpoint/2010/main" val="36784029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5606D4A-ADBB-4AC8-8BB0-630F26A94F91}"/>
              </a:ext>
            </a:extLst>
          </p:cNvPr>
          <p:cNvSpPr>
            <a:spLocks noGrp="1"/>
          </p:cNvSpPr>
          <p:nvPr>
            <p:ph idx="1"/>
          </p:nvPr>
        </p:nvSpPr>
        <p:spPr>
          <a:xfrm>
            <a:off x="1005840" y="3392104"/>
            <a:ext cx="12618720" cy="4503054"/>
          </a:xfrm>
        </p:spPr>
        <p:txBody>
          <a:bodyPr>
            <a:normAutofit fontScale="55000" lnSpcReduction="20000"/>
          </a:bodyPr>
          <a:lstStyle/>
          <a:p>
            <a:r>
              <a:rPr lang="en-US" dirty="0"/>
              <a:t>The last element in this critical-path model is problematic organizational behavior in response to at-risk employees, including inaction, inattentiveness, or lack of understanding of the factors described above. </a:t>
            </a:r>
          </a:p>
          <a:p>
            <a:r>
              <a:rPr lang="en-US" dirty="0"/>
              <a:t>Admittedly, formidable—and often understandable—obstacles prevent managers from learning about the concerning behavior of their employees. These include guidelines governing </a:t>
            </a:r>
            <a:r>
              <a:rPr lang="en-US" dirty="0">
                <a:solidFill>
                  <a:srgbClr val="C00000"/>
                </a:solidFill>
              </a:rPr>
              <a:t>privacy and information exchange</a:t>
            </a:r>
            <a:r>
              <a:rPr lang="en-US" dirty="0"/>
              <a:t>, bureaucratic silos, and limited communication between responsible government offices and contracting organizations, local law enforcement, and other outside groups like health-care providers. </a:t>
            </a:r>
          </a:p>
          <a:p>
            <a:r>
              <a:rPr lang="en-US" dirty="0"/>
              <a:t>In addition, in some settings </a:t>
            </a:r>
            <a:r>
              <a:rPr lang="en-US" dirty="0">
                <a:solidFill>
                  <a:srgbClr val="C00000"/>
                </a:solidFill>
              </a:rPr>
              <a:t>coworkers are reluctant to report </a:t>
            </a:r>
            <a:r>
              <a:rPr lang="en-US" dirty="0"/>
              <a:t>concerns to management for fear of putting a person’s career at risk, anxiety about retribution, or the perception that a troubling employee might even be favored by management. </a:t>
            </a:r>
          </a:p>
          <a:p>
            <a:r>
              <a:rPr lang="en-US" dirty="0"/>
              <a:t>Certain actions management might take in response to learning of a potential insider threat could, in fact, elevate the risk of damaging actions or even trigger them. For example, </a:t>
            </a:r>
            <a:r>
              <a:rPr lang="en-US" dirty="0">
                <a:solidFill>
                  <a:srgbClr val="C00000"/>
                </a:solidFill>
              </a:rPr>
              <a:t>overly aggressive investigative steps or interviews uninformed by an appreciation of a subject’s psychology can backfire and increase the risk the employee will act. </a:t>
            </a:r>
          </a:p>
          <a:p>
            <a:r>
              <a:rPr lang="en-US" dirty="0"/>
              <a:t>For example, several years after being terminated for misusing his position as chief information officer to monitor the communications of key executives, the officer launched hacking attacks against the company. After being caught he said the manner in which security personnel had abruptly, rudely, and angrily dealt with him--humiliating him in the process--motivated his hacking. Finally, organizational leaders often do not sufficiently appreciate how an intervention, especially a termination, can actually escalate insider risk because they </a:t>
            </a:r>
            <a:r>
              <a:rPr lang="en-US" dirty="0">
                <a:solidFill>
                  <a:srgbClr val="C00000"/>
                </a:solidFill>
              </a:rPr>
              <a:t>have not sufficiently considered the implications of dismissals</a:t>
            </a:r>
            <a:r>
              <a:rPr lang="en-US" dirty="0"/>
              <a:t>. The above-cited study shows that </a:t>
            </a:r>
            <a:r>
              <a:rPr lang="en-US" dirty="0">
                <a:solidFill>
                  <a:srgbClr val="C00000"/>
                </a:solidFill>
              </a:rPr>
              <a:t>more than 80 percent of incidents of sabotage of critical infrastructure information systems were perpetrated by dismissed employees.</a:t>
            </a:r>
            <a:endParaRPr lang="de-DE" dirty="0">
              <a:solidFill>
                <a:srgbClr val="C00000"/>
              </a:solidFill>
            </a:endParaRPr>
          </a:p>
        </p:txBody>
      </p:sp>
      <p:pic>
        <p:nvPicPr>
          <p:cNvPr id="4" name="Inhaltsplatzhalter 3">
            <a:extLst>
              <a:ext uri="{FF2B5EF4-FFF2-40B4-BE49-F238E27FC236}">
                <a16:creationId xmlns:a16="http://schemas.microsoft.com/office/drawing/2014/main" id="{4B676F31-3DE4-435C-B5FD-6D4ADF9FBC43}"/>
              </a:ext>
            </a:extLst>
          </p:cNvPr>
          <p:cNvPicPr>
            <a:picLocks noChangeAspect="1"/>
          </p:cNvPicPr>
          <p:nvPr/>
        </p:nvPicPr>
        <p:blipFill>
          <a:blip r:embed="rId3"/>
          <a:stretch>
            <a:fillRect/>
          </a:stretch>
        </p:blipFill>
        <p:spPr>
          <a:xfrm>
            <a:off x="160229" y="208654"/>
            <a:ext cx="6261425" cy="2589914"/>
          </a:xfrm>
          <a:prstGeom prst="rect">
            <a:avLst/>
          </a:prstGeom>
        </p:spPr>
      </p:pic>
    </p:spTree>
    <p:custDataLst>
      <p:tags r:id="rId1"/>
    </p:custDataLst>
    <p:extLst>
      <p:ext uri="{BB962C8B-B14F-4D97-AF65-F5344CB8AC3E}">
        <p14:creationId xmlns:p14="http://schemas.microsoft.com/office/powerpoint/2010/main" val="39910546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BC5D7-5051-4537-B278-1DA0DDE0322F}"/>
              </a:ext>
            </a:extLst>
          </p:cNvPr>
          <p:cNvSpPr>
            <a:spLocks noGrp="1"/>
          </p:cNvSpPr>
          <p:nvPr>
            <p:ph type="title"/>
          </p:nvPr>
        </p:nvSpPr>
        <p:spPr>
          <a:xfrm>
            <a:off x="1005840" y="438151"/>
            <a:ext cx="12618720" cy="951067"/>
          </a:xfrm>
        </p:spPr>
        <p:txBody>
          <a:bodyPr/>
          <a:lstStyle/>
          <a:p>
            <a:r>
              <a:rPr lang="de-DE" dirty="0"/>
              <a:t>Insider </a:t>
            </a:r>
            <a:r>
              <a:rPr lang="de-DE" dirty="0" err="1"/>
              <a:t>Threat</a:t>
            </a:r>
            <a:r>
              <a:rPr lang="de-DE" dirty="0"/>
              <a:t> Management (ITM)</a:t>
            </a:r>
          </a:p>
        </p:txBody>
      </p:sp>
      <p:pic>
        <p:nvPicPr>
          <p:cNvPr id="4" name="Inhaltsplatzhalter 3">
            <a:extLst>
              <a:ext uri="{FF2B5EF4-FFF2-40B4-BE49-F238E27FC236}">
                <a16:creationId xmlns:a16="http://schemas.microsoft.com/office/drawing/2014/main" id="{4F04C30B-F534-4CE7-AC76-4B1156F5E438}"/>
              </a:ext>
            </a:extLst>
          </p:cNvPr>
          <p:cNvPicPr>
            <a:picLocks noGrp="1" noChangeAspect="1"/>
          </p:cNvPicPr>
          <p:nvPr>
            <p:ph idx="1"/>
          </p:nvPr>
        </p:nvPicPr>
        <p:blipFill>
          <a:blip r:embed="rId2"/>
          <a:stretch>
            <a:fillRect/>
          </a:stretch>
        </p:blipFill>
        <p:spPr>
          <a:xfrm>
            <a:off x="641234" y="4543007"/>
            <a:ext cx="4521077" cy="2997491"/>
          </a:xfrm>
          <a:prstGeom prst="rect">
            <a:avLst/>
          </a:prstGeom>
        </p:spPr>
      </p:pic>
      <p:pic>
        <p:nvPicPr>
          <p:cNvPr id="5" name="Grafik 4">
            <a:extLst>
              <a:ext uri="{FF2B5EF4-FFF2-40B4-BE49-F238E27FC236}">
                <a16:creationId xmlns:a16="http://schemas.microsoft.com/office/drawing/2014/main" id="{AC79D19E-BFD8-448E-97DF-D7EF3C6680B4}"/>
              </a:ext>
            </a:extLst>
          </p:cNvPr>
          <p:cNvPicPr>
            <a:picLocks noChangeAspect="1"/>
          </p:cNvPicPr>
          <p:nvPr/>
        </p:nvPicPr>
        <p:blipFill>
          <a:blip r:embed="rId3"/>
          <a:stretch>
            <a:fillRect/>
          </a:stretch>
        </p:blipFill>
        <p:spPr>
          <a:xfrm>
            <a:off x="5647718" y="4374335"/>
            <a:ext cx="8373588" cy="2997491"/>
          </a:xfrm>
          <a:prstGeom prst="rect">
            <a:avLst/>
          </a:prstGeom>
        </p:spPr>
      </p:pic>
      <p:pic>
        <p:nvPicPr>
          <p:cNvPr id="6" name="Grafik 5">
            <a:extLst>
              <a:ext uri="{FF2B5EF4-FFF2-40B4-BE49-F238E27FC236}">
                <a16:creationId xmlns:a16="http://schemas.microsoft.com/office/drawing/2014/main" id="{0CB7973F-0A74-4015-A4DB-234CD46A4065}"/>
              </a:ext>
            </a:extLst>
          </p:cNvPr>
          <p:cNvPicPr>
            <a:picLocks noChangeAspect="1"/>
          </p:cNvPicPr>
          <p:nvPr/>
        </p:nvPicPr>
        <p:blipFill>
          <a:blip r:embed="rId4"/>
          <a:stretch>
            <a:fillRect/>
          </a:stretch>
        </p:blipFill>
        <p:spPr>
          <a:xfrm>
            <a:off x="782314" y="1769135"/>
            <a:ext cx="8761002" cy="2864892"/>
          </a:xfrm>
          <a:prstGeom prst="rect">
            <a:avLst/>
          </a:prstGeom>
        </p:spPr>
      </p:pic>
      <p:pic>
        <p:nvPicPr>
          <p:cNvPr id="7" name="Grafik 6">
            <a:extLst>
              <a:ext uri="{FF2B5EF4-FFF2-40B4-BE49-F238E27FC236}">
                <a16:creationId xmlns:a16="http://schemas.microsoft.com/office/drawing/2014/main" id="{4CB9AAE8-BDA1-4A2D-B4E3-ACEC2AB023DF}"/>
              </a:ext>
            </a:extLst>
          </p:cNvPr>
          <p:cNvPicPr>
            <a:picLocks noChangeAspect="1"/>
          </p:cNvPicPr>
          <p:nvPr/>
        </p:nvPicPr>
        <p:blipFill>
          <a:blip r:embed="rId5"/>
          <a:stretch>
            <a:fillRect/>
          </a:stretch>
        </p:blipFill>
        <p:spPr>
          <a:xfrm>
            <a:off x="10054836" y="1428030"/>
            <a:ext cx="3569725" cy="2946305"/>
          </a:xfrm>
          <a:prstGeom prst="rect">
            <a:avLst/>
          </a:prstGeom>
        </p:spPr>
      </p:pic>
    </p:spTree>
    <p:extLst>
      <p:ext uri="{BB962C8B-B14F-4D97-AF65-F5344CB8AC3E}">
        <p14:creationId xmlns:p14="http://schemas.microsoft.com/office/powerpoint/2010/main" val="21428962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32F28-F83E-4AC4-9F29-7B5392DC9F9B}"/>
              </a:ext>
            </a:extLst>
          </p:cNvPr>
          <p:cNvSpPr>
            <a:spLocks noGrp="1"/>
          </p:cNvSpPr>
          <p:nvPr>
            <p:ph type="title"/>
          </p:nvPr>
        </p:nvSpPr>
        <p:spPr>
          <a:xfrm>
            <a:off x="1005840" y="438151"/>
            <a:ext cx="12618720" cy="692048"/>
          </a:xfrm>
        </p:spPr>
        <p:txBody>
          <a:bodyPr>
            <a:normAutofit fontScale="90000"/>
          </a:bodyPr>
          <a:lstStyle/>
          <a:p>
            <a:r>
              <a:rPr lang="de-DE" dirty="0"/>
              <a:t>But…</a:t>
            </a:r>
          </a:p>
        </p:txBody>
      </p:sp>
      <p:pic>
        <p:nvPicPr>
          <p:cNvPr id="4" name="Grafik 3">
            <a:extLst>
              <a:ext uri="{FF2B5EF4-FFF2-40B4-BE49-F238E27FC236}">
                <a16:creationId xmlns:a16="http://schemas.microsoft.com/office/drawing/2014/main" id="{5A4D7F77-7D6F-411D-B427-A7BF8542C591}"/>
              </a:ext>
            </a:extLst>
          </p:cNvPr>
          <p:cNvPicPr>
            <a:picLocks noChangeAspect="1"/>
          </p:cNvPicPr>
          <p:nvPr/>
        </p:nvPicPr>
        <p:blipFill>
          <a:blip r:embed="rId2"/>
          <a:stretch>
            <a:fillRect/>
          </a:stretch>
        </p:blipFill>
        <p:spPr>
          <a:xfrm>
            <a:off x="351130" y="1496566"/>
            <a:ext cx="14630400" cy="6904334"/>
          </a:xfrm>
          <a:prstGeom prst="rect">
            <a:avLst/>
          </a:prstGeom>
        </p:spPr>
      </p:pic>
      <p:grpSp>
        <p:nvGrpSpPr>
          <p:cNvPr id="3" name="Group 2">
            <a:extLst>
              <a:ext uri="{FF2B5EF4-FFF2-40B4-BE49-F238E27FC236}">
                <a16:creationId xmlns:a16="http://schemas.microsoft.com/office/drawing/2014/main" id="{09C447D4-72C0-CDD4-CFF4-F45B65D0A4FE}"/>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F652216-7689-5B46-B050-1F431DD6A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245CB3E-028F-E85C-6AFB-39956F60EC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107506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A grey room full of question marks with an opening going out">
            <a:extLst>
              <a:ext uri="{FF2B5EF4-FFF2-40B4-BE49-F238E27FC236}">
                <a16:creationId xmlns:a16="http://schemas.microsoft.com/office/drawing/2014/main" id="{697BE051-A8D4-3012-EB27-94671433BEFA}"/>
              </a:ext>
            </a:extLst>
          </p:cNvPr>
          <p:cNvPicPr>
            <a:picLocks noChangeAspect="1"/>
          </p:cNvPicPr>
          <p:nvPr/>
        </p:nvPicPr>
        <p:blipFill>
          <a:blip r:embed="rId2"/>
          <a:srcRect b="15730"/>
          <a:stretch>
            <a:fillRect/>
          </a:stretch>
        </p:blipFill>
        <p:spPr>
          <a:xfrm>
            <a:off x="-3656" y="12"/>
            <a:ext cx="14630399" cy="8229588"/>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649123"/>
            <a:ext cx="14630399" cy="3794575"/>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EBCCAC31-BBD2-43FC-6A48-98916AA8CC5E}"/>
              </a:ext>
            </a:extLst>
          </p:cNvPr>
          <p:cNvSpPr>
            <a:spLocks noGrp="1"/>
          </p:cNvSpPr>
          <p:nvPr>
            <p:ph type="title"/>
          </p:nvPr>
        </p:nvSpPr>
        <p:spPr>
          <a:xfrm>
            <a:off x="1316736" y="390660"/>
            <a:ext cx="12070080" cy="4289734"/>
          </a:xfrm>
          <a:effectLst>
            <a:outerShdw blurRad="50800" dist="38100" dir="2700000" algn="tl" rotWithShape="0">
              <a:prstClr val="black">
                <a:alpha val="40000"/>
              </a:prstClr>
            </a:outerShdw>
          </a:effectLst>
        </p:spPr>
        <p:txBody>
          <a:bodyPr vert="horz" lIns="109728" tIns="54864" rIns="109728" bIns="54864" rtlCol="0" anchor="b">
            <a:normAutofit/>
          </a:bodyPr>
          <a:lstStyle/>
          <a:p>
            <a:pPr algn="ctr"/>
            <a:r>
              <a:rPr lang="en-US" sz="6240">
                <a:solidFill>
                  <a:srgbClr val="FFFFFF"/>
                </a:solidFill>
              </a:rPr>
              <a:t>So back to psychology</a:t>
            </a:r>
          </a:p>
        </p:txBody>
      </p:sp>
    </p:spTree>
    <p:extLst>
      <p:ext uri="{BB962C8B-B14F-4D97-AF65-F5344CB8AC3E}">
        <p14:creationId xmlns:p14="http://schemas.microsoft.com/office/powerpoint/2010/main" val="17071274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5741DBD-FACC-4A30-9653-B8B5AFA81190}"/>
              </a:ext>
            </a:extLst>
          </p:cNvPr>
          <p:cNvPicPr>
            <a:picLocks noChangeAspect="1"/>
          </p:cNvPicPr>
          <p:nvPr/>
        </p:nvPicPr>
        <p:blipFill>
          <a:blip r:embed="rId2"/>
          <a:stretch>
            <a:fillRect/>
          </a:stretch>
        </p:blipFill>
        <p:spPr>
          <a:xfrm>
            <a:off x="412852" y="268148"/>
            <a:ext cx="6202436" cy="3736925"/>
          </a:xfrm>
          <a:prstGeom prst="rect">
            <a:avLst/>
          </a:prstGeom>
        </p:spPr>
      </p:pic>
      <p:pic>
        <p:nvPicPr>
          <p:cNvPr id="5" name="Grafik 4">
            <a:extLst>
              <a:ext uri="{FF2B5EF4-FFF2-40B4-BE49-F238E27FC236}">
                <a16:creationId xmlns:a16="http://schemas.microsoft.com/office/drawing/2014/main" id="{FD67FD27-FE48-466A-A468-9FD3A5F1C6F2}"/>
              </a:ext>
            </a:extLst>
          </p:cNvPr>
          <p:cNvPicPr>
            <a:picLocks noChangeAspect="1"/>
          </p:cNvPicPr>
          <p:nvPr/>
        </p:nvPicPr>
        <p:blipFill>
          <a:blip r:embed="rId3"/>
          <a:stretch>
            <a:fillRect/>
          </a:stretch>
        </p:blipFill>
        <p:spPr>
          <a:xfrm>
            <a:off x="4564685" y="4211164"/>
            <a:ext cx="9846259" cy="3851052"/>
          </a:xfrm>
          <a:prstGeom prst="rect">
            <a:avLst/>
          </a:prstGeom>
        </p:spPr>
      </p:pic>
      <p:grpSp>
        <p:nvGrpSpPr>
          <p:cNvPr id="2" name="Group 1">
            <a:extLst>
              <a:ext uri="{FF2B5EF4-FFF2-40B4-BE49-F238E27FC236}">
                <a16:creationId xmlns:a16="http://schemas.microsoft.com/office/drawing/2014/main" id="{9157F1E7-AF6A-5C30-005D-90336082CE3D}"/>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4BA12B17-E183-2B21-0D4E-76A0A57A10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E98A1130-5E96-A447-74C8-F6D0C393D0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692592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AA321C4-D72C-40A4-B3DA-C0CFF28A7A4D}"/>
              </a:ext>
            </a:extLst>
          </p:cNvPr>
          <p:cNvSpPr/>
          <p:nvPr/>
        </p:nvSpPr>
        <p:spPr>
          <a:xfrm>
            <a:off x="585216" y="1685106"/>
            <a:ext cx="12593117" cy="1421928"/>
          </a:xfrm>
          <a:prstGeom prst="rect">
            <a:avLst/>
          </a:prstGeom>
        </p:spPr>
        <p:txBody>
          <a:bodyPr wrap="square">
            <a:spAutoFit/>
          </a:bodyPr>
          <a:lstStyle/>
          <a:p>
            <a:pPr defTabSz="1097280"/>
            <a:r>
              <a:rPr lang="de-DE" sz="2160" b="1" dirty="0">
                <a:solidFill>
                  <a:prstClr val="black"/>
                </a:solidFill>
                <a:latin typeface="Calibri" panose="020F0502020204030204"/>
              </a:rPr>
              <a:t>Germany:</a:t>
            </a:r>
          </a:p>
          <a:p>
            <a:pPr defTabSz="1097280"/>
            <a:r>
              <a:rPr lang="de-DE" sz="2160" dirty="0">
                <a:solidFill>
                  <a:prstClr val="black"/>
                </a:solidFill>
                <a:latin typeface="Calibri" panose="020F0502020204030204"/>
              </a:rPr>
              <a:t>An </a:t>
            </a:r>
            <a:r>
              <a:rPr lang="de-DE" sz="2160" dirty="0" err="1">
                <a:solidFill>
                  <a:prstClr val="black"/>
                </a:solidFill>
                <a:latin typeface="Calibri" panose="020F0502020204030204"/>
              </a:rPr>
              <a:t>employer</a:t>
            </a:r>
            <a:r>
              <a:rPr lang="de-DE" sz="2160" dirty="0">
                <a:solidFill>
                  <a:prstClr val="black"/>
                </a:solidFill>
                <a:latin typeface="Calibri" panose="020F0502020204030204"/>
              </a:rPr>
              <a:t> </a:t>
            </a:r>
            <a:r>
              <a:rPr lang="de-DE" sz="2160" dirty="0" err="1">
                <a:solidFill>
                  <a:prstClr val="black"/>
                </a:solidFill>
                <a:latin typeface="Calibri" panose="020F0502020204030204"/>
              </a:rPr>
              <a:t>is</a:t>
            </a:r>
            <a:r>
              <a:rPr lang="de-DE" sz="2160" dirty="0">
                <a:solidFill>
                  <a:prstClr val="black"/>
                </a:solidFill>
                <a:latin typeface="Calibri" panose="020F0502020204030204"/>
              </a:rPr>
              <a:t> not </a:t>
            </a:r>
            <a:r>
              <a:rPr lang="de-DE" sz="2160" dirty="0" err="1">
                <a:solidFill>
                  <a:prstClr val="black"/>
                </a:solidFill>
                <a:latin typeface="Calibri" panose="020F0502020204030204"/>
              </a:rPr>
              <a:t>allowed</a:t>
            </a:r>
            <a:r>
              <a:rPr lang="de-DE" sz="2160" dirty="0">
                <a:solidFill>
                  <a:prstClr val="black"/>
                </a:solidFill>
                <a:latin typeface="Calibri" panose="020F0502020204030204"/>
              </a:rPr>
              <a:t> </a:t>
            </a:r>
            <a:r>
              <a:rPr lang="de-DE" sz="2160" dirty="0" err="1">
                <a:solidFill>
                  <a:prstClr val="black"/>
                </a:solidFill>
                <a:latin typeface="Calibri" panose="020F0502020204030204"/>
              </a:rPr>
              <a:t>to</a:t>
            </a:r>
            <a:r>
              <a:rPr lang="de-DE" sz="2160" dirty="0">
                <a:solidFill>
                  <a:prstClr val="black"/>
                </a:solidFill>
                <a:latin typeface="Calibri" panose="020F0502020204030204"/>
              </a:rPr>
              <a:t> </a:t>
            </a:r>
            <a:r>
              <a:rPr lang="de-DE" sz="2160" dirty="0" err="1">
                <a:solidFill>
                  <a:prstClr val="black"/>
                </a:solidFill>
                <a:latin typeface="Calibri" panose="020F0502020204030204"/>
              </a:rPr>
              <a:t>read</a:t>
            </a:r>
            <a:r>
              <a:rPr lang="de-DE" sz="2160" dirty="0">
                <a:solidFill>
                  <a:prstClr val="black"/>
                </a:solidFill>
                <a:latin typeface="Calibri" panose="020F0502020204030204"/>
              </a:rPr>
              <a:t> </a:t>
            </a:r>
            <a:r>
              <a:rPr lang="de-DE" sz="2160" dirty="0" err="1">
                <a:solidFill>
                  <a:prstClr val="black"/>
                </a:solidFill>
                <a:latin typeface="Calibri" panose="020F0502020204030204"/>
              </a:rPr>
              <a:t>emails</a:t>
            </a:r>
            <a:r>
              <a:rPr lang="de-DE" sz="2160" dirty="0">
                <a:solidFill>
                  <a:prstClr val="black"/>
                </a:solidFill>
                <a:latin typeface="Calibri" panose="020F0502020204030204"/>
              </a:rPr>
              <a:t> on a </a:t>
            </a:r>
            <a:r>
              <a:rPr lang="de-DE" sz="2160" dirty="0" err="1">
                <a:solidFill>
                  <a:prstClr val="black"/>
                </a:solidFill>
                <a:latin typeface="Calibri" panose="020F0502020204030204"/>
              </a:rPr>
              <a:t>business</a:t>
            </a:r>
            <a:r>
              <a:rPr lang="de-DE" sz="2160" dirty="0">
                <a:solidFill>
                  <a:prstClr val="black"/>
                </a:solidFill>
                <a:latin typeface="Calibri" panose="020F0502020204030204"/>
              </a:rPr>
              <a:t> </a:t>
            </a:r>
            <a:r>
              <a:rPr lang="de-DE" sz="2160" dirty="0" err="1">
                <a:solidFill>
                  <a:prstClr val="black"/>
                </a:solidFill>
                <a:latin typeface="Calibri" panose="020F0502020204030204"/>
              </a:rPr>
              <a:t>account</a:t>
            </a:r>
            <a:r>
              <a:rPr lang="de-DE" sz="2160" dirty="0">
                <a:solidFill>
                  <a:prstClr val="black"/>
                </a:solidFill>
                <a:latin typeface="Calibri" panose="020F0502020204030204"/>
              </a:rPr>
              <a:t>, </a:t>
            </a:r>
            <a:r>
              <a:rPr lang="de-DE" sz="2160" dirty="0" err="1">
                <a:solidFill>
                  <a:prstClr val="black"/>
                </a:solidFill>
                <a:latin typeface="Calibri" panose="020F0502020204030204"/>
              </a:rPr>
              <a:t>when</a:t>
            </a:r>
            <a:r>
              <a:rPr lang="de-DE" sz="2160" dirty="0">
                <a:solidFill>
                  <a:prstClr val="black"/>
                </a:solidFill>
                <a:latin typeface="Calibri" panose="020F0502020204030204"/>
              </a:rPr>
              <a:t> </a:t>
            </a:r>
            <a:r>
              <a:rPr lang="de-DE" sz="2160" dirty="0" err="1">
                <a:solidFill>
                  <a:prstClr val="black"/>
                </a:solidFill>
                <a:latin typeface="Calibri" panose="020F0502020204030204"/>
              </a:rPr>
              <a:t>these</a:t>
            </a:r>
            <a:r>
              <a:rPr lang="de-DE" sz="2160" dirty="0">
                <a:solidFill>
                  <a:prstClr val="black"/>
                </a:solidFill>
                <a:latin typeface="Calibri" panose="020F0502020204030204"/>
              </a:rPr>
              <a:t> </a:t>
            </a:r>
            <a:r>
              <a:rPr lang="de-DE" sz="2160" dirty="0" err="1">
                <a:solidFill>
                  <a:prstClr val="black"/>
                </a:solidFill>
                <a:latin typeface="Calibri" panose="020F0502020204030204"/>
              </a:rPr>
              <a:t>are</a:t>
            </a:r>
            <a:r>
              <a:rPr lang="de-DE" sz="2160" dirty="0">
                <a:solidFill>
                  <a:prstClr val="black"/>
                </a:solidFill>
                <a:latin typeface="Calibri" panose="020F0502020204030204"/>
              </a:rPr>
              <a:t> </a:t>
            </a:r>
            <a:r>
              <a:rPr lang="de-DE" sz="2160" dirty="0" err="1">
                <a:solidFill>
                  <a:prstClr val="black"/>
                </a:solidFill>
                <a:latin typeface="Calibri" panose="020F0502020204030204"/>
              </a:rPr>
              <a:t>marked</a:t>
            </a:r>
            <a:r>
              <a:rPr lang="de-DE" sz="2160" dirty="0">
                <a:solidFill>
                  <a:prstClr val="black"/>
                </a:solidFill>
                <a:latin typeface="Calibri" panose="020F0502020204030204"/>
              </a:rPr>
              <a:t> </a:t>
            </a:r>
            <a:r>
              <a:rPr lang="de-DE" sz="2160" dirty="0" err="1">
                <a:solidFill>
                  <a:prstClr val="black"/>
                </a:solidFill>
                <a:latin typeface="Calibri" panose="020F0502020204030204"/>
              </a:rPr>
              <a:t>as</a:t>
            </a:r>
            <a:r>
              <a:rPr lang="de-DE" sz="2160" dirty="0">
                <a:solidFill>
                  <a:prstClr val="black"/>
                </a:solidFill>
                <a:latin typeface="Calibri" panose="020F0502020204030204"/>
              </a:rPr>
              <a:t> privat. This </a:t>
            </a:r>
            <a:r>
              <a:rPr lang="de-DE" sz="2160" dirty="0" err="1">
                <a:solidFill>
                  <a:prstClr val="black"/>
                </a:solidFill>
                <a:latin typeface="Calibri" panose="020F0502020204030204"/>
              </a:rPr>
              <a:t>is</a:t>
            </a:r>
            <a:r>
              <a:rPr lang="de-DE" sz="2160" dirty="0">
                <a:solidFill>
                  <a:prstClr val="black"/>
                </a:solidFill>
                <a:latin typeface="Calibri" panose="020F0502020204030204"/>
              </a:rPr>
              <a:t> </a:t>
            </a:r>
            <a:r>
              <a:rPr lang="de-DE" sz="2160" dirty="0" err="1">
                <a:solidFill>
                  <a:prstClr val="black"/>
                </a:solidFill>
                <a:latin typeface="Calibri" panose="020F0502020204030204"/>
              </a:rPr>
              <a:t>regardless</a:t>
            </a:r>
            <a:r>
              <a:rPr lang="de-DE" sz="2160" dirty="0">
                <a:solidFill>
                  <a:prstClr val="black"/>
                </a:solidFill>
                <a:latin typeface="Calibri" panose="020F0502020204030204"/>
              </a:rPr>
              <a:t> </a:t>
            </a:r>
            <a:r>
              <a:rPr lang="de-DE" sz="2160" dirty="0" err="1">
                <a:solidFill>
                  <a:prstClr val="black"/>
                </a:solidFill>
                <a:latin typeface="Calibri" panose="020F0502020204030204"/>
              </a:rPr>
              <a:t>of</a:t>
            </a:r>
            <a:r>
              <a:rPr lang="de-DE" sz="2160" dirty="0">
                <a:solidFill>
                  <a:prstClr val="black"/>
                </a:solidFill>
                <a:latin typeface="Calibri" panose="020F0502020204030204"/>
              </a:rPr>
              <a:t> </a:t>
            </a:r>
            <a:r>
              <a:rPr lang="de-DE" sz="2160" dirty="0" err="1">
                <a:solidFill>
                  <a:prstClr val="black"/>
                </a:solidFill>
                <a:latin typeface="Calibri" panose="020F0502020204030204"/>
              </a:rPr>
              <a:t>whether</a:t>
            </a:r>
            <a:r>
              <a:rPr lang="de-DE" sz="2160" dirty="0">
                <a:solidFill>
                  <a:prstClr val="black"/>
                </a:solidFill>
                <a:latin typeface="Calibri" panose="020F0502020204030204"/>
              </a:rPr>
              <a:t> private </a:t>
            </a:r>
            <a:r>
              <a:rPr lang="de-DE" sz="2160" dirty="0" err="1">
                <a:solidFill>
                  <a:prstClr val="black"/>
                </a:solidFill>
                <a:latin typeface="Calibri" panose="020F0502020204030204"/>
              </a:rPr>
              <a:t>use</a:t>
            </a:r>
            <a:r>
              <a:rPr lang="de-DE" sz="2160" dirty="0">
                <a:solidFill>
                  <a:prstClr val="black"/>
                </a:solidFill>
                <a:latin typeface="Calibri" panose="020F0502020204030204"/>
              </a:rPr>
              <a:t> </a:t>
            </a:r>
            <a:r>
              <a:rPr lang="de-DE" sz="2160" dirty="0" err="1">
                <a:solidFill>
                  <a:prstClr val="black"/>
                </a:solidFill>
                <a:latin typeface="Calibri" panose="020F0502020204030204"/>
              </a:rPr>
              <a:t>of</a:t>
            </a:r>
            <a:r>
              <a:rPr lang="de-DE" sz="2160" dirty="0">
                <a:solidFill>
                  <a:prstClr val="black"/>
                </a:solidFill>
                <a:latin typeface="Calibri" panose="020F0502020204030204"/>
              </a:rPr>
              <a:t> email </a:t>
            </a:r>
            <a:r>
              <a:rPr lang="de-DE" sz="2160" dirty="0" err="1">
                <a:solidFill>
                  <a:prstClr val="black"/>
                </a:solidFill>
                <a:latin typeface="Calibri" panose="020F0502020204030204"/>
              </a:rPr>
              <a:t>accounts</a:t>
            </a:r>
            <a:r>
              <a:rPr lang="de-DE" sz="2160" dirty="0">
                <a:solidFill>
                  <a:prstClr val="black"/>
                </a:solidFill>
                <a:latin typeface="Calibri" panose="020F0502020204030204"/>
              </a:rPr>
              <a:t> </a:t>
            </a:r>
            <a:r>
              <a:rPr lang="de-DE" sz="2160" dirty="0" err="1">
                <a:solidFill>
                  <a:prstClr val="black"/>
                </a:solidFill>
                <a:latin typeface="Calibri" panose="020F0502020204030204"/>
              </a:rPr>
              <a:t>are</a:t>
            </a:r>
            <a:r>
              <a:rPr lang="de-DE" sz="2160" dirty="0">
                <a:solidFill>
                  <a:prstClr val="black"/>
                </a:solidFill>
                <a:latin typeface="Calibri" panose="020F0502020204030204"/>
              </a:rPr>
              <a:t> </a:t>
            </a:r>
            <a:r>
              <a:rPr lang="de-DE" sz="2160" dirty="0" err="1">
                <a:solidFill>
                  <a:prstClr val="black"/>
                </a:solidFill>
                <a:latin typeface="Calibri" panose="020F0502020204030204"/>
              </a:rPr>
              <a:t>permitted</a:t>
            </a:r>
            <a:r>
              <a:rPr lang="de-DE" sz="2160" dirty="0">
                <a:solidFill>
                  <a:prstClr val="black"/>
                </a:solidFill>
                <a:latin typeface="Calibri" panose="020F0502020204030204"/>
              </a:rPr>
              <a:t> </a:t>
            </a:r>
            <a:r>
              <a:rPr lang="de-DE" sz="2160" dirty="0" err="1">
                <a:solidFill>
                  <a:prstClr val="black"/>
                </a:solidFill>
                <a:latin typeface="Calibri" panose="020F0502020204030204"/>
              </a:rPr>
              <a:t>or</a:t>
            </a:r>
            <a:r>
              <a:rPr lang="de-DE" sz="2160" dirty="0">
                <a:solidFill>
                  <a:prstClr val="black"/>
                </a:solidFill>
                <a:latin typeface="Calibri" panose="020F0502020204030204"/>
              </a:rPr>
              <a:t> not. </a:t>
            </a:r>
            <a:r>
              <a:rPr lang="de-DE" sz="2160" dirty="0" err="1">
                <a:solidFill>
                  <a:prstClr val="black"/>
                </a:solidFill>
                <a:latin typeface="Calibri" panose="020F0502020204030204"/>
              </a:rPr>
              <a:t>When</a:t>
            </a:r>
            <a:r>
              <a:rPr lang="de-DE" sz="2160" dirty="0">
                <a:solidFill>
                  <a:prstClr val="black"/>
                </a:solidFill>
                <a:latin typeface="Calibri" panose="020F0502020204030204"/>
              </a:rPr>
              <a:t> private </a:t>
            </a:r>
            <a:r>
              <a:rPr lang="de-DE" sz="2160" dirty="0" err="1">
                <a:solidFill>
                  <a:prstClr val="black"/>
                </a:solidFill>
                <a:latin typeface="Calibri" panose="020F0502020204030204"/>
              </a:rPr>
              <a:t>use</a:t>
            </a:r>
            <a:r>
              <a:rPr lang="de-DE" sz="2160" dirty="0">
                <a:solidFill>
                  <a:prstClr val="black"/>
                </a:solidFill>
                <a:latin typeface="Calibri" panose="020F0502020204030204"/>
              </a:rPr>
              <a:t> </a:t>
            </a:r>
            <a:r>
              <a:rPr lang="de-DE" sz="2160" dirty="0" err="1">
                <a:solidFill>
                  <a:prstClr val="black"/>
                </a:solidFill>
                <a:latin typeface="Calibri" panose="020F0502020204030204"/>
              </a:rPr>
              <a:t>is</a:t>
            </a:r>
            <a:r>
              <a:rPr lang="de-DE" sz="2160" dirty="0">
                <a:solidFill>
                  <a:prstClr val="black"/>
                </a:solidFill>
                <a:latin typeface="Calibri" panose="020F0502020204030204"/>
              </a:rPr>
              <a:t> </a:t>
            </a:r>
            <a:r>
              <a:rPr lang="de-DE" sz="2160" dirty="0" err="1">
                <a:solidFill>
                  <a:prstClr val="black"/>
                </a:solidFill>
                <a:latin typeface="Calibri" panose="020F0502020204030204"/>
              </a:rPr>
              <a:t>permitted</a:t>
            </a:r>
            <a:r>
              <a:rPr lang="de-DE" sz="2160" dirty="0">
                <a:solidFill>
                  <a:prstClr val="black"/>
                </a:solidFill>
                <a:latin typeface="Calibri" panose="020F0502020204030204"/>
              </a:rPr>
              <a:t>, </a:t>
            </a:r>
            <a:r>
              <a:rPr lang="de-DE" sz="2160" dirty="0" err="1">
                <a:solidFill>
                  <a:prstClr val="black"/>
                </a:solidFill>
                <a:latin typeface="Calibri" panose="020F0502020204030204"/>
              </a:rPr>
              <a:t>then</a:t>
            </a:r>
            <a:r>
              <a:rPr lang="de-DE" sz="2160" dirty="0">
                <a:solidFill>
                  <a:prstClr val="black"/>
                </a:solidFill>
                <a:latin typeface="Calibri" panose="020F0502020204030204"/>
              </a:rPr>
              <a:t> </a:t>
            </a:r>
            <a:r>
              <a:rPr lang="de-DE" sz="2160" dirty="0" err="1">
                <a:solidFill>
                  <a:prstClr val="black"/>
                </a:solidFill>
                <a:latin typeface="Calibri" panose="020F0502020204030204"/>
              </a:rPr>
              <a:t>E-mails</a:t>
            </a:r>
            <a:r>
              <a:rPr lang="de-DE" sz="2160" dirty="0">
                <a:solidFill>
                  <a:prstClr val="black"/>
                </a:solidFill>
                <a:latin typeface="Calibri" panose="020F0502020204030204"/>
              </a:rPr>
              <a:t> </a:t>
            </a:r>
            <a:r>
              <a:rPr lang="de-DE" sz="2160" dirty="0" err="1">
                <a:solidFill>
                  <a:prstClr val="black"/>
                </a:solidFill>
                <a:latin typeface="Calibri" panose="020F0502020204030204"/>
              </a:rPr>
              <a:t>are</a:t>
            </a:r>
            <a:r>
              <a:rPr lang="de-DE" sz="2160" dirty="0">
                <a:solidFill>
                  <a:prstClr val="black"/>
                </a:solidFill>
                <a:latin typeface="Calibri" panose="020F0502020204030204"/>
              </a:rPr>
              <a:t> </a:t>
            </a:r>
            <a:r>
              <a:rPr lang="de-DE" sz="2160" dirty="0" err="1">
                <a:solidFill>
                  <a:prstClr val="black"/>
                </a:solidFill>
                <a:latin typeface="Calibri" panose="020F0502020204030204"/>
              </a:rPr>
              <a:t>never</a:t>
            </a:r>
            <a:r>
              <a:rPr lang="de-DE" sz="2160" dirty="0">
                <a:solidFill>
                  <a:prstClr val="black"/>
                </a:solidFill>
                <a:latin typeface="Calibri" panose="020F0502020204030204"/>
              </a:rPr>
              <a:t> </a:t>
            </a:r>
            <a:r>
              <a:rPr lang="de-DE" sz="2160" dirty="0" err="1">
                <a:solidFill>
                  <a:prstClr val="black"/>
                </a:solidFill>
                <a:latin typeface="Calibri" panose="020F0502020204030204"/>
              </a:rPr>
              <a:t>allowed</a:t>
            </a:r>
            <a:r>
              <a:rPr lang="de-DE" sz="2160" dirty="0">
                <a:solidFill>
                  <a:prstClr val="black"/>
                </a:solidFill>
                <a:latin typeface="Calibri" panose="020F0502020204030204"/>
              </a:rPr>
              <a:t> </a:t>
            </a:r>
            <a:r>
              <a:rPr lang="de-DE" sz="2160" dirty="0" err="1">
                <a:solidFill>
                  <a:prstClr val="black"/>
                </a:solidFill>
                <a:latin typeface="Calibri" panose="020F0502020204030204"/>
              </a:rPr>
              <a:t>to</a:t>
            </a:r>
            <a:r>
              <a:rPr lang="de-DE" sz="2160" dirty="0">
                <a:solidFill>
                  <a:prstClr val="black"/>
                </a:solidFill>
                <a:latin typeface="Calibri" panose="020F0502020204030204"/>
              </a:rPr>
              <a:t> </a:t>
            </a:r>
            <a:r>
              <a:rPr lang="de-DE" sz="2160" dirty="0" err="1">
                <a:solidFill>
                  <a:prstClr val="black"/>
                </a:solidFill>
                <a:latin typeface="Calibri" panose="020F0502020204030204"/>
              </a:rPr>
              <a:t>be</a:t>
            </a:r>
            <a:r>
              <a:rPr lang="de-DE" sz="2160" dirty="0">
                <a:solidFill>
                  <a:prstClr val="black"/>
                </a:solidFill>
                <a:latin typeface="Calibri" panose="020F0502020204030204"/>
              </a:rPr>
              <a:t> </a:t>
            </a:r>
            <a:r>
              <a:rPr lang="de-DE" sz="2160" dirty="0" err="1">
                <a:solidFill>
                  <a:prstClr val="black"/>
                </a:solidFill>
                <a:latin typeface="Calibri" panose="020F0502020204030204"/>
              </a:rPr>
              <a:t>read</a:t>
            </a:r>
            <a:r>
              <a:rPr lang="de-DE" sz="2160" dirty="0">
                <a:solidFill>
                  <a:prstClr val="black"/>
                </a:solidFill>
                <a:latin typeface="Calibri" panose="020F0502020204030204"/>
              </a:rPr>
              <a:t>/</a:t>
            </a:r>
            <a:r>
              <a:rPr lang="de-DE" sz="2160" dirty="0" err="1">
                <a:solidFill>
                  <a:prstClr val="black"/>
                </a:solidFill>
                <a:latin typeface="Calibri" panose="020F0502020204030204"/>
              </a:rPr>
              <a:t>accessed</a:t>
            </a:r>
            <a:r>
              <a:rPr lang="de-DE" sz="2160" dirty="0">
                <a:solidFill>
                  <a:prstClr val="black"/>
                </a:solidFill>
                <a:latin typeface="Calibri" panose="020F0502020204030204"/>
              </a:rPr>
              <a:t>.</a:t>
            </a:r>
          </a:p>
        </p:txBody>
      </p:sp>
      <p:sp>
        <p:nvSpPr>
          <p:cNvPr id="5" name="Rechteck 4">
            <a:extLst>
              <a:ext uri="{FF2B5EF4-FFF2-40B4-BE49-F238E27FC236}">
                <a16:creationId xmlns:a16="http://schemas.microsoft.com/office/drawing/2014/main" id="{8CB6BE53-6BF7-42DF-824F-A89E84B9BE51}"/>
              </a:ext>
            </a:extLst>
          </p:cNvPr>
          <p:cNvSpPr/>
          <p:nvPr/>
        </p:nvSpPr>
        <p:spPr>
          <a:xfrm>
            <a:off x="585216" y="3409561"/>
            <a:ext cx="13108838" cy="2751522"/>
          </a:xfrm>
          <a:prstGeom prst="rect">
            <a:avLst/>
          </a:prstGeom>
        </p:spPr>
        <p:txBody>
          <a:bodyPr wrap="square">
            <a:spAutoFit/>
          </a:bodyPr>
          <a:lstStyle/>
          <a:p>
            <a:pPr defTabSz="1097280"/>
            <a:r>
              <a:rPr lang="en-US" sz="2160" b="1" dirty="0">
                <a:solidFill>
                  <a:srgbClr val="000000"/>
                </a:solidFill>
                <a:latin typeface="Calibri" panose="020F0502020204030204"/>
              </a:rPr>
              <a:t>USA:</a:t>
            </a:r>
          </a:p>
          <a:p>
            <a:pPr defTabSz="1097280"/>
            <a:r>
              <a:rPr lang="en-US" sz="2160" dirty="0">
                <a:solidFill>
                  <a:srgbClr val="000000"/>
                </a:solidFill>
                <a:latin typeface="Calibri" panose="020F0502020204030204"/>
              </a:rPr>
              <a:t>Email Isn't Private. Courts have found that employers are generally free to read employee email messages, as long as there's a valid business purpose for doing so.</a:t>
            </a:r>
          </a:p>
          <a:p>
            <a:pPr defTabSz="1097280"/>
            <a:r>
              <a:rPr lang="en-US" sz="2160" b="1" dirty="0">
                <a:solidFill>
                  <a:srgbClr val="000000"/>
                </a:solidFill>
                <a:latin typeface="Calibri" panose="020F0502020204030204"/>
              </a:rPr>
              <a:t>Company email policies.</a:t>
            </a:r>
            <a:r>
              <a:rPr lang="en-US" sz="2160" dirty="0">
                <a:solidFill>
                  <a:srgbClr val="000000"/>
                </a:solidFill>
                <a:latin typeface="Calibri" panose="020F0502020204030204"/>
              </a:rPr>
              <a:t> These days, many companies reinforce these rights by adopting email policies telling employees that their email isn't private and that the company is monitoring email messages. Some companies also require employees to sign a form acknowledging that their email isn't private.</a:t>
            </a:r>
          </a:p>
          <a:p>
            <a:pPr defTabSz="1097280"/>
            <a:r>
              <a:rPr lang="en-US" sz="2160" b="1" dirty="0">
                <a:solidFill>
                  <a:srgbClr val="000000"/>
                </a:solidFill>
                <a:latin typeface="Calibri" panose="020F0502020204030204"/>
              </a:rPr>
              <a:t>Companies without email policies. </a:t>
            </a:r>
            <a:r>
              <a:rPr lang="en-US" sz="2160" dirty="0">
                <a:solidFill>
                  <a:srgbClr val="000000"/>
                </a:solidFill>
                <a:latin typeface="Calibri" panose="020F0502020204030204"/>
              </a:rPr>
              <a:t> Even if your employer doesn't have an email policy, it still probably has the legal right to read employee email messages sent using its equipment and network.</a:t>
            </a:r>
          </a:p>
        </p:txBody>
      </p:sp>
      <p:sp>
        <p:nvSpPr>
          <p:cNvPr id="6" name="Textfeld 5">
            <a:extLst>
              <a:ext uri="{FF2B5EF4-FFF2-40B4-BE49-F238E27FC236}">
                <a16:creationId xmlns:a16="http://schemas.microsoft.com/office/drawing/2014/main" id="{4DEAE588-B619-4DE5-BE6D-5562CF1B9F5E}"/>
              </a:ext>
            </a:extLst>
          </p:cNvPr>
          <p:cNvSpPr txBox="1"/>
          <p:nvPr/>
        </p:nvSpPr>
        <p:spPr>
          <a:xfrm>
            <a:off x="713232" y="625450"/>
            <a:ext cx="12113971" cy="757130"/>
          </a:xfrm>
          <a:prstGeom prst="rect">
            <a:avLst/>
          </a:prstGeom>
          <a:noFill/>
        </p:spPr>
        <p:txBody>
          <a:bodyPr wrap="square" rtlCol="0">
            <a:spAutoFit/>
          </a:bodyPr>
          <a:lstStyle/>
          <a:p>
            <a:pPr defTabSz="1097280"/>
            <a:r>
              <a:rPr lang="de-DE" sz="2160" b="1" dirty="0">
                <a:solidFill>
                  <a:prstClr val="black"/>
                </a:solidFill>
                <a:latin typeface="Calibri" panose="020F0502020204030204"/>
              </a:rPr>
              <a:t>ITMs </a:t>
            </a:r>
            <a:r>
              <a:rPr lang="de-DE" sz="2160" b="1" dirty="0" err="1">
                <a:solidFill>
                  <a:prstClr val="black"/>
                </a:solidFill>
                <a:latin typeface="Calibri" panose="020F0502020204030204"/>
              </a:rPr>
              <a:t>work</a:t>
            </a:r>
            <a:r>
              <a:rPr lang="de-DE" sz="2160" b="1" dirty="0">
                <a:solidFill>
                  <a:prstClr val="black"/>
                </a:solidFill>
                <a:latin typeface="Calibri" panose="020F0502020204030204"/>
              </a:rPr>
              <a:t> different in Europe (GDPR + national </a:t>
            </a:r>
            <a:r>
              <a:rPr lang="de-DE" sz="2160" b="1" dirty="0" err="1">
                <a:solidFill>
                  <a:prstClr val="black"/>
                </a:solidFill>
                <a:latin typeface="Calibri" panose="020F0502020204030204"/>
              </a:rPr>
              <a:t>legislation</a:t>
            </a:r>
            <a:r>
              <a:rPr lang="de-DE" sz="2160" b="1" dirty="0">
                <a:solidFill>
                  <a:prstClr val="black"/>
                </a:solidFill>
                <a:latin typeface="Calibri" panose="020F0502020204030204"/>
              </a:rPr>
              <a:t>) and </a:t>
            </a:r>
            <a:r>
              <a:rPr lang="de-DE" sz="2160" b="1" dirty="0" err="1">
                <a:solidFill>
                  <a:prstClr val="black"/>
                </a:solidFill>
                <a:latin typeface="Calibri" panose="020F0502020204030204"/>
              </a:rPr>
              <a:t>other</a:t>
            </a:r>
            <a:r>
              <a:rPr lang="de-DE" sz="2160" b="1" dirty="0">
                <a:solidFill>
                  <a:prstClr val="black"/>
                </a:solidFill>
                <a:latin typeface="Calibri" panose="020F0502020204030204"/>
              </a:rPr>
              <a:t> countries (e.g. USA). This </a:t>
            </a:r>
            <a:r>
              <a:rPr lang="de-DE" sz="2160" b="1" dirty="0" err="1">
                <a:solidFill>
                  <a:prstClr val="black"/>
                </a:solidFill>
                <a:latin typeface="Calibri" panose="020F0502020204030204"/>
              </a:rPr>
              <a:t>has</a:t>
            </a:r>
            <a:r>
              <a:rPr lang="de-DE" sz="2160" b="1" dirty="0">
                <a:solidFill>
                  <a:prstClr val="black"/>
                </a:solidFill>
                <a:latin typeface="Calibri" panose="020F0502020204030204"/>
              </a:rPr>
              <a:t> </a:t>
            </a:r>
            <a:r>
              <a:rPr lang="de-DE" sz="2160" b="1" dirty="0" err="1">
                <a:solidFill>
                  <a:prstClr val="black"/>
                </a:solidFill>
                <a:latin typeface="Calibri" panose="020F0502020204030204"/>
              </a:rPr>
              <a:t>implications</a:t>
            </a:r>
            <a:r>
              <a:rPr lang="de-DE" sz="2160" b="1" dirty="0">
                <a:solidFill>
                  <a:prstClr val="black"/>
                </a:solidFill>
                <a:latin typeface="Calibri" panose="020F0502020204030204"/>
              </a:rPr>
              <a:t> </a:t>
            </a:r>
            <a:r>
              <a:rPr lang="de-DE" sz="2160" b="1" dirty="0" err="1">
                <a:solidFill>
                  <a:prstClr val="black"/>
                </a:solidFill>
                <a:latin typeface="Calibri" panose="020F0502020204030204"/>
              </a:rPr>
              <a:t>for</a:t>
            </a:r>
            <a:r>
              <a:rPr lang="de-DE" sz="2160" b="1" dirty="0">
                <a:solidFill>
                  <a:prstClr val="black"/>
                </a:solidFill>
                <a:latin typeface="Calibri" panose="020F0502020204030204"/>
              </a:rPr>
              <a:t> multinational </a:t>
            </a:r>
            <a:r>
              <a:rPr lang="de-DE" sz="2160" b="1" dirty="0" err="1">
                <a:solidFill>
                  <a:prstClr val="black"/>
                </a:solidFill>
                <a:latin typeface="Calibri" panose="020F0502020204030204"/>
              </a:rPr>
              <a:t>companies</a:t>
            </a:r>
            <a:r>
              <a:rPr lang="de-DE" sz="2160" b="1" dirty="0">
                <a:solidFill>
                  <a:prstClr val="black"/>
                </a:solidFill>
                <a:latin typeface="Calibri" panose="020F0502020204030204"/>
              </a:rPr>
              <a:t> </a:t>
            </a:r>
            <a:r>
              <a:rPr lang="de-DE" sz="2160" b="1" dirty="0" err="1">
                <a:solidFill>
                  <a:prstClr val="black"/>
                </a:solidFill>
                <a:latin typeface="Calibri" panose="020F0502020204030204"/>
              </a:rPr>
              <a:t>applying</a:t>
            </a:r>
            <a:r>
              <a:rPr lang="de-DE" sz="2160" b="1" dirty="0">
                <a:solidFill>
                  <a:prstClr val="black"/>
                </a:solidFill>
                <a:latin typeface="Calibri" panose="020F0502020204030204"/>
              </a:rPr>
              <a:t> IPMs.</a:t>
            </a:r>
          </a:p>
        </p:txBody>
      </p:sp>
    </p:spTree>
    <p:custDataLst>
      <p:tags r:id="rId1"/>
    </p:custDataLst>
    <p:extLst>
      <p:ext uri="{BB962C8B-B14F-4D97-AF65-F5344CB8AC3E}">
        <p14:creationId xmlns:p14="http://schemas.microsoft.com/office/powerpoint/2010/main" val="8900299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452A6BC2-E910-4E1F-AD84-45A8224FB6F5}"/>
              </a:ext>
            </a:extLst>
          </p:cNvPr>
          <p:cNvPicPr>
            <a:picLocks noGrp="1" noChangeAspect="1"/>
          </p:cNvPicPr>
          <p:nvPr>
            <p:ph idx="1"/>
          </p:nvPr>
        </p:nvPicPr>
        <p:blipFill>
          <a:blip r:embed="rId2"/>
          <a:stretch>
            <a:fillRect/>
          </a:stretch>
        </p:blipFill>
        <p:spPr>
          <a:xfrm>
            <a:off x="-128472" y="-187452"/>
            <a:ext cx="4999520" cy="3314700"/>
          </a:xfrm>
          <a:prstGeom prst="rect">
            <a:avLst/>
          </a:prstGeom>
        </p:spPr>
      </p:pic>
      <p:pic>
        <p:nvPicPr>
          <p:cNvPr id="5" name="Inhaltsplatzhalter 3">
            <a:extLst>
              <a:ext uri="{FF2B5EF4-FFF2-40B4-BE49-F238E27FC236}">
                <a16:creationId xmlns:a16="http://schemas.microsoft.com/office/drawing/2014/main" id="{84008D38-21D0-4C2C-9A4C-FB9A25E42575}"/>
              </a:ext>
            </a:extLst>
          </p:cNvPr>
          <p:cNvPicPr>
            <a:picLocks noChangeAspect="1"/>
          </p:cNvPicPr>
          <p:nvPr/>
        </p:nvPicPr>
        <p:blipFill>
          <a:blip r:embed="rId3"/>
          <a:stretch>
            <a:fillRect/>
          </a:stretch>
        </p:blipFill>
        <p:spPr>
          <a:xfrm>
            <a:off x="4871048" y="438149"/>
            <a:ext cx="9405400" cy="7242810"/>
          </a:xfrm>
          <a:prstGeom prst="rect">
            <a:avLst/>
          </a:prstGeom>
        </p:spPr>
      </p:pic>
    </p:spTree>
    <p:extLst>
      <p:ext uri="{BB962C8B-B14F-4D97-AF65-F5344CB8AC3E}">
        <p14:creationId xmlns:p14="http://schemas.microsoft.com/office/powerpoint/2010/main" val="4349964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1"/>
            <a:ext cx="14630398" cy="1891146"/>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754627" cy="1890553"/>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4630402" cy="1889173"/>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CEB7C66E-C86E-4137-9D84-6C41816C3252}"/>
              </a:ext>
            </a:extLst>
          </p:cNvPr>
          <p:cNvSpPr>
            <a:spLocks noGrp="1"/>
          </p:cNvSpPr>
          <p:nvPr>
            <p:ph type="title"/>
          </p:nvPr>
        </p:nvSpPr>
        <p:spPr>
          <a:xfrm>
            <a:off x="839656" y="297646"/>
            <a:ext cx="8476465" cy="1391040"/>
          </a:xfrm>
        </p:spPr>
        <p:txBody>
          <a:bodyPr vert="horz" lIns="109728" tIns="54864" rIns="109728" bIns="54864" rtlCol="0" anchor="ctr">
            <a:normAutofit/>
          </a:bodyPr>
          <a:lstStyle/>
          <a:p>
            <a:r>
              <a:rPr lang="en-US" sz="4800">
                <a:solidFill>
                  <a:srgbClr val="FFFFFF"/>
                </a:solidFill>
              </a:rPr>
              <a:t>Greitzer et al 2019</a:t>
            </a:r>
          </a:p>
        </p:txBody>
      </p:sp>
      <p:pic>
        <p:nvPicPr>
          <p:cNvPr id="5" name="Grafik 4">
            <a:extLst>
              <a:ext uri="{FF2B5EF4-FFF2-40B4-BE49-F238E27FC236}">
                <a16:creationId xmlns:a16="http://schemas.microsoft.com/office/drawing/2014/main" id="{2C54F656-ECAC-4716-9C30-C151E6039C47}"/>
              </a:ext>
            </a:extLst>
          </p:cNvPr>
          <p:cNvPicPr>
            <a:picLocks noChangeAspect="1"/>
          </p:cNvPicPr>
          <p:nvPr/>
        </p:nvPicPr>
        <p:blipFill>
          <a:blip r:embed="rId2"/>
          <a:stretch>
            <a:fillRect/>
          </a:stretch>
        </p:blipFill>
        <p:spPr>
          <a:xfrm>
            <a:off x="518671" y="3348706"/>
            <a:ext cx="13593059" cy="3364283"/>
          </a:xfrm>
          <a:prstGeom prst="rect">
            <a:avLst/>
          </a:prstGeom>
        </p:spPr>
      </p:pic>
      <p:grpSp>
        <p:nvGrpSpPr>
          <p:cNvPr id="3" name="Group 2">
            <a:extLst>
              <a:ext uri="{FF2B5EF4-FFF2-40B4-BE49-F238E27FC236}">
                <a16:creationId xmlns:a16="http://schemas.microsoft.com/office/drawing/2014/main" id="{2F28BF85-511A-AEEF-636F-4A8DF31306FD}"/>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FAA680BC-B0F2-48CF-7A1B-AED16BF363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4A17837-4C33-8C85-6D3D-9CEEA79978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40170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4501D1C-846B-4A5C-A28F-C64663639C3C}"/>
              </a:ext>
            </a:extLst>
          </p:cNvPr>
          <p:cNvPicPr>
            <a:picLocks noChangeAspect="1"/>
          </p:cNvPicPr>
          <p:nvPr/>
        </p:nvPicPr>
        <p:blipFill>
          <a:blip r:embed="rId2"/>
          <a:stretch>
            <a:fillRect/>
          </a:stretch>
        </p:blipFill>
        <p:spPr>
          <a:xfrm>
            <a:off x="387434" y="1623586"/>
            <a:ext cx="6136883" cy="5989320"/>
          </a:xfrm>
          <a:prstGeom prst="rect">
            <a:avLst/>
          </a:prstGeom>
        </p:spPr>
      </p:pic>
      <p:pic>
        <p:nvPicPr>
          <p:cNvPr id="5" name="Grafik 4">
            <a:extLst>
              <a:ext uri="{FF2B5EF4-FFF2-40B4-BE49-F238E27FC236}">
                <a16:creationId xmlns:a16="http://schemas.microsoft.com/office/drawing/2014/main" id="{41533BFC-0DD7-4F7E-9000-E388FA851822}"/>
              </a:ext>
            </a:extLst>
          </p:cNvPr>
          <p:cNvPicPr>
            <a:picLocks noChangeAspect="1"/>
          </p:cNvPicPr>
          <p:nvPr/>
        </p:nvPicPr>
        <p:blipFill>
          <a:blip r:embed="rId3"/>
          <a:stretch>
            <a:fillRect/>
          </a:stretch>
        </p:blipFill>
        <p:spPr>
          <a:xfrm>
            <a:off x="6635732" y="251986"/>
            <a:ext cx="5211851" cy="3862814"/>
          </a:xfrm>
          <a:prstGeom prst="rect">
            <a:avLst/>
          </a:prstGeom>
        </p:spPr>
      </p:pic>
      <p:pic>
        <p:nvPicPr>
          <p:cNvPr id="6" name="Grafik 5">
            <a:extLst>
              <a:ext uri="{FF2B5EF4-FFF2-40B4-BE49-F238E27FC236}">
                <a16:creationId xmlns:a16="http://schemas.microsoft.com/office/drawing/2014/main" id="{CDF53ECF-D26D-4379-83B8-5AF2C03EE890}"/>
              </a:ext>
            </a:extLst>
          </p:cNvPr>
          <p:cNvPicPr>
            <a:picLocks noChangeAspect="1"/>
          </p:cNvPicPr>
          <p:nvPr/>
        </p:nvPicPr>
        <p:blipFill>
          <a:blip r:embed="rId4"/>
          <a:stretch>
            <a:fillRect/>
          </a:stretch>
        </p:blipFill>
        <p:spPr>
          <a:xfrm>
            <a:off x="6524316" y="4215816"/>
            <a:ext cx="5907833" cy="3862814"/>
          </a:xfrm>
          <a:prstGeom prst="rect">
            <a:avLst/>
          </a:prstGeom>
        </p:spPr>
      </p:pic>
      <p:sp>
        <p:nvSpPr>
          <p:cNvPr id="7" name="Textfeld 6">
            <a:extLst>
              <a:ext uri="{FF2B5EF4-FFF2-40B4-BE49-F238E27FC236}">
                <a16:creationId xmlns:a16="http://schemas.microsoft.com/office/drawing/2014/main" id="{83F8DAD5-8335-491D-9D60-E915ACCCF970}"/>
              </a:ext>
            </a:extLst>
          </p:cNvPr>
          <p:cNvSpPr txBox="1"/>
          <p:nvPr/>
        </p:nvSpPr>
        <p:spPr>
          <a:xfrm>
            <a:off x="517409" y="395095"/>
            <a:ext cx="3423514" cy="572464"/>
          </a:xfrm>
          <a:prstGeom prst="rect">
            <a:avLst/>
          </a:prstGeom>
          <a:noFill/>
        </p:spPr>
        <p:txBody>
          <a:bodyPr wrap="square" rtlCol="0">
            <a:spAutoFit/>
          </a:bodyPr>
          <a:lstStyle/>
          <a:p>
            <a:pPr defTabSz="1097280"/>
            <a:r>
              <a:rPr lang="de-DE" sz="3120" dirty="0">
                <a:solidFill>
                  <a:prstClr val="black"/>
                </a:solidFill>
                <a:latin typeface="Calibri" panose="020F0502020204030204"/>
              </a:rPr>
              <a:t>Hybrid IPM</a:t>
            </a:r>
          </a:p>
        </p:txBody>
      </p:sp>
    </p:spTree>
    <p:extLst>
      <p:ext uri="{BB962C8B-B14F-4D97-AF65-F5344CB8AC3E}">
        <p14:creationId xmlns:p14="http://schemas.microsoft.com/office/powerpoint/2010/main" val="34322359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A group of yellow figures and a red figure on the other side">
            <a:extLst>
              <a:ext uri="{FF2B5EF4-FFF2-40B4-BE49-F238E27FC236}">
                <a16:creationId xmlns:a16="http://schemas.microsoft.com/office/drawing/2014/main" id="{B09CFEF4-C8B1-BC0F-0B3D-0026D381CD04}"/>
              </a:ext>
            </a:extLst>
          </p:cNvPr>
          <p:cNvPicPr>
            <a:picLocks noChangeAspect="1"/>
          </p:cNvPicPr>
          <p:nvPr/>
        </p:nvPicPr>
        <p:blipFill>
          <a:blip r:embed="rId2">
            <a:alphaModFix amt="40000"/>
          </a:blip>
          <a:srcRect t="15730"/>
          <a:stretch/>
        </p:blipFill>
        <p:spPr>
          <a:xfrm>
            <a:off x="25" y="12"/>
            <a:ext cx="14630375" cy="8229588"/>
          </a:xfrm>
          <a:prstGeom prst="rect">
            <a:avLst/>
          </a:prstGeom>
        </p:spPr>
      </p:pic>
      <p:sp>
        <p:nvSpPr>
          <p:cNvPr id="2" name="Titel 1">
            <a:extLst>
              <a:ext uri="{FF2B5EF4-FFF2-40B4-BE49-F238E27FC236}">
                <a16:creationId xmlns:a16="http://schemas.microsoft.com/office/drawing/2014/main" id="{A530AC2A-BF8B-4A44-A18C-66472C42A77F}"/>
              </a:ext>
            </a:extLst>
          </p:cNvPr>
          <p:cNvSpPr>
            <a:spLocks noGrp="1"/>
          </p:cNvSpPr>
          <p:nvPr>
            <p:ph type="title"/>
          </p:nvPr>
        </p:nvSpPr>
        <p:spPr>
          <a:xfrm>
            <a:off x="1009499" y="1130198"/>
            <a:ext cx="12607747" cy="2468880"/>
          </a:xfrm>
        </p:spPr>
        <p:txBody>
          <a:bodyPr anchor="b">
            <a:normAutofit/>
          </a:bodyPr>
          <a:lstStyle/>
          <a:p>
            <a:r>
              <a:rPr lang="de-DE" sz="6000">
                <a:solidFill>
                  <a:schemeClr val="bg1"/>
                </a:solidFill>
              </a:rPr>
              <a:t>What you should remember</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7FE8AEA6-41D4-4BF3-A866-D965FA2E62EB}"/>
              </a:ext>
            </a:extLst>
          </p:cNvPr>
          <p:cNvSpPr>
            <a:spLocks noGrp="1"/>
          </p:cNvSpPr>
          <p:nvPr>
            <p:ph idx="1"/>
          </p:nvPr>
        </p:nvSpPr>
        <p:spPr>
          <a:xfrm>
            <a:off x="1009498" y="4202582"/>
            <a:ext cx="12607747" cy="3204058"/>
          </a:xfrm>
        </p:spPr>
        <p:txBody>
          <a:bodyPr>
            <a:normAutofit/>
          </a:bodyPr>
          <a:lstStyle/>
          <a:p>
            <a:r>
              <a:rPr lang="de-DE" sz="2400">
                <a:solidFill>
                  <a:schemeClr val="bg1"/>
                </a:solidFill>
              </a:rPr>
              <a:t>Pros and Cons of technical and non-technical measures.</a:t>
            </a:r>
          </a:p>
          <a:p>
            <a:r>
              <a:rPr lang="de-DE" sz="2400">
                <a:solidFill>
                  <a:schemeClr val="bg1"/>
                </a:solidFill>
              </a:rPr>
              <a:t>Conceptual knowledge: types of insider threats/categories and cases.</a:t>
            </a:r>
          </a:p>
          <a:p>
            <a:r>
              <a:rPr lang="de-DE" sz="2400">
                <a:solidFill>
                  <a:schemeClr val="bg1"/>
                </a:solidFill>
              </a:rPr>
              <a:t>Chances and limitations of hybrid IPMs. What‘s your opinion?</a:t>
            </a:r>
          </a:p>
          <a:p>
            <a:r>
              <a:rPr lang="de-DE" sz="2400">
                <a:solidFill>
                  <a:schemeClr val="bg1"/>
                </a:solidFill>
              </a:rPr>
              <a:t>The Critical Path Model „in principal“.</a:t>
            </a:r>
          </a:p>
          <a:p>
            <a:endParaRPr lang="de-DE" sz="2400">
              <a:solidFill>
                <a:schemeClr val="bg1"/>
              </a:solidFill>
            </a:endParaRPr>
          </a:p>
        </p:txBody>
      </p:sp>
      <p:grpSp>
        <p:nvGrpSpPr>
          <p:cNvPr id="4" name="Group 3">
            <a:extLst>
              <a:ext uri="{FF2B5EF4-FFF2-40B4-BE49-F238E27FC236}">
                <a16:creationId xmlns:a16="http://schemas.microsoft.com/office/drawing/2014/main" id="{DFA3C159-7A63-16B3-29E0-4C0E3B40B8CF}"/>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99EA2555-1399-A3C4-2E0F-1B6537FA3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40EBE978-BCBE-B344-930F-764B93C733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191453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5" y="576072"/>
            <a:ext cx="13485571" cy="707745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8" name="Gruppieren 7">
            <a:extLst>
              <a:ext uri="{FF2B5EF4-FFF2-40B4-BE49-F238E27FC236}">
                <a16:creationId xmlns:a16="http://schemas.microsoft.com/office/drawing/2014/main" id="{3F676612-DE32-904C-48B5-543F676D3254}"/>
              </a:ext>
            </a:extLst>
          </p:cNvPr>
          <p:cNvGrpSpPr/>
          <p:nvPr/>
        </p:nvGrpSpPr>
        <p:grpSpPr>
          <a:xfrm>
            <a:off x="3915176" y="772161"/>
            <a:ext cx="6800048" cy="6685279"/>
            <a:chOff x="585027" y="541610"/>
            <a:chExt cx="5873917" cy="5774779"/>
          </a:xfrm>
        </p:grpSpPr>
        <p:pic>
          <p:nvPicPr>
            <p:cNvPr id="5" name="Grafik 4">
              <a:extLst>
                <a:ext uri="{FF2B5EF4-FFF2-40B4-BE49-F238E27FC236}">
                  <a16:creationId xmlns:a16="http://schemas.microsoft.com/office/drawing/2014/main" id="{BC8AF2EC-BF85-E19A-FE99-DCB345CAB560}"/>
                </a:ext>
              </a:extLst>
            </p:cNvPr>
            <p:cNvPicPr>
              <a:picLocks noChangeAspect="1"/>
            </p:cNvPicPr>
            <p:nvPr/>
          </p:nvPicPr>
          <p:blipFill>
            <a:blip r:embed="rId2"/>
            <a:stretch>
              <a:fillRect/>
            </a:stretch>
          </p:blipFill>
          <p:spPr>
            <a:xfrm>
              <a:off x="585027" y="541610"/>
              <a:ext cx="5873917" cy="5774779"/>
            </a:xfrm>
            <a:prstGeom prst="rect">
              <a:avLst/>
            </a:prstGeom>
          </p:spPr>
        </p:pic>
        <p:pic>
          <p:nvPicPr>
            <p:cNvPr id="7" name="Grafik 6">
              <a:extLst>
                <a:ext uri="{FF2B5EF4-FFF2-40B4-BE49-F238E27FC236}">
                  <a16:creationId xmlns:a16="http://schemas.microsoft.com/office/drawing/2014/main" id="{36C0735D-F0D1-0B64-1FA5-FE86A39FB552}"/>
                </a:ext>
              </a:extLst>
            </p:cNvPr>
            <p:cNvPicPr>
              <a:picLocks noChangeAspect="1"/>
            </p:cNvPicPr>
            <p:nvPr/>
          </p:nvPicPr>
          <p:blipFill>
            <a:blip r:embed="rId3"/>
            <a:stretch>
              <a:fillRect/>
            </a:stretch>
          </p:blipFill>
          <p:spPr>
            <a:xfrm>
              <a:off x="1874982" y="806244"/>
              <a:ext cx="4304146" cy="525309"/>
            </a:xfrm>
            <a:prstGeom prst="rect">
              <a:avLst/>
            </a:prstGeom>
          </p:spPr>
        </p:pic>
      </p:grpSp>
      <p:grpSp>
        <p:nvGrpSpPr>
          <p:cNvPr id="2" name="Group 1">
            <a:extLst>
              <a:ext uri="{FF2B5EF4-FFF2-40B4-BE49-F238E27FC236}">
                <a16:creationId xmlns:a16="http://schemas.microsoft.com/office/drawing/2014/main" id="{67BA7B07-1D48-FB27-2C98-FE98D5D0A6B7}"/>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B6E8D62C-20A9-BE90-6805-58D5882CAC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2B4956AD-D908-D731-6D2B-DC963724C9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125777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FA3FD-9699-4A08-8D56-16012D542ADC}"/>
              </a:ext>
            </a:extLst>
          </p:cNvPr>
          <p:cNvSpPr>
            <a:spLocks noGrp="1"/>
          </p:cNvSpPr>
          <p:nvPr>
            <p:ph type="title"/>
          </p:nvPr>
        </p:nvSpPr>
        <p:spPr/>
        <p:txBody>
          <a:bodyPr/>
          <a:lstStyle/>
          <a:p>
            <a:r>
              <a:rPr lang="de-DE" dirty="0" err="1"/>
              <a:t>Literature</a:t>
            </a:r>
            <a:endParaRPr lang="de-DE" dirty="0"/>
          </a:p>
        </p:txBody>
      </p:sp>
      <p:sp>
        <p:nvSpPr>
          <p:cNvPr id="3" name="Inhaltsplatzhalter 2">
            <a:extLst>
              <a:ext uri="{FF2B5EF4-FFF2-40B4-BE49-F238E27FC236}">
                <a16:creationId xmlns:a16="http://schemas.microsoft.com/office/drawing/2014/main" id="{6EAD6BBB-8AB1-4822-A3AD-C2D8444BDF13}"/>
              </a:ext>
            </a:extLst>
          </p:cNvPr>
          <p:cNvSpPr>
            <a:spLocks noGrp="1"/>
          </p:cNvSpPr>
          <p:nvPr>
            <p:ph idx="1"/>
          </p:nvPr>
        </p:nvSpPr>
        <p:spPr/>
        <p:txBody>
          <a:bodyPr>
            <a:normAutofit fontScale="85000" lnSpcReduction="20000"/>
          </a:bodyPr>
          <a:lstStyle/>
          <a:p>
            <a:pPr marL="0" indent="0">
              <a:buNone/>
            </a:pPr>
            <a:r>
              <a:rPr lang="de-DE" dirty="0"/>
              <a:t>Recommended:</a:t>
            </a:r>
          </a:p>
          <a:p>
            <a:pPr marL="0" indent="0">
              <a:buNone/>
            </a:pPr>
            <a:r>
              <a:rPr lang="en-US" dirty="0"/>
              <a:t>Chattopadhyay, P., Wang, L., &amp; Tan, Y. P. (2018). Scenario-based insider threat detection from cyber activities. </a:t>
            </a:r>
            <a:r>
              <a:rPr lang="en-US" i="1" dirty="0"/>
              <a:t>IEEE Transactions on Computational Social Systems</a:t>
            </a:r>
            <a:r>
              <a:rPr lang="en-US" dirty="0"/>
              <a:t>, </a:t>
            </a:r>
            <a:r>
              <a:rPr lang="en-US" i="1" dirty="0"/>
              <a:t>5</a:t>
            </a:r>
            <a:r>
              <a:rPr lang="en-US" dirty="0"/>
              <a:t>(3), 660-675.</a:t>
            </a:r>
          </a:p>
          <a:p>
            <a:pPr marL="0" indent="0">
              <a:buNone/>
            </a:pPr>
            <a:r>
              <a:rPr lang="en-US" dirty="0" err="1"/>
              <a:t>Greitzer</a:t>
            </a:r>
            <a:r>
              <a:rPr lang="en-US" dirty="0"/>
              <a:t>, F., Purl, J., Leong, Y. M., &amp; Becker, D. S. (2018, May). </a:t>
            </a:r>
            <a:r>
              <a:rPr lang="en-US" dirty="0" err="1"/>
              <a:t>Sofit</a:t>
            </a:r>
            <a:r>
              <a:rPr lang="en-US" dirty="0"/>
              <a:t>: Sociotechnical and organizational factors for insider threat. In </a:t>
            </a:r>
            <a:r>
              <a:rPr lang="en-US" i="1" dirty="0"/>
              <a:t>2018 IEEE Security and Privacy Workshops (SPW)</a:t>
            </a:r>
            <a:r>
              <a:rPr lang="en-US" dirty="0"/>
              <a:t> (pp. 197-206). IEEE.</a:t>
            </a:r>
          </a:p>
          <a:p>
            <a:pPr marL="0" indent="0">
              <a:buNone/>
            </a:pPr>
            <a:r>
              <a:rPr lang="en-US" dirty="0"/>
              <a:t>Posey, C., Bennett, R. J., &amp; Roberts, T. L. (2011). Understanding the mindset of the abusive insider: An examination of insiders’ causal reasoning following internal security changes. </a:t>
            </a:r>
            <a:r>
              <a:rPr lang="en-US" i="1" dirty="0"/>
              <a:t>Computers &amp; Security</a:t>
            </a:r>
            <a:r>
              <a:rPr lang="en-US" dirty="0"/>
              <a:t>, </a:t>
            </a:r>
            <a:r>
              <a:rPr lang="en-US" i="1" dirty="0"/>
              <a:t>30</a:t>
            </a:r>
            <a:r>
              <a:rPr lang="en-US" dirty="0"/>
              <a:t>(6-7), 486-497.</a:t>
            </a:r>
            <a:endParaRPr lang="de-DE" dirty="0"/>
          </a:p>
          <a:p>
            <a:pPr marL="0" indent="0">
              <a:buNone/>
            </a:pPr>
            <a:r>
              <a:rPr lang="de-DE" dirty="0" err="1"/>
              <a:t>Tsiostas</a:t>
            </a:r>
            <a:r>
              <a:rPr lang="de-DE" dirty="0"/>
              <a:t>, D., Kittes, G., </a:t>
            </a:r>
            <a:r>
              <a:rPr lang="de-DE" dirty="0" err="1"/>
              <a:t>Chouliaras</a:t>
            </a:r>
            <a:r>
              <a:rPr lang="de-DE" dirty="0"/>
              <a:t>, N., </a:t>
            </a:r>
            <a:r>
              <a:rPr lang="de-DE" dirty="0" err="1"/>
              <a:t>Kantzavelou</a:t>
            </a:r>
            <a:r>
              <a:rPr lang="de-DE" dirty="0"/>
              <a:t>, I., </a:t>
            </a:r>
            <a:r>
              <a:rPr lang="de-DE" dirty="0" err="1"/>
              <a:t>Maglaras</a:t>
            </a:r>
            <a:r>
              <a:rPr lang="de-DE" dirty="0"/>
              <a:t>, L., </a:t>
            </a:r>
            <a:r>
              <a:rPr lang="de-DE" dirty="0" err="1"/>
              <a:t>Douligeris</a:t>
            </a:r>
            <a:r>
              <a:rPr lang="de-DE" dirty="0"/>
              <a:t>, C., &amp; Vlachos, V. (2020, November). The Insider </a:t>
            </a:r>
            <a:r>
              <a:rPr lang="de-DE" dirty="0" err="1"/>
              <a:t>Threat</a:t>
            </a:r>
            <a:r>
              <a:rPr lang="de-DE" dirty="0"/>
              <a:t>: </a:t>
            </a:r>
            <a:r>
              <a:rPr lang="de-DE" dirty="0" err="1"/>
              <a:t>Reasons</a:t>
            </a:r>
            <a:r>
              <a:rPr lang="de-DE" dirty="0"/>
              <a:t>, </a:t>
            </a:r>
            <a:r>
              <a:rPr lang="de-DE" dirty="0" err="1"/>
              <a:t>Effects</a:t>
            </a:r>
            <a:r>
              <a:rPr lang="de-DE" dirty="0"/>
              <a:t> and Mitigation </a:t>
            </a:r>
            <a:r>
              <a:rPr lang="de-DE" dirty="0" err="1"/>
              <a:t>Techniques</a:t>
            </a:r>
            <a:r>
              <a:rPr lang="de-DE" dirty="0"/>
              <a:t>. In </a:t>
            </a:r>
            <a:r>
              <a:rPr lang="de-DE" i="1" dirty="0"/>
              <a:t>24th Pan-</a:t>
            </a:r>
            <a:r>
              <a:rPr lang="de-DE" i="1" dirty="0" err="1"/>
              <a:t>Hellenic</a:t>
            </a:r>
            <a:r>
              <a:rPr lang="de-DE" i="1" dirty="0"/>
              <a:t> Conference on </a:t>
            </a:r>
            <a:r>
              <a:rPr lang="de-DE" i="1" dirty="0" err="1"/>
              <a:t>Informatics</a:t>
            </a:r>
            <a:r>
              <a:rPr lang="de-DE" dirty="0"/>
              <a:t> (pp. 340-345).</a:t>
            </a:r>
          </a:p>
          <a:p>
            <a:pPr marL="0" indent="0">
              <a:buNone/>
            </a:pPr>
            <a:endParaRPr lang="de-DE" dirty="0"/>
          </a:p>
        </p:txBody>
      </p:sp>
    </p:spTree>
    <p:extLst>
      <p:ext uri="{BB962C8B-B14F-4D97-AF65-F5344CB8AC3E}">
        <p14:creationId xmlns:p14="http://schemas.microsoft.com/office/powerpoint/2010/main" val="3962330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BDC6E-50DF-53E9-165D-09238C0E8163}"/>
              </a:ext>
            </a:extLst>
          </p:cNvPr>
          <p:cNvPicPr>
            <a:picLocks noChangeAspect="1"/>
          </p:cNvPicPr>
          <p:nvPr/>
        </p:nvPicPr>
        <p:blipFill>
          <a:blip r:embed="rId3">
            <a:alphaModFix amt="31000"/>
          </a:blip>
          <a:stretch>
            <a:fillRect/>
          </a:stretch>
        </p:blipFill>
        <p:spPr>
          <a:xfrm>
            <a:off x="1139179" y="0"/>
            <a:ext cx="12352043" cy="8229600"/>
          </a:xfrm>
          <a:prstGeom prst="rect">
            <a:avLst/>
          </a:prstGeom>
        </p:spPr>
      </p:pic>
      <p:pic>
        <p:nvPicPr>
          <p:cNvPr id="90117" name="Picture 5"/>
          <p:cNvPicPr>
            <a:picLocks noChangeAspect="1" noChangeArrowheads="1"/>
          </p:cNvPicPr>
          <p:nvPr/>
        </p:nvPicPr>
        <p:blipFill>
          <a:blip r:embed="rId4" cstate="print"/>
          <a:srcRect/>
          <a:stretch>
            <a:fillRect/>
          </a:stretch>
        </p:blipFill>
        <p:spPr bwMode="auto">
          <a:xfrm>
            <a:off x="7574431" y="4892486"/>
            <a:ext cx="1908810" cy="1211580"/>
          </a:xfrm>
          <a:prstGeom prst="rect">
            <a:avLst/>
          </a:prstGeom>
          <a:noFill/>
          <a:ln w="9525">
            <a:noFill/>
            <a:miter lim="800000"/>
            <a:headEnd/>
            <a:tailEnd/>
          </a:ln>
        </p:spPr>
      </p:pic>
      <p:pic>
        <p:nvPicPr>
          <p:cNvPr id="90116"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6537514" y="2040970"/>
            <a:ext cx="1987421" cy="1987421"/>
          </a:xfrm>
          <a:prstGeom prst="rect">
            <a:avLst/>
          </a:prstGeom>
          <a:noFill/>
        </p:spPr>
      </p:pic>
      <p:pic>
        <p:nvPicPr>
          <p:cNvPr id="6"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8265706" y="2559427"/>
            <a:ext cx="1987421" cy="1987421"/>
          </a:xfrm>
          <a:prstGeom prst="rect">
            <a:avLst/>
          </a:prstGeom>
          <a:noFill/>
        </p:spPr>
      </p:pic>
      <p:pic>
        <p:nvPicPr>
          <p:cNvPr id="7"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7747248" y="1436102"/>
            <a:ext cx="1987421" cy="1987421"/>
          </a:xfrm>
          <a:prstGeom prst="rect">
            <a:avLst/>
          </a:prstGeom>
          <a:noFill/>
        </p:spPr>
      </p:pic>
      <p:pic>
        <p:nvPicPr>
          <p:cNvPr id="8"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7055971" y="2991475"/>
            <a:ext cx="1987421" cy="1987421"/>
          </a:xfrm>
          <a:prstGeom prst="rect">
            <a:avLst/>
          </a:prstGeom>
          <a:noFill/>
        </p:spPr>
      </p:pic>
      <p:pic>
        <p:nvPicPr>
          <p:cNvPr id="9"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5673418" y="3682752"/>
            <a:ext cx="1987421" cy="1987421"/>
          </a:xfrm>
          <a:prstGeom prst="rect">
            <a:avLst/>
          </a:prstGeom>
          <a:noFill/>
        </p:spPr>
      </p:pic>
      <p:pic>
        <p:nvPicPr>
          <p:cNvPr id="10"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8438525" y="4719667"/>
            <a:ext cx="1987421" cy="1987421"/>
          </a:xfrm>
          <a:prstGeom prst="rect">
            <a:avLst/>
          </a:prstGeom>
          <a:noFill/>
        </p:spPr>
      </p:pic>
      <p:pic>
        <p:nvPicPr>
          <p:cNvPr id="11"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5327779" y="4201210"/>
            <a:ext cx="1987421" cy="1987421"/>
          </a:xfrm>
          <a:prstGeom prst="rect">
            <a:avLst/>
          </a:prstGeom>
          <a:noFill/>
        </p:spPr>
      </p:pic>
      <p:pic>
        <p:nvPicPr>
          <p:cNvPr id="12"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7574429" y="3769162"/>
            <a:ext cx="1987421" cy="1987421"/>
          </a:xfrm>
          <a:prstGeom prst="rect">
            <a:avLst/>
          </a:prstGeom>
          <a:noFill/>
        </p:spPr>
      </p:pic>
      <p:pic>
        <p:nvPicPr>
          <p:cNvPr id="13"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6710333" y="3509933"/>
            <a:ext cx="1987421" cy="1987421"/>
          </a:xfrm>
          <a:prstGeom prst="rect">
            <a:avLst/>
          </a:prstGeom>
          <a:noFill/>
        </p:spPr>
      </p:pic>
      <p:pic>
        <p:nvPicPr>
          <p:cNvPr id="14"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5327779" y="1868150"/>
            <a:ext cx="1987421" cy="1987421"/>
          </a:xfrm>
          <a:prstGeom prst="rect">
            <a:avLst/>
          </a:prstGeom>
          <a:noFill/>
        </p:spPr>
      </p:pic>
      <p:pic>
        <p:nvPicPr>
          <p:cNvPr id="15"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8697754" y="2991475"/>
            <a:ext cx="1987421" cy="1987421"/>
          </a:xfrm>
          <a:prstGeom prst="rect">
            <a:avLst/>
          </a:prstGeom>
          <a:noFill/>
        </p:spPr>
      </p:pic>
      <p:pic>
        <p:nvPicPr>
          <p:cNvPr id="16"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8265706" y="5065306"/>
            <a:ext cx="1987421" cy="1987421"/>
          </a:xfrm>
          <a:prstGeom prst="rect">
            <a:avLst/>
          </a:prstGeom>
          <a:noFill/>
        </p:spPr>
      </p:pic>
      <p:pic>
        <p:nvPicPr>
          <p:cNvPr id="17"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5776410" y="2559427"/>
            <a:ext cx="1987421" cy="1987421"/>
          </a:xfrm>
          <a:prstGeom prst="rect">
            <a:avLst/>
          </a:prstGeom>
          <a:noFill/>
        </p:spPr>
      </p:pic>
      <p:pic>
        <p:nvPicPr>
          <p:cNvPr id="18"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6105466" y="3250704"/>
            <a:ext cx="1987421" cy="1987421"/>
          </a:xfrm>
          <a:prstGeom prst="rect">
            <a:avLst/>
          </a:prstGeom>
          <a:noFill/>
        </p:spPr>
      </p:pic>
      <p:pic>
        <p:nvPicPr>
          <p:cNvPr id="19"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4982141" y="2991475"/>
            <a:ext cx="1987421" cy="1987421"/>
          </a:xfrm>
          <a:prstGeom prst="rect">
            <a:avLst/>
          </a:prstGeom>
          <a:noFill/>
        </p:spPr>
      </p:pic>
      <p:pic>
        <p:nvPicPr>
          <p:cNvPr id="20" name="Picture 4" descr="Fish 8 Black White Line Art Coloring Sheet Colouring Page 555px.png"/>
          <p:cNvPicPr>
            <a:picLocks noChangeAspect="1" noChangeArrowheads="1"/>
          </p:cNvPicPr>
          <p:nvPr/>
        </p:nvPicPr>
        <p:blipFill>
          <a:blip r:embed="rId5" cstate="print"/>
          <a:srcRect/>
          <a:stretch>
            <a:fillRect/>
          </a:stretch>
        </p:blipFill>
        <p:spPr bwMode="auto">
          <a:xfrm>
            <a:off x="5587008" y="4892486"/>
            <a:ext cx="1987421" cy="1987421"/>
          </a:xfrm>
          <a:prstGeom prst="rect">
            <a:avLst/>
          </a:prstGeom>
          <a:noFill/>
        </p:spPr>
      </p:pic>
      <p:sp>
        <p:nvSpPr>
          <p:cNvPr id="23" name="Tittel 1"/>
          <p:cNvSpPr>
            <a:spLocks noGrp="1"/>
          </p:cNvSpPr>
          <p:nvPr>
            <p:ph type="title"/>
          </p:nvPr>
        </p:nvSpPr>
        <p:spPr/>
        <p:txBody>
          <a:bodyPr/>
          <a:lstStyle/>
          <a:p>
            <a:r>
              <a:rPr lang="nb-NO" dirty="0"/>
              <a:t>Why the fish...?</a:t>
            </a:r>
          </a:p>
        </p:txBody>
      </p:sp>
    </p:spTree>
    <p:custDataLst>
      <p:tags r:id="rId1"/>
    </p:custDataLst>
    <p:extLst>
      <p:ext uri="{BB962C8B-B14F-4D97-AF65-F5344CB8AC3E}">
        <p14:creationId xmlns:p14="http://schemas.microsoft.com/office/powerpoint/2010/main" val="113634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1000" fill="hold"/>
                                        <p:tgtEl>
                                          <p:spTgt spid="90116"/>
                                        </p:tgtEl>
                                        <p:attrNameLst>
                                          <p:attrName>ppt_x</p:attrName>
                                        </p:attrNameLst>
                                      </p:cBhvr>
                                      <p:tavLst>
                                        <p:tav tm="0">
                                          <p:val>
                                            <p:strVal val="1+#ppt_w/2"/>
                                          </p:val>
                                        </p:tav>
                                        <p:tav tm="100000">
                                          <p:val>
                                            <p:strVal val="#ppt_x"/>
                                          </p:val>
                                        </p:tav>
                                      </p:tavLst>
                                    </p:anim>
                                    <p:anim calcmode="lin" valueType="num">
                                      <p:cBhvr additive="base">
                                        <p:cTn id="8" dur="1000" fill="hold"/>
                                        <p:tgtEl>
                                          <p:spTgt spid="901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1+#ppt_w/2"/>
                                          </p:val>
                                        </p:tav>
                                        <p:tav tm="100000">
                                          <p:val>
                                            <p:strVal val="#ppt_x"/>
                                          </p:val>
                                        </p:tav>
                                      </p:tavLst>
                                    </p:anim>
                                    <p:anim calcmode="lin" valueType="num">
                                      <p:cBhvr additive="base">
                                        <p:cTn id="16" dur="2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1+#ppt_w/2"/>
                                          </p:val>
                                        </p:tav>
                                        <p:tav tm="100000">
                                          <p:val>
                                            <p:strVal val="#ppt_x"/>
                                          </p:val>
                                        </p:tav>
                                      </p:tavLst>
                                    </p:anim>
                                    <p:anim calcmode="lin" valueType="num">
                                      <p:cBhvr additive="base">
                                        <p:cTn id="20" dur="2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1+#ppt_w/2"/>
                                          </p:val>
                                        </p:tav>
                                        <p:tav tm="100000">
                                          <p:val>
                                            <p:strVal val="#ppt_x"/>
                                          </p:val>
                                        </p:tav>
                                      </p:tavLst>
                                    </p:anim>
                                    <p:anim calcmode="lin" valueType="num">
                                      <p:cBhvr additive="base">
                                        <p:cTn id="36" dur="100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2000" fill="hold"/>
                                        <p:tgtEl>
                                          <p:spTgt spid="15"/>
                                        </p:tgtEl>
                                        <p:attrNameLst>
                                          <p:attrName>ppt_x</p:attrName>
                                        </p:attrNameLst>
                                      </p:cBhvr>
                                      <p:tavLst>
                                        <p:tav tm="0">
                                          <p:val>
                                            <p:strVal val="1+#ppt_w/2"/>
                                          </p:val>
                                        </p:tav>
                                        <p:tav tm="100000">
                                          <p:val>
                                            <p:strVal val="#ppt_x"/>
                                          </p:val>
                                        </p:tav>
                                      </p:tavLst>
                                    </p:anim>
                                    <p:anim calcmode="lin" valueType="num">
                                      <p:cBhvr additive="base">
                                        <p:cTn id="40" dur="20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2000" fill="hold"/>
                                        <p:tgtEl>
                                          <p:spTgt spid="17"/>
                                        </p:tgtEl>
                                        <p:attrNameLst>
                                          <p:attrName>ppt_x</p:attrName>
                                        </p:attrNameLst>
                                      </p:cBhvr>
                                      <p:tavLst>
                                        <p:tav tm="0">
                                          <p:val>
                                            <p:strVal val="1+#ppt_w/2"/>
                                          </p:val>
                                        </p:tav>
                                        <p:tav tm="100000">
                                          <p:val>
                                            <p:strVal val="#ppt_x"/>
                                          </p:val>
                                        </p:tav>
                                      </p:tavLst>
                                    </p:anim>
                                    <p:anim calcmode="lin" valueType="num">
                                      <p:cBhvr additive="base">
                                        <p:cTn id="44" dur="20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1+#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1+#ppt_w/2"/>
                                          </p:val>
                                        </p:tav>
                                        <p:tav tm="100000">
                                          <p:val>
                                            <p:strVal val="#ppt_x"/>
                                          </p:val>
                                        </p:tav>
                                      </p:tavLst>
                                    </p:anim>
                                    <p:anim calcmode="lin" valueType="num">
                                      <p:cBhvr additive="base">
                                        <p:cTn id="56" dur="1000" fill="hold"/>
                                        <p:tgtEl>
                                          <p:spTgt spid="12"/>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2000" fill="hold"/>
                                        <p:tgtEl>
                                          <p:spTgt spid="10"/>
                                        </p:tgtEl>
                                        <p:attrNameLst>
                                          <p:attrName>ppt_x</p:attrName>
                                        </p:attrNameLst>
                                      </p:cBhvr>
                                      <p:tavLst>
                                        <p:tav tm="0">
                                          <p:val>
                                            <p:strVal val="1+#ppt_w/2"/>
                                          </p:val>
                                        </p:tav>
                                        <p:tav tm="100000">
                                          <p:val>
                                            <p:strVal val="#ppt_x"/>
                                          </p:val>
                                        </p:tav>
                                      </p:tavLst>
                                    </p:anim>
                                    <p:anim calcmode="lin" valueType="num">
                                      <p:cBhvr additive="base">
                                        <p:cTn id="60" dur="20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2000" fill="hold"/>
                                        <p:tgtEl>
                                          <p:spTgt spid="7"/>
                                        </p:tgtEl>
                                        <p:attrNameLst>
                                          <p:attrName>ppt_x</p:attrName>
                                        </p:attrNameLst>
                                      </p:cBhvr>
                                      <p:tavLst>
                                        <p:tav tm="0">
                                          <p:val>
                                            <p:strVal val="1+#ppt_w/2"/>
                                          </p:val>
                                        </p:tav>
                                        <p:tav tm="100000">
                                          <p:val>
                                            <p:strVal val="#ppt_x"/>
                                          </p:val>
                                        </p:tav>
                                      </p:tavLst>
                                    </p:anim>
                                    <p:anim calcmode="lin" valueType="num">
                                      <p:cBhvr additive="base">
                                        <p:cTn id="68" dur="2000" fill="hold"/>
                                        <p:tgtEl>
                                          <p:spTgt spid="7"/>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90117"/>
                                        </p:tgtEl>
                                        <p:attrNameLst>
                                          <p:attrName>style.visibility</p:attrName>
                                        </p:attrNameLst>
                                      </p:cBhvr>
                                      <p:to>
                                        <p:strVal val="visible"/>
                                      </p:to>
                                    </p:set>
                                    <p:anim calcmode="lin" valueType="num">
                                      <p:cBhvr additive="base">
                                        <p:cTn id="71" dur="500" fill="hold"/>
                                        <p:tgtEl>
                                          <p:spTgt spid="90117"/>
                                        </p:tgtEl>
                                        <p:attrNameLst>
                                          <p:attrName>ppt_x</p:attrName>
                                        </p:attrNameLst>
                                      </p:cBhvr>
                                      <p:tavLst>
                                        <p:tav tm="0">
                                          <p:val>
                                            <p:strVal val="1+#ppt_w/2"/>
                                          </p:val>
                                        </p:tav>
                                        <p:tav tm="100000">
                                          <p:val>
                                            <p:strVal val="#ppt_x"/>
                                          </p:val>
                                        </p:tav>
                                      </p:tavLst>
                                    </p:anim>
                                    <p:anim calcmode="lin" valueType="num">
                                      <p:cBhvr additive="base">
                                        <p:cTn id="72" dur="500" fill="hold"/>
                                        <p:tgtEl>
                                          <p:spTgt spid="9011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5.55556E-7 -7.40741E-6 C -0.02274 -0.09978 -0.04531 -0.19931 -0.08889 -0.19769 C -0.13246 -0.19607 -0.2066 0.00509 -0.26111 0.00972 C -0.31562 0.01434 -0.38333 -0.13843 -0.4158 -0.16922 C -0.44826 -0.20001 -0.44896 -0.17431 -0.45555 -0.17547 " pathEditMode="relative" ptsTypes="aaaaA">
                                      <p:cBhvr>
                                        <p:cTn id="76" dur="2000" fill="hold"/>
                                        <p:tgtEl>
                                          <p:spTgt spid="901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10.xml><?xml version="1.0" encoding="utf-8"?>
<p:tagLst xmlns:a="http://schemas.openxmlformats.org/drawingml/2006/main" xmlns:r="http://schemas.openxmlformats.org/officeDocument/2006/relationships" xmlns:p="http://schemas.openxmlformats.org/presentationml/2006/main">
  <p:tag name="TIMING" val="|9.2|31.9|76.2"/>
</p:tagLst>
</file>

<file path=ppt/tags/tag11.xml><?xml version="1.0" encoding="utf-8"?>
<p:tagLst xmlns:a="http://schemas.openxmlformats.org/drawingml/2006/main" xmlns:r="http://schemas.openxmlformats.org/officeDocument/2006/relationships" xmlns:p="http://schemas.openxmlformats.org/presentationml/2006/main">
  <p:tag name="TIMING" val="|5.2|15.3|14.5"/>
</p:tagLst>
</file>

<file path=ppt/tags/tag12.xml><?xml version="1.0" encoding="utf-8"?>
<p:tagLst xmlns:a="http://schemas.openxmlformats.org/drawingml/2006/main" xmlns:r="http://schemas.openxmlformats.org/officeDocument/2006/relationships" xmlns:p="http://schemas.openxmlformats.org/presentationml/2006/main">
  <p:tag name="TIMING" val="|1.1|5|3.6|4.4|3|27.6|1.8"/>
</p:tagLst>
</file>

<file path=ppt/tags/tag13.xml><?xml version="1.0" encoding="utf-8"?>
<p:tagLst xmlns:a="http://schemas.openxmlformats.org/drawingml/2006/main" xmlns:r="http://schemas.openxmlformats.org/officeDocument/2006/relationships" xmlns:p="http://schemas.openxmlformats.org/presentationml/2006/main">
  <p:tag name="TIMING" val="|2.2|21.7|17"/>
</p:tagLst>
</file>

<file path=ppt/tags/tag14.xml><?xml version="1.0" encoding="utf-8"?>
<p:tagLst xmlns:a="http://schemas.openxmlformats.org/drawingml/2006/main" xmlns:r="http://schemas.openxmlformats.org/officeDocument/2006/relationships" xmlns:p="http://schemas.openxmlformats.org/presentationml/2006/main">
  <p:tag name="TIMING" val="|0.9|39.4|24.3"/>
</p:tagLst>
</file>

<file path=ppt/tags/tag15.xml><?xml version="1.0" encoding="utf-8"?>
<p:tagLst xmlns:a="http://schemas.openxmlformats.org/drawingml/2006/main" xmlns:r="http://schemas.openxmlformats.org/officeDocument/2006/relationships" xmlns:p="http://schemas.openxmlformats.org/presentationml/2006/main">
  <p:tag name="TIMING" val="|17.9"/>
</p:tagLst>
</file>

<file path=ppt/tags/tag16.xml><?xml version="1.0" encoding="utf-8"?>
<p:tagLst xmlns:a="http://schemas.openxmlformats.org/drawingml/2006/main" xmlns:r="http://schemas.openxmlformats.org/officeDocument/2006/relationships" xmlns:p="http://schemas.openxmlformats.org/presentationml/2006/main">
  <p:tag name="TIMING" val="|63.6|1.7|1.2"/>
</p:tagLst>
</file>

<file path=ppt/tags/tag17.xml><?xml version="1.0" encoding="utf-8"?>
<p:tagLst xmlns:a="http://schemas.openxmlformats.org/drawingml/2006/main" xmlns:r="http://schemas.openxmlformats.org/officeDocument/2006/relationships" xmlns:p="http://schemas.openxmlformats.org/presentationml/2006/main">
  <p:tag name="TIMING" val="|2.3|56.5|66.9|42.4|33.6"/>
</p:tagLst>
</file>

<file path=ppt/tags/tag18.xml><?xml version="1.0" encoding="utf-8"?>
<p:tagLst xmlns:a="http://schemas.openxmlformats.org/drawingml/2006/main" xmlns:r="http://schemas.openxmlformats.org/officeDocument/2006/relationships" xmlns:p="http://schemas.openxmlformats.org/presentationml/2006/main">
  <p:tag name="TIMING" val="|1"/>
</p:tagLst>
</file>

<file path=ppt/tags/tag19.xml><?xml version="1.0" encoding="utf-8"?>
<p:tagLst xmlns:a="http://schemas.openxmlformats.org/drawingml/2006/main" xmlns:r="http://schemas.openxmlformats.org/officeDocument/2006/relationships" xmlns:p="http://schemas.openxmlformats.org/presentationml/2006/main">
  <p:tag name="TIMING" val="|52"/>
</p:tagLst>
</file>

<file path=ppt/tags/tag2.xml><?xml version="1.0" encoding="utf-8"?>
<p:tagLst xmlns:a="http://schemas.openxmlformats.org/drawingml/2006/main" xmlns:r="http://schemas.openxmlformats.org/officeDocument/2006/relationships" xmlns:p="http://schemas.openxmlformats.org/presentationml/2006/main">
  <p:tag name="TIMING" val="|93.4"/>
</p:tagLst>
</file>

<file path=ppt/tags/tag20.xml><?xml version="1.0" encoding="utf-8"?>
<p:tagLst xmlns:a="http://schemas.openxmlformats.org/drawingml/2006/main" xmlns:r="http://schemas.openxmlformats.org/officeDocument/2006/relationships" xmlns:p="http://schemas.openxmlformats.org/presentationml/2006/main">
  <p:tag name="TIMING" val="|11.9|68.1|29.9"/>
</p:tagLst>
</file>

<file path=ppt/tags/tag21.xml><?xml version="1.0" encoding="utf-8"?>
<p:tagLst xmlns:a="http://schemas.openxmlformats.org/drawingml/2006/main" xmlns:r="http://schemas.openxmlformats.org/officeDocument/2006/relationships" xmlns:p="http://schemas.openxmlformats.org/presentationml/2006/main">
  <p:tag name="TIMING" val="|1.8|2.3"/>
</p:tagLst>
</file>

<file path=ppt/tags/tag22.xml><?xml version="1.0" encoding="utf-8"?>
<p:tagLst xmlns:a="http://schemas.openxmlformats.org/drawingml/2006/main" xmlns:r="http://schemas.openxmlformats.org/officeDocument/2006/relationships" xmlns:p="http://schemas.openxmlformats.org/presentationml/2006/main">
  <p:tag name="TIMING" val="|64.8|2|1.7|1.3|1.2"/>
</p:tagLst>
</file>

<file path=ppt/tags/tag23.xml><?xml version="1.0" encoding="utf-8"?>
<p:tagLst xmlns:a="http://schemas.openxmlformats.org/drawingml/2006/main" xmlns:r="http://schemas.openxmlformats.org/officeDocument/2006/relationships" xmlns:p="http://schemas.openxmlformats.org/presentationml/2006/main">
  <p:tag name="TIMING" val="|9.9|107.6"/>
</p:tagLst>
</file>

<file path=ppt/tags/tag24.xml><?xml version="1.0" encoding="utf-8"?>
<p:tagLst xmlns:a="http://schemas.openxmlformats.org/drawingml/2006/main" xmlns:r="http://schemas.openxmlformats.org/officeDocument/2006/relationships" xmlns:p="http://schemas.openxmlformats.org/presentationml/2006/main">
  <p:tag name="TIMING" val="|1.5|39.7|27.1"/>
</p:tagLst>
</file>

<file path=ppt/tags/tag25.xml><?xml version="1.0" encoding="utf-8"?>
<p:tagLst xmlns:a="http://schemas.openxmlformats.org/drawingml/2006/main" xmlns:r="http://schemas.openxmlformats.org/officeDocument/2006/relationships" xmlns:p="http://schemas.openxmlformats.org/presentationml/2006/main">
  <p:tag name="TIMING" val="|0.9|7.3|5.8|8.4"/>
</p:tagLst>
</file>

<file path=ppt/tags/tag26.xml><?xml version="1.0" encoding="utf-8"?>
<p:tagLst xmlns:a="http://schemas.openxmlformats.org/drawingml/2006/main" xmlns:r="http://schemas.openxmlformats.org/officeDocument/2006/relationships" xmlns:p="http://schemas.openxmlformats.org/presentationml/2006/main">
  <p:tag name="TIMING" val="|2.7|36.5|17.9"/>
</p:tagLst>
</file>

<file path=ppt/tags/tag27.xml><?xml version="1.0" encoding="utf-8"?>
<p:tagLst xmlns:a="http://schemas.openxmlformats.org/drawingml/2006/main" xmlns:r="http://schemas.openxmlformats.org/officeDocument/2006/relationships" xmlns:p="http://schemas.openxmlformats.org/presentationml/2006/main">
  <p:tag name="TIMING" val="|41.3"/>
</p:tagLst>
</file>

<file path=ppt/tags/tag28.xml><?xml version="1.0" encoding="utf-8"?>
<p:tagLst xmlns:a="http://schemas.openxmlformats.org/drawingml/2006/main" xmlns:r="http://schemas.openxmlformats.org/officeDocument/2006/relationships" xmlns:p="http://schemas.openxmlformats.org/presentationml/2006/main">
  <p:tag name="TIMING" val="|2.9|8.3|4.8|12.6|26.9"/>
</p:tagLst>
</file>

<file path=ppt/tags/tag29.xml><?xml version="1.0" encoding="utf-8"?>
<p:tagLst xmlns:a="http://schemas.openxmlformats.org/drawingml/2006/main" xmlns:r="http://schemas.openxmlformats.org/officeDocument/2006/relationships" xmlns:p="http://schemas.openxmlformats.org/presentationml/2006/main">
  <p:tag name="TIMING" val="|10.4|2.5|9.3|6.7|79.9"/>
</p:tagLst>
</file>

<file path=ppt/tags/tag3.xml><?xml version="1.0" encoding="utf-8"?>
<p:tagLst xmlns:a="http://schemas.openxmlformats.org/drawingml/2006/main" xmlns:r="http://schemas.openxmlformats.org/officeDocument/2006/relationships" xmlns:p="http://schemas.openxmlformats.org/presentationml/2006/main">
  <p:tag name="TIMING" val="|10.6|33.6|69|32.3|34.1|44.6|43.1"/>
</p:tagLst>
</file>

<file path=ppt/tags/tag30.xml><?xml version="1.0" encoding="utf-8"?>
<p:tagLst xmlns:a="http://schemas.openxmlformats.org/drawingml/2006/main" xmlns:r="http://schemas.openxmlformats.org/officeDocument/2006/relationships" xmlns:p="http://schemas.openxmlformats.org/presentationml/2006/main">
  <p:tag name="TIMING" val="|3.8|16.4|55.4"/>
</p:tagLst>
</file>

<file path=ppt/tags/tag31.xml><?xml version="1.0" encoding="utf-8"?>
<p:tagLst xmlns:a="http://schemas.openxmlformats.org/drawingml/2006/main" xmlns:r="http://schemas.openxmlformats.org/officeDocument/2006/relationships" xmlns:p="http://schemas.openxmlformats.org/presentationml/2006/main">
  <p:tag name="TIMING" val="|80.3|5|7.4|13.7"/>
</p:tagLst>
</file>

<file path=ppt/tags/tag32.xml><?xml version="1.0" encoding="utf-8"?>
<p:tagLst xmlns:a="http://schemas.openxmlformats.org/drawingml/2006/main" xmlns:r="http://schemas.openxmlformats.org/officeDocument/2006/relationships" xmlns:p="http://schemas.openxmlformats.org/presentationml/2006/main">
  <p:tag name="TIMING" val="|2.6|2.3|7.6|2|49.7"/>
</p:tagLst>
</file>

<file path=ppt/tags/tag33.xml><?xml version="1.0" encoding="utf-8"?>
<p:tagLst xmlns:a="http://schemas.openxmlformats.org/drawingml/2006/main" xmlns:r="http://schemas.openxmlformats.org/officeDocument/2006/relationships" xmlns:p="http://schemas.openxmlformats.org/presentationml/2006/main">
  <p:tag name="TIMING" val="|0.6|1.1|5|5.5|5.8|12.1"/>
</p:tagLst>
</file>

<file path=ppt/tags/tag34.xml><?xml version="1.0" encoding="utf-8"?>
<p:tagLst xmlns:a="http://schemas.openxmlformats.org/drawingml/2006/main" xmlns:r="http://schemas.openxmlformats.org/officeDocument/2006/relationships" xmlns:p="http://schemas.openxmlformats.org/presentationml/2006/main">
  <p:tag name="TIMING" val="|0.4|15.2"/>
</p:tagLst>
</file>

<file path=ppt/tags/tag35.xml><?xml version="1.0" encoding="utf-8"?>
<p:tagLst xmlns:a="http://schemas.openxmlformats.org/drawingml/2006/main" xmlns:r="http://schemas.openxmlformats.org/officeDocument/2006/relationships" xmlns:p="http://schemas.openxmlformats.org/presentationml/2006/main">
  <p:tag name="TIMING" val="|8.4|19.4|22.6"/>
</p:tagLst>
</file>

<file path=ppt/tags/tag36.xml><?xml version="1.0" encoding="utf-8"?>
<p:tagLst xmlns:a="http://schemas.openxmlformats.org/drawingml/2006/main" xmlns:r="http://schemas.openxmlformats.org/officeDocument/2006/relationships" xmlns:p="http://schemas.openxmlformats.org/presentationml/2006/main">
  <p:tag name="TIMING" val="|1.3"/>
</p:tagLst>
</file>

<file path=ppt/tags/tag37.xml><?xml version="1.0" encoding="utf-8"?>
<p:tagLst xmlns:a="http://schemas.openxmlformats.org/drawingml/2006/main" xmlns:r="http://schemas.openxmlformats.org/officeDocument/2006/relationships" xmlns:p="http://schemas.openxmlformats.org/presentationml/2006/main">
  <p:tag name="TIMING" val="|65.3"/>
</p:tagLst>
</file>

<file path=ppt/tags/tag38.xml><?xml version="1.0" encoding="utf-8"?>
<p:tagLst xmlns:a="http://schemas.openxmlformats.org/drawingml/2006/main" xmlns:r="http://schemas.openxmlformats.org/officeDocument/2006/relationships" xmlns:p="http://schemas.openxmlformats.org/presentationml/2006/main">
  <p:tag name="TIMING" val="|0.2|6.9|13.7|3.5"/>
</p:tagLst>
</file>

<file path=ppt/tags/tag39.xml><?xml version="1.0" encoding="utf-8"?>
<p:tagLst xmlns:a="http://schemas.openxmlformats.org/drawingml/2006/main" xmlns:r="http://schemas.openxmlformats.org/officeDocument/2006/relationships" xmlns:p="http://schemas.openxmlformats.org/presentationml/2006/main">
  <p:tag name="TIMING" val="|0.2|17.9|8.6|7.7"/>
</p:tagLst>
</file>

<file path=ppt/tags/tag4.xml><?xml version="1.0" encoding="utf-8"?>
<p:tagLst xmlns:a="http://schemas.openxmlformats.org/drawingml/2006/main" xmlns:r="http://schemas.openxmlformats.org/officeDocument/2006/relationships" xmlns:p="http://schemas.openxmlformats.org/presentationml/2006/main">
  <p:tag name="TIMING" val="|1.1|5.6"/>
</p:tagLst>
</file>

<file path=ppt/tags/tag40.xml><?xml version="1.0" encoding="utf-8"?>
<p:tagLst xmlns:a="http://schemas.openxmlformats.org/drawingml/2006/main" xmlns:r="http://schemas.openxmlformats.org/officeDocument/2006/relationships" xmlns:p="http://schemas.openxmlformats.org/presentationml/2006/main">
  <p:tag name="TIMING" val="|3.1|14.7|59.1"/>
</p:tagLst>
</file>

<file path=ppt/tags/tag41.xml><?xml version="1.0" encoding="utf-8"?>
<p:tagLst xmlns:a="http://schemas.openxmlformats.org/drawingml/2006/main" xmlns:r="http://schemas.openxmlformats.org/officeDocument/2006/relationships" xmlns:p="http://schemas.openxmlformats.org/presentationml/2006/main">
  <p:tag name="TIMING" val="|3.2|7.2|10.6"/>
</p:tagLst>
</file>

<file path=ppt/tags/tag42.xml><?xml version="1.0" encoding="utf-8"?>
<p:tagLst xmlns:a="http://schemas.openxmlformats.org/drawingml/2006/main" xmlns:r="http://schemas.openxmlformats.org/officeDocument/2006/relationships" xmlns:p="http://schemas.openxmlformats.org/presentationml/2006/main">
  <p:tag name="TIMING" val="|1.3"/>
</p:tagLst>
</file>

<file path=ppt/tags/tag43.xml><?xml version="1.0" encoding="utf-8"?>
<p:tagLst xmlns:a="http://schemas.openxmlformats.org/drawingml/2006/main" xmlns:r="http://schemas.openxmlformats.org/officeDocument/2006/relationships" xmlns:p="http://schemas.openxmlformats.org/presentationml/2006/main">
  <p:tag name="TIMING" val="|4.7|21.9|16.4|9.4|14.4|33.4|8.3|12.9|24.7"/>
</p:tagLst>
</file>

<file path=ppt/tags/tag44.xml><?xml version="1.0" encoding="utf-8"?>
<p:tagLst xmlns:a="http://schemas.openxmlformats.org/drawingml/2006/main" xmlns:r="http://schemas.openxmlformats.org/officeDocument/2006/relationships" xmlns:p="http://schemas.openxmlformats.org/presentationml/2006/main">
  <p:tag name="TIMING" val="|1.2|6.6|33.7|43.9"/>
</p:tagLst>
</file>

<file path=ppt/tags/tag45.xml><?xml version="1.0" encoding="utf-8"?>
<p:tagLst xmlns:a="http://schemas.openxmlformats.org/drawingml/2006/main" xmlns:r="http://schemas.openxmlformats.org/officeDocument/2006/relationships" xmlns:p="http://schemas.openxmlformats.org/presentationml/2006/main">
  <p:tag name="TIMING" val="|0.9|51.4|28.2"/>
</p:tagLst>
</file>

<file path=ppt/tags/tag46.xml><?xml version="1.0" encoding="utf-8"?>
<p:tagLst xmlns:a="http://schemas.openxmlformats.org/drawingml/2006/main" xmlns:r="http://schemas.openxmlformats.org/officeDocument/2006/relationships" xmlns:p="http://schemas.openxmlformats.org/presentationml/2006/main">
  <p:tag name="TIMING" val="|0.1"/>
</p:tagLst>
</file>

<file path=ppt/tags/tag47.xml><?xml version="1.0" encoding="utf-8"?>
<p:tagLst xmlns:a="http://schemas.openxmlformats.org/drawingml/2006/main" xmlns:r="http://schemas.openxmlformats.org/officeDocument/2006/relationships" xmlns:p="http://schemas.openxmlformats.org/presentationml/2006/main">
  <p:tag name="TIMING" val="|0|1.6"/>
</p:tagLst>
</file>

<file path=ppt/tags/tag48.xml><?xml version="1.0" encoding="utf-8"?>
<p:tagLst xmlns:a="http://schemas.openxmlformats.org/drawingml/2006/main" xmlns:r="http://schemas.openxmlformats.org/officeDocument/2006/relationships" xmlns:p="http://schemas.openxmlformats.org/presentationml/2006/main">
  <p:tag name="TIMING" val="|1.3|2.5"/>
</p:tagLst>
</file>

<file path=ppt/tags/tag49.xml><?xml version="1.0" encoding="utf-8"?>
<p:tagLst xmlns:a="http://schemas.openxmlformats.org/drawingml/2006/main" xmlns:r="http://schemas.openxmlformats.org/officeDocument/2006/relationships" xmlns:p="http://schemas.openxmlformats.org/presentationml/2006/main">
  <p:tag name="TIMING" val="|0.7|2"/>
</p:tagLst>
</file>

<file path=ppt/tags/tag5.xml><?xml version="1.0" encoding="utf-8"?>
<p:tagLst xmlns:a="http://schemas.openxmlformats.org/drawingml/2006/main" xmlns:r="http://schemas.openxmlformats.org/officeDocument/2006/relationships" xmlns:p="http://schemas.openxmlformats.org/presentationml/2006/main">
  <p:tag name="TIMING" val="|2.6|13.3|3.1|17.3"/>
</p:tagLst>
</file>

<file path=ppt/tags/tag50.xml><?xml version="1.0" encoding="utf-8"?>
<p:tagLst xmlns:a="http://schemas.openxmlformats.org/drawingml/2006/main" xmlns:r="http://schemas.openxmlformats.org/officeDocument/2006/relationships" xmlns:p="http://schemas.openxmlformats.org/presentationml/2006/main">
  <p:tag name="TIMING" val="|0.7|11.6|23|24.3|40.4"/>
</p:tagLst>
</file>

<file path=ppt/tags/tag51.xml><?xml version="1.0" encoding="utf-8"?>
<p:tagLst xmlns:a="http://schemas.openxmlformats.org/drawingml/2006/main" xmlns:r="http://schemas.openxmlformats.org/officeDocument/2006/relationships" xmlns:p="http://schemas.openxmlformats.org/presentationml/2006/main">
  <p:tag name="TIMING" val="|8.7|15.1"/>
</p:tagLst>
</file>

<file path=ppt/tags/tag6.xml><?xml version="1.0" encoding="utf-8"?>
<p:tagLst xmlns:a="http://schemas.openxmlformats.org/drawingml/2006/main" xmlns:r="http://schemas.openxmlformats.org/officeDocument/2006/relationships" xmlns:p="http://schemas.openxmlformats.org/presentationml/2006/main">
  <p:tag name="TIMING" val="|4.8|61.1"/>
</p:tagLst>
</file>

<file path=ppt/tags/tag7.xml><?xml version="1.0" encoding="utf-8"?>
<p:tagLst xmlns:a="http://schemas.openxmlformats.org/drawingml/2006/main" xmlns:r="http://schemas.openxmlformats.org/officeDocument/2006/relationships" xmlns:p="http://schemas.openxmlformats.org/presentationml/2006/main">
  <p:tag name="TIMING" val="|70.2|48.5"/>
</p:tagLst>
</file>

<file path=ppt/tags/tag8.xml><?xml version="1.0" encoding="utf-8"?>
<p:tagLst xmlns:a="http://schemas.openxmlformats.org/drawingml/2006/main" xmlns:r="http://schemas.openxmlformats.org/officeDocument/2006/relationships" xmlns:p="http://schemas.openxmlformats.org/presentationml/2006/main">
  <p:tag name="TIMING" val="|26.2"/>
</p:tagLst>
</file>

<file path=ppt/tags/tag9.xml><?xml version="1.0" encoding="utf-8"?>
<p:tagLst xmlns:a="http://schemas.openxmlformats.org/drawingml/2006/main" xmlns:r="http://schemas.openxmlformats.org/officeDocument/2006/relationships" xmlns:p="http://schemas.openxmlformats.org/presentationml/2006/main">
  <p:tag name="TIMING" val="|1.8|11.9|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TotalTime>
  <Words>8864</Words>
  <Application>Microsoft Office PowerPoint</Application>
  <PresentationFormat>Custom</PresentationFormat>
  <Paragraphs>392</Paragraphs>
  <Slides>88</Slides>
  <Notes>38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88</vt:i4>
      </vt:variant>
    </vt:vector>
  </HeadingPairs>
  <TitlesOfParts>
    <vt:vector size="100" baseType="lpstr">
      <vt:lpstr>Arial</vt:lpstr>
      <vt:lpstr>Calibri</vt:lpstr>
      <vt:lpstr>Calibri Light</vt:lpstr>
      <vt:lpstr>Courier New</vt:lpstr>
      <vt:lpstr>Google Sans</vt:lpstr>
      <vt:lpstr>Inter</vt:lpstr>
      <vt:lpstr>LinLibertineT</vt:lpstr>
      <vt:lpstr>LinLibertineTB</vt:lpstr>
      <vt:lpstr>Open Sans</vt:lpstr>
      <vt:lpstr>var(--font-secondary)</vt:lpstr>
      <vt:lpstr>Office Theme</vt:lpstr>
      <vt:lpstr>Office</vt:lpstr>
      <vt:lpstr>PowerPoint Presentation</vt:lpstr>
      <vt:lpstr>Acknowledgement</vt:lpstr>
      <vt:lpstr>Agenda</vt:lpstr>
      <vt:lpstr>Definition</vt:lpstr>
      <vt:lpstr>PowerPoint Presentation</vt:lpstr>
      <vt:lpstr>New News!!</vt:lpstr>
      <vt:lpstr>PowerPoint Presentation</vt:lpstr>
      <vt:lpstr>So back to psychology</vt:lpstr>
      <vt:lpstr>Why the fish...?</vt:lpstr>
      <vt:lpstr>Interaction Paradigm</vt:lpstr>
      <vt:lpstr>Interactions...SOFIT (Greitzer 2019)</vt:lpstr>
      <vt:lpstr>Resiprocal Determinism</vt:lpstr>
      <vt:lpstr>Fundamental Attribution Error</vt:lpstr>
      <vt:lpstr>PowerPoint Presentation</vt:lpstr>
      <vt:lpstr>PowerPoint Presentation</vt:lpstr>
      <vt:lpstr>Cognitive Dissonance Reduction /  Self-justification</vt:lpstr>
      <vt:lpstr>Back to…. Insider Threats</vt:lpstr>
      <vt:lpstr>PowerPoint Presentation</vt:lpstr>
      <vt:lpstr>PowerPoint Presentation</vt:lpstr>
      <vt:lpstr>Insider Thttps://www.securonix.com/blog/shifting-perceptions-of-insider-threats-vs-external-cyber-attacks/hreat Report 2024</vt:lpstr>
      <vt:lpstr>Bypass security</vt:lpstr>
      <vt:lpstr>Consequences</vt:lpstr>
      <vt:lpstr>Types</vt:lpstr>
      <vt:lpstr>PowerPoint Presentation</vt:lpstr>
      <vt:lpstr>Unintentional</vt:lpstr>
      <vt:lpstr>PowerPoint Presentation</vt:lpstr>
      <vt:lpstr>PowerPoint Presentation</vt:lpstr>
      <vt:lpstr>PowerPoint Presentation</vt:lpstr>
      <vt:lpstr>Proofpoint‘s investigation (2022)</vt:lpstr>
      <vt:lpstr>Risk factors</vt:lpstr>
      <vt:lpstr>PowerPoint Presentation</vt:lpstr>
      <vt:lpstr>Intentional</vt:lpstr>
      <vt:lpstr>Hot off the Press!!</vt:lpstr>
      <vt:lpstr>PowerPoint Presentation</vt:lpstr>
      <vt:lpstr>From 3 to 4...</vt:lpstr>
      <vt:lpstr>Intentional Profiles/ Predispositions Harms et al 2022</vt:lpstr>
      <vt:lpstr>So what to do?</vt:lpstr>
      <vt:lpstr>2 options</vt:lpstr>
      <vt:lpstr>Which reasons do you think motivate a business to set up an Insider Threat Management program ?</vt:lpstr>
      <vt:lpstr>First things first</vt:lpstr>
      <vt:lpstr>PowerPoint Presentation</vt:lpstr>
      <vt:lpstr>Cyber Kill Chain – Detecting Human Indicators of Compromise</vt:lpstr>
      <vt:lpstr>Classification into 7 types (Tsiostas et al., 2020)</vt:lpstr>
      <vt:lpstr>Fun Cases</vt:lpstr>
      <vt:lpstr>PowerPoint Presentation</vt:lpstr>
      <vt:lpstr>PowerPoint Presentation</vt:lpstr>
      <vt:lpstr>Insider IT Sabotage</vt:lpstr>
      <vt:lpstr>Insider IT-Fraud</vt:lpstr>
      <vt:lpstr>Who’s fault</vt:lpstr>
      <vt:lpstr>Insider in Cloud Computing</vt:lpstr>
      <vt:lpstr>PowerPoint Presentation</vt:lpstr>
      <vt:lpstr>Insider National Security</vt:lpstr>
      <vt:lpstr>INSIDER THREAT MITIGATION </vt:lpstr>
      <vt:lpstr>Technical Controls to Identify Insider Threats</vt:lpstr>
      <vt:lpstr>Intrusion Detection Systems (IDS)</vt:lpstr>
      <vt:lpstr>PowerPoint Presentation</vt:lpstr>
      <vt:lpstr>Security Information and Event Management (SIEM)</vt:lpstr>
      <vt:lpstr>PowerPoint Presentation</vt:lpstr>
      <vt:lpstr>Data Loss Prevention (DLP)</vt:lpstr>
      <vt:lpstr>Access Control System</vt:lpstr>
      <vt:lpstr>Honey-token</vt:lpstr>
      <vt:lpstr>Pros and Cons of technical measures</vt:lpstr>
      <vt:lpstr>PowerPoint Presentation</vt:lpstr>
      <vt:lpstr>Non-Technical Approaches</vt:lpstr>
      <vt:lpstr>Security Education and Awareness</vt:lpstr>
      <vt:lpstr>Information Security Policy</vt:lpstr>
      <vt:lpstr>Hybrid Insider Threat Prediction Model</vt:lpstr>
      <vt:lpstr>The best of both worlds</vt:lpstr>
      <vt:lpstr>Deterrence before detection</vt:lpstr>
      <vt:lpstr>Conclusion – Summary of combined literature</vt:lpstr>
      <vt:lpstr>Critical-Path-Method</vt:lpstr>
      <vt:lpstr>PowerPoint Presentation</vt:lpstr>
      <vt:lpstr>PowerPoint Presentation</vt:lpstr>
      <vt:lpstr>PowerPoint Presentation</vt:lpstr>
      <vt:lpstr>PowerPoint Presentation</vt:lpstr>
      <vt:lpstr>PowerPoint Presentation</vt:lpstr>
      <vt:lpstr>PowerPoint Presentation</vt:lpstr>
      <vt:lpstr>Insider Threat Management (ITM)</vt:lpstr>
      <vt:lpstr>But…</vt:lpstr>
      <vt:lpstr>PowerPoint Presentation</vt:lpstr>
      <vt:lpstr>PowerPoint Presentation</vt:lpstr>
      <vt:lpstr>PowerPoint Presentation</vt:lpstr>
      <vt:lpstr>Greitzer et al 2019</vt:lpstr>
      <vt:lpstr>PowerPoint Presentation</vt:lpstr>
      <vt:lpstr>What you should remember</vt:lpstr>
      <vt:lpstr>PowerPoint Presentation</vt:lpstr>
      <vt:lpstr>Literature</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Module-1-Professional Training</dc:subject>
  <dc:creator>Ricardo Gregorio Lugo</dc:creator>
  <cp:lastModifiedBy>Ricardo Gregorio Lugo</cp:lastModifiedBy>
  <cp:revision>5</cp:revision>
  <dcterms:created xsi:type="dcterms:W3CDTF">2026-02-04T08:41:44Z</dcterms:created>
  <dcterms:modified xsi:type="dcterms:W3CDTF">2026-02-04T08:55:38Z</dcterms:modified>
</cp:coreProperties>
</file>