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102660-5721-AB9E-3B44-AF9EA87C8C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D4F0FB1-BC86-3541-4F32-B1712830CA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67E104E-EE4A-B78C-AB28-430A8791D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5DEFD9-4219-2C83-6AC3-50B8CA66B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12EF6C6-58B1-52AD-EB7C-76DCA06B1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1316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A77F4C-45D6-7228-4E90-E5A2C0211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D8FAA73-AA7C-9547-4F3F-2286F0C60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054DDFA-3541-F089-1CCC-34616D4B4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4738BB8-94A5-BA26-9752-91DBF8150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7C383B5-E56A-CC94-E98A-48E1DF011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4399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FBA3C2-E4D6-C544-9062-695AEAE81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0CB960D-2AEA-9B12-C1E0-5A25C2480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C9EE2D-35E6-0432-EFC2-B5AB91EA1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368A750-1B2F-4F86-63F0-4DFE0B4E3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C78E815-EA54-DEB3-F008-BF58D1116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2156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FE2C27-A5B0-CB5E-2074-EA3EB74A1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C08C738-666A-2994-E6B5-0FFE285282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0E0B676-F210-3954-F96E-7E25706CBC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135627B-36BD-9D08-77F2-2EDF41B81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AF43841-33F1-C17B-5E2E-0C3265BBF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ED47691-E687-8376-6507-52C2AE3E4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8089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FF32AE-5C6C-8A0B-8873-96C8782A5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D08229-097B-0A11-B63B-C5D6A4C69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9175914-9814-084B-50B1-574C59C992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50EB2B1-3057-4876-BD9F-2AC78B10A3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6CF44C0-69A5-420B-E719-F899087F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63F8FB3-7A2E-F039-343A-06B942E94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9FF2A9A-B215-E1C1-5D67-8A0D8EAEA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9255E10-3DFB-D0C3-D945-45121FC03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107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F06B54-4CC2-3369-7F69-5119FD069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834D0EB-D703-F523-1206-6934513FC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383321C-E26E-EAB9-3945-23F98F603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DCC595F-17F3-E332-CA18-87E369DD8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0649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FC07D60-3905-AE42-EB0A-48A315596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66469D-935B-DA5C-087A-5C352433D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5DF7C9F-AEF5-A766-EE6D-DE9656EAB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5951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20E39D-5C26-044C-F418-128503F17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979C2C8-DA19-0E0B-5512-1E8957011A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C8B0778-9E94-4731-E270-F5305231B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B7D65D8-2D6B-06C8-BF11-B005C7AD2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8AA9B43-024C-E1A4-DDCD-8F6B5B873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1D5C310-C20B-4F40-BA19-84F6CA3FC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570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E045CA-29F9-7055-9B98-597AF8691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6E36D2C6-8034-0EE2-D428-B763596867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55515F2-CE8F-4D1E-E67B-2C1D9B3E4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C5257E-4459-DFAF-6A48-5D90703ED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C633425-7CA0-395D-4529-D9FF68CE9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02BD789-9645-7904-2461-75B043C85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7185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50A26E-57A2-90BC-2DF9-F9114A242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6914C1A-CE08-8595-D2D9-3E98849EF6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F061C7C-B55C-7632-6A2F-DC5366951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59444B3-62D1-F69A-CEB8-DD838C754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EA2269B-06F8-364C-B6D5-69916EA4F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883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6ABBA36-3976-381E-C12F-9324D3CBE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F884EFE-33CB-6706-FA24-B32645EA2E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625C6A8-6966-FBC2-FD94-37B8824FC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B5C3BA0-42B6-B063-C499-0819FE8EC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ED5F18-EB84-76E2-F7EA-1F78767CC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4775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2BDCC7D-9DF0-138A-A9B6-9BBCF495B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Modifica formato titolo master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5A89D92-F175-65E0-EC3C-4A2A8ECA3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Modifica formato testo master</a:t>
            </a:r>
          </a:p>
          <a:p>
            <a:pPr lvl="1"/>
            <a:r>
              <a:rPr lang="de-DE"/>
              <a:t>Secondo livello</a:t>
            </a:r>
          </a:p>
          <a:p>
            <a:pPr lvl="2"/>
            <a:r>
              <a:rPr lang="de-DE"/>
              <a:t>Terzo livello</a:t>
            </a:r>
          </a:p>
          <a:p>
            <a:pPr lvl="3"/>
            <a:r>
              <a:rPr lang="de-DE"/>
              <a:t>Quarto livello</a:t>
            </a:r>
          </a:p>
          <a:p>
            <a:pPr lvl="4"/>
            <a:r>
              <a:rPr lang="de-DE"/>
              <a:t>Quinto livello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2F00322-FF85-0B59-92A2-EF3C1F87D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8693-DD77-4F07-B438-18C07C6C60E1}" type="datetimeFigureOut">
              <a:rPr lang="de-DE" smtClean="0"/>
              <a:t>04.02.2026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3FF7FE8-6B2B-F733-AB3A-6929D8B0FF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4DA7F1-8286-2720-66F4-63875CE4ED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1564D-F521-48AA-A015-86D3FE1E757D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5111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49CEF-8BA2-796D-05C0-400F50161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err="1"/>
              <a:t>Microtargeting</a:t>
            </a:r>
            <a:r>
              <a:rPr lang="de-DE" sz="3600" dirty="0"/>
              <a:t>: il caso Cambridge Analytica</a:t>
            </a:r>
          </a:p>
        </p:txBody>
      </p:sp>
      <p:pic>
        <p:nvPicPr>
          <p:cNvPr id="1026" name="Picture 2" descr="Microtargeting for marketers | WeSeeNow®">
            <a:extLst>
              <a:ext uri="{FF2B5EF4-FFF2-40B4-BE49-F238E27FC236}">
                <a16:creationId xmlns:a16="http://schemas.microsoft.com/office/drawing/2014/main" id="{262ACF90-10BF-B695-BDD0-FC7C639615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65" y="1690688"/>
            <a:ext cx="5529233" cy="33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8CE75FF3-9C66-7A31-4A39-F6CFCD869FA6}"/>
              </a:ext>
            </a:extLst>
          </p:cNvPr>
          <p:cNvSpPr txBox="1"/>
          <p:nvPr/>
        </p:nvSpPr>
        <p:spPr>
          <a:xfrm>
            <a:off x="6096000" y="1825964"/>
            <a:ext cx="5736235" cy="304698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600" dirty="0"/>
              <a:t>Cerca </a:t>
            </a:r>
            <a:r>
              <a:rPr lang="de-DE" sz="1600" dirty="0" err="1"/>
              <a:t>di </a:t>
            </a:r>
            <a:r>
              <a:rPr lang="de-DE" sz="1600" dirty="0" err="1"/>
              <a:t>fornire </a:t>
            </a:r>
            <a:r>
              <a:rPr lang="de-DE" sz="1600" dirty="0" err="1"/>
              <a:t>risposte </a:t>
            </a:r>
            <a:r>
              <a:rPr lang="de-DE" sz="1600" dirty="0" err="1"/>
              <a:t>brevi </a:t>
            </a:r>
            <a:r>
              <a:rPr lang="de-DE" sz="1600" dirty="0" err="1"/>
              <a:t>a </a:t>
            </a:r>
            <a:r>
              <a:rPr lang="de-DE" sz="1600" dirty="0" err="1"/>
              <a:t>queste </a:t>
            </a:r>
            <a:r>
              <a:rPr lang="de-DE" sz="1600" dirty="0" err="1"/>
              <a:t>domande </a:t>
            </a:r>
            <a:r>
              <a:rPr lang="de-DE" sz="1600" dirty="0"/>
              <a:t>e </a:t>
            </a:r>
            <a:r>
              <a:rPr lang="de-DE" sz="1600" dirty="0" err="1"/>
              <a:t>indica </a:t>
            </a:r>
            <a:r>
              <a:rPr lang="de-DE" sz="1600" dirty="0"/>
              <a:t>la fonte </a:t>
            </a:r>
            <a:r>
              <a:rPr lang="de-DE" sz="1600" dirty="0" err="1"/>
              <a:t>delle </a:t>
            </a:r>
            <a:r>
              <a:rPr lang="de-DE" sz="1600" dirty="0"/>
              <a:t>tue </a:t>
            </a:r>
            <a:r>
              <a:rPr lang="de-DE" sz="1600" dirty="0" err="1"/>
              <a:t>argomentazioni/conclusioni</a:t>
            </a:r>
            <a:r>
              <a:rPr lang="de-DE" sz="1600" dirty="0"/>
              <a:t>.</a:t>
            </a:r>
          </a:p>
          <a:p>
            <a:endParaRPr lang="de-DE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 err="1"/>
              <a:t>Come/dove </a:t>
            </a:r>
            <a:r>
              <a:rPr lang="de-DE" sz="1600" dirty="0"/>
              <a:t>Cambridge Analytica </a:t>
            </a:r>
            <a:r>
              <a:rPr lang="de-DE" sz="1600" dirty="0" err="1"/>
              <a:t>ha </a:t>
            </a:r>
            <a:r>
              <a:rPr lang="de-DE" sz="1600" dirty="0" err="1"/>
              <a:t>implementato </a:t>
            </a:r>
            <a:r>
              <a:rPr lang="de-DE" sz="1600" dirty="0"/>
              <a:t>(</a:t>
            </a:r>
            <a:r>
              <a:rPr lang="de-DE" sz="1600" dirty="0" err="1"/>
              <a:t>tecnicamente</a:t>
            </a:r>
            <a:r>
              <a:rPr lang="de-DE" sz="1600" dirty="0"/>
              <a:t>) </a:t>
            </a:r>
            <a:r>
              <a:rPr lang="de-DE" sz="1600" dirty="0" err="1"/>
              <a:t>il microtargeting</a:t>
            </a:r>
            <a:r>
              <a:rPr lang="de-DE" sz="1600" dirty="0"/>
              <a:t>?</a:t>
            </a:r>
          </a:p>
          <a:p>
            <a:pPr marL="342900" indent="-342900">
              <a:buFont typeface="+mj-lt"/>
              <a:buAutoNum type="arabicPeriod"/>
            </a:pPr>
            <a:endParaRPr lang="de-DE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/>
              <a:t>Quali </a:t>
            </a:r>
            <a:r>
              <a:rPr lang="de-DE" sz="1600" dirty="0" err="1"/>
              <a:t>sono</a:t>
            </a:r>
            <a:r>
              <a:rPr lang="de-DE" sz="1600" dirty="0" err="1"/>
              <a:t>, secondo</a:t>
            </a:r>
            <a:r>
              <a:rPr lang="de-DE" sz="1600" dirty="0" err="1"/>
              <a:t> te</a:t>
            </a:r>
            <a:r>
              <a:rPr lang="de-DE" sz="1600" dirty="0" err="1"/>
              <a:t>, </a:t>
            </a:r>
            <a:r>
              <a:rPr lang="de-DE" sz="1600" dirty="0" err="1"/>
              <a:t>i parallelismi </a:t>
            </a:r>
            <a:r>
              <a:rPr lang="de-DE" sz="1600" dirty="0"/>
              <a:t>e </a:t>
            </a:r>
            <a:r>
              <a:rPr lang="de-DE" sz="1600" dirty="0" err="1"/>
              <a:t>le differenze </a:t>
            </a:r>
            <a:r>
              <a:rPr lang="de-DE" sz="1600" dirty="0" err="1"/>
              <a:t>tra </a:t>
            </a:r>
            <a:r>
              <a:rPr lang="de-DE" sz="1600" dirty="0" err="1"/>
              <a:t>la campagna</a:t>
            </a:r>
            <a:r>
              <a:rPr lang="de-DE" sz="1600" dirty="0"/>
              <a:t> per il Brexit </a:t>
            </a:r>
            <a:r>
              <a:rPr lang="de-DE" sz="1600" dirty="0"/>
              <a:t>del 2016 e </a:t>
            </a:r>
            <a:r>
              <a:rPr lang="de-DE" sz="1600" dirty="0" err="1"/>
              <a:t>le elezioni </a:t>
            </a:r>
            <a:r>
              <a:rPr lang="de-DE" sz="1600" dirty="0" err="1"/>
              <a:t>presidenziali</a:t>
            </a:r>
            <a:r>
              <a:rPr lang="de-DE" sz="1600" dirty="0"/>
              <a:t> statunitensi</a:t>
            </a:r>
            <a:r>
              <a:rPr lang="de-DE" sz="1600" dirty="0"/>
              <a:t>?</a:t>
            </a:r>
          </a:p>
          <a:p>
            <a:pPr marL="342900" indent="-342900">
              <a:buFont typeface="+mj-lt"/>
              <a:buAutoNum type="arabicPeriod"/>
            </a:pPr>
            <a:endParaRPr lang="de-DE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/>
              <a:t>Quali </a:t>
            </a:r>
            <a:r>
              <a:rPr lang="de-DE" sz="1600" dirty="0" err="1"/>
              <a:t>teorie </a:t>
            </a:r>
            <a:r>
              <a:rPr lang="de-DE" sz="1600" dirty="0" err="1"/>
              <a:t>o </a:t>
            </a:r>
            <a:r>
              <a:rPr lang="de-DE" sz="1600" dirty="0" err="1"/>
              <a:t>modelli </a:t>
            </a:r>
            <a:r>
              <a:rPr lang="de-DE" sz="1600" dirty="0" err="1"/>
              <a:t>psicologici </a:t>
            </a:r>
            <a:r>
              <a:rPr lang="de-DE" sz="1600" dirty="0"/>
              <a:t>sono stati </a:t>
            </a:r>
            <a:r>
              <a:rPr lang="de-DE" sz="1600" dirty="0" err="1"/>
              <a:t>utilizzati come arma</a:t>
            </a:r>
            <a:r>
              <a:rPr lang="de-DE" sz="1600" dirty="0"/>
              <a:t>?</a:t>
            </a:r>
          </a:p>
          <a:p>
            <a:pPr marL="342900" indent="-342900">
              <a:buFont typeface="+mj-lt"/>
              <a:buAutoNum type="arabicPeriod"/>
            </a:pPr>
            <a:endParaRPr lang="de-DE" sz="1600" dirty="0"/>
          </a:p>
          <a:p>
            <a:pPr marL="342900" indent="-342900">
              <a:buFont typeface="+mj-lt"/>
              <a:buAutoNum type="arabicPeriod"/>
            </a:pPr>
            <a:r>
              <a:rPr lang="de-DE" sz="1600" dirty="0"/>
              <a:t>Cosa </a:t>
            </a:r>
            <a:r>
              <a:rPr lang="de-DE" sz="1600" dirty="0" err="1"/>
              <a:t>è cambiato </a:t>
            </a:r>
            <a:r>
              <a:rPr lang="de-DE" sz="1600" dirty="0" err="1"/>
              <a:t>dal</a:t>
            </a:r>
            <a:r>
              <a:rPr lang="de-DE" sz="1600" dirty="0"/>
              <a:t> 2016?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86A3A0E-1C33-66EE-2128-278BD8320AA2}"/>
              </a:ext>
            </a:extLst>
          </p:cNvPr>
          <p:cNvSpPr txBox="1"/>
          <p:nvPr/>
        </p:nvSpPr>
        <p:spPr>
          <a:xfrm>
            <a:off x="359765" y="5509241"/>
            <a:ext cx="10994035" cy="738664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b="1" dirty="0"/>
              <a:t>Scopo </a:t>
            </a:r>
            <a:r>
              <a:rPr lang="de-DE" sz="1400" b="1" dirty="0" err="1"/>
              <a:t>di </a:t>
            </a:r>
            <a:r>
              <a:rPr lang="de-DE" sz="1400" b="1" dirty="0" err="1"/>
              <a:t>questo </a:t>
            </a:r>
            <a:r>
              <a:rPr lang="de-DE" sz="1400" b="1" dirty="0" err="1"/>
              <a:t>compito</a:t>
            </a:r>
            <a:r>
              <a:rPr lang="de-DE" sz="1400" b="1" dirty="0"/>
              <a:t>:</a:t>
            </a:r>
          </a:p>
          <a:p>
            <a:r>
              <a:rPr lang="de-DE" sz="1400" dirty="0" err="1"/>
              <a:t>È </a:t>
            </a:r>
            <a:r>
              <a:rPr lang="de-DE" sz="1400" dirty="0" err="1"/>
              <a:t>complementare </a:t>
            </a:r>
            <a:r>
              <a:rPr lang="de-DE" sz="1400" dirty="0" err="1"/>
              <a:t>alla </a:t>
            </a:r>
            <a:r>
              <a:rPr lang="de-DE" sz="1400" dirty="0" err="1"/>
              <a:t>lezione </a:t>
            </a:r>
            <a:r>
              <a:rPr lang="de-DE" sz="1400" dirty="0" err="1"/>
              <a:t>della </a:t>
            </a:r>
            <a:r>
              <a:rPr lang="de-DE" sz="1400" dirty="0" err="1"/>
              <a:t>prossima </a:t>
            </a:r>
            <a:r>
              <a:rPr lang="de-DE" sz="1400" dirty="0" err="1"/>
              <a:t>settimana </a:t>
            </a:r>
            <a:r>
              <a:rPr lang="de-DE" sz="1400" dirty="0"/>
              <a:t>sulla </a:t>
            </a:r>
            <a:r>
              <a:rPr lang="de-DE" sz="1400" dirty="0"/>
              <a:t>guerra </a:t>
            </a:r>
            <a:r>
              <a:rPr lang="de-DE" sz="1400" dirty="0" err="1"/>
              <a:t>cognitiva</a:t>
            </a:r>
            <a:r>
              <a:rPr lang="de-DE" sz="1400" dirty="0"/>
              <a:t>, </a:t>
            </a:r>
            <a:r>
              <a:rPr lang="de-DE" sz="1400" dirty="0" err="1"/>
              <a:t>poiché </a:t>
            </a:r>
            <a:r>
              <a:rPr lang="de-DE" sz="1400" dirty="0" err="1"/>
              <a:t>questo </a:t>
            </a:r>
            <a:r>
              <a:rPr lang="de-DE" sz="1400" dirty="0" err="1"/>
              <a:t>approccio </a:t>
            </a:r>
            <a:r>
              <a:rPr lang="de-DE" sz="1400" dirty="0" err="1"/>
              <a:t>assomigliava </a:t>
            </a:r>
            <a:r>
              <a:rPr lang="de-DE" sz="1400" dirty="0" err="1"/>
              <a:t>a un </a:t>
            </a:r>
            <a:r>
              <a:rPr lang="de-DE" sz="1400" dirty="0" err="1"/>
              <a:t>mezzo </a:t>
            </a:r>
            <a:r>
              <a:rPr lang="de-DE" sz="1400" dirty="0" err="1"/>
              <a:t>operativo </a:t>
            </a:r>
            <a:r>
              <a:rPr lang="de-DE" sz="1400" dirty="0" err="1"/>
              <a:t>concreto</a:t>
            </a:r>
            <a:r>
              <a:rPr lang="de-DE" sz="1400" dirty="0"/>
              <a:t>. </a:t>
            </a:r>
            <a:r>
              <a:rPr lang="de-DE" sz="1400" dirty="0"/>
              <a:t>Inoltre</a:t>
            </a:r>
            <a:r>
              <a:rPr lang="de-DE" sz="1400" dirty="0" err="1"/>
              <a:t>, </a:t>
            </a:r>
            <a:r>
              <a:rPr lang="de-DE" sz="1400" dirty="0" err="1"/>
              <a:t>alimenta </a:t>
            </a:r>
            <a:r>
              <a:rPr lang="de-DE" sz="1400" dirty="0" err="1"/>
              <a:t>la</a:t>
            </a:r>
            <a:r>
              <a:rPr lang="de-DE" sz="1400" dirty="0" err="1"/>
              <a:t> nostra </a:t>
            </a:r>
            <a:r>
              <a:rPr lang="de-DE" sz="1400" dirty="0" err="1"/>
              <a:t>lezione </a:t>
            </a:r>
            <a:r>
              <a:rPr lang="de-DE" sz="1400" dirty="0" err="1"/>
              <a:t>successiva </a:t>
            </a:r>
            <a:r>
              <a:rPr lang="de-DE" sz="1400" dirty="0"/>
              <a:t>sulla </a:t>
            </a:r>
            <a:r>
              <a:rPr lang="de-DE" sz="1400" dirty="0" err="1"/>
              <a:t>disinformazione</a:t>
            </a:r>
            <a:r>
              <a:rPr lang="de-DE" sz="1400" dirty="0"/>
              <a:t>. </a:t>
            </a:r>
            <a:r>
              <a:rPr lang="de-DE" sz="1400" dirty="0" err="1"/>
              <a:t>Esistono </a:t>
            </a:r>
            <a:r>
              <a:rPr lang="de-DE" sz="1400" dirty="0"/>
              <a:t>anche </a:t>
            </a:r>
            <a:r>
              <a:rPr lang="de-DE" sz="1400" dirty="0" err="1"/>
              <a:t>parallelismi </a:t>
            </a:r>
            <a:r>
              <a:rPr lang="de-DE" sz="1400" dirty="0" err="1"/>
              <a:t>molto </a:t>
            </a:r>
            <a:r>
              <a:rPr lang="de-DE" sz="1400" dirty="0" err="1"/>
              <a:t>stretti </a:t>
            </a:r>
            <a:r>
              <a:rPr lang="de-DE" sz="1400" dirty="0" err="1"/>
              <a:t>con </a:t>
            </a:r>
            <a:r>
              <a:rPr lang="de-DE" sz="1400" dirty="0"/>
              <a:t>l'ingegneria </a:t>
            </a:r>
            <a:r>
              <a:rPr lang="de-DE" sz="1400" dirty="0" err="1"/>
              <a:t>sociale </a:t>
            </a:r>
            <a:r>
              <a:rPr lang="de-DE" sz="1400" dirty="0"/>
              <a:t>dal suo </a:t>
            </a:r>
            <a:r>
              <a:rPr lang="de-DE" sz="1400" dirty="0" err="1"/>
              <a:t>punto di vista</a:t>
            </a:r>
            <a:r>
              <a:rPr lang="de-DE" sz="1400" dirty="0"/>
              <a:t> "classico"</a:t>
            </a:r>
            <a:r>
              <a:rPr lang="de-DE" sz="1400" dirty="0"/>
              <a:t>.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B1DFBAA-5F54-F1C3-D90D-4B27F4CBAEE9}"/>
              </a:ext>
            </a:extLst>
          </p:cNvPr>
          <p:cNvGrpSpPr/>
          <p:nvPr/>
        </p:nvGrpSpPr>
        <p:grpSpPr>
          <a:xfrm>
            <a:off x="7936993" y="6252096"/>
            <a:ext cx="2591913" cy="481557"/>
            <a:chOff x="5179092" y="5483822"/>
            <a:chExt cx="3294001" cy="6120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E5C584A-1475-9DD7-9876-F3312DDE9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79092" y="5483822"/>
              <a:ext cx="1530000" cy="612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044CB9E-7B20-AF21-4CD3-D6E8FACB1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9092" y="5483822"/>
              <a:ext cx="1764001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16074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Microtargeting: The Cambridge Analytica Case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title>Microtargeting: The Cambridge Analytica Case</dc:title>
  <dc:creator>Stefan Sütterlin</dc:creator>
  <lastModifiedBy>Ricardo Gregorio Lugo</lastModifiedBy>
  <revision>2</revision>
  <dcterms:created xsi:type="dcterms:W3CDTF">2023-10-02T08:08:08.0000000Z</dcterms:created>
  <dcterms:modified xsi:type="dcterms:W3CDTF">2026-02-04T09:33:40.0000000Z</dcterms:modified>
  <keywords>, docId:E933447DC5882442CE7D5A91DAEBCC16</keywords>
</coreProperties>
</file>