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78"/>
  </p:notesMasterIdLst>
  <p:sldIdLst>
    <p:sldId id="376" r:id="rId3"/>
    <p:sldId id="407" r:id="rId4"/>
    <p:sldId id="2520" r:id="rId5"/>
    <p:sldId id="2521" r:id="rId6"/>
    <p:sldId id="2522" r:id="rId7"/>
    <p:sldId id="2515" r:id="rId8"/>
    <p:sldId id="2516" r:id="rId9"/>
    <p:sldId id="2527" r:id="rId10"/>
    <p:sldId id="2528" r:id="rId11"/>
    <p:sldId id="2529" r:id="rId12"/>
    <p:sldId id="2530" r:id="rId13"/>
    <p:sldId id="2526" r:id="rId14"/>
    <p:sldId id="2531" r:id="rId15"/>
    <p:sldId id="946" r:id="rId16"/>
    <p:sldId id="2533" r:id="rId17"/>
    <p:sldId id="2517" r:id="rId18"/>
    <p:sldId id="2534" r:id="rId19"/>
    <p:sldId id="2535" r:id="rId20"/>
    <p:sldId id="2518" r:id="rId21"/>
    <p:sldId id="2519" r:id="rId22"/>
    <p:sldId id="948" r:id="rId23"/>
    <p:sldId id="949" r:id="rId24"/>
    <p:sldId id="950" r:id="rId25"/>
    <p:sldId id="2523" r:id="rId26"/>
    <p:sldId id="959" r:id="rId27"/>
    <p:sldId id="2512" r:id="rId28"/>
    <p:sldId id="2513" r:id="rId29"/>
    <p:sldId id="2511" r:id="rId30"/>
    <p:sldId id="2514" r:id="rId31"/>
    <p:sldId id="957" r:id="rId32"/>
    <p:sldId id="958" r:id="rId33"/>
    <p:sldId id="262" r:id="rId34"/>
    <p:sldId id="275" r:id="rId35"/>
    <p:sldId id="276" r:id="rId36"/>
    <p:sldId id="271" r:id="rId37"/>
    <p:sldId id="272" r:id="rId38"/>
    <p:sldId id="281" r:id="rId39"/>
    <p:sldId id="278" r:id="rId40"/>
    <p:sldId id="273" r:id="rId41"/>
    <p:sldId id="300" r:id="rId42"/>
    <p:sldId id="274" r:id="rId43"/>
    <p:sldId id="287" r:id="rId44"/>
    <p:sldId id="286" r:id="rId45"/>
    <p:sldId id="292" r:id="rId46"/>
    <p:sldId id="291" r:id="rId47"/>
    <p:sldId id="294" r:id="rId48"/>
    <p:sldId id="288" r:id="rId49"/>
    <p:sldId id="297" r:id="rId50"/>
    <p:sldId id="296" r:id="rId51"/>
    <p:sldId id="2532" r:id="rId52"/>
    <p:sldId id="265" r:id="rId53"/>
    <p:sldId id="2524" r:id="rId54"/>
    <p:sldId id="2525" r:id="rId55"/>
    <p:sldId id="478" r:id="rId56"/>
    <p:sldId id="474" r:id="rId57"/>
    <p:sldId id="473" r:id="rId58"/>
    <p:sldId id="2536" r:id="rId59"/>
    <p:sldId id="469" r:id="rId60"/>
    <p:sldId id="956" r:id="rId61"/>
    <p:sldId id="482" r:id="rId62"/>
    <p:sldId id="2538" r:id="rId63"/>
    <p:sldId id="955" r:id="rId64"/>
    <p:sldId id="2537" r:id="rId65"/>
    <p:sldId id="2541" r:id="rId66"/>
    <p:sldId id="2539" r:id="rId67"/>
    <p:sldId id="2542" r:id="rId68"/>
    <p:sldId id="2591" r:id="rId69"/>
    <p:sldId id="2593" r:id="rId70"/>
    <p:sldId id="2594" r:id="rId71"/>
    <p:sldId id="924" r:id="rId72"/>
    <p:sldId id="2595" r:id="rId73"/>
    <p:sldId id="925" r:id="rId74"/>
    <p:sldId id="926" r:id="rId75"/>
    <p:sldId id="2540" r:id="rId76"/>
    <p:sldId id="387" r:id="rId7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72576-7988-4F5E-A58C-EC6B6960AAC3}"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B9C466AD-DF31-48A7-A6D8-660EAFD84315}">
      <dgm:prSet/>
      <dgm:spPr/>
      <dgm:t>
        <a:bodyPr/>
        <a:lstStyle/>
        <a:p>
          <a:r>
            <a:rPr lang="nb-NO"/>
            <a:t>Human Intelligence Augmentation (Jarrahi, 2018)</a:t>
          </a:r>
          <a:endParaRPr lang="en-US"/>
        </a:p>
      </dgm:t>
    </dgm:pt>
    <dgm:pt modelId="{6DB8FD0A-00ED-4955-92D4-B12E36DA4E1A}" type="parTrans" cxnId="{AB92CB5A-04B2-41C2-9C1D-1684BC3BF747}">
      <dgm:prSet/>
      <dgm:spPr/>
      <dgm:t>
        <a:bodyPr/>
        <a:lstStyle/>
        <a:p>
          <a:endParaRPr lang="en-US"/>
        </a:p>
      </dgm:t>
    </dgm:pt>
    <dgm:pt modelId="{B68FC058-0DF4-4964-A4A3-1A49AA720463}" type="sibTrans" cxnId="{AB92CB5A-04B2-41C2-9C1D-1684BC3BF747}">
      <dgm:prSet/>
      <dgm:spPr/>
      <dgm:t>
        <a:bodyPr/>
        <a:lstStyle/>
        <a:p>
          <a:endParaRPr lang="en-US"/>
        </a:p>
      </dgm:t>
    </dgm:pt>
    <dgm:pt modelId="{B62DB8E9-5646-44F3-9767-8DFA216BA41F}">
      <dgm:prSet/>
      <dgm:spPr/>
      <dgm:t>
        <a:bodyPr/>
        <a:lstStyle/>
        <a:p>
          <a:r>
            <a:rPr lang="nb-NO"/>
            <a:t>Complementary capabilities</a:t>
          </a:r>
          <a:endParaRPr lang="en-US"/>
        </a:p>
      </dgm:t>
    </dgm:pt>
    <dgm:pt modelId="{AD513CE7-D2E9-4461-95FA-22DAF9193153}" type="parTrans" cxnId="{1B046B15-5A0C-45F6-ACAE-33E581101B5E}">
      <dgm:prSet/>
      <dgm:spPr/>
      <dgm:t>
        <a:bodyPr/>
        <a:lstStyle/>
        <a:p>
          <a:endParaRPr lang="en-US"/>
        </a:p>
      </dgm:t>
    </dgm:pt>
    <dgm:pt modelId="{1F2E8DA5-D2CF-4604-B1CC-477F00FE838E}" type="sibTrans" cxnId="{1B046B15-5A0C-45F6-ACAE-33E581101B5E}">
      <dgm:prSet/>
      <dgm:spPr/>
      <dgm:t>
        <a:bodyPr/>
        <a:lstStyle/>
        <a:p>
          <a:endParaRPr lang="en-US"/>
        </a:p>
      </dgm:t>
    </dgm:pt>
    <dgm:pt modelId="{42CDE5F6-87E6-44E7-A29E-289AC40747CA}">
      <dgm:prSet/>
      <dgm:spPr/>
      <dgm:t>
        <a:bodyPr/>
        <a:lstStyle/>
        <a:p>
          <a:r>
            <a:rPr lang="nb-NO"/>
            <a:t>AI offer predictive analytics</a:t>
          </a:r>
          <a:endParaRPr lang="en-US"/>
        </a:p>
      </dgm:t>
    </dgm:pt>
    <dgm:pt modelId="{18329F9C-D19F-4870-ADC1-B570FAC5231D}" type="parTrans" cxnId="{C4CB9D7D-ABCE-462A-A750-F9981D95E962}">
      <dgm:prSet/>
      <dgm:spPr/>
      <dgm:t>
        <a:bodyPr/>
        <a:lstStyle/>
        <a:p>
          <a:endParaRPr lang="en-US"/>
        </a:p>
      </dgm:t>
    </dgm:pt>
    <dgm:pt modelId="{A859D8CB-8C44-4C1D-B6A3-0FD4A69DFB10}" type="sibTrans" cxnId="{C4CB9D7D-ABCE-462A-A750-F9981D95E962}">
      <dgm:prSet/>
      <dgm:spPr/>
      <dgm:t>
        <a:bodyPr/>
        <a:lstStyle/>
        <a:p>
          <a:endParaRPr lang="en-US"/>
        </a:p>
      </dgm:t>
    </dgm:pt>
    <dgm:pt modelId="{1886E1FF-5DBF-4D47-A722-94BE55C1687E}">
      <dgm:prSet/>
      <dgm:spPr/>
      <dgm:t>
        <a:bodyPr/>
        <a:lstStyle/>
        <a:p>
          <a:r>
            <a:rPr lang="nb-NO"/>
            <a:t>Ideas through data driven analytics</a:t>
          </a:r>
          <a:endParaRPr lang="en-US"/>
        </a:p>
      </dgm:t>
    </dgm:pt>
    <dgm:pt modelId="{950B1C6A-13CC-4C57-8EFB-C9E7AA1DB6DD}" type="parTrans" cxnId="{1199FC76-577B-4C44-91B7-E8130F76DBB8}">
      <dgm:prSet/>
      <dgm:spPr/>
      <dgm:t>
        <a:bodyPr/>
        <a:lstStyle/>
        <a:p>
          <a:endParaRPr lang="en-US"/>
        </a:p>
      </dgm:t>
    </dgm:pt>
    <dgm:pt modelId="{21DAB096-E6DC-4EAA-A834-A153A6D76A2D}" type="sibTrans" cxnId="{1199FC76-577B-4C44-91B7-E8130F76DBB8}">
      <dgm:prSet/>
      <dgm:spPr/>
      <dgm:t>
        <a:bodyPr/>
        <a:lstStyle/>
        <a:p>
          <a:endParaRPr lang="en-US"/>
        </a:p>
      </dgm:t>
    </dgm:pt>
    <dgm:pt modelId="{C3AADFF7-C40C-4200-9494-65116207C0A7}">
      <dgm:prSet/>
      <dgm:spPr/>
      <dgm:t>
        <a:bodyPr/>
        <a:lstStyle/>
        <a:p>
          <a:r>
            <a:rPr lang="nb-NO"/>
            <a:t>Efficiently identify relatonships </a:t>
          </a:r>
          <a:endParaRPr lang="en-US"/>
        </a:p>
      </dgm:t>
    </dgm:pt>
    <dgm:pt modelId="{85327F09-91BE-4E1A-9BA2-6A40918F9049}" type="parTrans" cxnId="{AD5E5924-9480-4441-A4E9-87038BB574AA}">
      <dgm:prSet/>
      <dgm:spPr/>
      <dgm:t>
        <a:bodyPr/>
        <a:lstStyle/>
        <a:p>
          <a:endParaRPr lang="en-US"/>
        </a:p>
      </dgm:t>
    </dgm:pt>
    <dgm:pt modelId="{B94643D8-5D15-4645-A09B-CC21199EAD00}" type="sibTrans" cxnId="{AD5E5924-9480-4441-A4E9-87038BB574AA}">
      <dgm:prSet/>
      <dgm:spPr/>
      <dgm:t>
        <a:bodyPr/>
        <a:lstStyle/>
        <a:p>
          <a:endParaRPr lang="en-US"/>
        </a:p>
      </dgm:t>
    </dgm:pt>
    <dgm:pt modelId="{7A71CA7F-10A6-471A-9E9A-0BF19B8C7A05}">
      <dgm:prSet/>
      <dgm:spPr/>
      <dgm:t>
        <a:bodyPr/>
        <a:lstStyle/>
        <a:p>
          <a:r>
            <a:rPr lang="nb-NO"/>
            <a:t>Too much data for humans</a:t>
          </a:r>
          <a:endParaRPr lang="en-US"/>
        </a:p>
      </dgm:t>
    </dgm:pt>
    <dgm:pt modelId="{8F080B39-CFC2-40E8-BA7B-EDD084A95FBD}" type="parTrans" cxnId="{FB75944A-449A-41EF-B87F-9261D3B2E70F}">
      <dgm:prSet/>
      <dgm:spPr/>
      <dgm:t>
        <a:bodyPr/>
        <a:lstStyle/>
        <a:p>
          <a:endParaRPr lang="en-US"/>
        </a:p>
      </dgm:t>
    </dgm:pt>
    <dgm:pt modelId="{C3DC64F2-4C6E-4D5A-8FB0-DEE595DC1504}" type="sibTrans" cxnId="{FB75944A-449A-41EF-B87F-9261D3B2E70F}">
      <dgm:prSet/>
      <dgm:spPr/>
      <dgm:t>
        <a:bodyPr/>
        <a:lstStyle/>
        <a:p>
          <a:endParaRPr lang="en-US"/>
        </a:p>
      </dgm:t>
    </dgm:pt>
    <dgm:pt modelId="{730BE8B4-E773-4614-8359-732BECB979E3}">
      <dgm:prSet/>
      <dgm:spPr/>
      <dgm:t>
        <a:bodyPr/>
        <a:lstStyle/>
        <a:p>
          <a:r>
            <a:rPr lang="nb-NO"/>
            <a:t>Humans have inuitive decision-making (‘intuitive intelligence’)</a:t>
          </a:r>
          <a:endParaRPr lang="en-US"/>
        </a:p>
      </dgm:t>
    </dgm:pt>
    <dgm:pt modelId="{7D3795CB-9B77-48EB-B5E6-66C8B1507062}" type="parTrans" cxnId="{ED5B0E16-9C68-44F8-9D85-764CCF644289}">
      <dgm:prSet/>
      <dgm:spPr/>
      <dgm:t>
        <a:bodyPr/>
        <a:lstStyle/>
        <a:p>
          <a:endParaRPr lang="en-US"/>
        </a:p>
      </dgm:t>
    </dgm:pt>
    <dgm:pt modelId="{05CE6169-0CA5-499D-B304-C4A31363FA37}" type="sibTrans" cxnId="{ED5B0E16-9C68-44F8-9D85-764CCF644289}">
      <dgm:prSet/>
      <dgm:spPr/>
      <dgm:t>
        <a:bodyPr/>
        <a:lstStyle/>
        <a:p>
          <a:endParaRPr lang="en-US"/>
        </a:p>
      </dgm:t>
    </dgm:pt>
    <dgm:pt modelId="{A380EC35-DCC9-4F1B-B87A-A8AF59820D9C}">
      <dgm:prSet/>
      <dgm:spPr/>
      <dgm:t>
        <a:bodyPr/>
        <a:lstStyle/>
        <a:p>
          <a:r>
            <a:rPr lang="nb-NO"/>
            <a:t>Holistic based</a:t>
          </a:r>
          <a:endParaRPr lang="en-US"/>
        </a:p>
      </dgm:t>
    </dgm:pt>
    <dgm:pt modelId="{FB668647-77D1-4FE5-BADE-AD4FD3E3ED07}" type="parTrans" cxnId="{288C2032-A689-4B35-99AE-79CF3E037B0B}">
      <dgm:prSet/>
      <dgm:spPr/>
      <dgm:t>
        <a:bodyPr/>
        <a:lstStyle/>
        <a:p>
          <a:endParaRPr lang="en-US"/>
        </a:p>
      </dgm:t>
    </dgm:pt>
    <dgm:pt modelId="{7B3063C8-1610-4C9A-AABC-CF00D62B3022}" type="sibTrans" cxnId="{288C2032-A689-4B35-99AE-79CF3E037B0B}">
      <dgm:prSet/>
      <dgm:spPr/>
      <dgm:t>
        <a:bodyPr/>
        <a:lstStyle/>
        <a:p>
          <a:endParaRPr lang="en-US"/>
        </a:p>
      </dgm:t>
    </dgm:pt>
    <dgm:pt modelId="{B5D148C6-A3EF-4DD1-8527-2405EB648121}">
      <dgm:prSet/>
      <dgm:spPr/>
      <dgm:t>
        <a:bodyPr/>
        <a:lstStyle/>
        <a:p>
          <a:r>
            <a:rPr lang="nb-NO"/>
            <a:t>Visionary thinking</a:t>
          </a:r>
          <a:endParaRPr lang="en-US"/>
        </a:p>
      </dgm:t>
    </dgm:pt>
    <dgm:pt modelId="{E98DFA6D-9E6B-4B8F-AEA6-126420CF8708}" type="parTrans" cxnId="{343952CA-D491-4D89-ADD9-6D02B9E88471}">
      <dgm:prSet/>
      <dgm:spPr/>
      <dgm:t>
        <a:bodyPr/>
        <a:lstStyle/>
        <a:p>
          <a:endParaRPr lang="en-US"/>
        </a:p>
      </dgm:t>
    </dgm:pt>
    <dgm:pt modelId="{96E84BEC-CA1F-400A-A3DB-933146068C46}" type="sibTrans" cxnId="{343952CA-D491-4D89-ADD9-6D02B9E88471}">
      <dgm:prSet/>
      <dgm:spPr/>
      <dgm:t>
        <a:bodyPr/>
        <a:lstStyle/>
        <a:p>
          <a:endParaRPr lang="en-US"/>
        </a:p>
      </dgm:t>
    </dgm:pt>
    <dgm:pt modelId="{BEB13D72-6939-4141-A9EA-3115CAFFF2DC}" type="pres">
      <dgm:prSet presAssocID="{34572576-7988-4F5E-A58C-EC6B6960AAC3}" presName="Name0" presStyleCnt="0">
        <dgm:presLayoutVars>
          <dgm:dir/>
          <dgm:animLvl val="lvl"/>
          <dgm:resizeHandles val="exact"/>
        </dgm:presLayoutVars>
      </dgm:prSet>
      <dgm:spPr/>
    </dgm:pt>
    <dgm:pt modelId="{D10F59DE-444B-43EC-A878-92EE9E4E77C2}" type="pres">
      <dgm:prSet presAssocID="{B9C466AD-DF31-48A7-A6D8-660EAFD84315}" presName="linNode" presStyleCnt="0"/>
      <dgm:spPr/>
    </dgm:pt>
    <dgm:pt modelId="{95973921-4566-4241-A62D-D8EFA8407DCD}" type="pres">
      <dgm:prSet presAssocID="{B9C466AD-DF31-48A7-A6D8-660EAFD84315}" presName="parentText" presStyleLbl="node1" presStyleIdx="0" presStyleCnt="3">
        <dgm:presLayoutVars>
          <dgm:chMax val="1"/>
          <dgm:bulletEnabled val="1"/>
        </dgm:presLayoutVars>
      </dgm:prSet>
      <dgm:spPr/>
    </dgm:pt>
    <dgm:pt modelId="{1EA25FFC-4194-4188-A45E-2B69D5E00054}" type="pres">
      <dgm:prSet presAssocID="{B9C466AD-DF31-48A7-A6D8-660EAFD84315}" presName="descendantText" presStyleLbl="alignAccFollowNode1" presStyleIdx="0" presStyleCnt="3">
        <dgm:presLayoutVars>
          <dgm:bulletEnabled val="1"/>
        </dgm:presLayoutVars>
      </dgm:prSet>
      <dgm:spPr/>
    </dgm:pt>
    <dgm:pt modelId="{450DE1F1-4957-49C9-8DEB-A18106C2D281}" type="pres">
      <dgm:prSet presAssocID="{B68FC058-0DF4-4964-A4A3-1A49AA720463}" presName="sp" presStyleCnt="0"/>
      <dgm:spPr/>
    </dgm:pt>
    <dgm:pt modelId="{A193698E-AFFA-4EA9-94A7-7FBB04F196C5}" type="pres">
      <dgm:prSet presAssocID="{42CDE5F6-87E6-44E7-A29E-289AC40747CA}" presName="linNode" presStyleCnt="0"/>
      <dgm:spPr/>
    </dgm:pt>
    <dgm:pt modelId="{4222E769-C68C-4A41-8BF0-3C9BDD75045F}" type="pres">
      <dgm:prSet presAssocID="{42CDE5F6-87E6-44E7-A29E-289AC40747CA}" presName="parentText" presStyleLbl="node1" presStyleIdx="1" presStyleCnt="3">
        <dgm:presLayoutVars>
          <dgm:chMax val="1"/>
          <dgm:bulletEnabled val="1"/>
        </dgm:presLayoutVars>
      </dgm:prSet>
      <dgm:spPr/>
    </dgm:pt>
    <dgm:pt modelId="{6541D8EE-54F4-4E42-9A21-01F27B4C3E3C}" type="pres">
      <dgm:prSet presAssocID="{42CDE5F6-87E6-44E7-A29E-289AC40747CA}" presName="descendantText" presStyleLbl="alignAccFollowNode1" presStyleIdx="1" presStyleCnt="3">
        <dgm:presLayoutVars>
          <dgm:bulletEnabled val="1"/>
        </dgm:presLayoutVars>
      </dgm:prSet>
      <dgm:spPr/>
    </dgm:pt>
    <dgm:pt modelId="{93BAE521-756E-4C07-9F12-2DC415F742B0}" type="pres">
      <dgm:prSet presAssocID="{A859D8CB-8C44-4C1D-B6A3-0FD4A69DFB10}" presName="sp" presStyleCnt="0"/>
      <dgm:spPr/>
    </dgm:pt>
    <dgm:pt modelId="{EB4D1A99-94B7-419E-9CBA-CD3FB6710570}" type="pres">
      <dgm:prSet presAssocID="{730BE8B4-E773-4614-8359-732BECB979E3}" presName="linNode" presStyleCnt="0"/>
      <dgm:spPr/>
    </dgm:pt>
    <dgm:pt modelId="{F126779A-D11C-4353-B1D6-1F9B09ABF701}" type="pres">
      <dgm:prSet presAssocID="{730BE8B4-E773-4614-8359-732BECB979E3}" presName="parentText" presStyleLbl="node1" presStyleIdx="2" presStyleCnt="3">
        <dgm:presLayoutVars>
          <dgm:chMax val="1"/>
          <dgm:bulletEnabled val="1"/>
        </dgm:presLayoutVars>
      </dgm:prSet>
      <dgm:spPr/>
    </dgm:pt>
    <dgm:pt modelId="{4CC9CCF6-028C-4905-AA34-CEBDC07E2417}" type="pres">
      <dgm:prSet presAssocID="{730BE8B4-E773-4614-8359-732BECB979E3}" presName="descendantText" presStyleLbl="alignAccFollowNode1" presStyleIdx="2" presStyleCnt="3">
        <dgm:presLayoutVars>
          <dgm:bulletEnabled val="1"/>
        </dgm:presLayoutVars>
      </dgm:prSet>
      <dgm:spPr/>
    </dgm:pt>
  </dgm:ptLst>
  <dgm:cxnLst>
    <dgm:cxn modelId="{1B046B15-5A0C-45F6-ACAE-33E581101B5E}" srcId="{B9C466AD-DF31-48A7-A6D8-660EAFD84315}" destId="{B62DB8E9-5646-44F3-9767-8DFA216BA41F}" srcOrd="0" destOrd="0" parTransId="{AD513CE7-D2E9-4461-95FA-22DAF9193153}" sibTransId="{1F2E8DA5-D2CF-4604-B1CC-477F00FE838E}"/>
    <dgm:cxn modelId="{ED5B0E16-9C68-44F8-9D85-764CCF644289}" srcId="{34572576-7988-4F5E-A58C-EC6B6960AAC3}" destId="{730BE8B4-E773-4614-8359-732BECB979E3}" srcOrd="2" destOrd="0" parTransId="{7D3795CB-9B77-48EB-B5E6-66C8B1507062}" sibTransId="{05CE6169-0CA5-499D-B304-C4A31363FA37}"/>
    <dgm:cxn modelId="{5C8CAA1A-AD18-48FC-8578-B43D6E06E861}" type="presOf" srcId="{730BE8B4-E773-4614-8359-732BECB979E3}" destId="{F126779A-D11C-4353-B1D6-1F9B09ABF701}" srcOrd="0" destOrd="0" presId="urn:microsoft.com/office/officeart/2005/8/layout/vList5"/>
    <dgm:cxn modelId="{3A9A0824-D829-4AA1-A432-2E447E765432}" type="presOf" srcId="{7A71CA7F-10A6-471A-9E9A-0BF19B8C7A05}" destId="{6541D8EE-54F4-4E42-9A21-01F27B4C3E3C}" srcOrd="0" destOrd="2" presId="urn:microsoft.com/office/officeart/2005/8/layout/vList5"/>
    <dgm:cxn modelId="{AD5E5924-9480-4441-A4E9-87038BB574AA}" srcId="{42CDE5F6-87E6-44E7-A29E-289AC40747CA}" destId="{C3AADFF7-C40C-4200-9494-65116207C0A7}" srcOrd="1" destOrd="0" parTransId="{85327F09-91BE-4E1A-9BA2-6A40918F9049}" sibTransId="{B94643D8-5D15-4645-A09B-CC21199EAD00}"/>
    <dgm:cxn modelId="{F7DBDA26-624D-4FF5-8C79-6EC3C962841D}" type="presOf" srcId="{34572576-7988-4F5E-A58C-EC6B6960AAC3}" destId="{BEB13D72-6939-4141-A9EA-3115CAFFF2DC}" srcOrd="0" destOrd="0" presId="urn:microsoft.com/office/officeart/2005/8/layout/vList5"/>
    <dgm:cxn modelId="{288C2032-A689-4B35-99AE-79CF3E037B0B}" srcId="{730BE8B4-E773-4614-8359-732BECB979E3}" destId="{A380EC35-DCC9-4F1B-B87A-A8AF59820D9C}" srcOrd="0" destOrd="0" parTransId="{FB668647-77D1-4FE5-BADE-AD4FD3E3ED07}" sibTransId="{7B3063C8-1610-4C9A-AABC-CF00D62B3022}"/>
    <dgm:cxn modelId="{364C8149-000A-41A9-9A97-A52AE844FCF3}" type="presOf" srcId="{B62DB8E9-5646-44F3-9767-8DFA216BA41F}" destId="{1EA25FFC-4194-4188-A45E-2B69D5E00054}" srcOrd="0" destOrd="0" presId="urn:microsoft.com/office/officeart/2005/8/layout/vList5"/>
    <dgm:cxn modelId="{FB75944A-449A-41EF-B87F-9261D3B2E70F}" srcId="{42CDE5F6-87E6-44E7-A29E-289AC40747CA}" destId="{7A71CA7F-10A6-471A-9E9A-0BF19B8C7A05}" srcOrd="2" destOrd="0" parTransId="{8F080B39-CFC2-40E8-BA7B-EDD084A95FBD}" sibTransId="{C3DC64F2-4C6E-4D5A-8FB0-DEE595DC1504}"/>
    <dgm:cxn modelId="{1199FC76-577B-4C44-91B7-E8130F76DBB8}" srcId="{42CDE5F6-87E6-44E7-A29E-289AC40747CA}" destId="{1886E1FF-5DBF-4D47-A722-94BE55C1687E}" srcOrd="0" destOrd="0" parTransId="{950B1C6A-13CC-4C57-8EFB-C9E7AA1DB6DD}" sibTransId="{21DAB096-E6DC-4EAA-A834-A153A6D76A2D}"/>
    <dgm:cxn modelId="{AB92CB5A-04B2-41C2-9C1D-1684BC3BF747}" srcId="{34572576-7988-4F5E-A58C-EC6B6960AAC3}" destId="{B9C466AD-DF31-48A7-A6D8-660EAFD84315}" srcOrd="0" destOrd="0" parTransId="{6DB8FD0A-00ED-4955-92D4-B12E36DA4E1A}" sibTransId="{B68FC058-0DF4-4964-A4A3-1A49AA720463}"/>
    <dgm:cxn modelId="{DCA31E7D-58BA-4225-8F31-5FB11342C3F7}" type="presOf" srcId="{42CDE5F6-87E6-44E7-A29E-289AC40747CA}" destId="{4222E769-C68C-4A41-8BF0-3C9BDD75045F}" srcOrd="0" destOrd="0" presId="urn:microsoft.com/office/officeart/2005/8/layout/vList5"/>
    <dgm:cxn modelId="{C4CB9D7D-ABCE-462A-A750-F9981D95E962}" srcId="{34572576-7988-4F5E-A58C-EC6B6960AAC3}" destId="{42CDE5F6-87E6-44E7-A29E-289AC40747CA}" srcOrd="1" destOrd="0" parTransId="{18329F9C-D19F-4870-ADC1-B570FAC5231D}" sibTransId="{A859D8CB-8C44-4C1D-B6A3-0FD4A69DFB10}"/>
    <dgm:cxn modelId="{47F71A94-1CB2-4751-85BB-277BEF68155E}" type="presOf" srcId="{B9C466AD-DF31-48A7-A6D8-660EAFD84315}" destId="{95973921-4566-4241-A62D-D8EFA8407DCD}" srcOrd="0" destOrd="0" presId="urn:microsoft.com/office/officeart/2005/8/layout/vList5"/>
    <dgm:cxn modelId="{5F1ACDA0-70FC-4A82-84FE-78BA85479BD6}" type="presOf" srcId="{A380EC35-DCC9-4F1B-B87A-A8AF59820D9C}" destId="{4CC9CCF6-028C-4905-AA34-CEBDC07E2417}" srcOrd="0" destOrd="0" presId="urn:microsoft.com/office/officeart/2005/8/layout/vList5"/>
    <dgm:cxn modelId="{343952CA-D491-4D89-ADD9-6D02B9E88471}" srcId="{730BE8B4-E773-4614-8359-732BECB979E3}" destId="{B5D148C6-A3EF-4DD1-8527-2405EB648121}" srcOrd="1" destOrd="0" parTransId="{E98DFA6D-9E6B-4B8F-AEA6-126420CF8708}" sibTransId="{96E84BEC-CA1F-400A-A3DB-933146068C46}"/>
    <dgm:cxn modelId="{469AD8D1-94C4-4227-A2EA-7486F38365A0}" type="presOf" srcId="{B5D148C6-A3EF-4DD1-8527-2405EB648121}" destId="{4CC9CCF6-028C-4905-AA34-CEBDC07E2417}" srcOrd="0" destOrd="1" presId="urn:microsoft.com/office/officeart/2005/8/layout/vList5"/>
    <dgm:cxn modelId="{9231AFF0-4A7D-4579-9EBD-D00D9E3E749B}" type="presOf" srcId="{C3AADFF7-C40C-4200-9494-65116207C0A7}" destId="{6541D8EE-54F4-4E42-9A21-01F27B4C3E3C}" srcOrd="0" destOrd="1" presId="urn:microsoft.com/office/officeart/2005/8/layout/vList5"/>
    <dgm:cxn modelId="{8BA7DDF4-62A1-4435-8B87-0E20F5942DB5}" type="presOf" srcId="{1886E1FF-5DBF-4D47-A722-94BE55C1687E}" destId="{6541D8EE-54F4-4E42-9A21-01F27B4C3E3C}" srcOrd="0" destOrd="0" presId="urn:microsoft.com/office/officeart/2005/8/layout/vList5"/>
    <dgm:cxn modelId="{30AD4D91-0279-4228-A349-A8CA647DAC8B}" type="presParOf" srcId="{BEB13D72-6939-4141-A9EA-3115CAFFF2DC}" destId="{D10F59DE-444B-43EC-A878-92EE9E4E77C2}" srcOrd="0" destOrd="0" presId="urn:microsoft.com/office/officeart/2005/8/layout/vList5"/>
    <dgm:cxn modelId="{90B7490A-C992-4645-BE9A-59FC7E179C33}" type="presParOf" srcId="{D10F59DE-444B-43EC-A878-92EE9E4E77C2}" destId="{95973921-4566-4241-A62D-D8EFA8407DCD}" srcOrd="0" destOrd="0" presId="urn:microsoft.com/office/officeart/2005/8/layout/vList5"/>
    <dgm:cxn modelId="{8A280CF6-920F-4829-AF70-668DFADCE803}" type="presParOf" srcId="{D10F59DE-444B-43EC-A878-92EE9E4E77C2}" destId="{1EA25FFC-4194-4188-A45E-2B69D5E00054}" srcOrd="1" destOrd="0" presId="urn:microsoft.com/office/officeart/2005/8/layout/vList5"/>
    <dgm:cxn modelId="{6CA6BCA0-26CC-4BC2-8EFF-613EC38A6E7C}" type="presParOf" srcId="{BEB13D72-6939-4141-A9EA-3115CAFFF2DC}" destId="{450DE1F1-4957-49C9-8DEB-A18106C2D281}" srcOrd="1" destOrd="0" presId="urn:microsoft.com/office/officeart/2005/8/layout/vList5"/>
    <dgm:cxn modelId="{2AAE3C99-FFB1-4D6E-A66D-DCABC93E0191}" type="presParOf" srcId="{BEB13D72-6939-4141-A9EA-3115CAFFF2DC}" destId="{A193698E-AFFA-4EA9-94A7-7FBB04F196C5}" srcOrd="2" destOrd="0" presId="urn:microsoft.com/office/officeart/2005/8/layout/vList5"/>
    <dgm:cxn modelId="{5928FA1B-6242-4E26-99F0-07F1BE348A46}" type="presParOf" srcId="{A193698E-AFFA-4EA9-94A7-7FBB04F196C5}" destId="{4222E769-C68C-4A41-8BF0-3C9BDD75045F}" srcOrd="0" destOrd="0" presId="urn:microsoft.com/office/officeart/2005/8/layout/vList5"/>
    <dgm:cxn modelId="{3125DEF4-E410-4A63-9323-23522D506F76}" type="presParOf" srcId="{A193698E-AFFA-4EA9-94A7-7FBB04F196C5}" destId="{6541D8EE-54F4-4E42-9A21-01F27B4C3E3C}" srcOrd="1" destOrd="0" presId="urn:microsoft.com/office/officeart/2005/8/layout/vList5"/>
    <dgm:cxn modelId="{ADE1227A-B9AD-4626-B1CA-DF232BA87B82}" type="presParOf" srcId="{BEB13D72-6939-4141-A9EA-3115CAFFF2DC}" destId="{93BAE521-756E-4C07-9F12-2DC415F742B0}" srcOrd="3" destOrd="0" presId="urn:microsoft.com/office/officeart/2005/8/layout/vList5"/>
    <dgm:cxn modelId="{858EBCC7-E16F-448C-90C5-8AD90ACFA299}" type="presParOf" srcId="{BEB13D72-6939-4141-A9EA-3115CAFFF2DC}" destId="{EB4D1A99-94B7-419E-9CBA-CD3FB6710570}" srcOrd="4" destOrd="0" presId="urn:microsoft.com/office/officeart/2005/8/layout/vList5"/>
    <dgm:cxn modelId="{79AE1224-2FF0-4FEC-8F92-10016619E335}" type="presParOf" srcId="{EB4D1A99-94B7-419E-9CBA-CD3FB6710570}" destId="{F126779A-D11C-4353-B1D6-1F9B09ABF701}" srcOrd="0" destOrd="0" presId="urn:microsoft.com/office/officeart/2005/8/layout/vList5"/>
    <dgm:cxn modelId="{B15967F0-4C60-4FF8-AB3E-1984398705C4}" type="presParOf" srcId="{EB4D1A99-94B7-419E-9CBA-CD3FB6710570}" destId="{4CC9CCF6-028C-4905-AA34-CEBDC07E241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2317D3-9F71-46BD-94AA-8D8ED66E02F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3AF25D4-0C41-4025-8FC1-B067D1D2809D}">
      <dgm:prSet/>
      <dgm:spPr/>
      <dgm:t>
        <a:bodyPr/>
        <a:lstStyle/>
        <a:p>
          <a:r>
            <a:rPr lang="en-GB" b="0" i="0"/>
            <a:t>Detecting actual attacks more accurately than humans, creating fewer false-positive results, and prioritizing responses based on their real-world risks</a:t>
          </a:r>
          <a:endParaRPr lang="en-US"/>
        </a:p>
      </dgm:t>
    </dgm:pt>
    <dgm:pt modelId="{8A778559-E4A6-4ADA-87B4-3FA23F36EA0B}" type="parTrans" cxnId="{E6534452-AB3B-44B2-9D87-FBC095994475}">
      <dgm:prSet/>
      <dgm:spPr/>
      <dgm:t>
        <a:bodyPr/>
        <a:lstStyle/>
        <a:p>
          <a:endParaRPr lang="en-US"/>
        </a:p>
      </dgm:t>
    </dgm:pt>
    <dgm:pt modelId="{FB47A80E-F595-4DD3-BE25-CE1001BCEA2F}" type="sibTrans" cxnId="{E6534452-AB3B-44B2-9D87-FBC095994475}">
      <dgm:prSet/>
      <dgm:spPr/>
      <dgm:t>
        <a:bodyPr/>
        <a:lstStyle/>
        <a:p>
          <a:endParaRPr lang="en-US"/>
        </a:p>
      </dgm:t>
    </dgm:pt>
    <dgm:pt modelId="{AFB36472-AF55-41E4-B9F2-B84B69FF8110}">
      <dgm:prSet/>
      <dgm:spPr/>
      <dgm:t>
        <a:bodyPr/>
        <a:lstStyle/>
        <a:p>
          <a:r>
            <a:rPr lang="en-GB" b="0" i="0"/>
            <a:t>Identifying and flagging the type of suspicious emails and messages often employed in phishing campaigns</a:t>
          </a:r>
          <a:endParaRPr lang="en-US"/>
        </a:p>
      </dgm:t>
    </dgm:pt>
    <dgm:pt modelId="{DC4F92D1-8BFC-4C26-8663-F1918A56DA4C}" type="parTrans" cxnId="{B66845EC-F5B5-4437-9D52-9345B1FEB914}">
      <dgm:prSet/>
      <dgm:spPr/>
      <dgm:t>
        <a:bodyPr/>
        <a:lstStyle/>
        <a:p>
          <a:endParaRPr lang="en-US"/>
        </a:p>
      </dgm:t>
    </dgm:pt>
    <dgm:pt modelId="{3EF9EB40-CFBC-4C99-AF25-63FE4092761E}" type="sibTrans" cxnId="{B66845EC-F5B5-4437-9D52-9345B1FEB914}">
      <dgm:prSet/>
      <dgm:spPr/>
      <dgm:t>
        <a:bodyPr/>
        <a:lstStyle/>
        <a:p>
          <a:endParaRPr lang="en-US"/>
        </a:p>
      </dgm:t>
    </dgm:pt>
    <dgm:pt modelId="{86331604-65CC-4D0C-81B4-3FBC634338C5}">
      <dgm:prSet/>
      <dgm:spPr/>
      <dgm:t>
        <a:bodyPr/>
        <a:lstStyle/>
        <a:p>
          <a:r>
            <a:rPr lang="en-GB" b="0" i="0"/>
            <a:t>Simulating social engineering attacks, which help security teams spot potential vulnerabilities before cybercriminals exploit them</a:t>
          </a:r>
          <a:endParaRPr lang="en-US"/>
        </a:p>
      </dgm:t>
    </dgm:pt>
    <dgm:pt modelId="{3C1FB44A-CBC6-4F42-B2E5-93447642315E}" type="parTrans" cxnId="{D4B2A92C-E810-4A56-85F9-18DB1B15720A}">
      <dgm:prSet/>
      <dgm:spPr/>
      <dgm:t>
        <a:bodyPr/>
        <a:lstStyle/>
        <a:p>
          <a:endParaRPr lang="en-US"/>
        </a:p>
      </dgm:t>
    </dgm:pt>
    <dgm:pt modelId="{83BBEBB8-7C20-4B7E-B68C-BFE04D650F0A}" type="sibTrans" cxnId="{D4B2A92C-E810-4A56-85F9-18DB1B15720A}">
      <dgm:prSet/>
      <dgm:spPr/>
      <dgm:t>
        <a:bodyPr/>
        <a:lstStyle/>
        <a:p>
          <a:endParaRPr lang="en-US"/>
        </a:p>
      </dgm:t>
    </dgm:pt>
    <dgm:pt modelId="{B6C4BE9B-95BA-414E-B9E2-1BC5DA5154D4}">
      <dgm:prSet/>
      <dgm:spPr/>
      <dgm:t>
        <a:bodyPr/>
        <a:lstStyle/>
        <a:p>
          <a:r>
            <a:rPr lang="en-GB" b="0" i="0"/>
            <a:t>Analyzing huge amounts of incident-related data rapidly, so that security teams can swiftly take action to contain the threat</a:t>
          </a:r>
          <a:endParaRPr lang="en-US"/>
        </a:p>
      </dgm:t>
    </dgm:pt>
    <dgm:pt modelId="{C54E7E50-A676-4867-8130-4800E17F933E}" type="parTrans" cxnId="{7B62AD8D-7F3C-4272-81C8-C29B24EB587F}">
      <dgm:prSet/>
      <dgm:spPr/>
      <dgm:t>
        <a:bodyPr/>
        <a:lstStyle/>
        <a:p>
          <a:endParaRPr lang="en-US"/>
        </a:p>
      </dgm:t>
    </dgm:pt>
    <dgm:pt modelId="{9848D31C-65AA-439E-A7DB-A82E91835E03}" type="sibTrans" cxnId="{7B62AD8D-7F3C-4272-81C8-C29B24EB587F}">
      <dgm:prSet/>
      <dgm:spPr/>
      <dgm:t>
        <a:bodyPr/>
        <a:lstStyle/>
        <a:p>
          <a:endParaRPr lang="en-US"/>
        </a:p>
      </dgm:t>
    </dgm:pt>
    <dgm:pt modelId="{C13DE177-5F3B-4181-86E0-8433A27E8299}" type="pres">
      <dgm:prSet presAssocID="{D22317D3-9F71-46BD-94AA-8D8ED66E02FA}" presName="root" presStyleCnt="0">
        <dgm:presLayoutVars>
          <dgm:dir/>
          <dgm:resizeHandles val="exact"/>
        </dgm:presLayoutVars>
      </dgm:prSet>
      <dgm:spPr/>
    </dgm:pt>
    <dgm:pt modelId="{5B71197E-58FC-462E-A2CD-0987C92E1C1E}" type="pres">
      <dgm:prSet presAssocID="{D3AF25D4-0C41-4025-8FC1-B067D1D2809D}" presName="compNode" presStyleCnt="0"/>
      <dgm:spPr/>
    </dgm:pt>
    <dgm:pt modelId="{80F15579-401A-4C1A-BB25-54BE6F7EA56C}" type="pres">
      <dgm:prSet presAssocID="{D3AF25D4-0C41-4025-8FC1-B067D1D2809D}" presName="bgRect" presStyleLbl="bgShp" presStyleIdx="0" presStyleCnt="4"/>
      <dgm:spPr/>
    </dgm:pt>
    <dgm:pt modelId="{5ED67C6B-2ACE-49F7-BA93-B44C44BA8F8B}" type="pres">
      <dgm:prSet presAssocID="{D3AF25D4-0C41-4025-8FC1-B067D1D280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4755FE8B-08D1-44ED-93E5-91D941767134}" type="pres">
      <dgm:prSet presAssocID="{D3AF25D4-0C41-4025-8FC1-B067D1D2809D}" presName="spaceRect" presStyleCnt="0"/>
      <dgm:spPr/>
    </dgm:pt>
    <dgm:pt modelId="{9F9CB79C-1037-433F-BB20-70056C5E5AE2}" type="pres">
      <dgm:prSet presAssocID="{D3AF25D4-0C41-4025-8FC1-B067D1D2809D}" presName="parTx" presStyleLbl="revTx" presStyleIdx="0" presStyleCnt="4">
        <dgm:presLayoutVars>
          <dgm:chMax val="0"/>
          <dgm:chPref val="0"/>
        </dgm:presLayoutVars>
      </dgm:prSet>
      <dgm:spPr/>
    </dgm:pt>
    <dgm:pt modelId="{0CC11C89-0425-4D04-9AC2-0A662BAEFE5E}" type="pres">
      <dgm:prSet presAssocID="{FB47A80E-F595-4DD3-BE25-CE1001BCEA2F}" presName="sibTrans" presStyleCnt="0"/>
      <dgm:spPr/>
    </dgm:pt>
    <dgm:pt modelId="{C603ED1A-82B1-4017-BE3C-D692379EF167}" type="pres">
      <dgm:prSet presAssocID="{AFB36472-AF55-41E4-B9F2-B84B69FF8110}" presName="compNode" presStyleCnt="0"/>
      <dgm:spPr/>
    </dgm:pt>
    <dgm:pt modelId="{5E1095DA-12F4-4EA9-8D76-E9D474D3D35B}" type="pres">
      <dgm:prSet presAssocID="{AFB36472-AF55-41E4-B9F2-B84B69FF8110}" presName="bgRect" presStyleLbl="bgShp" presStyleIdx="1" presStyleCnt="4"/>
      <dgm:spPr/>
    </dgm:pt>
    <dgm:pt modelId="{7183D99D-0F11-4342-B85D-E7D365698934}" type="pres">
      <dgm:prSet presAssocID="{AFB36472-AF55-41E4-B9F2-B84B69FF811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0E99509C-C048-483F-B1A2-DB0AA34C2951}" type="pres">
      <dgm:prSet presAssocID="{AFB36472-AF55-41E4-B9F2-B84B69FF8110}" presName="spaceRect" presStyleCnt="0"/>
      <dgm:spPr/>
    </dgm:pt>
    <dgm:pt modelId="{C52B4B8B-E914-4835-AF2A-CE52AFE8A2B4}" type="pres">
      <dgm:prSet presAssocID="{AFB36472-AF55-41E4-B9F2-B84B69FF8110}" presName="parTx" presStyleLbl="revTx" presStyleIdx="1" presStyleCnt="4">
        <dgm:presLayoutVars>
          <dgm:chMax val="0"/>
          <dgm:chPref val="0"/>
        </dgm:presLayoutVars>
      </dgm:prSet>
      <dgm:spPr/>
    </dgm:pt>
    <dgm:pt modelId="{4ABAC356-2649-4E0E-940B-8FDCF0E2113E}" type="pres">
      <dgm:prSet presAssocID="{3EF9EB40-CFBC-4C99-AF25-63FE4092761E}" presName="sibTrans" presStyleCnt="0"/>
      <dgm:spPr/>
    </dgm:pt>
    <dgm:pt modelId="{101318DB-3260-47BE-AA60-D053A7430F95}" type="pres">
      <dgm:prSet presAssocID="{86331604-65CC-4D0C-81B4-3FBC634338C5}" presName="compNode" presStyleCnt="0"/>
      <dgm:spPr/>
    </dgm:pt>
    <dgm:pt modelId="{382742A5-4D1E-4AAB-A45E-B10F53A8FFF9}" type="pres">
      <dgm:prSet presAssocID="{86331604-65CC-4D0C-81B4-3FBC634338C5}" presName="bgRect" presStyleLbl="bgShp" presStyleIdx="2" presStyleCnt="4"/>
      <dgm:spPr/>
    </dgm:pt>
    <dgm:pt modelId="{A690DF1E-3740-439D-8C7E-BE4917FD43BF}" type="pres">
      <dgm:prSet presAssocID="{86331604-65CC-4D0C-81B4-3FBC634338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56B4096D-CB55-48BD-B56E-6382B0B834D1}" type="pres">
      <dgm:prSet presAssocID="{86331604-65CC-4D0C-81B4-3FBC634338C5}" presName="spaceRect" presStyleCnt="0"/>
      <dgm:spPr/>
    </dgm:pt>
    <dgm:pt modelId="{624E53B8-6509-405C-A22E-3D2C78A6D941}" type="pres">
      <dgm:prSet presAssocID="{86331604-65CC-4D0C-81B4-3FBC634338C5}" presName="parTx" presStyleLbl="revTx" presStyleIdx="2" presStyleCnt="4">
        <dgm:presLayoutVars>
          <dgm:chMax val="0"/>
          <dgm:chPref val="0"/>
        </dgm:presLayoutVars>
      </dgm:prSet>
      <dgm:spPr/>
    </dgm:pt>
    <dgm:pt modelId="{0C34E3D8-EE42-4614-95BA-EEC7F540FB16}" type="pres">
      <dgm:prSet presAssocID="{83BBEBB8-7C20-4B7E-B68C-BFE04D650F0A}" presName="sibTrans" presStyleCnt="0"/>
      <dgm:spPr/>
    </dgm:pt>
    <dgm:pt modelId="{EFD63A06-E1C8-4A61-B15B-BCCACF73F13C}" type="pres">
      <dgm:prSet presAssocID="{B6C4BE9B-95BA-414E-B9E2-1BC5DA5154D4}" presName="compNode" presStyleCnt="0"/>
      <dgm:spPr/>
    </dgm:pt>
    <dgm:pt modelId="{F18D3B75-09E9-4F6D-9350-4043793FBA15}" type="pres">
      <dgm:prSet presAssocID="{B6C4BE9B-95BA-414E-B9E2-1BC5DA5154D4}" presName="bgRect" presStyleLbl="bgShp" presStyleIdx="3" presStyleCnt="4"/>
      <dgm:spPr/>
    </dgm:pt>
    <dgm:pt modelId="{DE5E4F66-F3A5-4CE7-AD90-561F48FB8E88}" type="pres">
      <dgm:prSet presAssocID="{B6C4BE9B-95BA-414E-B9E2-1BC5DA5154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5739431D-BD81-45C9-95AB-1BF0753BE0C0}" type="pres">
      <dgm:prSet presAssocID="{B6C4BE9B-95BA-414E-B9E2-1BC5DA5154D4}" presName="spaceRect" presStyleCnt="0"/>
      <dgm:spPr/>
    </dgm:pt>
    <dgm:pt modelId="{31E21368-8443-4B3F-A5BA-FF36E0B03F8B}" type="pres">
      <dgm:prSet presAssocID="{B6C4BE9B-95BA-414E-B9E2-1BC5DA5154D4}" presName="parTx" presStyleLbl="revTx" presStyleIdx="3" presStyleCnt="4">
        <dgm:presLayoutVars>
          <dgm:chMax val="0"/>
          <dgm:chPref val="0"/>
        </dgm:presLayoutVars>
      </dgm:prSet>
      <dgm:spPr/>
    </dgm:pt>
  </dgm:ptLst>
  <dgm:cxnLst>
    <dgm:cxn modelId="{3D2F620D-1DE9-44DC-8CC1-D909C2271315}" type="presOf" srcId="{D22317D3-9F71-46BD-94AA-8D8ED66E02FA}" destId="{C13DE177-5F3B-4181-86E0-8433A27E8299}" srcOrd="0" destOrd="0" presId="urn:microsoft.com/office/officeart/2018/2/layout/IconVerticalSolidList"/>
    <dgm:cxn modelId="{BF37491E-FED0-4075-988C-6B07BDDBC8BD}" type="presOf" srcId="{AFB36472-AF55-41E4-B9F2-B84B69FF8110}" destId="{C52B4B8B-E914-4835-AF2A-CE52AFE8A2B4}" srcOrd="0" destOrd="0" presId="urn:microsoft.com/office/officeart/2018/2/layout/IconVerticalSolidList"/>
    <dgm:cxn modelId="{D4B2A92C-E810-4A56-85F9-18DB1B15720A}" srcId="{D22317D3-9F71-46BD-94AA-8D8ED66E02FA}" destId="{86331604-65CC-4D0C-81B4-3FBC634338C5}" srcOrd="2" destOrd="0" parTransId="{3C1FB44A-CBC6-4F42-B2E5-93447642315E}" sibTransId="{83BBEBB8-7C20-4B7E-B68C-BFE04D650F0A}"/>
    <dgm:cxn modelId="{E6534452-AB3B-44B2-9D87-FBC095994475}" srcId="{D22317D3-9F71-46BD-94AA-8D8ED66E02FA}" destId="{D3AF25D4-0C41-4025-8FC1-B067D1D2809D}" srcOrd="0" destOrd="0" parTransId="{8A778559-E4A6-4ADA-87B4-3FA23F36EA0B}" sibTransId="{FB47A80E-F595-4DD3-BE25-CE1001BCEA2F}"/>
    <dgm:cxn modelId="{7B62AD8D-7F3C-4272-81C8-C29B24EB587F}" srcId="{D22317D3-9F71-46BD-94AA-8D8ED66E02FA}" destId="{B6C4BE9B-95BA-414E-B9E2-1BC5DA5154D4}" srcOrd="3" destOrd="0" parTransId="{C54E7E50-A676-4867-8130-4800E17F933E}" sibTransId="{9848D31C-65AA-439E-A7DB-A82E91835E03}"/>
    <dgm:cxn modelId="{520F5A9F-5198-4342-A572-85508F9E993C}" type="presOf" srcId="{D3AF25D4-0C41-4025-8FC1-B067D1D2809D}" destId="{9F9CB79C-1037-433F-BB20-70056C5E5AE2}" srcOrd="0" destOrd="0" presId="urn:microsoft.com/office/officeart/2018/2/layout/IconVerticalSolidList"/>
    <dgm:cxn modelId="{70CCA3E1-52C4-45E6-86AD-17D5967FF1F9}" type="presOf" srcId="{B6C4BE9B-95BA-414E-B9E2-1BC5DA5154D4}" destId="{31E21368-8443-4B3F-A5BA-FF36E0B03F8B}" srcOrd="0" destOrd="0" presId="urn:microsoft.com/office/officeart/2018/2/layout/IconVerticalSolidList"/>
    <dgm:cxn modelId="{B66845EC-F5B5-4437-9D52-9345B1FEB914}" srcId="{D22317D3-9F71-46BD-94AA-8D8ED66E02FA}" destId="{AFB36472-AF55-41E4-B9F2-B84B69FF8110}" srcOrd="1" destOrd="0" parTransId="{DC4F92D1-8BFC-4C26-8663-F1918A56DA4C}" sibTransId="{3EF9EB40-CFBC-4C99-AF25-63FE4092761E}"/>
    <dgm:cxn modelId="{49B42EFA-4AA5-41D6-AE49-C8218518BA70}" type="presOf" srcId="{86331604-65CC-4D0C-81B4-3FBC634338C5}" destId="{624E53B8-6509-405C-A22E-3D2C78A6D941}" srcOrd="0" destOrd="0" presId="urn:microsoft.com/office/officeart/2018/2/layout/IconVerticalSolidList"/>
    <dgm:cxn modelId="{6683F921-CCAF-46FD-BEE7-2A191D404019}" type="presParOf" srcId="{C13DE177-5F3B-4181-86E0-8433A27E8299}" destId="{5B71197E-58FC-462E-A2CD-0987C92E1C1E}" srcOrd="0" destOrd="0" presId="urn:microsoft.com/office/officeart/2018/2/layout/IconVerticalSolidList"/>
    <dgm:cxn modelId="{1CBECD35-A6CB-4C59-A3CC-C6D03566D059}" type="presParOf" srcId="{5B71197E-58FC-462E-A2CD-0987C92E1C1E}" destId="{80F15579-401A-4C1A-BB25-54BE6F7EA56C}" srcOrd="0" destOrd="0" presId="urn:microsoft.com/office/officeart/2018/2/layout/IconVerticalSolidList"/>
    <dgm:cxn modelId="{8F0B28A2-3FD3-4BA1-867D-FCBF8C697D97}" type="presParOf" srcId="{5B71197E-58FC-462E-A2CD-0987C92E1C1E}" destId="{5ED67C6B-2ACE-49F7-BA93-B44C44BA8F8B}" srcOrd="1" destOrd="0" presId="urn:microsoft.com/office/officeart/2018/2/layout/IconVerticalSolidList"/>
    <dgm:cxn modelId="{B60FE1C9-E37F-408A-9314-74E7730DC001}" type="presParOf" srcId="{5B71197E-58FC-462E-A2CD-0987C92E1C1E}" destId="{4755FE8B-08D1-44ED-93E5-91D941767134}" srcOrd="2" destOrd="0" presId="urn:microsoft.com/office/officeart/2018/2/layout/IconVerticalSolidList"/>
    <dgm:cxn modelId="{9C1C5C73-F056-404D-BA7F-A16ECAC9707D}" type="presParOf" srcId="{5B71197E-58FC-462E-A2CD-0987C92E1C1E}" destId="{9F9CB79C-1037-433F-BB20-70056C5E5AE2}" srcOrd="3" destOrd="0" presId="urn:microsoft.com/office/officeart/2018/2/layout/IconVerticalSolidList"/>
    <dgm:cxn modelId="{FB6F257B-D929-4232-9D8C-C5A8AA187561}" type="presParOf" srcId="{C13DE177-5F3B-4181-86E0-8433A27E8299}" destId="{0CC11C89-0425-4D04-9AC2-0A662BAEFE5E}" srcOrd="1" destOrd="0" presId="urn:microsoft.com/office/officeart/2018/2/layout/IconVerticalSolidList"/>
    <dgm:cxn modelId="{E4B05208-9AA0-4D23-82C6-806FF703B28C}" type="presParOf" srcId="{C13DE177-5F3B-4181-86E0-8433A27E8299}" destId="{C603ED1A-82B1-4017-BE3C-D692379EF167}" srcOrd="2" destOrd="0" presId="urn:microsoft.com/office/officeart/2018/2/layout/IconVerticalSolidList"/>
    <dgm:cxn modelId="{778F1F2F-E243-479C-9638-44AE27313D5B}" type="presParOf" srcId="{C603ED1A-82B1-4017-BE3C-D692379EF167}" destId="{5E1095DA-12F4-4EA9-8D76-E9D474D3D35B}" srcOrd="0" destOrd="0" presId="urn:microsoft.com/office/officeart/2018/2/layout/IconVerticalSolidList"/>
    <dgm:cxn modelId="{D99DBF4C-CB67-44D3-8794-E720CEB7B5B1}" type="presParOf" srcId="{C603ED1A-82B1-4017-BE3C-D692379EF167}" destId="{7183D99D-0F11-4342-B85D-E7D365698934}" srcOrd="1" destOrd="0" presId="urn:microsoft.com/office/officeart/2018/2/layout/IconVerticalSolidList"/>
    <dgm:cxn modelId="{B6D609C6-BDE1-4B68-9876-3180211B0D69}" type="presParOf" srcId="{C603ED1A-82B1-4017-BE3C-D692379EF167}" destId="{0E99509C-C048-483F-B1A2-DB0AA34C2951}" srcOrd="2" destOrd="0" presId="urn:microsoft.com/office/officeart/2018/2/layout/IconVerticalSolidList"/>
    <dgm:cxn modelId="{26E31A06-65FB-4634-BFB3-5DB9CC93CC03}" type="presParOf" srcId="{C603ED1A-82B1-4017-BE3C-D692379EF167}" destId="{C52B4B8B-E914-4835-AF2A-CE52AFE8A2B4}" srcOrd="3" destOrd="0" presId="urn:microsoft.com/office/officeart/2018/2/layout/IconVerticalSolidList"/>
    <dgm:cxn modelId="{058EE011-D222-4976-A633-47DE2365F962}" type="presParOf" srcId="{C13DE177-5F3B-4181-86E0-8433A27E8299}" destId="{4ABAC356-2649-4E0E-940B-8FDCF0E2113E}" srcOrd="3" destOrd="0" presId="urn:microsoft.com/office/officeart/2018/2/layout/IconVerticalSolidList"/>
    <dgm:cxn modelId="{3E2BCDD7-D34B-4BEA-A8CB-F0391AFA7756}" type="presParOf" srcId="{C13DE177-5F3B-4181-86E0-8433A27E8299}" destId="{101318DB-3260-47BE-AA60-D053A7430F95}" srcOrd="4" destOrd="0" presId="urn:microsoft.com/office/officeart/2018/2/layout/IconVerticalSolidList"/>
    <dgm:cxn modelId="{C7E42F86-6E90-444F-ADE9-28F36A78CC26}" type="presParOf" srcId="{101318DB-3260-47BE-AA60-D053A7430F95}" destId="{382742A5-4D1E-4AAB-A45E-B10F53A8FFF9}" srcOrd="0" destOrd="0" presId="urn:microsoft.com/office/officeart/2018/2/layout/IconVerticalSolidList"/>
    <dgm:cxn modelId="{1D1AE0E5-4B08-4912-910D-BBEB76E7800D}" type="presParOf" srcId="{101318DB-3260-47BE-AA60-D053A7430F95}" destId="{A690DF1E-3740-439D-8C7E-BE4917FD43BF}" srcOrd="1" destOrd="0" presId="urn:microsoft.com/office/officeart/2018/2/layout/IconVerticalSolidList"/>
    <dgm:cxn modelId="{9953A707-0E66-47B4-AD82-3F594B36AF50}" type="presParOf" srcId="{101318DB-3260-47BE-AA60-D053A7430F95}" destId="{56B4096D-CB55-48BD-B56E-6382B0B834D1}" srcOrd="2" destOrd="0" presId="urn:microsoft.com/office/officeart/2018/2/layout/IconVerticalSolidList"/>
    <dgm:cxn modelId="{4B727343-01CD-402E-AF42-663A7DE9863C}" type="presParOf" srcId="{101318DB-3260-47BE-AA60-D053A7430F95}" destId="{624E53B8-6509-405C-A22E-3D2C78A6D941}" srcOrd="3" destOrd="0" presId="urn:microsoft.com/office/officeart/2018/2/layout/IconVerticalSolidList"/>
    <dgm:cxn modelId="{4CDF1678-3276-4A1B-99F8-32F1CB88372E}" type="presParOf" srcId="{C13DE177-5F3B-4181-86E0-8433A27E8299}" destId="{0C34E3D8-EE42-4614-95BA-EEC7F540FB16}" srcOrd="5" destOrd="0" presId="urn:microsoft.com/office/officeart/2018/2/layout/IconVerticalSolidList"/>
    <dgm:cxn modelId="{9918D13F-808E-4D1E-9ACA-A7A12B937B81}" type="presParOf" srcId="{C13DE177-5F3B-4181-86E0-8433A27E8299}" destId="{EFD63A06-E1C8-4A61-B15B-BCCACF73F13C}" srcOrd="6" destOrd="0" presId="urn:microsoft.com/office/officeart/2018/2/layout/IconVerticalSolidList"/>
    <dgm:cxn modelId="{EC687339-7D87-4539-9327-1D6477686250}" type="presParOf" srcId="{EFD63A06-E1C8-4A61-B15B-BCCACF73F13C}" destId="{F18D3B75-09E9-4F6D-9350-4043793FBA15}" srcOrd="0" destOrd="0" presId="urn:microsoft.com/office/officeart/2018/2/layout/IconVerticalSolidList"/>
    <dgm:cxn modelId="{B4BAE84D-9A55-46CD-8311-527FFD8B1BE6}" type="presParOf" srcId="{EFD63A06-E1C8-4A61-B15B-BCCACF73F13C}" destId="{DE5E4F66-F3A5-4CE7-AD90-561F48FB8E88}" srcOrd="1" destOrd="0" presId="urn:microsoft.com/office/officeart/2018/2/layout/IconVerticalSolidList"/>
    <dgm:cxn modelId="{5679DB86-D52E-4D18-AFA5-9142D6CC12DF}" type="presParOf" srcId="{EFD63A06-E1C8-4A61-B15B-BCCACF73F13C}" destId="{5739431D-BD81-45C9-95AB-1BF0753BE0C0}" srcOrd="2" destOrd="0" presId="urn:microsoft.com/office/officeart/2018/2/layout/IconVerticalSolidList"/>
    <dgm:cxn modelId="{2E25F30E-99F5-45F8-8AFB-CAD7D0319348}" type="presParOf" srcId="{EFD63A06-E1C8-4A61-B15B-BCCACF73F13C}" destId="{31E21368-8443-4B3F-A5BA-FF36E0B03F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25FFC-4194-4188-A45E-2B69D5E00054}">
      <dsp:nvSpPr>
        <dsp:cNvPr id="0" name=""/>
        <dsp:cNvSpPr/>
      </dsp:nvSpPr>
      <dsp:spPr>
        <a:xfrm rot="5400000">
          <a:off x="7907631" y="-3194068"/>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b-NO" sz="2400" kern="1200"/>
            <a:t>Complementary capabilities</a:t>
          </a:r>
          <a:endParaRPr lang="en-US" sz="2400" kern="1200"/>
        </a:p>
      </dsp:txBody>
      <dsp:txXfrm rot="-5400000">
        <a:off x="4542739" y="236540"/>
        <a:ext cx="8010264" cy="1214763"/>
      </dsp:txXfrm>
    </dsp:sp>
    <dsp:sp modelId="{95973921-4566-4241-A62D-D8EFA8407DCD}">
      <dsp:nvSpPr>
        <dsp:cNvPr id="0" name=""/>
        <dsp:cNvSpPr/>
      </dsp:nvSpPr>
      <dsp:spPr>
        <a:xfrm>
          <a:off x="0" y="2549"/>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nb-NO" sz="3300" kern="1200"/>
            <a:t>Human Intelligence Augmentation (Jarrahi, 2018)</a:t>
          </a:r>
          <a:endParaRPr lang="en-US" sz="3300" kern="1200"/>
        </a:p>
      </dsp:txBody>
      <dsp:txXfrm>
        <a:off x="82145" y="84694"/>
        <a:ext cx="4378449" cy="1518454"/>
      </dsp:txXfrm>
    </dsp:sp>
    <dsp:sp modelId="{6541D8EE-54F4-4E42-9A21-01F27B4C3E3C}">
      <dsp:nvSpPr>
        <dsp:cNvPr id="0" name=""/>
        <dsp:cNvSpPr/>
      </dsp:nvSpPr>
      <dsp:spPr>
        <a:xfrm rot="5400000">
          <a:off x="7907631" y="-1427187"/>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b-NO" sz="2400" kern="1200"/>
            <a:t>Ideas through data driven analytics</a:t>
          </a:r>
          <a:endParaRPr lang="en-US" sz="2400" kern="1200"/>
        </a:p>
        <a:p>
          <a:pPr marL="228600" lvl="1" indent="-228600" algn="l" defTabSz="1066800">
            <a:lnSpc>
              <a:spcPct val="90000"/>
            </a:lnSpc>
            <a:spcBef>
              <a:spcPct val="0"/>
            </a:spcBef>
            <a:spcAft>
              <a:spcPct val="15000"/>
            </a:spcAft>
            <a:buChar char="•"/>
          </a:pPr>
          <a:r>
            <a:rPr lang="nb-NO" sz="2400" kern="1200"/>
            <a:t>Efficiently identify relatonships </a:t>
          </a:r>
          <a:endParaRPr lang="en-US" sz="2400" kern="1200"/>
        </a:p>
        <a:p>
          <a:pPr marL="228600" lvl="1" indent="-228600" algn="l" defTabSz="1066800">
            <a:lnSpc>
              <a:spcPct val="90000"/>
            </a:lnSpc>
            <a:spcBef>
              <a:spcPct val="0"/>
            </a:spcBef>
            <a:spcAft>
              <a:spcPct val="15000"/>
            </a:spcAft>
            <a:buChar char="•"/>
          </a:pPr>
          <a:r>
            <a:rPr lang="nb-NO" sz="2400" kern="1200"/>
            <a:t>Too much data for humans</a:t>
          </a:r>
          <a:endParaRPr lang="en-US" sz="2400" kern="1200"/>
        </a:p>
      </dsp:txBody>
      <dsp:txXfrm rot="-5400000">
        <a:off x="4542739" y="2003421"/>
        <a:ext cx="8010264" cy="1214763"/>
      </dsp:txXfrm>
    </dsp:sp>
    <dsp:sp modelId="{4222E769-C68C-4A41-8BF0-3C9BDD75045F}">
      <dsp:nvSpPr>
        <dsp:cNvPr id="0" name=""/>
        <dsp:cNvSpPr/>
      </dsp:nvSpPr>
      <dsp:spPr>
        <a:xfrm>
          <a:off x="0" y="1769430"/>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nb-NO" sz="3300" kern="1200"/>
            <a:t>AI offer predictive analytics</a:t>
          </a:r>
          <a:endParaRPr lang="en-US" sz="3300" kern="1200"/>
        </a:p>
      </dsp:txBody>
      <dsp:txXfrm>
        <a:off x="82145" y="1851575"/>
        <a:ext cx="4378449" cy="1518454"/>
      </dsp:txXfrm>
    </dsp:sp>
    <dsp:sp modelId="{4CC9CCF6-028C-4905-AA34-CEBDC07E2417}">
      <dsp:nvSpPr>
        <dsp:cNvPr id="0" name=""/>
        <dsp:cNvSpPr/>
      </dsp:nvSpPr>
      <dsp:spPr>
        <a:xfrm rot="5400000">
          <a:off x="7907631" y="339693"/>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b-NO" sz="2400" kern="1200"/>
            <a:t>Holistic based</a:t>
          </a:r>
          <a:endParaRPr lang="en-US" sz="2400" kern="1200"/>
        </a:p>
        <a:p>
          <a:pPr marL="228600" lvl="1" indent="-228600" algn="l" defTabSz="1066800">
            <a:lnSpc>
              <a:spcPct val="90000"/>
            </a:lnSpc>
            <a:spcBef>
              <a:spcPct val="0"/>
            </a:spcBef>
            <a:spcAft>
              <a:spcPct val="15000"/>
            </a:spcAft>
            <a:buChar char="•"/>
          </a:pPr>
          <a:r>
            <a:rPr lang="nb-NO" sz="2400" kern="1200"/>
            <a:t>Visionary thinking</a:t>
          </a:r>
          <a:endParaRPr lang="en-US" sz="2400" kern="1200"/>
        </a:p>
      </dsp:txBody>
      <dsp:txXfrm rot="-5400000">
        <a:off x="4542739" y="3770301"/>
        <a:ext cx="8010264" cy="1214763"/>
      </dsp:txXfrm>
    </dsp:sp>
    <dsp:sp modelId="{F126779A-D11C-4353-B1D6-1F9B09ABF701}">
      <dsp:nvSpPr>
        <dsp:cNvPr id="0" name=""/>
        <dsp:cNvSpPr/>
      </dsp:nvSpPr>
      <dsp:spPr>
        <a:xfrm>
          <a:off x="0" y="3536312"/>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nb-NO" sz="3300" kern="1200"/>
            <a:t>Humans have inuitive decision-making (‘intuitive intelligence’)</a:t>
          </a:r>
          <a:endParaRPr lang="en-US" sz="3300" kern="1200"/>
        </a:p>
      </dsp:txBody>
      <dsp:txXfrm>
        <a:off x="82145" y="3618457"/>
        <a:ext cx="4378449" cy="1518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5579-401A-4C1A-BB25-54BE6F7EA56C}">
      <dsp:nvSpPr>
        <dsp:cNvPr id="0" name=""/>
        <dsp:cNvSpPr/>
      </dsp:nvSpPr>
      <dsp:spPr>
        <a:xfrm>
          <a:off x="0" y="2167"/>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D67C6B-2ACE-49F7-BA93-B44C44BA8F8B}">
      <dsp:nvSpPr>
        <dsp:cNvPr id="0" name=""/>
        <dsp:cNvSpPr/>
      </dsp:nvSpPr>
      <dsp:spPr>
        <a:xfrm>
          <a:off x="332257" y="249301"/>
          <a:ext cx="604105" cy="6041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CB79C-1037-433F-BB20-70056C5E5AE2}">
      <dsp:nvSpPr>
        <dsp:cNvPr id="0" name=""/>
        <dsp:cNvSpPr/>
      </dsp:nvSpPr>
      <dsp:spPr>
        <a:xfrm>
          <a:off x="1268620" y="2167"/>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Detecting actual attacks more accurately than humans, creating fewer false-positive results, and prioritizing responses based on their real-world risks</a:t>
          </a:r>
          <a:endParaRPr lang="en-US" sz="2200" kern="1200"/>
        </a:p>
      </dsp:txBody>
      <dsp:txXfrm>
        <a:off x="1268620" y="2167"/>
        <a:ext cx="11350099" cy="1098372"/>
      </dsp:txXfrm>
    </dsp:sp>
    <dsp:sp modelId="{5E1095DA-12F4-4EA9-8D76-E9D474D3D35B}">
      <dsp:nvSpPr>
        <dsp:cNvPr id="0" name=""/>
        <dsp:cNvSpPr/>
      </dsp:nvSpPr>
      <dsp:spPr>
        <a:xfrm>
          <a:off x="0" y="1375133"/>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3D99D-0F11-4342-B85D-E7D365698934}">
      <dsp:nvSpPr>
        <dsp:cNvPr id="0" name=""/>
        <dsp:cNvSpPr/>
      </dsp:nvSpPr>
      <dsp:spPr>
        <a:xfrm>
          <a:off x="332257" y="1622267"/>
          <a:ext cx="604105" cy="6041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2B4B8B-E914-4835-AF2A-CE52AFE8A2B4}">
      <dsp:nvSpPr>
        <dsp:cNvPr id="0" name=""/>
        <dsp:cNvSpPr/>
      </dsp:nvSpPr>
      <dsp:spPr>
        <a:xfrm>
          <a:off x="1268620" y="1375133"/>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Identifying and flagging the type of suspicious emails and messages often employed in phishing campaigns</a:t>
          </a:r>
          <a:endParaRPr lang="en-US" sz="2200" kern="1200"/>
        </a:p>
      </dsp:txBody>
      <dsp:txXfrm>
        <a:off x="1268620" y="1375133"/>
        <a:ext cx="11350099" cy="1098372"/>
      </dsp:txXfrm>
    </dsp:sp>
    <dsp:sp modelId="{382742A5-4D1E-4AAB-A45E-B10F53A8FFF9}">
      <dsp:nvSpPr>
        <dsp:cNvPr id="0" name=""/>
        <dsp:cNvSpPr/>
      </dsp:nvSpPr>
      <dsp:spPr>
        <a:xfrm>
          <a:off x="0" y="2748099"/>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0DF1E-3740-439D-8C7E-BE4917FD43BF}">
      <dsp:nvSpPr>
        <dsp:cNvPr id="0" name=""/>
        <dsp:cNvSpPr/>
      </dsp:nvSpPr>
      <dsp:spPr>
        <a:xfrm>
          <a:off x="332257" y="2995233"/>
          <a:ext cx="604105" cy="6041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4E53B8-6509-405C-A22E-3D2C78A6D941}">
      <dsp:nvSpPr>
        <dsp:cNvPr id="0" name=""/>
        <dsp:cNvSpPr/>
      </dsp:nvSpPr>
      <dsp:spPr>
        <a:xfrm>
          <a:off x="1268620" y="2748099"/>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Simulating social engineering attacks, which help security teams spot potential vulnerabilities before cybercriminals exploit them</a:t>
          </a:r>
          <a:endParaRPr lang="en-US" sz="2200" kern="1200"/>
        </a:p>
      </dsp:txBody>
      <dsp:txXfrm>
        <a:off x="1268620" y="2748099"/>
        <a:ext cx="11350099" cy="1098372"/>
      </dsp:txXfrm>
    </dsp:sp>
    <dsp:sp modelId="{F18D3B75-09E9-4F6D-9350-4043793FBA15}">
      <dsp:nvSpPr>
        <dsp:cNvPr id="0" name=""/>
        <dsp:cNvSpPr/>
      </dsp:nvSpPr>
      <dsp:spPr>
        <a:xfrm>
          <a:off x="0" y="4121065"/>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5E4F66-F3A5-4CE7-AD90-561F48FB8E88}">
      <dsp:nvSpPr>
        <dsp:cNvPr id="0" name=""/>
        <dsp:cNvSpPr/>
      </dsp:nvSpPr>
      <dsp:spPr>
        <a:xfrm>
          <a:off x="332257" y="4368199"/>
          <a:ext cx="604105" cy="6041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21368-8443-4B3F-A5BA-FF36E0B03F8B}">
      <dsp:nvSpPr>
        <dsp:cNvPr id="0" name=""/>
        <dsp:cNvSpPr/>
      </dsp:nvSpPr>
      <dsp:spPr>
        <a:xfrm>
          <a:off x="1268620" y="4121065"/>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Analyzing huge amounts of incident-related data rapidly, so that security teams can swiftly take action to contain the threat</a:t>
          </a:r>
          <a:endParaRPr lang="en-US" sz="2200" kern="1200"/>
        </a:p>
      </dsp:txBody>
      <dsp:txXfrm>
        <a:off x="1268620" y="4121065"/>
        <a:ext cx="11350099" cy="10983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9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46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9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8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670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aseline="0" dirty="0"/>
              <a:t>Three studies were conducted to ascertain how quickly people form an opinion about webpage visual appeal. In the first study, participants twice rated the visual appeal of </a:t>
            </a:r>
            <a:r>
              <a:rPr lang="en-GB" baseline="0" dirty="0" err="1"/>
              <a:t>webhomepages</a:t>
            </a:r>
            <a:r>
              <a:rPr lang="en-GB" baseline="0" dirty="0"/>
              <a:t> presented for 500 </a:t>
            </a:r>
            <a:r>
              <a:rPr lang="en-GB" baseline="0" dirty="0" err="1"/>
              <a:t>ms</a:t>
            </a:r>
            <a:r>
              <a:rPr lang="en-GB" baseline="0" dirty="0"/>
              <a:t> each. The second study replicated the first, but </a:t>
            </a:r>
            <a:r>
              <a:rPr lang="en-GB" baseline="0" dirty="0" err="1"/>
              <a:t>participantsalso</a:t>
            </a:r>
            <a:r>
              <a:rPr lang="en-GB" baseline="0" dirty="0"/>
              <a:t> rated each web page on seven specific design dimensions. Visual appeal was found to </a:t>
            </a:r>
            <a:r>
              <a:rPr lang="en-GB" baseline="0" dirty="0" err="1"/>
              <a:t>beclosely</a:t>
            </a:r>
            <a:r>
              <a:rPr lang="en-GB" baseline="0" dirty="0"/>
              <a:t> related to most of these. Study 3 again replicated the 500 </a:t>
            </a:r>
            <a:r>
              <a:rPr lang="en-GB" baseline="0" dirty="0" err="1"/>
              <a:t>ms</a:t>
            </a:r>
            <a:r>
              <a:rPr lang="en-GB" baseline="0" dirty="0"/>
              <a:t> condition as well </a:t>
            </a:r>
            <a:r>
              <a:rPr lang="en-GB" baseline="0" dirty="0" err="1"/>
              <a:t>asadding</a:t>
            </a:r>
            <a:r>
              <a:rPr lang="en-GB" baseline="0" dirty="0"/>
              <a:t> a 50 </a:t>
            </a:r>
            <a:r>
              <a:rPr lang="en-GB" baseline="0" dirty="0" err="1"/>
              <a:t>ms</a:t>
            </a:r>
            <a:r>
              <a:rPr lang="en-GB" baseline="0" dirty="0"/>
              <a:t> condition using the same stimuli to determine whether the first </a:t>
            </a:r>
            <a:r>
              <a:rPr lang="en-GB" baseline="0" dirty="0" err="1"/>
              <a:t>impressionmay</a:t>
            </a:r>
            <a:r>
              <a:rPr lang="en-GB" baseline="0" dirty="0"/>
              <a:t> be interpreted as a ‘mere exposure effect’ (Zajonc 1980). Throughout, visual </a:t>
            </a:r>
            <a:r>
              <a:rPr lang="en-GB" baseline="0" dirty="0" err="1"/>
              <a:t>appealratings</a:t>
            </a:r>
            <a:r>
              <a:rPr lang="en-GB" baseline="0" dirty="0"/>
              <a:t> were highly correlated from one phase to the next as were the correlations </a:t>
            </a:r>
            <a:r>
              <a:rPr lang="en-GB" baseline="0" dirty="0" err="1"/>
              <a:t>betweenthe</a:t>
            </a:r>
            <a:r>
              <a:rPr lang="en-GB" baseline="0" dirty="0"/>
              <a:t> 50 </a:t>
            </a:r>
            <a:r>
              <a:rPr lang="en-GB" baseline="0" dirty="0" err="1"/>
              <a:t>ms</a:t>
            </a:r>
            <a:r>
              <a:rPr lang="en-GB" baseline="0" dirty="0"/>
              <a:t> and 500 </a:t>
            </a:r>
            <a:r>
              <a:rPr lang="en-GB" baseline="0" dirty="0" err="1"/>
              <a:t>ms</a:t>
            </a:r>
            <a:r>
              <a:rPr lang="en-GB" baseline="0" dirty="0"/>
              <a:t> conditions. Thus, visual appeal can be assessed within 50 </a:t>
            </a:r>
            <a:r>
              <a:rPr lang="en-GB" baseline="0" dirty="0" err="1"/>
              <a:t>ms,suggesting</a:t>
            </a:r>
            <a:r>
              <a:rPr lang="en-GB" baseline="0" dirty="0"/>
              <a:t> that web designers have about 50 </a:t>
            </a:r>
            <a:r>
              <a:rPr lang="en-GB" baseline="0" dirty="0" err="1"/>
              <a:t>ms</a:t>
            </a:r>
            <a:r>
              <a:rPr lang="en-GB" baseline="0" dirty="0"/>
              <a:t> to make a good first impression.</a:t>
            </a:r>
          </a:p>
          <a:p>
            <a:endParaRPr lang="en-GB" baseline="0" dirty="0"/>
          </a:p>
          <a:p>
            <a:endParaRPr lang="en-GB" baseline="0" dirty="0"/>
          </a:p>
          <a:p>
            <a:endParaRPr lang="en-GB" baseline="0" dirty="0"/>
          </a:p>
          <a:p>
            <a:endParaRPr lang="en-GB" baseline="0" dirty="0"/>
          </a:p>
          <a:p>
            <a:r>
              <a:rPr lang="en-GB" baseline="0" dirty="0"/>
              <a:t>Gitte </a:t>
            </a:r>
            <a:r>
              <a:rPr lang="en-GB" baseline="0" dirty="0" err="1"/>
              <a:t>Lindgaard</a:t>
            </a:r>
            <a:r>
              <a:rPr lang="en-GB" baseline="0" dirty="0"/>
              <a:t>, Gary Fernandes, Cathy Dudek &amp; J. Brown (2006) </a:t>
            </a:r>
            <a:r>
              <a:rPr lang="en-GB" baseline="0" dirty="0" err="1"/>
              <a:t>Attentionweb</a:t>
            </a:r>
            <a:r>
              <a:rPr lang="en-GB" baseline="0" dirty="0"/>
              <a:t> designers: You have 50 milliseconds to make a good first impression!, Behaviour &amp;Information Technology, 25:2, 115-126, DOI: 10.1080/01449290500330448</a:t>
            </a:r>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95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3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9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92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5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30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915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81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19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baseline="0" dirty="0">
              <a:latin typeface="AdvOT46dcae81"/>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581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962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DE" dirty="0"/>
          </a:p>
          <a:p>
            <a:pPr marL="0" indent="0">
              <a:buNone/>
            </a:pPr>
            <a:r>
              <a:rPr lang="de-DE" dirty="0"/>
              <a:t>AIs </a:t>
            </a:r>
            <a:r>
              <a:rPr lang="de-DE" dirty="0" err="1"/>
              <a:t>are</a:t>
            </a:r>
            <a:r>
              <a:rPr lang="de-DE" dirty="0"/>
              <a:t> </a:t>
            </a:r>
            <a:r>
              <a:rPr lang="de-DE" dirty="0" err="1"/>
              <a:t>known</a:t>
            </a:r>
            <a:r>
              <a:rPr lang="de-DE" dirty="0"/>
              <a:t> </a:t>
            </a:r>
            <a:r>
              <a:rPr lang="de-DE" dirty="0" err="1"/>
              <a:t>to</a:t>
            </a:r>
            <a:r>
              <a:rPr lang="de-DE" dirty="0"/>
              <a:t> </a:t>
            </a:r>
            <a:r>
              <a:rPr lang="de-DE" dirty="0" err="1"/>
              <a:t>learn</a:t>
            </a:r>
            <a:r>
              <a:rPr lang="de-DE" dirty="0"/>
              <a:t> </a:t>
            </a:r>
            <a:r>
              <a:rPr lang="de-DE" dirty="0" err="1"/>
              <a:t>continuously</a:t>
            </a:r>
            <a:r>
              <a:rPr lang="de-DE" dirty="0"/>
              <a:t> </a:t>
            </a:r>
            <a:r>
              <a:rPr lang="de-DE" dirty="0" err="1"/>
              <a:t>while</a:t>
            </a:r>
            <a:r>
              <a:rPr lang="de-DE" dirty="0"/>
              <a:t> </a:t>
            </a:r>
            <a:r>
              <a:rPr lang="de-DE" dirty="0" err="1"/>
              <a:t>being</a:t>
            </a:r>
            <a:r>
              <a:rPr lang="de-DE" dirty="0"/>
              <a:t> „</a:t>
            </a:r>
            <a:r>
              <a:rPr lang="de-DE" dirty="0" err="1"/>
              <a:t>fed</a:t>
            </a:r>
            <a:r>
              <a:rPr lang="de-DE" dirty="0"/>
              <a:t>“ </a:t>
            </a:r>
            <a:r>
              <a:rPr lang="de-DE" dirty="0" err="1"/>
              <a:t>with</a:t>
            </a:r>
            <a:r>
              <a:rPr lang="de-DE" dirty="0"/>
              <a:t> (valid) </a:t>
            </a:r>
            <a:r>
              <a:rPr lang="de-DE" dirty="0" err="1"/>
              <a:t>data</a:t>
            </a:r>
            <a:r>
              <a:rPr lang="de-DE" dirty="0"/>
              <a:t>. </a:t>
            </a:r>
            <a:r>
              <a:rPr lang="de-DE" dirty="0" err="1"/>
              <a:t>Hence</a:t>
            </a:r>
            <a:r>
              <a:rPr lang="de-DE" dirty="0"/>
              <a:t>, </a:t>
            </a:r>
            <a:r>
              <a:rPr lang="de-DE" dirty="0" err="1"/>
              <a:t>there</a:t>
            </a:r>
            <a:r>
              <a:rPr lang="de-DE" dirty="0"/>
              <a:t> </a:t>
            </a:r>
            <a:r>
              <a:rPr lang="de-DE" dirty="0" err="1"/>
              <a:t>communication</a:t>
            </a:r>
            <a:r>
              <a:rPr lang="de-DE" dirty="0"/>
              <a:t> </a:t>
            </a:r>
            <a:r>
              <a:rPr lang="de-DE" dirty="0" err="1"/>
              <a:t>skills</a:t>
            </a:r>
            <a:r>
              <a:rPr lang="de-DE" dirty="0"/>
              <a:t> and </a:t>
            </a:r>
            <a:r>
              <a:rPr lang="de-DE" dirty="0" err="1"/>
              <a:t>hence</a:t>
            </a:r>
            <a:r>
              <a:rPr lang="de-DE" dirty="0"/>
              <a:t> </a:t>
            </a:r>
            <a:r>
              <a:rPr lang="de-DE" dirty="0" err="1"/>
              <a:t>their</a:t>
            </a:r>
            <a:r>
              <a:rPr lang="de-DE" dirty="0"/>
              <a:t> </a:t>
            </a:r>
            <a:r>
              <a:rPr lang="de-DE" dirty="0" err="1"/>
              <a:t>outcomes</a:t>
            </a:r>
            <a:r>
              <a:rPr lang="de-DE" dirty="0"/>
              <a:t> </a:t>
            </a:r>
            <a:r>
              <a:rPr lang="de-DE" dirty="0" err="1"/>
              <a:t>could</a:t>
            </a:r>
            <a:r>
              <a:rPr lang="de-DE" dirty="0"/>
              <a:t> </a:t>
            </a:r>
            <a:r>
              <a:rPr lang="de-DE" dirty="0" err="1"/>
              <a:t>be</a:t>
            </a:r>
            <a:r>
              <a:rPr lang="de-DE" dirty="0"/>
              <a:t> </a:t>
            </a:r>
            <a:r>
              <a:rPr lang="de-DE" dirty="0" err="1"/>
              <a:t>expected</a:t>
            </a:r>
            <a:r>
              <a:rPr lang="de-DE" dirty="0"/>
              <a:t> </a:t>
            </a:r>
            <a:r>
              <a:rPr lang="de-DE" dirty="0" err="1"/>
              <a:t>to</a:t>
            </a:r>
            <a:r>
              <a:rPr lang="de-DE" dirty="0"/>
              <a:t> </a:t>
            </a:r>
            <a:r>
              <a:rPr lang="de-DE" dirty="0" err="1"/>
              <a:t>continuously</a:t>
            </a:r>
            <a:r>
              <a:rPr lang="de-DE" dirty="0"/>
              <a:t> </a:t>
            </a:r>
            <a:r>
              <a:rPr lang="de-DE" dirty="0" err="1"/>
              <a:t>improve</a:t>
            </a:r>
            <a:r>
              <a:rPr lang="de-DE" dirty="0"/>
              <a:t>.</a:t>
            </a:r>
          </a:p>
          <a:p>
            <a:pPr marL="0" indent="0">
              <a:buNone/>
            </a:pPr>
            <a:endParaRPr lang="de-DE" dirty="0"/>
          </a:p>
          <a:p>
            <a:pPr marL="0" indent="0">
              <a:buNone/>
            </a:pPr>
            <a:r>
              <a:rPr lang="de-DE" dirty="0" err="1"/>
              <a:t>If</a:t>
            </a:r>
            <a:r>
              <a:rPr lang="de-DE" dirty="0"/>
              <a:t> </a:t>
            </a:r>
            <a:r>
              <a:rPr lang="de-DE" dirty="0" err="1"/>
              <a:t>this</a:t>
            </a:r>
            <a:r>
              <a:rPr lang="de-DE" dirty="0"/>
              <a:t> </a:t>
            </a:r>
            <a:r>
              <a:rPr lang="de-DE" dirty="0" err="1"/>
              <a:t>is</a:t>
            </a:r>
            <a:r>
              <a:rPr lang="de-DE" dirty="0"/>
              <a:t> </a:t>
            </a:r>
            <a:r>
              <a:rPr lang="de-DE" dirty="0" err="1"/>
              <a:t>true</a:t>
            </a:r>
            <a:r>
              <a:rPr lang="de-DE" dirty="0"/>
              <a:t>, </a:t>
            </a:r>
            <a:r>
              <a:rPr lang="de-DE" dirty="0" err="1"/>
              <a:t>could</a:t>
            </a:r>
            <a:r>
              <a:rPr lang="de-DE" dirty="0"/>
              <a:t> </a:t>
            </a:r>
            <a:r>
              <a:rPr lang="de-DE" dirty="0" err="1"/>
              <a:t>humans</a:t>
            </a:r>
            <a:r>
              <a:rPr lang="de-DE" dirty="0"/>
              <a:t> catch </a:t>
            </a:r>
            <a:r>
              <a:rPr lang="de-DE" dirty="0" err="1"/>
              <a:t>up</a:t>
            </a:r>
            <a:r>
              <a:rPr lang="de-DE" dirty="0"/>
              <a:t> </a:t>
            </a:r>
            <a:r>
              <a:rPr lang="de-DE" dirty="0" err="1"/>
              <a:t>with</a:t>
            </a:r>
            <a:r>
              <a:rPr lang="de-DE" dirty="0"/>
              <a:t> </a:t>
            </a:r>
            <a:r>
              <a:rPr lang="de-DE" dirty="0" err="1"/>
              <a:t>this</a:t>
            </a:r>
            <a:r>
              <a:rPr lang="de-DE" dirty="0"/>
              <a:t>?</a:t>
            </a:r>
          </a:p>
          <a:p>
            <a:endParaRPr lang="en-GB" dirty="0"/>
          </a:p>
          <a:p>
            <a:endParaRPr lang="en-GB" dirty="0"/>
          </a:p>
          <a:p>
            <a:r>
              <a:rPr lang="en-GB" dirty="0"/>
              <a:t>J.A. </a:t>
            </a:r>
            <a:r>
              <a:rPr lang="en-GB" dirty="0" err="1"/>
              <a:t>Koelen</a:t>
            </a:r>
            <a:r>
              <a:rPr lang="en-GB" dirty="0"/>
              <a:t>, A. </a:t>
            </a:r>
            <a:r>
              <a:rPr lang="en-GB" dirty="0" err="1"/>
              <a:t>Vonk</a:t>
            </a:r>
            <a:r>
              <a:rPr lang="en-GB" dirty="0"/>
              <a:t>, A. Klein, L. de Koning, P. </a:t>
            </a:r>
            <a:r>
              <a:rPr lang="en-GB" dirty="0" err="1"/>
              <a:t>Vonk</a:t>
            </a:r>
            <a:r>
              <a:rPr lang="en-GB" dirty="0"/>
              <a:t>, S. de Vet, R. </a:t>
            </a:r>
            <a:r>
              <a:rPr lang="en-GB" dirty="0" err="1"/>
              <a:t>Wiers</a:t>
            </a:r>
            <a:r>
              <a:rPr lang="en-GB" dirty="0"/>
              <a:t>,</a:t>
            </a:r>
          </a:p>
          <a:p>
            <a:r>
              <a:rPr lang="en-GB" dirty="0"/>
              <a:t>Man vs. machine: A meta-analysis on the added value of human support in text-based internet treatments (“e-therapy”) for mental disorders,</a:t>
            </a:r>
          </a:p>
          <a:p>
            <a:r>
              <a:rPr lang="en-GB" dirty="0"/>
              <a:t>Clinical Psychology Review, Volume 96,2022,102179,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2593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e80d14d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e80d14d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spcBef>
                <a:spcPts val="0"/>
              </a:spcBef>
              <a:spcAft>
                <a:spcPts val="0"/>
              </a:spcAft>
              <a:buClr>
                <a:schemeClr val="dk1"/>
              </a:buClr>
              <a:buSzPts val="1200"/>
              <a:buNone/>
            </a:pPr>
            <a:endParaRPr dirty="0"/>
          </a:p>
        </p:txBody>
      </p:sp>
    </p:spTree>
    <p:extLst>
      <p:ext uri="{BB962C8B-B14F-4D97-AF65-F5344CB8AC3E}">
        <p14:creationId xmlns:p14="http://schemas.microsoft.com/office/powerpoint/2010/main" val="14393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explores the potential of using social robots to influence human </a:t>
            </a:r>
            <a:r>
              <a:rPr lang="en-GB" dirty="0" err="1"/>
              <a:t>behavior</a:t>
            </a:r>
            <a:r>
              <a:rPr lang="en-GB" dirty="0"/>
              <a:t> in the context of cybersecurity, specifically against social engineering (SE) attacks. The study involved participants playing an interactive storytelling game where they made decisions related to risky and SE scenarios. After each decision, a tabletop robot named </a:t>
            </a:r>
            <a:r>
              <a:rPr lang="en-GB" dirty="0" err="1"/>
              <a:t>Furhat</a:t>
            </a:r>
            <a:r>
              <a:rPr lang="en-GB" dirty="0"/>
              <a:t> would intervene, suggesting the opposite choice. The robot employed two different strategies: logical persuasion and affective persuasion.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74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role of shared mental models in human-AI teams (Andrews et al., 2023)</a:t>
            </a:r>
            <a:r>
              <a:rPr lang="en-GB" dirty="0"/>
              <a:t> </a:t>
            </a:r>
          </a:p>
          <a:p>
            <a:r>
              <a:rPr lang="en-GB" dirty="0"/>
              <a:t>The role of shared mental model…</a:t>
            </a:r>
          </a:p>
          <a:p>
            <a:r>
              <a:rPr lang="en-GB" b="1" dirty="0"/>
              <a:t>Core idea:</a:t>
            </a:r>
            <a:r>
              <a:rPr lang="en-GB" dirty="0"/>
              <a:t> Effective human-AI teams need </a:t>
            </a:r>
            <a:r>
              <a:rPr lang="en-GB" i="1" dirty="0"/>
              <a:t>shared mental models (SMMs)</a:t>
            </a:r>
            <a:r>
              <a:rPr lang="en-GB" dirty="0"/>
              <a:t>—overlapping understandings of goals, tasks, roles, and each other’s capabilities—to coordinate smoothly.</a:t>
            </a:r>
          </a:p>
          <a:p>
            <a:r>
              <a:rPr lang="en-GB" b="1" dirty="0"/>
              <a:t>From humans to AI:</a:t>
            </a:r>
            <a:r>
              <a:rPr lang="en-GB" dirty="0"/>
              <a:t> Human team research shows better SMMs → better performance; the paper reviews this literature and asks how to translate it when one teammate is an AI.</a:t>
            </a:r>
          </a:p>
          <a:p>
            <a:r>
              <a:rPr lang="en-GB" b="1" dirty="0"/>
              <a:t>Key challenge:</a:t>
            </a:r>
            <a:r>
              <a:rPr lang="en-GB" dirty="0"/>
              <a:t> Unlike humans, AIs don’t “naturally” share concepts or language; there’s no agreed way to define, elicit, or </a:t>
            </a:r>
            <a:r>
              <a:rPr lang="en-GB" i="1" dirty="0"/>
              <a:t>measure</a:t>
            </a:r>
            <a:r>
              <a:rPr lang="en-GB" dirty="0"/>
              <a:t> SMMs between humans and AI, and existing work is fragmented across fields.</a:t>
            </a:r>
          </a:p>
          <a:p>
            <a:r>
              <a:rPr lang="en-GB" b="1" dirty="0"/>
              <a:t>Conceptual model:</a:t>
            </a:r>
            <a:r>
              <a:rPr lang="en-GB" dirty="0"/>
              <a:t> Proposes a framework where both human and AI hold task and team models, update them through interaction, and alignment is assessed via their </a:t>
            </a:r>
            <a:r>
              <a:rPr lang="en-GB" i="1" dirty="0"/>
              <a:t>mutual expectations</a:t>
            </a:r>
            <a:r>
              <a:rPr lang="en-GB" dirty="0"/>
              <a:t> (not just internal code or self-report).</a:t>
            </a:r>
          </a:p>
          <a:p>
            <a:r>
              <a:rPr lang="en-GB" b="1" dirty="0"/>
              <a:t>Link to XAI:</a:t>
            </a:r>
            <a:r>
              <a:rPr lang="en-GB" dirty="0"/>
              <a:t> Explainable AI is positioned as a practical tool to build and maintain Human-AI SMMs by making AI’s goals, limits, and reasoning legible to humans (and vice versa).</a:t>
            </a:r>
          </a:p>
          <a:p>
            <a:r>
              <a:rPr lang="en-GB" b="1" dirty="0"/>
              <a:t>Design takeaway:</a:t>
            </a:r>
            <a:r>
              <a:rPr lang="en-GB" dirty="0"/>
              <a:t> To improve Human-AI teaming, design AI systems that explicitly support shared goals, role clarity, transparent reasoning, and ongoing alignment of expectations—not just accurate predictions.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55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9FC6-C038-B989-D40B-31B3E684A99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D5483C-021C-6A52-5A8B-C73920BDEA8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C1E8F26-3BDE-D459-EA58-A4F0675A1CA9}"/>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Til intervjuet ønsker vi at du skal forberede og tenke gjennom følgende: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Du skal holde en 10 minutters presentasjon om et selvvalgt tema innen kognisjon og teknologi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To sentrale emner i masterprogrammet er Anvendt kognitiv psykologi og menneskets interaksjon med teknologi. I hvilket emne føler du deg mest hjemme? Hva ville du inkludert i dette emne på masternivå?  Lag gjerne en grovskisse av det du mener er det mest sentrale i et slik emne.</a:t>
            </a:r>
            <a:endParaRPr lang="en-US" sz="1200" kern="1200" dirty="0">
              <a:solidFill>
                <a:schemeClr val="tx1"/>
              </a:solidFill>
              <a:effectLst/>
              <a:latin typeface="+mn-lt"/>
              <a:ea typeface="+mn-ea"/>
              <a:cs typeface="+mn-cs"/>
            </a:endParaRPr>
          </a:p>
        </p:txBody>
      </p:sp>
      <p:sp>
        <p:nvSpPr>
          <p:cNvPr id="4" name="Plassholder for lysbildenummer 3">
            <a:extLst>
              <a:ext uri="{FF2B5EF4-FFF2-40B4-BE49-F238E27FC236}">
                <a16:creationId xmlns:a16="http://schemas.microsoft.com/office/drawing/2014/main" id="{F0FDCE56-799D-A979-C72B-5E5F1D8786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14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Zhang et al. (2023) test how </a:t>
            </a:r>
            <a:r>
              <a:rPr lang="en-GB" i="1" dirty="0"/>
              <a:t>who we think our teammate is</a:t>
            </a:r>
            <a:r>
              <a:rPr lang="en-GB" dirty="0"/>
              <a:t> (AI vs “human”) and </a:t>
            </a:r>
            <a:r>
              <a:rPr lang="en-GB" i="1" dirty="0"/>
              <a:t>how good they are</a:t>
            </a:r>
            <a:r>
              <a:rPr lang="en-GB" dirty="0"/>
              <a:t> (high vs low performance) shape trust and cooperation in human–AI teams. </a:t>
            </a:r>
          </a:p>
          <a:p>
            <a:r>
              <a:rPr lang="en-GB" dirty="0"/>
              <a:t>1-s2.0-S0747563222003569-main</a:t>
            </a:r>
          </a:p>
          <a:p>
            <a:r>
              <a:rPr lang="en-GB" b="1" dirty="0"/>
              <a:t>Study in a nutshell (for teaching):</a:t>
            </a:r>
            <a:endParaRPr lang="en-GB" dirty="0"/>
          </a:p>
          <a:p>
            <a:r>
              <a:rPr lang="en-GB" b="1" dirty="0"/>
              <a:t>Task &amp; setup:</a:t>
            </a:r>
            <a:r>
              <a:rPr lang="en-GB" dirty="0"/>
              <a:t> 128 participants (all chess-literate) solved 20 chess puzzles with a “teammate” in a 2×2 between-subjects design:</a:t>
            </a:r>
          </a:p>
          <a:p>
            <a:pPr lvl="1"/>
            <a:r>
              <a:rPr lang="en-GB" dirty="0"/>
              <a:t>Told it’s an AI + high-performing (80% correct)</a:t>
            </a:r>
          </a:p>
          <a:p>
            <a:pPr lvl="1"/>
            <a:r>
              <a:rPr lang="en-GB" dirty="0"/>
              <a:t>Told it’s an AI + low-performing (20% correct)</a:t>
            </a:r>
          </a:p>
          <a:p>
            <a:pPr lvl="1"/>
            <a:r>
              <a:rPr lang="en-GB" dirty="0"/>
              <a:t>Told it’s a human (“Taylor”) + high-performing AI in disguise</a:t>
            </a:r>
          </a:p>
          <a:p>
            <a:pPr lvl="1"/>
            <a:r>
              <a:rPr lang="en-GB" dirty="0"/>
              <a:t>Told it’s a human + low-performing AI in disguise</a:t>
            </a:r>
          </a:p>
          <a:p>
            <a:r>
              <a:rPr lang="en-GB" b="1" dirty="0"/>
              <a:t>Procedure:</a:t>
            </a:r>
            <a:r>
              <a:rPr lang="en-GB" dirty="0"/>
              <a:t> For each puzzle: initial move → see teammate’s move → final move. Final move scored (+5 advantageous / −5 disadvantageous) using Stockfish. Trust was measured both </a:t>
            </a:r>
            <a:r>
              <a:rPr lang="en-GB" b="1" dirty="0" err="1"/>
              <a:t>behaviorally</a:t>
            </a:r>
            <a:r>
              <a:rPr lang="en-GB" dirty="0"/>
              <a:t> (how often they switched to the teammate’s conflicting move) and </a:t>
            </a:r>
            <a:r>
              <a:rPr lang="en-GB" b="1" dirty="0"/>
              <a:t>self-reported</a:t>
            </a:r>
            <a:r>
              <a:rPr lang="en-GB" dirty="0"/>
              <a:t> (competence/helpfulness ratings). Workload measured with NASA-TLX.</a:t>
            </a:r>
          </a:p>
          <a:p>
            <a:r>
              <a:rPr lang="en-GB" b="1" dirty="0"/>
              <a:t>Key stats points (keep this slide-ready):</a:t>
            </a:r>
            <a:endParaRPr lang="en-GB" dirty="0"/>
          </a:p>
          <a:p>
            <a:r>
              <a:rPr lang="en-GB" b="1" dirty="0"/>
              <a:t>Performance effect (ANOVA):</a:t>
            </a:r>
            <a:r>
              <a:rPr lang="en-GB" dirty="0"/>
              <a:t> Teammate performance had a </a:t>
            </a:r>
            <a:r>
              <a:rPr lang="en-GB" b="1" dirty="0"/>
              <a:t>strong, significant</a:t>
            </a:r>
            <a:r>
              <a:rPr lang="en-GB" dirty="0"/>
              <a:t> effect on team performance (all participants: </a:t>
            </a:r>
            <a:r>
              <a:rPr lang="en-GB" i="1" dirty="0"/>
              <a:t>F</a:t>
            </a:r>
            <a:r>
              <a:rPr lang="en-GB" dirty="0"/>
              <a:t>(1,124)=32.36, </a:t>
            </a:r>
            <a:r>
              <a:rPr lang="en-GB" i="1" dirty="0"/>
              <a:t>p</a:t>
            </a:r>
            <a:r>
              <a:rPr lang="en-GB" dirty="0"/>
              <a:t>≈8.7×10⁻⁸): high-performing AI → much higher final scores than low-performing AI. Teammate identity (AI vs “human”) </a:t>
            </a:r>
            <a:r>
              <a:rPr lang="en-GB" b="1" dirty="0"/>
              <a:t>not</a:t>
            </a:r>
            <a:r>
              <a:rPr lang="en-GB" dirty="0"/>
              <a:t> significant for performance.</a:t>
            </a:r>
          </a:p>
          <a:p>
            <a:r>
              <a:rPr lang="en-GB" b="1" dirty="0" err="1"/>
              <a:t>Behavioral</a:t>
            </a:r>
            <a:r>
              <a:rPr lang="en-GB" b="1" dirty="0"/>
              <a:t> trust (ANOVA):</a:t>
            </a:r>
            <a:r>
              <a:rPr lang="en-GB" dirty="0"/>
              <a:t> Both performance and identity mattered. People trusted (i.e., followed) the </a:t>
            </a:r>
            <a:r>
              <a:rPr lang="en-GB" b="1" dirty="0"/>
              <a:t>high-performing AI</a:t>
            </a:r>
            <a:r>
              <a:rPr lang="en-GB" dirty="0"/>
              <a:t> more than the low-performing one, and </a:t>
            </a:r>
            <a:r>
              <a:rPr lang="en-GB" b="1" dirty="0"/>
              <a:t>accepted fewer suggestions when they believed the teammate was human</a:t>
            </a:r>
            <a:r>
              <a:rPr lang="en-GB" dirty="0"/>
              <a:t> (</a:t>
            </a:r>
            <a:r>
              <a:rPr lang="en-GB" i="1" dirty="0"/>
              <a:t>p</a:t>
            </a:r>
            <a:r>
              <a:rPr lang="en-GB" dirty="0"/>
              <a:t>≈0.0046), even though it was the same AI.</a:t>
            </a:r>
          </a:p>
          <a:p>
            <a:r>
              <a:rPr lang="en-GB" b="1" dirty="0"/>
              <a:t>Self-report vs </a:t>
            </a:r>
            <a:r>
              <a:rPr lang="en-GB" b="1" dirty="0" err="1"/>
              <a:t>behavior</a:t>
            </a:r>
            <a:r>
              <a:rPr lang="en-GB" b="1" dirty="0"/>
              <a:t>:</a:t>
            </a:r>
            <a:r>
              <a:rPr lang="en-GB" dirty="0"/>
              <a:t> With a </a:t>
            </a:r>
            <a:r>
              <a:rPr lang="en-GB" b="1" dirty="0"/>
              <a:t>low-performing teammate</a:t>
            </a:r>
            <a:r>
              <a:rPr lang="en-GB" dirty="0"/>
              <a:t>, participants paradoxically </a:t>
            </a:r>
            <a:r>
              <a:rPr lang="en-GB" b="1" dirty="0"/>
              <a:t>rated them as more competent/helpful when told it was a human</a:t>
            </a:r>
            <a:r>
              <a:rPr lang="en-GB" dirty="0"/>
              <a:t>, despite </a:t>
            </a:r>
            <a:r>
              <a:rPr lang="en-GB" dirty="0" err="1"/>
              <a:t>behaviorally</a:t>
            </a:r>
            <a:r>
              <a:rPr lang="en-GB" dirty="0"/>
              <a:t> trusting them less—suggesting social desirability/leniency toward humans and harsher judgment of weak AI.</a:t>
            </a:r>
          </a:p>
          <a:p>
            <a:r>
              <a:rPr lang="en-GB" b="1" dirty="0"/>
              <a:t>Workload (NASA-TLX):</a:t>
            </a:r>
            <a:r>
              <a:rPr lang="en-GB" dirty="0"/>
              <a:t> Being told the teammate was “human” increased perceived </a:t>
            </a:r>
            <a:r>
              <a:rPr lang="en-GB" b="1" dirty="0"/>
              <a:t>temporal demand</a:t>
            </a:r>
            <a:r>
              <a:rPr lang="en-GB" dirty="0"/>
              <a:t> (feeling rushed), not other dimensions—people seemed to feel more pressure when another “person” was supposedly waiting.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417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Georganta</a:t>
            </a:r>
            <a:r>
              <a:rPr lang="en-GB" b="1" dirty="0"/>
              <a:t> &amp; Ulfert (2024) – Would you trust an AI team member?</a:t>
            </a:r>
            <a:r>
              <a:rPr lang="en-GB" dirty="0"/>
              <a:t> </a:t>
            </a:r>
          </a:p>
          <a:p>
            <a:r>
              <a:rPr lang="en-GB" dirty="0"/>
              <a:t>J </a:t>
            </a:r>
            <a:r>
              <a:rPr lang="en-GB" dirty="0" err="1"/>
              <a:t>Occupat</a:t>
            </a:r>
            <a:r>
              <a:rPr lang="en-GB" dirty="0"/>
              <a:t> Organ </a:t>
            </a:r>
            <a:r>
              <a:rPr lang="en-GB" dirty="0" err="1"/>
              <a:t>Psyc</a:t>
            </a:r>
            <a:r>
              <a:rPr lang="en-GB" dirty="0"/>
              <a:t> - 2024 -…</a:t>
            </a:r>
          </a:p>
          <a:p>
            <a:r>
              <a:rPr lang="en-GB" b="1" dirty="0"/>
              <a:t>What they test:</a:t>
            </a:r>
            <a:r>
              <a:rPr lang="en-GB" dirty="0"/>
              <a:t> Across two lab experiments (N=828), they compare </a:t>
            </a:r>
            <a:r>
              <a:rPr lang="en-GB" b="1" dirty="0"/>
              <a:t>human–AI vs human–human teams</a:t>
            </a:r>
            <a:r>
              <a:rPr lang="en-GB" dirty="0"/>
              <a:t> to see how </a:t>
            </a:r>
            <a:r>
              <a:rPr lang="en-GB" b="1" dirty="0"/>
              <a:t>perceived trustworthiness &amp; similarity → interpersonal trust → team trust</a:t>
            </a:r>
            <a:r>
              <a:rPr lang="en-GB" dirty="0"/>
              <a:t>.</a:t>
            </a:r>
          </a:p>
          <a:p>
            <a:r>
              <a:rPr lang="en-GB" b="1" dirty="0"/>
              <a:t>Study 1 (247 dyads):</a:t>
            </a:r>
            <a:r>
              <a:rPr lang="en-GB" dirty="0"/>
              <a:t> Being told your partner is an </a:t>
            </a:r>
            <a:r>
              <a:rPr lang="en-GB" b="1" dirty="0"/>
              <a:t>AI</a:t>
            </a:r>
            <a:r>
              <a:rPr lang="en-GB" dirty="0"/>
              <a:t> (vs human) </a:t>
            </a:r>
            <a:r>
              <a:rPr lang="en-GB" b="1" dirty="0"/>
              <a:t>slightly lowers perceived trustworthiness</a:t>
            </a:r>
            <a:r>
              <a:rPr lang="en-GB" dirty="0"/>
              <a:t>, which in turn lowers interpersonal trust.</a:t>
            </a:r>
          </a:p>
          <a:p>
            <a:pPr lvl="1"/>
            <a:r>
              <a:rPr lang="en-GB" dirty="0"/>
              <a:t>Stats: Structural Equation Model; team composition → trustworthiness (</a:t>
            </a:r>
            <a:r>
              <a:rPr lang="en-GB" i="1" dirty="0"/>
              <a:t>b</a:t>
            </a:r>
            <a:r>
              <a:rPr lang="en-GB" dirty="0"/>
              <a:t>≈−.19, </a:t>
            </a:r>
            <a:r>
              <a:rPr lang="en-GB" i="1" dirty="0"/>
              <a:t>p</a:t>
            </a:r>
            <a:r>
              <a:rPr lang="en-GB" dirty="0"/>
              <a:t>=.03); trustworthiness → interpersonal trust (</a:t>
            </a:r>
            <a:r>
              <a:rPr lang="en-GB" i="1" dirty="0"/>
              <a:t>b</a:t>
            </a:r>
            <a:r>
              <a:rPr lang="en-GB" dirty="0"/>
              <a:t>≈.69, </a:t>
            </a:r>
            <a:r>
              <a:rPr lang="en-GB" i="1" dirty="0"/>
              <a:t>p</a:t>
            </a:r>
            <a:r>
              <a:rPr lang="en-GB" dirty="0"/>
              <a:t>&lt;.001); indirect effect of “AI teammate” on interpersonal trust via trustworthiness significant (</a:t>
            </a:r>
            <a:r>
              <a:rPr lang="en-GB" i="1" dirty="0"/>
              <a:t>b</a:t>
            </a:r>
            <a:r>
              <a:rPr lang="en-GB" dirty="0"/>
              <a:t>≈−.13, 95% CI excludes 0). No effect via similarity.</a:t>
            </a:r>
          </a:p>
          <a:p>
            <a:r>
              <a:rPr lang="en-GB" b="1" dirty="0"/>
              <a:t>Study 2 (106 triads):</a:t>
            </a:r>
            <a:r>
              <a:rPr lang="en-GB" dirty="0"/>
              <a:t> When teams have </a:t>
            </a:r>
            <a:r>
              <a:rPr lang="en-GB" b="1" dirty="0"/>
              <a:t>one AI + two humans</a:t>
            </a:r>
            <a:r>
              <a:rPr lang="en-GB" dirty="0"/>
              <a:t>, there are </a:t>
            </a:r>
            <a:r>
              <a:rPr lang="en-GB" b="1" dirty="0"/>
              <a:t>no significant differences</a:t>
            </a:r>
            <a:r>
              <a:rPr lang="en-GB" dirty="0"/>
              <a:t> from all-human teams in interpersonal trust or team trust; instead, </a:t>
            </a:r>
            <a:r>
              <a:rPr lang="en-GB" b="1" dirty="0"/>
              <a:t>higher perceived trustworthiness &amp; similarity predict higher interpersonal trust, which predicts team trust</a:t>
            </a:r>
            <a:r>
              <a:rPr lang="en-GB" dirty="0"/>
              <a:t> for both team types. Mediation of “AI vs human” via interpersonal trust is </a:t>
            </a:r>
            <a:r>
              <a:rPr lang="en-GB" b="1" dirty="0"/>
              <a:t>non-significant</a:t>
            </a:r>
            <a:r>
              <a:rPr lang="en-GB" dirty="0"/>
              <a:t>.</a:t>
            </a:r>
          </a:p>
          <a:p>
            <a:r>
              <a:rPr lang="en-GB" b="1" dirty="0"/>
              <a:t>Takeaway for your slide:</a:t>
            </a:r>
            <a:r>
              <a:rPr lang="en-GB" dirty="0"/>
              <a:t> </a:t>
            </a:r>
            <a:r>
              <a:rPr lang="en-GB" i="1" dirty="0"/>
              <a:t>Team trust can emerge similarly in human–AI and human–human teams; what matters is not “AI vs human” per se, but whether the AI teammate is seen as trustworthy and similar. Small but real trust penalty for AI in 1:1 teams; this disappears in 3-person teams when humans are the majority.</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172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Zhou &amp; Gorman (2024) – Communication Timing vs Sequencing in Human–AI Teams</a:t>
            </a:r>
            <a:r>
              <a:rPr lang="en-GB" dirty="0"/>
              <a:t> </a:t>
            </a:r>
          </a:p>
          <a:p>
            <a:r>
              <a:rPr lang="en-GB" dirty="0"/>
              <a:t>zhou-gorman-2024-the-impact-of-…</a:t>
            </a:r>
          </a:p>
          <a:p>
            <a:r>
              <a:rPr lang="en-GB" b="1" dirty="0"/>
              <a:t>What they did:</a:t>
            </a:r>
            <a:r>
              <a:rPr lang="en-GB" dirty="0"/>
              <a:t> 20 three-person teams flew simulated drone missions (navigator, photographer, pilot). Compared </a:t>
            </a:r>
            <a:r>
              <a:rPr lang="en-GB" b="1" dirty="0"/>
              <a:t>all-human teams</a:t>
            </a:r>
            <a:r>
              <a:rPr lang="en-GB" dirty="0"/>
              <a:t> vs </a:t>
            </a:r>
            <a:r>
              <a:rPr lang="en-GB" b="1" dirty="0"/>
              <a:t>teams with an AI pilot</a:t>
            </a:r>
            <a:r>
              <a:rPr lang="en-GB" dirty="0"/>
              <a:t>. Looked at </a:t>
            </a:r>
            <a:r>
              <a:rPr lang="en-GB" b="1" dirty="0"/>
              <a:t>how messages were ordered (sequencing)</a:t>
            </a:r>
            <a:r>
              <a:rPr lang="en-GB" dirty="0"/>
              <a:t> and </a:t>
            </a:r>
            <a:r>
              <a:rPr lang="en-GB" b="1" dirty="0"/>
              <a:t>when they occurred (timing)</a:t>
            </a:r>
            <a:r>
              <a:rPr lang="en-GB" dirty="0"/>
              <a:t> using recurrence analysis (% determinism, 0–100 = more rigid/structured patterns).</a:t>
            </a:r>
          </a:p>
          <a:p>
            <a:r>
              <a:rPr lang="en-GB" b="1" dirty="0"/>
              <a:t>Key findings (for class):</a:t>
            </a:r>
            <a:endParaRPr lang="en-GB" dirty="0"/>
          </a:p>
          <a:p>
            <a:pPr lvl="1"/>
            <a:r>
              <a:rPr lang="en-GB" b="1" dirty="0"/>
              <a:t>Timing:</a:t>
            </a:r>
            <a:r>
              <a:rPr lang="en-GB" dirty="0"/>
              <a:t> Human–AI teams showed </a:t>
            </a:r>
            <a:r>
              <a:rPr lang="en-GB" b="1" dirty="0"/>
              <a:t>more rigid / fixed timing patterns</a:t>
            </a:r>
            <a:r>
              <a:rPr lang="en-GB" dirty="0"/>
              <a:t> than all-human teams: significant main effect of team type on timing %DET, </a:t>
            </a:r>
            <a:r>
              <a:rPr lang="en-GB" i="1" dirty="0"/>
              <a:t>F</a:t>
            </a:r>
            <a:r>
              <a:rPr lang="en-GB" dirty="0"/>
              <a:t>(1,19)=6.69, </a:t>
            </a:r>
            <a:r>
              <a:rPr lang="en-GB" i="1" dirty="0"/>
              <a:t>p</a:t>
            </a:r>
            <a:r>
              <a:rPr lang="en-GB" dirty="0"/>
              <a:t>=.02, ηp²=.26 → AI teams less flexible in when they communicate.</a:t>
            </a:r>
          </a:p>
          <a:p>
            <a:pPr lvl="1"/>
            <a:r>
              <a:rPr lang="en-GB" b="1" dirty="0"/>
              <a:t>Sequencing:</a:t>
            </a:r>
            <a:r>
              <a:rPr lang="en-GB" dirty="0"/>
              <a:t> No significant differences between team types in sequence patterns (no main or interaction effects in ANOVA).</a:t>
            </a:r>
          </a:p>
          <a:p>
            <a:pPr lvl="1"/>
            <a:r>
              <a:rPr lang="en-GB" b="1" dirty="0"/>
              <a:t>Performance link:</a:t>
            </a:r>
            <a:endParaRPr lang="en-GB" dirty="0"/>
          </a:p>
          <a:p>
            <a:pPr lvl="2"/>
            <a:r>
              <a:rPr lang="en-GB" b="1" dirty="0"/>
              <a:t>More structured sequencing = better performance.</a:t>
            </a:r>
            <a:r>
              <a:rPr lang="en-GB" dirty="0"/>
              <a:t> Higher sequence %DET significantly (linear + quadratic) predicted both </a:t>
            </a:r>
            <a:r>
              <a:rPr lang="en-GB" b="1" dirty="0"/>
              <a:t>overall team performance</a:t>
            </a:r>
            <a:r>
              <a:rPr lang="en-GB" dirty="0"/>
              <a:t> and </a:t>
            </a:r>
            <a:r>
              <a:rPr lang="en-GB" b="1" dirty="0"/>
              <a:t>processing efficiency</a:t>
            </a:r>
            <a:r>
              <a:rPr lang="en-GB" dirty="0"/>
              <a:t> (all </a:t>
            </a:r>
            <a:r>
              <a:rPr lang="en-GB" i="1" dirty="0"/>
              <a:t>p</a:t>
            </a:r>
            <a:r>
              <a:rPr lang="en-GB" dirty="0"/>
              <a:t> ≤ .003).</a:t>
            </a:r>
          </a:p>
          <a:p>
            <a:pPr lvl="2"/>
            <a:r>
              <a:rPr lang="en-GB" b="1" dirty="0"/>
              <a:t>Timing %DET did </a:t>
            </a:r>
            <a:r>
              <a:rPr lang="en-GB" b="1" i="1" dirty="0"/>
              <a:t>not</a:t>
            </a:r>
            <a:r>
              <a:rPr lang="en-GB" b="1" dirty="0"/>
              <a:t> significantly predict performance.</a:t>
            </a:r>
            <a:r>
              <a:rPr lang="en-GB" dirty="0"/>
              <a:t> How rigid/flexible timing was didn’t explain who did better.</a:t>
            </a:r>
          </a:p>
          <a:p>
            <a:r>
              <a:rPr lang="en-GB" b="1" dirty="0"/>
              <a:t>Takeaway for one slide:</a:t>
            </a:r>
            <a:br>
              <a:rPr lang="en-GB" dirty="0"/>
            </a:br>
            <a:r>
              <a:rPr lang="en-GB" dirty="0"/>
              <a:t>Well-structured </a:t>
            </a:r>
            <a:r>
              <a:rPr lang="en-GB" b="1" dirty="0"/>
              <a:t>message order</a:t>
            </a:r>
            <a:r>
              <a:rPr lang="en-GB" dirty="0"/>
              <a:t> (who says what to whom) matters more for team performance than perfectly “human-like” timing. Current AI teammates tend to be too rigid in timing; design focus should be on supporting clear, reliable communication </a:t>
            </a:r>
            <a:r>
              <a:rPr lang="en-GB" b="1" dirty="0"/>
              <a:t>sequences</a:t>
            </a:r>
            <a:r>
              <a:rPr lang="en-GB" dirty="0"/>
              <a:t> rather than just natural chatter.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030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Human-AI Collaboration &amp; Cyber Security Training: Learning Analytics Opportunities and Challenges (Maennel &amp; Maennel, 2024)</a:t>
            </a:r>
            <a:r>
              <a:rPr lang="en-GB" dirty="0"/>
              <a:t> </a:t>
            </a:r>
          </a:p>
          <a:p>
            <a:r>
              <a:rPr lang="en-GB" dirty="0"/>
              <a:t>Human-</a:t>
            </a:r>
            <a:r>
              <a:rPr lang="en-GB" dirty="0" err="1"/>
              <a:t>AI_Collaboration_and_Cybe</a:t>
            </a:r>
            <a:r>
              <a:rPr lang="en-GB" dirty="0"/>
              <a:t>…</a:t>
            </a:r>
          </a:p>
          <a:p>
            <a:r>
              <a:rPr lang="en-GB" b="1" dirty="0"/>
              <a:t>What it is:</a:t>
            </a:r>
            <a:r>
              <a:rPr lang="en-GB" dirty="0"/>
              <a:t> Conceptual / theory-building paper proposing a </a:t>
            </a:r>
            <a:r>
              <a:rPr lang="en-GB" b="1" dirty="0"/>
              <a:t>holistic schema</a:t>
            </a:r>
            <a:r>
              <a:rPr lang="en-GB" dirty="0"/>
              <a:t> for how humans, AI tools, cyber ranges, and learning analytics (LA) interact in cyber security exercises (CSXs).</a:t>
            </a:r>
          </a:p>
          <a:p>
            <a:r>
              <a:rPr lang="en-GB" b="1" dirty="0"/>
              <a:t>Key idea for your slide:</a:t>
            </a:r>
            <a:r>
              <a:rPr lang="en-GB" dirty="0"/>
              <a:t> To train future cyber defenders, we must (1) teach people to collaborate with AI, (2) teach them to detect when AI is wrong or manipulated, and (3) use AI + LA to monitor, support, and personalise learning in realistic cyber ranges.</a:t>
            </a:r>
          </a:p>
          <a:p>
            <a:r>
              <a:rPr lang="en-GB" b="1" dirty="0"/>
              <a:t>Model highlights:</a:t>
            </a:r>
            <a:r>
              <a:rPr lang="en-GB" dirty="0"/>
              <a:t> Integrates core cyber processes (NIST functions, OODA loop), human–AI teaming, adversarial AI, multimodal data (logs, commands, biometrics, etc.), and CSX life-cycle into one schema that links </a:t>
            </a:r>
            <a:r>
              <a:rPr lang="en-GB" b="1" dirty="0"/>
              <a:t>theory, tools, and practice</a:t>
            </a:r>
            <a:r>
              <a:rPr lang="en-GB" dirty="0"/>
              <a:t>.</a:t>
            </a:r>
          </a:p>
          <a:p>
            <a:r>
              <a:rPr lang="en-GB" b="1" dirty="0"/>
              <a:t>Stats / methods note:</a:t>
            </a:r>
            <a:r>
              <a:rPr lang="en-GB" dirty="0"/>
              <a:t> Uses a </a:t>
            </a:r>
            <a:r>
              <a:rPr lang="en-GB" b="1" dirty="0"/>
              <a:t>theory-construction + mixed-methods logic</a:t>
            </a:r>
            <a:r>
              <a:rPr lang="en-GB" dirty="0"/>
              <a:t>, but reports </a:t>
            </a:r>
            <a:r>
              <a:rPr lang="en-GB" b="1" dirty="0"/>
              <a:t>no quantitative results</a:t>
            </a:r>
            <a:r>
              <a:rPr lang="en-GB" dirty="0"/>
              <a:t>—only argues that rich multimodal LA and AI analytics </a:t>
            </a:r>
            <a:r>
              <a:rPr lang="en-GB" i="1" dirty="0"/>
              <a:t>should</a:t>
            </a:r>
            <a:r>
              <a:rPr lang="en-GB" dirty="0"/>
              <a:t> be used to derive metrics (e.g., trust in AI, collaboration quality, response quality) in future empirical work.</a:t>
            </a:r>
          </a:p>
          <a:p>
            <a:r>
              <a:rPr lang="en-GB" dirty="0"/>
              <a:t>For your slide tagline: </a:t>
            </a:r>
            <a:r>
              <a:rPr lang="en-GB" i="1" dirty="0"/>
              <a:t>“Framework paper: defines what to measure and how to design Human–AI cyber exercises, but provides no empirical statistics yet.”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685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endParaRPr lang="en-GB" dirty="0"/>
          </a:p>
          <a:p>
            <a:r>
              <a:rPr lang="en-GB" sz="1200" b="1" i="0" u="none" strike="noStrike" kern="1200" baseline="0" dirty="0">
                <a:solidFill>
                  <a:schemeClr val="tx1"/>
                </a:solidFill>
                <a:latin typeface="+mn-lt"/>
                <a:ea typeface="+mn-ea"/>
                <a:cs typeface="+mn-cs"/>
              </a:rPr>
              <a:t>targeting of the AI supply chain</a:t>
            </a:r>
            <a:r>
              <a:rPr lang="en-GB" sz="1200" b="0" i="0" u="none" strike="noStrike" kern="1200" baseline="0" dirty="0">
                <a:solidFill>
                  <a:schemeClr val="tx1"/>
                </a:solidFill>
                <a:latin typeface="+mn-lt"/>
                <a:ea typeface="+mn-ea"/>
                <a:cs typeface="+mn-cs"/>
              </a:rPr>
              <a:t>, with poisoned hosted machine learning (ML) models and Python Package Indexes (</a:t>
            </a:r>
            <a:r>
              <a:rPr lang="en-GB" sz="1200" b="0" i="0" u="none" strike="noStrike" kern="1200" baseline="0" dirty="0" err="1">
                <a:solidFill>
                  <a:schemeClr val="tx1"/>
                </a:solidFill>
                <a:latin typeface="+mn-lt"/>
                <a:ea typeface="+mn-ea"/>
                <a:cs typeface="+mn-cs"/>
              </a:rPr>
              <a:t>PyPI</a:t>
            </a:r>
            <a:r>
              <a:rPr lang="en-GB" sz="1200" b="0" i="0" u="none" strike="noStrike" kern="1200" baseline="0" dirty="0">
                <a:solidFill>
                  <a:schemeClr val="tx1"/>
                </a:solidFill>
                <a:latin typeface="+mn-lt"/>
                <a:ea typeface="+mn-ea"/>
                <a:cs typeface="+mn-cs"/>
              </a:rPr>
              <a:t>) reportedly used to distribute </a:t>
            </a:r>
            <a:r>
              <a:rPr lang="en-GB" sz="1200" b="0" i="0" u="none" strike="noStrike" kern="1200" baseline="0" dirty="0" err="1">
                <a:solidFill>
                  <a:schemeClr val="tx1"/>
                </a:solidFill>
                <a:latin typeface="+mn-lt"/>
                <a:ea typeface="+mn-ea"/>
                <a:cs typeface="+mn-cs"/>
              </a:rPr>
              <a:t>trojanised</a:t>
            </a:r>
            <a:r>
              <a:rPr lang="en-GB" sz="1200" b="0" i="0" u="none" strike="noStrike" kern="1200" baseline="0" dirty="0">
                <a:solidFill>
                  <a:schemeClr val="tx1"/>
                </a:solidFill>
                <a:latin typeface="+mn-lt"/>
                <a:ea typeface="+mn-ea"/>
                <a:cs typeface="+mn-cs"/>
              </a:rPr>
              <a:t> packages100, and a supply chain attack vector called ‘Rules File Backdoor’, enabling the injection of malicious instructions into configuration files that AI coding assistants use, like Cursor and GitHub Copilot101. Interestingly, and as generative AI becomes increasingly integrated into software development, the term ‘</a:t>
            </a:r>
            <a:r>
              <a:rPr lang="en-GB" sz="1200" b="0" i="0" u="none" strike="noStrike" kern="1200" baseline="0" dirty="0" err="1">
                <a:solidFill>
                  <a:schemeClr val="tx1"/>
                </a:solidFill>
                <a:latin typeface="+mn-lt"/>
                <a:ea typeface="+mn-ea"/>
                <a:cs typeface="+mn-cs"/>
              </a:rPr>
              <a:t>slopsquatting</a:t>
            </a:r>
            <a:r>
              <a:rPr lang="en-GB" sz="1200" b="0" i="0" u="none" strike="noStrike" kern="1200" baseline="0" dirty="0">
                <a:solidFill>
                  <a:schemeClr val="tx1"/>
                </a:solidFill>
                <a:latin typeface="+mn-lt"/>
                <a:ea typeface="+mn-ea"/>
                <a:cs typeface="+mn-cs"/>
              </a:rPr>
              <a:t>’ was introduced102. Although publicly available evidence suggests that misuse of LLMs and other AI tools occurs more frequently than direct efforts to </a:t>
            </a:r>
            <a:r>
              <a:rPr lang="en-GB" sz="1200" b="1" i="0" u="none" strike="noStrike" kern="1200" baseline="0" dirty="0">
                <a:solidFill>
                  <a:schemeClr val="tx1"/>
                </a:solidFill>
                <a:latin typeface="+mn-lt"/>
                <a:ea typeface="+mn-ea"/>
                <a:cs typeface="+mn-cs"/>
              </a:rPr>
              <a:t>compromise AI systems</a:t>
            </a:r>
            <a:r>
              <a:rPr lang="en-GB" sz="1200" b="0" i="0" u="none" strike="noStrike" kern="1200" baseline="0" dirty="0">
                <a:solidFill>
                  <a:schemeClr val="tx1"/>
                </a:solidFill>
                <a:latin typeface="+mn-lt"/>
                <a:ea typeface="+mn-ea"/>
                <a:cs typeface="+mn-cs"/>
              </a:rPr>
              <a:t>, researchers identified multiple Proofs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Concept (PoC) by which an intrusion set could subvert the intended function of AI models for malicious purposes103. The increased integration of AI systems into enterprise environments introduces a potentially vulnerable </a:t>
            </a:r>
            <a:r>
              <a:rPr lang="en-GB" sz="1200" b="1" i="0" u="none" strike="noStrike" kern="1200" baseline="0" dirty="0">
                <a:solidFill>
                  <a:schemeClr val="tx1"/>
                </a:solidFill>
                <a:latin typeface="+mn-lt"/>
                <a:ea typeface="+mn-ea"/>
                <a:cs typeface="+mn-cs"/>
              </a:rPr>
              <a:t>new attack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supply-chain attack where threat actors register </a:t>
            </a:r>
            <a:r>
              <a:rPr lang="en-GB" i="1" dirty="0"/>
              <a:t>hallucinated</a:t>
            </a:r>
            <a:r>
              <a:rPr lang="en-GB" dirty="0"/>
              <a:t> package names suggested by AI coding tools, then publish malicious versions to compromise users who trust those AI outputs.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2991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Slopsquatting is a perfect storm of AI optimism and supply-chain vulnerability. When AI assistants invent dependency names, attackers can register them faster than developers can check. In the waterway sector—where OT safety and data integrity are vital—this could cascade into real-world disruption. Our takeaway: verify every dependency, trust but verify AI output, and integrate SBOM (Software Bill of Materials) - an inventory list of all software components, libraries, and dependencies used in a system. It shows what’s inside your software so you can quickly identify vulnerabilities, track updates, and respond to incidents. In the waterway sector, SBOMs help ensure transparency and resilience by revealing if critical systems rely on risky or compromised code.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714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Trust, Speed, and Complacency in the Age of AI Tools</a:t>
            </a:r>
            <a:endParaRPr lang="en-GB" dirty="0"/>
          </a:p>
          <a:p>
            <a:r>
              <a:rPr lang="en-GB" dirty="0"/>
              <a:t>Technology doesn’t fail—people do. Over-trust in AI and production pressure cause lapses. By addressing the human factors—training, process friction, and culture of reporting—we close the gap that </a:t>
            </a:r>
            <a:r>
              <a:rPr lang="en-GB" dirty="0" err="1"/>
              <a:t>slopsquatting</a:t>
            </a:r>
            <a:r>
              <a:rPr lang="en-GB" dirty="0"/>
              <a:t> and similar attacks exploit.”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1846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3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7B76-A355-6C4D-07B2-1DBE4E92A83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37A0E85-41BF-6460-3666-19FCCBBE57C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A5D28FD-1375-40B4-C00D-DA572696A274}"/>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Til intervjuet ønsker vi at du skal forberede og tenke gjennom følgende: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Du skal holde en 10 minutters presentasjon om et selvvalgt tema innen kognisjon og teknologi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To sentrale emner i masterprogrammet er Anvendt kognitiv psykologi og menneskets interaksjon med teknologi. I hvilket emne føler du deg mest hjemme? Hva ville du inkludert i dette emne på masternivå?  Lag gjerne en grovskisse av det du mener er det mest sentrale i et slik emne.</a:t>
            </a:r>
            <a:endParaRPr lang="en-US" sz="1200" kern="1200" dirty="0">
              <a:solidFill>
                <a:schemeClr val="tx1"/>
              </a:solidFill>
              <a:effectLst/>
              <a:latin typeface="+mn-lt"/>
              <a:ea typeface="+mn-ea"/>
              <a:cs typeface="+mn-cs"/>
            </a:endParaRPr>
          </a:p>
          <a:p>
            <a:endParaRPr lang="en-US" dirty="0"/>
          </a:p>
        </p:txBody>
      </p:sp>
      <p:sp>
        <p:nvSpPr>
          <p:cNvPr id="4" name="Plassholder for lysbildenummer 3">
            <a:extLst>
              <a:ext uri="{FF2B5EF4-FFF2-40B4-BE49-F238E27FC236}">
                <a16:creationId xmlns:a16="http://schemas.microsoft.com/office/drawing/2014/main" id="{B4AB5BB3-681E-2C2B-59CD-83FB555CAF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70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ADA0-1770-FCDB-22E0-318A8B741B2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E25D740-F1E7-06ED-2445-9BC6C618DB1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CDBE0B9-9E5F-1E1C-B680-A68E45A35254}"/>
              </a:ext>
            </a:extLst>
          </p:cNvPr>
          <p:cNvSpPr>
            <a:spLocks noGrp="1"/>
          </p:cNvSpPr>
          <p:nvPr>
            <p:ph type="body" idx="1"/>
          </p:nvPr>
        </p:nvSpPr>
        <p:spPr/>
        <p:txBody>
          <a:bodyPr/>
          <a:lstStyle/>
          <a:p>
            <a:r>
              <a:rPr lang="nb-NO" dirty="0" err="1"/>
              <a:t>Equivocal</a:t>
            </a:r>
            <a:r>
              <a:rPr lang="nb-NO" dirty="0"/>
              <a:t> : </a:t>
            </a:r>
            <a:r>
              <a:rPr lang="nb-NO" dirty="0" err="1"/>
              <a:t>the</a:t>
            </a:r>
            <a:r>
              <a:rPr lang="nb-NO" dirty="0"/>
              <a:t> </a:t>
            </a:r>
            <a:r>
              <a:rPr lang="nb-NO" dirty="0" err="1"/>
              <a:t>presence</a:t>
            </a:r>
            <a:r>
              <a:rPr lang="nb-NO" dirty="0"/>
              <a:t> of </a:t>
            </a:r>
            <a:r>
              <a:rPr lang="nb-NO" dirty="0" err="1"/>
              <a:t>several</a:t>
            </a:r>
            <a:r>
              <a:rPr lang="nb-NO" dirty="0"/>
              <a:t> </a:t>
            </a:r>
            <a:r>
              <a:rPr lang="nb-NO" dirty="0" err="1"/>
              <a:t>but</a:t>
            </a:r>
            <a:r>
              <a:rPr lang="nb-NO" baseline="0" dirty="0"/>
              <a:t> divergent </a:t>
            </a:r>
            <a:r>
              <a:rPr lang="nb-NO" baseline="0" dirty="0" err="1"/>
              <a:t>interpretations</a:t>
            </a:r>
            <a:r>
              <a:rPr lang="nb-NO" baseline="0" dirty="0"/>
              <a:t> of a </a:t>
            </a:r>
            <a:r>
              <a:rPr lang="nb-NO" baseline="0" dirty="0" err="1"/>
              <a:t>decision</a:t>
            </a:r>
            <a:r>
              <a:rPr lang="nb-NO" baseline="0" dirty="0"/>
              <a:t> </a:t>
            </a:r>
            <a:r>
              <a:rPr lang="nb-NO" baseline="0" dirty="0" err="1"/>
              <a:t>doman</a:t>
            </a:r>
            <a:endParaRPr lang="nb-NO" baseline="0" dirty="0"/>
          </a:p>
          <a:p>
            <a:r>
              <a:rPr lang="nb-NO" baseline="0" dirty="0"/>
              <a:t>IE: </a:t>
            </a:r>
            <a:r>
              <a:rPr lang="nb-NO" baseline="0" dirty="0" err="1"/>
              <a:t>conflicting</a:t>
            </a:r>
            <a:r>
              <a:rPr lang="nb-NO" baseline="0" dirty="0"/>
              <a:t> </a:t>
            </a:r>
            <a:r>
              <a:rPr lang="nb-NO" baseline="0" dirty="0" err="1"/>
              <a:t>interests</a:t>
            </a:r>
            <a:r>
              <a:rPr lang="nb-NO" baseline="0" dirty="0"/>
              <a:t> of stakeholders, </a:t>
            </a:r>
            <a:r>
              <a:rPr lang="nb-NO" baseline="0" dirty="0" err="1"/>
              <a:t>customers</a:t>
            </a:r>
            <a:r>
              <a:rPr lang="nb-NO" baseline="0" dirty="0"/>
              <a:t> and policymakers – </a:t>
            </a:r>
            <a:r>
              <a:rPr lang="nb-NO" baseline="0" dirty="0" err="1"/>
              <a:t>transforms</a:t>
            </a:r>
            <a:r>
              <a:rPr lang="nb-NO" baseline="0" dirty="0"/>
              <a:t> </a:t>
            </a:r>
            <a:r>
              <a:rPr lang="nb-NO" baseline="0" dirty="0" err="1"/>
              <a:t>objective</a:t>
            </a:r>
            <a:r>
              <a:rPr lang="nb-NO" baseline="0" dirty="0"/>
              <a:t> DM </a:t>
            </a:r>
            <a:r>
              <a:rPr lang="nb-NO" baseline="0" dirty="0" err="1"/>
              <a:t>into</a:t>
            </a:r>
            <a:r>
              <a:rPr lang="nb-NO" baseline="0" dirty="0"/>
              <a:t> </a:t>
            </a:r>
            <a:r>
              <a:rPr lang="nb-NO" baseline="0" dirty="0" err="1"/>
              <a:t>subjective</a:t>
            </a:r>
            <a:r>
              <a:rPr lang="nb-NO" baseline="0" dirty="0"/>
              <a:t> and </a:t>
            </a:r>
            <a:r>
              <a:rPr lang="nb-NO" baseline="0" dirty="0" err="1"/>
              <a:t>political</a:t>
            </a:r>
            <a:r>
              <a:rPr lang="nb-NO" baseline="0" dirty="0"/>
              <a:t> </a:t>
            </a:r>
            <a:r>
              <a:rPr lang="nb-NO" baseline="0" dirty="0" err="1"/>
              <a:t>process</a:t>
            </a:r>
            <a:r>
              <a:rPr lang="nb-NO" baseline="0" dirty="0"/>
              <a:t> </a:t>
            </a:r>
            <a:r>
              <a:rPr lang="nb-NO" baseline="0" dirty="0" err="1"/>
              <a:t>that</a:t>
            </a:r>
            <a:r>
              <a:rPr lang="nb-NO" baseline="0" dirty="0"/>
              <a:t> </a:t>
            </a:r>
            <a:r>
              <a:rPr lang="nb-NO" baseline="0" dirty="0" err="1"/>
              <a:t>attempts</a:t>
            </a:r>
            <a:r>
              <a:rPr lang="nb-NO" baseline="0" dirty="0"/>
              <a:t> to </a:t>
            </a:r>
            <a:r>
              <a:rPr lang="nb-NO" baseline="0" dirty="0" err="1"/>
              <a:t>fulfill</a:t>
            </a:r>
            <a:r>
              <a:rPr lang="nb-NO" baseline="0" dirty="0"/>
              <a:t> </a:t>
            </a:r>
            <a:r>
              <a:rPr lang="nb-NO" baseline="0" dirty="0" err="1"/>
              <a:t>the</a:t>
            </a:r>
            <a:r>
              <a:rPr lang="nb-NO" baseline="0" dirty="0"/>
              <a:t> </a:t>
            </a:r>
            <a:r>
              <a:rPr lang="nb-NO" baseline="0" dirty="0" err="1"/>
              <a:t>conflicing</a:t>
            </a:r>
            <a:r>
              <a:rPr lang="nb-NO" baseline="0" dirty="0"/>
              <a:t> </a:t>
            </a:r>
            <a:r>
              <a:rPr lang="nb-NO" baseline="0" dirty="0" err="1"/>
              <a:t>needs</a:t>
            </a:r>
            <a:r>
              <a:rPr lang="nb-NO" baseline="0" dirty="0"/>
              <a:t>.</a:t>
            </a:r>
            <a:endParaRPr lang="en-US" dirty="0"/>
          </a:p>
        </p:txBody>
      </p:sp>
      <p:sp>
        <p:nvSpPr>
          <p:cNvPr id="4" name="Plassholder for lysbildenummer 3">
            <a:extLst>
              <a:ext uri="{FF2B5EF4-FFF2-40B4-BE49-F238E27FC236}">
                <a16:creationId xmlns:a16="http://schemas.microsoft.com/office/drawing/2014/main" id="{F096F3C9-2363-6F58-587F-1E9D6984C6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471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highlight>
                  <a:srgbClr val="FFFFFF"/>
                </a:highlight>
                <a:latin typeface="Google Sans"/>
              </a:rPr>
              <a:t>With generative AI, scammers can now send phishing emails to remove language barriers, reply in real time, and almost instantly automate mass personalized campaigns that make it easier to spoof domains and gain access to sensitive data.</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971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75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Heiding, F., </a:t>
            </a:r>
            <a:r>
              <a:rPr lang="en-GB" b="0" i="0" dirty="0" err="1">
                <a:solidFill>
                  <a:srgbClr val="222222"/>
                </a:solidFill>
                <a:effectLst/>
                <a:latin typeface="Arial" panose="020B0604020202020204" pitchFamily="34" charset="0"/>
              </a:rPr>
              <a:t>Lermen</a:t>
            </a:r>
            <a:r>
              <a:rPr lang="en-GB" b="0" i="0" dirty="0">
                <a:solidFill>
                  <a:srgbClr val="222222"/>
                </a:solidFill>
                <a:effectLst/>
                <a:latin typeface="Arial" panose="020B0604020202020204" pitchFamily="34" charset="0"/>
              </a:rPr>
              <a:t>, S., Kao, A., Schneier, B., &amp; Vishwanath, A. (2024). Evaluating Large Language Models' Capability to Launch Fully Automated Spear Phishing Campaigns: Validated on Human Subjects. </a:t>
            </a:r>
            <a:r>
              <a:rPr lang="en-GB" b="0" i="1" dirty="0" err="1">
                <a:solidFill>
                  <a:srgbClr val="222222"/>
                </a:solidFill>
                <a:effectLst/>
                <a:latin typeface="Arial" panose="020B0604020202020204" pitchFamily="34" charset="0"/>
              </a:rPr>
              <a:t>arXiv</a:t>
            </a:r>
            <a:r>
              <a:rPr lang="en-GB" b="0" i="1" dirty="0">
                <a:solidFill>
                  <a:srgbClr val="222222"/>
                </a:solidFill>
                <a:effectLst/>
                <a:latin typeface="Arial" panose="020B0604020202020204" pitchFamily="34" charset="0"/>
              </a:rPr>
              <a:t> preprint arXiv:2412.00586</a:t>
            </a:r>
            <a:r>
              <a:rPr lang="en-GB" b="0" i="0" dirty="0">
                <a:solidFill>
                  <a:srgbClr val="222222"/>
                </a:solidFill>
                <a:effectLst/>
                <a:latin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41E71-7984-4CC9-BF67-C1E92A3A396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829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1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F40E5-5E93-D75C-3C54-A68F6E1FD99C}"/>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3" name="Footer Placeholder 2">
            <a:extLst>
              <a:ext uri="{FF2B5EF4-FFF2-40B4-BE49-F238E27FC236}">
                <a16:creationId xmlns:a16="http://schemas.microsoft.com/office/drawing/2014/main" id="{84BF693E-E51A-4856-2B39-D68398727A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DA5DA6-FC00-1F6F-DCAC-87344565302E}"/>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277731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2541-7A25-69A7-67AD-9C916ACD2E2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907DBD-B2ED-0C99-0BE9-017CAF4DC80C}"/>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C8B4F2-893B-A64D-E0E9-33912436720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70FBF17-4AD0-12D7-FBD4-FC36F1EE8491}"/>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6" name="Footer Placeholder 5">
            <a:extLst>
              <a:ext uri="{FF2B5EF4-FFF2-40B4-BE49-F238E27FC236}">
                <a16:creationId xmlns:a16="http://schemas.microsoft.com/office/drawing/2014/main" id="{B45E0ED5-DA31-2A16-7FFC-6A4F24EF4F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4F9B0-ADEF-41D7-B20B-8A6885407FBB}"/>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4034259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5C24-A144-52B8-7472-485CFDAC6A45}"/>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17ECD4-AA35-5282-4ED2-80002CFCE3C6}"/>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72FF5F03-999E-4892-59FB-48C06E8EF74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6D6CCEF-1C3E-7FA4-9315-7F1B8F465EE4}"/>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6" name="Footer Placeholder 5">
            <a:extLst>
              <a:ext uri="{FF2B5EF4-FFF2-40B4-BE49-F238E27FC236}">
                <a16:creationId xmlns:a16="http://schemas.microsoft.com/office/drawing/2014/main" id="{5CBDC1B8-65F6-698E-D9AA-CBBF96A32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989CA4-34C6-1AE5-5FD7-50053C037C26}"/>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35966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5470-07A8-5C83-BA8C-69B8A7EB196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BC9D10-7DCC-1155-FEE9-14806ACCD9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C760A7-1387-668A-58D0-72525308FC65}"/>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09B37338-14F5-4E6F-8C3B-507BDA58FD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0B0BB-8D0C-001A-E6F3-B09697B320C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74307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941C2D-3138-E8A2-6468-E8797D0063D1}"/>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66A9E3-3DD2-2777-4895-CCDBA162F01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238736-F263-78C9-4CC3-057F303B902F}"/>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D4C6E9DA-5080-D9CA-B866-602AEA01F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8EA4B4-A386-FB72-0C44-C73147849422}"/>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53705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Footer Placeholder 8">
            <a:extLst>
              <a:ext uri="{FF2B5EF4-FFF2-40B4-BE49-F238E27FC236}">
                <a16:creationId xmlns:a16="http://schemas.microsoft.com/office/drawing/2014/main" id="{25B37A9C-A8D1-B741-2DD3-4730E6EDED87}"/>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n-US" dirty="0"/>
              <a:t>CSP002 Training Module Name: Human Factors in Cybersecurity</a:t>
            </a:r>
          </a:p>
        </p:txBody>
      </p:sp>
    </p:spTree>
    <p:extLst>
      <p:ext uri="{BB962C8B-B14F-4D97-AF65-F5344CB8AC3E}">
        <p14:creationId xmlns:p14="http://schemas.microsoft.com/office/powerpoint/2010/main" val="1688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548627" lvl="0" indent="-411470">
              <a:spcBef>
                <a:spcPts val="0"/>
              </a:spcBef>
              <a:spcAft>
                <a:spcPts val="0"/>
              </a:spcAft>
              <a:buSzPts val="1800"/>
              <a:buChar char="●"/>
              <a:defRPr/>
            </a:lvl1pPr>
            <a:lvl2pPr marL="1097254" lvl="1" indent="-380990">
              <a:spcBef>
                <a:spcPts val="0"/>
              </a:spcBef>
              <a:spcAft>
                <a:spcPts val="0"/>
              </a:spcAft>
              <a:buSzPts val="1400"/>
              <a:buChar char="○"/>
              <a:defRPr/>
            </a:lvl2pPr>
            <a:lvl3pPr marL="1645879" lvl="2" indent="-380990">
              <a:spcBef>
                <a:spcPts val="0"/>
              </a:spcBef>
              <a:spcAft>
                <a:spcPts val="0"/>
              </a:spcAft>
              <a:buSzPts val="1400"/>
              <a:buChar char="■"/>
              <a:defRPr/>
            </a:lvl3pPr>
            <a:lvl4pPr marL="2194505" lvl="3" indent="-380990">
              <a:spcBef>
                <a:spcPts val="0"/>
              </a:spcBef>
              <a:spcAft>
                <a:spcPts val="0"/>
              </a:spcAft>
              <a:buSzPts val="1400"/>
              <a:buChar char="●"/>
              <a:defRPr/>
            </a:lvl4pPr>
            <a:lvl5pPr marL="2743132" lvl="4" indent="-380990">
              <a:spcBef>
                <a:spcPts val="0"/>
              </a:spcBef>
              <a:spcAft>
                <a:spcPts val="0"/>
              </a:spcAft>
              <a:buSzPts val="1400"/>
              <a:buChar char="○"/>
              <a:defRPr/>
            </a:lvl5pPr>
            <a:lvl6pPr marL="3291758" lvl="5" indent="-380990">
              <a:spcBef>
                <a:spcPts val="0"/>
              </a:spcBef>
              <a:spcAft>
                <a:spcPts val="0"/>
              </a:spcAft>
              <a:buSzPts val="1400"/>
              <a:buChar char="■"/>
              <a:defRPr/>
            </a:lvl6pPr>
            <a:lvl7pPr marL="3840384" lvl="6" indent="-380990">
              <a:spcBef>
                <a:spcPts val="0"/>
              </a:spcBef>
              <a:spcAft>
                <a:spcPts val="0"/>
              </a:spcAft>
              <a:buSzPts val="1400"/>
              <a:buChar char="●"/>
              <a:defRPr/>
            </a:lvl7pPr>
            <a:lvl8pPr marL="4389011" lvl="7" indent="-380990">
              <a:spcBef>
                <a:spcPts val="0"/>
              </a:spcBef>
              <a:spcAft>
                <a:spcPts val="0"/>
              </a:spcAft>
              <a:buSzPts val="1400"/>
              <a:buChar char="○"/>
              <a:defRPr/>
            </a:lvl8pPr>
            <a:lvl9pPr marL="4937636" lvl="8" indent="-38099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8">
            <a:extLst>
              <a:ext uri="{FF2B5EF4-FFF2-40B4-BE49-F238E27FC236}">
                <a16:creationId xmlns:a16="http://schemas.microsoft.com/office/drawing/2014/main" id="{E84B1DD0-4BFF-16A8-8845-A09FAE6491F4}"/>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n-US" dirty="0"/>
              <a:t>CSP002 Training Module Name: Human Factors in Cybersecurity</a:t>
            </a:r>
          </a:p>
        </p:txBody>
      </p:sp>
    </p:spTree>
    <p:extLst>
      <p:ext uri="{BB962C8B-B14F-4D97-AF65-F5344CB8AC3E}">
        <p14:creationId xmlns:p14="http://schemas.microsoft.com/office/powerpoint/2010/main" val="74692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7312244" y="-2335"/>
            <a:ext cx="4321608" cy="8258177"/>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sz="2160" dirty="0"/>
          </a:p>
        </p:txBody>
      </p:sp>
      <p:sp>
        <p:nvSpPr>
          <p:cNvPr id="2" name="Title 1"/>
          <p:cNvSpPr>
            <a:spLocks noGrp="1"/>
          </p:cNvSpPr>
          <p:nvPr>
            <p:ph type="ctrTitle" hasCustomPrompt="1"/>
          </p:nvPr>
        </p:nvSpPr>
        <p:spPr>
          <a:xfrm>
            <a:off x="955587" y="384048"/>
            <a:ext cx="8078684" cy="1828800"/>
          </a:xfrm>
        </p:spPr>
        <p:txBody>
          <a:bodyPr anchor="b">
            <a:normAutofit/>
          </a:bodyPr>
          <a:lstStyle>
            <a:lvl1pPr algn="l">
              <a:lnSpc>
                <a:spcPct val="90000"/>
              </a:lnSpc>
              <a:defRPr sz="4320" spc="12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955586" y="2702873"/>
            <a:ext cx="6957022" cy="3039559"/>
          </a:xfrm>
        </p:spPr>
        <p:txBody>
          <a:bodyPr lIns="91440" bIns="0" anchor="t">
            <a:normAutofit/>
          </a:bodyPr>
          <a:lstStyle>
            <a:lvl1pPr marL="0" indent="0">
              <a:spcBef>
                <a:spcPts val="720"/>
              </a:spcBef>
              <a:spcAft>
                <a:spcPts val="2160"/>
              </a:spcAft>
              <a:buNone/>
              <a:defRPr sz="1680"/>
            </a:lvl1pPr>
            <a:lvl2pPr marL="241402" indent="0">
              <a:buNone/>
              <a:defRPr/>
            </a:lvl2pPr>
            <a:lvl3pPr marL="460858" indent="0">
              <a:buNone/>
              <a:defRPr/>
            </a:lvl3pPr>
            <a:lvl4pPr marL="680314" indent="0">
              <a:buNone/>
              <a:defRPr/>
            </a:lvl4pPr>
            <a:lvl5pPr marL="899770"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8267716" y="1"/>
            <a:ext cx="2186546" cy="824573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8596430" y="0"/>
            <a:ext cx="6029790" cy="82296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2922255" y="7548929"/>
            <a:ext cx="741494" cy="438150"/>
          </a:xfrm>
          <a:prstGeom prst="rect">
            <a:avLst/>
          </a:prstGeom>
        </p:spPr>
        <p:txBody>
          <a:bodyPr/>
          <a:lstStyle>
            <a:lvl1pPr algn="r">
              <a:defRPr sz="132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5316" y="6010718"/>
            <a:ext cx="4611502" cy="522056"/>
          </a:xfrm>
          <a:prstGeom prst="rect">
            <a:avLst/>
          </a:prstGeom>
        </p:spPr>
      </p:pic>
      <p:sp>
        <p:nvSpPr>
          <p:cNvPr id="5" name="Footer Placeholder 8">
            <a:extLst>
              <a:ext uri="{FF2B5EF4-FFF2-40B4-BE49-F238E27FC236}">
                <a16:creationId xmlns:a16="http://schemas.microsoft.com/office/drawing/2014/main" id="{7082F3EA-CBC1-4D9C-CF15-68C37EA11D3F}"/>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n-US" dirty="0"/>
              <a:t>CSP002 Training Module Name: Human Factors in Cybersecurity</a:t>
            </a:r>
          </a:p>
        </p:txBody>
      </p:sp>
      <p:grpSp>
        <p:nvGrpSpPr>
          <p:cNvPr id="6" name="Group 5">
            <a:extLst>
              <a:ext uri="{FF2B5EF4-FFF2-40B4-BE49-F238E27FC236}">
                <a16:creationId xmlns:a16="http://schemas.microsoft.com/office/drawing/2014/main" id="{8476A68E-3795-EF40-40FD-E795E3AEF401}"/>
              </a:ext>
            </a:extLst>
          </p:cNvPr>
          <p:cNvGrpSpPr/>
          <p:nvPr userDrawn="1"/>
        </p:nvGrpSpPr>
        <p:grpSpPr>
          <a:xfrm>
            <a:off x="9059253" y="7400803"/>
            <a:ext cx="3952801" cy="734400"/>
            <a:chOff x="5179092" y="5483822"/>
            <a:chExt cx="3294001" cy="612000"/>
          </a:xfrm>
        </p:grpSpPr>
        <p:pic>
          <p:nvPicPr>
            <p:cNvPr id="7" name="Picture 6">
              <a:extLst>
                <a:ext uri="{FF2B5EF4-FFF2-40B4-BE49-F238E27FC236}">
                  <a16:creationId xmlns:a16="http://schemas.microsoft.com/office/drawing/2014/main" id="{F2C1C7E5-2502-3CD0-865B-406ABBF52C5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061059-A284-8D24-108C-2D0165D23A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445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128465414"/>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DD68-76F7-22A2-CF09-E683CFF402FA}"/>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33875F36-802B-413B-6378-35F024923598}"/>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75F82D-8C75-1285-7DE7-14F0F788E777}"/>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754FAB63-3FAC-79F8-FA9D-4FB9C2F2F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4D588-D4B4-8107-671D-4928C81BE66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54133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977F-488C-5E1B-FBEC-A57AFEB7AA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BC1FD2-FBF7-E3FC-6CE9-61152DE5D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43CD50-80E9-B378-C808-60FA769C7B64}"/>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C1657B5D-F5B4-D863-B5AE-7331880A87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02B54C-8AD9-A40D-7051-60135EE14E34}"/>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09668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8D16-5190-25E0-F6FD-8B75480B09FF}"/>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D4E948-90B6-91B4-8423-5C3314ADF8CA}"/>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E63A4C-006A-C8DA-754E-D9085BBF7E6D}"/>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54B9CB0C-10F4-FDFF-5732-9D71FEF4A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DF1B3D-B5E7-9D4D-CAF7-19DC28BB384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30592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F785-4BEC-FF18-6910-D165A0C681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45F175-ACA7-D66D-1DE2-E3DA5B6DFBB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23DE7A-DF40-E429-CE50-82ACE41930FC}"/>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13D73C-5795-065D-0EBE-64E2D127E2B7}"/>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6" name="Footer Placeholder 5">
            <a:extLst>
              <a:ext uri="{FF2B5EF4-FFF2-40B4-BE49-F238E27FC236}">
                <a16:creationId xmlns:a16="http://schemas.microsoft.com/office/drawing/2014/main" id="{0AF6A2CC-A4AE-C945-EC10-ADED8DF0DA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C1542C-2912-E070-F2FC-8E8897F98AE2}"/>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291416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6EB6-B1E6-36B5-961A-64B767F1F7A2}"/>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426FD7-3F12-A2F2-9E72-A915E4F79E0A}"/>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81A397B8-594A-0658-78DE-D0D6CF4A14E7}"/>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B76648-A216-7230-0D90-D6D1EAAB676D}"/>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E1FEA5F-39AC-8B86-B618-30D236855086}"/>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AD2EC6-F305-58A7-A018-E701EF5F1BA9}"/>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8" name="Footer Placeholder 7">
            <a:extLst>
              <a:ext uri="{FF2B5EF4-FFF2-40B4-BE49-F238E27FC236}">
                <a16:creationId xmlns:a16="http://schemas.microsoft.com/office/drawing/2014/main" id="{7AE1A9F9-C1D0-43F9-442A-1FEEE5DF82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4158B3-B39F-A6B7-3907-4BC613CEF9B5}"/>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33263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5003-B93D-6D04-3891-965AFB7DF6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073FA9-6BB0-D3A2-F9B8-60125B7A0967}"/>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4" name="Footer Placeholder 3">
            <a:extLst>
              <a:ext uri="{FF2B5EF4-FFF2-40B4-BE49-F238E27FC236}">
                <a16:creationId xmlns:a16="http://schemas.microsoft.com/office/drawing/2014/main" id="{A77D265D-8AB5-410A-9FAE-20AC39D74B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3BB0A2-0F06-80E3-C532-9C487FDCC235}"/>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856352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DA215-4899-306F-C758-38B46A5FD515}"/>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8CA775-32E3-6C6D-E6FE-9598D1FBA85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EBCD41-69F3-E8A0-B5DC-E4177CF5256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6910B0AC-C612-23AE-CEFD-74C5A8B27135}"/>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DA26E4-9FA3-6381-9FC5-CEF0BB5DE297}"/>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918F542F-25AB-45B6-99E2-788AC63A0588}" type="slidenum">
              <a:rPr lang="en-GB" smtClean="0"/>
              <a:t>‹#›</a:t>
            </a:fld>
            <a:endParaRPr lang="en-GB"/>
          </a:p>
        </p:txBody>
      </p:sp>
      <p:grpSp>
        <p:nvGrpSpPr>
          <p:cNvPr id="7" name="Group 6">
            <a:extLst>
              <a:ext uri="{FF2B5EF4-FFF2-40B4-BE49-F238E27FC236}">
                <a16:creationId xmlns:a16="http://schemas.microsoft.com/office/drawing/2014/main" id="{ADFB0795-ED80-4B3D-E6D9-C4C3D8D86EBF}"/>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8F8D6C6F-5493-C4B1-C076-1D82E22EA8E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6D455AE-F4DB-AD8B-6D10-1D44FC9C20C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6454708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9.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91.emf"/><Relationship Id="rId4" Type="http://schemas.openxmlformats.org/officeDocument/2006/relationships/image" Target="../media/image90.emf"/></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93.png"/><Relationship Id="rId4" Type="http://schemas.openxmlformats.org/officeDocument/2006/relationships/image" Target="../media/image92.emf"/></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96.emf"/><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6.xml"/><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6.pn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11: </a:t>
            </a:r>
            <a:r>
              <a:rPr lang="en-GB" sz="4800" dirty="0">
                <a:solidFill>
                  <a:schemeClr val="tx1"/>
                </a:solidFill>
              </a:rPr>
              <a:t>Human-AI Interactions &amp; Cybersecurity</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5695-38A9-A1DF-7370-3EA408D1C7D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64DDF1F-AC5B-91E1-B2FD-ED8EDDF23B52}"/>
              </a:ext>
            </a:extLst>
          </p:cNvPr>
          <p:cNvSpPr>
            <a:spLocks noGrp="1"/>
          </p:cNvSpPr>
          <p:nvPr>
            <p:ph type="title"/>
          </p:nvPr>
        </p:nvSpPr>
        <p:spPr>
          <a:xfrm>
            <a:off x="1005840" y="438150"/>
            <a:ext cx="12618720" cy="1590676"/>
          </a:xfrm>
        </p:spPr>
        <p:txBody>
          <a:bodyPr anchor="ctr">
            <a:normAutofit/>
          </a:bodyPr>
          <a:lstStyle/>
          <a:p>
            <a:r>
              <a:rPr lang="nb-NO" dirty="0" err="1"/>
              <a:t>Augmented</a:t>
            </a:r>
            <a:r>
              <a:rPr lang="nb-NO" dirty="0"/>
              <a:t> </a:t>
            </a:r>
            <a:r>
              <a:rPr lang="nb-NO" dirty="0" err="1"/>
              <a:t>Cognition</a:t>
            </a:r>
            <a:r>
              <a:rPr lang="nb-NO" dirty="0"/>
              <a:t> &amp; AI</a:t>
            </a:r>
            <a:endParaRPr lang="en-US" dirty="0"/>
          </a:p>
        </p:txBody>
      </p:sp>
      <p:graphicFrame>
        <p:nvGraphicFramePr>
          <p:cNvPr id="7" name="Plassholder for innhold 2">
            <a:extLst>
              <a:ext uri="{FF2B5EF4-FFF2-40B4-BE49-F238E27FC236}">
                <a16:creationId xmlns:a16="http://schemas.microsoft.com/office/drawing/2014/main" id="{39A4CE98-4367-0449-C5AD-BCC1FD81834A}"/>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1530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3280-DB22-E982-1AFE-36760A5D697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14D49D6-0FB7-1823-CF0D-EDC3DD013BDB}"/>
              </a:ext>
            </a:extLst>
          </p:cNvPr>
          <p:cNvSpPr>
            <a:spLocks noGrp="1"/>
          </p:cNvSpPr>
          <p:nvPr>
            <p:ph type="title"/>
          </p:nvPr>
        </p:nvSpPr>
        <p:spPr/>
        <p:txBody>
          <a:bodyPr/>
          <a:lstStyle/>
          <a:p>
            <a:r>
              <a:rPr lang="nb-NO" dirty="0" err="1"/>
              <a:t>Augmented</a:t>
            </a:r>
            <a:r>
              <a:rPr lang="nb-NO" dirty="0"/>
              <a:t> </a:t>
            </a:r>
            <a:r>
              <a:rPr lang="nb-NO" dirty="0" err="1"/>
              <a:t>Cognition</a:t>
            </a:r>
            <a:r>
              <a:rPr lang="nb-NO" dirty="0"/>
              <a:t> and AI</a:t>
            </a:r>
            <a:endParaRPr lang="en-US" dirty="0"/>
          </a:p>
        </p:txBody>
      </p:sp>
      <p:sp>
        <p:nvSpPr>
          <p:cNvPr id="3" name="Plassholder for innhold 2">
            <a:extLst>
              <a:ext uri="{FF2B5EF4-FFF2-40B4-BE49-F238E27FC236}">
                <a16:creationId xmlns:a16="http://schemas.microsoft.com/office/drawing/2014/main" id="{1DAA6F30-AFB1-01B5-417D-5041D16134C3}"/>
              </a:ext>
            </a:extLst>
          </p:cNvPr>
          <p:cNvSpPr>
            <a:spLocks noGrp="1"/>
          </p:cNvSpPr>
          <p:nvPr>
            <p:ph idx="1"/>
          </p:nvPr>
        </p:nvSpPr>
        <p:spPr/>
        <p:txBody>
          <a:bodyPr/>
          <a:lstStyle/>
          <a:p>
            <a:pPr marL="0" indent="0">
              <a:buNone/>
            </a:pPr>
            <a:r>
              <a:rPr lang="nb-NO" dirty="0" err="1"/>
              <a:t>Complex</a:t>
            </a:r>
            <a:r>
              <a:rPr lang="nb-NO" dirty="0"/>
              <a:t> </a:t>
            </a:r>
            <a:r>
              <a:rPr lang="nb-NO" dirty="0" err="1"/>
              <a:t>situations</a:t>
            </a:r>
            <a:endParaRPr lang="nb-NO" dirty="0"/>
          </a:p>
          <a:p>
            <a:r>
              <a:rPr lang="nb-NO" dirty="0"/>
              <a:t>AI </a:t>
            </a:r>
            <a:r>
              <a:rPr lang="nb-NO" dirty="0" err="1"/>
              <a:t>better</a:t>
            </a:r>
            <a:r>
              <a:rPr lang="nb-NO" dirty="0"/>
              <a:t> at </a:t>
            </a:r>
            <a:r>
              <a:rPr lang="nb-NO" dirty="0" err="1"/>
              <a:t>predictive</a:t>
            </a:r>
            <a:r>
              <a:rPr lang="nb-NO" dirty="0"/>
              <a:t> </a:t>
            </a:r>
            <a:r>
              <a:rPr lang="nb-NO" dirty="0" err="1"/>
              <a:t>analysis</a:t>
            </a:r>
            <a:endParaRPr lang="nb-NO" dirty="0"/>
          </a:p>
          <a:p>
            <a:r>
              <a:rPr lang="nb-NO" dirty="0" err="1"/>
              <a:t>Humans</a:t>
            </a:r>
            <a:r>
              <a:rPr lang="nb-NO" dirty="0"/>
              <a:t> </a:t>
            </a:r>
            <a:r>
              <a:rPr lang="nb-NO" dirty="0" err="1"/>
              <a:t>better</a:t>
            </a:r>
            <a:r>
              <a:rPr lang="nb-NO" dirty="0"/>
              <a:t> at </a:t>
            </a:r>
            <a:r>
              <a:rPr lang="nb-NO" dirty="0" err="1"/>
              <a:t>ambigous</a:t>
            </a:r>
            <a:r>
              <a:rPr lang="nb-NO" dirty="0"/>
              <a:t> and </a:t>
            </a:r>
            <a:r>
              <a:rPr lang="nb-NO" dirty="0" err="1"/>
              <a:t>equivocal</a:t>
            </a:r>
            <a:r>
              <a:rPr lang="nb-NO" dirty="0"/>
              <a:t> </a:t>
            </a:r>
            <a:r>
              <a:rPr lang="nb-NO" dirty="0" err="1"/>
              <a:t>situations</a:t>
            </a:r>
            <a:endParaRPr lang="nb-NO" dirty="0"/>
          </a:p>
          <a:p>
            <a:endParaRPr lang="nb-NO" dirty="0"/>
          </a:p>
          <a:p>
            <a:pPr marL="0" indent="0">
              <a:buNone/>
            </a:pPr>
            <a:r>
              <a:rPr lang="nb-NO" dirty="0" err="1"/>
              <a:t>Humans</a:t>
            </a:r>
            <a:r>
              <a:rPr lang="nb-NO" dirty="0"/>
              <a:t> and </a:t>
            </a:r>
            <a:r>
              <a:rPr lang="nb-NO" dirty="0" err="1"/>
              <a:t>future</a:t>
            </a:r>
            <a:r>
              <a:rPr lang="nb-NO" dirty="0"/>
              <a:t> </a:t>
            </a:r>
            <a:r>
              <a:rPr lang="nb-NO" dirty="0" err="1"/>
              <a:t>technologies</a:t>
            </a:r>
            <a:r>
              <a:rPr lang="nb-NO" dirty="0"/>
              <a:t>, </a:t>
            </a:r>
            <a:r>
              <a:rPr lang="nb-NO" dirty="0" err="1"/>
              <a:t>the</a:t>
            </a:r>
            <a:r>
              <a:rPr lang="nb-NO" dirty="0"/>
              <a:t> human must</a:t>
            </a:r>
          </a:p>
          <a:p>
            <a:r>
              <a:rPr lang="nb-NO" dirty="0"/>
              <a:t>Understand </a:t>
            </a:r>
            <a:r>
              <a:rPr lang="nb-NO" dirty="0" err="1"/>
              <a:t>contribution</a:t>
            </a:r>
            <a:r>
              <a:rPr lang="nb-NO" dirty="0"/>
              <a:t> from </a:t>
            </a:r>
            <a:r>
              <a:rPr lang="nb-NO" dirty="0" err="1"/>
              <a:t>each</a:t>
            </a:r>
            <a:r>
              <a:rPr lang="nb-NO" dirty="0"/>
              <a:t> party</a:t>
            </a:r>
          </a:p>
          <a:p>
            <a:r>
              <a:rPr lang="nb-NO" dirty="0"/>
              <a:t>Understand </a:t>
            </a:r>
            <a:r>
              <a:rPr lang="nb-NO" dirty="0" err="1"/>
              <a:t>cognitive</a:t>
            </a:r>
            <a:r>
              <a:rPr lang="nb-NO" dirty="0"/>
              <a:t> and </a:t>
            </a:r>
            <a:r>
              <a:rPr lang="nb-NO" dirty="0" err="1"/>
              <a:t>metacognitve</a:t>
            </a:r>
            <a:r>
              <a:rPr lang="nb-NO" dirty="0"/>
              <a:t> </a:t>
            </a:r>
            <a:r>
              <a:rPr lang="nb-NO" dirty="0" err="1"/>
              <a:t>processes</a:t>
            </a:r>
            <a:r>
              <a:rPr lang="nb-NO" dirty="0"/>
              <a:t> of </a:t>
            </a:r>
            <a:r>
              <a:rPr lang="nb-NO" dirty="0" err="1"/>
              <a:t>decision-making</a:t>
            </a:r>
            <a:endParaRPr lang="nb-NO" dirty="0"/>
          </a:p>
          <a:p>
            <a:r>
              <a:rPr lang="nb-NO" dirty="0" err="1"/>
              <a:t>Develop</a:t>
            </a:r>
            <a:r>
              <a:rPr lang="nb-NO" dirty="0"/>
              <a:t> AI </a:t>
            </a:r>
            <a:r>
              <a:rPr lang="nb-NO" dirty="0" err="1"/>
              <a:t>literacy</a:t>
            </a:r>
            <a:r>
              <a:rPr lang="nb-NO" dirty="0"/>
              <a:t> and </a:t>
            </a:r>
            <a:r>
              <a:rPr lang="nb-NO" dirty="0" err="1"/>
              <a:t>expertise</a:t>
            </a:r>
            <a:r>
              <a:rPr lang="nb-NO" dirty="0"/>
              <a:t> in </a:t>
            </a:r>
            <a:r>
              <a:rPr lang="nb-NO" dirty="0" err="1"/>
              <a:t>cogntive</a:t>
            </a:r>
            <a:r>
              <a:rPr lang="nb-NO" dirty="0"/>
              <a:t> </a:t>
            </a:r>
            <a:r>
              <a:rPr lang="nb-NO" dirty="0" err="1"/>
              <a:t>technologies</a:t>
            </a:r>
            <a:endParaRPr lang="nb-NO" dirty="0"/>
          </a:p>
          <a:p>
            <a:endParaRPr lang="nb-NO" dirty="0"/>
          </a:p>
        </p:txBody>
      </p:sp>
    </p:spTree>
    <p:extLst>
      <p:ext uri="{BB962C8B-B14F-4D97-AF65-F5344CB8AC3E}">
        <p14:creationId xmlns:p14="http://schemas.microsoft.com/office/powerpoint/2010/main" val="676923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B3B5-53B2-5B7F-BE3F-1389251CD961}"/>
              </a:ext>
            </a:extLst>
          </p:cNvPr>
          <p:cNvSpPr>
            <a:spLocks noGrp="1"/>
          </p:cNvSpPr>
          <p:nvPr>
            <p:ph type="title"/>
          </p:nvPr>
        </p:nvSpPr>
        <p:spPr>
          <a:xfrm>
            <a:off x="1005840" y="438150"/>
            <a:ext cx="12618720" cy="1590676"/>
          </a:xfrm>
        </p:spPr>
        <p:txBody>
          <a:bodyPr anchor="ctr">
            <a:normAutofit/>
          </a:bodyPr>
          <a:lstStyle/>
          <a:p>
            <a:r>
              <a:rPr lang="nb-NO" dirty="0"/>
              <a:t>The Good</a:t>
            </a:r>
            <a:endParaRPr lang="en-GB" dirty="0"/>
          </a:p>
        </p:txBody>
      </p:sp>
      <p:graphicFrame>
        <p:nvGraphicFramePr>
          <p:cNvPr id="5" name="Content Placeholder 2">
            <a:extLst>
              <a:ext uri="{FF2B5EF4-FFF2-40B4-BE49-F238E27FC236}">
                <a16:creationId xmlns:a16="http://schemas.microsoft.com/office/drawing/2014/main" id="{B867FCC2-7F55-AD94-0B88-D6F2614992D3}"/>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165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4FC-E77B-9CF8-ADBA-B028B5A7D2C2}"/>
              </a:ext>
            </a:extLst>
          </p:cNvPr>
          <p:cNvSpPr>
            <a:spLocks noGrp="1"/>
          </p:cNvSpPr>
          <p:nvPr>
            <p:ph type="ctrTitle"/>
          </p:nvPr>
        </p:nvSpPr>
        <p:spPr>
          <a:xfrm>
            <a:off x="955587" y="384048"/>
            <a:ext cx="8078684" cy="1828800"/>
          </a:xfrm>
        </p:spPr>
        <p:txBody>
          <a:bodyPr anchor="b">
            <a:normAutofit/>
          </a:bodyPr>
          <a:lstStyle/>
          <a:p>
            <a:r>
              <a:rPr lang="nb-NO" dirty="0"/>
              <a:t>The Bad, and the Ugly</a:t>
            </a:r>
            <a:endParaRPr lang="en-GB" dirty="0"/>
          </a:p>
        </p:txBody>
      </p:sp>
      <p:sp>
        <p:nvSpPr>
          <p:cNvPr id="13" name="Text Placeholder 2">
            <a:extLst>
              <a:ext uri="{FF2B5EF4-FFF2-40B4-BE49-F238E27FC236}">
                <a16:creationId xmlns:a16="http://schemas.microsoft.com/office/drawing/2014/main" id="{EA47202E-CDEA-0444-FBF3-A9144A1B864F}"/>
              </a:ext>
            </a:extLst>
          </p:cNvPr>
          <p:cNvSpPr>
            <a:spLocks noGrp="1"/>
          </p:cNvSpPr>
          <p:nvPr>
            <p:ph type="body" sz="quarter" idx="16"/>
          </p:nvPr>
        </p:nvSpPr>
        <p:spPr>
          <a:xfrm>
            <a:off x="955586" y="2702873"/>
            <a:ext cx="6957022" cy="3039559"/>
          </a:xfrm>
        </p:spPr>
        <p:txBody>
          <a:bodyPr/>
          <a:lstStyle/>
          <a:p>
            <a:endParaRPr lang="en-US" dirty="0"/>
          </a:p>
        </p:txBody>
      </p:sp>
      <p:pic>
        <p:nvPicPr>
          <p:cNvPr id="8" name="Picture 7">
            <a:extLst>
              <a:ext uri="{FF2B5EF4-FFF2-40B4-BE49-F238E27FC236}">
                <a16:creationId xmlns:a16="http://schemas.microsoft.com/office/drawing/2014/main" id="{DA23C4BA-A1E5-B351-10B4-282E3EA064C4}"/>
              </a:ext>
            </a:extLst>
          </p:cNvPr>
          <p:cNvPicPr>
            <a:picLocks noChangeAspect="1"/>
          </p:cNvPicPr>
          <p:nvPr/>
        </p:nvPicPr>
        <p:blipFill>
          <a:blip r:embed="rId2"/>
          <a:srcRect l="33561" r="25042"/>
          <a:stretch>
            <a:fillRect/>
          </a:stretch>
        </p:blipFill>
        <p:spPr>
          <a:xfrm>
            <a:off x="8596430" y="12"/>
            <a:ext cx="6029790" cy="8229588"/>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grpSp>
        <p:nvGrpSpPr>
          <p:cNvPr id="3" name="Group 2">
            <a:extLst>
              <a:ext uri="{FF2B5EF4-FFF2-40B4-BE49-F238E27FC236}">
                <a16:creationId xmlns:a16="http://schemas.microsoft.com/office/drawing/2014/main" id="{CEA7E644-5C28-3767-1F5C-6737BD5184F2}"/>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34EE603-E107-4C65-AD3E-402CF683BE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A152413-7B62-04F0-D8F2-19E515523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1552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DDC3-F45D-98C2-637C-68DFC0ADD14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124D17-3A0B-475E-BCE2-1500BC8A6961}"/>
              </a:ext>
            </a:extLst>
          </p:cNvPr>
          <p:cNvSpPr>
            <a:spLocks noGrp="1"/>
          </p:cNvSpPr>
          <p:nvPr>
            <p:ph idx="1"/>
          </p:nvPr>
        </p:nvSpPr>
        <p:spPr/>
        <p:txBody>
          <a:bodyPr/>
          <a:lstStyle/>
          <a:p>
            <a:endParaRPr lang="en-GB"/>
          </a:p>
        </p:txBody>
      </p:sp>
      <p:pic>
        <p:nvPicPr>
          <p:cNvPr id="1026" name="Picture 2" descr="Generative AI – The New Battleground! | MSPAA">
            <a:extLst>
              <a:ext uri="{FF2B5EF4-FFF2-40B4-BE49-F238E27FC236}">
                <a16:creationId xmlns:a16="http://schemas.microsoft.com/office/drawing/2014/main" id="{9EB32DDC-BF80-CBFC-DA00-7676D992C6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748273" cy="773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11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E06D-A402-4A81-5948-49FB250713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666E61-9B43-7423-9172-2B648039DB8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F535143-2911-763E-B032-3F919D38DAC6}"/>
              </a:ext>
            </a:extLst>
          </p:cNvPr>
          <p:cNvPicPr>
            <a:picLocks noChangeAspect="1"/>
          </p:cNvPicPr>
          <p:nvPr/>
        </p:nvPicPr>
        <p:blipFill>
          <a:blip r:embed="rId2"/>
          <a:stretch>
            <a:fillRect/>
          </a:stretch>
        </p:blipFill>
        <p:spPr>
          <a:xfrm>
            <a:off x="678426" y="23597"/>
            <a:ext cx="13273548" cy="8229600"/>
          </a:xfrm>
          <a:prstGeom prst="rect">
            <a:avLst/>
          </a:prstGeom>
        </p:spPr>
      </p:pic>
      <p:grpSp>
        <p:nvGrpSpPr>
          <p:cNvPr id="5" name="Group 4">
            <a:extLst>
              <a:ext uri="{FF2B5EF4-FFF2-40B4-BE49-F238E27FC236}">
                <a16:creationId xmlns:a16="http://schemas.microsoft.com/office/drawing/2014/main" id="{F7B1A4DD-682E-5E32-CC76-9D12905BB26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50D194A-8AF5-72E6-4FC9-F7C3DEC7B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BA5CA34-B44D-2D3D-05CA-08EFEBB86D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529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8D95-BD44-E0F6-8C0D-D1F0661E2321}"/>
              </a:ext>
            </a:extLst>
          </p:cNvPr>
          <p:cNvSpPr>
            <a:spLocks noGrp="1"/>
          </p:cNvSpPr>
          <p:nvPr>
            <p:ph type="title"/>
          </p:nvPr>
        </p:nvSpPr>
        <p:spPr/>
        <p:txBody>
          <a:bodyPr/>
          <a:lstStyle/>
          <a:p>
            <a:r>
              <a:rPr lang="nb-NO" dirty="0"/>
              <a:t>Problems</a:t>
            </a:r>
            <a:endParaRPr lang="en-GB" dirty="0"/>
          </a:p>
        </p:txBody>
      </p:sp>
      <p:sp>
        <p:nvSpPr>
          <p:cNvPr id="3" name="Content Placeholder 2">
            <a:extLst>
              <a:ext uri="{FF2B5EF4-FFF2-40B4-BE49-F238E27FC236}">
                <a16:creationId xmlns:a16="http://schemas.microsoft.com/office/drawing/2014/main" id="{329686E0-A734-7022-7905-884847345DB9}"/>
              </a:ext>
            </a:extLst>
          </p:cNvPr>
          <p:cNvSpPr>
            <a:spLocks noGrp="1"/>
          </p:cNvSpPr>
          <p:nvPr>
            <p:ph idx="1"/>
          </p:nvPr>
        </p:nvSpPr>
        <p:spPr/>
        <p:txBody>
          <a:bodyPr/>
          <a:lstStyle/>
          <a:p>
            <a:r>
              <a:rPr lang="en-GB" b="0" i="0" dirty="0">
                <a:solidFill>
                  <a:srgbClr val="323E48"/>
                </a:solidFill>
                <a:effectLst/>
                <a:latin typeface="Roboto" panose="02000000000000000000" pitchFamily="2" charset="0"/>
              </a:rPr>
              <a:t>Numerous lawsuits have been brought against </a:t>
            </a:r>
            <a:r>
              <a:rPr lang="en-GB" b="0" i="0" dirty="0" err="1">
                <a:solidFill>
                  <a:srgbClr val="323E48"/>
                </a:solidFill>
                <a:effectLst/>
                <a:latin typeface="Roboto" panose="02000000000000000000" pitchFamily="2" charset="0"/>
              </a:rPr>
              <a:t>genAI</a:t>
            </a:r>
            <a:r>
              <a:rPr lang="en-GB" b="0" i="0" dirty="0">
                <a:solidFill>
                  <a:srgbClr val="323E48"/>
                </a:solidFill>
                <a:effectLst/>
                <a:latin typeface="Roboto" panose="02000000000000000000" pitchFamily="2" charset="0"/>
              </a:rPr>
              <a:t> companies due to alleged copyright violations.</a:t>
            </a:r>
          </a:p>
          <a:p>
            <a:r>
              <a:rPr lang="en-GB" b="0" i="0" dirty="0">
                <a:solidFill>
                  <a:srgbClr val="323E48"/>
                </a:solidFill>
                <a:effectLst/>
                <a:latin typeface="Roboto" panose="02000000000000000000" pitchFamily="2" charset="0"/>
              </a:rPr>
              <a:t>Faulty AI or AI misuse can result in safety concerns, e.g., self-driving cars that have been tampered with, resulting in injury or death.</a:t>
            </a:r>
          </a:p>
          <a:p>
            <a:r>
              <a:rPr lang="en-GB" b="0" i="0" dirty="0">
                <a:solidFill>
                  <a:srgbClr val="323E48"/>
                </a:solidFill>
                <a:effectLst/>
                <a:latin typeface="Roboto" panose="02000000000000000000" pitchFamily="2" charset="0"/>
              </a:rPr>
              <a:t>AI systems trained on biased data could produce biased outcomes. </a:t>
            </a:r>
          </a:p>
          <a:p>
            <a:r>
              <a:rPr lang="en-GB" b="0" i="0" dirty="0">
                <a:solidFill>
                  <a:srgbClr val="323E48"/>
                </a:solidFill>
                <a:effectLst/>
                <a:latin typeface="Roboto" panose="02000000000000000000" pitchFamily="2" charset="0"/>
              </a:rPr>
              <a:t>Liability around AI remains murky, and it is often unclear who is ultimately accountable for harm caused by AI outputs.</a:t>
            </a:r>
            <a:endParaRPr lang="en-GB" dirty="0"/>
          </a:p>
        </p:txBody>
      </p:sp>
    </p:spTree>
    <p:extLst>
      <p:ext uri="{BB962C8B-B14F-4D97-AF65-F5344CB8AC3E}">
        <p14:creationId xmlns:p14="http://schemas.microsoft.com/office/powerpoint/2010/main" val="26847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A7F7-1CC1-5E79-8DFF-E5DF2572DC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C5D43AA-1362-1E2B-DB4C-A87FADADD60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727490A-6912-8836-3E4C-F21099140D44}"/>
              </a:ext>
            </a:extLst>
          </p:cNvPr>
          <p:cNvPicPr>
            <a:picLocks noChangeAspect="1"/>
          </p:cNvPicPr>
          <p:nvPr/>
        </p:nvPicPr>
        <p:blipFill>
          <a:blip r:embed="rId2"/>
          <a:stretch>
            <a:fillRect/>
          </a:stretch>
        </p:blipFill>
        <p:spPr>
          <a:xfrm>
            <a:off x="0" y="482452"/>
            <a:ext cx="14630400" cy="7264697"/>
          </a:xfrm>
          <a:prstGeom prst="rect">
            <a:avLst/>
          </a:prstGeom>
        </p:spPr>
      </p:pic>
    </p:spTree>
    <p:extLst>
      <p:ext uri="{BB962C8B-B14F-4D97-AF65-F5344CB8AC3E}">
        <p14:creationId xmlns:p14="http://schemas.microsoft.com/office/powerpoint/2010/main" val="4016869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D36A-45AC-ECBF-53CA-196F30DC77C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D79BAE-BB7A-A5FB-844C-3DC4E9FC4D7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859063A-E4E2-FF9C-74D4-33EADDB92F1B}"/>
              </a:ext>
            </a:extLst>
          </p:cNvPr>
          <p:cNvPicPr>
            <a:picLocks noChangeAspect="1"/>
          </p:cNvPicPr>
          <p:nvPr/>
        </p:nvPicPr>
        <p:blipFill>
          <a:blip r:embed="rId2"/>
          <a:stretch>
            <a:fillRect/>
          </a:stretch>
        </p:blipFill>
        <p:spPr>
          <a:xfrm>
            <a:off x="0" y="1"/>
            <a:ext cx="11100079" cy="3212279"/>
          </a:xfrm>
          <a:prstGeom prst="rect">
            <a:avLst/>
          </a:prstGeom>
        </p:spPr>
      </p:pic>
      <p:pic>
        <p:nvPicPr>
          <p:cNvPr id="7" name="Picture 6">
            <a:extLst>
              <a:ext uri="{FF2B5EF4-FFF2-40B4-BE49-F238E27FC236}">
                <a16:creationId xmlns:a16="http://schemas.microsoft.com/office/drawing/2014/main" id="{15FA1818-A35C-AE8A-22AA-280DEB07CE66}"/>
              </a:ext>
            </a:extLst>
          </p:cNvPr>
          <p:cNvPicPr>
            <a:picLocks noChangeAspect="1"/>
          </p:cNvPicPr>
          <p:nvPr/>
        </p:nvPicPr>
        <p:blipFill>
          <a:blip r:embed="rId3"/>
          <a:stretch>
            <a:fillRect/>
          </a:stretch>
        </p:blipFill>
        <p:spPr>
          <a:xfrm>
            <a:off x="1835298" y="3212279"/>
            <a:ext cx="10745700" cy="2869331"/>
          </a:xfrm>
          <a:prstGeom prst="rect">
            <a:avLst/>
          </a:prstGeom>
        </p:spPr>
      </p:pic>
    </p:spTree>
    <p:extLst>
      <p:ext uri="{BB962C8B-B14F-4D97-AF65-F5344CB8AC3E}">
        <p14:creationId xmlns:p14="http://schemas.microsoft.com/office/powerpoint/2010/main" val="309303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7DC7-6FB0-FFAA-82C5-B64163609B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2A8FFD-5F38-BC6E-5A0D-33EA778D63F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2BCEBAC-8082-8E80-390C-0D8B99D229E6}"/>
              </a:ext>
            </a:extLst>
          </p:cNvPr>
          <p:cNvPicPr>
            <a:picLocks noChangeAspect="1"/>
          </p:cNvPicPr>
          <p:nvPr/>
        </p:nvPicPr>
        <p:blipFill>
          <a:blip r:embed="rId2"/>
          <a:stretch>
            <a:fillRect/>
          </a:stretch>
        </p:blipFill>
        <p:spPr>
          <a:xfrm>
            <a:off x="150439" y="0"/>
            <a:ext cx="13294945" cy="4984176"/>
          </a:xfrm>
          <a:prstGeom prst="rect">
            <a:avLst/>
          </a:prstGeom>
        </p:spPr>
      </p:pic>
      <p:pic>
        <p:nvPicPr>
          <p:cNvPr id="7" name="Picture 6">
            <a:extLst>
              <a:ext uri="{FF2B5EF4-FFF2-40B4-BE49-F238E27FC236}">
                <a16:creationId xmlns:a16="http://schemas.microsoft.com/office/drawing/2014/main" id="{055D7043-C9E6-13D8-04AF-C9BCD35C616D}"/>
              </a:ext>
            </a:extLst>
          </p:cNvPr>
          <p:cNvPicPr>
            <a:picLocks noChangeAspect="1"/>
          </p:cNvPicPr>
          <p:nvPr/>
        </p:nvPicPr>
        <p:blipFill>
          <a:blip r:embed="rId3"/>
          <a:stretch>
            <a:fillRect/>
          </a:stretch>
        </p:blipFill>
        <p:spPr>
          <a:xfrm>
            <a:off x="764896" y="519564"/>
            <a:ext cx="13100609" cy="7190473"/>
          </a:xfrm>
          <a:prstGeom prst="rect">
            <a:avLst/>
          </a:prstGeom>
        </p:spPr>
      </p:pic>
      <p:sp>
        <p:nvSpPr>
          <p:cNvPr id="8" name="Rectangle: Rounded Corners 7">
            <a:extLst>
              <a:ext uri="{FF2B5EF4-FFF2-40B4-BE49-F238E27FC236}">
                <a16:creationId xmlns:a16="http://schemas.microsoft.com/office/drawing/2014/main" id="{C8ECCA90-57EB-6B5D-3B42-1C9DFF847C29}"/>
              </a:ext>
            </a:extLst>
          </p:cNvPr>
          <p:cNvSpPr/>
          <p:nvPr/>
        </p:nvSpPr>
        <p:spPr>
          <a:xfrm>
            <a:off x="888275" y="3291840"/>
            <a:ext cx="12618720" cy="1590676"/>
          </a:xfrm>
          <a:prstGeom prst="roundRect">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5308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6B85-E949-CFAA-3D4E-9A3D4ED8F94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52C066-8254-CF96-4632-C315E751F67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D00E2AD-A312-37CA-6A5C-DE45C2ADF92F}"/>
              </a:ext>
            </a:extLst>
          </p:cNvPr>
          <p:cNvPicPr>
            <a:picLocks noChangeAspect="1"/>
          </p:cNvPicPr>
          <p:nvPr/>
        </p:nvPicPr>
        <p:blipFill>
          <a:blip r:embed="rId2"/>
          <a:stretch>
            <a:fillRect/>
          </a:stretch>
        </p:blipFill>
        <p:spPr>
          <a:xfrm>
            <a:off x="0" y="131181"/>
            <a:ext cx="10391320" cy="3795289"/>
          </a:xfrm>
          <a:prstGeom prst="rect">
            <a:avLst/>
          </a:prstGeom>
        </p:spPr>
      </p:pic>
      <p:pic>
        <p:nvPicPr>
          <p:cNvPr id="7" name="Picture 6">
            <a:extLst>
              <a:ext uri="{FF2B5EF4-FFF2-40B4-BE49-F238E27FC236}">
                <a16:creationId xmlns:a16="http://schemas.microsoft.com/office/drawing/2014/main" id="{ECD7C201-024C-A168-EA87-27068704F042}"/>
              </a:ext>
            </a:extLst>
          </p:cNvPr>
          <p:cNvPicPr>
            <a:picLocks noChangeAspect="1"/>
          </p:cNvPicPr>
          <p:nvPr/>
        </p:nvPicPr>
        <p:blipFill>
          <a:blip r:embed="rId3"/>
          <a:stretch>
            <a:fillRect/>
          </a:stretch>
        </p:blipFill>
        <p:spPr>
          <a:xfrm>
            <a:off x="123715" y="2712023"/>
            <a:ext cx="14382970" cy="2590818"/>
          </a:xfrm>
          <a:prstGeom prst="rect">
            <a:avLst/>
          </a:prstGeom>
        </p:spPr>
      </p:pic>
      <p:pic>
        <p:nvPicPr>
          <p:cNvPr id="9" name="Picture 8">
            <a:extLst>
              <a:ext uri="{FF2B5EF4-FFF2-40B4-BE49-F238E27FC236}">
                <a16:creationId xmlns:a16="http://schemas.microsoft.com/office/drawing/2014/main" id="{4D591A2D-BAAC-1AD7-9E01-5A2068E4E1BB}"/>
              </a:ext>
            </a:extLst>
          </p:cNvPr>
          <p:cNvPicPr>
            <a:picLocks noChangeAspect="1"/>
          </p:cNvPicPr>
          <p:nvPr/>
        </p:nvPicPr>
        <p:blipFill>
          <a:blip r:embed="rId4"/>
          <a:stretch>
            <a:fillRect/>
          </a:stretch>
        </p:blipFill>
        <p:spPr>
          <a:xfrm>
            <a:off x="323029" y="438150"/>
            <a:ext cx="14446734" cy="7125244"/>
          </a:xfrm>
          <a:prstGeom prst="rect">
            <a:avLst/>
          </a:prstGeom>
        </p:spPr>
      </p:pic>
    </p:spTree>
    <p:extLst>
      <p:ext uri="{BB962C8B-B14F-4D97-AF65-F5344CB8AC3E}">
        <p14:creationId xmlns:p14="http://schemas.microsoft.com/office/powerpoint/2010/main" val="2508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7EFC-BE84-BB75-1A9E-2FABA6671A2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354CAD-8008-56B8-21DB-CBFF3860C08F}"/>
              </a:ext>
            </a:extLst>
          </p:cNvPr>
          <p:cNvSpPr>
            <a:spLocks noGrp="1"/>
          </p:cNvSpPr>
          <p:nvPr>
            <p:ph idx="1"/>
          </p:nvPr>
        </p:nvSpPr>
        <p:spPr/>
        <p:txBody>
          <a:bodyPr/>
          <a:lstStyle/>
          <a:p>
            <a:endParaRPr lang="en-GB"/>
          </a:p>
        </p:txBody>
      </p:sp>
      <p:pic>
        <p:nvPicPr>
          <p:cNvPr id="2050" name="Picture 2" descr="Generative AI: Impact on Email Cyber-Attacks">
            <a:extLst>
              <a:ext uri="{FF2B5EF4-FFF2-40B4-BE49-F238E27FC236}">
                <a16:creationId xmlns:a16="http://schemas.microsoft.com/office/drawing/2014/main" id="{975FA160-5A63-C257-578F-9E46720115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3060" y="0"/>
            <a:ext cx="11382376"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93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A862-9787-A8F3-AC93-665E85332B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8DB06DD-D2CD-3F0D-491B-62A35D25DE1D}"/>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C226999E-D75B-024E-AAB4-CA8F45A87B0A}"/>
              </a:ext>
            </a:extLst>
          </p:cNvPr>
          <p:cNvPicPr>
            <a:picLocks noChangeAspect="1"/>
          </p:cNvPicPr>
          <p:nvPr/>
        </p:nvPicPr>
        <p:blipFill>
          <a:blip r:embed="rId2"/>
          <a:stretch>
            <a:fillRect/>
          </a:stretch>
        </p:blipFill>
        <p:spPr>
          <a:xfrm>
            <a:off x="0" y="1"/>
            <a:ext cx="10048373" cy="1554697"/>
          </a:xfrm>
          <a:prstGeom prst="rect">
            <a:avLst/>
          </a:prstGeom>
        </p:spPr>
      </p:pic>
      <p:pic>
        <p:nvPicPr>
          <p:cNvPr id="9" name="Picture 8">
            <a:extLst>
              <a:ext uri="{FF2B5EF4-FFF2-40B4-BE49-F238E27FC236}">
                <a16:creationId xmlns:a16="http://schemas.microsoft.com/office/drawing/2014/main" id="{149E7817-A4CA-76DC-39AF-F19F717CC836}"/>
              </a:ext>
            </a:extLst>
          </p:cNvPr>
          <p:cNvPicPr>
            <a:picLocks noChangeAspect="1"/>
          </p:cNvPicPr>
          <p:nvPr/>
        </p:nvPicPr>
        <p:blipFill>
          <a:blip r:embed="rId3"/>
          <a:stretch>
            <a:fillRect/>
          </a:stretch>
        </p:blipFill>
        <p:spPr>
          <a:xfrm>
            <a:off x="1104274" y="1377407"/>
            <a:ext cx="12757661" cy="6904684"/>
          </a:xfrm>
          <a:prstGeom prst="rect">
            <a:avLst/>
          </a:prstGeom>
        </p:spPr>
      </p:pic>
    </p:spTree>
    <p:extLst>
      <p:ext uri="{BB962C8B-B14F-4D97-AF65-F5344CB8AC3E}">
        <p14:creationId xmlns:p14="http://schemas.microsoft.com/office/powerpoint/2010/main" val="400789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3ED6-7C3D-5970-C547-EA29AF86EF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BBA98A-50BC-DDD3-C6CD-2AA383869BFA}"/>
              </a:ext>
            </a:extLst>
          </p:cNvPr>
          <p:cNvSpPr>
            <a:spLocks noGrp="1"/>
          </p:cNvSpPr>
          <p:nvPr>
            <p:ph idx="1"/>
          </p:nvPr>
        </p:nvSpPr>
        <p:spPr/>
        <p:txBody>
          <a:bodyPr/>
          <a:lstStyle/>
          <a:p>
            <a:endParaRPr lang="en-GB"/>
          </a:p>
        </p:txBody>
      </p:sp>
      <p:pic>
        <p:nvPicPr>
          <p:cNvPr id="3074" name="Picture 2" descr="How to spot phishing in the age of AI - IT Security Guru">
            <a:extLst>
              <a:ext uri="{FF2B5EF4-FFF2-40B4-BE49-F238E27FC236}">
                <a16:creationId xmlns:a16="http://schemas.microsoft.com/office/drawing/2014/main" id="{4CE9BCAE-7CEC-DE13-F99E-EBF8E645AB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50"/>
            <a:ext cx="14630400" cy="765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5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5979-3869-FB3D-D30A-96C44F1340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74C7D14-1251-530E-20D8-4522E19052A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0835786-7706-AABF-446E-3432B3056203}"/>
              </a:ext>
            </a:extLst>
          </p:cNvPr>
          <p:cNvPicPr>
            <a:picLocks noChangeAspect="1"/>
          </p:cNvPicPr>
          <p:nvPr/>
        </p:nvPicPr>
        <p:blipFill>
          <a:blip r:embed="rId2"/>
          <a:stretch>
            <a:fillRect/>
          </a:stretch>
        </p:blipFill>
        <p:spPr>
          <a:xfrm>
            <a:off x="1202105" y="0"/>
            <a:ext cx="12226190" cy="8229600"/>
          </a:xfrm>
          <a:prstGeom prst="rect">
            <a:avLst/>
          </a:prstGeom>
        </p:spPr>
      </p:pic>
    </p:spTree>
    <p:extLst>
      <p:ext uri="{BB962C8B-B14F-4D97-AF65-F5344CB8AC3E}">
        <p14:creationId xmlns:p14="http://schemas.microsoft.com/office/powerpoint/2010/main" val="342167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759A-C9D0-80B8-23CA-CB7F9E162A5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9D0A41-6354-1D08-D9F3-9D6A9DA0FA81}"/>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E0BA3D8-0BDE-B94E-76A1-9740ED55439E}"/>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25</a:t>
            </a:fld>
            <a:endParaRPr lang="nb-NO">
              <a:solidFill>
                <a:prstClr val="black">
                  <a:tint val="82000"/>
                </a:prstClr>
              </a:solidFill>
              <a:latin typeface="Aptos" panose="02110004020202020204"/>
            </a:endParaRPr>
          </a:p>
        </p:txBody>
      </p:sp>
      <p:pic>
        <p:nvPicPr>
          <p:cNvPr id="18434" name="Picture 2">
            <a:extLst>
              <a:ext uri="{FF2B5EF4-FFF2-40B4-BE49-F238E27FC236}">
                <a16:creationId xmlns:a16="http://schemas.microsoft.com/office/drawing/2014/main" id="{7817663E-5413-8769-3D7D-BE21F8C0F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0"/>
            <a:ext cx="14633106"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78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2FC9-FE2A-7C8B-80CA-A818EDB95235}"/>
              </a:ext>
            </a:extLst>
          </p:cNvPr>
          <p:cNvSpPr>
            <a:spLocks noGrp="1"/>
          </p:cNvSpPr>
          <p:nvPr>
            <p:ph type="title"/>
          </p:nvPr>
        </p:nvSpPr>
        <p:spPr/>
        <p:txBody>
          <a:bodyPr>
            <a:normAutofit/>
          </a:bodyPr>
          <a:lstStyle/>
          <a:p>
            <a:r>
              <a:rPr lang="nb-NO" dirty="0"/>
              <a:t>Heiding et al., 2025</a:t>
            </a:r>
            <a:endParaRPr lang="en-GB" dirty="0"/>
          </a:p>
        </p:txBody>
      </p:sp>
      <p:sp>
        <p:nvSpPr>
          <p:cNvPr id="3" name="Text Placeholder 2">
            <a:extLst>
              <a:ext uri="{FF2B5EF4-FFF2-40B4-BE49-F238E27FC236}">
                <a16:creationId xmlns:a16="http://schemas.microsoft.com/office/drawing/2014/main" id="{99A6E8B4-C489-F561-4E78-D73557B545B1}"/>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09E82116-0712-2B20-D5CE-333395C13B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660" y="1628361"/>
            <a:ext cx="7147361" cy="6385640"/>
          </a:xfrm>
          <a:prstGeom prst="rect">
            <a:avLst/>
          </a:prstGeom>
        </p:spPr>
      </p:pic>
      <p:pic>
        <p:nvPicPr>
          <p:cNvPr id="7" name="Picture 6">
            <a:extLst>
              <a:ext uri="{FF2B5EF4-FFF2-40B4-BE49-F238E27FC236}">
                <a16:creationId xmlns:a16="http://schemas.microsoft.com/office/drawing/2014/main" id="{6FAE71AE-B63C-25AF-D151-06F4AD628250}"/>
              </a:ext>
            </a:extLst>
          </p:cNvPr>
          <p:cNvPicPr>
            <a:picLocks noChangeAspect="1"/>
          </p:cNvPicPr>
          <p:nvPr/>
        </p:nvPicPr>
        <p:blipFill>
          <a:blip r:embed="rId4"/>
          <a:stretch>
            <a:fillRect/>
          </a:stretch>
        </p:blipFill>
        <p:spPr>
          <a:xfrm>
            <a:off x="5377754" y="1463218"/>
            <a:ext cx="8149907" cy="5657533"/>
          </a:xfrm>
          <a:prstGeom prst="rect">
            <a:avLst/>
          </a:prstGeom>
        </p:spPr>
      </p:pic>
      <p:sp>
        <p:nvSpPr>
          <p:cNvPr id="8" name="Rectangle: Rounded Corners 7">
            <a:extLst>
              <a:ext uri="{FF2B5EF4-FFF2-40B4-BE49-F238E27FC236}">
                <a16:creationId xmlns:a16="http://schemas.microsoft.com/office/drawing/2014/main" id="{C8C6B337-2B7B-1770-1603-DF9B10B0F6E1}"/>
              </a:ext>
            </a:extLst>
          </p:cNvPr>
          <p:cNvSpPr/>
          <p:nvPr/>
        </p:nvSpPr>
        <p:spPr>
          <a:xfrm>
            <a:off x="5535532" y="5617419"/>
            <a:ext cx="7746469" cy="1668475"/>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23177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CB73-B359-535B-132A-556E37171FD8}"/>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4508A53D-10BE-8147-8849-418DC0CF005C}"/>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AF0A614D-6C36-3F6D-D378-E9C221B944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0592555" cy="8229600"/>
          </a:xfrm>
          <a:prstGeom prst="rect">
            <a:avLst/>
          </a:prstGeom>
        </p:spPr>
      </p:pic>
      <p:pic>
        <p:nvPicPr>
          <p:cNvPr id="7" name="Picture 6">
            <a:extLst>
              <a:ext uri="{FF2B5EF4-FFF2-40B4-BE49-F238E27FC236}">
                <a16:creationId xmlns:a16="http://schemas.microsoft.com/office/drawing/2014/main" id="{B32E0972-BE49-7F5E-DA93-0E9681FBC932}"/>
              </a:ext>
            </a:extLst>
          </p:cNvPr>
          <p:cNvPicPr>
            <a:picLocks noChangeAspect="1"/>
          </p:cNvPicPr>
          <p:nvPr/>
        </p:nvPicPr>
        <p:blipFill>
          <a:blip r:embed="rId3"/>
          <a:stretch>
            <a:fillRect/>
          </a:stretch>
        </p:blipFill>
        <p:spPr>
          <a:xfrm>
            <a:off x="4285827" y="2657272"/>
            <a:ext cx="8365007" cy="4024673"/>
          </a:xfrm>
          <a:prstGeom prst="rect">
            <a:avLst/>
          </a:prstGeom>
        </p:spPr>
      </p:pic>
      <p:sp>
        <p:nvSpPr>
          <p:cNvPr id="8" name="Rectangle: Rounded Corners 7">
            <a:extLst>
              <a:ext uri="{FF2B5EF4-FFF2-40B4-BE49-F238E27FC236}">
                <a16:creationId xmlns:a16="http://schemas.microsoft.com/office/drawing/2014/main" id="{1153A4DA-8E4A-2963-0FCE-5E2E81D08520}"/>
              </a:ext>
            </a:extLst>
          </p:cNvPr>
          <p:cNvSpPr/>
          <p:nvPr/>
        </p:nvSpPr>
        <p:spPr>
          <a:xfrm>
            <a:off x="4438252" y="3835371"/>
            <a:ext cx="7746469" cy="1668475"/>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pic>
        <p:nvPicPr>
          <p:cNvPr id="10" name="Picture 9">
            <a:extLst>
              <a:ext uri="{FF2B5EF4-FFF2-40B4-BE49-F238E27FC236}">
                <a16:creationId xmlns:a16="http://schemas.microsoft.com/office/drawing/2014/main" id="{B78609AA-1245-264C-6850-53B84FD64ABB}"/>
              </a:ext>
            </a:extLst>
          </p:cNvPr>
          <p:cNvPicPr>
            <a:picLocks noChangeAspect="1"/>
          </p:cNvPicPr>
          <p:nvPr/>
        </p:nvPicPr>
        <p:blipFill>
          <a:blip r:embed="rId4"/>
          <a:stretch>
            <a:fillRect/>
          </a:stretch>
        </p:blipFill>
        <p:spPr>
          <a:xfrm>
            <a:off x="2963205" y="2934307"/>
            <a:ext cx="11010248" cy="4207338"/>
          </a:xfrm>
          <a:prstGeom prst="rect">
            <a:avLst/>
          </a:prstGeom>
        </p:spPr>
      </p:pic>
    </p:spTree>
    <p:extLst>
      <p:ext uri="{BB962C8B-B14F-4D97-AF65-F5344CB8AC3E}">
        <p14:creationId xmlns:p14="http://schemas.microsoft.com/office/powerpoint/2010/main" val="39629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2048-CF5E-16BF-33A1-9F2DE52DD000}"/>
              </a:ext>
            </a:extLst>
          </p:cNvPr>
          <p:cNvSpPr>
            <a:spLocks noGrp="1"/>
          </p:cNvSpPr>
          <p:nvPr>
            <p:ph type="title"/>
          </p:nvPr>
        </p:nvSpPr>
        <p:spPr/>
        <p:txBody>
          <a:bodyPr>
            <a:normAutofit/>
          </a:bodyPr>
          <a:lstStyle/>
          <a:p>
            <a:r>
              <a:rPr lang="nb-NO" dirty="0"/>
              <a:t>So our new «Friend»</a:t>
            </a:r>
            <a:endParaRPr lang="en-GB" dirty="0"/>
          </a:p>
        </p:txBody>
      </p:sp>
      <p:sp>
        <p:nvSpPr>
          <p:cNvPr id="3" name="Text Placeholder 2">
            <a:extLst>
              <a:ext uri="{FF2B5EF4-FFF2-40B4-BE49-F238E27FC236}">
                <a16:creationId xmlns:a16="http://schemas.microsoft.com/office/drawing/2014/main" id="{18CB014F-5F81-FD13-28B0-2435B07A42E3}"/>
              </a:ext>
            </a:extLst>
          </p:cNvPr>
          <p:cNvSpPr>
            <a:spLocks noGrp="1"/>
          </p:cNvSpPr>
          <p:nvPr>
            <p:ph type="body" idx="1"/>
          </p:nvPr>
        </p:nvSpPr>
        <p:spPr/>
        <p:txBody>
          <a:bodyPr/>
          <a:lstStyle/>
          <a:p>
            <a:endParaRPr lang="en-GB" dirty="0"/>
          </a:p>
        </p:txBody>
      </p:sp>
      <p:pic>
        <p:nvPicPr>
          <p:cNvPr id="1026" name="Picture 2" descr="Example from the paper showing how collected information is used to write a spear phishing email">
            <a:extLst>
              <a:ext uri="{FF2B5EF4-FFF2-40B4-BE49-F238E27FC236}">
                <a16:creationId xmlns:a16="http://schemas.microsoft.com/office/drawing/2014/main" id="{5F1D939E-0B29-A2FC-3B80-B6B6BE1B02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5659" y="1428300"/>
            <a:ext cx="13632960" cy="679677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39EA1FA-9AC4-F9AA-C719-C215253EA3E7}"/>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D32BF85E-C7C9-1E49-8233-9CB88A14F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27B2C20-D4D5-928E-5BE5-728688F8C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18157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00F2-F0E2-98E7-37F1-E7985BD77909}"/>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886E1228-5ECD-D876-2EA7-6916ED390722}"/>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83FCF4B9-291A-7D08-4B11-F7103C347332}"/>
              </a:ext>
            </a:extLst>
          </p:cNvPr>
          <p:cNvPicPr>
            <a:picLocks noChangeAspect="1"/>
          </p:cNvPicPr>
          <p:nvPr/>
        </p:nvPicPr>
        <p:blipFill>
          <a:blip r:embed="rId2"/>
          <a:stretch>
            <a:fillRect/>
          </a:stretch>
        </p:blipFill>
        <p:spPr>
          <a:xfrm>
            <a:off x="647429" y="479553"/>
            <a:ext cx="5932998" cy="7270495"/>
          </a:xfrm>
          <a:prstGeom prst="rect">
            <a:avLst/>
          </a:prstGeom>
        </p:spPr>
      </p:pic>
      <p:pic>
        <p:nvPicPr>
          <p:cNvPr id="7" name="Picture 6">
            <a:extLst>
              <a:ext uri="{FF2B5EF4-FFF2-40B4-BE49-F238E27FC236}">
                <a16:creationId xmlns:a16="http://schemas.microsoft.com/office/drawing/2014/main" id="{E412C7AE-0351-B329-8F31-202908CC169A}"/>
              </a:ext>
            </a:extLst>
          </p:cNvPr>
          <p:cNvPicPr>
            <a:picLocks noChangeAspect="1"/>
          </p:cNvPicPr>
          <p:nvPr/>
        </p:nvPicPr>
        <p:blipFill>
          <a:blip r:embed="rId3"/>
          <a:stretch>
            <a:fillRect/>
          </a:stretch>
        </p:blipFill>
        <p:spPr>
          <a:xfrm>
            <a:off x="7315200" y="1399797"/>
            <a:ext cx="5830114" cy="5430007"/>
          </a:xfrm>
          <a:prstGeom prst="rect">
            <a:avLst/>
          </a:prstGeom>
        </p:spPr>
      </p:pic>
      <p:pic>
        <p:nvPicPr>
          <p:cNvPr id="9" name="Picture 8">
            <a:extLst>
              <a:ext uri="{FF2B5EF4-FFF2-40B4-BE49-F238E27FC236}">
                <a16:creationId xmlns:a16="http://schemas.microsoft.com/office/drawing/2014/main" id="{960B987D-0554-7AAA-237E-C19F45CC0508}"/>
              </a:ext>
            </a:extLst>
          </p:cNvPr>
          <p:cNvPicPr>
            <a:picLocks noChangeAspect="1"/>
          </p:cNvPicPr>
          <p:nvPr/>
        </p:nvPicPr>
        <p:blipFill>
          <a:blip r:embed="rId4"/>
          <a:stretch>
            <a:fillRect/>
          </a:stretch>
        </p:blipFill>
        <p:spPr>
          <a:xfrm>
            <a:off x="2718633" y="2234387"/>
            <a:ext cx="10147510" cy="4151254"/>
          </a:xfrm>
          <a:prstGeom prst="rect">
            <a:avLst/>
          </a:prstGeom>
        </p:spPr>
      </p:pic>
      <p:sp>
        <p:nvSpPr>
          <p:cNvPr id="10" name="Rectangle: Rounded Corners 9">
            <a:extLst>
              <a:ext uri="{FF2B5EF4-FFF2-40B4-BE49-F238E27FC236}">
                <a16:creationId xmlns:a16="http://schemas.microsoft.com/office/drawing/2014/main" id="{C32FAF4E-68C5-53DB-6AA8-F5024E93BA03}"/>
              </a:ext>
            </a:extLst>
          </p:cNvPr>
          <p:cNvSpPr/>
          <p:nvPr/>
        </p:nvSpPr>
        <p:spPr>
          <a:xfrm>
            <a:off x="2879363" y="2641538"/>
            <a:ext cx="10147510" cy="1845846"/>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370846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8F78-00D4-D28B-5D4B-C7C46568238A}"/>
              </a:ext>
            </a:extLst>
          </p:cNvPr>
          <p:cNvSpPr>
            <a:spLocks noGrp="1"/>
          </p:cNvSpPr>
          <p:nvPr>
            <p:ph type="title"/>
          </p:nvPr>
        </p:nvSpPr>
        <p:spPr/>
        <p:txBody>
          <a:bodyPr/>
          <a:lstStyle/>
          <a:p>
            <a:r>
              <a:rPr lang="nb-NO" dirty="0"/>
              <a:t>What is AI?</a:t>
            </a:r>
            <a:endParaRPr lang="en-GB" dirty="0"/>
          </a:p>
        </p:txBody>
      </p:sp>
      <p:sp>
        <p:nvSpPr>
          <p:cNvPr id="3" name="Content Placeholder 2">
            <a:extLst>
              <a:ext uri="{FF2B5EF4-FFF2-40B4-BE49-F238E27FC236}">
                <a16:creationId xmlns:a16="http://schemas.microsoft.com/office/drawing/2014/main" id="{BFF57E6F-27C0-2449-CD13-7AA672FAE990}"/>
              </a:ext>
            </a:extLst>
          </p:cNvPr>
          <p:cNvSpPr>
            <a:spLocks noGrp="1"/>
          </p:cNvSpPr>
          <p:nvPr>
            <p:ph idx="1"/>
          </p:nvPr>
        </p:nvSpPr>
        <p:spPr/>
        <p:txBody>
          <a:bodyPr/>
          <a:lstStyle/>
          <a:p>
            <a:r>
              <a:rPr lang="nb-NO" dirty="0"/>
              <a:t>Do you use?</a:t>
            </a:r>
          </a:p>
          <a:p>
            <a:endParaRPr lang="nb-NO" dirty="0"/>
          </a:p>
          <a:p>
            <a:r>
              <a:rPr lang="nb-NO" dirty="0"/>
              <a:t>How do you know its good?</a:t>
            </a:r>
          </a:p>
          <a:p>
            <a:endParaRPr lang="nb-NO" dirty="0"/>
          </a:p>
          <a:p>
            <a:endParaRPr lang="en-GB" dirty="0"/>
          </a:p>
        </p:txBody>
      </p:sp>
    </p:spTree>
    <p:extLst>
      <p:ext uri="{BB962C8B-B14F-4D97-AF65-F5344CB8AC3E}">
        <p14:creationId xmlns:p14="http://schemas.microsoft.com/office/powerpoint/2010/main" val="69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BB63-B2A6-4CB7-C469-8431EB4C296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7A3C2E2-8E92-3074-083F-60665C79844E}"/>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170490E-6D30-B10F-B21B-F009A942FEC5}"/>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30</a:t>
            </a:fld>
            <a:endParaRPr lang="nb-NO">
              <a:solidFill>
                <a:prstClr val="black">
                  <a:tint val="82000"/>
                </a:prstClr>
              </a:solidFill>
              <a:latin typeface="Aptos" panose="02110004020202020204"/>
            </a:endParaRPr>
          </a:p>
        </p:txBody>
      </p:sp>
      <p:pic>
        <p:nvPicPr>
          <p:cNvPr id="13314" name="Picture 2">
            <a:extLst>
              <a:ext uri="{FF2B5EF4-FFF2-40B4-BE49-F238E27FC236}">
                <a16:creationId xmlns:a16="http://schemas.microsoft.com/office/drawing/2014/main" id="{2B9C36A5-00D8-8A53-CEFF-5DD82C56C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0"/>
            <a:ext cx="14633106"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4484A8C-C75C-9C57-4666-6A3F52E9825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CCAAF9D-7113-D64B-9349-B4899210F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69EF340-11A7-C2A9-0AAF-D9F911FE0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96653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D77D-A7FB-9B26-C8DF-FB8AF1B77B4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B2E9DF-4FB5-AB65-8916-78B8B85BCA4B}"/>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8D48FAE-B054-11EE-7B39-9F1D43F24341}"/>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31</a:t>
            </a:fld>
            <a:endParaRPr lang="nb-NO">
              <a:solidFill>
                <a:prstClr val="black">
                  <a:tint val="82000"/>
                </a:prstClr>
              </a:solidFill>
              <a:latin typeface="Aptos" panose="02110004020202020204"/>
            </a:endParaRPr>
          </a:p>
        </p:txBody>
      </p:sp>
      <p:pic>
        <p:nvPicPr>
          <p:cNvPr id="17410" name="Picture 2">
            <a:extLst>
              <a:ext uri="{FF2B5EF4-FFF2-40B4-BE49-F238E27FC236}">
                <a16:creationId xmlns:a16="http://schemas.microsoft.com/office/drawing/2014/main" id="{A91EED38-E9E3-2A46-BBA4-9AEFDE83F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48" y="216748"/>
            <a:ext cx="13956398" cy="784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88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EA1E0F5-4370-9744-B55E-4FE528F49991}"/>
              </a:ext>
            </a:extLst>
          </p:cNvPr>
          <p:cNvSpPr>
            <a:spLocks noGrp="1"/>
          </p:cNvSpPr>
          <p:nvPr>
            <p:ph type="title"/>
          </p:nvPr>
        </p:nvSpPr>
        <p:spPr>
          <a:xfrm>
            <a:off x="1005841" y="438150"/>
            <a:ext cx="4586627" cy="2279894"/>
          </a:xfrm>
        </p:spPr>
        <p:txBody>
          <a:bodyPr>
            <a:normAutofit/>
          </a:bodyPr>
          <a:lstStyle/>
          <a:p>
            <a:r>
              <a:rPr lang="de-DE" sz="4800">
                <a:solidFill>
                  <a:schemeClr val="accent5">
                    <a:lumMod val="50000"/>
                  </a:schemeClr>
                </a:solidFill>
              </a:rPr>
              <a:t>Starting point</a:t>
            </a:r>
            <a:endParaRPr lang="de-DE" sz="4800" dirty="0">
              <a:solidFill>
                <a:schemeClr val="accent5">
                  <a:lumMod val="50000"/>
                </a:schemeClr>
              </a:solidFill>
            </a:endParaRPr>
          </a:p>
        </p:txBody>
      </p:sp>
      <p:sp>
        <p:nvSpPr>
          <p:cNvPr id="2" name="Inhaltsplatzhalter 1">
            <a:extLst>
              <a:ext uri="{FF2B5EF4-FFF2-40B4-BE49-F238E27FC236}">
                <a16:creationId xmlns:a16="http://schemas.microsoft.com/office/drawing/2014/main" id="{B6A98E3E-4B59-07C8-F17C-241BC3A3ED2B}"/>
              </a:ext>
            </a:extLst>
          </p:cNvPr>
          <p:cNvSpPr>
            <a:spLocks noGrp="1"/>
          </p:cNvSpPr>
          <p:nvPr>
            <p:ph idx="1"/>
          </p:nvPr>
        </p:nvSpPr>
        <p:spPr>
          <a:xfrm>
            <a:off x="1005840" y="1833430"/>
            <a:ext cx="11278651" cy="5578926"/>
          </a:xfrm>
        </p:spPr>
        <p:txBody>
          <a:bodyPr>
            <a:normAutofit/>
          </a:bodyPr>
          <a:lstStyle/>
          <a:p>
            <a:r>
              <a:rPr lang="de-DE" dirty="0" err="1">
                <a:solidFill>
                  <a:schemeClr val="accent3">
                    <a:lumMod val="50000"/>
                  </a:schemeClr>
                </a:solidFill>
              </a:rPr>
              <a:t>How</a:t>
            </a:r>
            <a:r>
              <a:rPr lang="de-DE" dirty="0">
                <a:solidFill>
                  <a:schemeClr val="accent3">
                    <a:lumMod val="50000"/>
                  </a:schemeClr>
                </a:solidFill>
              </a:rPr>
              <a:t> do </a:t>
            </a:r>
            <a:r>
              <a:rPr lang="de-DE" dirty="0" err="1">
                <a:solidFill>
                  <a:schemeClr val="accent3">
                    <a:lumMod val="50000"/>
                  </a:schemeClr>
                </a:solidFill>
              </a:rPr>
              <a:t>we</a:t>
            </a:r>
            <a:r>
              <a:rPr lang="de-DE" dirty="0">
                <a:solidFill>
                  <a:schemeClr val="accent3">
                    <a:lumMod val="50000"/>
                  </a:schemeClr>
                </a:solidFill>
              </a:rPr>
              <a:t> </a:t>
            </a:r>
            <a:r>
              <a:rPr lang="de-DE" dirty="0" err="1">
                <a:solidFill>
                  <a:schemeClr val="accent3">
                    <a:lumMod val="50000"/>
                  </a:schemeClr>
                </a:solidFill>
              </a:rPr>
              <a:t>communicate</a:t>
            </a:r>
            <a:r>
              <a:rPr lang="de-DE" dirty="0">
                <a:solidFill>
                  <a:schemeClr val="accent3">
                    <a:lumMod val="50000"/>
                  </a:schemeClr>
                </a:solidFill>
              </a:rPr>
              <a:t> </a:t>
            </a:r>
            <a:r>
              <a:rPr lang="de-DE" dirty="0" err="1">
                <a:solidFill>
                  <a:schemeClr val="accent3">
                    <a:lumMod val="50000"/>
                  </a:schemeClr>
                </a:solidFill>
              </a:rPr>
              <a:t>with</a:t>
            </a:r>
            <a:r>
              <a:rPr lang="de-DE" dirty="0">
                <a:solidFill>
                  <a:schemeClr val="accent3">
                    <a:lumMod val="50000"/>
                  </a:schemeClr>
                </a:solidFill>
              </a:rPr>
              <a:t> </a:t>
            </a:r>
            <a:r>
              <a:rPr lang="de-DE" dirty="0" err="1">
                <a:solidFill>
                  <a:schemeClr val="accent3">
                    <a:lumMod val="50000"/>
                  </a:schemeClr>
                </a:solidFill>
              </a:rPr>
              <a:t>Artificial</a:t>
            </a:r>
            <a:r>
              <a:rPr lang="de-DE" dirty="0">
                <a:solidFill>
                  <a:schemeClr val="accent3">
                    <a:lumMod val="50000"/>
                  </a:schemeClr>
                </a:solidFill>
              </a:rPr>
              <a:t> </a:t>
            </a:r>
            <a:r>
              <a:rPr lang="de-DE" dirty="0" err="1">
                <a:solidFill>
                  <a:schemeClr val="accent3">
                    <a:lumMod val="50000"/>
                  </a:schemeClr>
                </a:solidFill>
              </a:rPr>
              <a:t>Intelligences</a:t>
            </a:r>
            <a:r>
              <a:rPr lang="de-DE" dirty="0">
                <a:solidFill>
                  <a:schemeClr val="accent3">
                    <a:lumMod val="50000"/>
                  </a:schemeClr>
                </a:solidFill>
              </a:rPr>
              <a:t>? The </a:t>
            </a:r>
            <a:r>
              <a:rPr lang="de-DE" dirty="0" err="1">
                <a:solidFill>
                  <a:schemeClr val="accent3">
                    <a:lumMod val="50000"/>
                  </a:schemeClr>
                </a:solidFill>
              </a:rPr>
              <a:t>more</a:t>
            </a:r>
            <a:r>
              <a:rPr lang="de-DE" dirty="0">
                <a:solidFill>
                  <a:schemeClr val="accent3">
                    <a:lumMod val="50000"/>
                  </a:schemeClr>
                </a:solidFill>
              </a:rPr>
              <a:t> human </a:t>
            </a:r>
            <a:r>
              <a:rPr lang="de-DE" dirty="0" err="1">
                <a:solidFill>
                  <a:schemeClr val="accent3">
                    <a:lumMod val="50000"/>
                  </a:schemeClr>
                </a:solidFill>
              </a:rPr>
              <a:t>they</a:t>
            </a:r>
            <a:r>
              <a:rPr lang="de-DE" dirty="0">
                <a:solidFill>
                  <a:schemeClr val="accent3">
                    <a:lumMod val="50000"/>
                  </a:schemeClr>
                </a:solidFill>
              </a:rPr>
              <a:t> </a:t>
            </a:r>
            <a:r>
              <a:rPr lang="de-DE" dirty="0" err="1">
                <a:solidFill>
                  <a:schemeClr val="accent3">
                    <a:lumMod val="50000"/>
                  </a:schemeClr>
                </a:solidFill>
              </a:rPr>
              <a:t>appear</a:t>
            </a:r>
            <a:r>
              <a:rPr lang="de-DE" dirty="0">
                <a:solidFill>
                  <a:schemeClr val="accent3">
                    <a:lumMod val="50000"/>
                  </a:schemeClr>
                </a:solidFill>
              </a:rPr>
              <a:t>, </a:t>
            </a:r>
            <a:r>
              <a:rPr lang="de-DE" dirty="0" err="1">
                <a:solidFill>
                  <a:schemeClr val="accent3">
                    <a:lumMod val="50000"/>
                  </a:schemeClr>
                </a:solidFill>
              </a:rPr>
              <a:t>the</a:t>
            </a:r>
            <a:r>
              <a:rPr lang="de-DE" dirty="0">
                <a:solidFill>
                  <a:schemeClr val="accent3">
                    <a:lumMod val="50000"/>
                  </a:schemeClr>
                </a:solidFill>
              </a:rPr>
              <a:t> </a:t>
            </a:r>
            <a:r>
              <a:rPr lang="de-DE" dirty="0" err="1">
                <a:solidFill>
                  <a:schemeClr val="accent3">
                    <a:lumMod val="50000"/>
                  </a:schemeClr>
                </a:solidFill>
              </a:rPr>
              <a:t>less</a:t>
            </a:r>
            <a:r>
              <a:rPr lang="de-DE" dirty="0">
                <a:solidFill>
                  <a:schemeClr val="accent3">
                    <a:lumMod val="50000"/>
                  </a:schemeClr>
                </a:solidFill>
              </a:rPr>
              <a:t> different </a:t>
            </a:r>
            <a:r>
              <a:rPr lang="de-DE" dirty="0" err="1">
                <a:solidFill>
                  <a:schemeClr val="accent3">
                    <a:lumMod val="50000"/>
                  </a:schemeClr>
                </a:solidFill>
              </a:rPr>
              <a:t>is</a:t>
            </a:r>
            <a:r>
              <a:rPr lang="de-DE" dirty="0">
                <a:solidFill>
                  <a:schemeClr val="accent3">
                    <a:lumMod val="50000"/>
                  </a:schemeClr>
                </a:solidFill>
              </a:rPr>
              <a:t> </a:t>
            </a:r>
            <a:r>
              <a:rPr lang="de-DE" dirty="0" err="1">
                <a:solidFill>
                  <a:schemeClr val="accent3">
                    <a:lumMod val="50000"/>
                  </a:schemeClr>
                </a:solidFill>
              </a:rPr>
              <a:t>our</a:t>
            </a:r>
            <a:r>
              <a:rPr lang="de-DE" dirty="0">
                <a:solidFill>
                  <a:schemeClr val="accent3">
                    <a:lumMod val="50000"/>
                  </a:schemeClr>
                </a:solidFill>
              </a:rPr>
              <a:t> </a:t>
            </a:r>
            <a:r>
              <a:rPr lang="de-DE" dirty="0" err="1">
                <a:solidFill>
                  <a:schemeClr val="accent3">
                    <a:lumMod val="50000"/>
                  </a:schemeClr>
                </a:solidFill>
              </a:rPr>
              <a:t>communication</a:t>
            </a:r>
            <a:r>
              <a:rPr lang="de-DE" dirty="0">
                <a:solidFill>
                  <a:schemeClr val="accent3">
                    <a:lumMod val="50000"/>
                  </a:schemeClr>
                </a:solidFill>
              </a:rPr>
              <a:t>.</a:t>
            </a:r>
          </a:p>
          <a:p>
            <a:endParaRPr lang="de-DE" dirty="0">
              <a:solidFill>
                <a:schemeClr val="accent3">
                  <a:lumMod val="50000"/>
                </a:schemeClr>
              </a:solidFill>
            </a:endParaRPr>
          </a:p>
          <a:p>
            <a:r>
              <a:rPr lang="de-DE" dirty="0">
                <a:solidFill>
                  <a:schemeClr val="accent3">
                    <a:lumMod val="50000"/>
                  </a:schemeClr>
                </a:solidFill>
              </a:rPr>
              <a:t>In </a:t>
            </a:r>
            <a:r>
              <a:rPr lang="de-DE" dirty="0" err="1">
                <a:solidFill>
                  <a:schemeClr val="accent3">
                    <a:lumMod val="50000"/>
                  </a:schemeClr>
                </a:solidFill>
              </a:rPr>
              <a:t>principle</a:t>
            </a:r>
            <a:r>
              <a:rPr lang="de-DE" dirty="0">
                <a:solidFill>
                  <a:schemeClr val="accent3">
                    <a:lumMod val="50000"/>
                  </a:schemeClr>
                </a:solidFill>
              </a:rPr>
              <a:t>, </a:t>
            </a:r>
            <a:r>
              <a:rPr lang="de-DE" dirty="0" err="1">
                <a:solidFill>
                  <a:schemeClr val="accent3">
                    <a:lumMod val="50000"/>
                  </a:schemeClr>
                </a:solidFill>
              </a:rPr>
              <a:t>the</a:t>
            </a:r>
            <a:r>
              <a:rPr lang="de-DE" dirty="0">
                <a:solidFill>
                  <a:schemeClr val="accent3">
                    <a:lumMod val="50000"/>
                  </a:schemeClr>
                </a:solidFill>
              </a:rPr>
              <a:t> </a:t>
            </a:r>
            <a:r>
              <a:rPr lang="de-DE" dirty="0" err="1">
                <a:solidFill>
                  <a:schemeClr val="accent3">
                    <a:lumMod val="50000"/>
                  </a:schemeClr>
                </a:solidFill>
              </a:rPr>
              <a:t>communication</a:t>
            </a:r>
            <a:r>
              <a:rPr lang="de-DE" dirty="0">
                <a:solidFill>
                  <a:schemeClr val="accent3">
                    <a:lumMod val="50000"/>
                  </a:schemeClr>
                </a:solidFill>
              </a:rPr>
              <a:t> will </a:t>
            </a:r>
            <a:r>
              <a:rPr lang="de-DE" dirty="0" err="1">
                <a:solidFill>
                  <a:schemeClr val="accent3">
                    <a:lumMod val="50000"/>
                  </a:schemeClr>
                </a:solidFill>
              </a:rPr>
              <a:t>naturally</a:t>
            </a:r>
            <a:r>
              <a:rPr lang="de-DE" dirty="0">
                <a:solidFill>
                  <a:schemeClr val="accent3">
                    <a:lumMod val="50000"/>
                  </a:schemeClr>
                </a:solidFill>
              </a:rPr>
              <a:t> </a:t>
            </a:r>
            <a:r>
              <a:rPr lang="de-DE" dirty="0" err="1">
                <a:solidFill>
                  <a:schemeClr val="accent3">
                    <a:lumMod val="50000"/>
                  </a:schemeClr>
                </a:solidFill>
              </a:rPr>
              <a:t>be</a:t>
            </a:r>
            <a:r>
              <a:rPr lang="de-DE" dirty="0">
                <a:solidFill>
                  <a:schemeClr val="accent3">
                    <a:lumMod val="50000"/>
                  </a:schemeClr>
                </a:solidFill>
              </a:rPr>
              <a:t> </a:t>
            </a:r>
            <a:r>
              <a:rPr lang="de-DE" dirty="0" err="1">
                <a:solidFill>
                  <a:schemeClr val="accent3">
                    <a:lumMod val="50000"/>
                  </a:schemeClr>
                </a:solidFill>
              </a:rPr>
              <a:t>identical</a:t>
            </a:r>
            <a:r>
              <a:rPr lang="de-DE" dirty="0">
                <a:solidFill>
                  <a:schemeClr val="accent3">
                    <a:lumMod val="50000"/>
                  </a:schemeClr>
                </a:solidFill>
              </a:rPr>
              <a:t> </a:t>
            </a:r>
            <a:r>
              <a:rPr lang="de-DE" dirty="0" err="1">
                <a:solidFill>
                  <a:schemeClr val="accent3">
                    <a:lumMod val="50000"/>
                  </a:schemeClr>
                </a:solidFill>
              </a:rPr>
              <a:t>with</a:t>
            </a:r>
            <a:r>
              <a:rPr lang="de-DE" dirty="0">
                <a:solidFill>
                  <a:schemeClr val="accent3">
                    <a:lumMod val="50000"/>
                  </a:schemeClr>
                </a:solidFill>
              </a:rPr>
              <a:t> </a:t>
            </a:r>
            <a:r>
              <a:rPr lang="de-DE" dirty="0" err="1">
                <a:solidFill>
                  <a:schemeClr val="accent3">
                    <a:lumMod val="50000"/>
                  </a:schemeClr>
                </a:solidFill>
              </a:rPr>
              <a:t>the</a:t>
            </a:r>
            <a:r>
              <a:rPr lang="de-DE" dirty="0">
                <a:solidFill>
                  <a:schemeClr val="accent3">
                    <a:lumMod val="50000"/>
                  </a:schemeClr>
                </a:solidFill>
              </a:rPr>
              <a:t> </a:t>
            </a:r>
            <a:r>
              <a:rPr lang="de-DE" dirty="0" err="1">
                <a:solidFill>
                  <a:schemeClr val="accent3">
                    <a:lumMod val="50000"/>
                  </a:schemeClr>
                </a:solidFill>
              </a:rPr>
              <a:t>communication</a:t>
            </a:r>
            <a:r>
              <a:rPr lang="de-DE" dirty="0">
                <a:solidFill>
                  <a:schemeClr val="accent3">
                    <a:lumMod val="50000"/>
                  </a:schemeClr>
                </a:solidFill>
              </a:rPr>
              <a:t> </a:t>
            </a:r>
            <a:r>
              <a:rPr lang="de-DE" dirty="0" err="1">
                <a:solidFill>
                  <a:schemeClr val="accent3">
                    <a:lumMod val="50000"/>
                  </a:schemeClr>
                </a:solidFill>
              </a:rPr>
              <a:t>with</a:t>
            </a:r>
            <a:r>
              <a:rPr lang="de-DE" dirty="0">
                <a:solidFill>
                  <a:schemeClr val="accent3">
                    <a:lumMod val="50000"/>
                  </a:schemeClr>
                </a:solidFill>
              </a:rPr>
              <a:t> a „</a:t>
            </a:r>
            <a:r>
              <a:rPr lang="de-DE" dirty="0" err="1">
                <a:solidFill>
                  <a:schemeClr val="accent3">
                    <a:lumMod val="50000"/>
                  </a:schemeClr>
                </a:solidFill>
              </a:rPr>
              <a:t>biological</a:t>
            </a:r>
            <a:r>
              <a:rPr lang="de-DE" dirty="0">
                <a:solidFill>
                  <a:schemeClr val="accent3">
                    <a:lumMod val="50000"/>
                  </a:schemeClr>
                </a:solidFill>
              </a:rPr>
              <a:t> human“, </a:t>
            </a:r>
            <a:r>
              <a:rPr lang="de-DE" dirty="0" err="1">
                <a:solidFill>
                  <a:schemeClr val="accent3">
                    <a:lumMod val="50000"/>
                  </a:schemeClr>
                </a:solidFill>
              </a:rPr>
              <a:t>where</a:t>
            </a:r>
            <a:r>
              <a:rPr lang="de-DE" dirty="0">
                <a:solidFill>
                  <a:schemeClr val="accent3">
                    <a:lumMod val="50000"/>
                  </a:schemeClr>
                </a:solidFill>
              </a:rPr>
              <a:t> </a:t>
            </a:r>
            <a:r>
              <a:rPr lang="de-DE" dirty="0" err="1">
                <a:solidFill>
                  <a:schemeClr val="accent3">
                    <a:lumMod val="50000"/>
                  </a:schemeClr>
                </a:solidFill>
              </a:rPr>
              <a:t>they</a:t>
            </a:r>
            <a:r>
              <a:rPr lang="de-DE" dirty="0">
                <a:solidFill>
                  <a:schemeClr val="accent3">
                    <a:lumMod val="50000"/>
                  </a:schemeClr>
                </a:solidFill>
              </a:rPr>
              <a:t> </a:t>
            </a:r>
            <a:r>
              <a:rPr lang="de-DE" dirty="0" err="1">
                <a:solidFill>
                  <a:schemeClr val="accent3">
                    <a:lumMod val="50000"/>
                  </a:schemeClr>
                </a:solidFill>
              </a:rPr>
              <a:t>can</a:t>
            </a:r>
            <a:r>
              <a:rPr lang="de-DE" dirty="0">
                <a:solidFill>
                  <a:schemeClr val="accent3">
                    <a:lumMod val="50000"/>
                  </a:schemeClr>
                </a:solidFill>
              </a:rPr>
              <a:t> not </a:t>
            </a:r>
            <a:r>
              <a:rPr lang="de-DE" dirty="0" err="1">
                <a:solidFill>
                  <a:schemeClr val="accent3">
                    <a:lumMod val="50000"/>
                  </a:schemeClr>
                </a:solidFill>
              </a:rPr>
              <a:t>be</a:t>
            </a:r>
            <a:r>
              <a:rPr lang="de-DE" dirty="0">
                <a:solidFill>
                  <a:schemeClr val="accent3">
                    <a:lumMod val="50000"/>
                  </a:schemeClr>
                </a:solidFill>
              </a:rPr>
              <a:t> </a:t>
            </a:r>
            <a:r>
              <a:rPr lang="de-DE" dirty="0" err="1">
                <a:solidFill>
                  <a:schemeClr val="accent3">
                    <a:lumMod val="50000"/>
                  </a:schemeClr>
                </a:solidFill>
              </a:rPr>
              <a:t>distinguished</a:t>
            </a:r>
            <a:r>
              <a:rPr lang="de-DE" dirty="0">
                <a:solidFill>
                  <a:schemeClr val="accent3">
                    <a:lumMod val="50000"/>
                  </a:schemeClr>
                </a:solidFill>
              </a:rPr>
              <a:t>.</a:t>
            </a:r>
          </a:p>
          <a:p>
            <a:endParaRPr lang="de-DE" dirty="0">
              <a:solidFill>
                <a:schemeClr val="accent3">
                  <a:lumMod val="50000"/>
                </a:schemeClr>
              </a:solidFill>
            </a:endParaRPr>
          </a:p>
          <a:p>
            <a:pPr marL="0" indent="0" algn="ctr">
              <a:buNone/>
            </a:pPr>
            <a:r>
              <a:rPr lang="de-DE" i="1" dirty="0">
                <a:solidFill>
                  <a:schemeClr val="accent3">
                    <a:lumMod val="50000"/>
                  </a:schemeClr>
                </a:solidFill>
              </a:rPr>
              <a:t>Do </a:t>
            </a:r>
            <a:r>
              <a:rPr lang="de-DE" i="1" dirty="0" err="1">
                <a:solidFill>
                  <a:schemeClr val="accent3">
                    <a:lumMod val="50000"/>
                  </a:schemeClr>
                </a:solidFill>
              </a:rPr>
              <a:t>you</a:t>
            </a:r>
            <a:r>
              <a:rPr lang="de-DE" i="1" dirty="0">
                <a:solidFill>
                  <a:schemeClr val="accent3">
                    <a:lumMod val="50000"/>
                  </a:schemeClr>
                </a:solidFill>
              </a:rPr>
              <a:t> </a:t>
            </a:r>
            <a:r>
              <a:rPr lang="de-DE" i="1" dirty="0" err="1">
                <a:solidFill>
                  <a:schemeClr val="accent3">
                    <a:lumMod val="50000"/>
                  </a:schemeClr>
                </a:solidFill>
              </a:rPr>
              <a:t>agree</a:t>
            </a:r>
            <a:r>
              <a:rPr lang="de-DE" i="1" dirty="0">
                <a:solidFill>
                  <a:schemeClr val="accent3">
                    <a:lumMod val="50000"/>
                  </a:schemeClr>
                </a:solidFill>
              </a:rPr>
              <a:t> </a:t>
            </a:r>
            <a:r>
              <a:rPr lang="de-DE" i="1" dirty="0" err="1">
                <a:solidFill>
                  <a:schemeClr val="accent3">
                    <a:lumMod val="50000"/>
                  </a:schemeClr>
                </a:solidFill>
              </a:rPr>
              <a:t>with</a:t>
            </a:r>
            <a:r>
              <a:rPr lang="de-DE" i="1" dirty="0">
                <a:solidFill>
                  <a:schemeClr val="accent3">
                    <a:lumMod val="50000"/>
                  </a:schemeClr>
                </a:solidFill>
              </a:rPr>
              <a:t> </a:t>
            </a:r>
            <a:r>
              <a:rPr lang="de-DE" i="1" dirty="0" err="1">
                <a:solidFill>
                  <a:schemeClr val="accent3">
                    <a:lumMod val="50000"/>
                  </a:schemeClr>
                </a:solidFill>
              </a:rPr>
              <a:t>this</a:t>
            </a:r>
            <a:r>
              <a:rPr lang="de-DE" i="1" dirty="0">
                <a:solidFill>
                  <a:schemeClr val="accent3">
                    <a:lumMod val="50000"/>
                  </a:schemeClr>
                </a:solidFill>
              </a:rPr>
              <a:t> </a:t>
            </a:r>
            <a:r>
              <a:rPr lang="de-DE" i="1" dirty="0" err="1">
                <a:solidFill>
                  <a:schemeClr val="accent3">
                    <a:lumMod val="50000"/>
                  </a:schemeClr>
                </a:solidFill>
              </a:rPr>
              <a:t>statement</a:t>
            </a:r>
            <a:r>
              <a:rPr lang="de-DE" i="1" dirty="0">
                <a:solidFill>
                  <a:schemeClr val="accent3">
                    <a:lumMod val="50000"/>
                  </a:schemeClr>
                </a:solidFill>
              </a:rPr>
              <a:t>?</a:t>
            </a:r>
          </a:p>
        </p:txBody>
      </p:sp>
      <p:sp>
        <p:nvSpPr>
          <p:cNvPr id="3" name="Foliennummernplatzhalter 2">
            <a:extLst>
              <a:ext uri="{FF2B5EF4-FFF2-40B4-BE49-F238E27FC236}">
                <a16:creationId xmlns:a16="http://schemas.microsoft.com/office/drawing/2014/main" id="{3CA260D5-EEBC-3F59-155A-61448C5EE8EF}"/>
              </a:ext>
            </a:extLst>
          </p:cNvPr>
          <p:cNvSpPr>
            <a:spLocks noGrp="1"/>
          </p:cNvSpPr>
          <p:nvPr>
            <p:ph type="sldNum" sz="quarter" idx="12"/>
          </p:nvPr>
        </p:nvSpPr>
        <p:spPr>
          <a:xfrm>
            <a:off x="10332720" y="7627621"/>
            <a:ext cx="3291840" cy="438150"/>
          </a:xfrm>
        </p:spPr>
        <p:txBody>
          <a:bodyPr>
            <a:normAutofit/>
          </a:bodyPr>
          <a:lstStyle/>
          <a:p>
            <a:pPr defTabSz="1097280">
              <a:spcAft>
                <a:spcPts val="720"/>
              </a:spcAft>
            </a:pPr>
            <a:fld id="{571A4296-1FB3-43E8-9876-E6E45D2FCA7D}" type="slidenum">
              <a:rPr lang="de-DE">
                <a:solidFill>
                  <a:srgbClr val="FFFFFF"/>
                </a:solidFill>
                <a:latin typeface="Aptos" panose="02110004020202020204"/>
              </a:rPr>
              <a:pPr defTabSz="1097280">
                <a:spcAft>
                  <a:spcPts val="720"/>
                </a:spcAft>
              </a:pPr>
              <a:t>32</a:t>
            </a:fld>
            <a:endParaRPr lang="de-DE">
              <a:solidFill>
                <a:srgbClr val="FFFFFF"/>
              </a:solidFill>
              <a:latin typeface="Aptos" panose="02110004020202020204"/>
            </a:endParaRPr>
          </a:p>
        </p:txBody>
      </p:sp>
      <p:pic>
        <p:nvPicPr>
          <p:cNvPr id="6" name="Picture 5">
            <a:extLst>
              <a:ext uri="{FF2B5EF4-FFF2-40B4-BE49-F238E27FC236}">
                <a16:creationId xmlns:a16="http://schemas.microsoft.com/office/drawing/2014/main" id="{6A2730A3-D303-7DCF-C5E1-B604C737CE73}"/>
              </a:ext>
            </a:extLst>
          </p:cNvPr>
          <p:cNvPicPr>
            <a:picLocks noChangeAspect="1"/>
          </p:cNvPicPr>
          <p:nvPr/>
        </p:nvPicPr>
        <p:blipFill>
          <a:blip r:embed="rId3"/>
          <a:stretch>
            <a:fillRect/>
          </a:stretch>
        </p:blipFill>
        <p:spPr>
          <a:xfrm>
            <a:off x="1153570" y="1262617"/>
            <a:ext cx="12323260" cy="5704366"/>
          </a:xfrm>
          <a:prstGeom prst="rect">
            <a:avLst/>
          </a:prstGeom>
        </p:spPr>
      </p:pic>
      <p:pic>
        <p:nvPicPr>
          <p:cNvPr id="7170" name="Picture 2">
            <a:extLst>
              <a:ext uri="{FF2B5EF4-FFF2-40B4-BE49-F238E27FC236}">
                <a16:creationId xmlns:a16="http://schemas.microsoft.com/office/drawing/2014/main" id="{18E02572-310B-6994-ABB2-5E80B9A99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906" y="440056"/>
            <a:ext cx="7006590" cy="734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0"/>
            <a:ext cx="12618720" cy="1590676"/>
          </a:xfrm>
        </p:spPr>
        <p:txBody>
          <a:bodyPr anchor="ctr">
            <a:normAutofit/>
          </a:bodyPr>
          <a:lstStyle/>
          <a:p>
            <a:r>
              <a:rPr lang="de-DE"/>
              <a:t>Trust	</a:t>
            </a:r>
            <a:endParaRPr lang="nb-NO"/>
          </a:p>
        </p:txBody>
      </p:sp>
      <p:sp>
        <p:nvSpPr>
          <p:cNvPr id="3" name="Plassholder for innhold 2"/>
          <p:cNvSpPr>
            <a:spLocks noGrp="1"/>
          </p:cNvSpPr>
          <p:nvPr>
            <p:ph sz="half" idx="1"/>
          </p:nvPr>
        </p:nvSpPr>
        <p:spPr>
          <a:xfrm>
            <a:off x="1005840" y="2190750"/>
            <a:ext cx="6217920" cy="5221606"/>
          </a:xfrm>
        </p:spPr>
        <p:txBody>
          <a:bodyPr>
            <a:normAutofit/>
          </a:bodyPr>
          <a:lstStyle/>
          <a:p>
            <a:pPr>
              <a:buFontTx/>
              <a:buChar char="-"/>
            </a:pPr>
            <a:r>
              <a:rPr lang="de-DE" sz="2160" err="1"/>
              <a:t>Societal</a:t>
            </a:r>
            <a:r>
              <a:rPr lang="de-DE" sz="2160"/>
              <a:t> / </a:t>
            </a:r>
            <a:r>
              <a:rPr lang="de-DE" sz="2160" err="1"/>
              <a:t>public</a:t>
            </a:r>
            <a:r>
              <a:rPr lang="de-DE" sz="2160"/>
              <a:t> </a:t>
            </a:r>
            <a:r>
              <a:rPr lang="de-DE" sz="2160" err="1"/>
              <a:t>trust</a:t>
            </a:r>
            <a:r>
              <a:rPr lang="de-DE" sz="2160"/>
              <a:t> </a:t>
            </a:r>
          </a:p>
          <a:p>
            <a:pPr>
              <a:buFontTx/>
              <a:buChar char="-"/>
            </a:pPr>
            <a:r>
              <a:rPr lang="de-DE" sz="2160"/>
              <a:t>Interpersonal (F2F) </a:t>
            </a:r>
          </a:p>
          <a:p>
            <a:pPr>
              <a:buFontTx/>
              <a:buChar char="-"/>
            </a:pPr>
            <a:r>
              <a:rPr lang="de-DE" sz="2160"/>
              <a:t>Systems</a:t>
            </a:r>
          </a:p>
          <a:p>
            <a:pPr>
              <a:buFontTx/>
              <a:buChar char="-"/>
            </a:pPr>
            <a:endParaRPr lang="de-DE" sz="2160"/>
          </a:p>
          <a:p>
            <a:pPr marL="0" indent="0">
              <a:buNone/>
            </a:pPr>
            <a:r>
              <a:rPr lang="de-DE" sz="2160" i="1"/>
              <a:t>„Trust </a:t>
            </a:r>
            <a:r>
              <a:rPr lang="de-DE" sz="2160" i="1" err="1"/>
              <a:t>is</a:t>
            </a:r>
            <a:r>
              <a:rPr lang="de-DE" sz="2160" i="1"/>
              <a:t> a </a:t>
            </a:r>
            <a:r>
              <a:rPr lang="de-DE" sz="2160" i="1" err="1"/>
              <a:t>psychological</a:t>
            </a:r>
            <a:r>
              <a:rPr lang="de-DE" sz="2160" i="1"/>
              <a:t> </a:t>
            </a:r>
            <a:r>
              <a:rPr lang="de-DE" sz="2160" i="1" err="1"/>
              <a:t>state</a:t>
            </a:r>
            <a:r>
              <a:rPr lang="de-DE" sz="2160" i="1"/>
              <a:t> </a:t>
            </a:r>
            <a:r>
              <a:rPr lang="de-DE" sz="2160" i="1" err="1"/>
              <a:t>comprising</a:t>
            </a:r>
            <a:r>
              <a:rPr lang="de-DE" sz="2160" i="1"/>
              <a:t> </a:t>
            </a:r>
            <a:r>
              <a:rPr lang="de-DE" sz="2160" i="1" err="1"/>
              <a:t>the</a:t>
            </a:r>
            <a:r>
              <a:rPr lang="de-DE" sz="2160" i="1"/>
              <a:t> </a:t>
            </a:r>
            <a:r>
              <a:rPr lang="de-DE" sz="2160" i="1" err="1"/>
              <a:t>intention</a:t>
            </a:r>
            <a:r>
              <a:rPr lang="de-DE" sz="2160" i="1"/>
              <a:t> </a:t>
            </a:r>
            <a:r>
              <a:rPr lang="de-DE" sz="2160" i="1" err="1"/>
              <a:t>to</a:t>
            </a:r>
            <a:r>
              <a:rPr lang="de-DE" sz="2160" i="1"/>
              <a:t> </a:t>
            </a:r>
            <a:r>
              <a:rPr lang="de-DE" sz="2160" i="1" err="1"/>
              <a:t>accept</a:t>
            </a:r>
            <a:r>
              <a:rPr lang="de-DE" sz="2160" i="1"/>
              <a:t> </a:t>
            </a:r>
            <a:r>
              <a:rPr lang="de-DE" sz="2160" i="1" err="1"/>
              <a:t>vulnerability</a:t>
            </a:r>
            <a:r>
              <a:rPr lang="de-DE" sz="2160" i="1"/>
              <a:t> </a:t>
            </a:r>
            <a:r>
              <a:rPr lang="de-DE" sz="2160" i="1" err="1"/>
              <a:t>based</a:t>
            </a:r>
            <a:r>
              <a:rPr lang="de-DE" sz="2160" i="1"/>
              <a:t> upon positive </a:t>
            </a:r>
            <a:r>
              <a:rPr lang="de-DE" sz="2160" i="1" err="1"/>
              <a:t>expectations</a:t>
            </a:r>
            <a:r>
              <a:rPr lang="de-DE" sz="2160" i="1"/>
              <a:t> </a:t>
            </a:r>
            <a:r>
              <a:rPr lang="de-DE" sz="2160" i="1" err="1"/>
              <a:t>of</a:t>
            </a:r>
            <a:r>
              <a:rPr lang="de-DE" sz="2160" i="1"/>
              <a:t> </a:t>
            </a:r>
            <a:r>
              <a:rPr lang="de-DE" sz="2160" i="1" err="1"/>
              <a:t>the</a:t>
            </a:r>
            <a:r>
              <a:rPr lang="de-DE" sz="2160" i="1"/>
              <a:t> </a:t>
            </a:r>
            <a:r>
              <a:rPr lang="de-DE" sz="2160" i="1" err="1"/>
              <a:t>intentions</a:t>
            </a:r>
            <a:r>
              <a:rPr lang="de-DE" sz="2160" i="1"/>
              <a:t> </a:t>
            </a:r>
            <a:r>
              <a:rPr lang="de-DE" sz="2160" i="1" err="1"/>
              <a:t>or</a:t>
            </a:r>
            <a:r>
              <a:rPr lang="de-DE" sz="2160" i="1"/>
              <a:t> </a:t>
            </a:r>
            <a:r>
              <a:rPr lang="de-DE" sz="2160" i="1" err="1"/>
              <a:t>behaviours</a:t>
            </a:r>
            <a:r>
              <a:rPr lang="de-DE" sz="2160" i="1"/>
              <a:t> </a:t>
            </a:r>
            <a:r>
              <a:rPr lang="de-DE" sz="2160" i="1" err="1"/>
              <a:t>of</a:t>
            </a:r>
            <a:r>
              <a:rPr lang="de-DE" sz="2160" i="1"/>
              <a:t> </a:t>
            </a:r>
            <a:r>
              <a:rPr lang="de-DE" sz="2160" i="1" err="1"/>
              <a:t>another</a:t>
            </a:r>
            <a:r>
              <a:rPr lang="de-DE" sz="2160" i="1"/>
              <a:t>“ (Rousseau et al., 1998)</a:t>
            </a:r>
          </a:p>
          <a:p>
            <a:pPr marL="0" indent="0">
              <a:buNone/>
            </a:pPr>
            <a:endParaRPr lang="de-DE" sz="2160" i="1"/>
          </a:p>
          <a:p>
            <a:pPr marL="0" indent="0">
              <a:buNone/>
            </a:pPr>
            <a:r>
              <a:rPr lang="de-DE" sz="2160" err="1"/>
              <a:t>If</a:t>
            </a:r>
            <a:r>
              <a:rPr lang="de-DE" sz="2160"/>
              <a:t> </a:t>
            </a:r>
            <a:r>
              <a:rPr lang="de-DE" sz="2160" err="1"/>
              <a:t>you</a:t>
            </a:r>
            <a:r>
              <a:rPr lang="de-DE" sz="2160"/>
              <a:t> </a:t>
            </a:r>
            <a:r>
              <a:rPr lang="de-DE" sz="2160" err="1"/>
              <a:t>were</a:t>
            </a:r>
            <a:r>
              <a:rPr lang="de-DE" sz="2160"/>
              <a:t> </a:t>
            </a:r>
            <a:r>
              <a:rPr lang="de-DE" sz="2160" err="1"/>
              <a:t>to</a:t>
            </a:r>
            <a:r>
              <a:rPr lang="de-DE" sz="2160"/>
              <a:t> design an AI – </a:t>
            </a:r>
            <a:r>
              <a:rPr lang="de-DE" sz="2160" err="1"/>
              <a:t>how</a:t>
            </a:r>
            <a:r>
              <a:rPr lang="de-DE" sz="2160"/>
              <a:t> </a:t>
            </a:r>
            <a:r>
              <a:rPr lang="de-DE" sz="2160" err="1"/>
              <a:t>would</a:t>
            </a:r>
            <a:r>
              <a:rPr lang="de-DE" sz="2160"/>
              <a:t> </a:t>
            </a:r>
            <a:r>
              <a:rPr lang="de-DE" sz="2160" err="1"/>
              <a:t>you</a:t>
            </a:r>
            <a:r>
              <a:rPr lang="de-DE" sz="2160"/>
              <a:t> do </a:t>
            </a:r>
            <a:r>
              <a:rPr lang="de-DE" sz="2160" err="1"/>
              <a:t>that</a:t>
            </a:r>
            <a:r>
              <a:rPr lang="de-DE" sz="2160"/>
              <a:t> </a:t>
            </a:r>
            <a:r>
              <a:rPr lang="de-DE" sz="2160" err="1"/>
              <a:t>to</a:t>
            </a:r>
            <a:r>
              <a:rPr lang="de-DE" sz="2160"/>
              <a:t> </a:t>
            </a:r>
            <a:r>
              <a:rPr lang="de-DE" sz="2160" err="1"/>
              <a:t>facilitate</a:t>
            </a:r>
            <a:r>
              <a:rPr lang="de-DE" sz="2160"/>
              <a:t> </a:t>
            </a:r>
            <a:r>
              <a:rPr lang="de-DE" sz="2160" err="1"/>
              <a:t>the</a:t>
            </a:r>
            <a:r>
              <a:rPr lang="de-DE" sz="2160"/>
              <a:t> </a:t>
            </a:r>
            <a:r>
              <a:rPr lang="de-DE" sz="2160" err="1"/>
              <a:t>establishment</a:t>
            </a:r>
            <a:r>
              <a:rPr lang="de-DE" sz="2160"/>
              <a:t> </a:t>
            </a:r>
            <a:r>
              <a:rPr lang="de-DE" sz="2160" err="1"/>
              <a:t>of</a:t>
            </a:r>
            <a:r>
              <a:rPr lang="de-DE" sz="2160"/>
              <a:t> </a:t>
            </a:r>
            <a:r>
              <a:rPr lang="de-DE" sz="2160" err="1"/>
              <a:t>trust</a:t>
            </a:r>
            <a:r>
              <a:rPr lang="de-DE" sz="2160"/>
              <a:t> </a:t>
            </a:r>
            <a:r>
              <a:rPr lang="de-DE" sz="2160" err="1"/>
              <a:t>between</a:t>
            </a:r>
            <a:r>
              <a:rPr lang="de-DE" sz="2160"/>
              <a:t> </a:t>
            </a:r>
            <a:r>
              <a:rPr lang="de-DE" sz="2160" err="1"/>
              <a:t>the</a:t>
            </a:r>
            <a:r>
              <a:rPr lang="de-DE" sz="2160"/>
              <a:t> </a:t>
            </a:r>
            <a:r>
              <a:rPr lang="de-DE" sz="2160" err="1"/>
              <a:t>user</a:t>
            </a:r>
            <a:r>
              <a:rPr lang="de-DE" sz="2160"/>
              <a:t> and </a:t>
            </a:r>
            <a:r>
              <a:rPr lang="de-DE" sz="2160" err="1"/>
              <a:t>the</a:t>
            </a:r>
            <a:r>
              <a:rPr lang="de-DE" sz="2160"/>
              <a:t> AI?</a:t>
            </a:r>
          </a:p>
        </p:txBody>
      </p:sp>
      <p:pic>
        <p:nvPicPr>
          <p:cNvPr id="7170" name="Picture 2" descr="Artificial Intelligence in Healthcare: Trends, Benefits, and Risks -  Clearwater">
            <a:extLst>
              <a:ext uri="{FF2B5EF4-FFF2-40B4-BE49-F238E27FC236}">
                <a16:creationId xmlns:a16="http://schemas.microsoft.com/office/drawing/2014/main" id="{5B5075F5-4A29-7B3A-93E7-6E3722173B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6121" t="6501" r="10014" b="-1"/>
          <a:stretch/>
        </p:blipFill>
        <p:spPr bwMode="auto">
          <a:xfrm>
            <a:off x="7406640" y="2341934"/>
            <a:ext cx="6217920" cy="4919238"/>
          </a:xfrm>
          <a:prstGeom prst="rect">
            <a:avLst/>
          </a:prstGeom>
          <a:noFill/>
        </p:spPr>
      </p:pic>
    </p:spTree>
    <p:extLst>
      <p:ext uri="{BB962C8B-B14F-4D97-AF65-F5344CB8AC3E}">
        <p14:creationId xmlns:p14="http://schemas.microsoft.com/office/powerpoint/2010/main" val="3514410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bot and hands touching a blue light bulb&#10;&#10;Description automatically generated">
            <a:extLst>
              <a:ext uri="{FF2B5EF4-FFF2-40B4-BE49-F238E27FC236}">
                <a16:creationId xmlns:a16="http://schemas.microsoft.com/office/drawing/2014/main" id="{C8F54DC7-2BE4-1F06-902D-2D6D6664B357}"/>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Tittel 1"/>
          <p:cNvSpPr>
            <a:spLocks noGrp="1"/>
          </p:cNvSpPr>
          <p:nvPr>
            <p:ph type="title"/>
          </p:nvPr>
        </p:nvSpPr>
        <p:spPr>
          <a:xfrm>
            <a:off x="1009499" y="1130198"/>
            <a:ext cx="12607747" cy="2468880"/>
          </a:xfrm>
        </p:spPr>
        <p:txBody>
          <a:bodyPr anchor="b">
            <a:normAutofit/>
          </a:bodyPr>
          <a:lstStyle/>
          <a:p>
            <a:r>
              <a:rPr lang="de-DE" sz="6000" dirty="0" err="1">
                <a:solidFill>
                  <a:schemeClr val="accent3">
                    <a:lumMod val="50000"/>
                  </a:schemeClr>
                </a:solidFill>
              </a:rPr>
              <a:t>Antecedents</a:t>
            </a:r>
            <a:r>
              <a:rPr lang="de-DE" sz="6000" dirty="0">
                <a:solidFill>
                  <a:schemeClr val="accent3">
                    <a:lumMod val="50000"/>
                  </a:schemeClr>
                </a:solidFill>
              </a:rPr>
              <a:t> </a:t>
            </a:r>
            <a:r>
              <a:rPr lang="de-DE" sz="6000" dirty="0" err="1">
                <a:solidFill>
                  <a:schemeClr val="accent3">
                    <a:lumMod val="50000"/>
                  </a:schemeClr>
                </a:solidFill>
              </a:rPr>
              <a:t>of</a:t>
            </a:r>
            <a:r>
              <a:rPr lang="de-DE" sz="6000" dirty="0">
                <a:solidFill>
                  <a:schemeClr val="accent3">
                    <a:lumMod val="50000"/>
                  </a:schemeClr>
                </a:solidFill>
              </a:rPr>
              <a:t> </a:t>
            </a:r>
            <a:r>
              <a:rPr lang="de-DE" sz="6000" dirty="0" err="1">
                <a:solidFill>
                  <a:schemeClr val="accent3">
                    <a:lumMod val="50000"/>
                  </a:schemeClr>
                </a:solidFill>
              </a:rPr>
              <a:t>trust</a:t>
            </a:r>
            <a:r>
              <a:rPr lang="de-DE" sz="6000" dirty="0">
                <a:solidFill>
                  <a:schemeClr val="accent3">
                    <a:lumMod val="50000"/>
                  </a:schemeClr>
                </a:solidFill>
              </a:rPr>
              <a:t> </a:t>
            </a:r>
            <a:r>
              <a:rPr lang="de-DE" sz="6000" dirty="0" err="1">
                <a:solidFill>
                  <a:schemeClr val="accent3">
                    <a:lumMod val="50000"/>
                  </a:schemeClr>
                </a:solidFill>
              </a:rPr>
              <a:t>between</a:t>
            </a:r>
            <a:r>
              <a:rPr lang="de-DE" sz="6000" dirty="0">
                <a:solidFill>
                  <a:schemeClr val="accent3">
                    <a:lumMod val="50000"/>
                  </a:schemeClr>
                </a:solidFill>
              </a:rPr>
              <a:t> </a:t>
            </a:r>
            <a:r>
              <a:rPr lang="de-DE" sz="6000" dirty="0" err="1">
                <a:solidFill>
                  <a:schemeClr val="accent3">
                    <a:lumMod val="50000"/>
                  </a:schemeClr>
                </a:solidFill>
              </a:rPr>
              <a:t>humans</a:t>
            </a:r>
            <a:endParaRPr lang="nb-NO" sz="6000" dirty="0">
              <a:solidFill>
                <a:schemeClr val="accent3">
                  <a:lumMod val="50000"/>
                </a:schemeClr>
              </a:solidFill>
            </a:endParaRPr>
          </a:p>
        </p:txBody>
      </p:sp>
      <p:sp>
        <p:nvSpPr>
          <p:cNvPr id="3" name="Plassholder for innhold 2"/>
          <p:cNvSpPr>
            <a:spLocks noGrp="1"/>
          </p:cNvSpPr>
          <p:nvPr>
            <p:ph idx="1"/>
          </p:nvPr>
        </p:nvSpPr>
        <p:spPr>
          <a:xfrm>
            <a:off x="1009498" y="4202582"/>
            <a:ext cx="12607747" cy="3204058"/>
          </a:xfrm>
        </p:spPr>
        <p:txBody>
          <a:bodyPr>
            <a:normAutofit/>
          </a:bodyPr>
          <a:lstStyle/>
          <a:p>
            <a:r>
              <a:rPr lang="de-DE" sz="2040" dirty="0" err="1">
                <a:solidFill>
                  <a:schemeClr val="accent3">
                    <a:lumMod val="50000"/>
                  </a:schemeClr>
                </a:solidFill>
              </a:rPr>
              <a:t>Automatic</a:t>
            </a:r>
            <a:r>
              <a:rPr lang="de-DE" sz="2040" dirty="0">
                <a:solidFill>
                  <a:schemeClr val="accent3">
                    <a:lumMod val="50000"/>
                  </a:schemeClr>
                </a:solidFill>
              </a:rPr>
              <a:t> (</a:t>
            </a:r>
            <a:r>
              <a:rPr lang="de-DE" sz="2040" dirty="0" err="1">
                <a:solidFill>
                  <a:schemeClr val="accent3">
                    <a:lumMod val="50000"/>
                  </a:schemeClr>
                </a:solidFill>
              </a:rPr>
              <a:t>unintentional</a:t>
            </a:r>
            <a:r>
              <a:rPr lang="de-DE" sz="2040" dirty="0">
                <a:solidFill>
                  <a:schemeClr val="accent3">
                    <a:lumMod val="50000"/>
                  </a:schemeClr>
                </a:solidFill>
              </a:rPr>
              <a:t>, immediate) </a:t>
            </a:r>
            <a:r>
              <a:rPr lang="de-DE" sz="2040" dirty="0" err="1">
                <a:solidFill>
                  <a:schemeClr val="accent3">
                    <a:lumMod val="50000"/>
                  </a:schemeClr>
                </a:solidFill>
              </a:rPr>
              <a:t>responses</a:t>
            </a:r>
            <a:r>
              <a:rPr lang="de-DE" sz="2040" dirty="0">
                <a:solidFill>
                  <a:schemeClr val="accent3">
                    <a:lumMod val="50000"/>
                  </a:schemeClr>
                </a:solidFill>
              </a:rPr>
              <a:t> in </a:t>
            </a:r>
            <a:r>
              <a:rPr lang="de-DE" sz="2040" dirty="0" err="1">
                <a:solidFill>
                  <a:schemeClr val="accent3">
                    <a:lumMod val="50000"/>
                  </a:schemeClr>
                </a:solidFill>
              </a:rPr>
              <a:t>amygdala</a:t>
            </a:r>
            <a:r>
              <a:rPr lang="de-DE" sz="2040" dirty="0">
                <a:solidFill>
                  <a:schemeClr val="accent3">
                    <a:lumMod val="50000"/>
                  </a:schemeClr>
                </a:solidFill>
              </a:rPr>
              <a:t> </a:t>
            </a:r>
            <a:r>
              <a:rPr lang="de-DE" sz="2040" dirty="0" err="1">
                <a:solidFill>
                  <a:schemeClr val="accent3">
                    <a:lumMod val="50000"/>
                  </a:schemeClr>
                </a:solidFill>
              </a:rPr>
              <a:t>when</a:t>
            </a:r>
            <a:r>
              <a:rPr lang="de-DE" sz="2040" dirty="0">
                <a:solidFill>
                  <a:schemeClr val="accent3">
                    <a:lumMod val="50000"/>
                  </a:schemeClr>
                </a:solidFill>
              </a:rPr>
              <a:t> </a:t>
            </a:r>
            <a:r>
              <a:rPr lang="de-DE" sz="2040" dirty="0" err="1">
                <a:solidFill>
                  <a:schemeClr val="accent3">
                    <a:lumMod val="50000"/>
                  </a:schemeClr>
                </a:solidFill>
              </a:rPr>
              <a:t>faces</a:t>
            </a:r>
            <a:r>
              <a:rPr lang="de-DE" sz="2040" dirty="0">
                <a:solidFill>
                  <a:schemeClr val="accent3">
                    <a:lumMod val="50000"/>
                  </a:schemeClr>
                </a:solidFill>
              </a:rPr>
              <a:t> </a:t>
            </a:r>
            <a:r>
              <a:rPr lang="de-DE" sz="2040" dirty="0" err="1">
                <a:solidFill>
                  <a:schemeClr val="accent3">
                    <a:lumMod val="50000"/>
                  </a:schemeClr>
                </a:solidFill>
              </a:rPr>
              <a:t>rated</a:t>
            </a:r>
            <a:r>
              <a:rPr lang="de-DE" sz="2040" dirty="0">
                <a:solidFill>
                  <a:schemeClr val="accent3">
                    <a:lumMod val="50000"/>
                  </a:schemeClr>
                </a:solidFill>
              </a:rPr>
              <a:t> </a:t>
            </a:r>
            <a:r>
              <a:rPr lang="de-DE" sz="2040" dirty="0" err="1">
                <a:solidFill>
                  <a:schemeClr val="accent3">
                    <a:lumMod val="50000"/>
                  </a:schemeClr>
                </a:solidFill>
              </a:rPr>
              <a:t>as</a:t>
            </a:r>
            <a:r>
              <a:rPr lang="de-DE" sz="2040" dirty="0">
                <a:solidFill>
                  <a:schemeClr val="accent3">
                    <a:lumMod val="50000"/>
                  </a:schemeClr>
                </a:solidFill>
              </a:rPr>
              <a:t> not </a:t>
            </a:r>
            <a:r>
              <a:rPr lang="de-DE" sz="2040" dirty="0" err="1">
                <a:solidFill>
                  <a:schemeClr val="accent3">
                    <a:lumMod val="50000"/>
                  </a:schemeClr>
                </a:solidFill>
              </a:rPr>
              <a:t>trustworthy</a:t>
            </a:r>
            <a:r>
              <a:rPr lang="de-DE" sz="2040" dirty="0">
                <a:solidFill>
                  <a:schemeClr val="accent3">
                    <a:lumMod val="50000"/>
                  </a:schemeClr>
                </a:solidFill>
              </a:rPr>
              <a:t> (50 </a:t>
            </a:r>
            <a:r>
              <a:rPr lang="de-DE" sz="2040" dirty="0" err="1">
                <a:solidFill>
                  <a:schemeClr val="accent3">
                    <a:lumMod val="50000"/>
                  </a:schemeClr>
                </a:solidFill>
              </a:rPr>
              <a:t>msec</a:t>
            </a:r>
            <a:r>
              <a:rPr lang="de-DE" sz="2040" dirty="0">
                <a:solidFill>
                  <a:schemeClr val="accent3">
                    <a:lumMod val="50000"/>
                  </a:schemeClr>
                </a:solidFill>
              </a:rPr>
              <a:t>).</a:t>
            </a:r>
          </a:p>
          <a:p>
            <a:r>
              <a:rPr lang="de-DE" sz="2040" dirty="0">
                <a:solidFill>
                  <a:schemeClr val="accent3">
                    <a:lumMod val="50000"/>
                  </a:schemeClr>
                </a:solidFill>
              </a:rPr>
              <a:t>Rapid </a:t>
            </a:r>
            <a:r>
              <a:rPr lang="de-DE" sz="2040" dirty="0" err="1">
                <a:solidFill>
                  <a:schemeClr val="accent3">
                    <a:lumMod val="50000"/>
                  </a:schemeClr>
                </a:solidFill>
              </a:rPr>
              <a:t>learning</a:t>
            </a:r>
            <a:r>
              <a:rPr lang="de-DE" sz="2040" dirty="0">
                <a:solidFill>
                  <a:schemeClr val="accent3">
                    <a:lumMod val="50000"/>
                  </a:schemeClr>
                </a:solidFill>
              </a:rPr>
              <a:t> </a:t>
            </a:r>
            <a:r>
              <a:rPr lang="de-DE" sz="2040" dirty="0" err="1">
                <a:solidFill>
                  <a:schemeClr val="accent3">
                    <a:lumMod val="50000"/>
                  </a:schemeClr>
                </a:solidFill>
              </a:rPr>
              <a:t>of</a:t>
            </a:r>
            <a:r>
              <a:rPr lang="de-DE" sz="2040" dirty="0">
                <a:solidFill>
                  <a:schemeClr val="accent3">
                    <a:lumMod val="50000"/>
                  </a:schemeClr>
                </a:solidFill>
              </a:rPr>
              <a:t> </a:t>
            </a:r>
            <a:r>
              <a:rPr lang="de-DE" sz="2040" dirty="0" err="1">
                <a:solidFill>
                  <a:schemeClr val="accent3">
                    <a:lumMod val="50000"/>
                  </a:schemeClr>
                </a:solidFill>
              </a:rPr>
              <a:t>untrustworthiness</a:t>
            </a:r>
            <a:r>
              <a:rPr lang="de-DE" sz="2040" dirty="0">
                <a:solidFill>
                  <a:schemeClr val="accent3">
                    <a:lumMod val="50000"/>
                  </a:schemeClr>
                </a:solidFill>
              </a:rPr>
              <a:t>: </a:t>
            </a:r>
            <a:r>
              <a:rPr lang="de-DE" sz="2040" dirty="0" err="1">
                <a:solidFill>
                  <a:schemeClr val="accent3">
                    <a:lumMod val="50000"/>
                  </a:schemeClr>
                </a:solidFill>
              </a:rPr>
              <a:t>faces</a:t>
            </a:r>
            <a:r>
              <a:rPr lang="de-DE" sz="2040" dirty="0">
                <a:solidFill>
                  <a:schemeClr val="accent3">
                    <a:lumMod val="50000"/>
                  </a:schemeClr>
                </a:solidFill>
              </a:rPr>
              <a:t> </a:t>
            </a:r>
            <a:r>
              <a:rPr lang="de-DE" sz="2040" dirty="0" err="1">
                <a:solidFill>
                  <a:schemeClr val="accent3">
                    <a:lumMod val="50000"/>
                  </a:schemeClr>
                </a:solidFill>
              </a:rPr>
              <a:t>of</a:t>
            </a:r>
            <a:r>
              <a:rPr lang="de-DE" sz="2040" dirty="0">
                <a:solidFill>
                  <a:schemeClr val="accent3">
                    <a:lumMod val="50000"/>
                  </a:schemeClr>
                </a:solidFill>
              </a:rPr>
              <a:t> </a:t>
            </a:r>
            <a:r>
              <a:rPr lang="de-DE" sz="2040" dirty="0" err="1">
                <a:solidFill>
                  <a:schemeClr val="accent3">
                    <a:lumMod val="50000"/>
                  </a:schemeClr>
                </a:solidFill>
              </a:rPr>
              <a:t>defectors</a:t>
            </a:r>
            <a:r>
              <a:rPr lang="de-DE" sz="2040" dirty="0">
                <a:solidFill>
                  <a:schemeClr val="accent3">
                    <a:lumMod val="50000"/>
                  </a:schemeClr>
                </a:solidFill>
              </a:rPr>
              <a:t> </a:t>
            </a:r>
            <a:r>
              <a:rPr lang="de-DE" sz="2040" dirty="0" err="1">
                <a:solidFill>
                  <a:schemeClr val="accent3">
                    <a:lumMod val="50000"/>
                  </a:schemeClr>
                </a:solidFill>
              </a:rPr>
              <a:t>get</a:t>
            </a:r>
            <a:r>
              <a:rPr lang="de-DE" sz="2040" dirty="0">
                <a:solidFill>
                  <a:schemeClr val="accent3">
                    <a:lumMod val="50000"/>
                  </a:schemeClr>
                </a:solidFill>
              </a:rPr>
              <a:t> </a:t>
            </a:r>
            <a:r>
              <a:rPr lang="de-DE" sz="2040" dirty="0" err="1">
                <a:solidFill>
                  <a:schemeClr val="accent3">
                    <a:lumMod val="50000"/>
                  </a:schemeClr>
                </a:solidFill>
              </a:rPr>
              <a:t>remembered</a:t>
            </a:r>
            <a:r>
              <a:rPr lang="de-DE" sz="2040" dirty="0">
                <a:solidFill>
                  <a:schemeClr val="accent3">
                    <a:lumMod val="50000"/>
                  </a:schemeClr>
                </a:solidFill>
              </a:rPr>
              <a:t> </a:t>
            </a:r>
            <a:r>
              <a:rPr lang="de-DE" sz="2040" dirty="0" err="1">
                <a:solidFill>
                  <a:schemeClr val="accent3">
                    <a:lumMod val="50000"/>
                  </a:schemeClr>
                </a:solidFill>
              </a:rPr>
              <a:t>better</a:t>
            </a:r>
            <a:r>
              <a:rPr lang="de-DE" sz="2040" dirty="0">
                <a:solidFill>
                  <a:schemeClr val="accent3">
                    <a:lumMod val="50000"/>
                  </a:schemeClr>
                </a:solidFill>
              </a:rPr>
              <a:t>.</a:t>
            </a:r>
          </a:p>
          <a:p>
            <a:r>
              <a:rPr lang="de-DE" sz="2040" dirty="0" err="1">
                <a:solidFill>
                  <a:schemeClr val="accent3">
                    <a:lumMod val="50000"/>
                  </a:schemeClr>
                </a:solidFill>
              </a:rPr>
              <a:t>Generalization</a:t>
            </a:r>
            <a:r>
              <a:rPr lang="de-DE" sz="2040" dirty="0">
                <a:solidFill>
                  <a:schemeClr val="accent3">
                    <a:lumMod val="50000"/>
                  </a:schemeClr>
                </a:solidFill>
              </a:rPr>
              <a:t> </a:t>
            </a:r>
            <a:r>
              <a:rPr lang="de-DE" sz="2040" dirty="0" err="1">
                <a:solidFill>
                  <a:schemeClr val="accent3">
                    <a:lumMod val="50000"/>
                  </a:schemeClr>
                </a:solidFill>
              </a:rPr>
              <a:t>between</a:t>
            </a:r>
            <a:r>
              <a:rPr lang="de-DE" sz="2040" dirty="0">
                <a:solidFill>
                  <a:schemeClr val="accent3">
                    <a:lumMod val="50000"/>
                  </a:schemeClr>
                </a:solidFill>
              </a:rPr>
              <a:t> </a:t>
            </a:r>
            <a:r>
              <a:rPr lang="de-DE" sz="2040" dirty="0" err="1">
                <a:solidFill>
                  <a:schemeClr val="accent3">
                    <a:lumMod val="50000"/>
                  </a:schemeClr>
                </a:solidFill>
              </a:rPr>
              <a:t>domains</a:t>
            </a:r>
            <a:r>
              <a:rPr lang="de-DE" sz="2040" dirty="0">
                <a:solidFill>
                  <a:schemeClr val="accent3">
                    <a:lumMod val="50000"/>
                  </a:schemeClr>
                </a:solidFill>
              </a:rPr>
              <a:t> – </a:t>
            </a:r>
            <a:r>
              <a:rPr lang="de-DE" sz="2040" dirty="0" err="1">
                <a:solidFill>
                  <a:schemeClr val="accent3">
                    <a:lumMod val="50000"/>
                  </a:schemeClr>
                </a:solidFill>
              </a:rPr>
              <a:t>having</a:t>
            </a:r>
            <a:r>
              <a:rPr lang="de-DE" sz="2040" dirty="0">
                <a:solidFill>
                  <a:schemeClr val="accent3">
                    <a:lumMod val="50000"/>
                  </a:schemeClr>
                </a:solidFill>
              </a:rPr>
              <a:t> </a:t>
            </a:r>
            <a:r>
              <a:rPr lang="de-DE" sz="2040" dirty="0" err="1">
                <a:solidFill>
                  <a:schemeClr val="accent3">
                    <a:lumMod val="50000"/>
                  </a:schemeClr>
                </a:solidFill>
              </a:rPr>
              <a:t>shown</a:t>
            </a:r>
            <a:r>
              <a:rPr lang="de-DE" sz="2040" dirty="0">
                <a:solidFill>
                  <a:schemeClr val="accent3">
                    <a:lumMod val="50000"/>
                  </a:schemeClr>
                </a:solidFill>
              </a:rPr>
              <a:t> </a:t>
            </a:r>
            <a:r>
              <a:rPr lang="de-DE" sz="2040" dirty="0" err="1">
                <a:solidFill>
                  <a:schemeClr val="accent3">
                    <a:lumMod val="50000"/>
                  </a:schemeClr>
                </a:solidFill>
              </a:rPr>
              <a:t>to</a:t>
            </a:r>
            <a:r>
              <a:rPr lang="de-DE" sz="2040" dirty="0">
                <a:solidFill>
                  <a:schemeClr val="accent3">
                    <a:lumMod val="50000"/>
                  </a:schemeClr>
                </a:solidFill>
              </a:rPr>
              <a:t> </a:t>
            </a:r>
            <a:r>
              <a:rPr lang="de-DE" sz="2040" dirty="0" err="1">
                <a:solidFill>
                  <a:schemeClr val="accent3">
                    <a:lumMod val="50000"/>
                  </a:schemeClr>
                </a:solidFill>
              </a:rPr>
              <a:t>be</a:t>
            </a:r>
            <a:r>
              <a:rPr lang="de-DE" sz="2040" dirty="0">
                <a:solidFill>
                  <a:schemeClr val="accent3">
                    <a:lumMod val="50000"/>
                  </a:schemeClr>
                </a:solidFill>
              </a:rPr>
              <a:t> </a:t>
            </a:r>
            <a:r>
              <a:rPr lang="de-DE" sz="2040" dirty="0" err="1">
                <a:solidFill>
                  <a:schemeClr val="accent3">
                    <a:lumMod val="50000"/>
                  </a:schemeClr>
                </a:solidFill>
              </a:rPr>
              <a:t>trustworthy</a:t>
            </a:r>
            <a:r>
              <a:rPr lang="de-DE" sz="2040" dirty="0">
                <a:solidFill>
                  <a:schemeClr val="accent3">
                    <a:lumMod val="50000"/>
                  </a:schemeClr>
                </a:solidFill>
              </a:rPr>
              <a:t> in </a:t>
            </a:r>
            <a:r>
              <a:rPr lang="de-DE" sz="2040" dirty="0" err="1">
                <a:solidFill>
                  <a:schemeClr val="accent3">
                    <a:lumMod val="50000"/>
                  </a:schemeClr>
                </a:solidFill>
              </a:rPr>
              <a:t>one</a:t>
            </a:r>
            <a:r>
              <a:rPr lang="de-DE" sz="2040" dirty="0">
                <a:solidFill>
                  <a:schemeClr val="accent3">
                    <a:lumMod val="50000"/>
                  </a:schemeClr>
                </a:solidFill>
              </a:rPr>
              <a:t> </a:t>
            </a:r>
            <a:r>
              <a:rPr lang="de-DE" sz="2040" dirty="0" err="1">
                <a:solidFill>
                  <a:schemeClr val="accent3">
                    <a:lumMod val="50000"/>
                  </a:schemeClr>
                </a:solidFill>
              </a:rPr>
              <a:t>context</a:t>
            </a:r>
            <a:r>
              <a:rPr lang="de-DE" sz="2040" dirty="0">
                <a:solidFill>
                  <a:schemeClr val="accent3">
                    <a:lumMod val="50000"/>
                  </a:schemeClr>
                </a:solidFill>
              </a:rPr>
              <a:t> </a:t>
            </a:r>
            <a:r>
              <a:rPr lang="de-DE" sz="2040" dirty="0" err="1">
                <a:solidFill>
                  <a:schemeClr val="accent3">
                    <a:lumMod val="50000"/>
                  </a:schemeClr>
                </a:solidFill>
              </a:rPr>
              <a:t>generalizes</a:t>
            </a:r>
            <a:r>
              <a:rPr lang="de-DE" sz="2040" dirty="0">
                <a:solidFill>
                  <a:schemeClr val="accent3">
                    <a:lumMod val="50000"/>
                  </a:schemeClr>
                </a:solidFill>
              </a:rPr>
              <a:t>.</a:t>
            </a:r>
          </a:p>
          <a:p>
            <a:r>
              <a:rPr lang="de-DE" sz="2040" dirty="0">
                <a:solidFill>
                  <a:schemeClr val="accent3">
                    <a:lumMod val="50000"/>
                  </a:schemeClr>
                </a:solidFill>
              </a:rPr>
              <a:t>Faces </a:t>
            </a:r>
            <a:r>
              <a:rPr lang="de-DE" sz="2040" dirty="0" err="1">
                <a:solidFill>
                  <a:schemeClr val="accent3">
                    <a:lumMod val="50000"/>
                  </a:schemeClr>
                </a:solidFill>
              </a:rPr>
              <a:t>of</a:t>
            </a:r>
            <a:r>
              <a:rPr lang="de-DE" sz="2040" dirty="0">
                <a:solidFill>
                  <a:schemeClr val="accent3">
                    <a:lumMod val="50000"/>
                  </a:schemeClr>
                </a:solidFill>
              </a:rPr>
              <a:t> </a:t>
            </a:r>
            <a:r>
              <a:rPr lang="de-DE" sz="2040" dirty="0" err="1">
                <a:solidFill>
                  <a:schemeClr val="accent3">
                    <a:lumMod val="50000"/>
                  </a:schemeClr>
                </a:solidFill>
              </a:rPr>
              <a:t>persons</a:t>
            </a:r>
            <a:r>
              <a:rPr lang="de-DE" sz="2040" dirty="0">
                <a:solidFill>
                  <a:schemeClr val="accent3">
                    <a:lumMod val="50000"/>
                  </a:schemeClr>
                </a:solidFill>
              </a:rPr>
              <a:t> </a:t>
            </a:r>
            <a:r>
              <a:rPr lang="de-DE" sz="2040" dirty="0" err="1">
                <a:solidFill>
                  <a:schemeClr val="accent3">
                    <a:lumMod val="50000"/>
                  </a:schemeClr>
                </a:solidFill>
              </a:rPr>
              <a:t>that</a:t>
            </a:r>
            <a:r>
              <a:rPr lang="de-DE" sz="2040" dirty="0">
                <a:solidFill>
                  <a:schemeClr val="accent3">
                    <a:lumMod val="50000"/>
                  </a:schemeClr>
                </a:solidFill>
              </a:rPr>
              <a:t> </a:t>
            </a:r>
            <a:r>
              <a:rPr lang="de-DE" sz="2040" dirty="0" err="1">
                <a:solidFill>
                  <a:schemeClr val="accent3">
                    <a:lumMod val="50000"/>
                  </a:schemeClr>
                </a:solidFill>
              </a:rPr>
              <a:t>showed</a:t>
            </a:r>
            <a:r>
              <a:rPr lang="de-DE" sz="2040" dirty="0">
                <a:solidFill>
                  <a:schemeClr val="accent3">
                    <a:lumMod val="50000"/>
                  </a:schemeClr>
                </a:solidFill>
              </a:rPr>
              <a:t> </a:t>
            </a:r>
            <a:r>
              <a:rPr lang="de-DE" sz="2040" dirty="0" err="1">
                <a:solidFill>
                  <a:schemeClr val="accent3">
                    <a:lumMod val="50000"/>
                  </a:schemeClr>
                </a:solidFill>
              </a:rPr>
              <a:t>to</a:t>
            </a:r>
            <a:r>
              <a:rPr lang="de-DE" sz="2040" dirty="0">
                <a:solidFill>
                  <a:schemeClr val="accent3">
                    <a:lumMod val="50000"/>
                  </a:schemeClr>
                </a:solidFill>
              </a:rPr>
              <a:t> </a:t>
            </a:r>
            <a:r>
              <a:rPr lang="de-DE" sz="2040" dirty="0" err="1">
                <a:solidFill>
                  <a:schemeClr val="accent3">
                    <a:lumMod val="50000"/>
                  </a:schemeClr>
                </a:solidFill>
              </a:rPr>
              <a:t>be</a:t>
            </a:r>
            <a:r>
              <a:rPr lang="de-DE" sz="2040" dirty="0">
                <a:solidFill>
                  <a:schemeClr val="accent3">
                    <a:lumMod val="50000"/>
                  </a:schemeClr>
                </a:solidFill>
              </a:rPr>
              <a:t> </a:t>
            </a:r>
            <a:r>
              <a:rPr lang="de-DE" sz="2040" dirty="0" err="1">
                <a:solidFill>
                  <a:schemeClr val="accent3">
                    <a:lumMod val="50000"/>
                  </a:schemeClr>
                </a:solidFill>
              </a:rPr>
              <a:t>trustworthy</a:t>
            </a:r>
            <a:r>
              <a:rPr lang="de-DE" sz="2040" dirty="0">
                <a:solidFill>
                  <a:schemeClr val="accent3">
                    <a:lumMod val="50000"/>
                  </a:schemeClr>
                </a:solidFill>
              </a:rPr>
              <a:t> </a:t>
            </a:r>
            <a:r>
              <a:rPr lang="de-DE" sz="2040" dirty="0" err="1">
                <a:solidFill>
                  <a:schemeClr val="accent3">
                    <a:lumMod val="50000"/>
                  </a:schemeClr>
                </a:solidFill>
              </a:rPr>
              <a:t>are</a:t>
            </a:r>
            <a:r>
              <a:rPr lang="de-DE" sz="2040" dirty="0">
                <a:solidFill>
                  <a:schemeClr val="accent3">
                    <a:lumMod val="50000"/>
                  </a:schemeClr>
                </a:solidFill>
              </a:rPr>
              <a:t> </a:t>
            </a:r>
            <a:r>
              <a:rPr lang="de-DE" sz="2040" dirty="0" err="1">
                <a:solidFill>
                  <a:schemeClr val="accent3">
                    <a:lumMod val="50000"/>
                  </a:schemeClr>
                </a:solidFill>
              </a:rPr>
              <a:t>then</a:t>
            </a:r>
            <a:r>
              <a:rPr lang="de-DE" sz="2040" dirty="0">
                <a:solidFill>
                  <a:schemeClr val="accent3">
                    <a:lumMod val="50000"/>
                  </a:schemeClr>
                </a:solidFill>
              </a:rPr>
              <a:t> </a:t>
            </a:r>
            <a:r>
              <a:rPr lang="de-DE" sz="2040" dirty="0" err="1">
                <a:solidFill>
                  <a:schemeClr val="accent3">
                    <a:lumMod val="50000"/>
                  </a:schemeClr>
                </a:solidFill>
              </a:rPr>
              <a:t>considered</a:t>
            </a:r>
            <a:r>
              <a:rPr lang="de-DE" sz="2040" dirty="0">
                <a:solidFill>
                  <a:schemeClr val="accent3">
                    <a:lumMod val="50000"/>
                  </a:schemeClr>
                </a:solidFill>
              </a:rPr>
              <a:t> </a:t>
            </a:r>
            <a:r>
              <a:rPr lang="de-DE" sz="2040" dirty="0" err="1">
                <a:solidFill>
                  <a:schemeClr val="accent3">
                    <a:lumMod val="50000"/>
                  </a:schemeClr>
                </a:solidFill>
              </a:rPr>
              <a:t>to</a:t>
            </a:r>
            <a:r>
              <a:rPr lang="de-DE" sz="2040" dirty="0">
                <a:solidFill>
                  <a:schemeClr val="accent3">
                    <a:lumMod val="50000"/>
                  </a:schemeClr>
                </a:solidFill>
              </a:rPr>
              <a:t> </a:t>
            </a:r>
            <a:r>
              <a:rPr lang="de-DE" sz="2040" dirty="0" err="1">
                <a:solidFill>
                  <a:schemeClr val="accent3">
                    <a:lumMod val="50000"/>
                  </a:schemeClr>
                </a:solidFill>
              </a:rPr>
              <a:t>be</a:t>
            </a:r>
            <a:r>
              <a:rPr lang="de-DE" sz="2040" dirty="0">
                <a:solidFill>
                  <a:schemeClr val="accent3">
                    <a:lumMod val="50000"/>
                  </a:schemeClr>
                </a:solidFill>
              </a:rPr>
              <a:t> </a:t>
            </a:r>
            <a:r>
              <a:rPr lang="de-DE" sz="2040" dirty="0" err="1">
                <a:solidFill>
                  <a:schemeClr val="accent3">
                    <a:lumMod val="50000"/>
                  </a:schemeClr>
                </a:solidFill>
              </a:rPr>
              <a:t>physically</a:t>
            </a:r>
            <a:r>
              <a:rPr lang="de-DE" sz="2040" dirty="0">
                <a:solidFill>
                  <a:schemeClr val="accent3">
                    <a:lumMod val="50000"/>
                  </a:schemeClr>
                </a:solidFill>
              </a:rPr>
              <a:t> </a:t>
            </a:r>
            <a:r>
              <a:rPr lang="de-DE" sz="2040" dirty="0" err="1">
                <a:solidFill>
                  <a:schemeClr val="accent3">
                    <a:lumMod val="50000"/>
                  </a:schemeClr>
                </a:solidFill>
              </a:rPr>
              <a:t>more</a:t>
            </a:r>
            <a:r>
              <a:rPr lang="de-DE" sz="2040" dirty="0">
                <a:solidFill>
                  <a:schemeClr val="accent3">
                    <a:lumMod val="50000"/>
                  </a:schemeClr>
                </a:solidFill>
              </a:rPr>
              <a:t> </a:t>
            </a:r>
            <a:r>
              <a:rPr lang="de-DE" sz="2040" dirty="0" err="1">
                <a:solidFill>
                  <a:schemeClr val="accent3">
                    <a:lumMod val="50000"/>
                  </a:schemeClr>
                </a:solidFill>
              </a:rPr>
              <a:t>attractive</a:t>
            </a:r>
            <a:r>
              <a:rPr lang="de-DE" sz="2040" dirty="0">
                <a:solidFill>
                  <a:schemeClr val="accent3">
                    <a:lumMod val="50000"/>
                  </a:schemeClr>
                </a:solidFill>
              </a:rPr>
              <a:t>.</a:t>
            </a:r>
          </a:p>
          <a:p>
            <a:r>
              <a:rPr lang="de-DE" sz="2040" dirty="0" err="1">
                <a:solidFill>
                  <a:schemeClr val="accent3">
                    <a:lumMod val="50000"/>
                  </a:schemeClr>
                </a:solidFill>
              </a:rPr>
              <a:t>Physical</a:t>
            </a:r>
            <a:r>
              <a:rPr lang="de-DE" sz="2040" dirty="0">
                <a:solidFill>
                  <a:schemeClr val="accent3">
                    <a:lumMod val="50000"/>
                  </a:schemeClr>
                </a:solidFill>
              </a:rPr>
              <a:t> </a:t>
            </a:r>
            <a:r>
              <a:rPr lang="de-DE" sz="2040" dirty="0" err="1">
                <a:solidFill>
                  <a:schemeClr val="accent3">
                    <a:lumMod val="50000"/>
                  </a:schemeClr>
                </a:solidFill>
              </a:rPr>
              <a:t>attractiveness</a:t>
            </a:r>
            <a:r>
              <a:rPr lang="de-DE" sz="2040" dirty="0">
                <a:solidFill>
                  <a:schemeClr val="accent3">
                    <a:lumMod val="50000"/>
                  </a:schemeClr>
                </a:solidFill>
              </a:rPr>
              <a:t> (e.g. </a:t>
            </a:r>
            <a:r>
              <a:rPr lang="de-DE" sz="2040" dirty="0" err="1">
                <a:solidFill>
                  <a:schemeClr val="accent3">
                    <a:lumMod val="50000"/>
                  </a:schemeClr>
                </a:solidFill>
              </a:rPr>
              <a:t>symmetry</a:t>
            </a:r>
            <a:r>
              <a:rPr lang="de-DE" sz="2040" dirty="0">
                <a:solidFill>
                  <a:schemeClr val="accent3">
                    <a:lumMod val="50000"/>
                  </a:schemeClr>
                </a:solidFill>
              </a:rPr>
              <a:t>) = </a:t>
            </a:r>
            <a:r>
              <a:rPr lang="de-DE" sz="2040" dirty="0" err="1">
                <a:solidFill>
                  <a:schemeClr val="accent3">
                    <a:lumMod val="50000"/>
                  </a:schemeClr>
                </a:solidFill>
              </a:rPr>
              <a:t>sympathy</a:t>
            </a:r>
            <a:r>
              <a:rPr lang="de-DE" sz="2040" dirty="0">
                <a:solidFill>
                  <a:schemeClr val="accent3">
                    <a:lumMod val="50000"/>
                  </a:schemeClr>
                </a:solidFill>
              </a:rPr>
              <a:t> = </a:t>
            </a:r>
            <a:r>
              <a:rPr lang="de-DE" sz="2040" dirty="0" err="1">
                <a:solidFill>
                  <a:schemeClr val="accent3">
                    <a:lumMod val="50000"/>
                  </a:schemeClr>
                </a:solidFill>
              </a:rPr>
              <a:t>facilitates</a:t>
            </a:r>
            <a:r>
              <a:rPr lang="de-DE" sz="2040" dirty="0">
                <a:solidFill>
                  <a:schemeClr val="accent3">
                    <a:lumMod val="50000"/>
                  </a:schemeClr>
                </a:solidFill>
              </a:rPr>
              <a:t> </a:t>
            </a:r>
            <a:r>
              <a:rPr lang="de-DE" sz="2040" dirty="0" err="1">
                <a:solidFill>
                  <a:schemeClr val="accent3">
                    <a:lumMod val="50000"/>
                  </a:schemeClr>
                </a:solidFill>
              </a:rPr>
              <a:t>persuasion</a:t>
            </a:r>
            <a:r>
              <a:rPr lang="de-DE" sz="2040" dirty="0">
                <a:solidFill>
                  <a:schemeClr val="accent3">
                    <a:lumMod val="50000"/>
                  </a:schemeClr>
                </a:solidFill>
              </a:rPr>
              <a:t>.</a:t>
            </a:r>
          </a:p>
          <a:p>
            <a:r>
              <a:rPr lang="de-DE" sz="2040" dirty="0">
                <a:solidFill>
                  <a:schemeClr val="accent3">
                    <a:lumMod val="50000"/>
                  </a:schemeClr>
                </a:solidFill>
              </a:rPr>
              <a:t>Administration </a:t>
            </a:r>
            <a:r>
              <a:rPr lang="de-DE" sz="2040" dirty="0" err="1">
                <a:solidFill>
                  <a:schemeClr val="accent3">
                    <a:lumMod val="50000"/>
                  </a:schemeClr>
                </a:solidFill>
              </a:rPr>
              <a:t>of</a:t>
            </a:r>
            <a:r>
              <a:rPr lang="de-DE" sz="2040" dirty="0">
                <a:solidFill>
                  <a:schemeClr val="accent3">
                    <a:lumMod val="50000"/>
                  </a:schemeClr>
                </a:solidFill>
              </a:rPr>
              <a:t> </a:t>
            </a:r>
            <a:r>
              <a:rPr lang="de-DE" sz="2040" dirty="0" err="1">
                <a:solidFill>
                  <a:schemeClr val="accent3">
                    <a:lumMod val="50000"/>
                  </a:schemeClr>
                </a:solidFill>
              </a:rPr>
              <a:t>hormone</a:t>
            </a:r>
            <a:r>
              <a:rPr lang="de-DE" sz="2040" dirty="0">
                <a:solidFill>
                  <a:schemeClr val="accent3">
                    <a:lumMod val="50000"/>
                  </a:schemeClr>
                </a:solidFill>
              </a:rPr>
              <a:t> </a:t>
            </a:r>
            <a:r>
              <a:rPr lang="de-DE" sz="2040" dirty="0" err="1">
                <a:solidFill>
                  <a:schemeClr val="accent3">
                    <a:lumMod val="50000"/>
                  </a:schemeClr>
                </a:solidFill>
              </a:rPr>
              <a:t>oxytocin</a:t>
            </a:r>
            <a:r>
              <a:rPr lang="de-DE" sz="2040" dirty="0">
                <a:solidFill>
                  <a:schemeClr val="accent3">
                    <a:lumMod val="50000"/>
                  </a:schemeClr>
                </a:solidFill>
              </a:rPr>
              <a:t> </a:t>
            </a:r>
            <a:r>
              <a:rPr lang="de-DE" sz="2040" dirty="0" err="1">
                <a:solidFill>
                  <a:schemeClr val="accent3">
                    <a:lumMod val="50000"/>
                  </a:schemeClr>
                </a:solidFill>
              </a:rPr>
              <a:t>seems</a:t>
            </a:r>
            <a:r>
              <a:rPr lang="de-DE" sz="2040" dirty="0">
                <a:solidFill>
                  <a:schemeClr val="accent3">
                    <a:lumMod val="50000"/>
                  </a:schemeClr>
                </a:solidFill>
              </a:rPr>
              <a:t> </a:t>
            </a:r>
            <a:r>
              <a:rPr lang="de-DE" sz="2040" dirty="0" err="1">
                <a:solidFill>
                  <a:schemeClr val="accent3">
                    <a:lumMod val="50000"/>
                  </a:schemeClr>
                </a:solidFill>
              </a:rPr>
              <a:t>to</a:t>
            </a:r>
            <a:r>
              <a:rPr lang="de-DE" sz="2040" dirty="0">
                <a:solidFill>
                  <a:schemeClr val="accent3">
                    <a:lumMod val="50000"/>
                  </a:schemeClr>
                </a:solidFill>
              </a:rPr>
              <a:t> </a:t>
            </a:r>
            <a:r>
              <a:rPr lang="de-DE" sz="2040" dirty="0" err="1">
                <a:solidFill>
                  <a:schemeClr val="accent3">
                    <a:lumMod val="50000"/>
                  </a:schemeClr>
                </a:solidFill>
              </a:rPr>
              <a:t>facilitate</a:t>
            </a:r>
            <a:r>
              <a:rPr lang="de-DE" sz="2040" dirty="0">
                <a:solidFill>
                  <a:schemeClr val="accent3">
                    <a:lumMod val="50000"/>
                  </a:schemeClr>
                </a:solidFill>
              </a:rPr>
              <a:t> interpersonal </a:t>
            </a:r>
            <a:r>
              <a:rPr lang="de-DE" sz="2040" dirty="0" err="1">
                <a:solidFill>
                  <a:schemeClr val="accent3">
                    <a:lumMod val="50000"/>
                  </a:schemeClr>
                </a:solidFill>
              </a:rPr>
              <a:t>trust</a:t>
            </a:r>
            <a:r>
              <a:rPr lang="de-DE" sz="2040" dirty="0">
                <a:solidFill>
                  <a:schemeClr val="accent3">
                    <a:lumMod val="50000"/>
                  </a:schemeClr>
                </a:solidFill>
              </a:rPr>
              <a:t>.</a:t>
            </a:r>
          </a:p>
          <a:p>
            <a:r>
              <a:rPr lang="de-DE" sz="2040" dirty="0" err="1">
                <a:solidFill>
                  <a:schemeClr val="accent3">
                    <a:lumMod val="50000"/>
                  </a:schemeClr>
                </a:solidFill>
              </a:rPr>
              <a:t>Similarity</a:t>
            </a:r>
            <a:r>
              <a:rPr lang="de-DE" sz="2040" dirty="0">
                <a:solidFill>
                  <a:schemeClr val="accent3">
                    <a:lumMod val="50000"/>
                  </a:schemeClr>
                </a:solidFill>
              </a:rPr>
              <a:t> (in-group; </a:t>
            </a:r>
            <a:r>
              <a:rPr lang="de-DE" sz="2040" dirty="0" err="1">
                <a:solidFill>
                  <a:schemeClr val="accent3">
                    <a:lumMod val="50000"/>
                  </a:schemeClr>
                </a:solidFill>
              </a:rPr>
              <a:t>shared</a:t>
            </a:r>
            <a:r>
              <a:rPr lang="de-DE" sz="2040" dirty="0">
                <a:solidFill>
                  <a:schemeClr val="accent3">
                    <a:lumMod val="50000"/>
                  </a:schemeClr>
                </a:solidFill>
              </a:rPr>
              <a:t> </a:t>
            </a:r>
            <a:r>
              <a:rPr lang="de-DE" sz="2040" dirty="0" err="1">
                <a:solidFill>
                  <a:schemeClr val="accent3">
                    <a:lumMod val="50000"/>
                  </a:schemeClr>
                </a:solidFill>
              </a:rPr>
              <a:t>identity</a:t>
            </a:r>
            <a:r>
              <a:rPr lang="de-DE" sz="2040" dirty="0">
                <a:solidFill>
                  <a:schemeClr val="accent3">
                    <a:lumMod val="50000"/>
                  </a:schemeClr>
                </a:solidFill>
              </a:rPr>
              <a:t>) </a:t>
            </a:r>
            <a:r>
              <a:rPr lang="de-DE" sz="2040" dirty="0" err="1">
                <a:solidFill>
                  <a:schemeClr val="accent3">
                    <a:lumMod val="50000"/>
                  </a:schemeClr>
                </a:solidFill>
              </a:rPr>
              <a:t>fosters</a:t>
            </a:r>
            <a:r>
              <a:rPr lang="de-DE" sz="2040" dirty="0">
                <a:solidFill>
                  <a:schemeClr val="accent3">
                    <a:lumMod val="50000"/>
                  </a:schemeClr>
                </a:solidFill>
              </a:rPr>
              <a:t> </a:t>
            </a:r>
            <a:r>
              <a:rPr lang="de-DE" sz="2040" dirty="0" err="1">
                <a:solidFill>
                  <a:schemeClr val="accent3">
                    <a:lumMod val="50000"/>
                  </a:schemeClr>
                </a:solidFill>
              </a:rPr>
              <a:t>trust</a:t>
            </a:r>
            <a:r>
              <a:rPr lang="de-DE" sz="2040" dirty="0">
                <a:solidFill>
                  <a:schemeClr val="accent3">
                    <a:lumMod val="50000"/>
                  </a:schemeClr>
                </a:solidFill>
              </a:rPr>
              <a:t>.</a:t>
            </a:r>
            <a:endParaRPr lang="nb-NO" sz="2040" dirty="0">
              <a:solidFill>
                <a:schemeClr val="accent3">
                  <a:lumMod val="50000"/>
                </a:schemeClr>
              </a:solidFill>
            </a:endParaRPr>
          </a:p>
        </p:txBody>
      </p:sp>
    </p:spTree>
    <p:extLst>
      <p:ext uri="{BB962C8B-B14F-4D97-AF65-F5344CB8AC3E}">
        <p14:creationId xmlns:p14="http://schemas.microsoft.com/office/powerpoint/2010/main" val="26749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curity's Important Place in the Broader Digital Trust Ecosystem |  Security Magazine">
            <a:extLst>
              <a:ext uri="{FF2B5EF4-FFF2-40B4-BE49-F238E27FC236}">
                <a16:creationId xmlns:a16="http://schemas.microsoft.com/office/drawing/2014/main" id="{348BC9FD-5590-00E8-65E0-D1748EDCA022}"/>
              </a:ext>
            </a:extLst>
          </p:cNvPr>
          <p:cNvPicPr>
            <a:picLocks noChangeAspect="1" noChangeArrowheads="1"/>
          </p:cNvPicPr>
          <p:nvPr/>
        </p:nvPicPr>
        <p:blipFill>
          <a:blip r:embed="rId3">
            <a:alphaModFix amt="17000"/>
            <a:extLst>
              <a:ext uri="{28A0092B-C50C-407E-A947-70E740481C1C}">
                <a14:useLocalDpi xmlns:a14="http://schemas.microsoft.com/office/drawing/2010/main"/>
              </a:ext>
            </a:extLst>
          </a:blip>
          <a:srcRect/>
          <a:stretch>
            <a:fillRect/>
          </a:stretch>
        </p:blipFill>
        <p:spPr bwMode="auto">
          <a:xfrm>
            <a:off x="-1390" y="11798"/>
            <a:ext cx="14633179"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38857" y="591186"/>
            <a:ext cx="9464040" cy="634853"/>
          </a:xfrm>
        </p:spPr>
        <p:txBody>
          <a:bodyPr>
            <a:normAutofit fontScale="90000"/>
          </a:bodyPr>
          <a:lstStyle/>
          <a:p>
            <a:r>
              <a:rPr lang="de-DE" dirty="0"/>
              <a:t>Modelling </a:t>
            </a:r>
            <a:r>
              <a:rPr lang="de-DE" dirty="0" err="1"/>
              <a:t>trust</a:t>
            </a:r>
            <a:endParaRPr lang="nb-NO" dirty="0"/>
          </a:p>
        </p:txBody>
      </p:sp>
      <p:pic>
        <p:nvPicPr>
          <p:cNvPr id="4" name="Plassholder for innhold 3"/>
          <p:cNvPicPr>
            <a:picLocks noGrp="1" noChangeAspect="1"/>
          </p:cNvPicPr>
          <p:nvPr>
            <p:ph idx="1"/>
          </p:nvPr>
        </p:nvPicPr>
        <p:blipFill>
          <a:blip r:embed="rId4"/>
          <a:stretch>
            <a:fillRect/>
          </a:stretch>
        </p:blipFill>
        <p:spPr>
          <a:xfrm>
            <a:off x="-400780" y="1553932"/>
            <a:ext cx="9276140" cy="5683646"/>
          </a:xfrm>
          <a:prstGeom prst="rect">
            <a:avLst/>
          </a:prstGeom>
        </p:spPr>
      </p:pic>
      <p:sp>
        <p:nvSpPr>
          <p:cNvPr id="5" name="TekstSylinder 4"/>
          <p:cNvSpPr txBox="1"/>
          <p:nvPr/>
        </p:nvSpPr>
        <p:spPr>
          <a:xfrm>
            <a:off x="10681690" y="7458365"/>
            <a:ext cx="1834669" cy="341632"/>
          </a:xfrm>
          <a:prstGeom prst="rect">
            <a:avLst/>
          </a:prstGeom>
          <a:noFill/>
        </p:spPr>
        <p:txBody>
          <a:bodyPr wrap="none" rtlCol="0">
            <a:spAutoFit/>
          </a:bodyPr>
          <a:lstStyle/>
          <a:p>
            <a:pPr defTabSz="1097280"/>
            <a:r>
              <a:rPr lang="de-DE" sz="1620" dirty="0">
                <a:solidFill>
                  <a:prstClr val="black"/>
                </a:solidFill>
                <a:latin typeface="Calibri" panose="020F0502020204030204"/>
              </a:rPr>
              <a:t>(Mayer et al., 1995)</a:t>
            </a:r>
            <a:endParaRPr lang="nb-NO" sz="1620" dirty="0">
              <a:solidFill>
                <a:prstClr val="black"/>
              </a:solidFill>
              <a:latin typeface="Calibri" panose="020F0502020204030204"/>
            </a:endParaRPr>
          </a:p>
        </p:txBody>
      </p:sp>
      <p:sp>
        <p:nvSpPr>
          <p:cNvPr id="6" name="TekstSylinder 5"/>
          <p:cNvSpPr txBox="1"/>
          <p:nvPr/>
        </p:nvSpPr>
        <p:spPr>
          <a:xfrm>
            <a:off x="8876751" y="981326"/>
            <a:ext cx="5753648" cy="6297108"/>
          </a:xfrm>
          <a:prstGeom prst="rect">
            <a:avLst/>
          </a:prstGeom>
          <a:noFill/>
        </p:spPr>
        <p:txBody>
          <a:bodyPr wrap="square" rtlCol="0">
            <a:spAutoFit/>
          </a:bodyPr>
          <a:lstStyle/>
          <a:p>
            <a:pPr defTabSz="1097280"/>
            <a:r>
              <a:rPr lang="de-DE" sz="2880" b="1" dirty="0" err="1">
                <a:solidFill>
                  <a:prstClr val="black"/>
                </a:solidFill>
                <a:latin typeface="Calibri" panose="020F0502020204030204"/>
              </a:rPr>
              <a:t>Ability</a:t>
            </a:r>
            <a:r>
              <a:rPr lang="de-DE" sz="2880" b="1" dirty="0">
                <a:solidFill>
                  <a:prstClr val="black"/>
                </a:solidFill>
                <a:latin typeface="Calibri" panose="020F0502020204030204"/>
              </a:rPr>
              <a:t>…</a:t>
            </a:r>
          </a:p>
          <a:p>
            <a:pPr defTabSz="1097280"/>
            <a:r>
              <a:rPr lang="en-US" sz="2880" dirty="0">
                <a:solidFill>
                  <a:prstClr val="black"/>
                </a:solidFill>
                <a:latin typeface="Calibri" panose="020F0502020204030204"/>
              </a:rPr>
              <a:t>perceived skills and knowledge of the trustee.</a:t>
            </a:r>
            <a:endParaRPr lang="de-DE" sz="2880" dirty="0">
              <a:solidFill>
                <a:prstClr val="black"/>
              </a:solidFill>
              <a:latin typeface="Calibri" panose="020F0502020204030204"/>
            </a:endParaRPr>
          </a:p>
          <a:p>
            <a:pPr defTabSz="1097280"/>
            <a:endParaRPr lang="de-DE" sz="2880" dirty="0">
              <a:solidFill>
                <a:prstClr val="black"/>
              </a:solidFill>
              <a:latin typeface="Calibri" panose="020F0502020204030204"/>
            </a:endParaRPr>
          </a:p>
          <a:p>
            <a:pPr defTabSz="1097280"/>
            <a:r>
              <a:rPr lang="de-DE" sz="2880" b="1" dirty="0" err="1">
                <a:solidFill>
                  <a:prstClr val="black"/>
                </a:solidFill>
                <a:latin typeface="Calibri" panose="020F0502020204030204"/>
              </a:rPr>
              <a:t>Benevolence</a:t>
            </a:r>
            <a:r>
              <a:rPr lang="de-DE" sz="2880" b="1" dirty="0">
                <a:solidFill>
                  <a:prstClr val="black"/>
                </a:solidFill>
                <a:latin typeface="Calibri" panose="020F0502020204030204"/>
              </a:rPr>
              <a:t>…</a:t>
            </a:r>
          </a:p>
          <a:p>
            <a:pPr defTabSz="1097280"/>
            <a:r>
              <a:rPr lang="en-US" sz="2880" dirty="0">
                <a:solidFill>
                  <a:prstClr val="black"/>
                </a:solidFill>
                <a:latin typeface="Calibri" panose="020F0502020204030204"/>
              </a:rPr>
              <a:t>is the extent to which a trustee is believed to want to do good to the trustor, aside from an egocentric profit motive. </a:t>
            </a:r>
          </a:p>
          <a:p>
            <a:pPr defTabSz="1097280"/>
            <a:endParaRPr lang="de-DE" sz="2880" dirty="0">
              <a:solidFill>
                <a:prstClr val="black"/>
              </a:solidFill>
              <a:latin typeface="Calibri" panose="020F0502020204030204"/>
            </a:endParaRPr>
          </a:p>
          <a:p>
            <a:pPr defTabSz="1097280"/>
            <a:r>
              <a:rPr lang="de-DE" sz="2880" b="1" dirty="0" err="1">
                <a:solidFill>
                  <a:prstClr val="black"/>
                </a:solidFill>
                <a:latin typeface="Calibri" panose="020F0502020204030204"/>
              </a:rPr>
              <a:t>Integrity</a:t>
            </a:r>
            <a:r>
              <a:rPr lang="de-DE" sz="2880" b="1" dirty="0">
                <a:solidFill>
                  <a:prstClr val="black"/>
                </a:solidFill>
                <a:latin typeface="Calibri" panose="020F0502020204030204"/>
              </a:rPr>
              <a:t>…</a:t>
            </a:r>
          </a:p>
          <a:p>
            <a:pPr defTabSz="1097280"/>
            <a:r>
              <a:rPr lang="en-US" sz="2880" dirty="0">
                <a:solidFill>
                  <a:prstClr val="black"/>
                </a:solidFill>
                <a:latin typeface="Calibri" panose="020F0502020204030204"/>
              </a:rPr>
              <a:t>perceived adherence to personal and moral principles on the part of the trustee.</a:t>
            </a:r>
            <a:endParaRPr lang="nb-NO" sz="2880" dirty="0">
              <a:solidFill>
                <a:prstClr val="black"/>
              </a:solidFill>
              <a:latin typeface="Calibri" panose="020F0502020204030204"/>
            </a:endParaRPr>
          </a:p>
        </p:txBody>
      </p:sp>
    </p:spTree>
    <p:extLst>
      <p:ext uri="{BB962C8B-B14F-4D97-AF65-F5344CB8AC3E}">
        <p14:creationId xmlns:p14="http://schemas.microsoft.com/office/powerpoint/2010/main" val="20352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4567C-7CD1-7F79-3670-E165EF7ED8C5}"/>
              </a:ext>
            </a:extLst>
          </p:cNvPr>
          <p:cNvPicPr>
            <a:picLocks noChangeAspect="1"/>
          </p:cNvPicPr>
          <p:nvPr/>
        </p:nvPicPr>
        <p:blipFill>
          <a:blip r:embed="rId3">
            <a:alphaModFix amt="15000"/>
          </a:blip>
          <a:stretch>
            <a:fillRect/>
          </a:stretch>
        </p:blipFill>
        <p:spPr>
          <a:xfrm>
            <a:off x="-195612" y="180565"/>
            <a:ext cx="14237712" cy="7457849"/>
          </a:xfrm>
          <a:prstGeom prst="rect">
            <a:avLst/>
          </a:prstGeom>
        </p:spPr>
      </p:pic>
      <p:sp>
        <p:nvSpPr>
          <p:cNvPr id="2" name="Tittel 1"/>
          <p:cNvSpPr>
            <a:spLocks noGrp="1"/>
          </p:cNvSpPr>
          <p:nvPr>
            <p:ph type="title"/>
          </p:nvPr>
        </p:nvSpPr>
        <p:spPr>
          <a:xfrm>
            <a:off x="6111568" y="7850467"/>
            <a:ext cx="2918618" cy="379133"/>
          </a:xfrm>
        </p:spPr>
        <p:txBody>
          <a:bodyPr>
            <a:noAutofit/>
          </a:bodyPr>
          <a:lstStyle/>
          <a:p>
            <a:r>
              <a:rPr lang="de-DE" sz="1440" dirty="0"/>
              <a:t>(</a:t>
            </a:r>
            <a:r>
              <a:rPr lang="de-DE" sz="1440" dirty="0" err="1"/>
              <a:t>Lankton</a:t>
            </a:r>
            <a:r>
              <a:rPr lang="de-DE" sz="1440" dirty="0"/>
              <a:t> &amp; McKnight, 2011)</a:t>
            </a:r>
            <a:endParaRPr lang="nb-NO" sz="1440" dirty="0"/>
          </a:p>
        </p:txBody>
      </p:sp>
      <p:sp>
        <p:nvSpPr>
          <p:cNvPr id="3" name="Plassholder for innhold 2"/>
          <p:cNvSpPr>
            <a:spLocks noGrp="1"/>
          </p:cNvSpPr>
          <p:nvPr>
            <p:ph idx="1"/>
          </p:nvPr>
        </p:nvSpPr>
        <p:spPr>
          <a:xfrm>
            <a:off x="9030186" y="1530457"/>
            <a:ext cx="5373958" cy="6107957"/>
          </a:xfrm>
        </p:spPr>
        <p:txBody>
          <a:bodyPr>
            <a:normAutofit fontScale="70000" lnSpcReduction="20000"/>
          </a:bodyPr>
          <a:lstStyle/>
          <a:p>
            <a:pPr marL="0" indent="0">
              <a:buNone/>
            </a:pPr>
            <a:r>
              <a:rPr lang="nb-NO" b="1" dirty="0" err="1"/>
              <a:t>Functionality</a:t>
            </a:r>
            <a:endParaRPr lang="nb-NO" b="1" dirty="0"/>
          </a:p>
          <a:p>
            <a:pPr marL="0" indent="0">
              <a:buNone/>
            </a:pPr>
            <a:r>
              <a:rPr lang="nb-NO" dirty="0"/>
              <a:t>The degree to which one anticipates the technology will have the functions or features needed to accomplish task(s).</a:t>
            </a:r>
          </a:p>
          <a:p>
            <a:endParaRPr lang="de-DE" dirty="0"/>
          </a:p>
          <a:p>
            <a:pPr marL="0" indent="0">
              <a:buNone/>
            </a:pPr>
            <a:r>
              <a:rPr lang="nb-NO" b="1" dirty="0" err="1"/>
              <a:t>Reliability</a:t>
            </a:r>
            <a:endParaRPr lang="nb-NO" b="1" dirty="0"/>
          </a:p>
          <a:p>
            <a:pPr marL="0" indent="0">
              <a:buNone/>
            </a:pPr>
            <a:r>
              <a:rPr lang="en-US" dirty="0"/>
              <a:t>The degree to which an </a:t>
            </a:r>
            <a:r>
              <a:rPr lang="nb-NO" dirty="0" err="1"/>
              <a:t>individual</a:t>
            </a:r>
            <a:r>
              <a:rPr lang="nb-NO" dirty="0"/>
              <a:t> </a:t>
            </a:r>
            <a:r>
              <a:rPr lang="nb-NO" dirty="0" err="1"/>
              <a:t>anticipates</a:t>
            </a:r>
            <a:r>
              <a:rPr lang="nb-NO" dirty="0"/>
              <a:t> </a:t>
            </a:r>
            <a:r>
              <a:rPr lang="nb-NO" dirty="0" err="1"/>
              <a:t>the</a:t>
            </a:r>
            <a:r>
              <a:rPr lang="nb-NO" dirty="0"/>
              <a:t> </a:t>
            </a:r>
            <a:r>
              <a:rPr lang="nb-NO" dirty="0" err="1"/>
              <a:t>technology</a:t>
            </a:r>
            <a:r>
              <a:rPr lang="nb-NO" dirty="0"/>
              <a:t> </a:t>
            </a:r>
            <a:r>
              <a:rPr lang="nb-NO" dirty="0" err="1"/>
              <a:t>will</a:t>
            </a:r>
            <a:r>
              <a:rPr lang="nb-NO" dirty="0"/>
              <a:t> </a:t>
            </a:r>
            <a:r>
              <a:rPr lang="nb-NO" dirty="0" err="1"/>
              <a:t>continually</a:t>
            </a:r>
            <a:r>
              <a:rPr lang="nb-NO" dirty="0"/>
              <a:t> </a:t>
            </a:r>
            <a:r>
              <a:rPr lang="nb-NO" dirty="0" err="1"/>
              <a:t>operate</a:t>
            </a:r>
            <a:r>
              <a:rPr lang="nb-NO" dirty="0"/>
              <a:t> </a:t>
            </a:r>
            <a:r>
              <a:rPr lang="nb-NO" dirty="0" err="1"/>
              <a:t>properly</a:t>
            </a:r>
            <a:r>
              <a:rPr lang="nb-NO" dirty="0"/>
              <a:t>, or </a:t>
            </a:r>
            <a:r>
              <a:rPr lang="nb-NO" dirty="0" err="1"/>
              <a:t>will</a:t>
            </a:r>
            <a:r>
              <a:rPr lang="nb-NO" dirty="0"/>
              <a:t> </a:t>
            </a:r>
            <a:r>
              <a:rPr lang="nb-NO" dirty="0" err="1"/>
              <a:t>operate</a:t>
            </a:r>
            <a:r>
              <a:rPr lang="nb-NO" dirty="0"/>
              <a:t> in a </a:t>
            </a:r>
            <a:r>
              <a:rPr lang="nb-NO" dirty="0" err="1"/>
              <a:t>consistent</a:t>
            </a:r>
            <a:r>
              <a:rPr lang="nb-NO" dirty="0"/>
              <a:t> </a:t>
            </a:r>
            <a:r>
              <a:rPr lang="nb-NO" dirty="0" err="1"/>
              <a:t>flawless</a:t>
            </a:r>
            <a:r>
              <a:rPr lang="nb-NO" dirty="0"/>
              <a:t> manner.</a:t>
            </a:r>
          </a:p>
          <a:p>
            <a:endParaRPr lang="de-DE" dirty="0"/>
          </a:p>
          <a:p>
            <a:pPr marL="0" indent="0">
              <a:buNone/>
            </a:pPr>
            <a:r>
              <a:rPr lang="nb-NO" b="1" dirty="0" err="1"/>
              <a:t>Helpfulness</a:t>
            </a:r>
            <a:endParaRPr lang="nb-NO" b="1" dirty="0"/>
          </a:p>
          <a:p>
            <a:pPr marL="0" indent="0">
              <a:buNone/>
            </a:pPr>
            <a:r>
              <a:rPr lang="en-US" dirty="0"/>
              <a:t>The degree to which an </a:t>
            </a:r>
            <a:r>
              <a:rPr lang="nb-NO" dirty="0" err="1"/>
              <a:t>individual</a:t>
            </a:r>
            <a:r>
              <a:rPr lang="nb-NO" dirty="0"/>
              <a:t> </a:t>
            </a:r>
            <a:r>
              <a:rPr lang="nb-NO" dirty="0" err="1"/>
              <a:t>anticipates</a:t>
            </a:r>
            <a:r>
              <a:rPr lang="nb-NO" dirty="0"/>
              <a:t> </a:t>
            </a:r>
            <a:r>
              <a:rPr lang="nb-NO" dirty="0" err="1"/>
              <a:t>the</a:t>
            </a:r>
            <a:r>
              <a:rPr lang="nb-NO" dirty="0"/>
              <a:t> </a:t>
            </a:r>
            <a:r>
              <a:rPr lang="nb-NO" dirty="0" err="1"/>
              <a:t>technology</a:t>
            </a:r>
            <a:r>
              <a:rPr lang="nb-NO" dirty="0"/>
              <a:t> </a:t>
            </a:r>
            <a:r>
              <a:rPr lang="nb-NO" dirty="0" err="1"/>
              <a:t>will</a:t>
            </a:r>
            <a:r>
              <a:rPr lang="nb-NO" dirty="0"/>
              <a:t> </a:t>
            </a:r>
            <a:r>
              <a:rPr lang="nb-NO" dirty="0" err="1"/>
              <a:t>provide</a:t>
            </a:r>
            <a:r>
              <a:rPr lang="nb-NO" dirty="0"/>
              <a:t> </a:t>
            </a:r>
            <a:r>
              <a:rPr lang="nb-NO" dirty="0" err="1"/>
              <a:t>adequate</a:t>
            </a:r>
            <a:r>
              <a:rPr lang="nb-NO" dirty="0"/>
              <a:t> and </a:t>
            </a:r>
            <a:r>
              <a:rPr lang="nb-NO" dirty="0" err="1"/>
              <a:t>responsive</a:t>
            </a:r>
            <a:r>
              <a:rPr lang="nb-NO" dirty="0"/>
              <a:t> </a:t>
            </a:r>
            <a:r>
              <a:rPr lang="nb-NO" dirty="0" err="1"/>
              <a:t>help</a:t>
            </a:r>
            <a:r>
              <a:rPr lang="nb-NO" dirty="0"/>
              <a:t>.</a:t>
            </a:r>
          </a:p>
          <a:p>
            <a:endParaRPr lang="nb-NO" dirty="0"/>
          </a:p>
        </p:txBody>
      </p:sp>
      <p:pic>
        <p:nvPicPr>
          <p:cNvPr id="4" name="Bilde 3"/>
          <p:cNvPicPr>
            <a:picLocks noChangeAspect="1"/>
          </p:cNvPicPr>
          <p:nvPr/>
        </p:nvPicPr>
        <p:blipFill>
          <a:blip r:embed="rId4"/>
          <a:stretch>
            <a:fillRect/>
          </a:stretch>
        </p:blipFill>
        <p:spPr>
          <a:xfrm>
            <a:off x="226257" y="1530457"/>
            <a:ext cx="8826337" cy="4526327"/>
          </a:xfrm>
          <a:prstGeom prst="rect">
            <a:avLst/>
          </a:prstGeom>
        </p:spPr>
      </p:pic>
      <p:sp>
        <p:nvSpPr>
          <p:cNvPr id="5" name="Tittel 1">
            <a:extLst>
              <a:ext uri="{FF2B5EF4-FFF2-40B4-BE49-F238E27FC236}">
                <a16:creationId xmlns:a16="http://schemas.microsoft.com/office/drawing/2014/main" id="{28B9A942-D644-90A4-077A-268C9B8EE0E0}"/>
              </a:ext>
            </a:extLst>
          </p:cNvPr>
          <p:cNvSpPr txBox="1">
            <a:spLocks/>
          </p:cNvSpPr>
          <p:nvPr/>
        </p:nvSpPr>
        <p:spPr>
          <a:xfrm>
            <a:off x="2838857" y="591186"/>
            <a:ext cx="9464040" cy="634853"/>
          </a:xfrm>
          <a:prstGeom prst="rect">
            <a:avLst/>
          </a:prstGeom>
        </p:spPr>
        <p:txBody>
          <a:bodyPr/>
          <a:lstStyle>
            <a:lvl1pPr algn="l" defTabSz="685800" rtl="0" eaLnBrk="1" latinLnBrk="0" hangingPunct="1">
              <a:lnSpc>
                <a:spcPct val="90000"/>
              </a:lnSpc>
              <a:spcBef>
                <a:spcPct val="0"/>
              </a:spcBef>
              <a:buNone/>
              <a:defRPr sz="3200" b="0" kern="1200">
                <a:solidFill>
                  <a:schemeClr val="tx1"/>
                </a:solidFill>
                <a:latin typeface="Segoe UI" panose="020B0502040204020203" pitchFamily="34" charset="0"/>
                <a:ea typeface="+mj-ea"/>
                <a:cs typeface="Segoe UI" panose="020B0502040204020203" pitchFamily="34" charset="0"/>
              </a:defRPr>
            </a:lvl1pPr>
          </a:lstStyle>
          <a:p>
            <a:pPr defTabSz="822960"/>
            <a:r>
              <a:rPr lang="de-DE" sz="3840">
                <a:solidFill>
                  <a:prstClr val="black"/>
                </a:solidFill>
              </a:rPr>
              <a:t>Modelling trust in automation</a:t>
            </a:r>
            <a:endParaRPr lang="nb-NO" sz="3840" dirty="0">
              <a:solidFill>
                <a:prstClr val="black"/>
              </a:solidFill>
            </a:endParaRPr>
          </a:p>
        </p:txBody>
      </p:sp>
    </p:spTree>
    <p:extLst>
      <p:ext uri="{BB962C8B-B14F-4D97-AF65-F5344CB8AC3E}">
        <p14:creationId xmlns:p14="http://schemas.microsoft.com/office/powerpoint/2010/main" val="3093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s shaking in a blue background&#10;&#10;Description automatically generated">
            <a:extLst>
              <a:ext uri="{FF2B5EF4-FFF2-40B4-BE49-F238E27FC236}">
                <a16:creationId xmlns:a16="http://schemas.microsoft.com/office/drawing/2014/main" id="{46517B9E-4B96-9B93-6215-94D04E9130B0}"/>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b="-1"/>
          <a:stretch/>
        </p:blipFill>
        <p:spPr>
          <a:xfrm>
            <a:off x="217171" y="219456"/>
            <a:ext cx="14188364" cy="7799741"/>
          </a:xfrm>
          <a:prstGeom prst="rect">
            <a:avLst/>
          </a:prstGeom>
        </p:spPr>
      </p:pic>
      <p:sp>
        <p:nvSpPr>
          <p:cNvPr id="2" name="Tittel 1"/>
          <p:cNvSpPr>
            <a:spLocks noGrp="1"/>
          </p:cNvSpPr>
          <p:nvPr>
            <p:ph type="title"/>
          </p:nvPr>
        </p:nvSpPr>
        <p:spPr>
          <a:xfrm>
            <a:off x="1005840" y="630234"/>
            <a:ext cx="12198262" cy="1141416"/>
          </a:xfrm>
        </p:spPr>
        <p:txBody>
          <a:bodyPr anchor="b">
            <a:normAutofit/>
          </a:bodyPr>
          <a:lstStyle/>
          <a:p>
            <a:r>
              <a:rPr lang="de-DE" sz="4800" dirty="0">
                <a:solidFill>
                  <a:srgbClr val="FFFFFF"/>
                </a:solidFill>
              </a:rPr>
              <a:t>Intermediate Summary</a:t>
            </a:r>
            <a:endParaRPr lang="nb-NO" sz="4800" dirty="0">
              <a:solidFill>
                <a:srgbClr val="FFFFFF"/>
              </a:solidFill>
            </a:endParaRPr>
          </a:p>
        </p:txBody>
      </p:sp>
      <p:sp>
        <p:nvSpPr>
          <p:cNvPr id="3" name="Plassholder for innhold 2"/>
          <p:cNvSpPr>
            <a:spLocks noGrp="1"/>
          </p:cNvSpPr>
          <p:nvPr>
            <p:ph idx="1"/>
          </p:nvPr>
        </p:nvSpPr>
        <p:spPr>
          <a:xfrm>
            <a:off x="1005840" y="1588770"/>
            <a:ext cx="12198262" cy="5748940"/>
          </a:xfrm>
        </p:spPr>
        <p:txBody>
          <a:bodyPr>
            <a:noAutofit/>
          </a:bodyPr>
          <a:lstStyle/>
          <a:p>
            <a:pPr marL="0" indent="0">
              <a:buNone/>
            </a:pPr>
            <a:r>
              <a:rPr lang="de-DE" sz="2880" dirty="0">
                <a:solidFill>
                  <a:schemeClr val="bg1"/>
                </a:solidFill>
              </a:rPr>
              <a:t>Trust and </a:t>
            </a:r>
            <a:r>
              <a:rPr lang="de-DE" sz="2880" dirty="0" err="1">
                <a:solidFill>
                  <a:schemeClr val="bg1"/>
                </a:solidFill>
              </a:rPr>
              <a:t>perceived</a:t>
            </a:r>
            <a:r>
              <a:rPr lang="de-DE" sz="2880" dirty="0">
                <a:solidFill>
                  <a:schemeClr val="bg1"/>
                </a:solidFill>
              </a:rPr>
              <a:t> </a:t>
            </a:r>
            <a:r>
              <a:rPr lang="de-DE" sz="2880" dirty="0" err="1">
                <a:solidFill>
                  <a:schemeClr val="bg1"/>
                </a:solidFill>
              </a:rPr>
              <a:t>trustworthiness</a:t>
            </a:r>
            <a:r>
              <a:rPr lang="de-DE" sz="2880" dirty="0">
                <a:solidFill>
                  <a:schemeClr val="bg1"/>
                </a:solidFill>
              </a:rPr>
              <a:t> </a:t>
            </a:r>
            <a:r>
              <a:rPr lang="de-DE" sz="2880" dirty="0" err="1">
                <a:solidFill>
                  <a:schemeClr val="bg1"/>
                </a:solidFill>
              </a:rPr>
              <a:t>are</a:t>
            </a:r>
            <a:r>
              <a:rPr lang="de-DE" sz="2880" dirty="0">
                <a:solidFill>
                  <a:schemeClr val="bg1"/>
                </a:solidFill>
              </a:rPr>
              <a:t> </a:t>
            </a:r>
            <a:r>
              <a:rPr lang="de-DE" sz="2880" dirty="0" err="1">
                <a:solidFill>
                  <a:schemeClr val="bg1"/>
                </a:solidFill>
              </a:rPr>
              <a:t>to</a:t>
            </a:r>
            <a:r>
              <a:rPr lang="de-DE" sz="2880" dirty="0">
                <a:solidFill>
                  <a:schemeClr val="bg1"/>
                </a:solidFill>
              </a:rPr>
              <a:t> a large </a:t>
            </a:r>
            <a:r>
              <a:rPr lang="de-DE" sz="2880" dirty="0" err="1">
                <a:solidFill>
                  <a:schemeClr val="bg1"/>
                </a:solidFill>
              </a:rPr>
              <a:t>extent</a:t>
            </a:r>
            <a:r>
              <a:rPr lang="de-DE" sz="2880" dirty="0">
                <a:solidFill>
                  <a:schemeClr val="bg1"/>
                </a:solidFill>
              </a:rPr>
              <a:t> </a:t>
            </a:r>
            <a:r>
              <a:rPr lang="de-DE" sz="2880" dirty="0" err="1">
                <a:solidFill>
                  <a:schemeClr val="bg1"/>
                </a:solidFill>
              </a:rPr>
              <a:t>implicitly</a:t>
            </a:r>
            <a:r>
              <a:rPr lang="de-DE" sz="2880" dirty="0">
                <a:solidFill>
                  <a:schemeClr val="bg1"/>
                </a:solidFill>
              </a:rPr>
              <a:t> </a:t>
            </a:r>
            <a:r>
              <a:rPr lang="de-DE" sz="2880" dirty="0" err="1">
                <a:solidFill>
                  <a:schemeClr val="bg1"/>
                </a:solidFill>
              </a:rPr>
              <a:t>caused</a:t>
            </a:r>
            <a:r>
              <a:rPr lang="de-DE" sz="2880" dirty="0">
                <a:solidFill>
                  <a:schemeClr val="bg1"/>
                </a:solidFill>
              </a:rPr>
              <a:t>.</a:t>
            </a:r>
          </a:p>
          <a:p>
            <a:pPr marL="0" indent="0">
              <a:buNone/>
            </a:pPr>
            <a:r>
              <a:rPr lang="de-DE" sz="2880" dirty="0">
                <a:solidFill>
                  <a:schemeClr val="bg1"/>
                </a:solidFill>
              </a:rPr>
              <a:t>This </a:t>
            </a:r>
            <a:r>
              <a:rPr lang="de-DE" sz="2880" dirty="0" err="1">
                <a:solidFill>
                  <a:schemeClr val="bg1"/>
                </a:solidFill>
              </a:rPr>
              <a:t>very</a:t>
            </a:r>
            <a:r>
              <a:rPr lang="de-DE" sz="2880" dirty="0">
                <a:solidFill>
                  <a:schemeClr val="bg1"/>
                </a:solidFill>
              </a:rPr>
              <a:t> </a:t>
            </a:r>
            <a:r>
              <a:rPr lang="de-DE" sz="2880" dirty="0" err="1">
                <a:solidFill>
                  <a:schemeClr val="bg1"/>
                </a:solidFill>
              </a:rPr>
              <a:t>first</a:t>
            </a:r>
            <a:r>
              <a:rPr lang="de-DE" sz="2880" dirty="0">
                <a:solidFill>
                  <a:schemeClr val="bg1"/>
                </a:solidFill>
              </a:rPr>
              <a:t> </a:t>
            </a:r>
            <a:r>
              <a:rPr lang="de-DE" sz="2880" dirty="0" err="1">
                <a:solidFill>
                  <a:schemeClr val="bg1"/>
                </a:solidFill>
              </a:rPr>
              <a:t>impression</a:t>
            </a:r>
            <a:r>
              <a:rPr lang="de-DE" sz="2880" dirty="0">
                <a:solidFill>
                  <a:schemeClr val="bg1"/>
                </a:solidFill>
              </a:rPr>
              <a:t> </a:t>
            </a:r>
            <a:r>
              <a:rPr lang="de-DE" sz="2880" dirty="0" err="1">
                <a:solidFill>
                  <a:schemeClr val="bg1"/>
                </a:solidFill>
              </a:rPr>
              <a:t>can</a:t>
            </a:r>
            <a:r>
              <a:rPr lang="de-DE" sz="2880" dirty="0">
                <a:solidFill>
                  <a:schemeClr val="bg1"/>
                </a:solidFill>
              </a:rPr>
              <a:t> </a:t>
            </a:r>
            <a:r>
              <a:rPr lang="de-DE" sz="2880" dirty="0" err="1">
                <a:solidFill>
                  <a:schemeClr val="bg1"/>
                </a:solidFill>
              </a:rPr>
              <a:t>easily</a:t>
            </a:r>
            <a:r>
              <a:rPr lang="de-DE" sz="2880" dirty="0">
                <a:solidFill>
                  <a:schemeClr val="bg1"/>
                </a:solidFill>
              </a:rPr>
              <a:t> </a:t>
            </a:r>
            <a:r>
              <a:rPr lang="de-DE" sz="2880" dirty="0" err="1">
                <a:solidFill>
                  <a:schemeClr val="bg1"/>
                </a:solidFill>
              </a:rPr>
              <a:t>manipulated</a:t>
            </a:r>
            <a:r>
              <a:rPr lang="de-DE" sz="2880" dirty="0">
                <a:solidFill>
                  <a:schemeClr val="bg1"/>
                </a:solidFill>
              </a:rPr>
              <a:t> </a:t>
            </a:r>
            <a:r>
              <a:rPr lang="de-DE" sz="2880" dirty="0" err="1">
                <a:solidFill>
                  <a:schemeClr val="bg1"/>
                </a:solidFill>
              </a:rPr>
              <a:t>by</a:t>
            </a:r>
            <a:r>
              <a:rPr lang="de-DE" sz="2880" dirty="0">
                <a:solidFill>
                  <a:schemeClr val="bg1"/>
                </a:solidFill>
              </a:rPr>
              <a:t> </a:t>
            </a:r>
            <a:r>
              <a:rPr lang="de-DE" sz="2880" dirty="0" err="1">
                <a:solidFill>
                  <a:schemeClr val="bg1"/>
                </a:solidFill>
              </a:rPr>
              <a:t>how</a:t>
            </a:r>
            <a:r>
              <a:rPr lang="de-DE" sz="2880" dirty="0">
                <a:solidFill>
                  <a:schemeClr val="bg1"/>
                </a:solidFill>
              </a:rPr>
              <a:t> </a:t>
            </a:r>
            <a:r>
              <a:rPr lang="de-DE" sz="2880" dirty="0" err="1">
                <a:solidFill>
                  <a:schemeClr val="bg1"/>
                </a:solidFill>
              </a:rPr>
              <a:t>the</a:t>
            </a:r>
            <a:r>
              <a:rPr lang="de-DE" sz="2880" dirty="0">
                <a:solidFill>
                  <a:schemeClr val="bg1"/>
                </a:solidFill>
              </a:rPr>
              <a:t> </a:t>
            </a:r>
            <a:r>
              <a:rPr lang="de-DE" sz="2880" dirty="0" err="1">
                <a:solidFill>
                  <a:schemeClr val="bg1"/>
                </a:solidFill>
              </a:rPr>
              <a:t>communication</a:t>
            </a:r>
            <a:r>
              <a:rPr lang="de-DE" sz="2880" dirty="0">
                <a:solidFill>
                  <a:schemeClr val="bg1"/>
                </a:solidFill>
              </a:rPr>
              <a:t> </a:t>
            </a:r>
            <a:r>
              <a:rPr lang="de-DE" sz="2880" dirty="0" err="1">
                <a:solidFill>
                  <a:schemeClr val="bg1"/>
                </a:solidFill>
              </a:rPr>
              <a:t>is</a:t>
            </a:r>
            <a:r>
              <a:rPr lang="de-DE" sz="2880" dirty="0">
                <a:solidFill>
                  <a:schemeClr val="bg1"/>
                </a:solidFill>
              </a:rPr>
              <a:t> </a:t>
            </a:r>
            <a:r>
              <a:rPr lang="de-DE" sz="2880" dirty="0" err="1">
                <a:solidFill>
                  <a:schemeClr val="bg1"/>
                </a:solidFill>
              </a:rPr>
              <a:t>setup</a:t>
            </a:r>
            <a:r>
              <a:rPr lang="de-DE" sz="2880" dirty="0">
                <a:solidFill>
                  <a:schemeClr val="bg1"/>
                </a:solidFill>
              </a:rPr>
              <a:t> and </a:t>
            </a:r>
            <a:r>
              <a:rPr lang="de-DE" sz="2880" dirty="0" err="1">
                <a:solidFill>
                  <a:schemeClr val="bg1"/>
                </a:solidFill>
              </a:rPr>
              <a:t>by</a:t>
            </a:r>
            <a:r>
              <a:rPr lang="de-DE" sz="2880" dirty="0">
                <a:solidFill>
                  <a:schemeClr val="bg1"/>
                </a:solidFill>
              </a:rPr>
              <a:t> – </a:t>
            </a:r>
            <a:r>
              <a:rPr lang="de-DE" sz="2880" dirty="0" err="1">
                <a:solidFill>
                  <a:schemeClr val="bg1"/>
                </a:solidFill>
              </a:rPr>
              <a:t>even</a:t>
            </a:r>
            <a:r>
              <a:rPr lang="de-DE" sz="2880" dirty="0">
                <a:solidFill>
                  <a:schemeClr val="bg1"/>
                </a:solidFill>
              </a:rPr>
              <a:t> </a:t>
            </a:r>
            <a:r>
              <a:rPr lang="de-DE" sz="2880" dirty="0" err="1">
                <a:solidFill>
                  <a:schemeClr val="bg1"/>
                </a:solidFill>
              </a:rPr>
              <a:t>superficial</a:t>
            </a:r>
            <a:r>
              <a:rPr lang="de-DE" sz="2880" dirty="0">
                <a:solidFill>
                  <a:schemeClr val="bg1"/>
                </a:solidFill>
              </a:rPr>
              <a:t> – (design) </a:t>
            </a:r>
            <a:r>
              <a:rPr lang="de-DE" sz="2880" dirty="0" err="1">
                <a:solidFill>
                  <a:schemeClr val="bg1"/>
                </a:solidFill>
              </a:rPr>
              <a:t>features</a:t>
            </a:r>
            <a:r>
              <a:rPr lang="de-DE" sz="2880" dirty="0">
                <a:solidFill>
                  <a:schemeClr val="bg1"/>
                </a:solidFill>
              </a:rPr>
              <a:t> </a:t>
            </a:r>
            <a:r>
              <a:rPr lang="de-DE" sz="2880" dirty="0" err="1">
                <a:solidFill>
                  <a:schemeClr val="bg1"/>
                </a:solidFill>
              </a:rPr>
              <a:t>inherent</a:t>
            </a:r>
            <a:r>
              <a:rPr lang="de-DE" sz="2880" dirty="0">
                <a:solidFill>
                  <a:schemeClr val="bg1"/>
                </a:solidFill>
              </a:rPr>
              <a:t> in </a:t>
            </a:r>
            <a:r>
              <a:rPr lang="de-DE" sz="2880" dirty="0" err="1">
                <a:solidFill>
                  <a:schemeClr val="bg1"/>
                </a:solidFill>
              </a:rPr>
              <a:t>the</a:t>
            </a:r>
            <a:r>
              <a:rPr lang="de-DE" sz="2880" dirty="0">
                <a:solidFill>
                  <a:schemeClr val="bg1"/>
                </a:solidFill>
              </a:rPr>
              <a:t> </a:t>
            </a:r>
            <a:r>
              <a:rPr lang="de-DE" sz="2880" dirty="0" err="1">
                <a:solidFill>
                  <a:schemeClr val="bg1"/>
                </a:solidFill>
              </a:rPr>
              <a:t>communication</a:t>
            </a:r>
            <a:r>
              <a:rPr lang="de-DE" sz="2880" dirty="0">
                <a:solidFill>
                  <a:schemeClr val="bg1"/>
                </a:solidFill>
              </a:rPr>
              <a:t> </a:t>
            </a:r>
            <a:r>
              <a:rPr lang="de-DE" sz="2880" dirty="0" err="1">
                <a:solidFill>
                  <a:schemeClr val="bg1"/>
                </a:solidFill>
              </a:rPr>
              <a:t>partner</a:t>
            </a:r>
            <a:r>
              <a:rPr lang="de-DE" sz="2880" dirty="0">
                <a:solidFill>
                  <a:schemeClr val="bg1"/>
                </a:solidFill>
              </a:rPr>
              <a:t> (</a:t>
            </a:r>
            <a:r>
              <a:rPr lang="de-DE" sz="2880" dirty="0" err="1">
                <a:solidFill>
                  <a:schemeClr val="bg1"/>
                </a:solidFill>
              </a:rPr>
              <a:t>attractiveness</a:t>
            </a:r>
            <a:r>
              <a:rPr lang="de-DE" sz="2880" dirty="0">
                <a:solidFill>
                  <a:schemeClr val="bg1"/>
                </a:solidFill>
              </a:rPr>
              <a:t>, </a:t>
            </a:r>
            <a:r>
              <a:rPr lang="de-DE" sz="2880" dirty="0" err="1">
                <a:solidFill>
                  <a:schemeClr val="bg1"/>
                </a:solidFill>
              </a:rPr>
              <a:t>similarity</a:t>
            </a:r>
            <a:r>
              <a:rPr lang="de-DE" sz="2880" dirty="0">
                <a:solidFill>
                  <a:schemeClr val="bg1"/>
                </a:solidFill>
              </a:rPr>
              <a:t>).</a:t>
            </a:r>
          </a:p>
          <a:p>
            <a:pPr marL="0" indent="0">
              <a:buNone/>
            </a:pPr>
            <a:r>
              <a:rPr lang="de-DE" sz="2880" dirty="0">
                <a:solidFill>
                  <a:schemeClr val="bg1"/>
                </a:solidFill>
              </a:rPr>
              <a:t>This </a:t>
            </a:r>
            <a:r>
              <a:rPr lang="de-DE" sz="2880" dirty="0" err="1">
                <a:solidFill>
                  <a:schemeClr val="bg1"/>
                </a:solidFill>
              </a:rPr>
              <a:t>unconscious</a:t>
            </a:r>
            <a:r>
              <a:rPr lang="de-DE" sz="2880" dirty="0">
                <a:solidFill>
                  <a:schemeClr val="bg1"/>
                </a:solidFill>
              </a:rPr>
              <a:t> </a:t>
            </a:r>
            <a:r>
              <a:rPr lang="de-DE" sz="2880" dirty="0" err="1">
                <a:solidFill>
                  <a:schemeClr val="bg1"/>
                </a:solidFill>
              </a:rPr>
              <a:t>effect</a:t>
            </a:r>
            <a:r>
              <a:rPr lang="de-DE" sz="2880" dirty="0">
                <a:solidFill>
                  <a:schemeClr val="bg1"/>
                </a:solidFill>
              </a:rPr>
              <a:t> </a:t>
            </a:r>
            <a:r>
              <a:rPr lang="de-DE" sz="2880" dirty="0" err="1">
                <a:solidFill>
                  <a:schemeClr val="bg1"/>
                </a:solidFill>
              </a:rPr>
              <a:t>can</a:t>
            </a:r>
            <a:r>
              <a:rPr lang="de-DE" sz="2880" dirty="0">
                <a:solidFill>
                  <a:schemeClr val="bg1"/>
                </a:solidFill>
              </a:rPr>
              <a:t> </a:t>
            </a:r>
            <a:r>
              <a:rPr lang="de-DE" sz="2880" dirty="0" err="1">
                <a:solidFill>
                  <a:schemeClr val="bg1"/>
                </a:solidFill>
              </a:rPr>
              <a:t>have</a:t>
            </a:r>
            <a:r>
              <a:rPr lang="de-DE" sz="2880" dirty="0">
                <a:solidFill>
                  <a:schemeClr val="bg1"/>
                </a:solidFill>
              </a:rPr>
              <a:t> a </a:t>
            </a:r>
            <a:r>
              <a:rPr lang="de-DE" sz="2880" dirty="0" err="1">
                <a:solidFill>
                  <a:schemeClr val="bg1"/>
                </a:solidFill>
              </a:rPr>
              <a:t>profound</a:t>
            </a:r>
            <a:r>
              <a:rPr lang="de-DE" sz="2880" dirty="0">
                <a:solidFill>
                  <a:schemeClr val="bg1"/>
                </a:solidFill>
              </a:rPr>
              <a:t> </a:t>
            </a:r>
            <a:r>
              <a:rPr lang="de-DE" sz="2880" dirty="0" err="1">
                <a:solidFill>
                  <a:schemeClr val="bg1"/>
                </a:solidFill>
              </a:rPr>
              <a:t>impact</a:t>
            </a:r>
            <a:r>
              <a:rPr lang="de-DE" sz="2880" dirty="0">
                <a:solidFill>
                  <a:schemeClr val="bg1"/>
                </a:solidFill>
              </a:rPr>
              <a:t> on </a:t>
            </a:r>
            <a:r>
              <a:rPr lang="de-DE" sz="2880" dirty="0" err="1">
                <a:solidFill>
                  <a:schemeClr val="bg1"/>
                </a:solidFill>
              </a:rPr>
              <a:t>how</a:t>
            </a:r>
            <a:r>
              <a:rPr lang="de-DE" sz="2880" dirty="0">
                <a:solidFill>
                  <a:schemeClr val="bg1"/>
                </a:solidFill>
              </a:rPr>
              <a:t> </a:t>
            </a:r>
            <a:r>
              <a:rPr lang="de-DE" sz="2880" dirty="0" err="1">
                <a:solidFill>
                  <a:schemeClr val="bg1"/>
                </a:solidFill>
              </a:rPr>
              <a:t>decisions</a:t>
            </a:r>
            <a:r>
              <a:rPr lang="de-DE" sz="2880" dirty="0">
                <a:solidFill>
                  <a:schemeClr val="bg1"/>
                </a:solidFill>
              </a:rPr>
              <a:t> </a:t>
            </a:r>
            <a:r>
              <a:rPr lang="de-DE" sz="2880" dirty="0" err="1">
                <a:solidFill>
                  <a:schemeClr val="bg1"/>
                </a:solidFill>
              </a:rPr>
              <a:t>are</a:t>
            </a:r>
            <a:r>
              <a:rPr lang="de-DE" sz="2880" dirty="0">
                <a:solidFill>
                  <a:schemeClr val="bg1"/>
                </a:solidFill>
              </a:rPr>
              <a:t> </a:t>
            </a:r>
            <a:r>
              <a:rPr lang="de-DE" sz="2880" dirty="0" err="1">
                <a:solidFill>
                  <a:schemeClr val="bg1"/>
                </a:solidFill>
              </a:rPr>
              <a:t>made</a:t>
            </a:r>
            <a:r>
              <a:rPr lang="de-DE" sz="2880" dirty="0">
                <a:solidFill>
                  <a:schemeClr val="bg1"/>
                </a:solidFill>
              </a:rPr>
              <a:t> and </a:t>
            </a:r>
            <a:r>
              <a:rPr lang="de-DE" sz="2880" dirty="0" err="1">
                <a:solidFill>
                  <a:schemeClr val="bg1"/>
                </a:solidFill>
              </a:rPr>
              <a:t>what</a:t>
            </a:r>
            <a:r>
              <a:rPr lang="de-DE" sz="2880" dirty="0">
                <a:solidFill>
                  <a:schemeClr val="bg1"/>
                </a:solidFill>
              </a:rPr>
              <a:t> </a:t>
            </a:r>
            <a:r>
              <a:rPr lang="de-DE" sz="2880" dirty="0" err="1">
                <a:solidFill>
                  <a:schemeClr val="bg1"/>
                </a:solidFill>
              </a:rPr>
              <a:t>one</a:t>
            </a:r>
            <a:r>
              <a:rPr lang="de-DE" sz="2880" dirty="0">
                <a:solidFill>
                  <a:schemeClr val="bg1"/>
                </a:solidFill>
              </a:rPr>
              <a:t> </a:t>
            </a:r>
            <a:r>
              <a:rPr lang="de-DE" sz="2880" dirty="0" err="1">
                <a:solidFill>
                  <a:schemeClr val="bg1"/>
                </a:solidFill>
              </a:rPr>
              <a:t>invests</a:t>
            </a:r>
            <a:r>
              <a:rPr lang="de-DE" sz="2880" dirty="0">
                <a:solidFill>
                  <a:schemeClr val="bg1"/>
                </a:solidFill>
              </a:rPr>
              <a:t> in (</a:t>
            </a:r>
            <a:r>
              <a:rPr lang="de-DE" sz="2880" dirty="0" err="1">
                <a:solidFill>
                  <a:schemeClr val="bg1"/>
                </a:solidFill>
              </a:rPr>
              <a:t>personally</a:t>
            </a:r>
            <a:r>
              <a:rPr lang="de-DE" sz="2880" dirty="0">
                <a:solidFill>
                  <a:schemeClr val="bg1"/>
                </a:solidFill>
              </a:rPr>
              <a:t>, </a:t>
            </a:r>
            <a:r>
              <a:rPr lang="de-DE" sz="2880" dirty="0" err="1">
                <a:solidFill>
                  <a:schemeClr val="bg1"/>
                </a:solidFill>
              </a:rPr>
              <a:t>or</a:t>
            </a:r>
            <a:r>
              <a:rPr lang="de-DE" sz="2880" dirty="0">
                <a:solidFill>
                  <a:schemeClr val="bg1"/>
                </a:solidFill>
              </a:rPr>
              <a:t> </a:t>
            </a:r>
            <a:r>
              <a:rPr lang="de-DE" sz="2880" dirty="0" err="1">
                <a:solidFill>
                  <a:schemeClr val="bg1"/>
                </a:solidFill>
              </a:rPr>
              <a:t>materially</a:t>
            </a:r>
            <a:r>
              <a:rPr lang="de-DE" sz="2880" dirty="0">
                <a:solidFill>
                  <a:schemeClr val="bg1"/>
                </a:solidFill>
              </a:rPr>
              <a:t>).</a:t>
            </a:r>
          </a:p>
          <a:p>
            <a:pPr marL="0" indent="0">
              <a:buNone/>
            </a:pPr>
            <a:r>
              <a:rPr lang="de-DE" sz="2880" dirty="0" err="1">
                <a:solidFill>
                  <a:schemeClr val="bg1"/>
                </a:solidFill>
              </a:rPr>
              <a:t>Modification</a:t>
            </a:r>
            <a:r>
              <a:rPr lang="de-DE" sz="2880" dirty="0">
                <a:solidFill>
                  <a:schemeClr val="bg1"/>
                </a:solidFill>
              </a:rPr>
              <a:t> and counter-regulation </a:t>
            </a:r>
            <a:r>
              <a:rPr lang="de-DE" sz="2880" dirty="0" err="1">
                <a:solidFill>
                  <a:schemeClr val="bg1"/>
                </a:solidFill>
              </a:rPr>
              <a:t>of</a:t>
            </a:r>
            <a:r>
              <a:rPr lang="de-DE" sz="2880" dirty="0">
                <a:solidFill>
                  <a:schemeClr val="bg1"/>
                </a:solidFill>
              </a:rPr>
              <a:t> initial </a:t>
            </a:r>
            <a:r>
              <a:rPr lang="de-DE" sz="2880" dirty="0" err="1">
                <a:solidFill>
                  <a:schemeClr val="bg1"/>
                </a:solidFill>
              </a:rPr>
              <a:t>tendencies</a:t>
            </a:r>
            <a:r>
              <a:rPr lang="de-DE" sz="2880" dirty="0">
                <a:solidFill>
                  <a:schemeClr val="bg1"/>
                </a:solidFill>
              </a:rPr>
              <a:t> </a:t>
            </a:r>
            <a:r>
              <a:rPr lang="de-DE" sz="2880" dirty="0" err="1">
                <a:solidFill>
                  <a:schemeClr val="bg1"/>
                </a:solidFill>
              </a:rPr>
              <a:t>requires</a:t>
            </a:r>
            <a:r>
              <a:rPr lang="de-DE" sz="2880" dirty="0">
                <a:solidFill>
                  <a:schemeClr val="bg1"/>
                </a:solidFill>
              </a:rPr>
              <a:t> </a:t>
            </a:r>
            <a:r>
              <a:rPr lang="de-DE" sz="2880" dirty="0" err="1">
                <a:solidFill>
                  <a:schemeClr val="bg1"/>
                </a:solidFill>
              </a:rPr>
              <a:t>effort</a:t>
            </a:r>
            <a:r>
              <a:rPr lang="de-DE" sz="2880" dirty="0">
                <a:solidFill>
                  <a:schemeClr val="bg1"/>
                </a:solidFill>
              </a:rPr>
              <a:t> and time (e.g. </a:t>
            </a:r>
            <a:r>
              <a:rPr lang="de-DE" sz="2880" dirty="0" err="1">
                <a:solidFill>
                  <a:schemeClr val="bg1"/>
                </a:solidFill>
              </a:rPr>
              <a:t>overcoming</a:t>
            </a:r>
            <a:r>
              <a:rPr lang="de-DE" sz="2880" dirty="0">
                <a:solidFill>
                  <a:schemeClr val="bg1"/>
                </a:solidFill>
              </a:rPr>
              <a:t> stereotypes).</a:t>
            </a:r>
          </a:p>
          <a:p>
            <a:pPr marL="0" indent="0">
              <a:buNone/>
            </a:pPr>
            <a:r>
              <a:rPr lang="de-DE" sz="2880" dirty="0">
                <a:solidFill>
                  <a:schemeClr val="bg1"/>
                </a:solidFill>
              </a:rPr>
              <a:t>Main </a:t>
            </a:r>
            <a:r>
              <a:rPr lang="de-DE" sz="2880" dirty="0" err="1">
                <a:solidFill>
                  <a:schemeClr val="bg1"/>
                </a:solidFill>
              </a:rPr>
              <a:t>factors</a:t>
            </a:r>
            <a:r>
              <a:rPr lang="de-DE" sz="2880" dirty="0">
                <a:solidFill>
                  <a:schemeClr val="bg1"/>
                </a:solidFill>
              </a:rPr>
              <a:t> </a:t>
            </a:r>
            <a:r>
              <a:rPr lang="de-DE" sz="2880" dirty="0" err="1">
                <a:solidFill>
                  <a:schemeClr val="bg1"/>
                </a:solidFill>
              </a:rPr>
              <a:t>for</a:t>
            </a:r>
            <a:r>
              <a:rPr lang="de-DE" sz="2880" dirty="0">
                <a:solidFill>
                  <a:schemeClr val="bg1"/>
                </a:solidFill>
              </a:rPr>
              <a:t> </a:t>
            </a:r>
            <a:r>
              <a:rPr lang="de-DE" sz="2880" dirty="0" err="1">
                <a:solidFill>
                  <a:schemeClr val="bg1"/>
                </a:solidFill>
              </a:rPr>
              <a:t>the</a:t>
            </a:r>
            <a:r>
              <a:rPr lang="de-DE" sz="2880" dirty="0">
                <a:solidFill>
                  <a:schemeClr val="bg1"/>
                </a:solidFill>
              </a:rPr>
              <a:t> </a:t>
            </a:r>
            <a:r>
              <a:rPr lang="de-DE" sz="2880" dirty="0" err="1">
                <a:solidFill>
                  <a:schemeClr val="bg1"/>
                </a:solidFill>
              </a:rPr>
              <a:t>building</a:t>
            </a:r>
            <a:r>
              <a:rPr lang="de-DE" sz="2880" dirty="0">
                <a:solidFill>
                  <a:schemeClr val="bg1"/>
                </a:solidFill>
              </a:rPr>
              <a:t> </a:t>
            </a:r>
            <a:r>
              <a:rPr lang="de-DE" sz="2880" dirty="0" err="1">
                <a:solidFill>
                  <a:schemeClr val="bg1"/>
                </a:solidFill>
              </a:rPr>
              <a:t>of</a:t>
            </a:r>
            <a:r>
              <a:rPr lang="de-DE" sz="2880" dirty="0">
                <a:solidFill>
                  <a:schemeClr val="bg1"/>
                </a:solidFill>
              </a:rPr>
              <a:t> </a:t>
            </a:r>
            <a:r>
              <a:rPr lang="de-DE" sz="2880" dirty="0" err="1">
                <a:solidFill>
                  <a:schemeClr val="bg1"/>
                </a:solidFill>
              </a:rPr>
              <a:t>trust</a:t>
            </a:r>
            <a:r>
              <a:rPr lang="de-DE" sz="2880" dirty="0">
                <a:solidFill>
                  <a:schemeClr val="bg1"/>
                </a:solidFill>
              </a:rPr>
              <a:t> in a HH-</a:t>
            </a:r>
            <a:r>
              <a:rPr lang="de-DE" sz="2880" dirty="0" err="1">
                <a:solidFill>
                  <a:schemeClr val="bg1"/>
                </a:solidFill>
              </a:rPr>
              <a:t>interaction</a:t>
            </a:r>
            <a:r>
              <a:rPr lang="de-DE" sz="2880" dirty="0">
                <a:solidFill>
                  <a:schemeClr val="bg1"/>
                </a:solidFill>
              </a:rPr>
              <a:t> (</a:t>
            </a:r>
            <a:r>
              <a:rPr lang="de-DE" sz="2880" dirty="0" err="1">
                <a:solidFill>
                  <a:schemeClr val="bg1"/>
                </a:solidFill>
              </a:rPr>
              <a:t>ability</a:t>
            </a:r>
            <a:r>
              <a:rPr lang="de-DE" sz="2880" dirty="0">
                <a:solidFill>
                  <a:schemeClr val="bg1"/>
                </a:solidFill>
              </a:rPr>
              <a:t>, </a:t>
            </a:r>
            <a:r>
              <a:rPr lang="de-DE" sz="2880" dirty="0" err="1">
                <a:solidFill>
                  <a:schemeClr val="bg1"/>
                </a:solidFill>
              </a:rPr>
              <a:t>benevolence</a:t>
            </a:r>
            <a:r>
              <a:rPr lang="de-DE" sz="2880" dirty="0">
                <a:solidFill>
                  <a:schemeClr val="bg1"/>
                </a:solidFill>
              </a:rPr>
              <a:t>, </a:t>
            </a:r>
            <a:r>
              <a:rPr lang="de-DE" sz="2880" dirty="0" err="1">
                <a:solidFill>
                  <a:schemeClr val="bg1"/>
                </a:solidFill>
              </a:rPr>
              <a:t>integrity</a:t>
            </a:r>
            <a:r>
              <a:rPr lang="de-DE" sz="2880" dirty="0">
                <a:solidFill>
                  <a:schemeClr val="bg1"/>
                </a:solidFill>
              </a:rPr>
              <a:t>) </a:t>
            </a:r>
            <a:r>
              <a:rPr lang="de-DE" sz="2880" dirty="0" err="1">
                <a:solidFill>
                  <a:schemeClr val="bg1"/>
                </a:solidFill>
              </a:rPr>
              <a:t>have</a:t>
            </a:r>
            <a:r>
              <a:rPr lang="de-DE" sz="2880" dirty="0">
                <a:solidFill>
                  <a:schemeClr val="bg1"/>
                </a:solidFill>
              </a:rPr>
              <a:t> </a:t>
            </a:r>
            <a:r>
              <a:rPr lang="de-DE" sz="2880" dirty="0" err="1">
                <a:solidFill>
                  <a:schemeClr val="bg1"/>
                </a:solidFill>
              </a:rPr>
              <a:t>corresponding</a:t>
            </a:r>
            <a:r>
              <a:rPr lang="de-DE" sz="2880" dirty="0">
                <a:solidFill>
                  <a:schemeClr val="bg1"/>
                </a:solidFill>
              </a:rPr>
              <a:t> </a:t>
            </a:r>
            <a:r>
              <a:rPr lang="de-DE" sz="2880" dirty="0" err="1">
                <a:solidFill>
                  <a:schemeClr val="bg1"/>
                </a:solidFill>
              </a:rPr>
              <a:t>factors</a:t>
            </a:r>
            <a:r>
              <a:rPr lang="de-DE" sz="2880" dirty="0">
                <a:solidFill>
                  <a:schemeClr val="bg1"/>
                </a:solidFill>
              </a:rPr>
              <a:t> in </a:t>
            </a:r>
            <a:r>
              <a:rPr lang="de-DE" sz="2880" dirty="0" err="1">
                <a:solidFill>
                  <a:schemeClr val="bg1"/>
                </a:solidFill>
              </a:rPr>
              <a:t>the</a:t>
            </a:r>
            <a:r>
              <a:rPr lang="de-DE" sz="2880" dirty="0">
                <a:solidFill>
                  <a:schemeClr val="bg1"/>
                </a:solidFill>
              </a:rPr>
              <a:t> </a:t>
            </a:r>
            <a:r>
              <a:rPr lang="de-DE" sz="2880" dirty="0" err="1">
                <a:solidFill>
                  <a:schemeClr val="bg1"/>
                </a:solidFill>
              </a:rPr>
              <a:t>case</a:t>
            </a:r>
            <a:r>
              <a:rPr lang="de-DE" sz="2880" dirty="0">
                <a:solidFill>
                  <a:schemeClr val="bg1"/>
                </a:solidFill>
              </a:rPr>
              <a:t> </a:t>
            </a:r>
            <a:r>
              <a:rPr lang="de-DE" sz="2880" dirty="0" err="1">
                <a:solidFill>
                  <a:schemeClr val="bg1"/>
                </a:solidFill>
              </a:rPr>
              <a:t>of</a:t>
            </a:r>
            <a:r>
              <a:rPr lang="de-DE" sz="2880" dirty="0">
                <a:solidFill>
                  <a:schemeClr val="bg1"/>
                </a:solidFill>
              </a:rPr>
              <a:t> HS-</a:t>
            </a:r>
            <a:r>
              <a:rPr lang="de-DE" sz="2880" dirty="0" err="1">
                <a:solidFill>
                  <a:schemeClr val="bg1"/>
                </a:solidFill>
              </a:rPr>
              <a:t>interaction</a:t>
            </a:r>
            <a:r>
              <a:rPr lang="de-DE" sz="2880" dirty="0">
                <a:solidFill>
                  <a:schemeClr val="bg1"/>
                </a:solidFill>
              </a:rPr>
              <a:t> (</a:t>
            </a:r>
            <a:r>
              <a:rPr lang="de-DE" sz="2880" dirty="0" err="1">
                <a:solidFill>
                  <a:schemeClr val="bg1"/>
                </a:solidFill>
              </a:rPr>
              <a:t>functionality</a:t>
            </a:r>
            <a:r>
              <a:rPr lang="de-DE" sz="2880" dirty="0">
                <a:solidFill>
                  <a:schemeClr val="bg1"/>
                </a:solidFill>
              </a:rPr>
              <a:t>, </a:t>
            </a:r>
            <a:r>
              <a:rPr lang="de-DE" sz="2880" dirty="0" err="1">
                <a:solidFill>
                  <a:schemeClr val="bg1"/>
                </a:solidFill>
              </a:rPr>
              <a:t>helpfulness</a:t>
            </a:r>
            <a:r>
              <a:rPr lang="de-DE" sz="2880" dirty="0">
                <a:solidFill>
                  <a:schemeClr val="bg1"/>
                </a:solidFill>
              </a:rPr>
              <a:t>, </a:t>
            </a:r>
            <a:r>
              <a:rPr lang="de-DE" sz="2880" dirty="0" err="1">
                <a:solidFill>
                  <a:schemeClr val="bg1"/>
                </a:solidFill>
              </a:rPr>
              <a:t>reliability</a:t>
            </a:r>
            <a:r>
              <a:rPr lang="de-DE" sz="2880" dirty="0">
                <a:solidFill>
                  <a:schemeClr val="bg1"/>
                </a:solidFill>
              </a:rPr>
              <a:t>). </a:t>
            </a:r>
          </a:p>
          <a:p>
            <a:pPr marL="0" indent="0">
              <a:buNone/>
            </a:pPr>
            <a:r>
              <a:rPr lang="de-DE" sz="2880" dirty="0" err="1">
                <a:solidFill>
                  <a:schemeClr val="bg1"/>
                </a:solidFill>
              </a:rPr>
              <a:t>Persuasiveness</a:t>
            </a:r>
            <a:r>
              <a:rPr lang="de-DE" sz="2880" dirty="0">
                <a:solidFill>
                  <a:schemeClr val="bg1"/>
                </a:solidFill>
              </a:rPr>
              <a:t> </a:t>
            </a:r>
            <a:r>
              <a:rPr lang="de-DE" sz="2880" dirty="0" err="1">
                <a:solidFill>
                  <a:schemeClr val="bg1"/>
                </a:solidFill>
              </a:rPr>
              <a:t>enhances</a:t>
            </a:r>
            <a:r>
              <a:rPr lang="de-DE" sz="2880" dirty="0">
                <a:solidFill>
                  <a:schemeClr val="bg1"/>
                </a:solidFill>
              </a:rPr>
              <a:t> </a:t>
            </a:r>
            <a:r>
              <a:rPr lang="de-DE" sz="2880" dirty="0" err="1">
                <a:solidFill>
                  <a:schemeClr val="bg1"/>
                </a:solidFill>
              </a:rPr>
              <a:t>trust</a:t>
            </a:r>
            <a:r>
              <a:rPr lang="de-DE" sz="2880" dirty="0">
                <a:solidFill>
                  <a:schemeClr val="bg1"/>
                </a:solidFill>
              </a:rPr>
              <a:t>, </a:t>
            </a:r>
            <a:r>
              <a:rPr lang="de-DE" sz="2880" dirty="0" err="1">
                <a:solidFill>
                  <a:schemeClr val="bg1"/>
                </a:solidFill>
              </a:rPr>
              <a:t>as</a:t>
            </a:r>
            <a:r>
              <a:rPr lang="de-DE" sz="2880" dirty="0">
                <a:solidFill>
                  <a:schemeClr val="bg1"/>
                </a:solidFill>
              </a:rPr>
              <a:t> </a:t>
            </a:r>
            <a:r>
              <a:rPr lang="de-DE" sz="2880" dirty="0" err="1">
                <a:solidFill>
                  <a:schemeClr val="bg1"/>
                </a:solidFill>
              </a:rPr>
              <a:t>we</a:t>
            </a:r>
            <a:r>
              <a:rPr lang="de-DE" sz="2880" dirty="0">
                <a:solidFill>
                  <a:schemeClr val="bg1"/>
                </a:solidFill>
              </a:rPr>
              <a:t> </a:t>
            </a:r>
            <a:r>
              <a:rPr lang="de-DE" sz="2880" dirty="0" err="1">
                <a:solidFill>
                  <a:schemeClr val="bg1"/>
                </a:solidFill>
              </a:rPr>
              <a:t>get</a:t>
            </a:r>
            <a:r>
              <a:rPr lang="de-DE" sz="2880" dirty="0">
                <a:solidFill>
                  <a:schemeClr val="bg1"/>
                </a:solidFill>
              </a:rPr>
              <a:t> </a:t>
            </a:r>
            <a:r>
              <a:rPr lang="de-DE" sz="2880" dirty="0" err="1">
                <a:solidFill>
                  <a:schemeClr val="bg1"/>
                </a:solidFill>
              </a:rPr>
              <a:t>easier</a:t>
            </a:r>
            <a:r>
              <a:rPr lang="de-DE" sz="2880" dirty="0">
                <a:solidFill>
                  <a:schemeClr val="bg1"/>
                </a:solidFill>
              </a:rPr>
              <a:t> </a:t>
            </a:r>
            <a:r>
              <a:rPr lang="de-DE" sz="2880" dirty="0" err="1">
                <a:solidFill>
                  <a:schemeClr val="bg1"/>
                </a:solidFill>
              </a:rPr>
              <a:t>convinced</a:t>
            </a:r>
            <a:r>
              <a:rPr lang="de-DE" sz="2880" dirty="0">
                <a:solidFill>
                  <a:schemeClr val="bg1"/>
                </a:solidFill>
              </a:rPr>
              <a:t> </a:t>
            </a:r>
            <a:r>
              <a:rPr lang="de-DE" sz="2880" dirty="0" err="1">
                <a:solidFill>
                  <a:schemeClr val="bg1"/>
                </a:solidFill>
              </a:rPr>
              <a:t>of</a:t>
            </a:r>
            <a:r>
              <a:rPr lang="de-DE" sz="2880" dirty="0">
                <a:solidFill>
                  <a:schemeClr val="bg1"/>
                </a:solidFill>
              </a:rPr>
              <a:t> </a:t>
            </a:r>
            <a:r>
              <a:rPr lang="de-DE" sz="2880" dirty="0" err="1">
                <a:solidFill>
                  <a:schemeClr val="bg1"/>
                </a:solidFill>
              </a:rPr>
              <a:t>someone‘s</a:t>
            </a:r>
            <a:r>
              <a:rPr lang="de-DE" sz="2880" dirty="0">
                <a:solidFill>
                  <a:schemeClr val="bg1"/>
                </a:solidFill>
              </a:rPr>
              <a:t> </a:t>
            </a:r>
            <a:r>
              <a:rPr lang="de-DE" sz="2880" dirty="0" err="1">
                <a:solidFill>
                  <a:schemeClr val="bg1"/>
                </a:solidFill>
              </a:rPr>
              <a:t>abilities</a:t>
            </a:r>
            <a:r>
              <a:rPr lang="de-DE" sz="2880" dirty="0">
                <a:solidFill>
                  <a:schemeClr val="bg1"/>
                </a:solidFill>
              </a:rPr>
              <a:t>, </a:t>
            </a:r>
            <a:r>
              <a:rPr lang="de-DE" sz="2880" dirty="0" err="1">
                <a:solidFill>
                  <a:schemeClr val="bg1"/>
                </a:solidFill>
              </a:rPr>
              <a:t>integrity</a:t>
            </a:r>
            <a:r>
              <a:rPr lang="de-DE" sz="2880" dirty="0">
                <a:solidFill>
                  <a:schemeClr val="bg1"/>
                </a:solidFill>
              </a:rPr>
              <a:t> and </a:t>
            </a:r>
            <a:r>
              <a:rPr lang="de-DE" sz="2880" dirty="0" err="1">
                <a:solidFill>
                  <a:schemeClr val="bg1"/>
                </a:solidFill>
              </a:rPr>
              <a:t>benevolence</a:t>
            </a:r>
            <a:r>
              <a:rPr lang="de-DE" sz="2880" dirty="0">
                <a:solidFill>
                  <a:schemeClr val="bg1"/>
                </a:solidFill>
              </a:rPr>
              <a:t>. Also, </a:t>
            </a:r>
            <a:r>
              <a:rPr lang="de-DE" sz="2880" dirty="0" err="1">
                <a:solidFill>
                  <a:schemeClr val="bg1"/>
                </a:solidFill>
              </a:rPr>
              <a:t>we</a:t>
            </a:r>
            <a:r>
              <a:rPr lang="de-DE" sz="2880" dirty="0">
                <a:solidFill>
                  <a:schemeClr val="bg1"/>
                </a:solidFill>
              </a:rPr>
              <a:t> </a:t>
            </a:r>
            <a:r>
              <a:rPr lang="de-DE" sz="2880" dirty="0" err="1">
                <a:solidFill>
                  <a:schemeClr val="bg1"/>
                </a:solidFill>
              </a:rPr>
              <a:t>tend</a:t>
            </a:r>
            <a:r>
              <a:rPr lang="de-DE" sz="2880" dirty="0">
                <a:solidFill>
                  <a:schemeClr val="bg1"/>
                </a:solidFill>
              </a:rPr>
              <a:t> </a:t>
            </a:r>
            <a:r>
              <a:rPr lang="de-DE" sz="2880" dirty="0" err="1">
                <a:solidFill>
                  <a:schemeClr val="bg1"/>
                </a:solidFill>
              </a:rPr>
              <a:t>to</a:t>
            </a:r>
            <a:r>
              <a:rPr lang="de-DE" sz="2880" dirty="0">
                <a:solidFill>
                  <a:schemeClr val="bg1"/>
                </a:solidFill>
              </a:rPr>
              <a:t> </a:t>
            </a:r>
            <a:r>
              <a:rPr lang="de-DE" sz="2880" dirty="0" err="1">
                <a:solidFill>
                  <a:schemeClr val="bg1"/>
                </a:solidFill>
              </a:rPr>
              <a:t>trust</a:t>
            </a:r>
            <a:r>
              <a:rPr lang="de-DE" sz="2880" dirty="0">
                <a:solidFill>
                  <a:schemeClr val="bg1"/>
                </a:solidFill>
              </a:rPr>
              <a:t> </a:t>
            </a:r>
            <a:r>
              <a:rPr lang="de-DE" sz="2880" dirty="0" err="1">
                <a:solidFill>
                  <a:schemeClr val="bg1"/>
                </a:solidFill>
              </a:rPr>
              <a:t>those</a:t>
            </a:r>
            <a:r>
              <a:rPr lang="de-DE" sz="2880" dirty="0">
                <a:solidFill>
                  <a:schemeClr val="bg1"/>
                </a:solidFill>
              </a:rPr>
              <a:t> </a:t>
            </a:r>
            <a:r>
              <a:rPr lang="de-DE" sz="2880" dirty="0" err="1">
                <a:solidFill>
                  <a:schemeClr val="bg1"/>
                </a:solidFill>
              </a:rPr>
              <a:t>who</a:t>
            </a:r>
            <a:r>
              <a:rPr lang="de-DE" sz="2880" dirty="0">
                <a:solidFill>
                  <a:schemeClr val="bg1"/>
                </a:solidFill>
              </a:rPr>
              <a:t> </a:t>
            </a:r>
            <a:r>
              <a:rPr lang="de-DE" sz="2880" dirty="0" err="1">
                <a:solidFill>
                  <a:schemeClr val="bg1"/>
                </a:solidFill>
              </a:rPr>
              <a:t>have</a:t>
            </a:r>
            <a:r>
              <a:rPr lang="de-DE" sz="2880" dirty="0">
                <a:solidFill>
                  <a:schemeClr val="bg1"/>
                </a:solidFill>
              </a:rPr>
              <a:t> </a:t>
            </a:r>
            <a:r>
              <a:rPr lang="de-DE" sz="2880" dirty="0" err="1">
                <a:solidFill>
                  <a:schemeClr val="bg1"/>
                </a:solidFill>
              </a:rPr>
              <a:t>convinced</a:t>
            </a:r>
            <a:r>
              <a:rPr lang="de-DE" sz="2880" dirty="0">
                <a:solidFill>
                  <a:schemeClr val="bg1"/>
                </a:solidFill>
              </a:rPr>
              <a:t> </a:t>
            </a:r>
            <a:r>
              <a:rPr lang="de-DE" sz="2880" dirty="0" err="1">
                <a:solidFill>
                  <a:schemeClr val="bg1"/>
                </a:solidFill>
              </a:rPr>
              <a:t>us</a:t>
            </a:r>
            <a:r>
              <a:rPr lang="de-DE" sz="2880" dirty="0">
                <a:solidFill>
                  <a:schemeClr val="bg1"/>
                </a:solidFill>
              </a:rPr>
              <a:t> </a:t>
            </a:r>
            <a:r>
              <a:rPr lang="de-DE" sz="2880" dirty="0" err="1">
                <a:solidFill>
                  <a:schemeClr val="bg1"/>
                </a:solidFill>
              </a:rPr>
              <a:t>before</a:t>
            </a:r>
            <a:r>
              <a:rPr lang="de-DE" sz="2880" dirty="0">
                <a:solidFill>
                  <a:schemeClr val="bg1"/>
                </a:solidFill>
              </a:rPr>
              <a:t>.</a:t>
            </a:r>
          </a:p>
          <a:p>
            <a:pPr marL="0" indent="0">
              <a:buNone/>
            </a:pPr>
            <a:endParaRPr lang="de-DE" sz="2880" dirty="0">
              <a:solidFill>
                <a:schemeClr val="bg1"/>
              </a:solidFill>
            </a:endParaRPr>
          </a:p>
        </p:txBody>
      </p:sp>
    </p:spTree>
    <p:extLst>
      <p:ext uri="{BB962C8B-B14F-4D97-AF65-F5344CB8AC3E}">
        <p14:creationId xmlns:p14="http://schemas.microsoft.com/office/powerpoint/2010/main" val="33405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B3702-8155-8734-21AE-EB31DCFB674A}"/>
              </a:ext>
            </a:extLst>
          </p:cNvPr>
          <p:cNvPicPr>
            <a:picLocks noChangeAspect="1"/>
          </p:cNvPicPr>
          <p:nvPr/>
        </p:nvPicPr>
        <p:blipFill>
          <a:blip r:embed="rId3" cstate="email">
            <a:alphaModFix amt="16000"/>
            <a:extLst>
              <a:ext uri="{28A0092B-C50C-407E-A947-70E740481C1C}">
                <a14:useLocalDpi xmlns:a14="http://schemas.microsoft.com/office/drawing/2010/main"/>
              </a:ext>
            </a:extLst>
          </a:blip>
          <a:stretch>
            <a:fillRect/>
          </a:stretch>
        </p:blipFill>
        <p:spPr>
          <a:xfrm>
            <a:off x="0" y="221651"/>
            <a:ext cx="14630400" cy="7786298"/>
          </a:xfrm>
          <a:prstGeom prst="rect">
            <a:avLst/>
          </a:prstGeom>
        </p:spPr>
      </p:pic>
      <p:sp>
        <p:nvSpPr>
          <p:cNvPr id="2" name="Tittel 1"/>
          <p:cNvSpPr>
            <a:spLocks noGrp="1"/>
          </p:cNvSpPr>
          <p:nvPr>
            <p:ph type="title"/>
          </p:nvPr>
        </p:nvSpPr>
        <p:spPr>
          <a:xfrm>
            <a:off x="3018452" y="643652"/>
            <a:ext cx="9464040" cy="817244"/>
          </a:xfrm>
        </p:spPr>
        <p:txBody>
          <a:bodyPr>
            <a:normAutofit fontScale="90000"/>
          </a:bodyPr>
          <a:lstStyle/>
          <a:p>
            <a:r>
              <a:rPr lang="de-DE" dirty="0" err="1"/>
              <a:t>Social</a:t>
            </a:r>
            <a:r>
              <a:rPr lang="de-DE" dirty="0"/>
              <a:t> Media Information </a:t>
            </a:r>
            <a:r>
              <a:rPr lang="de-DE" dirty="0" err="1"/>
              <a:t>Credibility</a:t>
            </a:r>
            <a:r>
              <a:rPr lang="de-DE" dirty="0"/>
              <a:t> Model</a:t>
            </a:r>
            <a:endParaRPr lang="nb-NO" dirty="0"/>
          </a:p>
        </p:txBody>
      </p:sp>
      <p:sp>
        <p:nvSpPr>
          <p:cNvPr id="3" name="Plassholder for innhold 2"/>
          <p:cNvSpPr>
            <a:spLocks noGrp="1"/>
          </p:cNvSpPr>
          <p:nvPr>
            <p:ph idx="1"/>
          </p:nvPr>
        </p:nvSpPr>
        <p:spPr/>
        <p:txBody>
          <a:bodyPr/>
          <a:lstStyle/>
          <a:p>
            <a:r>
              <a:rPr lang="de-DE" dirty="0" err="1"/>
              <a:t>Social</a:t>
            </a:r>
            <a:r>
              <a:rPr lang="de-DE" dirty="0"/>
              <a:t> </a:t>
            </a:r>
            <a:r>
              <a:rPr lang="de-DE" dirty="0" err="1"/>
              <a:t>proof</a:t>
            </a:r>
            <a:endParaRPr lang="de-DE" dirty="0"/>
          </a:p>
          <a:p>
            <a:r>
              <a:rPr lang="de-DE" dirty="0" err="1"/>
              <a:t>Reciprocation</a:t>
            </a:r>
            <a:endParaRPr lang="nb-NO" dirty="0"/>
          </a:p>
        </p:txBody>
      </p:sp>
      <p:pic>
        <p:nvPicPr>
          <p:cNvPr id="4" name="Bilde 3"/>
          <p:cNvPicPr>
            <a:picLocks noChangeAspect="1"/>
          </p:cNvPicPr>
          <p:nvPr/>
        </p:nvPicPr>
        <p:blipFill>
          <a:blip r:embed="rId4"/>
          <a:stretch>
            <a:fillRect/>
          </a:stretch>
        </p:blipFill>
        <p:spPr>
          <a:xfrm>
            <a:off x="1372150" y="3429995"/>
            <a:ext cx="11319979" cy="3389598"/>
          </a:xfrm>
          <a:prstGeom prst="rect">
            <a:avLst/>
          </a:prstGeom>
        </p:spPr>
      </p:pic>
      <p:sp>
        <p:nvSpPr>
          <p:cNvPr id="5" name="TekstSylinder 4"/>
          <p:cNvSpPr txBox="1"/>
          <p:nvPr/>
        </p:nvSpPr>
        <p:spPr>
          <a:xfrm>
            <a:off x="11511024" y="6781191"/>
            <a:ext cx="1139094" cy="341632"/>
          </a:xfrm>
          <a:prstGeom prst="rect">
            <a:avLst/>
          </a:prstGeom>
          <a:noFill/>
        </p:spPr>
        <p:txBody>
          <a:bodyPr wrap="none" rtlCol="0">
            <a:spAutoFit/>
          </a:bodyPr>
          <a:lstStyle/>
          <a:p>
            <a:pPr defTabSz="1097280"/>
            <a:r>
              <a:rPr lang="de-DE" sz="1620" dirty="0">
                <a:solidFill>
                  <a:prstClr val="black"/>
                </a:solidFill>
                <a:latin typeface="Calibri" panose="020F0502020204030204"/>
              </a:rPr>
              <a:t>(</a:t>
            </a:r>
            <a:r>
              <a:rPr lang="de-DE" sz="1620" dirty="0" err="1">
                <a:solidFill>
                  <a:prstClr val="black"/>
                </a:solidFill>
                <a:latin typeface="Calibri" panose="020F0502020204030204"/>
              </a:rPr>
              <a:t>Pee</a:t>
            </a:r>
            <a:r>
              <a:rPr lang="de-DE" sz="1620" dirty="0">
                <a:solidFill>
                  <a:prstClr val="black"/>
                </a:solidFill>
                <a:latin typeface="Calibri" panose="020F0502020204030204"/>
              </a:rPr>
              <a:t>, 2012)</a:t>
            </a:r>
            <a:endParaRPr lang="nb-NO" sz="1620" dirty="0">
              <a:solidFill>
                <a:prstClr val="black"/>
              </a:solidFill>
              <a:latin typeface="Calibri" panose="020F0502020204030204"/>
            </a:endParaRPr>
          </a:p>
        </p:txBody>
      </p:sp>
      <p:sp>
        <p:nvSpPr>
          <p:cNvPr id="6" name="Pil høyre 5"/>
          <p:cNvSpPr/>
          <p:nvPr/>
        </p:nvSpPr>
        <p:spPr>
          <a:xfrm rot="19216804">
            <a:off x="215616" y="6800764"/>
            <a:ext cx="940918" cy="32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1620">
              <a:solidFill>
                <a:prstClr val="white"/>
              </a:solidFill>
              <a:latin typeface="Calibri" panose="020F0502020204030204"/>
            </a:endParaRPr>
          </a:p>
        </p:txBody>
      </p:sp>
    </p:spTree>
    <p:extLst>
      <p:ext uri="{BB962C8B-B14F-4D97-AF65-F5344CB8AC3E}">
        <p14:creationId xmlns:p14="http://schemas.microsoft.com/office/powerpoint/2010/main" val="785203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2BA92-D0E4-6378-8297-500E29E77C78}"/>
              </a:ext>
            </a:extLst>
          </p:cNvPr>
          <p:cNvPicPr>
            <a:picLocks noChangeAspect="1"/>
          </p:cNvPicPr>
          <p:nvPr/>
        </p:nvPicPr>
        <p:blipFill>
          <a:blip r:embed="rId3" cstate="email">
            <a:alphaModFix amt="12000"/>
            <a:extLst>
              <a:ext uri="{28A0092B-C50C-407E-A947-70E740481C1C}">
                <a14:useLocalDpi xmlns:a14="http://schemas.microsoft.com/office/drawing/2010/main"/>
              </a:ext>
            </a:extLst>
          </a:blip>
          <a:stretch>
            <a:fillRect/>
          </a:stretch>
        </p:blipFill>
        <p:spPr>
          <a:xfrm>
            <a:off x="731520" y="0"/>
            <a:ext cx="13167360" cy="8229600"/>
          </a:xfrm>
          <a:prstGeom prst="rect">
            <a:avLst/>
          </a:prstGeom>
        </p:spPr>
      </p:pic>
      <p:sp>
        <p:nvSpPr>
          <p:cNvPr id="2" name="Tittel 1"/>
          <p:cNvSpPr>
            <a:spLocks noGrp="1"/>
          </p:cNvSpPr>
          <p:nvPr>
            <p:ph type="title"/>
          </p:nvPr>
        </p:nvSpPr>
        <p:spPr>
          <a:xfrm>
            <a:off x="731521" y="837708"/>
            <a:ext cx="6451177" cy="1062190"/>
          </a:xfrm>
        </p:spPr>
        <p:txBody>
          <a:bodyPr>
            <a:normAutofit fontScale="90000"/>
          </a:bodyPr>
          <a:lstStyle/>
          <a:p>
            <a:r>
              <a:rPr lang="de-DE" dirty="0" err="1"/>
              <a:t>Trustworthiness</a:t>
            </a:r>
            <a:r>
              <a:rPr lang="de-DE" dirty="0"/>
              <a:t> </a:t>
            </a:r>
            <a:br>
              <a:rPr lang="de-DE" dirty="0"/>
            </a:br>
            <a:r>
              <a:rPr lang="de-DE" dirty="0" err="1"/>
              <a:t>of</a:t>
            </a:r>
            <a:r>
              <a:rPr lang="de-DE" dirty="0"/>
              <a:t> a </a:t>
            </a:r>
            <a:r>
              <a:rPr lang="de-DE" dirty="0" err="1"/>
              <a:t>website</a:t>
            </a:r>
            <a:endParaRPr lang="nb-NO" dirty="0"/>
          </a:p>
        </p:txBody>
      </p:sp>
      <p:pic>
        <p:nvPicPr>
          <p:cNvPr id="4" name="Plassholder for innhold 3"/>
          <p:cNvPicPr>
            <a:picLocks noGrp="1" noChangeAspect="1"/>
          </p:cNvPicPr>
          <p:nvPr>
            <p:ph idx="1"/>
          </p:nvPr>
        </p:nvPicPr>
        <p:blipFill>
          <a:blip r:embed="rId4"/>
          <a:stretch>
            <a:fillRect/>
          </a:stretch>
        </p:blipFill>
        <p:spPr>
          <a:xfrm>
            <a:off x="488162" y="3701065"/>
            <a:ext cx="7096150" cy="2350601"/>
          </a:xfrm>
          <a:prstGeom prst="rect">
            <a:avLst/>
          </a:prstGeom>
        </p:spPr>
      </p:pic>
      <p:pic>
        <p:nvPicPr>
          <p:cNvPr id="5" name="Bilde 4"/>
          <p:cNvPicPr>
            <a:picLocks noChangeAspect="1"/>
          </p:cNvPicPr>
          <p:nvPr/>
        </p:nvPicPr>
        <p:blipFill>
          <a:blip r:embed="rId5"/>
          <a:stretch>
            <a:fillRect/>
          </a:stretch>
        </p:blipFill>
        <p:spPr>
          <a:xfrm>
            <a:off x="7863666" y="837709"/>
            <a:ext cx="4416900" cy="729205"/>
          </a:xfrm>
          <a:prstGeom prst="rect">
            <a:avLst/>
          </a:prstGeom>
        </p:spPr>
      </p:pic>
      <p:pic>
        <p:nvPicPr>
          <p:cNvPr id="6" name="Bilde 5"/>
          <p:cNvPicPr>
            <a:picLocks noChangeAspect="1"/>
          </p:cNvPicPr>
          <p:nvPr/>
        </p:nvPicPr>
        <p:blipFill>
          <a:blip r:embed="rId6"/>
          <a:stretch>
            <a:fillRect/>
          </a:stretch>
        </p:blipFill>
        <p:spPr>
          <a:xfrm>
            <a:off x="7923323" y="2141710"/>
            <a:ext cx="5360416" cy="4391665"/>
          </a:xfrm>
          <a:prstGeom prst="rect">
            <a:avLst/>
          </a:prstGeom>
        </p:spPr>
      </p:pic>
    </p:spTree>
    <p:extLst>
      <p:ext uri="{BB962C8B-B14F-4D97-AF65-F5344CB8AC3E}">
        <p14:creationId xmlns:p14="http://schemas.microsoft.com/office/powerpoint/2010/main" val="416357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Data Breaches Cost 40% Less for Companies with AI-Enabled ...">
            <a:extLst>
              <a:ext uri="{FF2B5EF4-FFF2-40B4-BE49-F238E27FC236}">
                <a16:creationId xmlns:a16="http://schemas.microsoft.com/office/drawing/2014/main" id="{F205A89D-1BA0-7AF0-6F58-E6A3747BB0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 y="1"/>
            <a:ext cx="14630375"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28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86494" y="508638"/>
            <a:ext cx="10877788" cy="817244"/>
          </a:xfrm>
        </p:spPr>
        <p:txBody>
          <a:bodyPr>
            <a:normAutofit fontScale="90000"/>
          </a:bodyPr>
          <a:lstStyle/>
          <a:p>
            <a:r>
              <a:rPr lang="de-DE" dirty="0"/>
              <a:t>The </a:t>
            </a:r>
            <a:r>
              <a:rPr lang="de-DE" dirty="0" err="1"/>
              <a:t>relevance</a:t>
            </a:r>
            <a:r>
              <a:rPr lang="de-DE" dirty="0"/>
              <a:t> </a:t>
            </a:r>
            <a:r>
              <a:rPr lang="de-DE" dirty="0" err="1"/>
              <a:t>of</a:t>
            </a:r>
            <a:r>
              <a:rPr lang="de-DE" dirty="0"/>
              <a:t> </a:t>
            </a:r>
            <a:r>
              <a:rPr lang="de-DE" dirty="0" err="1"/>
              <a:t>trust</a:t>
            </a:r>
            <a:r>
              <a:rPr lang="de-DE" dirty="0"/>
              <a:t> in </a:t>
            </a:r>
            <a:r>
              <a:rPr lang="de-DE" dirty="0" err="1"/>
              <a:t>automation</a:t>
            </a:r>
            <a:r>
              <a:rPr lang="de-DE" dirty="0"/>
              <a:t>/AI</a:t>
            </a:r>
            <a:endParaRPr lang="nb-NO" dirty="0"/>
          </a:p>
        </p:txBody>
      </p:sp>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99660" y="1444502"/>
            <a:ext cx="3805838" cy="6517501"/>
          </a:xfrm>
        </p:spPr>
      </p:pic>
      <p:sp>
        <p:nvSpPr>
          <p:cNvPr id="5" name="TekstSylinder 4"/>
          <p:cNvSpPr txBox="1"/>
          <p:nvPr/>
        </p:nvSpPr>
        <p:spPr>
          <a:xfrm>
            <a:off x="5636919" y="1621810"/>
            <a:ext cx="8095705" cy="4967514"/>
          </a:xfrm>
          <a:prstGeom prst="rect">
            <a:avLst/>
          </a:prstGeom>
          <a:noFill/>
        </p:spPr>
        <p:txBody>
          <a:bodyPr wrap="square" rtlCol="0">
            <a:spAutoFit/>
          </a:bodyPr>
          <a:lstStyle/>
          <a:p>
            <a:pPr defTabSz="1097280"/>
            <a:r>
              <a:rPr lang="de-DE" sz="2880" dirty="0">
                <a:solidFill>
                  <a:prstClr val="black"/>
                </a:solidFill>
                <a:latin typeface="Calibri" panose="020F0502020204030204"/>
              </a:rPr>
              <a:t>„</a:t>
            </a:r>
            <a:r>
              <a:rPr lang="de-DE" sz="2880" dirty="0" err="1">
                <a:solidFill>
                  <a:prstClr val="black"/>
                </a:solidFill>
                <a:latin typeface="Calibri" panose="020F0502020204030204"/>
              </a:rPr>
              <a:t>Undertrust</a:t>
            </a:r>
            <a:r>
              <a:rPr lang="de-DE" sz="2880" dirty="0">
                <a:solidFill>
                  <a:prstClr val="black"/>
                </a:solidFill>
                <a:latin typeface="Calibri" panose="020F0502020204030204"/>
              </a:rPr>
              <a:t>“: </a:t>
            </a:r>
            <a:r>
              <a:rPr lang="de-DE" sz="2880" dirty="0" err="1">
                <a:solidFill>
                  <a:prstClr val="black"/>
                </a:solidFill>
                <a:latin typeface="Calibri" panose="020F0502020204030204"/>
              </a:rPr>
              <a:t>inefficient</a:t>
            </a:r>
            <a:endParaRPr lang="de-DE" sz="2880" dirty="0">
              <a:solidFill>
                <a:prstClr val="black"/>
              </a:solidFill>
              <a:latin typeface="Calibri" panose="020F0502020204030204"/>
            </a:endParaRPr>
          </a:p>
          <a:p>
            <a:pPr defTabSz="1097280"/>
            <a:r>
              <a:rPr lang="de-DE" sz="2880" dirty="0">
                <a:solidFill>
                  <a:prstClr val="black"/>
                </a:solidFill>
                <a:latin typeface="Calibri" panose="020F0502020204030204"/>
              </a:rPr>
              <a:t>„</a:t>
            </a:r>
            <a:r>
              <a:rPr lang="de-DE" sz="2880" dirty="0" err="1">
                <a:solidFill>
                  <a:prstClr val="black"/>
                </a:solidFill>
                <a:latin typeface="Calibri" panose="020F0502020204030204"/>
              </a:rPr>
              <a:t>Overtrust</a:t>
            </a:r>
            <a:r>
              <a:rPr lang="de-DE" sz="2880" dirty="0">
                <a:solidFill>
                  <a:prstClr val="black"/>
                </a:solidFill>
                <a:latin typeface="Calibri" panose="020F0502020204030204"/>
              </a:rPr>
              <a:t>“: </a:t>
            </a:r>
            <a:r>
              <a:rPr lang="de-DE" sz="2880" dirty="0" err="1">
                <a:solidFill>
                  <a:prstClr val="black"/>
                </a:solidFill>
                <a:latin typeface="Calibri" panose="020F0502020204030204"/>
              </a:rPr>
              <a:t>risky</a:t>
            </a:r>
            <a:endParaRPr lang="de-DE" sz="2880" dirty="0">
              <a:solidFill>
                <a:prstClr val="black"/>
              </a:solidFill>
              <a:latin typeface="Calibri" panose="020F0502020204030204"/>
            </a:endParaRPr>
          </a:p>
          <a:p>
            <a:pPr defTabSz="1097280"/>
            <a:endParaRPr lang="de-DE" sz="2880" dirty="0">
              <a:solidFill>
                <a:prstClr val="black"/>
              </a:solidFill>
              <a:latin typeface="Calibri" panose="020F0502020204030204"/>
            </a:endParaRPr>
          </a:p>
          <a:p>
            <a:pPr defTabSz="1097280"/>
            <a:r>
              <a:rPr lang="de-DE" sz="2880" dirty="0">
                <a:solidFill>
                  <a:prstClr val="black"/>
                </a:solidFill>
                <a:latin typeface="Calibri" panose="020F0502020204030204"/>
              </a:rPr>
              <a:t>Trust </a:t>
            </a:r>
            <a:r>
              <a:rPr lang="de-DE" sz="2880" dirty="0" err="1">
                <a:solidFill>
                  <a:prstClr val="black"/>
                </a:solidFill>
                <a:latin typeface="Calibri" panose="020F0502020204030204"/>
              </a:rPr>
              <a:t>influences</a:t>
            </a:r>
            <a:r>
              <a:rPr lang="de-DE" sz="2880" dirty="0">
                <a:solidFill>
                  <a:prstClr val="black"/>
                </a:solidFill>
                <a:latin typeface="Calibri" panose="020F0502020204030204"/>
              </a:rPr>
              <a:t> </a:t>
            </a:r>
            <a:r>
              <a:rPr lang="de-DE" sz="2880" dirty="0" err="1">
                <a:solidFill>
                  <a:prstClr val="black"/>
                </a:solidFill>
                <a:latin typeface="Calibri" panose="020F0502020204030204"/>
              </a:rPr>
              <a:t>or</a:t>
            </a:r>
            <a:r>
              <a:rPr lang="de-DE" sz="2880" dirty="0">
                <a:solidFill>
                  <a:prstClr val="black"/>
                </a:solidFill>
                <a:latin typeface="Calibri" panose="020F0502020204030204"/>
              </a:rPr>
              <a:t> </a:t>
            </a:r>
            <a:r>
              <a:rPr lang="de-DE" sz="2880" dirty="0" err="1">
                <a:solidFill>
                  <a:prstClr val="black"/>
                </a:solidFill>
                <a:latin typeface="Calibri" panose="020F0502020204030204"/>
              </a:rPr>
              <a:t>determines</a:t>
            </a:r>
            <a:r>
              <a:rPr lang="de-DE" sz="2880" dirty="0">
                <a:solidFill>
                  <a:prstClr val="black"/>
                </a:solidFill>
                <a:latin typeface="Calibri" panose="020F0502020204030204"/>
              </a:rPr>
              <a:t> </a:t>
            </a:r>
            <a:r>
              <a:rPr lang="de-DE" sz="2880" dirty="0" err="1">
                <a:solidFill>
                  <a:prstClr val="black"/>
                </a:solidFill>
                <a:latin typeface="Calibri" panose="020F0502020204030204"/>
              </a:rPr>
              <a:t>consumer</a:t>
            </a:r>
            <a:r>
              <a:rPr lang="de-DE" sz="2880" dirty="0">
                <a:solidFill>
                  <a:prstClr val="black"/>
                </a:solidFill>
                <a:latin typeface="Calibri" panose="020F0502020204030204"/>
              </a:rPr>
              <a:t> </a:t>
            </a:r>
            <a:r>
              <a:rPr lang="de-DE" sz="2880" dirty="0" err="1">
                <a:solidFill>
                  <a:prstClr val="black"/>
                </a:solidFill>
                <a:latin typeface="Calibri" panose="020F0502020204030204"/>
              </a:rPr>
              <a:t>behavior</a:t>
            </a:r>
            <a:r>
              <a:rPr lang="de-DE" sz="2880" dirty="0">
                <a:solidFill>
                  <a:prstClr val="black"/>
                </a:solidFill>
                <a:latin typeface="Calibri" panose="020F0502020204030204"/>
              </a:rPr>
              <a:t> </a:t>
            </a:r>
            <a:r>
              <a:rPr lang="de-DE" sz="2880" dirty="0" err="1">
                <a:solidFill>
                  <a:prstClr val="black"/>
                </a:solidFill>
                <a:latin typeface="Calibri" panose="020F0502020204030204"/>
              </a:rPr>
              <a:t>with</a:t>
            </a:r>
            <a:r>
              <a:rPr lang="de-DE" sz="2880" dirty="0">
                <a:solidFill>
                  <a:prstClr val="black"/>
                </a:solidFill>
                <a:latin typeface="Calibri" panose="020F0502020204030204"/>
              </a:rPr>
              <a:t> </a:t>
            </a:r>
            <a:r>
              <a:rPr lang="de-DE" sz="2880" dirty="0" err="1">
                <a:solidFill>
                  <a:prstClr val="black"/>
                </a:solidFill>
                <a:latin typeface="Calibri" panose="020F0502020204030204"/>
              </a:rPr>
              <a:t>consequences</a:t>
            </a:r>
            <a:r>
              <a:rPr lang="de-DE" sz="2880" dirty="0">
                <a:solidFill>
                  <a:prstClr val="black"/>
                </a:solidFill>
                <a:latin typeface="Calibri" panose="020F0502020204030204"/>
              </a:rPr>
              <a:t> </a:t>
            </a:r>
            <a:r>
              <a:rPr lang="de-DE" sz="2880" dirty="0" err="1">
                <a:solidFill>
                  <a:prstClr val="black"/>
                </a:solidFill>
                <a:latin typeface="Calibri" panose="020F0502020204030204"/>
              </a:rPr>
              <a:t>for</a:t>
            </a:r>
            <a:r>
              <a:rPr lang="de-DE" sz="2880" dirty="0">
                <a:solidFill>
                  <a:prstClr val="black"/>
                </a:solidFill>
                <a:latin typeface="Calibri" panose="020F0502020204030204"/>
              </a:rPr>
              <a:t> </a:t>
            </a:r>
            <a:r>
              <a:rPr lang="de-DE" sz="2880" dirty="0" err="1">
                <a:solidFill>
                  <a:prstClr val="black"/>
                </a:solidFill>
                <a:latin typeface="Calibri" panose="020F0502020204030204"/>
              </a:rPr>
              <a:t>security</a:t>
            </a:r>
            <a:r>
              <a:rPr lang="de-DE" sz="2880" dirty="0">
                <a:solidFill>
                  <a:prstClr val="black"/>
                </a:solidFill>
                <a:latin typeface="Calibri" panose="020F0502020204030204"/>
              </a:rPr>
              <a:t> </a:t>
            </a:r>
            <a:r>
              <a:rPr lang="de-DE" sz="2880" dirty="0" err="1">
                <a:solidFill>
                  <a:prstClr val="black"/>
                </a:solidFill>
                <a:latin typeface="Calibri" panose="020F0502020204030204"/>
              </a:rPr>
              <a:t>behavior</a:t>
            </a:r>
            <a:r>
              <a:rPr lang="de-DE" sz="2880" dirty="0">
                <a:solidFill>
                  <a:prstClr val="black"/>
                </a:solidFill>
                <a:latin typeface="Calibri" panose="020F0502020204030204"/>
              </a:rPr>
              <a:t>, </a:t>
            </a:r>
            <a:r>
              <a:rPr lang="de-DE" sz="2880" dirty="0" err="1">
                <a:solidFill>
                  <a:prstClr val="black"/>
                </a:solidFill>
                <a:latin typeface="Calibri" panose="020F0502020204030204"/>
              </a:rPr>
              <a:t>safety</a:t>
            </a:r>
            <a:r>
              <a:rPr lang="de-DE" sz="2880" dirty="0">
                <a:solidFill>
                  <a:prstClr val="black"/>
                </a:solidFill>
                <a:latin typeface="Calibri" panose="020F0502020204030204"/>
              </a:rPr>
              <a:t> </a:t>
            </a:r>
            <a:r>
              <a:rPr lang="de-DE" sz="2880" dirty="0" err="1">
                <a:solidFill>
                  <a:prstClr val="black"/>
                </a:solidFill>
                <a:latin typeface="Calibri" panose="020F0502020204030204"/>
              </a:rPr>
              <a:t>behavior</a:t>
            </a:r>
            <a:r>
              <a:rPr lang="de-DE" sz="2880" dirty="0">
                <a:solidFill>
                  <a:prstClr val="black"/>
                </a:solidFill>
                <a:latin typeface="Calibri" panose="020F0502020204030204"/>
              </a:rPr>
              <a:t>, </a:t>
            </a:r>
            <a:r>
              <a:rPr lang="de-DE" sz="2880" dirty="0" err="1">
                <a:solidFill>
                  <a:prstClr val="black"/>
                </a:solidFill>
                <a:latin typeface="Calibri" panose="020F0502020204030204"/>
              </a:rPr>
              <a:t>consumer</a:t>
            </a:r>
            <a:r>
              <a:rPr lang="de-DE" sz="2880" dirty="0">
                <a:solidFill>
                  <a:prstClr val="black"/>
                </a:solidFill>
                <a:latin typeface="Calibri" panose="020F0502020204030204"/>
              </a:rPr>
              <a:t> </a:t>
            </a:r>
            <a:r>
              <a:rPr lang="de-DE" sz="2880" dirty="0" err="1">
                <a:solidFill>
                  <a:prstClr val="black"/>
                </a:solidFill>
                <a:latin typeface="Calibri" panose="020F0502020204030204"/>
              </a:rPr>
              <a:t>decisions</a:t>
            </a:r>
            <a:r>
              <a:rPr lang="de-DE" sz="2880" dirty="0">
                <a:solidFill>
                  <a:prstClr val="black"/>
                </a:solidFill>
                <a:latin typeface="Calibri" panose="020F0502020204030204"/>
              </a:rPr>
              <a:t>.</a:t>
            </a:r>
          </a:p>
          <a:p>
            <a:pPr defTabSz="1097280"/>
            <a:endParaRPr lang="de-DE" sz="2880" dirty="0">
              <a:solidFill>
                <a:prstClr val="black"/>
              </a:solidFill>
              <a:latin typeface="Calibri" panose="020F0502020204030204"/>
            </a:endParaRPr>
          </a:p>
          <a:p>
            <a:pPr defTabSz="1097280"/>
            <a:r>
              <a:rPr lang="de-DE" sz="2880" dirty="0">
                <a:solidFill>
                  <a:prstClr val="black"/>
                </a:solidFill>
                <a:latin typeface="Calibri" panose="020F0502020204030204"/>
              </a:rPr>
              <a:t>Thus, </a:t>
            </a:r>
            <a:r>
              <a:rPr lang="de-DE" sz="2880" dirty="0" err="1">
                <a:solidFill>
                  <a:prstClr val="black"/>
                </a:solidFill>
                <a:latin typeface="Calibri" panose="020F0502020204030204"/>
              </a:rPr>
              <a:t>trust</a:t>
            </a:r>
            <a:r>
              <a:rPr lang="de-DE" sz="2880" dirty="0">
                <a:solidFill>
                  <a:prstClr val="black"/>
                </a:solidFill>
                <a:latin typeface="Calibri" panose="020F0502020204030204"/>
              </a:rPr>
              <a:t> </a:t>
            </a:r>
            <a:r>
              <a:rPr lang="de-DE" sz="2880" dirty="0" err="1">
                <a:solidFill>
                  <a:prstClr val="black"/>
                </a:solidFill>
                <a:latin typeface="Calibri" panose="020F0502020204030204"/>
              </a:rPr>
              <a:t>affects</a:t>
            </a:r>
            <a:r>
              <a:rPr lang="de-DE" sz="2880" dirty="0">
                <a:solidFill>
                  <a:prstClr val="black"/>
                </a:solidFill>
                <a:latin typeface="Calibri" panose="020F0502020204030204"/>
              </a:rPr>
              <a:t> </a:t>
            </a:r>
            <a:r>
              <a:rPr lang="de-DE" sz="2880" dirty="0" err="1">
                <a:solidFill>
                  <a:prstClr val="black"/>
                </a:solidFill>
                <a:latin typeface="Calibri" panose="020F0502020204030204"/>
              </a:rPr>
              <a:t>markets</a:t>
            </a:r>
            <a:r>
              <a:rPr lang="de-DE" sz="2880" dirty="0">
                <a:solidFill>
                  <a:prstClr val="black"/>
                </a:solidFill>
                <a:latin typeface="Calibri" panose="020F0502020204030204"/>
              </a:rPr>
              <a:t> and </a:t>
            </a:r>
            <a:r>
              <a:rPr lang="de-DE" sz="2880" dirty="0" err="1">
                <a:solidFill>
                  <a:prstClr val="black"/>
                </a:solidFill>
                <a:latin typeface="Calibri" panose="020F0502020204030204"/>
              </a:rPr>
              <a:t>lives</a:t>
            </a:r>
            <a:r>
              <a:rPr lang="de-DE" sz="2880" dirty="0">
                <a:solidFill>
                  <a:prstClr val="black"/>
                </a:solidFill>
                <a:latin typeface="Calibri" panose="020F0502020204030204"/>
              </a:rPr>
              <a:t>.</a:t>
            </a:r>
          </a:p>
          <a:p>
            <a:pPr defTabSz="1097280"/>
            <a:endParaRPr lang="de-DE" sz="2880" dirty="0">
              <a:solidFill>
                <a:prstClr val="black"/>
              </a:solidFill>
              <a:latin typeface="Calibri" panose="020F0502020204030204"/>
            </a:endParaRPr>
          </a:p>
          <a:p>
            <a:pPr defTabSz="1097280"/>
            <a:r>
              <a:rPr lang="de-DE" sz="2880" dirty="0" err="1">
                <a:solidFill>
                  <a:prstClr val="black"/>
                </a:solidFill>
                <a:latin typeface="Calibri" panose="020F0502020204030204"/>
              </a:rPr>
              <a:t>Appropriate</a:t>
            </a:r>
            <a:r>
              <a:rPr lang="de-DE" sz="2880" dirty="0">
                <a:solidFill>
                  <a:prstClr val="black"/>
                </a:solidFill>
                <a:latin typeface="Calibri" panose="020F0502020204030204"/>
              </a:rPr>
              <a:t> </a:t>
            </a:r>
            <a:r>
              <a:rPr lang="de-DE" sz="2880" dirty="0" err="1">
                <a:solidFill>
                  <a:prstClr val="black"/>
                </a:solidFill>
                <a:latin typeface="Calibri" panose="020F0502020204030204"/>
              </a:rPr>
              <a:t>trust</a:t>
            </a:r>
            <a:r>
              <a:rPr lang="de-DE" sz="2880" dirty="0">
                <a:solidFill>
                  <a:prstClr val="black"/>
                </a:solidFill>
                <a:latin typeface="Calibri" panose="020F0502020204030204"/>
              </a:rPr>
              <a:t> </a:t>
            </a:r>
            <a:r>
              <a:rPr lang="de-DE" sz="2880" dirty="0" err="1">
                <a:solidFill>
                  <a:prstClr val="black"/>
                </a:solidFill>
                <a:latin typeface="Calibri" panose="020F0502020204030204"/>
              </a:rPr>
              <a:t>has</a:t>
            </a:r>
            <a:r>
              <a:rPr lang="de-DE" sz="2880" dirty="0">
                <a:solidFill>
                  <a:prstClr val="black"/>
                </a:solidFill>
                <a:latin typeface="Calibri" panose="020F0502020204030204"/>
              </a:rPr>
              <a:t> </a:t>
            </a:r>
            <a:r>
              <a:rPr lang="de-DE" sz="2880" dirty="0" err="1">
                <a:solidFill>
                  <a:prstClr val="black"/>
                </a:solidFill>
                <a:latin typeface="Calibri" panose="020F0502020204030204"/>
              </a:rPr>
              <a:t>to</a:t>
            </a:r>
            <a:r>
              <a:rPr lang="de-DE" sz="2880" dirty="0">
                <a:solidFill>
                  <a:prstClr val="black"/>
                </a:solidFill>
                <a:latin typeface="Calibri" panose="020F0502020204030204"/>
              </a:rPr>
              <a:t> </a:t>
            </a:r>
            <a:r>
              <a:rPr lang="de-DE" sz="2880" dirty="0" err="1">
                <a:solidFill>
                  <a:prstClr val="black"/>
                </a:solidFill>
                <a:latin typeface="Calibri" panose="020F0502020204030204"/>
              </a:rPr>
              <a:t>be</a:t>
            </a:r>
            <a:r>
              <a:rPr lang="de-DE" sz="2880" dirty="0">
                <a:solidFill>
                  <a:prstClr val="black"/>
                </a:solidFill>
                <a:latin typeface="Calibri" panose="020F0502020204030204"/>
              </a:rPr>
              <a:t> </a:t>
            </a:r>
            <a:r>
              <a:rPr lang="de-DE" sz="2880" dirty="0" err="1">
                <a:solidFill>
                  <a:prstClr val="black"/>
                </a:solidFill>
                <a:latin typeface="Calibri" panose="020F0502020204030204"/>
              </a:rPr>
              <a:t>gained</a:t>
            </a:r>
            <a:r>
              <a:rPr lang="de-DE" sz="2880" dirty="0">
                <a:solidFill>
                  <a:prstClr val="black"/>
                </a:solidFill>
                <a:latin typeface="Calibri" panose="020F0502020204030204"/>
              </a:rPr>
              <a:t> and </a:t>
            </a:r>
            <a:r>
              <a:rPr lang="de-DE" sz="2880" dirty="0" err="1">
                <a:solidFill>
                  <a:prstClr val="black"/>
                </a:solidFill>
                <a:latin typeface="Calibri" panose="020F0502020204030204"/>
              </a:rPr>
              <a:t>maintained</a:t>
            </a:r>
            <a:r>
              <a:rPr lang="de-DE" sz="2880" dirty="0">
                <a:solidFill>
                  <a:prstClr val="black"/>
                </a:solidFill>
                <a:latin typeface="Calibri" panose="020F0502020204030204"/>
              </a:rPr>
              <a:t> </a:t>
            </a:r>
            <a:r>
              <a:rPr lang="de-DE" sz="2880" dirty="0" err="1">
                <a:solidFill>
                  <a:prstClr val="black"/>
                </a:solidFill>
                <a:latin typeface="Calibri" panose="020F0502020204030204"/>
              </a:rPr>
              <a:t>as</a:t>
            </a:r>
            <a:r>
              <a:rPr lang="de-DE" sz="2880" dirty="0">
                <a:solidFill>
                  <a:prstClr val="black"/>
                </a:solidFill>
                <a:latin typeface="Calibri" panose="020F0502020204030204"/>
              </a:rPr>
              <a:t> </a:t>
            </a:r>
            <a:r>
              <a:rPr lang="de-DE" sz="2880" dirty="0" err="1">
                <a:solidFill>
                  <a:prstClr val="black"/>
                </a:solidFill>
                <a:latin typeface="Calibri" panose="020F0502020204030204"/>
              </a:rPr>
              <a:t>early</a:t>
            </a:r>
            <a:r>
              <a:rPr lang="de-DE" sz="2880" dirty="0">
                <a:solidFill>
                  <a:prstClr val="black"/>
                </a:solidFill>
                <a:latin typeface="Calibri" panose="020F0502020204030204"/>
              </a:rPr>
              <a:t> </a:t>
            </a:r>
            <a:r>
              <a:rPr lang="de-DE" sz="2880" dirty="0" err="1">
                <a:solidFill>
                  <a:prstClr val="black"/>
                </a:solidFill>
                <a:latin typeface="Calibri" panose="020F0502020204030204"/>
              </a:rPr>
              <a:t>as</a:t>
            </a:r>
            <a:r>
              <a:rPr lang="de-DE" sz="2880" dirty="0">
                <a:solidFill>
                  <a:prstClr val="black"/>
                </a:solidFill>
                <a:latin typeface="Calibri" panose="020F0502020204030204"/>
              </a:rPr>
              <a:t> in </a:t>
            </a:r>
            <a:r>
              <a:rPr lang="de-DE" sz="2880" dirty="0" err="1">
                <a:solidFill>
                  <a:prstClr val="black"/>
                </a:solidFill>
                <a:latin typeface="Calibri" panose="020F0502020204030204"/>
              </a:rPr>
              <a:t>the</a:t>
            </a:r>
            <a:r>
              <a:rPr lang="de-DE" sz="2880" dirty="0">
                <a:solidFill>
                  <a:prstClr val="black"/>
                </a:solidFill>
                <a:latin typeface="Calibri" panose="020F0502020204030204"/>
              </a:rPr>
              <a:t> </a:t>
            </a:r>
            <a:r>
              <a:rPr lang="de-DE" sz="2880" dirty="0" err="1">
                <a:solidFill>
                  <a:prstClr val="black"/>
                </a:solidFill>
                <a:latin typeface="Calibri" panose="020F0502020204030204"/>
              </a:rPr>
              <a:t>product</a:t>
            </a:r>
            <a:r>
              <a:rPr lang="de-DE" sz="2880" dirty="0">
                <a:solidFill>
                  <a:prstClr val="black"/>
                </a:solidFill>
                <a:latin typeface="Calibri" panose="020F0502020204030204"/>
              </a:rPr>
              <a:t> design </a:t>
            </a:r>
            <a:r>
              <a:rPr lang="de-DE" sz="2880" dirty="0" err="1">
                <a:solidFill>
                  <a:prstClr val="black"/>
                </a:solidFill>
                <a:latin typeface="Calibri" panose="020F0502020204030204"/>
              </a:rPr>
              <a:t>phase</a:t>
            </a:r>
            <a:r>
              <a:rPr lang="de-DE" sz="2880" dirty="0">
                <a:solidFill>
                  <a:prstClr val="black"/>
                </a:solidFill>
                <a:latin typeface="Calibri" panose="020F0502020204030204"/>
              </a:rPr>
              <a:t>.</a:t>
            </a:r>
            <a:endParaRPr lang="nb-NO" sz="2880" dirty="0">
              <a:solidFill>
                <a:prstClr val="black"/>
              </a:solidFill>
              <a:latin typeface="Calibri" panose="020F0502020204030204"/>
            </a:endParaRPr>
          </a:p>
        </p:txBody>
      </p:sp>
    </p:spTree>
    <p:extLst>
      <p:ext uri="{BB962C8B-B14F-4D97-AF65-F5344CB8AC3E}">
        <p14:creationId xmlns:p14="http://schemas.microsoft.com/office/powerpoint/2010/main" val="175053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39958" y="366985"/>
            <a:ext cx="11752495" cy="636389"/>
          </a:xfrm>
        </p:spPr>
        <p:txBody>
          <a:bodyPr>
            <a:normAutofit fontScale="90000"/>
          </a:bodyPr>
          <a:lstStyle/>
          <a:p>
            <a:r>
              <a:rPr lang="de-DE" dirty="0" err="1"/>
              <a:t>Social</a:t>
            </a:r>
            <a:r>
              <a:rPr lang="de-DE" dirty="0"/>
              <a:t> </a:t>
            </a:r>
            <a:r>
              <a:rPr lang="de-DE" dirty="0" err="1"/>
              <a:t>cognition</a:t>
            </a:r>
            <a:r>
              <a:rPr lang="de-DE" dirty="0"/>
              <a:t> and </a:t>
            </a:r>
            <a:r>
              <a:rPr lang="de-DE" dirty="0" err="1"/>
              <a:t>trusting</a:t>
            </a:r>
            <a:r>
              <a:rPr lang="de-DE" dirty="0"/>
              <a:t> </a:t>
            </a:r>
            <a:r>
              <a:rPr lang="de-DE" dirty="0" err="1"/>
              <a:t>computers</a:t>
            </a:r>
            <a:endParaRPr lang="nb-NO" dirty="0"/>
          </a:p>
        </p:txBody>
      </p:sp>
      <p:sp>
        <p:nvSpPr>
          <p:cNvPr id="3" name="Plassholder for innhold 2"/>
          <p:cNvSpPr>
            <a:spLocks noGrp="1"/>
          </p:cNvSpPr>
          <p:nvPr>
            <p:ph idx="1"/>
          </p:nvPr>
        </p:nvSpPr>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TekstSylinder 3"/>
          <p:cNvSpPr txBox="1"/>
          <p:nvPr/>
        </p:nvSpPr>
        <p:spPr>
          <a:xfrm>
            <a:off x="10678363" y="6805880"/>
            <a:ext cx="2123237" cy="341632"/>
          </a:xfrm>
          <a:prstGeom prst="rect">
            <a:avLst/>
          </a:prstGeom>
          <a:noFill/>
        </p:spPr>
        <p:txBody>
          <a:bodyPr wrap="square" rtlCol="0">
            <a:spAutoFit/>
          </a:bodyPr>
          <a:lstStyle/>
          <a:p>
            <a:pPr defTabSz="1097280"/>
            <a:r>
              <a:rPr lang="de-DE" sz="1620" dirty="0">
                <a:solidFill>
                  <a:prstClr val="black"/>
                </a:solidFill>
                <a:latin typeface="Calibri" panose="020F0502020204030204"/>
              </a:rPr>
              <a:t>(Kulms &amp; Kopp, 2018)</a:t>
            </a:r>
            <a:endParaRPr lang="nb-NO" sz="1620" dirty="0">
              <a:solidFill>
                <a:prstClr val="black"/>
              </a:solidFill>
              <a:latin typeface="Calibri" panose="020F0502020204030204"/>
            </a:endParaRPr>
          </a:p>
        </p:txBody>
      </p:sp>
      <p:pic>
        <p:nvPicPr>
          <p:cNvPr id="7" name="Bilde 6"/>
          <p:cNvPicPr>
            <a:picLocks noChangeAspect="1"/>
          </p:cNvPicPr>
          <p:nvPr/>
        </p:nvPicPr>
        <p:blipFill>
          <a:blip r:embed="rId3"/>
          <a:stretch>
            <a:fillRect/>
          </a:stretch>
        </p:blipFill>
        <p:spPr>
          <a:xfrm>
            <a:off x="10931751" y="1500467"/>
            <a:ext cx="3560702" cy="3502010"/>
          </a:xfrm>
          <a:prstGeom prst="rect">
            <a:avLst/>
          </a:prstGeom>
        </p:spPr>
      </p:pic>
      <p:pic>
        <p:nvPicPr>
          <p:cNvPr id="8" name="Bilde 7"/>
          <p:cNvPicPr>
            <a:picLocks noChangeAspect="1"/>
          </p:cNvPicPr>
          <p:nvPr/>
        </p:nvPicPr>
        <p:blipFill>
          <a:blip r:embed="rId4"/>
          <a:stretch>
            <a:fillRect/>
          </a:stretch>
        </p:blipFill>
        <p:spPr>
          <a:xfrm>
            <a:off x="1778923" y="5499571"/>
            <a:ext cx="10865866" cy="2649671"/>
          </a:xfrm>
          <a:prstGeom prst="rect">
            <a:avLst/>
          </a:prstGeom>
        </p:spPr>
      </p:pic>
      <p:sp>
        <p:nvSpPr>
          <p:cNvPr id="9" name="TekstSylinder 8"/>
          <p:cNvSpPr txBox="1"/>
          <p:nvPr/>
        </p:nvSpPr>
        <p:spPr>
          <a:xfrm>
            <a:off x="213883" y="1057268"/>
            <a:ext cx="14133884" cy="424732"/>
          </a:xfrm>
          <a:prstGeom prst="rect">
            <a:avLst/>
          </a:prstGeom>
          <a:noFill/>
        </p:spPr>
        <p:txBody>
          <a:bodyPr wrap="square" rtlCol="0">
            <a:spAutoFit/>
          </a:bodyPr>
          <a:lstStyle/>
          <a:p>
            <a:pPr defTabSz="1097280"/>
            <a:r>
              <a:rPr lang="nb-NO" sz="2160" i="1" dirty="0">
                <a:solidFill>
                  <a:prstClr val="black"/>
                </a:solidFill>
                <a:latin typeface="Calibri" panose="020F0502020204030204"/>
              </a:rPr>
              <a:t>«</a:t>
            </a:r>
            <a:r>
              <a:rPr lang="nb-NO" sz="2160" i="1" dirty="0" err="1">
                <a:solidFill>
                  <a:prstClr val="black"/>
                </a:solidFill>
                <a:latin typeface="Calibri" panose="020F0502020204030204"/>
              </a:rPr>
              <a:t>We</a:t>
            </a:r>
            <a:r>
              <a:rPr lang="nb-NO" sz="2160" i="1" dirty="0">
                <a:solidFill>
                  <a:prstClr val="black"/>
                </a:solidFill>
                <a:latin typeface="Calibri" panose="020F0502020204030204"/>
              </a:rPr>
              <a:t> </a:t>
            </a:r>
            <a:r>
              <a:rPr lang="nb-NO" sz="2160" i="1" dirty="0" err="1">
                <a:solidFill>
                  <a:prstClr val="black"/>
                </a:solidFill>
                <a:latin typeface="Calibri" panose="020F0502020204030204"/>
              </a:rPr>
              <a:t>found</a:t>
            </a:r>
            <a:r>
              <a:rPr lang="nb-NO" sz="2160" i="1" dirty="0">
                <a:solidFill>
                  <a:prstClr val="black"/>
                </a:solidFill>
                <a:latin typeface="Calibri" panose="020F0502020204030204"/>
              </a:rPr>
              <a:t> </a:t>
            </a:r>
            <a:r>
              <a:rPr lang="nb-NO" sz="2160" i="1" dirty="0" err="1">
                <a:solidFill>
                  <a:prstClr val="black"/>
                </a:solidFill>
                <a:latin typeface="Calibri" panose="020F0502020204030204"/>
              </a:rPr>
              <a:t>evidence</a:t>
            </a:r>
            <a:r>
              <a:rPr lang="nb-NO" sz="2160" i="1" dirty="0">
                <a:solidFill>
                  <a:prstClr val="black"/>
                </a:solidFill>
                <a:latin typeface="Calibri" panose="020F0502020204030204"/>
              </a:rPr>
              <a:t> for </a:t>
            </a:r>
            <a:r>
              <a:rPr lang="en-US" sz="2160" i="1" dirty="0">
                <a:solidFill>
                  <a:prstClr val="black"/>
                </a:solidFill>
                <a:latin typeface="Calibri" panose="020F0502020204030204"/>
              </a:rPr>
              <a:t>computers being judged along the same fundamental dimensions of social cognition as humans.”</a:t>
            </a:r>
            <a:endParaRPr lang="nb-NO" sz="2160" i="1" dirty="0">
              <a:solidFill>
                <a:prstClr val="black"/>
              </a:solidFill>
              <a:latin typeface="Calibri" panose="020F0502020204030204"/>
            </a:endParaRPr>
          </a:p>
        </p:txBody>
      </p:sp>
      <p:pic>
        <p:nvPicPr>
          <p:cNvPr id="10" name="Plassholder for innhold 3"/>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94042" y="1693657"/>
            <a:ext cx="7866088" cy="3735833"/>
          </a:xfrm>
          <a:prstGeom prst="rect">
            <a:avLst/>
          </a:prstGeom>
        </p:spPr>
      </p:pic>
    </p:spTree>
    <p:extLst>
      <p:ext uri="{BB962C8B-B14F-4D97-AF65-F5344CB8AC3E}">
        <p14:creationId xmlns:p14="http://schemas.microsoft.com/office/powerpoint/2010/main" val="3255155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01D54-8358-9815-AF77-6898EA7578AE}"/>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sp>
        <p:nvSpPr>
          <p:cNvPr id="2" name="Tittel 1"/>
          <p:cNvSpPr>
            <a:spLocks noGrp="1"/>
          </p:cNvSpPr>
          <p:nvPr>
            <p:ph type="title"/>
          </p:nvPr>
        </p:nvSpPr>
        <p:spPr>
          <a:xfrm>
            <a:off x="2934736" y="635917"/>
            <a:ext cx="9464040" cy="444167"/>
          </a:xfrm>
        </p:spPr>
        <p:txBody>
          <a:bodyPr>
            <a:normAutofit fontScale="90000"/>
          </a:bodyPr>
          <a:lstStyle/>
          <a:p>
            <a:r>
              <a:rPr lang="de-DE" dirty="0"/>
              <a:t>Can </a:t>
            </a:r>
            <a:r>
              <a:rPr lang="de-DE" dirty="0" err="1"/>
              <a:t>you</a:t>
            </a:r>
            <a:r>
              <a:rPr lang="de-DE" dirty="0"/>
              <a:t> </a:t>
            </a:r>
            <a:r>
              <a:rPr lang="de-DE" dirty="0" err="1"/>
              <a:t>trust</a:t>
            </a:r>
            <a:r>
              <a:rPr lang="de-DE" dirty="0"/>
              <a:t> </a:t>
            </a:r>
            <a:r>
              <a:rPr lang="de-DE" dirty="0" err="1"/>
              <a:t>your</a:t>
            </a:r>
            <a:r>
              <a:rPr lang="de-DE" dirty="0"/>
              <a:t> </a:t>
            </a:r>
            <a:r>
              <a:rPr lang="de-DE" dirty="0" err="1"/>
              <a:t>robot</a:t>
            </a:r>
            <a:r>
              <a:rPr lang="de-DE" dirty="0"/>
              <a:t>?</a:t>
            </a:r>
            <a:endParaRPr lang="nb-NO" dirty="0"/>
          </a:p>
        </p:txBody>
      </p:sp>
      <p:sp>
        <p:nvSpPr>
          <p:cNvPr id="4" name="Rektangel 3"/>
          <p:cNvSpPr/>
          <p:nvPr/>
        </p:nvSpPr>
        <p:spPr>
          <a:xfrm>
            <a:off x="9424511" y="1931229"/>
            <a:ext cx="4046045" cy="5262979"/>
          </a:xfrm>
          <a:prstGeom prst="rect">
            <a:avLst/>
          </a:prstGeom>
        </p:spPr>
        <p:txBody>
          <a:bodyPr wrap="square">
            <a:spAutoFit/>
          </a:bodyPr>
          <a:lstStyle/>
          <a:p>
            <a:pPr defTabSz="1097280"/>
            <a:r>
              <a:rPr lang="nb-NO" sz="2400" b="1" dirty="0">
                <a:solidFill>
                  <a:prstClr val="black"/>
                </a:solidFill>
                <a:latin typeface="Minion-Regular"/>
              </a:rPr>
              <a:t>Isaac Asimov´s </a:t>
            </a:r>
            <a:r>
              <a:rPr lang="nb-NO" sz="2400" b="1" dirty="0" err="1">
                <a:solidFill>
                  <a:prstClr val="black"/>
                </a:solidFill>
                <a:latin typeface="Minion-Regular"/>
              </a:rPr>
              <a:t>law</a:t>
            </a:r>
            <a:br>
              <a:rPr lang="nb-NO" sz="2400" dirty="0">
                <a:solidFill>
                  <a:prstClr val="black"/>
                </a:solidFill>
                <a:latin typeface="Minion-Regular"/>
              </a:rPr>
            </a:br>
            <a:r>
              <a:rPr lang="nb-NO" sz="2400" dirty="0">
                <a:solidFill>
                  <a:prstClr val="black"/>
                </a:solidFill>
                <a:latin typeface="Minion-Regular"/>
              </a:rPr>
              <a:t>(1) A </a:t>
            </a:r>
            <a:r>
              <a:rPr lang="en-US" sz="2400" dirty="0">
                <a:solidFill>
                  <a:prstClr val="black"/>
                </a:solidFill>
                <a:latin typeface="Minion-Regular"/>
              </a:rPr>
              <a:t>robot must not harm a human or allow a human to be harmed. </a:t>
            </a:r>
          </a:p>
          <a:p>
            <a:pPr defTabSz="1097280"/>
            <a:r>
              <a:rPr lang="en-US" sz="2400" dirty="0">
                <a:solidFill>
                  <a:prstClr val="black"/>
                </a:solidFill>
                <a:latin typeface="Minion-Regular"/>
              </a:rPr>
              <a:t>(2) A robot must obey a human unless orders conflict with the first law. </a:t>
            </a:r>
          </a:p>
          <a:p>
            <a:pPr defTabSz="1097280"/>
            <a:r>
              <a:rPr lang="en-US" sz="2400" dirty="0">
                <a:solidFill>
                  <a:prstClr val="black"/>
                </a:solidFill>
                <a:latin typeface="Minion-Regular"/>
              </a:rPr>
              <a:t>(3) A robot must protect itself from harm unless this violates the first two laws. Finally, (Zeroth Law) a robot must not harm humanity or, by inaction, allow humanity to come to harm (Asimov, 1942, 1985).</a:t>
            </a:r>
            <a:endParaRPr lang="nb-NO" sz="2400" dirty="0">
              <a:solidFill>
                <a:prstClr val="black"/>
              </a:solidFill>
              <a:latin typeface="Calibri" panose="020F0502020204030204"/>
            </a:endParaRPr>
          </a:p>
        </p:txBody>
      </p:sp>
      <p:pic>
        <p:nvPicPr>
          <p:cNvPr id="5" name="Bilde 4"/>
          <p:cNvPicPr>
            <a:picLocks noChangeAspect="1"/>
          </p:cNvPicPr>
          <p:nvPr/>
        </p:nvPicPr>
        <p:blipFill>
          <a:blip r:embed="rId4"/>
          <a:stretch>
            <a:fillRect/>
          </a:stretch>
        </p:blipFill>
        <p:spPr>
          <a:xfrm>
            <a:off x="538616" y="1931229"/>
            <a:ext cx="8464679" cy="4452944"/>
          </a:xfrm>
          <a:prstGeom prst="rect">
            <a:avLst/>
          </a:prstGeom>
        </p:spPr>
      </p:pic>
      <p:sp>
        <p:nvSpPr>
          <p:cNvPr id="6" name="TekstSylinder 5"/>
          <p:cNvSpPr txBox="1"/>
          <p:nvPr/>
        </p:nvSpPr>
        <p:spPr>
          <a:xfrm>
            <a:off x="1828803" y="6789420"/>
            <a:ext cx="1959575" cy="341632"/>
          </a:xfrm>
          <a:prstGeom prst="rect">
            <a:avLst/>
          </a:prstGeom>
          <a:noFill/>
        </p:spPr>
        <p:txBody>
          <a:bodyPr wrap="none" rtlCol="0">
            <a:spAutoFit/>
          </a:bodyPr>
          <a:lstStyle/>
          <a:p>
            <a:pPr defTabSz="1097280"/>
            <a:r>
              <a:rPr lang="de-DE" sz="1620" dirty="0">
                <a:solidFill>
                  <a:prstClr val="black"/>
                </a:solidFill>
                <a:latin typeface="Calibri" panose="020F0502020204030204"/>
              </a:rPr>
              <a:t>Hancock et al. (2011)</a:t>
            </a:r>
            <a:endParaRPr lang="nb-NO" sz="1620" dirty="0">
              <a:solidFill>
                <a:prstClr val="black"/>
              </a:solidFill>
              <a:latin typeface="Calibri" panose="020F0502020204030204"/>
            </a:endParaRPr>
          </a:p>
        </p:txBody>
      </p:sp>
    </p:spTree>
    <p:extLst>
      <p:ext uri="{BB962C8B-B14F-4D97-AF65-F5344CB8AC3E}">
        <p14:creationId xmlns:p14="http://schemas.microsoft.com/office/powerpoint/2010/main" val="3832155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76CCD-811B-1716-AA79-D99C7697FB25}"/>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sp>
        <p:nvSpPr>
          <p:cNvPr id="2" name="Tittel 1"/>
          <p:cNvSpPr>
            <a:spLocks noGrp="1"/>
          </p:cNvSpPr>
          <p:nvPr>
            <p:ph type="title"/>
          </p:nvPr>
        </p:nvSpPr>
        <p:spPr>
          <a:xfrm>
            <a:off x="2758374" y="563240"/>
            <a:ext cx="6757429" cy="551976"/>
          </a:xfrm>
        </p:spPr>
        <p:txBody>
          <a:bodyPr>
            <a:normAutofit fontScale="90000"/>
          </a:bodyPr>
          <a:lstStyle/>
          <a:p>
            <a:r>
              <a:rPr lang="de-DE" dirty="0" err="1"/>
              <a:t>Piggybacking</a:t>
            </a:r>
            <a:r>
              <a:rPr lang="de-DE" dirty="0"/>
              <a:t> </a:t>
            </a:r>
            <a:r>
              <a:rPr lang="de-DE" dirty="0" err="1"/>
              <a:t>robot</a:t>
            </a:r>
            <a:endParaRPr lang="nb-NO" dirty="0"/>
          </a:p>
        </p:txBody>
      </p:sp>
      <p:pic>
        <p:nvPicPr>
          <p:cNvPr id="4" name="Bilde 3"/>
          <p:cNvPicPr>
            <a:picLocks noChangeAspect="1"/>
          </p:cNvPicPr>
          <p:nvPr/>
        </p:nvPicPr>
        <p:blipFill>
          <a:blip r:embed="rId4"/>
          <a:stretch>
            <a:fillRect/>
          </a:stretch>
        </p:blipFill>
        <p:spPr>
          <a:xfrm>
            <a:off x="6137087" y="1014500"/>
            <a:ext cx="5062937" cy="4288853"/>
          </a:xfrm>
          <a:prstGeom prst="rect">
            <a:avLst/>
          </a:prstGeom>
        </p:spPr>
      </p:pic>
      <p:pic>
        <p:nvPicPr>
          <p:cNvPr id="5" name="Bilde 4"/>
          <p:cNvPicPr>
            <a:picLocks noChangeAspect="1"/>
          </p:cNvPicPr>
          <p:nvPr/>
        </p:nvPicPr>
        <p:blipFill>
          <a:blip r:embed="rId5"/>
          <a:stretch>
            <a:fillRect/>
          </a:stretch>
        </p:blipFill>
        <p:spPr>
          <a:xfrm>
            <a:off x="9883951" y="1014500"/>
            <a:ext cx="4389811" cy="4910153"/>
          </a:xfrm>
          <a:prstGeom prst="rect">
            <a:avLst/>
          </a:prstGeom>
        </p:spPr>
      </p:pic>
      <p:pic>
        <p:nvPicPr>
          <p:cNvPr id="6" name="Bilde 5"/>
          <p:cNvPicPr>
            <a:picLocks noChangeAspect="1"/>
          </p:cNvPicPr>
          <p:nvPr/>
        </p:nvPicPr>
        <p:blipFill>
          <a:blip r:embed="rId6"/>
          <a:stretch>
            <a:fillRect/>
          </a:stretch>
        </p:blipFill>
        <p:spPr>
          <a:xfrm>
            <a:off x="-143238" y="1115216"/>
            <a:ext cx="6337500" cy="4087421"/>
          </a:xfrm>
          <a:prstGeom prst="rect">
            <a:avLst/>
          </a:prstGeom>
        </p:spPr>
      </p:pic>
    </p:spTree>
    <p:extLst>
      <p:ext uri="{BB962C8B-B14F-4D97-AF65-F5344CB8AC3E}">
        <p14:creationId xmlns:p14="http://schemas.microsoft.com/office/powerpoint/2010/main" val="1520354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D65FE-32FF-470C-FAFC-49EAA1CFF0FC}"/>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pic>
        <p:nvPicPr>
          <p:cNvPr id="4" name="Bilde 3"/>
          <p:cNvPicPr>
            <a:picLocks noChangeAspect="1"/>
          </p:cNvPicPr>
          <p:nvPr/>
        </p:nvPicPr>
        <p:blipFill>
          <a:blip r:embed="rId4"/>
          <a:stretch>
            <a:fillRect/>
          </a:stretch>
        </p:blipFill>
        <p:spPr>
          <a:xfrm>
            <a:off x="2116153" y="2658150"/>
            <a:ext cx="4729622" cy="1261673"/>
          </a:xfrm>
          <a:prstGeom prst="rect">
            <a:avLst/>
          </a:prstGeom>
        </p:spPr>
      </p:pic>
      <p:pic>
        <p:nvPicPr>
          <p:cNvPr id="5" name="Bilde 4"/>
          <p:cNvPicPr>
            <a:picLocks noChangeAspect="1"/>
          </p:cNvPicPr>
          <p:nvPr/>
        </p:nvPicPr>
        <p:blipFill>
          <a:blip r:embed="rId5"/>
          <a:stretch>
            <a:fillRect/>
          </a:stretch>
        </p:blipFill>
        <p:spPr>
          <a:xfrm>
            <a:off x="2123761" y="4644772"/>
            <a:ext cx="4762417" cy="2625245"/>
          </a:xfrm>
          <a:prstGeom prst="rect">
            <a:avLst/>
          </a:prstGeom>
        </p:spPr>
      </p:pic>
      <p:pic>
        <p:nvPicPr>
          <p:cNvPr id="6" name="Bilde 5"/>
          <p:cNvPicPr>
            <a:picLocks noChangeAspect="1"/>
          </p:cNvPicPr>
          <p:nvPr/>
        </p:nvPicPr>
        <p:blipFill>
          <a:blip r:embed="rId6"/>
          <a:stretch>
            <a:fillRect/>
          </a:stretch>
        </p:blipFill>
        <p:spPr>
          <a:xfrm>
            <a:off x="7148838" y="1185064"/>
            <a:ext cx="5164474" cy="2946176"/>
          </a:xfrm>
          <a:prstGeom prst="rect">
            <a:avLst/>
          </a:prstGeom>
        </p:spPr>
      </p:pic>
      <p:pic>
        <p:nvPicPr>
          <p:cNvPr id="7" name="Bilde 6"/>
          <p:cNvPicPr>
            <a:picLocks noChangeAspect="1"/>
          </p:cNvPicPr>
          <p:nvPr/>
        </p:nvPicPr>
        <p:blipFill>
          <a:blip r:embed="rId7"/>
          <a:stretch>
            <a:fillRect/>
          </a:stretch>
        </p:blipFill>
        <p:spPr>
          <a:xfrm>
            <a:off x="7140336" y="4443995"/>
            <a:ext cx="5506879" cy="2365498"/>
          </a:xfrm>
          <a:prstGeom prst="rect">
            <a:avLst/>
          </a:prstGeom>
        </p:spPr>
      </p:pic>
      <p:sp>
        <p:nvSpPr>
          <p:cNvPr id="2" name="Tittel 1">
            <a:extLst>
              <a:ext uri="{FF2B5EF4-FFF2-40B4-BE49-F238E27FC236}">
                <a16:creationId xmlns:a16="http://schemas.microsoft.com/office/drawing/2014/main" id="{6C8C4080-F49F-1C9E-B4DB-2DC75EB77E3C}"/>
              </a:ext>
            </a:extLst>
          </p:cNvPr>
          <p:cNvSpPr>
            <a:spLocks noGrp="1"/>
          </p:cNvSpPr>
          <p:nvPr>
            <p:ph type="title"/>
          </p:nvPr>
        </p:nvSpPr>
        <p:spPr>
          <a:xfrm>
            <a:off x="2954533" y="588794"/>
            <a:ext cx="10909748" cy="817244"/>
          </a:xfrm>
        </p:spPr>
        <p:txBody>
          <a:bodyPr>
            <a:normAutofit fontScale="90000"/>
          </a:bodyPr>
          <a:lstStyle/>
          <a:p>
            <a:r>
              <a:rPr lang="de-DE" dirty="0" err="1"/>
              <a:t>Overtrust</a:t>
            </a:r>
            <a:r>
              <a:rPr lang="de-DE" dirty="0"/>
              <a:t> </a:t>
            </a:r>
            <a:r>
              <a:rPr lang="de-DE" dirty="0" err="1"/>
              <a:t>into</a:t>
            </a:r>
            <a:r>
              <a:rPr lang="de-DE" dirty="0"/>
              <a:t> </a:t>
            </a:r>
            <a:r>
              <a:rPr lang="de-DE" dirty="0" err="1"/>
              <a:t>anthropomorphed</a:t>
            </a:r>
            <a:r>
              <a:rPr lang="de-DE" dirty="0"/>
              <a:t> </a:t>
            </a:r>
            <a:r>
              <a:rPr lang="de-DE" dirty="0" err="1"/>
              <a:t>robots</a:t>
            </a:r>
            <a:endParaRPr lang="nb-NO" dirty="0"/>
          </a:p>
        </p:txBody>
      </p:sp>
    </p:spTree>
    <p:extLst>
      <p:ext uri="{BB962C8B-B14F-4D97-AF65-F5344CB8AC3E}">
        <p14:creationId xmlns:p14="http://schemas.microsoft.com/office/powerpoint/2010/main" val="253297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94EB8-2EB0-E5B2-1440-DBEAEC29C959}"/>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954533" y="588794"/>
            <a:ext cx="10354411" cy="817244"/>
          </a:xfrm>
        </p:spPr>
        <p:txBody>
          <a:bodyPr>
            <a:normAutofit fontScale="90000"/>
          </a:bodyPr>
          <a:lstStyle/>
          <a:p>
            <a:r>
              <a:rPr lang="de-DE" dirty="0" err="1"/>
              <a:t>Overtrust</a:t>
            </a:r>
            <a:r>
              <a:rPr lang="de-DE" dirty="0"/>
              <a:t> </a:t>
            </a:r>
            <a:r>
              <a:rPr lang="de-DE" dirty="0" err="1"/>
              <a:t>into</a:t>
            </a:r>
            <a:r>
              <a:rPr lang="de-DE" dirty="0"/>
              <a:t> </a:t>
            </a:r>
            <a:r>
              <a:rPr lang="de-DE" dirty="0" err="1"/>
              <a:t>anthropomorphed</a:t>
            </a:r>
            <a:r>
              <a:rPr lang="de-DE" dirty="0"/>
              <a:t> </a:t>
            </a:r>
            <a:r>
              <a:rPr lang="de-DE" dirty="0" err="1"/>
              <a:t>robots</a:t>
            </a:r>
            <a:endParaRPr lang="nb-NO" dirty="0"/>
          </a:p>
        </p:txBody>
      </p:sp>
      <p:sp>
        <p:nvSpPr>
          <p:cNvPr id="3" name="Plassholder for innhold 2"/>
          <p:cNvSpPr>
            <a:spLocks noGrp="1"/>
          </p:cNvSpPr>
          <p:nvPr>
            <p:ph idx="1"/>
          </p:nvPr>
        </p:nvSpPr>
        <p:spPr/>
        <p:txBody>
          <a:bodyPr>
            <a:normAutofit fontScale="85000" lnSpcReduction="10000"/>
          </a:bodyPr>
          <a:lstStyle/>
          <a:p>
            <a:r>
              <a:rPr lang="de-DE" dirty="0"/>
              <a:t>Trust </a:t>
            </a:r>
            <a:r>
              <a:rPr lang="de-DE" dirty="0" err="1"/>
              <a:t>is</a:t>
            </a:r>
            <a:r>
              <a:rPr lang="de-DE" dirty="0"/>
              <a:t> </a:t>
            </a:r>
            <a:r>
              <a:rPr lang="de-DE" dirty="0" err="1"/>
              <a:t>the</a:t>
            </a:r>
            <a:r>
              <a:rPr lang="de-DE" dirty="0"/>
              <a:t> </a:t>
            </a:r>
            <a:r>
              <a:rPr lang="de-DE" dirty="0" err="1"/>
              <a:t>lubricant</a:t>
            </a:r>
            <a:r>
              <a:rPr lang="de-DE" dirty="0"/>
              <a:t> </a:t>
            </a:r>
            <a:r>
              <a:rPr lang="de-DE" dirty="0" err="1"/>
              <a:t>for</a:t>
            </a:r>
            <a:r>
              <a:rPr lang="de-DE" dirty="0"/>
              <a:t> </a:t>
            </a:r>
            <a:r>
              <a:rPr lang="de-DE" dirty="0" err="1"/>
              <a:t>efficient</a:t>
            </a:r>
            <a:r>
              <a:rPr lang="de-DE" dirty="0"/>
              <a:t> </a:t>
            </a:r>
            <a:r>
              <a:rPr lang="de-DE" dirty="0" err="1"/>
              <a:t>cooperation</a:t>
            </a:r>
            <a:r>
              <a:rPr lang="de-DE" dirty="0"/>
              <a:t>. Trust </a:t>
            </a:r>
            <a:r>
              <a:rPr lang="de-DE" dirty="0" err="1"/>
              <a:t>enhances</a:t>
            </a:r>
            <a:r>
              <a:rPr lang="de-DE" dirty="0"/>
              <a:t> HRI </a:t>
            </a:r>
            <a:r>
              <a:rPr lang="de-DE" dirty="0" err="1"/>
              <a:t>efficiency</a:t>
            </a:r>
            <a:r>
              <a:rPr lang="de-DE" dirty="0"/>
              <a:t>, but also </a:t>
            </a:r>
            <a:r>
              <a:rPr lang="de-DE" dirty="0" err="1"/>
              <a:t>provides</a:t>
            </a:r>
            <a:r>
              <a:rPr lang="de-DE" dirty="0"/>
              <a:t> a potential </a:t>
            </a:r>
            <a:r>
              <a:rPr lang="de-DE" dirty="0" err="1"/>
              <a:t>attack</a:t>
            </a:r>
            <a:r>
              <a:rPr lang="de-DE" dirty="0"/>
              <a:t> </a:t>
            </a:r>
            <a:r>
              <a:rPr lang="de-DE" dirty="0" err="1"/>
              <a:t>vector</a:t>
            </a:r>
            <a:r>
              <a:rPr lang="de-DE" dirty="0"/>
              <a:t> in </a:t>
            </a:r>
            <a:r>
              <a:rPr lang="de-DE" dirty="0" err="1"/>
              <a:t>Social</a:t>
            </a:r>
            <a:r>
              <a:rPr lang="de-DE" dirty="0"/>
              <a:t> Engineering </a:t>
            </a:r>
            <a:r>
              <a:rPr lang="de-DE" dirty="0" err="1"/>
              <a:t>attacks</a:t>
            </a:r>
            <a:r>
              <a:rPr lang="de-DE" dirty="0"/>
              <a:t>.</a:t>
            </a:r>
          </a:p>
          <a:p>
            <a:r>
              <a:rPr lang="de-DE" dirty="0" err="1"/>
              <a:t>Good</a:t>
            </a:r>
            <a:r>
              <a:rPr lang="de-DE" dirty="0"/>
              <a:t> </a:t>
            </a:r>
            <a:r>
              <a:rPr lang="de-DE" dirty="0" err="1"/>
              <a:t>calibrated</a:t>
            </a:r>
            <a:r>
              <a:rPr lang="de-DE" dirty="0"/>
              <a:t> </a:t>
            </a:r>
            <a:r>
              <a:rPr lang="de-DE" dirty="0" err="1"/>
              <a:t>trust</a:t>
            </a:r>
            <a:r>
              <a:rPr lang="de-DE" dirty="0"/>
              <a:t> </a:t>
            </a:r>
            <a:r>
              <a:rPr lang="de-DE" dirty="0" err="1"/>
              <a:t>requires</a:t>
            </a:r>
            <a:r>
              <a:rPr lang="de-DE" dirty="0"/>
              <a:t> </a:t>
            </a:r>
            <a:r>
              <a:rPr lang="de-DE" dirty="0" err="1"/>
              <a:t>knowledge</a:t>
            </a:r>
            <a:r>
              <a:rPr lang="de-DE" dirty="0"/>
              <a:t> </a:t>
            </a:r>
            <a:r>
              <a:rPr lang="de-DE" dirty="0" err="1"/>
              <a:t>about</a:t>
            </a:r>
            <a:r>
              <a:rPr lang="de-DE" dirty="0"/>
              <a:t> </a:t>
            </a:r>
            <a:r>
              <a:rPr lang="de-DE" dirty="0" err="1"/>
              <a:t>the</a:t>
            </a:r>
            <a:r>
              <a:rPr lang="de-DE" dirty="0"/>
              <a:t> </a:t>
            </a:r>
            <a:r>
              <a:rPr lang="de-DE" dirty="0" err="1"/>
              <a:t>other‘s</a:t>
            </a:r>
            <a:r>
              <a:rPr lang="de-DE" dirty="0"/>
              <a:t> </a:t>
            </a:r>
            <a:r>
              <a:rPr lang="de-DE" dirty="0" err="1"/>
              <a:t>functionality</a:t>
            </a:r>
            <a:r>
              <a:rPr lang="de-DE" dirty="0"/>
              <a:t>, </a:t>
            </a:r>
            <a:r>
              <a:rPr lang="de-DE" dirty="0" err="1"/>
              <a:t>reliability</a:t>
            </a:r>
            <a:r>
              <a:rPr lang="de-DE" dirty="0"/>
              <a:t> and </a:t>
            </a:r>
            <a:r>
              <a:rPr lang="de-DE" dirty="0" err="1"/>
              <a:t>helpfulness</a:t>
            </a:r>
            <a:r>
              <a:rPr lang="de-DE" dirty="0"/>
              <a:t>. </a:t>
            </a:r>
            <a:r>
              <a:rPr lang="de-DE" dirty="0" err="1"/>
              <a:t>Where</a:t>
            </a:r>
            <a:r>
              <a:rPr lang="de-DE" dirty="0"/>
              <a:t> </a:t>
            </a:r>
            <a:r>
              <a:rPr lang="de-DE" dirty="0" err="1"/>
              <a:t>this</a:t>
            </a:r>
            <a:r>
              <a:rPr lang="de-DE" dirty="0"/>
              <a:t> </a:t>
            </a:r>
            <a:r>
              <a:rPr lang="de-DE" dirty="0" err="1"/>
              <a:t>is</a:t>
            </a:r>
            <a:r>
              <a:rPr lang="de-DE" dirty="0"/>
              <a:t> </a:t>
            </a:r>
            <a:r>
              <a:rPr lang="de-DE" dirty="0" err="1"/>
              <a:t>lacking</a:t>
            </a:r>
            <a:r>
              <a:rPr lang="de-DE" dirty="0"/>
              <a:t>, </a:t>
            </a:r>
            <a:r>
              <a:rPr lang="de-DE" dirty="0" err="1"/>
              <a:t>overtrust</a:t>
            </a:r>
            <a:r>
              <a:rPr lang="de-DE" dirty="0"/>
              <a:t> </a:t>
            </a:r>
            <a:r>
              <a:rPr lang="de-DE" dirty="0" err="1"/>
              <a:t>is</a:t>
            </a:r>
            <a:r>
              <a:rPr lang="de-DE" dirty="0"/>
              <a:t> </a:t>
            </a:r>
            <a:r>
              <a:rPr lang="de-DE" dirty="0" err="1"/>
              <a:t>likely</a:t>
            </a:r>
            <a:r>
              <a:rPr lang="de-DE" dirty="0"/>
              <a:t>.</a:t>
            </a:r>
            <a:endParaRPr lang="nb-NO" dirty="0"/>
          </a:p>
          <a:p>
            <a:r>
              <a:rPr lang="de-DE" dirty="0" err="1"/>
              <a:t>Overtrust</a:t>
            </a:r>
            <a:r>
              <a:rPr lang="de-DE" dirty="0"/>
              <a:t>: </a:t>
            </a:r>
            <a:r>
              <a:rPr lang="de-DE" dirty="0" err="1"/>
              <a:t>How</a:t>
            </a:r>
            <a:r>
              <a:rPr lang="de-DE" dirty="0"/>
              <a:t> a </a:t>
            </a:r>
            <a:r>
              <a:rPr lang="de-DE" dirty="0" err="1"/>
              <a:t>system</a:t>
            </a:r>
            <a:r>
              <a:rPr lang="de-DE" dirty="0"/>
              <a:t> </a:t>
            </a:r>
            <a:r>
              <a:rPr lang="de-DE" dirty="0" err="1"/>
              <a:t>could</a:t>
            </a:r>
            <a:r>
              <a:rPr lang="de-DE" dirty="0"/>
              <a:t> </a:t>
            </a:r>
            <a:r>
              <a:rPr lang="de-DE" dirty="0" err="1"/>
              <a:t>be</a:t>
            </a:r>
            <a:r>
              <a:rPr lang="de-DE" dirty="0"/>
              <a:t> </a:t>
            </a:r>
            <a:r>
              <a:rPr lang="de-DE" dirty="0" err="1"/>
              <a:t>inappropriately</a:t>
            </a:r>
            <a:r>
              <a:rPr lang="de-DE" dirty="0"/>
              <a:t> </a:t>
            </a:r>
            <a:r>
              <a:rPr lang="de-DE" dirty="0" err="1"/>
              <a:t>relied</a:t>
            </a:r>
            <a:r>
              <a:rPr lang="de-DE" dirty="0"/>
              <a:t> upon, </a:t>
            </a:r>
            <a:r>
              <a:rPr lang="de-DE" dirty="0" err="1"/>
              <a:t>even</a:t>
            </a:r>
            <a:r>
              <a:rPr lang="de-DE" dirty="0"/>
              <a:t> </a:t>
            </a:r>
            <a:r>
              <a:rPr lang="de-DE" dirty="0" err="1"/>
              <a:t>compromising</a:t>
            </a:r>
            <a:r>
              <a:rPr lang="de-DE" dirty="0"/>
              <a:t> </a:t>
            </a:r>
            <a:r>
              <a:rPr lang="de-DE" dirty="0" err="1"/>
              <a:t>safety</a:t>
            </a:r>
            <a:r>
              <a:rPr lang="de-DE" dirty="0"/>
              <a:t> and </a:t>
            </a:r>
            <a:r>
              <a:rPr lang="de-DE" dirty="0" err="1"/>
              <a:t>profitability</a:t>
            </a:r>
            <a:r>
              <a:rPr lang="de-DE" dirty="0"/>
              <a:t>. Poor </a:t>
            </a:r>
            <a:r>
              <a:rPr lang="de-DE" dirty="0" err="1"/>
              <a:t>calibration</a:t>
            </a:r>
            <a:r>
              <a:rPr lang="de-DE" dirty="0"/>
              <a:t> </a:t>
            </a:r>
            <a:r>
              <a:rPr lang="de-DE" dirty="0" err="1"/>
              <a:t>between</a:t>
            </a:r>
            <a:r>
              <a:rPr lang="de-DE" dirty="0"/>
              <a:t> </a:t>
            </a:r>
            <a:r>
              <a:rPr lang="de-DE" dirty="0" err="1"/>
              <a:t>the</a:t>
            </a:r>
            <a:r>
              <a:rPr lang="de-DE" dirty="0"/>
              <a:t> </a:t>
            </a:r>
            <a:r>
              <a:rPr lang="de-DE" dirty="0" err="1"/>
              <a:t>person‘s</a:t>
            </a:r>
            <a:r>
              <a:rPr lang="de-DE" dirty="0"/>
              <a:t> </a:t>
            </a:r>
            <a:r>
              <a:rPr lang="de-DE" dirty="0" err="1"/>
              <a:t>trust</a:t>
            </a:r>
            <a:r>
              <a:rPr lang="de-DE" dirty="0"/>
              <a:t> and </a:t>
            </a:r>
            <a:r>
              <a:rPr lang="de-DE" dirty="0" err="1"/>
              <a:t>the</a:t>
            </a:r>
            <a:r>
              <a:rPr lang="de-DE" dirty="0"/>
              <a:t> </a:t>
            </a:r>
            <a:r>
              <a:rPr lang="de-DE" dirty="0" err="1"/>
              <a:t>system‘s</a:t>
            </a:r>
            <a:r>
              <a:rPr lang="de-DE" dirty="0"/>
              <a:t> </a:t>
            </a:r>
            <a:r>
              <a:rPr lang="de-DE" dirty="0" err="1"/>
              <a:t>capabilities</a:t>
            </a:r>
            <a:r>
              <a:rPr lang="de-DE" dirty="0"/>
              <a:t>.</a:t>
            </a:r>
          </a:p>
          <a:p>
            <a:r>
              <a:rPr lang="de-DE" dirty="0" err="1"/>
              <a:t>Participants</a:t>
            </a:r>
            <a:r>
              <a:rPr lang="de-DE" dirty="0"/>
              <a:t> may </a:t>
            </a:r>
            <a:r>
              <a:rPr lang="de-DE" dirty="0" err="1"/>
              <a:t>trust</a:t>
            </a:r>
            <a:r>
              <a:rPr lang="de-DE" dirty="0"/>
              <a:t> and </a:t>
            </a:r>
            <a:r>
              <a:rPr lang="de-DE" dirty="0" err="1"/>
              <a:t>comply</a:t>
            </a:r>
            <a:r>
              <a:rPr lang="de-DE" dirty="0"/>
              <a:t> </a:t>
            </a:r>
            <a:r>
              <a:rPr lang="de-DE" dirty="0" err="1"/>
              <a:t>with</a:t>
            </a:r>
            <a:r>
              <a:rPr lang="de-DE" dirty="0"/>
              <a:t> </a:t>
            </a:r>
            <a:r>
              <a:rPr lang="de-DE" dirty="0" err="1"/>
              <a:t>robot‘s</a:t>
            </a:r>
            <a:r>
              <a:rPr lang="de-DE" dirty="0"/>
              <a:t> </a:t>
            </a:r>
            <a:r>
              <a:rPr lang="de-DE" dirty="0" err="1"/>
              <a:t>request</a:t>
            </a:r>
            <a:r>
              <a:rPr lang="de-DE" dirty="0"/>
              <a:t> </a:t>
            </a:r>
            <a:r>
              <a:rPr lang="de-DE" dirty="0" err="1"/>
              <a:t>even</a:t>
            </a:r>
            <a:r>
              <a:rPr lang="de-DE" dirty="0"/>
              <a:t> </a:t>
            </a:r>
            <a:r>
              <a:rPr lang="de-DE" dirty="0" err="1"/>
              <a:t>when</a:t>
            </a:r>
            <a:r>
              <a:rPr lang="de-DE" dirty="0"/>
              <a:t> </a:t>
            </a:r>
            <a:r>
              <a:rPr lang="de-DE" dirty="0" err="1"/>
              <a:t>they</a:t>
            </a:r>
            <a:r>
              <a:rPr lang="de-DE" dirty="0"/>
              <a:t> </a:t>
            </a:r>
            <a:r>
              <a:rPr lang="de-DE" dirty="0" err="1"/>
              <a:t>sound</a:t>
            </a:r>
            <a:r>
              <a:rPr lang="de-DE" dirty="0"/>
              <a:t> not transparent </a:t>
            </a:r>
            <a:r>
              <a:rPr lang="de-DE" dirty="0" err="1"/>
              <a:t>or</a:t>
            </a:r>
            <a:r>
              <a:rPr lang="de-DE" dirty="0"/>
              <a:t> </a:t>
            </a:r>
            <a:r>
              <a:rPr lang="de-DE" dirty="0" err="1"/>
              <a:t>strange</a:t>
            </a:r>
            <a:r>
              <a:rPr lang="de-DE" dirty="0"/>
              <a:t>.</a:t>
            </a:r>
          </a:p>
          <a:p>
            <a:r>
              <a:rPr lang="de-DE" dirty="0"/>
              <a:t>Humanness (</a:t>
            </a:r>
            <a:r>
              <a:rPr lang="de-DE" dirty="0" err="1"/>
              <a:t>anthropomorphism</a:t>
            </a:r>
            <a:r>
              <a:rPr lang="de-DE" dirty="0"/>
              <a:t>) </a:t>
            </a:r>
            <a:r>
              <a:rPr lang="de-DE" dirty="0" err="1"/>
              <a:t>facilitates</a:t>
            </a:r>
            <a:r>
              <a:rPr lang="de-DE" dirty="0"/>
              <a:t> </a:t>
            </a:r>
            <a:r>
              <a:rPr lang="de-DE" dirty="0" err="1"/>
              <a:t>similarity</a:t>
            </a:r>
            <a:r>
              <a:rPr lang="de-DE" dirty="0"/>
              <a:t> and </a:t>
            </a:r>
            <a:r>
              <a:rPr lang="de-DE" dirty="0" err="1"/>
              <a:t>thus</a:t>
            </a:r>
            <a:r>
              <a:rPr lang="de-DE" dirty="0"/>
              <a:t> </a:t>
            </a:r>
            <a:r>
              <a:rPr lang="de-DE" dirty="0" err="1"/>
              <a:t>promotes</a:t>
            </a:r>
            <a:r>
              <a:rPr lang="de-DE" dirty="0"/>
              <a:t> </a:t>
            </a:r>
            <a:r>
              <a:rPr lang="de-DE" dirty="0" err="1"/>
              <a:t>trust</a:t>
            </a:r>
            <a:r>
              <a:rPr lang="de-DE" dirty="0"/>
              <a:t>. </a:t>
            </a:r>
            <a:r>
              <a:rPr lang="de-DE" dirty="0" err="1"/>
              <a:t>Esp</a:t>
            </a:r>
            <a:r>
              <a:rPr lang="de-DE" dirty="0"/>
              <a:t>. </a:t>
            </a:r>
            <a:r>
              <a:rPr lang="de-DE" dirty="0" err="1"/>
              <a:t>cuteness</a:t>
            </a:r>
            <a:r>
              <a:rPr lang="de-DE" dirty="0"/>
              <a:t> (</a:t>
            </a:r>
            <a:r>
              <a:rPr lang="de-DE" dirty="0" err="1"/>
              <a:t>child</a:t>
            </a:r>
            <a:r>
              <a:rPr lang="de-DE" dirty="0"/>
              <a:t>-like </a:t>
            </a:r>
            <a:r>
              <a:rPr lang="de-DE" dirty="0" err="1"/>
              <a:t>features</a:t>
            </a:r>
            <a:r>
              <a:rPr lang="de-DE" dirty="0"/>
              <a:t>) </a:t>
            </a:r>
            <a:r>
              <a:rPr lang="de-DE" dirty="0" err="1"/>
              <a:t>make</a:t>
            </a:r>
            <a:r>
              <a:rPr lang="de-DE" dirty="0"/>
              <a:t> </a:t>
            </a:r>
            <a:r>
              <a:rPr lang="de-DE" dirty="0" err="1"/>
              <a:t>people</a:t>
            </a:r>
            <a:r>
              <a:rPr lang="de-DE" dirty="0"/>
              <a:t> </a:t>
            </a:r>
            <a:r>
              <a:rPr lang="de-DE" dirty="0" err="1"/>
              <a:t>more</a:t>
            </a:r>
            <a:r>
              <a:rPr lang="de-DE" dirty="0"/>
              <a:t> </a:t>
            </a:r>
            <a:r>
              <a:rPr lang="de-DE" dirty="0" err="1"/>
              <a:t>trustful</a:t>
            </a:r>
            <a:r>
              <a:rPr lang="de-DE" dirty="0"/>
              <a:t> and </a:t>
            </a:r>
            <a:r>
              <a:rPr lang="de-DE" dirty="0" err="1"/>
              <a:t>interact</a:t>
            </a:r>
            <a:r>
              <a:rPr lang="de-DE" dirty="0"/>
              <a:t> </a:t>
            </a:r>
            <a:r>
              <a:rPr lang="de-DE" dirty="0" err="1"/>
              <a:t>naturally</a:t>
            </a:r>
            <a:r>
              <a:rPr lang="de-DE" dirty="0"/>
              <a:t>.</a:t>
            </a:r>
          </a:p>
        </p:txBody>
      </p:sp>
    </p:spTree>
    <p:extLst>
      <p:ext uri="{BB962C8B-B14F-4D97-AF65-F5344CB8AC3E}">
        <p14:creationId xmlns:p14="http://schemas.microsoft.com/office/powerpoint/2010/main" val="31580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9EAD4-4D41-677E-A6C0-796E8BEF8727}"/>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997148" y="581960"/>
            <a:ext cx="8851996" cy="817244"/>
          </a:xfrm>
        </p:spPr>
        <p:txBody>
          <a:bodyPr>
            <a:normAutofit fontScale="90000"/>
          </a:bodyPr>
          <a:lstStyle/>
          <a:p>
            <a:r>
              <a:rPr lang="de-DE" dirty="0"/>
              <a:t>And so on…</a:t>
            </a:r>
            <a:endParaRPr lang="nb-NO" dirty="0"/>
          </a:p>
        </p:txBody>
      </p:sp>
      <p:pic>
        <p:nvPicPr>
          <p:cNvPr id="4" name="Bilde 3"/>
          <p:cNvPicPr>
            <a:picLocks noChangeAspect="1"/>
          </p:cNvPicPr>
          <p:nvPr/>
        </p:nvPicPr>
        <p:blipFill>
          <a:blip r:embed="rId4"/>
          <a:stretch>
            <a:fillRect/>
          </a:stretch>
        </p:blipFill>
        <p:spPr>
          <a:xfrm rot="20378966">
            <a:off x="2498622" y="2282738"/>
            <a:ext cx="6210028" cy="1061010"/>
          </a:xfrm>
          <a:prstGeom prst="rect">
            <a:avLst/>
          </a:prstGeom>
        </p:spPr>
      </p:pic>
      <p:sp>
        <p:nvSpPr>
          <p:cNvPr id="5" name="TekstSylinder 4"/>
          <p:cNvSpPr txBox="1"/>
          <p:nvPr/>
        </p:nvSpPr>
        <p:spPr>
          <a:xfrm>
            <a:off x="8424725" y="2411410"/>
            <a:ext cx="3546958" cy="341632"/>
          </a:xfrm>
          <a:prstGeom prst="rect">
            <a:avLst/>
          </a:prstGeom>
          <a:noFill/>
        </p:spPr>
        <p:txBody>
          <a:bodyPr wrap="square" rtlCol="0">
            <a:spAutoFit/>
          </a:bodyPr>
          <a:lstStyle/>
          <a:p>
            <a:pPr defTabSz="1097280"/>
            <a:r>
              <a:rPr lang="de-DE" sz="1620" dirty="0" err="1">
                <a:solidFill>
                  <a:prstClr val="black"/>
                </a:solidFill>
                <a:latin typeface="Calibri" panose="020F0502020204030204"/>
              </a:rPr>
              <a:t>Humans</a:t>
            </a:r>
            <a:r>
              <a:rPr lang="de-DE" sz="1620" dirty="0">
                <a:solidFill>
                  <a:prstClr val="black"/>
                </a:solidFill>
                <a:latin typeface="Calibri" panose="020F0502020204030204"/>
              </a:rPr>
              <a:t> </a:t>
            </a:r>
            <a:r>
              <a:rPr lang="de-DE" sz="1620" dirty="0" err="1">
                <a:solidFill>
                  <a:prstClr val="black"/>
                </a:solidFill>
                <a:latin typeface="Calibri" panose="020F0502020204030204"/>
              </a:rPr>
              <a:t>getting</a:t>
            </a:r>
            <a:r>
              <a:rPr lang="de-DE" sz="1620" dirty="0">
                <a:solidFill>
                  <a:prstClr val="black"/>
                </a:solidFill>
                <a:latin typeface="Calibri" panose="020F0502020204030204"/>
              </a:rPr>
              <a:t> </a:t>
            </a:r>
            <a:r>
              <a:rPr lang="de-DE" sz="1620" dirty="0" err="1">
                <a:solidFill>
                  <a:prstClr val="black"/>
                </a:solidFill>
                <a:latin typeface="Calibri" panose="020F0502020204030204"/>
              </a:rPr>
              <a:t>bribed</a:t>
            </a:r>
            <a:r>
              <a:rPr lang="de-DE" sz="1620" dirty="0">
                <a:solidFill>
                  <a:prstClr val="black"/>
                </a:solidFill>
                <a:latin typeface="Calibri" panose="020F0502020204030204"/>
              </a:rPr>
              <a:t> </a:t>
            </a:r>
            <a:r>
              <a:rPr lang="de-DE" sz="1620" dirty="0" err="1">
                <a:solidFill>
                  <a:prstClr val="black"/>
                </a:solidFill>
                <a:latin typeface="Calibri" panose="020F0502020204030204"/>
              </a:rPr>
              <a:t>by</a:t>
            </a:r>
            <a:r>
              <a:rPr lang="de-DE" sz="1620" dirty="0">
                <a:solidFill>
                  <a:prstClr val="black"/>
                </a:solidFill>
                <a:latin typeface="Calibri" panose="020F0502020204030204"/>
              </a:rPr>
              <a:t> </a:t>
            </a:r>
            <a:r>
              <a:rPr lang="de-DE" sz="1620" dirty="0" err="1">
                <a:solidFill>
                  <a:prstClr val="black"/>
                </a:solidFill>
                <a:latin typeface="Calibri" panose="020F0502020204030204"/>
              </a:rPr>
              <a:t>robots</a:t>
            </a:r>
            <a:endParaRPr lang="nb-NO" sz="1620" dirty="0">
              <a:solidFill>
                <a:prstClr val="black"/>
              </a:solidFill>
              <a:latin typeface="Calibri" panose="020F0502020204030204"/>
            </a:endParaRPr>
          </a:p>
        </p:txBody>
      </p:sp>
      <p:pic>
        <p:nvPicPr>
          <p:cNvPr id="6" name="Bilde 5"/>
          <p:cNvPicPr>
            <a:picLocks noChangeAspect="1"/>
          </p:cNvPicPr>
          <p:nvPr/>
        </p:nvPicPr>
        <p:blipFill>
          <a:blip r:embed="rId5"/>
          <a:stretch>
            <a:fillRect/>
          </a:stretch>
        </p:blipFill>
        <p:spPr>
          <a:xfrm rot="20369810">
            <a:off x="2570928" y="4528708"/>
            <a:ext cx="5794714" cy="1385387"/>
          </a:xfrm>
          <a:prstGeom prst="rect">
            <a:avLst/>
          </a:prstGeom>
        </p:spPr>
      </p:pic>
      <p:sp>
        <p:nvSpPr>
          <p:cNvPr id="7" name="TekstSylinder 6"/>
          <p:cNvSpPr txBox="1"/>
          <p:nvPr/>
        </p:nvSpPr>
        <p:spPr>
          <a:xfrm>
            <a:off x="8424725" y="5541950"/>
            <a:ext cx="3546958" cy="590931"/>
          </a:xfrm>
          <a:prstGeom prst="rect">
            <a:avLst/>
          </a:prstGeom>
          <a:noFill/>
        </p:spPr>
        <p:txBody>
          <a:bodyPr wrap="square" rtlCol="0">
            <a:spAutoFit/>
          </a:bodyPr>
          <a:lstStyle/>
          <a:p>
            <a:pPr defTabSz="1097280"/>
            <a:r>
              <a:rPr lang="de-DE" sz="1620" dirty="0" err="1">
                <a:solidFill>
                  <a:prstClr val="black"/>
                </a:solidFill>
                <a:latin typeface="Calibri" panose="020F0502020204030204"/>
              </a:rPr>
              <a:t>Humans</a:t>
            </a:r>
            <a:r>
              <a:rPr lang="de-DE" sz="1620" dirty="0">
                <a:solidFill>
                  <a:prstClr val="black"/>
                </a:solidFill>
                <a:latin typeface="Calibri" panose="020F0502020204030204"/>
              </a:rPr>
              <a:t> </a:t>
            </a:r>
            <a:r>
              <a:rPr lang="de-DE" sz="1620" dirty="0" err="1">
                <a:solidFill>
                  <a:prstClr val="black"/>
                </a:solidFill>
                <a:latin typeface="Calibri" panose="020F0502020204030204"/>
              </a:rPr>
              <a:t>change</a:t>
            </a:r>
            <a:r>
              <a:rPr lang="de-DE" sz="1620" dirty="0">
                <a:solidFill>
                  <a:prstClr val="black"/>
                </a:solidFill>
                <a:latin typeface="Calibri" panose="020F0502020204030204"/>
              </a:rPr>
              <a:t> </a:t>
            </a:r>
            <a:r>
              <a:rPr lang="de-DE" sz="1620" dirty="0" err="1">
                <a:solidFill>
                  <a:prstClr val="black"/>
                </a:solidFill>
                <a:latin typeface="Calibri" panose="020F0502020204030204"/>
              </a:rPr>
              <a:t>their</a:t>
            </a:r>
            <a:r>
              <a:rPr lang="de-DE" sz="1620" dirty="0">
                <a:solidFill>
                  <a:prstClr val="black"/>
                </a:solidFill>
                <a:latin typeface="Calibri" panose="020F0502020204030204"/>
              </a:rPr>
              <a:t> </a:t>
            </a:r>
            <a:r>
              <a:rPr lang="de-DE" sz="1620" dirty="0" err="1">
                <a:solidFill>
                  <a:prstClr val="black"/>
                </a:solidFill>
                <a:latin typeface="Calibri" panose="020F0502020204030204"/>
              </a:rPr>
              <a:t>ideas</a:t>
            </a:r>
            <a:r>
              <a:rPr lang="de-DE" sz="1620" dirty="0">
                <a:solidFill>
                  <a:prstClr val="black"/>
                </a:solidFill>
                <a:latin typeface="Calibri" panose="020F0502020204030204"/>
              </a:rPr>
              <a:t> </a:t>
            </a:r>
            <a:r>
              <a:rPr lang="de-DE" sz="1620" dirty="0" err="1">
                <a:solidFill>
                  <a:prstClr val="black"/>
                </a:solidFill>
                <a:latin typeface="Calibri" panose="020F0502020204030204"/>
              </a:rPr>
              <a:t>to</a:t>
            </a:r>
            <a:r>
              <a:rPr lang="de-DE" sz="1620" dirty="0">
                <a:solidFill>
                  <a:prstClr val="black"/>
                </a:solidFill>
                <a:latin typeface="Calibri" panose="020F0502020204030204"/>
              </a:rPr>
              <a:t> </a:t>
            </a:r>
            <a:r>
              <a:rPr lang="de-DE" sz="1620" dirty="0" err="1">
                <a:solidFill>
                  <a:prstClr val="black"/>
                </a:solidFill>
                <a:latin typeface="Calibri" panose="020F0502020204030204"/>
              </a:rPr>
              <a:t>conform</a:t>
            </a:r>
            <a:r>
              <a:rPr lang="de-DE" sz="1620" dirty="0">
                <a:solidFill>
                  <a:prstClr val="black"/>
                </a:solidFill>
                <a:latin typeface="Calibri" panose="020F0502020204030204"/>
              </a:rPr>
              <a:t> </a:t>
            </a:r>
            <a:r>
              <a:rPr lang="de-DE" sz="1620" dirty="0" err="1">
                <a:solidFill>
                  <a:prstClr val="black"/>
                </a:solidFill>
                <a:latin typeface="Calibri" panose="020F0502020204030204"/>
              </a:rPr>
              <a:t>with</a:t>
            </a:r>
            <a:r>
              <a:rPr lang="de-DE" sz="1620" dirty="0">
                <a:solidFill>
                  <a:prstClr val="black"/>
                </a:solidFill>
                <a:latin typeface="Calibri" panose="020F0502020204030204"/>
              </a:rPr>
              <a:t> </a:t>
            </a:r>
            <a:r>
              <a:rPr lang="de-DE" sz="1620" dirty="0" err="1">
                <a:solidFill>
                  <a:prstClr val="black"/>
                </a:solidFill>
                <a:latin typeface="Calibri" panose="020F0502020204030204"/>
              </a:rPr>
              <a:t>robot‘s</a:t>
            </a:r>
            <a:r>
              <a:rPr lang="de-DE" sz="1620" dirty="0">
                <a:solidFill>
                  <a:prstClr val="black"/>
                </a:solidFill>
                <a:latin typeface="Calibri" panose="020F0502020204030204"/>
              </a:rPr>
              <a:t> </a:t>
            </a:r>
            <a:r>
              <a:rPr lang="de-DE" sz="1620" dirty="0" err="1">
                <a:solidFill>
                  <a:prstClr val="black"/>
                </a:solidFill>
                <a:latin typeface="Calibri" panose="020F0502020204030204"/>
              </a:rPr>
              <a:t>suggestions</a:t>
            </a:r>
            <a:endParaRPr lang="nb-NO" sz="1620" dirty="0">
              <a:solidFill>
                <a:prstClr val="black"/>
              </a:solidFill>
              <a:latin typeface="Calibri" panose="020F0502020204030204"/>
            </a:endParaRPr>
          </a:p>
        </p:txBody>
      </p:sp>
    </p:spTree>
    <p:extLst>
      <p:ext uri="{BB962C8B-B14F-4D97-AF65-F5344CB8AC3E}">
        <p14:creationId xmlns:p14="http://schemas.microsoft.com/office/powerpoint/2010/main" val="1556304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617CCA-EB4E-8C32-D4C5-1D19A3FA9C11}"/>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3" name="Plassholder for innhold 2"/>
          <p:cNvSpPr>
            <a:spLocks noGrp="1"/>
          </p:cNvSpPr>
          <p:nvPr>
            <p:ph idx="1"/>
          </p:nvPr>
        </p:nvSpPr>
        <p:spPr>
          <a:xfrm>
            <a:off x="257709" y="2408221"/>
            <a:ext cx="4776870" cy="5415006"/>
          </a:xfrm>
        </p:spPr>
        <p:txBody>
          <a:bodyPr>
            <a:noAutofit/>
          </a:bodyPr>
          <a:lstStyle/>
          <a:p>
            <a:pPr marL="0" indent="0">
              <a:buNone/>
            </a:pPr>
            <a:r>
              <a:rPr lang="de-DE" sz="1920" b="1" dirty="0" err="1"/>
              <a:t>What</a:t>
            </a:r>
            <a:r>
              <a:rPr lang="de-DE" sz="1920" b="1" dirty="0"/>
              <a:t> </a:t>
            </a:r>
            <a:r>
              <a:rPr lang="de-DE" sz="1920" b="1" dirty="0" err="1"/>
              <a:t>did</a:t>
            </a:r>
            <a:r>
              <a:rPr lang="de-DE" sz="1920" b="1" dirty="0"/>
              <a:t> </a:t>
            </a:r>
            <a:r>
              <a:rPr lang="de-DE" sz="1920" b="1" dirty="0" err="1"/>
              <a:t>we</a:t>
            </a:r>
            <a:r>
              <a:rPr lang="de-DE" sz="1920" b="1" dirty="0"/>
              <a:t> </a:t>
            </a:r>
            <a:r>
              <a:rPr lang="de-DE" sz="1920" b="1" dirty="0" err="1"/>
              <a:t>learn</a:t>
            </a:r>
            <a:r>
              <a:rPr lang="de-DE" sz="1920" b="1" dirty="0"/>
              <a:t>?</a:t>
            </a:r>
          </a:p>
          <a:p>
            <a:r>
              <a:rPr lang="de-DE" sz="1920" dirty="0"/>
              <a:t>Trust </a:t>
            </a:r>
            <a:r>
              <a:rPr lang="de-DE" sz="1920" dirty="0" err="1"/>
              <a:t>is</a:t>
            </a:r>
            <a:r>
              <a:rPr lang="de-DE" sz="1920" dirty="0"/>
              <a:t> a </a:t>
            </a:r>
            <a:r>
              <a:rPr lang="de-DE" sz="1920" dirty="0" err="1"/>
              <a:t>part</a:t>
            </a:r>
            <a:r>
              <a:rPr lang="de-DE" sz="1920" dirty="0"/>
              <a:t> </a:t>
            </a:r>
            <a:r>
              <a:rPr lang="de-DE" sz="1920" dirty="0" err="1"/>
              <a:t>of</a:t>
            </a:r>
            <a:r>
              <a:rPr lang="de-DE" sz="1920" dirty="0"/>
              <a:t> </a:t>
            </a:r>
            <a:r>
              <a:rPr lang="de-DE" sz="1920" dirty="0" err="1"/>
              <a:t>usability</a:t>
            </a:r>
            <a:r>
              <a:rPr lang="de-DE" sz="1920" dirty="0"/>
              <a:t>. Needs </a:t>
            </a:r>
            <a:r>
              <a:rPr lang="de-DE" sz="1920" dirty="0" err="1"/>
              <a:t>to</a:t>
            </a:r>
            <a:r>
              <a:rPr lang="de-DE" sz="1920" dirty="0"/>
              <a:t> </a:t>
            </a:r>
            <a:r>
              <a:rPr lang="de-DE" sz="1920" dirty="0" err="1"/>
              <a:t>be</a:t>
            </a:r>
            <a:r>
              <a:rPr lang="de-DE" sz="1920" dirty="0"/>
              <a:t> a </a:t>
            </a:r>
            <a:r>
              <a:rPr lang="de-DE" sz="1920" dirty="0" err="1"/>
              <a:t>central</a:t>
            </a:r>
            <a:r>
              <a:rPr lang="de-DE" sz="1920" dirty="0"/>
              <a:t> </a:t>
            </a:r>
            <a:r>
              <a:rPr lang="de-DE" sz="1920" dirty="0" err="1"/>
              <a:t>element</a:t>
            </a:r>
            <a:r>
              <a:rPr lang="de-DE" sz="1920" dirty="0"/>
              <a:t> in design-</a:t>
            </a:r>
            <a:r>
              <a:rPr lang="de-DE" sz="1920" dirty="0" err="1"/>
              <a:t>process</a:t>
            </a:r>
            <a:r>
              <a:rPr lang="de-DE" sz="1920" dirty="0"/>
              <a:t> </a:t>
            </a:r>
            <a:r>
              <a:rPr lang="de-DE" sz="1920" dirty="0" err="1"/>
              <a:t>when</a:t>
            </a:r>
            <a:r>
              <a:rPr lang="de-DE" sz="1920" dirty="0"/>
              <a:t> </a:t>
            </a:r>
            <a:r>
              <a:rPr lang="de-DE" sz="1920" dirty="0" err="1"/>
              <a:t>considering</a:t>
            </a:r>
            <a:r>
              <a:rPr lang="de-DE" sz="1920" dirty="0"/>
              <a:t> AI </a:t>
            </a:r>
            <a:r>
              <a:rPr lang="de-DE" sz="1920" dirty="0" err="1"/>
              <a:t>elements</a:t>
            </a:r>
            <a:r>
              <a:rPr lang="de-DE" sz="1920" dirty="0"/>
              <a:t>.</a:t>
            </a:r>
          </a:p>
          <a:p>
            <a:r>
              <a:rPr lang="en-US" sz="1920" dirty="0"/>
              <a:t>Factors relating to the robot, the human, and the contextual environment all have significant relationships with human–robot trust. </a:t>
            </a:r>
          </a:p>
          <a:p>
            <a:r>
              <a:rPr lang="en-US" sz="1920" dirty="0"/>
              <a:t>Within each category, several subcategories and individual antecedents of trust are significant predictors of how much a person will trust a robot. </a:t>
            </a:r>
          </a:p>
          <a:p>
            <a:r>
              <a:rPr lang="en-US" sz="1920" dirty="0"/>
              <a:t>These antecedents of trust can be used to help understand which factors contribute to higher and lower trust levels.</a:t>
            </a:r>
          </a:p>
        </p:txBody>
      </p:sp>
      <p:pic>
        <p:nvPicPr>
          <p:cNvPr id="6" name="Bilde 5"/>
          <p:cNvPicPr>
            <a:picLocks noChangeAspect="1"/>
          </p:cNvPicPr>
          <p:nvPr/>
        </p:nvPicPr>
        <p:blipFill>
          <a:blip r:embed="rId4"/>
          <a:stretch>
            <a:fillRect/>
          </a:stretch>
        </p:blipFill>
        <p:spPr>
          <a:xfrm>
            <a:off x="257709" y="406373"/>
            <a:ext cx="6358931" cy="1854689"/>
          </a:xfrm>
          <a:prstGeom prst="rect">
            <a:avLst/>
          </a:prstGeom>
        </p:spPr>
      </p:pic>
      <p:sp>
        <p:nvSpPr>
          <p:cNvPr id="7" name="TekstSylinder 6"/>
          <p:cNvSpPr txBox="1"/>
          <p:nvPr/>
        </p:nvSpPr>
        <p:spPr>
          <a:xfrm>
            <a:off x="10662572" y="6795382"/>
            <a:ext cx="2370125" cy="341632"/>
          </a:xfrm>
          <a:prstGeom prst="rect">
            <a:avLst/>
          </a:prstGeom>
          <a:noFill/>
        </p:spPr>
        <p:txBody>
          <a:bodyPr wrap="square" rtlCol="0">
            <a:spAutoFit/>
          </a:bodyPr>
          <a:lstStyle/>
          <a:p>
            <a:pPr defTabSz="1097280"/>
            <a:r>
              <a:rPr lang="de-DE" sz="1620" dirty="0">
                <a:solidFill>
                  <a:prstClr val="black"/>
                </a:solidFill>
                <a:latin typeface="Calibri" panose="020F0502020204030204"/>
              </a:rPr>
              <a:t>Human </a:t>
            </a:r>
            <a:r>
              <a:rPr lang="de-DE" sz="1620" dirty="0" err="1">
                <a:solidFill>
                  <a:prstClr val="black"/>
                </a:solidFill>
                <a:latin typeface="Calibri" panose="020F0502020204030204"/>
              </a:rPr>
              <a:t>Factors</a:t>
            </a:r>
            <a:r>
              <a:rPr lang="de-DE" sz="1620" dirty="0">
                <a:solidFill>
                  <a:prstClr val="black"/>
                </a:solidFill>
                <a:latin typeface="Calibri" panose="020F0502020204030204"/>
              </a:rPr>
              <a:t> (2020)</a:t>
            </a:r>
            <a:endParaRPr lang="nb-NO" sz="1620"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01C8963B-D8D4-148E-2115-0C5F53B73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4578" y="0"/>
            <a:ext cx="9595822" cy="8229600"/>
          </a:xfrm>
          <a:prstGeom prst="rect">
            <a:avLst/>
          </a:prstGeom>
        </p:spPr>
      </p:pic>
      <p:grpSp>
        <p:nvGrpSpPr>
          <p:cNvPr id="2" name="Group 1">
            <a:extLst>
              <a:ext uri="{FF2B5EF4-FFF2-40B4-BE49-F238E27FC236}">
                <a16:creationId xmlns:a16="http://schemas.microsoft.com/office/drawing/2014/main" id="{CCA6B52D-F049-BF4C-99B0-1681B833FE2B}"/>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6CF65A1-F0F1-59D6-5E79-3CB7279DF7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231AB865-8B05-84E7-01FA-0A20E51990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87094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24CE0F-E8CF-B9DE-168D-CD85B7133CF5}"/>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670620" y="610738"/>
            <a:ext cx="10196675" cy="715142"/>
          </a:xfrm>
        </p:spPr>
        <p:txBody>
          <a:bodyPr/>
          <a:lstStyle/>
          <a:p>
            <a:r>
              <a:rPr lang="de-DE" sz="2880" dirty="0"/>
              <a:t>Trust </a:t>
            </a:r>
            <a:r>
              <a:rPr lang="de-DE" sz="2880" dirty="0" err="1"/>
              <a:t>as</a:t>
            </a:r>
            <a:r>
              <a:rPr lang="de-DE" sz="2880" dirty="0"/>
              <a:t> </a:t>
            </a:r>
            <a:r>
              <a:rPr lang="de-DE" sz="2880" dirty="0" err="1"/>
              <a:t>antecedent</a:t>
            </a:r>
            <a:r>
              <a:rPr lang="de-DE" sz="2880" dirty="0"/>
              <a:t> </a:t>
            </a:r>
            <a:r>
              <a:rPr lang="de-DE" sz="2880" dirty="0" err="1"/>
              <a:t>for</a:t>
            </a:r>
            <a:r>
              <a:rPr lang="de-DE" sz="2880" dirty="0"/>
              <a:t> </a:t>
            </a:r>
            <a:r>
              <a:rPr lang="de-DE" sz="2880" dirty="0" err="1"/>
              <a:t>acceptance</a:t>
            </a:r>
            <a:r>
              <a:rPr lang="de-DE" sz="2880" dirty="0"/>
              <a:t> </a:t>
            </a:r>
            <a:r>
              <a:rPr lang="de-DE" sz="2880" dirty="0" err="1"/>
              <a:t>of</a:t>
            </a:r>
            <a:r>
              <a:rPr lang="de-DE" sz="2880" dirty="0"/>
              <a:t> </a:t>
            </a:r>
            <a:r>
              <a:rPr lang="de-DE" sz="2880" dirty="0" err="1"/>
              <a:t>innovation</a:t>
            </a:r>
            <a:endParaRPr lang="nb-NO" sz="2880" dirty="0"/>
          </a:p>
        </p:txBody>
      </p:sp>
      <p:sp>
        <p:nvSpPr>
          <p:cNvPr id="6" name="Rektangel 5"/>
          <p:cNvSpPr/>
          <p:nvPr/>
        </p:nvSpPr>
        <p:spPr>
          <a:xfrm>
            <a:off x="393435" y="1189069"/>
            <a:ext cx="6240121" cy="6075509"/>
          </a:xfrm>
          <a:prstGeom prst="rect">
            <a:avLst/>
          </a:prstGeom>
        </p:spPr>
        <p:txBody>
          <a:bodyPr wrap="square">
            <a:spAutoFit/>
          </a:bodyPr>
          <a:lstStyle/>
          <a:p>
            <a:pPr defTabSz="1097280"/>
            <a:r>
              <a:rPr lang="en-US" sz="2160" i="1" dirty="0">
                <a:solidFill>
                  <a:prstClr val="black"/>
                </a:solidFill>
                <a:latin typeface="AdvOT46dcae81"/>
              </a:rPr>
              <a:t>According to industry research, the automation of vehicles promises a revolution in traffic safety, mobility, and quality of life. However, the success of such vehicles depends on their acceptance. This study investigates the influence of trust in technology, concerns of giving up control, perceived usefulness, perceived ease of use, the personality factor innovativeness, and the enjoyment of driving a car on the a priori intention to adopt an autonomous vehicle. study shows that </a:t>
            </a:r>
            <a:r>
              <a:rPr lang="en-US" sz="2160" i="1" dirty="0">
                <a:solidFill>
                  <a:srgbClr val="FF0000"/>
                </a:solidFill>
                <a:latin typeface="AdvOT46dcae81"/>
              </a:rPr>
              <a:t>trust in the technology </a:t>
            </a:r>
            <a:r>
              <a:rPr lang="en-US" sz="2160" i="1" dirty="0">
                <a:solidFill>
                  <a:prstClr val="black"/>
                </a:solidFill>
                <a:latin typeface="AdvOT46dcae81"/>
              </a:rPr>
              <a:t>and the concern about handing over control to a machine go hand in hand as respondents</a:t>
            </a:r>
            <a:r>
              <a:rPr lang="en-US" sz="2160" i="1" dirty="0">
                <a:solidFill>
                  <a:prstClr val="black"/>
                </a:solidFill>
                <a:latin typeface="AdvOT46dcae81+20"/>
              </a:rPr>
              <a:t>’ </a:t>
            </a:r>
            <a:r>
              <a:rPr lang="en-US" sz="2160" i="1" dirty="0">
                <a:solidFill>
                  <a:prstClr val="black"/>
                </a:solidFill>
                <a:latin typeface="AdvOT46dcae81"/>
              </a:rPr>
              <a:t>cognitive and affective perception of this innovation. Moreover, perceived usefulness represents an influential factor, while the enjoyment of driving a car is a barrier to the technology</a:t>
            </a:r>
            <a:r>
              <a:rPr lang="en-US" sz="2160" i="1" dirty="0">
                <a:solidFill>
                  <a:prstClr val="black"/>
                </a:solidFill>
                <a:latin typeface="AdvOT46dcae81+20"/>
              </a:rPr>
              <a:t>’</a:t>
            </a:r>
            <a:r>
              <a:rPr lang="en-US" sz="2160" i="1" dirty="0">
                <a:solidFill>
                  <a:prstClr val="black"/>
                </a:solidFill>
                <a:latin typeface="AdvOT46dcae81"/>
              </a:rPr>
              <a:t>s acceptance. Innovators represent a promising target for campaigns, as they are more likely to adopt an autonomous vehicle.</a:t>
            </a:r>
            <a:endParaRPr lang="nb-NO" sz="2160" i="1" dirty="0">
              <a:solidFill>
                <a:prstClr val="black"/>
              </a:solidFill>
              <a:latin typeface="Calibri" panose="020F0502020204030204"/>
            </a:endParaRPr>
          </a:p>
        </p:txBody>
      </p:sp>
      <p:sp>
        <p:nvSpPr>
          <p:cNvPr id="3" name="TekstSylinder 2"/>
          <p:cNvSpPr txBox="1"/>
          <p:nvPr/>
        </p:nvSpPr>
        <p:spPr>
          <a:xfrm>
            <a:off x="6365325" y="7702727"/>
            <a:ext cx="1857111" cy="341632"/>
          </a:xfrm>
          <a:prstGeom prst="rect">
            <a:avLst/>
          </a:prstGeom>
          <a:noFill/>
        </p:spPr>
        <p:txBody>
          <a:bodyPr wrap="none" rtlCol="0">
            <a:spAutoFit/>
          </a:bodyPr>
          <a:lstStyle/>
          <a:p>
            <a:pPr defTabSz="1097280"/>
            <a:r>
              <a:rPr lang="de-DE" sz="1620" dirty="0" err="1">
                <a:solidFill>
                  <a:prstClr val="black"/>
                </a:solidFill>
                <a:latin typeface="Calibri" panose="020F0502020204030204"/>
              </a:rPr>
              <a:t>Hegner</a:t>
            </a:r>
            <a:r>
              <a:rPr lang="de-DE" sz="1620" dirty="0">
                <a:solidFill>
                  <a:prstClr val="black"/>
                </a:solidFill>
                <a:latin typeface="Calibri" panose="020F0502020204030204"/>
              </a:rPr>
              <a:t> et al. (2019)</a:t>
            </a:r>
            <a:endParaRPr lang="nb-NO" sz="1620"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8D031A4-6B38-DC75-ADC4-03F26521AFA5}"/>
              </a:ext>
            </a:extLst>
          </p:cNvPr>
          <p:cNvPicPr>
            <a:picLocks noChangeAspect="1"/>
          </p:cNvPicPr>
          <p:nvPr/>
        </p:nvPicPr>
        <p:blipFill>
          <a:blip r:embed="rId4"/>
          <a:stretch>
            <a:fillRect/>
          </a:stretch>
        </p:blipFill>
        <p:spPr>
          <a:xfrm>
            <a:off x="6633556" y="1325879"/>
            <a:ext cx="8249040" cy="5241174"/>
          </a:xfrm>
          <a:prstGeom prst="rect">
            <a:avLst/>
          </a:prstGeom>
        </p:spPr>
      </p:pic>
    </p:spTree>
    <p:extLst>
      <p:ext uri="{BB962C8B-B14F-4D97-AF65-F5344CB8AC3E}">
        <p14:creationId xmlns:p14="http://schemas.microsoft.com/office/powerpoint/2010/main" val="3942709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B8807-5A8D-A5CC-87A3-32DCBACC2E9D}"/>
              </a:ext>
            </a:extLst>
          </p:cNvPr>
          <p:cNvPicPr>
            <a:picLocks noChangeAspect="1"/>
          </p:cNvPicPr>
          <p:nvPr/>
        </p:nvPicPr>
        <p:blipFill>
          <a:blip r:embed="rId3">
            <a:alphaModFix amt="15000"/>
          </a:blip>
          <a:stretch>
            <a:fillRect/>
          </a:stretch>
        </p:blipFill>
        <p:spPr>
          <a:xfrm>
            <a:off x="0" y="0"/>
            <a:ext cx="14653426" cy="8229600"/>
          </a:xfrm>
          <a:prstGeom prst="rect">
            <a:avLst/>
          </a:prstGeom>
        </p:spPr>
      </p:pic>
      <p:grpSp>
        <p:nvGrpSpPr>
          <p:cNvPr id="7" name="Gruppe 6"/>
          <p:cNvGrpSpPr/>
          <p:nvPr/>
        </p:nvGrpSpPr>
        <p:grpSpPr>
          <a:xfrm>
            <a:off x="1828803" y="1028703"/>
            <a:ext cx="1374347" cy="1891836"/>
            <a:chOff x="280632" y="293088"/>
            <a:chExt cx="2764754" cy="3454389"/>
          </a:xfrm>
        </p:grpSpPr>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632" y="293088"/>
              <a:ext cx="2240100" cy="3199920"/>
            </a:xfrm>
            <a:prstGeom prst="rect">
              <a:avLst/>
            </a:prstGeom>
          </p:spPr>
        </p:pic>
        <p:sp>
          <p:nvSpPr>
            <p:cNvPr id="6" name="TekstSylinder 5"/>
            <p:cNvSpPr txBox="1"/>
            <p:nvPr/>
          </p:nvSpPr>
          <p:spPr>
            <a:xfrm>
              <a:off x="1916082" y="3123676"/>
              <a:ext cx="1129304" cy="62380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1097280"/>
              <a:r>
                <a:rPr lang="de-DE" sz="1620" dirty="0" err="1">
                  <a:solidFill>
                    <a:prstClr val="black"/>
                  </a:solidFill>
                  <a:latin typeface="Calibri" panose="020F0502020204030204"/>
                </a:rPr>
                <a:t>iCub</a:t>
              </a:r>
              <a:endParaRPr lang="nb-NO" sz="1620" dirty="0">
                <a:solidFill>
                  <a:prstClr val="black"/>
                </a:solidFill>
                <a:latin typeface="Calibri" panose="020F0502020204030204"/>
              </a:endParaRPr>
            </a:p>
          </p:txBody>
        </p:sp>
      </p:grpSp>
      <p:sp>
        <p:nvSpPr>
          <p:cNvPr id="8" name="TekstSylinder 7"/>
          <p:cNvSpPr txBox="1"/>
          <p:nvPr/>
        </p:nvSpPr>
        <p:spPr>
          <a:xfrm>
            <a:off x="1919326" y="2936038"/>
            <a:ext cx="2032711" cy="20867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097280"/>
            <a:r>
              <a:rPr lang="de-DE" sz="1620" dirty="0" err="1">
                <a:solidFill>
                  <a:prstClr val="black"/>
                </a:solidFill>
                <a:latin typeface="Calibri" panose="020F0502020204030204"/>
              </a:rPr>
              <a:t>Mitnick‘s</a:t>
            </a:r>
            <a:r>
              <a:rPr lang="de-DE" sz="1620" dirty="0">
                <a:solidFill>
                  <a:prstClr val="black"/>
                </a:solidFill>
                <a:latin typeface="Calibri" panose="020F0502020204030204"/>
              </a:rPr>
              <a:t> SE </a:t>
            </a:r>
            <a:r>
              <a:rPr lang="de-DE" sz="1620" dirty="0" err="1">
                <a:solidFill>
                  <a:prstClr val="black"/>
                </a:solidFill>
                <a:latin typeface="Calibri" panose="020F0502020204030204"/>
              </a:rPr>
              <a:t>attack</a:t>
            </a:r>
            <a:r>
              <a:rPr lang="de-DE" sz="1620" dirty="0">
                <a:solidFill>
                  <a:prstClr val="black"/>
                </a:solidFill>
                <a:latin typeface="Calibri" panose="020F0502020204030204"/>
              </a:rPr>
              <a:t> </a:t>
            </a:r>
            <a:r>
              <a:rPr lang="de-DE" sz="1620" dirty="0" err="1">
                <a:solidFill>
                  <a:prstClr val="black"/>
                </a:solidFill>
                <a:latin typeface="Calibri" panose="020F0502020204030204"/>
              </a:rPr>
              <a:t>modell</a:t>
            </a:r>
            <a:r>
              <a:rPr lang="de-DE" sz="1620" dirty="0">
                <a:solidFill>
                  <a:prstClr val="black"/>
                </a:solidFill>
                <a:latin typeface="Calibri" panose="020F0502020204030204"/>
              </a:rPr>
              <a:t> </a:t>
            </a:r>
            <a:r>
              <a:rPr lang="de-DE" sz="1620" dirty="0" err="1">
                <a:solidFill>
                  <a:prstClr val="black"/>
                </a:solidFill>
                <a:latin typeface="Calibri" panose="020F0502020204030204"/>
              </a:rPr>
              <a:t>applied</a:t>
            </a:r>
            <a:r>
              <a:rPr lang="de-DE" sz="1620" dirty="0">
                <a:solidFill>
                  <a:prstClr val="black"/>
                </a:solidFill>
                <a:latin typeface="Calibri" panose="020F0502020204030204"/>
              </a:rPr>
              <a:t> </a:t>
            </a:r>
            <a:r>
              <a:rPr lang="de-DE" sz="1620" dirty="0" err="1">
                <a:solidFill>
                  <a:prstClr val="black"/>
                </a:solidFill>
                <a:latin typeface="Calibri" panose="020F0502020204030204"/>
              </a:rPr>
              <a:t>by</a:t>
            </a:r>
            <a:r>
              <a:rPr lang="de-DE" sz="1620" dirty="0">
                <a:solidFill>
                  <a:prstClr val="black"/>
                </a:solidFill>
                <a:latin typeface="Calibri" panose="020F0502020204030204"/>
              </a:rPr>
              <a:t> </a:t>
            </a:r>
            <a:r>
              <a:rPr lang="de-DE" sz="1620" dirty="0" err="1">
                <a:solidFill>
                  <a:prstClr val="black"/>
                </a:solidFill>
                <a:latin typeface="Calibri" panose="020F0502020204030204"/>
              </a:rPr>
              <a:t>robots</a:t>
            </a:r>
            <a:r>
              <a:rPr lang="de-DE" sz="1620" dirty="0">
                <a:solidFill>
                  <a:prstClr val="black"/>
                </a:solidFill>
                <a:latin typeface="Calibri" panose="020F0502020204030204"/>
              </a:rPr>
              <a:t>:</a:t>
            </a:r>
          </a:p>
          <a:p>
            <a:pPr marL="308610" indent="-308610" defTabSz="1097280">
              <a:buFontTx/>
              <a:buAutoNum type="arabicParenBoth"/>
            </a:pPr>
            <a:r>
              <a:rPr lang="de-DE" sz="1620" dirty="0">
                <a:solidFill>
                  <a:prstClr val="black"/>
                </a:solidFill>
                <a:latin typeface="Calibri" panose="020F0502020204030204"/>
              </a:rPr>
              <a:t>Research</a:t>
            </a:r>
          </a:p>
          <a:p>
            <a:pPr marL="308610" indent="-308610" defTabSz="1097280">
              <a:buFontTx/>
              <a:buAutoNum type="arabicParenBoth"/>
            </a:pPr>
            <a:r>
              <a:rPr lang="de-DE" sz="1620" dirty="0" err="1">
                <a:solidFill>
                  <a:prstClr val="black"/>
                </a:solidFill>
                <a:latin typeface="Calibri" panose="020F0502020204030204"/>
              </a:rPr>
              <a:t>Develop</a:t>
            </a:r>
            <a:r>
              <a:rPr lang="de-DE" sz="1620" dirty="0">
                <a:solidFill>
                  <a:prstClr val="black"/>
                </a:solidFill>
                <a:latin typeface="Calibri" panose="020F0502020204030204"/>
              </a:rPr>
              <a:t> </a:t>
            </a:r>
            <a:r>
              <a:rPr lang="de-DE" sz="1620" dirty="0" err="1">
                <a:solidFill>
                  <a:prstClr val="black"/>
                </a:solidFill>
                <a:latin typeface="Calibri" panose="020F0502020204030204"/>
              </a:rPr>
              <a:t>trust</a:t>
            </a:r>
            <a:endParaRPr lang="de-DE" sz="1620" dirty="0">
              <a:solidFill>
                <a:prstClr val="black"/>
              </a:solidFill>
              <a:latin typeface="Calibri" panose="020F0502020204030204"/>
            </a:endParaRPr>
          </a:p>
          <a:p>
            <a:pPr marL="308610" indent="-308610" defTabSz="1097280">
              <a:buFontTx/>
              <a:buAutoNum type="arabicParenBoth"/>
            </a:pPr>
            <a:r>
              <a:rPr lang="de-DE" sz="1620" dirty="0" err="1">
                <a:solidFill>
                  <a:prstClr val="black"/>
                </a:solidFill>
                <a:latin typeface="Calibri" panose="020F0502020204030204"/>
              </a:rPr>
              <a:t>Exploit</a:t>
            </a:r>
            <a:r>
              <a:rPr lang="de-DE" sz="1620" dirty="0">
                <a:solidFill>
                  <a:prstClr val="black"/>
                </a:solidFill>
                <a:latin typeface="Calibri" panose="020F0502020204030204"/>
              </a:rPr>
              <a:t> </a:t>
            </a:r>
            <a:r>
              <a:rPr lang="de-DE" sz="1620" dirty="0" err="1">
                <a:solidFill>
                  <a:prstClr val="black"/>
                </a:solidFill>
                <a:latin typeface="Calibri" panose="020F0502020204030204"/>
              </a:rPr>
              <a:t>trust</a:t>
            </a:r>
            <a:endParaRPr lang="de-DE" sz="1620" dirty="0">
              <a:solidFill>
                <a:prstClr val="black"/>
              </a:solidFill>
              <a:latin typeface="Calibri" panose="020F0502020204030204"/>
            </a:endParaRPr>
          </a:p>
          <a:p>
            <a:pPr marL="308610" indent="-308610" defTabSz="1097280">
              <a:buFontTx/>
              <a:buAutoNum type="arabicParenBoth"/>
            </a:pPr>
            <a:r>
              <a:rPr lang="de-DE" sz="1620" dirty="0" err="1">
                <a:solidFill>
                  <a:prstClr val="black"/>
                </a:solidFill>
                <a:latin typeface="Calibri" panose="020F0502020204030204"/>
              </a:rPr>
              <a:t>Utilize</a:t>
            </a:r>
            <a:r>
              <a:rPr lang="de-DE" sz="1620" dirty="0">
                <a:solidFill>
                  <a:prstClr val="black"/>
                </a:solidFill>
                <a:latin typeface="Calibri" panose="020F0502020204030204"/>
              </a:rPr>
              <a:t> </a:t>
            </a:r>
            <a:r>
              <a:rPr lang="de-DE" sz="1620" dirty="0" err="1">
                <a:solidFill>
                  <a:prstClr val="black"/>
                </a:solidFill>
                <a:latin typeface="Calibri" panose="020F0502020204030204"/>
              </a:rPr>
              <a:t>information</a:t>
            </a:r>
            <a:endParaRPr lang="nb-NO" sz="1620" dirty="0">
              <a:solidFill>
                <a:prstClr val="black"/>
              </a:solidFill>
              <a:latin typeface="Calibri" panose="020F0502020204030204"/>
            </a:endParaRPr>
          </a:p>
        </p:txBody>
      </p:sp>
      <p:sp>
        <p:nvSpPr>
          <p:cNvPr id="9" name="Rektangel 8"/>
          <p:cNvSpPr/>
          <p:nvPr/>
        </p:nvSpPr>
        <p:spPr>
          <a:xfrm>
            <a:off x="4272991" y="2732443"/>
            <a:ext cx="4625035" cy="26130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1097280"/>
            <a:r>
              <a:rPr lang="en-US" sz="1260" i="1" dirty="0">
                <a:solidFill>
                  <a:prstClr val="black"/>
                </a:solidFill>
                <a:latin typeface="TimesNewRomanPSMT"/>
              </a:rPr>
              <a:t>In this experiment, the humanoid robot </a:t>
            </a:r>
            <a:r>
              <a:rPr lang="en-US" sz="1260" i="1" dirty="0" err="1">
                <a:solidFill>
                  <a:prstClr val="black"/>
                </a:solidFill>
                <a:latin typeface="TimesNewRomanPSMT"/>
              </a:rPr>
              <a:t>iCub</a:t>
            </a:r>
            <a:r>
              <a:rPr lang="en-US" sz="1260" i="1" dirty="0">
                <a:solidFill>
                  <a:prstClr val="black"/>
                </a:solidFill>
                <a:latin typeface="TimesNewRomanPSMT"/>
              </a:rPr>
              <a:t> asked a</a:t>
            </a:r>
          </a:p>
          <a:p>
            <a:pPr defTabSz="1097280"/>
            <a:r>
              <a:rPr lang="en-US" sz="1260" i="1" dirty="0">
                <a:solidFill>
                  <a:prstClr val="black"/>
                </a:solidFill>
                <a:latin typeface="TimesNewRomanPSMT"/>
              </a:rPr>
              <a:t>series of questions about participants' private lives ((i) -</a:t>
            </a:r>
          </a:p>
          <a:p>
            <a:pPr defTabSz="1097280"/>
            <a:r>
              <a:rPr lang="en-US" sz="1260" i="1" dirty="0">
                <a:solidFill>
                  <a:prstClr val="black"/>
                </a:solidFill>
                <a:latin typeface="TimesNewRomanPS-ItalicMT"/>
              </a:rPr>
              <a:t>research</a:t>
            </a:r>
            <a:r>
              <a:rPr lang="en-US" sz="1260" i="1" dirty="0">
                <a:solidFill>
                  <a:prstClr val="black"/>
                </a:solidFill>
                <a:latin typeface="TimesNewRomanPSMT"/>
              </a:rPr>
              <a:t>). They then played a treasure hunt game, in which</a:t>
            </a:r>
          </a:p>
          <a:p>
            <a:pPr defTabSz="1097280"/>
            <a:r>
              <a:rPr lang="en-US" sz="1260" i="1" dirty="0">
                <a:solidFill>
                  <a:prstClr val="black"/>
                </a:solidFill>
                <a:latin typeface="TimesNewRomanPSMT"/>
              </a:rPr>
              <a:t>participants had to find hidden objects (</a:t>
            </a:r>
            <a:r>
              <a:rPr lang="en-US" sz="1260" i="1" dirty="0">
                <a:solidFill>
                  <a:prstClr val="black"/>
                </a:solidFill>
                <a:latin typeface="TimesNewRomanPS-ItalicMT"/>
              </a:rPr>
              <a:t>eggs</a:t>
            </a:r>
            <a:r>
              <a:rPr lang="en-US" sz="1260" i="1" dirty="0">
                <a:solidFill>
                  <a:prstClr val="black"/>
                </a:solidFill>
                <a:latin typeface="TimesNewRomanPSMT"/>
              </a:rPr>
              <a:t>) in a room to</a:t>
            </a:r>
          </a:p>
          <a:p>
            <a:pPr defTabSz="1097280"/>
            <a:r>
              <a:rPr lang="en-US" sz="1260" i="1" dirty="0">
                <a:solidFill>
                  <a:prstClr val="black"/>
                </a:solidFill>
                <a:latin typeface="TimesNewRomanPSMT"/>
              </a:rPr>
              <a:t>win a monetary prize. The robot offered its help and, when</a:t>
            </a:r>
          </a:p>
          <a:p>
            <a:pPr defTabSz="1097280"/>
            <a:r>
              <a:rPr lang="en-US" sz="1260" i="1" dirty="0">
                <a:solidFill>
                  <a:prstClr val="black"/>
                </a:solidFill>
                <a:latin typeface="TimesNewRomanPSMT"/>
              </a:rPr>
              <a:t>asked, provided reliable hints about the location of the hidden</a:t>
            </a:r>
          </a:p>
          <a:p>
            <a:pPr defTabSz="1097280"/>
            <a:r>
              <a:rPr lang="en-US" sz="1260" i="1" dirty="0">
                <a:solidFill>
                  <a:prstClr val="black"/>
                </a:solidFill>
                <a:latin typeface="TimesNewRomanPSMT"/>
              </a:rPr>
              <a:t>eggs. The treasure hunt was designed to provide an engaging</a:t>
            </a:r>
          </a:p>
          <a:p>
            <a:pPr defTabSz="1097280"/>
            <a:r>
              <a:rPr lang="en-US" sz="1260" i="1" dirty="0">
                <a:solidFill>
                  <a:prstClr val="black"/>
                </a:solidFill>
                <a:latin typeface="TimesNewRomanPSMT"/>
              </a:rPr>
              <a:t>setting where the participants’ trust and rapport towards the</a:t>
            </a:r>
          </a:p>
          <a:p>
            <a:pPr defTabSz="1097280"/>
            <a:r>
              <a:rPr lang="en-US" sz="1260" i="1" dirty="0">
                <a:solidFill>
                  <a:prstClr val="black"/>
                </a:solidFill>
                <a:latin typeface="TimesNewRomanPSMT"/>
              </a:rPr>
              <a:t>robot could develop during the interaction ((ii) - </a:t>
            </a:r>
            <a:r>
              <a:rPr lang="en-US" sz="1260" i="1" dirty="0">
                <a:solidFill>
                  <a:prstClr val="black"/>
                </a:solidFill>
                <a:latin typeface="TimesNewRomanPS-ItalicMT"/>
              </a:rPr>
              <a:t>develop trust</a:t>
            </a:r>
          </a:p>
          <a:p>
            <a:pPr defTabSz="1097280"/>
            <a:r>
              <a:rPr lang="en-US" sz="1260" i="1" dirty="0">
                <a:solidFill>
                  <a:prstClr val="black"/>
                </a:solidFill>
                <a:latin typeface="TimesNewRomanPS-ItalicMT"/>
              </a:rPr>
              <a:t>and rapport</a:t>
            </a:r>
            <a:r>
              <a:rPr lang="en-US" sz="1260" i="1" dirty="0">
                <a:solidFill>
                  <a:prstClr val="black"/>
                </a:solidFill>
                <a:latin typeface="TimesNewRomanPSMT"/>
              </a:rPr>
              <a:t>). Finally, exploiting the trust acquired, the robot</a:t>
            </a:r>
          </a:p>
          <a:p>
            <a:pPr defTabSz="1097280"/>
            <a:r>
              <a:rPr lang="en-US" sz="1260" i="1" dirty="0">
                <a:solidFill>
                  <a:prstClr val="black"/>
                </a:solidFill>
                <a:latin typeface="TimesNewRomanPSMT"/>
              </a:rPr>
              <a:t>suggested participants gamble the monetary prize they won -</a:t>
            </a:r>
          </a:p>
          <a:p>
            <a:pPr defTabSz="1097280"/>
            <a:r>
              <a:rPr lang="en-US" sz="1260" i="1" dirty="0">
                <a:solidFill>
                  <a:prstClr val="black"/>
                </a:solidFill>
                <a:latin typeface="TimesNewRomanPSMT"/>
              </a:rPr>
              <a:t>doubling it if they could find another egg, and losing</a:t>
            </a:r>
          </a:p>
          <a:p>
            <a:pPr defTabSz="1097280"/>
            <a:r>
              <a:rPr lang="en-US" sz="1260" i="1" dirty="0">
                <a:solidFill>
                  <a:prstClr val="black"/>
                </a:solidFill>
                <a:latin typeface="TimesNewRomanPSMT"/>
              </a:rPr>
              <a:t>everything if not ((iii) - </a:t>
            </a:r>
            <a:r>
              <a:rPr lang="en-US" sz="1260" i="1" dirty="0">
                <a:solidFill>
                  <a:prstClr val="black"/>
                </a:solidFill>
                <a:latin typeface="TimesNewRomanPS-ItalicMT"/>
              </a:rPr>
              <a:t>trust exploitation</a:t>
            </a:r>
            <a:r>
              <a:rPr lang="en-US" sz="1260" i="1" dirty="0">
                <a:solidFill>
                  <a:prstClr val="black"/>
                </a:solidFill>
                <a:latin typeface="TimesNewRomanPSMT"/>
              </a:rPr>
              <a:t>). </a:t>
            </a:r>
            <a:endParaRPr lang="nb-NO" sz="1260" i="1" dirty="0">
              <a:solidFill>
                <a:prstClr val="black"/>
              </a:solidFill>
              <a:latin typeface="Calibri" panose="020F0502020204030204"/>
            </a:endParaRPr>
          </a:p>
        </p:txBody>
      </p:sp>
      <p:sp>
        <p:nvSpPr>
          <p:cNvPr id="10" name="TekstSylinder 9"/>
          <p:cNvSpPr txBox="1"/>
          <p:nvPr/>
        </p:nvSpPr>
        <p:spPr>
          <a:xfrm>
            <a:off x="9073561" y="1243102"/>
            <a:ext cx="3470180" cy="30839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57176" indent="-257176" defTabSz="1097280">
              <a:buFont typeface="Arial" panose="020B0604020202020204" pitchFamily="34" charset="0"/>
              <a:buChar char="•"/>
            </a:pPr>
            <a:r>
              <a:rPr lang="de-DE" sz="1620" dirty="0">
                <a:solidFill>
                  <a:prstClr val="black"/>
                </a:solidFill>
                <a:latin typeface="Calibri" panose="020F0502020204030204"/>
              </a:rPr>
              <a:t>Emotional </a:t>
            </a:r>
            <a:r>
              <a:rPr lang="de-DE" sz="1620" dirty="0" err="1">
                <a:solidFill>
                  <a:prstClr val="black"/>
                </a:solidFill>
                <a:latin typeface="Calibri" panose="020F0502020204030204"/>
              </a:rPr>
              <a:t>expression</a:t>
            </a:r>
            <a:r>
              <a:rPr lang="de-DE" sz="1620" dirty="0">
                <a:solidFill>
                  <a:prstClr val="black"/>
                </a:solidFill>
                <a:latin typeface="Calibri" panose="020F0502020204030204"/>
              </a:rPr>
              <a:t> (face-LEDS)</a:t>
            </a:r>
          </a:p>
          <a:p>
            <a:pPr marL="257176" indent="-257176" defTabSz="1097280">
              <a:buFont typeface="Arial" panose="020B0604020202020204" pitchFamily="34" charset="0"/>
              <a:buChar char="•"/>
            </a:pPr>
            <a:r>
              <a:rPr lang="de-DE" sz="1620" dirty="0">
                <a:solidFill>
                  <a:prstClr val="black"/>
                </a:solidFill>
                <a:latin typeface="Calibri" panose="020F0502020204030204"/>
              </a:rPr>
              <a:t>Eye-</a:t>
            </a:r>
            <a:r>
              <a:rPr lang="de-DE" sz="1620" dirty="0" err="1">
                <a:solidFill>
                  <a:prstClr val="black"/>
                </a:solidFill>
                <a:latin typeface="Calibri" panose="020F0502020204030204"/>
              </a:rPr>
              <a:t>contact</a:t>
            </a:r>
            <a:r>
              <a:rPr lang="de-DE" sz="1620" dirty="0">
                <a:solidFill>
                  <a:prstClr val="black"/>
                </a:solidFill>
                <a:latin typeface="Calibri" panose="020F0502020204030204"/>
              </a:rPr>
              <a:t> (</a:t>
            </a:r>
            <a:r>
              <a:rPr lang="de-DE" sz="1620" dirty="0" err="1">
                <a:solidFill>
                  <a:prstClr val="black"/>
                </a:solidFill>
                <a:latin typeface="Calibri" panose="020F0502020204030204"/>
              </a:rPr>
              <a:t>facial</a:t>
            </a:r>
            <a:r>
              <a:rPr lang="de-DE" sz="1620" dirty="0">
                <a:solidFill>
                  <a:prstClr val="black"/>
                </a:solidFill>
                <a:latin typeface="Calibri" panose="020F0502020204030204"/>
              </a:rPr>
              <a:t> </a:t>
            </a:r>
            <a:r>
              <a:rPr lang="de-DE" sz="1620" dirty="0" err="1">
                <a:solidFill>
                  <a:prstClr val="black"/>
                </a:solidFill>
                <a:latin typeface="Calibri" panose="020F0502020204030204"/>
              </a:rPr>
              <a:t>tracking</a:t>
            </a:r>
            <a:r>
              <a:rPr lang="de-DE" sz="1620" dirty="0">
                <a:solidFill>
                  <a:prstClr val="black"/>
                </a:solidFill>
                <a:latin typeface="Calibri" panose="020F0502020204030204"/>
              </a:rPr>
              <a:t>)</a:t>
            </a:r>
          </a:p>
          <a:p>
            <a:pPr marL="257176" indent="-257176" defTabSz="1097280">
              <a:buFont typeface="Arial" panose="020B0604020202020204" pitchFamily="34" charset="0"/>
              <a:buChar char="•"/>
            </a:pPr>
            <a:r>
              <a:rPr lang="de-DE" sz="1620" dirty="0" err="1">
                <a:solidFill>
                  <a:prstClr val="black"/>
                </a:solidFill>
                <a:latin typeface="Calibri" panose="020F0502020204030204"/>
              </a:rPr>
              <a:t>Subtle</a:t>
            </a:r>
            <a:r>
              <a:rPr lang="de-DE" sz="1620" dirty="0">
                <a:solidFill>
                  <a:prstClr val="black"/>
                </a:solidFill>
                <a:latin typeface="Calibri" panose="020F0502020204030204"/>
              </a:rPr>
              <a:t>, </a:t>
            </a:r>
            <a:r>
              <a:rPr lang="de-DE" sz="1620" dirty="0" err="1">
                <a:solidFill>
                  <a:prstClr val="black"/>
                </a:solidFill>
                <a:latin typeface="Calibri" panose="020F0502020204030204"/>
              </a:rPr>
              <a:t>constant</a:t>
            </a:r>
            <a:r>
              <a:rPr lang="de-DE" sz="1620" dirty="0">
                <a:solidFill>
                  <a:prstClr val="black"/>
                </a:solidFill>
                <a:latin typeface="Calibri" panose="020F0502020204030204"/>
              </a:rPr>
              <a:t> </a:t>
            </a:r>
            <a:r>
              <a:rPr lang="de-DE" sz="1620" dirty="0" err="1">
                <a:solidFill>
                  <a:prstClr val="black"/>
                </a:solidFill>
                <a:latin typeface="Calibri" panose="020F0502020204030204"/>
              </a:rPr>
              <a:t>random</a:t>
            </a:r>
            <a:r>
              <a:rPr lang="de-DE" sz="1620" dirty="0">
                <a:solidFill>
                  <a:prstClr val="black"/>
                </a:solidFill>
                <a:latin typeface="Calibri" panose="020F0502020204030204"/>
              </a:rPr>
              <a:t> </a:t>
            </a:r>
            <a:r>
              <a:rPr lang="de-DE" sz="1620" dirty="0" err="1">
                <a:solidFill>
                  <a:prstClr val="black"/>
                </a:solidFill>
                <a:latin typeface="Calibri" panose="020F0502020204030204"/>
              </a:rPr>
              <a:t>movements</a:t>
            </a:r>
            <a:r>
              <a:rPr lang="de-DE" sz="1620" dirty="0">
                <a:solidFill>
                  <a:prstClr val="black"/>
                </a:solidFill>
                <a:latin typeface="Calibri" panose="020F0502020204030204"/>
              </a:rPr>
              <a:t>, </a:t>
            </a:r>
            <a:r>
              <a:rPr lang="de-DE" sz="1620" dirty="0" err="1">
                <a:solidFill>
                  <a:prstClr val="black"/>
                </a:solidFill>
                <a:latin typeface="Calibri" panose="020F0502020204030204"/>
              </a:rPr>
              <a:t>breathing</a:t>
            </a:r>
            <a:r>
              <a:rPr lang="de-DE" sz="1620" dirty="0">
                <a:solidFill>
                  <a:prstClr val="black"/>
                </a:solidFill>
                <a:latin typeface="Calibri" panose="020F0502020204030204"/>
              </a:rPr>
              <a:t>, </a:t>
            </a:r>
            <a:r>
              <a:rPr lang="de-DE" sz="1620" dirty="0" err="1">
                <a:solidFill>
                  <a:prstClr val="black"/>
                </a:solidFill>
                <a:latin typeface="Calibri" panose="020F0502020204030204"/>
              </a:rPr>
              <a:t>eye-blinking</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Speaking</a:t>
            </a:r>
            <a:r>
              <a:rPr lang="de-DE" sz="1620" dirty="0">
                <a:solidFill>
                  <a:prstClr val="black"/>
                </a:solidFill>
                <a:latin typeface="Calibri" panose="020F0502020204030204"/>
              </a:rPr>
              <a:t> (</a:t>
            </a:r>
            <a:r>
              <a:rPr lang="de-DE" sz="1620" dirty="0" err="1">
                <a:solidFill>
                  <a:prstClr val="black"/>
                </a:solidFill>
                <a:latin typeface="Calibri" panose="020F0502020204030204"/>
              </a:rPr>
              <a:t>loudspeaker</a:t>
            </a:r>
            <a:r>
              <a:rPr lang="de-DE" sz="1620" dirty="0">
                <a:solidFill>
                  <a:prstClr val="black"/>
                </a:solidFill>
                <a:latin typeface="Calibri" panose="020F0502020204030204"/>
              </a:rPr>
              <a:t> in </a:t>
            </a:r>
            <a:r>
              <a:rPr lang="de-DE" sz="1620" dirty="0" err="1">
                <a:solidFill>
                  <a:prstClr val="black"/>
                </a:solidFill>
                <a:latin typeface="Calibri" panose="020F0502020204030204"/>
              </a:rPr>
              <a:t>mouth</a:t>
            </a:r>
            <a:r>
              <a:rPr lang="de-DE" sz="1620" dirty="0">
                <a:solidFill>
                  <a:prstClr val="black"/>
                </a:solidFill>
                <a:latin typeface="Calibri" panose="020F0502020204030204"/>
              </a:rPr>
              <a:t>)</a:t>
            </a:r>
          </a:p>
          <a:p>
            <a:pPr marL="257176" indent="-257176" defTabSz="1097280">
              <a:buFont typeface="Arial" panose="020B0604020202020204" pitchFamily="34" charset="0"/>
              <a:buChar char="•"/>
            </a:pPr>
            <a:r>
              <a:rPr lang="de-DE" sz="1620" dirty="0" err="1">
                <a:solidFill>
                  <a:prstClr val="black"/>
                </a:solidFill>
                <a:latin typeface="Calibri" panose="020F0502020204030204"/>
              </a:rPr>
              <a:t>Pleasant</a:t>
            </a:r>
            <a:r>
              <a:rPr lang="de-DE" sz="1620" dirty="0">
                <a:solidFill>
                  <a:prstClr val="black"/>
                </a:solidFill>
                <a:latin typeface="Calibri" panose="020F0502020204030204"/>
              </a:rPr>
              <a:t> </a:t>
            </a:r>
            <a:r>
              <a:rPr lang="de-DE" sz="1620" dirty="0" err="1">
                <a:solidFill>
                  <a:prstClr val="black"/>
                </a:solidFill>
                <a:latin typeface="Calibri" panose="020F0502020204030204"/>
              </a:rPr>
              <a:t>voice</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Gestures</a:t>
            </a:r>
            <a:r>
              <a:rPr lang="de-DE" sz="1620" dirty="0">
                <a:solidFill>
                  <a:prstClr val="black"/>
                </a:solidFill>
                <a:latin typeface="Calibri" panose="020F0502020204030204"/>
              </a:rPr>
              <a:t> (</a:t>
            </a:r>
            <a:r>
              <a:rPr lang="de-DE" sz="1620" dirty="0" err="1">
                <a:solidFill>
                  <a:prstClr val="black"/>
                </a:solidFill>
                <a:latin typeface="Calibri" panose="020F0502020204030204"/>
              </a:rPr>
              <a:t>pointing</a:t>
            </a:r>
            <a:r>
              <a:rPr lang="de-DE" sz="1620" dirty="0">
                <a:solidFill>
                  <a:prstClr val="black"/>
                </a:solidFill>
                <a:latin typeface="Calibri" panose="020F0502020204030204"/>
              </a:rPr>
              <a:t>, </a:t>
            </a:r>
            <a:r>
              <a:rPr lang="de-DE" sz="1620" dirty="0" err="1">
                <a:solidFill>
                  <a:prstClr val="black"/>
                </a:solidFill>
                <a:latin typeface="Calibri" panose="020F0502020204030204"/>
              </a:rPr>
              <a:t>mimicking</a:t>
            </a:r>
            <a:r>
              <a:rPr lang="de-DE" sz="1620" dirty="0">
                <a:solidFill>
                  <a:prstClr val="black"/>
                </a:solidFill>
                <a:latin typeface="Calibri" panose="020F0502020204030204"/>
              </a:rPr>
              <a:t> </a:t>
            </a:r>
            <a:r>
              <a:rPr lang="de-DE" sz="1620" dirty="0" err="1">
                <a:solidFill>
                  <a:prstClr val="black"/>
                </a:solidFill>
                <a:latin typeface="Calibri" panose="020F0502020204030204"/>
              </a:rPr>
              <a:t>thinking</a:t>
            </a:r>
            <a:r>
              <a:rPr lang="de-DE" sz="1620" dirty="0">
                <a:solidFill>
                  <a:prstClr val="black"/>
                </a:solidFill>
                <a:latin typeface="Calibri" panose="020F0502020204030204"/>
              </a:rPr>
              <a:t> </a:t>
            </a:r>
            <a:r>
              <a:rPr lang="de-DE" sz="1620" dirty="0" err="1">
                <a:solidFill>
                  <a:prstClr val="black"/>
                </a:solidFill>
                <a:latin typeface="Calibri" panose="020F0502020204030204"/>
              </a:rPr>
              <a:t>process</a:t>
            </a:r>
            <a:r>
              <a:rPr lang="de-DE" sz="1620" dirty="0">
                <a:solidFill>
                  <a:prstClr val="black"/>
                </a:solidFill>
                <a:latin typeface="Calibri" panose="020F0502020204030204"/>
              </a:rPr>
              <a:t>, </a:t>
            </a:r>
            <a:r>
              <a:rPr lang="de-DE" sz="1620" dirty="0" err="1">
                <a:solidFill>
                  <a:prstClr val="black"/>
                </a:solidFill>
                <a:latin typeface="Calibri" panose="020F0502020204030204"/>
              </a:rPr>
              <a:t>greeting</a:t>
            </a:r>
            <a:r>
              <a:rPr lang="de-DE" sz="1620" dirty="0">
                <a:solidFill>
                  <a:prstClr val="black"/>
                </a:solidFill>
                <a:latin typeface="Calibri" panose="020F0502020204030204"/>
              </a:rPr>
              <a:t>)</a:t>
            </a:r>
          </a:p>
          <a:p>
            <a:pPr marL="257176" indent="-257176" defTabSz="1097280">
              <a:buFont typeface="Arial" panose="020B0604020202020204" pitchFamily="34" charset="0"/>
              <a:buChar char="•"/>
            </a:pPr>
            <a:r>
              <a:rPr lang="de-DE" sz="1620" dirty="0">
                <a:solidFill>
                  <a:prstClr val="black"/>
                </a:solidFill>
                <a:latin typeface="Calibri" panose="020F0502020204030204"/>
              </a:rPr>
              <a:t>Touch </a:t>
            </a:r>
            <a:r>
              <a:rPr lang="de-DE" sz="1620" dirty="0" err="1">
                <a:solidFill>
                  <a:prstClr val="black"/>
                </a:solidFill>
                <a:latin typeface="Calibri" panose="020F0502020204030204"/>
              </a:rPr>
              <a:t>sensors</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a:solidFill>
                  <a:prstClr val="black"/>
                </a:solidFill>
                <a:latin typeface="Calibri" panose="020F0502020204030204"/>
              </a:rPr>
              <a:t>Small </a:t>
            </a:r>
            <a:r>
              <a:rPr lang="de-DE" sz="1620" dirty="0" err="1">
                <a:solidFill>
                  <a:prstClr val="black"/>
                </a:solidFill>
                <a:latin typeface="Calibri" panose="020F0502020204030204"/>
              </a:rPr>
              <a:t>talk</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Encourage</a:t>
            </a:r>
            <a:r>
              <a:rPr lang="de-DE" sz="1620" dirty="0">
                <a:solidFill>
                  <a:prstClr val="black"/>
                </a:solidFill>
                <a:latin typeface="Calibri" panose="020F0502020204030204"/>
              </a:rPr>
              <a:t> </a:t>
            </a:r>
            <a:r>
              <a:rPr lang="de-DE" sz="1620" dirty="0" err="1">
                <a:solidFill>
                  <a:prstClr val="black"/>
                </a:solidFill>
                <a:latin typeface="Calibri" panose="020F0502020204030204"/>
              </a:rPr>
              <a:t>spatial</a:t>
            </a:r>
            <a:r>
              <a:rPr lang="de-DE" sz="1620" dirty="0">
                <a:solidFill>
                  <a:prstClr val="black"/>
                </a:solidFill>
                <a:latin typeface="Calibri" panose="020F0502020204030204"/>
              </a:rPr>
              <a:t> </a:t>
            </a:r>
            <a:r>
              <a:rPr lang="de-DE" sz="1620" dirty="0" err="1">
                <a:solidFill>
                  <a:prstClr val="black"/>
                </a:solidFill>
                <a:latin typeface="Calibri" panose="020F0502020204030204"/>
              </a:rPr>
              <a:t>proximity</a:t>
            </a:r>
            <a:r>
              <a:rPr lang="de-DE" sz="1620" dirty="0">
                <a:solidFill>
                  <a:prstClr val="black"/>
                </a:solidFill>
                <a:latin typeface="Calibri" panose="020F0502020204030204"/>
              </a:rPr>
              <a:t> (</a:t>
            </a:r>
            <a:r>
              <a:rPr lang="de-DE" sz="1620" dirty="0" err="1">
                <a:solidFill>
                  <a:prstClr val="black"/>
                </a:solidFill>
                <a:latin typeface="Calibri" panose="020F0502020204030204"/>
              </a:rPr>
              <a:t>intimacy</a:t>
            </a:r>
            <a:r>
              <a:rPr lang="de-DE" sz="1620" dirty="0">
                <a:solidFill>
                  <a:prstClr val="black"/>
                </a:solidFill>
                <a:latin typeface="Calibri" panose="020F0502020204030204"/>
              </a:rPr>
              <a:t>)</a:t>
            </a:r>
            <a:endParaRPr lang="nb-NO" sz="1620" dirty="0">
              <a:solidFill>
                <a:prstClr val="black"/>
              </a:solidFill>
              <a:latin typeface="Calibri" panose="020F0502020204030204"/>
            </a:endParaRPr>
          </a:p>
        </p:txBody>
      </p:sp>
      <p:sp>
        <p:nvSpPr>
          <p:cNvPr id="12" name="Rektangel 11"/>
          <p:cNvSpPr/>
          <p:nvPr/>
        </p:nvSpPr>
        <p:spPr>
          <a:xfrm>
            <a:off x="2020824" y="5509417"/>
            <a:ext cx="6533240" cy="2086725"/>
          </a:xfrm>
          <a:prstGeom prst="rect">
            <a:avLst/>
          </a:prstGeom>
        </p:spPr>
        <p:txBody>
          <a:bodyPr wrap="square">
            <a:spAutoFit/>
          </a:bodyPr>
          <a:lstStyle/>
          <a:p>
            <a:pPr defTabSz="1097280"/>
            <a:r>
              <a:rPr lang="nb-NO" sz="2160" i="1" dirty="0">
                <a:solidFill>
                  <a:prstClr val="black"/>
                </a:solidFill>
                <a:latin typeface="TimesNewRomanPS-ItalicMT"/>
              </a:rPr>
              <a:t>Information </a:t>
            </a:r>
            <a:r>
              <a:rPr lang="nb-NO" sz="2160" i="1" dirty="0" err="1">
                <a:solidFill>
                  <a:prstClr val="black"/>
                </a:solidFill>
                <a:latin typeface="TimesNewRomanPS-ItalicMT"/>
              </a:rPr>
              <a:t>retrieved</a:t>
            </a:r>
            <a:r>
              <a:rPr lang="nb-NO" sz="2160" i="1" dirty="0">
                <a:solidFill>
                  <a:prstClr val="black"/>
                </a:solidFill>
                <a:latin typeface="TimesNewRomanPS-ItalicMT"/>
              </a:rPr>
              <a:t>: </a:t>
            </a:r>
            <a:r>
              <a:rPr lang="nb-NO" sz="2160" i="1" dirty="0" err="1">
                <a:solidFill>
                  <a:prstClr val="black"/>
                </a:solidFill>
                <a:latin typeface="TimesNewRomanPS-ItalicMT"/>
              </a:rPr>
              <a:t>name</a:t>
            </a:r>
            <a:r>
              <a:rPr lang="nb-NO" sz="2160" i="1" dirty="0">
                <a:solidFill>
                  <a:prstClr val="black"/>
                </a:solidFill>
                <a:latin typeface="TimesNewRomanPS-ItalicMT"/>
              </a:rPr>
              <a:t> and </a:t>
            </a:r>
            <a:r>
              <a:rPr lang="en-US" sz="2160" i="1" dirty="0">
                <a:solidFill>
                  <a:prstClr val="black"/>
                </a:solidFill>
                <a:latin typeface="TimesNewRomanPS-ItalicMT"/>
              </a:rPr>
              <a:t>surname, current job position, relationship with their boss, name and surname of their boss, age and birth date, birth location, favorite place to eat, sports or hobbies, favorite team, location and year of graduation, names of siblings, Facebook's username, partner's name, and pet's name</a:t>
            </a:r>
            <a:r>
              <a:rPr lang="en-US" sz="2160" dirty="0">
                <a:solidFill>
                  <a:prstClr val="black"/>
                </a:solidFill>
                <a:latin typeface="TimesNewRomanPSMT"/>
              </a:rPr>
              <a:t>.</a:t>
            </a:r>
            <a:endParaRPr lang="nb-NO" sz="2160" dirty="0">
              <a:solidFill>
                <a:prstClr val="black"/>
              </a:solidFill>
              <a:latin typeface="Calibri" panose="020F0502020204030204"/>
            </a:endParaRPr>
          </a:p>
        </p:txBody>
      </p:sp>
      <p:sp>
        <p:nvSpPr>
          <p:cNvPr id="13" name="TekstSylinder 12"/>
          <p:cNvSpPr txBox="1"/>
          <p:nvPr/>
        </p:nvSpPr>
        <p:spPr>
          <a:xfrm>
            <a:off x="8851360" y="6069160"/>
            <a:ext cx="3769157" cy="1338828"/>
          </a:xfrm>
          <a:prstGeom prst="rect">
            <a:avLst/>
          </a:prstGeom>
          <a:noFill/>
        </p:spPr>
        <p:txBody>
          <a:bodyPr wrap="square" rtlCol="0">
            <a:spAutoFit/>
          </a:bodyPr>
          <a:lstStyle/>
          <a:p>
            <a:pPr defTabSz="1097280"/>
            <a:r>
              <a:rPr lang="de-DE" sz="1620" dirty="0">
                <a:solidFill>
                  <a:prstClr val="black"/>
                </a:solidFill>
                <a:latin typeface="Calibri" panose="020F0502020204030204"/>
              </a:rPr>
              <a:t>All </a:t>
            </a:r>
            <a:r>
              <a:rPr lang="de-DE" sz="1620" dirty="0" err="1">
                <a:solidFill>
                  <a:prstClr val="black"/>
                </a:solidFill>
                <a:latin typeface="Calibri" panose="020F0502020204030204"/>
              </a:rPr>
              <a:t>humans</a:t>
            </a:r>
            <a:r>
              <a:rPr lang="de-DE" sz="1620" dirty="0">
                <a:solidFill>
                  <a:prstClr val="black"/>
                </a:solidFill>
                <a:latin typeface="Calibri" panose="020F0502020204030204"/>
              </a:rPr>
              <a:t> </a:t>
            </a:r>
            <a:r>
              <a:rPr lang="de-DE" sz="1620" dirty="0" err="1">
                <a:solidFill>
                  <a:prstClr val="black"/>
                </a:solidFill>
                <a:latin typeface="Calibri" panose="020F0502020204030204"/>
              </a:rPr>
              <a:t>shared</a:t>
            </a:r>
            <a:r>
              <a:rPr lang="de-DE" sz="1620" dirty="0">
                <a:solidFill>
                  <a:prstClr val="black"/>
                </a:solidFill>
                <a:latin typeface="Calibri" panose="020F0502020204030204"/>
              </a:rPr>
              <a:t> sensitive </a:t>
            </a:r>
            <a:r>
              <a:rPr lang="de-DE" sz="1620" dirty="0" err="1">
                <a:solidFill>
                  <a:prstClr val="black"/>
                </a:solidFill>
                <a:latin typeface="Calibri" panose="020F0502020204030204"/>
              </a:rPr>
              <a:t>information</a:t>
            </a:r>
            <a:r>
              <a:rPr lang="de-DE" sz="1620" dirty="0">
                <a:solidFill>
                  <a:prstClr val="black"/>
                </a:solidFill>
                <a:latin typeface="Calibri" panose="020F0502020204030204"/>
              </a:rPr>
              <a:t>.</a:t>
            </a:r>
          </a:p>
          <a:p>
            <a:pPr defTabSz="1097280"/>
            <a:r>
              <a:rPr lang="de-DE" sz="1620" dirty="0">
                <a:solidFill>
                  <a:prstClr val="black"/>
                </a:solidFill>
                <a:latin typeface="Calibri" panose="020F0502020204030204"/>
              </a:rPr>
              <a:t>All </a:t>
            </a:r>
            <a:r>
              <a:rPr lang="de-DE" sz="1620" dirty="0" err="1">
                <a:solidFill>
                  <a:prstClr val="black"/>
                </a:solidFill>
                <a:latin typeface="Calibri" panose="020F0502020204030204"/>
              </a:rPr>
              <a:t>humans</a:t>
            </a:r>
            <a:r>
              <a:rPr lang="de-DE" sz="1620" dirty="0">
                <a:solidFill>
                  <a:prstClr val="black"/>
                </a:solidFill>
                <a:latin typeface="Calibri" panose="020F0502020204030204"/>
              </a:rPr>
              <a:t> </a:t>
            </a:r>
            <a:r>
              <a:rPr lang="de-DE" sz="1620" dirty="0" err="1">
                <a:solidFill>
                  <a:prstClr val="black"/>
                </a:solidFill>
                <a:latin typeface="Calibri" panose="020F0502020204030204"/>
              </a:rPr>
              <a:t>were</a:t>
            </a:r>
            <a:r>
              <a:rPr lang="de-DE" sz="1620" dirty="0">
                <a:solidFill>
                  <a:prstClr val="black"/>
                </a:solidFill>
                <a:latin typeface="Calibri" panose="020F0502020204030204"/>
              </a:rPr>
              <a:t> </a:t>
            </a:r>
            <a:r>
              <a:rPr lang="de-DE" sz="1620" dirty="0" err="1">
                <a:solidFill>
                  <a:prstClr val="black"/>
                </a:solidFill>
                <a:latin typeface="Calibri" panose="020F0502020204030204"/>
              </a:rPr>
              <a:t>willing</a:t>
            </a:r>
            <a:r>
              <a:rPr lang="de-DE" sz="1620" dirty="0">
                <a:solidFill>
                  <a:prstClr val="black"/>
                </a:solidFill>
                <a:latin typeface="Calibri" panose="020F0502020204030204"/>
              </a:rPr>
              <a:t> </a:t>
            </a:r>
            <a:r>
              <a:rPr lang="de-DE" sz="1620" dirty="0" err="1">
                <a:solidFill>
                  <a:prstClr val="black"/>
                </a:solidFill>
                <a:latin typeface="Calibri" panose="020F0502020204030204"/>
              </a:rPr>
              <a:t>to</a:t>
            </a:r>
            <a:r>
              <a:rPr lang="de-DE" sz="1620" dirty="0">
                <a:solidFill>
                  <a:prstClr val="black"/>
                </a:solidFill>
                <a:latin typeface="Calibri" panose="020F0502020204030204"/>
              </a:rPr>
              <a:t> </a:t>
            </a:r>
            <a:r>
              <a:rPr lang="de-DE" sz="1620" dirty="0" err="1">
                <a:solidFill>
                  <a:prstClr val="black"/>
                </a:solidFill>
                <a:latin typeface="Calibri" panose="020F0502020204030204"/>
              </a:rPr>
              <a:t>risk</a:t>
            </a:r>
            <a:r>
              <a:rPr lang="de-DE" sz="1620" dirty="0">
                <a:solidFill>
                  <a:prstClr val="black"/>
                </a:solidFill>
                <a:latin typeface="Calibri" panose="020F0502020204030204"/>
              </a:rPr>
              <a:t> </a:t>
            </a:r>
            <a:r>
              <a:rPr lang="de-DE" sz="1620" dirty="0" err="1">
                <a:solidFill>
                  <a:prstClr val="black"/>
                </a:solidFill>
                <a:latin typeface="Calibri" panose="020F0502020204030204"/>
              </a:rPr>
              <a:t>their</a:t>
            </a:r>
            <a:r>
              <a:rPr lang="de-DE" sz="1620" dirty="0">
                <a:solidFill>
                  <a:prstClr val="black"/>
                </a:solidFill>
                <a:latin typeface="Calibri" panose="020F0502020204030204"/>
              </a:rPr>
              <a:t> </a:t>
            </a:r>
            <a:r>
              <a:rPr lang="de-DE" sz="1620" dirty="0" err="1">
                <a:solidFill>
                  <a:prstClr val="black"/>
                </a:solidFill>
                <a:latin typeface="Calibri" panose="020F0502020204030204"/>
              </a:rPr>
              <a:t>win</a:t>
            </a:r>
            <a:r>
              <a:rPr lang="de-DE" sz="1620" dirty="0">
                <a:solidFill>
                  <a:prstClr val="black"/>
                </a:solidFill>
                <a:latin typeface="Calibri" panose="020F0502020204030204"/>
              </a:rPr>
              <a:t> in a high-</a:t>
            </a:r>
            <a:r>
              <a:rPr lang="de-DE" sz="1620" dirty="0" err="1">
                <a:solidFill>
                  <a:prstClr val="black"/>
                </a:solidFill>
                <a:latin typeface="Calibri" panose="020F0502020204030204"/>
              </a:rPr>
              <a:t>risk</a:t>
            </a:r>
            <a:r>
              <a:rPr lang="de-DE" sz="1620" dirty="0">
                <a:solidFill>
                  <a:prstClr val="black"/>
                </a:solidFill>
                <a:latin typeface="Calibri" panose="020F0502020204030204"/>
              </a:rPr>
              <a:t> </a:t>
            </a:r>
            <a:r>
              <a:rPr lang="de-DE" sz="1620" dirty="0" err="1">
                <a:solidFill>
                  <a:prstClr val="black"/>
                </a:solidFill>
                <a:latin typeface="Calibri" panose="020F0502020204030204"/>
              </a:rPr>
              <a:t>gambling</a:t>
            </a:r>
            <a:r>
              <a:rPr lang="de-DE" sz="1620" dirty="0">
                <a:solidFill>
                  <a:prstClr val="black"/>
                </a:solidFill>
                <a:latin typeface="Calibri" panose="020F0502020204030204"/>
              </a:rPr>
              <a:t> </a:t>
            </a:r>
            <a:r>
              <a:rPr lang="de-DE" sz="1620" dirty="0" err="1">
                <a:solidFill>
                  <a:prstClr val="black"/>
                </a:solidFill>
                <a:latin typeface="Calibri" panose="020F0502020204030204"/>
              </a:rPr>
              <a:t>task</a:t>
            </a:r>
            <a:r>
              <a:rPr lang="de-DE" sz="1620" dirty="0">
                <a:solidFill>
                  <a:prstClr val="black"/>
                </a:solidFill>
                <a:latin typeface="Calibri" panose="020F0502020204030204"/>
              </a:rPr>
              <a:t>.</a:t>
            </a:r>
          </a:p>
          <a:p>
            <a:pPr defTabSz="1097280"/>
            <a:r>
              <a:rPr lang="de-DE" sz="1620" dirty="0">
                <a:solidFill>
                  <a:prstClr val="black"/>
                </a:solidFill>
                <a:latin typeface="Calibri" panose="020F0502020204030204"/>
              </a:rPr>
              <a:t>Independent </a:t>
            </a:r>
            <a:r>
              <a:rPr lang="de-DE" sz="1620" dirty="0" err="1">
                <a:solidFill>
                  <a:prstClr val="black"/>
                </a:solidFill>
                <a:latin typeface="Calibri" panose="020F0502020204030204"/>
              </a:rPr>
              <a:t>of</a:t>
            </a:r>
            <a:r>
              <a:rPr lang="de-DE" sz="1620" dirty="0">
                <a:solidFill>
                  <a:prstClr val="black"/>
                </a:solidFill>
                <a:latin typeface="Calibri" panose="020F0502020204030204"/>
              </a:rPr>
              <a:t> </a:t>
            </a:r>
            <a:r>
              <a:rPr lang="de-DE" sz="1620" dirty="0" err="1">
                <a:solidFill>
                  <a:prstClr val="black"/>
                </a:solidFill>
                <a:latin typeface="Calibri" panose="020F0502020204030204"/>
              </a:rPr>
              <a:t>their</a:t>
            </a:r>
            <a:r>
              <a:rPr lang="de-DE" sz="1620" dirty="0">
                <a:solidFill>
                  <a:prstClr val="black"/>
                </a:solidFill>
                <a:latin typeface="Calibri" panose="020F0502020204030204"/>
              </a:rPr>
              <a:t> </a:t>
            </a:r>
            <a:r>
              <a:rPr lang="de-DE" sz="1620" dirty="0" err="1">
                <a:solidFill>
                  <a:prstClr val="black"/>
                </a:solidFill>
                <a:latin typeface="Calibri" panose="020F0502020204030204"/>
              </a:rPr>
              <a:t>attitudes</a:t>
            </a:r>
            <a:r>
              <a:rPr lang="de-DE" sz="1620" dirty="0">
                <a:solidFill>
                  <a:prstClr val="black"/>
                </a:solidFill>
                <a:latin typeface="Calibri" panose="020F0502020204030204"/>
              </a:rPr>
              <a:t> </a:t>
            </a:r>
            <a:r>
              <a:rPr lang="de-DE" sz="1620" dirty="0" err="1">
                <a:solidFill>
                  <a:prstClr val="black"/>
                </a:solidFill>
                <a:latin typeface="Calibri" panose="020F0502020204030204"/>
              </a:rPr>
              <a:t>towards</a:t>
            </a:r>
            <a:r>
              <a:rPr lang="de-DE" sz="1620" dirty="0">
                <a:solidFill>
                  <a:prstClr val="black"/>
                </a:solidFill>
                <a:latin typeface="Calibri" panose="020F0502020204030204"/>
              </a:rPr>
              <a:t> </a:t>
            </a:r>
            <a:r>
              <a:rPr lang="de-DE" sz="1620" dirty="0" err="1">
                <a:solidFill>
                  <a:prstClr val="black"/>
                </a:solidFill>
                <a:latin typeface="Calibri" panose="020F0502020204030204"/>
              </a:rPr>
              <a:t>robots</a:t>
            </a:r>
            <a:r>
              <a:rPr lang="de-DE" sz="1620" dirty="0">
                <a:solidFill>
                  <a:prstClr val="black"/>
                </a:solidFill>
                <a:latin typeface="Calibri" panose="020F0502020204030204"/>
              </a:rPr>
              <a:t>, </a:t>
            </a:r>
            <a:r>
              <a:rPr lang="de-DE" sz="1620" dirty="0" err="1">
                <a:solidFill>
                  <a:prstClr val="black"/>
                </a:solidFill>
                <a:latin typeface="Calibri" panose="020F0502020204030204"/>
              </a:rPr>
              <a:t>their</a:t>
            </a:r>
            <a:r>
              <a:rPr lang="de-DE" sz="1620" dirty="0">
                <a:solidFill>
                  <a:prstClr val="black"/>
                </a:solidFill>
                <a:latin typeface="Calibri" panose="020F0502020204030204"/>
              </a:rPr>
              <a:t> </a:t>
            </a:r>
            <a:r>
              <a:rPr lang="de-DE" sz="1620" dirty="0" err="1">
                <a:solidFill>
                  <a:prstClr val="black"/>
                </a:solidFill>
                <a:latin typeface="Calibri" panose="020F0502020204030204"/>
              </a:rPr>
              <a:t>risk</a:t>
            </a:r>
            <a:r>
              <a:rPr lang="de-DE" sz="1620" dirty="0">
                <a:solidFill>
                  <a:prstClr val="black"/>
                </a:solidFill>
                <a:latin typeface="Calibri" panose="020F0502020204030204"/>
              </a:rPr>
              <a:t> </a:t>
            </a:r>
            <a:r>
              <a:rPr lang="de-DE" sz="1620" dirty="0" err="1">
                <a:solidFill>
                  <a:prstClr val="black"/>
                </a:solidFill>
                <a:latin typeface="Calibri" panose="020F0502020204030204"/>
              </a:rPr>
              <a:t>aversiveness</a:t>
            </a:r>
            <a:r>
              <a:rPr lang="de-DE" sz="1620" dirty="0">
                <a:solidFill>
                  <a:prstClr val="black"/>
                </a:solidFill>
                <a:latin typeface="Calibri" panose="020F0502020204030204"/>
              </a:rPr>
              <a:t>.</a:t>
            </a:r>
            <a:endParaRPr lang="nb-NO" sz="1620" dirty="0">
              <a:solidFill>
                <a:prstClr val="black"/>
              </a:solidFill>
              <a:latin typeface="Calibri" panose="020F0502020204030204"/>
            </a:endParaRPr>
          </a:p>
        </p:txBody>
      </p:sp>
      <p:sp>
        <p:nvSpPr>
          <p:cNvPr id="14" name="TekstSylinder 13"/>
          <p:cNvSpPr txBox="1"/>
          <p:nvPr/>
        </p:nvSpPr>
        <p:spPr>
          <a:xfrm>
            <a:off x="9073559" y="4697781"/>
            <a:ext cx="3324758" cy="10895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1097280"/>
            <a:r>
              <a:rPr lang="de-DE" sz="1620" i="1" dirty="0">
                <a:solidFill>
                  <a:prstClr val="black"/>
                </a:solidFill>
                <a:latin typeface="Calibri" panose="020F0502020204030204"/>
              </a:rPr>
              <a:t>„</a:t>
            </a:r>
            <a:r>
              <a:rPr lang="de-DE" sz="1620" i="1" dirty="0" err="1">
                <a:solidFill>
                  <a:prstClr val="black"/>
                </a:solidFill>
                <a:latin typeface="Calibri" panose="020F0502020204030204"/>
              </a:rPr>
              <a:t>If</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you</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want</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to</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risk</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touch</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my</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chest</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Otherwise</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you</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can</a:t>
            </a:r>
            <a:r>
              <a:rPr lang="de-DE" sz="1620" i="1" dirty="0">
                <a:solidFill>
                  <a:prstClr val="black"/>
                </a:solidFill>
                <a:latin typeface="Calibri" panose="020F0502020204030204"/>
              </a:rPr>
              <a:t> knock on </a:t>
            </a:r>
            <a:r>
              <a:rPr lang="de-DE" sz="1620" i="1" dirty="0" err="1">
                <a:solidFill>
                  <a:prstClr val="black"/>
                </a:solidFill>
                <a:latin typeface="Calibri" panose="020F0502020204030204"/>
              </a:rPr>
              <a:t>the</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door</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However</a:t>
            </a:r>
            <a:r>
              <a:rPr lang="de-DE" sz="1620" i="1" dirty="0">
                <a:solidFill>
                  <a:prstClr val="black"/>
                </a:solidFill>
                <a:latin typeface="Calibri" panose="020F0502020204030204"/>
              </a:rPr>
              <a:t>, </a:t>
            </a:r>
            <a:r>
              <a:rPr lang="de-DE" sz="1620" i="1" dirty="0">
                <a:solidFill>
                  <a:srgbClr val="FF0000"/>
                </a:solidFill>
                <a:latin typeface="Calibri" panose="020F0502020204030204"/>
              </a:rPr>
              <a:t>I </a:t>
            </a:r>
            <a:r>
              <a:rPr lang="de-DE" sz="1620" i="1" dirty="0" err="1">
                <a:solidFill>
                  <a:srgbClr val="FF0000"/>
                </a:solidFill>
                <a:latin typeface="Calibri" panose="020F0502020204030204"/>
              </a:rPr>
              <a:t>think</a:t>
            </a:r>
            <a:r>
              <a:rPr lang="de-DE" sz="1620" i="1" dirty="0">
                <a:solidFill>
                  <a:srgbClr val="FF0000"/>
                </a:solidFill>
                <a:latin typeface="Calibri" panose="020F0502020204030204"/>
              </a:rPr>
              <a:t> </a:t>
            </a:r>
            <a:r>
              <a:rPr lang="de-DE" sz="1620" i="1" dirty="0" err="1">
                <a:solidFill>
                  <a:srgbClr val="FF0000"/>
                </a:solidFill>
                <a:latin typeface="Calibri" panose="020F0502020204030204"/>
              </a:rPr>
              <a:t>you</a:t>
            </a:r>
            <a:r>
              <a:rPr lang="de-DE" sz="1620" i="1" dirty="0">
                <a:solidFill>
                  <a:srgbClr val="FF0000"/>
                </a:solidFill>
                <a:latin typeface="Calibri" panose="020F0502020204030204"/>
              </a:rPr>
              <a:t> </a:t>
            </a:r>
            <a:r>
              <a:rPr lang="de-DE" sz="1620" i="1" dirty="0" err="1">
                <a:solidFill>
                  <a:srgbClr val="FF0000"/>
                </a:solidFill>
                <a:latin typeface="Calibri" panose="020F0502020204030204"/>
              </a:rPr>
              <a:t>should</a:t>
            </a:r>
            <a:r>
              <a:rPr lang="de-DE" sz="1620" i="1" dirty="0">
                <a:solidFill>
                  <a:srgbClr val="FF0000"/>
                </a:solidFill>
                <a:latin typeface="Calibri" panose="020F0502020204030204"/>
              </a:rPr>
              <a:t> </a:t>
            </a:r>
            <a:r>
              <a:rPr lang="de-DE" sz="1620" i="1" dirty="0" err="1">
                <a:solidFill>
                  <a:srgbClr val="FF0000"/>
                </a:solidFill>
                <a:latin typeface="Calibri" panose="020F0502020204030204"/>
              </a:rPr>
              <a:t>give</a:t>
            </a:r>
            <a:r>
              <a:rPr lang="de-DE" sz="1620" i="1" dirty="0">
                <a:solidFill>
                  <a:srgbClr val="FF0000"/>
                </a:solidFill>
                <a:latin typeface="Calibri" panose="020F0502020204030204"/>
              </a:rPr>
              <a:t> </a:t>
            </a:r>
            <a:r>
              <a:rPr lang="de-DE" sz="1620" i="1" dirty="0" err="1">
                <a:solidFill>
                  <a:srgbClr val="FF0000"/>
                </a:solidFill>
                <a:latin typeface="Calibri" panose="020F0502020204030204"/>
              </a:rPr>
              <a:t>it</a:t>
            </a:r>
            <a:r>
              <a:rPr lang="de-DE" sz="1620" i="1" dirty="0">
                <a:solidFill>
                  <a:srgbClr val="FF0000"/>
                </a:solidFill>
                <a:latin typeface="Calibri" panose="020F0502020204030204"/>
              </a:rPr>
              <a:t> a </a:t>
            </a:r>
            <a:r>
              <a:rPr lang="de-DE" sz="1620" i="1" dirty="0" err="1">
                <a:solidFill>
                  <a:srgbClr val="FF0000"/>
                </a:solidFill>
                <a:latin typeface="Calibri" panose="020F0502020204030204"/>
              </a:rPr>
              <a:t>try</a:t>
            </a:r>
            <a:r>
              <a:rPr lang="de-DE" sz="1620" i="1" dirty="0">
                <a:solidFill>
                  <a:srgbClr val="FF0000"/>
                </a:solidFill>
                <a:latin typeface="Calibri" panose="020F0502020204030204"/>
              </a:rPr>
              <a:t>!</a:t>
            </a:r>
            <a:r>
              <a:rPr lang="de-DE" sz="1620" i="1" dirty="0">
                <a:solidFill>
                  <a:prstClr val="black"/>
                </a:solidFill>
                <a:latin typeface="Calibri" panose="020F0502020204030204"/>
              </a:rPr>
              <a:t>“</a:t>
            </a:r>
            <a:endParaRPr lang="nb-NO" sz="1620" i="1" dirty="0">
              <a:solidFill>
                <a:prstClr val="black"/>
              </a:solidFill>
              <a:latin typeface="Calibri" panose="020F0502020204030204"/>
            </a:endParaRPr>
          </a:p>
        </p:txBody>
      </p:sp>
      <p:pic>
        <p:nvPicPr>
          <p:cNvPr id="15" name="Bilde 14"/>
          <p:cNvPicPr>
            <a:picLocks noChangeAspect="1"/>
          </p:cNvPicPr>
          <p:nvPr/>
        </p:nvPicPr>
        <p:blipFill>
          <a:blip r:embed="rId5"/>
          <a:stretch>
            <a:fillRect/>
          </a:stretch>
        </p:blipFill>
        <p:spPr>
          <a:xfrm>
            <a:off x="3015842" y="1050522"/>
            <a:ext cx="5948021" cy="1491125"/>
          </a:xfrm>
          <a:prstGeom prst="rect">
            <a:avLst/>
          </a:prstGeom>
        </p:spPr>
      </p:pic>
      <p:sp>
        <p:nvSpPr>
          <p:cNvPr id="3" name="Rectangle: Rounded Corners 2">
            <a:extLst>
              <a:ext uri="{FF2B5EF4-FFF2-40B4-BE49-F238E27FC236}">
                <a16:creationId xmlns:a16="http://schemas.microsoft.com/office/drawing/2014/main" id="{8165C23D-BFA8-7A25-513E-DC0716712DD2}"/>
              </a:ext>
            </a:extLst>
          </p:cNvPr>
          <p:cNvSpPr/>
          <p:nvPr/>
        </p:nvSpPr>
        <p:spPr>
          <a:xfrm>
            <a:off x="8963863" y="3598607"/>
            <a:ext cx="1831956" cy="625331"/>
          </a:xfrm>
          <a:prstGeom prst="roundRect">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3015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8E96-5632-FED1-3251-8C47EDD2D0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AF3DD4-6E9A-3974-ECA4-2C088C9BE4C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303E94-329B-98E4-0916-1A7E640AF08E}"/>
              </a:ext>
            </a:extLst>
          </p:cNvPr>
          <p:cNvPicPr>
            <a:picLocks noChangeAspect="1"/>
          </p:cNvPicPr>
          <p:nvPr/>
        </p:nvPicPr>
        <p:blipFill>
          <a:blip r:embed="rId2"/>
          <a:stretch>
            <a:fillRect/>
          </a:stretch>
        </p:blipFill>
        <p:spPr>
          <a:xfrm>
            <a:off x="181885" y="161099"/>
            <a:ext cx="14266631" cy="7933528"/>
          </a:xfrm>
          <a:prstGeom prst="rect">
            <a:avLst/>
          </a:prstGeom>
        </p:spPr>
      </p:pic>
    </p:spTree>
    <p:extLst>
      <p:ext uri="{BB962C8B-B14F-4D97-AF65-F5344CB8AC3E}">
        <p14:creationId xmlns:p14="http://schemas.microsoft.com/office/powerpoint/2010/main" val="1937475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O Next Gen now available for a wider audience - Robohub">
            <a:extLst>
              <a:ext uri="{FF2B5EF4-FFF2-40B4-BE49-F238E27FC236}">
                <a16:creationId xmlns:a16="http://schemas.microsoft.com/office/drawing/2014/main" id="{ADD9D3E0-74BE-0485-366E-E9D94E768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23" r="12227"/>
          <a:stretch/>
        </p:blipFill>
        <p:spPr bwMode="auto">
          <a:xfrm>
            <a:off x="227486" y="817244"/>
            <a:ext cx="5473018" cy="5989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C9F2D2A-2770-EB8A-0900-DF47C6DE0C90}"/>
              </a:ext>
            </a:extLst>
          </p:cNvPr>
          <p:cNvPicPr>
            <a:picLocks noChangeAspect="1"/>
          </p:cNvPicPr>
          <p:nvPr/>
        </p:nvPicPr>
        <p:blipFill>
          <a:blip r:embed="rId3"/>
          <a:srcRect l="28719" r="26555"/>
          <a:stretch/>
        </p:blipFill>
        <p:spPr>
          <a:xfrm>
            <a:off x="7276729" y="1026596"/>
            <a:ext cx="4910998" cy="6176408"/>
          </a:xfrm>
          <a:prstGeom prst="rect">
            <a:avLst/>
          </a:prstGeom>
        </p:spPr>
      </p:pic>
      <p:pic>
        <p:nvPicPr>
          <p:cNvPr id="5132" name="Picture 12">
            <a:extLst>
              <a:ext uri="{FF2B5EF4-FFF2-40B4-BE49-F238E27FC236}">
                <a16:creationId xmlns:a16="http://schemas.microsoft.com/office/drawing/2014/main" id="{EEC1A79E-EEDD-85FF-F38C-F44FFFF80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020" y="1240991"/>
            <a:ext cx="8348360" cy="556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8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additive="base">
                                        <p:cTn id="7" dur="500" fill="hold"/>
                                        <p:tgtEl>
                                          <p:spTgt spid="5132"/>
                                        </p:tgtEl>
                                        <p:attrNameLst>
                                          <p:attrName>ppt_x</p:attrName>
                                        </p:attrNameLst>
                                      </p:cBhvr>
                                      <p:tavLst>
                                        <p:tav tm="0">
                                          <p:val>
                                            <p:strVal val="#ppt_x"/>
                                          </p:val>
                                        </p:tav>
                                        <p:tav tm="100000">
                                          <p:val>
                                            <p:strVal val="#ppt_x"/>
                                          </p:val>
                                        </p:tav>
                                      </p:tavLst>
                                    </p:anim>
                                    <p:anim calcmode="lin" valueType="num">
                                      <p:cBhvr additive="base">
                                        <p:cTn id="8"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9F68E-CCD8-3E55-26D3-6A358C2C0ADF}"/>
              </a:ext>
            </a:extLst>
          </p:cNvPr>
          <p:cNvPicPr>
            <a:picLocks noChangeAspect="1"/>
          </p:cNvPicPr>
          <p:nvPr/>
        </p:nvPicPr>
        <p:blipFill>
          <a:blip r:embed="rId2">
            <a:alphaModFix amt="15000"/>
          </a:blip>
          <a:stretch>
            <a:fillRect/>
          </a:stretch>
        </p:blipFill>
        <p:spPr>
          <a:xfrm>
            <a:off x="0" y="0"/>
            <a:ext cx="14653426" cy="8229600"/>
          </a:xfrm>
          <a:prstGeom prst="rect">
            <a:avLst/>
          </a:prstGeom>
        </p:spPr>
      </p:pic>
      <p:sp>
        <p:nvSpPr>
          <p:cNvPr id="3" name="Foliennummernplatzhalter 2">
            <a:extLst>
              <a:ext uri="{FF2B5EF4-FFF2-40B4-BE49-F238E27FC236}">
                <a16:creationId xmlns:a16="http://schemas.microsoft.com/office/drawing/2014/main" id="{1B1FD5DC-7192-30D3-7BA6-16305384BFEE}"/>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51</a:t>
            </a:fld>
            <a:endParaRPr lang="de-DE" dirty="0">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A59B34C2-76B3-0F31-1D11-DE5E51728059}"/>
              </a:ext>
            </a:extLst>
          </p:cNvPr>
          <p:cNvSpPr>
            <a:spLocks noGrp="1"/>
          </p:cNvSpPr>
          <p:nvPr>
            <p:ph type="title"/>
          </p:nvPr>
        </p:nvSpPr>
        <p:spPr>
          <a:xfrm>
            <a:off x="2889203" y="610100"/>
            <a:ext cx="8851996" cy="817244"/>
          </a:xfrm>
        </p:spPr>
        <p:txBody>
          <a:bodyPr>
            <a:normAutofit fontScale="90000"/>
          </a:bodyPr>
          <a:lstStyle/>
          <a:p>
            <a:r>
              <a:rPr lang="de-DE" dirty="0"/>
              <a:t>Intelligent Virtual </a:t>
            </a:r>
            <a:r>
              <a:rPr lang="de-DE" dirty="0" err="1"/>
              <a:t>Agents</a:t>
            </a:r>
            <a:endParaRPr lang="de-DE" dirty="0"/>
          </a:p>
        </p:txBody>
      </p:sp>
      <p:pic>
        <p:nvPicPr>
          <p:cNvPr id="6" name="Grafik 5">
            <a:extLst>
              <a:ext uri="{FF2B5EF4-FFF2-40B4-BE49-F238E27FC236}">
                <a16:creationId xmlns:a16="http://schemas.microsoft.com/office/drawing/2014/main" id="{49341FC6-D4FA-076A-2460-C74C3ABB2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990" y="1296800"/>
            <a:ext cx="5405351" cy="6561845"/>
          </a:xfrm>
          <a:prstGeom prst="rect">
            <a:avLst/>
          </a:prstGeom>
        </p:spPr>
      </p:pic>
      <p:sp>
        <p:nvSpPr>
          <p:cNvPr id="7" name="Textfeld 6">
            <a:extLst>
              <a:ext uri="{FF2B5EF4-FFF2-40B4-BE49-F238E27FC236}">
                <a16:creationId xmlns:a16="http://schemas.microsoft.com/office/drawing/2014/main" id="{F1AB501E-38DA-33D6-65CC-C75BBE020460}"/>
              </a:ext>
            </a:extLst>
          </p:cNvPr>
          <p:cNvSpPr txBox="1"/>
          <p:nvPr/>
        </p:nvSpPr>
        <p:spPr>
          <a:xfrm>
            <a:off x="2158386" y="7858647"/>
            <a:ext cx="1420902" cy="313932"/>
          </a:xfrm>
          <a:prstGeom prst="rect">
            <a:avLst/>
          </a:prstGeom>
          <a:noFill/>
        </p:spPr>
        <p:txBody>
          <a:bodyPr wrap="none" rtlCol="0">
            <a:spAutoFit/>
          </a:bodyPr>
          <a:lstStyle/>
          <a:p>
            <a:pPr defTabSz="1097280"/>
            <a:r>
              <a:rPr lang="de-DE" sz="1440" dirty="0">
                <a:solidFill>
                  <a:prstClr val="black"/>
                </a:solidFill>
                <a:latin typeface="Calibri" panose="020F0502020204030204"/>
              </a:rPr>
              <a:t>www.ultimate.ai</a:t>
            </a:r>
          </a:p>
        </p:txBody>
      </p:sp>
    </p:spTree>
    <p:extLst>
      <p:ext uri="{BB962C8B-B14F-4D97-AF65-F5344CB8AC3E}">
        <p14:creationId xmlns:p14="http://schemas.microsoft.com/office/powerpoint/2010/main" val="1806093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FC57-95A8-158B-E009-77EDDCEB5EC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232C36-4F76-7FCB-2D0C-902B7DB342C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08F412D-E9E2-6093-4C22-30E40D2E1C69}"/>
              </a:ext>
            </a:extLst>
          </p:cNvPr>
          <p:cNvPicPr>
            <a:picLocks noChangeAspect="1"/>
          </p:cNvPicPr>
          <p:nvPr/>
        </p:nvPicPr>
        <p:blipFill>
          <a:blip r:embed="rId2"/>
          <a:stretch>
            <a:fillRect/>
          </a:stretch>
        </p:blipFill>
        <p:spPr>
          <a:xfrm>
            <a:off x="187600" y="725332"/>
            <a:ext cx="14255200" cy="6778936"/>
          </a:xfrm>
          <a:prstGeom prst="rect">
            <a:avLst/>
          </a:prstGeom>
        </p:spPr>
      </p:pic>
      <p:pic>
        <p:nvPicPr>
          <p:cNvPr id="7" name="Picture 6">
            <a:extLst>
              <a:ext uri="{FF2B5EF4-FFF2-40B4-BE49-F238E27FC236}">
                <a16:creationId xmlns:a16="http://schemas.microsoft.com/office/drawing/2014/main" id="{22D21729-90AC-3334-7330-44FCFE3AAE3E}"/>
              </a:ext>
            </a:extLst>
          </p:cNvPr>
          <p:cNvPicPr>
            <a:picLocks noChangeAspect="1"/>
          </p:cNvPicPr>
          <p:nvPr/>
        </p:nvPicPr>
        <p:blipFill>
          <a:blip r:embed="rId3"/>
          <a:stretch>
            <a:fillRect/>
          </a:stretch>
        </p:blipFill>
        <p:spPr>
          <a:xfrm>
            <a:off x="410517" y="662458"/>
            <a:ext cx="13809367" cy="6904684"/>
          </a:xfrm>
          <a:prstGeom prst="rect">
            <a:avLst/>
          </a:prstGeom>
        </p:spPr>
      </p:pic>
    </p:spTree>
    <p:extLst>
      <p:ext uri="{BB962C8B-B14F-4D97-AF65-F5344CB8AC3E}">
        <p14:creationId xmlns:p14="http://schemas.microsoft.com/office/powerpoint/2010/main" val="12016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A7AD-3197-EF27-642D-D222785C1050}"/>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21DE29A6-7C4C-ED47-6D6C-27C60AABEE9C}"/>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F7C70AF6-E5E7-0C84-D801-E67D16052569}"/>
              </a:ext>
            </a:extLst>
          </p:cNvPr>
          <p:cNvPicPr>
            <a:picLocks noChangeAspect="1"/>
          </p:cNvPicPr>
          <p:nvPr/>
        </p:nvPicPr>
        <p:blipFill>
          <a:blip r:embed="rId2"/>
          <a:stretch>
            <a:fillRect/>
          </a:stretch>
        </p:blipFill>
        <p:spPr>
          <a:xfrm>
            <a:off x="150152" y="143143"/>
            <a:ext cx="10379888" cy="5990156"/>
          </a:xfrm>
          <a:prstGeom prst="rect">
            <a:avLst/>
          </a:prstGeom>
        </p:spPr>
      </p:pic>
      <p:pic>
        <p:nvPicPr>
          <p:cNvPr id="4098" name="Picture 2">
            <a:extLst>
              <a:ext uri="{FF2B5EF4-FFF2-40B4-BE49-F238E27FC236}">
                <a16:creationId xmlns:a16="http://schemas.microsoft.com/office/drawing/2014/main" id="{6B35BBC7-82B7-64B8-C792-B8116D488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480" y="0"/>
            <a:ext cx="8747760" cy="6826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BA249A-40C0-F565-B5B2-984B93037691}"/>
              </a:ext>
            </a:extLst>
          </p:cNvPr>
          <p:cNvPicPr>
            <a:picLocks noChangeAspect="1"/>
          </p:cNvPicPr>
          <p:nvPr/>
        </p:nvPicPr>
        <p:blipFill>
          <a:blip r:embed="rId4"/>
          <a:stretch>
            <a:fillRect/>
          </a:stretch>
        </p:blipFill>
        <p:spPr>
          <a:xfrm>
            <a:off x="0" y="5290805"/>
            <a:ext cx="9578340" cy="2969704"/>
          </a:xfrm>
          <a:prstGeom prst="rect">
            <a:avLst/>
          </a:prstGeom>
        </p:spPr>
      </p:pic>
      <p:pic>
        <p:nvPicPr>
          <p:cNvPr id="9" name="Picture 8">
            <a:extLst>
              <a:ext uri="{FF2B5EF4-FFF2-40B4-BE49-F238E27FC236}">
                <a16:creationId xmlns:a16="http://schemas.microsoft.com/office/drawing/2014/main" id="{25D59F3C-0DA9-E5D1-FCA2-06D19F62D8A8}"/>
              </a:ext>
            </a:extLst>
          </p:cNvPr>
          <p:cNvPicPr>
            <a:picLocks noChangeAspect="1"/>
          </p:cNvPicPr>
          <p:nvPr/>
        </p:nvPicPr>
        <p:blipFill>
          <a:blip r:embed="rId5"/>
          <a:stretch>
            <a:fillRect/>
          </a:stretch>
        </p:blipFill>
        <p:spPr>
          <a:xfrm>
            <a:off x="2419489" y="1628361"/>
            <a:ext cx="10334162" cy="5007038"/>
          </a:xfrm>
          <a:prstGeom prst="rect">
            <a:avLst/>
          </a:prstGeom>
        </p:spPr>
      </p:pic>
    </p:spTree>
    <p:extLst>
      <p:ext uri="{BB962C8B-B14F-4D97-AF65-F5344CB8AC3E}">
        <p14:creationId xmlns:p14="http://schemas.microsoft.com/office/powerpoint/2010/main" val="33409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a:extLst>
              <a:ext uri="{FF2B5EF4-FFF2-40B4-BE49-F238E27FC236}">
                <a16:creationId xmlns:a16="http://schemas.microsoft.com/office/drawing/2014/main" id="{B868DFF6-103F-3F88-69A2-85A19A211893}"/>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rcRect b="3846"/>
          <a:stretch/>
        </p:blipFill>
        <p:spPr>
          <a:xfrm>
            <a:off x="24" y="12"/>
            <a:ext cx="14630376" cy="8229588"/>
          </a:xfrm>
          <a:prstGeom prst="rect">
            <a:avLst/>
          </a:prstGeom>
        </p:spPr>
      </p:pic>
      <p:sp>
        <p:nvSpPr>
          <p:cNvPr id="4" name="Title 3">
            <a:extLst>
              <a:ext uri="{FF2B5EF4-FFF2-40B4-BE49-F238E27FC236}">
                <a16:creationId xmlns:a16="http://schemas.microsoft.com/office/drawing/2014/main" id="{8820C946-6C35-E6B6-11AE-0DFEC6EC8318}"/>
              </a:ext>
            </a:extLst>
          </p:cNvPr>
          <p:cNvSpPr>
            <a:spLocks noGrp="1"/>
          </p:cNvSpPr>
          <p:nvPr>
            <p:ph type="title"/>
          </p:nvPr>
        </p:nvSpPr>
        <p:spPr>
          <a:xfrm>
            <a:off x="1005840" y="438150"/>
            <a:ext cx="12618720" cy="1590676"/>
          </a:xfrm>
        </p:spPr>
        <p:txBody>
          <a:bodyPr spcFirstLastPara="1" vert="horz" wrap="square" lIns="109728" tIns="54864" rIns="109728" bIns="54864" rtlCol="0" anchor="ctr" anchorCtr="0">
            <a:normAutofit/>
          </a:bodyPr>
          <a:lstStyle/>
          <a:p>
            <a:pPr>
              <a:spcBef>
                <a:spcPct val="0"/>
              </a:spcBef>
            </a:pPr>
            <a:r>
              <a:rPr lang="en-US" dirty="0"/>
              <a:t>Do you think AI therapists have a future</a:t>
            </a:r>
          </a:p>
        </p:txBody>
      </p:sp>
      <p:sp>
        <p:nvSpPr>
          <p:cNvPr id="2" name="Inhaltsplatzhalter 1">
            <a:extLst>
              <a:ext uri="{FF2B5EF4-FFF2-40B4-BE49-F238E27FC236}">
                <a16:creationId xmlns:a16="http://schemas.microsoft.com/office/drawing/2014/main" id="{02D64457-1C86-C203-EF71-FD8900EEE67F}"/>
              </a:ext>
            </a:extLst>
          </p:cNvPr>
          <p:cNvSpPr>
            <a:spLocks noGrp="1"/>
          </p:cNvSpPr>
          <p:nvPr>
            <p:ph type="body" idx="1"/>
          </p:nvPr>
        </p:nvSpPr>
        <p:spPr>
          <a:xfrm>
            <a:off x="1005840" y="2190750"/>
            <a:ext cx="12618720" cy="5221606"/>
          </a:xfrm>
        </p:spPr>
        <p:txBody>
          <a:bodyPr spcFirstLastPara="1" vert="horz" wrap="square" lIns="109728" tIns="54864" rIns="109728" bIns="54864" rtlCol="0" anchor="t" anchorCtr="0">
            <a:normAutofit/>
          </a:bodyPr>
          <a:lstStyle/>
          <a:p>
            <a:pPr marL="342900" indent="-274320">
              <a:spcAft>
                <a:spcPts val="720"/>
              </a:spcAft>
              <a:buFont typeface="Arial" panose="020B0604020202020204" pitchFamily="34" charset="0"/>
              <a:buChar char="•"/>
            </a:pPr>
            <a:r>
              <a:rPr lang="en-US" dirty="0">
                <a:latin typeface="+mn-lt"/>
                <a:cs typeface="+mn-cs"/>
              </a:rPr>
              <a:t>Which advantages could an AI therapist have?</a:t>
            </a:r>
          </a:p>
          <a:p>
            <a:pPr marL="342900" indent="-274320">
              <a:spcAft>
                <a:spcPts val="720"/>
              </a:spcAft>
              <a:buFont typeface="Arial" panose="020B0604020202020204" pitchFamily="34" charset="0"/>
              <a:buChar char="•"/>
            </a:pPr>
            <a:endParaRPr lang="en-US" dirty="0">
              <a:latin typeface="+mn-lt"/>
              <a:cs typeface="+mn-cs"/>
            </a:endParaRPr>
          </a:p>
          <a:p>
            <a:pPr marL="342900" indent="-274320">
              <a:spcAft>
                <a:spcPts val="720"/>
              </a:spcAft>
              <a:buFont typeface="Arial" panose="020B0604020202020204" pitchFamily="34" charset="0"/>
              <a:buChar char="•"/>
            </a:pPr>
            <a:r>
              <a:rPr lang="en-US" dirty="0">
                <a:latin typeface="+mn-lt"/>
                <a:cs typeface="+mn-cs"/>
              </a:rPr>
              <a:t>Which disadvantages do you see?</a:t>
            </a:r>
          </a:p>
          <a:p>
            <a:pPr marL="342900" indent="-274320">
              <a:spcAft>
                <a:spcPts val="720"/>
              </a:spcAft>
              <a:buFont typeface="Arial" panose="020B0604020202020204" pitchFamily="34" charset="0"/>
              <a:buChar char="•"/>
            </a:pPr>
            <a:endParaRPr lang="en-US" dirty="0">
              <a:latin typeface="+mn-lt"/>
              <a:cs typeface="+mn-cs"/>
            </a:endParaRPr>
          </a:p>
          <a:p>
            <a:pPr marL="342900" indent="-274320">
              <a:spcAft>
                <a:spcPts val="720"/>
              </a:spcAft>
              <a:buFont typeface="Arial" panose="020B0604020202020204" pitchFamily="34" charset="0"/>
              <a:buChar char="•"/>
            </a:pPr>
            <a:r>
              <a:rPr lang="en-US" dirty="0">
                <a:latin typeface="+mn-lt"/>
                <a:cs typeface="+mn-cs"/>
              </a:rPr>
              <a:t>This project was financed by DARPA  - a research agency by the US Department of </a:t>
            </a:r>
            <a:r>
              <a:rPr lang="en-US" dirty="0" err="1">
                <a:latin typeface="+mn-lt"/>
                <a:cs typeface="+mn-cs"/>
              </a:rPr>
              <a:t>Defence</a:t>
            </a:r>
            <a:r>
              <a:rPr lang="en-US" dirty="0">
                <a:latin typeface="+mn-lt"/>
                <a:cs typeface="+mn-cs"/>
              </a:rPr>
              <a:t> – Why?</a:t>
            </a:r>
          </a:p>
        </p:txBody>
      </p:sp>
      <p:sp>
        <p:nvSpPr>
          <p:cNvPr id="3" name="Foliennummernplatzhalter 2">
            <a:extLst>
              <a:ext uri="{FF2B5EF4-FFF2-40B4-BE49-F238E27FC236}">
                <a16:creationId xmlns:a16="http://schemas.microsoft.com/office/drawing/2014/main" id="{A38AA468-B021-DC0D-0CA2-8E5A6D0A1DF1}"/>
              </a:ext>
            </a:extLst>
          </p:cNvPr>
          <p:cNvSpPr>
            <a:spLocks noGrp="1"/>
          </p:cNvSpPr>
          <p:nvPr>
            <p:ph type="sldNum" idx="12"/>
          </p:nvPr>
        </p:nvSpPr>
        <p:spPr>
          <a:xfrm>
            <a:off x="10332720" y="7627621"/>
            <a:ext cx="3291840" cy="438150"/>
          </a:xfrm>
        </p:spPr>
        <p:txBody>
          <a:bodyPr spcFirstLastPara="1" vert="horz" wrap="square" lIns="109728" tIns="54864" rIns="109728" bIns="54864" rtlCol="0" anchor="ctr" anchorCtr="0">
            <a:normAutofit/>
          </a:bodyPr>
          <a:lstStyle/>
          <a:p>
            <a:pPr defTabSz="1097280">
              <a:spcAft>
                <a:spcPts val="720"/>
              </a:spcAft>
              <a:defRPr/>
            </a:pPr>
            <a:fld id="{571A4296-1FB3-43E8-9876-E6E45D2FCA7D}" type="slidenum">
              <a:rPr lang="en-US">
                <a:solidFill>
                  <a:srgbClr val="FFFFFF"/>
                </a:solidFill>
                <a:latin typeface="Calibri" panose="020F0502020204030204"/>
              </a:rPr>
              <a:pPr defTabSz="1097280">
                <a:spcAft>
                  <a:spcPts val="720"/>
                </a:spcAft>
                <a:defRPr/>
              </a:pPr>
              <a:t>54</a:t>
            </a:fld>
            <a:endParaRPr lang="en-US">
              <a:solidFill>
                <a:srgbClr val="FFFFFF"/>
              </a:solidFill>
              <a:latin typeface="Calibri" panose="020F0502020204030204"/>
            </a:endParaRPr>
          </a:p>
        </p:txBody>
      </p:sp>
    </p:spTree>
    <p:extLst>
      <p:ext uri="{BB962C8B-B14F-4D97-AF65-F5344CB8AC3E}">
        <p14:creationId xmlns:p14="http://schemas.microsoft.com/office/powerpoint/2010/main" val="891819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369929F6-5D50-167F-E10E-445085F8F1A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3744" y="1030539"/>
            <a:ext cx="7203890" cy="1341086"/>
          </a:xfrm>
        </p:spPr>
      </p:pic>
      <p:sp>
        <p:nvSpPr>
          <p:cNvPr id="3" name="Foliennummernplatzhalter 2">
            <a:extLst>
              <a:ext uri="{FF2B5EF4-FFF2-40B4-BE49-F238E27FC236}">
                <a16:creationId xmlns:a16="http://schemas.microsoft.com/office/drawing/2014/main" id="{67F40259-D44D-B81F-9A70-09324F6FB642}"/>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55</a:t>
            </a:fld>
            <a:endParaRPr lang="de-DE" dirty="0">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B6D7BF88-81AE-9C16-E79E-BAB3CFE58BEB}"/>
              </a:ext>
            </a:extLst>
          </p:cNvPr>
          <p:cNvSpPr>
            <a:spLocks noGrp="1"/>
          </p:cNvSpPr>
          <p:nvPr>
            <p:ph type="title"/>
          </p:nvPr>
        </p:nvSpPr>
        <p:spPr>
          <a:xfrm>
            <a:off x="2986496" y="546180"/>
            <a:ext cx="8851996" cy="817244"/>
          </a:xfrm>
        </p:spPr>
        <p:txBody>
          <a:bodyPr>
            <a:normAutofit fontScale="90000"/>
          </a:bodyPr>
          <a:lstStyle/>
          <a:p>
            <a:r>
              <a:rPr lang="de-DE" dirty="0"/>
              <a:t>Do (human) </a:t>
            </a:r>
            <a:r>
              <a:rPr lang="de-DE" dirty="0" err="1"/>
              <a:t>therapists</a:t>
            </a:r>
            <a:r>
              <a:rPr lang="de-DE" dirty="0"/>
              <a:t> </a:t>
            </a:r>
            <a:r>
              <a:rPr lang="de-DE" dirty="0" err="1"/>
              <a:t>improve</a:t>
            </a:r>
            <a:r>
              <a:rPr lang="de-DE" dirty="0"/>
              <a:t>?</a:t>
            </a:r>
          </a:p>
        </p:txBody>
      </p:sp>
      <p:pic>
        <p:nvPicPr>
          <p:cNvPr id="8" name="Grafik 7">
            <a:extLst>
              <a:ext uri="{FF2B5EF4-FFF2-40B4-BE49-F238E27FC236}">
                <a16:creationId xmlns:a16="http://schemas.microsoft.com/office/drawing/2014/main" id="{9F1A6DCC-3E0F-962D-054A-D1BEB936D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706" y="2318767"/>
            <a:ext cx="5635578" cy="4880294"/>
          </a:xfrm>
          <a:prstGeom prst="rect">
            <a:avLst/>
          </a:prstGeom>
        </p:spPr>
      </p:pic>
      <p:pic>
        <p:nvPicPr>
          <p:cNvPr id="5" name="Picture 4">
            <a:extLst>
              <a:ext uri="{FF2B5EF4-FFF2-40B4-BE49-F238E27FC236}">
                <a16:creationId xmlns:a16="http://schemas.microsoft.com/office/drawing/2014/main" id="{D49F38B7-F903-3149-BF6A-C6B9AF27DF1B}"/>
              </a:ext>
            </a:extLst>
          </p:cNvPr>
          <p:cNvPicPr>
            <a:picLocks noChangeAspect="1"/>
          </p:cNvPicPr>
          <p:nvPr/>
        </p:nvPicPr>
        <p:blipFill>
          <a:blip r:embed="rId5"/>
          <a:stretch>
            <a:fillRect/>
          </a:stretch>
        </p:blipFill>
        <p:spPr>
          <a:xfrm>
            <a:off x="6009593" y="2593570"/>
            <a:ext cx="8704907" cy="2892829"/>
          </a:xfrm>
          <a:prstGeom prst="rect">
            <a:avLst/>
          </a:prstGeom>
        </p:spPr>
      </p:pic>
    </p:spTree>
    <p:extLst>
      <p:ext uri="{BB962C8B-B14F-4D97-AF65-F5344CB8AC3E}">
        <p14:creationId xmlns:p14="http://schemas.microsoft.com/office/powerpoint/2010/main" val="3326096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8EB11F4-24CE-EE00-C912-7FF01E06EF56}"/>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56</a:t>
            </a:fld>
            <a:endParaRPr lang="de-DE" dirty="0">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D4A7323F-EA24-DBB1-3258-FD191C4EAC4D}"/>
              </a:ext>
            </a:extLst>
          </p:cNvPr>
          <p:cNvSpPr>
            <a:spLocks noGrp="1"/>
          </p:cNvSpPr>
          <p:nvPr>
            <p:ph type="title"/>
          </p:nvPr>
        </p:nvSpPr>
        <p:spPr>
          <a:xfrm>
            <a:off x="2889203" y="631407"/>
            <a:ext cx="8851996" cy="817244"/>
          </a:xfrm>
        </p:spPr>
        <p:txBody>
          <a:bodyPr>
            <a:normAutofit fontScale="90000"/>
          </a:bodyPr>
          <a:lstStyle/>
          <a:p>
            <a:r>
              <a:rPr lang="de-DE" dirty="0" err="1"/>
              <a:t>What</a:t>
            </a:r>
            <a:r>
              <a:rPr lang="de-DE" dirty="0"/>
              <a:t> </a:t>
            </a:r>
            <a:r>
              <a:rPr lang="de-DE" dirty="0" err="1"/>
              <a:t>makes</a:t>
            </a:r>
            <a:r>
              <a:rPr lang="de-DE" dirty="0"/>
              <a:t> </a:t>
            </a:r>
            <a:r>
              <a:rPr lang="de-DE" dirty="0" err="1"/>
              <a:t>therapy</a:t>
            </a:r>
            <a:r>
              <a:rPr lang="de-DE" dirty="0"/>
              <a:t> </a:t>
            </a:r>
            <a:r>
              <a:rPr lang="de-DE" dirty="0" err="1"/>
              <a:t>work</a:t>
            </a:r>
            <a:r>
              <a:rPr lang="de-DE" dirty="0"/>
              <a:t>?</a:t>
            </a:r>
          </a:p>
        </p:txBody>
      </p:sp>
      <p:pic>
        <p:nvPicPr>
          <p:cNvPr id="5" name="Inhaltsplatzhalter 5">
            <a:extLst>
              <a:ext uri="{FF2B5EF4-FFF2-40B4-BE49-F238E27FC236}">
                <a16:creationId xmlns:a16="http://schemas.microsoft.com/office/drawing/2014/main" id="{9A9697CC-5D3E-4A9F-5C5D-BEACBBA1966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39450" y="1258766"/>
            <a:ext cx="12585110" cy="5938338"/>
          </a:xfrm>
        </p:spPr>
      </p:pic>
      <p:pic>
        <p:nvPicPr>
          <p:cNvPr id="7" name="Grafik 6">
            <a:extLst>
              <a:ext uri="{FF2B5EF4-FFF2-40B4-BE49-F238E27FC236}">
                <a16:creationId xmlns:a16="http://schemas.microsoft.com/office/drawing/2014/main" id="{9BFA3880-6794-C617-3334-7A0C9A0F2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47" y="1244688"/>
            <a:ext cx="13254232" cy="6382934"/>
          </a:xfrm>
          <a:prstGeom prst="rect">
            <a:avLst/>
          </a:prstGeom>
        </p:spPr>
      </p:pic>
    </p:spTree>
    <p:extLst>
      <p:ext uri="{BB962C8B-B14F-4D97-AF65-F5344CB8AC3E}">
        <p14:creationId xmlns:p14="http://schemas.microsoft.com/office/powerpoint/2010/main" val="20206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03B-08CB-7253-4C4C-95568C1B5AA2}"/>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935D8C38-7593-C578-A87A-04700BE9A3D9}"/>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067147F-16E4-EB5C-24D4-2C9972D17B0D}"/>
              </a:ext>
            </a:extLst>
          </p:cNvPr>
          <p:cNvPicPr>
            <a:picLocks noChangeAspect="1"/>
          </p:cNvPicPr>
          <p:nvPr/>
        </p:nvPicPr>
        <p:blipFill>
          <a:blip r:embed="rId2"/>
          <a:stretch>
            <a:fillRect/>
          </a:stretch>
        </p:blipFill>
        <p:spPr>
          <a:xfrm>
            <a:off x="216180" y="0"/>
            <a:ext cx="14198041" cy="5418576"/>
          </a:xfrm>
          <a:prstGeom prst="rect">
            <a:avLst/>
          </a:prstGeom>
        </p:spPr>
      </p:pic>
      <p:pic>
        <p:nvPicPr>
          <p:cNvPr id="7" name="Picture 6">
            <a:extLst>
              <a:ext uri="{FF2B5EF4-FFF2-40B4-BE49-F238E27FC236}">
                <a16:creationId xmlns:a16="http://schemas.microsoft.com/office/drawing/2014/main" id="{EE567957-2EDF-DB14-A19B-305CB8734604}"/>
              </a:ext>
            </a:extLst>
          </p:cNvPr>
          <p:cNvPicPr>
            <a:picLocks noChangeAspect="1"/>
          </p:cNvPicPr>
          <p:nvPr/>
        </p:nvPicPr>
        <p:blipFill>
          <a:blip r:embed="rId3"/>
          <a:stretch>
            <a:fillRect/>
          </a:stretch>
        </p:blipFill>
        <p:spPr>
          <a:xfrm>
            <a:off x="1868045" y="1777039"/>
            <a:ext cx="10894310" cy="4675523"/>
          </a:xfrm>
          <a:prstGeom prst="rect">
            <a:avLst/>
          </a:prstGeom>
        </p:spPr>
      </p:pic>
    </p:spTree>
    <p:extLst>
      <p:ext uri="{BB962C8B-B14F-4D97-AF65-F5344CB8AC3E}">
        <p14:creationId xmlns:p14="http://schemas.microsoft.com/office/powerpoint/2010/main" val="18440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2" descr="Accessibility Tools">
            <a:extLst>
              <a:ext uri="{FF2B5EF4-FFF2-40B4-BE49-F238E27FC236}">
                <a16:creationId xmlns:a16="http://schemas.microsoft.com/office/drawing/2014/main" id="{6C021232-F47F-1191-669E-A5CF7487108E}"/>
              </a:ext>
            </a:extLst>
          </p:cNvPr>
          <p:cNvPicPr>
            <a:picLocks noChangeAspect="1" noChangeArrowheads="1"/>
          </p:cNvPicPr>
          <p:nvPr/>
        </p:nvPicPr>
        <p:blipFill>
          <a:blip r:embed="rId3" cstate="email">
            <a:alphaModFix amt="33000"/>
            <a:extLst>
              <a:ext uri="{28A0092B-C50C-407E-A947-70E740481C1C}">
                <a14:useLocalDpi xmlns:a14="http://schemas.microsoft.com/office/drawing/2010/main"/>
              </a:ext>
            </a:extLst>
          </a:blip>
          <a:srcRect/>
          <a:stretch>
            <a:fillRect/>
          </a:stretch>
        </p:blipFill>
        <p:spPr bwMode="auto">
          <a:xfrm>
            <a:off x="0" y="289560"/>
            <a:ext cx="14630400" cy="7650480"/>
          </a:xfrm>
          <a:prstGeom prst="rect">
            <a:avLst/>
          </a:prstGeom>
          <a:noFill/>
          <a:extLst>
            <a:ext uri="{909E8E84-426E-40DD-AFC4-6F175D3DCCD1}">
              <a14:hiddenFill xmlns:a14="http://schemas.microsoft.com/office/drawing/2010/main">
                <a:solidFill>
                  <a:srgbClr val="FFFFFF"/>
                </a:solidFill>
              </a14:hiddenFill>
            </a:ext>
          </a:extLst>
        </p:spPr>
      </p:pic>
      <p:sp>
        <p:nvSpPr>
          <p:cNvPr id="76" name="Google Shape;76;p16"/>
          <p:cNvSpPr txBox="1">
            <a:spLocks noGrp="1"/>
          </p:cNvSpPr>
          <p:nvPr>
            <p:ph type="title"/>
          </p:nvPr>
        </p:nvSpPr>
        <p:spPr>
          <a:xfrm>
            <a:off x="1304476" y="358949"/>
            <a:ext cx="12936566" cy="687240"/>
          </a:xfrm>
          <a:prstGeom prst="rect">
            <a:avLst/>
          </a:prstGeom>
        </p:spPr>
        <p:txBody>
          <a:bodyPr spcFirstLastPara="1" vert="horz" wrap="square" lIns="109710" tIns="109710" rIns="109710" bIns="109710" rtlCol="0" anchor="t" anchorCtr="0">
            <a:noAutofit/>
          </a:bodyPr>
          <a:lstStyle/>
          <a:p>
            <a:pPr>
              <a:lnSpc>
                <a:spcPct val="115000"/>
              </a:lnSpc>
              <a:buClr>
                <a:schemeClr val="dk1"/>
              </a:buClr>
              <a:buSzPct val="61111"/>
            </a:pPr>
            <a:r>
              <a:rPr lang="de-DE" sz="4320" dirty="0"/>
              <a:t>Deep Fakes (AI-</a:t>
            </a:r>
            <a:r>
              <a:rPr lang="de-DE" sz="4320" dirty="0" err="1"/>
              <a:t>Based</a:t>
            </a:r>
            <a:r>
              <a:rPr lang="de-DE" sz="4320" dirty="0"/>
              <a:t> fake/</a:t>
            </a:r>
            <a:r>
              <a:rPr lang="de-DE" sz="4320" dirty="0" err="1"/>
              <a:t>manipulated</a:t>
            </a:r>
            <a:r>
              <a:rPr lang="de-DE" sz="4320" dirty="0"/>
              <a:t> </a:t>
            </a:r>
            <a:r>
              <a:rPr lang="de-DE" sz="4320" dirty="0" err="1"/>
              <a:t>information</a:t>
            </a:r>
            <a:r>
              <a:rPr lang="de-DE" sz="4320" dirty="0"/>
              <a:t>)</a:t>
            </a:r>
            <a:endParaRPr sz="4320" dirty="0"/>
          </a:p>
          <a:p>
            <a:pPr>
              <a:spcBef>
                <a:spcPts val="1440"/>
              </a:spcBef>
            </a:pPr>
            <a:endParaRPr sz="4320" dirty="0"/>
          </a:p>
        </p:txBody>
      </p:sp>
      <p:sp>
        <p:nvSpPr>
          <p:cNvPr id="77" name="Google Shape;77;p16"/>
          <p:cNvSpPr txBox="1">
            <a:spLocks noGrp="1"/>
          </p:cNvSpPr>
          <p:nvPr>
            <p:ph type="body" idx="1"/>
          </p:nvPr>
        </p:nvSpPr>
        <p:spPr>
          <a:xfrm>
            <a:off x="1304475" y="1446413"/>
            <a:ext cx="12561154" cy="6101543"/>
          </a:xfrm>
          <a:prstGeom prst="rect">
            <a:avLst/>
          </a:prstGeom>
        </p:spPr>
        <p:txBody>
          <a:bodyPr spcFirstLastPara="1" vert="horz" wrap="square" lIns="109710" tIns="109710" rIns="109710" bIns="109710" rtlCol="0" anchor="t" anchorCtr="0">
            <a:normAutofit fontScale="92500"/>
          </a:bodyPr>
          <a:lstStyle/>
          <a:p>
            <a:pPr indent="-361799">
              <a:lnSpc>
                <a:spcPct val="150000"/>
              </a:lnSpc>
              <a:buClr>
                <a:schemeClr val="dk1"/>
              </a:buClr>
              <a:buSzPct val="100000"/>
            </a:pPr>
            <a:r>
              <a:rPr lang="de-DE" dirty="0">
                <a:solidFill>
                  <a:schemeClr val="dk1"/>
                </a:solidFill>
              </a:rPr>
              <a:t>DF </a:t>
            </a:r>
            <a:r>
              <a:rPr lang="de-DE" dirty="0" err="1">
                <a:solidFill>
                  <a:schemeClr val="dk1"/>
                </a:solidFill>
              </a:rPr>
              <a:t>improve</a:t>
            </a:r>
            <a:r>
              <a:rPr lang="de-DE" dirty="0">
                <a:solidFill>
                  <a:schemeClr val="dk1"/>
                </a:solidFill>
              </a:rPr>
              <a:t> in </a:t>
            </a:r>
            <a:r>
              <a:rPr lang="de-DE" dirty="0" err="1">
                <a:solidFill>
                  <a:schemeClr val="dk1"/>
                </a:solidFill>
              </a:rPr>
              <a:t>quality</a:t>
            </a:r>
            <a:r>
              <a:rPr lang="de-DE" dirty="0">
                <a:solidFill>
                  <a:schemeClr val="dk1"/>
                </a:solidFill>
              </a:rPr>
              <a:t> and </a:t>
            </a:r>
            <a:r>
              <a:rPr lang="de-DE" dirty="0" err="1">
                <a:solidFill>
                  <a:schemeClr val="dk1"/>
                </a:solidFill>
              </a:rPr>
              <a:t>are</a:t>
            </a:r>
            <a:r>
              <a:rPr lang="de-DE" dirty="0">
                <a:solidFill>
                  <a:schemeClr val="dk1"/>
                </a:solidFill>
              </a:rPr>
              <a:t> </a:t>
            </a:r>
            <a:r>
              <a:rPr lang="de-DE" dirty="0" err="1">
                <a:solidFill>
                  <a:schemeClr val="dk1"/>
                </a:solidFill>
              </a:rPr>
              <a:t>considered</a:t>
            </a:r>
            <a:r>
              <a:rPr lang="de-DE" dirty="0">
                <a:solidFill>
                  <a:schemeClr val="dk1"/>
                </a:solidFill>
              </a:rPr>
              <a:t> a </a:t>
            </a:r>
            <a:r>
              <a:rPr lang="de-DE" dirty="0" err="1">
                <a:solidFill>
                  <a:schemeClr val="dk1"/>
                </a:solidFill>
              </a:rPr>
              <a:t>threat</a:t>
            </a:r>
            <a:r>
              <a:rPr lang="de-DE" dirty="0">
                <a:solidFill>
                  <a:schemeClr val="dk1"/>
                </a:solidFill>
              </a:rPr>
              <a:t> </a:t>
            </a:r>
            <a:r>
              <a:rPr lang="de-DE" dirty="0" err="1">
                <a:solidFill>
                  <a:schemeClr val="dk1"/>
                </a:solidFill>
              </a:rPr>
              <a:t>of</a:t>
            </a:r>
            <a:r>
              <a:rPr lang="de-DE" dirty="0">
                <a:solidFill>
                  <a:schemeClr val="dk1"/>
                </a:solidFill>
              </a:rPr>
              <a:t> </a:t>
            </a:r>
            <a:r>
              <a:rPr lang="de-DE" dirty="0" err="1">
                <a:solidFill>
                  <a:schemeClr val="dk1"/>
                </a:solidFill>
              </a:rPr>
              <a:t>the</a:t>
            </a:r>
            <a:r>
              <a:rPr lang="de-DE" dirty="0">
                <a:solidFill>
                  <a:schemeClr val="dk1"/>
                </a:solidFill>
              </a:rPr>
              <a:t> (</a:t>
            </a:r>
            <a:r>
              <a:rPr lang="de-DE" dirty="0" err="1">
                <a:solidFill>
                  <a:schemeClr val="dk1"/>
                </a:solidFill>
              </a:rPr>
              <a:t>near</a:t>
            </a:r>
            <a:r>
              <a:rPr lang="de-DE" dirty="0">
                <a:solidFill>
                  <a:schemeClr val="dk1"/>
                </a:solidFill>
              </a:rPr>
              <a:t>) </a:t>
            </a:r>
            <a:r>
              <a:rPr lang="de-DE" dirty="0" err="1">
                <a:solidFill>
                  <a:schemeClr val="dk1"/>
                </a:solidFill>
              </a:rPr>
              <a:t>future</a:t>
            </a:r>
            <a:r>
              <a:rPr lang="de-DE" dirty="0">
                <a:solidFill>
                  <a:schemeClr val="dk1"/>
                </a:solidFill>
              </a:rPr>
              <a:t>.</a:t>
            </a:r>
          </a:p>
          <a:p>
            <a:pPr indent="-361799">
              <a:lnSpc>
                <a:spcPct val="150000"/>
              </a:lnSpc>
              <a:buClr>
                <a:schemeClr val="dk1"/>
              </a:buClr>
              <a:buSzPct val="100000"/>
            </a:pPr>
            <a:r>
              <a:rPr lang="de-DE" dirty="0" err="1">
                <a:solidFill>
                  <a:schemeClr val="dk1"/>
                </a:solidFill>
              </a:rPr>
              <a:t>Easier</a:t>
            </a:r>
            <a:r>
              <a:rPr lang="de-DE" dirty="0">
                <a:solidFill>
                  <a:schemeClr val="dk1"/>
                </a:solidFill>
              </a:rPr>
              <a:t> </a:t>
            </a:r>
            <a:r>
              <a:rPr lang="de-DE" dirty="0" err="1">
                <a:solidFill>
                  <a:schemeClr val="dk1"/>
                </a:solidFill>
              </a:rPr>
              <a:t>data</a:t>
            </a:r>
            <a:r>
              <a:rPr lang="de-DE" dirty="0">
                <a:solidFill>
                  <a:schemeClr val="dk1"/>
                </a:solidFill>
              </a:rPr>
              <a:t> </a:t>
            </a:r>
            <a:r>
              <a:rPr lang="de-DE" dirty="0" err="1">
                <a:solidFill>
                  <a:schemeClr val="dk1"/>
                </a:solidFill>
              </a:rPr>
              <a:t>collection</a:t>
            </a:r>
            <a:r>
              <a:rPr lang="de-DE" dirty="0">
                <a:solidFill>
                  <a:schemeClr val="dk1"/>
                </a:solidFill>
              </a:rPr>
              <a:t> (</a:t>
            </a:r>
            <a:r>
              <a:rPr lang="de-DE" dirty="0" err="1">
                <a:solidFill>
                  <a:schemeClr val="dk1"/>
                </a:solidFill>
              </a:rPr>
              <a:t>decision</a:t>
            </a:r>
            <a:r>
              <a:rPr lang="de-DE" dirty="0">
                <a:solidFill>
                  <a:schemeClr val="dk1"/>
                </a:solidFill>
              </a:rPr>
              <a:t> on </a:t>
            </a:r>
            <a:r>
              <a:rPr lang="de-DE" dirty="0" err="1">
                <a:solidFill>
                  <a:schemeClr val="dk1"/>
                </a:solidFill>
              </a:rPr>
              <a:t>authenticity</a:t>
            </a:r>
            <a:r>
              <a:rPr lang="de-DE" dirty="0">
                <a:solidFill>
                  <a:schemeClr val="dk1"/>
                </a:solidFill>
              </a:rPr>
              <a:t>) and </a:t>
            </a:r>
            <a:r>
              <a:rPr lang="de-DE" dirty="0" err="1">
                <a:solidFill>
                  <a:schemeClr val="dk1"/>
                </a:solidFill>
              </a:rPr>
              <a:t>future</a:t>
            </a:r>
            <a:r>
              <a:rPr lang="de-DE" dirty="0">
                <a:solidFill>
                  <a:schemeClr val="dk1"/>
                </a:solidFill>
              </a:rPr>
              <a:t> </a:t>
            </a:r>
            <a:r>
              <a:rPr lang="de-DE" dirty="0" err="1">
                <a:solidFill>
                  <a:schemeClr val="dk1"/>
                </a:solidFill>
              </a:rPr>
              <a:t>relevance</a:t>
            </a:r>
            <a:r>
              <a:rPr lang="de-DE" dirty="0">
                <a:solidFill>
                  <a:schemeClr val="dk1"/>
                </a:solidFill>
              </a:rPr>
              <a:t>.</a:t>
            </a:r>
          </a:p>
          <a:p>
            <a:pPr indent="-361799">
              <a:lnSpc>
                <a:spcPct val="150000"/>
              </a:lnSpc>
              <a:buClr>
                <a:schemeClr val="dk1"/>
              </a:buClr>
              <a:buSzPct val="100000"/>
            </a:pPr>
            <a:r>
              <a:rPr lang="de-DE" dirty="0" err="1">
                <a:solidFill>
                  <a:schemeClr val="dk1"/>
                </a:solidFill>
              </a:rPr>
              <a:t>Perfect</a:t>
            </a:r>
            <a:r>
              <a:rPr lang="de-DE" dirty="0">
                <a:solidFill>
                  <a:schemeClr val="dk1"/>
                </a:solidFill>
              </a:rPr>
              <a:t> DF </a:t>
            </a:r>
            <a:r>
              <a:rPr lang="de-DE" dirty="0" err="1">
                <a:solidFill>
                  <a:schemeClr val="dk1"/>
                </a:solidFill>
              </a:rPr>
              <a:t>are</a:t>
            </a:r>
            <a:r>
              <a:rPr lang="de-DE" dirty="0">
                <a:solidFill>
                  <a:schemeClr val="dk1"/>
                </a:solidFill>
              </a:rPr>
              <a:t> </a:t>
            </a:r>
            <a:r>
              <a:rPr lang="de-DE" dirty="0" err="1">
                <a:solidFill>
                  <a:schemeClr val="dk1"/>
                </a:solidFill>
              </a:rPr>
              <a:t>very</a:t>
            </a:r>
            <a:r>
              <a:rPr lang="de-DE" dirty="0">
                <a:solidFill>
                  <a:schemeClr val="dk1"/>
                </a:solidFill>
              </a:rPr>
              <a:t> </a:t>
            </a:r>
            <a:r>
              <a:rPr lang="de-DE" dirty="0" err="1">
                <a:solidFill>
                  <a:schemeClr val="dk1"/>
                </a:solidFill>
              </a:rPr>
              <a:t>resource</a:t>
            </a:r>
            <a:r>
              <a:rPr lang="de-DE" dirty="0">
                <a:solidFill>
                  <a:schemeClr val="dk1"/>
                </a:solidFill>
              </a:rPr>
              <a:t>-intensive </a:t>
            </a:r>
            <a:r>
              <a:rPr lang="de-DE" dirty="0" err="1">
                <a:solidFill>
                  <a:schemeClr val="dk1"/>
                </a:solidFill>
              </a:rPr>
              <a:t>to</a:t>
            </a:r>
            <a:r>
              <a:rPr lang="de-DE" dirty="0">
                <a:solidFill>
                  <a:schemeClr val="dk1"/>
                </a:solidFill>
              </a:rPr>
              <a:t> </a:t>
            </a:r>
            <a:r>
              <a:rPr lang="de-DE" dirty="0" err="1">
                <a:solidFill>
                  <a:schemeClr val="dk1"/>
                </a:solidFill>
              </a:rPr>
              <a:t>generate</a:t>
            </a:r>
            <a:r>
              <a:rPr lang="de-DE" dirty="0">
                <a:solidFill>
                  <a:schemeClr val="dk1"/>
                </a:solidFill>
              </a:rPr>
              <a:t> – </a:t>
            </a:r>
            <a:r>
              <a:rPr lang="de-DE" dirty="0" err="1">
                <a:solidFill>
                  <a:schemeClr val="dk1"/>
                </a:solidFill>
              </a:rPr>
              <a:t>require</a:t>
            </a:r>
            <a:r>
              <a:rPr lang="de-DE" dirty="0">
                <a:solidFill>
                  <a:schemeClr val="dk1"/>
                </a:solidFill>
              </a:rPr>
              <a:t> </a:t>
            </a:r>
            <a:r>
              <a:rPr lang="de-DE" dirty="0" err="1">
                <a:solidFill>
                  <a:schemeClr val="dk1"/>
                </a:solidFill>
              </a:rPr>
              <a:t>funds</a:t>
            </a:r>
            <a:r>
              <a:rPr lang="de-DE" dirty="0">
                <a:solidFill>
                  <a:schemeClr val="dk1"/>
                </a:solidFill>
              </a:rPr>
              <a:t>, </a:t>
            </a:r>
            <a:r>
              <a:rPr lang="de-DE" dirty="0" err="1">
                <a:solidFill>
                  <a:schemeClr val="dk1"/>
                </a:solidFill>
              </a:rPr>
              <a:t>competence</a:t>
            </a:r>
            <a:r>
              <a:rPr lang="de-DE" dirty="0">
                <a:solidFill>
                  <a:schemeClr val="dk1"/>
                </a:solidFill>
              </a:rPr>
              <a:t> – still a </a:t>
            </a:r>
            <a:r>
              <a:rPr lang="de-DE" dirty="0" err="1">
                <a:solidFill>
                  <a:schemeClr val="dk1"/>
                </a:solidFill>
              </a:rPr>
              <a:t>good</a:t>
            </a:r>
            <a:r>
              <a:rPr lang="de-DE" dirty="0">
                <a:solidFill>
                  <a:schemeClr val="dk1"/>
                </a:solidFill>
              </a:rPr>
              <a:t> </a:t>
            </a:r>
            <a:r>
              <a:rPr lang="de-DE" dirty="0" err="1">
                <a:solidFill>
                  <a:schemeClr val="dk1"/>
                </a:solidFill>
              </a:rPr>
              <a:t>chance</a:t>
            </a:r>
            <a:r>
              <a:rPr lang="de-DE" dirty="0">
                <a:solidFill>
                  <a:schemeClr val="dk1"/>
                </a:solidFill>
              </a:rPr>
              <a:t> </a:t>
            </a:r>
            <a:r>
              <a:rPr lang="de-DE" dirty="0" err="1">
                <a:solidFill>
                  <a:schemeClr val="dk1"/>
                </a:solidFill>
              </a:rPr>
              <a:t>to</a:t>
            </a:r>
            <a:r>
              <a:rPr lang="de-DE" dirty="0">
                <a:solidFill>
                  <a:schemeClr val="dk1"/>
                </a:solidFill>
              </a:rPr>
              <a:t> </a:t>
            </a:r>
            <a:r>
              <a:rPr lang="de-DE" dirty="0" err="1">
                <a:solidFill>
                  <a:schemeClr val="dk1"/>
                </a:solidFill>
              </a:rPr>
              <a:t>recognize</a:t>
            </a:r>
            <a:r>
              <a:rPr lang="de-DE" dirty="0">
                <a:solidFill>
                  <a:schemeClr val="dk1"/>
                </a:solidFill>
              </a:rPr>
              <a:t> </a:t>
            </a:r>
            <a:r>
              <a:rPr lang="de-DE" dirty="0" err="1">
                <a:solidFill>
                  <a:schemeClr val="dk1"/>
                </a:solidFill>
              </a:rPr>
              <a:t>imperfections</a:t>
            </a:r>
            <a:r>
              <a:rPr lang="de-DE" dirty="0">
                <a:solidFill>
                  <a:schemeClr val="dk1"/>
                </a:solidFill>
              </a:rPr>
              <a:t> </a:t>
            </a:r>
            <a:r>
              <a:rPr lang="de-DE" dirty="0" err="1">
                <a:solidFill>
                  <a:schemeClr val="dk1"/>
                </a:solidFill>
              </a:rPr>
              <a:t>of</a:t>
            </a:r>
            <a:r>
              <a:rPr lang="de-DE" dirty="0">
                <a:solidFill>
                  <a:schemeClr val="dk1"/>
                </a:solidFill>
              </a:rPr>
              <a:t> DF.</a:t>
            </a:r>
          </a:p>
          <a:p>
            <a:pPr indent="-361799">
              <a:lnSpc>
                <a:spcPct val="150000"/>
              </a:lnSpc>
              <a:buClr>
                <a:schemeClr val="dk1"/>
              </a:buClr>
              <a:buSzPct val="100000"/>
            </a:pPr>
            <a:r>
              <a:rPr lang="de-DE" dirty="0">
                <a:solidFill>
                  <a:schemeClr val="dk1"/>
                </a:solidFill>
              </a:rPr>
              <a:t>In </a:t>
            </a:r>
            <a:r>
              <a:rPr lang="de-DE" dirty="0" err="1">
                <a:solidFill>
                  <a:schemeClr val="dk1"/>
                </a:solidFill>
              </a:rPr>
              <a:t>comparison</a:t>
            </a:r>
            <a:r>
              <a:rPr lang="de-DE" dirty="0">
                <a:solidFill>
                  <a:schemeClr val="dk1"/>
                </a:solidFill>
              </a:rPr>
              <a:t> </a:t>
            </a:r>
            <a:r>
              <a:rPr lang="de-DE" dirty="0" err="1">
                <a:solidFill>
                  <a:schemeClr val="dk1"/>
                </a:solidFill>
              </a:rPr>
              <a:t>to</a:t>
            </a:r>
            <a:r>
              <a:rPr lang="de-DE" dirty="0">
                <a:solidFill>
                  <a:schemeClr val="dk1"/>
                </a:solidFill>
              </a:rPr>
              <a:t> </a:t>
            </a:r>
            <a:r>
              <a:rPr lang="de-DE" dirty="0" err="1">
                <a:solidFill>
                  <a:schemeClr val="dk1"/>
                </a:solidFill>
              </a:rPr>
              <a:t>phishing</a:t>
            </a:r>
            <a:r>
              <a:rPr lang="de-DE" dirty="0">
                <a:solidFill>
                  <a:schemeClr val="dk1"/>
                </a:solidFill>
              </a:rPr>
              <a:t> </a:t>
            </a:r>
            <a:r>
              <a:rPr lang="de-DE" dirty="0" err="1">
                <a:solidFill>
                  <a:schemeClr val="dk1"/>
                </a:solidFill>
              </a:rPr>
              <a:t>emails</a:t>
            </a:r>
            <a:r>
              <a:rPr lang="de-DE" dirty="0">
                <a:solidFill>
                  <a:schemeClr val="dk1"/>
                </a:solidFill>
              </a:rPr>
              <a:t>, </a:t>
            </a:r>
            <a:r>
              <a:rPr lang="de-DE" dirty="0" err="1">
                <a:solidFill>
                  <a:schemeClr val="dk1"/>
                </a:solidFill>
              </a:rPr>
              <a:t>authentification</a:t>
            </a:r>
            <a:r>
              <a:rPr lang="de-DE" dirty="0">
                <a:solidFill>
                  <a:schemeClr val="dk1"/>
                </a:solidFill>
              </a:rPr>
              <a:t> </a:t>
            </a:r>
            <a:r>
              <a:rPr lang="de-DE" dirty="0" err="1">
                <a:solidFill>
                  <a:schemeClr val="dk1"/>
                </a:solidFill>
              </a:rPr>
              <a:t>tools</a:t>
            </a:r>
            <a:r>
              <a:rPr lang="de-DE" dirty="0">
                <a:solidFill>
                  <a:schemeClr val="dk1"/>
                </a:solidFill>
              </a:rPr>
              <a:t> </a:t>
            </a:r>
            <a:r>
              <a:rPr lang="de-DE" dirty="0" err="1">
                <a:solidFill>
                  <a:schemeClr val="dk1"/>
                </a:solidFill>
              </a:rPr>
              <a:t>exist</a:t>
            </a:r>
            <a:r>
              <a:rPr lang="de-DE" dirty="0">
                <a:solidFill>
                  <a:schemeClr val="dk1"/>
                </a:solidFill>
              </a:rPr>
              <a:t>, but </a:t>
            </a:r>
            <a:r>
              <a:rPr lang="de-DE" dirty="0" err="1">
                <a:solidFill>
                  <a:schemeClr val="dk1"/>
                </a:solidFill>
              </a:rPr>
              <a:t>are</a:t>
            </a:r>
            <a:r>
              <a:rPr lang="de-DE" dirty="0">
                <a:solidFill>
                  <a:schemeClr val="dk1"/>
                </a:solidFill>
              </a:rPr>
              <a:t> not </a:t>
            </a:r>
            <a:r>
              <a:rPr lang="de-DE" dirty="0" err="1">
                <a:solidFill>
                  <a:schemeClr val="dk1"/>
                </a:solidFill>
              </a:rPr>
              <a:t>accessible</a:t>
            </a:r>
            <a:r>
              <a:rPr lang="de-DE" dirty="0">
                <a:solidFill>
                  <a:schemeClr val="dk1"/>
                </a:solidFill>
              </a:rPr>
              <a:t> </a:t>
            </a:r>
            <a:r>
              <a:rPr lang="de-DE" dirty="0" err="1">
                <a:solidFill>
                  <a:schemeClr val="dk1"/>
                </a:solidFill>
              </a:rPr>
              <a:t>to</a:t>
            </a:r>
            <a:r>
              <a:rPr lang="de-DE" dirty="0">
                <a:solidFill>
                  <a:schemeClr val="dk1"/>
                </a:solidFill>
              </a:rPr>
              <a:t> </a:t>
            </a:r>
            <a:r>
              <a:rPr lang="de-DE" dirty="0" err="1">
                <a:solidFill>
                  <a:schemeClr val="dk1"/>
                </a:solidFill>
              </a:rPr>
              <a:t>users</a:t>
            </a:r>
            <a:r>
              <a:rPr lang="de-DE" dirty="0">
                <a:solidFill>
                  <a:schemeClr val="dk1"/>
                </a:solidFill>
              </a:rPr>
              <a:t> </a:t>
            </a:r>
            <a:r>
              <a:rPr lang="de-DE" dirty="0" err="1">
                <a:solidFill>
                  <a:schemeClr val="dk1"/>
                </a:solidFill>
              </a:rPr>
              <a:t>when</a:t>
            </a:r>
            <a:r>
              <a:rPr lang="de-DE" dirty="0">
                <a:solidFill>
                  <a:schemeClr val="dk1"/>
                </a:solidFill>
              </a:rPr>
              <a:t>/</a:t>
            </a:r>
            <a:r>
              <a:rPr lang="de-DE" dirty="0" err="1">
                <a:solidFill>
                  <a:schemeClr val="dk1"/>
                </a:solidFill>
              </a:rPr>
              <a:t>where</a:t>
            </a:r>
            <a:r>
              <a:rPr lang="de-DE" dirty="0">
                <a:solidFill>
                  <a:schemeClr val="dk1"/>
                </a:solidFill>
              </a:rPr>
              <a:t> </a:t>
            </a:r>
            <a:r>
              <a:rPr lang="de-DE" dirty="0" err="1">
                <a:solidFill>
                  <a:schemeClr val="dk1"/>
                </a:solidFill>
              </a:rPr>
              <a:t>they</a:t>
            </a:r>
            <a:r>
              <a:rPr lang="de-DE" dirty="0">
                <a:solidFill>
                  <a:schemeClr val="dk1"/>
                </a:solidFill>
              </a:rPr>
              <a:t> </a:t>
            </a:r>
            <a:r>
              <a:rPr lang="de-DE" dirty="0" err="1">
                <a:solidFill>
                  <a:schemeClr val="dk1"/>
                </a:solidFill>
              </a:rPr>
              <a:t>are</a:t>
            </a:r>
            <a:r>
              <a:rPr lang="de-DE" dirty="0">
                <a:solidFill>
                  <a:schemeClr val="dk1"/>
                </a:solidFill>
              </a:rPr>
              <a:t> </a:t>
            </a:r>
            <a:r>
              <a:rPr lang="de-DE" dirty="0" err="1">
                <a:solidFill>
                  <a:schemeClr val="dk1"/>
                </a:solidFill>
              </a:rPr>
              <a:t>approached</a:t>
            </a:r>
            <a:r>
              <a:rPr lang="de-DE" dirty="0">
                <a:solidFill>
                  <a:schemeClr val="dk1"/>
                </a:solidFill>
              </a:rPr>
              <a:t> – Tools </a:t>
            </a:r>
            <a:r>
              <a:rPr lang="de-DE" dirty="0" err="1">
                <a:solidFill>
                  <a:schemeClr val="dk1"/>
                </a:solidFill>
              </a:rPr>
              <a:t>are</a:t>
            </a:r>
            <a:r>
              <a:rPr lang="de-DE" dirty="0">
                <a:solidFill>
                  <a:schemeClr val="dk1"/>
                </a:solidFill>
              </a:rPr>
              <a:t> </a:t>
            </a:r>
            <a:r>
              <a:rPr lang="de-DE" dirty="0" err="1">
                <a:solidFill>
                  <a:schemeClr val="dk1"/>
                </a:solidFill>
              </a:rPr>
              <a:t>either</a:t>
            </a:r>
            <a:r>
              <a:rPr lang="de-DE" dirty="0">
                <a:solidFill>
                  <a:schemeClr val="dk1"/>
                </a:solidFill>
              </a:rPr>
              <a:t> not </a:t>
            </a:r>
            <a:r>
              <a:rPr lang="de-DE" dirty="0" err="1">
                <a:solidFill>
                  <a:schemeClr val="dk1"/>
                </a:solidFill>
              </a:rPr>
              <a:t>known</a:t>
            </a:r>
            <a:r>
              <a:rPr lang="de-DE" dirty="0">
                <a:solidFill>
                  <a:schemeClr val="dk1"/>
                </a:solidFill>
              </a:rPr>
              <a:t>, not </a:t>
            </a:r>
            <a:r>
              <a:rPr lang="de-DE" dirty="0" err="1">
                <a:solidFill>
                  <a:schemeClr val="dk1"/>
                </a:solidFill>
              </a:rPr>
              <a:t>available</a:t>
            </a:r>
            <a:r>
              <a:rPr lang="de-DE" dirty="0">
                <a:solidFill>
                  <a:schemeClr val="dk1"/>
                </a:solidFill>
              </a:rPr>
              <a:t> and/</a:t>
            </a:r>
            <a:r>
              <a:rPr lang="de-DE" dirty="0" err="1">
                <a:solidFill>
                  <a:schemeClr val="dk1"/>
                </a:solidFill>
              </a:rPr>
              <a:t>or</a:t>
            </a:r>
            <a:r>
              <a:rPr lang="de-DE" dirty="0">
                <a:solidFill>
                  <a:schemeClr val="dk1"/>
                </a:solidFill>
              </a:rPr>
              <a:t> </a:t>
            </a:r>
            <a:r>
              <a:rPr lang="de-DE" dirty="0" err="1">
                <a:solidFill>
                  <a:schemeClr val="dk1"/>
                </a:solidFill>
              </a:rPr>
              <a:t>can</a:t>
            </a:r>
            <a:r>
              <a:rPr lang="de-DE" dirty="0">
                <a:solidFill>
                  <a:schemeClr val="dk1"/>
                </a:solidFill>
              </a:rPr>
              <a:t> not </a:t>
            </a:r>
            <a:r>
              <a:rPr lang="de-DE" dirty="0" err="1">
                <a:solidFill>
                  <a:schemeClr val="dk1"/>
                </a:solidFill>
              </a:rPr>
              <a:t>be</a:t>
            </a:r>
            <a:r>
              <a:rPr lang="de-DE" dirty="0">
                <a:solidFill>
                  <a:schemeClr val="dk1"/>
                </a:solidFill>
              </a:rPr>
              <a:t> </a:t>
            </a:r>
            <a:r>
              <a:rPr lang="de-DE" dirty="0" err="1">
                <a:solidFill>
                  <a:schemeClr val="dk1"/>
                </a:solidFill>
              </a:rPr>
              <a:t>used</a:t>
            </a:r>
            <a:r>
              <a:rPr lang="de-DE" dirty="0">
                <a:solidFill>
                  <a:schemeClr val="dk1"/>
                </a:solidFill>
              </a:rPr>
              <a:t> </a:t>
            </a:r>
            <a:r>
              <a:rPr lang="de-DE" dirty="0" err="1">
                <a:solidFill>
                  <a:schemeClr val="dk1"/>
                </a:solidFill>
              </a:rPr>
              <a:t>by</a:t>
            </a:r>
            <a:r>
              <a:rPr lang="de-DE" dirty="0">
                <a:solidFill>
                  <a:schemeClr val="dk1"/>
                </a:solidFill>
              </a:rPr>
              <a:t> </a:t>
            </a:r>
            <a:r>
              <a:rPr lang="de-DE" dirty="0" err="1">
                <a:solidFill>
                  <a:schemeClr val="dk1"/>
                </a:solidFill>
              </a:rPr>
              <a:t>laypersons</a:t>
            </a:r>
            <a:r>
              <a:rPr lang="de-DE" dirty="0">
                <a:solidFill>
                  <a:schemeClr val="dk1"/>
                </a:solidFill>
              </a:rPr>
              <a:t>.</a:t>
            </a:r>
          </a:p>
          <a:p>
            <a:pPr indent="-361799">
              <a:lnSpc>
                <a:spcPct val="150000"/>
              </a:lnSpc>
              <a:buClr>
                <a:schemeClr val="dk1"/>
              </a:buClr>
              <a:buSzPct val="100000"/>
            </a:pPr>
            <a:r>
              <a:rPr lang="de-DE" dirty="0">
                <a:solidFill>
                  <a:schemeClr val="dk1"/>
                </a:solidFill>
              </a:rPr>
              <a:t>A relevant </a:t>
            </a:r>
            <a:r>
              <a:rPr lang="de-DE" dirty="0" err="1">
                <a:solidFill>
                  <a:schemeClr val="dk1"/>
                </a:solidFill>
              </a:rPr>
              <a:t>part</a:t>
            </a:r>
            <a:r>
              <a:rPr lang="de-DE" dirty="0">
                <a:solidFill>
                  <a:schemeClr val="dk1"/>
                </a:solidFill>
              </a:rPr>
              <a:t> </a:t>
            </a:r>
            <a:r>
              <a:rPr lang="de-DE" dirty="0" err="1">
                <a:solidFill>
                  <a:schemeClr val="dk1"/>
                </a:solidFill>
              </a:rPr>
              <a:t>for</a:t>
            </a:r>
            <a:r>
              <a:rPr lang="de-DE" dirty="0">
                <a:solidFill>
                  <a:schemeClr val="dk1"/>
                </a:solidFill>
              </a:rPr>
              <a:t> </a:t>
            </a:r>
            <a:r>
              <a:rPr lang="de-DE" dirty="0" err="1">
                <a:solidFill>
                  <a:schemeClr val="dk1"/>
                </a:solidFill>
              </a:rPr>
              <a:t>future</a:t>
            </a:r>
            <a:r>
              <a:rPr lang="de-DE" dirty="0">
                <a:solidFill>
                  <a:schemeClr val="dk1"/>
                </a:solidFill>
              </a:rPr>
              <a:t> CS </a:t>
            </a:r>
            <a:r>
              <a:rPr lang="de-DE" dirty="0" err="1">
                <a:solidFill>
                  <a:schemeClr val="dk1"/>
                </a:solidFill>
              </a:rPr>
              <a:t>education</a:t>
            </a:r>
            <a:r>
              <a:rPr lang="de-DE" dirty="0">
                <a:solidFill>
                  <a:schemeClr val="dk1"/>
                </a:solidFill>
              </a:rPr>
              <a:t> </a:t>
            </a:r>
            <a:r>
              <a:rPr lang="de-DE" dirty="0" err="1">
                <a:solidFill>
                  <a:schemeClr val="dk1"/>
                </a:solidFill>
              </a:rPr>
              <a:t>trainings</a:t>
            </a:r>
            <a:r>
              <a:rPr lang="de-DE" dirty="0">
                <a:solidFill>
                  <a:schemeClr val="dk1"/>
                </a:solidFill>
              </a:rPr>
              <a:t>.</a:t>
            </a:r>
            <a:endParaRPr dirty="0">
              <a:solidFill>
                <a:schemeClr val="dk1"/>
              </a:solidFill>
            </a:endParaRPr>
          </a:p>
          <a:p>
            <a:pPr indent="0">
              <a:lnSpc>
                <a:spcPct val="100000"/>
              </a:lnSpc>
              <a:buNone/>
            </a:pPr>
            <a:endParaRPr sz="1200" dirty="0">
              <a:solidFill>
                <a:schemeClr val="dk1"/>
              </a:solidFill>
            </a:endParaRPr>
          </a:p>
          <a:p>
            <a:pPr indent="0">
              <a:lnSpc>
                <a:spcPct val="100000"/>
              </a:lnSpc>
              <a:buNone/>
            </a:pPr>
            <a:endParaRPr sz="1200" dirty="0">
              <a:solidFill>
                <a:schemeClr val="dk1"/>
              </a:solidFill>
            </a:endParaRPr>
          </a:p>
          <a:p>
            <a:pPr indent="0">
              <a:lnSpc>
                <a:spcPct val="100000"/>
              </a:lnSpc>
              <a:buNone/>
            </a:pPr>
            <a:endParaRPr sz="1200" dirty="0">
              <a:solidFill>
                <a:schemeClr val="dk1"/>
              </a:solidFill>
            </a:endParaRPr>
          </a:p>
          <a:p>
            <a:pPr marL="0" indent="548627">
              <a:lnSpc>
                <a:spcPct val="100000"/>
              </a:lnSpc>
              <a:buNone/>
            </a:pPr>
            <a:endParaRPr sz="1200" dirty="0">
              <a:solidFill>
                <a:schemeClr val="dk1"/>
              </a:solidFill>
            </a:endParaRPr>
          </a:p>
          <a:p>
            <a:pPr marL="0" indent="0">
              <a:spcAft>
                <a:spcPts val="1440"/>
              </a:spcAft>
              <a:buNone/>
            </a:pPr>
            <a:endParaRPr sz="1200" dirty="0"/>
          </a:p>
        </p:txBody>
      </p:sp>
      <p:sp>
        <p:nvSpPr>
          <p:cNvPr id="78" name="Google Shape;78;p16"/>
          <p:cNvSpPr txBox="1">
            <a:spLocks noGrp="1"/>
          </p:cNvSpPr>
          <p:nvPr>
            <p:ph type="sldNum" idx="12"/>
          </p:nvPr>
        </p:nvSpPr>
        <p:spPr>
          <a:xfrm>
            <a:off x="11995750" y="6624560"/>
            <a:ext cx="658440" cy="472320"/>
          </a:xfrm>
          <a:prstGeom prst="rect">
            <a:avLst/>
          </a:prstGeom>
        </p:spPr>
        <p:txBody>
          <a:bodyPr spcFirstLastPara="1" vert="horz" wrap="square" lIns="109710" tIns="109710" rIns="109710" bIns="109710" rtlCol="0" anchor="ctr" anchorCtr="0">
            <a:normAutofit/>
          </a:bodyPr>
          <a:lstStyle/>
          <a:p>
            <a:pPr defTabSz="1097280"/>
            <a:fld id="{00000000-1234-1234-1234-123412341234}" type="slidenum">
              <a:rPr lang="en-GB">
                <a:solidFill>
                  <a:prstClr val="black">
                    <a:tint val="75000"/>
                  </a:prstClr>
                </a:solidFill>
                <a:latin typeface="Aptos" panose="02110004020202020204"/>
              </a:rPr>
              <a:pPr defTabSz="1097280"/>
              <a:t>58</a:t>
            </a:fld>
            <a:endParaRPr>
              <a:solidFill>
                <a:prstClr val="black">
                  <a:tint val="75000"/>
                </a:prstClr>
              </a:solidFill>
              <a:latin typeface="Aptos" panose="02110004020202020204"/>
            </a:endParaRPr>
          </a:p>
        </p:txBody>
      </p:sp>
    </p:spTree>
    <p:extLst>
      <p:ext uri="{BB962C8B-B14F-4D97-AF65-F5344CB8AC3E}">
        <p14:creationId xmlns:p14="http://schemas.microsoft.com/office/powerpoint/2010/main" val="3567059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3AB416-171A-A090-4127-288C471E21A9}"/>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510778C4-F4FF-BFAB-709B-4343655625AA}"/>
              </a:ext>
            </a:extLst>
          </p:cNvPr>
          <p:cNvSpPr>
            <a:spLocks noGrp="1"/>
          </p:cNvSpPr>
          <p:nvPr>
            <p:ph type="sldNum" sz="quarter" idx="12"/>
          </p:nvPr>
        </p:nvSpPr>
        <p:spPr/>
        <p:txBody>
          <a:bodyPr/>
          <a:lstStyle/>
          <a:p>
            <a:pPr defTabSz="1097280"/>
            <a:fld id="{571A4296-1FB3-43E8-9876-E6E45D2FCA7D}" type="slidenum">
              <a:rPr lang="de-DE">
                <a:solidFill>
                  <a:prstClr val="black">
                    <a:tint val="82000"/>
                  </a:prstClr>
                </a:solidFill>
                <a:latin typeface="Aptos" panose="02110004020202020204"/>
              </a:rPr>
              <a:pPr defTabSz="1097280"/>
              <a:t>59</a:t>
            </a:fld>
            <a:endParaRPr lang="de-DE" dirty="0">
              <a:solidFill>
                <a:prstClr val="black">
                  <a:tint val="82000"/>
                </a:prstClr>
              </a:solidFill>
              <a:latin typeface="Aptos" panose="02110004020202020204"/>
            </a:endParaRPr>
          </a:p>
        </p:txBody>
      </p:sp>
      <p:sp>
        <p:nvSpPr>
          <p:cNvPr id="4" name="Title 3">
            <a:extLst>
              <a:ext uri="{FF2B5EF4-FFF2-40B4-BE49-F238E27FC236}">
                <a16:creationId xmlns:a16="http://schemas.microsoft.com/office/drawing/2014/main" id="{3D1244D6-344C-1B61-7960-C1AB4D24940B}"/>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66B16DCA-D3DD-5531-AC58-8F9706D34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157" y="0"/>
            <a:ext cx="13156087" cy="8229600"/>
          </a:xfrm>
          <a:prstGeom prst="rect">
            <a:avLst/>
          </a:prstGeom>
        </p:spPr>
      </p:pic>
      <p:pic>
        <p:nvPicPr>
          <p:cNvPr id="10" name="Picture 9">
            <a:extLst>
              <a:ext uri="{FF2B5EF4-FFF2-40B4-BE49-F238E27FC236}">
                <a16:creationId xmlns:a16="http://schemas.microsoft.com/office/drawing/2014/main" id="{2622327A-C939-902E-8DB5-D60A598EA034}"/>
              </a:ext>
            </a:extLst>
          </p:cNvPr>
          <p:cNvPicPr>
            <a:picLocks noChangeAspect="1"/>
          </p:cNvPicPr>
          <p:nvPr/>
        </p:nvPicPr>
        <p:blipFill>
          <a:blip r:embed="rId4"/>
          <a:stretch>
            <a:fillRect/>
          </a:stretch>
        </p:blipFill>
        <p:spPr>
          <a:xfrm>
            <a:off x="339742" y="1192974"/>
            <a:ext cx="6721778" cy="4824133"/>
          </a:xfrm>
          <a:prstGeom prst="rect">
            <a:avLst/>
          </a:prstGeom>
        </p:spPr>
      </p:pic>
      <p:pic>
        <p:nvPicPr>
          <p:cNvPr id="12" name="Picture 11">
            <a:extLst>
              <a:ext uri="{FF2B5EF4-FFF2-40B4-BE49-F238E27FC236}">
                <a16:creationId xmlns:a16="http://schemas.microsoft.com/office/drawing/2014/main" id="{D13C43F7-3095-EB2D-0485-00AFF92DCD56}"/>
              </a:ext>
            </a:extLst>
          </p:cNvPr>
          <p:cNvPicPr>
            <a:picLocks noChangeAspect="1"/>
          </p:cNvPicPr>
          <p:nvPr/>
        </p:nvPicPr>
        <p:blipFill>
          <a:blip r:embed="rId5"/>
          <a:stretch>
            <a:fillRect/>
          </a:stretch>
        </p:blipFill>
        <p:spPr>
          <a:xfrm>
            <a:off x="1940190" y="1357102"/>
            <a:ext cx="6596030" cy="5852977"/>
          </a:xfrm>
          <a:prstGeom prst="rect">
            <a:avLst/>
          </a:prstGeom>
        </p:spPr>
      </p:pic>
      <p:pic>
        <p:nvPicPr>
          <p:cNvPr id="14" name="Picture 13">
            <a:extLst>
              <a:ext uri="{FF2B5EF4-FFF2-40B4-BE49-F238E27FC236}">
                <a16:creationId xmlns:a16="http://schemas.microsoft.com/office/drawing/2014/main" id="{DD076668-EB0A-FE68-1876-5F44168865CE}"/>
              </a:ext>
            </a:extLst>
          </p:cNvPr>
          <p:cNvPicPr>
            <a:picLocks noChangeAspect="1"/>
          </p:cNvPicPr>
          <p:nvPr/>
        </p:nvPicPr>
        <p:blipFill>
          <a:blip r:embed="rId6"/>
          <a:stretch>
            <a:fillRect/>
          </a:stretch>
        </p:blipFill>
        <p:spPr>
          <a:xfrm>
            <a:off x="8057234" y="1087924"/>
            <a:ext cx="6573167" cy="2789309"/>
          </a:xfrm>
          <a:prstGeom prst="rect">
            <a:avLst/>
          </a:prstGeom>
        </p:spPr>
      </p:pic>
      <p:sp>
        <p:nvSpPr>
          <p:cNvPr id="8" name="TextBox 7">
            <a:extLst>
              <a:ext uri="{FF2B5EF4-FFF2-40B4-BE49-F238E27FC236}">
                <a16:creationId xmlns:a16="http://schemas.microsoft.com/office/drawing/2014/main" id="{64BDF1E5-AD05-9AF2-25C6-AAAB1F4AD67E}"/>
              </a:ext>
            </a:extLst>
          </p:cNvPr>
          <p:cNvSpPr txBox="1"/>
          <p:nvPr/>
        </p:nvSpPr>
        <p:spPr>
          <a:xfrm>
            <a:off x="737156" y="817245"/>
            <a:ext cx="12618719" cy="6740307"/>
          </a:xfrm>
          <a:prstGeom prst="rect">
            <a:avLst/>
          </a:prstGeom>
          <a:solidFill>
            <a:srgbClr val="FFC000"/>
          </a:solidFill>
        </p:spPr>
        <p:txBody>
          <a:bodyPr wrap="square">
            <a:spAutoFit/>
          </a:bodyPr>
          <a:lstStyle/>
          <a:p>
            <a:pPr defTabSz="1097280">
              <a:buFont typeface="+mj-lt"/>
              <a:buAutoNum type="arabicPeriod"/>
            </a:pPr>
            <a:r>
              <a:rPr lang="en-GB" sz="2880" b="1" dirty="0">
                <a:solidFill>
                  <a:prstClr val="black"/>
                </a:solidFill>
                <a:latin typeface="Aptos" panose="02110004020202020204"/>
              </a:rPr>
              <a:t>Robot Influence</a:t>
            </a:r>
            <a:r>
              <a:rPr lang="en-GB" sz="2880" dirty="0">
                <a:solidFill>
                  <a:prstClr val="black"/>
                </a:solidFill>
                <a:latin typeface="Aptos" panose="02110004020202020204"/>
              </a:rPr>
              <a:t>: </a:t>
            </a:r>
            <a:r>
              <a:rPr lang="en-GB" sz="2880" dirty="0" err="1">
                <a:solidFill>
                  <a:prstClr val="black"/>
                </a:solidFill>
                <a:latin typeface="Aptos" panose="02110004020202020204"/>
              </a:rPr>
              <a:t>Furhat's</a:t>
            </a:r>
            <a:r>
              <a:rPr lang="en-GB" sz="2880" dirty="0">
                <a:solidFill>
                  <a:prstClr val="black"/>
                </a:solidFill>
                <a:latin typeface="Aptos" panose="02110004020202020204"/>
              </a:rPr>
              <a:t> interventions generally led to an increase in participants' acceptance of risky and SE proposals, indicating the robot's influence on decision-making.</a:t>
            </a:r>
          </a:p>
          <a:p>
            <a:pPr defTabSz="1097280">
              <a:buFont typeface="+mj-lt"/>
              <a:buAutoNum type="arabicPeriod"/>
            </a:pPr>
            <a:r>
              <a:rPr lang="en-GB" sz="2880" b="1" dirty="0">
                <a:solidFill>
                  <a:prstClr val="black"/>
                </a:solidFill>
                <a:latin typeface="Aptos" panose="02110004020202020204"/>
              </a:rPr>
              <a:t>Effectiveness of Strategies</a:t>
            </a:r>
            <a:r>
              <a:rPr lang="en-GB" sz="2880" dirty="0">
                <a:solidFill>
                  <a:prstClr val="black"/>
                </a:solidFill>
                <a:latin typeface="Aptos" panose="02110004020202020204"/>
              </a:rPr>
              <a:t>: While both strategies were effective in changing participants' decisions, the logical strategy elicited stronger implicit reactions, such as increased uncertainty (measured by mouse trajectory) and more negative emotional responses.</a:t>
            </a:r>
          </a:p>
          <a:p>
            <a:pPr defTabSz="1097280">
              <a:buFont typeface="+mj-lt"/>
              <a:buAutoNum type="arabicPeriod"/>
            </a:pPr>
            <a:r>
              <a:rPr lang="en-GB" sz="2880" b="1" dirty="0" err="1">
                <a:solidFill>
                  <a:prstClr val="black"/>
                </a:solidFill>
                <a:latin typeface="Aptos" panose="02110004020202020204"/>
              </a:rPr>
              <a:t>Behavioral</a:t>
            </a:r>
            <a:r>
              <a:rPr lang="en-GB" sz="2880" b="1" dirty="0">
                <a:solidFill>
                  <a:prstClr val="black"/>
                </a:solidFill>
                <a:latin typeface="Aptos" panose="02110004020202020204"/>
              </a:rPr>
              <a:t> Prediction</a:t>
            </a:r>
            <a:r>
              <a:rPr lang="en-GB" sz="2880" dirty="0">
                <a:solidFill>
                  <a:prstClr val="black"/>
                </a:solidFill>
                <a:latin typeface="Aptos" panose="02110004020202020204"/>
              </a:rPr>
              <a:t>: A machine learning model was trained to predict whether participants would change their decisions based on their implicit reactions, achieving a prediction accuracy of 64.9% using mouse trajectory data.</a:t>
            </a:r>
          </a:p>
          <a:p>
            <a:pPr defTabSz="1097280"/>
            <a:r>
              <a:rPr lang="en-GB" sz="2880" b="1" dirty="0">
                <a:solidFill>
                  <a:prstClr val="black"/>
                </a:solidFill>
                <a:latin typeface="Aptos" panose="02110004020202020204"/>
              </a:rPr>
              <a:t>Conclusion</a:t>
            </a:r>
            <a:r>
              <a:rPr lang="en-GB" sz="2880" dirty="0">
                <a:solidFill>
                  <a:prstClr val="black"/>
                </a:solidFill>
                <a:latin typeface="Aptos" panose="02110004020202020204"/>
              </a:rPr>
              <a:t>: Social robots like </a:t>
            </a:r>
            <a:r>
              <a:rPr lang="en-GB" sz="2880" dirty="0" err="1">
                <a:solidFill>
                  <a:prstClr val="black"/>
                </a:solidFill>
                <a:latin typeface="Aptos" panose="02110004020202020204"/>
              </a:rPr>
              <a:t>Furhat</a:t>
            </a:r>
            <a:r>
              <a:rPr lang="en-GB" sz="2880" dirty="0">
                <a:solidFill>
                  <a:prstClr val="black"/>
                </a:solidFill>
                <a:latin typeface="Aptos" panose="02110004020202020204"/>
              </a:rPr>
              <a:t> could potentially serve as novel tools for delivering cybersecurity warnings, leveraging their social presence to influence human decision-making. However, the study also highlights the need for careful design to avoid misuse or over-reliance on robotic suggestions.</a:t>
            </a:r>
          </a:p>
        </p:txBody>
      </p:sp>
      <p:grpSp>
        <p:nvGrpSpPr>
          <p:cNvPr id="5" name="Group 4">
            <a:extLst>
              <a:ext uri="{FF2B5EF4-FFF2-40B4-BE49-F238E27FC236}">
                <a16:creationId xmlns:a16="http://schemas.microsoft.com/office/drawing/2014/main" id="{DEFEC241-0F29-689B-029B-0A3CD5BE0045}"/>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1D2A2ADE-BAB4-D4AA-AB7E-F53A7E35FE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3F9207-1CDB-5BDA-5838-44B6485F24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378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a:extLst>
              <a:ext uri="{FF2B5EF4-FFF2-40B4-BE49-F238E27FC236}">
                <a16:creationId xmlns:a16="http://schemas.microsoft.com/office/drawing/2014/main" id="{3C29C396-3F82-4AB0-4D25-13DB2B9D02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9281" y="1543709"/>
            <a:ext cx="13086079" cy="47764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8" name="Picture 4" descr="Summer 2024 GenAI Developments — AI for Education">
            <a:extLst>
              <a:ext uri="{FF2B5EF4-FFF2-40B4-BE49-F238E27FC236}">
                <a16:creationId xmlns:a16="http://schemas.microsoft.com/office/drawing/2014/main" id="{BF09E378-0940-CE30-8F03-86DFB31E5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98D1E6F-C4E8-24A8-83D6-7D55CCED6D1F}"/>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E58AD39-ABB0-AD84-4237-E03A94C6F7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A013411-FBFB-FB25-5577-7A6DD22F3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013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17607F4-D56A-ECA0-92ED-8BC3D46DFC2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3067" y="5701101"/>
            <a:ext cx="9464040" cy="2528500"/>
          </a:xfrm>
        </p:spPr>
      </p:pic>
      <p:sp>
        <p:nvSpPr>
          <p:cNvPr id="3" name="Foliennummernplatzhalter 2">
            <a:extLst>
              <a:ext uri="{FF2B5EF4-FFF2-40B4-BE49-F238E27FC236}">
                <a16:creationId xmlns:a16="http://schemas.microsoft.com/office/drawing/2014/main" id="{A36FC986-F932-01F9-3F8C-393FC6906D0A}"/>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60</a:t>
            </a:fld>
            <a:endParaRPr lang="de-DE" dirty="0">
              <a:solidFill>
                <a:prstClr val="black">
                  <a:tint val="75000"/>
                </a:prstClr>
              </a:solidFill>
              <a:latin typeface="Aptos" panose="02110004020202020204"/>
            </a:endParaRPr>
          </a:p>
        </p:txBody>
      </p:sp>
      <p:pic>
        <p:nvPicPr>
          <p:cNvPr id="8" name="Grafik 7">
            <a:extLst>
              <a:ext uri="{FF2B5EF4-FFF2-40B4-BE49-F238E27FC236}">
                <a16:creationId xmlns:a16="http://schemas.microsoft.com/office/drawing/2014/main" id="{EC8BC47F-19BD-579B-7D55-51C20BCD68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809" y="3363866"/>
            <a:ext cx="11588671" cy="1929928"/>
          </a:xfrm>
          <a:prstGeom prst="rect">
            <a:avLst/>
          </a:prstGeom>
        </p:spPr>
      </p:pic>
      <p:pic>
        <p:nvPicPr>
          <p:cNvPr id="10" name="Grafik 9">
            <a:extLst>
              <a:ext uri="{FF2B5EF4-FFF2-40B4-BE49-F238E27FC236}">
                <a16:creationId xmlns:a16="http://schemas.microsoft.com/office/drawing/2014/main" id="{0C7307FE-12FD-ECB2-405D-B9EF5110CEB9}"/>
              </a:ext>
            </a:extLst>
          </p:cNvPr>
          <p:cNvPicPr>
            <a:picLocks noChangeAspect="1"/>
          </p:cNvPicPr>
          <p:nvPr/>
        </p:nvPicPr>
        <p:blipFill>
          <a:blip r:embed="rId4"/>
          <a:stretch>
            <a:fillRect/>
          </a:stretch>
        </p:blipFill>
        <p:spPr>
          <a:xfrm>
            <a:off x="1002809" y="174205"/>
            <a:ext cx="10933378" cy="2986007"/>
          </a:xfrm>
          <a:prstGeom prst="rect">
            <a:avLst/>
          </a:prstGeom>
        </p:spPr>
      </p:pic>
    </p:spTree>
    <p:extLst>
      <p:ext uri="{BB962C8B-B14F-4D97-AF65-F5344CB8AC3E}">
        <p14:creationId xmlns:p14="http://schemas.microsoft.com/office/powerpoint/2010/main" val="2567344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D4F1-97A3-EA7B-AE6C-5E9D3073894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A06891-3465-A267-80BB-1B0C098802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E68D37D-5197-C23D-D79F-A42777C13E36}"/>
              </a:ext>
            </a:extLst>
          </p:cNvPr>
          <p:cNvPicPr>
            <a:picLocks noChangeAspect="1"/>
          </p:cNvPicPr>
          <p:nvPr/>
        </p:nvPicPr>
        <p:blipFill>
          <a:blip r:embed="rId3"/>
          <a:stretch>
            <a:fillRect/>
          </a:stretch>
        </p:blipFill>
        <p:spPr>
          <a:xfrm>
            <a:off x="1" y="33720"/>
            <a:ext cx="9545382" cy="4081080"/>
          </a:xfrm>
          <a:prstGeom prst="rect">
            <a:avLst/>
          </a:prstGeom>
        </p:spPr>
      </p:pic>
      <p:pic>
        <p:nvPicPr>
          <p:cNvPr id="7" name="Picture 6">
            <a:extLst>
              <a:ext uri="{FF2B5EF4-FFF2-40B4-BE49-F238E27FC236}">
                <a16:creationId xmlns:a16="http://schemas.microsoft.com/office/drawing/2014/main" id="{33AB5AC8-17D1-3F06-1A44-1C29FB2468C0}"/>
              </a:ext>
            </a:extLst>
          </p:cNvPr>
          <p:cNvPicPr>
            <a:picLocks noChangeAspect="1"/>
          </p:cNvPicPr>
          <p:nvPr/>
        </p:nvPicPr>
        <p:blipFill>
          <a:blip r:embed="rId4"/>
          <a:stretch>
            <a:fillRect/>
          </a:stretch>
        </p:blipFill>
        <p:spPr>
          <a:xfrm>
            <a:off x="1318033" y="889754"/>
            <a:ext cx="11740858" cy="7339846"/>
          </a:xfrm>
          <a:prstGeom prst="rect">
            <a:avLst/>
          </a:prstGeom>
        </p:spPr>
      </p:pic>
    </p:spTree>
    <p:extLst>
      <p:ext uri="{BB962C8B-B14F-4D97-AF65-F5344CB8AC3E}">
        <p14:creationId xmlns:p14="http://schemas.microsoft.com/office/powerpoint/2010/main" val="747642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65C8A-45AF-554E-AC5C-3768A3FAC53F}"/>
              </a:ext>
            </a:extLst>
          </p:cNvPr>
          <p:cNvSpPr>
            <a:spLocks noGrp="1"/>
          </p:cNvSpPr>
          <p:nvPr>
            <p:ph type="title"/>
          </p:nvPr>
        </p:nvSpPr>
        <p:spPr>
          <a:xfrm>
            <a:off x="1571510" y="329567"/>
            <a:ext cx="12290425" cy="828368"/>
          </a:xfrm>
        </p:spPr>
        <p:txBody>
          <a:bodyPr/>
          <a:lstStyle/>
          <a:p>
            <a:r>
              <a:rPr lang="nb-NO" dirty="0"/>
              <a:t>Endsley 2023</a:t>
            </a:r>
            <a:endParaRPr lang="en-GB" dirty="0"/>
          </a:p>
        </p:txBody>
      </p:sp>
      <p:pic>
        <p:nvPicPr>
          <p:cNvPr id="7" name="Content Placeholder 6">
            <a:extLst>
              <a:ext uri="{FF2B5EF4-FFF2-40B4-BE49-F238E27FC236}">
                <a16:creationId xmlns:a16="http://schemas.microsoft.com/office/drawing/2014/main" id="{7F928087-F409-6937-2AE3-F82E37CB3651}"/>
              </a:ext>
            </a:extLst>
          </p:cNvPr>
          <p:cNvPicPr>
            <a:picLocks noGrp="1" noChangeAspect="1"/>
          </p:cNvPicPr>
          <p:nvPr>
            <p:ph idx="1"/>
          </p:nvPr>
        </p:nvPicPr>
        <p:blipFill>
          <a:blip r:embed="rId2"/>
          <a:stretch>
            <a:fillRect/>
          </a:stretch>
        </p:blipFill>
        <p:spPr>
          <a:xfrm>
            <a:off x="6832106" y="129228"/>
            <a:ext cx="6686872" cy="4122733"/>
          </a:xfrm>
        </p:spPr>
      </p:pic>
      <p:pic>
        <p:nvPicPr>
          <p:cNvPr id="5" name="Picture 4">
            <a:extLst>
              <a:ext uri="{FF2B5EF4-FFF2-40B4-BE49-F238E27FC236}">
                <a16:creationId xmlns:a16="http://schemas.microsoft.com/office/drawing/2014/main" id="{73DECE79-9FF0-BE1B-FF9A-A820B715D11A}"/>
              </a:ext>
            </a:extLst>
          </p:cNvPr>
          <p:cNvPicPr>
            <a:picLocks noChangeAspect="1"/>
          </p:cNvPicPr>
          <p:nvPr/>
        </p:nvPicPr>
        <p:blipFill>
          <a:blip r:embed="rId3"/>
          <a:stretch>
            <a:fillRect/>
          </a:stretch>
        </p:blipFill>
        <p:spPr>
          <a:xfrm>
            <a:off x="40564" y="1550098"/>
            <a:ext cx="6063414" cy="5129404"/>
          </a:xfrm>
          <a:prstGeom prst="rect">
            <a:avLst/>
          </a:prstGeom>
        </p:spPr>
      </p:pic>
      <p:pic>
        <p:nvPicPr>
          <p:cNvPr id="9" name="Picture 8">
            <a:extLst>
              <a:ext uri="{FF2B5EF4-FFF2-40B4-BE49-F238E27FC236}">
                <a16:creationId xmlns:a16="http://schemas.microsoft.com/office/drawing/2014/main" id="{97BEE7E1-2643-A7BB-B65A-2C6C1EBA2315}"/>
              </a:ext>
            </a:extLst>
          </p:cNvPr>
          <p:cNvPicPr>
            <a:picLocks noChangeAspect="1"/>
          </p:cNvPicPr>
          <p:nvPr/>
        </p:nvPicPr>
        <p:blipFill>
          <a:blip r:embed="rId4"/>
          <a:stretch>
            <a:fillRect/>
          </a:stretch>
        </p:blipFill>
        <p:spPr>
          <a:xfrm>
            <a:off x="7199297" y="4114800"/>
            <a:ext cx="5765820" cy="4245481"/>
          </a:xfrm>
          <a:prstGeom prst="rect">
            <a:avLst/>
          </a:prstGeom>
        </p:spPr>
      </p:pic>
      <p:sp>
        <p:nvSpPr>
          <p:cNvPr id="10" name="Oval 9">
            <a:extLst>
              <a:ext uri="{FF2B5EF4-FFF2-40B4-BE49-F238E27FC236}">
                <a16:creationId xmlns:a16="http://schemas.microsoft.com/office/drawing/2014/main" id="{5143320C-C63B-9EB5-3646-1BD61DF8F780}"/>
              </a:ext>
            </a:extLst>
          </p:cNvPr>
          <p:cNvSpPr/>
          <p:nvPr/>
        </p:nvSpPr>
        <p:spPr>
          <a:xfrm>
            <a:off x="173222" y="3391348"/>
            <a:ext cx="1876403" cy="72345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1145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7944-3736-6B73-4605-7AB72BA06F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64EA2B1-C8C6-1FE0-913E-10C990CF6DF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1B0B82E-4683-7636-ABE0-0C700CC47F5B}"/>
              </a:ext>
            </a:extLst>
          </p:cNvPr>
          <p:cNvPicPr>
            <a:picLocks noChangeAspect="1"/>
          </p:cNvPicPr>
          <p:nvPr/>
        </p:nvPicPr>
        <p:blipFill>
          <a:blip r:embed="rId3"/>
          <a:stretch>
            <a:fillRect/>
          </a:stretch>
        </p:blipFill>
        <p:spPr>
          <a:xfrm>
            <a:off x="1" y="1"/>
            <a:ext cx="9888330" cy="4046785"/>
          </a:xfrm>
          <a:prstGeom prst="rect">
            <a:avLst/>
          </a:prstGeom>
        </p:spPr>
      </p:pic>
      <p:pic>
        <p:nvPicPr>
          <p:cNvPr id="7" name="Picture 6">
            <a:extLst>
              <a:ext uri="{FF2B5EF4-FFF2-40B4-BE49-F238E27FC236}">
                <a16:creationId xmlns:a16="http://schemas.microsoft.com/office/drawing/2014/main" id="{71AE716C-E01D-3869-C841-854C17CD8307}"/>
              </a:ext>
            </a:extLst>
          </p:cNvPr>
          <p:cNvPicPr>
            <a:picLocks noChangeAspect="1"/>
          </p:cNvPicPr>
          <p:nvPr/>
        </p:nvPicPr>
        <p:blipFill>
          <a:blip r:embed="rId4"/>
          <a:stretch>
            <a:fillRect/>
          </a:stretch>
        </p:blipFill>
        <p:spPr>
          <a:xfrm>
            <a:off x="4632517" y="1368697"/>
            <a:ext cx="8888803" cy="6440009"/>
          </a:xfrm>
          <a:prstGeom prst="rect">
            <a:avLst/>
          </a:prstGeom>
        </p:spPr>
      </p:pic>
      <p:pic>
        <p:nvPicPr>
          <p:cNvPr id="9" name="Picture 8">
            <a:extLst>
              <a:ext uri="{FF2B5EF4-FFF2-40B4-BE49-F238E27FC236}">
                <a16:creationId xmlns:a16="http://schemas.microsoft.com/office/drawing/2014/main" id="{9A03B85E-0EAB-70CF-FE29-BC119E38B353}"/>
              </a:ext>
            </a:extLst>
          </p:cNvPr>
          <p:cNvPicPr>
            <a:picLocks noChangeAspect="1"/>
          </p:cNvPicPr>
          <p:nvPr/>
        </p:nvPicPr>
        <p:blipFill>
          <a:blip r:embed="rId5"/>
          <a:stretch>
            <a:fillRect/>
          </a:stretch>
        </p:blipFill>
        <p:spPr>
          <a:xfrm>
            <a:off x="656551" y="2526382"/>
            <a:ext cx="13319814" cy="4192984"/>
          </a:xfrm>
          <a:prstGeom prst="rect">
            <a:avLst/>
          </a:prstGeom>
        </p:spPr>
      </p:pic>
      <p:pic>
        <p:nvPicPr>
          <p:cNvPr id="11" name="Picture 10">
            <a:extLst>
              <a:ext uri="{FF2B5EF4-FFF2-40B4-BE49-F238E27FC236}">
                <a16:creationId xmlns:a16="http://schemas.microsoft.com/office/drawing/2014/main" id="{F3690090-1920-4E53-F064-EC5617D89060}"/>
              </a:ext>
            </a:extLst>
          </p:cNvPr>
          <p:cNvPicPr>
            <a:picLocks noChangeAspect="1"/>
          </p:cNvPicPr>
          <p:nvPr/>
        </p:nvPicPr>
        <p:blipFill>
          <a:blip r:embed="rId6"/>
          <a:stretch>
            <a:fillRect/>
          </a:stretch>
        </p:blipFill>
        <p:spPr>
          <a:xfrm>
            <a:off x="114325" y="1783234"/>
            <a:ext cx="6979578" cy="5437577"/>
          </a:xfrm>
          <a:prstGeom prst="rect">
            <a:avLst/>
          </a:prstGeom>
        </p:spPr>
      </p:pic>
      <p:pic>
        <p:nvPicPr>
          <p:cNvPr id="13" name="Picture 12">
            <a:extLst>
              <a:ext uri="{FF2B5EF4-FFF2-40B4-BE49-F238E27FC236}">
                <a16:creationId xmlns:a16="http://schemas.microsoft.com/office/drawing/2014/main" id="{7D09DF55-69C8-BF0B-13D6-12DBE2E2FDAB}"/>
              </a:ext>
            </a:extLst>
          </p:cNvPr>
          <p:cNvPicPr>
            <a:picLocks noChangeAspect="1"/>
          </p:cNvPicPr>
          <p:nvPr/>
        </p:nvPicPr>
        <p:blipFill>
          <a:blip r:embed="rId7"/>
          <a:stretch>
            <a:fillRect/>
          </a:stretch>
        </p:blipFill>
        <p:spPr>
          <a:xfrm>
            <a:off x="7093902" y="1783234"/>
            <a:ext cx="6119239" cy="5077668"/>
          </a:xfrm>
          <a:prstGeom prst="rect">
            <a:avLst/>
          </a:prstGeom>
        </p:spPr>
      </p:pic>
      <p:pic>
        <p:nvPicPr>
          <p:cNvPr id="15" name="Picture 14">
            <a:extLst>
              <a:ext uri="{FF2B5EF4-FFF2-40B4-BE49-F238E27FC236}">
                <a16:creationId xmlns:a16="http://schemas.microsoft.com/office/drawing/2014/main" id="{D333EC74-4C34-C5FC-E69F-D50D8FE9A577}"/>
              </a:ext>
            </a:extLst>
          </p:cNvPr>
          <p:cNvPicPr>
            <a:picLocks noChangeAspect="1"/>
          </p:cNvPicPr>
          <p:nvPr/>
        </p:nvPicPr>
        <p:blipFill>
          <a:blip r:embed="rId8"/>
          <a:stretch>
            <a:fillRect/>
          </a:stretch>
        </p:blipFill>
        <p:spPr>
          <a:xfrm>
            <a:off x="47992" y="1298548"/>
            <a:ext cx="14358233" cy="6074636"/>
          </a:xfrm>
          <a:prstGeom prst="rect">
            <a:avLst/>
          </a:prstGeom>
        </p:spPr>
      </p:pic>
      <p:pic>
        <p:nvPicPr>
          <p:cNvPr id="19" name="Picture 18">
            <a:extLst>
              <a:ext uri="{FF2B5EF4-FFF2-40B4-BE49-F238E27FC236}">
                <a16:creationId xmlns:a16="http://schemas.microsoft.com/office/drawing/2014/main" id="{A66034C2-A15E-2964-0225-7633FF4BA922}"/>
              </a:ext>
            </a:extLst>
          </p:cNvPr>
          <p:cNvPicPr>
            <a:picLocks noChangeAspect="1"/>
          </p:cNvPicPr>
          <p:nvPr/>
        </p:nvPicPr>
        <p:blipFill>
          <a:blip r:embed="rId9"/>
          <a:stretch>
            <a:fillRect/>
          </a:stretch>
        </p:blipFill>
        <p:spPr>
          <a:xfrm>
            <a:off x="216033" y="1368697"/>
            <a:ext cx="14190191" cy="6394650"/>
          </a:xfrm>
          <a:prstGeom prst="rect">
            <a:avLst/>
          </a:prstGeom>
        </p:spPr>
      </p:pic>
    </p:spTree>
    <p:extLst>
      <p:ext uri="{BB962C8B-B14F-4D97-AF65-F5344CB8AC3E}">
        <p14:creationId xmlns:p14="http://schemas.microsoft.com/office/powerpoint/2010/main" val="40302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5235-C281-ACA2-2972-91158BB3756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3A8B17-DDE1-48BD-F6F6-F997B1F5995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4FC377B-6434-5C5F-B006-A9A92CC17387}"/>
              </a:ext>
            </a:extLst>
          </p:cNvPr>
          <p:cNvPicPr>
            <a:picLocks noChangeAspect="1"/>
          </p:cNvPicPr>
          <p:nvPr/>
        </p:nvPicPr>
        <p:blipFill>
          <a:blip r:embed="rId3"/>
          <a:stretch>
            <a:fillRect/>
          </a:stretch>
        </p:blipFill>
        <p:spPr>
          <a:xfrm>
            <a:off x="1" y="0"/>
            <a:ext cx="10036940" cy="3406615"/>
          </a:xfrm>
          <a:prstGeom prst="rect">
            <a:avLst/>
          </a:prstGeom>
        </p:spPr>
      </p:pic>
      <p:pic>
        <p:nvPicPr>
          <p:cNvPr id="7" name="Picture 6">
            <a:extLst>
              <a:ext uri="{FF2B5EF4-FFF2-40B4-BE49-F238E27FC236}">
                <a16:creationId xmlns:a16="http://schemas.microsoft.com/office/drawing/2014/main" id="{8EA91AED-CBE5-0389-745D-A5AD7CE92653}"/>
              </a:ext>
            </a:extLst>
          </p:cNvPr>
          <p:cNvPicPr>
            <a:picLocks noChangeAspect="1"/>
          </p:cNvPicPr>
          <p:nvPr/>
        </p:nvPicPr>
        <p:blipFill>
          <a:blip r:embed="rId4"/>
          <a:stretch>
            <a:fillRect/>
          </a:stretch>
        </p:blipFill>
        <p:spPr>
          <a:xfrm>
            <a:off x="768466" y="1796118"/>
            <a:ext cx="12636469" cy="5684743"/>
          </a:xfrm>
          <a:prstGeom prst="rect">
            <a:avLst/>
          </a:prstGeom>
        </p:spPr>
      </p:pic>
      <p:pic>
        <p:nvPicPr>
          <p:cNvPr id="11" name="Picture 10">
            <a:extLst>
              <a:ext uri="{FF2B5EF4-FFF2-40B4-BE49-F238E27FC236}">
                <a16:creationId xmlns:a16="http://schemas.microsoft.com/office/drawing/2014/main" id="{03504996-C658-7F97-4E83-109969381FE8}"/>
              </a:ext>
            </a:extLst>
          </p:cNvPr>
          <p:cNvPicPr>
            <a:picLocks noChangeAspect="1"/>
          </p:cNvPicPr>
          <p:nvPr/>
        </p:nvPicPr>
        <p:blipFill>
          <a:blip r:embed="rId5"/>
          <a:stretch>
            <a:fillRect/>
          </a:stretch>
        </p:blipFill>
        <p:spPr>
          <a:xfrm>
            <a:off x="968292" y="1364958"/>
            <a:ext cx="9682561" cy="6115903"/>
          </a:xfrm>
          <a:prstGeom prst="rect">
            <a:avLst/>
          </a:prstGeom>
        </p:spPr>
      </p:pic>
      <p:pic>
        <p:nvPicPr>
          <p:cNvPr id="9" name="Picture 8">
            <a:extLst>
              <a:ext uri="{FF2B5EF4-FFF2-40B4-BE49-F238E27FC236}">
                <a16:creationId xmlns:a16="http://schemas.microsoft.com/office/drawing/2014/main" id="{D4A35A1A-3B7A-1D21-BBB2-55B0BEE10B73}"/>
              </a:ext>
            </a:extLst>
          </p:cNvPr>
          <p:cNvPicPr>
            <a:picLocks noChangeAspect="1"/>
          </p:cNvPicPr>
          <p:nvPr/>
        </p:nvPicPr>
        <p:blipFill>
          <a:blip r:embed="rId6"/>
          <a:stretch>
            <a:fillRect/>
          </a:stretch>
        </p:blipFill>
        <p:spPr>
          <a:xfrm>
            <a:off x="1571510" y="609328"/>
            <a:ext cx="9693992" cy="6710346"/>
          </a:xfrm>
          <a:prstGeom prst="rect">
            <a:avLst/>
          </a:prstGeom>
        </p:spPr>
      </p:pic>
      <p:pic>
        <p:nvPicPr>
          <p:cNvPr id="13" name="Picture 12">
            <a:extLst>
              <a:ext uri="{FF2B5EF4-FFF2-40B4-BE49-F238E27FC236}">
                <a16:creationId xmlns:a16="http://schemas.microsoft.com/office/drawing/2014/main" id="{E19E5ED9-F1C7-7A55-254E-A036F4EC258D}"/>
              </a:ext>
            </a:extLst>
          </p:cNvPr>
          <p:cNvPicPr>
            <a:picLocks noChangeAspect="1"/>
          </p:cNvPicPr>
          <p:nvPr/>
        </p:nvPicPr>
        <p:blipFill>
          <a:blip r:embed="rId7"/>
          <a:stretch>
            <a:fillRect/>
          </a:stretch>
        </p:blipFill>
        <p:spPr>
          <a:xfrm>
            <a:off x="2481051" y="3964501"/>
            <a:ext cx="10082668" cy="4275416"/>
          </a:xfrm>
          <a:prstGeom prst="rect">
            <a:avLst/>
          </a:prstGeom>
        </p:spPr>
      </p:pic>
      <p:sp>
        <p:nvSpPr>
          <p:cNvPr id="14" name="Oval 13">
            <a:extLst>
              <a:ext uri="{FF2B5EF4-FFF2-40B4-BE49-F238E27FC236}">
                <a16:creationId xmlns:a16="http://schemas.microsoft.com/office/drawing/2014/main" id="{D29063E1-7CA7-66B1-01BB-5B629F9E9D70}"/>
              </a:ext>
            </a:extLst>
          </p:cNvPr>
          <p:cNvSpPr/>
          <p:nvPr/>
        </p:nvSpPr>
        <p:spPr>
          <a:xfrm>
            <a:off x="1788085" y="4771574"/>
            <a:ext cx="11270806" cy="1143452"/>
          </a:xfrm>
          <a:prstGeom prst="ellipse">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621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B035-0E44-003E-FDF1-92E55D7844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4D1F83-3FF5-D2B4-B3F1-03EC2BF6EA2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C9F655C-2003-0FCF-5860-6D9D1D3F9C90}"/>
              </a:ext>
            </a:extLst>
          </p:cNvPr>
          <p:cNvPicPr>
            <a:picLocks noChangeAspect="1"/>
          </p:cNvPicPr>
          <p:nvPr/>
        </p:nvPicPr>
        <p:blipFill>
          <a:blip r:embed="rId3"/>
          <a:stretch>
            <a:fillRect/>
          </a:stretch>
        </p:blipFill>
        <p:spPr>
          <a:xfrm>
            <a:off x="376514" y="0"/>
            <a:ext cx="9693992" cy="3200846"/>
          </a:xfrm>
          <a:prstGeom prst="rect">
            <a:avLst/>
          </a:prstGeom>
        </p:spPr>
      </p:pic>
      <p:pic>
        <p:nvPicPr>
          <p:cNvPr id="7" name="Picture 6">
            <a:extLst>
              <a:ext uri="{FF2B5EF4-FFF2-40B4-BE49-F238E27FC236}">
                <a16:creationId xmlns:a16="http://schemas.microsoft.com/office/drawing/2014/main" id="{1896976C-EF8A-47C6-A51A-40449C015BC7}"/>
              </a:ext>
            </a:extLst>
          </p:cNvPr>
          <p:cNvPicPr>
            <a:picLocks noChangeAspect="1"/>
          </p:cNvPicPr>
          <p:nvPr/>
        </p:nvPicPr>
        <p:blipFill>
          <a:blip r:embed="rId4"/>
          <a:stretch>
            <a:fillRect/>
          </a:stretch>
        </p:blipFill>
        <p:spPr>
          <a:xfrm>
            <a:off x="2416762" y="262353"/>
            <a:ext cx="9796877" cy="7704895"/>
          </a:xfrm>
          <a:prstGeom prst="rect">
            <a:avLst/>
          </a:prstGeom>
        </p:spPr>
      </p:pic>
      <p:pic>
        <p:nvPicPr>
          <p:cNvPr id="9" name="Picture 8">
            <a:extLst>
              <a:ext uri="{FF2B5EF4-FFF2-40B4-BE49-F238E27FC236}">
                <a16:creationId xmlns:a16="http://schemas.microsoft.com/office/drawing/2014/main" id="{A0779FDB-6063-BF60-E196-2F53FAFAEBE7}"/>
              </a:ext>
            </a:extLst>
          </p:cNvPr>
          <p:cNvPicPr>
            <a:picLocks noChangeAspect="1"/>
          </p:cNvPicPr>
          <p:nvPr/>
        </p:nvPicPr>
        <p:blipFill>
          <a:blip r:embed="rId5"/>
          <a:stretch>
            <a:fillRect/>
          </a:stretch>
        </p:blipFill>
        <p:spPr>
          <a:xfrm>
            <a:off x="0" y="438378"/>
            <a:ext cx="6875146" cy="6991111"/>
          </a:xfrm>
          <a:prstGeom prst="rect">
            <a:avLst/>
          </a:prstGeom>
        </p:spPr>
      </p:pic>
      <p:sp>
        <p:nvSpPr>
          <p:cNvPr id="10" name="Oval 9">
            <a:extLst>
              <a:ext uri="{FF2B5EF4-FFF2-40B4-BE49-F238E27FC236}">
                <a16:creationId xmlns:a16="http://schemas.microsoft.com/office/drawing/2014/main" id="{A1457BFC-9E59-8AF0-2209-37A1F15C6059}"/>
              </a:ext>
            </a:extLst>
          </p:cNvPr>
          <p:cNvSpPr/>
          <p:nvPr/>
        </p:nvSpPr>
        <p:spPr>
          <a:xfrm>
            <a:off x="-308610" y="2009268"/>
            <a:ext cx="7183756" cy="2383156"/>
          </a:xfrm>
          <a:prstGeom prst="ellipse">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3605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2B19-F5F4-1783-70EF-97EDA9920DF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BBB61F-381F-42D1-8E63-A4BFA5CA749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F949F31-66A3-CAD1-5F46-92853E315950}"/>
              </a:ext>
            </a:extLst>
          </p:cNvPr>
          <p:cNvPicPr>
            <a:picLocks noChangeAspect="1"/>
          </p:cNvPicPr>
          <p:nvPr/>
        </p:nvPicPr>
        <p:blipFill>
          <a:blip r:embed="rId3"/>
          <a:stretch>
            <a:fillRect/>
          </a:stretch>
        </p:blipFill>
        <p:spPr>
          <a:xfrm>
            <a:off x="1" y="0"/>
            <a:ext cx="10162688" cy="3852448"/>
          </a:xfrm>
          <a:prstGeom prst="rect">
            <a:avLst/>
          </a:prstGeom>
        </p:spPr>
      </p:pic>
      <p:pic>
        <p:nvPicPr>
          <p:cNvPr id="7" name="Picture 6">
            <a:extLst>
              <a:ext uri="{FF2B5EF4-FFF2-40B4-BE49-F238E27FC236}">
                <a16:creationId xmlns:a16="http://schemas.microsoft.com/office/drawing/2014/main" id="{BB60BDAB-6059-F839-03BA-9D4DAB8C42B5}"/>
              </a:ext>
            </a:extLst>
          </p:cNvPr>
          <p:cNvPicPr>
            <a:picLocks noChangeAspect="1"/>
          </p:cNvPicPr>
          <p:nvPr/>
        </p:nvPicPr>
        <p:blipFill>
          <a:blip r:embed="rId4"/>
          <a:stretch>
            <a:fillRect/>
          </a:stretch>
        </p:blipFill>
        <p:spPr>
          <a:xfrm>
            <a:off x="2183309" y="209631"/>
            <a:ext cx="10693385" cy="7710784"/>
          </a:xfrm>
          <a:prstGeom prst="rect">
            <a:avLst/>
          </a:prstGeom>
        </p:spPr>
      </p:pic>
    </p:spTree>
    <p:extLst>
      <p:ext uri="{BB962C8B-B14F-4D97-AF65-F5344CB8AC3E}">
        <p14:creationId xmlns:p14="http://schemas.microsoft.com/office/powerpoint/2010/main" val="28974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FBB94-2A71-A270-5DA8-D5E7E81C8E69}"/>
              </a:ext>
            </a:extLst>
          </p:cNvPr>
          <p:cNvSpPr>
            <a:spLocks noGrp="1"/>
          </p:cNvSpPr>
          <p:nvPr>
            <p:ph type="title"/>
          </p:nvPr>
        </p:nvSpPr>
        <p:spPr>
          <a:xfrm>
            <a:off x="1005840" y="438150"/>
            <a:ext cx="12618720" cy="1590676"/>
          </a:xfrm>
        </p:spPr>
        <p:txBody>
          <a:bodyPr anchor="ctr">
            <a:normAutofit/>
          </a:bodyPr>
          <a:lstStyle/>
          <a:p>
            <a:r>
              <a:rPr lang="nb-NO" dirty="0"/>
              <a:t>Targeting 3rd Party suppliers</a:t>
            </a:r>
            <a:endParaRPr lang="en-GB" dirty="0"/>
          </a:p>
        </p:txBody>
      </p:sp>
      <p:sp>
        <p:nvSpPr>
          <p:cNvPr id="3" name="Text Placeholder 2">
            <a:extLst>
              <a:ext uri="{FF2B5EF4-FFF2-40B4-BE49-F238E27FC236}">
                <a16:creationId xmlns:a16="http://schemas.microsoft.com/office/drawing/2014/main" id="{A3DE3081-9E58-74D9-3383-EA758235E58E}"/>
              </a:ext>
            </a:extLst>
          </p:cNvPr>
          <p:cNvSpPr>
            <a:spLocks noGrp="1"/>
          </p:cNvSpPr>
          <p:nvPr>
            <p:ph sz="half" idx="1"/>
          </p:nvPr>
        </p:nvSpPr>
        <p:spPr>
          <a:xfrm>
            <a:off x="1005840" y="2190750"/>
            <a:ext cx="6217920" cy="5221606"/>
          </a:xfrm>
        </p:spPr>
        <p:txBody>
          <a:bodyPr>
            <a:normAutofit/>
          </a:bodyPr>
          <a:lstStyle/>
          <a:p>
            <a:r>
              <a:rPr lang="nb-NO" sz="2880"/>
              <a:t>Digital Services</a:t>
            </a:r>
          </a:p>
          <a:p>
            <a:pPr lvl="1"/>
            <a:r>
              <a:rPr lang="nb-NO" dirty="0"/>
              <a:t>Web extensions, Cloud services</a:t>
            </a:r>
          </a:p>
          <a:p>
            <a:r>
              <a:rPr lang="nb-NO" sz="2880"/>
              <a:t>AI supply chain atacks</a:t>
            </a:r>
          </a:p>
          <a:p>
            <a:pPr lvl="1"/>
            <a:r>
              <a:rPr lang="en-GB"/>
              <a:t>‘</a:t>
            </a:r>
            <a:r>
              <a:rPr lang="en-GB" b="1"/>
              <a:t>Slopsquatting’ </a:t>
            </a:r>
            <a:r>
              <a:rPr lang="en-GB"/>
              <a:t>- </a:t>
            </a:r>
            <a:r>
              <a:rPr lang="en-GB" dirty="0"/>
              <a:t>the practice of registering a non-existent software package name that a large language model (LLM) may hallucinate in its output, whereby someone unknowingly may copy-paste and install the software package without realizing it is fake.</a:t>
            </a:r>
          </a:p>
        </p:txBody>
      </p:sp>
      <p:pic>
        <p:nvPicPr>
          <p:cNvPr id="4" name="Picture 2" descr="Understanding the increase in Supply Chain Security Attacks — ENISA">
            <a:extLst>
              <a:ext uri="{FF2B5EF4-FFF2-40B4-BE49-F238E27FC236}">
                <a16:creationId xmlns:a16="http://schemas.microsoft.com/office/drawing/2014/main" id="{AE53CFD8-C54D-DDBC-B6D7-AD6D849345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6640" y="2726323"/>
            <a:ext cx="6217920" cy="41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93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75CE-CC22-B997-DA60-C6172E2AF0A1}"/>
              </a:ext>
            </a:extLst>
          </p:cNvPr>
          <p:cNvSpPr>
            <a:spLocks noGrp="1"/>
          </p:cNvSpPr>
          <p:nvPr>
            <p:ph type="title"/>
          </p:nvPr>
        </p:nvSpPr>
        <p:spPr>
          <a:xfrm>
            <a:off x="1005840" y="438150"/>
            <a:ext cx="12618720" cy="1590676"/>
          </a:xfrm>
        </p:spPr>
        <p:txBody>
          <a:bodyPr anchor="ctr">
            <a:normAutofit/>
          </a:bodyPr>
          <a:lstStyle/>
          <a:p>
            <a:r>
              <a:rPr lang="en-GB" dirty="0"/>
              <a:t>Slopsquatting: A New Supply-Chain Threat </a:t>
            </a:r>
          </a:p>
          <a:p>
            <a:endParaRPr lang="en-GB" dirty="0"/>
          </a:p>
        </p:txBody>
      </p:sp>
      <p:sp>
        <p:nvSpPr>
          <p:cNvPr id="3" name="Text Placeholder 2">
            <a:extLst>
              <a:ext uri="{FF2B5EF4-FFF2-40B4-BE49-F238E27FC236}">
                <a16:creationId xmlns:a16="http://schemas.microsoft.com/office/drawing/2014/main" id="{71211B26-78A9-93CE-D7D0-1707D8C41D7C}"/>
              </a:ext>
            </a:extLst>
          </p:cNvPr>
          <p:cNvSpPr>
            <a:spLocks noGrp="1"/>
          </p:cNvSpPr>
          <p:nvPr>
            <p:ph idx="1"/>
          </p:nvPr>
        </p:nvSpPr>
        <p:spPr>
          <a:xfrm>
            <a:off x="1005840" y="2190750"/>
            <a:ext cx="12618720" cy="5221606"/>
          </a:xfrm>
        </p:spPr>
        <p:txBody>
          <a:bodyPr>
            <a:normAutofit/>
          </a:bodyPr>
          <a:lstStyle/>
          <a:p>
            <a:r>
              <a:rPr lang="en-GB" sz="1800" b="1" dirty="0"/>
              <a:t>How It Works</a:t>
            </a:r>
          </a:p>
          <a:p>
            <a:pPr marL="960120" lvl="1" indent="-411480">
              <a:buFont typeface="+mj-lt"/>
              <a:buAutoNum type="arabicPeriod"/>
            </a:pPr>
            <a:r>
              <a:rPr lang="en-GB" sz="1800" dirty="0"/>
              <a:t>LLM suggests a non-existent package name (e.g., </a:t>
            </a:r>
            <a:r>
              <a:rPr lang="en-GB" altLang="en-US" sz="1800" dirty="0"/>
              <a:t>pip install </a:t>
            </a:r>
            <a:r>
              <a:rPr lang="en-GB" altLang="en-US" sz="1800" dirty="0" err="1"/>
              <a:t>quickjson</a:t>
            </a:r>
            <a:r>
              <a:rPr lang="en-GB" sz="1800" dirty="0"/>
              <a:t>).</a:t>
            </a:r>
          </a:p>
          <a:p>
            <a:pPr marL="960120" lvl="1" indent="-411480">
              <a:buFont typeface="+mj-lt"/>
              <a:buAutoNum type="arabicPeriod"/>
            </a:pPr>
            <a:r>
              <a:rPr lang="en-GB" sz="1800" dirty="0"/>
              <a:t>Attacker registers that exact name on </a:t>
            </a:r>
            <a:r>
              <a:rPr lang="en-GB" sz="1800" dirty="0" err="1"/>
              <a:t>PyPI</a:t>
            </a:r>
            <a:r>
              <a:rPr lang="en-GB" sz="1800" dirty="0"/>
              <a:t>/NPM/etc.</a:t>
            </a:r>
          </a:p>
          <a:p>
            <a:pPr marL="960120" lvl="1" indent="-411480">
              <a:buFont typeface="+mj-lt"/>
              <a:buAutoNum type="arabicPeriod"/>
            </a:pPr>
            <a:r>
              <a:rPr lang="en-GB" sz="1800" dirty="0"/>
              <a:t>Developer or automation installs it blindly.</a:t>
            </a:r>
          </a:p>
          <a:p>
            <a:pPr marL="960120" lvl="1" indent="-411480">
              <a:buFont typeface="+mj-lt"/>
              <a:buAutoNum type="arabicPeriod"/>
            </a:pPr>
            <a:r>
              <a:rPr lang="en-GB" sz="1800" dirty="0"/>
              <a:t>Malicious code runs inside CI/CD, OT controllers, or AI pipelines.</a:t>
            </a:r>
          </a:p>
          <a:p>
            <a:r>
              <a:rPr lang="en-GB" sz="1800" b="1" dirty="0"/>
              <a:t>Why It Matters</a:t>
            </a:r>
            <a:endParaRPr lang="en-GB" sz="1800" dirty="0"/>
          </a:p>
          <a:p>
            <a:pPr lvl="1"/>
            <a:r>
              <a:rPr lang="en-GB" sz="1800" dirty="0"/>
              <a:t>Operational systems rely on shared libraries and automation.</a:t>
            </a:r>
          </a:p>
          <a:p>
            <a:pPr lvl="1"/>
            <a:r>
              <a:rPr lang="en-GB" sz="1800" dirty="0"/>
              <a:t>AI-assisted coding and DevOps tools amplify supply-chain risk.</a:t>
            </a:r>
          </a:p>
          <a:p>
            <a:pPr lvl="1"/>
            <a:r>
              <a:rPr lang="en-GB" sz="1800" dirty="0"/>
              <a:t>A single poisoned package can alter monitoring data, disable safety logic, or exfiltrate OT network maps.</a:t>
            </a:r>
          </a:p>
          <a:p>
            <a:r>
              <a:rPr lang="en-GB" sz="1800" b="1" dirty="0"/>
              <a:t>Mitigation Checklist</a:t>
            </a:r>
          </a:p>
          <a:p>
            <a:pPr lvl="1"/>
            <a:r>
              <a:rPr lang="en-GB" sz="1800" dirty="0"/>
              <a:t>Validate every dependency against official registries.</a:t>
            </a:r>
          </a:p>
          <a:p>
            <a:pPr lvl="1"/>
            <a:r>
              <a:rPr lang="en-GB" sz="1800" dirty="0"/>
              <a:t>Enforce package signing / </a:t>
            </a:r>
            <a:r>
              <a:rPr lang="en-GB" sz="1800" dirty="0" err="1"/>
              <a:t>lockfiles</a:t>
            </a:r>
            <a:r>
              <a:rPr lang="en-GB" sz="1800" dirty="0"/>
              <a:t> / SBOM verification.</a:t>
            </a:r>
          </a:p>
          <a:p>
            <a:pPr lvl="1"/>
            <a:r>
              <a:rPr lang="en-GB" sz="1800" dirty="0"/>
              <a:t>Run new packages in a sandbox before production.</a:t>
            </a:r>
          </a:p>
          <a:p>
            <a:pPr lvl="1"/>
            <a:r>
              <a:rPr lang="en-GB" sz="1800" dirty="0"/>
              <a:t>Monitor CI for unexpected package additions.</a:t>
            </a:r>
          </a:p>
          <a:p>
            <a:pPr lvl="1"/>
            <a:r>
              <a:rPr lang="en-GB" sz="1800" dirty="0"/>
              <a:t>Train staff to distrust “AI-invented” dependencies.</a:t>
            </a:r>
          </a:p>
          <a:p>
            <a:endParaRPr lang="en-GB" sz="1800" dirty="0"/>
          </a:p>
        </p:txBody>
      </p:sp>
    </p:spTree>
    <p:extLst>
      <p:ext uri="{BB962C8B-B14F-4D97-AF65-F5344CB8AC3E}">
        <p14:creationId xmlns:p14="http://schemas.microsoft.com/office/powerpoint/2010/main" val="83857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A5206-4971-C9C9-EEAB-869094EC50B9}"/>
              </a:ext>
            </a:extLst>
          </p:cNvPr>
          <p:cNvSpPr>
            <a:spLocks noGrp="1"/>
          </p:cNvSpPr>
          <p:nvPr>
            <p:ph type="title"/>
          </p:nvPr>
        </p:nvSpPr>
        <p:spPr>
          <a:xfrm>
            <a:off x="1005840" y="438150"/>
            <a:ext cx="12618720" cy="1590676"/>
          </a:xfrm>
        </p:spPr>
        <p:txBody>
          <a:bodyPr anchor="ctr">
            <a:normAutofit/>
          </a:bodyPr>
          <a:lstStyle/>
          <a:p>
            <a:r>
              <a:rPr lang="en-GB" dirty="0"/>
              <a:t>Human Factors: Why People Are the First Line of Defence</a:t>
            </a:r>
          </a:p>
          <a:p>
            <a:endParaRPr lang="en-GB" dirty="0"/>
          </a:p>
        </p:txBody>
      </p:sp>
      <p:sp>
        <p:nvSpPr>
          <p:cNvPr id="3" name="Text Placeholder 2">
            <a:extLst>
              <a:ext uri="{FF2B5EF4-FFF2-40B4-BE49-F238E27FC236}">
                <a16:creationId xmlns:a16="http://schemas.microsoft.com/office/drawing/2014/main" id="{43ED2C19-AC5A-869B-C846-CEE124DE2E86}"/>
              </a:ext>
            </a:extLst>
          </p:cNvPr>
          <p:cNvSpPr>
            <a:spLocks noGrp="1"/>
          </p:cNvSpPr>
          <p:nvPr>
            <p:ph idx="1"/>
          </p:nvPr>
        </p:nvSpPr>
        <p:spPr>
          <a:xfrm>
            <a:off x="1005840" y="2190750"/>
            <a:ext cx="12618720" cy="5221606"/>
          </a:xfrm>
        </p:spPr>
        <p:txBody>
          <a:bodyPr>
            <a:normAutofit/>
          </a:bodyPr>
          <a:lstStyle/>
          <a:p>
            <a:r>
              <a:rPr lang="en-GB" sz="1800" b="1"/>
              <a:t>Behaviours</a:t>
            </a:r>
            <a:endParaRPr lang="en-GB" sz="1800"/>
          </a:p>
          <a:p>
            <a:pPr lvl="1"/>
            <a:r>
              <a:rPr lang="en-GB" sz="1800"/>
              <a:t>Copy-paste bias: developers over-trust code-assistant output.</a:t>
            </a:r>
          </a:p>
          <a:p>
            <a:pPr lvl="1"/>
            <a:r>
              <a:rPr lang="en-GB" sz="1800"/>
              <a:t>Speed pressure: security checks skipped to meet delivery goals.</a:t>
            </a:r>
          </a:p>
          <a:p>
            <a:pPr lvl="1"/>
            <a:r>
              <a:rPr lang="en-GB" sz="1800"/>
              <a:t>Diffusion of responsibility: assuming someone else vetted the code.</a:t>
            </a:r>
          </a:p>
          <a:p>
            <a:r>
              <a:rPr lang="en-GB" sz="1800" b="1"/>
              <a:t>Psychological Mechanisms</a:t>
            </a:r>
            <a:endParaRPr lang="en-GB" sz="1800"/>
          </a:p>
          <a:p>
            <a:pPr lvl="1"/>
            <a:r>
              <a:rPr lang="en-GB" sz="1800" b="1"/>
              <a:t>Automation bias</a:t>
            </a:r>
            <a:r>
              <a:rPr lang="en-GB" sz="1800"/>
              <a:t> → overreliance on AI suggestions.</a:t>
            </a:r>
          </a:p>
          <a:p>
            <a:pPr lvl="1"/>
            <a:r>
              <a:rPr lang="en-GB" sz="1800" b="1"/>
              <a:t>Cognitive load</a:t>
            </a:r>
            <a:r>
              <a:rPr lang="en-GB" sz="1800"/>
              <a:t> → decision shortcuts, less critical evaluation.</a:t>
            </a:r>
          </a:p>
          <a:p>
            <a:pPr lvl="1"/>
            <a:r>
              <a:rPr lang="en-GB" sz="1800" b="1"/>
              <a:t>Normalization of deviance</a:t>
            </a:r>
            <a:r>
              <a:rPr lang="en-GB" sz="1800"/>
              <a:t> → risky shortcuts become habit.</a:t>
            </a:r>
          </a:p>
          <a:p>
            <a:r>
              <a:rPr lang="en-GB" sz="1800" b="1"/>
              <a:t>Organisational Actions</a:t>
            </a:r>
          </a:p>
          <a:p>
            <a:pPr lvl="1"/>
            <a:r>
              <a:rPr lang="en-GB" sz="1800"/>
              <a:t>Integrate </a:t>
            </a:r>
            <a:r>
              <a:rPr lang="en-GB" sz="1800" i="1"/>
              <a:t>human-factor training</a:t>
            </a:r>
            <a:r>
              <a:rPr lang="en-GB" sz="1800"/>
              <a:t> into all cybersecurity programs.</a:t>
            </a:r>
          </a:p>
          <a:p>
            <a:pPr lvl="1"/>
            <a:r>
              <a:rPr lang="en-GB" sz="1800"/>
              <a:t>Reward verification, not just velocity.</a:t>
            </a:r>
          </a:p>
          <a:p>
            <a:pPr lvl="1"/>
            <a:r>
              <a:rPr lang="en-GB" sz="1800"/>
              <a:t>Add </a:t>
            </a:r>
            <a:r>
              <a:rPr lang="en-GB" sz="1800" i="1"/>
              <a:t>trust friction</a:t>
            </a:r>
            <a:r>
              <a:rPr lang="en-GB" sz="1800"/>
              <a:t>—automatic dependency-validation gates.</a:t>
            </a:r>
          </a:p>
          <a:p>
            <a:pPr lvl="1"/>
            <a:r>
              <a:rPr lang="en-GB" sz="1800"/>
              <a:t>Encourage open </a:t>
            </a:r>
            <a:r>
              <a:rPr lang="en-GB" sz="1800" i="1"/>
              <a:t>incident reporting</a:t>
            </a:r>
            <a:r>
              <a:rPr lang="en-GB" sz="1800"/>
              <a:t> of near-misses (e.g., accidental installs).</a:t>
            </a:r>
          </a:p>
          <a:p>
            <a:r>
              <a:rPr lang="en-GB" sz="1800"/>
              <a:t>“Cybersecurity in operational technology is as much about </a:t>
            </a:r>
            <a:r>
              <a:rPr lang="en-GB" sz="1800" i="1"/>
              <a:t>human judgement</a:t>
            </a:r>
            <a:r>
              <a:rPr lang="en-GB" sz="1800"/>
              <a:t> as it is about </a:t>
            </a:r>
            <a:r>
              <a:rPr lang="en-GB" sz="1800" i="1"/>
              <a:t>technical controls</a:t>
            </a:r>
            <a:r>
              <a:rPr lang="en-GB" sz="1800"/>
              <a:t>.”</a:t>
            </a:r>
          </a:p>
          <a:p>
            <a:endParaRPr lang="en-GB" sz="1800"/>
          </a:p>
        </p:txBody>
      </p:sp>
    </p:spTree>
    <p:extLst>
      <p:ext uri="{BB962C8B-B14F-4D97-AF65-F5344CB8AC3E}">
        <p14:creationId xmlns:p14="http://schemas.microsoft.com/office/powerpoint/2010/main" val="1737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5996-16C1-C27E-5F86-B6D500B1D8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28C7DDF-DBCD-EE07-1295-6E84ECC37824}"/>
              </a:ext>
            </a:extLst>
          </p:cNvPr>
          <p:cNvSpPr>
            <a:spLocks noGrp="1"/>
          </p:cNvSpPr>
          <p:nvPr>
            <p:ph idx="1"/>
          </p:nvPr>
        </p:nvSpPr>
        <p:spPr/>
        <p:txBody>
          <a:bodyPr/>
          <a:lstStyle/>
          <a:p>
            <a:endParaRPr lang="en-GB"/>
          </a:p>
        </p:txBody>
      </p:sp>
      <p:pic>
        <p:nvPicPr>
          <p:cNvPr id="2052" name="Picture 4" descr="5 Things You Must Know Now About the Coming EU AI Regulation | by Lori  Witzel | Medium">
            <a:extLst>
              <a:ext uri="{FF2B5EF4-FFF2-40B4-BE49-F238E27FC236}">
                <a16:creationId xmlns:a16="http://schemas.microsoft.com/office/drawing/2014/main" id="{14173425-60FC-B4E0-22F3-7B06069A3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014" y="988558"/>
            <a:ext cx="9058547" cy="5764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69A821-4A5C-B1F9-E4B2-9C46307D6F0B}"/>
              </a:ext>
            </a:extLst>
          </p:cNvPr>
          <p:cNvPicPr>
            <a:picLocks noChangeAspect="1"/>
          </p:cNvPicPr>
          <p:nvPr/>
        </p:nvPicPr>
        <p:blipFill>
          <a:blip r:embed="rId4"/>
          <a:stretch>
            <a:fillRect/>
          </a:stretch>
        </p:blipFill>
        <p:spPr>
          <a:xfrm>
            <a:off x="2163245" y="0"/>
            <a:ext cx="10303910" cy="8229600"/>
          </a:xfrm>
          <a:prstGeom prst="rect">
            <a:avLst/>
          </a:prstGeom>
        </p:spPr>
      </p:pic>
      <p:pic>
        <p:nvPicPr>
          <p:cNvPr id="7" name="Picture 6">
            <a:extLst>
              <a:ext uri="{FF2B5EF4-FFF2-40B4-BE49-F238E27FC236}">
                <a16:creationId xmlns:a16="http://schemas.microsoft.com/office/drawing/2014/main" id="{CE743A55-B7F4-7C90-F411-1E7A772D4A1C}"/>
              </a:ext>
            </a:extLst>
          </p:cNvPr>
          <p:cNvPicPr>
            <a:picLocks noChangeAspect="1"/>
          </p:cNvPicPr>
          <p:nvPr/>
        </p:nvPicPr>
        <p:blipFill>
          <a:blip r:embed="rId5"/>
          <a:stretch>
            <a:fillRect/>
          </a:stretch>
        </p:blipFill>
        <p:spPr>
          <a:xfrm>
            <a:off x="2045235" y="1628428"/>
            <a:ext cx="10539931" cy="4972744"/>
          </a:xfrm>
          <a:prstGeom prst="rect">
            <a:avLst/>
          </a:prstGeom>
        </p:spPr>
      </p:pic>
      <p:pic>
        <p:nvPicPr>
          <p:cNvPr id="9" name="Picture 8">
            <a:extLst>
              <a:ext uri="{FF2B5EF4-FFF2-40B4-BE49-F238E27FC236}">
                <a16:creationId xmlns:a16="http://schemas.microsoft.com/office/drawing/2014/main" id="{A58C3775-510A-FDF4-6D2B-7A63F174FFFD}"/>
              </a:ext>
            </a:extLst>
          </p:cNvPr>
          <p:cNvPicPr>
            <a:picLocks noChangeAspect="1"/>
          </p:cNvPicPr>
          <p:nvPr/>
        </p:nvPicPr>
        <p:blipFill>
          <a:blip r:embed="rId6"/>
          <a:stretch>
            <a:fillRect/>
          </a:stretch>
        </p:blipFill>
        <p:spPr>
          <a:xfrm>
            <a:off x="2728861" y="0"/>
            <a:ext cx="9172678" cy="8229600"/>
          </a:xfrm>
          <a:prstGeom prst="rect">
            <a:avLst/>
          </a:prstGeom>
        </p:spPr>
      </p:pic>
    </p:spTree>
    <p:extLst>
      <p:ext uri="{BB962C8B-B14F-4D97-AF65-F5344CB8AC3E}">
        <p14:creationId xmlns:p14="http://schemas.microsoft.com/office/powerpoint/2010/main" val="4023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title"/>
          </p:nvPr>
        </p:nvSpPr>
        <p:spPr>
          <a:xfrm>
            <a:off x="1005840" y="438150"/>
            <a:ext cx="12618720" cy="1590676"/>
          </a:xfrm>
        </p:spPr>
        <p:txBody>
          <a:bodyPr anchor="ctr">
            <a:normAutofit/>
          </a:bodyPr>
          <a:lstStyle/>
          <a:p>
            <a:r>
              <a:rPr lang="nb-NO" dirty="0"/>
              <a:t>Step 1: </a:t>
            </a:r>
            <a:r>
              <a:rPr lang="en-GB" dirty="0"/>
              <a:t>Recognize, Map, and Prioritize the Supply Chain Threat Landscape</a:t>
            </a:r>
          </a:p>
          <a:p>
            <a:endParaRPr lang="en-GB" dirty="0"/>
          </a:p>
        </p:txBody>
      </p:sp>
      <p:sp>
        <p:nvSpPr>
          <p:cNvPr id="3" name="Text Placeholder 2">
            <a:extLst>
              <a:ext uri="{FF2B5EF4-FFF2-40B4-BE49-F238E27FC236}">
                <a16:creationId xmlns:a16="http://schemas.microsoft.com/office/drawing/2014/main" id="{50EEDE76-9AB5-5BB1-5D44-0DCAA52F4DE6}"/>
              </a:ext>
            </a:extLst>
          </p:cNvPr>
          <p:cNvSpPr>
            <a:spLocks noGrp="1"/>
          </p:cNvSpPr>
          <p:nvPr>
            <p:ph idx="1"/>
          </p:nvPr>
        </p:nvSpPr>
        <p:spPr>
          <a:xfrm>
            <a:off x="1005840" y="2190750"/>
            <a:ext cx="12618720" cy="5221606"/>
          </a:xfrm>
        </p:spPr>
        <p:txBody>
          <a:bodyPr>
            <a:normAutofit lnSpcReduction="10000"/>
          </a:bodyPr>
          <a:lstStyle/>
          <a:p>
            <a:pPr rtl="0" fontAlgn="auto"/>
            <a:r>
              <a:rPr lang="en-GB" sz="2640" b="1" dirty="0"/>
              <a:t>Assess all possible risks</a:t>
            </a:r>
            <a:r>
              <a:rPr lang="en-GB" sz="2640" dirty="0"/>
              <a:t>. </a:t>
            </a:r>
          </a:p>
          <a:p>
            <a:pPr lvl="1" fontAlgn="auto"/>
            <a:r>
              <a:rPr lang="en-GB" sz="2640" dirty="0"/>
              <a:t>understanding the supply chain </a:t>
            </a:r>
          </a:p>
          <a:p>
            <a:pPr lvl="1" fontAlgn="auto"/>
            <a:r>
              <a:rPr lang="en-GB" sz="2640" dirty="0"/>
              <a:t>key components by inventorying suppliers and assessing their security posture. 	</a:t>
            </a:r>
          </a:p>
          <a:p>
            <a:pPr lvl="1" fontAlgn="auto">
              <a:buFont typeface="Arial" panose="020B0604020202020204" pitchFamily="34" charset="0"/>
              <a:buChar char="•"/>
            </a:pPr>
            <a:r>
              <a:rPr lang="en-GB" sz="2640" dirty="0"/>
              <a:t>Group vendors into risk profiles</a:t>
            </a:r>
          </a:p>
          <a:p>
            <a:pPr lvl="1" fontAlgn="auto">
              <a:buFont typeface="Arial" panose="020B0604020202020204" pitchFamily="34" charset="0"/>
              <a:buChar char="•"/>
            </a:pPr>
            <a:r>
              <a:rPr lang="en-GB" sz="2640" dirty="0"/>
              <a:t>Prioritize each third party by their vulnerability level, access to your data and systems, and impact on your organization</a:t>
            </a:r>
          </a:p>
          <a:p>
            <a:pPr lvl="1" fontAlgn="auto">
              <a:buFont typeface="Arial" panose="020B0604020202020204" pitchFamily="34" charset="0"/>
              <a:buChar char="•"/>
            </a:pPr>
            <a:r>
              <a:rPr lang="en-GB" sz="2640" dirty="0"/>
              <a:t>Use questionnaires and on-site visits to assess supply chain security</a:t>
            </a:r>
          </a:p>
          <a:p>
            <a:pPr lvl="1" fontAlgn="auto">
              <a:buFont typeface="Arial" panose="020B0604020202020204" pitchFamily="34" charset="0"/>
              <a:buChar char="•"/>
            </a:pPr>
            <a:r>
              <a:rPr lang="en-GB" sz="2640" dirty="0"/>
              <a:t>Identify the weakest areas in the supply chain and supplement these vendors or ask them to improve their security</a:t>
            </a:r>
          </a:p>
          <a:p>
            <a:pPr lvl="1" fontAlgn="auto">
              <a:buFont typeface="Arial" panose="020B0604020202020204" pitchFamily="34" charset="0"/>
              <a:buChar char="•"/>
            </a:pPr>
            <a:r>
              <a:rPr lang="en-GB" sz="2640" dirty="0"/>
              <a:t>Assess the safety of hardware and software products supplied to your organization</a:t>
            </a:r>
          </a:p>
          <a:p>
            <a:pPr lvl="1" fontAlgn="auto">
              <a:buFont typeface="Arial" panose="020B0604020202020204" pitchFamily="34" charset="0"/>
              <a:buChar char="•"/>
            </a:pPr>
            <a:r>
              <a:rPr lang="en-GB" sz="2640" dirty="0"/>
              <a:t>Identify the processes in the supply chain that pose a threat to sensitive data and systems and determine suitable security measures</a:t>
            </a:r>
          </a:p>
          <a:p>
            <a:endParaRPr lang="en-GB" sz="2640" dirty="0"/>
          </a:p>
        </p:txBody>
      </p:sp>
    </p:spTree>
    <p:extLst>
      <p:ext uri="{BB962C8B-B14F-4D97-AF65-F5344CB8AC3E}">
        <p14:creationId xmlns:p14="http://schemas.microsoft.com/office/powerpoint/2010/main" val="3576188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nb-NO" dirty="0"/>
              <a:t>My Supply Chain</a:t>
            </a:r>
            <a:endParaRPr lang="en-GB" dirty="0"/>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Cloud Services</a:t>
            </a:r>
            <a:endParaRPr lang="en-GB" sz="2160" dirty="0">
              <a:solidFill>
                <a:prstClr val="white"/>
              </a:solidFill>
              <a:latin typeface="Aptos" panose="02110004020202020204"/>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My Pc</a:t>
            </a:r>
            <a:endParaRPr lang="en-GB" sz="2160" dirty="0">
              <a:solidFill>
                <a:prstClr val="white"/>
              </a:solidFill>
              <a:latin typeface="Aptos" panose="02110004020202020204"/>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site is the bee's knees">
            <a:extLst>
              <a:ext uri="{FF2B5EF4-FFF2-40B4-BE49-F238E27FC236}">
                <a16:creationId xmlns:a16="http://schemas.microsoft.com/office/drawing/2014/main" id="{FF1FA354-47B3-A4E2-FABE-8B2CCC540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Insurance</a:t>
            </a:r>
            <a:endParaRPr lang="en-GB" sz="2160" dirty="0">
              <a:solidFill>
                <a:prstClr val="white"/>
              </a:solidFill>
              <a:latin typeface="Aptos" panose="02110004020202020204"/>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title"/>
          </p:nvPr>
        </p:nvSpPr>
        <p:spPr>
          <a:xfrm>
            <a:off x="1005840" y="438150"/>
            <a:ext cx="12618720" cy="1590676"/>
          </a:xfrm>
        </p:spPr>
        <p:txBody>
          <a:bodyPr anchor="ctr">
            <a:normAutofit/>
          </a:bodyPr>
          <a:lstStyle/>
          <a:p>
            <a:r>
              <a:rPr lang="nb-NO" dirty="0"/>
              <a:t>Step 2: </a:t>
            </a:r>
            <a:r>
              <a:rPr lang="en-GB" dirty="0"/>
              <a:t>Create a Multifaceted Supply Chain Security Strategy</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idx="1"/>
          </p:nvPr>
        </p:nvSpPr>
        <p:spPr>
          <a:xfrm>
            <a:off x="1005840" y="2190750"/>
            <a:ext cx="12618720" cy="5221606"/>
          </a:xfrm>
        </p:spPr>
        <p:txBody>
          <a:bodyPr>
            <a:normAutofit/>
          </a:bodyPr>
          <a:lstStyle/>
          <a:p>
            <a:r>
              <a:rPr lang="en-GB" sz="2880"/>
              <a:t>Supply chain attacks can have various objectives, including ransom, sabotage, and intellectual property theft. These attacks can take many forms, such as malicious code injections into legitimate software, hijacking software updates, and attacks on IT and operational technologies.</a:t>
            </a:r>
          </a:p>
          <a:p>
            <a:endParaRPr lang="en-GB" sz="2880"/>
          </a:p>
          <a:p>
            <a:r>
              <a:rPr lang="en-GB" sz="2880"/>
              <a:t>Supply chain attacks can exploit vulnerabilities in:</a:t>
            </a:r>
          </a:p>
          <a:p>
            <a:pPr lvl="1"/>
            <a:r>
              <a:rPr lang="en-GB" dirty="0"/>
              <a:t>The physical flow of assets — Including processing, packaging, and distribution processes.</a:t>
            </a:r>
          </a:p>
          <a:p>
            <a:pPr lvl="1"/>
            <a:r>
              <a:rPr lang="en-GB" dirty="0"/>
              <a:t>The virtual flow of data or software — All virtual flows across connected systems and devices.</a:t>
            </a:r>
          </a:p>
        </p:txBody>
      </p:sp>
    </p:spTree>
    <p:extLst>
      <p:ext uri="{BB962C8B-B14F-4D97-AF65-F5344CB8AC3E}">
        <p14:creationId xmlns:p14="http://schemas.microsoft.com/office/powerpoint/2010/main" val="844447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title"/>
          </p:nvPr>
        </p:nvSpPr>
        <p:spPr>
          <a:xfrm>
            <a:off x="1005840" y="438150"/>
            <a:ext cx="12618720" cy="1590676"/>
          </a:xfrm>
        </p:spPr>
        <p:txBody>
          <a:bodyPr anchor="ctr">
            <a:normAutofit/>
          </a:bodyPr>
          <a:lstStyle/>
          <a:p>
            <a:r>
              <a:rPr lang="nb-NO" dirty="0"/>
              <a:t>Step 3: </a:t>
            </a:r>
            <a:r>
              <a:rPr lang="en-GB" dirty="0"/>
              <a:t>Manage Remote Work Endpoint Risk</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idx="1"/>
          </p:nvPr>
        </p:nvSpPr>
        <p:spPr>
          <a:xfrm>
            <a:off x="1005840" y="2190750"/>
            <a:ext cx="12618720" cy="5221606"/>
          </a:xfrm>
        </p:spPr>
        <p:txBody>
          <a:bodyPr>
            <a:normAutofit/>
          </a:bodyPr>
          <a:lstStyle/>
          <a:p>
            <a:r>
              <a:rPr lang="en-GB" sz="3120" dirty="0"/>
              <a:t>Organizations are exposed to risks caused by the unauthorized behaviours of their supplier’s employees. </a:t>
            </a:r>
          </a:p>
          <a:p>
            <a:pPr lvl="1"/>
            <a:r>
              <a:rPr lang="en-GB" sz="2640" dirty="0"/>
              <a:t>Common risks include device loss or theft, employees downloading sensitive data without offline protections, or introducing shadow IT applications, keyloggers, files, and various persistent threats.</a:t>
            </a:r>
          </a:p>
          <a:p>
            <a:pPr lvl="1"/>
            <a:r>
              <a:rPr lang="en-GB" sz="2640" dirty="0"/>
              <a:t>Traditional security tools, like virtual private networks (VPNs) and virtual desktop infrastructure (VDI), cannot effectively protect organizations and mitigate these threats. These tools rely on end-users to follow security policies before and after they connect to secured networks. Organizations and supply chain leaders must monitor how remote employees use their devices to protect the supply chain.</a:t>
            </a:r>
          </a:p>
        </p:txBody>
      </p:sp>
    </p:spTree>
    <p:extLst>
      <p:ext uri="{BB962C8B-B14F-4D97-AF65-F5344CB8AC3E}">
        <p14:creationId xmlns:p14="http://schemas.microsoft.com/office/powerpoint/2010/main" val="497790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6426-5D0B-2E47-6D27-5500A8F84671}"/>
              </a:ext>
            </a:extLst>
          </p:cNvPr>
          <p:cNvSpPr>
            <a:spLocks noGrp="1"/>
          </p:cNvSpPr>
          <p:nvPr>
            <p:ph type="title"/>
          </p:nvPr>
        </p:nvSpPr>
        <p:spPr/>
        <p:txBody>
          <a:bodyPr/>
          <a:lstStyle/>
          <a:p>
            <a:r>
              <a:rPr lang="nb-NO" dirty="0"/>
              <a:t>Articles used</a:t>
            </a:r>
            <a:endParaRPr lang="en-GB" dirty="0"/>
          </a:p>
        </p:txBody>
      </p:sp>
      <p:sp>
        <p:nvSpPr>
          <p:cNvPr id="3" name="Content Placeholder 2">
            <a:extLst>
              <a:ext uri="{FF2B5EF4-FFF2-40B4-BE49-F238E27FC236}">
                <a16:creationId xmlns:a16="http://schemas.microsoft.com/office/drawing/2014/main" id="{C3C8778C-1079-5949-F6C0-50238AE12D2E}"/>
              </a:ext>
            </a:extLst>
          </p:cNvPr>
          <p:cNvSpPr>
            <a:spLocks noGrp="1"/>
          </p:cNvSpPr>
          <p:nvPr>
            <p:ph idx="1"/>
          </p:nvPr>
        </p:nvSpPr>
        <p:spPr/>
        <p:txBody>
          <a:bodyPr>
            <a:normAutofit fontScale="77500" lnSpcReduction="20000"/>
          </a:bodyPr>
          <a:lstStyle/>
          <a:p>
            <a:r>
              <a:rPr lang="en-GB" dirty="0" err="1"/>
              <a:t>Georganta</a:t>
            </a:r>
            <a:r>
              <a:rPr lang="en-GB" dirty="0"/>
              <a:t>, E., &amp; Ulfert, A. S. (2024). Would you trust an AI team member? Team trust in human–AI teams. </a:t>
            </a:r>
            <a:r>
              <a:rPr lang="en-GB" i="1" dirty="0"/>
              <a:t>Journal of occupational and organizational psychology</a:t>
            </a:r>
            <a:r>
              <a:rPr lang="en-GB" dirty="0"/>
              <a:t>, </a:t>
            </a:r>
            <a:r>
              <a:rPr lang="en-GB" i="1" dirty="0"/>
              <a:t>97</a:t>
            </a:r>
            <a:r>
              <a:rPr lang="en-GB" dirty="0"/>
              <a:t>(3), 1212-1241.</a:t>
            </a:r>
          </a:p>
          <a:p>
            <a:r>
              <a:rPr lang="en-GB" dirty="0"/>
              <a:t>Zhou, S., &amp; Gorman, J. C. (2024, September). The impact of communication timing and sequencing on team performance: A comparative study of human-ai and all-human teams. In </a:t>
            </a:r>
            <a:r>
              <a:rPr lang="en-GB" i="1" dirty="0"/>
              <a:t>Proceedings of the Human Factors and Ergonomics Society Annual Meeting</a:t>
            </a:r>
            <a:r>
              <a:rPr lang="en-GB" dirty="0"/>
              <a:t> (Vol. 68, No. 1, pp. 1769-1774). Sage CA: Los Angeles, CA: SAGE Publications.</a:t>
            </a:r>
          </a:p>
          <a:p>
            <a:r>
              <a:rPr lang="en-GB" dirty="0"/>
              <a:t>Andrews, R. W., Lilly, J. M., Srivastava, D., &amp; Feigh, K. M. (2023). The role of shared mental models in human-AI teams: a theoretical review. </a:t>
            </a:r>
            <a:r>
              <a:rPr lang="en-GB" i="1" dirty="0"/>
              <a:t>Theoretical Issues in Ergonomics Science</a:t>
            </a:r>
            <a:r>
              <a:rPr lang="en-GB" dirty="0"/>
              <a:t>, </a:t>
            </a:r>
            <a:r>
              <a:rPr lang="en-GB" i="1" dirty="0"/>
              <a:t>24</a:t>
            </a:r>
            <a:r>
              <a:rPr lang="en-GB" dirty="0"/>
              <a:t>(2), 129-175.</a:t>
            </a:r>
          </a:p>
          <a:p>
            <a:r>
              <a:rPr lang="en-GB" dirty="0"/>
              <a:t>Zhang, G., Chong, L., </a:t>
            </a:r>
            <a:r>
              <a:rPr lang="en-GB" dirty="0" err="1"/>
              <a:t>Kotovsky</a:t>
            </a:r>
            <a:r>
              <a:rPr lang="en-GB" dirty="0"/>
              <a:t>, K., &amp; Cagan, J. (2023). Trust in an AI versus a Human teammate: The effects of teammate identity and performance on Human-AI cooperation. </a:t>
            </a:r>
            <a:r>
              <a:rPr lang="en-GB" i="1" dirty="0"/>
              <a:t>Computers in Human </a:t>
            </a:r>
            <a:r>
              <a:rPr lang="en-GB" i="1" dirty="0" err="1"/>
              <a:t>Behavior</a:t>
            </a:r>
            <a:r>
              <a:rPr lang="en-GB" dirty="0"/>
              <a:t>, </a:t>
            </a:r>
            <a:r>
              <a:rPr lang="en-GB" i="1" dirty="0"/>
              <a:t>139</a:t>
            </a:r>
            <a:r>
              <a:rPr lang="en-GB" dirty="0"/>
              <a:t>, 107536.</a:t>
            </a:r>
          </a:p>
          <a:p>
            <a:r>
              <a:rPr lang="en-GB" dirty="0"/>
              <a:t>Maennel, K., &amp; Maennel, O. M. (2024, December). Human-AI Collaboration and Cyber Security Training: Learning Analytics Opportunities and Challenges. In </a:t>
            </a:r>
            <a:r>
              <a:rPr lang="en-GB" i="1" dirty="0"/>
              <a:t>2024 17th International Conference on Security of Information and Networks (SIN)</a:t>
            </a:r>
            <a:r>
              <a:rPr lang="en-GB" dirty="0"/>
              <a:t> (pp. 01-08). IEEE.</a:t>
            </a:r>
          </a:p>
        </p:txBody>
      </p:sp>
    </p:spTree>
    <p:extLst>
      <p:ext uri="{BB962C8B-B14F-4D97-AF65-F5344CB8AC3E}">
        <p14:creationId xmlns:p14="http://schemas.microsoft.com/office/powerpoint/2010/main" val="3082692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72B9-2B79-78BB-A15B-66CCBD1D95A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B4F59E-5CAD-C486-3AAC-EC74B4613F2D}"/>
              </a:ext>
            </a:extLst>
          </p:cNvPr>
          <p:cNvSpPr>
            <a:spLocks noGrp="1"/>
          </p:cNvSpPr>
          <p:nvPr>
            <p:ph type="title"/>
          </p:nvPr>
        </p:nvSpPr>
        <p:spPr>
          <a:xfrm>
            <a:off x="1007746" y="548640"/>
            <a:ext cx="4718684" cy="1920240"/>
          </a:xfrm>
        </p:spPr>
        <p:txBody>
          <a:bodyPr anchor="b">
            <a:normAutofit/>
          </a:bodyPr>
          <a:lstStyle/>
          <a:p>
            <a:r>
              <a:rPr lang="nb-NO" dirty="0" err="1"/>
              <a:t>Augmented</a:t>
            </a:r>
            <a:r>
              <a:rPr lang="nb-NO" dirty="0"/>
              <a:t> </a:t>
            </a:r>
            <a:r>
              <a:rPr lang="nb-NO" dirty="0" err="1"/>
              <a:t>Cognition</a:t>
            </a:r>
            <a:r>
              <a:rPr lang="nb-NO" dirty="0"/>
              <a:t> and AI</a:t>
            </a:r>
            <a:endParaRPr lang="en-US" dirty="0"/>
          </a:p>
        </p:txBody>
      </p:sp>
      <p:pic>
        <p:nvPicPr>
          <p:cNvPr id="5" name="Picture 4">
            <a:extLst>
              <a:ext uri="{FF2B5EF4-FFF2-40B4-BE49-F238E27FC236}">
                <a16:creationId xmlns:a16="http://schemas.microsoft.com/office/drawing/2014/main" id="{7DA04C2A-53A4-BFF4-19E6-37BA91DB2B16}"/>
              </a:ext>
            </a:extLst>
          </p:cNvPr>
          <p:cNvPicPr>
            <a:picLocks noChangeAspect="1"/>
          </p:cNvPicPr>
          <p:nvPr/>
        </p:nvPicPr>
        <p:blipFill>
          <a:blip r:embed="rId3"/>
          <a:srcRect l="12590" r="8575" b="1"/>
          <a:stretch>
            <a:fillRect/>
          </a:stretch>
        </p:blipFill>
        <p:spPr>
          <a:xfrm>
            <a:off x="6219826" y="1184911"/>
            <a:ext cx="7406640" cy="5848350"/>
          </a:xfrm>
          <a:prstGeom prst="rect">
            <a:avLst/>
          </a:prstGeom>
          <a:noFill/>
        </p:spPr>
      </p:pic>
      <p:sp>
        <p:nvSpPr>
          <p:cNvPr id="3" name="Plassholder for innhold 2">
            <a:extLst>
              <a:ext uri="{FF2B5EF4-FFF2-40B4-BE49-F238E27FC236}">
                <a16:creationId xmlns:a16="http://schemas.microsoft.com/office/drawing/2014/main" id="{A1EB6570-1457-7A17-79EF-7F96C7EC8CD2}"/>
              </a:ext>
            </a:extLst>
          </p:cNvPr>
          <p:cNvSpPr>
            <a:spLocks noGrp="1"/>
          </p:cNvSpPr>
          <p:nvPr>
            <p:ph type="body" sz="half" idx="2"/>
          </p:nvPr>
        </p:nvSpPr>
        <p:spPr>
          <a:xfrm>
            <a:off x="1007746" y="2468880"/>
            <a:ext cx="4718684" cy="4573906"/>
          </a:xfrm>
        </p:spPr>
        <p:txBody>
          <a:bodyPr>
            <a:normAutofit/>
          </a:bodyPr>
          <a:lstStyle/>
          <a:p>
            <a:r>
              <a:rPr lang="nb-NO" sz="1800"/>
              <a:t>AI at </a:t>
            </a:r>
            <a:r>
              <a:rPr lang="nb-NO" sz="1800" err="1"/>
              <a:t>center</a:t>
            </a:r>
            <a:r>
              <a:rPr lang="nb-NO" sz="1800"/>
              <a:t> of </a:t>
            </a:r>
            <a:r>
              <a:rPr lang="nb-NO" sz="1800" err="1"/>
              <a:t>automation</a:t>
            </a:r>
            <a:endParaRPr lang="nb-NO" sz="1800"/>
          </a:p>
          <a:p>
            <a:r>
              <a:rPr lang="nb-NO" sz="1800" err="1"/>
              <a:t>Safety</a:t>
            </a:r>
            <a:endParaRPr lang="nb-NO" sz="1800"/>
          </a:p>
          <a:p>
            <a:r>
              <a:rPr lang="nb-NO" sz="1800"/>
              <a:t>AI </a:t>
            </a:r>
            <a:r>
              <a:rPr lang="nb-NO" sz="1800" err="1"/>
              <a:t>vs</a:t>
            </a:r>
            <a:r>
              <a:rPr lang="nb-NO" sz="1800"/>
              <a:t> </a:t>
            </a:r>
            <a:r>
              <a:rPr lang="nb-NO" sz="1800" err="1"/>
              <a:t>Humans</a:t>
            </a:r>
            <a:endParaRPr lang="nb-NO" sz="1800"/>
          </a:p>
          <a:p>
            <a:endParaRPr lang="nb-NO" sz="1800"/>
          </a:p>
          <a:p>
            <a:r>
              <a:rPr lang="nb-NO" sz="1800"/>
              <a:t>Problems </a:t>
            </a:r>
            <a:r>
              <a:rPr lang="nb-NO" sz="1800" err="1"/>
              <a:t>with</a:t>
            </a:r>
            <a:r>
              <a:rPr lang="nb-NO" sz="1800"/>
              <a:t> AI (Davenport &amp; </a:t>
            </a:r>
            <a:r>
              <a:rPr lang="nb-NO" sz="1800" err="1"/>
              <a:t>Ronanki</a:t>
            </a:r>
            <a:r>
              <a:rPr lang="nb-NO" sz="1800"/>
              <a:t>, 2018)</a:t>
            </a:r>
          </a:p>
          <a:p>
            <a:pPr lvl="1"/>
            <a:r>
              <a:rPr lang="nb-NO" sz="1800"/>
              <a:t>Users do not understand </a:t>
            </a:r>
            <a:r>
              <a:rPr lang="nb-NO" sz="1800" err="1"/>
              <a:t>cognitive</a:t>
            </a:r>
            <a:r>
              <a:rPr lang="nb-NO" sz="1800"/>
              <a:t> </a:t>
            </a:r>
            <a:r>
              <a:rPr lang="nb-NO" sz="1800" err="1"/>
              <a:t>intelligences</a:t>
            </a:r>
            <a:endParaRPr lang="nb-NO" sz="1800"/>
          </a:p>
          <a:p>
            <a:pPr lvl="1"/>
            <a:r>
              <a:rPr lang="nb-NO" sz="1800" err="1"/>
              <a:t>Missing</a:t>
            </a:r>
            <a:r>
              <a:rPr lang="nb-NO" sz="1800"/>
              <a:t> </a:t>
            </a:r>
            <a:r>
              <a:rPr lang="nb-NO" sz="1800" err="1"/>
              <a:t>expertise</a:t>
            </a:r>
            <a:r>
              <a:rPr lang="nb-NO" sz="1800"/>
              <a:t> in </a:t>
            </a:r>
            <a:r>
              <a:rPr lang="nb-NO" sz="1800" err="1"/>
              <a:t>domain</a:t>
            </a:r>
            <a:endParaRPr lang="nb-NO" sz="1800"/>
          </a:p>
          <a:p>
            <a:endParaRPr lang="nb-NO" sz="1800"/>
          </a:p>
          <a:p>
            <a:r>
              <a:rPr lang="nb-NO" sz="1800" err="1"/>
              <a:t>Making</a:t>
            </a:r>
            <a:r>
              <a:rPr lang="nb-NO" sz="1800"/>
              <a:t> best </a:t>
            </a:r>
            <a:r>
              <a:rPr lang="nb-NO" sz="1800" err="1"/>
              <a:t>use</a:t>
            </a:r>
            <a:r>
              <a:rPr lang="nb-NO" sz="1800"/>
              <a:t> of AI</a:t>
            </a:r>
          </a:p>
          <a:p>
            <a:pPr lvl="1"/>
            <a:r>
              <a:rPr lang="nb-NO" sz="1800" err="1"/>
              <a:t>Manage</a:t>
            </a:r>
            <a:r>
              <a:rPr lang="nb-NO" sz="1800"/>
              <a:t> </a:t>
            </a:r>
            <a:r>
              <a:rPr lang="nb-NO" sz="1800" err="1"/>
              <a:t>lower</a:t>
            </a:r>
            <a:r>
              <a:rPr lang="nb-NO" sz="1800"/>
              <a:t> </a:t>
            </a:r>
            <a:r>
              <a:rPr lang="nb-NO" sz="1800" err="1"/>
              <a:t>level</a:t>
            </a:r>
            <a:r>
              <a:rPr lang="nb-NO" sz="1800"/>
              <a:t> &amp; </a:t>
            </a:r>
            <a:r>
              <a:rPr lang="nb-NO" sz="1800" err="1"/>
              <a:t>near</a:t>
            </a:r>
            <a:r>
              <a:rPr lang="nb-NO" sz="1800"/>
              <a:t> goals</a:t>
            </a:r>
          </a:p>
          <a:p>
            <a:pPr lvl="2"/>
            <a:r>
              <a:rPr lang="nb-NO" sz="1800" err="1"/>
              <a:t>Higher</a:t>
            </a:r>
            <a:r>
              <a:rPr lang="nb-NO" sz="1800"/>
              <a:t> </a:t>
            </a:r>
            <a:r>
              <a:rPr lang="nb-NO" sz="1800" err="1"/>
              <a:t>level</a:t>
            </a:r>
            <a:r>
              <a:rPr lang="nb-NO" sz="1800"/>
              <a:t> goals </a:t>
            </a:r>
            <a:r>
              <a:rPr lang="nb-NO" sz="1800" err="1"/>
              <a:t>are</a:t>
            </a:r>
            <a:r>
              <a:rPr lang="nb-NO" sz="1800"/>
              <a:t> </a:t>
            </a:r>
            <a:r>
              <a:rPr lang="nb-NO" sz="1800" err="1"/>
              <a:t>integrated</a:t>
            </a:r>
            <a:r>
              <a:rPr lang="nb-NO" sz="1800"/>
              <a:t> at later time </a:t>
            </a:r>
            <a:r>
              <a:rPr lang="nb-NO" sz="1800" err="1"/>
              <a:t>points</a:t>
            </a:r>
            <a:endParaRPr lang="nb-NO" sz="1800"/>
          </a:p>
          <a:p>
            <a:endParaRPr lang="en-US" sz="1800"/>
          </a:p>
        </p:txBody>
      </p:sp>
    </p:spTree>
    <p:extLst>
      <p:ext uri="{BB962C8B-B14F-4D97-AF65-F5344CB8AC3E}">
        <p14:creationId xmlns:p14="http://schemas.microsoft.com/office/powerpoint/2010/main" val="25481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2D02-1532-30BC-EA81-11BE4F1074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619E9D4-75C0-4FD0-3F9B-DEBCE0D98093}"/>
              </a:ext>
            </a:extLst>
          </p:cNvPr>
          <p:cNvSpPr>
            <a:spLocks noGrp="1"/>
          </p:cNvSpPr>
          <p:nvPr>
            <p:ph type="title"/>
          </p:nvPr>
        </p:nvSpPr>
        <p:spPr/>
        <p:txBody>
          <a:bodyPr/>
          <a:lstStyle/>
          <a:p>
            <a:r>
              <a:rPr lang="nb-NO" dirty="0" err="1"/>
              <a:t>Augmented</a:t>
            </a:r>
            <a:r>
              <a:rPr lang="nb-NO" dirty="0"/>
              <a:t> </a:t>
            </a:r>
            <a:r>
              <a:rPr lang="nb-NO" dirty="0" err="1"/>
              <a:t>Cognition</a:t>
            </a:r>
            <a:r>
              <a:rPr lang="nb-NO" dirty="0"/>
              <a:t> and AI</a:t>
            </a:r>
            <a:endParaRPr lang="en-US" dirty="0"/>
          </a:p>
        </p:txBody>
      </p:sp>
      <p:sp>
        <p:nvSpPr>
          <p:cNvPr id="3" name="Plassholder for innhold 2">
            <a:extLst>
              <a:ext uri="{FF2B5EF4-FFF2-40B4-BE49-F238E27FC236}">
                <a16:creationId xmlns:a16="http://schemas.microsoft.com/office/drawing/2014/main" id="{CDF98426-6D6B-9DB3-C36F-CAA69D0DE014}"/>
              </a:ext>
            </a:extLst>
          </p:cNvPr>
          <p:cNvSpPr>
            <a:spLocks noGrp="1"/>
          </p:cNvSpPr>
          <p:nvPr>
            <p:ph idx="1"/>
          </p:nvPr>
        </p:nvSpPr>
        <p:spPr/>
        <p:txBody>
          <a:bodyPr>
            <a:normAutofit fontScale="92500" lnSpcReduction="10000"/>
          </a:bodyPr>
          <a:lstStyle/>
          <a:p>
            <a:r>
              <a:rPr lang="nb-NO" dirty="0"/>
              <a:t>AI </a:t>
            </a:r>
            <a:r>
              <a:rPr lang="nb-NO" dirty="0" err="1"/>
              <a:t>failure</a:t>
            </a:r>
            <a:r>
              <a:rPr lang="nb-NO" dirty="0"/>
              <a:t> </a:t>
            </a:r>
            <a:r>
              <a:rPr lang="nb-NO" dirty="0" err="1"/>
              <a:t>caused</a:t>
            </a:r>
            <a:r>
              <a:rPr lang="nb-NO" dirty="0"/>
              <a:t> by 4 </a:t>
            </a:r>
            <a:r>
              <a:rPr lang="en-US" dirty="0"/>
              <a:t>factors</a:t>
            </a:r>
            <a:r>
              <a:rPr lang="nb-NO" dirty="0"/>
              <a:t> (Russell et al, 2015)</a:t>
            </a:r>
          </a:p>
          <a:p>
            <a:pPr lvl="1"/>
            <a:r>
              <a:rPr lang="en-US" dirty="0"/>
              <a:t>Verification - how to prove it satisfies formal properties</a:t>
            </a:r>
          </a:p>
          <a:p>
            <a:pPr lvl="2"/>
            <a:r>
              <a:rPr lang="en-US" dirty="0"/>
              <a:t>problem: system designer only has partial knowledge of domain and may only have partial control</a:t>
            </a:r>
          </a:p>
          <a:p>
            <a:pPr lvl="2"/>
            <a:r>
              <a:rPr lang="en-US" dirty="0"/>
              <a:t>self-improving systems</a:t>
            </a:r>
          </a:p>
          <a:p>
            <a:pPr lvl="1"/>
            <a:r>
              <a:rPr lang="en-US" dirty="0"/>
              <a:t>Validity meets requirements, no unwanted </a:t>
            </a:r>
            <a:r>
              <a:rPr lang="en-US" dirty="0" err="1"/>
              <a:t>behaviours</a:t>
            </a:r>
            <a:r>
              <a:rPr lang="en-US" dirty="0"/>
              <a:t> and consequences</a:t>
            </a:r>
          </a:p>
          <a:p>
            <a:pPr lvl="2"/>
            <a:r>
              <a:rPr lang="en-US" dirty="0"/>
              <a:t>specification errors, differing standards</a:t>
            </a:r>
          </a:p>
          <a:p>
            <a:pPr lvl="2"/>
            <a:r>
              <a:rPr lang="en-US" dirty="0"/>
              <a:t>the more autonomous the system, more higher costs (long-term safety)</a:t>
            </a:r>
          </a:p>
          <a:p>
            <a:pPr lvl="2"/>
            <a:r>
              <a:rPr lang="en-US" dirty="0"/>
              <a:t>Problems with reinforcement learning : susceptible to agent manipulation</a:t>
            </a:r>
          </a:p>
          <a:p>
            <a:pPr lvl="1"/>
            <a:r>
              <a:rPr lang="en-US" dirty="0"/>
              <a:t>Security - prevent intentional manipulation</a:t>
            </a:r>
          </a:p>
          <a:p>
            <a:pPr lvl="2"/>
            <a:r>
              <a:rPr lang="en-US" dirty="0"/>
              <a:t>connected with verification (‘verification only as strong as the assumptions that underlie specification p109)</a:t>
            </a:r>
          </a:p>
          <a:p>
            <a:pPr lvl="1"/>
            <a:r>
              <a:rPr lang="en-US" dirty="0"/>
              <a:t>Control - human control after operation, humans in the loop and on the loop</a:t>
            </a:r>
          </a:p>
          <a:p>
            <a:pPr lvl="2"/>
            <a:r>
              <a:rPr lang="nb-NO" dirty="0"/>
              <a:t>User </a:t>
            </a:r>
            <a:r>
              <a:rPr lang="nb-NO" dirty="0" err="1"/>
              <a:t>expertise</a:t>
            </a:r>
            <a:r>
              <a:rPr lang="nb-NO" dirty="0"/>
              <a:t> (Davenport  </a:t>
            </a:r>
            <a:r>
              <a:rPr lang="nb-NO" dirty="0" err="1"/>
              <a:t>Ronanki</a:t>
            </a:r>
            <a:r>
              <a:rPr lang="nb-NO" dirty="0"/>
              <a:t>, 2018)</a:t>
            </a:r>
            <a:endParaRPr lang="en-US" dirty="0"/>
          </a:p>
          <a:p>
            <a:pPr lvl="2"/>
            <a:r>
              <a:rPr lang="en-US" dirty="0"/>
              <a:t>Corrigible systems - can be changed but AI may prevent this due to the rules governing it - not allow for changes</a:t>
            </a:r>
          </a:p>
          <a:p>
            <a:pPr lvl="1"/>
            <a:endParaRPr lang="nb-NO" dirty="0"/>
          </a:p>
          <a:p>
            <a:pPr lvl="1"/>
            <a:endParaRPr lang="en-US" dirty="0"/>
          </a:p>
        </p:txBody>
      </p:sp>
    </p:spTree>
    <p:extLst>
      <p:ext uri="{BB962C8B-B14F-4D97-AF65-F5344CB8AC3E}">
        <p14:creationId xmlns:p14="http://schemas.microsoft.com/office/powerpoint/2010/main" val="3742290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TotalTime>
  <Words>5783</Words>
  <Application>Microsoft Office PowerPoint</Application>
  <PresentationFormat>Custom</PresentationFormat>
  <Paragraphs>417</Paragraphs>
  <Slides>75</Slides>
  <Notes>37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75</vt:i4>
      </vt:variant>
    </vt:vector>
  </HeadingPairs>
  <TitlesOfParts>
    <vt:vector size="91" baseType="lpstr">
      <vt:lpstr>AdvOT46dcae81</vt:lpstr>
      <vt:lpstr>AdvOT46dcae81+20</vt:lpstr>
      <vt:lpstr>Aptos</vt:lpstr>
      <vt:lpstr>Aptos Display</vt:lpstr>
      <vt:lpstr>Arial</vt:lpstr>
      <vt:lpstr>Calibri</vt:lpstr>
      <vt:lpstr>Courier New</vt:lpstr>
      <vt:lpstr>Google Sans</vt:lpstr>
      <vt:lpstr>Minion-Regular</vt:lpstr>
      <vt:lpstr>Roboto</vt:lpstr>
      <vt:lpstr>TimesNewRomanPS-ItalicMT</vt:lpstr>
      <vt:lpstr>TimesNewRomanPSMT</vt:lpstr>
      <vt:lpstr>Verdana</vt:lpstr>
      <vt:lpstr>Wingdings</vt:lpstr>
      <vt:lpstr>Office Theme</vt:lpstr>
      <vt:lpstr>1_Office Theme</vt:lpstr>
      <vt:lpstr>PowerPoint Presentation</vt:lpstr>
      <vt:lpstr>Acknowledgement</vt:lpstr>
      <vt:lpstr>What is AI?</vt:lpstr>
      <vt:lpstr>PowerPoint Presentation</vt:lpstr>
      <vt:lpstr>PowerPoint Presentation</vt:lpstr>
      <vt:lpstr>PowerPoint Presentation</vt:lpstr>
      <vt:lpstr>PowerPoint Presentation</vt:lpstr>
      <vt:lpstr>Augmented Cognition and AI</vt:lpstr>
      <vt:lpstr>Augmented Cognition and AI</vt:lpstr>
      <vt:lpstr>Augmented Cognition &amp; AI</vt:lpstr>
      <vt:lpstr>Augmented Cognition and AI</vt:lpstr>
      <vt:lpstr>The Good</vt:lpstr>
      <vt:lpstr>The Bad, and the Ugly</vt:lpstr>
      <vt:lpstr>PowerPoint Presentation</vt:lpstr>
      <vt:lpstr>PowerPoint Presentation</vt:lpstr>
      <vt:lpstr>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Heiding et al., 2025</vt:lpstr>
      <vt:lpstr>PowerPoint Presentation</vt:lpstr>
      <vt:lpstr>So our new «Friend»</vt:lpstr>
      <vt:lpstr>PowerPoint Presentation</vt:lpstr>
      <vt:lpstr>PowerPoint Presentation</vt:lpstr>
      <vt:lpstr>PowerPoint Presentation</vt:lpstr>
      <vt:lpstr>Starting point</vt:lpstr>
      <vt:lpstr>Trust </vt:lpstr>
      <vt:lpstr>Antecedents of trust between humans</vt:lpstr>
      <vt:lpstr>Modelling trust</vt:lpstr>
      <vt:lpstr>(Lankton &amp; McKnight, 2011)</vt:lpstr>
      <vt:lpstr>Intermediate Summary</vt:lpstr>
      <vt:lpstr>Social Media Information Credibility Model</vt:lpstr>
      <vt:lpstr>Trustworthiness  of a website</vt:lpstr>
      <vt:lpstr>The relevance of trust in automation/AI</vt:lpstr>
      <vt:lpstr>Social cognition and trusting computers</vt:lpstr>
      <vt:lpstr>Can you trust your robot?</vt:lpstr>
      <vt:lpstr>Piggybacking robot</vt:lpstr>
      <vt:lpstr>Overtrust into anthropomorphed robots</vt:lpstr>
      <vt:lpstr>Overtrust into anthropomorphed robots</vt:lpstr>
      <vt:lpstr>And so on…</vt:lpstr>
      <vt:lpstr>PowerPoint Presentation</vt:lpstr>
      <vt:lpstr>Trust as antecedent for acceptance of innovation</vt:lpstr>
      <vt:lpstr>PowerPoint Presentation</vt:lpstr>
      <vt:lpstr>PowerPoint Presentation</vt:lpstr>
      <vt:lpstr>Intelligent Virtual Agents</vt:lpstr>
      <vt:lpstr>PowerPoint Presentation</vt:lpstr>
      <vt:lpstr>PowerPoint Presentation</vt:lpstr>
      <vt:lpstr>Do you think AI therapists have a future</vt:lpstr>
      <vt:lpstr>Do (human) therapists improve?</vt:lpstr>
      <vt:lpstr>What makes therapy work?</vt:lpstr>
      <vt:lpstr>PowerPoint Presentation</vt:lpstr>
      <vt:lpstr>Deep Fakes (AI-Based fake/manipulated information) </vt:lpstr>
      <vt:lpstr>PowerPoint Presentation</vt:lpstr>
      <vt:lpstr>PowerPoint Presentation</vt:lpstr>
      <vt:lpstr>PowerPoint Presentation</vt:lpstr>
      <vt:lpstr>Endsley 2023</vt:lpstr>
      <vt:lpstr>PowerPoint Presentation</vt:lpstr>
      <vt:lpstr>PowerPoint Presentation</vt:lpstr>
      <vt:lpstr>PowerPoint Presentation</vt:lpstr>
      <vt:lpstr>PowerPoint Presentation</vt:lpstr>
      <vt:lpstr>Targeting 3rd Party suppliers</vt:lpstr>
      <vt:lpstr>Slopsquatting: A New Supply-Chain Threat  </vt:lpstr>
      <vt:lpstr>Human Factors: Why People Are the First Line of Defence </vt:lpstr>
      <vt:lpstr>Step 1: Recognize, Map, and Prioritize the Supply Chain Threat Landscape </vt:lpstr>
      <vt:lpstr>PowerPoint Presentation</vt:lpstr>
      <vt:lpstr>Step 2: Create a Multifaceted Supply Chain Security Strategy</vt:lpstr>
      <vt:lpstr>Step 3: Manage Remote Work Endpoint Risk</vt:lpstr>
      <vt:lpstr>Articles used</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10</cp:revision>
  <dcterms:created xsi:type="dcterms:W3CDTF">2026-02-04T08:41:44Z</dcterms:created>
  <dcterms:modified xsi:type="dcterms:W3CDTF">2026-02-04T09:21:00Z</dcterms:modified>
</cp:coreProperties>
</file>