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99"/>
  </p:notesMasterIdLst>
  <p:sldIdLst>
    <p:sldId id="376" r:id="rId3"/>
    <p:sldId id="407" r:id="rId4"/>
    <p:sldId id="801" r:id="rId5"/>
    <p:sldId id="937" r:id="rId6"/>
    <p:sldId id="265" r:id="rId7"/>
    <p:sldId id="511" r:id="rId8"/>
    <p:sldId id="857" r:id="rId9"/>
    <p:sldId id="754" r:id="rId10"/>
    <p:sldId id="913" r:id="rId11"/>
    <p:sldId id="860" r:id="rId12"/>
    <p:sldId id="974" r:id="rId13"/>
    <p:sldId id="516" r:id="rId14"/>
    <p:sldId id="515" r:id="rId15"/>
    <p:sldId id="727" r:id="rId16"/>
    <p:sldId id="879" r:id="rId17"/>
    <p:sldId id="880" r:id="rId18"/>
    <p:sldId id="881" r:id="rId19"/>
    <p:sldId id="882" r:id="rId20"/>
    <p:sldId id="883" r:id="rId21"/>
    <p:sldId id="878" r:id="rId22"/>
    <p:sldId id="884" r:id="rId23"/>
    <p:sldId id="885" r:id="rId24"/>
    <p:sldId id="917" r:id="rId25"/>
    <p:sldId id="862" r:id="rId26"/>
    <p:sldId id="530" r:id="rId27"/>
    <p:sldId id="858" r:id="rId28"/>
    <p:sldId id="534" r:id="rId29"/>
    <p:sldId id="760" r:id="rId30"/>
    <p:sldId id="761" r:id="rId31"/>
    <p:sldId id="863" r:id="rId32"/>
    <p:sldId id="890" r:id="rId33"/>
    <p:sldId id="866" r:id="rId34"/>
    <p:sldId id="266" r:id="rId35"/>
    <p:sldId id="864" r:id="rId36"/>
    <p:sldId id="868" r:id="rId37"/>
    <p:sldId id="869" r:id="rId38"/>
    <p:sldId id="870" r:id="rId39"/>
    <p:sldId id="274" r:id="rId40"/>
    <p:sldId id="373" r:id="rId41"/>
    <p:sldId id="872" r:id="rId42"/>
    <p:sldId id="871" r:id="rId43"/>
    <p:sldId id="260" r:id="rId44"/>
    <p:sldId id="263" r:id="rId45"/>
    <p:sldId id="875" r:id="rId46"/>
    <p:sldId id="607" r:id="rId47"/>
    <p:sldId id="876" r:id="rId48"/>
    <p:sldId id="865" r:id="rId49"/>
    <p:sldId id="784" r:id="rId50"/>
    <p:sldId id="854" r:id="rId51"/>
    <p:sldId id="908" r:id="rId52"/>
    <p:sldId id="909" r:id="rId53"/>
    <p:sldId id="886" r:id="rId54"/>
    <p:sldId id="859" r:id="rId55"/>
    <p:sldId id="877" r:id="rId56"/>
    <p:sldId id="277" r:id="rId57"/>
    <p:sldId id="893" r:id="rId58"/>
    <p:sldId id="892" r:id="rId59"/>
    <p:sldId id="889" r:id="rId60"/>
    <p:sldId id="888" r:id="rId61"/>
    <p:sldId id="894" r:id="rId62"/>
    <p:sldId id="895" r:id="rId63"/>
    <p:sldId id="911" r:id="rId64"/>
    <p:sldId id="912" r:id="rId65"/>
    <p:sldId id="273" r:id="rId66"/>
    <p:sldId id="299" r:id="rId67"/>
    <p:sldId id="653" r:id="rId68"/>
    <p:sldId id="654" r:id="rId69"/>
    <p:sldId id="655" r:id="rId70"/>
    <p:sldId id="897" r:id="rId71"/>
    <p:sldId id="898" r:id="rId72"/>
    <p:sldId id="899" r:id="rId73"/>
    <p:sldId id="900" r:id="rId74"/>
    <p:sldId id="901" r:id="rId75"/>
    <p:sldId id="902" r:id="rId76"/>
    <p:sldId id="903" r:id="rId77"/>
    <p:sldId id="904" r:id="rId78"/>
    <p:sldId id="905" r:id="rId79"/>
    <p:sldId id="906" r:id="rId80"/>
    <p:sldId id="257" r:id="rId81"/>
    <p:sldId id="258" r:id="rId82"/>
    <p:sldId id="907" r:id="rId83"/>
    <p:sldId id="915" r:id="rId84"/>
    <p:sldId id="828" r:id="rId85"/>
    <p:sldId id="831" r:id="rId86"/>
    <p:sldId id="832" r:id="rId87"/>
    <p:sldId id="833" r:id="rId88"/>
    <p:sldId id="821" r:id="rId89"/>
    <p:sldId id="891" r:id="rId90"/>
    <p:sldId id="855" r:id="rId91"/>
    <p:sldId id="951" r:id="rId92"/>
    <p:sldId id="972" r:id="rId93"/>
    <p:sldId id="815" r:id="rId94"/>
    <p:sldId id="814" r:id="rId95"/>
    <p:sldId id="805" r:id="rId96"/>
    <p:sldId id="656" r:id="rId97"/>
    <p:sldId id="387" r:id="rId9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920E2-55D8-4DCC-BA88-34BE98097F19}"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D040A3A6-444C-4A9C-AF28-B89F4F59AD2B}">
      <dgm:prSet/>
      <dgm:spPr/>
      <dgm:t>
        <a:bodyPr/>
        <a:lstStyle/>
        <a:p>
          <a:r>
            <a:rPr lang="nb-NO"/>
            <a:t>O</a:t>
          </a:r>
          <a:endParaRPr lang="en-US"/>
        </a:p>
      </dgm:t>
    </dgm:pt>
    <dgm:pt modelId="{8F72E8F8-B751-4D7F-B733-C0E3F2A05318}" type="parTrans" cxnId="{D2C64BA6-2FB5-469F-B207-E576A179006A}">
      <dgm:prSet/>
      <dgm:spPr/>
      <dgm:t>
        <a:bodyPr/>
        <a:lstStyle/>
        <a:p>
          <a:endParaRPr lang="en-US"/>
        </a:p>
      </dgm:t>
    </dgm:pt>
    <dgm:pt modelId="{05211FA2-6415-44B4-8C09-2026536056FE}" type="sibTrans" cxnId="{D2C64BA6-2FB5-469F-B207-E576A179006A}">
      <dgm:prSet/>
      <dgm:spPr/>
      <dgm:t>
        <a:bodyPr/>
        <a:lstStyle/>
        <a:p>
          <a:endParaRPr lang="en-US"/>
        </a:p>
      </dgm:t>
    </dgm:pt>
    <dgm:pt modelId="{EDEC8464-149E-4A16-8DCF-71F209BAA09E}">
      <dgm:prSet/>
      <dgm:spPr/>
      <dgm:t>
        <a:bodyPr/>
        <a:lstStyle/>
        <a:p>
          <a:r>
            <a:rPr lang="nb-NO"/>
            <a:t>C</a:t>
          </a:r>
          <a:endParaRPr lang="en-US"/>
        </a:p>
      </dgm:t>
    </dgm:pt>
    <dgm:pt modelId="{8D3E7123-CCC6-42BF-B66F-EDD8F4F7683F}" type="parTrans" cxnId="{24C70346-F271-4CF0-AC37-4F4F6E95D869}">
      <dgm:prSet/>
      <dgm:spPr/>
      <dgm:t>
        <a:bodyPr/>
        <a:lstStyle/>
        <a:p>
          <a:endParaRPr lang="en-US"/>
        </a:p>
      </dgm:t>
    </dgm:pt>
    <dgm:pt modelId="{9460D2C8-8B2C-4CED-9B58-C1D9E0B45491}" type="sibTrans" cxnId="{24C70346-F271-4CF0-AC37-4F4F6E95D869}">
      <dgm:prSet/>
      <dgm:spPr/>
      <dgm:t>
        <a:bodyPr/>
        <a:lstStyle/>
        <a:p>
          <a:endParaRPr lang="en-US"/>
        </a:p>
      </dgm:t>
    </dgm:pt>
    <dgm:pt modelId="{676FE4E6-CA48-4FF5-8402-0F4069A4E0B1}">
      <dgm:prSet/>
      <dgm:spPr/>
      <dgm:t>
        <a:bodyPr/>
        <a:lstStyle/>
        <a:p>
          <a:r>
            <a:rPr lang="nb-NO"/>
            <a:t>E</a:t>
          </a:r>
          <a:endParaRPr lang="en-US"/>
        </a:p>
      </dgm:t>
    </dgm:pt>
    <dgm:pt modelId="{781E5E5C-3767-4CE4-B32A-60DD4B05CF36}" type="parTrans" cxnId="{9E6CD50B-6F95-4B4C-A3E0-31FB75C2F7E4}">
      <dgm:prSet/>
      <dgm:spPr/>
      <dgm:t>
        <a:bodyPr/>
        <a:lstStyle/>
        <a:p>
          <a:endParaRPr lang="en-US"/>
        </a:p>
      </dgm:t>
    </dgm:pt>
    <dgm:pt modelId="{B562A974-2010-4548-A6B0-018A8B902903}" type="sibTrans" cxnId="{9E6CD50B-6F95-4B4C-A3E0-31FB75C2F7E4}">
      <dgm:prSet/>
      <dgm:spPr/>
      <dgm:t>
        <a:bodyPr/>
        <a:lstStyle/>
        <a:p>
          <a:endParaRPr lang="en-US"/>
        </a:p>
      </dgm:t>
    </dgm:pt>
    <dgm:pt modelId="{1BEE8D15-B617-41EC-9D51-B32C3F684D48}">
      <dgm:prSet/>
      <dgm:spPr/>
      <dgm:t>
        <a:bodyPr/>
        <a:lstStyle/>
        <a:p>
          <a:r>
            <a:rPr lang="nb-NO"/>
            <a:t>A</a:t>
          </a:r>
          <a:endParaRPr lang="en-US"/>
        </a:p>
      </dgm:t>
    </dgm:pt>
    <dgm:pt modelId="{5DDC70BC-1366-4BF6-AAE8-52353CF13106}" type="parTrans" cxnId="{8FD41984-D727-4383-BE26-40C27756F517}">
      <dgm:prSet/>
      <dgm:spPr/>
      <dgm:t>
        <a:bodyPr/>
        <a:lstStyle/>
        <a:p>
          <a:endParaRPr lang="en-US"/>
        </a:p>
      </dgm:t>
    </dgm:pt>
    <dgm:pt modelId="{FF71BEED-F414-4982-844F-4F148D67A52A}" type="sibTrans" cxnId="{8FD41984-D727-4383-BE26-40C27756F517}">
      <dgm:prSet/>
      <dgm:spPr/>
      <dgm:t>
        <a:bodyPr/>
        <a:lstStyle/>
        <a:p>
          <a:endParaRPr lang="en-US"/>
        </a:p>
      </dgm:t>
    </dgm:pt>
    <dgm:pt modelId="{1CBB7CD2-5972-4A34-A617-E277A0ED03E8}">
      <dgm:prSet/>
      <dgm:spPr/>
      <dgm:t>
        <a:bodyPr/>
        <a:lstStyle/>
        <a:p>
          <a:r>
            <a:rPr lang="nb-NO"/>
            <a:t>N</a:t>
          </a:r>
          <a:endParaRPr lang="en-US"/>
        </a:p>
      </dgm:t>
    </dgm:pt>
    <dgm:pt modelId="{DD8C3048-E790-446B-8CB5-42A1F8967597}" type="parTrans" cxnId="{A5523ECB-23D5-4BBD-B2D4-AE63F72FF8DA}">
      <dgm:prSet/>
      <dgm:spPr/>
      <dgm:t>
        <a:bodyPr/>
        <a:lstStyle/>
        <a:p>
          <a:endParaRPr lang="en-US"/>
        </a:p>
      </dgm:t>
    </dgm:pt>
    <dgm:pt modelId="{4D5D3C23-3425-4CA4-BA09-2405F291896B}" type="sibTrans" cxnId="{A5523ECB-23D5-4BBD-B2D4-AE63F72FF8DA}">
      <dgm:prSet/>
      <dgm:spPr/>
      <dgm:t>
        <a:bodyPr/>
        <a:lstStyle/>
        <a:p>
          <a:endParaRPr lang="en-US"/>
        </a:p>
      </dgm:t>
    </dgm:pt>
    <dgm:pt modelId="{BCA6F1BC-44D3-404A-B68D-3CBC02663126}" type="pres">
      <dgm:prSet presAssocID="{A4C920E2-55D8-4DCC-BA88-34BE98097F19}" presName="diagram" presStyleCnt="0">
        <dgm:presLayoutVars>
          <dgm:dir/>
          <dgm:resizeHandles val="exact"/>
        </dgm:presLayoutVars>
      </dgm:prSet>
      <dgm:spPr/>
    </dgm:pt>
    <dgm:pt modelId="{E4515892-53A1-4B4B-A983-FB2450BCBDAB}" type="pres">
      <dgm:prSet presAssocID="{D040A3A6-444C-4A9C-AF28-B89F4F59AD2B}" presName="arrow" presStyleLbl="node1" presStyleIdx="0" presStyleCnt="5">
        <dgm:presLayoutVars>
          <dgm:bulletEnabled val="1"/>
        </dgm:presLayoutVars>
      </dgm:prSet>
      <dgm:spPr/>
    </dgm:pt>
    <dgm:pt modelId="{0AB32CBB-ADA9-48B4-947B-109EDDCFB650}" type="pres">
      <dgm:prSet presAssocID="{EDEC8464-149E-4A16-8DCF-71F209BAA09E}" presName="arrow" presStyleLbl="node1" presStyleIdx="1" presStyleCnt="5">
        <dgm:presLayoutVars>
          <dgm:bulletEnabled val="1"/>
        </dgm:presLayoutVars>
      </dgm:prSet>
      <dgm:spPr/>
    </dgm:pt>
    <dgm:pt modelId="{0C959A23-EC07-4E8D-9EEC-2A374A102773}" type="pres">
      <dgm:prSet presAssocID="{676FE4E6-CA48-4FF5-8402-0F4069A4E0B1}" presName="arrow" presStyleLbl="node1" presStyleIdx="2" presStyleCnt="5">
        <dgm:presLayoutVars>
          <dgm:bulletEnabled val="1"/>
        </dgm:presLayoutVars>
      </dgm:prSet>
      <dgm:spPr/>
    </dgm:pt>
    <dgm:pt modelId="{10B37947-C664-41E9-80DE-356C682916F5}" type="pres">
      <dgm:prSet presAssocID="{1BEE8D15-B617-41EC-9D51-B32C3F684D48}" presName="arrow" presStyleLbl="node1" presStyleIdx="3" presStyleCnt="5">
        <dgm:presLayoutVars>
          <dgm:bulletEnabled val="1"/>
        </dgm:presLayoutVars>
      </dgm:prSet>
      <dgm:spPr/>
    </dgm:pt>
    <dgm:pt modelId="{A9FE06F3-205F-473D-BFCD-7CA7A9D08B75}" type="pres">
      <dgm:prSet presAssocID="{1CBB7CD2-5972-4A34-A617-E277A0ED03E8}" presName="arrow" presStyleLbl="node1" presStyleIdx="4" presStyleCnt="5">
        <dgm:presLayoutVars>
          <dgm:bulletEnabled val="1"/>
        </dgm:presLayoutVars>
      </dgm:prSet>
      <dgm:spPr/>
    </dgm:pt>
  </dgm:ptLst>
  <dgm:cxnLst>
    <dgm:cxn modelId="{9E6CD50B-6F95-4B4C-A3E0-31FB75C2F7E4}" srcId="{A4C920E2-55D8-4DCC-BA88-34BE98097F19}" destId="{676FE4E6-CA48-4FF5-8402-0F4069A4E0B1}" srcOrd="2" destOrd="0" parTransId="{781E5E5C-3767-4CE4-B32A-60DD4B05CF36}" sibTransId="{B562A974-2010-4548-A6B0-018A8B902903}"/>
    <dgm:cxn modelId="{CCD4FB0D-E855-4751-9478-00AF9D6F6225}" type="presOf" srcId="{D040A3A6-444C-4A9C-AF28-B89F4F59AD2B}" destId="{E4515892-53A1-4B4B-A983-FB2450BCBDAB}" srcOrd="0" destOrd="0" presId="urn:microsoft.com/office/officeart/2005/8/layout/arrow5"/>
    <dgm:cxn modelId="{24C70346-F271-4CF0-AC37-4F4F6E95D869}" srcId="{A4C920E2-55D8-4DCC-BA88-34BE98097F19}" destId="{EDEC8464-149E-4A16-8DCF-71F209BAA09E}" srcOrd="1" destOrd="0" parTransId="{8D3E7123-CCC6-42BF-B66F-EDD8F4F7683F}" sibTransId="{9460D2C8-8B2C-4CED-9B58-C1D9E0B45491}"/>
    <dgm:cxn modelId="{BA9D5E4B-E5AE-46E6-90CE-9FBF765480BF}" type="presOf" srcId="{1BEE8D15-B617-41EC-9D51-B32C3F684D48}" destId="{10B37947-C664-41E9-80DE-356C682916F5}" srcOrd="0" destOrd="0" presId="urn:microsoft.com/office/officeart/2005/8/layout/arrow5"/>
    <dgm:cxn modelId="{8FD41984-D727-4383-BE26-40C27756F517}" srcId="{A4C920E2-55D8-4DCC-BA88-34BE98097F19}" destId="{1BEE8D15-B617-41EC-9D51-B32C3F684D48}" srcOrd="3" destOrd="0" parTransId="{5DDC70BC-1366-4BF6-AAE8-52353CF13106}" sibTransId="{FF71BEED-F414-4982-844F-4F148D67A52A}"/>
    <dgm:cxn modelId="{A4216488-8229-4923-AB77-47EBC3E55D9C}" type="presOf" srcId="{676FE4E6-CA48-4FF5-8402-0F4069A4E0B1}" destId="{0C959A23-EC07-4E8D-9EEC-2A374A102773}" srcOrd="0" destOrd="0" presId="urn:microsoft.com/office/officeart/2005/8/layout/arrow5"/>
    <dgm:cxn modelId="{D2C64BA6-2FB5-469F-B207-E576A179006A}" srcId="{A4C920E2-55D8-4DCC-BA88-34BE98097F19}" destId="{D040A3A6-444C-4A9C-AF28-B89F4F59AD2B}" srcOrd="0" destOrd="0" parTransId="{8F72E8F8-B751-4D7F-B733-C0E3F2A05318}" sibTransId="{05211FA2-6415-44B4-8C09-2026536056FE}"/>
    <dgm:cxn modelId="{5889E4BC-D764-443F-98B6-C379803B88C6}" type="presOf" srcId="{1CBB7CD2-5972-4A34-A617-E277A0ED03E8}" destId="{A9FE06F3-205F-473D-BFCD-7CA7A9D08B75}" srcOrd="0" destOrd="0" presId="urn:microsoft.com/office/officeart/2005/8/layout/arrow5"/>
    <dgm:cxn modelId="{864DECC5-9187-4439-8DF5-F3B1E3E14EDB}" type="presOf" srcId="{A4C920E2-55D8-4DCC-BA88-34BE98097F19}" destId="{BCA6F1BC-44D3-404A-B68D-3CBC02663126}" srcOrd="0" destOrd="0" presId="urn:microsoft.com/office/officeart/2005/8/layout/arrow5"/>
    <dgm:cxn modelId="{A5523ECB-23D5-4BBD-B2D4-AE63F72FF8DA}" srcId="{A4C920E2-55D8-4DCC-BA88-34BE98097F19}" destId="{1CBB7CD2-5972-4A34-A617-E277A0ED03E8}" srcOrd="4" destOrd="0" parTransId="{DD8C3048-E790-446B-8CB5-42A1F8967597}" sibTransId="{4D5D3C23-3425-4CA4-BA09-2405F291896B}"/>
    <dgm:cxn modelId="{C29302E2-A3EB-4DA7-9010-007EF4EC4FFB}" type="presOf" srcId="{EDEC8464-149E-4A16-8DCF-71F209BAA09E}" destId="{0AB32CBB-ADA9-48B4-947B-109EDDCFB650}" srcOrd="0" destOrd="0" presId="urn:microsoft.com/office/officeart/2005/8/layout/arrow5"/>
    <dgm:cxn modelId="{F402C563-A6FC-4102-B43C-37017687D4C3}" type="presParOf" srcId="{BCA6F1BC-44D3-404A-B68D-3CBC02663126}" destId="{E4515892-53A1-4B4B-A983-FB2450BCBDAB}" srcOrd="0" destOrd="0" presId="urn:microsoft.com/office/officeart/2005/8/layout/arrow5"/>
    <dgm:cxn modelId="{08A2885B-0102-454D-988A-CF15C6203E72}" type="presParOf" srcId="{BCA6F1BC-44D3-404A-B68D-3CBC02663126}" destId="{0AB32CBB-ADA9-48B4-947B-109EDDCFB650}" srcOrd="1" destOrd="0" presId="urn:microsoft.com/office/officeart/2005/8/layout/arrow5"/>
    <dgm:cxn modelId="{B076779E-C1F3-44BA-B432-364B8DCAFFE9}" type="presParOf" srcId="{BCA6F1BC-44D3-404A-B68D-3CBC02663126}" destId="{0C959A23-EC07-4E8D-9EEC-2A374A102773}" srcOrd="2" destOrd="0" presId="urn:microsoft.com/office/officeart/2005/8/layout/arrow5"/>
    <dgm:cxn modelId="{9FF875AA-F750-424F-8997-1B708F9FEF4E}" type="presParOf" srcId="{BCA6F1BC-44D3-404A-B68D-3CBC02663126}" destId="{10B37947-C664-41E9-80DE-356C682916F5}" srcOrd="3" destOrd="0" presId="urn:microsoft.com/office/officeart/2005/8/layout/arrow5"/>
    <dgm:cxn modelId="{F4BA4E1E-BCB4-4C47-9091-4ABACCE0CB77}" type="presParOf" srcId="{BCA6F1BC-44D3-404A-B68D-3CBC02663126}" destId="{A9FE06F3-205F-473D-BFCD-7CA7A9D08B75}"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15892-53A1-4B4B-A983-FB2450BCBDAB}">
      <dsp:nvSpPr>
        <dsp:cNvPr id="0" name=""/>
        <dsp:cNvSpPr/>
      </dsp:nvSpPr>
      <dsp:spPr>
        <a:xfrm>
          <a:off x="2104012" y="1068"/>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nb-NO" sz="3500" kern="1200"/>
            <a:t>O</a:t>
          </a:r>
          <a:endParaRPr lang="en-US" sz="3500" kern="1200"/>
        </a:p>
      </dsp:txBody>
      <dsp:txXfrm>
        <a:off x="2606486" y="1068"/>
        <a:ext cx="1004947" cy="1658163"/>
      </dsp:txXfrm>
    </dsp:sp>
    <dsp:sp modelId="{0AB32CBB-ADA9-48B4-947B-109EDDCFB650}">
      <dsp:nvSpPr>
        <dsp:cNvPr id="0" name=""/>
        <dsp:cNvSpPr/>
      </dsp:nvSpPr>
      <dsp:spPr>
        <a:xfrm rot="4320000">
          <a:off x="3791385" y="1227017"/>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nb-NO" sz="3500" kern="1200"/>
            <a:t>C</a:t>
          </a:r>
          <a:endParaRPr lang="en-US" sz="3500" kern="1200"/>
        </a:p>
      </dsp:txBody>
      <dsp:txXfrm rot="-5400000">
        <a:off x="4134509" y="1675146"/>
        <a:ext cx="1658163" cy="1004947"/>
      </dsp:txXfrm>
    </dsp:sp>
    <dsp:sp modelId="{0C959A23-EC07-4E8D-9EEC-2A374A102773}">
      <dsp:nvSpPr>
        <dsp:cNvPr id="0" name=""/>
        <dsp:cNvSpPr/>
      </dsp:nvSpPr>
      <dsp:spPr>
        <a:xfrm rot="8640000">
          <a:off x="3146866" y="3210643"/>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nb-NO" sz="3500" kern="1200"/>
            <a:t>E</a:t>
          </a:r>
          <a:endParaRPr lang="en-US" sz="3500" kern="1200"/>
        </a:p>
      </dsp:txBody>
      <dsp:txXfrm rot="10800000">
        <a:off x="3752710" y="3528787"/>
        <a:ext cx="1004947" cy="1658163"/>
      </dsp:txXfrm>
    </dsp:sp>
    <dsp:sp modelId="{10B37947-C664-41E9-80DE-356C682916F5}">
      <dsp:nvSpPr>
        <dsp:cNvPr id="0" name=""/>
        <dsp:cNvSpPr/>
      </dsp:nvSpPr>
      <dsp:spPr>
        <a:xfrm rot="12960000">
          <a:off x="1061159" y="3210643"/>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nb-NO" sz="3500" kern="1200"/>
            <a:t>A</a:t>
          </a:r>
          <a:endParaRPr lang="en-US" sz="3500" kern="1200"/>
        </a:p>
      </dsp:txBody>
      <dsp:txXfrm rot="10800000">
        <a:off x="1460261" y="3528786"/>
        <a:ext cx="1004947" cy="1658163"/>
      </dsp:txXfrm>
    </dsp:sp>
    <dsp:sp modelId="{A9FE06F3-205F-473D-BFCD-7CA7A9D08B75}">
      <dsp:nvSpPr>
        <dsp:cNvPr id="0" name=""/>
        <dsp:cNvSpPr/>
      </dsp:nvSpPr>
      <dsp:spPr>
        <a:xfrm rot="17280000">
          <a:off x="416639" y="1227017"/>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nb-NO" sz="3500" kern="1200"/>
            <a:t>N</a:t>
          </a:r>
          <a:endParaRPr lang="en-US" sz="3500" kern="1200"/>
        </a:p>
      </dsp:txBody>
      <dsp:txXfrm rot="5400000">
        <a:off x="425247" y="1675145"/>
        <a:ext cx="1658163" cy="100494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Nobles, C. (2022). Stress, Burnout, and Security Fatigue in Cybersecurity: A Human Factors Problem. </a:t>
            </a:r>
            <a:r>
              <a:rPr lang="en-US" b="0" i="1" dirty="0">
                <a:solidFill>
                  <a:srgbClr val="222222"/>
                </a:solidFill>
                <a:effectLst/>
                <a:latin typeface="Arial" panose="020B0604020202020204" pitchFamily="34" charset="0"/>
              </a:rPr>
              <a:t>HOLISTICA–Journal of Business and Public Administration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a:t>
            </a:r>
            <a:r>
              <a:rPr lang="en-US" b="0" i="0" dirty="0">
                <a:solidFill>
                  <a:srgbClr val="222222"/>
                </a:solidFill>
                <a:effectLst/>
                <a:latin typeface="Arial" panose="020B0604020202020204" pitchFamily="34" charset="0"/>
              </a:rPr>
              <a:t>(1), 49-72.</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46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https://venturebeat.com/security/mental-health-cybersecurity-analysts/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54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SEKURO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66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Tines,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48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0" dirty="0">
                <a:solidFill>
                  <a:srgbClr val="2A2A2A"/>
                </a:solidFill>
                <a:effectLst/>
                <a:latin typeface="Source Sans Pro" panose="020B0503030403020204" pitchFamily="34" charset="0"/>
              </a:rPr>
              <a:t>D </a:t>
            </a:r>
            <a:r>
              <a:rPr lang="nb-NO" b="0" i="0" dirty="0" err="1">
                <a:solidFill>
                  <a:srgbClr val="2A2A2A"/>
                </a:solidFill>
                <a:effectLst/>
                <a:latin typeface="Source Sans Pro" panose="020B0503030403020204" pitchFamily="34" charset="0"/>
              </a:rPr>
              <a:t>Lalloo</a:t>
            </a:r>
            <a:r>
              <a:rPr lang="nb-NO" b="0" i="0" dirty="0">
                <a:solidFill>
                  <a:srgbClr val="2A2A2A"/>
                </a:solidFill>
                <a:effectLst/>
                <a:latin typeface="Source Sans Pro" panose="020B0503030403020204" pitchFamily="34" charset="0"/>
              </a:rPr>
              <a:t>, J </a:t>
            </a:r>
            <a:r>
              <a:rPr lang="nb-NO" b="0" i="0" dirty="0" err="1">
                <a:solidFill>
                  <a:srgbClr val="2A2A2A"/>
                </a:solidFill>
                <a:effectLst/>
                <a:latin typeface="Source Sans Pro" panose="020B0503030403020204" pitchFamily="34" charset="0"/>
              </a:rPr>
              <a:t>Lewsey</a:t>
            </a:r>
            <a:r>
              <a:rPr lang="nb-NO" b="0" i="0" dirty="0">
                <a:solidFill>
                  <a:srgbClr val="2A2A2A"/>
                </a:solidFill>
                <a:effectLst/>
                <a:latin typeface="Source Sans Pro" panose="020B0503030403020204" pitchFamily="34" charset="0"/>
              </a:rPr>
              <a:t>, S V </a:t>
            </a:r>
            <a:r>
              <a:rPr lang="nb-NO" b="0" i="0" dirty="0" err="1">
                <a:solidFill>
                  <a:srgbClr val="2A2A2A"/>
                </a:solidFill>
                <a:effectLst/>
                <a:latin typeface="Source Sans Pro" panose="020B0503030403020204" pitchFamily="34" charset="0"/>
              </a:rPr>
              <a:t>Katikireddi</a:t>
            </a:r>
            <a:r>
              <a:rPr lang="nb-NO" b="0" i="0" dirty="0">
                <a:solidFill>
                  <a:srgbClr val="2A2A2A"/>
                </a:solidFill>
                <a:effectLst/>
                <a:latin typeface="Source Sans Pro" panose="020B0503030403020204" pitchFamily="34" charset="0"/>
              </a:rPr>
              <a:t>, E B </a:t>
            </a:r>
            <a:r>
              <a:rPr lang="nb-NO" b="0" i="0" dirty="0" err="1">
                <a:solidFill>
                  <a:srgbClr val="2A2A2A"/>
                </a:solidFill>
                <a:effectLst/>
                <a:latin typeface="Source Sans Pro" panose="020B0503030403020204" pitchFamily="34" charset="0"/>
              </a:rPr>
              <a:t>Macdonald</a:t>
            </a:r>
            <a:r>
              <a:rPr lang="nb-NO" b="0" i="0" dirty="0">
                <a:solidFill>
                  <a:srgbClr val="2A2A2A"/>
                </a:solidFill>
                <a:effectLst/>
                <a:latin typeface="Source Sans Pro" panose="020B0503030403020204" pitchFamily="34" charset="0"/>
              </a:rPr>
              <a:t>, E </a:t>
            </a:r>
            <a:r>
              <a:rPr lang="nb-NO" b="0" i="0" dirty="0" err="1">
                <a:solidFill>
                  <a:srgbClr val="2A2A2A"/>
                </a:solidFill>
                <a:effectLst/>
                <a:latin typeface="Source Sans Pro" panose="020B0503030403020204" pitchFamily="34" charset="0"/>
              </a:rPr>
              <a:t>Demou</a:t>
            </a:r>
            <a:r>
              <a:rPr lang="nb-NO" b="0" i="0" dirty="0">
                <a:solidFill>
                  <a:srgbClr val="2A2A2A"/>
                </a:solidFill>
                <a:effectLst/>
                <a:latin typeface="Source Sans Pro" panose="020B0503030403020204" pitchFamily="34" charset="0"/>
              </a:rPr>
              <a:t>, Health, lifestyle and </a:t>
            </a:r>
            <a:r>
              <a:rPr lang="nb-NO" b="0" i="0" dirty="0" err="1">
                <a:solidFill>
                  <a:srgbClr val="2A2A2A"/>
                </a:solidFill>
                <a:effectLst/>
                <a:latin typeface="Source Sans Pro" panose="020B0503030403020204" pitchFamily="34" charset="0"/>
              </a:rPr>
              <a:t>occupational</a:t>
            </a:r>
            <a:r>
              <a:rPr lang="nb-NO" b="0" i="0" dirty="0">
                <a:solidFill>
                  <a:srgbClr val="2A2A2A"/>
                </a:solidFill>
                <a:effectLst/>
                <a:latin typeface="Source Sans Pro" panose="020B0503030403020204" pitchFamily="34" charset="0"/>
              </a:rPr>
              <a:t> risks in Information Technology </a:t>
            </a:r>
            <a:r>
              <a:rPr lang="nb-NO" b="0" i="0" dirty="0" err="1">
                <a:solidFill>
                  <a:srgbClr val="2A2A2A"/>
                </a:solidFill>
                <a:effectLst/>
                <a:latin typeface="Source Sans Pro" panose="020B0503030403020204" pitchFamily="34" charset="0"/>
              </a:rPr>
              <a:t>workers</a:t>
            </a:r>
            <a:r>
              <a:rPr lang="nb-NO" b="0" i="0" dirty="0">
                <a:solidFill>
                  <a:srgbClr val="2A2A2A"/>
                </a:solidFill>
                <a:effectLst/>
                <a:latin typeface="Source Sans Pro" panose="020B0503030403020204" pitchFamily="34" charset="0"/>
              </a:rPr>
              <a:t>, </a:t>
            </a:r>
            <a:r>
              <a:rPr lang="nb-NO" b="0" i="1" dirty="0" err="1">
                <a:solidFill>
                  <a:srgbClr val="2A2A2A"/>
                </a:solidFill>
                <a:effectLst/>
                <a:latin typeface="Source Sans Pro" panose="020B0503030403020204" pitchFamily="34" charset="0"/>
              </a:rPr>
              <a:t>Occupational</a:t>
            </a:r>
            <a:r>
              <a:rPr lang="nb-NO" b="0" i="1" dirty="0">
                <a:solidFill>
                  <a:srgbClr val="2A2A2A"/>
                </a:solidFill>
                <a:effectLst/>
                <a:latin typeface="Source Sans Pro" panose="020B0503030403020204" pitchFamily="34" charset="0"/>
              </a:rPr>
              <a:t> </a:t>
            </a:r>
            <a:r>
              <a:rPr lang="nb-NO" b="0" i="1" dirty="0" err="1">
                <a:solidFill>
                  <a:srgbClr val="2A2A2A"/>
                </a:solidFill>
                <a:effectLst/>
                <a:latin typeface="Source Sans Pro" panose="020B0503030403020204" pitchFamily="34" charset="0"/>
              </a:rPr>
              <a:t>Medicine</a:t>
            </a:r>
            <a:r>
              <a:rPr lang="nb-NO" b="0" i="0" dirty="0">
                <a:solidFill>
                  <a:srgbClr val="2A2A2A"/>
                </a:solidFill>
                <a:effectLst/>
                <a:latin typeface="Source Sans Pro" panose="020B0503030403020204" pitchFamily="34" charset="0"/>
              </a:rPr>
              <a:t>, Volume 71, </a:t>
            </a:r>
            <a:r>
              <a:rPr lang="nb-NO" b="0" i="0" dirty="0" err="1">
                <a:solidFill>
                  <a:srgbClr val="2A2A2A"/>
                </a:solidFill>
                <a:effectLst/>
                <a:latin typeface="Source Sans Pro" panose="020B0503030403020204" pitchFamily="34" charset="0"/>
              </a:rPr>
              <a:t>Issue</a:t>
            </a:r>
            <a:r>
              <a:rPr lang="nb-NO" b="0" i="0" dirty="0">
                <a:solidFill>
                  <a:srgbClr val="2A2A2A"/>
                </a:solidFill>
                <a:effectLst/>
                <a:latin typeface="Source Sans Pro" panose="020B0503030403020204" pitchFamily="34" charset="0"/>
              </a:rPr>
              <a:t> 2, </a:t>
            </a:r>
            <a:r>
              <a:rPr lang="nb-NO" b="0" i="0" dirty="0" err="1">
                <a:solidFill>
                  <a:srgbClr val="2A2A2A"/>
                </a:solidFill>
                <a:effectLst/>
                <a:latin typeface="Source Sans Pro" panose="020B0503030403020204" pitchFamily="34" charset="0"/>
              </a:rPr>
              <a:t>March</a:t>
            </a:r>
            <a:r>
              <a:rPr lang="nb-NO" b="0" i="0" dirty="0">
                <a:solidFill>
                  <a:srgbClr val="2A2A2A"/>
                </a:solidFill>
                <a:effectLst/>
                <a:latin typeface="Source Sans Pro" panose="020B0503030403020204" pitchFamily="34" charset="0"/>
              </a:rPr>
              <a:t> 2021, Pages 68–74,</a:t>
            </a:r>
          </a:p>
          <a:p>
            <a:endParaRPr lang="nb-NO" b="0" i="0" dirty="0">
              <a:solidFill>
                <a:srgbClr val="2A2A2A"/>
              </a:solidFill>
              <a:effectLst/>
              <a:latin typeface="Source Sans Pro" panose="020B0503030403020204" pitchFamily="34" charset="0"/>
            </a:endParaRPr>
          </a:p>
          <a:p>
            <a:r>
              <a:rPr lang="nb-NO" b="0" i="0" dirty="0">
                <a:solidFill>
                  <a:srgbClr val="2A2A2A"/>
                </a:solidFill>
                <a:effectLst/>
                <a:latin typeface="Source Sans Pro" panose="020B0503030403020204" pitchFamily="34" charset="0"/>
              </a:rPr>
              <a:t>IT: Less smoking </a:t>
            </a:r>
            <a:r>
              <a:rPr lang="nb-NO" b="0" i="0" dirty="0" err="1">
                <a:solidFill>
                  <a:srgbClr val="2A2A2A"/>
                </a:solidFill>
                <a:effectLst/>
                <a:latin typeface="Source Sans Pro" panose="020B0503030403020204" pitchFamily="34" charset="0"/>
              </a:rPr>
              <a:t>than</a:t>
            </a:r>
            <a:r>
              <a:rPr lang="nb-NO" b="0" i="0" dirty="0">
                <a:solidFill>
                  <a:srgbClr val="2A2A2A"/>
                </a:solidFill>
                <a:effectLst/>
                <a:latin typeface="Source Sans Pro" panose="020B0503030403020204" pitchFamily="34" charset="0"/>
              </a:rPr>
              <a:t> </a:t>
            </a:r>
            <a:r>
              <a:rPr lang="nb-NO" b="0" i="0" dirty="0" err="1">
                <a:solidFill>
                  <a:srgbClr val="2A2A2A"/>
                </a:solidFill>
                <a:effectLst/>
                <a:latin typeface="Source Sans Pro" panose="020B0503030403020204" pitchFamily="34" charset="0"/>
              </a:rPr>
              <a:t>other</a:t>
            </a:r>
            <a:r>
              <a:rPr lang="nb-NO" b="0" i="0" dirty="0">
                <a:solidFill>
                  <a:srgbClr val="2A2A2A"/>
                </a:solidFill>
                <a:effectLst/>
                <a:latin typeface="Source Sans Pro" panose="020B0503030403020204" pitchFamily="34" charset="0"/>
              </a:rPr>
              <a:t> </a:t>
            </a:r>
            <a:r>
              <a:rPr lang="nb-NO" b="0" i="0" dirty="0" err="1">
                <a:solidFill>
                  <a:srgbClr val="2A2A2A"/>
                </a:solidFill>
                <a:effectLst/>
                <a:latin typeface="Source Sans Pro" panose="020B0503030403020204" pitchFamily="34" charset="0"/>
              </a:rPr>
              <a:t>domains</a:t>
            </a:r>
            <a:r>
              <a:rPr lang="nb-NO" b="0" i="0" dirty="0">
                <a:solidFill>
                  <a:srgbClr val="2A2A2A"/>
                </a:solidFill>
                <a:effectLst/>
                <a:latin typeface="Source Sans Pro" panose="020B0503030403020204" pitchFamily="34" charset="0"/>
              </a:rPr>
              <a:t>, </a:t>
            </a:r>
            <a:r>
              <a:rPr lang="nb-NO" b="0" i="0" dirty="0" err="1">
                <a:solidFill>
                  <a:srgbClr val="2A2A2A"/>
                </a:solidFill>
                <a:effectLst/>
                <a:latin typeface="Source Sans Pro" panose="020B0503030403020204" pitchFamily="34" charset="0"/>
              </a:rPr>
              <a:t>but</a:t>
            </a:r>
            <a:r>
              <a:rPr lang="nb-NO" b="0" i="0" dirty="0">
                <a:solidFill>
                  <a:srgbClr val="2A2A2A"/>
                </a:solidFill>
                <a:effectLst/>
                <a:latin typeface="Source Sans Pro" panose="020B0503030403020204" pitchFamily="34" charset="0"/>
              </a:rPr>
              <a:t> IT managers </a:t>
            </a:r>
            <a:r>
              <a:rPr lang="nb-NO" b="0" i="0" dirty="0" err="1">
                <a:solidFill>
                  <a:srgbClr val="2A2A2A"/>
                </a:solidFill>
                <a:effectLst/>
                <a:latin typeface="Source Sans Pro" panose="020B0503030403020204" pitchFamily="34" charset="0"/>
              </a:rPr>
              <a:t>smoke</a:t>
            </a:r>
            <a:r>
              <a:rPr lang="nb-NO" b="0" i="0" dirty="0">
                <a:solidFill>
                  <a:srgbClr val="2A2A2A"/>
                </a:solidFill>
                <a:effectLst/>
                <a:latin typeface="Source Sans Pro" panose="020B0503030403020204" pitchFamily="34" charset="0"/>
              </a:rPr>
              <a:t> more </a:t>
            </a:r>
            <a:r>
              <a:rPr lang="nb-NO" b="0" i="0" dirty="0" err="1">
                <a:solidFill>
                  <a:srgbClr val="2A2A2A"/>
                </a:solidFill>
                <a:effectLst/>
                <a:latin typeface="Source Sans Pro" panose="020B0503030403020204" pitchFamily="34" charset="0"/>
              </a:rPr>
              <a:t>than</a:t>
            </a:r>
            <a:r>
              <a:rPr lang="nb-NO" b="0" i="0" dirty="0">
                <a:solidFill>
                  <a:srgbClr val="2A2A2A"/>
                </a:solidFill>
                <a:effectLst/>
                <a:latin typeface="Source Sans Pro" panose="020B0503030403020204" pitchFamily="34" charset="0"/>
              </a:rPr>
              <a:t> IT </a:t>
            </a:r>
            <a:r>
              <a:rPr lang="nb-NO" b="0" i="0" dirty="0" err="1">
                <a:solidFill>
                  <a:srgbClr val="2A2A2A"/>
                </a:solidFill>
                <a:effectLst/>
                <a:latin typeface="Source Sans Pro" panose="020B0503030403020204" pitchFamily="34" charset="0"/>
              </a:rPr>
              <a:t>professionals</a:t>
            </a:r>
            <a:endParaRPr lang="nb-NO" b="0" i="0" dirty="0">
              <a:solidFill>
                <a:srgbClr val="2A2A2A"/>
              </a:solidFill>
              <a:effectLst/>
              <a:latin typeface="Source Sans Pro" panose="020B0503030403020204" pitchFamily="34" charset="0"/>
            </a:endParaRPr>
          </a:p>
          <a:p>
            <a:r>
              <a:rPr lang="nb-NO" b="0" i="0" dirty="0">
                <a:solidFill>
                  <a:srgbClr val="2A2A2A"/>
                </a:solidFill>
                <a:effectLst/>
                <a:latin typeface="Source Sans Pro" panose="020B0503030403020204" pitchFamily="34" charset="0"/>
              </a:rPr>
              <a:t>Same w BMI. Less </a:t>
            </a:r>
            <a:r>
              <a:rPr lang="nb-NO" b="0" i="0" dirty="0" err="1">
                <a:solidFill>
                  <a:srgbClr val="2A2A2A"/>
                </a:solidFill>
                <a:effectLst/>
                <a:latin typeface="Source Sans Pro" panose="020B0503030403020204" pitchFamily="34" charset="0"/>
              </a:rPr>
              <a:t>than</a:t>
            </a:r>
            <a:r>
              <a:rPr lang="nb-NO" b="0" i="0" dirty="0">
                <a:solidFill>
                  <a:srgbClr val="2A2A2A"/>
                </a:solidFill>
                <a:effectLst/>
                <a:latin typeface="Source Sans Pro" panose="020B0503030403020204" pitchFamily="34" charset="0"/>
              </a:rPr>
              <a:t> all </a:t>
            </a:r>
            <a:r>
              <a:rPr lang="nb-NO" b="0" i="0" dirty="0" err="1">
                <a:solidFill>
                  <a:srgbClr val="2A2A2A"/>
                </a:solidFill>
                <a:effectLst/>
                <a:latin typeface="Source Sans Pro" panose="020B0503030403020204" pitchFamily="34" charset="0"/>
              </a:rPr>
              <a:t>workers</a:t>
            </a:r>
            <a:r>
              <a:rPr lang="nb-NO" b="0" i="0" dirty="0">
                <a:solidFill>
                  <a:srgbClr val="2A2A2A"/>
                </a:solidFill>
                <a:effectLst/>
                <a:latin typeface="Source Sans Pro" panose="020B0503030403020204" pitchFamily="34" charset="0"/>
              </a:rPr>
              <a:t> </a:t>
            </a:r>
            <a:r>
              <a:rPr lang="nb-NO" b="0" i="0" dirty="0" err="1">
                <a:solidFill>
                  <a:srgbClr val="2A2A2A"/>
                </a:solidFill>
                <a:effectLst/>
                <a:latin typeface="Source Sans Pro" panose="020B0503030403020204" pitchFamily="34" charset="0"/>
              </a:rPr>
              <a:t>but</a:t>
            </a:r>
            <a:r>
              <a:rPr lang="nb-NO" b="0" i="0" dirty="0">
                <a:solidFill>
                  <a:srgbClr val="2A2A2A"/>
                </a:solidFill>
                <a:effectLst/>
                <a:latin typeface="Source Sans Pro" panose="020B0503030403020204" pitchFamily="34" charset="0"/>
              </a:rPr>
              <a:t> managers </a:t>
            </a:r>
            <a:r>
              <a:rPr lang="nb-NO" b="0" i="0" dirty="0" err="1">
                <a:solidFill>
                  <a:srgbClr val="2A2A2A"/>
                </a:solidFill>
                <a:effectLst/>
                <a:latin typeface="Source Sans Pro" panose="020B0503030403020204" pitchFamily="34" charset="0"/>
              </a:rPr>
              <a:t>higher</a:t>
            </a:r>
            <a:r>
              <a:rPr lang="nb-NO" b="0" i="0" dirty="0">
                <a:solidFill>
                  <a:srgbClr val="2A2A2A"/>
                </a:solidFill>
                <a:effectLst/>
                <a:latin typeface="Source Sans Pro" panose="020B0503030403020204" pitchFamily="34" charset="0"/>
              </a:rPr>
              <a:t> BMI (same w </a:t>
            </a:r>
            <a:r>
              <a:rPr lang="nb-NO" b="0" i="0" dirty="0" err="1">
                <a:solidFill>
                  <a:srgbClr val="2A2A2A"/>
                </a:solidFill>
                <a:effectLst/>
                <a:latin typeface="Source Sans Pro" panose="020B0503030403020204" pitchFamily="34" charset="0"/>
              </a:rPr>
              <a:t>sleep</a:t>
            </a:r>
            <a:r>
              <a:rPr lang="nb-NO" b="0" i="0" dirty="0">
                <a:solidFill>
                  <a:srgbClr val="2A2A2A"/>
                </a:solidFill>
                <a:effectLst/>
                <a:latin typeface="Source Sans Pro" panose="020B0503030403020204" pitchFamily="34" charset="0"/>
              </a:rPr>
              <a:t>)</a:t>
            </a:r>
          </a:p>
          <a:p>
            <a:r>
              <a:rPr lang="nb-NO" b="0" i="0" dirty="0">
                <a:solidFill>
                  <a:srgbClr val="2A2A2A"/>
                </a:solidFill>
                <a:effectLst/>
                <a:latin typeface="Source Sans Pro" panose="020B0503030403020204" pitchFamily="34" charset="0"/>
              </a:rPr>
              <a:t>IT </a:t>
            </a:r>
            <a:r>
              <a:rPr lang="nb-NO" b="0" i="0" dirty="0" err="1">
                <a:solidFill>
                  <a:srgbClr val="2A2A2A"/>
                </a:solidFill>
                <a:effectLst/>
                <a:latin typeface="Source Sans Pro" panose="020B0503030403020204" pitchFamily="34" charset="0"/>
              </a:rPr>
              <a:t>workers</a:t>
            </a:r>
            <a:r>
              <a:rPr lang="nb-NO" b="0" i="0" dirty="0">
                <a:solidFill>
                  <a:srgbClr val="2A2A2A"/>
                </a:solidFill>
                <a:effectLst/>
                <a:latin typeface="Source Sans Pro" panose="020B0503030403020204" pitchFamily="34" charset="0"/>
              </a:rPr>
              <a:t> more screen time </a:t>
            </a:r>
            <a:r>
              <a:rPr lang="nb-NO" b="0" i="0" dirty="0" err="1">
                <a:solidFill>
                  <a:srgbClr val="2A2A2A"/>
                </a:solidFill>
                <a:effectLst/>
                <a:latin typeface="Source Sans Pro" panose="020B0503030403020204" pitchFamily="34" charset="0"/>
              </a:rPr>
              <a:t>aafter</a:t>
            </a:r>
            <a:r>
              <a:rPr lang="nb-NO" b="0" i="0" dirty="0">
                <a:solidFill>
                  <a:srgbClr val="2A2A2A"/>
                </a:solidFill>
                <a:effectLst/>
                <a:latin typeface="Source Sans Pro" panose="020B0503030403020204" pitchFamily="34" charset="0"/>
              </a:rPr>
              <a:t> </a:t>
            </a:r>
            <a:r>
              <a:rPr lang="nb-NO" b="0" i="0" dirty="0" err="1">
                <a:solidFill>
                  <a:srgbClr val="2A2A2A"/>
                </a:solidFill>
                <a:effectLst/>
                <a:latin typeface="Source Sans Pro" panose="020B0503030403020204" pitchFamily="34" charset="0"/>
              </a:rPr>
              <a:t>work</a:t>
            </a:r>
            <a:endParaRPr lang="nb-NO" b="0" i="0" dirty="0">
              <a:solidFill>
                <a:srgbClr val="2A2A2A"/>
              </a:solidFill>
              <a:effectLst/>
              <a:latin typeface="Source Sans Pro" panose="020B0503030403020204" pitchFamily="34" charset="0"/>
            </a:endParaRPr>
          </a:p>
          <a:p>
            <a:r>
              <a:rPr lang="nb-NO" b="0" i="0" dirty="0" err="1">
                <a:solidFill>
                  <a:srgbClr val="2A2A2A"/>
                </a:solidFill>
                <a:effectLst/>
                <a:latin typeface="Source Sans Pro" panose="020B0503030403020204" pitchFamily="34" charset="0"/>
              </a:rPr>
              <a:t>Alcohol</a:t>
            </a:r>
            <a:r>
              <a:rPr lang="nb-NO" b="0" i="0" dirty="0">
                <a:solidFill>
                  <a:srgbClr val="2A2A2A"/>
                </a:solidFill>
                <a:effectLst/>
                <a:latin typeface="Source Sans Pro" panose="020B0503030403020204" pitchFamily="34" charset="0"/>
              </a:rPr>
              <a:t> and </a:t>
            </a:r>
            <a:r>
              <a:rPr lang="nb-NO" b="0" i="0" dirty="0" err="1">
                <a:solidFill>
                  <a:srgbClr val="2A2A2A"/>
                </a:solidFill>
                <a:effectLst/>
                <a:latin typeface="Source Sans Pro" panose="020B0503030403020204" pitchFamily="34" charset="0"/>
              </a:rPr>
              <a:t>other</a:t>
            </a:r>
            <a:r>
              <a:rPr lang="nb-NO" b="0" i="0" dirty="0">
                <a:solidFill>
                  <a:srgbClr val="2A2A2A"/>
                </a:solidFill>
                <a:effectLst/>
                <a:latin typeface="Source Sans Pro" panose="020B0503030403020204" pitchFamily="34" charset="0"/>
              </a:rPr>
              <a:t> </a:t>
            </a:r>
            <a:r>
              <a:rPr lang="nb-NO" b="0" i="0" dirty="0" err="1">
                <a:solidFill>
                  <a:srgbClr val="2A2A2A"/>
                </a:solidFill>
                <a:effectLst/>
                <a:latin typeface="Source Sans Pro" panose="020B0503030403020204" pitchFamily="34" charset="0"/>
              </a:rPr>
              <a:t>aspects</a:t>
            </a:r>
            <a:r>
              <a:rPr lang="nb-NO" b="0" i="0" dirty="0">
                <a:solidFill>
                  <a:srgbClr val="2A2A2A"/>
                </a:solidFill>
                <a:effectLst/>
                <a:latin typeface="Source Sans Pro" panose="020B0503030403020204" pitchFamily="34" charset="0"/>
              </a:rPr>
              <a:t> the same</a:t>
            </a:r>
          </a:p>
          <a:p>
            <a:r>
              <a:rPr lang="nb-NO" b="0" i="0" dirty="0">
                <a:solidFill>
                  <a:srgbClr val="2A2A2A"/>
                </a:solidFill>
                <a:effectLst/>
                <a:latin typeface="Source Sans Pro" panose="020B0503030403020204" pitchFamily="34" charset="0"/>
              </a:rPr>
              <a:t>BUT: IT </a:t>
            </a:r>
            <a:r>
              <a:rPr lang="nb-NO" b="0" i="0" dirty="0" err="1">
                <a:solidFill>
                  <a:srgbClr val="2A2A2A"/>
                </a:solidFill>
                <a:effectLst/>
                <a:latin typeface="Source Sans Pro" panose="020B0503030403020204" pitchFamily="34" charset="0"/>
              </a:rPr>
              <a:t>workers</a:t>
            </a:r>
            <a:r>
              <a:rPr lang="nb-NO" b="0" i="0" dirty="0">
                <a:solidFill>
                  <a:srgbClr val="2A2A2A"/>
                </a:solidFill>
                <a:effectLst/>
                <a:latin typeface="Source Sans Pro" panose="020B0503030403020204" pitchFamily="34" charset="0"/>
              </a:rPr>
              <a:t> </a:t>
            </a:r>
            <a:r>
              <a:rPr lang="nb-NO" b="0" i="0" dirty="0" err="1">
                <a:solidFill>
                  <a:srgbClr val="2A2A2A"/>
                </a:solidFill>
                <a:effectLst/>
                <a:latin typeface="Source Sans Pro" panose="020B0503030403020204" pitchFamily="34" charset="0"/>
              </a:rPr>
              <a:t>Unhappy</a:t>
            </a:r>
            <a:r>
              <a:rPr lang="nb-NO" b="0" i="0" dirty="0">
                <a:solidFill>
                  <a:srgbClr val="2A2A2A"/>
                </a:solidFill>
                <a:effectLst/>
                <a:latin typeface="Source Sans Pro" panose="020B0503030403020204" pitchFamily="34" charset="0"/>
              </a:rPr>
              <a:t>! (OR1.67) </a:t>
            </a:r>
            <a:r>
              <a:rPr lang="nb-NO" b="0" i="0" dirty="0" err="1">
                <a:solidFill>
                  <a:srgbClr val="2A2A2A"/>
                </a:solidFill>
                <a:effectLst/>
                <a:latin typeface="Source Sans Pro" panose="020B0503030403020204" pitchFamily="34" charset="0"/>
              </a:rPr>
              <a:t>Cohen’sd</a:t>
            </a:r>
            <a:r>
              <a:rPr lang="nb-NO" b="0" i="0" dirty="0">
                <a:solidFill>
                  <a:srgbClr val="2A2A2A"/>
                </a:solidFill>
                <a:effectLst/>
                <a:latin typeface="Source Sans Pro" panose="020B0503030403020204" pitchFamily="34" charset="0"/>
              </a:rPr>
              <a:t> =.283</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18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Google Sans"/>
              </a:rPr>
              <a:t>Tender-mindedness: </a:t>
            </a:r>
            <a:r>
              <a:rPr lang="en-US" b="0" i="0" dirty="0">
                <a:solidFill>
                  <a:srgbClr val="E2EEFF"/>
                </a:solidFill>
                <a:effectLst/>
                <a:latin typeface="Google Sans"/>
              </a:rPr>
              <a:t>People who score higher in this facet tend to </a:t>
            </a:r>
            <a:r>
              <a:rPr lang="en-US" b="0" i="0" dirty="0" err="1">
                <a:solidFill>
                  <a:srgbClr val="E2EEFF"/>
                </a:solidFill>
                <a:effectLst/>
                <a:latin typeface="Google Sans"/>
              </a:rPr>
              <a:t>sympathise</a:t>
            </a:r>
            <a:r>
              <a:rPr lang="en-US" b="0" i="0" dirty="0">
                <a:solidFill>
                  <a:srgbClr val="E2EEFF"/>
                </a:solidFill>
                <a:effectLst/>
                <a:latin typeface="Google Sans"/>
              </a:rPr>
              <a:t> easily with others and are deeply concerned with the needs of others</a:t>
            </a:r>
            <a:r>
              <a:rPr lang="en-US" b="0" i="0" dirty="0">
                <a:solidFill>
                  <a:srgbClr val="BDC1C6"/>
                </a:solidFill>
                <a:effectLst/>
                <a:latin typeface="Google Sans"/>
              </a:rPr>
              <a:t>. People low in tender-mindedness are less inclined to make decisions based on sympathy, rather they are more likely to use logic in these instances.</a:t>
            </a:r>
          </a:p>
          <a:p>
            <a:endParaRPr lang="en-US" b="0" i="0" dirty="0">
              <a:solidFill>
                <a:srgbClr val="BDC1C6"/>
              </a:solidFill>
              <a:effectLst/>
              <a:latin typeface="Google Sans"/>
            </a:endParaRPr>
          </a:p>
          <a:p>
            <a:r>
              <a:rPr lang="en-US" dirty="0"/>
              <a:t>five narrow traits, aggression, self-directed learning, optimism, and work drive, tough-mindedness = higher GPA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06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Arial" panose="020B0604020202020204" pitchFamily="34" charset="0"/>
              </a:rPr>
              <a:t>Lamers</a:t>
            </a:r>
            <a:r>
              <a:rPr lang="en-US" b="0" i="0" dirty="0">
                <a:solidFill>
                  <a:srgbClr val="222222"/>
                </a:solidFill>
                <a:effectLst/>
                <a:latin typeface="Arial" panose="020B0604020202020204" pitchFamily="34" charset="0"/>
              </a:rPr>
              <a:t>, S. M., </a:t>
            </a:r>
            <a:r>
              <a:rPr lang="en-US" b="0" i="0" dirty="0" err="1">
                <a:solidFill>
                  <a:srgbClr val="222222"/>
                </a:solidFill>
                <a:effectLst/>
                <a:latin typeface="Arial" panose="020B0604020202020204" pitchFamily="34" charset="0"/>
              </a:rPr>
              <a:t>Westerhof</a:t>
            </a:r>
            <a:r>
              <a:rPr lang="en-US" b="0" i="0" dirty="0">
                <a:solidFill>
                  <a:srgbClr val="222222"/>
                </a:solidFill>
                <a:effectLst/>
                <a:latin typeface="Arial" panose="020B0604020202020204" pitchFamily="34" charset="0"/>
              </a:rPr>
              <a:t>, G. J., </a:t>
            </a:r>
            <a:r>
              <a:rPr lang="en-US" b="0" i="0" dirty="0" err="1">
                <a:solidFill>
                  <a:srgbClr val="222222"/>
                </a:solidFill>
                <a:effectLst/>
                <a:latin typeface="Arial" panose="020B0604020202020204" pitchFamily="34" charset="0"/>
              </a:rPr>
              <a:t>Kovács</a:t>
            </a:r>
            <a:r>
              <a:rPr lang="en-US" b="0" i="0" dirty="0">
                <a:solidFill>
                  <a:srgbClr val="222222"/>
                </a:solidFill>
                <a:effectLst/>
                <a:latin typeface="Arial" panose="020B0604020202020204" pitchFamily="34" charset="0"/>
              </a:rPr>
              <a:t>, V., &amp; </a:t>
            </a:r>
            <a:r>
              <a:rPr lang="en-US" b="0" i="0" dirty="0" err="1">
                <a:solidFill>
                  <a:srgbClr val="222222"/>
                </a:solidFill>
                <a:effectLst/>
                <a:latin typeface="Arial" panose="020B0604020202020204" pitchFamily="34" charset="0"/>
              </a:rPr>
              <a:t>Bohlmeijer</a:t>
            </a:r>
            <a:r>
              <a:rPr lang="en-US" b="0" i="0" dirty="0">
                <a:solidFill>
                  <a:srgbClr val="222222"/>
                </a:solidFill>
                <a:effectLst/>
                <a:latin typeface="Arial" panose="020B0604020202020204" pitchFamily="34" charset="0"/>
              </a:rPr>
              <a:t>, E. T. (2012). Differential relationships in the association of the Big Five personality traits with positive mental health and psychopathology. </a:t>
            </a:r>
            <a:r>
              <a:rPr lang="en-US" b="0" i="1" dirty="0">
                <a:solidFill>
                  <a:srgbClr val="222222"/>
                </a:solidFill>
                <a:effectLst/>
                <a:latin typeface="Arial" panose="020B0604020202020204" pitchFamily="34" charset="0"/>
              </a:rPr>
              <a:t>Journal of Research in Personality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46</a:t>
            </a:r>
            <a:r>
              <a:rPr lang="en-US" b="0" i="0" dirty="0">
                <a:solidFill>
                  <a:srgbClr val="222222"/>
                </a:solidFill>
                <a:effectLst/>
                <a:latin typeface="Arial" panose="020B0604020202020204" pitchFamily="34" charset="0"/>
              </a:rPr>
              <a:t>(5), 517-524.</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Connor, S. E. (2008). An investigation of the big five, narrow traits, and positive psychology in relation to life satisfaction.</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55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8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spc="50" dirty="0">
                <a:latin typeface="Arial Narrow" panose="020B0606020202030204" pitchFamily="34" charset="0"/>
              </a:rPr>
              <a:t>SOURCE:</a:t>
            </a:r>
          </a:p>
          <a:p>
            <a:r>
              <a:rPr lang="en-GB" sz="1100" spc="50" dirty="0">
                <a:latin typeface="Arial Narrow" panose="020B0606020202030204" pitchFamily="34" charset="0"/>
              </a:rPr>
              <a:t>Health and Safety Executive (HSE)</a:t>
            </a:r>
            <a:br>
              <a:rPr lang="en-GB" sz="1100" spc="50" dirty="0">
                <a:latin typeface="Arial Narrow" panose="020B0606020202030204" pitchFamily="34" charset="0"/>
              </a:rPr>
            </a:br>
            <a:r>
              <a:rPr lang="en-GB" sz="1100" i="1" spc="50" dirty="0">
                <a:latin typeface="Arial Narrow" panose="020B0606020202030204" pitchFamily="34" charset="0"/>
              </a:rPr>
              <a:t>Summary statistics for Great Britain 2017/2018</a:t>
            </a:r>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720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Shropshire, J., &amp; Kadlec, C. (2012). I’m leaving the IT field: The impact of stress, job insecurity, and burnout on IT professionals. </a:t>
            </a:r>
            <a:r>
              <a:rPr lang="en-US" b="0" i="1" dirty="0">
                <a:solidFill>
                  <a:srgbClr val="222222"/>
                </a:solidFill>
                <a:effectLst/>
                <a:latin typeface="Arial" panose="020B0604020202020204" pitchFamily="34" charset="0"/>
              </a:rPr>
              <a:t>International Journal of Information and Communication Technology Research</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a:t>
            </a:r>
            <a:r>
              <a:rPr lang="en-US" b="0" i="0" dirty="0">
                <a:solidFill>
                  <a:srgbClr val="222222"/>
                </a:solidFill>
                <a:effectLst/>
                <a:latin typeface="Arial" panose="020B0604020202020204" pitchFamily="34" charset="0"/>
              </a:rPr>
              <a:t>(1).</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64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SEKURO</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770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mj-lt"/>
              <a:buAutoNum type="arabicPeriod"/>
            </a:pPr>
            <a:r>
              <a:rPr lang="en-US" b="0" i="0" dirty="0" err="1">
                <a:solidFill>
                  <a:srgbClr val="222222"/>
                </a:solidFill>
                <a:effectLst/>
                <a:latin typeface="Arial" panose="020B0604020202020204" pitchFamily="34" charset="0"/>
              </a:rPr>
              <a:t>Karasek</a:t>
            </a:r>
            <a:r>
              <a:rPr lang="en-US" b="0" i="0" dirty="0">
                <a:solidFill>
                  <a:srgbClr val="222222"/>
                </a:solidFill>
                <a:effectLst/>
                <a:latin typeface="Arial" panose="020B0604020202020204" pitchFamily="34" charset="0"/>
              </a:rPr>
              <a:t>, R.; Theorell, T. </a:t>
            </a:r>
            <a:r>
              <a:rPr lang="en-US" b="0" i="1" dirty="0">
                <a:solidFill>
                  <a:srgbClr val="222222"/>
                </a:solidFill>
                <a:effectLst/>
                <a:latin typeface="Arial" panose="020B0604020202020204" pitchFamily="34" charset="0"/>
              </a:rPr>
              <a:t>Healthy Work: Stress, Productivity, and the Reconstruction of Working Life</a:t>
            </a:r>
            <a:r>
              <a:rPr lang="en-US" b="0" i="0" dirty="0">
                <a:solidFill>
                  <a:srgbClr val="222222"/>
                </a:solidFill>
                <a:effectLst/>
                <a:latin typeface="Arial" panose="020B0604020202020204" pitchFamily="34" charset="0"/>
              </a:rPr>
              <a:t>; Basic Books: New York, NY, USA, 1990. </a:t>
            </a:r>
          </a:p>
          <a:p>
            <a:pPr algn="just">
              <a:buFont typeface="+mj-lt"/>
              <a:buAutoNum type="arabicPeriod"/>
            </a:pPr>
            <a:r>
              <a:rPr lang="en-US" b="0" i="0" dirty="0" err="1">
                <a:solidFill>
                  <a:srgbClr val="222222"/>
                </a:solidFill>
                <a:effectLst/>
                <a:latin typeface="Arial" panose="020B0604020202020204" pitchFamily="34" charset="0"/>
              </a:rPr>
              <a:t>Karasek</a:t>
            </a:r>
            <a:r>
              <a:rPr lang="en-US" b="0" i="0" dirty="0">
                <a:solidFill>
                  <a:srgbClr val="222222"/>
                </a:solidFill>
                <a:effectLst/>
                <a:latin typeface="Arial" panose="020B0604020202020204" pitchFamily="34" charset="0"/>
              </a:rPr>
              <a:t>, R.A. Job Demands, Job Decision Latitude, and Mental Strain: Implications for Job Redesign. </a:t>
            </a:r>
            <a:r>
              <a:rPr lang="en-US" b="0" i="1" dirty="0">
                <a:solidFill>
                  <a:srgbClr val="222222"/>
                </a:solidFill>
                <a:effectLst/>
                <a:latin typeface="Arial" panose="020B0604020202020204" pitchFamily="34" charset="0"/>
              </a:rPr>
              <a:t>Adm. Sci. Q.</a:t>
            </a:r>
            <a:r>
              <a:rPr lang="en-US" b="0" i="0" dirty="0">
                <a:solidFill>
                  <a:srgbClr val="222222"/>
                </a:solidFill>
                <a:effectLst/>
                <a:latin typeface="Arial" panose="020B0604020202020204" pitchFamily="34" charset="0"/>
              </a:rPr>
              <a:t> </a:t>
            </a:r>
            <a:r>
              <a:rPr lang="en-US" b="1" i="0" dirty="0">
                <a:solidFill>
                  <a:srgbClr val="222222"/>
                </a:solidFill>
                <a:effectLst/>
                <a:latin typeface="Arial" panose="020B0604020202020204" pitchFamily="34" charset="0"/>
              </a:rPr>
              <a:t>1979</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24</a:t>
            </a:r>
            <a:r>
              <a:rPr lang="en-US" b="0" i="0" dirty="0">
                <a:solidFill>
                  <a:srgbClr val="222222"/>
                </a:solidFill>
                <a:effectLst/>
                <a:latin typeface="Arial" panose="020B0604020202020204" pitchFamily="34" charset="0"/>
              </a:rPr>
              <a:t>, 285–308.</a:t>
            </a:r>
          </a:p>
          <a:p>
            <a:endParaRPr lang="nb-NO" dirty="0"/>
          </a:p>
          <a:p>
            <a:r>
              <a:rPr lang="en-US" dirty="0"/>
              <a:t>JD-C-S is used to assess psychosocial workplace stressors. Job strain is linked to cardiovascular disease, depression, and stress-related ill-health. Active job situations, on the other hand, are linked to work engagement and well health. Support may also moderate strong demand and low control. Managers have higher demands and control than non-managers, and female managers are particularly at risk for burnout due to their higher demands and lower control.</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171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 variance explained in the outcomes was diminished, with the predictors explaining 21.4% in satisfaction and 29.9% in burnout. </a:t>
            </a:r>
          </a:p>
          <a:p>
            <a:r>
              <a:rPr lang="en-US" dirty="0" err="1"/>
              <a:t>Luchman</a:t>
            </a:r>
            <a:r>
              <a:rPr lang="en-US" dirty="0"/>
              <a:t>, J. N., &amp; González-Morales, M. G. (2013). Demands, control, and support: A meta-analytic review of work characteristics interrelationships. Journal of Occupational Health Psychology, 18(1), 37–52. doi:10.1037/a0030541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92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average tenure of a manager in the professional game in England has dropped to just 1.23 years - with the Championship the hardest league in which to keep your job(.86 years !!)</a:t>
            </a:r>
          </a:p>
          <a:p>
            <a:r>
              <a:rPr lang="en-US" sz="1200" b="1" i="0" kern="1200" dirty="0">
                <a:solidFill>
                  <a:schemeClr val="tx1"/>
                </a:solidFill>
                <a:effectLst/>
                <a:latin typeface="+mn-lt"/>
                <a:ea typeface="+mn-ea"/>
                <a:cs typeface="+mn-cs"/>
              </a:rPr>
              <a:t>91 games</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4D0DF-0359-4D03-957A-EE43873266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614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Nobles, C. (2022). Stress, Burnout, and Security Fatigue in Cybersecurity: A Human Factors Problem. </a:t>
            </a:r>
            <a:r>
              <a:rPr lang="en-US" b="0" i="1" dirty="0">
                <a:solidFill>
                  <a:srgbClr val="222222"/>
                </a:solidFill>
                <a:effectLst/>
                <a:latin typeface="Arial" panose="020B0604020202020204" pitchFamily="34" charset="0"/>
              </a:rPr>
              <a:t>HOLISTICA–Journal of Business and Public Administration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a:t>
            </a:r>
            <a:r>
              <a:rPr lang="en-US" b="0" i="0" dirty="0">
                <a:solidFill>
                  <a:srgbClr val="222222"/>
                </a:solidFill>
                <a:effectLst/>
                <a:latin typeface="Arial" panose="020B0604020202020204" pitchFamily="34" charset="0"/>
              </a:rPr>
              <a:t>(1), 49-72.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workers are overwhelmed while interacting with computer systems due to experiencing substandard security experiences, resulting in security fatigue and degraded security decision-making (Stanton, </a:t>
            </a:r>
            <a:r>
              <a:rPr lang="en-US" dirty="0" err="1"/>
              <a:t>Theofanos</a:t>
            </a:r>
            <a:r>
              <a:rPr lang="en-US" dirty="0"/>
              <a:t>, Prettyman, &amp; Furman, 2016). </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43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average tenure of a manager in the professional game in England has dropped to just 1.23 years - with the Championship the hardest league in which to keep your job(.86 years !!)</a:t>
            </a:r>
          </a:p>
          <a:p>
            <a:r>
              <a:rPr lang="en-US" sz="1200" b="1" i="0" kern="1200" dirty="0">
                <a:solidFill>
                  <a:schemeClr val="tx1"/>
                </a:solidFill>
                <a:effectLst/>
                <a:latin typeface="+mn-lt"/>
                <a:ea typeface="+mn-ea"/>
                <a:cs typeface="+mn-cs"/>
              </a:rPr>
              <a:t>91 games</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4D0DF-0359-4D03-957A-EE43873266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153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62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674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601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66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pc="50" dirty="0">
                <a:solidFill>
                  <a:schemeClr val="bg1">
                    <a:lumMod val="50000"/>
                  </a:schemeClr>
                </a:solidFill>
                <a:latin typeface="Arial Narrow"/>
                <a:cs typeface="Arial Narrow"/>
              </a:rPr>
              <a:t>The term </a:t>
            </a:r>
            <a:r>
              <a:rPr lang="en-GB" sz="1200" b="1" spc="50" dirty="0">
                <a:solidFill>
                  <a:srgbClr val="009ED5"/>
                </a:solidFill>
                <a:latin typeface="Arial Narrow"/>
                <a:cs typeface="Arial Narrow"/>
              </a:rPr>
              <a:t>mental illness</a:t>
            </a:r>
            <a:r>
              <a:rPr lang="en-GB" sz="1200" b="1" spc="50" dirty="0">
                <a:solidFill>
                  <a:schemeClr val="bg1">
                    <a:lumMod val="50000"/>
                  </a:schemeClr>
                </a:solidFill>
                <a:latin typeface="Arial Narrow"/>
                <a:cs typeface="Arial Narrow"/>
              </a:rPr>
              <a:t> covers a very broad range of mental health problems which</a:t>
            </a:r>
            <a:br>
              <a:rPr lang="en-GB" sz="1200" b="1" spc="50" dirty="0">
                <a:solidFill>
                  <a:schemeClr val="bg1">
                    <a:lumMod val="50000"/>
                  </a:schemeClr>
                </a:solidFill>
                <a:latin typeface="Arial Narrow"/>
                <a:cs typeface="Arial Narrow"/>
              </a:rPr>
            </a:br>
            <a:r>
              <a:rPr lang="en-GB" sz="1200" b="1" spc="50" dirty="0">
                <a:solidFill>
                  <a:schemeClr val="bg1">
                    <a:lumMod val="50000"/>
                  </a:schemeClr>
                </a:solidFill>
                <a:latin typeface="Arial Narrow"/>
                <a:cs typeface="Arial Narrow"/>
              </a:rPr>
              <a:t>can involve changes to our thoughts, emotions, behaviours and relationships with</a:t>
            </a:r>
            <a:br>
              <a:rPr lang="en-GB" sz="1200" b="1" spc="50" dirty="0">
                <a:solidFill>
                  <a:schemeClr val="bg1">
                    <a:lumMod val="50000"/>
                  </a:schemeClr>
                </a:solidFill>
                <a:latin typeface="Arial Narrow"/>
                <a:cs typeface="Arial Narrow"/>
              </a:rPr>
            </a:br>
            <a:r>
              <a:rPr lang="en-GB" sz="1200" b="1" spc="50" dirty="0">
                <a:solidFill>
                  <a:schemeClr val="bg1">
                    <a:lumMod val="50000"/>
                  </a:schemeClr>
                </a:solidFill>
                <a:latin typeface="Arial Narrow"/>
                <a:cs typeface="Arial Narrow"/>
              </a:rPr>
              <a:t>others. Mental illnesses are associated with distress and problems functioning</a:t>
            </a:r>
            <a:br>
              <a:rPr lang="en-GB" sz="1200" b="1" spc="50" dirty="0">
                <a:solidFill>
                  <a:schemeClr val="bg1">
                    <a:lumMod val="50000"/>
                  </a:schemeClr>
                </a:solidFill>
                <a:latin typeface="Arial Narrow"/>
                <a:cs typeface="Arial Narrow"/>
              </a:rPr>
            </a:br>
            <a:r>
              <a:rPr lang="en-GB" sz="1200" b="1" spc="50" dirty="0">
                <a:solidFill>
                  <a:schemeClr val="bg1">
                    <a:lumMod val="50000"/>
                  </a:schemeClr>
                </a:solidFill>
                <a:latin typeface="Arial Narrow"/>
                <a:cs typeface="Arial Narrow"/>
              </a:rPr>
              <a:t>in our day-to-day lives (social, work, family etc.)… </a:t>
            </a:r>
            <a:r>
              <a:rPr lang="en-GB" sz="1400" b="1" spc="50" dirty="0">
                <a:solidFill>
                  <a:srgbClr val="009ED5"/>
                </a:solidFill>
                <a:latin typeface="Arial Narrow"/>
                <a:cs typeface="Arial Narrow"/>
              </a:rPr>
              <a:t>Mental illness is treatable.</a:t>
            </a:r>
            <a:endParaRPr lang="en-GB" sz="1200" b="1" spc="50" dirty="0">
              <a:solidFill>
                <a:srgbClr val="009ED5"/>
              </a:solidFill>
              <a:latin typeface="Arial Narrow"/>
              <a:cs typeface="Arial Narrow"/>
            </a:endParaRP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876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13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https://sekuro.io/Sekuro_Mental_Health_Cyber_Security_Survey.pdf?utm_source=sekuro&amp;utm_medium=webpage&amp;utm_campaign=cyber_mental_health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800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10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spc="50" dirty="0">
                <a:latin typeface="Arial Narrow" panose="020B0606020202030204" pitchFamily="34" charset="0"/>
              </a:rPr>
              <a:t>SOURCE:</a:t>
            </a:r>
          </a:p>
          <a:p>
            <a:r>
              <a:rPr lang="en-GB" sz="1100" spc="50" dirty="0">
                <a:latin typeface="Arial Narrow" panose="020B0606020202030204" pitchFamily="34" charset="0"/>
              </a:rPr>
              <a:t>NHS Mood zone: Five steps to mental wellbeing</a:t>
            </a:r>
            <a:br>
              <a:rPr lang="en-GB" sz="1100" spc="50" dirty="0">
                <a:latin typeface="Arial Narrow" panose="020B0606020202030204" pitchFamily="34" charset="0"/>
              </a:rPr>
            </a:br>
            <a:r>
              <a:rPr lang="en-GB" sz="1100" i="1" spc="50" dirty="0">
                <a:latin typeface="Arial Narrow" panose="020B0606020202030204" pitchFamily="34" charset="0"/>
              </a:rPr>
              <a:t>https://www.nhs.uk/conditions/stress-anxiety-depression/improve-mental-wellbeing/</a:t>
            </a:r>
            <a:endParaRPr lang="en-GB" sz="1100" spc="50" dirty="0">
              <a:latin typeface="Arial Narrow" panose="020B0606020202030204" pitchFamily="34" charset="0"/>
            </a:endParaRPr>
          </a:p>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64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spc="50" dirty="0">
                <a:latin typeface="Arial Narrow" panose="020B0606020202030204" pitchFamily="34" charset="0"/>
              </a:rPr>
              <a:t>SOURCE:</a:t>
            </a:r>
          </a:p>
          <a:p>
            <a:r>
              <a:rPr lang="en-GB" sz="1100" spc="50" dirty="0">
                <a:latin typeface="Arial Narrow" panose="020B0606020202030204" pitchFamily="34" charset="0"/>
              </a:rPr>
              <a:t>NHS Mood zone: Five steps to mental wellbeing</a:t>
            </a:r>
            <a:br>
              <a:rPr lang="en-GB" sz="1100" spc="50" dirty="0">
                <a:latin typeface="Arial Narrow" panose="020B0606020202030204" pitchFamily="34" charset="0"/>
              </a:rPr>
            </a:br>
            <a:r>
              <a:rPr lang="en-GB" sz="1100" i="1" spc="50" dirty="0">
                <a:latin typeface="Arial Narrow" panose="020B0606020202030204" pitchFamily="34" charset="0"/>
              </a:rPr>
              <a:t>https://www.nhs.uk/conditions/stress-anxiety-depression/improve-mental-wellbeing/</a:t>
            </a:r>
            <a:endParaRPr lang="en-GB" sz="1100" spc="50" dirty="0">
              <a:latin typeface="Arial Narrow" panose="020B0606020202030204" pitchFamily="34" charset="0"/>
            </a:endParaRPr>
          </a:p>
          <a:p>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44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6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74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GB" sz="1200" b="1" spc="50" dirty="0">
                <a:latin typeface="Arial Narrow" panose="020B0606020202030204" pitchFamily="34" charset="0"/>
              </a:rPr>
              <a:t>SOURCE:</a:t>
            </a:r>
          </a:p>
          <a:p>
            <a:r>
              <a:rPr lang="en-GB" sz="1100" spc="50" dirty="0">
                <a:latin typeface="Arial Narrow" panose="020B0606020202030204" pitchFamily="34" charset="0"/>
              </a:rPr>
              <a:t>www.gov.scot, www.nhs.uk, www.scotpho.org.uk and estimates based on self-reports from the Labour Force Survey, people who have worked in the last 12 months.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06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Nobles, C. (2022) Stress, burnout and security fatigue in cybersecurity: A human factors problem, </a:t>
            </a:r>
            <a:r>
              <a:rPr lang="en-US" dirty="0" err="1"/>
              <a:t>Holistica</a:t>
            </a:r>
            <a:r>
              <a:rPr lang="en-US" dirty="0"/>
              <a:t> Journal of Business and Public Administration, Vol. 13, </a:t>
            </a:r>
            <a:r>
              <a:rPr lang="en-US" dirty="0" err="1"/>
              <a:t>Iss</a:t>
            </a:r>
            <a:r>
              <a:rPr lang="en-US" dirty="0"/>
              <a:t>. 1, pp. 49-72</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91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represents almost three times the number of road accident fatalities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 suicide per hour</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41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Tines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2313B"/>
                </a:solidFill>
                <a:effectLst/>
                <a:latin typeface="Roobert"/>
              </a:rPr>
              <a:t>Half (50.8%) of respondents say they have been prescribed medication by a doctor for mental health. 58% are currently taking medication for their mental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2313B"/>
                </a:solidFill>
                <a:effectLst/>
                <a:latin typeface="Roobert"/>
              </a:rPr>
              <a:t>49% are currently seeing a therapist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2313B"/>
              </a:solidFill>
              <a:effectLst/>
              <a:latin typeface="Roober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271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B2A087-F2F9-267D-4622-8E4C10EC96FD}"/>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3" name="Footer Placeholder 2">
            <a:extLst>
              <a:ext uri="{FF2B5EF4-FFF2-40B4-BE49-F238E27FC236}">
                <a16:creationId xmlns:a16="http://schemas.microsoft.com/office/drawing/2014/main" id="{23CE839E-D6C3-4E77-77F7-8BA6A5A0BB2A}"/>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9BA80368-3FEB-0CD1-36BE-5A7C70D48D84}"/>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8966751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85C9-6E5E-5848-A8DC-EA9EFC317F05}"/>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0AAF1ADA-DD0E-98FF-B027-834A3FD1604B}"/>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56150A22-93D2-777A-AFCD-E590AD546EC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2D035ED-F779-CAB9-A06A-1A97EFCEE750}"/>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6" name="Footer Placeholder 5">
            <a:extLst>
              <a:ext uri="{FF2B5EF4-FFF2-40B4-BE49-F238E27FC236}">
                <a16:creationId xmlns:a16="http://schemas.microsoft.com/office/drawing/2014/main" id="{3C1AE3C7-430E-E04C-B26E-49305998330F}"/>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CFFE2FF1-1A45-FA4E-33F3-CC9C4B6B690B}"/>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349397527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C61C-1B2C-40FC-9DF1-B8B482E09E23}"/>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C43458CC-672B-6B47-0365-B2493DDC3CCB}"/>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nb-NO"/>
          </a:p>
        </p:txBody>
      </p:sp>
      <p:sp>
        <p:nvSpPr>
          <p:cNvPr id="4" name="Text Placeholder 3">
            <a:extLst>
              <a:ext uri="{FF2B5EF4-FFF2-40B4-BE49-F238E27FC236}">
                <a16:creationId xmlns:a16="http://schemas.microsoft.com/office/drawing/2014/main" id="{262F01B5-2290-23F1-FB05-23CBA88D522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54E6B9A-8754-D6BC-CCC7-0AAE47836140}"/>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6" name="Footer Placeholder 5">
            <a:extLst>
              <a:ext uri="{FF2B5EF4-FFF2-40B4-BE49-F238E27FC236}">
                <a16:creationId xmlns:a16="http://schemas.microsoft.com/office/drawing/2014/main" id="{8C0C8C58-57B8-90F3-0CB8-A7F99E4CA47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EC309826-E1F4-23CF-B2D1-FD8344FEC218}"/>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238582295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5252-5787-A1F1-2ABB-CD78FE393501}"/>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A3CA1303-5C0D-8BF2-D666-A0F47800A0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8C521B3-3770-6AA5-5221-BD36F235CF60}"/>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5" name="Footer Placeholder 4">
            <a:extLst>
              <a:ext uri="{FF2B5EF4-FFF2-40B4-BE49-F238E27FC236}">
                <a16:creationId xmlns:a16="http://schemas.microsoft.com/office/drawing/2014/main" id="{A8B84508-BAFD-09E5-E5F1-90F7C4DC031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E1154DF-6A35-E423-829B-22D66107DEE9}"/>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68969798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EE9F35-20F3-85BB-4780-D51809575E77}"/>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B90F67A4-1894-2AFE-E010-D96942119C64}"/>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8E225D2-15B0-615D-E68F-88EF5A74A81D}"/>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5" name="Footer Placeholder 4">
            <a:extLst>
              <a:ext uri="{FF2B5EF4-FFF2-40B4-BE49-F238E27FC236}">
                <a16:creationId xmlns:a16="http://schemas.microsoft.com/office/drawing/2014/main" id="{D9BAAD54-13EE-90A7-BCA2-69C82587BE3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AAA407E-CC30-8D6B-CE1D-F213D595D09A}"/>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4579954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54821446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20" name="Straight Connector 19"/>
          <p:cNvCxnSpPr>
            <a:cxnSpLocks/>
          </p:cNvCxnSpPr>
          <p:nvPr userDrawn="1"/>
        </p:nvCxnSpPr>
        <p:spPr>
          <a:xfrm>
            <a:off x="0" y="1089224"/>
            <a:ext cx="14630400" cy="0"/>
          </a:xfrm>
          <a:prstGeom prst="line">
            <a:avLst/>
          </a:prstGeom>
          <a:ln w="6350">
            <a:solidFill>
              <a:srgbClr val="009ED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5377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276E-FDBB-2CB2-55D9-D476B59D0792}"/>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805800E3-DC71-B303-E15C-8568237EAB3C}"/>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B34291CC-E70B-C8FC-6124-3A8A681A49A6}"/>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5" name="Footer Placeholder 4">
            <a:extLst>
              <a:ext uri="{FF2B5EF4-FFF2-40B4-BE49-F238E27FC236}">
                <a16:creationId xmlns:a16="http://schemas.microsoft.com/office/drawing/2014/main" id="{705C976F-A017-9CC7-6E8D-3725FE82342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EC730C0-796C-012E-7422-96ADE2494EE7}"/>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8581839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4454-495B-9297-D26F-F623418F72B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DCC0DD3B-9DB8-077E-1F2E-BD086AAF39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E98ADF8-9076-94FD-3189-41AD761102BE}"/>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5" name="Footer Placeholder 4">
            <a:extLst>
              <a:ext uri="{FF2B5EF4-FFF2-40B4-BE49-F238E27FC236}">
                <a16:creationId xmlns:a16="http://schemas.microsoft.com/office/drawing/2014/main" id="{251041DD-4CD4-4C04-428B-4C87397032D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C18029D-83DD-E489-62B4-6E29354C7D37}"/>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1224697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20AA-9B6A-4A7D-D51C-D4EB37A626A0}"/>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6807B10C-3D56-C047-BAAD-F6D205A5E2DD}"/>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3AF576-21D4-8C7A-E654-FB4C26B01C06}"/>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5" name="Footer Placeholder 4">
            <a:extLst>
              <a:ext uri="{FF2B5EF4-FFF2-40B4-BE49-F238E27FC236}">
                <a16:creationId xmlns:a16="http://schemas.microsoft.com/office/drawing/2014/main" id="{BA2B180C-DF99-0DEF-A74C-7ACF1EB4E4D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88CBE33-2847-BECF-4234-1C112E045459}"/>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2066823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30CC-4D02-C812-09E9-F1DE61ACF983}"/>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D708AEF-3F6B-D8E0-4416-18F33B6CE30B}"/>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C5CCE61A-AF05-30C7-4D7C-98F6644DD86A}"/>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6816148A-545C-95A7-4BF0-375E378FB343}"/>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6" name="Footer Placeholder 5">
            <a:extLst>
              <a:ext uri="{FF2B5EF4-FFF2-40B4-BE49-F238E27FC236}">
                <a16:creationId xmlns:a16="http://schemas.microsoft.com/office/drawing/2014/main" id="{8D1DDAEE-40DC-64D4-7C20-4E400B1D08E5}"/>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8C9BD1B-0164-4CF9-05A4-C30D4853BD5C}"/>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5994273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93FC-ADAC-9D7A-ABD8-926E6F82D009}"/>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277B94FF-E7D4-9070-30CE-E822392F9B5C}"/>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E82F2A4E-4230-BB0A-C2D0-94780C5226D4}"/>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6A987E9C-4891-8B38-1576-4E17F84C144A}"/>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186206B-82C3-EBD3-669C-1641CBBE3FF5}"/>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7DBF4CB-8DB7-6F98-88AE-03D7C7370EB5}"/>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8" name="Footer Placeholder 7">
            <a:extLst>
              <a:ext uri="{FF2B5EF4-FFF2-40B4-BE49-F238E27FC236}">
                <a16:creationId xmlns:a16="http://schemas.microsoft.com/office/drawing/2014/main" id="{A57F158D-99AC-C697-6F63-2EE98D835CFD}"/>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B850CDAB-90D0-E6F4-BD8D-3F2FA0653594}"/>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343742717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91C9-8A17-9D6B-B9ED-F628754914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08A7DCD8-D762-318C-6DA0-DEFF98F7A93A}"/>
              </a:ext>
            </a:extLst>
          </p:cNvPr>
          <p:cNvSpPr>
            <a:spLocks noGrp="1"/>
          </p:cNvSpPr>
          <p:nvPr>
            <p:ph type="dt" sz="half" idx="10"/>
          </p:nvPr>
        </p:nvSpPr>
        <p:spPr/>
        <p:txBody>
          <a:bodyPr/>
          <a:lstStyle/>
          <a:p>
            <a:fld id="{5B7CA64C-AAFB-45AA-9950-F9216EA2DD4F}" type="datetimeFigureOut">
              <a:rPr lang="nb-NO" smtClean="0"/>
              <a:t>04.02.2026</a:t>
            </a:fld>
            <a:endParaRPr lang="nb-NO"/>
          </a:p>
        </p:txBody>
      </p:sp>
      <p:sp>
        <p:nvSpPr>
          <p:cNvPr id="4" name="Footer Placeholder 3">
            <a:extLst>
              <a:ext uri="{FF2B5EF4-FFF2-40B4-BE49-F238E27FC236}">
                <a16:creationId xmlns:a16="http://schemas.microsoft.com/office/drawing/2014/main" id="{8A96470C-851C-2779-C221-377C13B24334}"/>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D251910-6015-07FC-5C86-2F87B65263C9}"/>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18660201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9.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9F4B8-99D1-8D37-1B80-D2E699CFA36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00CCFAA-1DA8-5E41-85F8-4636DED6E1E2}"/>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5E85219-913F-AF98-AA0D-36D4DD63D2D6}"/>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5B7CA64C-AAFB-45AA-9950-F9216EA2DD4F}" type="datetimeFigureOut">
              <a:rPr lang="nb-NO" smtClean="0"/>
              <a:t>04.02.2026</a:t>
            </a:fld>
            <a:endParaRPr lang="nb-NO"/>
          </a:p>
        </p:txBody>
      </p:sp>
      <p:sp>
        <p:nvSpPr>
          <p:cNvPr id="5" name="Footer Placeholder 4">
            <a:extLst>
              <a:ext uri="{FF2B5EF4-FFF2-40B4-BE49-F238E27FC236}">
                <a16:creationId xmlns:a16="http://schemas.microsoft.com/office/drawing/2014/main" id="{F74BCB00-E0B4-6AD9-2620-11520DA071BE}"/>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39639CF0-040E-6343-8712-4C01A787786B}"/>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6A077586-0967-48D2-89A7-55A01A18CE9A}" type="slidenum">
              <a:rPr lang="nb-NO" smtClean="0"/>
              <a:t>‹#›</a:t>
            </a:fld>
            <a:endParaRPr lang="nb-NO"/>
          </a:p>
        </p:txBody>
      </p:sp>
      <p:pic>
        <p:nvPicPr>
          <p:cNvPr id="9" name="Bilde 18">
            <a:extLst>
              <a:ext uri="{FF2B5EF4-FFF2-40B4-BE49-F238E27FC236}">
                <a16:creationId xmlns:a16="http://schemas.microsoft.com/office/drawing/2014/main" id="{8CAB07F2-D354-C4B3-DA1A-EB2B2126EE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111" y="7321121"/>
            <a:ext cx="3607769" cy="876074"/>
          </a:xfrm>
          <a:prstGeom prst="rect">
            <a:avLst/>
          </a:prstGeom>
        </p:spPr>
      </p:pic>
      <p:grpSp>
        <p:nvGrpSpPr>
          <p:cNvPr id="8" name="Group 7">
            <a:extLst>
              <a:ext uri="{FF2B5EF4-FFF2-40B4-BE49-F238E27FC236}">
                <a16:creationId xmlns:a16="http://schemas.microsoft.com/office/drawing/2014/main" id="{9C66CE05-EEB9-7C4A-7B80-AD1EFB4553AE}"/>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FD7282CA-7A3E-1580-C177-3E813BEF5A0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80F71ED2-CBEB-D3CC-807B-7BEEBBD1D0B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5339785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ransition spd="slow">
    <p:push dir="u"/>
  </p:transition>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mecast.com/resources/ebooks/the-state-of-ransomware-readiness-2022/" TargetMode="External"/><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www.uscybersecurity.net/" TargetMode="External"/><Relationship Id="rId7"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slide" Target="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1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slide" Target="slide13.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3.jpeg"/></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4.jpe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5.jpeg"/></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6.jpe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133.jpeg"/><Relationship Id="rId4" Type="http://schemas.openxmlformats.org/officeDocument/2006/relationships/slide" Target="slide9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hyperlink" Target="https://www.healthcareitnews.com/news/concern-cybersecurity-workforce-mental-health-rising" TargetMode="External"/><Relationship Id="rId2" Type="http://schemas.openxmlformats.org/officeDocument/2006/relationships/hyperlink" Target="https://sekuro.io/Sekuro_Mental_Health_Cyber_Security_Survey.pdf?utm_source=sekuro&amp;utm_medium=webpage&amp;utm_campaign=cyber_mental_health" TargetMode="Externa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7: Mental Health and Cybersecurity</a:t>
            </a:r>
          </a:p>
          <a:p>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3" name="Picture 2">
            <a:extLst>
              <a:ext uri="{FF2B5EF4-FFF2-40B4-BE49-F238E27FC236}">
                <a16:creationId xmlns:a16="http://schemas.microsoft.com/office/drawing/2014/main" id="{0E31F319-3145-1C73-DE83-02EE711A2DB5}"/>
              </a:ext>
            </a:extLst>
          </p:cNvPr>
          <p:cNvPicPr>
            <a:picLocks noChangeAspect="1"/>
          </p:cNvPicPr>
          <p:nvPr/>
        </p:nvPicPr>
        <p:blipFill>
          <a:blip r:embed="rId3"/>
          <a:stretch>
            <a:fillRect/>
          </a:stretch>
        </p:blipFill>
        <p:spPr>
          <a:xfrm>
            <a:off x="1613607" y="772160"/>
            <a:ext cx="11403186" cy="4784988"/>
          </a:xfrm>
          <a:prstGeom prst="rect">
            <a:avLst/>
          </a:prstGeom>
        </p:spPr>
      </p:pic>
      <p:sp>
        <p:nvSpPr>
          <p:cNvPr id="7" name="TextBox 6">
            <a:extLst>
              <a:ext uri="{FF2B5EF4-FFF2-40B4-BE49-F238E27FC236}">
                <a16:creationId xmlns:a16="http://schemas.microsoft.com/office/drawing/2014/main" id="{597FA3B5-E12C-4327-A0DC-241B1D23B010}"/>
              </a:ext>
            </a:extLst>
          </p:cNvPr>
          <p:cNvSpPr txBox="1"/>
          <p:nvPr/>
        </p:nvSpPr>
        <p:spPr>
          <a:xfrm>
            <a:off x="1167864" y="6152430"/>
            <a:ext cx="12294672" cy="1501821"/>
          </a:xfrm>
          <a:prstGeom prst="rect">
            <a:avLst/>
          </a:prstGeom>
          <a:noFill/>
        </p:spPr>
        <p:txBody>
          <a:bodyPr wrap="square" rtlCol="0">
            <a:spAutoFit/>
          </a:bodyPr>
          <a:lstStyle/>
          <a:p>
            <a:pPr defTabSz="987552">
              <a:spcAft>
                <a:spcPts val="720"/>
              </a:spcAft>
            </a:pPr>
            <a:r>
              <a:rPr lang="en-US" sz="1944">
                <a:solidFill>
                  <a:prstClr val="black"/>
                </a:solidFill>
                <a:latin typeface="Calibri" panose="020F0502020204030204"/>
              </a:rPr>
              <a:t>WHO estimates for 2019 show a crude suicide rate of </a:t>
            </a:r>
            <a:r>
              <a:rPr lang="en-US" sz="1944" b="1">
                <a:solidFill>
                  <a:prstClr val="black"/>
                </a:solidFill>
                <a:latin typeface="Calibri" panose="020F0502020204030204"/>
              </a:rPr>
              <a:t>9.0 </a:t>
            </a:r>
            <a:r>
              <a:rPr lang="en-US" sz="1944">
                <a:solidFill>
                  <a:prstClr val="black"/>
                </a:solidFill>
                <a:latin typeface="Calibri" panose="020F0502020204030204"/>
              </a:rPr>
              <a:t>per 100,000 population worldwide. </a:t>
            </a:r>
            <a:endParaRPr lang="nb-NO" sz="1944">
              <a:solidFill>
                <a:prstClr val="black"/>
              </a:solidFill>
              <a:latin typeface="Calibri" panose="020F0502020204030204"/>
            </a:endParaRPr>
          </a:p>
          <a:p>
            <a:pPr defTabSz="987552">
              <a:spcAft>
                <a:spcPts val="720"/>
              </a:spcAft>
            </a:pPr>
            <a:r>
              <a:rPr lang="en-US" sz="1944">
                <a:solidFill>
                  <a:prstClr val="black"/>
                </a:solidFill>
                <a:latin typeface="Calibri" panose="020F0502020204030204"/>
              </a:rPr>
              <a:t>Data from the Federal Statistical Office shows that in 2019 more than 9,000 persons suicide deaths were registered in Germany. </a:t>
            </a:r>
          </a:p>
          <a:p>
            <a:pPr defTabSz="1097280">
              <a:spcAft>
                <a:spcPts val="720"/>
              </a:spcAft>
            </a:pPr>
            <a:endParaRPr lang="en-US" sz="2160">
              <a:solidFill>
                <a:prstClr val="black"/>
              </a:solidFill>
              <a:latin typeface="Calibri" panose="020F0502020204030204"/>
            </a:endParaRPr>
          </a:p>
        </p:txBody>
      </p:sp>
      <p:grpSp>
        <p:nvGrpSpPr>
          <p:cNvPr id="2" name="Group 1">
            <a:extLst>
              <a:ext uri="{FF2B5EF4-FFF2-40B4-BE49-F238E27FC236}">
                <a16:creationId xmlns:a16="http://schemas.microsoft.com/office/drawing/2014/main" id="{16CB6EBC-8284-AA1A-3C68-2CFB9CFAA3F2}"/>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65B29B71-CFB1-2BAB-1AE5-0F7C386FC8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CB0C24B-BD4F-F2D9-3F15-2581855E2A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836903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C73B2-E058-C147-DB2F-DC48FD0FF4CC}"/>
              </a:ext>
            </a:extLst>
          </p:cNvPr>
          <p:cNvPicPr>
            <a:picLocks noChangeAspect="1"/>
          </p:cNvPicPr>
          <p:nvPr/>
        </p:nvPicPr>
        <p:blipFill>
          <a:blip r:embed="rId2"/>
          <a:stretch>
            <a:fillRect/>
          </a:stretch>
        </p:blipFill>
        <p:spPr>
          <a:xfrm>
            <a:off x="0" y="487596"/>
            <a:ext cx="14630400" cy="7254409"/>
          </a:xfrm>
          <a:prstGeom prst="rect">
            <a:avLst/>
          </a:prstGeom>
        </p:spPr>
      </p:pic>
    </p:spTree>
    <p:extLst>
      <p:ext uri="{BB962C8B-B14F-4D97-AF65-F5344CB8AC3E}">
        <p14:creationId xmlns:p14="http://schemas.microsoft.com/office/powerpoint/2010/main" val="336670471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8" name="Rectangle 5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0" name="Rectangle 5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2" name="Rectangle 6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64" name="Freeform: Shape 6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66" name="Rectangle 6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0" name="Title 1">
            <a:extLst>
              <a:ext uri="{FF2B5EF4-FFF2-40B4-BE49-F238E27FC236}">
                <a16:creationId xmlns:a16="http://schemas.microsoft.com/office/drawing/2014/main" id="{75F4FA2B-E779-4037-BED6-76CCAD18B13B}"/>
              </a:ext>
            </a:extLst>
          </p:cNvPr>
          <p:cNvSpPr txBox="1">
            <a:spLocks/>
          </p:cNvSpPr>
          <p:nvPr/>
        </p:nvSpPr>
        <p:spPr>
          <a:xfrm>
            <a:off x="703774" y="2020508"/>
            <a:ext cx="3738318" cy="2875631"/>
          </a:xfrm>
          <a:prstGeom prst="rect">
            <a:avLst/>
          </a:prstGeom>
        </p:spPr>
        <p:txBody>
          <a:bodyPr vert="horz" lIns="109728" tIns="54864" rIns="109728" bIns="54864" rtlCol="0" anchor="b" anchorCtr="0">
            <a:normAutofit/>
          </a:bodyPr>
          <a:lstStyle/>
          <a:p>
            <a:pPr algn="r" defTabSz="1097280">
              <a:lnSpc>
                <a:spcPct val="90000"/>
              </a:lnSpc>
              <a:spcBef>
                <a:spcPct val="0"/>
              </a:spcBef>
              <a:spcAft>
                <a:spcPts val="720"/>
              </a:spcAft>
            </a:pPr>
            <a:r>
              <a:rPr lang="en-US" sz="4800" b="1" cap="all" spc="90">
                <a:solidFill>
                  <a:srgbClr val="FFFFFF"/>
                </a:solidFill>
                <a:latin typeface="Calibri Light" panose="020F0302020204030204"/>
              </a:rPr>
              <a:t>MENTAL HEALTH CONTINUUM</a:t>
            </a:r>
            <a:endParaRPr lang="en-US" sz="4800" b="1" i="1" cap="all" spc="90">
              <a:solidFill>
                <a:srgbClr val="FFFFFF"/>
              </a:solidFill>
              <a:latin typeface="Calibri Light" panose="020F0302020204030204"/>
            </a:endParaRPr>
          </a:p>
        </p:txBody>
      </p:sp>
      <p:pic>
        <p:nvPicPr>
          <p:cNvPr id="3" name="Picture 2">
            <a:extLst>
              <a:ext uri="{FF2B5EF4-FFF2-40B4-BE49-F238E27FC236}">
                <a16:creationId xmlns:a16="http://schemas.microsoft.com/office/drawing/2014/main" id="{ACF56F7D-8CB0-4E41-9CB8-D300234711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1559" y="3167029"/>
            <a:ext cx="7952939" cy="4900364"/>
          </a:xfrm>
          <a:prstGeom prst="rect">
            <a:avLst/>
          </a:prstGeom>
        </p:spPr>
      </p:pic>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70557" y="5829642"/>
            <a:ext cx="215706" cy="22813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886063" y="5829642"/>
            <a:ext cx="215706" cy="228132"/>
          </a:xfrm>
          <a:prstGeom prst="rect">
            <a:avLst/>
          </a:prstGeom>
        </p:spPr>
      </p:pic>
      <p:sp>
        <p:nvSpPr>
          <p:cNvPr id="51" name="Title 1">
            <a:hlinkClick r:id="" action="ppaction://noaction"/>
            <a:extLst>
              <a:ext uri="{FF2B5EF4-FFF2-40B4-BE49-F238E27FC236}">
                <a16:creationId xmlns:a16="http://schemas.microsoft.com/office/drawing/2014/main" id="{30C2507D-F627-443E-81BB-97F705F953F9}"/>
              </a:ext>
            </a:extLst>
          </p:cNvPr>
          <p:cNvSpPr txBox="1">
            <a:spLocks/>
          </p:cNvSpPr>
          <p:nvPr/>
        </p:nvSpPr>
        <p:spPr>
          <a:xfrm>
            <a:off x="5157649" y="1109974"/>
            <a:ext cx="8620759" cy="1894848"/>
          </a:xfrm>
          <a:prstGeom prst="rect">
            <a:avLst/>
          </a:prstGeom>
        </p:spPr>
        <p:txBody>
          <a:bodyPr vert="horz" wrap="none" lIns="0" tIns="0" rIns="0" bIns="0" rtlCol="0" anchor="t" anchorCtr="0">
            <a:noAutofit/>
          </a:bodyPr>
          <a:lstStyle/>
          <a:p>
            <a:pPr algn="ctr" defTabSz="658368">
              <a:spcBef>
                <a:spcPct val="0"/>
              </a:spcBef>
              <a:spcAft>
                <a:spcPts val="720"/>
              </a:spcAft>
            </a:pPr>
            <a:r>
              <a:rPr lang="en-GB" sz="2400" spc="36" dirty="0">
                <a:solidFill>
                  <a:prstClr val="black"/>
                </a:solidFill>
                <a:latin typeface="Arial Narrow"/>
              </a:rPr>
              <a:t>Mental health does not simply mean the absence of a mental illness</a:t>
            </a:r>
          </a:p>
          <a:p>
            <a:pPr algn="ctr" defTabSz="658368">
              <a:spcBef>
                <a:spcPct val="0"/>
              </a:spcBef>
              <a:spcAft>
                <a:spcPts val="720"/>
              </a:spcAft>
            </a:pPr>
            <a:r>
              <a:rPr lang="en-GB" sz="2400" spc="36" dirty="0">
                <a:solidFill>
                  <a:prstClr val="black"/>
                </a:solidFill>
                <a:latin typeface="Arial Narrow"/>
              </a:rPr>
              <a:t> – it is possible to have good mental wellbeing whilst living with a </a:t>
            </a:r>
          </a:p>
          <a:p>
            <a:pPr algn="ctr" defTabSz="658368">
              <a:spcBef>
                <a:spcPct val="0"/>
              </a:spcBef>
              <a:spcAft>
                <a:spcPts val="720"/>
              </a:spcAft>
            </a:pPr>
            <a:r>
              <a:rPr lang="en-GB" sz="2400" spc="36" dirty="0">
                <a:solidFill>
                  <a:prstClr val="black"/>
                </a:solidFill>
                <a:latin typeface="Arial Narrow"/>
              </a:rPr>
              <a:t>diagnosed mental illness. In contrast, someone who has no diagnosable </a:t>
            </a:r>
          </a:p>
          <a:p>
            <a:pPr algn="ctr" defTabSz="658368">
              <a:spcBef>
                <a:spcPct val="0"/>
              </a:spcBef>
              <a:spcAft>
                <a:spcPts val="720"/>
              </a:spcAft>
            </a:pPr>
            <a:r>
              <a:rPr lang="en-GB" sz="2400" spc="36" dirty="0">
                <a:solidFill>
                  <a:prstClr val="black"/>
                </a:solidFill>
                <a:latin typeface="Arial Narrow"/>
              </a:rPr>
              <a:t>Mental illness can still have a low level of mental wellbeing. </a:t>
            </a:r>
            <a:endParaRPr lang="en-GB" sz="4320" spc="60" dirty="0">
              <a:solidFill>
                <a:prstClr val="black"/>
              </a:solidFill>
              <a:latin typeface="Arial Narrow"/>
              <a:cs typeface="Arial Narrow"/>
            </a:endParaRPr>
          </a:p>
        </p:txBody>
      </p:sp>
      <p:grpSp>
        <p:nvGrpSpPr>
          <p:cNvPr id="2" name="Group 1">
            <a:extLst>
              <a:ext uri="{FF2B5EF4-FFF2-40B4-BE49-F238E27FC236}">
                <a16:creationId xmlns:a16="http://schemas.microsoft.com/office/drawing/2014/main" id="{8E51EA1C-D0E4-2C49-329F-1158A26774C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55702C25-30BA-661A-447B-D0656A566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37080AE-D07E-04EE-ECA9-CC4714E43E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23110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13</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3" name="Title 1">
            <a:extLst>
              <a:ext uri="{FF2B5EF4-FFF2-40B4-BE49-F238E27FC236}">
                <a16:creationId xmlns:a16="http://schemas.microsoft.com/office/drawing/2014/main" id="{5E22B531-CB52-4372-A5F0-21E4F53F2E23}"/>
              </a:ext>
            </a:extLst>
          </p:cNvPr>
          <p:cNvSpPr txBox="1">
            <a:spLocks/>
          </p:cNvSpPr>
          <p:nvPr/>
        </p:nvSpPr>
        <p:spPr>
          <a:xfrm>
            <a:off x="2040141" y="1219717"/>
            <a:ext cx="6052300" cy="581689"/>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prstClr val="black"/>
                </a:solidFill>
                <a:latin typeface="Arial Narrow"/>
                <a:cs typeface="Arial Narrow"/>
              </a:rPr>
              <a:t>MENTAL HEALTH RISK FACTORS</a:t>
            </a:r>
            <a:endParaRPr lang="en-US" sz="3360" b="1" i="1" cap="all" spc="90" dirty="0">
              <a:solidFill>
                <a:prstClr val="black"/>
              </a:solidFill>
              <a:latin typeface="Arial Narrow"/>
              <a:cs typeface="Arial Narrow"/>
            </a:endParaRPr>
          </a:p>
        </p:txBody>
      </p:sp>
      <p:sp>
        <p:nvSpPr>
          <p:cNvPr id="34" name="Title 1">
            <a:hlinkClick r:id="" action="ppaction://noaction"/>
            <a:extLst>
              <a:ext uri="{FF2B5EF4-FFF2-40B4-BE49-F238E27FC236}">
                <a16:creationId xmlns:a16="http://schemas.microsoft.com/office/drawing/2014/main" id="{DE4E5F4B-12C0-4508-81F1-79A2A5575A56}"/>
              </a:ext>
            </a:extLst>
          </p:cNvPr>
          <p:cNvSpPr txBox="1">
            <a:spLocks/>
          </p:cNvSpPr>
          <p:nvPr/>
        </p:nvSpPr>
        <p:spPr>
          <a:xfrm>
            <a:off x="2040145" y="3181414"/>
            <a:ext cx="5360882"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Abuse, trauma or neglect</a:t>
            </a:r>
          </a:p>
        </p:txBody>
      </p:sp>
      <p:cxnSp>
        <p:nvCxnSpPr>
          <p:cNvPr id="36" name="Straight Connector 35">
            <a:extLst>
              <a:ext uri="{FF2B5EF4-FFF2-40B4-BE49-F238E27FC236}">
                <a16:creationId xmlns:a16="http://schemas.microsoft.com/office/drawing/2014/main" id="{9405A561-0969-4C4A-932D-A2A83E9CD233}"/>
              </a:ext>
            </a:extLst>
          </p:cNvPr>
          <p:cNvCxnSpPr>
            <a:cxnSpLocks/>
          </p:cNvCxnSpPr>
          <p:nvPr/>
        </p:nvCxnSpPr>
        <p:spPr>
          <a:xfrm>
            <a:off x="2040133" y="371852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1">
            <a:hlinkClick r:id="" action="ppaction://noaction"/>
            <a:extLst>
              <a:ext uri="{FF2B5EF4-FFF2-40B4-BE49-F238E27FC236}">
                <a16:creationId xmlns:a16="http://schemas.microsoft.com/office/drawing/2014/main" id="{C8500EEA-BDE1-4C85-ACFE-5101701EB6BD}"/>
              </a:ext>
            </a:extLst>
          </p:cNvPr>
          <p:cNvSpPr txBox="1">
            <a:spLocks/>
          </p:cNvSpPr>
          <p:nvPr/>
        </p:nvSpPr>
        <p:spPr>
          <a:xfrm>
            <a:off x="2040138" y="2525223"/>
            <a:ext cx="5360884"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Social isolation or loneliness</a:t>
            </a:r>
          </a:p>
        </p:txBody>
      </p:sp>
      <p:cxnSp>
        <p:nvCxnSpPr>
          <p:cNvPr id="38" name="Straight Connector 37">
            <a:extLst>
              <a:ext uri="{FF2B5EF4-FFF2-40B4-BE49-F238E27FC236}">
                <a16:creationId xmlns:a16="http://schemas.microsoft.com/office/drawing/2014/main" id="{1FDA162B-FD95-4EE4-9D2E-FB9D6CFD47C0}"/>
              </a:ext>
            </a:extLst>
          </p:cNvPr>
          <p:cNvCxnSpPr>
            <a:cxnSpLocks/>
          </p:cNvCxnSpPr>
          <p:nvPr/>
        </p:nvCxnSpPr>
        <p:spPr>
          <a:xfrm>
            <a:off x="2040140" y="3035803"/>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9" name="Title 1">
            <a:hlinkClick r:id="" action="ppaction://noaction"/>
            <a:extLst>
              <a:ext uri="{FF2B5EF4-FFF2-40B4-BE49-F238E27FC236}">
                <a16:creationId xmlns:a16="http://schemas.microsoft.com/office/drawing/2014/main" id="{2263D8D1-EA38-4FAC-A163-D25E66C09744}"/>
              </a:ext>
            </a:extLst>
          </p:cNvPr>
          <p:cNvSpPr txBox="1">
            <a:spLocks/>
          </p:cNvSpPr>
          <p:nvPr/>
        </p:nvSpPr>
        <p:spPr>
          <a:xfrm>
            <a:off x="2040139" y="3880493"/>
            <a:ext cx="5360886"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Social disadvantage or financial troubles</a:t>
            </a:r>
          </a:p>
        </p:txBody>
      </p:sp>
      <p:cxnSp>
        <p:nvCxnSpPr>
          <p:cNvPr id="40" name="Straight Connector 39">
            <a:extLst>
              <a:ext uri="{FF2B5EF4-FFF2-40B4-BE49-F238E27FC236}">
                <a16:creationId xmlns:a16="http://schemas.microsoft.com/office/drawing/2014/main" id="{12DC2933-7A34-4078-9CB8-354AD50FE21D}"/>
              </a:ext>
            </a:extLst>
          </p:cNvPr>
          <p:cNvCxnSpPr>
            <a:cxnSpLocks/>
          </p:cNvCxnSpPr>
          <p:nvPr/>
        </p:nvCxnSpPr>
        <p:spPr>
          <a:xfrm>
            <a:off x="2040140" y="4417175"/>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39C5774-CED7-455E-BB0A-59BA977EF228}"/>
              </a:ext>
            </a:extLst>
          </p:cNvPr>
          <p:cNvCxnSpPr>
            <a:cxnSpLocks/>
          </p:cNvCxnSpPr>
          <p:nvPr/>
        </p:nvCxnSpPr>
        <p:spPr>
          <a:xfrm>
            <a:off x="2040140" y="5111615"/>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Title 1">
            <a:hlinkClick r:id="" action="ppaction://noaction"/>
            <a:extLst>
              <a:ext uri="{FF2B5EF4-FFF2-40B4-BE49-F238E27FC236}">
                <a16:creationId xmlns:a16="http://schemas.microsoft.com/office/drawing/2014/main" id="{13733E10-1A11-4466-BEF7-3AFBCA7A5177}"/>
              </a:ext>
            </a:extLst>
          </p:cNvPr>
          <p:cNvSpPr txBox="1">
            <a:spLocks/>
          </p:cNvSpPr>
          <p:nvPr/>
        </p:nvSpPr>
        <p:spPr>
          <a:xfrm>
            <a:off x="2040139" y="5278151"/>
            <a:ext cx="5360888" cy="792042"/>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Having a long-term physical health</a:t>
            </a:r>
            <a:br>
              <a:rPr lang="en-GB" sz="2400" b="1" spc="60" dirty="0">
                <a:solidFill>
                  <a:srgbClr val="009ED5"/>
                </a:solidFill>
                <a:latin typeface="Arial Narrow"/>
                <a:cs typeface="Arial Narrow"/>
              </a:rPr>
            </a:br>
            <a:r>
              <a:rPr lang="en-GB" sz="2400" b="1" spc="60" dirty="0">
                <a:solidFill>
                  <a:srgbClr val="009ED5"/>
                </a:solidFill>
                <a:latin typeface="Arial Narrow"/>
                <a:cs typeface="Arial Narrow"/>
              </a:rPr>
              <a:t>  condition or injury</a:t>
            </a:r>
          </a:p>
          <a:p>
            <a:pPr defTabSz="1097280">
              <a:spcBef>
                <a:spcPct val="0"/>
              </a:spcBef>
            </a:pPr>
            <a:endParaRPr lang="en-GB" sz="2400" b="1" spc="60" dirty="0">
              <a:solidFill>
                <a:srgbClr val="009ED5"/>
              </a:solidFill>
              <a:latin typeface="Arial Narrow"/>
              <a:cs typeface="Arial Narrow"/>
            </a:endParaRPr>
          </a:p>
        </p:txBody>
      </p:sp>
      <p:cxnSp>
        <p:nvCxnSpPr>
          <p:cNvPr id="43" name="Straight Connector 42">
            <a:extLst>
              <a:ext uri="{FF2B5EF4-FFF2-40B4-BE49-F238E27FC236}">
                <a16:creationId xmlns:a16="http://schemas.microsoft.com/office/drawing/2014/main" id="{2C024367-F2E4-47EA-B014-86AF342B215D}"/>
              </a:ext>
            </a:extLst>
          </p:cNvPr>
          <p:cNvCxnSpPr>
            <a:cxnSpLocks/>
          </p:cNvCxnSpPr>
          <p:nvPr/>
        </p:nvCxnSpPr>
        <p:spPr>
          <a:xfrm>
            <a:off x="2040140" y="6164592"/>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A80BA9D5-DE62-4B4F-926B-047A342D983F}"/>
              </a:ext>
            </a:extLst>
          </p:cNvPr>
          <p:cNvSpPr txBox="1">
            <a:spLocks/>
          </p:cNvSpPr>
          <p:nvPr/>
        </p:nvSpPr>
        <p:spPr>
          <a:xfrm>
            <a:off x="7755358" y="1903148"/>
            <a:ext cx="5360884"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Poverty or homelessness</a:t>
            </a:r>
          </a:p>
        </p:txBody>
      </p:sp>
      <p:cxnSp>
        <p:nvCxnSpPr>
          <p:cNvPr id="45" name="Straight Connector 44">
            <a:extLst>
              <a:ext uri="{FF2B5EF4-FFF2-40B4-BE49-F238E27FC236}">
                <a16:creationId xmlns:a16="http://schemas.microsoft.com/office/drawing/2014/main" id="{99970AD1-EC65-4EC8-9DCC-BF3E492C706C}"/>
              </a:ext>
            </a:extLst>
          </p:cNvPr>
          <p:cNvCxnSpPr>
            <a:cxnSpLocks/>
          </p:cNvCxnSpPr>
          <p:nvPr/>
        </p:nvCxnSpPr>
        <p:spPr>
          <a:xfrm>
            <a:off x="7755360" y="2382376"/>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FFDF0DCA-3B19-421C-B084-8AF8172A7F7E}"/>
              </a:ext>
            </a:extLst>
          </p:cNvPr>
          <p:cNvSpPr txBox="1">
            <a:spLocks/>
          </p:cNvSpPr>
          <p:nvPr/>
        </p:nvSpPr>
        <p:spPr>
          <a:xfrm>
            <a:off x="7755359" y="2509888"/>
            <a:ext cx="5360885"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Being a long-term carer</a:t>
            </a:r>
          </a:p>
        </p:txBody>
      </p:sp>
      <p:cxnSp>
        <p:nvCxnSpPr>
          <p:cNvPr id="47" name="Straight Connector 46">
            <a:extLst>
              <a:ext uri="{FF2B5EF4-FFF2-40B4-BE49-F238E27FC236}">
                <a16:creationId xmlns:a16="http://schemas.microsoft.com/office/drawing/2014/main" id="{C2EC34D4-09F7-4E41-A4C2-1D8FF2260D7F}"/>
              </a:ext>
            </a:extLst>
          </p:cNvPr>
          <p:cNvCxnSpPr>
            <a:cxnSpLocks/>
          </p:cNvCxnSpPr>
          <p:nvPr/>
        </p:nvCxnSpPr>
        <p:spPr>
          <a:xfrm>
            <a:off x="7755360" y="304332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8" name="Title 1">
            <a:hlinkClick r:id="" action="ppaction://noaction"/>
            <a:extLst>
              <a:ext uri="{FF2B5EF4-FFF2-40B4-BE49-F238E27FC236}">
                <a16:creationId xmlns:a16="http://schemas.microsoft.com/office/drawing/2014/main" id="{525F26A4-EA84-4DD8-94A4-2B458D638BCE}"/>
              </a:ext>
            </a:extLst>
          </p:cNvPr>
          <p:cNvSpPr txBox="1">
            <a:spLocks/>
          </p:cNvSpPr>
          <p:nvPr/>
        </p:nvSpPr>
        <p:spPr>
          <a:xfrm>
            <a:off x="7755358" y="3183608"/>
            <a:ext cx="5360886"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Drug or alcohol abuse</a:t>
            </a:r>
          </a:p>
        </p:txBody>
      </p:sp>
      <p:cxnSp>
        <p:nvCxnSpPr>
          <p:cNvPr id="49" name="Straight Connector 48">
            <a:extLst>
              <a:ext uri="{FF2B5EF4-FFF2-40B4-BE49-F238E27FC236}">
                <a16:creationId xmlns:a16="http://schemas.microsoft.com/office/drawing/2014/main" id="{16FD5BBD-A15C-484C-8C29-AE615B776388}"/>
              </a:ext>
            </a:extLst>
          </p:cNvPr>
          <p:cNvCxnSpPr>
            <a:cxnSpLocks/>
          </p:cNvCxnSpPr>
          <p:nvPr/>
        </p:nvCxnSpPr>
        <p:spPr>
          <a:xfrm>
            <a:off x="7755360" y="3718027"/>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7" name="Title 1">
            <a:hlinkClick r:id="" action="ppaction://noaction"/>
            <a:extLst>
              <a:ext uri="{FF2B5EF4-FFF2-40B4-BE49-F238E27FC236}">
                <a16:creationId xmlns:a16="http://schemas.microsoft.com/office/drawing/2014/main" id="{04235AD0-30D1-47C2-97CD-0427D78D19FC}"/>
              </a:ext>
            </a:extLst>
          </p:cNvPr>
          <p:cNvSpPr txBox="1">
            <a:spLocks/>
          </p:cNvSpPr>
          <p:nvPr/>
        </p:nvSpPr>
        <p:spPr>
          <a:xfrm>
            <a:off x="7755359" y="3878048"/>
            <a:ext cx="5360887"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Domestic violence</a:t>
            </a:r>
          </a:p>
        </p:txBody>
      </p:sp>
      <p:cxnSp>
        <p:nvCxnSpPr>
          <p:cNvPr id="78" name="Straight Connector 77">
            <a:extLst>
              <a:ext uri="{FF2B5EF4-FFF2-40B4-BE49-F238E27FC236}">
                <a16:creationId xmlns:a16="http://schemas.microsoft.com/office/drawing/2014/main" id="{1DFDB0D9-A0F8-4FE6-A59D-6A4A72796DEC}"/>
              </a:ext>
            </a:extLst>
          </p:cNvPr>
          <p:cNvCxnSpPr>
            <a:cxnSpLocks/>
          </p:cNvCxnSpPr>
          <p:nvPr/>
        </p:nvCxnSpPr>
        <p:spPr>
          <a:xfrm>
            <a:off x="7755360" y="442291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9" name="Title 1">
            <a:hlinkClick r:id="" action="ppaction://noaction"/>
            <a:extLst>
              <a:ext uri="{FF2B5EF4-FFF2-40B4-BE49-F238E27FC236}">
                <a16:creationId xmlns:a16="http://schemas.microsoft.com/office/drawing/2014/main" id="{6E6F486D-8F35-4553-A868-AB1BE02E8474}"/>
              </a:ext>
            </a:extLst>
          </p:cNvPr>
          <p:cNvSpPr txBox="1">
            <a:spLocks/>
          </p:cNvSpPr>
          <p:nvPr/>
        </p:nvSpPr>
        <p:spPr>
          <a:xfrm>
            <a:off x="7755358" y="4574672"/>
            <a:ext cx="5360888" cy="792042"/>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Significant trauma as an adult, such as</a:t>
            </a:r>
            <a:br>
              <a:rPr lang="en-GB" sz="2400" b="1" spc="60" dirty="0">
                <a:solidFill>
                  <a:srgbClr val="009ED5"/>
                </a:solidFill>
                <a:latin typeface="Arial Narrow"/>
                <a:cs typeface="Arial Narrow"/>
              </a:rPr>
            </a:br>
            <a:r>
              <a:rPr lang="en-GB" sz="2400" b="1" spc="60" dirty="0">
                <a:solidFill>
                  <a:srgbClr val="009ED5"/>
                </a:solidFill>
                <a:latin typeface="Arial Narrow"/>
                <a:cs typeface="Arial Narrow"/>
              </a:rPr>
              <a:t>  military combat</a:t>
            </a:r>
          </a:p>
          <a:p>
            <a:pPr defTabSz="1097280">
              <a:spcBef>
                <a:spcPct val="0"/>
              </a:spcBef>
            </a:pPr>
            <a:endParaRPr lang="en-GB" sz="2400" b="1" spc="60" dirty="0">
              <a:solidFill>
                <a:srgbClr val="009ED5"/>
              </a:solidFill>
              <a:latin typeface="Arial Narrow"/>
              <a:cs typeface="Arial Narrow"/>
            </a:endParaRPr>
          </a:p>
        </p:txBody>
      </p:sp>
      <p:cxnSp>
        <p:nvCxnSpPr>
          <p:cNvPr id="80" name="Straight Connector 79">
            <a:extLst>
              <a:ext uri="{FF2B5EF4-FFF2-40B4-BE49-F238E27FC236}">
                <a16:creationId xmlns:a16="http://schemas.microsoft.com/office/drawing/2014/main" id="{7A1A15FD-F7F3-4171-B9EC-55FC77FF299C}"/>
              </a:ext>
            </a:extLst>
          </p:cNvPr>
          <p:cNvCxnSpPr>
            <a:cxnSpLocks/>
          </p:cNvCxnSpPr>
          <p:nvPr/>
        </p:nvCxnSpPr>
        <p:spPr>
          <a:xfrm>
            <a:off x="7755360" y="5479812"/>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1" name="Title 1">
            <a:hlinkClick r:id="" action="ppaction://noaction"/>
            <a:extLst>
              <a:ext uri="{FF2B5EF4-FFF2-40B4-BE49-F238E27FC236}">
                <a16:creationId xmlns:a16="http://schemas.microsoft.com/office/drawing/2014/main" id="{0237674C-D0E9-48AE-B09E-FDA102E47A04}"/>
              </a:ext>
            </a:extLst>
          </p:cNvPr>
          <p:cNvSpPr txBox="1">
            <a:spLocks/>
          </p:cNvSpPr>
          <p:nvPr/>
        </p:nvSpPr>
        <p:spPr>
          <a:xfrm>
            <a:off x="2040132" y="4581126"/>
            <a:ext cx="5360882"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3360" b="1" spc="60" dirty="0">
                <a:solidFill>
                  <a:prstClr val="black"/>
                </a:solidFill>
                <a:latin typeface="Arial Narrow"/>
                <a:cs typeface="Arial Narrow"/>
              </a:rPr>
              <a:t>Unemployment or losing a job</a:t>
            </a:r>
            <a:endParaRPr lang="en-GB" sz="2400" b="1" spc="60" dirty="0">
              <a:solidFill>
                <a:prstClr val="black"/>
              </a:solidFill>
              <a:latin typeface="Arial Narrow"/>
              <a:cs typeface="Arial Narrow"/>
            </a:endParaRPr>
          </a:p>
        </p:txBody>
      </p:sp>
      <p:cxnSp>
        <p:nvCxnSpPr>
          <p:cNvPr id="82" name="Straight Connector 81">
            <a:extLst>
              <a:ext uri="{FF2B5EF4-FFF2-40B4-BE49-F238E27FC236}">
                <a16:creationId xmlns:a16="http://schemas.microsoft.com/office/drawing/2014/main" id="{98BB4B34-08A1-4929-A92C-1F1A28FB07AD}"/>
              </a:ext>
            </a:extLst>
          </p:cNvPr>
          <p:cNvCxnSpPr>
            <a:cxnSpLocks/>
          </p:cNvCxnSpPr>
          <p:nvPr/>
        </p:nvCxnSpPr>
        <p:spPr>
          <a:xfrm>
            <a:off x="2040139" y="6854743"/>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3" name="Title 1">
            <a:hlinkClick r:id="" action="ppaction://noaction"/>
            <a:extLst>
              <a:ext uri="{FF2B5EF4-FFF2-40B4-BE49-F238E27FC236}">
                <a16:creationId xmlns:a16="http://schemas.microsoft.com/office/drawing/2014/main" id="{F6B3D387-5325-4821-8FFF-036FB6A51192}"/>
              </a:ext>
            </a:extLst>
          </p:cNvPr>
          <p:cNvSpPr txBox="1">
            <a:spLocks/>
          </p:cNvSpPr>
          <p:nvPr/>
        </p:nvSpPr>
        <p:spPr>
          <a:xfrm>
            <a:off x="7755359" y="5632606"/>
            <a:ext cx="5360887"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The death of a loved one</a:t>
            </a:r>
          </a:p>
        </p:txBody>
      </p:sp>
      <p:cxnSp>
        <p:nvCxnSpPr>
          <p:cNvPr id="84" name="Straight Connector 83">
            <a:extLst>
              <a:ext uri="{FF2B5EF4-FFF2-40B4-BE49-F238E27FC236}">
                <a16:creationId xmlns:a16="http://schemas.microsoft.com/office/drawing/2014/main" id="{E22E0101-2284-43CA-8AAB-D9EB3D957B3C}"/>
              </a:ext>
            </a:extLst>
          </p:cNvPr>
          <p:cNvCxnSpPr>
            <a:cxnSpLocks/>
          </p:cNvCxnSpPr>
          <p:nvPr/>
        </p:nvCxnSpPr>
        <p:spPr>
          <a:xfrm>
            <a:off x="7755360" y="6177384"/>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5" name="Title 1">
            <a:hlinkClick r:id="" action="ppaction://noaction"/>
            <a:extLst>
              <a:ext uri="{FF2B5EF4-FFF2-40B4-BE49-F238E27FC236}">
                <a16:creationId xmlns:a16="http://schemas.microsoft.com/office/drawing/2014/main" id="{12D6ED44-7938-4C20-AC81-4AE63D6D7224}"/>
              </a:ext>
            </a:extLst>
          </p:cNvPr>
          <p:cNvSpPr txBox="1">
            <a:spLocks/>
          </p:cNvSpPr>
          <p:nvPr/>
        </p:nvSpPr>
        <p:spPr>
          <a:xfrm>
            <a:off x="2040139" y="1902150"/>
            <a:ext cx="5360885"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Discrimination and stigma</a:t>
            </a:r>
          </a:p>
        </p:txBody>
      </p:sp>
      <p:cxnSp>
        <p:nvCxnSpPr>
          <p:cNvPr id="86" name="Straight Connector 85">
            <a:extLst>
              <a:ext uri="{FF2B5EF4-FFF2-40B4-BE49-F238E27FC236}">
                <a16:creationId xmlns:a16="http://schemas.microsoft.com/office/drawing/2014/main" id="{F786C69C-8488-4F50-9119-C5776D83195E}"/>
              </a:ext>
            </a:extLst>
          </p:cNvPr>
          <p:cNvCxnSpPr>
            <a:cxnSpLocks/>
          </p:cNvCxnSpPr>
          <p:nvPr/>
        </p:nvCxnSpPr>
        <p:spPr>
          <a:xfrm>
            <a:off x="2040140" y="238821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7" name="Title 1">
            <a:hlinkClick r:id="" action="ppaction://noaction"/>
            <a:extLst>
              <a:ext uri="{FF2B5EF4-FFF2-40B4-BE49-F238E27FC236}">
                <a16:creationId xmlns:a16="http://schemas.microsoft.com/office/drawing/2014/main" id="{1F4FD795-6488-4A65-A90E-307BC6DC95FB}"/>
              </a:ext>
            </a:extLst>
          </p:cNvPr>
          <p:cNvSpPr txBox="1">
            <a:spLocks/>
          </p:cNvSpPr>
          <p:nvPr/>
        </p:nvSpPr>
        <p:spPr>
          <a:xfrm>
            <a:off x="2040127" y="6310358"/>
            <a:ext cx="5360887" cy="437716"/>
          </a:xfrm>
          <a:prstGeom prst="rect">
            <a:avLst/>
          </a:prstGeom>
        </p:spPr>
        <p:txBody>
          <a:bodyPr vert="horz" wrap="none" lIns="0" tIns="0" rIns="0" bIns="0" rtlCol="0" anchor="t" anchorCtr="0">
            <a:noAutofit/>
          </a:bodyPr>
          <a:lstStyle/>
          <a:p>
            <a:pPr defTabSz="1097280">
              <a:spcBef>
                <a:spcPct val="0"/>
              </a:spcBef>
            </a:pPr>
            <a:r>
              <a:rPr lang="en-US" sz="2400" spc="60" dirty="0">
                <a:solidFill>
                  <a:prstClr val="white">
                    <a:lumMod val="50000"/>
                  </a:prstClr>
                </a:solidFill>
                <a:latin typeface="Arial Narrow"/>
                <a:cs typeface="Arial Narrow"/>
              </a:rPr>
              <a:t>•</a:t>
            </a:r>
            <a:r>
              <a:rPr lang="en-US" sz="2400" spc="60" dirty="0">
                <a:solidFill>
                  <a:srgbClr val="009ED5"/>
                </a:solidFill>
                <a:latin typeface="Arial Narrow"/>
                <a:cs typeface="Arial Narrow"/>
              </a:rPr>
              <a:t> </a:t>
            </a:r>
            <a:r>
              <a:rPr lang="en-GB" sz="3360" b="1" spc="60" dirty="0">
                <a:solidFill>
                  <a:prstClr val="black"/>
                </a:solidFill>
                <a:latin typeface="Arial Narrow"/>
                <a:cs typeface="Arial Narrow"/>
              </a:rPr>
              <a:t>Severe or long-term stress</a:t>
            </a:r>
            <a:endParaRPr lang="en-GB" sz="2400" b="1" spc="60" dirty="0">
              <a:solidFill>
                <a:prstClr val="black"/>
              </a:solidFill>
              <a:latin typeface="Arial Narrow"/>
              <a:cs typeface="Arial Narrow"/>
            </a:endParaRPr>
          </a:p>
        </p:txBody>
      </p:sp>
    </p:spTree>
    <p:extLst>
      <p:ext uri="{BB962C8B-B14F-4D97-AF65-F5344CB8AC3E}">
        <p14:creationId xmlns:p14="http://schemas.microsoft.com/office/powerpoint/2010/main" val="4024153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500"/>
                                        <p:tgtEl>
                                          <p:spTgt spid="8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ntr" presetSubtype="0" fill="hold"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500"/>
                                        <p:tgtEl>
                                          <p:spTgt spid="77"/>
                                        </p:tgtEl>
                                      </p:cBhvr>
                                    </p:animEffect>
                                  </p:childTnLst>
                                </p:cTn>
                              </p:par>
                              <p:par>
                                <p:cTn id="88" presetID="10" presetClass="entr" presetSubtype="0" fill="hold" nodeType="with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cTn>
                              </p:par>
                              <p:par>
                                <p:cTn id="96" presetID="10" presetClass="entr" presetSubtype="0" fill="hold" nodeType="with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fade">
                                      <p:cBhvr>
                                        <p:cTn id="98" dur="500"/>
                                        <p:tgtEl>
                                          <p:spTgt spid="8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par>
                                <p:cTn id="104" presetID="10" presetClass="entr" presetSubtype="0" fill="hold" nodeType="with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500"/>
                                        <p:tgtEl>
                                          <p:spTgt spid="84"/>
                                        </p:tgtEl>
                                      </p:cBhvr>
                                    </p:animEffect>
                                  </p:childTnLst>
                                </p:cTn>
                              </p:par>
                            </p:childTnLst>
                          </p:cTn>
                        </p:par>
                        <p:par>
                          <p:cTn id="107" fill="hold">
                            <p:stCondLst>
                              <p:cond delay="500"/>
                            </p:stCondLst>
                            <p:childTnLst>
                              <p:par>
                                <p:cTn id="108" presetID="2" presetClass="entr" presetSubtype="4" accel="50000" decel="5000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 calcmode="lin" valueType="num">
                                      <p:cBhvr additive="base">
                                        <p:cTn id="110" dur="500" fill="hold"/>
                                        <p:tgtEl>
                                          <p:spTgt spid="28"/>
                                        </p:tgtEl>
                                        <p:attrNameLst>
                                          <p:attrName>ppt_x</p:attrName>
                                        </p:attrNameLst>
                                      </p:cBhvr>
                                      <p:tavLst>
                                        <p:tav tm="0">
                                          <p:val>
                                            <p:strVal val="#ppt_x"/>
                                          </p:val>
                                        </p:tav>
                                        <p:tav tm="100000">
                                          <p:val>
                                            <p:strVal val="#ppt_x"/>
                                          </p:val>
                                        </p:tav>
                                      </p:tavLst>
                                    </p:anim>
                                    <p:anim calcmode="lin" valueType="num">
                                      <p:cBhvr additive="base">
                                        <p:cTn id="111" dur="500" fill="hold"/>
                                        <p:tgtEl>
                                          <p:spTgt spid="28"/>
                                        </p:tgtEl>
                                        <p:attrNameLst>
                                          <p:attrName>ppt_y</p:attrName>
                                        </p:attrNameLst>
                                      </p:cBhvr>
                                      <p:tavLst>
                                        <p:tav tm="0">
                                          <p:val>
                                            <p:strVal val="1+#ppt_h/2"/>
                                          </p:val>
                                        </p:tav>
                                        <p:tav tm="100000">
                                          <p:val>
                                            <p:strVal val="#ppt_y"/>
                                          </p:val>
                                        </p:tav>
                                      </p:tavLst>
                                    </p:anim>
                                  </p:childTnLst>
                                </p:cTn>
                              </p:par>
                              <p:par>
                                <p:cTn id="112" presetID="2" presetClass="entr" presetSubtype="4" accel="50000" decel="50000" fill="hold" nodeType="with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additive="base">
                                        <p:cTn id="114" dur="500" fill="hold"/>
                                        <p:tgtEl>
                                          <p:spTgt spid="29"/>
                                        </p:tgtEl>
                                        <p:attrNameLst>
                                          <p:attrName>ppt_x</p:attrName>
                                        </p:attrNameLst>
                                      </p:cBhvr>
                                      <p:tavLst>
                                        <p:tav tm="0">
                                          <p:val>
                                            <p:strVal val="#ppt_x"/>
                                          </p:val>
                                        </p:tav>
                                        <p:tav tm="100000">
                                          <p:val>
                                            <p:strVal val="#ppt_x"/>
                                          </p:val>
                                        </p:tav>
                                      </p:tavLst>
                                    </p:anim>
                                    <p:anim calcmode="lin" valueType="num">
                                      <p:cBhvr additive="base">
                                        <p:cTn id="11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9" grpId="0"/>
      <p:bldP spid="42" grpId="0"/>
      <p:bldP spid="44" grpId="0"/>
      <p:bldP spid="46" grpId="0"/>
      <p:bldP spid="48" grpId="0"/>
      <p:bldP spid="77" grpId="0"/>
      <p:bldP spid="79" grpId="0"/>
      <p:bldP spid="81" grpId="0"/>
      <p:bldP spid="83" grpId="0"/>
      <p:bldP spid="85" grpId="0"/>
      <p:bldP spid="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14</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9" name="Title 1">
            <a:extLst>
              <a:ext uri="{FF2B5EF4-FFF2-40B4-BE49-F238E27FC236}">
                <a16:creationId xmlns:a16="http://schemas.microsoft.com/office/drawing/2014/main" id="{D5772856-0501-446E-90C2-0C40B35BACB2}"/>
              </a:ext>
            </a:extLst>
          </p:cNvPr>
          <p:cNvSpPr txBox="1">
            <a:spLocks/>
          </p:cNvSpPr>
          <p:nvPr/>
        </p:nvSpPr>
        <p:spPr>
          <a:xfrm>
            <a:off x="550108" y="1272793"/>
            <a:ext cx="10612757" cy="576946"/>
          </a:xfrm>
          <a:prstGeom prst="rect">
            <a:avLst/>
          </a:prstGeom>
        </p:spPr>
        <p:txBody>
          <a:bodyPr vert="horz" wrap="none" lIns="0" tIns="0" rIns="0" bIns="0" rtlCol="0" anchor="t" anchorCtr="0">
            <a:normAutofit/>
          </a:bodyPr>
          <a:lstStyle/>
          <a:p>
            <a:pPr defTabSz="1097280">
              <a:spcBef>
                <a:spcPct val="0"/>
              </a:spcBef>
            </a:pPr>
            <a:r>
              <a:rPr lang="en-US" sz="3120" b="1" cap="all" spc="90" dirty="0">
                <a:solidFill>
                  <a:prstClr val="black"/>
                </a:solidFill>
                <a:latin typeface="Arial Narrow"/>
                <a:cs typeface="Arial Narrow"/>
              </a:rPr>
              <a:t>EARLY WARNING SIGNS OF A MENTAL HEALTH PROBLEM</a:t>
            </a:r>
            <a:endParaRPr lang="en-US" sz="3120" b="1" i="1" cap="all" spc="90" dirty="0">
              <a:solidFill>
                <a:prstClr val="black"/>
              </a:solidFill>
              <a:latin typeface="Arial Narrow"/>
              <a:cs typeface="Arial Narrow"/>
            </a:endParaRPr>
          </a:p>
        </p:txBody>
      </p:sp>
      <p:cxnSp>
        <p:nvCxnSpPr>
          <p:cNvPr id="40" name="Straight Connector 39">
            <a:extLst>
              <a:ext uri="{FF2B5EF4-FFF2-40B4-BE49-F238E27FC236}">
                <a16:creationId xmlns:a16="http://schemas.microsoft.com/office/drawing/2014/main" id="{9198AF97-CFBF-4B5C-A029-BCACDAEDF466}"/>
              </a:ext>
            </a:extLst>
          </p:cNvPr>
          <p:cNvCxnSpPr>
            <a:cxnSpLocks/>
          </p:cNvCxnSpPr>
          <p:nvPr/>
        </p:nvCxnSpPr>
        <p:spPr>
          <a:xfrm>
            <a:off x="550108" y="3457970"/>
            <a:ext cx="408143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1" name="Title 1">
            <a:hlinkClick r:id="" action="ppaction://noaction"/>
            <a:extLst>
              <a:ext uri="{FF2B5EF4-FFF2-40B4-BE49-F238E27FC236}">
                <a16:creationId xmlns:a16="http://schemas.microsoft.com/office/drawing/2014/main" id="{E20FE595-7DED-47BF-97ED-94EB851072D8}"/>
              </a:ext>
            </a:extLst>
          </p:cNvPr>
          <p:cNvSpPr txBox="1">
            <a:spLocks/>
          </p:cNvSpPr>
          <p:nvPr/>
        </p:nvSpPr>
        <p:spPr>
          <a:xfrm>
            <a:off x="550163" y="2540223"/>
            <a:ext cx="4081375" cy="787184"/>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spc="60" dirty="0">
                <a:solidFill>
                  <a:prstClr val="black"/>
                </a:solidFill>
                <a:latin typeface="Arial Narrow"/>
                <a:cs typeface="Arial Narrow"/>
              </a:rPr>
              <a:t>Losing interest in activities</a:t>
            </a:r>
            <a:br>
              <a:rPr lang="en-GB" sz="2400" spc="60" dirty="0">
                <a:solidFill>
                  <a:prstClr val="black"/>
                </a:solidFill>
                <a:latin typeface="Arial Narrow"/>
                <a:cs typeface="Arial Narrow"/>
              </a:rPr>
            </a:br>
            <a:r>
              <a:rPr lang="en-GB" sz="2400" spc="60" dirty="0">
                <a:solidFill>
                  <a:prstClr val="black"/>
                </a:solidFill>
                <a:latin typeface="Arial Narrow"/>
                <a:cs typeface="Arial Narrow"/>
              </a:rPr>
              <a:t>  that were previously enjoyed</a:t>
            </a:r>
            <a:endParaRPr lang="en-GB" sz="2160" spc="60" dirty="0">
              <a:solidFill>
                <a:prstClr val="black"/>
              </a:solidFill>
              <a:latin typeface="Arial Narrow"/>
              <a:cs typeface="Arial Narrow"/>
            </a:endParaRPr>
          </a:p>
        </p:txBody>
      </p:sp>
      <p:sp>
        <p:nvSpPr>
          <p:cNvPr id="42" name="Title 1">
            <a:hlinkClick r:id="" action="ppaction://noaction"/>
            <a:extLst>
              <a:ext uri="{FF2B5EF4-FFF2-40B4-BE49-F238E27FC236}">
                <a16:creationId xmlns:a16="http://schemas.microsoft.com/office/drawing/2014/main" id="{A2FA733D-2E9B-41C4-B863-201603607D27}"/>
              </a:ext>
            </a:extLst>
          </p:cNvPr>
          <p:cNvSpPr txBox="1">
            <a:spLocks/>
          </p:cNvSpPr>
          <p:nvPr/>
        </p:nvSpPr>
        <p:spPr>
          <a:xfrm>
            <a:off x="550129" y="1910489"/>
            <a:ext cx="9197801" cy="426403"/>
          </a:xfrm>
          <a:prstGeom prst="rect">
            <a:avLst/>
          </a:prstGeom>
        </p:spPr>
        <p:txBody>
          <a:bodyPr vert="horz" wrap="none" lIns="0" tIns="0" rIns="0" bIns="0" rtlCol="0" anchor="t" anchorCtr="0">
            <a:noAutofit/>
          </a:bodyPr>
          <a:lstStyle/>
          <a:p>
            <a:pPr defTabSz="1097280">
              <a:spcBef>
                <a:spcPct val="0"/>
              </a:spcBef>
            </a:pPr>
            <a:r>
              <a:rPr lang="en-GB" sz="2880" b="1" spc="60" dirty="0">
                <a:solidFill>
                  <a:srgbClr val="009ED5"/>
                </a:solidFill>
                <a:latin typeface="Arial Narrow"/>
                <a:cs typeface="Arial Narrow"/>
              </a:rPr>
              <a:t>Early warning signs of a mental health problem may include:</a:t>
            </a:r>
            <a:endParaRPr lang="en-GB" sz="2880" b="1" spc="60" dirty="0">
              <a:solidFill>
                <a:prstClr val="black"/>
              </a:solidFill>
              <a:latin typeface="Arial Narrow"/>
              <a:cs typeface="Arial Narrow"/>
            </a:endParaRPr>
          </a:p>
        </p:txBody>
      </p:sp>
      <p:cxnSp>
        <p:nvCxnSpPr>
          <p:cNvPr id="43" name="Straight Connector 42">
            <a:extLst>
              <a:ext uri="{FF2B5EF4-FFF2-40B4-BE49-F238E27FC236}">
                <a16:creationId xmlns:a16="http://schemas.microsoft.com/office/drawing/2014/main" id="{F0569598-D1F5-486C-8706-F98E4EC61EDF}"/>
              </a:ext>
            </a:extLst>
          </p:cNvPr>
          <p:cNvCxnSpPr>
            <a:cxnSpLocks/>
          </p:cNvCxnSpPr>
          <p:nvPr/>
        </p:nvCxnSpPr>
        <p:spPr>
          <a:xfrm>
            <a:off x="550249" y="4581800"/>
            <a:ext cx="408129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F0B79396-78D1-48F1-84BF-1017DAC16E10}"/>
              </a:ext>
            </a:extLst>
          </p:cNvPr>
          <p:cNvSpPr txBox="1">
            <a:spLocks/>
          </p:cNvSpPr>
          <p:nvPr/>
        </p:nvSpPr>
        <p:spPr>
          <a:xfrm>
            <a:off x="550110" y="3641047"/>
            <a:ext cx="4081429" cy="795986"/>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b="1" spc="60" dirty="0">
                <a:solidFill>
                  <a:prstClr val="black"/>
                </a:solidFill>
                <a:latin typeface="Arial Narrow"/>
                <a:cs typeface="Arial Narrow"/>
              </a:rPr>
              <a:t>Underperforming at work with</a:t>
            </a:r>
            <a:br>
              <a:rPr lang="en-GB" sz="2400" b="1" spc="60" dirty="0">
                <a:solidFill>
                  <a:prstClr val="black"/>
                </a:solidFill>
                <a:latin typeface="Arial Narrow"/>
                <a:cs typeface="Arial Narrow"/>
              </a:rPr>
            </a:br>
            <a:r>
              <a:rPr lang="en-GB" sz="2400" b="1" spc="60" dirty="0">
                <a:solidFill>
                  <a:prstClr val="black"/>
                </a:solidFill>
                <a:latin typeface="Arial Narrow"/>
                <a:cs typeface="Arial Narrow"/>
              </a:rPr>
              <a:t>  no apparent explanation</a:t>
            </a:r>
            <a:endParaRPr lang="en-GB" sz="2160" b="1" spc="60" dirty="0">
              <a:solidFill>
                <a:prstClr val="black"/>
              </a:solidFill>
              <a:latin typeface="Arial Narrow"/>
              <a:cs typeface="Arial Narrow"/>
            </a:endParaRPr>
          </a:p>
        </p:txBody>
      </p:sp>
      <p:cxnSp>
        <p:nvCxnSpPr>
          <p:cNvPr id="45" name="Straight Connector 44">
            <a:extLst>
              <a:ext uri="{FF2B5EF4-FFF2-40B4-BE49-F238E27FC236}">
                <a16:creationId xmlns:a16="http://schemas.microsoft.com/office/drawing/2014/main" id="{5916C9ED-911E-4C6E-8FBA-4137B669CA3B}"/>
              </a:ext>
            </a:extLst>
          </p:cNvPr>
          <p:cNvCxnSpPr>
            <a:cxnSpLocks/>
          </p:cNvCxnSpPr>
          <p:nvPr/>
        </p:nvCxnSpPr>
        <p:spPr>
          <a:xfrm>
            <a:off x="550206" y="5654592"/>
            <a:ext cx="408133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831EDEB7-B6BC-4894-9AFC-1EDC5C1BE132}"/>
              </a:ext>
            </a:extLst>
          </p:cNvPr>
          <p:cNvSpPr txBox="1">
            <a:spLocks/>
          </p:cNvSpPr>
          <p:nvPr/>
        </p:nvSpPr>
        <p:spPr>
          <a:xfrm>
            <a:off x="550249" y="4744917"/>
            <a:ext cx="4081290" cy="743562"/>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spc="60" dirty="0">
                <a:solidFill>
                  <a:prstClr val="black"/>
                </a:solidFill>
                <a:latin typeface="Arial Narrow"/>
                <a:cs typeface="Arial Narrow"/>
              </a:rPr>
              <a:t>Increased anxiety levels, feeling</a:t>
            </a:r>
            <a:br>
              <a:rPr lang="en-GB" sz="2400" spc="60" dirty="0">
                <a:solidFill>
                  <a:prstClr val="black"/>
                </a:solidFill>
                <a:latin typeface="Arial Narrow"/>
                <a:cs typeface="Arial Narrow"/>
              </a:rPr>
            </a:br>
            <a:r>
              <a:rPr lang="en-GB" sz="2400" spc="60" dirty="0">
                <a:solidFill>
                  <a:prstClr val="black"/>
                </a:solidFill>
                <a:latin typeface="Arial Narrow"/>
                <a:cs typeface="Arial Narrow"/>
              </a:rPr>
              <a:t>  exhausted and restless</a:t>
            </a:r>
            <a:endParaRPr lang="en-GB" sz="2160" spc="60" dirty="0">
              <a:solidFill>
                <a:prstClr val="black"/>
              </a:solidFill>
              <a:latin typeface="Arial Narrow"/>
              <a:cs typeface="Arial Narrow"/>
            </a:endParaRPr>
          </a:p>
        </p:txBody>
      </p:sp>
      <p:cxnSp>
        <p:nvCxnSpPr>
          <p:cNvPr id="47" name="Straight Connector 46">
            <a:extLst>
              <a:ext uri="{FF2B5EF4-FFF2-40B4-BE49-F238E27FC236}">
                <a16:creationId xmlns:a16="http://schemas.microsoft.com/office/drawing/2014/main" id="{A6A55265-B3D0-417D-9D03-1B994739CAB5}"/>
              </a:ext>
            </a:extLst>
          </p:cNvPr>
          <p:cNvCxnSpPr>
            <a:cxnSpLocks/>
          </p:cNvCxnSpPr>
          <p:nvPr/>
        </p:nvCxnSpPr>
        <p:spPr>
          <a:xfrm>
            <a:off x="550292" y="6710039"/>
            <a:ext cx="408124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8" name="Title 1">
            <a:hlinkClick r:id="" action="ppaction://noaction"/>
            <a:extLst>
              <a:ext uri="{FF2B5EF4-FFF2-40B4-BE49-F238E27FC236}">
                <a16:creationId xmlns:a16="http://schemas.microsoft.com/office/drawing/2014/main" id="{DE35A017-E4E4-40C4-A4E8-C11C3EA8FA4B}"/>
              </a:ext>
            </a:extLst>
          </p:cNvPr>
          <p:cNvSpPr txBox="1">
            <a:spLocks/>
          </p:cNvSpPr>
          <p:nvPr/>
        </p:nvSpPr>
        <p:spPr>
          <a:xfrm>
            <a:off x="550292" y="5807401"/>
            <a:ext cx="4081247" cy="817820"/>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spc="60" dirty="0">
                <a:solidFill>
                  <a:prstClr val="black"/>
                </a:solidFill>
                <a:latin typeface="Arial Narrow"/>
                <a:cs typeface="Arial Narrow"/>
              </a:rPr>
              <a:t>Isolating themselves and not</a:t>
            </a:r>
            <a:br>
              <a:rPr lang="en-GB" sz="2400" spc="60" dirty="0">
                <a:solidFill>
                  <a:prstClr val="black"/>
                </a:solidFill>
                <a:latin typeface="Arial Narrow"/>
                <a:cs typeface="Arial Narrow"/>
              </a:rPr>
            </a:br>
            <a:r>
              <a:rPr lang="en-GB" sz="2400" spc="60" dirty="0">
                <a:solidFill>
                  <a:prstClr val="black"/>
                </a:solidFill>
                <a:latin typeface="Arial Narrow"/>
                <a:cs typeface="Arial Narrow"/>
              </a:rPr>
              <a:t>  wanting to socialise</a:t>
            </a:r>
            <a:endParaRPr lang="en-GB" sz="2160" spc="60" dirty="0">
              <a:solidFill>
                <a:prstClr val="black"/>
              </a:solidFill>
              <a:latin typeface="Arial Narrow"/>
              <a:cs typeface="Arial Narrow"/>
            </a:endParaRPr>
          </a:p>
        </p:txBody>
      </p:sp>
      <p:cxnSp>
        <p:nvCxnSpPr>
          <p:cNvPr id="49" name="Straight Connector 48">
            <a:extLst>
              <a:ext uri="{FF2B5EF4-FFF2-40B4-BE49-F238E27FC236}">
                <a16:creationId xmlns:a16="http://schemas.microsoft.com/office/drawing/2014/main" id="{52858A5C-0F47-4356-A35F-F5C966DE0FA5}"/>
              </a:ext>
            </a:extLst>
          </p:cNvPr>
          <p:cNvCxnSpPr>
            <a:cxnSpLocks/>
          </p:cNvCxnSpPr>
          <p:nvPr/>
        </p:nvCxnSpPr>
        <p:spPr>
          <a:xfrm>
            <a:off x="4977685" y="3457970"/>
            <a:ext cx="509869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0" name="Title 1">
            <a:hlinkClick r:id="" action="ppaction://noaction"/>
            <a:extLst>
              <a:ext uri="{FF2B5EF4-FFF2-40B4-BE49-F238E27FC236}">
                <a16:creationId xmlns:a16="http://schemas.microsoft.com/office/drawing/2014/main" id="{EF09FE05-A89E-4F0B-8434-C7B0A61740FB}"/>
              </a:ext>
            </a:extLst>
          </p:cNvPr>
          <p:cNvSpPr txBox="1">
            <a:spLocks/>
          </p:cNvSpPr>
          <p:nvPr/>
        </p:nvSpPr>
        <p:spPr>
          <a:xfrm>
            <a:off x="4974724" y="2540222"/>
            <a:ext cx="5098698" cy="787184"/>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spc="60" dirty="0">
                <a:solidFill>
                  <a:prstClr val="black"/>
                </a:solidFill>
                <a:latin typeface="Arial Narrow"/>
                <a:cs typeface="Arial Narrow"/>
              </a:rPr>
              <a:t>Changes in appetite such as skipping</a:t>
            </a:r>
            <a:br>
              <a:rPr lang="en-GB" sz="2400" spc="60" dirty="0">
                <a:solidFill>
                  <a:prstClr val="black"/>
                </a:solidFill>
                <a:latin typeface="Arial Narrow"/>
                <a:cs typeface="Arial Narrow"/>
              </a:rPr>
            </a:br>
            <a:r>
              <a:rPr lang="en-GB" sz="2400" spc="60" dirty="0">
                <a:solidFill>
                  <a:prstClr val="black"/>
                </a:solidFill>
                <a:latin typeface="Arial Narrow"/>
                <a:cs typeface="Arial Narrow"/>
              </a:rPr>
              <a:t>  meals or over-eating / bingeing</a:t>
            </a:r>
            <a:endParaRPr lang="en-GB" sz="2160" spc="60" dirty="0">
              <a:solidFill>
                <a:prstClr val="black"/>
              </a:solidFill>
              <a:latin typeface="Arial Narrow"/>
              <a:cs typeface="Arial Narrow"/>
            </a:endParaRPr>
          </a:p>
        </p:txBody>
      </p:sp>
      <p:cxnSp>
        <p:nvCxnSpPr>
          <p:cNvPr id="51" name="Straight Connector 50">
            <a:extLst>
              <a:ext uri="{FF2B5EF4-FFF2-40B4-BE49-F238E27FC236}">
                <a16:creationId xmlns:a16="http://schemas.microsoft.com/office/drawing/2014/main" id="{586F597F-DA1B-4813-9237-327070A94ABE}"/>
              </a:ext>
            </a:extLst>
          </p:cNvPr>
          <p:cNvCxnSpPr>
            <a:cxnSpLocks/>
          </p:cNvCxnSpPr>
          <p:nvPr/>
        </p:nvCxnSpPr>
        <p:spPr>
          <a:xfrm>
            <a:off x="4974863" y="4574340"/>
            <a:ext cx="510151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2" name="Title 1">
            <a:hlinkClick r:id="" action="ppaction://noaction"/>
            <a:extLst>
              <a:ext uri="{FF2B5EF4-FFF2-40B4-BE49-F238E27FC236}">
                <a16:creationId xmlns:a16="http://schemas.microsoft.com/office/drawing/2014/main" id="{37EB90A7-F4EA-494F-9E61-A766A37D4D3F}"/>
              </a:ext>
            </a:extLst>
          </p:cNvPr>
          <p:cNvSpPr txBox="1">
            <a:spLocks/>
          </p:cNvSpPr>
          <p:nvPr/>
        </p:nvSpPr>
        <p:spPr>
          <a:xfrm>
            <a:off x="4974723" y="3647929"/>
            <a:ext cx="5104942" cy="795986"/>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spc="60" dirty="0">
                <a:solidFill>
                  <a:prstClr val="black"/>
                </a:solidFill>
                <a:latin typeface="Arial Narrow"/>
                <a:cs typeface="Arial Narrow"/>
              </a:rPr>
              <a:t>Changes in perception such as hearing</a:t>
            </a:r>
            <a:br>
              <a:rPr lang="en-GB" sz="2400" spc="60" dirty="0">
                <a:solidFill>
                  <a:prstClr val="black"/>
                </a:solidFill>
                <a:latin typeface="Arial Narrow"/>
                <a:cs typeface="Arial Narrow"/>
              </a:rPr>
            </a:br>
            <a:r>
              <a:rPr lang="en-GB" sz="2400" spc="60" dirty="0">
                <a:solidFill>
                  <a:prstClr val="black"/>
                </a:solidFill>
                <a:latin typeface="Arial Narrow"/>
                <a:cs typeface="Arial Narrow"/>
              </a:rPr>
              <a:t>  or seeing things that others don’t</a:t>
            </a:r>
            <a:endParaRPr lang="en-GB" sz="2160" spc="60" dirty="0">
              <a:solidFill>
                <a:prstClr val="black"/>
              </a:solidFill>
              <a:latin typeface="Arial Narrow"/>
              <a:cs typeface="Arial Narrow"/>
            </a:endParaRPr>
          </a:p>
        </p:txBody>
      </p:sp>
      <p:cxnSp>
        <p:nvCxnSpPr>
          <p:cNvPr id="53" name="Straight Connector 52">
            <a:extLst>
              <a:ext uri="{FF2B5EF4-FFF2-40B4-BE49-F238E27FC236}">
                <a16:creationId xmlns:a16="http://schemas.microsoft.com/office/drawing/2014/main" id="{6F1CA4A0-8B47-4B61-A059-3547DD71C2D5}"/>
              </a:ext>
            </a:extLst>
          </p:cNvPr>
          <p:cNvCxnSpPr>
            <a:cxnSpLocks/>
          </p:cNvCxnSpPr>
          <p:nvPr/>
        </p:nvCxnSpPr>
        <p:spPr>
          <a:xfrm>
            <a:off x="4977824" y="5649294"/>
            <a:ext cx="510184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4" name="Title 1">
            <a:hlinkClick r:id="" action="ppaction://noaction"/>
            <a:extLst>
              <a:ext uri="{FF2B5EF4-FFF2-40B4-BE49-F238E27FC236}">
                <a16:creationId xmlns:a16="http://schemas.microsoft.com/office/drawing/2014/main" id="{F660E09B-CDF0-4A20-B05D-B698DBB30CC7}"/>
              </a:ext>
            </a:extLst>
          </p:cNvPr>
          <p:cNvSpPr txBox="1">
            <a:spLocks/>
          </p:cNvSpPr>
          <p:nvPr/>
        </p:nvSpPr>
        <p:spPr>
          <a:xfrm>
            <a:off x="4977685" y="4746273"/>
            <a:ext cx="5108270" cy="795986"/>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spc="60" dirty="0">
                <a:solidFill>
                  <a:prstClr val="black"/>
                </a:solidFill>
                <a:latin typeface="Arial Narrow"/>
                <a:cs typeface="Arial Narrow"/>
              </a:rPr>
              <a:t>Self-harming behaviour. Signs of cuts or</a:t>
            </a:r>
            <a:br>
              <a:rPr lang="en-GB" sz="2400" spc="60" dirty="0">
                <a:solidFill>
                  <a:prstClr val="black"/>
                </a:solidFill>
                <a:latin typeface="Arial Narrow"/>
                <a:cs typeface="Arial Narrow"/>
              </a:rPr>
            </a:br>
            <a:r>
              <a:rPr lang="en-GB" sz="2400" spc="60" dirty="0">
                <a:solidFill>
                  <a:prstClr val="black"/>
                </a:solidFill>
                <a:latin typeface="Arial Narrow"/>
                <a:cs typeface="Arial Narrow"/>
              </a:rPr>
              <a:t>  bruising to uncommon areas of the body</a:t>
            </a:r>
            <a:endParaRPr lang="en-GB" sz="2160" spc="60" dirty="0">
              <a:solidFill>
                <a:prstClr val="black"/>
              </a:solidFill>
              <a:latin typeface="Arial Narrow"/>
              <a:cs typeface="Arial Narrow"/>
            </a:endParaRPr>
          </a:p>
        </p:txBody>
      </p:sp>
      <p:cxnSp>
        <p:nvCxnSpPr>
          <p:cNvPr id="55" name="Straight Connector 54">
            <a:extLst>
              <a:ext uri="{FF2B5EF4-FFF2-40B4-BE49-F238E27FC236}">
                <a16:creationId xmlns:a16="http://schemas.microsoft.com/office/drawing/2014/main" id="{D9444230-5DBB-481A-B766-3A4E7D37A136}"/>
              </a:ext>
            </a:extLst>
          </p:cNvPr>
          <p:cNvCxnSpPr>
            <a:cxnSpLocks/>
          </p:cNvCxnSpPr>
          <p:nvPr/>
        </p:nvCxnSpPr>
        <p:spPr>
          <a:xfrm>
            <a:off x="4971397" y="6361909"/>
            <a:ext cx="510826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6" name="Title 1">
            <a:hlinkClick r:id="" action="ppaction://noaction"/>
            <a:extLst>
              <a:ext uri="{FF2B5EF4-FFF2-40B4-BE49-F238E27FC236}">
                <a16:creationId xmlns:a16="http://schemas.microsoft.com/office/drawing/2014/main" id="{EBB30D1A-2BEC-4D59-87BC-DF29BC967B14}"/>
              </a:ext>
            </a:extLst>
          </p:cNvPr>
          <p:cNvSpPr txBox="1">
            <a:spLocks/>
          </p:cNvSpPr>
          <p:nvPr/>
        </p:nvSpPr>
        <p:spPr>
          <a:xfrm>
            <a:off x="4974541" y="5814891"/>
            <a:ext cx="5101841" cy="406954"/>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spc="60" dirty="0">
                <a:solidFill>
                  <a:prstClr val="black"/>
                </a:solidFill>
                <a:latin typeface="Arial Narrow"/>
                <a:cs typeface="Arial Narrow"/>
              </a:rPr>
              <a:t>Reduced or increased sex drive</a:t>
            </a:r>
            <a:endParaRPr lang="en-GB" sz="2160" spc="60" dirty="0">
              <a:solidFill>
                <a:prstClr val="black"/>
              </a:solidFill>
              <a:latin typeface="Arial Narrow"/>
              <a:cs typeface="Arial Narrow"/>
            </a:endParaRPr>
          </a:p>
        </p:txBody>
      </p:sp>
      <p:pic>
        <p:nvPicPr>
          <p:cNvPr id="57" name="Picture 56">
            <a:extLst>
              <a:ext uri="{FF2B5EF4-FFF2-40B4-BE49-F238E27FC236}">
                <a16:creationId xmlns:a16="http://schemas.microsoft.com/office/drawing/2014/main" id="{3A707CD5-FEB8-49AB-B516-10833F4ED3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00605" y="1096803"/>
            <a:ext cx="3910601" cy="6100538"/>
          </a:xfrm>
          <a:prstGeom prst="rect">
            <a:avLst/>
          </a:prstGeom>
        </p:spPr>
      </p:pic>
    </p:spTree>
    <p:extLst>
      <p:ext uri="{BB962C8B-B14F-4D97-AF65-F5344CB8AC3E}">
        <p14:creationId xmlns:p14="http://schemas.microsoft.com/office/powerpoint/2010/main" val="3107262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childTnLst>
                          </p:cTn>
                        </p:par>
                        <p:par>
                          <p:cTn id="75" fill="hold">
                            <p:stCondLst>
                              <p:cond delay="500"/>
                            </p:stCondLst>
                            <p:childTnLst>
                              <p:par>
                                <p:cTn id="76" presetID="2" presetClass="entr" presetSubtype="4" accel="50000" decel="50000"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ppt_x"/>
                                          </p:val>
                                        </p:tav>
                                        <p:tav tm="100000">
                                          <p:val>
                                            <p:strVal val="#ppt_x"/>
                                          </p:val>
                                        </p:tav>
                                      </p:tavLst>
                                    </p:anim>
                                    <p:anim calcmode="lin" valueType="num">
                                      <p:cBhvr additive="base">
                                        <p:cTn id="79" dur="500" fill="hold"/>
                                        <p:tgtEl>
                                          <p:spTgt spid="28"/>
                                        </p:tgtEl>
                                        <p:attrNameLst>
                                          <p:attrName>ppt_y</p:attrName>
                                        </p:attrNameLst>
                                      </p:cBhvr>
                                      <p:tavLst>
                                        <p:tav tm="0">
                                          <p:val>
                                            <p:strVal val="1+#ppt_h/2"/>
                                          </p:val>
                                        </p:tav>
                                        <p:tav tm="100000">
                                          <p:val>
                                            <p:strVal val="#ppt_y"/>
                                          </p:val>
                                        </p:tav>
                                      </p:tavLst>
                                    </p:anim>
                                  </p:childTnLst>
                                </p:cTn>
                              </p:par>
                              <p:par>
                                <p:cTn id="80" presetID="2" presetClass="entr" presetSubtype="4" accel="50000" decel="5000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additive="base">
                                        <p:cTn id="82" dur="500" fill="hold"/>
                                        <p:tgtEl>
                                          <p:spTgt spid="29"/>
                                        </p:tgtEl>
                                        <p:attrNameLst>
                                          <p:attrName>ppt_x</p:attrName>
                                        </p:attrNameLst>
                                      </p:cBhvr>
                                      <p:tavLst>
                                        <p:tav tm="0">
                                          <p:val>
                                            <p:strVal val="#ppt_x"/>
                                          </p:val>
                                        </p:tav>
                                        <p:tav tm="100000">
                                          <p:val>
                                            <p:strVal val="#ppt_x"/>
                                          </p:val>
                                        </p:tav>
                                      </p:tavLst>
                                    </p:anim>
                                    <p:anim calcmode="lin" valueType="num">
                                      <p:cBhvr additive="base">
                                        <p:cTn id="8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6" grpId="0"/>
      <p:bldP spid="48" grpId="0"/>
      <p:bldP spid="50" grpId="0"/>
      <p:bldP spid="52" grpId="0"/>
      <p:bldP spid="54"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83195-3C99-D807-4175-719493935109}"/>
              </a:ext>
            </a:extLst>
          </p:cNvPr>
          <p:cNvPicPr>
            <a:picLocks noChangeAspect="1"/>
          </p:cNvPicPr>
          <p:nvPr/>
        </p:nvPicPr>
        <p:blipFill>
          <a:blip r:embed="rId3"/>
          <a:stretch>
            <a:fillRect/>
          </a:stretch>
        </p:blipFill>
        <p:spPr>
          <a:xfrm>
            <a:off x="-8878" y="0"/>
            <a:ext cx="14648155" cy="8229600"/>
          </a:xfrm>
          <a:prstGeom prst="rect">
            <a:avLst/>
          </a:prstGeom>
        </p:spPr>
      </p:pic>
      <p:sp>
        <p:nvSpPr>
          <p:cNvPr id="2" name="Title 1">
            <a:extLst>
              <a:ext uri="{FF2B5EF4-FFF2-40B4-BE49-F238E27FC236}">
                <a16:creationId xmlns:a16="http://schemas.microsoft.com/office/drawing/2014/main" id="{918EAD52-2AEF-418D-05A7-7AE03F4195B1}"/>
              </a:ext>
            </a:extLst>
          </p:cNvPr>
          <p:cNvSpPr>
            <a:spLocks noGrp="1"/>
          </p:cNvSpPr>
          <p:nvPr>
            <p:ph type="title"/>
          </p:nvPr>
        </p:nvSpPr>
        <p:spPr>
          <a:xfrm>
            <a:off x="1571510" y="329568"/>
            <a:ext cx="12290425" cy="823623"/>
          </a:xfrm>
        </p:spPr>
        <p:txBody>
          <a:bodyPr/>
          <a:lstStyle/>
          <a:p>
            <a:r>
              <a:rPr lang="nb-NO" dirty="0"/>
              <a:t>Tines 2022; N=1047 </a:t>
            </a:r>
            <a:r>
              <a:rPr lang="nb-NO" sz="4800" dirty="0"/>
              <a:t>(</a:t>
            </a:r>
            <a:r>
              <a:rPr lang="nb-NO" sz="4800" dirty="0" err="1"/>
              <a:t>cybersecurity</a:t>
            </a:r>
            <a:r>
              <a:rPr lang="nb-NO" sz="4800" dirty="0"/>
              <a:t> </a:t>
            </a:r>
            <a:r>
              <a:rPr lang="nb-NO" sz="4800" dirty="0" err="1"/>
              <a:t>workforce</a:t>
            </a:r>
            <a:r>
              <a:rPr lang="nb-NO" sz="4800" dirty="0"/>
              <a:t>)</a:t>
            </a:r>
            <a:endParaRPr lang="nb-NO" dirty="0"/>
          </a:p>
        </p:txBody>
      </p:sp>
      <p:pic>
        <p:nvPicPr>
          <p:cNvPr id="5" name="Picture 4">
            <a:extLst>
              <a:ext uri="{FF2B5EF4-FFF2-40B4-BE49-F238E27FC236}">
                <a16:creationId xmlns:a16="http://schemas.microsoft.com/office/drawing/2014/main" id="{CC357DB6-F2CD-5B5A-AA84-39E8C7291333}"/>
              </a:ext>
            </a:extLst>
          </p:cNvPr>
          <p:cNvPicPr>
            <a:picLocks noChangeAspect="1"/>
          </p:cNvPicPr>
          <p:nvPr/>
        </p:nvPicPr>
        <p:blipFill>
          <a:blip r:embed="rId4"/>
          <a:stretch>
            <a:fillRect/>
          </a:stretch>
        </p:blipFill>
        <p:spPr>
          <a:xfrm>
            <a:off x="218603" y="1171644"/>
            <a:ext cx="4241122" cy="3749563"/>
          </a:xfrm>
          <a:prstGeom prst="rect">
            <a:avLst/>
          </a:prstGeom>
        </p:spPr>
      </p:pic>
      <p:pic>
        <p:nvPicPr>
          <p:cNvPr id="7" name="Picture 6">
            <a:extLst>
              <a:ext uri="{FF2B5EF4-FFF2-40B4-BE49-F238E27FC236}">
                <a16:creationId xmlns:a16="http://schemas.microsoft.com/office/drawing/2014/main" id="{960093B9-F7D6-5CC7-F0A1-1C514D895589}"/>
              </a:ext>
            </a:extLst>
          </p:cNvPr>
          <p:cNvPicPr>
            <a:picLocks noChangeAspect="1"/>
          </p:cNvPicPr>
          <p:nvPr/>
        </p:nvPicPr>
        <p:blipFill>
          <a:blip r:embed="rId5"/>
          <a:stretch>
            <a:fillRect/>
          </a:stretch>
        </p:blipFill>
        <p:spPr>
          <a:xfrm>
            <a:off x="2379174" y="1510234"/>
            <a:ext cx="4161101" cy="4538344"/>
          </a:xfrm>
          <a:prstGeom prst="rect">
            <a:avLst/>
          </a:prstGeom>
        </p:spPr>
      </p:pic>
      <p:pic>
        <p:nvPicPr>
          <p:cNvPr id="12" name="Content Placeholder 8">
            <a:extLst>
              <a:ext uri="{FF2B5EF4-FFF2-40B4-BE49-F238E27FC236}">
                <a16:creationId xmlns:a16="http://schemas.microsoft.com/office/drawing/2014/main" id="{88286379-61C7-1E4E-A389-AB09C51F59D7}"/>
              </a:ext>
            </a:extLst>
          </p:cNvPr>
          <p:cNvPicPr>
            <a:picLocks noChangeAspect="1"/>
          </p:cNvPicPr>
          <p:nvPr/>
        </p:nvPicPr>
        <p:blipFill>
          <a:blip r:embed="rId6"/>
          <a:stretch>
            <a:fillRect/>
          </a:stretch>
        </p:blipFill>
        <p:spPr>
          <a:xfrm>
            <a:off x="6642347" y="2123727"/>
            <a:ext cx="4206827" cy="4435459"/>
          </a:xfrm>
          <a:prstGeom prst="rect">
            <a:avLst/>
          </a:prstGeom>
        </p:spPr>
      </p:pic>
      <p:pic>
        <p:nvPicPr>
          <p:cNvPr id="13" name="Picture 12">
            <a:extLst>
              <a:ext uri="{FF2B5EF4-FFF2-40B4-BE49-F238E27FC236}">
                <a16:creationId xmlns:a16="http://schemas.microsoft.com/office/drawing/2014/main" id="{5E3E12B4-7710-201C-C072-FECE238DF3E8}"/>
              </a:ext>
            </a:extLst>
          </p:cNvPr>
          <p:cNvPicPr>
            <a:picLocks noChangeAspect="1"/>
          </p:cNvPicPr>
          <p:nvPr/>
        </p:nvPicPr>
        <p:blipFill>
          <a:blip r:embed="rId4"/>
          <a:stretch>
            <a:fillRect/>
          </a:stretch>
        </p:blipFill>
        <p:spPr>
          <a:xfrm>
            <a:off x="269639" y="1171644"/>
            <a:ext cx="4241122" cy="3749563"/>
          </a:xfrm>
          <a:prstGeom prst="rect">
            <a:avLst/>
          </a:prstGeom>
        </p:spPr>
      </p:pic>
      <p:pic>
        <p:nvPicPr>
          <p:cNvPr id="14" name="Picture 13">
            <a:extLst>
              <a:ext uri="{FF2B5EF4-FFF2-40B4-BE49-F238E27FC236}">
                <a16:creationId xmlns:a16="http://schemas.microsoft.com/office/drawing/2014/main" id="{070EBBC1-ED9B-2647-B2E0-0666DAE1474B}"/>
              </a:ext>
            </a:extLst>
          </p:cNvPr>
          <p:cNvPicPr>
            <a:picLocks noChangeAspect="1"/>
          </p:cNvPicPr>
          <p:nvPr/>
        </p:nvPicPr>
        <p:blipFill>
          <a:blip r:embed="rId5"/>
          <a:stretch>
            <a:fillRect/>
          </a:stretch>
        </p:blipFill>
        <p:spPr>
          <a:xfrm>
            <a:off x="2430210" y="1510234"/>
            <a:ext cx="4161101" cy="4538344"/>
          </a:xfrm>
          <a:prstGeom prst="rect">
            <a:avLst/>
          </a:prstGeom>
        </p:spPr>
      </p:pic>
      <p:pic>
        <p:nvPicPr>
          <p:cNvPr id="11" name="Picture 10">
            <a:extLst>
              <a:ext uri="{FF2B5EF4-FFF2-40B4-BE49-F238E27FC236}">
                <a16:creationId xmlns:a16="http://schemas.microsoft.com/office/drawing/2014/main" id="{9876D61A-C77D-02C8-E691-A862E39CE0B9}"/>
              </a:ext>
            </a:extLst>
          </p:cNvPr>
          <p:cNvPicPr>
            <a:picLocks noChangeAspect="1"/>
          </p:cNvPicPr>
          <p:nvPr/>
        </p:nvPicPr>
        <p:blipFill>
          <a:blip r:embed="rId7"/>
          <a:stretch>
            <a:fillRect/>
          </a:stretch>
        </p:blipFill>
        <p:spPr>
          <a:xfrm>
            <a:off x="9792287" y="3270146"/>
            <a:ext cx="4069648" cy="4241122"/>
          </a:xfrm>
          <a:prstGeom prst="rect">
            <a:avLst/>
          </a:prstGeom>
        </p:spPr>
      </p:pic>
      <p:grpSp>
        <p:nvGrpSpPr>
          <p:cNvPr id="3" name="Group 2">
            <a:extLst>
              <a:ext uri="{FF2B5EF4-FFF2-40B4-BE49-F238E27FC236}">
                <a16:creationId xmlns:a16="http://schemas.microsoft.com/office/drawing/2014/main" id="{A2BB2C36-A865-0E03-FD18-20D0B899199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3F6AF3E6-C9E6-8174-49A9-7CC3A9A7D31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8E59E-30E8-CC69-A94A-4B38706C86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7422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CA95E-082C-C508-48E1-28C4E2A2094F}"/>
              </a:ext>
            </a:extLst>
          </p:cNvPr>
          <p:cNvPicPr>
            <a:picLocks noChangeAspect="1"/>
          </p:cNvPicPr>
          <p:nvPr/>
        </p:nvPicPr>
        <p:blipFill>
          <a:blip r:embed="rId2"/>
          <a:stretch>
            <a:fillRect/>
          </a:stretch>
        </p:blipFill>
        <p:spPr>
          <a:xfrm>
            <a:off x="2954" y="-1663"/>
            <a:ext cx="14627447" cy="8231263"/>
          </a:xfrm>
          <a:prstGeom prst="rect">
            <a:avLst/>
          </a:prstGeom>
        </p:spPr>
      </p:pic>
      <p:pic>
        <p:nvPicPr>
          <p:cNvPr id="5" name="Picture 4">
            <a:extLst>
              <a:ext uri="{FF2B5EF4-FFF2-40B4-BE49-F238E27FC236}">
                <a16:creationId xmlns:a16="http://schemas.microsoft.com/office/drawing/2014/main" id="{9297B9D2-4236-C875-4C1A-C8CE304DBE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0037" y="189797"/>
            <a:ext cx="7690327" cy="7076635"/>
          </a:xfrm>
          <a:prstGeom prst="rect">
            <a:avLst/>
          </a:prstGeom>
        </p:spPr>
      </p:pic>
      <p:grpSp>
        <p:nvGrpSpPr>
          <p:cNvPr id="2" name="Group 1">
            <a:extLst>
              <a:ext uri="{FF2B5EF4-FFF2-40B4-BE49-F238E27FC236}">
                <a16:creationId xmlns:a16="http://schemas.microsoft.com/office/drawing/2014/main" id="{188B28EF-C84A-D4D8-AA05-97C0FC26221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0CC2027-ACF3-0405-6DD1-ED761AE328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A5BAD309-C9CF-85F6-D67C-FAB4BDD77A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1597425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FB6C85-63D9-FF9E-34D0-0A53B3FFE1CF}"/>
              </a:ext>
            </a:extLst>
          </p:cNvPr>
          <p:cNvPicPr>
            <a:picLocks noChangeAspect="1"/>
          </p:cNvPicPr>
          <p:nvPr/>
        </p:nvPicPr>
        <p:blipFill>
          <a:blip r:embed="rId2"/>
          <a:stretch>
            <a:fillRect/>
          </a:stretch>
        </p:blipFill>
        <p:spPr>
          <a:xfrm>
            <a:off x="1143000" y="0"/>
            <a:ext cx="12344400" cy="8229600"/>
          </a:xfrm>
          <a:prstGeom prst="rect">
            <a:avLst/>
          </a:prstGeom>
        </p:spPr>
      </p:pic>
      <p:sp>
        <p:nvSpPr>
          <p:cNvPr id="7" name="Title 6">
            <a:extLst>
              <a:ext uri="{FF2B5EF4-FFF2-40B4-BE49-F238E27FC236}">
                <a16:creationId xmlns:a16="http://schemas.microsoft.com/office/drawing/2014/main" id="{B6DEDD70-42E4-41FD-5B6D-EBCD6851033E}"/>
              </a:ext>
            </a:extLst>
          </p:cNvPr>
          <p:cNvSpPr>
            <a:spLocks noGrp="1"/>
          </p:cNvSpPr>
          <p:nvPr>
            <p:ph type="title"/>
          </p:nvPr>
        </p:nvSpPr>
        <p:spPr/>
        <p:txBody>
          <a:bodyPr/>
          <a:lstStyle/>
          <a:p>
            <a:r>
              <a:rPr lang="nb-NO"/>
              <a:t>Tines, 2022 (N=1047)</a:t>
            </a:r>
            <a:endParaRPr lang="nb-NO" dirty="0"/>
          </a:p>
        </p:txBody>
      </p:sp>
      <p:pic>
        <p:nvPicPr>
          <p:cNvPr id="5" name="Content Placeholder 4">
            <a:extLst>
              <a:ext uri="{FF2B5EF4-FFF2-40B4-BE49-F238E27FC236}">
                <a16:creationId xmlns:a16="http://schemas.microsoft.com/office/drawing/2014/main" id="{FDAD866C-9ADF-E1B5-7E47-3E7A8705FE9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035224" y="2028826"/>
            <a:ext cx="6217920" cy="4814119"/>
          </a:xfrm>
        </p:spPr>
      </p:pic>
      <p:sp>
        <p:nvSpPr>
          <p:cNvPr id="8" name="Content Placeholder 7">
            <a:extLst>
              <a:ext uri="{FF2B5EF4-FFF2-40B4-BE49-F238E27FC236}">
                <a16:creationId xmlns:a16="http://schemas.microsoft.com/office/drawing/2014/main" id="{FD747AE4-C6D1-2C2B-B24C-8B5C96E3FF35}"/>
              </a:ext>
            </a:extLst>
          </p:cNvPr>
          <p:cNvSpPr>
            <a:spLocks noGrp="1"/>
          </p:cNvSpPr>
          <p:nvPr>
            <p:ph sz="half" idx="2"/>
          </p:nvPr>
        </p:nvSpPr>
        <p:spPr>
          <a:xfrm>
            <a:off x="460972" y="2028825"/>
            <a:ext cx="6217920" cy="5221606"/>
          </a:xfrm>
        </p:spPr>
        <p:txBody>
          <a:bodyPr/>
          <a:lstStyle/>
          <a:p>
            <a:r>
              <a:rPr lang="en-US" b="1" i="0" dirty="0">
                <a:solidFill>
                  <a:schemeClr val="accent1">
                    <a:lumMod val="60000"/>
                    <a:lumOff val="40000"/>
                  </a:schemeClr>
                </a:solidFill>
                <a:effectLst/>
                <a:latin typeface="Roobert"/>
              </a:rPr>
              <a:t>63% say their stress levels are rising</a:t>
            </a:r>
          </a:p>
          <a:p>
            <a:r>
              <a:rPr lang="en-US" b="1" i="0" dirty="0">
                <a:solidFill>
                  <a:schemeClr val="accent1">
                    <a:lumMod val="60000"/>
                    <a:lumOff val="40000"/>
                  </a:schemeClr>
                </a:solidFill>
                <a:effectLst/>
                <a:latin typeface="Roobert"/>
              </a:rPr>
              <a:t>64% say their mental health affects their productivity</a:t>
            </a:r>
          </a:p>
          <a:p>
            <a:r>
              <a:rPr lang="en-US" b="1" i="0" dirty="0">
                <a:solidFill>
                  <a:schemeClr val="accent1">
                    <a:lumMod val="60000"/>
                    <a:lumOff val="40000"/>
                  </a:schemeClr>
                </a:solidFill>
                <a:effectLst/>
                <a:latin typeface="Roobert"/>
              </a:rPr>
              <a:t>64% say their work affects their mental health</a:t>
            </a:r>
          </a:p>
          <a:p>
            <a:r>
              <a:rPr lang="en-US" b="1" i="0" dirty="0">
                <a:solidFill>
                  <a:schemeClr val="accent1">
                    <a:lumMod val="60000"/>
                    <a:lumOff val="40000"/>
                  </a:schemeClr>
                </a:solidFill>
                <a:effectLst/>
                <a:latin typeface="Roobert"/>
              </a:rPr>
              <a:t>54% say their workplace prioritizes mental health</a:t>
            </a:r>
          </a:p>
          <a:p>
            <a:endParaRPr lang="nb-NO" dirty="0">
              <a:solidFill>
                <a:schemeClr val="accent1">
                  <a:lumMod val="60000"/>
                  <a:lumOff val="40000"/>
                </a:schemeClr>
              </a:solidFill>
            </a:endParaRPr>
          </a:p>
        </p:txBody>
      </p:sp>
      <p:grpSp>
        <p:nvGrpSpPr>
          <p:cNvPr id="3" name="Group 2">
            <a:extLst>
              <a:ext uri="{FF2B5EF4-FFF2-40B4-BE49-F238E27FC236}">
                <a16:creationId xmlns:a16="http://schemas.microsoft.com/office/drawing/2014/main" id="{AD193F07-1A17-3854-24C3-CA2AF27BAE7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F59AD0BC-BC08-98AF-44BC-BDFF33193C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4BF88BF-D037-4E0A-6218-39712415BD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59794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FE90F-1B9F-A632-DBF5-B6F1D136DF78}"/>
              </a:ext>
            </a:extLst>
          </p:cNvPr>
          <p:cNvPicPr>
            <a:picLocks noChangeAspect="1"/>
          </p:cNvPicPr>
          <p:nvPr/>
        </p:nvPicPr>
        <p:blipFill>
          <a:blip r:embed="rId2">
            <a:alphaModFix amt="37000"/>
          </a:blip>
          <a:stretch>
            <a:fillRect/>
          </a:stretch>
        </p:blipFill>
        <p:spPr>
          <a:xfrm>
            <a:off x="0" y="817245"/>
            <a:ext cx="14295958" cy="6290221"/>
          </a:xfrm>
          <a:prstGeom prst="rect">
            <a:avLst/>
          </a:prstGeom>
        </p:spPr>
      </p:pic>
      <p:sp>
        <p:nvSpPr>
          <p:cNvPr id="2" name="Title 1">
            <a:extLst>
              <a:ext uri="{FF2B5EF4-FFF2-40B4-BE49-F238E27FC236}">
                <a16:creationId xmlns:a16="http://schemas.microsoft.com/office/drawing/2014/main" id="{9E59193B-6FC4-28A9-A970-60D795A6A448}"/>
              </a:ext>
            </a:extLst>
          </p:cNvPr>
          <p:cNvSpPr>
            <a:spLocks noGrp="1"/>
          </p:cNvSpPr>
          <p:nvPr>
            <p:ph type="title"/>
          </p:nvPr>
        </p:nvSpPr>
        <p:spPr/>
        <p:txBody>
          <a:bodyPr/>
          <a:lstStyle/>
          <a:p>
            <a:r>
              <a:rPr lang="en-US" dirty="0" err="1"/>
              <a:t>Cybermindz</a:t>
            </a:r>
            <a:r>
              <a:rPr lang="en-US" dirty="0"/>
              <a:t> </a:t>
            </a:r>
            <a:endParaRPr lang="nb-NO" dirty="0"/>
          </a:p>
        </p:txBody>
      </p:sp>
      <p:sp>
        <p:nvSpPr>
          <p:cNvPr id="3" name="Content Placeholder 2">
            <a:extLst>
              <a:ext uri="{FF2B5EF4-FFF2-40B4-BE49-F238E27FC236}">
                <a16:creationId xmlns:a16="http://schemas.microsoft.com/office/drawing/2014/main" id="{9CFBA0C3-59CE-A71E-8FA9-038355929FC2}"/>
              </a:ext>
            </a:extLst>
          </p:cNvPr>
          <p:cNvSpPr>
            <a:spLocks noGrp="1"/>
          </p:cNvSpPr>
          <p:nvPr>
            <p:ph sz="half" idx="1"/>
          </p:nvPr>
        </p:nvSpPr>
        <p:spPr/>
        <p:txBody>
          <a:bodyPr>
            <a:normAutofit fontScale="92500" lnSpcReduction="20000"/>
          </a:bodyPr>
          <a:lstStyle/>
          <a:p>
            <a:r>
              <a:rPr lang="en-US" b="0" i="0" dirty="0">
                <a:effectLst/>
                <a:latin typeface="fira-sans"/>
              </a:rPr>
              <a:t>Burnout rates in cybersecurity may be exceeding those among frontline healthcare workers.</a:t>
            </a:r>
            <a:endParaRPr lang="nb-NO" dirty="0"/>
          </a:p>
        </p:txBody>
      </p:sp>
      <p:sp>
        <p:nvSpPr>
          <p:cNvPr id="4" name="Content Placeholder 3">
            <a:extLst>
              <a:ext uri="{FF2B5EF4-FFF2-40B4-BE49-F238E27FC236}">
                <a16:creationId xmlns:a16="http://schemas.microsoft.com/office/drawing/2014/main" id="{F5AB1C9A-C22C-308E-2005-706F49E3B551}"/>
              </a:ext>
            </a:extLst>
          </p:cNvPr>
          <p:cNvSpPr>
            <a:spLocks noGrp="1"/>
          </p:cNvSpPr>
          <p:nvPr>
            <p:ph sz="half" idx="2"/>
          </p:nvPr>
        </p:nvSpPr>
        <p:spPr>
          <a:xfrm>
            <a:off x="7406640" y="2190750"/>
            <a:ext cx="6217920" cy="4099471"/>
          </a:xfrm>
        </p:spPr>
        <p:txBody>
          <a:bodyPr>
            <a:normAutofit fontScale="92500" lnSpcReduction="20000"/>
          </a:bodyPr>
          <a:lstStyle/>
          <a:p>
            <a:pPr algn="l">
              <a:buFont typeface="Arial" panose="020B0604020202020204" pitchFamily="34" charset="0"/>
              <a:buChar char="•"/>
            </a:pPr>
            <a:r>
              <a:rPr lang="en-US" b="0" i="0" dirty="0">
                <a:effectLst/>
                <a:latin typeface="fira-sans"/>
              </a:rPr>
              <a:t>A single failure through a cyber breach that can affect millions of people makes headlines.</a:t>
            </a:r>
          </a:p>
          <a:p>
            <a:pPr algn="l">
              <a:buFont typeface="Arial" panose="020B0604020202020204" pitchFamily="34" charset="0"/>
              <a:buChar char="•"/>
            </a:pPr>
            <a:r>
              <a:rPr lang="en-US" b="0" i="0" dirty="0">
                <a:effectLst/>
                <a:latin typeface="fira-sans"/>
              </a:rPr>
              <a:t>The rapidly evolving and relentless attack environment defies the sense of job completion among the cyber workforce.</a:t>
            </a:r>
          </a:p>
          <a:p>
            <a:pPr algn="l">
              <a:buFont typeface="Arial" panose="020B0604020202020204" pitchFamily="34" charset="0"/>
              <a:buChar char="•"/>
            </a:pPr>
            <a:r>
              <a:rPr lang="en-US" b="0" i="0" dirty="0">
                <a:effectLst/>
                <a:latin typeface="fira-sans"/>
              </a:rPr>
              <a:t>Cyber professionals live with the notion that the one successful attack that could end their career could be just around the corner.</a:t>
            </a:r>
          </a:p>
          <a:p>
            <a:endParaRPr lang="nb-NO" dirty="0"/>
          </a:p>
        </p:txBody>
      </p:sp>
      <p:sp>
        <p:nvSpPr>
          <p:cNvPr id="6" name="TextBox 5">
            <a:extLst>
              <a:ext uri="{FF2B5EF4-FFF2-40B4-BE49-F238E27FC236}">
                <a16:creationId xmlns:a16="http://schemas.microsoft.com/office/drawing/2014/main" id="{5E5BCF4C-3482-7834-61F4-A175042A6A90}"/>
              </a:ext>
            </a:extLst>
          </p:cNvPr>
          <p:cNvSpPr txBox="1"/>
          <p:nvPr/>
        </p:nvSpPr>
        <p:spPr>
          <a:xfrm>
            <a:off x="1741324" y="6193899"/>
            <a:ext cx="11636272" cy="1274195"/>
          </a:xfrm>
          <a:prstGeom prst="rect">
            <a:avLst/>
          </a:prstGeom>
          <a:noFill/>
        </p:spPr>
        <p:txBody>
          <a:bodyPr wrap="square">
            <a:spAutoFit/>
          </a:bodyPr>
          <a:lstStyle/>
          <a:p>
            <a:pPr defTabSz="1097280"/>
            <a:r>
              <a:rPr lang="en-US" sz="3840" i="1" dirty="0">
                <a:solidFill>
                  <a:prstClr val="black"/>
                </a:solidFill>
                <a:latin typeface="Calibri" panose="020F0502020204030204"/>
              </a:rPr>
              <a:t>Cyberattacks are a daily occurrence and, unlike natural disasters, there is no conceivable endpoint in sight</a:t>
            </a:r>
            <a:endParaRPr lang="nb-NO" sz="3840" i="1" dirty="0">
              <a:solidFill>
                <a:prstClr val="black"/>
              </a:solidFill>
              <a:latin typeface="Calibri" panose="020F0502020204030204"/>
            </a:endParaRPr>
          </a:p>
        </p:txBody>
      </p:sp>
    </p:spTree>
    <p:extLst>
      <p:ext uri="{BB962C8B-B14F-4D97-AF65-F5344CB8AC3E}">
        <p14:creationId xmlns:p14="http://schemas.microsoft.com/office/powerpoint/2010/main" val="2837089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descr="A group of people with gears&#10;&#10;Description automatically generated">
            <a:extLst>
              <a:ext uri="{FF2B5EF4-FFF2-40B4-BE49-F238E27FC236}">
                <a16:creationId xmlns:a16="http://schemas.microsoft.com/office/drawing/2014/main" id="{D98FEBA0-4619-2516-DB88-E2CCAA6AD4AE}"/>
              </a:ext>
            </a:extLst>
          </p:cNvPr>
          <p:cNvPicPr>
            <a:picLocks noChangeAspect="1"/>
          </p:cNvPicPr>
          <p:nvPr/>
        </p:nvPicPr>
        <p:blipFill rotWithShape="1">
          <a:blip r:embed="rId2">
            <a:alphaModFix amt="40000"/>
          </a:blip>
          <a:srcRect/>
          <a:stretch/>
        </p:blipFill>
        <p:spPr>
          <a:xfrm>
            <a:off x="25" y="12"/>
            <a:ext cx="14630375" cy="8229588"/>
          </a:xfrm>
          <a:prstGeom prst="rect">
            <a:avLst/>
          </a:prstGeom>
        </p:spPr>
      </p:pic>
      <p:sp>
        <p:nvSpPr>
          <p:cNvPr id="2" name="Title 1">
            <a:extLst>
              <a:ext uri="{FF2B5EF4-FFF2-40B4-BE49-F238E27FC236}">
                <a16:creationId xmlns:a16="http://schemas.microsoft.com/office/drawing/2014/main" id="{022AF834-E0BC-199F-BE28-5F6EBB129426}"/>
              </a:ext>
            </a:extLst>
          </p:cNvPr>
          <p:cNvSpPr>
            <a:spLocks noGrp="1"/>
          </p:cNvSpPr>
          <p:nvPr>
            <p:ph type="title"/>
          </p:nvPr>
        </p:nvSpPr>
        <p:spPr>
          <a:xfrm>
            <a:off x="1009499" y="1130198"/>
            <a:ext cx="12607747" cy="2468880"/>
          </a:xfrm>
        </p:spPr>
        <p:txBody>
          <a:bodyPr anchor="b">
            <a:normAutofit/>
          </a:bodyPr>
          <a:lstStyle/>
          <a:p>
            <a:r>
              <a:rPr lang="en-US" sz="6000" dirty="0">
                <a:solidFill>
                  <a:schemeClr val="bg1"/>
                </a:solidFill>
                <a:latin typeface="Open Sans" panose="020B0606030504020204" pitchFamily="34" charset="0"/>
              </a:rPr>
              <a:t>Mimecast’s </a:t>
            </a:r>
            <a:r>
              <a:rPr lang="en-US" sz="6000" b="1" i="1" dirty="0">
                <a:solidFill>
                  <a:schemeClr val="bg1"/>
                </a:solidFill>
                <a:latin typeface="Open Sans" panose="020B0606030504020204" pitchFamily="34" charset="0"/>
                <a:hlinkClick r:id="rId3">
                  <a:extLst>
                    <a:ext uri="{A12FA001-AC4F-418D-AE19-62706E023703}">
                      <ahyp:hlinkClr xmlns:ahyp="http://schemas.microsoft.com/office/drawing/2018/hyperlinkcolor" val="tx"/>
                    </a:ext>
                  </a:extLst>
                </a:hlinkClick>
              </a:rPr>
              <a:t>State of Ransomware</a:t>
            </a:r>
            <a:r>
              <a:rPr lang="en-US" sz="6000" i="1" dirty="0">
                <a:solidFill>
                  <a:schemeClr val="bg1"/>
                </a:solidFill>
                <a:latin typeface="Open Sans" panose="020B0606030504020204" pitchFamily="34" charset="0"/>
              </a:rPr>
              <a:t> </a:t>
            </a:r>
            <a:r>
              <a:rPr lang="en-US" sz="6000" dirty="0">
                <a:solidFill>
                  <a:schemeClr val="bg1"/>
                </a:solidFill>
                <a:latin typeface="Open Sans" panose="020B0606030504020204" pitchFamily="34" charset="0"/>
              </a:rPr>
              <a:t>survey 2022</a:t>
            </a:r>
            <a:endParaRPr lang="nb-NO" sz="6000" dirty="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19D2CFD-1E37-DBDA-1762-AF38DA50C739}"/>
              </a:ext>
            </a:extLst>
          </p:cNvPr>
          <p:cNvSpPr>
            <a:spLocks noGrp="1"/>
          </p:cNvSpPr>
          <p:nvPr>
            <p:ph idx="1"/>
          </p:nvPr>
        </p:nvSpPr>
        <p:spPr>
          <a:xfrm>
            <a:off x="1009498" y="4202582"/>
            <a:ext cx="12607747" cy="3204058"/>
          </a:xfrm>
        </p:spPr>
        <p:txBody>
          <a:bodyPr>
            <a:normAutofit/>
          </a:bodyPr>
          <a:lstStyle/>
          <a:p>
            <a:r>
              <a:rPr lang="en-US" sz="1680" b="1">
                <a:solidFill>
                  <a:schemeClr val="bg1"/>
                </a:solidFill>
                <a:latin typeface="Open Sans" panose="020B0606030504020204" pitchFamily="34" charset="0"/>
              </a:rPr>
              <a:t>Waning confidence</a:t>
            </a:r>
            <a:r>
              <a:rPr lang="en-US" sz="1680">
                <a:solidFill>
                  <a:schemeClr val="bg1"/>
                </a:solidFill>
                <a:latin typeface="Open Sans" panose="020B0606030504020204" pitchFamily="34" charset="0"/>
              </a:rPr>
              <a:t>: Confidence that security teams can maintain essential email continuity with no disruption following a ransomware attack, for example, has dropped.</a:t>
            </a:r>
          </a:p>
          <a:p>
            <a:r>
              <a:rPr lang="en-US" sz="1680" b="1">
                <a:solidFill>
                  <a:schemeClr val="bg1"/>
                </a:solidFill>
                <a:latin typeface="Open Sans" panose="020B0606030504020204" pitchFamily="34" charset="0"/>
              </a:rPr>
              <a:t>Mounting stress</a:t>
            </a:r>
            <a:r>
              <a:rPr lang="en-US" sz="1680">
                <a:solidFill>
                  <a:schemeClr val="bg1"/>
                </a:solidFill>
                <a:latin typeface="Open Sans" panose="020B0606030504020204" pitchFamily="34" charset="0"/>
              </a:rPr>
              <a:t>: Over half (56%) of respondents said their work stress increases every year.</a:t>
            </a:r>
          </a:p>
          <a:p>
            <a:r>
              <a:rPr lang="en-US" sz="1680" b="1">
                <a:solidFill>
                  <a:schemeClr val="bg1"/>
                </a:solidFill>
                <a:latin typeface="Open Sans" panose="020B0606030504020204" pitchFamily="34" charset="0"/>
              </a:rPr>
              <a:t>Mental health</a:t>
            </a:r>
            <a:r>
              <a:rPr lang="en-US" sz="1680">
                <a:solidFill>
                  <a:schemeClr val="bg1"/>
                </a:solidFill>
                <a:latin typeface="Open Sans" panose="020B0606030504020204" pitchFamily="34" charset="0"/>
              </a:rPr>
              <a:t>: About the same number (54%) reported a negative impact on their mental health.</a:t>
            </a:r>
          </a:p>
          <a:p>
            <a:r>
              <a:rPr lang="en-US" sz="1680" b="1">
                <a:solidFill>
                  <a:schemeClr val="bg1"/>
                </a:solidFill>
                <a:latin typeface="Open Sans" panose="020B0606030504020204" pitchFamily="34" charset="0"/>
              </a:rPr>
              <a:t>Absenteeism: </a:t>
            </a:r>
            <a:r>
              <a:rPr lang="en-US" sz="1680">
                <a:solidFill>
                  <a:schemeClr val="bg1"/>
                </a:solidFill>
                <a:latin typeface="Open Sans" panose="020B0606030504020204" pitchFamily="34" charset="0"/>
              </a:rPr>
              <a:t>One-third said that their teams have experienced an increased number of employee absences following an attack.</a:t>
            </a:r>
          </a:p>
          <a:p>
            <a:r>
              <a:rPr lang="en-US" sz="1680" b="1">
                <a:solidFill>
                  <a:schemeClr val="bg1"/>
                </a:solidFill>
                <a:latin typeface="Open Sans" panose="020B0606030504020204" pitchFamily="34" charset="0"/>
              </a:rPr>
              <a:t>Staffing issues: </a:t>
            </a:r>
            <a:r>
              <a:rPr lang="en-US" sz="1680">
                <a:solidFill>
                  <a:schemeClr val="bg1"/>
                </a:solidFill>
                <a:latin typeface="Open Sans" panose="020B0606030504020204" pitchFamily="34" charset="0"/>
              </a:rPr>
              <a:t>About one-third also have trouble recruiting essential IT staff after an attack.</a:t>
            </a:r>
          </a:p>
          <a:p>
            <a:r>
              <a:rPr lang="en-US" sz="1680" b="1">
                <a:solidFill>
                  <a:schemeClr val="bg1"/>
                </a:solidFill>
                <a:latin typeface="Open Sans" panose="020B0606030504020204" pitchFamily="34" charset="0"/>
              </a:rPr>
              <a:t>Resignations: </a:t>
            </a:r>
            <a:r>
              <a:rPr lang="en-US" sz="1680">
                <a:solidFill>
                  <a:schemeClr val="bg1"/>
                </a:solidFill>
                <a:latin typeface="Open Sans" panose="020B0606030504020204" pitchFamily="34" charset="0"/>
              </a:rPr>
              <a:t>One-third of respondents are thinking of resigning within the next two years due to stress and burnout.</a:t>
            </a:r>
            <a:endParaRPr lang="nb-NO" sz="1680">
              <a:solidFill>
                <a:schemeClr val="bg1"/>
              </a:solidFill>
            </a:endParaRPr>
          </a:p>
        </p:txBody>
      </p:sp>
      <p:grpSp>
        <p:nvGrpSpPr>
          <p:cNvPr id="5" name="Group 4">
            <a:extLst>
              <a:ext uri="{FF2B5EF4-FFF2-40B4-BE49-F238E27FC236}">
                <a16:creationId xmlns:a16="http://schemas.microsoft.com/office/drawing/2014/main" id="{424669F4-0997-E45A-37F8-8C020AA74325}"/>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CBDF2A9B-5B10-2CAF-6058-FA9A82F73D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DBBD790-AD96-DA5F-7ABF-ADDDE5E893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7226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177BBBF2-F5E6-82C5-5CCA-357000031966}"/>
              </a:ext>
            </a:extLst>
          </p:cNvPr>
          <p:cNvPicPr>
            <a:picLocks noChangeAspect="1"/>
          </p:cNvPicPr>
          <p:nvPr/>
        </p:nvPicPr>
        <p:blipFill rotWithShape="1">
          <a:blip r:embed="rId3">
            <a:alphaModFix amt="40000"/>
          </a:blip>
          <a:srcRect b="25000"/>
          <a:stretch/>
        </p:blipFill>
        <p:spPr>
          <a:xfrm>
            <a:off x="25" y="12"/>
            <a:ext cx="14630375" cy="8229588"/>
          </a:xfrm>
          <a:prstGeom prst="rect">
            <a:avLst/>
          </a:prstGeom>
        </p:spPr>
      </p:pic>
      <p:sp>
        <p:nvSpPr>
          <p:cNvPr id="2" name="Title 1">
            <a:extLst>
              <a:ext uri="{FF2B5EF4-FFF2-40B4-BE49-F238E27FC236}">
                <a16:creationId xmlns:a16="http://schemas.microsoft.com/office/drawing/2014/main" id="{72A13F7B-643D-CBC4-25EE-39637C75C9A4}"/>
              </a:ext>
            </a:extLst>
          </p:cNvPr>
          <p:cNvSpPr>
            <a:spLocks noGrp="1"/>
          </p:cNvSpPr>
          <p:nvPr>
            <p:ph type="title"/>
          </p:nvPr>
        </p:nvSpPr>
        <p:spPr>
          <a:xfrm>
            <a:off x="1009499" y="1130198"/>
            <a:ext cx="12607747" cy="2468880"/>
          </a:xfrm>
        </p:spPr>
        <p:txBody>
          <a:bodyPr vert="horz" wrap="square" lIns="109728" tIns="54864" rIns="109728" bIns="54864" rtlCol="0" anchor="b" anchorCtr="0">
            <a:normAutofit/>
          </a:bodyPr>
          <a:lstStyle/>
          <a:p>
            <a:r>
              <a:rPr lang="en-US" sz="6000">
                <a:solidFill>
                  <a:schemeClr val="bg1"/>
                </a:solidFill>
              </a:rPr>
              <a:t>Mental Health in Cyber Security (Nobles, 2022)</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408DE89-CCDB-09AD-94D2-5BBF51928712}"/>
              </a:ext>
            </a:extLst>
          </p:cNvPr>
          <p:cNvSpPr>
            <a:spLocks noGrp="1"/>
          </p:cNvSpPr>
          <p:nvPr>
            <p:ph idx="1"/>
          </p:nvPr>
        </p:nvSpPr>
        <p:spPr>
          <a:xfrm>
            <a:off x="1009498" y="4202582"/>
            <a:ext cx="12607747" cy="3204058"/>
          </a:xfrm>
        </p:spPr>
        <p:txBody>
          <a:bodyPr vert="horz" lIns="109728" tIns="54864" rIns="109728" bIns="54864" rtlCol="0">
            <a:normAutofit/>
          </a:bodyPr>
          <a:lstStyle/>
          <a:p>
            <a:r>
              <a:rPr lang="en-US" sz="1680">
                <a:solidFill>
                  <a:schemeClr val="bg1"/>
                </a:solidFill>
              </a:rPr>
              <a:t>technological pace</a:t>
            </a:r>
          </a:p>
          <a:p>
            <a:r>
              <a:rPr lang="en-US" sz="1680">
                <a:solidFill>
                  <a:schemeClr val="bg1"/>
                </a:solidFill>
              </a:rPr>
              <a:t>operational demands</a:t>
            </a:r>
          </a:p>
          <a:p>
            <a:r>
              <a:rPr lang="en-US" sz="1680">
                <a:solidFill>
                  <a:schemeClr val="bg1"/>
                </a:solidFill>
              </a:rPr>
              <a:t>relentless threats coupled with disjointed security capabilities and non-integrated products contribute to job burnout in the cybersecurity domain</a:t>
            </a:r>
          </a:p>
          <a:p>
            <a:r>
              <a:rPr lang="en-US" sz="1680">
                <a:solidFill>
                  <a:schemeClr val="bg1"/>
                </a:solidFill>
              </a:rPr>
              <a:t>security practitioners are overtaxed, stressed out, and inaccessible</a:t>
            </a:r>
          </a:p>
          <a:p>
            <a:r>
              <a:rPr lang="en-US" sz="1680">
                <a:solidFill>
                  <a:schemeClr val="bg1"/>
                </a:solidFill>
              </a:rPr>
              <a:t>Operational stress, fatigue, error, and burnout are extensively documented in the literature (Grier, 2015)</a:t>
            </a:r>
          </a:p>
          <a:p>
            <a:r>
              <a:rPr lang="en-US" sz="1680">
                <a:solidFill>
                  <a:schemeClr val="bg1"/>
                </a:solidFill>
              </a:rPr>
              <a:t>fatigue in cybersecurity is disregarded from leadership</a:t>
            </a:r>
          </a:p>
          <a:p>
            <a:pPr lvl="1"/>
            <a:r>
              <a:rPr lang="en-US" sz="1680">
                <a:solidFill>
                  <a:schemeClr val="bg1"/>
                </a:solidFill>
              </a:rPr>
              <a:t>workload and stress is the scientifically proven correlation of errors and decreased </a:t>
            </a:r>
          </a:p>
          <a:p>
            <a:pPr lvl="1"/>
            <a:r>
              <a:rPr lang="en-US" sz="1680">
                <a:solidFill>
                  <a:schemeClr val="bg1"/>
                </a:solidFill>
              </a:rPr>
              <a:t>operation fatigue and frustration increased throughout the length of the cyber operation</a:t>
            </a:r>
          </a:p>
        </p:txBody>
      </p:sp>
      <p:grpSp>
        <p:nvGrpSpPr>
          <p:cNvPr id="4" name="Group 3">
            <a:extLst>
              <a:ext uri="{FF2B5EF4-FFF2-40B4-BE49-F238E27FC236}">
                <a16:creationId xmlns:a16="http://schemas.microsoft.com/office/drawing/2014/main" id="{67A4EF0E-B5B3-0895-B1EF-18305B8E39D2}"/>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DB62D42A-A0BB-3383-C68A-E647531EEF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973D73C1-674B-104D-81C5-3C3A45FA6E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6643671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D75B-A003-4BC8-2950-17C445D13BD8}"/>
              </a:ext>
            </a:extLst>
          </p:cNvPr>
          <p:cNvSpPr>
            <a:spLocks noGrp="1"/>
          </p:cNvSpPr>
          <p:nvPr>
            <p:ph type="title"/>
          </p:nvPr>
        </p:nvSpPr>
        <p:spPr/>
        <p:txBody>
          <a:bodyPr/>
          <a:lstStyle/>
          <a:p>
            <a:r>
              <a:rPr lang="en-US" dirty="0"/>
              <a:t>VentureBeat, 2022</a:t>
            </a:r>
            <a:endParaRPr lang="nb-NO" dirty="0"/>
          </a:p>
        </p:txBody>
      </p:sp>
      <p:pic>
        <p:nvPicPr>
          <p:cNvPr id="5" name="Content Placeholder 4">
            <a:extLst>
              <a:ext uri="{FF2B5EF4-FFF2-40B4-BE49-F238E27FC236}">
                <a16:creationId xmlns:a16="http://schemas.microsoft.com/office/drawing/2014/main" id="{78DDC39C-021C-C8AE-3D49-AB10629DC1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843191" y="515459"/>
            <a:ext cx="5489510" cy="6195060"/>
          </a:xfrm>
        </p:spPr>
      </p:pic>
      <p:pic>
        <p:nvPicPr>
          <p:cNvPr id="7" name="Picture 6">
            <a:extLst>
              <a:ext uri="{FF2B5EF4-FFF2-40B4-BE49-F238E27FC236}">
                <a16:creationId xmlns:a16="http://schemas.microsoft.com/office/drawing/2014/main" id="{916FD514-0748-DFB2-BE7D-E935A8E23721}"/>
              </a:ext>
            </a:extLst>
          </p:cNvPr>
          <p:cNvPicPr>
            <a:picLocks noChangeAspect="1"/>
          </p:cNvPicPr>
          <p:nvPr/>
        </p:nvPicPr>
        <p:blipFill>
          <a:blip r:embed="rId4"/>
          <a:stretch>
            <a:fillRect/>
          </a:stretch>
        </p:blipFill>
        <p:spPr>
          <a:xfrm>
            <a:off x="1" y="3612989"/>
            <a:ext cx="10585657" cy="2697857"/>
          </a:xfrm>
          <a:prstGeom prst="rect">
            <a:avLst/>
          </a:prstGeom>
        </p:spPr>
      </p:pic>
    </p:spTree>
    <p:extLst>
      <p:ext uri="{BB962C8B-B14F-4D97-AF65-F5344CB8AC3E}">
        <p14:creationId xmlns:p14="http://schemas.microsoft.com/office/powerpoint/2010/main" val="14230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grpSp>
        <p:nvGrpSpPr>
          <p:cNvPr id="6153" name="Group 615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6154" name="Freeform: Shape 615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155" name="Rectangle 615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6157" name="Rectangle 615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159" name="Isosceles Triangle 615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8729778B-4E06-A9A8-9A4F-C746BFDDBC39}"/>
              </a:ext>
            </a:extLst>
          </p:cNvPr>
          <p:cNvPicPr>
            <a:picLocks noChangeAspect="1"/>
          </p:cNvPicPr>
          <p:nvPr/>
        </p:nvPicPr>
        <p:blipFill>
          <a:blip r:embed="rId2"/>
          <a:stretch>
            <a:fillRect/>
          </a:stretch>
        </p:blipFill>
        <p:spPr>
          <a:xfrm>
            <a:off x="1892512" y="2497937"/>
            <a:ext cx="10047344" cy="1576630"/>
          </a:xfrm>
          <a:prstGeom prst="rect">
            <a:avLst/>
          </a:prstGeom>
        </p:spPr>
      </p:pic>
      <p:pic>
        <p:nvPicPr>
          <p:cNvPr id="6146" name="Picture 2" descr="United States Cybersecurity Magazine">
            <a:hlinkClick r:id="rId3" tooltip="United States Cybersecurity Magazine"/>
            <a:extLst>
              <a:ext uri="{FF2B5EF4-FFF2-40B4-BE49-F238E27FC236}">
                <a16:creationId xmlns:a16="http://schemas.microsoft.com/office/drawing/2014/main" id="{C3374033-76B1-006B-E226-4701F4E44D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6021" y="772161"/>
            <a:ext cx="4092791" cy="1576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DA60D6-9D65-0948-9303-1406A675FB8D}"/>
              </a:ext>
            </a:extLst>
          </p:cNvPr>
          <p:cNvPicPr>
            <a:picLocks noChangeAspect="1"/>
          </p:cNvPicPr>
          <p:nvPr/>
        </p:nvPicPr>
        <p:blipFill>
          <a:blip r:embed="rId5"/>
          <a:stretch>
            <a:fillRect/>
          </a:stretch>
        </p:blipFill>
        <p:spPr>
          <a:xfrm>
            <a:off x="3053253" y="859647"/>
            <a:ext cx="10341127" cy="5072636"/>
          </a:xfrm>
          <a:prstGeom prst="rect">
            <a:avLst/>
          </a:prstGeom>
        </p:spPr>
      </p:pic>
      <p:sp>
        <p:nvSpPr>
          <p:cNvPr id="9" name="TextBox 8">
            <a:extLst>
              <a:ext uri="{FF2B5EF4-FFF2-40B4-BE49-F238E27FC236}">
                <a16:creationId xmlns:a16="http://schemas.microsoft.com/office/drawing/2014/main" id="{F0184C70-9DED-60FF-5824-CB03259C4231}"/>
              </a:ext>
            </a:extLst>
          </p:cNvPr>
          <p:cNvSpPr txBox="1"/>
          <p:nvPr/>
        </p:nvSpPr>
        <p:spPr>
          <a:xfrm>
            <a:off x="4065726" y="6223543"/>
            <a:ext cx="8507104" cy="1222386"/>
          </a:xfrm>
          <a:prstGeom prst="rect">
            <a:avLst/>
          </a:prstGeom>
          <a:noFill/>
        </p:spPr>
        <p:txBody>
          <a:bodyPr wrap="square">
            <a:spAutoFit/>
          </a:bodyPr>
          <a:lstStyle/>
          <a:p>
            <a:pPr defTabSz="932688">
              <a:spcAft>
                <a:spcPts val="720"/>
              </a:spcAft>
            </a:pPr>
            <a:r>
              <a:rPr lang="en-US" sz="1836">
                <a:solidFill>
                  <a:srgbClr val="333333"/>
                </a:solidFill>
                <a:latin typeface="Open Sans" panose="020B0606030504020204" pitchFamily="34" charset="0"/>
              </a:rPr>
              <a:t> Jay Radcliffe of Boston Scientific, known for hacking devices, states, “In the past year I know several people in the [cybersecurity] community have taken their own lives.” Radcliffe himself struggled with depression and decided to open up about his struggle with mental illness at Black Hat USA. </a:t>
            </a:r>
            <a:endParaRPr lang="nb-NO" sz="2160">
              <a:solidFill>
                <a:prstClr val="black"/>
              </a:solidFill>
              <a:latin typeface="Calibri" panose="020F0502020204030204"/>
            </a:endParaRPr>
          </a:p>
        </p:txBody>
      </p:sp>
      <p:grpSp>
        <p:nvGrpSpPr>
          <p:cNvPr id="2" name="Group 1">
            <a:extLst>
              <a:ext uri="{FF2B5EF4-FFF2-40B4-BE49-F238E27FC236}">
                <a16:creationId xmlns:a16="http://schemas.microsoft.com/office/drawing/2014/main" id="{AA492A7E-AC5D-9AA6-4DFF-B1152F7F5437}"/>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CDA371F-B84C-B322-617B-FA3EDB4536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64DD90A-57D2-7D92-9F31-5AE44FADB3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2809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BE0957DE-43C8-B78F-4A84-B1284B94C9FF}"/>
              </a:ext>
            </a:extLst>
          </p:cNvPr>
          <p:cNvPicPr>
            <a:picLocks noGrp="1" noChangeAspect="1"/>
          </p:cNvPicPr>
          <p:nvPr>
            <p:ph idx="1"/>
          </p:nvPr>
        </p:nvPicPr>
        <p:blipFill>
          <a:blip r:embed="rId3"/>
          <a:stretch>
            <a:fillRect/>
          </a:stretch>
        </p:blipFill>
        <p:spPr>
          <a:xfrm>
            <a:off x="1677002" y="548640"/>
            <a:ext cx="11276396" cy="7132320"/>
          </a:xfrm>
          <a:prstGeom prst="rect">
            <a:avLst/>
          </a:prstGeom>
        </p:spPr>
      </p:pic>
      <p:grpSp>
        <p:nvGrpSpPr>
          <p:cNvPr id="2" name="Group 1">
            <a:extLst>
              <a:ext uri="{FF2B5EF4-FFF2-40B4-BE49-F238E27FC236}">
                <a16:creationId xmlns:a16="http://schemas.microsoft.com/office/drawing/2014/main" id="{301287DF-3F8C-341B-3DCB-1C1BBC3A71E6}"/>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E7EC918-21F0-A5C2-761D-F5635759C1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5C57C1C-37A6-8C2E-737F-4C28C023AB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2509276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1026" name="Picture 2">
            <a:extLst>
              <a:ext uri="{FF2B5EF4-FFF2-40B4-BE49-F238E27FC236}">
                <a16:creationId xmlns:a16="http://schemas.microsoft.com/office/drawing/2014/main" id="{6FD2D86D-1C94-D86E-B756-2865B2694D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 t="9091" r="24365"/>
          <a:stretch/>
        </p:blipFill>
        <p:spPr bwMode="auto">
          <a:xfrm>
            <a:off x="4228186" y="12"/>
            <a:ext cx="10402214" cy="822958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26A4C28-8CB9-D4A4-8136-2BF12F38345C}"/>
              </a:ext>
            </a:extLst>
          </p:cNvPr>
          <p:cNvSpPr>
            <a:spLocks noGrp="1"/>
          </p:cNvSpPr>
          <p:nvPr>
            <p:ph type="ctrTitle"/>
          </p:nvPr>
        </p:nvSpPr>
        <p:spPr>
          <a:xfrm>
            <a:off x="573577" y="1346836"/>
            <a:ext cx="4828032" cy="3844961"/>
          </a:xfrm>
        </p:spPr>
        <p:txBody>
          <a:bodyPr anchor="b">
            <a:normAutofit/>
          </a:bodyPr>
          <a:lstStyle/>
          <a:p>
            <a:pPr algn="l"/>
            <a:r>
              <a:rPr lang="nb-NO" sz="5760">
                <a:solidFill>
                  <a:schemeClr val="bg1"/>
                </a:solidFill>
              </a:rPr>
              <a:t>Causes of Mental Health Issues</a:t>
            </a:r>
          </a:p>
        </p:txBody>
      </p:sp>
      <p:sp>
        <p:nvSpPr>
          <p:cNvPr id="3" name="Subtitle 2">
            <a:extLst>
              <a:ext uri="{FF2B5EF4-FFF2-40B4-BE49-F238E27FC236}">
                <a16:creationId xmlns:a16="http://schemas.microsoft.com/office/drawing/2014/main" id="{B07C6393-85F6-B753-76D1-7FBAF877B48E}"/>
              </a:ext>
            </a:extLst>
          </p:cNvPr>
          <p:cNvSpPr>
            <a:spLocks noGrp="1"/>
          </p:cNvSpPr>
          <p:nvPr>
            <p:ph type="subTitle" idx="1"/>
          </p:nvPr>
        </p:nvSpPr>
        <p:spPr>
          <a:xfrm>
            <a:off x="573577" y="5847507"/>
            <a:ext cx="4828031" cy="1449769"/>
          </a:xfrm>
        </p:spPr>
        <p:txBody>
          <a:bodyPr>
            <a:normAutofit/>
          </a:bodyPr>
          <a:lstStyle/>
          <a:p>
            <a:pPr algn="l"/>
            <a:endParaRPr lang="nb-NO" sz="2400">
              <a:solidFill>
                <a:schemeClr val="bg1"/>
              </a:solidFill>
            </a:endParaRP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80DF7263-A800-47DC-259C-997EEB0B77CA}"/>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C7E052A0-EC67-92A1-D1BB-BAF6BA105A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390AD7F-4152-4778-2E72-2E0AFA61D5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4319610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25</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10" name="Title 1">
            <a:extLst>
              <a:ext uri="{FF2B5EF4-FFF2-40B4-BE49-F238E27FC236}">
                <a16:creationId xmlns:a16="http://schemas.microsoft.com/office/drawing/2014/main" id="{04C92033-B58C-477F-B797-085DEBBDEE4A}"/>
              </a:ext>
            </a:extLst>
          </p:cNvPr>
          <p:cNvSpPr txBox="1">
            <a:spLocks/>
          </p:cNvSpPr>
          <p:nvPr/>
        </p:nvSpPr>
        <p:spPr>
          <a:xfrm>
            <a:off x="1146992" y="1394295"/>
            <a:ext cx="3457800" cy="608371"/>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prstClr val="black"/>
                </a:solidFill>
                <a:latin typeface="Arial Narrow"/>
                <a:cs typeface="Arial Narrow"/>
              </a:rPr>
              <a:t>WHAT IS STRESS?</a:t>
            </a:r>
            <a:endParaRPr lang="en-US" sz="3360" b="1" i="1" cap="all" spc="90" dirty="0">
              <a:solidFill>
                <a:prstClr val="black"/>
              </a:solidFill>
              <a:latin typeface="Arial Narrow"/>
              <a:cs typeface="Arial Narrow"/>
            </a:endParaRPr>
          </a:p>
        </p:txBody>
      </p:sp>
      <p:sp>
        <p:nvSpPr>
          <p:cNvPr id="14" name="Title 1">
            <a:hlinkClick r:id="" action="ppaction://noaction"/>
            <a:extLst>
              <a:ext uri="{FF2B5EF4-FFF2-40B4-BE49-F238E27FC236}">
                <a16:creationId xmlns:a16="http://schemas.microsoft.com/office/drawing/2014/main" id="{F0DD0753-3E05-4868-B694-FA94F3164DE9}"/>
              </a:ext>
            </a:extLst>
          </p:cNvPr>
          <p:cNvSpPr txBox="1">
            <a:spLocks/>
          </p:cNvSpPr>
          <p:nvPr/>
        </p:nvSpPr>
        <p:spPr>
          <a:xfrm>
            <a:off x="1146992" y="2169213"/>
            <a:ext cx="7223514" cy="1716008"/>
          </a:xfrm>
          <a:prstGeom prst="rect">
            <a:avLst/>
          </a:prstGeom>
        </p:spPr>
        <p:txBody>
          <a:bodyPr vert="horz" wrap="none" lIns="0" tIns="0" rIns="0" bIns="0" rtlCol="0" anchor="t" anchorCtr="0">
            <a:noAutofit/>
          </a:bodyPr>
          <a:lstStyle/>
          <a:p>
            <a:pPr defTabSz="1097280">
              <a:spcBef>
                <a:spcPct val="0"/>
              </a:spcBef>
            </a:pPr>
            <a:r>
              <a:rPr lang="en-GB" sz="3600" b="1" spc="60" dirty="0">
                <a:solidFill>
                  <a:srgbClr val="009ED5"/>
                </a:solidFill>
                <a:latin typeface="Arial Narrow"/>
                <a:cs typeface="Arial Narrow"/>
              </a:rPr>
              <a:t>Stress is the “adverse reaction people</a:t>
            </a:r>
            <a:br>
              <a:rPr lang="en-GB" sz="3600" b="1" spc="60" dirty="0">
                <a:solidFill>
                  <a:srgbClr val="009ED5"/>
                </a:solidFill>
                <a:latin typeface="Arial Narrow"/>
                <a:cs typeface="Arial Narrow"/>
              </a:rPr>
            </a:br>
            <a:r>
              <a:rPr lang="en-GB" sz="3600" b="1" spc="60" dirty="0">
                <a:solidFill>
                  <a:srgbClr val="009ED5"/>
                </a:solidFill>
                <a:latin typeface="Arial Narrow"/>
                <a:cs typeface="Arial Narrow"/>
              </a:rPr>
              <a:t>have to excessive pressure or other</a:t>
            </a:r>
            <a:br>
              <a:rPr lang="en-GB" sz="3600" b="1" spc="60" dirty="0">
                <a:solidFill>
                  <a:srgbClr val="009ED5"/>
                </a:solidFill>
                <a:latin typeface="Arial Narrow"/>
                <a:cs typeface="Arial Narrow"/>
              </a:rPr>
            </a:br>
            <a:r>
              <a:rPr lang="en-GB" sz="3600" b="1" spc="60" dirty="0">
                <a:solidFill>
                  <a:srgbClr val="009ED5"/>
                </a:solidFill>
                <a:latin typeface="Arial Narrow"/>
                <a:cs typeface="Arial Narrow"/>
              </a:rPr>
              <a:t>types of demand placed on them”.</a:t>
            </a:r>
            <a:endParaRPr lang="en-GB" sz="3600" b="1" i="1" spc="60" dirty="0">
              <a:solidFill>
                <a:srgbClr val="009ED5"/>
              </a:solidFill>
              <a:latin typeface="Arial Narrow"/>
              <a:cs typeface="Arial Narrow"/>
            </a:endParaRPr>
          </a:p>
        </p:txBody>
      </p:sp>
      <p:sp>
        <p:nvSpPr>
          <p:cNvPr id="15" name="Title 1">
            <a:hlinkClick r:id="" action="ppaction://noaction"/>
            <a:extLst>
              <a:ext uri="{FF2B5EF4-FFF2-40B4-BE49-F238E27FC236}">
                <a16:creationId xmlns:a16="http://schemas.microsoft.com/office/drawing/2014/main" id="{6BEF32D7-D0FC-4081-826C-A6A137293C3A}"/>
              </a:ext>
            </a:extLst>
          </p:cNvPr>
          <p:cNvSpPr txBox="1">
            <a:spLocks/>
          </p:cNvSpPr>
          <p:nvPr/>
        </p:nvSpPr>
        <p:spPr>
          <a:xfrm>
            <a:off x="4604793" y="4076521"/>
            <a:ext cx="3616336" cy="379224"/>
          </a:xfrm>
          <a:prstGeom prst="rect">
            <a:avLst/>
          </a:prstGeom>
        </p:spPr>
        <p:txBody>
          <a:bodyPr vert="horz" wrap="none" lIns="0" tIns="0" rIns="0" bIns="0" rtlCol="0" anchor="t" anchorCtr="0">
            <a:noAutofit/>
          </a:bodyPr>
          <a:lstStyle/>
          <a:p>
            <a:pPr defTabSz="1097280">
              <a:spcBef>
                <a:spcPct val="0"/>
              </a:spcBef>
            </a:pPr>
            <a:endParaRPr lang="en-GB" sz="1920" b="1" i="1" spc="60" dirty="0">
              <a:solidFill>
                <a:prstClr val="white">
                  <a:lumMod val="50000"/>
                </a:prstClr>
              </a:solidFill>
              <a:latin typeface="Arial Narrow"/>
              <a:cs typeface="Arial Narrow"/>
            </a:endParaRPr>
          </a:p>
        </p:txBody>
      </p:sp>
      <p:pic>
        <p:nvPicPr>
          <p:cNvPr id="3" name="Picture 2">
            <a:extLst>
              <a:ext uri="{FF2B5EF4-FFF2-40B4-BE49-F238E27FC236}">
                <a16:creationId xmlns:a16="http://schemas.microsoft.com/office/drawing/2014/main" id="{ABA52273-CB7B-4A16-8E76-A16387773E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1751" y="2011876"/>
            <a:ext cx="4780578" cy="4597322"/>
          </a:xfrm>
          <a:prstGeom prst="roundRect">
            <a:avLst>
              <a:gd name="adj" fmla="val 8594"/>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3113873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2" presetClass="entr" presetSubtype="4" accel="50000" decel="5000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8" name="Rectangle 8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90" name="Freeform: Shape 8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7463790"/>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384564" y="5825441"/>
            <a:ext cx="542506" cy="392479"/>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76579">
              <a:spcAft>
                <a:spcPts val="720"/>
              </a:spcAft>
              <a:defRPr/>
            </a:pPr>
            <a:fld id="{5FD45250-8870-034C-95D8-56645336F5DB}" type="slidenum">
              <a:rPr lang="en-US" sz="1507">
                <a:solidFill>
                  <a:srgbClr val="555555"/>
                </a:solidFill>
              </a:rPr>
              <a:pPr defTabSz="976579">
                <a:spcAft>
                  <a:spcPts val="720"/>
                </a:spcAft>
                <a:defRPr/>
              </a:pPr>
              <a:t>26</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43170" y="5853463"/>
            <a:ext cx="321508" cy="340028"/>
          </a:xfrm>
          <a:prstGeom prst="rect">
            <a:avLst/>
          </a:prstGeom>
        </p:spPr>
      </p:pic>
      <p:sp>
        <p:nvSpPr>
          <p:cNvPr id="31" name="Title 1">
            <a:extLst>
              <a:ext uri="{FF2B5EF4-FFF2-40B4-BE49-F238E27FC236}">
                <a16:creationId xmlns:a16="http://schemas.microsoft.com/office/drawing/2014/main" id="{16397BAC-F2D3-4969-A0C0-114470D3121D}"/>
              </a:ext>
            </a:extLst>
          </p:cNvPr>
          <p:cNvSpPr txBox="1">
            <a:spLocks/>
          </p:cNvSpPr>
          <p:nvPr/>
        </p:nvSpPr>
        <p:spPr>
          <a:xfrm>
            <a:off x="1774310" y="274320"/>
            <a:ext cx="3503711" cy="464714"/>
          </a:xfrm>
          <a:prstGeom prst="rect">
            <a:avLst/>
          </a:prstGeom>
        </p:spPr>
        <p:txBody>
          <a:bodyPr vert="horz" wrap="none" lIns="0" tIns="0" rIns="0" bIns="0" rtlCol="0" anchor="t" anchorCtr="0">
            <a:normAutofit/>
          </a:bodyPr>
          <a:lstStyle/>
          <a:p>
            <a:pPr defTabSz="976579">
              <a:spcBef>
                <a:spcPct val="0"/>
              </a:spcBef>
              <a:spcAft>
                <a:spcPts val="720"/>
              </a:spcAft>
            </a:pPr>
            <a:r>
              <a:rPr lang="en-US" sz="2990" b="1" cap="all" spc="80">
                <a:solidFill>
                  <a:prstClr val="black"/>
                </a:solidFill>
                <a:latin typeface="Arial Narrow"/>
              </a:rPr>
              <a:t>CAUSES OF STRESS</a:t>
            </a:r>
            <a:endParaRPr lang="en-US" sz="3360" b="1" i="1" cap="all" spc="90">
              <a:solidFill>
                <a:prstClr val="black"/>
              </a:solidFill>
              <a:latin typeface="Arial Narrow"/>
              <a:cs typeface="Arial Narrow"/>
            </a:endParaRPr>
          </a:p>
        </p:txBody>
      </p:sp>
      <p:sp>
        <p:nvSpPr>
          <p:cNvPr id="32" name="Title 1">
            <a:hlinkClick r:id="" action="ppaction://noaction"/>
            <a:extLst>
              <a:ext uri="{FF2B5EF4-FFF2-40B4-BE49-F238E27FC236}">
                <a16:creationId xmlns:a16="http://schemas.microsoft.com/office/drawing/2014/main" id="{DBA143CC-28C7-4984-8BAF-63A6DF904EDC}"/>
              </a:ext>
            </a:extLst>
          </p:cNvPr>
          <p:cNvSpPr txBox="1">
            <a:spLocks/>
          </p:cNvSpPr>
          <p:nvPr/>
        </p:nvSpPr>
        <p:spPr>
          <a:xfrm>
            <a:off x="1774298" y="915820"/>
            <a:ext cx="4806792" cy="495600"/>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3845" b="1" spc="54">
                <a:solidFill>
                  <a:prstClr val="black"/>
                </a:solidFill>
                <a:latin typeface="Arial Narrow"/>
              </a:rPr>
              <a:t>Work</a:t>
            </a:r>
            <a:endParaRPr lang="en-GB" sz="3360" b="1" spc="60">
              <a:solidFill>
                <a:prstClr val="black"/>
              </a:solidFill>
              <a:latin typeface="Arial Narrow"/>
              <a:cs typeface="Arial Narrow"/>
            </a:endParaRPr>
          </a:p>
        </p:txBody>
      </p:sp>
      <p:cxnSp>
        <p:nvCxnSpPr>
          <p:cNvPr id="33" name="Straight Connector 32">
            <a:extLst>
              <a:ext uri="{FF2B5EF4-FFF2-40B4-BE49-F238E27FC236}">
                <a16:creationId xmlns:a16="http://schemas.microsoft.com/office/drawing/2014/main" id="{B2A4CD58-A077-485C-A925-2050C76125D6}"/>
              </a:ext>
            </a:extLst>
          </p:cNvPr>
          <p:cNvCxnSpPr>
            <a:cxnSpLocks/>
          </p:cNvCxnSpPr>
          <p:nvPr/>
        </p:nvCxnSpPr>
        <p:spPr>
          <a:xfrm>
            <a:off x="1774301" y="1468688"/>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F49AD46F-125F-41F1-95A3-D869856227E9}"/>
              </a:ext>
            </a:extLst>
          </p:cNvPr>
          <p:cNvSpPr txBox="1">
            <a:spLocks/>
          </p:cNvSpPr>
          <p:nvPr/>
        </p:nvSpPr>
        <p:spPr>
          <a:xfrm>
            <a:off x="1774290" y="1589827"/>
            <a:ext cx="4806792" cy="466433"/>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Finances </a:t>
            </a:r>
            <a:endParaRPr lang="en-GB" sz="3360" b="1" spc="60">
              <a:solidFill>
                <a:srgbClr val="009ED5"/>
              </a:solidFill>
              <a:latin typeface="Arial Narrow"/>
              <a:cs typeface="Arial Narrow"/>
            </a:endParaRPr>
          </a:p>
        </p:txBody>
      </p:sp>
      <p:cxnSp>
        <p:nvCxnSpPr>
          <p:cNvPr id="48" name="Straight Connector 47">
            <a:extLst>
              <a:ext uri="{FF2B5EF4-FFF2-40B4-BE49-F238E27FC236}">
                <a16:creationId xmlns:a16="http://schemas.microsoft.com/office/drawing/2014/main" id="{ADFB1BDE-BF1D-4B28-98E8-5488E7B62F1F}"/>
              </a:ext>
            </a:extLst>
          </p:cNvPr>
          <p:cNvCxnSpPr>
            <a:cxnSpLocks/>
          </p:cNvCxnSpPr>
          <p:nvPr/>
        </p:nvCxnSpPr>
        <p:spPr>
          <a:xfrm>
            <a:off x="1774294" y="2160170"/>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73AC0ABE-A221-4F5A-859C-3A88E229EEB2}"/>
              </a:ext>
            </a:extLst>
          </p:cNvPr>
          <p:cNvSpPr txBox="1">
            <a:spLocks/>
          </p:cNvSpPr>
          <p:nvPr/>
        </p:nvSpPr>
        <p:spPr>
          <a:xfrm>
            <a:off x="1774290" y="2275775"/>
            <a:ext cx="4806792" cy="513076"/>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Family and friends </a:t>
            </a:r>
            <a:endParaRPr lang="en-GB" sz="3360" b="1" spc="60">
              <a:solidFill>
                <a:srgbClr val="009ED5"/>
              </a:solidFill>
              <a:latin typeface="Arial Narrow"/>
              <a:cs typeface="Arial Narrow"/>
            </a:endParaRPr>
          </a:p>
        </p:txBody>
      </p:sp>
      <p:cxnSp>
        <p:nvCxnSpPr>
          <p:cNvPr id="50" name="Straight Connector 49">
            <a:extLst>
              <a:ext uri="{FF2B5EF4-FFF2-40B4-BE49-F238E27FC236}">
                <a16:creationId xmlns:a16="http://schemas.microsoft.com/office/drawing/2014/main" id="{91D785C3-9C2F-4216-AEEF-A83E7D637BB1}"/>
              </a:ext>
            </a:extLst>
          </p:cNvPr>
          <p:cNvCxnSpPr>
            <a:cxnSpLocks/>
          </p:cNvCxnSpPr>
          <p:nvPr/>
        </p:nvCxnSpPr>
        <p:spPr>
          <a:xfrm>
            <a:off x="1774294" y="2868343"/>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F9779888-AF7E-4C03-B038-C0053E7046A0}"/>
              </a:ext>
            </a:extLst>
          </p:cNvPr>
          <p:cNvSpPr txBox="1">
            <a:spLocks/>
          </p:cNvSpPr>
          <p:nvPr/>
        </p:nvSpPr>
        <p:spPr>
          <a:xfrm>
            <a:off x="1774283" y="3001579"/>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Relationships</a:t>
            </a:r>
            <a:endParaRPr lang="en-GB" sz="3360" b="1" spc="60">
              <a:solidFill>
                <a:srgbClr val="009ED5"/>
              </a:solidFill>
              <a:latin typeface="Arial Narrow"/>
              <a:cs typeface="Arial Narrow"/>
            </a:endParaRPr>
          </a:p>
        </p:txBody>
      </p:sp>
      <p:cxnSp>
        <p:nvCxnSpPr>
          <p:cNvPr id="52" name="Straight Connector 51">
            <a:extLst>
              <a:ext uri="{FF2B5EF4-FFF2-40B4-BE49-F238E27FC236}">
                <a16:creationId xmlns:a16="http://schemas.microsoft.com/office/drawing/2014/main" id="{9E878706-534F-4F95-935D-9BD8A3C675DE}"/>
              </a:ext>
            </a:extLst>
          </p:cNvPr>
          <p:cNvCxnSpPr>
            <a:cxnSpLocks/>
          </p:cNvCxnSpPr>
          <p:nvPr/>
        </p:nvCxnSpPr>
        <p:spPr>
          <a:xfrm>
            <a:off x="1774287" y="3559825"/>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3F61CE4D-F6C6-4686-BE3C-D7C6587582AF}"/>
              </a:ext>
            </a:extLst>
          </p:cNvPr>
          <p:cNvSpPr txBox="1">
            <a:spLocks/>
          </p:cNvSpPr>
          <p:nvPr/>
        </p:nvSpPr>
        <p:spPr>
          <a:xfrm>
            <a:off x="1774306" y="3668986"/>
            <a:ext cx="4806792" cy="489402"/>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3845" b="1" spc="54">
                <a:solidFill>
                  <a:prstClr val="black"/>
                </a:solidFill>
                <a:latin typeface="Arial Narrow"/>
              </a:rPr>
              <a:t>Poor physical health</a:t>
            </a:r>
            <a:endParaRPr lang="en-GB" sz="3360" b="1" spc="60">
              <a:solidFill>
                <a:prstClr val="black"/>
              </a:solidFill>
              <a:latin typeface="Arial Narrow"/>
              <a:cs typeface="Arial Narrow"/>
            </a:endParaRPr>
          </a:p>
        </p:txBody>
      </p:sp>
      <p:cxnSp>
        <p:nvCxnSpPr>
          <p:cNvPr id="54" name="Straight Connector 53">
            <a:extLst>
              <a:ext uri="{FF2B5EF4-FFF2-40B4-BE49-F238E27FC236}">
                <a16:creationId xmlns:a16="http://schemas.microsoft.com/office/drawing/2014/main" id="{693B3749-A89D-45C6-A4E2-1E99CB5C6B1D}"/>
              </a:ext>
            </a:extLst>
          </p:cNvPr>
          <p:cNvCxnSpPr>
            <a:cxnSpLocks/>
          </p:cNvCxnSpPr>
          <p:nvPr/>
        </p:nvCxnSpPr>
        <p:spPr>
          <a:xfrm>
            <a:off x="1774310" y="4251307"/>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559A8AA0-A3C4-42EB-9A89-E0BBF323C45D}"/>
              </a:ext>
            </a:extLst>
          </p:cNvPr>
          <p:cNvSpPr txBox="1">
            <a:spLocks/>
          </p:cNvSpPr>
          <p:nvPr/>
        </p:nvSpPr>
        <p:spPr>
          <a:xfrm>
            <a:off x="7047163" y="915820"/>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Bereavement</a:t>
            </a:r>
            <a:endParaRPr lang="en-GB" sz="3360" b="1" spc="60">
              <a:solidFill>
                <a:srgbClr val="009ED5"/>
              </a:solidFill>
              <a:latin typeface="Arial Narrow"/>
              <a:cs typeface="Arial Narrow"/>
            </a:endParaRPr>
          </a:p>
        </p:txBody>
      </p:sp>
      <p:cxnSp>
        <p:nvCxnSpPr>
          <p:cNvPr id="56" name="Straight Connector 55">
            <a:extLst>
              <a:ext uri="{FF2B5EF4-FFF2-40B4-BE49-F238E27FC236}">
                <a16:creationId xmlns:a16="http://schemas.microsoft.com/office/drawing/2014/main" id="{DAAEF573-CFAC-4590-BC1C-60903BE0C71B}"/>
              </a:ext>
            </a:extLst>
          </p:cNvPr>
          <p:cNvCxnSpPr>
            <a:cxnSpLocks/>
          </p:cNvCxnSpPr>
          <p:nvPr/>
        </p:nvCxnSpPr>
        <p:spPr>
          <a:xfrm>
            <a:off x="7047167" y="1468688"/>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7" name="Title 1">
            <a:hlinkClick r:id="" action="ppaction://noaction"/>
            <a:extLst>
              <a:ext uri="{FF2B5EF4-FFF2-40B4-BE49-F238E27FC236}">
                <a16:creationId xmlns:a16="http://schemas.microsoft.com/office/drawing/2014/main" id="{61CB211A-FC03-475B-8304-DE1E8153C39F}"/>
              </a:ext>
            </a:extLst>
          </p:cNvPr>
          <p:cNvSpPr txBox="1">
            <a:spLocks/>
          </p:cNvSpPr>
          <p:nvPr/>
        </p:nvSpPr>
        <p:spPr>
          <a:xfrm>
            <a:off x="7047181" y="1578483"/>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Divorce</a:t>
            </a:r>
            <a:endParaRPr lang="en-GB" sz="3360" b="1" spc="60">
              <a:solidFill>
                <a:srgbClr val="009ED5"/>
              </a:solidFill>
              <a:latin typeface="Arial Narrow"/>
              <a:cs typeface="Arial Narrow"/>
            </a:endParaRPr>
          </a:p>
        </p:txBody>
      </p:sp>
      <p:cxnSp>
        <p:nvCxnSpPr>
          <p:cNvPr id="58" name="Straight Connector 57">
            <a:extLst>
              <a:ext uri="{FF2B5EF4-FFF2-40B4-BE49-F238E27FC236}">
                <a16:creationId xmlns:a16="http://schemas.microsoft.com/office/drawing/2014/main" id="{8B94FDB9-0BDD-4375-AE2B-053748CD1ED0}"/>
              </a:ext>
            </a:extLst>
          </p:cNvPr>
          <p:cNvCxnSpPr>
            <a:cxnSpLocks/>
          </p:cNvCxnSpPr>
          <p:nvPr/>
        </p:nvCxnSpPr>
        <p:spPr>
          <a:xfrm>
            <a:off x="7047159" y="2160170"/>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9" name="Title 1">
            <a:hlinkClick r:id="" action="ppaction://noaction"/>
            <a:extLst>
              <a:ext uri="{FF2B5EF4-FFF2-40B4-BE49-F238E27FC236}">
                <a16:creationId xmlns:a16="http://schemas.microsoft.com/office/drawing/2014/main" id="{8498FDFD-2DD7-4BCB-85B3-1E30573F8D68}"/>
              </a:ext>
            </a:extLst>
          </p:cNvPr>
          <p:cNvSpPr txBox="1">
            <a:spLocks/>
          </p:cNvSpPr>
          <p:nvPr/>
        </p:nvSpPr>
        <p:spPr>
          <a:xfrm>
            <a:off x="7047156" y="2287216"/>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Travel </a:t>
            </a:r>
            <a:endParaRPr lang="en-GB" sz="3360" b="1" spc="60">
              <a:solidFill>
                <a:srgbClr val="009ED5"/>
              </a:solidFill>
              <a:latin typeface="Arial Narrow"/>
              <a:cs typeface="Arial Narrow"/>
            </a:endParaRPr>
          </a:p>
        </p:txBody>
      </p:sp>
      <p:cxnSp>
        <p:nvCxnSpPr>
          <p:cNvPr id="60" name="Straight Connector 59">
            <a:extLst>
              <a:ext uri="{FF2B5EF4-FFF2-40B4-BE49-F238E27FC236}">
                <a16:creationId xmlns:a16="http://schemas.microsoft.com/office/drawing/2014/main" id="{43C8C84D-328E-4484-831D-4B811A75216F}"/>
              </a:ext>
            </a:extLst>
          </p:cNvPr>
          <p:cNvCxnSpPr>
            <a:cxnSpLocks/>
          </p:cNvCxnSpPr>
          <p:nvPr/>
        </p:nvCxnSpPr>
        <p:spPr>
          <a:xfrm>
            <a:off x="7047159" y="2868343"/>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1" name="Title 1">
            <a:hlinkClick r:id="" action="ppaction://noaction"/>
            <a:extLst>
              <a:ext uri="{FF2B5EF4-FFF2-40B4-BE49-F238E27FC236}">
                <a16:creationId xmlns:a16="http://schemas.microsoft.com/office/drawing/2014/main" id="{D8A94A87-FC6D-4611-8632-D5EA730C586B}"/>
              </a:ext>
            </a:extLst>
          </p:cNvPr>
          <p:cNvSpPr txBox="1">
            <a:spLocks/>
          </p:cNvSpPr>
          <p:nvPr/>
        </p:nvSpPr>
        <p:spPr>
          <a:xfrm>
            <a:off x="7047148" y="2975637"/>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Moving house</a:t>
            </a:r>
            <a:endParaRPr lang="en-GB" sz="3360" b="1" spc="60">
              <a:solidFill>
                <a:srgbClr val="009ED5"/>
              </a:solidFill>
              <a:latin typeface="Arial Narrow"/>
              <a:cs typeface="Arial Narrow"/>
            </a:endParaRPr>
          </a:p>
        </p:txBody>
      </p:sp>
      <p:cxnSp>
        <p:nvCxnSpPr>
          <p:cNvPr id="62" name="Straight Connector 61">
            <a:extLst>
              <a:ext uri="{FF2B5EF4-FFF2-40B4-BE49-F238E27FC236}">
                <a16:creationId xmlns:a16="http://schemas.microsoft.com/office/drawing/2014/main" id="{8B4BB3FF-C382-46C1-B11C-F3894E800E8C}"/>
              </a:ext>
            </a:extLst>
          </p:cNvPr>
          <p:cNvCxnSpPr>
            <a:cxnSpLocks/>
          </p:cNvCxnSpPr>
          <p:nvPr/>
        </p:nvCxnSpPr>
        <p:spPr>
          <a:xfrm>
            <a:off x="7047152" y="3559825"/>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3" name="Title 1">
            <a:hlinkClick r:id="" action="ppaction://noaction"/>
            <a:extLst>
              <a:ext uri="{FF2B5EF4-FFF2-40B4-BE49-F238E27FC236}">
                <a16:creationId xmlns:a16="http://schemas.microsoft.com/office/drawing/2014/main" id="{36F6D71E-3760-4EAC-B83A-9C0D3B5A9694}"/>
              </a:ext>
            </a:extLst>
          </p:cNvPr>
          <p:cNvSpPr txBox="1">
            <a:spLocks/>
          </p:cNvSpPr>
          <p:nvPr/>
        </p:nvSpPr>
        <p:spPr>
          <a:xfrm>
            <a:off x="7047178" y="3681105"/>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Bullying</a:t>
            </a:r>
            <a:endParaRPr lang="en-GB" sz="3360" b="1" spc="60">
              <a:solidFill>
                <a:srgbClr val="009ED5"/>
              </a:solidFill>
              <a:latin typeface="Arial Narrow"/>
              <a:cs typeface="Arial Narrow"/>
            </a:endParaRPr>
          </a:p>
        </p:txBody>
      </p:sp>
      <p:cxnSp>
        <p:nvCxnSpPr>
          <p:cNvPr id="64" name="Straight Connector 63">
            <a:extLst>
              <a:ext uri="{FF2B5EF4-FFF2-40B4-BE49-F238E27FC236}">
                <a16:creationId xmlns:a16="http://schemas.microsoft.com/office/drawing/2014/main" id="{D2925C28-A1E6-41CD-BA4A-2579AA78FBC6}"/>
              </a:ext>
            </a:extLst>
          </p:cNvPr>
          <p:cNvCxnSpPr>
            <a:cxnSpLocks/>
          </p:cNvCxnSpPr>
          <p:nvPr/>
        </p:nvCxnSpPr>
        <p:spPr>
          <a:xfrm>
            <a:off x="7047174" y="4251307"/>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Title 1">
            <a:hlinkClick r:id="" action="ppaction://noaction"/>
            <a:extLst>
              <a:ext uri="{FF2B5EF4-FFF2-40B4-BE49-F238E27FC236}">
                <a16:creationId xmlns:a16="http://schemas.microsoft.com/office/drawing/2014/main" id="{6D632677-0C4A-4654-B521-82F4380BEC08}"/>
              </a:ext>
            </a:extLst>
          </p:cNvPr>
          <p:cNvSpPr txBox="1">
            <a:spLocks/>
          </p:cNvSpPr>
          <p:nvPr/>
        </p:nvSpPr>
        <p:spPr>
          <a:xfrm>
            <a:off x="1774309" y="4379545"/>
            <a:ext cx="4806792" cy="4707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Poor behaviour</a:t>
            </a:r>
            <a:endParaRPr lang="en-GB" sz="3360" b="1" spc="60">
              <a:solidFill>
                <a:srgbClr val="009ED5"/>
              </a:solidFill>
              <a:latin typeface="Arial Narrow"/>
              <a:cs typeface="Arial Narrow"/>
            </a:endParaRPr>
          </a:p>
        </p:txBody>
      </p:sp>
      <p:cxnSp>
        <p:nvCxnSpPr>
          <p:cNvPr id="79" name="Straight Connector 78">
            <a:extLst>
              <a:ext uri="{FF2B5EF4-FFF2-40B4-BE49-F238E27FC236}">
                <a16:creationId xmlns:a16="http://schemas.microsoft.com/office/drawing/2014/main" id="{E1FAD702-BE8A-4B48-8EA7-D3226FE9FF1A}"/>
              </a:ext>
            </a:extLst>
          </p:cNvPr>
          <p:cNvCxnSpPr>
            <a:cxnSpLocks/>
          </p:cNvCxnSpPr>
          <p:nvPr/>
        </p:nvCxnSpPr>
        <p:spPr>
          <a:xfrm>
            <a:off x="1774312" y="4958852"/>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0" name="Title 1">
            <a:hlinkClick r:id="" action="ppaction://noaction"/>
            <a:extLst>
              <a:ext uri="{FF2B5EF4-FFF2-40B4-BE49-F238E27FC236}">
                <a16:creationId xmlns:a16="http://schemas.microsoft.com/office/drawing/2014/main" id="{BD31CC04-FF8B-474C-A020-B7B443026B41}"/>
              </a:ext>
            </a:extLst>
          </p:cNvPr>
          <p:cNvSpPr txBox="1">
            <a:spLocks/>
          </p:cNvSpPr>
          <p:nvPr/>
        </p:nvSpPr>
        <p:spPr>
          <a:xfrm>
            <a:off x="7047181" y="4367530"/>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n-US" sz="2990" spc="54">
                <a:solidFill>
                  <a:srgbClr val="555555"/>
                </a:solidFill>
                <a:latin typeface="Arial Narrow"/>
              </a:rPr>
              <a:t>•</a:t>
            </a:r>
            <a:r>
              <a:rPr lang="en-US" sz="2990" spc="54">
                <a:solidFill>
                  <a:srgbClr val="00598D"/>
                </a:solidFill>
                <a:latin typeface="Arial Narrow"/>
              </a:rPr>
              <a:t> </a:t>
            </a:r>
            <a:r>
              <a:rPr lang="en-GB" sz="2990" b="1" spc="54">
                <a:solidFill>
                  <a:srgbClr val="00598D"/>
                </a:solidFill>
                <a:latin typeface="Arial Narrow"/>
              </a:rPr>
              <a:t>Personal issues</a:t>
            </a:r>
            <a:endParaRPr lang="en-GB" sz="3360" b="1" spc="60">
              <a:solidFill>
                <a:srgbClr val="009ED5"/>
              </a:solidFill>
              <a:latin typeface="Arial Narrow"/>
              <a:cs typeface="Arial Narrow"/>
            </a:endParaRPr>
          </a:p>
        </p:txBody>
      </p:sp>
      <p:cxnSp>
        <p:nvCxnSpPr>
          <p:cNvPr id="81" name="Straight Connector 80">
            <a:extLst>
              <a:ext uri="{FF2B5EF4-FFF2-40B4-BE49-F238E27FC236}">
                <a16:creationId xmlns:a16="http://schemas.microsoft.com/office/drawing/2014/main" id="{89777C33-1BDF-47F6-AAC1-AF0A28F655E0}"/>
              </a:ext>
            </a:extLst>
          </p:cNvPr>
          <p:cNvCxnSpPr>
            <a:cxnSpLocks/>
          </p:cNvCxnSpPr>
          <p:nvPr/>
        </p:nvCxnSpPr>
        <p:spPr>
          <a:xfrm>
            <a:off x="7047178" y="4958852"/>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35D7888-90D8-843A-D2BE-53F822EC348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BC1890D-13D3-5208-4BA2-86F08F6F97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1B4882-C295-49D7-AE05-042604204D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21755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par>
                                <p:cTn id="40" presetID="10" presetClass="entr" presetSubtype="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par>
                                <p:cTn id="48" presetID="10" presetClass="entr" presetSubtype="0" fill="hold"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par>
                                <p:cTn id="64" presetID="10" presetClass="entr" presetSubtype="0"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par>
                                <p:cTn id="72" presetID="10" presetClass="entr" presetSubtype="0" fill="hold"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par>
                                <p:cTn id="88" presetID="10" presetClass="entr" presetSubtype="0" fill="hold" nodeType="with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0"/>
                                        </p:tgtEl>
                                        <p:attrNameLst>
                                          <p:attrName>style.visibility</p:attrName>
                                        </p:attrNameLst>
                                      </p:cBhvr>
                                      <p:to>
                                        <p:strVal val="visible"/>
                                      </p:to>
                                    </p:set>
                                    <p:animEffect transition="in" filter="fade">
                                      <p:cBhvr>
                                        <p:cTn id="95" dur="500"/>
                                        <p:tgtEl>
                                          <p:spTgt spid="80"/>
                                        </p:tgtEl>
                                      </p:cBhvr>
                                    </p:animEffect>
                                  </p:childTnLst>
                                </p:cTn>
                              </p:par>
                              <p:par>
                                <p:cTn id="96" presetID="10" presetClass="entr" presetSubtype="0" fill="hold"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7" grpId="0"/>
      <p:bldP spid="49" grpId="0"/>
      <p:bldP spid="51" grpId="0"/>
      <p:bldP spid="53" grpId="0"/>
      <p:bldP spid="55" grpId="0"/>
      <p:bldP spid="57" grpId="0"/>
      <p:bldP spid="59" grpId="0"/>
      <p:bldP spid="61" grpId="0"/>
      <p:bldP spid="63" grpId="0"/>
      <p:bldP spid="78" grpId="0"/>
      <p:bldP spid="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27</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9" name="Title 1">
            <a:extLst>
              <a:ext uri="{FF2B5EF4-FFF2-40B4-BE49-F238E27FC236}">
                <a16:creationId xmlns:a16="http://schemas.microsoft.com/office/drawing/2014/main" id="{8323D15D-2224-4835-BA1C-14F11B8C0D5E}"/>
              </a:ext>
            </a:extLst>
          </p:cNvPr>
          <p:cNvSpPr txBox="1">
            <a:spLocks/>
          </p:cNvSpPr>
          <p:nvPr/>
        </p:nvSpPr>
        <p:spPr>
          <a:xfrm>
            <a:off x="2782406" y="1309568"/>
            <a:ext cx="4871580" cy="575386"/>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prstClr val="black"/>
                </a:solidFill>
                <a:latin typeface="Arial Narrow"/>
                <a:cs typeface="Arial Narrow"/>
              </a:rPr>
              <a:t>THE EFFECTS OF STRESS</a:t>
            </a:r>
            <a:endParaRPr lang="en-US" sz="3360" b="1" i="1" cap="all" spc="90" dirty="0">
              <a:solidFill>
                <a:prstClr val="black"/>
              </a:solidFill>
              <a:latin typeface="Arial Narrow"/>
              <a:cs typeface="Arial Narrow"/>
            </a:endParaRPr>
          </a:p>
        </p:txBody>
      </p:sp>
      <p:sp>
        <p:nvSpPr>
          <p:cNvPr id="40" name="Title 1">
            <a:hlinkClick r:id="" action="ppaction://noaction"/>
            <a:extLst>
              <a:ext uri="{FF2B5EF4-FFF2-40B4-BE49-F238E27FC236}">
                <a16:creationId xmlns:a16="http://schemas.microsoft.com/office/drawing/2014/main" id="{285FE53D-E911-4ED6-A100-2EDC1AA4AA47}"/>
              </a:ext>
            </a:extLst>
          </p:cNvPr>
          <p:cNvSpPr txBox="1">
            <a:spLocks/>
          </p:cNvSpPr>
          <p:nvPr/>
        </p:nvSpPr>
        <p:spPr>
          <a:xfrm>
            <a:off x="2782410" y="2730122"/>
            <a:ext cx="3467674"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Anxious</a:t>
            </a:r>
          </a:p>
        </p:txBody>
      </p:sp>
      <p:cxnSp>
        <p:nvCxnSpPr>
          <p:cNvPr id="41" name="Straight Connector 40">
            <a:extLst>
              <a:ext uri="{FF2B5EF4-FFF2-40B4-BE49-F238E27FC236}">
                <a16:creationId xmlns:a16="http://schemas.microsoft.com/office/drawing/2014/main" id="{6A0F20A0-50F1-4687-8260-01246CEBF30F}"/>
              </a:ext>
            </a:extLst>
          </p:cNvPr>
          <p:cNvCxnSpPr>
            <a:cxnSpLocks/>
          </p:cNvCxnSpPr>
          <p:nvPr/>
        </p:nvCxnSpPr>
        <p:spPr>
          <a:xfrm>
            <a:off x="2782408" y="3317266"/>
            <a:ext cx="346767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Title 1">
            <a:hlinkClick r:id="" action="ppaction://noaction"/>
            <a:extLst>
              <a:ext uri="{FF2B5EF4-FFF2-40B4-BE49-F238E27FC236}">
                <a16:creationId xmlns:a16="http://schemas.microsoft.com/office/drawing/2014/main" id="{C34296BB-27B4-42DF-A052-8426C2D4B92B}"/>
              </a:ext>
            </a:extLst>
          </p:cNvPr>
          <p:cNvSpPr txBox="1">
            <a:spLocks/>
          </p:cNvSpPr>
          <p:nvPr/>
        </p:nvSpPr>
        <p:spPr>
          <a:xfrm>
            <a:off x="2782409" y="2005690"/>
            <a:ext cx="8739031" cy="493141"/>
          </a:xfrm>
          <a:prstGeom prst="rect">
            <a:avLst/>
          </a:prstGeom>
        </p:spPr>
        <p:txBody>
          <a:bodyPr vert="horz" wrap="none" lIns="0" tIns="0" rIns="0" bIns="0" rtlCol="0" anchor="t" anchorCtr="0">
            <a:noAutofit/>
          </a:bodyPr>
          <a:lstStyle/>
          <a:p>
            <a:pPr defTabSz="1097280">
              <a:spcBef>
                <a:spcPct val="0"/>
              </a:spcBef>
            </a:pPr>
            <a:r>
              <a:rPr lang="en-GB" sz="3360" b="1" spc="60" dirty="0">
                <a:solidFill>
                  <a:srgbClr val="009ED5"/>
                </a:solidFill>
                <a:latin typeface="Arial Narrow"/>
                <a:cs typeface="Arial Narrow"/>
              </a:rPr>
              <a:t>How someone may feel mentally and emotionally:</a:t>
            </a:r>
          </a:p>
        </p:txBody>
      </p:sp>
      <p:sp>
        <p:nvSpPr>
          <p:cNvPr id="43" name="Title 1">
            <a:hlinkClick r:id="" action="ppaction://noaction"/>
            <a:extLst>
              <a:ext uri="{FF2B5EF4-FFF2-40B4-BE49-F238E27FC236}">
                <a16:creationId xmlns:a16="http://schemas.microsoft.com/office/drawing/2014/main" id="{DCEC38D6-7DBA-4E5E-98A7-7DE87F2E09F2}"/>
              </a:ext>
            </a:extLst>
          </p:cNvPr>
          <p:cNvSpPr txBox="1">
            <a:spLocks/>
          </p:cNvSpPr>
          <p:nvPr/>
        </p:nvSpPr>
        <p:spPr>
          <a:xfrm>
            <a:off x="2782408" y="3460512"/>
            <a:ext cx="3467675"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Low self-esteem</a:t>
            </a:r>
          </a:p>
        </p:txBody>
      </p:sp>
      <p:cxnSp>
        <p:nvCxnSpPr>
          <p:cNvPr id="44" name="Straight Connector 43">
            <a:extLst>
              <a:ext uri="{FF2B5EF4-FFF2-40B4-BE49-F238E27FC236}">
                <a16:creationId xmlns:a16="http://schemas.microsoft.com/office/drawing/2014/main" id="{E589348C-BC8B-4A26-98FA-86945E18B378}"/>
              </a:ext>
            </a:extLst>
          </p:cNvPr>
          <p:cNvCxnSpPr>
            <a:cxnSpLocks/>
          </p:cNvCxnSpPr>
          <p:nvPr/>
        </p:nvCxnSpPr>
        <p:spPr>
          <a:xfrm>
            <a:off x="2782409" y="4068968"/>
            <a:ext cx="346767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5" name="Title 1">
            <a:hlinkClick r:id="" action="ppaction://noaction"/>
            <a:extLst>
              <a:ext uri="{FF2B5EF4-FFF2-40B4-BE49-F238E27FC236}">
                <a16:creationId xmlns:a16="http://schemas.microsoft.com/office/drawing/2014/main" id="{3040F149-19ED-493E-B82B-F0B1E73B0F84}"/>
              </a:ext>
            </a:extLst>
          </p:cNvPr>
          <p:cNvSpPr txBox="1">
            <a:spLocks/>
          </p:cNvSpPr>
          <p:nvPr/>
        </p:nvSpPr>
        <p:spPr>
          <a:xfrm>
            <a:off x="2782405" y="4222466"/>
            <a:ext cx="3467678"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Overwhelmed</a:t>
            </a:r>
          </a:p>
        </p:txBody>
      </p:sp>
      <p:cxnSp>
        <p:nvCxnSpPr>
          <p:cNvPr id="46" name="Straight Connector 45">
            <a:extLst>
              <a:ext uri="{FF2B5EF4-FFF2-40B4-BE49-F238E27FC236}">
                <a16:creationId xmlns:a16="http://schemas.microsoft.com/office/drawing/2014/main" id="{3367D77B-042B-47FA-9230-449501E6BF39}"/>
              </a:ext>
            </a:extLst>
          </p:cNvPr>
          <p:cNvCxnSpPr>
            <a:cxnSpLocks/>
          </p:cNvCxnSpPr>
          <p:nvPr/>
        </p:nvCxnSpPr>
        <p:spPr>
          <a:xfrm>
            <a:off x="2782407" y="4830923"/>
            <a:ext cx="346767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B8DB9A2A-44C7-44B3-9CC1-797AAEBC89BC}"/>
              </a:ext>
            </a:extLst>
          </p:cNvPr>
          <p:cNvSpPr txBox="1">
            <a:spLocks/>
          </p:cNvSpPr>
          <p:nvPr/>
        </p:nvSpPr>
        <p:spPr>
          <a:xfrm>
            <a:off x="2782410" y="4964355"/>
            <a:ext cx="3467674"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Angry </a:t>
            </a:r>
          </a:p>
        </p:txBody>
      </p:sp>
      <p:cxnSp>
        <p:nvCxnSpPr>
          <p:cNvPr id="48" name="Straight Connector 47">
            <a:extLst>
              <a:ext uri="{FF2B5EF4-FFF2-40B4-BE49-F238E27FC236}">
                <a16:creationId xmlns:a16="http://schemas.microsoft.com/office/drawing/2014/main" id="{2A758CF2-4CE4-4F39-9956-410B767510F1}"/>
              </a:ext>
            </a:extLst>
          </p:cNvPr>
          <p:cNvCxnSpPr>
            <a:cxnSpLocks/>
          </p:cNvCxnSpPr>
          <p:nvPr/>
        </p:nvCxnSpPr>
        <p:spPr>
          <a:xfrm>
            <a:off x="2782410" y="5570905"/>
            <a:ext cx="346767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DD2497C8-C086-409F-A46D-2EF88151D8B2}"/>
              </a:ext>
            </a:extLst>
          </p:cNvPr>
          <p:cNvSpPr txBox="1">
            <a:spLocks/>
          </p:cNvSpPr>
          <p:nvPr/>
        </p:nvSpPr>
        <p:spPr>
          <a:xfrm>
            <a:off x="2782405" y="5720802"/>
            <a:ext cx="3467674"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Sad </a:t>
            </a:r>
          </a:p>
        </p:txBody>
      </p:sp>
      <p:cxnSp>
        <p:nvCxnSpPr>
          <p:cNvPr id="50" name="Straight Connector 49">
            <a:extLst>
              <a:ext uri="{FF2B5EF4-FFF2-40B4-BE49-F238E27FC236}">
                <a16:creationId xmlns:a16="http://schemas.microsoft.com/office/drawing/2014/main" id="{D501D5E0-7961-49FC-A7E1-26175F7E1292}"/>
              </a:ext>
            </a:extLst>
          </p:cNvPr>
          <p:cNvCxnSpPr>
            <a:cxnSpLocks/>
          </p:cNvCxnSpPr>
          <p:nvPr/>
        </p:nvCxnSpPr>
        <p:spPr>
          <a:xfrm>
            <a:off x="2782405" y="6328681"/>
            <a:ext cx="346767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8C4C9224-7087-4FFD-A99A-A684804C13B1}"/>
              </a:ext>
            </a:extLst>
          </p:cNvPr>
          <p:cNvSpPr txBox="1">
            <a:spLocks/>
          </p:cNvSpPr>
          <p:nvPr/>
        </p:nvSpPr>
        <p:spPr>
          <a:xfrm>
            <a:off x="6888046" y="2745447"/>
            <a:ext cx="4236001"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Constant worrying</a:t>
            </a:r>
          </a:p>
        </p:txBody>
      </p:sp>
      <p:cxnSp>
        <p:nvCxnSpPr>
          <p:cNvPr id="52" name="Straight Connector 51">
            <a:extLst>
              <a:ext uri="{FF2B5EF4-FFF2-40B4-BE49-F238E27FC236}">
                <a16:creationId xmlns:a16="http://schemas.microsoft.com/office/drawing/2014/main" id="{C7F8AF29-409E-4AAB-9E8B-690967D8AC22}"/>
              </a:ext>
            </a:extLst>
          </p:cNvPr>
          <p:cNvCxnSpPr>
            <a:cxnSpLocks/>
          </p:cNvCxnSpPr>
          <p:nvPr/>
        </p:nvCxnSpPr>
        <p:spPr>
          <a:xfrm>
            <a:off x="6888045" y="3315751"/>
            <a:ext cx="423600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842C88A2-2109-4AE2-A996-3ACF421387E9}"/>
              </a:ext>
            </a:extLst>
          </p:cNvPr>
          <p:cNvSpPr txBox="1">
            <a:spLocks/>
          </p:cNvSpPr>
          <p:nvPr/>
        </p:nvSpPr>
        <p:spPr>
          <a:xfrm>
            <a:off x="6888045" y="3460327"/>
            <a:ext cx="4236001"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Lack of concentration</a:t>
            </a:r>
          </a:p>
        </p:txBody>
      </p:sp>
      <p:cxnSp>
        <p:nvCxnSpPr>
          <p:cNvPr id="54" name="Straight Connector 53">
            <a:extLst>
              <a:ext uri="{FF2B5EF4-FFF2-40B4-BE49-F238E27FC236}">
                <a16:creationId xmlns:a16="http://schemas.microsoft.com/office/drawing/2014/main" id="{D5B17311-A4F1-44E3-A282-C913DAD2F1B0}"/>
              </a:ext>
            </a:extLst>
          </p:cNvPr>
          <p:cNvCxnSpPr>
            <a:cxnSpLocks/>
          </p:cNvCxnSpPr>
          <p:nvPr/>
        </p:nvCxnSpPr>
        <p:spPr>
          <a:xfrm>
            <a:off x="6888046" y="4081543"/>
            <a:ext cx="423600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C6304CBB-D969-4123-AF90-744DE2B869CA}"/>
              </a:ext>
            </a:extLst>
          </p:cNvPr>
          <p:cNvSpPr txBox="1">
            <a:spLocks/>
          </p:cNvSpPr>
          <p:nvPr/>
        </p:nvSpPr>
        <p:spPr>
          <a:xfrm>
            <a:off x="6888043" y="4235041"/>
            <a:ext cx="4236001"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Difficulty making decisions</a:t>
            </a:r>
          </a:p>
        </p:txBody>
      </p:sp>
      <p:cxnSp>
        <p:nvCxnSpPr>
          <p:cNvPr id="56" name="Straight Connector 55">
            <a:extLst>
              <a:ext uri="{FF2B5EF4-FFF2-40B4-BE49-F238E27FC236}">
                <a16:creationId xmlns:a16="http://schemas.microsoft.com/office/drawing/2014/main" id="{3FDFD2CE-AD9B-4EDC-8426-B9BECC4CAC35}"/>
              </a:ext>
            </a:extLst>
          </p:cNvPr>
          <p:cNvCxnSpPr>
            <a:cxnSpLocks/>
          </p:cNvCxnSpPr>
          <p:nvPr/>
        </p:nvCxnSpPr>
        <p:spPr>
          <a:xfrm>
            <a:off x="6888043" y="4843498"/>
            <a:ext cx="423600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7" name="Title 1">
            <a:hlinkClick r:id="" action="ppaction://noaction"/>
            <a:extLst>
              <a:ext uri="{FF2B5EF4-FFF2-40B4-BE49-F238E27FC236}">
                <a16:creationId xmlns:a16="http://schemas.microsoft.com/office/drawing/2014/main" id="{96F7E253-EE04-4302-AB34-9438145171E3}"/>
              </a:ext>
            </a:extLst>
          </p:cNvPr>
          <p:cNvSpPr txBox="1">
            <a:spLocks/>
          </p:cNvSpPr>
          <p:nvPr/>
        </p:nvSpPr>
        <p:spPr>
          <a:xfrm>
            <a:off x="6888046" y="4988360"/>
            <a:ext cx="4235996"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Racing thoughts</a:t>
            </a:r>
          </a:p>
        </p:txBody>
      </p:sp>
      <p:cxnSp>
        <p:nvCxnSpPr>
          <p:cNvPr id="58" name="Straight Connector 57">
            <a:extLst>
              <a:ext uri="{FF2B5EF4-FFF2-40B4-BE49-F238E27FC236}">
                <a16:creationId xmlns:a16="http://schemas.microsoft.com/office/drawing/2014/main" id="{F78AE4C5-DE5A-4380-8D53-FD8E5DE70B5F}"/>
              </a:ext>
            </a:extLst>
          </p:cNvPr>
          <p:cNvCxnSpPr>
            <a:cxnSpLocks/>
          </p:cNvCxnSpPr>
          <p:nvPr/>
        </p:nvCxnSpPr>
        <p:spPr>
          <a:xfrm>
            <a:off x="6888048" y="5583480"/>
            <a:ext cx="423600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9" name="Title 1">
            <a:hlinkClick r:id="" action="ppaction://noaction"/>
            <a:extLst>
              <a:ext uri="{FF2B5EF4-FFF2-40B4-BE49-F238E27FC236}">
                <a16:creationId xmlns:a16="http://schemas.microsoft.com/office/drawing/2014/main" id="{C61A475C-F7F2-435E-B3E0-428D8B63962F}"/>
              </a:ext>
            </a:extLst>
          </p:cNvPr>
          <p:cNvSpPr txBox="1">
            <a:spLocks/>
          </p:cNvSpPr>
          <p:nvPr/>
        </p:nvSpPr>
        <p:spPr>
          <a:xfrm>
            <a:off x="6890423" y="5746136"/>
            <a:ext cx="4233619" cy="4931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Frustration</a:t>
            </a:r>
          </a:p>
        </p:txBody>
      </p:sp>
      <p:cxnSp>
        <p:nvCxnSpPr>
          <p:cNvPr id="60" name="Straight Connector 59">
            <a:extLst>
              <a:ext uri="{FF2B5EF4-FFF2-40B4-BE49-F238E27FC236}">
                <a16:creationId xmlns:a16="http://schemas.microsoft.com/office/drawing/2014/main" id="{BA915CA8-C219-47A5-AD4B-E0DD0E08EBB2}"/>
              </a:ext>
            </a:extLst>
          </p:cNvPr>
          <p:cNvCxnSpPr>
            <a:cxnSpLocks/>
          </p:cNvCxnSpPr>
          <p:nvPr/>
        </p:nvCxnSpPr>
        <p:spPr>
          <a:xfrm>
            <a:off x="6890424" y="6341256"/>
            <a:ext cx="423600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707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0"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0"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10"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500"/>
                                        <p:tgtEl>
                                          <p:spTgt spid="57"/>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par>
                                <p:cTn id="84" presetID="10" presetClass="entr" presetSubtype="0" fill="hold"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5" grpId="0"/>
      <p:bldP spid="47" grpId="0"/>
      <p:bldP spid="49" grpId="0"/>
      <p:bldP spid="51" grpId="0"/>
      <p:bldP spid="53" grpId="0"/>
      <p:bldP spid="55" grpId="0"/>
      <p:bldP spid="57" grpId="0"/>
      <p:bldP spid="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28</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3" name="Title 1">
            <a:extLst>
              <a:ext uri="{FF2B5EF4-FFF2-40B4-BE49-F238E27FC236}">
                <a16:creationId xmlns:a16="http://schemas.microsoft.com/office/drawing/2014/main" id="{C3A25771-EE1C-43DA-A0A4-908011F9CF18}"/>
              </a:ext>
            </a:extLst>
          </p:cNvPr>
          <p:cNvSpPr txBox="1">
            <a:spLocks/>
          </p:cNvSpPr>
          <p:nvPr/>
        </p:nvSpPr>
        <p:spPr>
          <a:xfrm>
            <a:off x="2293923" y="1309568"/>
            <a:ext cx="6254653" cy="575386"/>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prstClr val="black"/>
                </a:solidFill>
                <a:latin typeface="Arial Narrow"/>
                <a:cs typeface="Arial Narrow"/>
              </a:rPr>
              <a:t>THE EFFECTS OF STRESS </a:t>
            </a:r>
            <a:r>
              <a:rPr lang="en-US" sz="1920" b="1" i="1" cap="all" spc="90" dirty="0">
                <a:solidFill>
                  <a:prstClr val="black"/>
                </a:solidFill>
                <a:latin typeface="Arial Narrow"/>
                <a:cs typeface="Arial Narrow"/>
              </a:rPr>
              <a:t>continued</a:t>
            </a:r>
            <a:endParaRPr lang="en-US" sz="3360" b="1" i="1" cap="all" spc="90" dirty="0">
              <a:solidFill>
                <a:prstClr val="black"/>
              </a:solidFill>
              <a:latin typeface="Arial Narrow"/>
              <a:cs typeface="Arial Narrow"/>
            </a:endParaRPr>
          </a:p>
        </p:txBody>
      </p:sp>
      <p:sp>
        <p:nvSpPr>
          <p:cNvPr id="34" name="Title 1">
            <a:hlinkClick r:id="" action="ppaction://noaction"/>
            <a:extLst>
              <a:ext uri="{FF2B5EF4-FFF2-40B4-BE49-F238E27FC236}">
                <a16:creationId xmlns:a16="http://schemas.microsoft.com/office/drawing/2014/main" id="{488B76AB-64C5-410B-9329-71EDD4043C0D}"/>
              </a:ext>
            </a:extLst>
          </p:cNvPr>
          <p:cNvSpPr txBox="1">
            <a:spLocks/>
          </p:cNvSpPr>
          <p:nvPr/>
        </p:nvSpPr>
        <p:spPr>
          <a:xfrm>
            <a:off x="2293928" y="2005690"/>
            <a:ext cx="3134720" cy="493141"/>
          </a:xfrm>
          <a:prstGeom prst="rect">
            <a:avLst/>
          </a:prstGeom>
        </p:spPr>
        <p:txBody>
          <a:bodyPr vert="horz" wrap="none" lIns="0" tIns="0" rIns="0" bIns="0" rtlCol="0" anchor="t" anchorCtr="0">
            <a:noAutofit/>
          </a:bodyPr>
          <a:lstStyle/>
          <a:p>
            <a:pPr defTabSz="1097280">
              <a:spcBef>
                <a:spcPct val="0"/>
              </a:spcBef>
            </a:pPr>
            <a:r>
              <a:rPr lang="en-GB" sz="3360" b="1" spc="60" dirty="0">
                <a:solidFill>
                  <a:srgbClr val="009ED5"/>
                </a:solidFill>
                <a:latin typeface="Arial Narrow"/>
                <a:cs typeface="Arial Narrow"/>
              </a:rPr>
              <a:t>Physical effects: </a:t>
            </a:r>
          </a:p>
        </p:txBody>
      </p:sp>
      <p:sp>
        <p:nvSpPr>
          <p:cNvPr id="36" name="Title 1">
            <a:hlinkClick r:id="" action="ppaction://noaction"/>
            <a:extLst>
              <a:ext uri="{FF2B5EF4-FFF2-40B4-BE49-F238E27FC236}">
                <a16:creationId xmlns:a16="http://schemas.microsoft.com/office/drawing/2014/main" id="{21A499DA-B144-4AA0-9585-47A794169D4E}"/>
              </a:ext>
            </a:extLst>
          </p:cNvPr>
          <p:cNvSpPr txBox="1">
            <a:spLocks/>
          </p:cNvSpPr>
          <p:nvPr/>
        </p:nvSpPr>
        <p:spPr>
          <a:xfrm>
            <a:off x="7003573" y="2010242"/>
            <a:ext cx="3709345" cy="493141"/>
          </a:xfrm>
          <a:prstGeom prst="rect">
            <a:avLst/>
          </a:prstGeom>
        </p:spPr>
        <p:txBody>
          <a:bodyPr vert="horz" wrap="none" lIns="0" tIns="0" rIns="0" bIns="0" rtlCol="0" anchor="t" anchorCtr="0">
            <a:noAutofit/>
          </a:bodyPr>
          <a:lstStyle/>
          <a:p>
            <a:pPr defTabSz="1097280">
              <a:spcBef>
                <a:spcPct val="0"/>
              </a:spcBef>
            </a:pPr>
            <a:r>
              <a:rPr lang="en-GB" sz="3360" b="1" spc="60" dirty="0">
                <a:solidFill>
                  <a:srgbClr val="009ED5"/>
                </a:solidFill>
                <a:latin typeface="Arial Narrow"/>
                <a:cs typeface="Arial Narrow"/>
              </a:rPr>
              <a:t>Behavioural effects:</a:t>
            </a:r>
          </a:p>
        </p:txBody>
      </p:sp>
      <p:sp>
        <p:nvSpPr>
          <p:cNvPr id="37" name="Title 1">
            <a:hlinkClick r:id="" action="ppaction://noaction"/>
            <a:extLst>
              <a:ext uri="{FF2B5EF4-FFF2-40B4-BE49-F238E27FC236}">
                <a16:creationId xmlns:a16="http://schemas.microsoft.com/office/drawing/2014/main" id="{B9627FD1-2288-422C-A84C-EB9624FB2667}"/>
              </a:ext>
            </a:extLst>
          </p:cNvPr>
          <p:cNvSpPr txBox="1">
            <a:spLocks/>
          </p:cNvSpPr>
          <p:nvPr/>
        </p:nvSpPr>
        <p:spPr>
          <a:xfrm>
            <a:off x="2293932" y="2730122"/>
            <a:ext cx="4189885" cy="431532"/>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Headaches</a:t>
            </a:r>
          </a:p>
        </p:txBody>
      </p:sp>
      <p:cxnSp>
        <p:nvCxnSpPr>
          <p:cNvPr id="38" name="Straight Connector 37">
            <a:extLst>
              <a:ext uri="{FF2B5EF4-FFF2-40B4-BE49-F238E27FC236}">
                <a16:creationId xmlns:a16="http://schemas.microsoft.com/office/drawing/2014/main" id="{A7ACA9E7-2C6B-4868-B37F-F3F7F40ADB90}"/>
              </a:ext>
            </a:extLst>
          </p:cNvPr>
          <p:cNvCxnSpPr>
            <a:cxnSpLocks/>
          </p:cNvCxnSpPr>
          <p:nvPr/>
        </p:nvCxnSpPr>
        <p:spPr>
          <a:xfrm>
            <a:off x="2293930" y="3243276"/>
            <a:ext cx="4189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9" name="Title 1">
            <a:hlinkClick r:id="" action="ppaction://noaction"/>
            <a:extLst>
              <a:ext uri="{FF2B5EF4-FFF2-40B4-BE49-F238E27FC236}">
                <a16:creationId xmlns:a16="http://schemas.microsoft.com/office/drawing/2014/main" id="{EB0ECBBE-DA1B-4AA1-9FFA-F745C2C536A3}"/>
              </a:ext>
            </a:extLst>
          </p:cNvPr>
          <p:cNvSpPr txBox="1">
            <a:spLocks/>
          </p:cNvSpPr>
          <p:nvPr/>
        </p:nvSpPr>
        <p:spPr>
          <a:xfrm>
            <a:off x="2293932" y="3368287"/>
            <a:ext cx="4189884" cy="425006"/>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Tiredness</a:t>
            </a:r>
          </a:p>
        </p:txBody>
      </p:sp>
      <p:cxnSp>
        <p:nvCxnSpPr>
          <p:cNvPr id="40" name="Straight Connector 39">
            <a:extLst>
              <a:ext uri="{FF2B5EF4-FFF2-40B4-BE49-F238E27FC236}">
                <a16:creationId xmlns:a16="http://schemas.microsoft.com/office/drawing/2014/main" id="{2B49A673-2B6D-409E-9D91-D0AFB0EF48CD}"/>
              </a:ext>
            </a:extLst>
          </p:cNvPr>
          <p:cNvCxnSpPr>
            <a:cxnSpLocks/>
          </p:cNvCxnSpPr>
          <p:nvPr/>
        </p:nvCxnSpPr>
        <p:spPr>
          <a:xfrm>
            <a:off x="2293931" y="3889355"/>
            <a:ext cx="418988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Title 1">
            <a:hlinkClick r:id="" action="ppaction://noaction"/>
            <a:extLst>
              <a:ext uri="{FF2B5EF4-FFF2-40B4-BE49-F238E27FC236}">
                <a16:creationId xmlns:a16="http://schemas.microsoft.com/office/drawing/2014/main" id="{FF9A1BD6-051B-4AAC-83DA-26A066C3D9CE}"/>
              </a:ext>
            </a:extLst>
          </p:cNvPr>
          <p:cNvSpPr txBox="1">
            <a:spLocks/>
          </p:cNvSpPr>
          <p:nvPr/>
        </p:nvSpPr>
        <p:spPr>
          <a:xfrm>
            <a:off x="2293927" y="4016984"/>
            <a:ext cx="4189884" cy="458254"/>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Muscle tension and chest pain</a:t>
            </a:r>
          </a:p>
        </p:txBody>
      </p:sp>
      <p:cxnSp>
        <p:nvCxnSpPr>
          <p:cNvPr id="43" name="Straight Connector 42">
            <a:extLst>
              <a:ext uri="{FF2B5EF4-FFF2-40B4-BE49-F238E27FC236}">
                <a16:creationId xmlns:a16="http://schemas.microsoft.com/office/drawing/2014/main" id="{610AEE66-539B-4B4A-9A2E-70D58388750B}"/>
              </a:ext>
            </a:extLst>
          </p:cNvPr>
          <p:cNvCxnSpPr>
            <a:cxnSpLocks/>
          </p:cNvCxnSpPr>
          <p:nvPr/>
        </p:nvCxnSpPr>
        <p:spPr>
          <a:xfrm>
            <a:off x="2293928" y="4542422"/>
            <a:ext cx="41898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36901C75-0A2E-4B93-8E9B-F4A478D754C4}"/>
              </a:ext>
            </a:extLst>
          </p:cNvPr>
          <p:cNvSpPr txBox="1">
            <a:spLocks/>
          </p:cNvSpPr>
          <p:nvPr/>
        </p:nvSpPr>
        <p:spPr>
          <a:xfrm>
            <a:off x="2293937" y="4660516"/>
            <a:ext cx="4189874" cy="448826"/>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US" sz="2640" spc="60" dirty="0">
                <a:solidFill>
                  <a:prstClr val="black"/>
                </a:solidFill>
                <a:latin typeface="Arial Narrow"/>
                <a:cs typeface="Arial Narrow"/>
              </a:rPr>
              <a:t>Nausea and </a:t>
            </a:r>
            <a:r>
              <a:rPr lang="en-GB" sz="2640" spc="60" dirty="0">
                <a:solidFill>
                  <a:srgbClr val="000000"/>
                </a:solidFill>
                <a:latin typeface="Arial Narrow"/>
                <a:cs typeface="Arial Narrow"/>
              </a:rPr>
              <a:t>dizziness</a:t>
            </a:r>
          </a:p>
        </p:txBody>
      </p:sp>
      <p:cxnSp>
        <p:nvCxnSpPr>
          <p:cNvPr id="45" name="Straight Connector 44">
            <a:extLst>
              <a:ext uri="{FF2B5EF4-FFF2-40B4-BE49-F238E27FC236}">
                <a16:creationId xmlns:a16="http://schemas.microsoft.com/office/drawing/2014/main" id="{F94630DC-F361-4E47-A29E-B91A688C0337}"/>
              </a:ext>
            </a:extLst>
          </p:cNvPr>
          <p:cNvCxnSpPr>
            <a:cxnSpLocks/>
          </p:cNvCxnSpPr>
          <p:nvPr/>
        </p:nvCxnSpPr>
        <p:spPr>
          <a:xfrm>
            <a:off x="2293933" y="5190965"/>
            <a:ext cx="41898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D661148D-DE1D-46F6-85D6-852B7235AFF7}"/>
              </a:ext>
            </a:extLst>
          </p:cNvPr>
          <p:cNvSpPr txBox="1">
            <a:spLocks/>
          </p:cNvSpPr>
          <p:nvPr/>
        </p:nvSpPr>
        <p:spPr>
          <a:xfrm>
            <a:off x="2293932" y="5320431"/>
            <a:ext cx="4189885" cy="458254"/>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Shallow breathing</a:t>
            </a:r>
          </a:p>
        </p:txBody>
      </p:sp>
      <p:cxnSp>
        <p:nvCxnSpPr>
          <p:cNvPr id="47" name="Straight Connector 46">
            <a:extLst>
              <a:ext uri="{FF2B5EF4-FFF2-40B4-BE49-F238E27FC236}">
                <a16:creationId xmlns:a16="http://schemas.microsoft.com/office/drawing/2014/main" id="{1D763DD1-AAB1-4978-BE6F-DF532AC3EFCD}"/>
              </a:ext>
            </a:extLst>
          </p:cNvPr>
          <p:cNvCxnSpPr>
            <a:cxnSpLocks/>
          </p:cNvCxnSpPr>
          <p:nvPr/>
        </p:nvCxnSpPr>
        <p:spPr>
          <a:xfrm>
            <a:off x="2293928" y="5857301"/>
            <a:ext cx="418989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8" name="Title 1">
            <a:hlinkClick r:id="" action="ppaction://noaction"/>
            <a:extLst>
              <a:ext uri="{FF2B5EF4-FFF2-40B4-BE49-F238E27FC236}">
                <a16:creationId xmlns:a16="http://schemas.microsoft.com/office/drawing/2014/main" id="{29833F4E-73D5-446D-BB62-FFE3AEE31276}"/>
              </a:ext>
            </a:extLst>
          </p:cNvPr>
          <p:cNvSpPr txBox="1">
            <a:spLocks/>
          </p:cNvSpPr>
          <p:nvPr/>
        </p:nvSpPr>
        <p:spPr>
          <a:xfrm>
            <a:off x="2293936" y="5972329"/>
            <a:ext cx="4189880" cy="409222"/>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High blood pressure</a:t>
            </a:r>
          </a:p>
        </p:txBody>
      </p:sp>
      <p:cxnSp>
        <p:nvCxnSpPr>
          <p:cNvPr id="49" name="Straight Connector 48">
            <a:extLst>
              <a:ext uri="{FF2B5EF4-FFF2-40B4-BE49-F238E27FC236}">
                <a16:creationId xmlns:a16="http://schemas.microsoft.com/office/drawing/2014/main" id="{204C079D-C9AE-4982-AA83-1C637C951585}"/>
              </a:ext>
            </a:extLst>
          </p:cNvPr>
          <p:cNvCxnSpPr>
            <a:cxnSpLocks/>
          </p:cNvCxnSpPr>
          <p:nvPr/>
        </p:nvCxnSpPr>
        <p:spPr>
          <a:xfrm>
            <a:off x="2293933" y="6512207"/>
            <a:ext cx="41898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0" name="Title 1">
            <a:hlinkClick r:id="" action="ppaction://noaction"/>
            <a:extLst>
              <a:ext uri="{FF2B5EF4-FFF2-40B4-BE49-F238E27FC236}">
                <a16:creationId xmlns:a16="http://schemas.microsoft.com/office/drawing/2014/main" id="{04D42D8D-D339-4FCD-82DE-EA2E47E74B5D}"/>
              </a:ext>
            </a:extLst>
          </p:cNvPr>
          <p:cNvSpPr txBox="1">
            <a:spLocks/>
          </p:cNvSpPr>
          <p:nvPr/>
        </p:nvSpPr>
        <p:spPr>
          <a:xfrm>
            <a:off x="7003576" y="2735099"/>
            <a:ext cx="5413012" cy="434618"/>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Outbursts of anger</a:t>
            </a:r>
          </a:p>
        </p:txBody>
      </p:sp>
      <p:cxnSp>
        <p:nvCxnSpPr>
          <p:cNvPr id="61" name="Straight Connector 60">
            <a:extLst>
              <a:ext uri="{FF2B5EF4-FFF2-40B4-BE49-F238E27FC236}">
                <a16:creationId xmlns:a16="http://schemas.microsoft.com/office/drawing/2014/main" id="{A191B8B1-B894-416F-9602-18F8FB6FB956}"/>
              </a:ext>
            </a:extLst>
          </p:cNvPr>
          <p:cNvCxnSpPr>
            <a:cxnSpLocks/>
          </p:cNvCxnSpPr>
          <p:nvPr/>
        </p:nvCxnSpPr>
        <p:spPr>
          <a:xfrm>
            <a:off x="7003575" y="3248252"/>
            <a:ext cx="54130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6" name="Title 1">
            <a:hlinkClick r:id="" action="ppaction://noaction"/>
            <a:extLst>
              <a:ext uri="{FF2B5EF4-FFF2-40B4-BE49-F238E27FC236}">
                <a16:creationId xmlns:a16="http://schemas.microsoft.com/office/drawing/2014/main" id="{E8FC31F8-0675-454B-AB75-8D330140A607}"/>
              </a:ext>
            </a:extLst>
          </p:cNvPr>
          <p:cNvSpPr txBox="1">
            <a:spLocks/>
          </p:cNvSpPr>
          <p:nvPr/>
        </p:nvSpPr>
        <p:spPr>
          <a:xfrm>
            <a:off x="7003577" y="3358825"/>
            <a:ext cx="5413010" cy="459434"/>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Restlessness and constant worrying</a:t>
            </a:r>
          </a:p>
        </p:txBody>
      </p:sp>
      <p:cxnSp>
        <p:nvCxnSpPr>
          <p:cNvPr id="67" name="Straight Connector 66">
            <a:extLst>
              <a:ext uri="{FF2B5EF4-FFF2-40B4-BE49-F238E27FC236}">
                <a16:creationId xmlns:a16="http://schemas.microsoft.com/office/drawing/2014/main" id="{DF0F09AC-8B41-46F5-A7E1-CE69BFBAF978}"/>
              </a:ext>
            </a:extLst>
          </p:cNvPr>
          <p:cNvCxnSpPr>
            <a:cxnSpLocks/>
          </p:cNvCxnSpPr>
          <p:nvPr/>
        </p:nvCxnSpPr>
        <p:spPr>
          <a:xfrm>
            <a:off x="7003576" y="3894331"/>
            <a:ext cx="541301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Title 1">
            <a:hlinkClick r:id="" action="ppaction://noaction"/>
            <a:extLst>
              <a:ext uri="{FF2B5EF4-FFF2-40B4-BE49-F238E27FC236}">
                <a16:creationId xmlns:a16="http://schemas.microsoft.com/office/drawing/2014/main" id="{DF4DD09F-6836-4F5C-87F0-832B223D5D38}"/>
              </a:ext>
            </a:extLst>
          </p:cNvPr>
          <p:cNvSpPr txBox="1">
            <a:spLocks/>
          </p:cNvSpPr>
          <p:nvPr/>
        </p:nvSpPr>
        <p:spPr>
          <a:xfrm>
            <a:off x="7003572" y="4021961"/>
            <a:ext cx="5413010" cy="453278"/>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Social withdrawal</a:t>
            </a:r>
          </a:p>
        </p:txBody>
      </p:sp>
      <p:cxnSp>
        <p:nvCxnSpPr>
          <p:cNvPr id="79" name="Straight Connector 78">
            <a:extLst>
              <a:ext uri="{FF2B5EF4-FFF2-40B4-BE49-F238E27FC236}">
                <a16:creationId xmlns:a16="http://schemas.microsoft.com/office/drawing/2014/main" id="{947F3B19-53C4-4CB4-A045-8B3A6ACC38FA}"/>
              </a:ext>
            </a:extLst>
          </p:cNvPr>
          <p:cNvCxnSpPr>
            <a:cxnSpLocks/>
          </p:cNvCxnSpPr>
          <p:nvPr/>
        </p:nvCxnSpPr>
        <p:spPr>
          <a:xfrm>
            <a:off x="7003573" y="4547399"/>
            <a:ext cx="541301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0" name="Title 1">
            <a:hlinkClick r:id="" action="ppaction://noaction"/>
            <a:extLst>
              <a:ext uri="{FF2B5EF4-FFF2-40B4-BE49-F238E27FC236}">
                <a16:creationId xmlns:a16="http://schemas.microsoft.com/office/drawing/2014/main" id="{AC01573E-E5AB-4032-869C-84D88159C61F}"/>
              </a:ext>
            </a:extLst>
          </p:cNvPr>
          <p:cNvSpPr txBox="1">
            <a:spLocks/>
          </p:cNvSpPr>
          <p:nvPr/>
        </p:nvSpPr>
        <p:spPr>
          <a:xfrm>
            <a:off x="7003582" y="4659228"/>
            <a:ext cx="5413001" cy="493141"/>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US" sz="2640" spc="60" dirty="0">
                <a:solidFill>
                  <a:prstClr val="black"/>
                </a:solidFill>
                <a:latin typeface="Arial Narrow"/>
                <a:cs typeface="Arial Narrow"/>
              </a:rPr>
              <a:t>Undereating or overeating</a:t>
            </a:r>
            <a:endParaRPr lang="en-GB" sz="2640" spc="60" dirty="0">
              <a:solidFill>
                <a:srgbClr val="000000"/>
              </a:solidFill>
              <a:latin typeface="Arial Narrow"/>
              <a:cs typeface="Arial Narrow"/>
            </a:endParaRPr>
          </a:p>
        </p:txBody>
      </p:sp>
      <p:cxnSp>
        <p:nvCxnSpPr>
          <p:cNvPr id="81" name="Straight Connector 80">
            <a:extLst>
              <a:ext uri="{FF2B5EF4-FFF2-40B4-BE49-F238E27FC236}">
                <a16:creationId xmlns:a16="http://schemas.microsoft.com/office/drawing/2014/main" id="{50FD37BA-8DD9-4DD2-AA94-C55CC492AC76}"/>
              </a:ext>
            </a:extLst>
          </p:cNvPr>
          <p:cNvCxnSpPr>
            <a:cxnSpLocks/>
          </p:cNvCxnSpPr>
          <p:nvPr/>
        </p:nvCxnSpPr>
        <p:spPr>
          <a:xfrm>
            <a:off x="7003577" y="5195941"/>
            <a:ext cx="541301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 name="Title 1">
            <a:hlinkClick r:id="" action="ppaction://noaction"/>
            <a:extLst>
              <a:ext uri="{FF2B5EF4-FFF2-40B4-BE49-F238E27FC236}">
                <a16:creationId xmlns:a16="http://schemas.microsoft.com/office/drawing/2014/main" id="{C6C23509-34A0-4D36-BF3D-85BDCEB6A88C}"/>
              </a:ext>
            </a:extLst>
          </p:cNvPr>
          <p:cNvSpPr txBox="1">
            <a:spLocks/>
          </p:cNvSpPr>
          <p:nvPr/>
        </p:nvSpPr>
        <p:spPr>
          <a:xfrm>
            <a:off x="7003576" y="5310969"/>
            <a:ext cx="5413012" cy="493141"/>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Exercising less often than usual</a:t>
            </a:r>
          </a:p>
        </p:txBody>
      </p:sp>
      <p:cxnSp>
        <p:nvCxnSpPr>
          <p:cNvPr id="83" name="Straight Connector 82">
            <a:extLst>
              <a:ext uri="{FF2B5EF4-FFF2-40B4-BE49-F238E27FC236}">
                <a16:creationId xmlns:a16="http://schemas.microsoft.com/office/drawing/2014/main" id="{BFFDE1C7-380D-40D3-898F-6AEB7F16A378}"/>
              </a:ext>
            </a:extLst>
          </p:cNvPr>
          <p:cNvCxnSpPr>
            <a:cxnSpLocks/>
          </p:cNvCxnSpPr>
          <p:nvPr/>
        </p:nvCxnSpPr>
        <p:spPr>
          <a:xfrm>
            <a:off x="7003573" y="5862277"/>
            <a:ext cx="54130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4" name="Title 1">
            <a:hlinkClick r:id="" action="ppaction://noaction"/>
            <a:extLst>
              <a:ext uri="{FF2B5EF4-FFF2-40B4-BE49-F238E27FC236}">
                <a16:creationId xmlns:a16="http://schemas.microsoft.com/office/drawing/2014/main" id="{4975935C-126C-40C7-81ED-BA10F6E7ACAE}"/>
              </a:ext>
            </a:extLst>
          </p:cNvPr>
          <p:cNvSpPr txBox="1">
            <a:spLocks/>
          </p:cNvSpPr>
          <p:nvPr/>
        </p:nvSpPr>
        <p:spPr>
          <a:xfrm>
            <a:off x="7003582" y="5977306"/>
            <a:ext cx="5413001" cy="475502"/>
          </a:xfrm>
          <a:prstGeom prst="rect">
            <a:avLst/>
          </a:prstGeom>
        </p:spPr>
        <p:txBody>
          <a:bodyPr vert="horz" wrap="none" lIns="0" tIns="0" rIns="0" bIns="0" rtlCol="0" anchor="t" anchorCtr="0">
            <a:noAutofit/>
          </a:bodyPr>
          <a:lstStyle/>
          <a:p>
            <a:pPr defTabSz="1097280">
              <a:spcBef>
                <a:spcPct val="0"/>
              </a:spcBef>
            </a:pPr>
            <a:r>
              <a:rPr lang="en-US" sz="2640" spc="60" dirty="0">
                <a:solidFill>
                  <a:srgbClr val="009ED5"/>
                </a:solidFill>
                <a:latin typeface="Arial Narrow"/>
                <a:cs typeface="Arial Narrow"/>
              </a:rPr>
              <a:t>• </a:t>
            </a:r>
            <a:r>
              <a:rPr lang="en-GB" sz="2640" spc="60" dirty="0">
                <a:solidFill>
                  <a:srgbClr val="000000"/>
                </a:solidFill>
                <a:latin typeface="Arial Narrow"/>
                <a:cs typeface="Arial Narrow"/>
              </a:rPr>
              <a:t>Changes in sex drive</a:t>
            </a:r>
          </a:p>
        </p:txBody>
      </p:sp>
      <p:cxnSp>
        <p:nvCxnSpPr>
          <p:cNvPr id="85" name="Straight Connector 84">
            <a:extLst>
              <a:ext uri="{FF2B5EF4-FFF2-40B4-BE49-F238E27FC236}">
                <a16:creationId xmlns:a16="http://schemas.microsoft.com/office/drawing/2014/main" id="{22FE95CC-EA77-47A9-9B51-CF4D044E6E4F}"/>
              </a:ext>
            </a:extLst>
          </p:cNvPr>
          <p:cNvCxnSpPr>
            <a:cxnSpLocks/>
          </p:cNvCxnSpPr>
          <p:nvPr/>
        </p:nvCxnSpPr>
        <p:spPr>
          <a:xfrm>
            <a:off x="7003577" y="6517183"/>
            <a:ext cx="541301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282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par>
                                <p:cTn id="80" presetID="10" presetClass="entr" presetSubtype="0" fill="hold" nodeType="with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par>
                                <p:cTn id="88" presetID="10" presetClass="entr" presetSubtype="0" fill="hold" nodeType="with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fade">
                                      <p:cBhvr>
                                        <p:cTn id="90" dur="500"/>
                                        <p:tgtEl>
                                          <p:spTgt spid="8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cTn>
                              </p:par>
                              <p:par>
                                <p:cTn id="96" presetID="10" presetClass="entr" presetSubtype="0" fill="hold"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fade">
                                      <p:cBhvr>
                                        <p:cTn id="98" dur="5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fade">
                                      <p:cBhvr>
                                        <p:cTn id="103" dur="500"/>
                                        <p:tgtEl>
                                          <p:spTgt spid="84"/>
                                        </p:tgtEl>
                                      </p:cBhvr>
                                    </p:animEffect>
                                  </p:childTnLst>
                                </p:cTn>
                              </p:par>
                              <p:par>
                                <p:cTn id="104" presetID="10" presetClass="entr" presetSubtype="0" fill="hold" nodeType="with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9" grpId="0"/>
      <p:bldP spid="42" grpId="0"/>
      <p:bldP spid="44" grpId="0"/>
      <p:bldP spid="46" grpId="0"/>
      <p:bldP spid="48" grpId="0"/>
      <p:bldP spid="60" grpId="0"/>
      <p:bldP spid="66" grpId="0"/>
      <p:bldP spid="78" grpId="0"/>
      <p:bldP spid="80" grpId="0"/>
      <p:bldP spid="82" grpId="0"/>
      <p:bldP spid="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29</a:t>
            </a:fld>
            <a:endParaRPr lang="en-US" sz="1693" dirty="0"/>
          </a:p>
        </p:txBody>
      </p:sp>
      <p:pic>
        <p:nvPicPr>
          <p:cNvPr id="29" name="Picture 28" descr="arrow-forward.png">
            <a:hlinkClick r:id="rId2"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18" name="Title 1">
            <a:extLst>
              <a:ext uri="{FF2B5EF4-FFF2-40B4-BE49-F238E27FC236}">
                <a16:creationId xmlns:a16="http://schemas.microsoft.com/office/drawing/2014/main" id="{E21F169E-0CCF-439C-BB8C-D02C5F8E8C25}"/>
              </a:ext>
            </a:extLst>
          </p:cNvPr>
          <p:cNvSpPr txBox="1">
            <a:spLocks/>
          </p:cNvSpPr>
          <p:nvPr/>
        </p:nvSpPr>
        <p:spPr>
          <a:xfrm>
            <a:off x="1679350" y="1366083"/>
            <a:ext cx="6304430" cy="575386"/>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prstClr val="black"/>
                </a:solidFill>
                <a:latin typeface="Arial Narrow"/>
                <a:cs typeface="Arial Narrow"/>
              </a:rPr>
              <a:t>THE EFFECTS OF STRESS </a:t>
            </a:r>
            <a:r>
              <a:rPr lang="en-US" sz="1920" b="1" i="1" cap="all" spc="90" dirty="0">
                <a:solidFill>
                  <a:prstClr val="black"/>
                </a:solidFill>
                <a:latin typeface="Arial Narrow"/>
                <a:cs typeface="Arial Narrow"/>
              </a:rPr>
              <a:t>continued</a:t>
            </a:r>
            <a:endParaRPr lang="en-US" sz="3360" b="1" i="1" cap="all" spc="90" dirty="0">
              <a:solidFill>
                <a:prstClr val="black"/>
              </a:solidFill>
              <a:latin typeface="Arial Narrow"/>
              <a:cs typeface="Arial Narrow"/>
            </a:endParaRPr>
          </a:p>
        </p:txBody>
      </p:sp>
      <p:sp>
        <p:nvSpPr>
          <p:cNvPr id="19" name="Title 1">
            <a:hlinkClick r:id="" action="ppaction://noaction"/>
            <a:extLst>
              <a:ext uri="{FF2B5EF4-FFF2-40B4-BE49-F238E27FC236}">
                <a16:creationId xmlns:a16="http://schemas.microsoft.com/office/drawing/2014/main" id="{47152B34-B769-4DA7-ACE8-FF55FED9183D}"/>
              </a:ext>
            </a:extLst>
          </p:cNvPr>
          <p:cNvSpPr txBox="1">
            <a:spLocks/>
          </p:cNvSpPr>
          <p:nvPr/>
        </p:nvSpPr>
        <p:spPr>
          <a:xfrm>
            <a:off x="1679346" y="2029309"/>
            <a:ext cx="11356997" cy="1352208"/>
          </a:xfrm>
          <a:prstGeom prst="rect">
            <a:avLst/>
          </a:prstGeom>
        </p:spPr>
        <p:txBody>
          <a:bodyPr vert="horz" wrap="none" lIns="0" tIns="0" rIns="0" bIns="0" rtlCol="0" anchor="t" anchorCtr="0">
            <a:noAutofit/>
          </a:bodyPr>
          <a:lstStyle/>
          <a:p>
            <a:pPr defTabSz="1097280">
              <a:spcBef>
                <a:spcPct val="0"/>
              </a:spcBef>
            </a:pPr>
            <a:r>
              <a:rPr lang="en-GB" sz="2880" b="1" spc="60" dirty="0">
                <a:solidFill>
                  <a:prstClr val="white">
                    <a:lumMod val="50000"/>
                  </a:prstClr>
                </a:solidFill>
                <a:latin typeface="Arial Narrow"/>
                <a:cs typeface="Arial Narrow"/>
              </a:rPr>
              <a:t>Lots of things can cause someone to be stressed and generally, this isn’t</a:t>
            </a:r>
            <a:br>
              <a:rPr lang="en-GB" sz="2880" b="1" spc="60" dirty="0">
                <a:solidFill>
                  <a:prstClr val="white">
                    <a:lumMod val="50000"/>
                  </a:prstClr>
                </a:solidFill>
                <a:latin typeface="Arial Narrow"/>
                <a:cs typeface="Arial Narrow"/>
              </a:rPr>
            </a:br>
            <a:r>
              <a:rPr lang="en-GB" sz="2880" b="1" spc="60" dirty="0">
                <a:solidFill>
                  <a:prstClr val="white">
                    <a:lumMod val="50000"/>
                  </a:prstClr>
                </a:solidFill>
                <a:latin typeface="Arial Narrow"/>
                <a:cs typeface="Arial Narrow"/>
              </a:rPr>
              <a:t>something to be concerned about. However, the effects of long-term stress</a:t>
            </a:r>
            <a:br>
              <a:rPr lang="en-GB" sz="2880" b="1" spc="60" dirty="0">
                <a:solidFill>
                  <a:prstClr val="white">
                    <a:lumMod val="50000"/>
                  </a:prstClr>
                </a:solidFill>
                <a:latin typeface="Arial Narrow"/>
                <a:cs typeface="Arial Narrow"/>
              </a:rPr>
            </a:br>
            <a:r>
              <a:rPr lang="en-GB" sz="2880" b="1" spc="60" dirty="0">
                <a:solidFill>
                  <a:prstClr val="white">
                    <a:lumMod val="50000"/>
                  </a:prstClr>
                </a:solidFill>
                <a:latin typeface="Arial Narrow"/>
                <a:cs typeface="Arial Narrow"/>
              </a:rPr>
              <a:t>can put their health at risk.</a:t>
            </a:r>
            <a:endParaRPr lang="en-GB" sz="2880" b="1" spc="60" dirty="0">
              <a:solidFill>
                <a:srgbClr val="009ED5"/>
              </a:solidFill>
              <a:latin typeface="Arial Narrow"/>
              <a:cs typeface="Arial Narrow"/>
            </a:endParaRPr>
          </a:p>
        </p:txBody>
      </p:sp>
      <p:sp>
        <p:nvSpPr>
          <p:cNvPr id="20" name="Title 1">
            <a:hlinkClick r:id="" action="ppaction://noaction"/>
            <a:extLst>
              <a:ext uri="{FF2B5EF4-FFF2-40B4-BE49-F238E27FC236}">
                <a16:creationId xmlns:a16="http://schemas.microsoft.com/office/drawing/2014/main" id="{77ABF58F-0812-43BB-BD17-91B93448DEFE}"/>
              </a:ext>
            </a:extLst>
          </p:cNvPr>
          <p:cNvSpPr txBox="1">
            <a:spLocks/>
          </p:cNvSpPr>
          <p:nvPr/>
        </p:nvSpPr>
        <p:spPr>
          <a:xfrm>
            <a:off x="1679356" y="4182832"/>
            <a:ext cx="5356014" cy="480128"/>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Mental health conditions</a:t>
            </a:r>
          </a:p>
        </p:txBody>
      </p:sp>
      <p:cxnSp>
        <p:nvCxnSpPr>
          <p:cNvPr id="21" name="Straight Connector 20">
            <a:extLst>
              <a:ext uri="{FF2B5EF4-FFF2-40B4-BE49-F238E27FC236}">
                <a16:creationId xmlns:a16="http://schemas.microsoft.com/office/drawing/2014/main" id="{3D4CA103-4445-4382-8223-48C13C4AA6BF}"/>
              </a:ext>
            </a:extLst>
          </p:cNvPr>
          <p:cNvCxnSpPr>
            <a:cxnSpLocks/>
          </p:cNvCxnSpPr>
          <p:nvPr/>
        </p:nvCxnSpPr>
        <p:spPr>
          <a:xfrm>
            <a:off x="1679358" y="4800768"/>
            <a:ext cx="53560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Title 1">
            <a:hlinkClick r:id="" action="ppaction://noaction"/>
            <a:extLst>
              <a:ext uri="{FF2B5EF4-FFF2-40B4-BE49-F238E27FC236}">
                <a16:creationId xmlns:a16="http://schemas.microsoft.com/office/drawing/2014/main" id="{8CF9EC0F-7875-425B-A688-46AA3D1C8D22}"/>
              </a:ext>
            </a:extLst>
          </p:cNvPr>
          <p:cNvSpPr txBox="1">
            <a:spLocks/>
          </p:cNvSpPr>
          <p:nvPr/>
        </p:nvSpPr>
        <p:spPr>
          <a:xfrm>
            <a:off x="1679360" y="4985065"/>
            <a:ext cx="5356014" cy="489539"/>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Cardiovascular problems</a:t>
            </a:r>
          </a:p>
        </p:txBody>
      </p:sp>
      <p:cxnSp>
        <p:nvCxnSpPr>
          <p:cNvPr id="32" name="Straight Connector 31">
            <a:extLst>
              <a:ext uri="{FF2B5EF4-FFF2-40B4-BE49-F238E27FC236}">
                <a16:creationId xmlns:a16="http://schemas.microsoft.com/office/drawing/2014/main" id="{F6ED5875-4683-4982-8F7D-FE0451ECF267}"/>
              </a:ext>
            </a:extLst>
          </p:cNvPr>
          <p:cNvCxnSpPr>
            <a:cxnSpLocks/>
          </p:cNvCxnSpPr>
          <p:nvPr/>
        </p:nvCxnSpPr>
        <p:spPr>
          <a:xfrm>
            <a:off x="1679355" y="5643028"/>
            <a:ext cx="535601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itle 1">
            <a:hlinkClick r:id="" action="ppaction://noaction"/>
            <a:extLst>
              <a:ext uri="{FF2B5EF4-FFF2-40B4-BE49-F238E27FC236}">
                <a16:creationId xmlns:a16="http://schemas.microsoft.com/office/drawing/2014/main" id="{2741E2A4-C2CE-49C7-A4F4-18603EF79284}"/>
              </a:ext>
            </a:extLst>
          </p:cNvPr>
          <p:cNvSpPr txBox="1">
            <a:spLocks/>
          </p:cNvSpPr>
          <p:nvPr/>
        </p:nvSpPr>
        <p:spPr>
          <a:xfrm>
            <a:off x="1679367" y="5884060"/>
            <a:ext cx="5356007" cy="478290"/>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Problems with the immune system</a:t>
            </a:r>
          </a:p>
        </p:txBody>
      </p:sp>
      <p:cxnSp>
        <p:nvCxnSpPr>
          <p:cNvPr id="39" name="Straight Connector 38">
            <a:extLst>
              <a:ext uri="{FF2B5EF4-FFF2-40B4-BE49-F238E27FC236}">
                <a16:creationId xmlns:a16="http://schemas.microsoft.com/office/drawing/2014/main" id="{AB3A54C5-F0F3-44DA-8C25-F316D12390D5}"/>
              </a:ext>
            </a:extLst>
          </p:cNvPr>
          <p:cNvCxnSpPr>
            <a:cxnSpLocks/>
          </p:cNvCxnSpPr>
          <p:nvPr/>
        </p:nvCxnSpPr>
        <p:spPr>
          <a:xfrm>
            <a:off x="1679353" y="6547150"/>
            <a:ext cx="535602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1" name="Title 1">
            <a:hlinkClick r:id="" action="ppaction://noaction"/>
            <a:extLst>
              <a:ext uri="{FF2B5EF4-FFF2-40B4-BE49-F238E27FC236}">
                <a16:creationId xmlns:a16="http://schemas.microsoft.com/office/drawing/2014/main" id="{8FB7A13F-301B-4C26-BDF8-20F6D0ABFC7D}"/>
              </a:ext>
            </a:extLst>
          </p:cNvPr>
          <p:cNvSpPr txBox="1">
            <a:spLocks/>
          </p:cNvSpPr>
          <p:nvPr/>
        </p:nvSpPr>
        <p:spPr>
          <a:xfrm>
            <a:off x="7571264" y="4172560"/>
            <a:ext cx="4050971" cy="462560"/>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Digestive problems</a:t>
            </a:r>
          </a:p>
        </p:txBody>
      </p:sp>
      <p:cxnSp>
        <p:nvCxnSpPr>
          <p:cNvPr id="43" name="Straight Connector 42">
            <a:extLst>
              <a:ext uri="{FF2B5EF4-FFF2-40B4-BE49-F238E27FC236}">
                <a16:creationId xmlns:a16="http://schemas.microsoft.com/office/drawing/2014/main" id="{6296A225-9B64-4946-8228-9D3A5694CCA8}"/>
              </a:ext>
            </a:extLst>
          </p:cNvPr>
          <p:cNvCxnSpPr>
            <a:cxnSpLocks/>
          </p:cNvCxnSpPr>
          <p:nvPr/>
        </p:nvCxnSpPr>
        <p:spPr>
          <a:xfrm>
            <a:off x="7571264" y="4790777"/>
            <a:ext cx="405097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D1589881-74E8-4C4D-A1E2-6C8D9CC8AD5A}"/>
              </a:ext>
            </a:extLst>
          </p:cNvPr>
          <p:cNvSpPr txBox="1">
            <a:spLocks/>
          </p:cNvSpPr>
          <p:nvPr/>
        </p:nvSpPr>
        <p:spPr>
          <a:xfrm>
            <a:off x="7571268" y="4987833"/>
            <a:ext cx="4050967" cy="4895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Behavioural changes</a:t>
            </a:r>
          </a:p>
        </p:txBody>
      </p:sp>
      <p:cxnSp>
        <p:nvCxnSpPr>
          <p:cNvPr id="45" name="Straight Connector 44">
            <a:extLst>
              <a:ext uri="{FF2B5EF4-FFF2-40B4-BE49-F238E27FC236}">
                <a16:creationId xmlns:a16="http://schemas.microsoft.com/office/drawing/2014/main" id="{F566BF93-993F-4356-8535-8785B5F2504C}"/>
              </a:ext>
            </a:extLst>
          </p:cNvPr>
          <p:cNvCxnSpPr>
            <a:cxnSpLocks/>
          </p:cNvCxnSpPr>
          <p:nvPr/>
        </p:nvCxnSpPr>
        <p:spPr>
          <a:xfrm>
            <a:off x="7571264" y="5633036"/>
            <a:ext cx="405097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0E843B2E-7365-4BB7-B32E-6B6CF2B69B4C}"/>
              </a:ext>
            </a:extLst>
          </p:cNvPr>
          <p:cNvSpPr txBox="1">
            <a:spLocks/>
          </p:cNvSpPr>
          <p:nvPr/>
        </p:nvSpPr>
        <p:spPr>
          <a:xfrm>
            <a:off x="1679345" y="3552260"/>
            <a:ext cx="6549000" cy="478289"/>
          </a:xfrm>
          <a:prstGeom prst="rect">
            <a:avLst/>
          </a:prstGeom>
        </p:spPr>
        <p:txBody>
          <a:bodyPr vert="horz" wrap="none" lIns="0" tIns="0" rIns="0" bIns="0" rtlCol="0" anchor="t" anchorCtr="0">
            <a:noAutofit/>
          </a:bodyPr>
          <a:lstStyle/>
          <a:p>
            <a:pPr defTabSz="1097280">
              <a:spcBef>
                <a:spcPct val="0"/>
              </a:spcBef>
            </a:pPr>
            <a:r>
              <a:rPr lang="en-GB" sz="2880" b="1" spc="60" dirty="0">
                <a:solidFill>
                  <a:srgbClr val="009ED5"/>
                </a:solidFill>
                <a:latin typeface="Arial Narrow"/>
                <a:cs typeface="Arial Narrow"/>
              </a:rPr>
              <a:t>The long-term effects of stress can lead to:</a:t>
            </a:r>
          </a:p>
        </p:txBody>
      </p:sp>
      <p:sp>
        <p:nvSpPr>
          <p:cNvPr id="47" name="Title 1">
            <a:hlinkClick r:id="" action="ppaction://noaction"/>
            <a:extLst>
              <a:ext uri="{FF2B5EF4-FFF2-40B4-BE49-F238E27FC236}">
                <a16:creationId xmlns:a16="http://schemas.microsoft.com/office/drawing/2014/main" id="{AE2284D8-EBF4-4327-8ADE-2A95227F57C1}"/>
              </a:ext>
            </a:extLst>
          </p:cNvPr>
          <p:cNvSpPr txBox="1">
            <a:spLocks/>
          </p:cNvSpPr>
          <p:nvPr/>
        </p:nvSpPr>
        <p:spPr>
          <a:xfrm>
            <a:off x="7571263" y="5864574"/>
            <a:ext cx="4050972" cy="489541"/>
          </a:xfrm>
          <a:prstGeom prst="rect">
            <a:avLst/>
          </a:prstGeom>
        </p:spPr>
        <p:txBody>
          <a:bodyPr vert="horz" wrap="none" lIns="0" tIns="0" rIns="0" bIns="0" rtlCol="0" anchor="t" anchorCtr="0">
            <a:noAutofit/>
          </a:bodyPr>
          <a:lstStyle/>
          <a:p>
            <a:pPr defTabSz="1097280">
              <a:spcBef>
                <a:spcPct val="0"/>
              </a:spcBef>
            </a:pPr>
            <a:r>
              <a:rPr lang="en-US" sz="2880" spc="60" dirty="0">
                <a:solidFill>
                  <a:srgbClr val="009ED5"/>
                </a:solidFill>
                <a:latin typeface="Arial Narrow"/>
                <a:cs typeface="Arial Narrow"/>
              </a:rPr>
              <a:t>• </a:t>
            </a:r>
            <a:r>
              <a:rPr lang="en-GB" sz="2880" spc="60" dirty="0">
                <a:solidFill>
                  <a:srgbClr val="000000"/>
                </a:solidFill>
                <a:latin typeface="Arial Narrow"/>
                <a:cs typeface="Arial Narrow"/>
              </a:rPr>
              <a:t>Drug and alcohol misuse</a:t>
            </a:r>
          </a:p>
        </p:txBody>
      </p:sp>
      <p:cxnSp>
        <p:nvCxnSpPr>
          <p:cNvPr id="48" name="Straight Connector 47">
            <a:extLst>
              <a:ext uri="{FF2B5EF4-FFF2-40B4-BE49-F238E27FC236}">
                <a16:creationId xmlns:a16="http://schemas.microsoft.com/office/drawing/2014/main" id="{859212C8-8E38-4FD1-AD96-508354BC5481}"/>
              </a:ext>
            </a:extLst>
          </p:cNvPr>
          <p:cNvCxnSpPr>
            <a:cxnSpLocks/>
          </p:cNvCxnSpPr>
          <p:nvPr/>
        </p:nvCxnSpPr>
        <p:spPr>
          <a:xfrm>
            <a:off x="7571267" y="6551920"/>
            <a:ext cx="405096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732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10"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0" grpId="0"/>
      <p:bldP spid="38" grpId="0"/>
      <p:bldP spid="41" grpId="0"/>
      <p:bldP spid="44"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951B-130E-C16C-A746-8BE4EF9EBCAB}"/>
              </a:ext>
            </a:extLst>
          </p:cNvPr>
          <p:cNvSpPr>
            <a:spLocks noGrp="1"/>
          </p:cNvSpPr>
          <p:nvPr>
            <p:ph type="title"/>
          </p:nvPr>
        </p:nvSpPr>
        <p:spPr/>
        <p:txBody>
          <a:bodyPr/>
          <a:lstStyle/>
          <a:p>
            <a:r>
              <a:rPr lang="nb-NO" dirty="0"/>
              <a:t>Today</a:t>
            </a:r>
            <a:endParaRPr lang="et-EE" dirty="0"/>
          </a:p>
        </p:txBody>
      </p:sp>
      <p:sp>
        <p:nvSpPr>
          <p:cNvPr id="3" name="Content Placeholder 2">
            <a:extLst>
              <a:ext uri="{FF2B5EF4-FFF2-40B4-BE49-F238E27FC236}">
                <a16:creationId xmlns:a16="http://schemas.microsoft.com/office/drawing/2014/main" id="{5B933BCE-AE8B-2CFD-40AF-E6E7B924C660}"/>
              </a:ext>
            </a:extLst>
          </p:cNvPr>
          <p:cNvSpPr>
            <a:spLocks noGrp="1"/>
          </p:cNvSpPr>
          <p:nvPr>
            <p:ph idx="1"/>
          </p:nvPr>
        </p:nvSpPr>
        <p:spPr/>
        <p:txBody>
          <a:bodyPr/>
          <a:lstStyle/>
          <a:p>
            <a:r>
              <a:rPr lang="nb-NO" dirty="0"/>
              <a:t>What are you expecting today</a:t>
            </a:r>
          </a:p>
          <a:p>
            <a:r>
              <a:rPr lang="nb-NO" dirty="0"/>
              <a:t>What knowledge do you have about the topic</a:t>
            </a:r>
          </a:p>
          <a:p>
            <a:r>
              <a:rPr lang="nb-NO" dirty="0"/>
              <a:t>How confident are you about this</a:t>
            </a:r>
            <a:endParaRPr lang="et-EE" dirty="0"/>
          </a:p>
        </p:txBody>
      </p:sp>
    </p:spTree>
    <p:extLst>
      <p:ext uri="{BB962C8B-B14F-4D97-AF65-F5344CB8AC3E}">
        <p14:creationId xmlns:p14="http://schemas.microsoft.com/office/powerpoint/2010/main" val="4100919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64502-8284-0E06-39C0-AD5FF82C2ABF}"/>
              </a:ext>
            </a:extLst>
          </p:cNvPr>
          <p:cNvPicPr>
            <a:picLocks noChangeAspect="1"/>
          </p:cNvPicPr>
          <p:nvPr/>
        </p:nvPicPr>
        <p:blipFill rotWithShape="1">
          <a:blip r:embed="rId2"/>
          <a:srcRect t="23671" b="31240"/>
          <a:stretch/>
        </p:blipFill>
        <p:spPr>
          <a:xfrm>
            <a:off x="24" y="12"/>
            <a:ext cx="14630376" cy="44527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5642865-21B4-63F1-7792-6B50425854E3}"/>
              </a:ext>
            </a:extLst>
          </p:cNvPr>
          <p:cNvSpPr>
            <a:spLocks noGrp="1"/>
          </p:cNvSpPr>
          <p:nvPr>
            <p:ph idx="1"/>
          </p:nvPr>
        </p:nvSpPr>
        <p:spPr>
          <a:xfrm>
            <a:off x="5068779" y="4503421"/>
            <a:ext cx="8982496" cy="2943224"/>
          </a:xfrm>
        </p:spPr>
        <p:txBody>
          <a:bodyPr anchor="ctr">
            <a:normAutofit/>
          </a:bodyPr>
          <a:lstStyle/>
          <a:p>
            <a:r>
              <a:rPr lang="nb-NO" sz="2160"/>
              <a:t>Depression</a:t>
            </a:r>
          </a:p>
          <a:p>
            <a:r>
              <a:rPr lang="nb-NO" sz="2160"/>
              <a:t>Anxiety</a:t>
            </a:r>
          </a:p>
          <a:p>
            <a:r>
              <a:rPr lang="nb-NO" sz="2160"/>
              <a:t>Burn-out</a:t>
            </a:r>
          </a:p>
        </p:txBody>
      </p:sp>
      <p:sp>
        <p:nvSpPr>
          <p:cNvPr id="2" name="Title 1">
            <a:extLst>
              <a:ext uri="{FF2B5EF4-FFF2-40B4-BE49-F238E27FC236}">
                <a16:creationId xmlns:a16="http://schemas.microsoft.com/office/drawing/2014/main" id="{A3B2F64E-5A67-ABE9-928A-7CAAC4ACDE11}"/>
              </a:ext>
            </a:extLst>
          </p:cNvPr>
          <p:cNvSpPr>
            <a:spLocks noGrp="1"/>
          </p:cNvSpPr>
          <p:nvPr>
            <p:ph type="title"/>
          </p:nvPr>
        </p:nvSpPr>
        <p:spPr>
          <a:xfrm>
            <a:off x="577216" y="4503420"/>
            <a:ext cx="3949064" cy="2943224"/>
          </a:xfrm>
        </p:spPr>
        <p:txBody>
          <a:bodyPr anchor="ctr">
            <a:normAutofit/>
          </a:bodyPr>
          <a:lstStyle/>
          <a:p>
            <a:r>
              <a:rPr lang="nb-NO" sz="4320"/>
              <a:t>Major disorders associated with stress	</a:t>
            </a:r>
          </a:p>
        </p:txBody>
      </p:sp>
    </p:spTree>
    <p:extLst>
      <p:ext uri="{BB962C8B-B14F-4D97-AF65-F5344CB8AC3E}">
        <p14:creationId xmlns:p14="http://schemas.microsoft.com/office/powerpoint/2010/main" val="153075787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CF4FDB-C03C-729B-E204-B05B0E673E47}"/>
              </a:ext>
            </a:extLst>
          </p:cNvPr>
          <p:cNvPicPr>
            <a:picLocks noChangeAspect="1"/>
          </p:cNvPicPr>
          <p:nvPr/>
        </p:nvPicPr>
        <p:blipFill>
          <a:blip r:embed="rId3"/>
          <a:stretch>
            <a:fillRect/>
          </a:stretch>
        </p:blipFill>
        <p:spPr>
          <a:xfrm>
            <a:off x="3419484" y="438151"/>
            <a:ext cx="11376784" cy="5656542"/>
          </a:xfrm>
          <a:prstGeom prst="rect">
            <a:avLst/>
          </a:prstGeom>
        </p:spPr>
      </p:pic>
      <p:sp>
        <p:nvSpPr>
          <p:cNvPr id="6" name="Title 1">
            <a:extLst>
              <a:ext uri="{FF2B5EF4-FFF2-40B4-BE49-F238E27FC236}">
                <a16:creationId xmlns:a16="http://schemas.microsoft.com/office/drawing/2014/main" id="{67964904-30E7-1161-78C5-2BC656828F7C}"/>
              </a:ext>
            </a:extLst>
          </p:cNvPr>
          <p:cNvSpPr>
            <a:spLocks noGrp="1"/>
          </p:cNvSpPr>
          <p:nvPr>
            <p:ph idx="1"/>
          </p:nvPr>
        </p:nvSpPr>
        <p:spPr>
          <a:xfrm>
            <a:off x="1005840" y="2190750"/>
            <a:ext cx="12618720" cy="5221606"/>
          </a:xfrm>
        </p:spPr>
        <p:txBody>
          <a:bodyPr/>
          <a:lstStyle/>
          <a:p>
            <a:r>
              <a:rPr lang="nb-NO" dirty="0"/>
              <a:t>SEKURO 2022</a:t>
            </a:r>
          </a:p>
        </p:txBody>
      </p:sp>
    </p:spTree>
    <p:extLst>
      <p:ext uri="{BB962C8B-B14F-4D97-AF65-F5344CB8AC3E}">
        <p14:creationId xmlns:p14="http://schemas.microsoft.com/office/powerpoint/2010/main" val="375704408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52F7D3D2-FB9B-D777-9F45-A69369F2D18F}"/>
              </a:ext>
            </a:extLst>
          </p:cNvPr>
          <p:cNvPicPr>
            <a:picLocks noChangeAspect="1"/>
          </p:cNvPicPr>
          <p:nvPr/>
        </p:nvPicPr>
        <p:blipFill rotWithShape="1">
          <a:blip r:embed="rId2"/>
          <a:srcRect b="8163"/>
          <a:stretch/>
        </p:blipFill>
        <p:spPr>
          <a:xfrm>
            <a:off x="-3656" y="12"/>
            <a:ext cx="14630399" cy="8229588"/>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 name="Title 3">
            <a:extLst>
              <a:ext uri="{FF2B5EF4-FFF2-40B4-BE49-F238E27FC236}">
                <a16:creationId xmlns:a16="http://schemas.microsoft.com/office/drawing/2014/main" id="{B98FF582-CEE6-2C53-C1B1-E3D139C744D6}"/>
              </a:ext>
            </a:extLst>
          </p:cNvPr>
          <p:cNvSpPr>
            <a:spLocks noGrp="1"/>
          </p:cNvSpPr>
          <p:nvPr>
            <p:ph type="ctrTitle"/>
          </p:nvPr>
        </p:nvSpPr>
        <p:spPr>
          <a:xfrm>
            <a:off x="1316736" y="390660"/>
            <a:ext cx="12070080" cy="4289734"/>
          </a:xfrm>
          <a:effectLst>
            <a:outerShdw blurRad="50800" dist="38100" dir="2700000" algn="tl" rotWithShape="0">
              <a:prstClr val="black">
                <a:alpha val="40000"/>
              </a:prstClr>
            </a:outerShdw>
          </a:effectLst>
        </p:spPr>
        <p:txBody>
          <a:bodyPr>
            <a:normAutofit/>
          </a:bodyPr>
          <a:lstStyle/>
          <a:p>
            <a:r>
              <a:rPr lang="nb-NO" sz="6240">
                <a:solidFill>
                  <a:srgbClr val="FFFFFF"/>
                </a:solidFill>
              </a:rPr>
              <a:t>Individual Factors</a:t>
            </a:r>
          </a:p>
        </p:txBody>
      </p:sp>
      <p:sp>
        <p:nvSpPr>
          <p:cNvPr id="5" name="Subtitle 4">
            <a:extLst>
              <a:ext uri="{FF2B5EF4-FFF2-40B4-BE49-F238E27FC236}">
                <a16:creationId xmlns:a16="http://schemas.microsoft.com/office/drawing/2014/main" id="{7807B108-AC2F-586B-231D-CC7DC14D6B37}"/>
              </a:ext>
            </a:extLst>
          </p:cNvPr>
          <p:cNvSpPr>
            <a:spLocks noGrp="1"/>
          </p:cNvSpPr>
          <p:nvPr>
            <p:ph type="subTitle" idx="1"/>
          </p:nvPr>
        </p:nvSpPr>
        <p:spPr>
          <a:xfrm>
            <a:off x="1320061" y="4886452"/>
            <a:ext cx="12070080" cy="1539248"/>
          </a:xfrm>
          <a:effectLst>
            <a:outerShdw blurRad="50800" dist="38100" dir="2700000" algn="tl" rotWithShape="0">
              <a:prstClr val="black">
                <a:alpha val="40000"/>
              </a:prstClr>
            </a:outerShdw>
          </a:effectLst>
        </p:spPr>
        <p:txBody>
          <a:bodyPr>
            <a:normAutofit/>
          </a:bodyPr>
          <a:lstStyle/>
          <a:p>
            <a:endParaRPr lang="nb-NO">
              <a:solidFill>
                <a:srgbClr val="FFFFFF"/>
              </a:solidFill>
            </a:endParaRPr>
          </a:p>
        </p:txBody>
      </p:sp>
      <p:grpSp>
        <p:nvGrpSpPr>
          <p:cNvPr id="3" name="Group 2">
            <a:extLst>
              <a:ext uri="{FF2B5EF4-FFF2-40B4-BE49-F238E27FC236}">
                <a16:creationId xmlns:a16="http://schemas.microsoft.com/office/drawing/2014/main" id="{779438A6-23D5-C3CD-9257-DACEB3CF687B}"/>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201DD89-82E4-933B-DC63-E621609799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E8CB603-63EF-A064-9C49-83300CAE03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1932059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909D90-B7CA-C25C-821E-1C0DE34D2423}"/>
              </a:ext>
            </a:extLst>
          </p:cNvPr>
          <p:cNvPicPr>
            <a:picLocks noChangeAspect="1"/>
          </p:cNvPicPr>
          <p:nvPr/>
        </p:nvPicPr>
        <p:blipFill>
          <a:blip r:embed="rId2">
            <a:alphaModFix amt="82000"/>
          </a:blip>
          <a:stretch>
            <a:fillRect/>
          </a:stretch>
        </p:blipFill>
        <p:spPr>
          <a:xfrm>
            <a:off x="0" y="521970"/>
            <a:ext cx="14630400" cy="7185660"/>
          </a:xfrm>
          <a:prstGeom prst="rect">
            <a:avLst/>
          </a:prstGeom>
        </p:spPr>
      </p:pic>
      <p:sp>
        <p:nvSpPr>
          <p:cNvPr id="2" name="Tittel 1"/>
          <p:cNvSpPr>
            <a:spLocks noGrp="1"/>
          </p:cNvSpPr>
          <p:nvPr>
            <p:ph type="title"/>
          </p:nvPr>
        </p:nvSpPr>
        <p:spPr>
          <a:xfrm>
            <a:off x="1367892" y="521971"/>
            <a:ext cx="12290425" cy="842077"/>
          </a:xfrm>
        </p:spPr>
        <p:txBody>
          <a:bodyPr/>
          <a:lstStyle/>
          <a:p>
            <a:r>
              <a:rPr lang="nb-NO" dirty="0">
                <a:solidFill>
                  <a:schemeClr val="bg1"/>
                </a:solidFill>
              </a:rPr>
              <a:t>Diathesis-Stress Model</a:t>
            </a:r>
          </a:p>
        </p:txBody>
      </p:sp>
      <p:sp>
        <p:nvSpPr>
          <p:cNvPr id="3" name="Plassholder for innhold 2"/>
          <p:cNvSpPr>
            <a:spLocks noGrp="1"/>
          </p:cNvSpPr>
          <p:nvPr>
            <p:ph idx="1"/>
          </p:nvPr>
        </p:nvSpPr>
        <p:spPr/>
        <p:txBody>
          <a:bodyPr>
            <a:normAutofit/>
          </a:bodyPr>
          <a:lstStyle/>
          <a:p>
            <a:pPr marL="0" indent="0" algn="ctr">
              <a:buNone/>
            </a:pPr>
            <a:r>
              <a:rPr lang="nb-NO" sz="11520" dirty="0">
                <a:solidFill>
                  <a:schemeClr val="bg1"/>
                </a:solidFill>
              </a:rPr>
              <a:t>B= f(P X S)</a:t>
            </a:r>
          </a:p>
          <a:p>
            <a:pPr marL="0" indent="0" algn="ctr">
              <a:buNone/>
            </a:pPr>
            <a:r>
              <a:rPr lang="nb-NO" sz="11520" dirty="0">
                <a:solidFill>
                  <a:schemeClr val="bg1"/>
                </a:solidFill>
              </a:rPr>
              <a:t>P=f(G X E)</a:t>
            </a:r>
          </a:p>
          <a:p>
            <a:pPr marL="0" indent="0" algn="ctr">
              <a:buNone/>
            </a:pPr>
            <a:endParaRPr lang="nb-NO" sz="5760" dirty="0">
              <a:solidFill>
                <a:schemeClr val="bg1"/>
              </a:solidFill>
            </a:endParaRPr>
          </a:p>
          <a:p>
            <a:pPr marL="0" indent="0" algn="ctr">
              <a:buNone/>
            </a:pPr>
            <a:r>
              <a:rPr lang="nb-NO" sz="5760" dirty="0">
                <a:solidFill>
                  <a:schemeClr val="bg1"/>
                </a:solidFill>
              </a:rPr>
              <a:t>Predispositions and social interactions</a:t>
            </a:r>
          </a:p>
        </p:txBody>
      </p:sp>
    </p:spTree>
    <p:extLst>
      <p:ext uri="{BB962C8B-B14F-4D97-AF65-F5344CB8AC3E}">
        <p14:creationId xmlns:p14="http://schemas.microsoft.com/office/powerpoint/2010/main" val="1847431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A3AF-C997-0525-75B0-6183AC2648C4}"/>
              </a:ext>
            </a:extLst>
          </p:cNvPr>
          <p:cNvSpPr>
            <a:spLocks noGrp="1"/>
          </p:cNvSpPr>
          <p:nvPr>
            <p:ph type="title"/>
          </p:nvPr>
        </p:nvSpPr>
        <p:spPr>
          <a:xfrm>
            <a:off x="577216" y="4503420"/>
            <a:ext cx="3949064" cy="2943224"/>
          </a:xfrm>
        </p:spPr>
        <p:txBody>
          <a:bodyPr vert="horz" wrap="square" lIns="109728" tIns="54864" rIns="109728" bIns="54864" rtlCol="0" anchor="ctr" anchorCtr="0">
            <a:normAutofit/>
          </a:bodyPr>
          <a:lstStyle/>
          <a:p>
            <a:r>
              <a:rPr lang="en-US" sz="4320"/>
              <a:t>Personality profiles of IT Personell</a:t>
            </a:r>
          </a:p>
        </p:txBody>
      </p:sp>
      <p:pic>
        <p:nvPicPr>
          <p:cNvPr id="4" name="Picture 3">
            <a:extLst>
              <a:ext uri="{FF2B5EF4-FFF2-40B4-BE49-F238E27FC236}">
                <a16:creationId xmlns:a16="http://schemas.microsoft.com/office/drawing/2014/main" id="{54F196D5-B0BE-895D-65EB-1D84691A2D06}"/>
              </a:ext>
            </a:extLst>
          </p:cNvPr>
          <p:cNvPicPr>
            <a:picLocks noChangeAspect="1"/>
          </p:cNvPicPr>
          <p:nvPr/>
        </p:nvPicPr>
        <p:blipFill rotWithShape="1">
          <a:blip r:embed="rId2"/>
          <a:srcRect t="22203" b="24635"/>
          <a:stretch/>
        </p:blipFill>
        <p:spPr>
          <a:xfrm>
            <a:off x="24" y="12"/>
            <a:ext cx="14630376" cy="44527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FEEE791-308B-348D-3719-F96FE5CEEE31}"/>
              </a:ext>
            </a:extLst>
          </p:cNvPr>
          <p:cNvSpPr>
            <a:spLocks noGrp="1"/>
          </p:cNvSpPr>
          <p:nvPr>
            <p:ph idx="1"/>
          </p:nvPr>
        </p:nvSpPr>
        <p:spPr>
          <a:xfrm>
            <a:off x="5068779" y="4503421"/>
            <a:ext cx="8982496" cy="2943224"/>
          </a:xfrm>
        </p:spPr>
        <p:txBody>
          <a:bodyPr vert="horz" lIns="109728" tIns="54864" rIns="109728" bIns="54864" rtlCol="0" anchor="ctr">
            <a:normAutofit/>
          </a:bodyPr>
          <a:lstStyle/>
          <a:p>
            <a:r>
              <a:rPr lang="en-US" sz="2160"/>
              <a:t>Little research</a:t>
            </a:r>
          </a:p>
          <a:p>
            <a:r>
              <a:rPr lang="en-US" sz="2160"/>
              <a:t>Personality give behavioural dispositions and tendencies</a:t>
            </a:r>
          </a:p>
          <a:p>
            <a:pPr lvl="1"/>
            <a:r>
              <a:rPr lang="en-US" sz="2160"/>
              <a:t>Moderated by experience</a:t>
            </a:r>
          </a:p>
          <a:p>
            <a:pPr lvl="1"/>
            <a:endParaRPr lang="en-US" sz="2160"/>
          </a:p>
          <a:p>
            <a:r>
              <a:rPr lang="en-US" sz="2160"/>
              <a:t>But also ‘Cognitive styles’</a:t>
            </a:r>
          </a:p>
          <a:p>
            <a:endParaRPr lang="en-US" sz="2160"/>
          </a:p>
        </p:txBody>
      </p:sp>
    </p:spTree>
    <p:extLst>
      <p:ext uri="{BB962C8B-B14F-4D97-AF65-F5344CB8AC3E}">
        <p14:creationId xmlns:p14="http://schemas.microsoft.com/office/powerpoint/2010/main" val="4198405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43B7481D-F32B-2FFF-4516-59F57D14B816}"/>
              </a:ext>
            </a:extLst>
          </p:cNvPr>
          <p:cNvPicPr>
            <a:picLocks noChangeAspect="1"/>
          </p:cNvPicPr>
          <p:nvPr/>
        </p:nvPicPr>
        <p:blipFill rotWithShape="1">
          <a:blip r:embed="rId2"/>
          <a:srcRect l="2192" r="3691" b="-1"/>
          <a:stretch/>
        </p:blipFill>
        <p:spPr>
          <a:xfrm>
            <a:off x="1" y="12"/>
            <a:ext cx="11603570" cy="8229588"/>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3"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D2315E0-44BD-C25B-415F-644C9EE41FD3}"/>
              </a:ext>
            </a:extLst>
          </p:cNvPr>
          <p:cNvSpPr>
            <a:spLocks noGrp="1"/>
          </p:cNvSpPr>
          <p:nvPr>
            <p:ph type="title"/>
          </p:nvPr>
        </p:nvSpPr>
        <p:spPr>
          <a:xfrm>
            <a:off x="9037933" y="438150"/>
            <a:ext cx="4586627" cy="2279894"/>
          </a:xfrm>
        </p:spPr>
        <p:txBody>
          <a:bodyPr vert="horz" wrap="square" lIns="109728" tIns="54864" rIns="109728" bIns="54864" rtlCol="0" anchor="ctr" anchorCtr="0">
            <a:normAutofit/>
          </a:bodyPr>
          <a:lstStyle/>
          <a:p>
            <a:r>
              <a:rPr lang="en-US" sz="4800"/>
              <a:t>Individual Risk Factors</a:t>
            </a:r>
          </a:p>
        </p:txBody>
      </p:sp>
      <p:sp>
        <p:nvSpPr>
          <p:cNvPr id="3" name="Content Placeholder 2">
            <a:extLst>
              <a:ext uri="{FF2B5EF4-FFF2-40B4-BE49-F238E27FC236}">
                <a16:creationId xmlns:a16="http://schemas.microsoft.com/office/drawing/2014/main" id="{B96F65B5-3FDE-349A-0CC1-99C3CB68B7A8}"/>
              </a:ext>
            </a:extLst>
          </p:cNvPr>
          <p:cNvSpPr>
            <a:spLocks noGrp="1"/>
          </p:cNvSpPr>
          <p:nvPr>
            <p:ph idx="1"/>
          </p:nvPr>
        </p:nvSpPr>
        <p:spPr>
          <a:xfrm>
            <a:off x="9037933" y="2921041"/>
            <a:ext cx="4586627" cy="4491314"/>
          </a:xfrm>
        </p:spPr>
        <p:txBody>
          <a:bodyPr vert="horz" lIns="109728" tIns="54864" rIns="109728" bIns="54864" rtlCol="0">
            <a:normAutofit/>
          </a:bodyPr>
          <a:lstStyle/>
          <a:p>
            <a:r>
              <a:rPr lang="en-US" sz="1560"/>
              <a:t>Gender</a:t>
            </a:r>
          </a:p>
          <a:p>
            <a:pPr lvl="1"/>
            <a:r>
              <a:rPr lang="en-US" sz="1560"/>
              <a:t>Female</a:t>
            </a:r>
          </a:p>
          <a:p>
            <a:pPr lvl="1"/>
            <a:r>
              <a:rPr lang="en-US" sz="1560"/>
              <a:t>Males</a:t>
            </a:r>
          </a:p>
          <a:p>
            <a:pPr lvl="1"/>
            <a:endParaRPr lang="en-US" sz="1560"/>
          </a:p>
          <a:p>
            <a:r>
              <a:rPr lang="en-US" sz="1560"/>
              <a:t>Personality</a:t>
            </a:r>
          </a:p>
          <a:p>
            <a:pPr lvl="1"/>
            <a:r>
              <a:rPr lang="en-US" sz="1560"/>
              <a:t>No real definition but a description of characteristics based on ‘stable’ behaviors</a:t>
            </a:r>
          </a:p>
          <a:p>
            <a:pPr lvl="2"/>
            <a:r>
              <a:rPr lang="en-US" sz="1560"/>
              <a:t>Eysenck’s theory</a:t>
            </a:r>
          </a:p>
          <a:p>
            <a:pPr lvl="2"/>
            <a:r>
              <a:rPr lang="en-US" sz="1560"/>
              <a:t>FFM</a:t>
            </a:r>
          </a:p>
          <a:p>
            <a:pPr lvl="2"/>
            <a:r>
              <a:rPr lang="en-US" sz="1560"/>
              <a:t>CAPS</a:t>
            </a:r>
          </a:p>
          <a:p>
            <a:pPr lvl="1"/>
            <a:endParaRPr lang="en-US" sz="1560"/>
          </a:p>
          <a:p>
            <a:r>
              <a:rPr lang="en-US" sz="1560"/>
              <a:t>Cognitive Styles</a:t>
            </a:r>
          </a:p>
          <a:p>
            <a:pPr lvl="1"/>
            <a:r>
              <a:rPr lang="en-US" sz="1560"/>
              <a:t>STEM profiles </a:t>
            </a:r>
          </a:p>
          <a:p>
            <a:pPr lvl="1"/>
            <a:r>
              <a:rPr lang="en-US" sz="1560"/>
              <a:t>Related to hormonal exposure during gestation</a:t>
            </a:r>
          </a:p>
        </p:txBody>
      </p:sp>
      <p:grpSp>
        <p:nvGrpSpPr>
          <p:cNvPr id="5" name="Group 4">
            <a:extLst>
              <a:ext uri="{FF2B5EF4-FFF2-40B4-BE49-F238E27FC236}">
                <a16:creationId xmlns:a16="http://schemas.microsoft.com/office/drawing/2014/main" id="{CB5F57C4-85F1-9918-D9D0-FBFEEACD98F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78A490D3-6D22-0B71-CCE1-394185737B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3BAE66C-2535-A81F-02E6-1885D6297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11179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1495-B1B9-648F-A092-2A46B659E255}"/>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F499D5C8-4480-5078-AAC4-DA44D604A117}"/>
              </a:ext>
            </a:extLst>
          </p:cNvPr>
          <p:cNvSpPr>
            <a:spLocks noGrp="1"/>
          </p:cNvSpPr>
          <p:nvPr>
            <p:ph idx="1"/>
          </p:nvPr>
        </p:nvSpPr>
        <p:spPr/>
        <p:txBody>
          <a:bodyPr/>
          <a:lstStyle/>
          <a:p>
            <a:endParaRPr lang="nb-NO"/>
          </a:p>
        </p:txBody>
      </p:sp>
      <p:pic>
        <p:nvPicPr>
          <p:cNvPr id="3074" name="Picture 2" descr="Multivariable logistic regression Model 2 (adjusted for potential confounders and mediators) of IT subgroups versus similar occupations within their SOC tree (functional Managers, science and technology Professionals, science and technology associate Professionals). Model 0: unadjusted and Model 1: adjusted for potential confounders, are included in Table S1 (available as Supplementary data at Occupational Medicine Online).">
            <a:extLst>
              <a:ext uri="{FF2B5EF4-FFF2-40B4-BE49-F238E27FC236}">
                <a16:creationId xmlns:a16="http://schemas.microsoft.com/office/drawing/2014/main" id="{679C3189-85EC-EE22-4DF0-DA2EBDBA1B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4326"/>
            <a:ext cx="14630400" cy="759904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5E93D94-6203-BF4C-CAF5-0362A1D38961}"/>
              </a:ext>
            </a:extLst>
          </p:cNvPr>
          <p:cNvSpPr/>
          <p:nvPr/>
        </p:nvSpPr>
        <p:spPr>
          <a:xfrm>
            <a:off x="9428953" y="1671439"/>
            <a:ext cx="676230" cy="5103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194940423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F45C9-72F0-C1B4-C012-E3493B877A03}"/>
              </a:ext>
            </a:extLst>
          </p:cNvPr>
          <p:cNvPicPr>
            <a:picLocks noChangeAspect="1"/>
          </p:cNvPicPr>
          <p:nvPr/>
        </p:nvPicPr>
        <p:blipFill>
          <a:blip r:embed="rId2">
            <a:alphaModFix amt="65000"/>
          </a:blip>
          <a:stretch>
            <a:fillRect/>
          </a:stretch>
        </p:blipFill>
        <p:spPr>
          <a:xfrm>
            <a:off x="1024128" y="-79248"/>
            <a:ext cx="12463272" cy="8308848"/>
          </a:xfrm>
          <a:prstGeom prst="rect">
            <a:avLst/>
          </a:prstGeom>
        </p:spPr>
      </p:pic>
      <p:sp>
        <p:nvSpPr>
          <p:cNvPr id="5" name="TextBox 4">
            <a:extLst>
              <a:ext uri="{FF2B5EF4-FFF2-40B4-BE49-F238E27FC236}">
                <a16:creationId xmlns:a16="http://schemas.microsoft.com/office/drawing/2014/main" id="{05C2F291-6DA3-1032-95C6-72892E46AA12}"/>
              </a:ext>
            </a:extLst>
          </p:cNvPr>
          <p:cNvSpPr txBox="1"/>
          <p:nvPr/>
        </p:nvSpPr>
        <p:spPr>
          <a:xfrm>
            <a:off x="2030836" y="415948"/>
            <a:ext cx="11028055" cy="6592574"/>
          </a:xfrm>
          <a:prstGeom prst="rect">
            <a:avLst/>
          </a:prstGeom>
          <a:noFill/>
        </p:spPr>
        <p:txBody>
          <a:bodyPr wrap="square">
            <a:spAutoFit/>
          </a:bodyPr>
          <a:lstStyle/>
          <a:p>
            <a:pPr defTabSz="1097280"/>
            <a:r>
              <a:rPr lang="en-US" sz="3840" dirty="0">
                <a:solidFill>
                  <a:prstClr val="white"/>
                </a:solidFill>
                <a:latin typeface="Calibri" panose="020F0502020204030204"/>
              </a:rPr>
              <a:t>While IT has brought us physical activity tracking devices and prompting apps (reminding us to get up and move regularly), our findings highlight that IT workers themselves are not adopting this important health promotion advice. There is a need for interventions focused on reducing sedentary </a:t>
            </a:r>
            <a:r>
              <a:rPr lang="en-US" sz="3840" dirty="0" err="1">
                <a:solidFill>
                  <a:prstClr val="white"/>
                </a:solidFill>
                <a:latin typeface="Calibri" panose="020F0502020204030204"/>
              </a:rPr>
              <a:t>behaviour</a:t>
            </a:r>
            <a:r>
              <a:rPr lang="en-US" sz="3840" dirty="0">
                <a:solidFill>
                  <a:prstClr val="white"/>
                </a:solidFill>
                <a:latin typeface="Calibri" panose="020F0502020204030204"/>
              </a:rPr>
              <a:t> both within and out with the workplace and for education and awareness among IT workers to minimize sedentary </a:t>
            </a:r>
            <a:r>
              <a:rPr lang="en-US" sz="3840" dirty="0" err="1">
                <a:solidFill>
                  <a:prstClr val="white"/>
                </a:solidFill>
                <a:latin typeface="Calibri" panose="020F0502020204030204"/>
              </a:rPr>
              <a:t>behaviour</a:t>
            </a:r>
            <a:r>
              <a:rPr lang="en-US" sz="3840" dirty="0">
                <a:solidFill>
                  <a:prstClr val="white"/>
                </a:solidFill>
                <a:latin typeface="Calibri" panose="020F0502020204030204"/>
              </a:rPr>
              <a:t>.</a:t>
            </a:r>
          </a:p>
          <a:p>
            <a:pPr defTabSz="1097280"/>
            <a:endParaRPr lang="en-US" sz="3840" dirty="0">
              <a:solidFill>
                <a:prstClr val="white"/>
              </a:solidFill>
              <a:latin typeface="Calibri" panose="020F0502020204030204"/>
            </a:endParaRPr>
          </a:p>
          <a:p>
            <a:pPr defTabSz="1097280"/>
            <a:r>
              <a:rPr lang="en-US" sz="3840" dirty="0" err="1">
                <a:solidFill>
                  <a:prstClr val="white"/>
                </a:solidFill>
                <a:latin typeface="Calibri" panose="020F0502020204030204"/>
              </a:rPr>
              <a:t>Lalloo</a:t>
            </a:r>
            <a:r>
              <a:rPr lang="en-US" sz="3840" dirty="0">
                <a:solidFill>
                  <a:prstClr val="white"/>
                </a:solidFill>
                <a:latin typeface="Calibri" panose="020F0502020204030204"/>
              </a:rPr>
              <a:t> et al., 2021</a:t>
            </a:r>
            <a:endParaRPr lang="nb-NO" sz="3840" dirty="0">
              <a:solidFill>
                <a:prstClr val="white"/>
              </a:solidFill>
              <a:latin typeface="Calibri" panose="020F0502020204030204"/>
            </a:endParaRPr>
          </a:p>
        </p:txBody>
      </p:sp>
    </p:spTree>
    <p:extLst>
      <p:ext uri="{BB962C8B-B14F-4D97-AF65-F5344CB8AC3E}">
        <p14:creationId xmlns:p14="http://schemas.microsoft.com/office/powerpoint/2010/main" val="207944767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FFM (Costa &amp; McRae, 1992)</a:t>
            </a:r>
          </a:p>
        </p:txBody>
      </p:sp>
      <p:graphicFrame>
        <p:nvGraphicFramePr>
          <p:cNvPr id="7" name="Plassholder for innhold 3">
            <a:extLst>
              <a:ext uri="{FF2B5EF4-FFF2-40B4-BE49-F238E27FC236}">
                <a16:creationId xmlns:a16="http://schemas.microsoft.com/office/drawing/2014/main" id="{77829DEE-3E22-79B6-2F13-78099779EB11}"/>
              </a:ext>
            </a:extLst>
          </p:cNvPr>
          <p:cNvGraphicFramePr>
            <a:graphicFrameLocks noGrp="1"/>
          </p:cNvGraphicFramePr>
          <p:nvPr>
            <p:ph sz="half" idx="1"/>
          </p:nvPr>
        </p:nvGraphicFramePr>
        <p:xfrm>
          <a:off x="1005840" y="2190750"/>
          <a:ext cx="6217920" cy="52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ssholder for innhold 4"/>
          <p:cNvSpPr>
            <a:spLocks noGrp="1"/>
          </p:cNvSpPr>
          <p:nvPr>
            <p:ph sz="half" idx="2"/>
          </p:nvPr>
        </p:nvSpPr>
        <p:spPr/>
        <p:txBody>
          <a:bodyPr>
            <a:normAutofit fontScale="70000" lnSpcReduction="20000"/>
          </a:bodyPr>
          <a:lstStyle/>
          <a:p>
            <a:r>
              <a:rPr lang="nb-NO" dirty="0" err="1"/>
              <a:t>Openness</a:t>
            </a:r>
            <a:endParaRPr lang="nb-NO" dirty="0"/>
          </a:p>
          <a:p>
            <a:pPr lvl="1"/>
            <a:r>
              <a:rPr lang="nb-NO" dirty="0"/>
              <a:t>IQ</a:t>
            </a:r>
          </a:p>
          <a:p>
            <a:endParaRPr lang="nb-NO" dirty="0"/>
          </a:p>
          <a:p>
            <a:r>
              <a:rPr lang="nb-NO" dirty="0" err="1"/>
              <a:t>Conscientiousness</a:t>
            </a:r>
            <a:endParaRPr lang="nb-NO" dirty="0"/>
          </a:p>
          <a:p>
            <a:pPr lvl="1"/>
            <a:r>
              <a:rPr lang="nb-NO" dirty="0" err="1"/>
              <a:t>Self-discipline</a:t>
            </a:r>
            <a:endParaRPr lang="nb-NO" dirty="0"/>
          </a:p>
          <a:p>
            <a:endParaRPr lang="nb-NO" dirty="0"/>
          </a:p>
          <a:p>
            <a:r>
              <a:rPr lang="nb-NO" dirty="0" err="1"/>
              <a:t>Extraversion</a:t>
            </a:r>
            <a:endParaRPr lang="nb-NO" dirty="0"/>
          </a:p>
          <a:p>
            <a:pPr lvl="1"/>
            <a:r>
              <a:rPr lang="nb-NO" dirty="0" err="1"/>
              <a:t>Seeking</a:t>
            </a:r>
            <a:r>
              <a:rPr lang="nb-NO" dirty="0"/>
              <a:t> </a:t>
            </a:r>
            <a:r>
              <a:rPr lang="nb-NO" dirty="0" err="1"/>
              <a:t>social</a:t>
            </a:r>
            <a:r>
              <a:rPr lang="nb-NO" dirty="0"/>
              <a:t> support</a:t>
            </a:r>
          </a:p>
          <a:p>
            <a:endParaRPr lang="nb-NO" dirty="0"/>
          </a:p>
          <a:p>
            <a:r>
              <a:rPr lang="nb-NO" dirty="0" err="1"/>
              <a:t>Agreeablenes</a:t>
            </a:r>
            <a:endParaRPr lang="nb-NO" dirty="0"/>
          </a:p>
          <a:p>
            <a:pPr lvl="1"/>
            <a:r>
              <a:rPr lang="nb-NO" dirty="0" err="1"/>
              <a:t>Getting</a:t>
            </a:r>
            <a:r>
              <a:rPr lang="nb-NO" dirty="0"/>
              <a:t> </a:t>
            </a:r>
            <a:r>
              <a:rPr lang="nb-NO" dirty="0" err="1"/>
              <a:t>along</a:t>
            </a:r>
            <a:endParaRPr lang="nb-NO" dirty="0"/>
          </a:p>
          <a:p>
            <a:endParaRPr lang="nb-NO" dirty="0"/>
          </a:p>
          <a:p>
            <a:r>
              <a:rPr lang="nb-NO" dirty="0" err="1"/>
              <a:t>Neuroticism</a:t>
            </a:r>
            <a:endParaRPr lang="nb-NO" dirty="0"/>
          </a:p>
          <a:p>
            <a:pPr lvl="1"/>
            <a:r>
              <a:rPr lang="nb-NO" dirty="0" err="1"/>
              <a:t>Emotional</a:t>
            </a:r>
            <a:r>
              <a:rPr lang="nb-NO" dirty="0"/>
              <a:t> </a:t>
            </a:r>
            <a:r>
              <a:rPr lang="nb-NO" dirty="0" err="1"/>
              <a:t>stability</a:t>
            </a:r>
            <a:endParaRPr lang="nb-NO" dirty="0"/>
          </a:p>
        </p:txBody>
      </p:sp>
      <p:sp>
        <p:nvSpPr>
          <p:cNvPr id="3" name="Oval 2">
            <a:extLst>
              <a:ext uri="{FF2B5EF4-FFF2-40B4-BE49-F238E27FC236}">
                <a16:creationId xmlns:a16="http://schemas.microsoft.com/office/drawing/2014/main" id="{99BD8EE2-6746-6D5B-5CDE-E3539DEDBEDD}"/>
              </a:ext>
            </a:extLst>
          </p:cNvPr>
          <p:cNvSpPr/>
          <p:nvPr/>
        </p:nvSpPr>
        <p:spPr>
          <a:xfrm>
            <a:off x="3834825" y="4898168"/>
            <a:ext cx="780539" cy="7126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6" name="Oval 5">
            <a:extLst>
              <a:ext uri="{FF2B5EF4-FFF2-40B4-BE49-F238E27FC236}">
                <a16:creationId xmlns:a16="http://schemas.microsoft.com/office/drawing/2014/main" id="{2B564E32-79FE-1619-BC59-8112957E66E2}"/>
              </a:ext>
            </a:extLst>
          </p:cNvPr>
          <p:cNvSpPr/>
          <p:nvPr/>
        </p:nvSpPr>
        <p:spPr>
          <a:xfrm>
            <a:off x="3994137" y="4486433"/>
            <a:ext cx="475111" cy="43080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329865769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160" y="1468720"/>
            <a:ext cx="6708226" cy="5292160"/>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5098" y="2459092"/>
            <a:ext cx="6633142" cy="4301788"/>
          </a:xfrm>
          <a:prstGeom prst="rect">
            <a:avLst/>
          </a:prstGeom>
        </p:spPr>
      </p:pic>
      <p:sp>
        <p:nvSpPr>
          <p:cNvPr id="2" name="Oval 1">
            <a:extLst>
              <a:ext uri="{FF2B5EF4-FFF2-40B4-BE49-F238E27FC236}">
                <a16:creationId xmlns:a16="http://schemas.microsoft.com/office/drawing/2014/main" id="{D4A1E14E-C305-28EA-FC05-3B3BBF4057FC}"/>
              </a:ext>
            </a:extLst>
          </p:cNvPr>
          <p:cNvSpPr/>
          <p:nvPr/>
        </p:nvSpPr>
        <p:spPr>
          <a:xfrm>
            <a:off x="7935017" y="5127728"/>
            <a:ext cx="5743018" cy="6290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3" name="Oval 2">
            <a:extLst>
              <a:ext uri="{FF2B5EF4-FFF2-40B4-BE49-F238E27FC236}">
                <a16:creationId xmlns:a16="http://schemas.microsoft.com/office/drawing/2014/main" id="{E815E454-D18C-7D42-688D-10D9A2E1389A}"/>
              </a:ext>
            </a:extLst>
          </p:cNvPr>
          <p:cNvSpPr/>
          <p:nvPr/>
        </p:nvSpPr>
        <p:spPr>
          <a:xfrm>
            <a:off x="12160443" y="3135728"/>
            <a:ext cx="775931" cy="5047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grpSp>
        <p:nvGrpSpPr>
          <p:cNvPr id="6" name="Group 5">
            <a:extLst>
              <a:ext uri="{FF2B5EF4-FFF2-40B4-BE49-F238E27FC236}">
                <a16:creationId xmlns:a16="http://schemas.microsoft.com/office/drawing/2014/main" id="{07C78BBF-39BC-7175-5DFF-1E5FD6A8539E}"/>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58499EB9-3E88-D985-F5C5-433FD395C8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9424A3A-311E-2611-5E63-949308E3EE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822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6966-506C-5293-03DD-114914ABF57F}"/>
              </a:ext>
            </a:extLst>
          </p:cNvPr>
          <p:cNvSpPr>
            <a:spLocks noGrp="1"/>
          </p:cNvSpPr>
          <p:nvPr>
            <p:ph type="title"/>
          </p:nvPr>
        </p:nvSpPr>
        <p:spPr/>
        <p:txBody>
          <a:bodyPr/>
          <a:lstStyle/>
          <a:p>
            <a:endParaRPr lang="et-EE"/>
          </a:p>
        </p:txBody>
      </p:sp>
      <p:pic>
        <p:nvPicPr>
          <p:cNvPr id="6" name="Check in on those around you _ #WorldMentalHealthDay 💛💚 #youarenotalone">
            <a:hlinkClick r:id="" action="ppaction://media"/>
            <a:extLst>
              <a:ext uri="{FF2B5EF4-FFF2-40B4-BE49-F238E27FC236}">
                <a16:creationId xmlns:a16="http://schemas.microsoft.com/office/drawing/2014/main" id="{F92E597A-B8E8-C15B-0A15-F2C488293B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0029" y="329566"/>
            <a:ext cx="13179395" cy="7413836"/>
          </a:xfrm>
        </p:spPr>
      </p:pic>
    </p:spTree>
    <p:extLst>
      <p:ext uri="{BB962C8B-B14F-4D97-AF65-F5344CB8AC3E}">
        <p14:creationId xmlns:p14="http://schemas.microsoft.com/office/powerpoint/2010/main" val="3271852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20753C7-986B-DEE2-0637-CC1407B16540}"/>
              </a:ext>
            </a:extLst>
          </p:cNvPr>
          <p:cNvSpPr>
            <a:spLocks/>
          </p:cNvSpPr>
          <p:nvPr/>
        </p:nvSpPr>
        <p:spPr>
          <a:xfrm>
            <a:off x="1005840" y="2190750"/>
            <a:ext cx="12618720" cy="5221606"/>
          </a:xfrm>
          <a:prstGeom prst="rect">
            <a:avLst/>
          </a:prstGeom>
        </p:spPr>
        <p:txBody>
          <a:bodyPr/>
          <a:lstStyle/>
          <a:p>
            <a:pPr defTabSz="1097280"/>
            <a:endParaRPr lang="nb-NO" sz="2160">
              <a:solidFill>
                <a:prstClr val="black"/>
              </a:solidFill>
              <a:latin typeface="Calibri" panose="020F0502020204030204"/>
            </a:endParaRPr>
          </a:p>
        </p:txBody>
      </p:sp>
      <p:pic>
        <p:nvPicPr>
          <p:cNvPr id="4" name="Grafik 4">
            <a:extLst>
              <a:ext uri="{FF2B5EF4-FFF2-40B4-BE49-F238E27FC236}">
                <a16:creationId xmlns:a16="http://schemas.microsoft.com/office/drawing/2014/main" id="{E703659C-78B4-BA58-980F-B72B5A6533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2139" y="772161"/>
            <a:ext cx="6765596" cy="4387687"/>
          </a:xfrm>
          <a:prstGeom prst="rect">
            <a:avLst/>
          </a:prstGeom>
        </p:spPr>
      </p:pic>
      <p:sp>
        <p:nvSpPr>
          <p:cNvPr id="5" name="Oval 4">
            <a:extLst>
              <a:ext uri="{FF2B5EF4-FFF2-40B4-BE49-F238E27FC236}">
                <a16:creationId xmlns:a16="http://schemas.microsoft.com/office/drawing/2014/main" id="{890C1E29-5ECE-140C-3624-28BBA2F5798E}"/>
              </a:ext>
            </a:extLst>
          </p:cNvPr>
          <p:cNvSpPr/>
          <p:nvPr/>
        </p:nvSpPr>
        <p:spPr>
          <a:xfrm>
            <a:off x="4386352" y="3481489"/>
            <a:ext cx="5857698" cy="6416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6" name="Oval 5">
            <a:extLst>
              <a:ext uri="{FF2B5EF4-FFF2-40B4-BE49-F238E27FC236}">
                <a16:creationId xmlns:a16="http://schemas.microsoft.com/office/drawing/2014/main" id="{209B9489-49FF-502C-0CBF-59BD86F7D960}"/>
              </a:ext>
            </a:extLst>
          </p:cNvPr>
          <p:cNvSpPr/>
          <p:nvPr/>
        </p:nvSpPr>
        <p:spPr>
          <a:xfrm>
            <a:off x="8803088" y="1511165"/>
            <a:ext cx="791425" cy="5148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7" name="Picture 6">
            <a:extLst>
              <a:ext uri="{FF2B5EF4-FFF2-40B4-BE49-F238E27FC236}">
                <a16:creationId xmlns:a16="http://schemas.microsoft.com/office/drawing/2014/main" id="{2F4860D5-AF68-86A2-ABB9-F607D7A7C308}"/>
              </a:ext>
            </a:extLst>
          </p:cNvPr>
          <p:cNvPicPr>
            <a:picLocks noChangeAspect="1"/>
          </p:cNvPicPr>
          <p:nvPr/>
        </p:nvPicPr>
        <p:blipFill>
          <a:blip r:embed="rId3"/>
          <a:stretch>
            <a:fillRect/>
          </a:stretch>
        </p:blipFill>
        <p:spPr>
          <a:xfrm>
            <a:off x="1914892" y="5112914"/>
            <a:ext cx="10800616" cy="2344525"/>
          </a:xfrm>
          <a:prstGeom prst="rect">
            <a:avLst/>
          </a:prstGeom>
        </p:spPr>
      </p:pic>
      <p:grpSp>
        <p:nvGrpSpPr>
          <p:cNvPr id="2" name="Group 1">
            <a:extLst>
              <a:ext uri="{FF2B5EF4-FFF2-40B4-BE49-F238E27FC236}">
                <a16:creationId xmlns:a16="http://schemas.microsoft.com/office/drawing/2014/main" id="{5ED58E2F-7B2F-76E2-FD11-DB401272B1D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B4499C5-5692-2CC4-8901-ADC2095BF7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40CBBEB-1C11-C7B8-138F-772E5AB341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5145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EE50-70B4-91F4-34E1-421F151FE96F}"/>
              </a:ext>
            </a:extLst>
          </p:cNvPr>
          <p:cNvSpPr>
            <a:spLocks noGrp="1"/>
          </p:cNvSpPr>
          <p:nvPr>
            <p:ph type="title"/>
          </p:nvPr>
        </p:nvSpPr>
        <p:spPr/>
        <p:txBody>
          <a:bodyPr/>
          <a:lstStyle/>
          <a:p>
            <a:r>
              <a:rPr lang="nb-NO" dirty="0"/>
              <a:t>v</a:t>
            </a:r>
          </a:p>
        </p:txBody>
      </p:sp>
      <p:pic>
        <p:nvPicPr>
          <p:cNvPr id="5" name="Picture 4">
            <a:extLst>
              <a:ext uri="{FF2B5EF4-FFF2-40B4-BE49-F238E27FC236}">
                <a16:creationId xmlns:a16="http://schemas.microsoft.com/office/drawing/2014/main" id="{A1A54F40-4431-BCDC-20E8-0F997E18676D}"/>
              </a:ext>
            </a:extLst>
          </p:cNvPr>
          <p:cNvPicPr>
            <a:picLocks noChangeAspect="1"/>
          </p:cNvPicPr>
          <p:nvPr/>
        </p:nvPicPr>
        <p:blipFill>
          <a:blip r:embed="rId3"/>
          <a:stretch>
            <a:fillRect/>
          </a:stretch>
        </p:blipFill>
        <p:spPr>
          <a:xfrm>
            <a:off x="155851" y="-267941"/>
            <a:ext cx="14701472" cy="5320532"/>
          </a:xfrm>
          <a:prstGeom prst="rect">
            <a:avLst/>
          </a:prstGeom>
        </p:spPr>
      </p:pic>
      <p:pic>
        <p:nvPicPr>
          <p:cNvPr id="13" name="Grafik 4">
            <a:extLst>
              <a:ext uri="{FF2B5EF4-FFF2-40B4-BE49-F238E27FC236}">
                <a16:creationId xmlns:a16="http://schemas.microsoft.com/office/drawing/2014/main" id="{59388785-F609-A66D-DA2C-2D0A819230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5755" y="3265106"/>
            <a:ext cx="7265158" cy="4711668"/>
          </a:xfrm>
          <a:prstGeom prst="rect">
            <a:avLst/>
          </a:prstGeom>
        </p:spPr>
      </p:pic>
      <p:sp>
        <p:nvSpPr>
          <p:cNvPr id="14" name="Oval 13">
            <a:extLst>
              <a:ext uri="{FF2B5EF4-FFF2-40B4-BE49-F238E27FC236}">
                <a16:creationId xmlns:a16="http://schemas.microsoft.com/office/drawing/2014/main" id="{AABD4D89-59CF-DB01-DD05-A576D34E85B2}"/>
              </a:ext>
            </a:extLst>
          </p:cNvPr>
          <p:cNvSpPr/>
          <p:nvPr/>
        </p:nvSpPr>
        <p:spPr>
          <a:xfrm>
            <a:off x="4303318" y="6162631"/>
            <a:ext cx="6290221" cy="6889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5" name="Oval 14">
            <a:extLst>
              <a:ext uri="{FF2B5EF4-FFF2-40B4-BE49-F238E27FC236}">
                <a16:creationId xmlns:a16="http://schemas.microsoft.com/office/drawing/2014/main" id="{C9D875FC-6268-1C20-C59F-1DB18F8DF1D1}"/>
              </a:ext>
            </a:extLst>
          </p:cNvPr>
          <p:cNvSpPr/>
          <p:nvPr/>
        </p:nvSpPr>
        <p:spPr>
          <a:xfrm>
            <a:off x="8931349" y="3980830"/>
            <a:ext cx="849863" cy="5528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6" name="Oval 15">
            <a:extLst>
              <a:ext uri="{FF2B5EF4-FFF2-40B4-BE49-F238E27FC236}">
                <a16:creationId xmlns:a16="http://schemas.microsoft.com/office/drawing/2014/main" id="{9EB7CD0F-84BE-EBC8-7A48-8D0D204010A5}"/>
              </a:ext>
            </a:extLst>
          </p:cNvPr>
          <p:cNvSpPr/>
          <p:nvPr/>
        </p:nvSpPr>
        <p:spPr>
          <a:xfrm>
            <a:off x="6200909" y="438151"/>
            <a:ext cx="2003174" cy="2891966"/>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7" name="Oval 16">
            <a:extLst>
              <a:ext uri="{FF2B5EF4-FFF2-40B4-BE49-F238E27FC236}">
                <a16:creationId xmlns:a16="http://schemas.microsoft.com/office/drawing/2014/main" id="{204666A7-C84A-FDA9-FF29-651E1A484BFE}"/>
              </a:ext>
            </a:extLst>
          </p:cNvPr>
          <p:cNvSpPr/>
          <p:nvPr/>
        </p:nvSpPr>
        <p:spPr>
          <a:xfrm>
            <a:off x="9637729" y="526381"/>
            <a:ext cx="2003174" cy="289196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8" name="Oval 17">
            <a:extLst>
              <a:ext uri="{FF2B5EF4-FFF2-40B4-BE49-F238E27FC236}">
                <a16:creationId xmlns:a16="http://schemas.microsoft.com/office/drawing/2014/main" id="{18228CB4-273E-A7EA-593A-DFAE1E0FC0DE}"/>
              </a:ext>
            </a:extLst>
          </p:cNvPr>
          <p:cNvSpPr/>
          <p:nvPr/>
        </p:nvSpPr>
        <p:spPr>
          <a:xfrm>
            <a:off x="5513354" y="5910094"/>
            <a:ext cx="1375110" cy="1308757"/>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9" name="Oval 18">
            <a:extLst>
              <a:ext uri="{FF2B5EF4-FFF2-40B4-BE49-F238E27FC236}">
                <a16:creationId xmlns:a16="http://schemas.microsoft.com/office/drawing/2014/main" id="{8834684C-2D33-39A5-381D-EA0579FF133F}"/>
              </a:ext>
            </a:extLst>
          </p:cNvPr>
          <p:cNvSpPr/>
          <p:nvPr/>
        </p:nvSpPr>
        <p:spPr>
          <a:xfrm>
            <a:off x="9503981" y="5985476"/>
            <a:ext cx="1009703" cy="115799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1268144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Self-Efficacy</a:t>
            </a:r>
            <a:r>
              <a:rPr lang="nb-NO" dirty="0"/>
              <a:t> </a:t>
            </a:r>
            <a:r>
              <a:rPr lang="nb-NO" sz="3840" dirty="0"/>
              <a:t>(Bandura, 1986)</a:t>
            </a:r>
          </a:p>
        </p:txBody>
      </p:sp>
      <p:sp>
        <p:nvSpPr>
          <p:cNvPr id="4" name="Rectangle 3"/>
          <p:cNvSpPr>
            <a:spLocks noGrp="1" noChangeArrowheads="1"/>
          </p:cNvSpPr>
          <p:nvPr>
            <p:ph idx="1"/>
          </p:nvPr>
        </p:nvSpPr>
        <p:spPr/>
        <p:txBody>
          <a:bodyPr>
            <a:normAutofit/>
          </a:bodyPr>
          <a:lstStyle/>
          <a:p>
            <a:pPr>
              <a:lnSpc>
                <a:spcPct val="90000"/>
              </a:lnSpc>
            </a:pPr>
            <a:r>
              <a:rPr lang="en-US" altLang="zh-TW" dirty="0">
                <a:latin typeface="Times New Roman" pitchFamily="18" charset="0"/>
              </a:rPr>
              <a:t>Beliefs and Expectations </a:t>
            </a:r>
          </a:p>
          <a:p>
            <a:pPr>
              <a:lnSpc>
                <a:spcPct val="90000"/>
              </a:lnSpc>
            </a:pPr>
            <a:r>
              <a:rPr lang="en-US" altLang="zh-TW" dirty="0">
                <a:latin typeface="Times New Roman" pitchFamily="18" charset="0"/>
              </a:rPr>
              <a:t>Self-efficacy beliefs </a:t>
            </a:r>
          </a:p>
          <a:p>
            <a:pPr lvl="2">
              <a:lnSpc>
                <a:spcPct val="90000"/>
              </a:lnSpc>
            </a:pPr>
            <a:r>
              <a:rPr lang="en-US" altLang="zh-TW" dirty="0">
                <a:latin typeface="Times New Roman" pitchFamily="18" charset="0"/>
              </a:rPr>
              <a:t>Perceived self-efficacy: The </a:t>
            </a:r>
            <a:r>
              <a:rPr lang="en-US" altLang="zh-TW" u="sng" dirty="0">
                <a:latin typeface="Times New Roman" pitchFamily="18" charset="0"/>
              </a:rPr>
              <a:t>perceived</a:t>
            </a:r>
            <a:r>
              <a:rPr lang="en-US" altLang="zh-TW" dirty="0">
                <a:latin typeface="Times New Roman" pitchFamily="18" charset="0"/>
              </a:rPr>
              <a:t> ability to cope with specific situations</a:t>
            </a:r>
          </a:p>
          <a:p>
            <a:pPr lvl="2">
              <a:lnSpc>
                <a:spcPct val="90000"/>
              </a:lnSpc>
            </a:pPr>
            <a:r>
              <a:rPr lang="en-US" altLang="zh-TW" dirty="0">
                <a:latin typeface="Times New Roman" pitchFamily="18" charset="0"/>
              </a:rPr>
              <a:t>High vs low</a:t>
            </a:r>
          </a:p>
          <a:p>
            <a:pPr lvl="2">
              <a:lnSpc>
                <a:spcPct val="90000"/>
              </a:lnSpc>
            </a:pPr>
            <a:r>
              <a:rPr lang="en-US" altLang="zh-TW" dirty="0">
                <a:latin typeface="Times New Roman" pitchFamily="18" charset="0"/>
              </a:rPr>
              <a:t>Self-efficacy vs. self-esteem</a:t>
            </a:r>
          </a:p>
          <a:p>
            <a:pPr lvl="2">
              <a:lnSpc>
                <a:spcPct val="90000"/>
              </a:lnSpc>
            </a:pPr>
            <a:r>
              <a:rPr lang="en-US" altLang="zh-TW" dirty="0">
                <a:latin typeface="Times New Roman" pitchFamily="18" charset="0"/>
              </a:rPr>
              <a:t>Self-efficacy expectations and outcomes</a:t>
            </a:r>
          </a:p>
          <a:p>
            <a:pPr>
              <a:lnSpc>
                <a:spcPct val="90000"/>
              </a:lnSpc>
            </a:pPr>
            <a:endParaRPr lang="en-US" altLang="zh-TW" dirty="0">
              <a:latin typeface="Times New Roman" pitchFamily="18" charset="0"/>
            </a:endParaRPr>
          </a:p>
          <a:p>
            <a:pPr>
              <a:lnSpc>
                <a:spcPct val="90000"/>
              </a:lnSpc>
            </a:pPr>
            <a:r>
              <a:rPr lang="en-US" altLang="zh-TW" dirty="0">
                <a:latin typeface="Times New Roman" pitchFamily="18" charset="0"/>
              </a:rPr>
              <a:t>Spans: </a:t>
            </a:r>
          </a:p>
          <a:p>
            <a:pPr lvl="1">
              <a:lnSpc>
                <a:spcPct val="90000"/>
              </a:lnSpc>
            </a:pPr>
            <a:r>
              <a:rPr lang="en-US" altLang="zh-TW" dirty="0">
                <a:latin typeface="Times New Roman" pitchFamily="18" charset="0"/>
              </a:rPr>
              <a:t>Specific vs. global</a:t>
            </a:r>
          </a:p>
        </p:txBody>
      </p:sp>
    </p:spTree>
    <p:extLst>
      <p:ext uri="{BB962C8B-B14F-4D97-AF65-F5344CB8AC3E}">
        <p14:creationId xmlns:p14="http://schemas.microsoft.com/office/powerpoint/2010/main" val="2844775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p:cTn id="2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4">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p:cTn id="34"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p:cTn id="41"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4">
                                            <p:txEl>
                                              <p:pRg st="7" end="7"/>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 calcmode="lin" valueType="num">
                                      <p:cBhvr>
                                        <p:cTn id="46"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4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234440" y="2360720"/>
            <a:ext cx="3154680" cy="3056708"/>
          </a:xfrm>
          <a:noFill/>
        </p:spPr>
        <p:txBody>
          <a:bodyPr vert="horz" wrap="square" lIns="109728" tIns="54864" rIns="109728" bIns="54864" rtlCol="0" anchor="ctr" anchorCtr="0">
            <a:normAutofit/>
          </a:bodyPr>
          <a:lstStyle/>
          <a:p>
            <a:pPr algn="ctr"/>
            <a:r>
              <a:rPr lang="en-US" sz="4320">
                <a:solidFill>
                  <a:srgbClr val="FFFFFF"/>
                </a:solidFill>
              </a:rPr>
              <a:t>Self-Efficacy (Bandura, 1986)</a:t>
            </a:r>
          </a:p>
        </p:txBody>
      </p:sp>
      <p:pic>
        <p:nvPicPr>
          <p:cNvPr id="4" name="Bilde 3"/>
          <p:cNvPicPr>
            <a:picLocks noGrp="1" noChangeAspect="1"/>
          </p:cNvPicPr>
          <p:nvPr>
            <p:ph idx="1"/>
          </p:nvPr>
        </p:nvPicPr>
        <p:blipFill>
          <a:blip r:embed="rId2"/>
          <a:stretch>
            <a:fillRect/>
          </a:stretch>
        </p:blipFill>
        <p:spPr>
          <a:xfrm>
            <a:off x="5732779" y="1611324"/>
            <a:ext cx="8136840" cy="5004156"/>
          </a:xfrm>
          <a:prstGeom prst="rect">
            <a:avLst/>
          </a:prstGeom>
        </p:spPr>
      </p:pic>
    </p:spTree>
    <p:extLst>
      <p:ext uri="{BB962C8B-B14F-4D97-AF65-F5344CB8AC3E}">
        <p14:creationId xmlns:p14="http://schemas.microsoft.com/office/powerpoint/2010/main" val="205667854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5B21F70F-6935-4FA4-04BF-D6131B6AECB5}"/>
              </a:ext>
            </a:extLst>
          </p:cNvPr>
          <p:cNvSpPr>
            <a:spLocks noGrp="1"/>
          </p:cNvSpPr>
          <p:nvPr>
            <p:ph type="title"/>
          </p:nvPr>
        </p:nvSpPr>
        <p:spPr>
          <a:xfrm>
            <a:off x="757123" y="767424"/>
            <a:ext cx="4114800" cy="2062886"/>
          </a:xfrm>
        </p:spPr>
        <p:txBody>
          <a:bodyPr vert="horz" wrap="square" lIns="109728" tIns="54864" rIns="109728" bIns="54864" rtlCol="0" anchor="b" anchorCtr="0">
            <a:normAutofit/>
          </a:bodyPr>
          <a:lstStyle/>
          <a:p>
            <a:r>
              <a:rPr lang="en-US" sz="5040"/>
              <a:t>Competencies and skills</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8AB8DF2-4349-0B0E-5779-6551A445FA34}"/>
              </a:ext>
            </a:extLst>
          </p:cNvPr>
          <p:cNvSpPr>
            <a:spLocks noGrp="1"/>
          </p:cNvSpPr>
          <p:nvPr>
            <p:ph idx="1"/>
          </p:nvPr>
        </p:nvSpPr>
        <p:spPr>
          <a:xfrm>
            <a:off x="757123" y="3368650"/>
            <a:ext cx="4114800" cy="4092854"/>
          </a:xfrm>
        </p:spPr>
        <p:txBody>
          <a:bodyPr vert="horz" lIns="109728" tIns="54864" rIns="109728" bIns="54864" rtlCol="0" anchor="t">
            <a:normAutofit/>
          </a:bodyPr>
          <a:lstStyle/>
          <a:p>
            <a:r>
              <a:rPr lang="en-US" sz="1800"/>
              <a:t>Increase: </a:t>
            </a:r>
            <a:r>
              <a:rPr lang="en-US" sz="1800" b="1"/>
              <a:t>Self-efficacy</a:t>
            </a:r>
          </a:p>
          <a:p>
            <a:r>
              <a:rPr lang="en-US" sz="1800"/>
              <a:t>Protective:</a:t>
            </a:r>
          </a:p>
          <a:p>
            <a:pPr lvl="1"/>
            <a:r>
              <a:rPr lang="en-US" sz="1800"/>
              <a:t>Tough-mindedness</a:t>
            </a:r>
          </a:p>
          <a:p>
            <a:pPr lvl="2"/>
            <a:r>
              <a:rPr lang="en-US" sz="1800"/>
              <a:t>Fact vs. sympathy</a:t>
            </a:r>
          </a:p>
          <a:p>
            <a:r>
              <a:rPr lang="en-US" sz="1800"/>
              <a:t>Risks: </a:t>
            </a:r>
          </a:p>
          <a:p>
            <a:pPr lvl="1"/>
            <a:r>
              <a:rPr lang="en-US" sz="1800"/>
              <a:t>Low extraversion</a:t>
            </a:r>
          </a:p>
          <a:p>
            <a:pPr lvl="2"/>
            <a:r>
              <a:rPr lang="en-US" sz="1800"/>
              <a:t>Low SS</a:t>
            </a:r>
          </a:p>
          <a:p>
            <a:pPr lvl="1"/>
            <a:r>
              <a:rPr lang="en-US" sz="1800"/>
              <a:t>Low assertiveness</a:t>
            </a:r>
          </a:p>
          <a:p>
            <a:pPr lvl="2"/>
            <a:r>
              <a:rPr lang="en-US" sz="1800"/>
              <a:t>Low SE</a:t>
            </a:r>
          </a:p>
          <a:p>
            <a:pPr lvl="1"/>
            <a:r>
              <a:rPr lang="en-US" sz="1800"/>
              <a:t>Low work drive</a:t>
            </a:r>
          </a:p>
          <a:p>
            <a:pPr lvl="2"/>
            <a:r>
              <a:rPr lang="en-US" sz="1800"/>
              <a:t>Low C, Motivation</a:t>
            </a:r>
          </a:p>
        </p:txBody>
      </p:sp>
      <p:pic>
        <p:nvPicPr>
          <p:cNvPr id="4" name="Grafik 4">
            <a:extLst>
              <a:ext uri="{FF2B5EF4-FFF2-40B4-BE49-F238E27FC236}">
                <a16:creationId xmlns:a16="http://schemas.microsoft.com/office/drawing/2014/main" id="{84833A15-F2F8-FBAC-5570-C682AA8DFAD0}"/>
              </a:ext>
            </a:extLst>
          </p:cNvPr>
          <p:cNvPicPr>
            <a:picLocks noChangeAspect="1"/>
          </p:cNvPicPr>
          <p:nvPr/>
        </p:nvPicPr>
        <p:blipFill>
          <a:blip r:embed="rId2"/>
          <a:stretch>
            <a:fillRect/>
          </a:stretch>
        </p:blipFill>
        <p:spPr>
          <a:xfrm>
            <a:off x="5585155" y="1432706"/>
            <a:ext cx="8284464" cy="5364188"/>
          </a:xfrm>
          <a:prstGeom prst="rect">
            <a:avLst/>
          </a:prstGeom>
        </p:spPr>
      </p:pic>
      <p:grpSp>
        <p:nvGrpSpPr>
          <p:cNvPr id="5" name="Group 4">
            <a:extLst>
              <a:ext uri="{FF2B5EF4-FFF2-40B4-BE49-F238E27FC236}">
                <a16:creationId xmlns:a16="http://schemas.microsoft.com/office/drawing/2014/main" id="{71C0E6F2-C625-9077-D17F-6FDB74B26A66}"/>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99312FDB-EA91-BF91-F88D-92ABA3821C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4B7CB463-4CCD-D4C2-577B-612F52C237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831734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698420" y="79446"/>
            <a:ext cx="12746228" cy="7990685"/>
          </a:xfrm>
          <a:prstGeom prst="rect">
            <a:avLst/>
          </a:prstGeom>
        </p:spPr>
      </p:pic>
      <p:grpSp>
        <p:nvGrpSpPr>
          <p:cNvPr id="5" name="Group 4">
            <a:extLst>
              <a:ext uri="{FF2B5EF4-FFF2-40B4-BE49-F238E27FC236}">
                <a16:creationId xmlns:a16="http://schemas.microsoft.com/office/drawing/2014/main" id="{3432147B-5FBD-7A7D-13C8-AF82FB5C09A4}"/>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AE4F149E-46B8-08AE-AC7D-CBCFC82B4F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21E5E21-AF31-A9CD-6E26-E7CE94E80B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75929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3" name="Picture 2">
            <a:extLst>
              <a:ext uri="{FF2B5EF4-FFF2-40B4-BE49-F238E27FC236}">
                <a16:creationId xmlns:a16="http://schemas.microsoft.com/office/drawing/2014/main" id="{7D01399E-976E-0BF4-A9B9-736E0F676439}"/>
              </a:ext>
            </a:extLst>
          </p:cNvPr>
          <p:cNvPicPr>
            <a:picLocks noChangeAspect="1"/>
          </p:cNvPicPr>
          <p:nvPr/>
        </p:nvPicPr>
        <p:blipFill rotWithShape="1">
          <a:blip r:embed="rId2"/>
          <a:srcRect r="29501"/>
          <a:stretch/>
        </p:blipFill>
        <p:spPr>
          <a:xfrm>
            <a:off x="3026827" y="12"/>
            <a:ext cx="11603570" cy="8229588"/>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6381F72F-7A40-4316-E439-A8E8958C8A4C}"/>
              </a:ext>
            </a:extLst>
          </p:cNvPr>
          <p:cNvSpPr>
            <a:spLocks noGrp="1"/>
          </p:cNvSpPr>
          <p:nvPr>
            <p:ph type="title"/>
          </p:nvPr>
        </p:nvSpPr>
        <p:spPr>
          <a:xfrm>
            <a:off x="1005841" y="438150"/>
            <a:ext cx="4586627" cy="2279894"/>
          </a:xfrm>
        </p:spPr>
        <p:txBody>
          <a:bodyPr>
            <a:normAutofit/>
          </a:bodyPr>
          <a:lstStyle/>
          <a:p>
            <a:r>
              <a:rPr lang="nb-NO" sz="4800"/>
              <a:t>Summary</a:t>
            </a:r>
          </a:p>
        </p:txBody>
      </p:sp>
      <p:sp>
        <p:nvSpPr>
          <p:cNvPr id="5" name="Content Placeholder 4">
            <a:extLst>
              <a:ext uri="{FF2B5EF4-FFF2-40B4-BE49-F238E27FC236}">
                <a16:creationId xmlns:a16="http://schemas.microsoft.com/office/drawing/2014/main" id="{C01A4630-1088-2942-D8BB-8DC51F33C904}"/>
              </a:ext>
            </a:extLst>
          </p:cNvPr>
          <p:cNvSpPr>
            <a:spLocks noGrp="1"/>
          </p:cNvSpPr>
          <p:nvPr>
            <p:ph idx="1"/>
          </p:nvPr>
        </p:nvSpPr>
        <p:spPr>
          <a:xfrm>
            <a:off x="1005841" y="2921041"/>
            <a:ext cx="4586627" cy="4491314"/>
          </a:xfrm>
        </p:spPr>
        <p:txBody>
          <a:bodyPr>
            <a:normAutofit/>
          </a:bodyPr>
          <a:lstStyle/>
          <a:p>
            <a:r>
              <a:rPr lang="nb-NO" sz="2400"/>
              <a:t>Inherent risk and vulnerabilies of IT personell</a:t>
            </a:r>
          </a:p>
          <a:p>
            <a:r>
              <a:rPr lang="nb-NO" sz="2400"/>
              <a:t>Self-efficacy</a:t>
            </a:r>
          </a:p>
          <a:p>
            <a:pPr lvl="1"/>
            <a:r>
              <a:rPr lang="nb-NO" sz="2400"/>
              <a:t>Assertiveness</a:t>
            </a:r>
          </a:p>
          <a:p>
            <a:pPr lvl="1"/>
            <a:r>
              <a:rPr lang="nb-NO" sz="2400"/>
              <a:t>Social Support (extraversion)</a:t>
            </a:r>
          </a:p>
          <a:p>
            <a:r>
              <a:rPr lang="nb-NO" sz="2400"/>
              <a:t>Easy way to increase SE is communication training</a:t>
            </a:r>
          </a:p>
        </p:txBody>
      </p:sp>
      <p:grpSp>
        <p:nvGrpSpPr>
          <p:cNvPr id="4" name="Group 3">
            <a:extLst>
              <a:ext uri="{FF2B5EF4-FFF2-40B4-BE49-F238E27FC236}">
                <a16:creationId xmlns:a16="http://schemas.microsoft.com/office/drawing/2014/main" id="{2ADAE01D-42FF-06E4-76B3-65BCBAA2A506}"/>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A2371B09-09D6-CF59-A4DA-35A4A807B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8ED662B-126C-D1B3-2638-2C66AFB347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90606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F202CD8A-8F00-7CFF-691F-1652E4B9D113}"/>
              </a:ext>
            </a:extLst>
          </p:cNvPr>
          <p:cNvPicPr>
            <a:picLocks noChangeAspect="1"/>
          </p:cNvPicPr>
          <p:nvPr/>
        </p:nvPicPr>
        <p:blipFill rotWithShape="1">
          <a:blip r:embed="rId2">
            <a:extLst>
              <a:ext uri="{28A0092B-C50C-407E-A947-70E740481C1C}">
                <a14:useLocalDpi xmlns:a14="http://schemas.microsoft.com/office/drawing/2010/main" val="0"/>
              </a:ext>
            </a:extLst>
          </a:blip>
          <a:srcRect l="13861" r="13861"/>
          <a:stretch/>
        </p:blipFill>
        <p:spPr>
          <a:xfrm>
            <a:off x="4228186" y="12"/>
            <a:ext cx="10402214" cy="8229588"/>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707921" cy="82296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4" name="Title 3">
            <a:extLst>
              <a:ext uri="{FF2B5EF4-FFF2-40B4-BE49-F238E27FC236}">
                <a16:creationId xmlns:a16="http://schemas.microsoft.com/office/drawing/2014/main" id="{4F43477C-4272-801B-8433-7CC5F9360330}"/>
              </a:ext>
            </a:extLst>
          </p:cNvPr>
          <p:cNvSpPr>
            <a:spLocks noGrp="1"/>
          </p:cNvSpPr>
          <p:nvPr>
            <p:ph type="ctrTitle"/>
          </p:nvPr>
        </p:nvSpPr>
        <p:spPr>
          <a:xfrm>
            <a:off x="573577" y="1346836"/>
            <a:ext cx="4828032" cy="3844961"/>
          </a:xfrm>
        </p:spPr>
        <p:txBody>
          <a:bodyPr anchor="b">
            <a:normAutofit/>
          </a:bodyPr>
          <a:lstStyle/>
          <a:p>
            <a:pPr algn="l"/>
            <a:r>
              <a:rPr lang="nb-NO" sz="5760"/>
              <a:t>Workplace Factors of Mental Health</a:t>
            </a:r>
          </a:p>
        </p:txBody>
      </p:sp>
      <p:sp>
        <p:nvSpPr>
          <p:cNvPr id="5" name="Subtitle 4">
            <a:extLst>
              <a:ext uri="{FF2B5EF4-FFF2-40B4-BE49-F238E27FC236}">
                <a16:creationId xmlns:a16="http://schemas.microsoft.com/office/drawing/2014/main" id="{34882ACC-2D00-5075-5671-5B56A3C0584C}"/>
              </a:ext>
            </a:extLst>
          </p:cNvPr>
          <p:cNvSpPr>
            <a:spLocks noGrp="1"/>
          </p:cNvSpPr>
          <p:nvPr>
            <p:ph type="subTitle" idx="1"/>
          </p:nvPr>
        </p:nvSpPr>
        <p:spPr>
          <a:xfrm>
            <a:off x="573577" y="5847507"/>
            <a:ext cx="4828031" cy="1449769"/>
          </a:xfrm>
        </p:spPr>
        <p:txBody>
          <a:bodyPr>
            <a:normAutofit/>
          </a:bodyPr>
          <a:lstStyle/>
          <a:p>
            <a:pPr algn="l"/>
            <a:endParaRPr lang="nb-NO" sz="24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grpSp>
        <p:nvGrpSpPr>
          <p:cNvPr id="3" name="Group 2">
            <a:extLst>
              <a:ext uri="{FF2B5EF4-FFF2-40B4-BE49-F238E27FC236}">
                <a16:creationId xmlns:a16="http://schemas.microsoft.com/office/drawing/2014/main" id="{7FC7A4A4-AC72-F6C5-3B5D-61A5E6037C2A}"/>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B35C0E7C-37D4-D54A-3057-27119FEF0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A686C99D-87F6-F8BC-386E-873E01AF77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1825531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4" name="Rectangle 4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6" name="Rectangle 4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8" name="Rectangle 4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645917" y="418639"/>
            <a:ext cx="12052828" cy="1053275"/>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n-US" sz="3720" b="1" cap="all" spc="90">
                <a:solidFill>
                  <a:srgbClr val="FFFFFF"/>
                </a:solidFill>
                <a:latin typeface="Calibri Light" panose="020F0302020204030204"/>
              </a:rPr>
              <a:t>FACTORS AFFECTING MENTAL HEALTH IN THE WORKPLACE</a:t>
            </a:r>
            <a:endParaRPr lang="en-US" sz="3720" b="1" i="1" cap="all" spc="90">
              <a:solidFill>
                <a:srgbClr val="FFFFFF"/>
              </a:solidFill>
              <a:latin typeface="Calibri Light" panose="020F03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392373" y="7198491"/>
            <a:ext cx="508628" cy="367970"/>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21715">
              <a:spcAft>
                <a:spcPts val="720"/>
              </a:spcAft>
              <a:defRPr/>
            </a:pPr>
            <a:fld id="{5FD45250-8870-034C-95D8-56645336F5DB}" type="slidenum">
              <a:rPr lang="en-US" sz="1422">
                <a:solidFill>
                  <a:srgbClr val="44546A">
                    <a:lumMod val="10000"/>
                  </a:srgbClr>
                </a:solidFill>
              </a:rPr>
              <a:pPr defTabSz="921715">
                <a:spcAft>
                  <a:spcPts val="720"/>
                </a:spcAft>
                <a:defRPr/>
              </a:pPr>
              <a:t>48</a:t>
            </a:fld>
            <a:endParaRPr lang="en-US" sz="1693">
              <a:solidFill>
                <a:srgbClr val="44546A">
                  <a:lumMod val="10000"/>
                </a:srgbClr>
              </a:solidFill>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59983" y="7224762"/>
            <a:ext cx="301430" cy="318794"/>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381842" y="7224762"/>
            <a:ext cx="301430" cy="318794"/>
          </a:xfrm>
          <a:prstGeom prst="rect">
            <a:avLst/>
          </a:prstGeom>
        </p:spPr>
      </p:pic>
      <p:sp>
        <p:nvSpPr>
          <p:cNvPr id="7" name="Title 1">
            <a:hlinkClick r:id="" action="ppaction://noaction"/>
            <a:extLst>
              <a:ext uri="{FF2B5EF4-FFF2-40B4-BE49-F238E27FC236}">
                <a16:creationId xmlns:a16="http://schemas.microsoft.com/office/drawing/2014/main" id="{D2582151-27E5-4684-B7C7-CA26C3CC37F2}"/>
              </a:ext>
            </a:extLst>
          </p:cNvPr>
          <p:cNvSpPr txBox="1">
            <a:spLocks/>
          </p:cNvSpPr>
          <p:nvPr/>
        </p:nvSpPr>
        <p:spPr>
          <a:xfrm>
            <a:off x="1468753" y="2535095"/>
            <a:ext cx="10791229" cy="1042840"/>
          </a:xfrm>
          <a:prstGeom prst="rect">
            <a:avLst/>
          </a:prstGeom>
        </p:spPr>
        <p:txBody>
          <a:bodyPr vert="horz" wrap="none" lIns="0" tIns="0" rIns="0" bIns="0" rtlCol="0" anchor="t" anchorCtr="0">
            <a:noAutofit/>
          </a:bodyPr>
          <a:lstStyle/>
          <a:p>
            <a:pPr defTabSz="921715">
              <a:spcBef>
                <a:spcPct val="0"/>
              </a:spcBef>
              <a:spcAft>
                <a:spcPts val="720"/>
              </a:spcAft>
            </a:pPr>
            <a:r>
              <a:rPr lang="en-GB" sz="2218" b="1" spc="50">
                <a:solidFill>
                  <a:srgbClr val="00598D"/>
                </a:solidFill>
                <a:latin typeface="Arial Narrow"/>
              </a:rPr>
              <a:t>Mental health problems can develop outside and inside of the workplace. There are several</a:t>
            </a:r>
            <a:br>
              <a:rPr lang="en-GB" sz="2218" b="1" spc="50">
                <a:solidFill>
                  <a:srgbClr val="00598D"/>
                </a:solidFill>
                <a:latin typeface="Arial Narrow"/>
              </a:rPr>
            </a:br>
            <a:r>
              <a:rPr lang="en-GB" sz="2218" b="1" spc="50">
                <a:solidFill>
                  <a:srgbClr val="00598D"/>
                </a:solidFill>
                <a:latin typeface="Arial Narrow"/>
              </a:rPr>
              <a:t>internal factors which can have a negative impact on your mental health and make it harder</a:t>
            </a:r>
            <a:br>
              <a:rPr lang="en-GB" sz="2218" b="1" spc="50">
                <a:solidFill>
                  <a:srgbClr val="00598D"/>
                </a:solidFill>
                <a:latin typeface="Arial Narrow"/>
              </a:rPr>
            </a:br>
            <a:r>
              <a:rPr lang="en-GB" sz="2218" b="1" spc="50">
                <a:solidFill>
                  <a:srgbClr val="00598D"/>
                </a:solidFill>
                <a:latin typeface="Arial Narrow"/>
              </a:rPr>
              <a:t>to cope. </a:t>
            </a:r>
            <a:r>
              <a:rPr lang="en-GB" sz="2218" b="1" spc="50">
                <a:solidFill>
                  <a:srgbClr val="555555"/>
                </a:solidFill>
                <a:latin typeface="Arial Narrow"/>
              </a:rPr>
              <a:t>Factors can include:</a:t>
            </a:r>
            <a:endParaRPr lang="en-GB" sz="2640" b="1" spc="60">
              <a:solidFill>
                <a:prstClr val="white">
                  <a:lumMod val="50000"/>
                </a:prstClr>
              </a:solidFill>
              <a:latin typeface="Arial Narrow"/>
              <a:cs typeface="Arial Narrow"/>
            </a:endParaRPr>
          </a:p>
        </p:txBody>
      </p:sp>
      <p:sp>
        <p:nvSpPr>
          <p:cNvPr id="10" name="Title 1">
            <a:hlinkClick r:id="" action="ppaction://noaction"/>
            <a:extLst>
              <a:ext uri="{FF2B5EF4-FFF2-40B4-BE49-F238E27FC236}">
                <a16:creationId xmlns:a16="http://schemas.microsoft.com/office/drawing/2014/main" id="{2BCFEC36-7E1F-4ADE-B76A-7C28A5A7413F}"/>
              </a:ext>
            </a:extLst>
          </p:cNvPr>
          <p:cNvSpPr txBox="1">
            <a:spLocks/>
          </p:cNvSpPr>
          <p:nvPr/>
        </p:nvSpPr>
        <p:spPr>
          <a:xfrm>
            <a:off x="1468754" y="3681048"/>
            <a:ext cx="4062781" cy="595384"/>
          </a:xfrm>
          <a:prstGeom prst="rect">
            <a:avLst/>
          </a:prstGeom>
        </p:spPr>
        <p:txBody>
          <a:bodyPr vert="horz" wrap="none" lIns="0" tIns="0" rIns="0" bIns="0" rtlCol="0" anchor="t" anchorCtr="0">
            <a:noAutofit/>
          </a:bodyPr>
          <a:lstStyle/>
          <a:p>
            <a:pPr defTabSz="921715">
              <a:spcBef>
                <a:spcPct val="0"/>
              </a:spcBef>
              <a:spcAft>
                <a:spcPts val="720"/>
              </a:spcAft>
            </a:pPr>
            <a:r>
              <a:rPr lang="en-US" sz="2016" b="1" spc="50">
                <a:solidFill>
                  <a:srgbClr val="44546A">
                    <a:lumMod val="10000"/>
                  </a:srgbClr>
                </a:solidFill>
                <a:latin typeface="Arial Narrow"/>
              </a:rPr>
              <a:t>• </a:t>
            </a:r>
            <a:r>
              <a:rPr lang="en-GB" sz="2016" b="1" spc="50">
                <a:solidFill>
                  <a:srgbClr val="44546A">
                    <a:lumMod val="10000"/>
                  </a:srgbClr>
                </a:solidFill>
                <a:latin typeface="Arial Narrow"/>
              </a:rPr>
              <a:t>Unmanageable workloads, long hours</a:t>
            </a:r>
            <a:br>
              <a:rPr lang="en-GB" sz="2016" b="1" spc="50">
                <a:solidFill>
                  <a:srgbClr val="44546A">
                    <a:lumMod val="10000"/>
                  </a:srgbClr>
                </a:solidFill>
                <a:latin typeface="Arial Narrow"/>
              </a:rPr>
            </a:br>
            <a:r>
              <a:rPr lang="en-GB" sz="2016" b="1" spc="50">
                <a:solidFill>
                  <a:srgbClr val="44546A">
                    <a:lumMod val="10000"/>
                  </a:srgbClr>
                </a:solidFill>
                <a:latin typeface="Arial Narrow"/>
              </a:rPr>
              <a:t>  and increasing pressures </a:t>
            </a:r>
            <a:endParaRPr lang="en-GB" sz="2400" b="1" spc="60">
              <a:solidFill>
                <a:srgbClr val="44546A">
                  <a:lumMod val="10000"/>
                </a:srgbClr>
              </a:solidFill>
              <a:latin typeface="Arial Narrow"/>
              <a:cs typeface="Arial Narrow"/>
            </a:endParaRPr>
          </a:p>
        </p:txBody>
      </p:sp>
      <p:cxnSp>
        <p:nvCxnSpPr>
          <p:cNvPr id="11" name="Straight Connector 10">
            <a:extLst>
              <a:ext uri="{FF2B5EF4-FFF2-40B4-BE49-F238E27FC236}">
                <a16:creationId xmlns:a16="http://schemas.microsoft.com/office/drawing/2014/main" id="{9E700B41-10E1-4B13-9897-8C1EA46A788F}"/>
              </a:ext>
            </a:extLst>
          </p:cNvPr>
          <p:cNvCxnSpPr>
            <a:cxnSpLocks/>
          </p:cNvCxnSpPr>
          <p:nvPr/>
        </p:nvCxnSpPr>
        <p:spPr>
          <a:xfrm>
            <a:off x="1468752" y="4417085"/>
            <a:ext cx="406278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a:hlinkClick r:id="" action="ppaction://noaction"/>
            <a:extLst>
              <a:ext uri="{FF2B5EF4-FFF2-40B4-BE49-F238E27FC236}">
                <a16:creationId xmlns:a16="http://schemas.microsoft.com/office/drawing/2014/main" id="{8AC195B5-8B44-47EE-9243-4B7679779D21}"/>
              </a:ext>
            </a:extLst>
          </p:cNvPr>
          <p:cNvSpPr txBox="1">
            <a:spLocks/>
          </p:cNvSpPr>
          <p:nvPr/>
        </p:nvSpPr>
        <p:spPr>
          <a:xfrm>
            <a:off x="1468754" y="5405120"/>
            <a:ext cx="4062781" cy="658252"/>
          </a:xfrm>
          <a:prstGeom prst="rect">
            <a:avLst/>
          </a:prstGeom>
        </p:spPr>
        <p:txBody>
          <a:bodyPr vert="horz" wrap="none" lIns="0" tIns="0" rIns="0" bIns="0" rtlCol="0" anchor="t" anchorCtr="0">
            <a:noAutofit/>
          </a:bodyPr>
          <a:lstStyle/>
          <a:p>
            <a:pPr defTabSz="921715">
              <a:spcBef>
                <a:spcPct val="0"/>
              </a:spcBef>
              <a:spcAft>
                <a:spcPts val="720"/>
              </a:spcAft>
            </a:pPr>
            <a:r>
              <a:rPr lang="en-US" sz="2016" b="1" spc="50">
                <a:solidFill>
                  <a:srgbClr val="44546A">
                    <a:lumMod val="10000"/>
                  </a:srgbClr>
                </a:solidFill>
                <a:latin typeface="Arial Narrow"/>
              </a:rPr>
              <a:t>• </a:t>
            </a:r>
            <a:r>
              <a:rPr lang="en-GB" sz="2016" spc="50">
                <a:solidFill>
                  <a:srgbClr val="44546A">
                    <a:lumMod val="10000"/>
                  </a:srgbClr>
                </a:solidFill>
                <a:latin typeface="Arial Narrow"/>
              </a:rPr>
              <a:t>Bullying, stigmatisation and bad</a:t>
            </a:r>
            <a:br>
              <a:rPr lang="en-GB" sz="2016" spc="50">
                <a:solidFill>
                  <a:srgbClr val="44546A">
                    <a:lumMod val="10000"/>
                  </a:srgbClr>
                </a:solidFill>
                <a:latin typeface="Arial Narrow"/>
              </a:rPr>
            </a:br>
            <a:r>
              <a:rPr lang="en-GB" sz="2016" spc="50">
                <a:solidFill>
                  <a:srgbClr val="44546A">
                    <a:lumMod val="10000"/>
                  </a:srgbClr>
                </a:solidFill>
                <a:latin typeface="Arial Narrow"/>
              </a:rPr>
              <a:t>  relationships with peers</a:t>
            </a:r>
            <a:br>
              <a:rPr lang="en-GB" sz="2016" b="1" spc="50">
                <a:solidFill>
                  <a:srgbClr val="44546A">
                    <a:lumMod val="10000"/>
                  </a:srgbClr>
                </a:solidFill>
                <a:latin typeface="Arial Narrow"/>
              </a:rPr>
            </a:br>
            <a:r>
              <a:rPr lang="en-GB" sz="2016" b="1" spc="50">
                <a:solidFill>
                  <a:srgbClr val="44546A">
                    <a:lumMod val="10000"/>
                  </a:srgbClr>
                </a:solidFill>
                <a:latin typeface="Arial Narrow"/>
              </a:rPr>
              <a:t>  </a:t>
            </a:r>
            <a:endParaRPr lang="en-GB" sz="2400" b="1" spc="60">
              <a:solidFill>
                <a:srgbClr val="44546A">
                  <a:lumMod val="10000"/>
                </a:srgbClr>
              </a:solidFill>
              <a:latin typeface="Arial Narrow"/>
              <a:cs typeface="Arial Narrow"/>
            </a:endParaRPr>
          </a:p>
        </p:txBody>
      </p:sp>
      <p:cxnSp>
        <p:nvCxnSpPr>
          <p:cNvPr id="13" name="Straight Connector 12">
            <a:extLst>
              <a:ext uri="{FF2B5EF4-FFF2-40B4-BE49-F238E27FC236}">
                <a16:creationId xmlns:a16="http://schemas.microsoft.com/office/drawing/2014/main" id="{D8FA1712-DCD8-41DA-B7D0-9F919B43D833}"/>
              </a:ext>
            </a:extLst>
          </p:cNvPr>
          <p:cNvCxnSpPr>
            <a:cxnSpLocks/>
          </p:cNvCxnSpPr>
          <p:nvPr/>
        </p:nvCxnSpPr>
        <p:spPr>
          <a:xfrm>
            <a:off x="1468752" y="6162935"/>
            <a:ext cx="406278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a:hlinkClick r:id="" action="ppaction://noaction"/>
            <a:extLst>
              <a:ext uri="{FF2B5EF4-FFF2-40B4-BE49-F238E27FC236}">
                <a16:creationId xmlns:a16="http://schemas.microsoft.com/office/drawing/2014/main" id="{415B5726-6087-4887-A5A2-9BDE95BF1D47}"/>
              </a:ext>
            </a:extLst>
          </p:cNvPr>
          <p:cNvSpPr txBox="1">
            <a:spLocks/>
          </p:cNvSpPr>
          <p:nvPr/>
        </p:nvSpPr>
        <p:spPr>
          <a:xfrm>
            <a:off x="1468752" y="4523656"/>
            <a:ext cx="4062784" cy="612781"/>
          </a:xfrm>
          <a:prstGeom prst="rect">
            <a:avLst/>
          </a:prstGeom>
        </p:spPr>
        <p:txBody>
          <a:bodyPr vert="horz" wrap="none" lIns="0" tIns="0" rIns="0" bIns="0" rtlCol="0" anchor="t" anchorCtr="0">
            <a:noAutofit/>
          </a:bodyPr>
          <a:lstStyle/>
          <a:p>
            <a:pPr defTabSz="921715">
              <a:spcBef>
                <a:spcPct val="0"/>
              </a:spcBef>
              <a:spcAft>
                <a:spcPts val="720"/>
              </a:spcAft>
            </a:pPr>
            <a:r>
              <a:rPr lang="en-US" sz="2016" b="1" spc="50">
                <a:solidFill>
                  <a:srgbClr val="44546A">
                    <a:lumMod val="10000"/>
                  </a:srgbClr>
                </a:solidFill>
                <a:latin typeface="Arial Narrow"/>
              </a:rPr>
              <a:t>• </a:t>
            </a:r>
            <a:r>
              <a:rPr lang="en-GB" sz="2016" b="1" spc="50">
                <a:solidFill>
                  <a:srgbClr val="44546A">
                    <a:lumMod val="10000"/>
                  </a:srgbClr>
                </a:solidFill>
                <a:latin typeface="Arial Narrow"/>
              </a:rPr>
              <a:t>Lack of control over work and poor</a:t>
            </a:r>
            <a:br>
              <a:rPr lang="en-GB" sz="2016" b="1" spc="50">
                <a:solidFill>
                  <a:srgbClr val="44546A">
                    <a:lumMod val="10000"/>
                  </a:srgbClr>
                </a:solidFill>
                <a:latin typeface="Arial Narrow"/>
              </a:rPr>
            </a:br>
            <a:r>
              <a:rPr lang="en-GB" sz="2016" b="1" spc="50">
                <a:solidFill>
                  <a:srgbClr val="44546A">
                    <a:lumMod val="10000"/>
                  </a:srgbClr>
                </a:solidFill>
                <a:latin typeface="Arial Narrow"/>
              </a:rPr>
              <a:t>  supervision from management </a:t>
            </a:r>
            <a:endParaRPr lang="en-GB" sz="2400" b="1" spc="60">
              <a:solidFill>
                <a:srgbClr val="44546A">
                  <a:lumMod val="10000"/>
                </a:srgbClr>
              </a:solidFill>
              <a:latin typeface="Arial Narrow"/>
              <a:cs typeface="Arial Narrow"/>
            </a:endParaRPr>
          </a:p>
        </p:txBody>
      </p:sp>
      <p:cxnSp>
        <p:nvCxnSpPr>
          <p:cNvPr id="18" name="Straight Connector 17">
            <a:extLst>
              <a:ext uri="{FF2B5EF4-FFF2-40B4-BE49-F238E27FC236}">
                <a16:creationId xmlns:a16="http://schemas.microsoft.com/office/drawing/2014/main" id="{948932F9-3E74-4709-A053-D711FD5BD5DA}"/>
              </a:ext>
            </a:extLst>
          </p:cNvPr>
          <p:cNvCxnSpPr>
            <a:cxnSpLocks/>
          </p:cNvCxnSpPr>
          <p:nvPr/>
        </p:nvCxnSpPr>
        <p:spPr>
          <a:xfrm>
            <a:off x="1468752" y="5264464"/>
            <a:ext cx="406278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itle 1">
            <a:hlinkClick r:id="" action="ppaction://noaction"/>
            <a:extLst>
              <a:ext uri="{FF2B5EF4-FFF2-40B4-BE49-F238E27FC236}">
                <a16:creationId xmlns:a16="http://schemas.microsoft.com/office/drawing/2014/main" id="{384F96FD-81CD-4853-BC53-C55005F3D686}"/>
              </a:ext>
            </a:extLst>
          </p:cNvPr>
          <p:cNvSpPr txBox="1">
            <a:spLocks/>
          </p:cNvSpPr>
          <p:nvPr/>
        </p:nvSpPr>
        <p:spPr>
          <a:xfrm>
            <a:off x="5818464" y="3681048"/>
            <a:ext cx="4217960" cy="595384"/>
          </a:xfrm>
          <a:prstGeom prst="rect">
            <a:avLst/>
          </a:prstGeom>
        </p:spPr>
        <p:txBody>
          <a:bodyPr vert="horz" wrap="none" lIns="0" tIns="0" rIns="0" bIns="0" rtlCol="0" anchor="t" anchorCtr="0">
            <a:noAutofit/>
          </a:bodyPr>
          <a:lstStyle/>
          <a:p>
            <a:pPr defTabSz="921715">
              <a:spcBef>
                <a:spcPct val="0"/>
              </a:spcBef>
              <a:spcAft>
                <a:spcPts val="720"/>
              </a:spcAft>
            </a:pPr>
            <a:r>
              <a:rPr lang="en-US" sz="2016" b="1" spc="50">
                <a:solidFill>
                  <a:srgbClr val="44546A">
                    <a:lumMod val="10000"/>
                  </a:srgbClr>
                </a:solidFill>
                <a:latin typeface="Arial Narrow"/>
              </a:rPr>
              <a:t>• </a:t>
            </a:r>
            <a:r>
              <a:rPr lang="en-GB" sz="2016" b="1" spc="50">
                <a:solidFill>
                  <a:srgbClr val="44546A">
                    <a:lumMod val="10000"/>
                  </a:srgbClr>
                </a:solidFill>
                <a:latin typeface="Arial Narrow"/>
              </a:rPr>
              <a:t>Lack of involvement when the workplace</a:t>
            </a:r>
            <a:br>
              <a:rPr lang="en-GB" sz="2016" b="1" spc="50">
                <a:solidFill>
                  <a:srgbClr val="44546A">
                    <a:lumMod val="10000"/>
                  </a:srgbClr>
                </a:solidFill>
                <a:latin typeface="Arial Narrow"/>
              </a:rPr>
            </a:br>
            <a:r>
              <a:rPr lang="en-GB" sz="2016" b="1" spc="50">
                <a:solidFill>
                  <a:srgbClr val="44546A">
                    <a:lumMod val="10000"/>
                  </a:srgbClr>
                </a:solidFill>
                <a:latin typeface="Arial Narrow"/>
              </a:rPr>
              <a:t>  is undergoing change</a:t>
            </a:r>
            <a:endParaRPr lang="en-GB" sz="2400" b="1" spc="60">
              <a:solidFill>
                <a:srgbClr val="44546A">
                  <a:lumMod val="10000"/>
                </a:srgbClr>
              </a:solidFill>
              <a:latin typeface="Arial Narrow"/>
              <a:cs typeface="Arial Narrow"/>
            </a:endParaRPr>
          </a:p>
        </p:txBody>
      </p:sp>
      <p:cxnSp>
        <p:nvCxnSpPr>
          <p:cNvPr id="25" name="Straight Connector 24">
            <a:extLst>
              <a:ext uri="{FF2B5EF4-FFF2-40B4-BE49-F238E27FC236}">
                <a16:creationId xmlns:a16="http://schemas.microsoft.com/office/drawing/2014/main" id="{4736606F-A66A-4C3D-9C82-8DEEB13B5AEE}"/>
              </a:ext>
            </a:extLst>
          </p:cNvPr>
          <p:cNvCxnSpPr>
            <a:cxnSpLocks/>
          </p:cNvCxnSpPr>
          <p:nvPr/>
        </p:nvCxnSpPr>
        <p:spPr>
          <a:xfrm>
            <a:off x="5818464" y="4417085"/>
            <a:ext cx="421796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Title 1">
            <a:hlinkClick r:id="" action="ppaction://noaction"/>
            <a:extLst>
              <a:ext uri="{FF2B5EF4-FFF2-40B4-BE49-F238E27FC236}">
                <a16:creationId xmlns:a16="http://schemas.microsoft.com/office/drawing/2014/main" id="{5DCA3A07-887C-4B5A-9BE1-358677165EBF}"/>
              </a:ext>
            </a:extLst>
          </p:cNvPr>
          <p:cNvSpPr txBox="1">
            <a:spLocks/>
          </p:cNvSpPr>
          <p:nvPr/>
        </p:nvSpPr>
        <p:spPr>
          <a:xfrm>
            <a:off x="5818464" y="5397949"/>
            <a:ext cx="4217960" cy="713893"/>
          </a:xfrm>
          <a:prstGeom prst="rect">
            <a:avLst/>
          </a:prstGeom>
        </p:spPr>
        <p:txBody>
          <a:bodyPr vert="horz" wrap="none" lIns="0" tIns="0" rIns="0" bIns="0" rtlCol="0" anchor="t" anchorCtr="0">
            <a:noAutofit/>
          </a:bodyPr>
          <a:lstStyle/>
          <a:p>
            <a:pPr defTabSz="921715">
              <a:spcBef>
                <a:spcPct val="0"/>
              </a:spcBef>
              <a:spcAft>
                <a:spcPts val="720"/>
              </a:spcAft>
            </a:pPr>
            <a:r>
              <a:rPr lang="en-US" sz="2016" b="1" spc="50">
                <a:solidFill>
                  <a:srgbClr val="44546A">
                    <a:lumMod val="10000"/>
                  </a:srgbClr>
                </a:solidFill>
                <a:latin typeface="Arial Narrow"/>
              </a:rPr>
              <a:t>• </a:t>
            </a:r>
            <a:r>
              <a:rPr lang="en-GB" sz="2016" spc="50">
                <a:solidFill>
                  <a:srgbClr val="44546A">
                    <a:lumMod val="10000"/>
                  </a:srgbClr>
                </a:solidFill>
                <a:latin typeface="Arial Narrow"/>
              </a:rPr>
              <a:t>Dangerous or poor physical working</a:t>
            </a:r>
            <a:br>
              <a:rPr lang="en-GB" sz="2016" spc="50">
                <a:solidFill>
                  <a:srgbClr val="44546A">
                    <a:lumMod val="10000"/>
                  </a:srgbClr>
                </a:solidFill>
                <a:latin typeface="Arial Narrow"/>
              </a:rPr>
            </a:br>
            <a:r>
              <a:rPr lang="en-GB" sz="2016" spc="50">
                <a:solidFill>
                  <a:srgbClr val="44546A">
                    <a:lumMod val="10000"/>
                  </a:srgbClr>
                </a:solidFill>
                <a:latin typeface="Arial Narrow"/>
              </a:rPr>
              <a:t>  environments</a:t>
            </a:r>
            <a:endParaRPr lang="en-GB" sz="2400" b="1" spc="60">
              <a:solidFill>
                <a:srgbClr val="44546A">
                  <a:lumMod val="10000"/>
                </a:srgbClr>
              </a:solidFill>
              <a:latin typeface="Arial Narrow"/>
              <a:cs typeface="Arial Narrow"/>
            </a:endParaRPr>
          </a:p>
        </p:txBody>
      </p:sp>
      <p:cxnSp>
        <p:nvCxnSpPr>
          <p:cNvPr id="32" name="Straight Connector 31">
            <a:extLst>
              <a:ext uri="{FF2B5EF4-FFF2-40B4-BE49-F238E27FC236}">
                <a16:creationId xmlns:a16="http://schemas.microsoft.com/office/drawing/2014/main" id="{499D4511-D9A1-4B84-915D-CB000B1B8EB3}"/>
              </a:ext>
            </a:extLst>
          </p:cNvPr>
          <p:cNvCxnSpPr>
            <a:cxnSpLocks/>
          </p:cNvCxnSpPr>
          <p:nvPr/>
        </p:nvCxnSpPr>
        <p:spPr>
          <a:xfrm>
            <a:off x="5803866" y="6162935"/>
            <a:ext cx="42325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Title 1">
            <a:hlinkClick r:id="" action="ppaction://noaction"/>
            <a:extLst>
              <a:ext uri="{FF2B5EF4-FFF2-40B4-BE49-F238E27FC236}">
                <a16:creationId xmlns:a16="http://schemas.microsoft.com/office/drawing/2014/main" id="{B41B73FC-05ED-48F6-9C0D-F80A3DED3CBB}"/>
              </a:ext>
            </a:extLst>
          </p:cNvPr>
          <p:cNvSpPr txBox="1">
            <a:spLocks/>
          </p:cNvSpPr>
          <p:nvPr/>
        </p:nvSpPr>
        <p:spPr>
          <a:xfrm>
            <a:off x="1468752" y="6295276"/>
            <a:ext cx="4062784" cy="293550"/>
          </a:xfrm>
          <a:prstGeom prst="rect">
            <a:avLst/>
          </a:prstGeom>
        </p:spPr>
        <p:txBody>
          <a:bodyPr vert="horz" wrap="none" lIns="0" tIns="0" rIns="0" bIns="0" rtlCol="0" anchor="t" anchorCtr="0">
            <a:noAutofit/>
          </a:bodyPr>
          <a:lstStyle/>
          <a:p>
            <a:pPr defTabSz="921715">
              <a:spcBef>
                <a:spcPct val="0"/>
              </a:spcBef>
              <a:spcAft>
                <a:spcPts val="720"/>
              </a:spcAft>
            </a:pPr>
            <a:r>
              <a:rPr lang="en-US" sz="2016" b="1" spc="50">
                <a:solidFill>
                  <a:srgbClr val="44546A">
                    <a:lumMod val="10000"/>
                  </a:srgbClr>
                </a:solidFill>
                <a:latin typeface="Arial Narrow"/>
              </a:rPr>
              <a:t>• </a:t>
            </a:r>
            <a:r>
              <a:rPr lang="en-GB" sz="2016" spc="50">
                <a:solidFill>
                  <a:srgbClr val="44546A">
                    <a:lumMod val="10000"/>
                  </a:srgbClr>
                </a:solidFill>
                <a:latin typeface="Arial Narrow"/>
              </a:rPr>
              <a:t>Traumatic experiences</a:t>
            </a:r>
            <a:endParaRPr lang="en-GB" sz="2400" b="1" spc="60">
              <a:solidFill>
                <a:srgbClr val="44546A">
                  <a:lumMod val="10000"/>
                </a:srgbClr>
              </a:solidFill>
              <a:latin typeface="Arial Narrow"/>
              <a:cs typeface="Arial Narrow"/>
            </a:endParaRPr>
          </a:p>
        </p:txBody>
      </p:sp>
      <p:cxnSp>
        <p:nvCxnSpPr>
          <p:cNvPr id="34" name="Straight Connector 33">
            <a:extLst>
              <a:ext uri="{FF2B5EF4-FFF2-40B4-BE49-F238E27FC236}">
                <a16:creationId xmlns:a16="http://schemas.microsoft.com/office/drawing/2014/main" id="{622EE7FA-AD01-4D56-8D7D-A03F996E514F}"/>
              </a:ext>
            </a:extLst>
          </p:cNvPr>
          <p:cNvCxnSpPr>
            <a:cxnSpLocks/>
          </p:cNvCxnSpPr>
          <p:nvPr/>
        </p:nvCxnSpPr>
        <p:spPr>
          <a:xfrm>
            <a:off x="1468754" y="6734842"/>
            <a:ext cx="406277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6" name="Title 1">
            <a:hlinkClick r:id="" action="ppaction://noaction"/>
            <a:extLst>
              <a:ext uri="{FF2B5EF4-FFF2-40B4-BE49-F238E27FC236}">
                <a16:creationId xmlns:a16="http://schemas.microsoft.com/office/drawing/2014/main" id="{4DA25AC6-8E92-4C05-A54A-0E7CFF0D3CAE}"/>
              </a:ext>
            </a:extLst>
          </p:cNvPr>
          <p:cNvSpPr txBox="1">
            <a:spLocks/>
          </p:cNvSpPr>
          <p:nvPr/>
        </p:nvSpPr>
        <p:spPr>
          <a:xfrm>
            <a:off x="5818464" y="4534695"/>
            <a:ext cx="4217960" cy="601742"/>
          </a:xfrm>
          <a:prstGeom prst="rect">
            <a:avLst/>
          </a:prstGeom>
        </p:spPr>
        <p:txBody>
          <a:bodyPr vert="horz" wrap="none" lIns="0" tIns="0" rIns="0" bIns="0" rtlCol="0" anchor="t" anchorCtr="0">
            <a:noAutofit/>
          </a:bodyPr>
          <a:lstStyle/>
          <a:p>
            <a:pPr defTabSz="921715">
              <a:spcBef>
                <a:spcPct val="0"/>
              </a:spcBef>
              <a:spcAft>
                <a:spcPts val="720"/>
              </a:spcAft>
            </a:pPr>
            <a:r>
              <a:rPr lang="en-US" sz="2016" b="1" spc="50">
                <a:solidFill>
                  <a:srgbClr val="44546A">
                    <a:lumMod val="10000"/>
                  </a:srgbClr>
                </a:solidFill>
                <a:latin typeface="Arial Narrow"/>
              </a:rPr>
              <a:t>• </a:t>
            </a:r>
            <a:r>
              <a:rPr lang="en-GB" sz="2016" spc="50">
                <a:solidFill>
                  <a:srgbClr val="44546A">
                    <a:lumMod val="10000"/>
                  </a:srgbClr>
                </a:solidFill>
                <a:latin typeface="Arial Narrow"/>
              </a:rPr>
              <a:t>Inadequate pay, problems receiving</a:t>
            </a:r>
            <a:br>
              <a:rPr lang="en-GB" sz="2016" spc="50">
                <a:solidFill>
                  <a:srgbClr val="44546A">
                    <a:lumMod val="10000"/>
                  </a:srgbClr>
                </a:solidFill>
                <a:latin typeface="Arial Narrow"/>
              </a:rPr>
            </a:br>
            <a:r>
              <a:rPr lang="en-GB" sz="2016" spc="50">
                <a:solidFill>
                  <a:srgbClr val="44546A">
                    <a:lumMod val="10000"/>
                  </a:srgbClr>
                </a:solidFill>
                <a:latin typeface="Arial Narrow"/>
              </a:rPr>
              <a:t>  pay and lack of reward and recognition</a:t>
            </a:r>
            <a:endParaRPr lang="en-GB" sz="2400" b="1" spc="60">
              <a:solidFill>
                <a:srgbClr val="44546A">
                  <a:lumMod val="10000"/>
                </a:srgbClr>
              </a:solidFill>
              <a:latin typeface="Arial Narrow"/>
              <a:cs typeface="Arial Narrow"/>
            </a:endParaRPr>
          </a:p>
        </p:txBody>
      </p:sp>
      <p:cxnSp>
        <p:nvCxnSpPr>
          <p:cNvPr id="37" name="Straight Connector 36">
            <a:extLst>
              <a:ext uri="{FF2B5EF4-FFF2-40B4-BE49-F238E27FC236}">
                <a16:creationId xmlns:a16="http://schemas.microsoft.com/office/drawing/2014/main" id="{403D9DC6-BAAA-4E00-A2B1-F0D4ADF48F82}"/>
              </a:ext>
            </a:extLst>
          </p:cNvPr>
          <p:cNvCxnSpPr>
            <a:cxnSpLocks/>
          </p:cNvCxnSpPr>
          <p:nvPr/>
        </p:nvCxnSpPr>
        <p:spPr>
          <a:xfrm>
            <a:off x="5803866" y="5264464"/>
            <a:ext cx="42325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E110C5D8-F95B-4B3D-8816-EEED45C90C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3349" y="3704608"/>
            <a:ext cx="2953937" cy="2757008"/>
          </a:xfrm>
          <a:prstGeom prst="roundRect">
            <a:avLst>
              <a:gd name="adj" fmla="val 5220"/>
            </a:avLst>
          </a:prstGeom>
          <a:solidFill>
            <a:srgbClr val="FFFFFF">
              <a:shade val="85000"/>
            </a:srgbClr>
          </a:solidFill>
          <a:ln>
            <a:noFill/>
          </a:ln>
          <a:effectLst/>
        </p:spPr>
      </p:pic>
      <p:grpSp>
        <p:nvGrpSpPr>
          <p:cNvPr id="2" name="Group 1">
            <a:extLst>
              <a:ext uri="{FF2B5EF4-FFF2-40B4-BE49-F238E27FC236}">
                <a16:creationId xmlns:a16="http://schemas.microsoft.com/office/drawing/2014/main" id="{D0DEC125-C784-3D14-10E6-187106D58E4F}"/>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3ACF052-35DB-7588-B103-8707EFF92D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4C16344-3268-7756-B61B-BBD8193B5A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66697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0-#ppt_w/2"/>
                                          </p:val>
                                        </p:tav>
                                        <p:tav tm="100000">
                                          <p:val>
                                            <p:strVal val="#ppt_x"/>
                                          </p:val>
                                        </p:tav>
                                      </p:tavLst>
                                    </p:anim>
                                    <p:anim calcmode="lin" valueType="num">
                                      <p:cBhvr additive="base">
                                        <p:cTn id="47"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2" presetClass="entr" presetSubtype="8" accel="50000" decel="5000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500" fill="hold"/>
                                        <p:tgtEl>
                                          <p:spTgt spid="37"/>
                                        </p:tgtEl>
                                        <p:attrNameLst>
                                          <p:attrName>ppt_x</p:attrName>
                                        </p:attrNameLst>
                                      </p:cBhvr>
                                      <p:tavLst>
                                        <p:tav tm="0">
                                          <p:val>
                                            <p:strVal val="0-#ppt_w/2"/>
                                          </p:val>
                                        </p:tav>
                                        <p:tav tm="100000">
                                          <p:val>
                                            <p:strVal val="#ppt_x"/>
                                          </p:val>
                                        </p:tav>
                                      </p:tavLst>
                                    </p:anim>
                                    <p:anim calcmode="lin" valueType="num">
                                      <p:cBhvr additive="base">
                                        <p:cTn id="65"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2" presetClass="entr" presetSubtype="8" accel="50000" decel="5000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0-#ppt_w/2"/>
                                          </p:val>
                                        </p:tav>
                                        <p:tav tm="100000">
                                          <p:val>
                                            <p:strVal val="#ppt_x"/>
                                          </p:val>
                                        </p:tav>
                                      </p:tavLst>
                                    </p:anim>
                                    <p:anim calcmode="lin" valueType="num">
                                      <p:cBhvr additive="base">
                                        <p:cTn id="7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7" grpId="0"/>
      <p:bldP spid="24" grpId="0"/>
      <p:bldP spid="31" grpId="0"/>
      <p:bldP spid="33" grpId="0"/>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8" name="Rectangle 4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7463790"/>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30876" y="5876638"/>
            <a:ext cx="322693" cy="34128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285393" y="5876638"/>
            <a:ext cx="322693" cy="341282"/>
          </a:xfrm>
          <a:prstGeom prst="rect">
            <a:avLst/>
          </a:prstGeom>
        </p:spPr>
      </p:pic>
      <p:sp>
        <p:nvSpPr>
          <p:cNvPr id="6" name="Title 1">
            <a:extLst>
              <a:ext uri="{FF2B5EF4-FFF2-40B4-BE49-F238E27FC236}">
                <a16:creationId xmlns:a16="http://schemas.microsoft.com/office/drawing/2014/main" id="{153E0D38-57B0-4C6A-A854-9B2117D16A38}"/>
              </a:ext>
            </a:extLst>
          </p:cNvPr>
          <p:cNvSpPr txBox="1">
            <a:spLocks/>
          </p:cNvSpPr>
          <p:nvPr/>
        </p:nvSpPr>
        <p:spPr>
          <a:xfrm>
            <a:off x="1556113" y="274321"/>
            <a:ext cx="6171767" cy="517818"/>
          </a:xfrm>
          <a:prstGeom prst="rect">
            <a:avLst/>
          </a:prstGeom>
        </p:spPr>
        <p:txBody>
          <a:bodyPr vert="horz" wrap="none" lIns="0" tIns="0" rIns="0" bIns="0" rtlCol="0" anchor="t" anchorCtr="0">
            <a:normAutofit/>
          </a:bodyPr>
          <a:lstStyle/>
          <a:p>
            <a:pPr defTabSz="976579">
              <a:spcBef>
                <a:spcPct val="0"/>
              </a:spcBef>
              <a:spcAft>
                <a:spcPts val="720"/>
              </a:spcAft>
            </a:pPr>
            <a:r>
              <a:rPr lang="en-US" sz="2990" b="1" cap="all" spc="80">
                <a:solidFill>
                  <a:srgbClr val="44546A">
                    <a:lumMod val="10000"/>
                  </a:srgbClr>
                </a:solidFill>
                <a:latin typeface="Arial Narrow"/>
              </a:rPr>
              <a:t>WORK-RELATED STATISTICS 2017/18</a:t>
            </a:r>
            <a:endParaRPr lang="en-US" sz="3360" b="1" i="1" cap="all" spc="90">
              <a:solidFill>
                <a:srgbClr val="44546A">
                  <a:lumMod val="10000"/>
                </a:srgbClr>
              </a:solidFill>
              <a:latin typeface="Arial Narrow"/>
              <a:cs typeface="Arial Narrow"/>
            </a:endParaRPr>
          </a:p>
        </p:txBody>
      </p:sp>
      <p:sp>
        <p:nvSpPr>
          <p:cNvPr id="22" name="Title 1">
            <a:hlinkClick r:id="" action="ppaction://noaction"/>
            <a:extLst>
              <a:ext uri="{FF2B5EF4-FFF2-40B4-BE49-F238E27FC236}">
                <a16:creationId xmlns:a16="http://schemas.microsoft.com/office/drawing/2014/main" id="{499EE366-594F-408D-8AC5-99FB9576ECF6}"/>
              </a:ext>
            </a:extLst>
          </p:cNvPr>
          <p:cNvSpPr txBox="1">
            <a:spLocks/>
          </p:cNvSpPr>
          <p:nvPr/>
        </p:nvSpPr>
        <p:spPr>
          <a:xfrm>
            <a:off x="1556111" y="932838"/>
            <a:ext cx="11372620" cy="420828"/>
          </a:xfrm>
          <a:prstGeom prst="rect">
            <a:avLst/>
          </a:prstGeom>
        </p:spPr>
        <p:txBody>
          <a:bodyPr vert="horz" wrap="none" lIns="0" tIns="0" rIns="0" bIns="0" rtlCol="0" anchor="t" anchorCtr="0">
            <a:noAutofit/>
          </a:bodyPr>
          <a:lstStyle/>
          <a:p>
            <a:pPr defTabSz="976579">
              <a:spcBef>
                <a:spcPct val="0"/>
              </a:spcBef>
              <a:spcAft>
                <a:spcPts val="720"/>
              </a:spcAft>
            </a:pPr>
            <a:r>
              <a:rPr lang="en-US" sz="2563" spc="54">
                <a:solidFill>
                  <a:srgbClr val="44546A">
                    <a:lumMod val="10000"/>
                  </a:srgbClr>
                </a:solidFill>
                <a:latin typeface="Arial Narrow"/>
              </a:rPr>
              <a:t>• </a:t>
            </a:r>
            <a:r>
              <a:rPr lang="en-GB" sz="2563" spc="54">
                <a:solidFill>
                  <a:srgbClr val="44546A">
                    <a:lumMod val="10000"/>
                  </a:srgbClr>
                </a:solidFill>
                <a:latin typeface="Arial Narrow"/>
              </a:rPr>
              <a:t>595,000 workers suffered from work-related stress, depression or anxiety</a:t>
            </a:r>
            <a:endParaRPr lang="en-GB" sz="2880" spc="60">
              <a:solidFill>
                <a:srgbClr val="44546A">
                  <a:lumMod val="10000"/>
                </a:srgbClr>
              </a:solidFill>
              <a:latin typeface="Arial Narrow"/>
              <a:cs typeface="Arial Narrow"/>
            </a:endParaRPr>
          </a:p>
        </p:txBody>
      </p:sp>
      <p:cxnSp>
        <p:nvCxnSpPr>
          <p:cNvPr id="23" name="Straight Connector 22">
            <a:extLst>
              <a:ext uri="{FF2B5EF4-FFF2-40B4-BE49-F238E27FC236}">
                <a16:creationId xmlns:a16="http://schemas.microsoft.com/office/drawing/2014/main" id="{8D09665B-70F4-4F0B-9190-330ADCEB6E55}"/>
              </a:ext>
            </a:extLst>
          </p:cNvPr>
          <p:cNvCxnSpPr>
            <a:cxnSpLocks/>
          </p:cNvCxnSpPr>
          <p:nvPr/>
        </p:nvCxnSpPr>
        <p:spPr>
          <a:xfrm>
            <a:off x="1556111" y="1492232"/>
            <a:ext cx="1137262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7" name="Title 1">
            <a:hlinkClick r:id="" action="ppaction://noaction"/>
            <a:extLst>
              <a:ext uri="{FF2B5EF4-FFF2-40B4-BE49-F238E27FC236}">
                <a16:creationId xmlns:a16="http://schemas.microsoft.com/office/drawing/2014/main" id="{2C8F33DB-2D12-475D-84C1-75A0CAB24F23}"/>
              </a:ext>
            </a:extLst>
          </p:cNvPr>
          <p:cNvSpPr txBox="1">
            <a:spLocks/>
          </p:cNvSpPr>
          <p:nvPr/>
        </p:nvSpPr>
        <p:spPr>
          <a:xfrm>
            <a:off x="1556114" y="2422602"/>
            <a:ext cx="11372617" cy="362698"/>
          </a:xfrm>
          <a:prstGeom prst="rect">
            <a:avLst/>
          </a:prstGeom>
        </p:spPr>
        <p:txBody>
          <a:bodyPr vert="horz" wrap="none" lIns="0" tIns="0" rIns="0" bIns="0" rtlCol="0" anchor="t" anchorCtr="0">
            <a:noAutofit/>
          </a:bodyPr>
          <a:lstStyle/>
          <a:p>
            <a:pPr defTabSz="976579">
              <a:spcBef>
                <a:spcPct val="0"/>
              </a:spcBef>
              <a:spcAft>
                <a:spcPts val="720"/>
              </a:spcAft>
            </a:pPr>
            <a:r>
              <a:rPr lang="en-US" sz="2563" spc="54">
                <a:solidFill>
                  <a:srgbClr val="44546A">
                    <a:lumMod val="10000"/>
                  </a:srgbClr>
                </a:solidFill>
                <a:latin typeface="Arial Narrow"/>
              </a:rPr>
              <a:t>• </a:t>
            </a:r>
            <a:r>
              <a:rPr lang="en-GB" sz="2563" spc="54">
                <a:solidFill>
                  <a:srgbClr val="44546A">
                    <a:lumMod val="10000"/>
                  </a:srgbClr>
                </a:solidFill>
                <a:latin typeface="Arial Narrow"/>
              </a:rPr>
              <a:t>15.4 million working days lost due to work-related stress, depression or anxiety</a:t>
            </a:r>
            <a:endParaRPr lang="en-GB" sz="2880" spc="60">
              <a:solidFill>
                <a:srgbClr val="44546A">
                  <a:lumMod val="10000"/>
                </a:srgbClr>
              </a:solidFill>
              <a:latin typeface="Arial Narrow"/>
              <a:cs typeface="Arial Narrow"/>
            </a:endParaRPr>
          </a:p>
        </p:txBody>
      </p:sp>
      <p:cxnSp>
        <p:nvCxnSpPr>
          <p:cNvPr id="30" name="Straight Connector 29">
            <a:extLst>
              <a:ext uri="{FF2B5EF4-FFF2-40B4-BE49-F238E27FC236}">
                <a16:creationId xmlns:a16="http://schemas.microsoft.com/office/drawing/2014/main" id="{66ACE962-6DFC-4694-B0B9-354C6A147B8E}"/>
              </a:ext>
            </a:extLst>
          </p:cNvPr>
          <p:cNvCxnSpPr>
            <a:cxnSpLocks/>
          </p:cNvCxnSpPr>
          <p:nvPr/>
        </p:nvCxnSpPr>
        <p:spPr>
          <a:xfrm>
            <a:off x="1556116" y="2991382"/>
            <a:ext cx="113726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itle 1">
            <a:hlinkClick r:id="" action="ppaction://noaction"/>
            <a:extLst>
              <a:ext uri="{FF2B5EF4-FFF2-40B4-BE49-F238E27FC236}">
                <a16:creationId xmlns:a16="http://schemas.microsoft.com/office/drawing/2014/main" id="{0E82DDE9-C3A9-4F9E-9A30-D3ADFFE54599}"/>
              </a:ext>
            </a:extLst>
          </p:cNvPr>
          <p:cNvSpPr txBox="1">
            <a:spLocks/>
          </p:cNvSpPr>
          <p:nvPr/>
        </p:nvSpPr>
        <p:spPr>
          <a:xfrm>
            <a:off x="1556111" y="3145313"/>
            <a:ext cx="11372616" cy="791410"/>
          </a:xfrm>
          <a:prstGeom prst="rect">
            <a:avLst/>
          </a:prstGeom>
        </p:spPr>
        <p:txBody>
          <a:bodyPr vert="horz" wrap="none" lIns="0" tIns="0" rIns="0" bIns="0" rtlCol="0" anchor="t" anchorCtr="0">
            <a:noAutofit/>
          </a:bodyPr>
          <a:lstStyle/>
          <a:p>
            <a:pPr defTabSz="976579">
              <a:spcBef>
                <a:spcPct val="0"/>
              </a:spcBef>
              <a:spcAft>
                <a:spcPts val="720"/>
              </a:spcAft>
            </a:pPr>
            <a:r>
              <a:rPr lang="en-US" sz="2563" spc="54">
                <a:solidFill>
                  <a:srgbClr val="44546A">
                    <a:lumMod val="10000"/>
                  </a:srgbClr>
                </a:solidFill>
                <a:latin typeface="Arial Narrow"/>
              </a:rPr>
              <a:t>• </a:t>
            </a:r>
            <a:r>
              <a:rPr lang="en-GB" sz="2563" spc="54">
                <a:solidFill>
                  <a:srgbClr val="44546A">
                    <a:lumMod val="10000"/>
                  </a:srgbClr>
                </a:solidFill>
                <a:latin typeface="Arial Narrow"/>
              </a:rPr>
              <a:t>Working days lost due to stress, depression or anxiety accounted for 57% of all working</a:t>
            </a:r>
            <a:br>
              <a:rPr lang="en-GB" sz="2563" spc="54">
                <a:solidFill>
                  <a:srgbClr val="44546A">
                    <a:lumMod val="10000"/>
                  </a:srgbClr>
                </a:solidFill>
                <a:latin typeface="Arial Narrow"/>
              </a:rPr>
            </a:br>
            <a:r>
              <a:rPr lang="en-GB" sz="2563" spc="54">
                <a:solidFill>
                  <a:srgbClr val="44546A">
                    <a:lumMod val="10000"/>
                  </a:srgbClr>
                </a:solidFill>
                <a:latin typeface="Arial Narrow"/>
              </a:rPr>
              <a:t>  days lost due to ill health</a:t>
            </a:r>
            <a:endParaRPr lang="en-GB" sz="2880" spc="60">
              <a:solidFill>
                <a:srgbClr val="44546A">
                  <a:lumMod val="10000"/>
                </a:srgbClr>
              </a:solidFill>
              <a:latin typeface="Arial Narrow"/>
              <a:cs typeface="Arial Narrow"/>
            </a:endParaRPr>
          </a:p>
        </p:txBody>
      </p:sp>
      <p:cxnSp>
        <p:nvCxnSpPr>
          <p:cNvPr id="39" name="Straight Connector 38">
            <a:extLst>
              <a:ext uri="{FF2B5EF4-FFF2-40B4-BE49-F238E27FC236}">
                <a16:creationId xmlns:a16="http://schemas.microsoft.com/office/drawing/2014/main" id="{890B6664-C265-4670-A9A6-971BA49545CA}"/>
              </a:ext>
            </a:extLst>
          </p:cNvPr>
          <p:cNvCxnSpPr>
            <a:cxnSpLocks/>
          </p:cNvCxnSpPr>
          <p:nvPr/>
        </p:nvCxnSpPr>
        <p:spPr>
          <a:xfrm>
            <a:off x="1556107" y="4097993"/>
            <a:ext cx="1137262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0" name="Title 1">
            <a:hlinkClick r:id="" action="ppaction://noaction"/>
            <a:extLst>
              <a:ext uri="{FF2B5EF4-FFF2-40B4-BE49-F238E27FC236}">
                <a16:creationId xmlns:a16="http://schemas.microsoft.com/office/drawing/2014/main" id="{DC8C7AB9-A68B-4254-950B-9B999A4ACB91}"/>
              </a:ext>
            </a:extLst>
          </p:cNvPr>
          <p:cNvSpPr txBox="1">
            <a:spLocks/>
          </p:cNvSpPr>
          <p:nvPr/>
        </p:nvSpPr>
        <p:spPr>
          <a:xfrm>
            <a:off x="1556118" y="4258828"/>
            <a:ext cx="11372614" cy="817769"/>
          </a:xfrm>
          <a:prstGeom prst="rect">
            <a:avLst/>
          </a:prstGeom>
        </p:spPr>
        <p:txBody>
          <a:bodyPr vert="horz" wrap="none" lIns="0" tIns="0" rIns="0" bIns="0" rtlCol="0" anchor="t" anchorCtr="0">
            <a:noAutofit/>
          </a:bodyPr>
          <a:lstStyle/>
          <a:p>
            <a:pPr defTabSz="976579">
              <a:spcBef>
                <a:spcPct val="0"/>
              </a:spcBef>
              <a:spcAft>
                <a:spcPts val="720"/>
              </a:spcAft>
            </a:pPr>
            <a:r>
              <a:rPr lang="en-US" sz="2563" spc="54">
                <a:solidFill>
                  <a:srgbClr val="44546A">
                    <a:lumMod val="10000"/>
                  </a:srgbClr>
                </a:solidFill>
                <a:latin typeface="Arial Narrow"/>
              </a:rPr>
              <a:t>• </a:t>
            </a:r>
            <a:r>
              <a:rPr lang="en-GB" sz="2563" spc="54">
                <a:solidFill>
                  <a:srgbClr val="44546A">
                    <a:lumMod val="10000"/>
                  </a:srgbClr>
                </a:solidFill>
                <a:latin typeface="Arial Narrow"/>
              </a:rPr>
              <a:t>The main cause of work-related stress, depression or anxiety was due to people’s</a:t>
            </a:r>
            <a:br>
              <a:rPr lang="en-GB" sz="2563" spc="54">
                <a:solidFill>
                  <a:srgbClr val="44546A">
                    <a:lumMod val="10000"/>
                  </a:srgbClr>
                </a:solidFill>
                <a:latin typeface="Arial Narrow"/>
              </a:rPr>
            </a:br>
            <a:r>
              <a:rPr lang="en-GB" sz="2563" spc="54">
                <a:solidFill>
                  <a:srgbClr val="44546A">
                    <a:lumMod val="10000"/>
                  </a:srgbClr>
                </a:solidFill>
                <a:latin typeface="Arial Narrow"/>
              </a:rPr>
              <a:t>  ‘workload’, accounting for 44% of all cases</a:t>
            </a:r>
            <a:endParaRPr lang="en-GB" sz="2880" spc="60">
              <a:solidFill>
                <a:srgbClr val="44546A">
                  <a:lumMod val="10000"/>
                </a:srgbClr>
              </a:solidFill>
              <a:latin typeface="Arial Narrow"/>
              <a:cs typeface="Arial Narrow"/>
            </a:endParaRPr>
          </a:p>
        </p:txBody>
      </p:sp>
      <p:cxnSp>
        <p:nvCxnSpPr>
          <p:cNvPr id="41" name="Straight Connector 40">
            <a:extLst>
              <a:ext uri="{FF2B5EF4-FFF2-40B4-BE49-F238E27FC236}">
                <a16:creationId xmlns:a16="http://schemas.microsoft.com/office/drawing/2014/main" id="{4AF45F8C-D030-4F72-8BC5-A33D5AAF12CE}"/>
              </a:ext>
            </a:extLst>
          </p:cNvPr>
          <p:cNvCxnSpPr>
            <a:cxnSpLocks/>
          </p:cNvCxnSpPr>
          <p:nvPr/>
        </p:nvCxnSpPr>
        <p:spPr>
          <a:xfrm>
            <a:off x="1556118" y="5223323"/>
            <a:ext cx="113726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hlinkClick r:id="" action="ppaction://noaction"/>
            <a:extLst>
              <a:ext uri="{FF2B5EF4-FFF2-40B4-BE49-F238E27FC236}">
                <a16:creationId xmlns:a16="http://schemas.microsoft.com/office/drawing/2014/main" id="{B09E2B2B-4087-49E6-B8AA-F510F38FA4A0}"/>
              </a:ext>
            </a:extLst>
          </p:cNvPr>
          <p:cNvSpPr txBox="1">
            <a:spLocks/>
          </p:cNvSpPr>
          <p:nvPr/>
        </p:nvSpPr>
        <p:spPr>
          <a:xfrm>
            <a:off x="1556114" y="1668914"/>
            <a:ext cx="11372617" cy="362698"/>
          </a:xfrm>
          <a:prstGeom prst="rect">
            <a:avLst/>
          </a:prstGeom>
        </p:spPr>
        <p:txBody>
          <a:bodyPr vert="horz" wrap="none" lIns="0" tIns="0" rIns="0" bIns="0" rtlCol="0" anchor="t" anchorCtr="0">
            <a:noAutofit/>
          </a:bodyPr>
          <a:lstStyle/>
          <a:p>
            <a:pPr defTabSz="976579">
              <a:spcBef>
                <a:spcPct val="0"/>
              </a:spcBef>
              <a:spcAft>
                <a:spcPts val="720"/>
              </a:spcAft>
            </a:pPr>
            <a:r>
              <a:rPr lang="en-US" sz="2563" spc="54">
                <a:solidFill>
                  <a:srgbClr val="44546A">
                    <a:lumMod val="10000"/>
                  </a:srgbClr>
                </a:solidFill>
                <a:latin typeface="Arial Narrow"/>
              </a:rPr>
              <a:t>• </a:t>
            </a:r>
            <a:r>
              <a:rPr lang="en-GB" sz="2563" spc="54">
                <a:solidFill>
                  <a:srgbClr val="44546A">
                    <a:lumMod val="10000"/>
                  </a:srgbClr>
                </a:solidFill>
                <a:latin typeface="Arial Narrow"/>
              </a:rPr>
              <a:t>239,000 workers suffered from a new case of work-related stress, depression or anxiety</a:t>
            </a:r>
            <a:endParaRPr lang="en-GB" sz="2880" spc="60">
              <a:solidFill>
                <a:srgbClr val="44546A">
                  <a:lumMod val="10000"/>
                </a:srgbClr>
              </a:solidFill>
              <a:latin typeface="Arial Narrow"/>
              <a:cs typeface="Arial Narrow"/>
            </a:endParaRPr>
          </a:p>
        </p:txBody>
      </p:sp>
      <p:cxnSp>
        <p:nvCxnSpPr>
          <p:cNvPr id="16" name="Straight Connector 15">
            <a:extLst>
              <a:ext uri="{FF2B5EF4-FFF2-40B4-BE49-F238E27FC236}">
                <a16:creationId xmlns:a16="http://schemas.microsoft.com/office/drawing/2014/main" id="{F6735F5E-A7DE-4378-8324-2648ABE92354}"/>
              </a:ext>
            </a:extLst>
          </p:cNvPr>
          <p:cNvCxnSpPr>
            <a:cxnSpLocks/>
          </p:cNvCxnSpPr>
          <p:nvPr/>
        </p:nvCxnSpPr>
        <p:spPr>
          <a:xfrm>
            <a:off x="1556114" y="2241301"/>
            <a:ext cx="1137261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AE856629-B986-1EBC-E7AE-E8FF7302A24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DCE33F2-8854-2C42-B837-DCFB53C454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9D0DBAC-A636-31EE-BA28-4A97258E35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07566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0-#ppt_w/2"/>
                                          </p:val>
                                        </p:tav>
                                        <p:tav tm="100000">
                                          <p:val>
                                            <p:strVal val="#ppt_x"/>
                                          </p:val>
                                        </p:tav>
                                      </p:tavLst>
                                    </p:anim>
                                    <p:anim calcmode="lin" valueType="num">
                                      <p:cBhvr additive="base">
                                        <p:cTn id="47"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8" grpId="0"/>
      <p:bldP spid="4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6357314" y="395021"/>
            <a:ext cx="7501332" cy="2139696"/>
          </a:xfrm>
        </p:spPr>
        <p:txBody>
          <a:bodyPr vert="horz" wrap="square" lIns="109728" tIns="54864" rIns="109728" bIns="54864" rtlCol="0" anchor="b" anchorCtr="0">
            <a:normAutofit/>
          </a:bodyPr>
          <a:lstStyle/>
          <a:p>
            <a:r>
              <a:rPr lang="en-US" sz="6480"/>
              <a:t>Mental health</a:t>
            </a:r>
          </a:p>
        </p:txBody>
      </p:sp>
      <p:pic>
        <p:nvPicPr>
          <p:cNvPr id="5" name="Picture 4">
            <a:extLst>
              <a:ext uri="{FF2B5EF4-FFF2-40B4-BE49-F238E27FC236}">
                <a16:creationId xmlns:a16="http://schemas.microsoft.com/office/drawing/2014/main" id="{E22A79F0-D1F3-2A40-864C-2A88394842F2}"/>
              </a:ext>
            </a:extLst>
          </p:cNvPr>
          <p:cNvPicPr>
            <a:picLocks noChangeAspect="1"/>
          </p:cNvPicPr>
          <p:nvPr/>
        </p:nvPicPr>
        <p:blipFill rotWithShape="1">
          <a:blip r:embed="rId3"/>
          <a:srcRect l="48656" r="411"/>
          <a:stretch/>
        </p:blipFill>
        <p:spPr>
          <a:xfrm>
            <a:off x="1" y="12"/>
            <a:ext cx="5588813" cy="822958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7315" y="2849936"/>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6357314" y="3247949"/>
            <a:ext cx="7501332" cy="4180637"/>
          </a:xfrm>
        </p:spPr>
        <p:txBody>
          <a:bodyPr vert="horz" lIns="109728" tIns="54864" rIns="109728" bIns="54864" rtlCol="0">
            <a:normAutofit/>
          </a:bodyPr>
          <a:lstStyle/>
          <a:p>
            <a:r>
              <a:rPr lang="en-US" sz="2280"/>
              <a:t>WHO (2014)</a:t>
            </a:r>
          </a:p>
          <a:p>
            <a:pPr lvl="1"/>
            <a:r>
              <a:rPr lang="en-US" sz="2280"/>
              <a:t>Mental health is defined as a state of well-being in which every individual realizes his or her own potential, can cope with the normal stresses of life, can work productively and fruitfully, and is able to make a contribution to her or his community.</a:t>
            </a:r>
          </a:p>
          <a:p>
            <a:pPr lvl="1"/>
            <a:endParaRPr lang="en-US" sz="2280"/>
          </a:p>
          <a:p>
            <a:pPr lvl="1"/>
            <a:r>
              <a:rPr lang="en-US" sz="2280"/>
              <a:t>The positive dimension of mental health is stressed in WHO's definition of health as contained in its constitution: "Health is a state of complete physical, mental and social well-being and not merely the absence of disease or infirmity."</a:t>
            </a:r>
          </a:p>
        </p:txBody>
      </p:sp>
      <p:grpSp>
        <p:nvGrpSpPr>
          <p:cNvPr id="4" name="Group 3">
            <a:extLst>
              <a:ext uri="{FF2B5EF4-FFF2-40B4-BE49-F238E27FC236}">
                <a16:creationId xmlns:a16="http://schemas.microsoft.com/office/drawing/2014/main" id="{6D8984B4-5AA8-CABA-A1AC-9129FAECA433}"/>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DA9C547-E2B2-BE6D-5D84-515461BD5C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D3004B18-DE9B-9E15-1E74-B5B02088C4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21793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8E8FB-5FA3-C1DB-8005-DA29EDEC153A}"/>
              </a:ext>
            </a:extLst>
          </p:cNvPr>
          <p:cNvPicPr>
            <a:picLocks noChangeAspect="1"/>
          </p:cNvPicPr>
          <p:nvPr/>
        </p:nvPicPr>
        <p:blipFill>
          <a:blip r:embed="rId3">
            <a:alphaModFix amt="19000"/>
          </a:blip>
          <a:stretch>
            <a:fillRect/>
          </a:stretch>
        </p:blipFill>
        <p:spPr>
          <a:xfrm>
            <a:off x="1206118" y="42079"/>
            <a:ext cx="17830800" cy="11887200"/>
          </a:xfrm>
          <a:prstGeom prst="rect">
            <a:avLst/>
          </a:prstGeom>
        </p:spPr>
      </p:pic>
      <p:sp>
        <p:nvSpPr>
          <p:cNvPr id="2" name="Title 1">
            <a:extLst>
              <a:ext uri="{FF2B5EF4-FFF2-40B4-BE49-F238E27FC236}">
                <a16:creationId xmlns:a16="http://schemas.microsoft.com/office/drawing/2014/main" id="{57AE241E-714A-9933-AB79-E639B6103BFC}"/>
              </a:ext>
            </a:extLst>
          </p:cNvPr>
          <p:cNvSpPr>
            <a:spLocks noGrp="1"/>
          </p:cNvSpPr>
          <p:nvPr>
            <p:ph type="title"/>
          </p:nvPr>
        </p:nvSpPr>
        <p:spPr/>
        <p:txBody>
          <a:bodyPr/>
          <a:lstStyle/>
          <a:p>
            <a:r>
              <a:rPr lang="en-US" b="0" i="0" dirty="0">
                <a:solidFill>
                  <a:srgbClr val="222222"/>
                </a:solidFill>
                <a:effectLst/>
                <a:latin typeface="Arial" panose="020B0604020202020204" pitchFamily="34" charset="0"/>
              </a:rPr>
              <a:t>Shropshire, J., &amp; Kadlec, C. (2012). </a:t>
            </a:r>
            <a:endParaRPr lang="nb-NO" dirty="0"/>
          </a:p>
        </p:txBody>
      </p:sp>
      <p:sp>
        <p:nvSpPr>
          <p:cNvPr id="3" name="Content Placeholder 2">
            <a:extLst>
              <a:ext uri="{FF2B5EF4-FFF2-40B4-BE49-F238E27FC236}">
                <a16:creationId xmlns:a16="http://schemas.microsoft.com/office/drawing/2014/main" id="{1A6F7B13-7114-EFA5-9798-DECF1228B4D7}"/>
              </a:ext>
            </a:extLst>
          </p:cNvPr>
          <p:cNvSpPr>
            <a:spLocks noGrp="1"/>
          </p:cNvSpPr>
          <p:nvPr>
            <p:ph idx="1"/>
          </p:nvPr>
        </p:nvSpPr>
        <p:spPr>
          <a:xfrm>
            <a:off x="650712" y="1510232"/>
            <a:ext cx="8599615" cy="6195263"/>
          </a:xfrm>
        </p:spPr>
        <p:txBody>
          <a:bodyPr>
            <a:normAutofit lnSpcReduction="10000"/>
          </a:bodyPr>
          <a:lstStyle/>
          <a:p>
            <a:r>
              <a:rPr lang="en-US" dirty="0"/>
              <a:t>H1: When distress reaches a level individuals cannot cope with, it will have a positive influence on intention to leave the IT field.</a:t>
            </a:r>
          </a:p>
          <a:p>
            <a:pPr lvl="1"/>
            <a:r>
              <a:rPr lang="en-US" dirty="0"/>
              <a:t>increased absenteeism, high turnover, emotional exhaustion, deteriorating personal health, reduced organizational commitment , lower job performance</a:t>
            </a:r>
          </a:p>
          <a:p>
            <a:r>
              <a:rPr lang="en-US" dirty="0"/>
              <a:t>H2: Job insecurity will have a positive influence on intention to leave the IT field</a:t>
            </a:r>
          </a:p>
          <a:p>
            <a:r>
              <a:rPr lang="en-US" dirty="0"/>
              <a:t>H3: Burnout will have a positive influence on intention to leave the IT field. </a:t>
            </a:r>
          </a:p>
          <a:p>
            <a:r>
              <a:rPr lang="en-US" dirty="0"/>
              <a:t>H4: The relationship between stress, job insecurity, burnout, and career change will strengthen when IT worker age is lower</a:t>
            </a:r>
            <a:endParaRPr lang="nb-NO" dirty="0"/>
          </a:p>
        </p:txBody>
      </p:sp>
      <p:pic>
        <p:nvPicPr>
          <p:cNvPr id="5" name="Picture 4">
            <a:extLst>
              <a:ext uri="{FF2B5EF4-FFF2-40B4-BE49-F238E27FC236}">
                <a16:creationId xmlns:a16="http://schemas.microsoft.com/office/drawing/2014/main" id="{E5FD1674-2C49-1EEB-887D-1AC2DAEE79C4}"/>
              </a:ext>
            </a:extLst>
          </p:cNvPr>
          <p:cNvPicPr>
            <a:picLocks noChangeAspect="1"/>
          </p:cNvPicPr>
          <p:nvPr/>
        </p:nvPicPr>
        <p:blipFill>
          <a:blip r:embed="rId4"/>
          <a:stretch>
            <a:fillRect/>
          </a:stretch>
        </p:blipFill>
        <p:spPr>
          <a:xfrm>
            <a:off x="9250327" y="2307681"/>
            <a:ext cx="5088139" cy="3913952"/>
          </a:xfrm>
          <a:prstGeom prst="rect">
            <a:avLst/>
          </a:prstGeom>
        </p:spPr>
      </p:pic>
    </p:spTree>
    <p:extLst>
      <p:ext uri="{BB962C8B-B14F-4D97-AF65-F5344CB8AC3E}">
        <p14:creationId xmlns:p14="http://schemas.microsoft.com/office/powerpoint/2010/main" val="361601376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ACFD5-6BDF-5476-38AA-5CD099321E0B}"/>
              </a:ext>
            </a:extLst>
          </p:cNvPr>
          <p:cNvPicPr>
            <a:picLocks noChangeAspect="1"/>
          </p:cNvPicPr>
          <p:nvPr/>
        </p:nvPicPr>
        <p:blipFill>
          <a:blip r:embed="rId2"/>
          <a:stretch>
            <a:fillRect/>
          </a:stretch>
        </p:blipFill>
        <p:spPr>
          <a:xfrm>
            <a:off x="457200" y="184784"/>
            <a:ext cx="13716000" cy="7715250"/>
          </a:xfrm>
          <a:prstGeom prst="rect">
            <a:avLst/>
          </a:prstGeom>
        </p:spPr>
      </p:pic>
      <p:sp>
        <p:nvSpPr>
          <p:cNvPr id="2" name="Title 1">
            <a:extLst>
              <a:ext uri="{FF2B5EF4-FFF2-40B4-BE49-F238E27FC236}">
                <a16:creationId xmlns:a16="http://schemas.microsoft.com/office/drawing/2014/main" id="{4030834F-C40E-9AE7-3E30-6B73B507792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158F561-F87C-344D-002A-6A6E63AF8F90}"/>
              </a:ext>
            </a:extLst>
          </p:cNvPr>
          <p:cNvSpPr>
            <a:spLocks noGrp="1"/>
          </p:cNvSpPr>
          <p:nvPr>
            <p:ph idx="1"/>
          </p:nvPr>
        </p:nvSpPr>
        <p:spPr/>
        <p:txBody>
          <a:bodyPr/>
          <a:lstStyle/>
          <a:p>
            <a:endParaRPr lang="nb-NO" dirty="0"/>
          </a:p>
        </p:txBody>
      </p:sp>
      <p:pic>
        <p:nvPicPr>
          <p:cNvPr id="5" name="Picture 4">
            <a:extLst>
              <a:ext uri="{FF2B5EF4-FFF2-40B4-BE49-F238E27FC236}">
                <a16:creationId xmlns:a16="http://schemas.microsoft.com/office/drawing/2014/main" id="{9F8E39FA-0F01-694C-4589-6B11D9C7F8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5863" y="1057218"/>
            <a:ext cx="7944030" cy="6477439"/>
          </a:xfrm>
          <a:prstGeom prst="rect">
            <a:avLst/>
          </a:prstGeom>
        </p:spPr>
      </p:pic>
    </p:spTree>
    <p:extLst>
      <p:ext uri="{BB962C8B-B14F-4D97-AF65-F5344CB8AC3E}">
        <p14:creationId xmlns:p14="http://schemas.microsoft.com/office/powerpoint/2010/main" val="204759634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2CDBC0-2BE8-3E40-8C1A-A36D93762102}"/>
              </a:ext>
            </a:extLst>
          </p:cNvPr>
          <p:cNvPicPr>
            <a:picLocks noChangeAspect="1"/>
          </p:cNvPicPr>
          <p:nvPr/>
        </p:nvPicPr>
        <p:blipFill>
          <a:blip r:embed="rId3"/>
          <a:stretch>
            <a:fillRect/>
          </a:stretch>
        </p:blipFill>
        <p:spPr>
          <a:xfrm>
            <a:off x="0" y="982980"/>
            <a:ext cx="14630400" cy="6263640"/>
          </a:xfrm>
          <a:prstGeom prst="rect">
            <a:avLst/>
          </a:prstGeom>
        </p:spPr>
      </p:pic>
      <p:sp>
        <p:nvSpPr>
          <p:cNvPr id="2" name="Title 1">
            <a:extLst>
              <a:ext uri="{FF2B5EF4-FFF2-40B4-BE49-F238E27FC236}">
                <a16:creationId xmlns:a16="http://schemas.microsoft.com/office/drawing/2014/main" id="{C00A22ED-2757-54B2-7496-DD63E411F958}"/>
              </a:ext>
            </a:extLst>
          </p:cNvPr>
          <p:cNvSpPr>
            <a:spLocks noGrp="1"/>
          </p:cNvSpPr>
          <p:nvPr>
            <p:ph type="title"/>
          </p:nvPr>
        </p:nvSpPr>
        <p:spPr/>
        <p:txBody>
          <a:bodyPr/>
          <a:lstStyle/>
          <a:p>
            <a:r>
              <a:rPr lang="en-US" dirty="0"/>
              <a:t>Job Resources</a:t>
            </a:r>
            <a:endParaRPr lang="nb-NO" dirty="0"/>
          </a:p>
        </p:txBody>
      </p:sp>
      <p:pic>
        <p:nvPicPr>
          <p:cNvPr id="7" name="Content Placeholder 6">
            <a:extLst>
              <a:ext uri="{FF2B5EF4-FFF2-40B4-BE49-F238E27FC236}">
                <a16:creationId xmlns:a16="http://schemas.microsoft.com/office/drawing/2014/main" id="{BBF70AA5-424D-EAFB-4506-9A5C62AB92BA}"/>
              </a:ext>
            </a:extLst>
          </p:cNvPr>
          <p:cNvPicPr>
            <a:picLocks noGrp="1" noChangeAspect="1"/>
          </p:cNvPicPr>
          <p:nvPr>
            <p:ph idx="1"/>
          </p:nvPr>
        </p:nvPicPr>
        <p:blipFill>
          <a:blip r:embed="rId4"/>
          <a:stretch>
            <a:fillRect/>
          </a:stretch>
        </p:blipFill>
        <p:spPr>
          <a:xfrm>
            <a:off x="8427681" y="2477245"/>
            <a:ext cx="5567186" cy="3463774"/>
          </a:xfrm>
        </p:spPr>
      </p:pic>
      <p:pic>
        <p:nvPicPr>
          <p:cNvPr id="5" name="Picture 4">
            <a:extLst>
              <a:ext uri="{FF2B5EF4-FFF2-40B4-BE49-F238E27FC236}">
                <a16:creationId xmlns:a16="http://schemas.microsoft.com/office/drawing/2014/main" id="{048209DF-FDA4-A613-FEA5-A56125D550D5}"/>
              </a:ext>
            </a:extLst>
          </p:cNvPr>
          <p:cNvPicPr>
            <a:picLocks noChangeAspect="1"/>
          </p:cNvPicPr>
          <p:nvPr/>
        </p:nvPicPr>
        <p:blipFill>
          <a:blip r:embed="rId5"/>
          <a:stretch>
            <a:fillRect/>
          </a:stretch>
        </p:blipFill>
        <p:spPr>
          <a:xfrm>
            <a:off x="389871" y="1921943"/>
            <a:ext cx="5372850" cy="2149140"/>
          </a:xfrm>
          <a:prstGeom prst="rect">
            <a:avLst/>
          </a:prstGeom>
        </p:spPr>
      </p:pic>
      <p:pic>
        <p:nvPicPr>
          <p:cNvPr id="9" name="Picture 8">
            <a:extLst>
              <a:ext uri="{FF2B5EF4-FFF2-40B4-BE49-F238E27FC236}">
                <a16:creationId xmlns:a16="http://schemas.microsoft.com/office/drawing/2014/main" id="{7D45CF33-C74C-90BF-400C-898998978BB9}"/>
              </a:ext>
            </a:extLst>
          </p:cNvPr>
          <p:cNvPicPr>
            <a:picLocks noChangeAspect="1"/>
          </p:cNvPicPr>
          <p:nvPr/>
        </p:nvPicPr>
        <p:blipFill>
          <a:blip r:embed="rId6"/>
          <a:stretch>
            <a:fillRect/>
          </a:stretch>
        </p:blipFill>
        <p:spPr>
          <a:xfrm>
            <a:off x="2649176" y="4821382"/>
            <a:ext cx="5361419" cy="2046256"/>
          </a:xfrm>
          <a:prstGeom prst="rect">
            <a:avLst/>
          </a:prstGeom>
        </p:spPr>
      </p:pic>
    </p:spTree>
    <p:extLst>
      <p:ext uri="{BB962C8B-B14F-4D97-AF65-F5344CB8AC3E}">
        <p14:creationId xmlns:p14="http://schemas.microsoft.com/office/powerpoint/2010/main" val="236110478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85F20-14C2-E600-B306-8BA10087C198}"/>
              </a:ext>
            </a:extLst>
          </p:cNvPr>
          <p:cNvPicPr>
            <a:picLocks noChangeAspect="1"/>
          </p:cNvPicPr>
          <p:nvPr/>
        </p:nvPicPr>
        <p:blipFill>
          <a:blip r:embed="rId3"/>
          <a:stretch>
            <a:fillRect/>
          </a:stretch>
        </p:blipFill>
        <p:spPr>
          <a:xfrm>
            <a:off x="159026" y="0"/>
            <a:ext cx="14312348" cy="8229600"/>
          </a:xfrm>
          <a:prstGeom prst="rect">
            <a:avLst/>
          </a:prstGeom>
        </p:spPr>
      </p:pic>
      <p:pic>
        <p:nvPicPr>
          <p:cNvPr id="1026" name="Picture 2" descr="Ijerph 16 03370 g001">
            <a:extLst>
              <a:ext uri="{FF2B5EF4-FFF2-40B4-BE49-F238E27FC236}">
                <a16:creationId xmlns:a16="http://schemas.microsoft.com/office/drawing/2014/main" id="{7B699C4E-3389-900A-AC9B-39A70E28F3E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58081" y="1402080"/>
            <a:ext cx="6470582" cy="5145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9C548A-62B3-FD3E-108E-9E08DB246876}"/>
              </a:ext>
            </a:extLst>
          </p:cNvPr>
          <p:cNvSpPr txBox="1"/>
          <p:nvPr/>
        </p:nvSpPr>
        <p:spPr>
          <a:xfrm>
            <a:off x="552746" y="4389120"/>
            <a:ext cx="5184753" cy="1126462"/>
          </a:xfrm>
          <a:prstGeom prst="rect">
            <a:avLst/>
          </a:prstGeom>
          <a:noFill/>
        </p:spPr>
        <p:txBody>
          <a:bodyPr wrap="none" rtlCol="0">
            <a:spAutoFit/>
          </a:bodyPr>
          <a:lstStyle/>
          <a:p>
            <a:pPr defTabSz="1097280"/>
            <a:r>
              <a:rPr lang="nb-NO" sz="3360" dirty="0">
                <a:solidFill>
                  <a:prstClr val="white"/>
                </a:solidFill>
                <a:latin typeface="Calibri" panose="020F0502020204030204"/>
              </a:rPr>
              <a:t>Job-Demands Control Model</a:t>
            </a:r>
          </a:p>
          <a:p>
            <a:pPr defTabSz="1097280"/>
            <a:r>
              <a:rPr lang="nb-NO" sz="3360" dirty="0">
                <a:solidFill>
                  <a:prstClr val="white"/>
                </a:solidFill>
                <a:latin typeface="Calibri" panose="020F0502020204030204"/>
              </a:rPr>
              <a:t>Karasek, 1990</a:t>
            </a:r>
          </a:p>
        </p:txBody>
      </p:sp>
      <p:grpSp>
        <p:nvGrpSpPr>
          <p:cNvPr id="3" name="Group 2">
            <a:extLst>
              <a:ext uri="{FF2B5EF4-FFF2-40B4-BE49-F238E27FC236}">
                <a16:creationId xmlns:a16="http://schemas.microsoft.com/office/drawing/2014/main" id="{D6B04BA6-9DC1-4366-C747-25F7EC8EB0B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9D4034D7-7445-2D57-2B7E-8E45898776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E95246B-E001-7EAF-BBB0-EE28DDDD33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6575394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9CA3-5DB2-C7A8-3C51-34E717768A5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509532C4-F757-173D-A356-188A975FC342}"/>
              </a:ext>
            </a:extLst>
          </p:cNvPr>
          <p:cNvSpPr>
            <a:spLocks noGrp="1"/>
          </p:cNvSpPr>
          <p:nvPr>
            <p:ph idx="1"/>
          </p:nvPr>
        </p:nvSpPr>
        <p:spPr>
          <a:xfrm>
            <a:off x="614579" y="1482218"/>
            <a:ext cx="3787300" cy="6195263"/>
          </a:xfrm>
        </p:spPr>
        <p:txBody>
          <a:bodyPr/>
          <a:lstStyle/>
          <a:p>
            <a:r>
              <a:rPr lang="nb-NO" dirty="0"/>
              <a:t>Resources</a:t>
            </a:r>
          </a:p>
          <a:p>
            <a:pPr lvl="1"/>
            <a:r>
              <a:rPr lang="nb-NO" dirty="0"/>
              <a:t>Personal</a:t>
            </a:r>
          </a:p>
          <a:p>
            <a:pPr lvl="2"/>
            <a:r>
              <a:rPr lang="nb-NO" dirty="0" err="1"/>
              <a:t>Self-efficacy</a:t>
            </a:r>
            <a:endParaRPr lang="nb-NO" dirty="0"/>
          </a:p>
          <a:p>
            <a:pPr lvl="2"/>
            <a:endParaRPr lang="nb-NO" dirty="0"/>
          </a:p>
          <a:p>
            <a:pPr lvl="1"/>
            <a:r>
              <a:rPr lang="nb-NO" dirty="0" err="1"/>
              <a:t>Work</a:t>
            </a:r>
            <a:endParaRPr lang="nb-NO" dirty="0"/>
          </a:p>
          <a:p>
            <a:pPr lvl="2"/>
            <a:r>
              <a:rPr lang="nb-NO" dirty="0" err="1"/>
              <a:t>Leadership</a:t>
            </a:r>
            <a:endParaRPr lang="nb-NO" dirty="0"/>
          </a:p>
          <a:p>
            <a:pPr lvl="2"/>
            <a:r>
              <a:rPr lang="nb-NO" dirty="0"/>
              <a:t>Support</a:t>
            </a:r>
          </a:p>
        </p:txBody>
      </p:sp>
      <p:pic>
        <p:nvPicPr>
          <p:cNvPr id="4" name="Picture 4" descr="Power of Control: The Positive Correlation Between Autonomy &amp; Work  Engagement - Prevue HR">
            <a:extLst>
              <a:ext uri="{FF2B5EF4-FFF2-40B4-BE49-F238E27FC236}">
                <a16:creationId xmlns:a16="http://schemas.microsoft.com/office/drawing/2014/main" id="{CC35B90B-585E-BE0A-9CC1-DA4F524F64A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67710" y="905893"/>
            <a:ext cx="9962690" cy="619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46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RISE</a:t>
            </a:r>
            <a:br>
              <a:rPr lang="nb-NO" dirty="0"/>
            </a:br>
            <a:r>
              <a:rPr lang="nb-NO" dirty="0" err="1"/>
              <a:t>Relation-inferred</a:t>
            </a:r>
            <a:r>
              <a:rPr lang="nb-NO" dirty="0"/>
              <a:t> </a:t>
            </a:r>
            <a:r>
              <a:rPr lang="nb-NO" dirty="0" err="1"/>
              <a:t>Self-efficacy</a:t>
            </a:r>
            <a:r>
              <a:rPr lang="nb-NO" dirty="0"/>
              <a:t> </a:t>
            </a:r>
            <a:r>
              <a:rPr lang="nb-NO" sz="3240" dirty="0"/>
              <a:t>(Lent &amp; Lopez 2002)</a:t>
            </a:r>
          </a:p>
        </p:txBody>
      </p:sp>
      <p:sp>
        <p:nvSpPr>
          <p:cNvPr id="3" name="Plassholder for innhold 2"/>
          <p:cNvSpPr>
            <a:spLocks noGrp="1"/>
          </p:cNvSpPr>
          <p:nvPr>
            <p:ph sz="half" idx="1"/>
          </p:nvPr>
        </p:nvSpPr>
        <p:spPr/>
        <p:txBody>
          <a:bodyPr/>
          <a:lstStyle/>
          <a:p>
            <a:r>
              <a:rPr lang="nb-NO" dirty="0" err="1"/>
              <a:t>Scaffolding</a:t>
            </a:r>
            <a:r>
              <a:rPr lang="nb-NO" dirty="0"/>
              <a:t> (</a:t>
            </a:r>
            <a:r>
              <a:rPr lang="nb-NO" dirty="0" err="1"/>
              <a:t>Vygotsky</a:t>
            </a:r>
            <a:r>
              <a:rPr lang="nb-NO" dirty="0"/>
              <a:t>, 1987)</a:t>
            </a:r>
          </a:p>
          <a:p>
            <a:r>
              <a:rPr lang="nb-NO" dirty="0" err="1"/>
              <a:t>Unique</a:t>
            </a:r>
            <a:r>
              <a:rPr lang="nb-NO" dirty="0"/>
              <a:t> relationships</a:t>
            </a:r>
          </a:p>
          <a:p>
            <a:pPr lvl="1"/>
            <a:endParaRPr lang="nb-NO" dirty="0"/>
          </a:p>
          <a:p>
            <a:r>
              <a:rPr lang="nb-NO" dirty="0"/>
              <a:t>SE</a:t>
            </a:r>
          </a:p>
          <a:p>
            <a:pPr lvl="1"/>
            <a:r>
              <a:rPr lang="nb-NO" dirty="0" err="1"/>
              <a:t>Own</a:t>
            </a:r>
            <a:endParaRPr lang="nb-NO" dirty="0"/>
          </a:p>
          <a:p>
            <a:pPr lvl="1"/>
            <a:r>
              <a:rPr lang="nb-NO" dirty="0" err="1"/>
              <a:t>Other</a:t>
            </a:r>
            <a:endParaRPr lang="nb-NO" dirty="0"/>
          </a:p>
          <a:p>
            <a:pPr lvl="1"/>
            <a:r>
              <a:rPr lang="nb-NO" dirty="0"/>
              <a:t>RISE</a:t>
            </a:r>
          </a:p>
        </p:txBody>
      </p:sp>
      <p:sp>
        <p:nvSpPr>
          <p:cNvPr id="4" name="Plassholder for innhold 3"/>
          <p:cNvSpPr>
            <a:spLocks noGrp="1"/>
          </p:cNvSpPr>
          <p:nvPr>
            <p:ph sz="half" idx="2"/>
          </p:nvPr>
        </p:nvSpPr>
        <p:spPr/>
        <p:txBody>
          <a:bodyPr/>
          <a:lstStyle/>
          <a:p>
            <a:endParaRPr lang="nb-NO" dirty="0"/>
          </a:p>
        </p:txBody>
      </p:sp>
    </p:spTree>
    <p:extLst>
      <p:ext uri="{BB962C8B-B14F-4D97-AF65-F5344CB8AC3E}">
        <p14:creationId xmlns:p14="http://schemas.microsoft.com/office/powerpoint/2010/main" val="4066663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C7-E2A2-AB6C-2645-2F607796A101}"/>
              </a:ext>
            </a:extLst>
          </p:cNvPr>
          <p:cNvSpPr>
            <a:spLocks noGrp="1"/>
          </p:cNvSpPr>
          <p:nvPr>
            <p:ph type="title"/>
          </p:nvPr>
        </p:nvSpPr>
        <p:spPr/>
        <p:txBody>
          <a:bodyPr/>
          <a:lstStyle/>
          <a:p>
            <a:endParaRPr lang="nb-NO"/>
          </a:p>
        </p:txBody>
      </p:sp>
      <p:pic>
        <p:nvPicPr>
          <p:cNvPr id="10" name="Picture 9">
            <a:extLst>
              <a:ext uri="{FF2B5EF4-FFF2-40B4-BE49-F238E27FC236}">
                <a16:creationId xmlns:a16="http://schemas.microsoft.com/office/drawing/2014/main" id="{0CEF65B3-948A-BCB0-CA46-C481F2B4DB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8693" y="-197898"/>
            <a:ext cx="9058939" cy="8261628"/>
          </a:xfrm>
          <a:prstGeom prst="rect">
            <a:avLst/>
          </a:prstGeom>
        </p:spPr>
      </p:pic>
      <p:sp>
        <p:nvSpPr>
          <p:cNvPr id="13" name="Oval 12">
            <a:extLst>
              <a:ext uri="{FF2B5EF4-FFF2-40B4-BE49-F238E27FC236}">
                <a16:creationId xmlns:a16="http://schemas.microsoft.com/office/drawing/2014/main" id="{FDC59AD3-DD36-1B98-F170-D9F06CB2893F}"/>
              </a:ext>
            </a:extLst>
          </p:cNvPr>
          <p:cNvSpPr/>
          <p:nvPr/>
        </p:nvSpPr>
        <p:spPr>
          <a:xfrm>
            <a:off x="1920027" y="4114799"/>
            <a:ext cx="2411464" cy="1614023"/>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4" name="Oval 13">
            <a:extLst>
              <a:ext uri="{FF2B5EF4-FFF2-40B4-BE49-F238E27FC236}">
                <a16:creationId xmlns:a16="http://schemas.microsoft.com/office/drawing/2014/main" id="{4DFB53F1-E797-CEEB-065A-2FD2FB04630B}"/>
              </a:ext>
            </a:extLst>
          </p:cNvPr>
          <p:cNvSpPr/>
          <p:nvPr/>
        </p:nvSpPr>
        <p:spPr>
          <a:xfrm>
            <a:off x="3125759" y="5728822"/>
            <a:ext cx="2411464" cy="16140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5" name="Oval 14">
            <a:extLst>
              <a:ext uri="{FF2B5EF4-FFF2-40B4-BE49-F238E27FC236}">
                <a16:creationId xmlns:a16="http://schemas.microsoft.com/office/drawing/2014/main" id="{F28175AA-44F0-C05C-C166-52EBB5B97EE9}"/>
              </a:ext>
            </a:extLst>
          </p:cNvPr>
          <p:cNvSpPr/>
          <p:nvPr/>
        </p:nvSpPr>
        <p:spPr>
          <a:xfrm>
            <a:off x="5537223" y="5728822"/>
            <a:ext cx="2411464" cy="16140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cxnSp>
        <p:nvCxnSpPr>
          <p:cNvPr id="17" name="Straight Arrow Connector 16">
            <a:extLst>
              <a:ext uri="{FF2B5EF4-FFF2-40B4-BE49-F238E27FC236}">
                <a16:creationId xmlns:a16="http://schemas.microsoft.com/office/drawing/2014/main" id="{EB650E79-6E26-1C9E-E84E-939632B1CD2D}"/>
              </a:ext>
            </a:extLst>
          </p:cNvPr>
          <p:cNvCxnSpPr>
            <a:cxnSpLocks/>
            <a:stCxn id="11" idx="2"/>
            <a:endCxn id="13" idx="0"/>
          </p:cNvCxnSpPr>
          <p:nvPr/>
        </p:nvCxnSpPr>
        <p:spPr>
          <a:xfrm>
            <a:off x="2180068" y="2921828"/>
            <a:ext cx="945691" cy="119297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5AE516-88D8-9C8D-185C-B68326EAB2BA}"/>
              </a:ext>
            </a:extLst>
          </p:cNvPr>
          <p:cNvCxnSpPr>
            <a:cxnSpLocks/>
            <a:endCxn id="15" idx="6"/>
          </p:cNvCxnSpPr>
          <p:nvPr/>
        </p:nvCxnSpPr>
        <p:spPr>
          <a:xfrm flipH="1">
            <a:off x="7948686" y="6226426"/>
            <a:ext cx="1760966" cy="3094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BD8598C6-D7A6-7528-63C7-1ACC37BF695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3857" y="329568"/>
            <a:ext cx="4212422" cy="2592260"/>
          </a:xfrm>
          <a:prstGeom prst="rect">
            <a:avLst/>
          </a:prstGeom>
        </p:spPr>
      </p:pic>
      <p:pic>
        <p:nvPicPr>
          <p:cNvPr id="12" name="Picture 11">
            <a:extLst>
              <a:ext uri="{FF2B5EF4-FFF2-40B4-BE49-F238E27FC236}">
                <a16:creationId xmlns:a16="http://schemas.microsoft.com/office/drawing/2014/main" id="{1E956A23-526D-A725-2C73-0D22D507C8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9653" y="4741024"/>
            <a:ext cx="4809319" cy="3265982"/>
          </a:xfrm>
          <a:prstGeom prst="rect">
            <a:avLst/>
          </a:prstGeom>
        </p:spPr>
      </p:pic>
    </p:spTree>
    <p:extLst>
      <p:ext uri="{BB962C8B-B14F-4D97-AF65-F5344CB8AC3E}">
        <p14:creationId xmlns:p14="http://schemas.microsoft.com/office/powerpoint/2010/main" val="1578189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37EAB4F-B32E-D07B-65BC-C3183B82D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D42DA67-C367-6705-D831-A6913DE56AA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6C742C6-9173-3613-37F2-F176958CB7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062A7E6-EBF0-F5FA-98F4-914331A7CB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0264948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6925-4B0D-298E-77C6-E64394B80F2C}"/>
              </a:ext>
            </a:extLst>
          </p:cNvPr>
          <p:cNvSpPr>
            <a:spLocks noGrp="1"/>
          </p:cNvSpPr>
          <p:nvPr>
            <p:ph type="title"/>
          </p:nvPr>
        </p:nvSpPr>
        <p:spPr>
          <a:xfrm>
            <a:off x="180772" y="3902107"/>
            <a:ext cx="4667676" cy="842077"/>
          </a:xfrm>
        </p:spPr>
        <p:txBody>
          <a:bodyPr/>
          <a:lstStyle/>
          <a:p>
            <a:r>
              <a:rPr lang="nb-NO" dirty="0"/>
              <a:t>SEKURO 2022</a:t>
            </a:r>
          </a:p>
        </p:txBody>
      </p:sp>
      <p:pic>
        <p:nvPicPr>
          <p:cNvPr id="5" name="Content Placeholder 4">
            <a:extLst>
              <a:ext uri="{FF2B5EF4-FFF2-40B4-BE49-F238E27FC236}">
                <a16:creationId xmlns:a16="http://schemas.microsoft.com/office/drawing/2014/main" id="{B53172A3-CF4D-3F62-E629-B1839DBB59E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50844" y="605806"/>
            <a:ext cx="10098785" cy="7017989"/>
          </a:xfrm>
        </p:spPr>
      </p:pic>
    </p:spTree>
    <p:extLst>
      <p:ext uri="{BB962C8B-B14F-4D97-AF65-F5344CB8AC3E}">
        <p14:creationId xmlns:p14="http://schemas.microsoft.com/office/powerpoint/2010/main" val="264087613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B9E5FB-2F2F-8BF3-B8E9-F81295BD7A46}"/>
              </a:ext>
            </a:extLst>
          </p:cNvPr>
          <p:cNvPicPr>
            <a:picLocks noChangeAspect="1"/>
          </p:cNvPicPr>
          <p:nvPr/>
        </p:nvPicPr>
        <p:blipFill>
          <a:blip r:embed="rId2"/>
          <a:stretch>
            <a:fillRect/>
          </a:stretch>
        </p:blipFill>
        <p:spPr>
          <a:xfrm>
            <a:off x="251462" y="1"/>
            <a:ext cx="14196059" cy="8269548"/>
          </a:xfrm>
          <a:prstGeom prst="rect">
            <a:avLst/>
          </a:prstGeom>
        </p:spPr>
      </p:pic>
      <p:sp>
        <p:nvSpPr>
          <p:cNvPr id="2" name="Title 1">
            <a:extLst>
              <a:ext uri="{FF2B5EF4-FFF2-40B4-BE49-F238E27FC236}">
                <a16:creationId xmlns:a16="http://schemas.microsoft.com/office/drawing/2014/main" id="{ADCF226B-F12F-D794-9E41-F906FE50FB8A}"/>
              </a:ext>
            </a:extLst>
          </p:cNvPr>
          <p:cNvSpPr>
            <a:spLocks noGrp="1"/>
          </p:cNvSpPr>
          <p:nvPr>
            <p:ph type="title"/>
          </p:nvPr>
        </p:nvSpPr>
        <p:spPr>
          <a:xfrm>
            <a:off x="1571510" y="329568"/>
            <a:ext cx="12290425" cy="842077"/>
          </a:xfrm>
        </p:spPr>
        <p:txBody>
          <a:bodyPr/>
          <a:lstStyle/>
          <a:p>
            <a:r>
              <a:rPr lang="en-US" dirty="0"/>
              <a:t>How to improve</a:t>
            </a:r>
            <a:endParaRPr lang="nb-NO" dirty="0"/>
          </a:p>
        </p:txBody>
      </p:sp>
      <p:pic>
        <p:nvPicPr>
          <p:cNvPr id="7" name="Content Placeholder 6">
            <a:extLst>
              <a:ext uri="{FF2B5EF4-FFF2-40B4-BE49-F238E27FC236}">
                <a16:creationId xmlns:a16="http://schemas.microsoft.com/office/drawing/2014/main" id="{79B0BA83-0C8C-E901-427D-0CBA603DCE70}"/>
              </a:ext>
            </a:extLst>
          </p:cNvPr>
          <p:cNvPicPr>
            <a:picLocks noGrp="1" noChangeAspect="1"/>
          </p:cNvPicPr>
          <p:nvPr>
            <p:ph idx="1"/>
          </p:nvPr>
        </p:nvPicPr>
        <p:blipFill>
          <a:blip r:embed="rId3"/>
          <a:stretch>
            <a:fillRect/>
          </a:stretch>
        </p:blipFill>
        <p:spPr>
          <a:xfrm>
            <a:off x="8073279" y="2651599"/>
            <a:ext cx="5532892" cy="3943901"/>
          </a:xfrm>
        </p:spPr>
      </p:pic>
      <p:pic>
        <p:nvPicPr>
          <p:cNvPr id="5" name="Picture 4">
            <a:extLst>
              <a:ext uri="{FF2B5EF4-FFF2-40B4-BE49-F238E27FC236}">
                <a16:creationId xmlns:a16="http://schemas.microsoft.com/office/drawing/2014/main" id="{7E3AC563-4F17-33D5-5499-0B73CDA8FC04}"/>
              </a:ext>
            </a:extLst>
          </p:cNvPr>
          <p:cNvPicPr>
            <a:picLocks noChangeAspect="1"/>
          </p:cNvPicPr>
          <p:nvPr/>
        </p:nvPicPr>
        <p:blipFill>
          <a:blip r:embed="rId4"/>
          <a:stretch>
            <a:fillRect/>
          </a:stretch>
        </p:blipFill>
        <p:spPr>
          <a:xfrm>
            <a:off x="1024231" y="2261456"/>
            <a:ext cx="5235671" cy="3418048"/>
          </a:xfrm>
          <a:prstGeom prst="rect">
            <a:avLst/>
          </a:prstGeom>
        </p:spPr>
      </p:pic>
      <p:grpSp>
        <p:nvGrpSpPr>
          <p:cNvPr id="3" name="Group 2">
            <a:extLst>
              <a:ext uri="{FF2B5EF4-FFF2-40B4-BE49-F238E27FC236}">
                <a16:creationId xmlns:a16="http://schemas.microsoft.com/office/drawing/2014/main" id="{FE8A171C-B032-F907-C5CE-7C9CFA89854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B21D7780-9E46-F928-2646-CED5C4EC72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3D593698-824B-526F-648F-03AD6FCE4C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9117896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6</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4"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20" name="Title 1">
            <a:extLst>
              <a:ext uri="{FF2B5EF4-FFF2-40B4-BE49-F238E27FC236}">
                <a16:creationId xmlns:a16="http://schemas.microsoft.com/office/drawing/2014/main" id="{B2A844A2-1FE5-454E-A999-E8D0D47EE6F2}"/>
              </a:ext>
            </a:extLst>
          </p:cNvPr>
          <p:cNvSpPr txBox="1">
            <a:spLocks/>
          </p:cNvSpPr>
          <p:nvPr/>
        </p:nvSpPr>
        <p:spPr>
          <a:xfrm>
            <a:off x="1010755" y="1265702"/>
            <a:ext cx="8357532" cy="561274"/>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prstClr val="black"/>
                </a:solidFill>
                <a:latin typeface="Arial Narrow"/>
                <a:cs typeface="Arial Narrow"/>
              </a:rPr>
              <a:t>THE IMPACT OF MENTAL HEALTH PROBLEMS</a:t>
            </a:r>
          </a:p>
        </p:txBody>
      </p:sp>
      <p:sp>
        <p:nvSpPr>
          <p:cNvPr id="21" name="Title 1">
            <a:hlinkClick r:id="" action="ppaction://noaction"/>
            <a:extLst>
              <a:ext uri="{FF2B5EF4-FFF2-40B4-BE49-F238E27FC236}">
                <a16:creationId xmlns:a16="http://schemas.microsoft.com/office/drawing/2014/main" id="{A5FCA1B9-16F8-430B-8F03-9EC4453BDAA9}"/>
              </a:ext>
            </a:extLst>
          </p:cNvPr>
          <p:cNvSpPr txBox="1">
            <a:spLocks/>
          </p:cNvSpPr>
          <p:nvPr/>
        </p:nvSpPr>
        <p:spPr>
          <a:xfrm>
            <a:off x="1010754" y="3060626"/>
            <a:ext cx="7858920" cy="792013"/>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Physical health:</a:t>
            </a:r>
            <a:r>
              <a:rPr lang="en-GB" sz="2400" spc="60" dirty="0">
                <a:solidFill>
                  <a:srgbClr val="000000"/>
                </a:solidFill>
                <a:latin typeface="Arial Narrow"/>
                <a:cs typeface="Arial Narrow"/>
              </a:rPr>
              <a:t> Mental illness can impair the ability to protect</a:t>
            </a:r>
            <a:br>
              <a:rPr lang="en-GB" sz="2400" spc="60" dirty="0">
                <a:solidFill>
                  <a:srgbClr val="000000"/>
                </a:solidFill>
                <a:latin typeface="Arial Narrow"/>
                <a:cs typeface="Arial Narrow"/>
              </a:rPr>
            </a:br>
            <a:r>
              <a:rPr lang="en-GB" sz="2400" spc="60" dirty="0">
                <a:solidFill>
                  <a:srgbClr val="000000"/>
                </a:solidFill>
                <a:latin typeface="Arial Narrow"/>
                <a:cs typeface="Arial Narrow"/>
              </a:rPr>
              <a:t>  and develop physical wellbeing</a:t>
            </a:r>
          </a:p>
          <a:p>
            <a:pPr defTabSz="1097280">
              <a:spcBef>
                <a:spcPct val="0"/>
              </a:spcBef>
            </a:pPr>
            <a:endParaRPr lang="en-GB" sz="2400" spc="60" dirty="0">
              <a:solidFill>
                <a:srgbClr val="000000"/>
              </a:solidFill>
              <a:latin typeface="Arial Narrow"/>
              <a:cs typeface="Arial Narrow"/>
            </a:endParaRPr>
          </a:p>
        </p:txBody>
      </p:sp>
      <p:sp>
        <p:nvSpPr>
          <p:cNvPr id="23" name="Title 1">
            <a:hlinkClick r:id="" action="ppaction://noaction"/>
            <a:extLst>
              <a:ext uri="{FF2B5EF4-FFF2-40B4-BE49-F238E27FC236}">
                <a16:creationId xmlns:a16="http://schemas.microsoft.com/office/drawing/2014/main" id="{8FF9B72A-93DC-43FC-88C0-0051FCA6773F}"/>
              </a:ext>
            </a:extLst>
          </p:cNvPr>
          <p:cNvSpPr txBox="1">
            <a:spLocks/>
          </p:cNvSpPr>
          <p:nvPr/>
        </p:nvSpPr>
        <p:spPr>
          <a:xfrm>
            <a:off x="1010762" y="4132333"/>
            <a:ext cx="7858919" cy="1184000"/>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Work:</a:t>
            </a:r>
            <a:r>
              <a:rPr lang="en-GB" sz="2400" spc="60" dirty="0">
                <a:solidFill>
                  <a:srgbClr val="000000"/>
                </a:solidFill>
                <a:latin typeface="Arial Narrow"/>
                <a:cs typeface="Arial Narrow"/>
              </a:rPr>
              <a:t> Obtaining or maintaining a job may be more difficult when</a:t>
            </a:r>
            <a:br>
              <a:rPr lang="en-GB" sz="2400" spc="60" dirty="0">
                <a:solidFill>
                  <a:srgbClr val="000000"/>
                </a:solidFill>
                <a:latin typeface="Arial Narrow"/>
                <a:cs typeface="Arial Narrow"/>
              </a:rPr>
            </a:br>
            <a:r>
              <a:rPr lang="en-GB" sz="2400" spc="60" dirty="0">
                <a:solidFill>
                  <a:srgbClr val="000000"/>
                </a:solidFill>
                <a:latin typeface="Arial Narrow"/>
                <a:cs typeface="Arial Narrow"/>
              </a:rPr>
              <a:t>  symptoms of a mental health condition make it harder for someone</a:t>
            </a:r>
            <a:br>
              <a:rPr lang="en-GB" sz="2400" spc="60" dirty="0">
                <a:solidFill>
                  <a:srgbClr val="000000"/>
                </a:solidFill>
                <a:latin typeface="Arial Narrow"/>
                <a:cs typeface="Arial Narrow"/>
              </a:rPr>
            </a:br>
            <a:r>
              <a:rPr lang="en-GB" sz="2400" spc="60" dirty="0">
                <a:solidFill>
                  <a:srgbClr val="000000"/>
                </a:solidFill>
                <a:latin typeface="Arial Narrow"/>
                <a:cs typeface="Arial Narrow"/>
              </a:rPr>
              <a:t>  to function normally</a:t>
            </a:r>
          </a:p>
          <a:p>
            <a:pPr defTabSz="1097280">
              <a:spcBef>
                <a:spcPct val="0"/>
              </a:spcBef>
            </a:pPr>
            <a:endParaRPr lang="en-GB" sz="2400" spc="60" dirty="0">
              <a:solidFill>
                <a:srgbClr val="000000"/>
              </a:solidFill>
              <a:latin typeface="Arial Narrow"/>
              <a:cs typeface="Arial Narrow"/>
            </a:endParaRPr>
          </a:p>
        </p:txBody>
      </p:sp>
      <p:sp>
        <p:nvSpPr>
          <p:cNvPr id="33" name="Title 1">
            <a:hlinkClick r:id="" action="ppaction://noaction"/>
            <a:extLst>
              <a:ext uri="{FF2B5EF4-FFF2-40B4-BE49-F238E27FC236}">
                <a16:creationId xmlns:a16="http://schemas.microsoft.com/office/drawing/2014/main" id="{8A860271-7F84-416B-AC86-A4558920FA32}"/>
              </a:ext>
            </a:extLst>
          </p:cNvPr>
          <p:cNvSpPr txBox="1">
            <a:spLocks/>
          </p:cNvSpPr>
          <p:nvPr/>
        </p:nvSpPr>
        <p:spPr>
          <a:xfrm>
            <a:off x="1010761" y="2028346"/>
            <a:ext cx="8110379" cy="770864"/>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Day-to-day:</a:t>
            </a:r>
            <a:r>
              <a:rPr lang="en-GB" sz="2400" spc="60" dirty="0">
                <a:solidFill>
                  <a:srgbClr val="000000"/>
                </a:solidFill>
                <a:latin typeface="Arial Narrow"/>
                <a:cs typeface="Arial Narrow"/>
              </a:rPr>
              <a:t> Mental ill health can make it harder for people to cope</a:t>
            </a:r>
            <a:br>
              <a:rPr lang="en-GB" sz="2400" spc="60" dirty="0">
                <a:solidFill>
                  <a:srgbClr val="000000"/>
                </a:solidFill>
                <a:latin typeface="Arial Narrow"/>
                <a:cs typeface="Arial Narrow"/>
              </a:rPr>
            </a:br>
            <a:r>
              <a:rPr lang="en-GB" sz="2400" spc="60" dirty="0">
                <a:solidFill>
                  <a:srgbClr val="000000"/>
                </a:solidFill>
                <a:latin typeface="Arial Narrow"/>
                <a:cs typeface="Arial Narrow"/>
              </a:rPr>
              <a:t>  with general day-to-day activities</a:t>
            </a:r>
          </a:p>
        </p:txBody>
      </p:sp>
      <p:sp>
        <p:nvSpPr>
          <p:cNvPr id="36" name="Title 1">
            <a:hlinkClick r:id="" action="ppaction://noaction"/>
            <a:extLst>
              <a:ext uri="{FF2B5EF4-FFF2-40B4-BE49-F238E27FC236}">
                <a16:creationId xmlns:a16="http://schemas.microsoft.com/office/drawing/2014/main" id="{87321860-2E3E-4B8A-AC5F-4F50167C5189}"/>
              </a:ext>
            </a:extLst>
          </p:cNvPr>
          <p:cNvSpPr txBox="1">
            <a:spLocks/>
          </p:cNvSpPr>
          <p:nvPr/>
        </p:nvSpPr>
        <p:spPr>
          <a:xfrm>
            <a:off x="1010752" y="5579786"/>
            <a:ext cx="8110388" cy="1162801"/>
          </a:xfrm>
          <a:prstGeom prst="rect">
            <a:avLst/>
          </a:prstGeom>
        </p:spPr>
        <p:txBody>
          <a:bodyPr vert="horz" wrap="none" lIns="0" tIns="0" rIns="0" bIns="0" rtlCol="0" anchor="t" anchorCtr="0">
            <a:noAutofit/>
          </a:bodyPr>
          <a:lstStyle/>
          <a:p>
            <a:pPr defTabSz="1097280">
              <a:spcBef>
                <a:spcPct val="0"/>
              </a:spcBef>
            </a:pPr>
            <a:r>
              <a:rPr lang="en-US" sz="2400" spc="60" dirty="0">
                <a:solidFill>
                  <a:srgbClr val="009ED5"/>
                </a:solidFill>
                <a:latin typeface="Arial Narrow"/>
                <a:cs typeface="Arial Narrow"/>
              </a:rPr>
              <a:t>• </a:t>
            </a:r>
            <a:r>
              <a:rPr lang="en-GB" sz="2400" b="1" spc="60" dirty="0">
                <a:solidFill>
                  <a:srgbClr val="009ED5"/>
                </a:solidFill>
                <a:latin typeface="Arial Narrow"/>
                <a:cs typeface="Arial Narrow"/>
              </a:rPr>
              <a:t>Education:</a:t>
            </a:r>
            <a:r>
              <a:rPr lang="en-GB" sz="2400" spc="60" dirty="0">
                <a:solidFill>
                  <a:srgbClr val="000000"/>
                </a:solidFill>
                <a:latin typeface="Arial Narrow"/>
                <a:cs typeface="Arial Narrow"/>
              </a:rPr>
              <a:t> Studying may be more difficult when living with</a:t>
            </a:r>
            <a:br>
              <a:rPr lang="en-GB" sz="2400" spc="60" dirty="0">
                <a:solidFill>
                  <a:srgbClr val="000000"/>
                </a:solidFill>
                <a:latin typeface="Arial Narrow"/>
                <a:cs typeface="Arial Narrow"/>
              </a:rPr>
            </a:br>
            <a:r>
              <a:rPr lang="en-GB" sz="2400" spc="60" dirty="0">
                <a:solidFill>
                  <a:srgbClr val="000000"/>
                </a:solidFill>
                <a:latin typeface="Arial Narrow"/>
                <a:cs typeface="Arial Narrow"/>
              </a:rPr>
              <a:t>  a mental health condition and it can prevent students from</a:t>
            </a:r>
            <a:br>
              <a:rPr lang="en-GB" sz="2400" spc="60" dirty="0">
                <a:solidFill>
                  <a:srgbClr val="000000"/>
                </a:solidFill>
                <a:latin typeface="Arial Narrow"/>
                <a:cs typeface="Arial Narrow"/>
              </a:rPr>
            </a:br>
            <a:r>
              <a:rPr lang="en-GB" sz="2400" spc="60" dirty="0">
                <a:solidFill>
                  <a:srgbClr val="000000"/>
                </a:solidFill>
                <a:latin typeface="Arial Narrow"/>
                <a:cs typeface="Arial Narrow"/>
              </a:rPr>
              <a:t>  reaching their full potential</a:t>
            </a:r>
          </a:p>
          <a:p>
            <a:pPr defTabSz="1097280">
              <a:spcBef>
                <a:spcPct val="0"/>
              </a:spcBef>
            </a:pPr>
            <a:endParaRPr lang="en-GB" sz="2400" spc="60" dirty="0">
              <a:solidFill>
                <a:srgbClr val="000000"/>
              </a:solidFill>
              <a:latin typeface="Arial Narrow"/>
              <a:cs typeface="Arial Narrow"/>
            </a:endParaRPr>
          </a:p>
        </p:txBody>
      </p:sp>
      <p:pic>
        <p:nvPicPr>
          <p:cNvPr id="38" name="Picture 37">
            <a:extLst>
              <a:ext uri="{FF2B5EF4-FFF2-40B4-BE49-F238E27FC236}">
                <a16:creationId xmlns:a16="http://schemas.microsoft.com/office/drawing/2014/main" id="{A362DB89-AFAE-4C73-9EA8-999413AF7B90}"/>
              </a:ext>
            </a:extLst>
          </p:cNvPr>
          <p:cNvPicPr>
            <a:picLocks noChangeAspect="1"/>
          </p:cNvPicPr>
          <p:nvPr/>
        </p:nvPicPr>
        <p:blipFill>
          <a:blip r:embed="rId5">
            <a:extLst>
              <a:ext uri="{28A0092B-C50C-407E-A947-70E740481C1C}">
                <a14:useLocalDpi xmlns:a14="http://schemas.microsoft.com/office/drawing/2010/main" val="0"/>
              </a:ext>
            </a:extLst>
          </a:blip>
          <a:srcRect l="17334" r="17334"/>
          <a:stretch/>
        </p:blipFill>
        <p:spPr>
          <a:xfrm>
            <a:off x="9368287" y="2154429"/>
            <a:ext cx="5098483" cy="4376197"/>
          </a:xfrm>
          <a:prstGeom prst="roundRect">
            <a:avLst>
              <a:gd name="adj" fmla="val 4305"/>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1293825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3" grpId="0"/>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4630400" cy="822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1478" y="3191285"/>
            <a:ext cx="5226713" cy="4848890"/>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C8EB0EE8-D7AF-ABBF-0937-33390070ED81}"/>
              </a:ext>
            </a:extLst>
          </p:cNvPr>
          <p:cNvPicPr>
            <a:picLocks noChangeAspect="1"/>
          </p:cNvPicPr>
          <p:nvPr/>
        </p:nvPicPr>
        <p:blipFill rotWithShape="1">
          <a:blip r:embed="rId2"/>
          <a:srcRect l="8670" r="13003" b="1"/>
          <a:stretch/>
        </p:blipFill>
        <p:spPr>
          <a:xfrm>
            <a:off x="4846319" y="13"/>
            <a:ext cx="9792031" cy="8250971"/>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5"/>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2DC9157A-5D05-85B2-DFBE-AB744684BA7D}"/>
              </a:ext>
            </a:extLst>
          </p:cNvPr>
          <p:cNvSpPr>
            <a:spLocks noGrp="1"/>
          </p:cNvSpPr>
          <p:nvPr>
            <p:ph type="ctrTitle"/>
          </p:nvPr>
        </p:nvSpPr>
        <p:spPr>
          <a:xfrm>
            <a:off x="641368" y="3540465"/>
            <a:ext cx="3662752" cy="4237684"/>
          </a:xfrm>
        </p:spPr>
        <p:txBody>
          <a:bodyPr anchor="t">
            <a:normAutofit/>
          </a:bodyPr>
          <a:lstStyle/>
          <a:p>
            <a:pPr algn="r"/>
            <a:r>
              <a:rPr lang="nb-NO" sz="4800">
                <a:solidFill>
                  <a:srgbClr val="FFFFFF"/>
                </a:solidFill>
              </a:rPr>
              <a:t>Applied Interventions</a:t>
            </a:r>
          </a:p>
        </p:txBody>
      </p:sp>
      <p:sp>
        <p:nvSpPr>
          <p:cNvPr id="3" name="Subtitle 2">
            <a:extLst>
              <a:ext uri="{FF2B5EF4-FFF2-40B4-BE49-F238E27FC236}">
                <a16:creationId xmlns:a16="http://schemas.microsoft.com/office/drawing/2014/main" id="{6F0CC1A8-768C-A91F-1075-0A8752323E85}"/>
              </a:ext>
            </a:extLst>
          </p:cNvPr>
          <p:cNvSpPr>
            <a:spLocks noGrp="1"/>
          </p:cNvSpPr>
          <p:nvPr>
            <p:ph type="subTitle" idx="1"/>
          </p:nvPr>
        </p:nvSpPr>
        <p:spPr>
          <a:xfrm>
            <a:off x="933506" y="892564"/>
            <a:ext cx="3370613" cy="1658870"/>
          </a:xfrm>
        </p:spPr>
        <p:txBody>
          <a:bodyPr anchor="b">
            <a:normAutofit/>
          </a:bodyPr>
          <a:lstStyle/>
          <a:p>
            <a:pPr algn="r"/>
            <a:endParaRPr lang="nb-NO" sz="2400">
              <a:solidFill>
                <a:srgbClr val="FFFFFF"/>
              </a:solidFill>
            </a:endParaRPr>
          </a:p>
        </p:txBody>
      </p:sp>
      <p:grpSp>
        <p:nvGrpSpPr>
          <p:cNvPr id="4" name="Group 3">
            <a:extLst>
              <a:ext uri="{FF2B5EF4-FFF2-40B4-BE49-F238E27FC236}">
                <a16:creationId xmlns:a16="http://schemas.microsoft.com/office/drawing/2014/main" id="{51BA6079-C0BA-0940-51A3-CCDFAC329E5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76886882-FF06-95B3-C4EB-33E32869B5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52D0EBA-7CE8-5900-A41A-AEE2CA262A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26252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Large skydiving group mid-air">
            <a:extLst>
              <a:ext uri="{FF2B5EF4-FFF2-40B4-BE49-F238E27FC236}">
                <a16:creationId xmlns:a16="http://schemas.microsoft.com/office/drawing/2014/main" id="{FB551090-A39F-914D-96E1-5EF145176B4B}"/>
              </a:ext>
            </a:extLst>
          </p:cNvPr>
          <p:cNvPicPr>
            <a:picLocks noChangeAspect="1"/>
          </p:cNvPicPr>
          <p:nvPr/>
        </p:nvPicPr>
        <p:blipFill rotWithShape="1">
          <a:blip r:embed="rId2">
            <a:alphaModFix amt="35000"/>
          </a:blip>
          <a:srcRect t="11570" b="3844"/>
          <a:stretch/>
        </p:blipFill>
        <p:spPr>
          <a:xfrm>
            <a:off x="24" y="2"/>
            <a:ext cx="14630376" cy="8229599"/>
          </a:xfrm>
          <a:prstGeom prst="rect">
            <a:avLst/>
          </a:prstGeom>
        </p:spPr>
      </p:pic>
      <p:sp>
        <p:nvSpPr>
          <p:cNvPr id="2" name="Title 1">
            <a:extLst>
              <a:ext uri="{FF2B5EF4-FFF2-40B4-BE49-F238E27FC236}">
                <a16:creationId xmlns:a16="http://schemas.microsoft.com/office/drawing/2014/main" id="{6C03FEB3-97B4-4184-6A79-1761D777CEB5}"/>
              </a:ext>
            </a:extLst>
          </p:cNvPr>
          <p:cNvSpPr>
            <a:spLocks noGrp="1"/>
          </p:cNvSpPr>
          <p:nvPr>
            <p:ph type="title"/>
          </p:nvPr>
        </p:nvSpPr>
        <p:spPr>
          <a:xfrm>
            <a:off x="1005839" y="1279035"/>
            <a:ext cx="7263546" cy="5671531"/>
          </a:xfrm>
        </p:spPr>
        <p:txBody>
          <a:bodyPr>
            <a:normAutofit/>
          </a:bodyPr>
          <a:lstStyle/>
          <a:p>
            <a:pPr algn="r"/>
            <a:r>
              <a:rPr lang="nb-NO" sz="9600">
                <a:ln w="22225">
                  <a:solidFill>
                    <a:srgbClr val="FFFFFF"/>
                  </a:solidFill>
                </a:ln>
                <a:noFill/>
              </a:rPr>
              <a:t>Performance Psychology</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5479" y="2743200"/>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5E5487-A24A-B689-8DCD-A0D1B79F954E}"/>
              </a:ext>
            </a:extLst>
          </p:cNvPr>
          <p:cNvSpPr>
            <a:spLocks noGrp="1"/>
          </p:cNvSpPr>
          <p:nvPr>
            <p:ph idx="1"/>
          </p:nvPr>
        </p:nvSpPr>
        <p:spPr>
          <a:xfrm>
            <a:off x="9041569" y="1279035"/>
            <a:ext cx="4632002" cy="5671531"/>
          </a:xfrm>
        </p:spPr>
        <p:txBody>
          <a:bodyPr anchor="ctr">
            <a:normAutofit/>
          </a:bodyPr>
          <a:lstStyle/>
          <a:p>
            <a:r>
              <a:rPr lang="nb-NO" sz="2400">
                <a:solidFill>
                  <a:srgbClr val="FFFFFF"/>
                </a:solidFill>
              </a:rPr>
              <a:t>Multidisciplinary approaches</a:t>
            </a:r>
          </a:p>
          <a:p>
            <a:r>
              <a:rPr lang="nb-NO" sz="2400">
                <a:solidFill>
                  <a:srgbClr val="FFFFFF"/>
                </a:solidFill>
              </a:rPr>
              <a:t>Cybersecurity = High performance domain</a:t>
            </a:r>
          </a:p>
          <a:p>
            <a:r>
              <a:rPr lang="nb-NO" sz="2400">
                <a:solidFill>
                  <a:srgbClr val="FFFFFF"/>
                </a:solidFill>
              </a:rPr>
              <a:t>Sports = High performance domain</a:t>
            </a:r>
          </a:p>
          <a:p>
            <a:endParaRPr lang="nb-NO" sz="2400">
              <a:solidFill>
                <a:srgbClr val="FFFFFF"/>
              </a:solidFill>
            </a:endParaRPr>
          </a:p>
          <a:p>
            <a:endParaRPr lang="nb-NO" sz="2400">
              <a:solidFill>
                <a:srgbClr val="FFFFFF"/>
              </a:solidFill>
            </a:endParaRPr>
          </a:p>
          <a:p>
            <a:r>
              <a:rPr lang="nb-NO" sz="2400">
                <a:solidFill>
                  <a:srgbClr val="FFFFFF"/>
                </a:solidFill>
              </a:rPr>
              <a:t>Goal: Create resilient cybersecurity ‘athletes’</a:t>
            </a:r>
          </a:p>
          <a:p>
            <a:endParaRPr lang="nb-NO" sz="2400">
              <a:solidFill>
                <a:srgbClr val="FFFFFF"/>
              </a:solidFill>
            </a:endParaRPr>
          </a:p>
          <a:p>
            <a:r>
              <a:rPr lang="nb-NO" sz="2400">
                <a:solidFill>
                  <a:srgbClr val="FFFFFF"/>
                </a:solidFill>
              </a:rPr>
              <a:t>We havent talked about nutrition and physical health, but…</a:t>
            </a:r>
          </a:p>
          <a:p>
            <a:endParaRPr lang="nb-NO" sz="2400">
              <a:solidFill>
                <a:srgbClr val="FFFFFF"/>
              </a:solidFill>
            </a:endParaRPr>
          </a:p>
        </p:txBody>
      </p:sp>
      <p:grpSp>
        <p:nvGrpSpPr>
          <p:cNvPr id="4" name="Group 3">
            <a:extLst>
              <a:ext uri="{FF2B5EF4-FFF2-40B4-BE49-F238E27FC236}">
                <a16:creationId xmlns:a16="http://schemas.microsoft.com/office/drawing/2014/main" id="{D7E39FA5-2426-FEEA-DA69-E7E045485A6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DAF9ABD3-47E7-927A-0217-7E9E1C19C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9DC4BF8-CFE8-1E17-9D78-FE53EC48C8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1005850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3"/>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5"/>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6B71093C-A341-FACA-4DBB-83F257D9B45F}"/>
              </a:ext>
            </a:extLst>
          </p:cNvPr>
          <p:cNvSpPr>
            <a:spLocks noGrp="1"/>
          </p:cNvSpPr>
          <p:nvPr>
            <p:ph type="title"/>
          </p:nvPr>
        </p:nvSpPr>
        <p:spPr>
          <a:xfrm>
            <a:off x="792049" y="3320527"/>
            <a:ext cx="3456994" cy="3686287"/>
          </a:xfrm>
        </p:spPr>
        <p:txBody>
          <a:bodyPr vert="horz" lIns="109728" tIns="54864" rIns="109728" bIns="54864" rtlCol="0" anchor="t">
            <a:normAutofit/>
          </a:bodyPr>
          <a:lstStyle/>
          <a:p>
            <a:r>
              <a:rPr lang="en-US" sz="4440">
                <a:solidFill>
                  <a:srgbClr val="FFFFFF"/>
                </a:solidFill>
              </a:rPr>
              <a:t>Performance issues in cybersecurity</a:t>
            </a:r>
          </a:p>
        </p:txBody>
      </p:sp>
      <p:pic>
        <p:nvPicPr>
          <p:cNvPr id="13" name="Picture 12">
            <a:extLst>
              <a:ext uri="{FF2B5EF4-FFF2-40B4-BE49-F238E27FC236}">
                <a16:creationId xmlns:a16="http://schemas.microsoft.com/office/drawing/2014/main" id="{A2E42139-B3BB-58D5-CE55-26A0E1E191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8311" y="560650"/>
            <a:ext cx="7180103" cy="7108301"/>
          </a:xfrm>
          <a:prstGeom prst="rect">
            <a:avLst/>
          </a:prstGeom>
        </p:spPr>
      </p:pic>
    </p:spTree>
    <p:extLst>
      <p:ext uri="{BB962C8B-B14F-4D97-AF65-F5344CB8AC3E}">
        <p14:creationId xmlns:p14="http://schemas.microsoft.com/office/powerpoint/2010/main" val="264477819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0902-3BAE-F62C-26EE-C18F7957988A}"/>
              </a:ext>
            </a:extLst>
          </p:cNvPr>
          <p:cNvSpPr>
            <a:spLocks noGrp="1"/>
          </p:cNvSpPr>
          <p:nvPr>
            <p:ph type="title"/>
          </p:nvPr>
        </p:nvSpPr>
        <p:spPr/>
        <p:txBody>
          <a:bodyPr/>
          <a:lstStyle/>
          <a:p>
            <a:endParaRPr lang="nb-NO"/>
          </a:p>
        </p:txBody>
      </p:sp>
      <p:pic>
        <p:nvPicPr>
          <p:cNvPr id="5" name="Picture 4">
            <a:extLst>
              <a:ext uri="{FF2B5EF4-FFF2-40B4-BE49-F238E27FC236}">
                <a16:creationId xmlns:a16="http://schemas.microsoft.com/office/drawing/2014/main" id="{955C6AE4-D0E4-8524-2C2C-EF15FCE99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835" y="0"/>
            <a:ext cx="8051341" cy="8229600"/>
          </a:xfrm>
          <a:prstGeom prst="rect">
            <a:avLst/>
          </a:prstGeom>
        </p:spPr>
      </p:pic>
      <p:pic>
        <p:nvPicPr>
          <p:cNvPr id="7" name="Content Placeholder 6">
            <a:extLst>
              <a:ext uri="{FF2B5EF4-FFF2-40B4-BE49-F238E27FC236}">
                <a16:creationId xmlns:a16="http://schemas.microsoft.com/office/drawing/2014/main" id="{7F21DD43-8493-3896-F37C-D2915F0D6ED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442847" y="162058"/>
            <a:ext cx="8839678" cy="7195584"/>
          </a:xfrm>
        </p:spPr>
      </p:pic>
    </p:spTree>
    <p:extLst>
      <p:ext uri="{BB962C8B-B14F-4D97-AF65-F5344CB8AC3E}">
        <p14:creationId xmlns:p14="http://schemas.microsoft.com/office/powerpoint/2010/main" val="4029777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13" y="-50972"/>
            <a:ext cx="6813940" cy="8331544"/>
          </a:xfrm>
          <a:prstGeom prst="rect">
            <a:avLst/>
          </a:prstGeom>
        </p:spPr>
      </p:pic>
      <p:pic>
        <p:nvPicPr>
          <p:cNvPr id="3" name="Picture 2">
            <a:extLst>
              <a:ext uri="{FF2B5EF4-FFF2-40B4-BE49-F238E27FC236}">
                <a16:creationId xmlns:a16="http://schemas.microsoft.com/office/drawing/2014/main" id="{17830AEF-D0A4-5815-FC99-A6BDFE4A4625}"/>
              </a:ext>
            </a:extLst>
          </p:cNvPr>
          <p:cNvPicPr>
            <a:picLocks noChangeAspect="1"/>
          </p:cNvPicPr>
          <p:nvPr/>
        </p:nvPicPr>
        <p:blipFill>
          <a:blip r:embed="rId3"/>
          <a:stretch>
            <a:fillRect/>
          </a:stretch>
        </p:blipFill>
        <p:spPr>
          <a:xfrm>
            <a:off x="6807539" y="761406"/>
            <a:ext cx="6813072" cy="4734509"/>
          </a:xfrm>
          <a:prstGeom prst="rect">
            <a:avLst/>
          </a:prstGeom>
        </p:spPr>
      </p:pic>
      <p:pic>
        <p:nvPicPr>
          <p:cNvPr id="5" name="Picture 4">
            <a:extLst>
              <a:ext uri="{FF2B5EF4-FFF2-40B4-BE49-F238E27FC236}">
                <a16:creationId xmlns:a16="http://schemas.microsoft.com/office/drawing/2014/main" id="{AA7583D7-CAFC-F24B-DD00-5C1E4A71FBC0}"/>
              </a:ext>
            </a:extLst>
          </p:cNvPr>
          <p:cNvPicPr>
            <a:picLocks noChangeAspect="1"/>
          </p:cNvPicPr>
          <p:nvPr/>
        </p:nvPicPr>
        <p:blipFill>
          <a:blip r:embed="rId4"/>
          <a:stretch>
            <a:fillRect/>
          </a:stretch>
        </p:blipFill>
        <p:spPr>
          <a:xfrm>
            <a:off x="6929617" y="873094"/>
            <a:ext cx="6568916" cy="4999495"/>
          </a:xfrm>
          <a:prstGeom prst="rect">
            <a:avLst/>
          </a:prstGeom>
        </p:spPr>
      </p:pic>
      <p:pic>
        <p:nvPicPr>
          <p:cNvPr id="7" name="Picture 6">
            <a:extLst>
              <a:ext uri="{FF2B5EF4-FFF2-40B4-BE49-F238E27FC236}">
                <a16:creationId xmlns:a16="http://schemas.microsoft.com/office/drawing/2014/main" id="{6B10DBA5-FC18-5240-DF7C-334DCA0B807A}"/>
              </a:ext>
            </a:extLst>
          </p:cNvPr>
          <p:cNvPicPr>
            <a:picLocks noChangeAspect="1"/>
          </p:cNvPicPr>
          <p:nvPr/>
        </p:nvPicPr>
        <p:blipFill>
          <a:blip r:embed="rId5"/>
          <a:stretch>
            <a:fillRect/>
          </a:stretch>
        </p:blipFill>
        <p:spPr>
          <a:xfrm>
            <a:off x="6980013" y="830679"/>
            <a:ext cx="6181976" cy="5787762"/>
          </a:xfrm>
          <a:prstGeom prst="rect">
            <a:avLst/>
          </a:prstGeom>
        </p:spPr>
      </p:pic>
      <p:pic>
        <p:nvPicPr>
          <p:cNvPr id="10" name="Picture 9">
            <a:extLst>
              <a:ext uri="{FF2B5EF4-FFF2-40B4-BE49-F238E27FC236}">
                <a16:creationId xmlns:a16="http://schemas.microsoft.com/office/drawing/2014/main" id="{78CE8C2A-AA83-AECA-F7E9-3CC98774B4DF}"/>
              </a:ext>
            </a:extLst>
          </p:cNvPr>
          <p:cNvPicPr>
            <a:picLocks noChangeAspect="1"/>
          </p:cNvPicPr>
          <p:nvPr/>
        </p:nvPicPr>
        <p:blipFill>
          <a:blip r:embed="rId6"/>
          <a:stretch>
            <a:fillRect/>
          </a:stretch>
        </p:blipFill>
        <p:spPr>
          <a:xfrm>
            <a:off x="7020447" y="865543"/>
            <a:ext cx="6829475" cy="6215591"/>
          </a:xfrm>
          <a:prstGeom prst="rect">
            <a:avLst/>
          </a:prstGeom>
        </p:spPr>
      </p:pic>
      <p:pic>
        <p:nvPicPr>
          <p:cNvPr id="12" name="Picture 11">
            <a:extLst>
              <a:ext uri="{FF2B5EF4-FFF2-40B4-BE49-F238E27FC236}">
                <a16:creationId xmlns:a16="http://schemas.microsoft.com/office/drawing/2014/main" id="{081F67E2-F167-9A61-3D46-DF0433E86784}"/>
              </a:ext>
            </a:extLst>
          </p:cNvPr>
          <p:cNvPicPr>
            <a:picLocks noChangeAspect="1"/>
          </p:cNvPicPr>
          <p:nvPr/>
        </p:nvPicPr>
        <p:blipFill>
          <a:blip r:embed="rId7"/>
          <a:stretch>
            <a:fillRect/>
          </a:stretch>
        </p:blipFill>
        <p:spPr>
          <a:xfrm>
            <a:off x="6866359" y="761406"/>
            <a:ext cx="6794687" cy="6292020"/>
          </a:xfrm>
          <a:prstGeom prst="rect">
            <a:avLst/>
          </a:prstGeom>
        </p:spPr>
      </p:pic>
      <p:pic>
        <p:nvPicPr>
          <p:cNvPr id="14" name="Picture 13">
            <a:extLst>
              <a:ext uri="{FF2B5EF4-FFF2-40B4-BE49-F238E27FC236}">
                <a16:creationId xmlns:a16="http://schemas.microsoft.com/office/drawing/2014/main" id="{A23115D7-58B0-979C-0998-C5961ABC044E}"/>
              </a:ext>
            </a:extLst>
          </p:cNvPr>
          <p:cNvPicPr>
            <a:picLocks noChangeAspect="1"/>
          </p:cNvPicPr>
          <p:nvPr/>
        </p:nvPicPr>
        <p:blipFill>
          <a:blip r:embed="rId8"/>
          <a:stretch>
            <a:fillRect/>
          </a:stretch>
        </p:blipFill>
        <p:spPr>
          <a:xfrm>
            <a:off x="7097543" y="691456"/>
            <a:ext cx="6794687" cy="6846686"/>
          </a:xfrm>
          <a:prstGeom prst="rect">
            <a:avLst/>
          </a:prstGeom>
        </p:spPr>
      </p:pic>
    </p:spTree>
    <p:extLst>
      <p:ext uri="{BB962C8B-B14F-4D97-AF65-F5344CB8AC3E}">
        <p14:creationId xmlns:p14="http://schemas.microsoft.com/office/powerpoint/2010/main" val="2376076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2"/>
          <a:stretch>
            <a:fillRect/>
          </a:stretch>
        </p:blipFill>
        <p:spPr>
          <a:xfrm>
            <a:off x="1863013" y="750605"/>
            <a:ext cx="10904375" cy="7002810"/>
          </a:xfrm>
          <a:prstGeom prst="rect">
            <a:avLst/>
          </a:prstGeom>
        </p:spPr>
      </p:pic>
    </p:spTree>
    <p:extLst>
      <p:ext uri="{BB962C8B-B14F-4D97-AF65-F5344CB8AC3E}">
        <p14:creationId xmlns:p14="http://schemas.microsoft.com/office/powerpoint/2010/main" val="2012133798"/>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847" y="164227"/>
            <a:ext cx="6015284" cy="7358148"/>
          </a:xfrm>
          <a:prstGeom prst="rect">
            <a:avLst/>
          </a:prstGeom>
          <a:noFill/>
        </p:spPr>
      </p:pic>
      <p:sp>
        <p:nvSpPr>
          <p:cNvPr id="18" name="Content Placeholder 3">
            <a:extLst>
              <a:ext uri="{FF2B5EF4-FFF2-40B4-BE49-F238E27FC236}">
                <a16:creationId xmlns:a16="http://schemas.microsoft.com/office/drawing/2014/main" id="{77C2483B-04F5-47AA-944D-13750ECE82E7}"/>
              </a:ext>
            </a:extLst>
          </p:cNvPr>
          <p:cNvSpPr>
            <a:spLocks noGrp="1"/>
          </p:cNvSpPr>
          <p:nvPr>
            <p:ph sz="half" idx="2"/>
          </p:nvPr>
        </p:nvSpPr>
        <p:spPr>
          <a:xfrm>
            <a:off x="7406640" y="2190750"/>
            <a:ext cx="6217920" cy="5221606"/>
          </a:xfrm>
        </p:spPr>
        <p:txBody>
          <a:bodyPr/>
          <a:lstStyle/>
          <a:p>
            <a:endParaRPr lang="en-US" dirty="0"/>
          </a:p>
        </p:txBody>
      </p:sp>
      <p:pic>
        <p:nvPicPr>
          <p:cNvPr id="5" name="Picture 4">
            <a:extLst>
              <a:ext uri="{FF2B5EF4-FFF2-40B4-BE49-F238E27FC236}">
                <a16:creationId xmlns:a16="http://schemas.microsoft.com/office/drawing/2014/main" id="{CA7AE42A-3FE8-4F89-BF46-F644C77D2A6A}"/>
              </a:ext>
            </a:extLst>
          </p:cNvPr>
          <p:cNvPicPr>
            <a:picLocks noChangeAspect="1"/>
          </p:cNvPicPr>
          <p:nvPr/>
        </p:nvPicPr>
        <p:blipFill>
          <a:blip r:embed="rId4"/>
          <a:stretch>
            <a:fillRect/>
          </a:stretch>
        </p:blipFill>
        <p:spPr>
          <a:xfrm>
            <a:off x="6680846" y="-43431"/>
            <a:ext cx="7565806" cy="7565806"/>
          </a:xfrm>
          <a:prstGeom prst="rect">
            <a:avLst/>
          </a:prstGeom>
        </p:spPr>
      </p:pic>
      <p:sp>
        <p:nvSpPr>
          <p:cNvPr id="2" name="Oval 1">
            <a:extLst>
              <a:ext uri="{FF2B5EF4-FFF2-40B4-BE49-F238E27FC236}">
                <a16:creationId xmlns:a16="http://schemas.microsoft.com/office/drawing/2014/main" id="{FE4FF3BC-6CC8-E769-7B72-8480B02D058B}"/>
              </a:ext>
            </a:extLst>
          </p:cNvPr>
          <p:cNvSpPr/>
          <p:nvPr/>
        </p:nvSpPr>
        <p:spPr>
          <a:xfrm>
            <a:off x="13052529" y="5550196"/>
            <a:ext cx="1297825" cy="13652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248739282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2"/>
          <a:stretch>
            <a:fillRect/>
          </a:stretch>
        </p:blipFill>
        <p:spPr>
          <a:xfrm>
            <a:off x="1531466" y="186742"/>
            <a:ext cx="10904375" cy="7002810"/>
          </a:xfrm>
          <a:prstGeom prst="rect">
            <a:avLst/>
          </a:prstGeom>
        </p:spPr>
      </p:pic>
    </p:spTree>
    <p:extLst>
      <p:ext uri="{BB962C8B-B14F-4D97-AF65-F5344CB8AC3E}">
        <p14:creationId xmlns:p14="http://schemas.microsoft.com/office/powerpoint/2010/main" val="1196511893"/>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3"/>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5"/>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1DA232-9A3A-D59B-F5BE-523DA1B0C2F3}"/>
              </a:ext>
            </a:extLst>
          </p:cNvPr>
          <p:cNvSpPr>
            <a:spLocks noGrp="1"/>
          </p:cNvSpPr>
          <p:nvPr>
            <p:ph type="title"/>
          </p:nvPr>
        </p:nvSpPr>
        <p:spPr>
          <a:xfrm>
            <a:off x="792049" y="3320527"/>
            <a:ext cx="3456994" cy="3686287"/>
          </a:xfrm>
        </p:spPr>
        <p:txBody>
          <a:bodyPr vert="horz" lIns="109728" tIns="54864" rIns="109728" bIns="54864" rtlCol="0" anchor="t">
            <a:normAutofit/>
          </a:bodyPr>
          <a:lstStyle/>
          <a:p>
            <a:r>
              <a:rPr lang="en-US" sz="4800">
                <a:solidFill>
                  <a:srgbClr val="FFFFFF"/>
                </a:solidFill>
              </a:rPr>
              <a:t>ENISA</a:t>
            </a:r>
          </a:p>
        </p:txBody>
      </p:sp>
      <p:sp>
        <p:nvSpPr>
          <p:cNvPr id="3" name="Content Placeholder 2">
            <a:extLst>
              <a:ext uri="{FF2B5EF4-FFF2-40B4-BE49-F238E27FC236}">
                <a16:creationId xmlns:a16="http://schemas.microsoft.com/office/drawing/2014/main" id="{E7AB6695-D103-7C23-8B2F-B3FF932DFF7A}"/>
              </a:ext>
            </a:extLst>
          </p:cNvPr>
          <p:cNvSpPr>
            <a:spLocks noGrp="1"/>
          </p:cNvSpPr>
          <p:nvPr>
            <p:ph idx="1"/>
          </p:nvPr>
        </p:nvSpPr>
        <p:spPr>
          <a:xfrm>
            <a:off x="792050" y="968190"/>
            <a:ext cx="3503686" cy="1792940"/>
          </a:xfrm>
        </p:spPr>
        <p:txBody>
          <a:bodyPr vert="horz" lIns="109728" tIns="54864" rIns="109728" bIns="54864" rtlCol="0" anchor="b">
            <a:normAutofit/>
          </a:bodyPr>
          <a:lstStyle/>
          <a:p>
            <a:pPr marL="0" indent="0">
              <a:buNone/>
            </a:pPr>
            <a:r>
              <a:rPr lang="en-US" sz="2400">
                <a:solidFill>
                  <a:srgbClr val="FFFFFF"/>
                </a:solidFill>
              </a:rPr>
              <a:t>Put on your Job-Demands Skill model</a:t>
            </a:r>
          </a:p>
        </p:txBody>
      </p:sp>
      <p:pic>
        <p:nvPicPr>
          <p:cNvPr id="5" name="Picture 4" descr="Logo, company name&#10;&#10;Description automatically generated">
            <a:extLst>
              <a:ext uri="{FF2B5EF4-FFF2-40B4-BE49-F238E27FC236}">
                <a16:creationId xmlns:a16="http://schemas.microsoft.com/office/drawing/2014/main" id="{E3A02BD9-BDF0-35A3-0B8D-7EEB109BCB68}"/>
              </a:ext>
            </a:extLst>
          </p:cNvPr>
          <p:cNvPicPr>
            <a:picLocks noChangeAspect="1"/>
          </p:cNvPicPr>
          <p:nvPr/>
        </p:nvPicPr>
        <p:blipFill>
          <a:blip r:embed="rId2"/>
          <a:stretch>
            <a:fillRect/>
          </a:stretch>
        </p:blipFill>
        <p:spPr>
          <a:xfrm>
            <a:off x="6708450" y="560650"/>
            <a:ext cx="6059825" cy="7108301"/>
          </a:xfrm>
          <a:prstGeom prst="rect">
            <a:avLst/>
          </a:prstGeom>
        </p:spPr>
      </p:pic>
      <p:grpSp>
        <p:nvGrpSpPr>
          <p:cNvPr id="4" name="Group 3">
            <a:extLst>
              <a:ext uri="{FF2B5EF4-FFF2-40B4-BE49-F238E27FC236}">
                <a16:creationId xmlns:a16="http://schemas.microsoft.com/office/drawing/2014/main" id="{ADA72894-79A7-225F-6A21-3655977969D3}"/>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C85E96EE-A1C1-4339-35F9-E39B2143E7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E98C09C-86B9-EC0E-F203-E2B9B7B9E3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6262272"/>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B83-46F0-0E75-939D-7DC78239681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64462EC-0833-197C-5946-C142BA7443D5}"/>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98A78EDB-33F5-41E0-D182-E830BE1184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833447" cy="8229600"/>
          </a:xfrm>
          <a:prstGeom prst="rect">
            <a:avLst/>
          </a:prstGeom>
        </p:spPr>
      </p:pic>
      <p:pic>
        <p:nvPicPr>
          <p:cNvPr id="7" name="Picture 6">
            <a:extLst>
              <a:ext uri="{FF2B5EF4-FFF2-40B4-BE49-F238E27FC236}">
                <a16:creationId xmlns:a16="http://schemas.microsoft.com/office/drawing/2014/main" id="{7F3A9B32-DEA8-7B47-CE07-0C897D0ACC23}"/>
              </a:ext>
            </a:extLst>
          </p:cNvPr>
          <p:cNvPicPr>
            <a:picLocks noChangeAspect="1"/>
          </p:cNvPicPr>
          <p:nvPr/>
        </p:nvPicPr>
        <p:blipFill>
          <a:blip r:embed="rId3"/>
          <a:stretch>
            <a:fillRect/>
          </a:stretch>
        </p:blipFill>
        <p:spPr>
          <a:xfrm>
            <a:off x="5526835" y="2466976"/>
            <a:ext cx="8310770" cy="3200846"/>
          </a:xfrm>
          <a:prstGeom prst="rect">
            <a:avLst/>
          </a:prstGeom>
        </p:spPr>
      </p:pic>
    </p:spTree>
    <p:extLst>
      <p:ext uri="{BB962C8B-B14F-4D97-AF65-F5344CB8AC3E}">
        <p14:creationId xmlns:p14="http://schemas.microsoft.com/office/powerpoint/2010/main" val="2474895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Title 1">
            <a:extLst>
              <a:ext uri="{FF2B5EF4-FFF2-40B4-BE49-F238E27FC236}">
                <a16:creationId xmlns:a16="http://schemas.microsoft.com/office/drawing/2014/main" id="{6A437325-C7F2-48EE-BC18-98489AD8E16A}"/>
              </a:ext>
            </a:extLst>
          </p:cNvPr>
          <p:cNvSpPr txBox="1">
            <a:spLocks/>
          </p:cNvSpPr>
          <p:nvPr/>
        </p:nvSpPr>
        <p:spPr>
          <a:xfrm>
            <a:off x="1009498" y="301574"/>
            <a:ext cx="12607747" cy="1212317"/>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n-US" sz="4080" b="1" cap="all" spc="90">
                <a:solidFill>
                  <a:prstClr val="black"/>
                </a:solidFill>
                <a:latin typeface="Calibri Light" panose="020F0302020204030204"/>
              </a:rPr>
              <a:t>THE IMPACT OF MENTAL HEALTH PROBLEMS </a:t>
            </a:r>
            <a:r>
              <a:rPr lang="en-US" sz="4080" b="1" i="1" cap="all" spc="90">
                <a:solidFill>
                  <a:prstClr val="black"/>
                </a:solidFill>
                <a:latin typeface="Calibri Light" panose="020F0302020204030204"/>
              </a:rPr>
              <a:t>CONTINUED</a:t>
            </a:r>
          </a:p>
        </p:txBody>
      </p:sp>
      <p:sp>
        <p:nvSpPr>
          <p:cNvPr id="36" name="Rectangle 35">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1142"/>
            <a:ext cx="153619" cy="757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8" name="Rectangle 37">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1657037"/>
            <a:ext cx="12607747"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600553" y="6936526"/>
            <a:ext cx="545722" cy="394806"/>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87552">
              <a:spcAft>
                <a:spcPts val="720"/>
              </a:spcAft>
              <a:defRPr/>
            </a:pPr>
            <a:fld id="{5FD45250-8870-034C-95D8-56645336F5DB}" type="slidenum">
              <a:rPr lang="en-US" sz="1524">
                <a:solidFill>
                  <a:srgbClr val="555555"/>
                </a:solidFill>
              </a:rPr>
              <a:pPr defTabSz="987552">
                <a:spcAft>
                  <a:spcPts val="720"/>
                </a:spcAft>
                <a:defRPr/>
              </a:pPr>
              <a:t>7</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77292" y="6964714"/>
            <a:ext cx="323413" cy="342043"/>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005841" y="6964714"/>
            <a:ext cx="323413" cy="342043"/>
          </a:xfrm>
          <a:prstGeom prst="rect">
            <a:avLst/>
          </a:prstGeom>
        </p:spPr>
      </p:pic>
      <p:sp>
        <p:nvSpPr>
          <p:cNvPr id="15" name="Title 1">
            <a:hlinkClick r:id="" action="ppaction://noaction"/>
            <a:extLst>
              <a:ext uri="{FF2B5EF4-FFF2-40B4-BE49-F238E27FC236}">
                <a16:creationId xmlns:a16="http://schemas.microsoft.com/office/drawing/2014/main" id="{48803D07-7C90-4F2F-9A37-CD8E899A4EDB}"/>
              </a:ext>
            </a:extLst>
          </p:cNvPr>
          <p:cNvSpPr txBox="1">
            <a:spLocks/>
          </p:cNvSpPr>
          <p:nvPr/>
        </p:nvSpPr>
        <p:spPr>
          <a:xfrm>
            <a:off x="1225866" y="3770275"/>
            <a:ext cx="7722349" cy="676974"/>
          </a:xfrm>
          <a:prstGeom prst="rect">
            <a:avLst/>
          </a:prstGeom>
        </p:spPr>
        <p:txBody>
          <a:bodyPr vert="horz" wrap="none" lIns="0" tIns="0" rIns="0" bIns="0" rtlCol="0" anchor="t" anchorCtr="0">
            <a:noAutofit/>
          </a:bodyPr>
          <a:lstStyle/>
          <a:p>
            <a:pPr defTabSz="987552">
              <a:spcBef>
                <a:spcPct val="0"/>
              </a:spcBef>
              <a:spcAft>
                <a:spcPts val="720"/>
              </a:spcAft>
            </a:pPr>
            <a:r>
              <a:rPr lang="en-US" sz="2160" spc="54" dirty="0">
                <a:solidFill>
                  <a:srgbClr val="00598D"/>
                </a:solidFill>
                <a:latin typeface="Arial Narrow"/>
              </a:rPr>
              <a:t>• </a:t>
            </a:r>
            <a:r>
              <a:rPr lang="en-GB" sz="2160" b="1" spc="54" dirty="0">
                <a:solidFill>
                  <a:srgbClr val="00598D"/>
                </a:solidFill>
                <a:latin typeface="Arial Narrow"/>
              </a:rPr>
              <a:t>Parenting &amp; children:</a:t>
            </a:r>
            <a:r>
              <a:rPr lang="en-GB" sz="2160" spc="54" dirty="0">
                <a:solidFill>
                  <a:srgbClr val="000000"/>
                </a:solidFill>
                <a:latin typeface="Arial Narrow"/>
              </a:rPr>
              <a:t> Mental illness can affect relationships and</a:t>
            </a:r>
            <a:br>
              <a:rPr lang="en-GB" sz="2160" spc="54" dirty="0">
                <a:solidFill>
                  <a:srgbClr val="000000"/>
                </a:solidFill>
                <a:latin typeface="Arial Narrow"/>
              </a:rPr>
            </a:br>
            <a:r>
              <a:rPr lang="en-GB" sz="2160" spc="54" dirty="0">
                <a:solidFill>
                  <a:srgbClr val="000000"/>
                </a:solidFill>
                <a:latin typeface="Arial Narrow"/>
              </a:rPr>
              <a:t>  family life. Certain medications can also have an effect on pregnancy</a:t>
            </a:r>
            <a:br>
              <a:rPr lang="en-GB" sz="2160" spc="54" dirty="0">
                <a:solidFill>
                  <a:srgbClr val="000000"/>
                </a:solidFill>
                <a:latin typeface="Arial Narrow"/>
              </a:rPr>
            </a:br>
            <a:r>
              <a:rPr lang="en-GB" sz="2160" spc="54" dirty="0">
                <a:solidFill>
                  <a:srgbClr val="000000"/>
                </a:solidFill>
                <a:latin typeface="Arial Narrow"/>
              </a:rPr>
              <a:t> </a:t>
            </a:r>
          </a:p>
          <a:p>
            <a:pPr defTabSz="1097280">
              <a:spcBef>
                <a:spcPct val="0"/>
              </a:spcBef>
              <a:spcAft>
                <a:spcPts val="720"/>
              </a:spcAft>
            </a:pPr>
            <a:endParaRPr lang="en-GB" sz="2400" spc="60" dirty="0">
              <a:solidFill>
                <a:srgbClr val="000000"/>
              </a:solidFill>
              <a:latin typeface="Arial Narrow"/>
              <a:cs typeface="Arial Narrow"/>
            </a:endParaRPr>
          </a:p>
        </p:txBody>
      </p:sp>
      <p:sp>
        <p:nvSpPr>
          <p:cNvPr id="18" name="Title 1">
            <a:hlinkClick r:id="" action="ppaction://noaction"/>
            <a:extLst>
              <a:ext uri="{FF2B5EF4-FFF2-40B4-BE49-F238E27FC236}">
                <a16:creationId xmlns:a16="http://schemas.microsoft.com/office/drawing/2014/main" id="{DB59E3C6-C29F-4EAF-BA28-159F581197C7}"/>
              </a:ext>
            </a:extLst>
          </p:cNvPr>
          <p:cNvSpPr txBox="1">
            <a:spLocks/>
          </p:cNvSpPr>
          <p:nvPr/>
        </p:nvSpPr>
        <p:spPr>
          <a:xfrm>
            <a:off x="1225865" y="2131136"/>
            <a:ext cx="7722348" cy="1328036"/>
          </a:xfrm>
          <a:prstGeom prst="rect">
            <a:avLst/>
          </a:prstGeom>
        </p:spPr>
        <p:txBody>
          <a:bodyPr vert="horz" wrap="none" lIns="0" tIns="0" rIns="0" bIns="0" rtlCol="0" anchor="t" anchorCtr="0">
            <a:noAutofit/>
          </a:bodyPr>
          <a:lstStyle/>
          <a:p>
            <a:pPr defTabSz="987552">
              <a:spcBef>
                <a:spcPct val="0"/>
              </a:spcBef>
              <a:spcAft>
                <a:spcPts val="720"/>
              </a:spcAft>
            </a:pPr>
            <a:r>
              <a:rPr lang="en-US" sz="2160" spc="54" dirty="0">
                <a:solidFill>
                  <a:srgbClr val="00598D"/>
                </a:solidFill>
                <a:latin typeface="Arial Narrow"/>
              </a:rPr>
              <a:t>• </a:t>
            </a:r>
            <a:r>
              <a:rPr lang="en-GB" sz="2160" b="1" spc="54" dirty="0">
                <a:solidFill>
                  <a:srgbClr val="00598D"/>
                </a:solidFill>
                <a:latin typeface="Arial Narrow"/>
              </a:rPr>
              <a:t>Driving: </a:t>
            </a:r>
            <a:r>
              <a:rPr lang="en-GB" sz="2160" spc="54" dirty="0">
                <a:solidFill>
                  <a:prstClr val="black"/>
                </a:solidFill>
                <a:latin typeface="Arial Narrow"/>
              </a:rPr>
              <a:t>Mental health conditions and/or the medication someone</a:t>
            </a:r>
            <a:br>
              <a:rPr lang="en-GB" sz="2160" spc="54" dirty="0">
                <a:solidFill>
                  <a:prstClr val="black"/>
                </a:solidFill>
                <a:latin typeface="Arial Narrow"/>
              </a:rPr>
            </a:br>
            <a:r>
              <a:rPr lang="en-GB" sz="2160" spc="54" dirty="0">
                <a:solidFill>
                  <a:prstClr val="black"/>
                </a:solidFill>
                <a:latin typeface="Arial Narrow"/>
              </a:rPr>
              <a:t>  is taking can sometimes affect their ability to drive. The decision on</a:t>
            </a:r>
            <a:br>
              <a:rPr lang="en-GB" sz="2160" spc="54" dirty="0">
                <a:solidFill>
                  <a:prstClr val="black"/>
                </a:solidFill>
                <a:latin typeface="Arial Narrow"/>
              </a:rPr>
            </a:br>
            <a:r>
              <a:rPr lang="en-GB" sz="2160" spc="54" dirty="0">
                <a:solidFill>
                  <a:prstClr val="black"/>
                </a:solidFill>
                <a:latin typeface="Arial Narrow"/>
              </a:rPr>
              <a:t>  whether someone can drive or not is based on an assessment from</a:t>
            </a:r>
            <a:br>
              <a:rPr lang="en-GB" sz="2160" spc="54" dirty="0">
                <a:solidFill>
                  <a:prstClr val="black"/>
                </a:solidFill>
                <a:latin typeface="Arial Narrow"/>
              </a:rPr>
            </a:br>
            <a:r>
              <a:rPr lang="en-GB" sz="2160" spc="54" dirty="0">
                <a:solidFill>
                  <a:prstClr val="black"/>
                </a:solidFill>
                <a:latin typeface="Arial Narrow"/>
              </a:rPr>
              <a:t>  their GP and the DVLA</a:t>
            </a:r>
            <a:endParaRPr lang="en-GB" sz="2400" spc="60" dirty="0">
              <a:solidFill>
                <a:prstClr val="black"/>
              </a:solidFill>
              <a:latin typeface="Arial Narrow"/>
              <a:cs typeface="Arial Narrow"/>
            </a:endParaRPr>
          </a:p>
        </p:txBody>
      </p:sp>
      <p:sp>
        <p:nvSpPr>
          <p:cNvPr id="21" name="Title 1">
            <a:hlinkClick r:id="" action="ppaction://noaction"/>
            <a:extLst>
              <a:ext uri="{FF2B5EF4-FFF2-40B4-BE49-F238E27FC236}">
                <a16:creationId xmlns:a16="http://schemas.microsoft.com/office/drawing/2014/main" id="{302C89A7-7D10-4AD8-8EC1-4C1A9D91C76E}"/>
              </a:ext>
            </a:extLst>
          </p:cNvPr>
          <p:cNvSpPr txBox="1">
            <a:spLocks/>
          </p:cNvSpPr>
          <p:nvPr/>
        </p:nvSpPr>
        <p:spPr>
          <a:xfrm>
            <a:off x="1225866" y="4785988"/>
            <a:ext cx="7722349" cy="692692"/>
          </a:xfrm>
          <a:prstGeom prst="rect">
            <a:avLst/>
          </a:prstGeom>
        </p:spPr>
        <p:txBody>
          <a:bodyPr vert="horz" wrap="none" lIns="0" tIns="0" rIns="0" bIns="0" rtlCol="0" anchor="t" anchorCtr="0">
            <a:noAutofit/>
          </a:bodyPr>
          <a:lstStyle/>
          <a:p>
            <a:pPr defTabSz="987552">
              <a:spcBef>
                <a:spcPct val="0"/>
              </a:spcBef>
              <a:spcAft>
                <a:spcPts val="720"/>
              </a:spcAft>
            </a:pPr>
            <a:r>
              <a:rPr lang="en-US" sz="2160" spc="54" dirty="0">
                <a:solidFill>
                  <a:srgbClr val="00598D"/>
                </a:solidFill>
                <a:latin typeface="Arial Narrow"/>
              </a:rPr>
              <a:t>• </a:t>
            </a:r>
            <a:r>
              <a:rPr lang="en-GB" sz="2160" b="1" spc="54" dirty="0">
                <a:solidFill>
                  <a:srgbClr val="00598D"/>
                </a:solidFill>
                <a:latin typeface="Arial Narrow"/>
              </a:rPr>
              <a:t>Stigma: </a:t>
            </a:r>
            <a:r>
              <a:rPr lang="en-GB" sz="2160" spc="54" dirty="0">
                <a:solidFill>
                  <a:srgbClr val="000000"/>
                </a:solidFill>
                <a:latin typeface="Arial Narrow"/>
              </a:rPr>
              <a:t>Stigma can create barriers for people to seek help for their</a:t>
            </a:r>
            <a:br>
              <a:rPr lang="en-GB" sz="2160" spc="54" dirty="0">
                <a:solidFill>
                  <a:srgbClr val="000000"/>
                </a:solidFill>
                <a:latin typeface="Arial Narrow"/>
              </a:rPr>
            </a:br>
            <a:r>
              <a:rPr lang="en-GB" sz="2160" spc="54" dirty="0">
                <a:solidFill>
                  <a:srgbClr val="000000"/>
                </a:solidFill>
                <a:latin typeface="Arial Narrow"/>
              </a:rPr>
              <a:t>  mental health condition and can make their situation much worse</a:t>
            </a:r>
          </a:p>
          <a:p>
            <a:pPr defTabSz="1097280">
              <a:spcBef>
                <a:spcPct val="0"/>
              </a:spcBef>
              <a:spcAft>
                <a:spcPts val="720"/>
              </a:spcAft>
            </a:pPr>
            <a:endParaRPr lang="en-GB" sz="2400" spc="60" dirty="0">
              <a:solidFill>
                <a:srgbClr val="000000"/>
              </a:solidFill>
              <a:latin typeface="Arial Narrow"/>
              <a:cs typeface="Arial Narrow"/>
            </a:endParaRPr>
          </a:p>
        </p:txBody>
      </p:sp>
      <p:pic>
        <p:nvPicPr>
          <p:cNvPr id="23" name="Picture 22">
            <a:extLst>
              <a:ext uri="{FF2B5EF4-FFF2-40B4-BE49-F238E27FC236}">
                <a16:creationId xmlns:a16="http://schemas.microsoft.com/office/drawing/2014/main" id="{5221F1C1-CFB0-4971-9306-E05B9BB1F2CC}"/>
              </a:ext>
            </a:extLst>
          </p:cNvPr>
          <p:cNvPicPr>
            <a:picLocks noChangeAspect="1"/>
          </p:cNvPicPr>
          <p:nvPr/>
        </p:nvPicPr>
        <p:blipFill>
          <a:blip r:embed="rId4">
            <a:extLst>
              <a:ext uri="{28A0092B-C50C-407E-A947-70E740481C1C}">
                <a14:useLocalDpi xmlns:a14="http://schemas.microsoft.com/office/drawing/2010/main" val="0"/>
              </a:ext>
            </a:extLst>
          </a:blip>
          <a:srcRect l="515" r="515"/>
          <a:stretch/>
        </p:blipFill>
        <p:spPr>
          <a:xfrm>
            <a:off x="8832919" y="2131136"/>
            <a:ext cx="4780669" cy="3864376"/>
          </a:xfrm>
          <a:prstGeom prst="roundRect">
            <a:avLst>
              <a:gd name="adj" fmla="val 4723"/>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3CB7EEA8-E3FC-1FC7-4DB4-8B7555C5CDA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7C413D7-A588-40EC-D1F8-1A4EA149AC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18B587B-AC3B-F063-8ED0-6ACB69A7DD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59489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1C02-E30C-12CE-5E5C-32176D87E7B7}"/>
              </a:ext>
            </a:extLst>
          </p:cNvPr>
          <p:cNvSpPr>
            <a:spLocks noGrp="1"/>
          </p:cNvSpPr>
          <p:nvPr>
            <p:ph type="title"/>
          </p:nvPr>
        </p:nvSpPr>
        <p:spPr/>
        <p:txBody>
          <a:bodyPr/>
          <a:lstStyle/>
          <a:p>
            <a:endParaRPr lang="nb-NO"/>
          </a:p>
        </p:txBody>
      </p:sp>
      <p:pic>
        <p:nvPicPr>
          <p:cNvPr id="5" name="Content Placeholder 4">
            <a:extLst>
              <a:ext uri="{FF2B5EF4-FFF2-40B4-BE49-F238E27FC236}">
                <a16:creationId xmlns:a16="http://schemas.microsoft.com/office/drawing/2014/main" id="{8158FB45-8145-14B4-E27E-0B403867FEA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44657"/>
            <a:ext cx="5652268" cy="8188150"/>
          </a:xfrm>
        </p:spPr>
      </p:pic>
      <p:pic>
        <p:nvPicPr>
          <p:cNvPr id="7" name="Picture 6">
            <a:extLst>
              <a:ext uri="{FF2B5EF4-FFF2-40B4-BE49-F238E27FC236}">
                <a16:creationId xmlns:a16="http://schemas.microsoft.com/office/drawing/2014/main" id="{D7209B00-257A-6CAE-0DA7-08654D682EF8}"/>
              </a:ext>
            </a:extLst>
          </p:cNvPr>
          <p:cNvPicPr>
            <a:picLocks noChangeAspect="1"/>
          </p:cNvPicPr>
          <p:nvPr/>
        </p:nvPicPr>
        <p:blipFill>
          <a:blip r:embed="rId3"/>
          <a:stretch>
            <a:fillRect/>
          </a:stretch>
        </p:blipFill>
        <p:spPr>
          <a:xfrm>
            <a:off x="5914041" y="1086496"/>
            <a:ext cx="8390791" cy="6104472"/>
          </a:xfrm>
          <a:prstGeom prst="rect">
            <a:avLst/>
          </a:prstGeom>
        </p:spPr>
      </p:pic>
    </p:spTree>
    <p:extLst>
      <p:ext uri="{BB962C8B-B14F-4D97-AF65-F5344CB8AC3E}">
        <p14:creationId xmlns:p14="http://schemas.microsoft.com/office/powerpoint/2010/main" val="405957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F321-24DE-7F6D-5F02-7AB4441E188E}"/>
              </a:ext>
            </a:extLst>
          </p:cNvPr>
          <p:cNvSpPr>
            <a:spLocks noGrp="1"/>
          </p:cNvSpPr>
          <p:nvPr>
            <p:ph type="title"/>
          </p:nvPr>
        </p:nvSpPr>
        <p:spPr/>
        <p:txBody>
          <a:bodyPr/>
          <a:lstStyle/>
          <a:p>
            <a:endParaRPr lang="nb-NO"/>
          </a:p>
        </p:txBody>
      </p:sp>
      <p:pic>
        <p:nvPicPr>
          <p:cNvPr id="7" name="Content Placeholder 6">
            <a:extLst>
              <a:ext uri="{FF2B5EF4-FFF2-40B4-BE49-F238E27FC236}">
                <a16:creationId xmlns:a16="http://schemas.microsoft.com/office/drawing/2014/main" id="{84C8A3FD-686C-73D0-E66F-586C31CD604C}"/>
              </a:ext>
            </a:extLst>
          </p:cNvPr>
          <p:cNvPicPr>
            <a:picLocks noGrp="1" noChangeAspect="1"/>
          </p:cNvPicPr>
          <p:nvPr>
            <p:ph idx="1"/>
          </p:nvPr>
        </p:nvPicPr>
        <p:blipFill>
          <a:blip r:embed="rId2"/>
          <a:stretch>
            <a:fillRect/>
          </a:stretch>
        </p:blipFill>
        <p:spPr>
          <a:xfrm>
            <a:off x="5712670" y="1162176"/>
            <a:ext cx="8454445" cy="5905249"/>
          </a:xfrm>
        </p:spPr>
      </p:pic>
      <p:pic>
        <p:nvPicPr>
          <p:cNvPr id="5" name="Picture 4">
            <a:extLst>
              <a:ext uri="{FF2B5EF4-FFF2-40B4-BE49-F238E27FC236}">
                <a16:creationId xmlns:a16="http://schemas.microsoft.com/office/drawing/2014/main" id="{3927A58C-4744-3349-52BF-287BCCED5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0350"/>
            <a:ext cx="5712670" cy="8229600"/>
          </a:xfrm>
          <a:prstGeom prst="rect">
            <a:avLst/>
          </a:prstGeom>
        </p:spPr>
      </p:pic>
    </p:spTree>
    <p:extLst>
      <p:ext uri="{BB962C8B-B14F-4D97-AF65-F5344CB8AC3E}">
        <p14:creationId xmlns:p14="http://schemas.microsoft.com/office/powerpoint/2010/main" val="1848933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D60C-174F-DB67-522D-8E392367A469}"/>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76482695-0C8B-45BF-1315-670B7E706128}"/>
              </a:ext>
            </a:extLst>
          </p:cNvPr>
          <p:cNvSpPr>
            <a:spLocks noGrp="1"/>
          </p:cNvSpPr>
          <p:nvPr>
            <p:ph idx="1"/>
          </p:nvPr>
        </p:nvSpPr>
        <p:spPr/>
        <p:txBody>
          <a:bodyPr/>
          <a:lstStyle/>
          <a:p>
            <a:endParaRPr lang="nb-NO" dirty="0"/>
          </a:p>
        </p:txBody>
      </p:sp>
      <p:pic>
        <p:nvPicPr>
          <p:cNvPr id="5" name="Picture 4">
            <a:extLst>
              <a:ext uri="{FF2B5EF4-FFF2-40B4-BE49-F238E27FC236}">
                <a16:creationId xmlns:a16="http://schemas.microsoft.com/office/drawing/2014/main" id="{8A1E4BBF-2633-04C6-7B6E-27567936BE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5769284" cy="8229600"/>
          </a:xfrm>
          <a:prstGeom prst="rect">
            <a:avLst/>
          </a:prstGeom>
        </p:spPr>
      </p:pic>
      <p:pic>
        <p:nvPicPr>
          <p:cNvPr id="7" name="Picture 6">
            <a:extLst>
              <a:ext uri="{FF2B5EF4-FFF2-40B4-BE49-F238E27FC236}">
                <a16:creationId xmlns:a16="http://schemas.microsoft.com/office/drawing/2014/main" id="{2C55BA2A-5A8A-EA51-E5DE-BA0CCDA89C27}"/>
              </a:ext>
            </a:extLst>
          </p:cNvPr>
          <p:cNvPicPr>
            <a:picLocks noChangeAspect="1"/>
          </p:cNvPicPr>
          <p:nvPr/>
        </p:nvPicPr>
        <p:blipFill>
          <a:blip r:embed="rId3"/>
          <a:stretch>
            <a:fillRect/>
          </a:stretch>
        </p:blipFill>
        <p:spPr>
          <a:xfrm>
            <a:off x="5524390" y="1373505"/>
            <a:ext cx="9106009" cy="5463606"/>
          </a:xfrm>
          <a:prstGeom prst="rect">
            <a:avLst/>
          </a:prstGeom>
        </p:spPr>
      </p:pic>
    </p:spTree>
    <p:extLst>
      <p:ext uri="{BB962C8B-B14F-4D97-AF65-F5344CB8AC3E}">
        <p14:creationId xmlns:p14="http://schemas.microsoft.com/office/powerpoint/2010/main" val="3878198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860D-43C3-0148-EA31-99FEE8AFDCEF}"/>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56BB8EA6-A3BC-DFBB-1393-31B53B76B8DA}"/>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2460CC60-60C7-2CD4-18EE-1FE9127509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6621414" cy="8229600"/>
          </a:xfrm>
          <a:prstGeom prst="rect">
            <a:avLst/>
          </a:prstGeom>
        </p:spPr>
      </p:pic>
      <p:pic>
        <p:nvPicPr>
          <p:cNvPr id="7" name="Picture 6">
            <a:extLst>
              <a:ext uri="{FF2B5EF4-FFF2-40B4-BE49-F238E27FC236}">
                <a16:creationId xmlns:a16="http://schemas.microsoft.com/office/drawing/2014/main" id="{6752588C-2B45-EF1B-AF6E-B9850BBCF0BB}"/>
              </a:ext>
            </a:extLst>
          </p:cNvPr>
          <p:cNvPicPr>
            <a:picLocks noChangeAspect="1"/>
          </p:cNvPicPr>
          <p:nvPr/>
        </p:nvPicPr>
        <p:blipFill>
          <a:blip r:embed="rId3"/>
          <a:stretch>
            <a:fillRect/>
          </a:stretch>
        </p:blipFill>
        <p:spPr>
          <a:xfrm>
            <a:off x="6319630" y="1504907"/>
            <a:ext cx="8310770" cy="4755544"/>
          </a:xfrm>
          <a:prstGeom prst="rect">
            <a:avLst/>
          </a:prstGeom>
        </p:spPr>
      </p:pic>
    </p:spTree>
    <p:extLst>
      <p:ext uri="{BB962C8B-B14F-4D97-AF65-F5344CB8AC3E}">
        <p14:creationId xmlns:p14="http://schemas.microsoft.com/office/powerpoint/2010/main" val="1967785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7AC2-2007-25F6-F3D3-B67C51DC0A35}"/>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D3F3E367-2466-2975-967D-BC4F6171DAEC}"/>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EA74D9F-2036-D371-0419-49F136D54F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265718" cy="8229600"/>
          </a:xfrm>
          <a:prstGeom prst="rect">
            <a:avLst/>
          </a:prstGeom>
        </p:spPr>
      </p:pic>
      <p:pic>
        <p:nvPicPr>
          <p:cNvPr id="7" name="Picture 6">
            <a:extLst>
              <a:ext uri="{FF2B5EF4-FFF2-40B4-BE49-F238E27FC236}">
                <a16:creationId xmlns:a16="http://schemas.microsoft.com/office/drawing/2014/main" id="{490F0ADA-5334-121A-8D08-3FE78ED9EB98}"/>
              </a:ext>
            </a:extLst>
          </p:cNvPr>
          <p:cNvPicPr>
            <a:picLocks noChangeAspect="1"/>
          </p:cNvPicPr>
          <p:nvPr/>
        </p:nvPicPr>
        <p:blipFill>
          <a:blip r:embed="rId3"/>
          <a:stretch>
            <a:fillRect/>
          </a:stretch>
        </p:blipFill>
        <p:spPr>
          <a:xfrm>
            <a:off x="6118186" y="2190750"/>
            <a:ext cx="8390791" cy="3623815"/>
          </a:xfrm>
          <a:prstGeom prst="rect">
            <a:avLst/>
          </a:prstGeom>
        </p:spPr>
      </p:pic>
    </p:spTree>
    <p:extLst>
      <p:ext uri="{BB962C8B-B14F-4D97-AF65-F5344CB8AC3E}">
        <p14:creationId xmlns:p14="http://schemas.microsoft.com/office/powerpoint/2010/main" val="3789655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9DEE-2219-80F5-5F8E-83F39E6AB178}"/>
              </a:ext>
            </a:extLst>
          </p:cNvPr>
          <p:cNvSpPr>
            <a:spLocks noGrp="1"/>
          </p:cNvSpPr>
          <p:nvPr>
            <p:ph type="title"/>
          </p:nvPr>
        </p:nvSpPr>
        <p:spPr/>
        <p:txBody>
          <a:bodyPr/>
          <a:lstStyle/>
          <a:p>
            <a:endParaRPr lang="nb-NO"/>
          </a:p>
        </p:txBody>
      </p:sp>
      <p:pic>
        <p:nvPicPr>
          <p:cNvPr id="7" name="Content Placeholder 6">
            <a:extLst>
              <a:ext uri="{FF2B5EF4-FFF2-40B4-BE49-F238E27FC236}">
                <a16:creationId xmlns:a16="http://schemas.microsoft.com/office/drawing/2014/main" id="{CA8BE71B-6E7C-DAE5-DBF4-485E4E80552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963680" y="1769701"/>
            <a:ext cx="8189441" cy="5221606"/>
          </a:xfrm>
        </p:spPr>
      </p:pic>
      <p:pic>
        <p:nvPicPr>
          <p:cNvPr id="5" name="Picture 4">
            <a:extLst>
              <a:ext uri="{FF2B5EF4-FFF2-40B4-BE49-F238E27FC236}">
                <a16:creationId xmlns:a16="http://schemas.microsoft.com/office/drawing/2014/main" id="{9AF3E6C4-9407-A4C9-46D5-B54BAEF197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192898" cy="8229600"/>
          </a:xfrm>
          <a:prstGeom prst="rect">
            <a:avLst/>
          </a:prstGeom>
        </p:spPr>
      </p:pic>
    </p:spTree>
    <p:extLst>
      <p:ext uri="{BB962C8B-B14F-4D97-AF65-F5344CB8AC3E}">
        <p14:creationId xmlns:p14="http://schemas.microsoft.com/office/powerpoint/2010/main" val="364541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2340-06A3-AF7A-23B4-69A0415F830D}"/>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94C30E77-4517-1C4A-5AE3-251476A27D4B}"/>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6DA45CA-6703-C4EE-DB8F-F1DFD94722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301048" cy="8229600"/>
          </a:xfrm>
          <a:prstGeom prst="rect">
            <a:avLst/>
          </a:prstGeom>
        </p:spPr>
      </p:pic>
      <p:pic>
        <p:nvPicPr>
          <p:cNvPr id="7" name="Picture 6">
            <a:extLst>
              <a:ext uri="{FF2B5EF4-FFF2-40B4-BE49-F238E27FC236}">
                <a16:creationId xmlns:a16="http://schemas.microsoft.com/office/drawing/2014/main" id="{AE09BEB6-5639-5EF8-D151-22998A7F6249}"/>
              </a:ext>
            </a:extLst>
          </p:cNvPr>
          <p:cNvPicPr>
            <a:picLocks noChangeAspect="1"/>
          </p:cNvPicPr>
          <p:nvPr/>
        </p:nvPicPr>
        <p:blipFill>
          <a:blip r:embed="rId3"/>
          <a:stretch>
            <a:fillRect/>
          </a:stretch>
        </p:blipFill>
        <p:spPr>
          <a:xfrm>
            <a:off x="6353925" y="2039965"/>
            <a:ext cx="8276476" cy="4149670"/>
          </a:xfrm>
          <a:prstGeom prst="rect">
            <a:avLst/>
          </a:prstGeom>
        </p:spPr>
      </p:pic>
    </p:spTree>
    <p:extLst>
      <p:ext uri="{BB962C8B-B14F-4D97-AF65-F5344CB8AC3E}">
        <p14:creationId xmlns:p14="http://schemas.microsoft.com/office/powerpoint/2010/main" val="540757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1453-2241-290F-6CE5-B983E02E5292}"/>
              </a:ext>
            </a:extLst>
          </p:cNvPr>
          <p:cNvSpPr>
            <a:spLocks noGrp="1"/>
          </p:cNvSpPr>
          <p:nvPr>
            <p:ph type="title"/>
          </p:nvPr>
        </p:nvSpPr>
        <p:spPr/>
        <p:txBody>
          <a:bodyPr/>
          <a:lstStyle/>
          <a:p>
            <a:endParaRPr lang="nb-NO"/>
          </a:p>
        </p:txBody>
      </p:sp>
      <p:pic>
        <p:nvPicPr>
          <p:cNvPr id="7" name="Content Placeholder 6">
            <a:extLst>
              <a:ext uri="{FF2B5EF4-FFF2-40B4-BE49-F238E27FC236}">
                <a16:creationId xmlns:a16="http://schemas.microsoft.com/office/drawing/2014/main" id="{43BE0ADD-F5C9-8A8D-5B33-AFE08FF9FDA4}"/>
              </a:ext>
            </a:extLst>
          </p:cNvPr>
          <p:cNvPicPr>
            <a:picLocks noGrp="1" noChangeAspect="1"/>
          </p:cNvPicPr>
          <p:nvPr>
            <p:ph idx="1"/>
          </p:nvPr>
        </p:nvPicPr>
        <p:blipFill>
          <a:blip r:embed="rId2"/>
          <a:stretch>
            <a:fillRect/>
          </a:stretch>
        </p:blipFill>
        <p:spPr>
          <a:xfrm>
            <a:off x="6273904" y="2237561"/>
            <a:ext cx="8356496" cy="3086531"/>
          </a:xfrm>
        </p:spPr>
      </p:pic>
      <p:pic>
        <p:nvPicPr>
          <p:cNvPr id="5" name="Picture 4">
            <a:extLst>
              <a:ext uri="{FF2B5EF4-FFF2-40B4-BE49-F238E27FC236}">
                <a16:creationId xmlns:a16="http://schemas.microsoft.com/office/drawing/2014/main" id="{DF30C3AA-E01F-D007-1734-54C9232E3F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782738" cy="8229600"/>
          </a:xfrm>
          <a:prstGeom prst="rect">
            <a:avLst/>
          </a:prstGeom>
        </p:spPr>
      </p:pic>
    </p:spTree>
    <p:extLst>
      <p:ext uri="{BB962C8B-B14F-4D97-AF65-F5344CB8AC3E}">
        <p14:creationId xmlns:p14="http://schemas.microsoft.com/office/powerpoint/2010/main" val="2392044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085F-B8BD-C190-18AA-B1D865291602}"/>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2FDF8248-E33F-1AAA-E279-FA9E57AF553A}"/>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92DC91C8-4B53-4583-B8AF-AA39B6440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40350"/>
            <a:ext cx="5790335" cy="8229600"/>
          </a:xfrm>
          <a:prstGeom prst="rect">
            <a:avLst/>
          </a:prstGeom>
        </p:spPr>
      </p:pic>
      <p:pic>
        <p:nvPicPr>
          <p:cNvPr id="7" name="Picture 6">
            <a:extLst>
              <a:ext uri="{FF2B5EF4-FFF2-40B4-BE49-F238E27FC236}">
                <a16:creationId xmlns:a16="http://schemas.microsoft.com/office/drawing/2014/main" id="{04D6C382-E030-34E4-CF35-F5367B297B55}"/>
              </a:ext>
            </a:extLst>
          </p:cNvPr>
          <p:cNvPicPr>
            <a:picLocks noChangeAspect="1"/>
          </p:cNvPicPr>
          <p:nvPr/>
        </p:nvPicPr>
        <p:blipFill>
          <a:blip r:embed="rId3"/>
          <a:stretch>
            <a:fillRect/>
          </a:stretch>
        </p:blipFill>
        <p:spPr>
          <a:xfrm>
            <a:off x="5790335" y="1825678"/>
            <a:ext cx="8287907" cy="4229690"/>
          </a:xfrm>
          <a:prstGeom prst="rect">
            <a:avLst/>
          </a:prstGeom>
        </p:spPr>
      </p:pic>
    </p:spTree>
    <p:extLst>
      <p:ext uri="{BB962C8B-B14F-4D97-AF65-F5344CB8AC3E}">
        <p14:creationId xmlns:p14="http://schemas.microsoft.com/office/powerpoint/2010/main" val="3450575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692B-D814-E59C-0ACE-9500962720D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C14BCD8E-56CC-8FEC-8CBA-C4C353298F1E}"/>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60A4F1DB-FECD-31A7-2B89-C15E27CC18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260" y="-114832"/>
            <a:ext cx="5861425" cy="8229600"/>
          </a:xfrm>
          <a:prstGeom prst="rect">
            <a:avLst/>
          </a:prstGeom>
        </p:spPr>
      </p:pic>
      <p:pic>
        <p:nvPicPr>
          <p:cNvPr id="7" name="Picture 6">
            <a:extLst>
              <a:ext uri="{FF2B5EF4-FFF2-40B4-BE49-F238E27FC236}">
                <a16:creationId xmlns:a16="http://schemas.microsoft.com/office/drawing/2014/main" id="{D8146709-4720-B1C7-9763-B66BA141ED6A}"/>
              </a:ext>
            </a:extLst>
          </p:cNvPr>
          <p:cNvPicPr>
            <a:picLocks noChangeAspect="1"/>
          </p:cNvPicPr>
          <p:nvPr/>
        </p:nvPicPr>
        <p:blipFill>
          <a:blip r:embed="rId3"/>
          <a:stretch>
            <a:fillRect/>
          </a:stretch>
        </p:blipFill>
        <p:spPr>
          <a:xfrm>
            <a:off x="5556380" y="1204160"/>
            <a:ext cx="8493676" cy="4606933"/>
          </a:xfrm>
          <a:prstGeom prst="rect">
            <a:avLst/>
          </a:prstGeom>
        </p:spPr>
      </p:pic>
      <p:sp>
        <p:nvSpPr>
          <p:cNvPr id="8" name="Oval 7">
            <a:extLst>
              <a:ext uri="{FF2B5EF4-FFF2-40B4-BE49-F238E27FC236}">
                <a16:creationId xmlns:a16="http://schemas.microsoft.com/office/drawing/2014/main" id="{8F24FEB6-6B06-F4EA-C502-2354EB28C339}"/>
              </a:ext>
            </a:extLst>
          </p:cNvPr>
          <p:cNvSpPr/>
          <p:nvPr/>
        </p:nvSpPr>
        <p:spPr>
          <a:xfrm>
            <a:off x="7315200" y="4771893"/>
            <a:ext cx="2649634"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3977706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A967-0833-1A33-FA57-6F0A55D8C82E}"/>
              </a:ext>
            </a:extLst>
          </p:cNvPr>
          <p:cNvPicPr>
            <a:picLocks noChangeAspect="1"/>
          </p:cNvPicPr>
          <p:nvPr/>
        </p:nvPicPr>
        <p:blipFill>
          <a:blip r:embed="rId3">
            <a:alphaModFix amt="21000"/>
          </a:blip>
          <a:stretch>
            <a:fillRect/>
          </a:stretch>
        </p:blipFill>
        <p:spPr>
          <a:xfrm>
            <a:off x="0" y="213360"/>
            <a:ext cx="14630400" cy="7802880"/>
          </a:xfrm>
          <a:prstGeom prst="rect">
            <a:avLst/>
          </a:prstGeom>
        </p:spPr>
      </p:pic>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8</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5"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14" name="Title 1">
            <a:extLst>
              <a:ext uri="{FF2B5EF4-FFF2-40B4-BE49-F238E27FC236}">
                <a16:creationId xmlns:a16="http://schemas.microsoft.com/office/drawing/2014/main" id="{22A05152-6FDA-4D48-8803-F900AC3C1B96}"/>
              </a:ext>
            </a:extLst>
          </p:cNvPr>
          <p:cNvSpPr txBox="1">
            <a:spLocks/>
          </p:cNvSpPr>
          <p:nvPr/>
        </p:nvSpPr>
        <p:spPr>
          <a:xfrm>
            <a:off x="260180" y="1332756"/>
            <a:ext cx="5807616" cy="543362"/>
          </a:xfrm>
          <a:prstGeom prst="rect">
            <a:avLst/>
          </a:prstGeom>
        </p:spPr>
        <p:txBody>
          <a:bodyPr vert="horz" wrap="none" lIns="0" tIns="0" rIns="0" bIns="0" rtlCol="0" anchor="t" anchorCtr="0">
            <a:normAutofit/>
          </a:bodyPr>
          <a:lstStyle/>
          <a:p>
            <a:pPr defTabSz="1097280">
              <a:spcBef>
                <a:spcPct val="0"/>
              </a:spcBef>
            </a:pPr>
            <a:endParaRPr lang="en-US" sz="3360" b="1" i="1" cap="all" spc="90" dirty="0">
              <a:solidFill>
                <a:prstClr val="black"/>
              </a:solidFill>
              <a:latin typeface="Arial Narrow"/>
              <a:cs typeface="Arial Narrow"/>
            </a:endParaRPr>
          </a:p>
        </p:txBody>
      </p:sp>
      <p:sp>
        <p:nvSpPr>
          <p:cNvPr id="2" name="Title 1">
            <a:extLst>
              <a:ext uri="{FF2B5EF4-FFF2-40B4-BE49-F238E27FC236}">
                <a16:creationId xmlns:a16="http://schemas.microsoft.com/office/drawing/2014/main" id="{496CAC6E-AB5E-301A-AA01-C32EBE11C23D}"/>
              </a:ext>
            </a:extLst>
          </p:cNvPr>
          <p:cNvSpPr>
            <a:spLocks noGrp="1"/>
          </p:cNvSpPr>
          <p:nvPr>
            <p:ph type="title"/>
          </p:nvPr>
        </p:nvSpPr>
        <p:spPr/>
        <p:txBody>
          <a:bodyPr/>
          <a:lstStyle/>
          <a:p>
            <a:r>
              <a:rPr lang="en-GB" dirty="0"/>
              <a:t>MENTAL HEALTH STATISTICS</a:t>
            </a:r>
          </a:p>
        </p:txBody>
      </p:sp>
      <p:sp>
        <p:nvSpPr>
          <p:cNvPr id="3" name="Content Placeholder 2">
            <a:extLst>
              <a:ext uri="{FF2B5EF4-FFF2-40B4-BE49-F238E27FC236}">
                <a16:creationId xmlns:a16="http://schemas.microsoft.com/office/drawing/2014/main" id="{18694BC0-11DD-05A1-83FB-2B99EF4E7443}"/>
              </a:ext>
            </a:extLst>
          </p:cNvPr>
          <p:cNvSpPr>
            <a:spLocks noGrp="1"/>
          </p:cNvSpPr>
          <p:nvPr>
            <p:ph idx="1"/>
          </p:nvPr>
        </p:nvSpPr>
        <p:spPr>
          <a:xfrm>
            <a:off x="1045945" y="2142307"/>
            <a:ext cx="12618720" cy="5221606"/>
          </a:xfrm>
        </p:spPr>
        <p:txBody>
          <a:bodyPr/>
          <a:lstStyle/>
          <a:p>
            <a:r>
              <a:rPr lang="en-GB" dirty="0"/>
              <a:t>Approximately 1 billion people in the world suffer from a mental health problem</a:t>
            </a:r>
          </a:p>
          <a:p>
            <a:r>
              <a:rPr lang="en-GB" dirty="0"/>
              <a:t>Lost productivity as a result of two of the most common mental health disorders, anxiety</a:t>
            </a:r>
            <a:br>
              <a:rPr lang="en-GB" dirty="0"/>
            </a:br>
            <a:r>
              <a:rPr lang="en-GB" dirty="0"/>
              <a:t>  and depression, costs the global economy US $1 trillion each year</a:t>
            </a:r>
          </a:p>
          <a:p>
            <a:r>
              <a:rPr lang="en-GB" dirty="0"/>
              <a:t>An estimated 1 in 6 adults experience a 'common mental health disorder' like depression</a:t>
            </a:r>
            <a:br>
              <a:rPr lang="en-GB" dirty="0"/>
            </a:br>
            <a:r>
              <a:rPr lang="en-GB" dirty="0"/>
              <a:t>  or anxiety in any given week</a:t>
            </a:r>
          </a:p>
          <a:p>
            <a:endParaRPr lang="en-GB" dirty="0"/>
          </a:p>
        </p:txBody>
      </p:sp>
    </p:spTree>
    <p:extLst>
      <p:ext uri="{BB962C8B-B14F-4D97-AF65-F5344CB8AC3E}">
        <p14:creationId xmlns:p14="http://schemas.microsoft.com/office/powerpoint/2010/main" val="1209776399"/>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CF339-8B1B-260C-D809-BA6F1C445931}"/>
              </a:ext>
            </a:extLst>
          </p:cNvPr>
          <p:cNvPicPr>
            <a:picLocks noChangeAspect="1"/>
          </p:cNvPicPr>
          <p:nvPr/>
        </p:nvPicPr>
        <p:blipFill>
          <a:blip r:embed="rId2"/>
          <a:stretch>
            <a:fillRect/>
          </a:stretch>
        </p:blipFill>
        <p:spPr>
          <a:xfrm>
            <a:off x="-428641" y="0"/>
            <a:ext cx="6748271" cy="8229600"/>
          </a:xfrm>
          <a:prstGeom prst="rect">
            <a:avLst/>
          </a:prstGeom>
        </p:spPr>
      </p:pic>
      <p:pic>
        <p:nvPicPr>
          <p:cNvPr id="8" name="Picture 7">
            <a:extLst>
              <a:ext uri="{FF2B5EF4-FFF2-40B4-BE49-F238E27FC236}">
                <a16:creationId xmlns:a16="http://schemas.microsoft.com/office/drawing/2014/main" id="{092A901D-CAD5-57E0-8E8E-4BF9E08FAA72}"/>
              </a:ext>
            </a:extLst>
          </p:cNvPr>
          <p:cNvPicPr>
            <a:picLocks noChangeAspect="1"/>
          </p:cNvPicPr>
          <p:nvPr/>
        </p:nvPicPr>
        <p:blipFill>
          <a:blip r:embed="rId3"/>
          <a:stretch>
            <a:fillRect/>
          </a:stretch>
        </p:blipFill>
        <p:spPr>
          <a:xfrm>
            <a:off x="6251041" y="276220"/>
            <a:ext cx="8310770" cy="7064726"/>
          </a:xfrm>
          <a:prstGeom prst="rect">
            <a:avLst/>
          </a:prstGeom>
        </p:spPr>
      </p:pic>
      <p:pic>
        <p:nvPicPr>
          <p:cNvPr id="10" name="Picture 9">
            <a:extLst>
              <a:ext uri="{FF2B5EF4-FFF2-40B4-BE49-F238E27FC236}">
                <a16:creationId xmlns:a16="http://schemas.microsoft.com/office/drawing/2014/main" id="{75F0A617-4ACF-C4C6-0FC4-FB5A9C809BB5}"/>
              </a:ext>
            </a:extLst>
          </p:cNvPr>
          <p:cNvPicPr>
            <a:picLocks noChangeAspect="1"/>
          </p:cNvPicPr>
          <p:nvPr/>
        </p:nvPicPr>
        <p:blipFill>
          <a:blip r:embed="rId4"/>
          <a:stretch>
            <a:fillRect/>
          </a:stretch>
        </p:blipFill>
        <p:spPr>
          <a:xfrm>
            <a:off x="6251042" y="7155309"/>
            <a:ext cx="8379359" cy="708758"/>
          </a:xfrm>
          <a:prstGeom prst="rect">
            <a:avLst/>
          </a:prstGeom>
        </p:spPr>
      </p:pic>
      <p:sp>
        <p:nvSpPr>
          <p:cNvPr id="11" name="Oval 10">
            <a:extLst>
              <a:ext uri="{FF2B5EF4-FFF2-40B4-BE49-F238E27FC236}">
                <a16:creationId xmlns:a16="http://schemas.microsoft.com/office/drawing/2014/main" id="{4BECF97A-BAC3-6071-0AA4-E998D28BAF75}"/>
              </a:ext>
            </a:extLst>
          </p:cNvPr>
          <p:cNvSpPr/>
          <p:nvPr/>
        </p:nvSpPr>
        <p:spPr>
          <a:xfrm>
            <a:off x="7978672" y="365534"/>
            <a:ext cx="672031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2" name="Oval 11">
            <a:extLst>
              <a:ext uri="{FF2B5EF4-FFF2-40B4-BE49-F238E27FC236}">
                <a16:creationId xmlns:a16="http://schemas.microsoft.com/office/drawing/2014/main" id="{246F2015-6CA1-1A1D-6B97-FF3F72D5C642}"/>
              </a:ext>
            </a:extLst>
          </p:cNvPr>
          <p:cNvSpPr/>
          <p:nvPr/>
        </p:nvSpPr>
        <p:spPr>
          <a:xfrm>
            <a:off x="8012966" y="1377006"/>
            <a:ext cx="6651728" cy="970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3" name="Oval 12">
            <a:extLst>
              <a:ext uri="{FF2B5EF4-FFF2-40B4-BE49-F238E27FC236}">
                <a16:creationId xmlns:a16="http://schemas.microsoft.com/office/drawing/2014/main" id="{2905028D-0500-81D5-EE37-E90AC466D532}"/>
              </a:ext>
            </a:extLst>
          </p:cNvPr>
          <p:cNvSpPr/>
          <p:nvPr/>
        </p:nvSpPr>
        <p:spPr>
          <a:xfrm>
            <a:off x="7756792" y="2953726"/>
            <a:ext cx="652060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4" name="Oval 13">
            <a:extLst>
              <a:ext uri="{FF2B5EF4-FFF2-40B4-BE49-F238E27FC236}">
                <a16:creationId xmlns:a16="http://schemas.microsoft.com/office/drawing/2014/main" id="{2D3067DF-A4F5-2D66-B380-A47148EEAB5A}"/>
              </a:ext>
            </a:extLst>
          </p:cNvPr>
          <p:cNvSpPr/>
          <p:nvPr/>
        </p:nvSpPr>
        <p:spPr>
          <a:xfrm>
            <a:off x="7607936" y="4309176"/>
            <a:ext cx="652060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5" name="Oval 14">
            <a:extLst>
              <a:ext uri="{FF2B5EF4-FFF2-40B4-BE49-F238E27FC236}">
                <a16:creationId xmlns:a16="http://schemas.microsoft.com/office/drawing/2014/main" id="{5A5D840C-659E-9B48-0B59-778AE0499CCA}"/>
              </a:ext>
            </a:extLst>
          </p:cNvPr>
          <p:cNvSpPr/>
          <p:nvPr/>
        </p:nvSpPr>
        <p:spPr>
          <a:xfrm>
            <a:off x="7756792" y="7329277"/>
            <a:ext cx="652060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486998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C6837C5C-3A48-120E-F217-ACD9B2513401}"/>
              </a:ext>
            </a:extLst>
          </p:cNvPr>
          <p:cNvPicPr>
            <a:picLocks noChangeAspect="1"/>
          </p:cNvPicPr>
          <p:nvPr/>
        </p:nvPicPr>
        <p:blipFill rotWithShape="1">
          <a:blip r:embed="rId3">
            <a:alphaModFix amt="35000"/>
          </a:blip>
          <a:srcRect b="442"/>
          <a:stretch/>
        </p:blipFill>
        <p:spPr>
          <a:xfrm>
            <a:off x="24" y="2"/>
            <a:ext cx="14630376" cy="8229599"/>
          </a:xfrm>
          <a:prstGeom prst="rect">
            <a:avLst/>
          </a:prstGeom>
        </p:spPr>
      </p:pic>
      <p:sp>
        <p:nvSpPr>
          <p:cNvPr id="2" name="Title 1">
            <a:extLst>
              <a:ext uri="{FF2B5EF4-FFF2-40B4-BE49-F238E27FC236}">
                <a16:creationId xmlns:a16="http://schemas.microsoft.com/office/drawing/2014/main" id="{D4603950-EA63-7D10-1403-5E0F53458BFF}"/>
              </a:ext>
            </a:extLst>
          </p:cNvPr>
          <p:cNvSpPr>
            <a:spLocks noGrp="1"/>
          </p:cNvSpPr>
          <p:nvPr>
            <p:ph type="title"/>
          </p:nvPr>
        </p:nvSpPr>
        <p:spPr>
          <a:xfrm>
            <a:off x="1005839" y="1279035"/>
            <a:ext cx="7263546" cy="5671531"/>
          </a:xfrm>
        </p:spPr>
        <p:txBody>
          <a:bodyPr>
            <a:normAutofit/>
          </a:bodyPr>
          <a:lstStyle/>
          <a:p>
            <a:pPr algn="r"/>
            <a:r>
              <a:rPr lang="nb-NO" sz="9600">
                <a:ln w="22225">
                  <a:solidFill>
                    <a:srgbClr val="FFFFFF"/>
                  </a:solidFill>
                </a:ln>
                <a:noFill/>
              </a:rPr>
              <a:t>CISO Mental Health</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5479" y="2743200"/>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6462A3-0A66-2379-EA76-9B81BFD8A616}"/>
              </a:ext>
            </a:extLst>
          </p:cNvPr>
          <p:cNvSpPr>
            <a:spLocks noGrp="1"/>
          </p:cNvSpPr>
          <p:nvPr>
            <p:ph idx="1"/>
          </p:nvPr>
        </p:nvSpPr>
        <p:spPr>
          <a:xfrm>
            <a:off x="9041569" y="1279035"/>
            <a:ext cx="4632002" cy="5671531"/>
          </a:xfrm>
        </p:spPr>
        <p:txBody>
          <a:bodyPr anchor="ctr">
            <a:normAutofit/>
          </a:bodyPr>
          <a:lstStyle/>
          <a:p>
            <a:r>
              <a:rPr lang="en-US" sz="1920">
                <a:solidFill>
                  <a:srgbClr val="FFFFFF"/>
                </a:solidFill>
              </a:rPr>
              <a:t>Chief Information Security Officers (CISO)</a:t>
            </a:r>
          </a:p>
          <a:p>
            <a:pPr lvl="1"/>
            <a:r>
              <a:rPr lang="en-US" sz="1920">
                <a:solidFill>
                  <a:srgbClr val="FFFFFF"/>
                </a:solidFill>
              </a:rPr>
              <a:t> overworked impacting their mental health to the degree that 90% are willing to take a pay cut </a:t>
            </a:r>
          </a:p>
          <a:p>
            <a:pPr lvl="1"/>
            <a:r>
              <a:rPr lang="en-US" sz="1920">
                <a:solidFill>
                  <a:srgbClr val="FFFFFF"/>
                </a:solidFill>
              </a:rPr>
              <a:t>continuous stress and mental health implications disrupt the CISOs work-life balance</a:t>
            </a:r>
          </a:p>
          <a:p>
            <a:pPr lvl="1"/>
            <a:r>
              <a:rPr lang="en-US" sz="1920">
                <a:solidFill>
                  <a:srgbClr val="FFFFFF"/>
                </a:solidFill>
              </a:rPr>
              <a:t>88% overly stressed</a:t>
            </a:r>
          </a:p>
          <a:p>
            <a:pPr lvl="1"/>
            <a:endParaRPr lang="en-US" sz="1920">
              <a:solidFill>
                <a:srgbClr val="FFFFFF"/>
              </a:solidFill>
            </a:endParaRPr>
          </a:p>
          <a:p>
            <a:r>
              <a:rPr lang="en-US" sz="1920">
                <a:solidFill>
                  <a:srgbClr val="FFFFFF"/>
                </a:solidFill>
              </a:rPr>
              <a:t>ISACA, 2020</a:t>
            </a:r>
          </a:p>
          <a:p>
            <a:pPr lvl="1"/>
            <a:r>
              <a:rPr lang="en-US" sz="1920">
                <a:solidFill>
                  <a:srgbClr val="FFFFFF"/>
                </a:solidFill>
              </a:rPr>
              <a:t>Short tenures from 1 to 2 years </a:t>
            </a:r>
          </a:p>
          <a:p>
            <a:pPr lvl="2"/>
            <a:r>
              <a:rPr lang="en-US" sz="1920">
                <a:solidFill>
                  <a:srgbClr val="FFFFFF"/>
                </a:solidFill>
              </a:rPr>
              <a:t>increasing responsibility</a:t>
            </a:r>
          </a:p>
          <a:p>
            <a:pPr lvl="2"/>
            <a:r>
              <a:rPr lang="en-US" sz="1920">
                <a:solidFill>
                  <a:srgbClr val="FFFFFF"/>
                </a:solidFill>
              </a:rPr>
              <a:t>less personal and recovery time</a:t>
            </a:r>
          </a:p>
          <a:p>
            <a:pPr lvl="2"/>
            <a:r>
              <a:rPr lang="en-US" sz="1920">
                <a:solidFill>
                  <a:srgbClr val="FFFFFF"/>
                </a:solidFill>
              </a:rPr>
              <a:t>constant connectivity</a:t>
            </a:r>
            <a:endParaRPr lang="nb-NO" sz="1920">
              <a:solidFill>
                <a:srgbClr val="FFFFFF"/>
              </a:solidFill>
            </a:endParaRPr>
          </a:p>
          <a:p>
            <a:r>
              <a:rPr lang="nb-NO" sz="1920" b="1" u="sng">
                <a:solidFill>
                  <a:srgbClr val="FFFFFF"/>
                </a:solidFill>
              </a:rPr>
              <a:t>WORSE mental health than healthcare professionals</a:t>
            </a:r>
            <a:endParaRPr lang="en-US" sz="1920" b="1" u="sng">
              <a:solidFill>
                <a:srgbClr val="FFFFFF"/>
              </a:solidFill>
            </a:endParaRPr>
          </a:p>
        </p:txBody>
      </p:sp>
    </p:spTree>
    <p:extLst>
      <p:ext uri="{BB962C8B-B14F-4D97-AF65-F5344CB8AC3E}">
        <p14:creationId xmlns:p14="http://schemas.microsoft.com/office/powerpoint/2010/main" val="581732205"/>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847" y="164227"/>
            <a:ext cx="6015284" cy="7358148"/>
          </a:xfrm>
          <a:prstGeom prst="rect">
            <a:avLst/>
          </a:prstGeom>
          <a:noFill/>
        </p:spPr>
      </p:pic>
      <p:sp>
        <p:nvSpPr>
          <p:cNvPr id="18" name="Content Placeholder 3">
            <a:extLst>
              <a:ext uri="{FF2B5EF4-FFF2-40B4-BE49-F238E27FC236}">
                <a16:creationId xmlns:a16="http://schemas.microsoft.com/office/drawing/2014/main" id="{77C2483B-04F5-47AA-944D-13750ECE82E7}"/>
              </a:ext>
            </a:extLst>
          </p:cNvPr>
          <p:cNvSpPr>
            <a:spLocks noGrp="1"/>
          </p:cNvSpPr>
          <p:nvPr>
            <p:ph sz="half" idx="2"/>
          </p:nvPr>
        </p:nvSpPr>
        <p:spPr>
          <a:xfrm>
            <a:off x="7406640" y="2190750"/>
            <a:ext cx="6217920" cy="5221606"/>
          </a:xfrm>
        </p:spPr>
        <p:txBody>
          <a:bodyPr/>
          <a:lstStyle/>
          <a:p>
            <a:endParaRPr lang="en-US" dirty="0"/>
          </a:p>
        </p:txBody>
      </p:sp>
      <p:pic>
        <p:nvPicPr>
          <p:cNvPr id="5" name="Picture 4">
            <a:extLst>
              <a:ext uri="{FF2B5EF4-FFF2-40B4-BE49-F238E27FC236}">
                <a16:creationId xmlns:a16="http://schemas.microsoft.com/office/drawing/2014/main" id="{CA7AE42A-3FE8-4F89-BF46-F644C77D2A6A}"/>
              </a:ext>
            </a:extLst>
          </p:cNvPr>
          <p:cNvPicPr>
            <a:picLocks noChangeAspect="1"/>
          </p:cNvPicPr>
          <p:nvPr/>
        </p:nvPicPr>
        <p:blipFill>
          <a:blip r:embed="rId4"/>
          <a:stretch>
            <a:fillRect/>
          </a:stretch>
        </p:blipFill>
        <p:spPr>
          <a:xfrm>
            <a:off x="6680846" y="-43431"/>
            <a:ext cx="7565806" cy="7565806"/>
          </a:xfrm>
          <a:prstGeom prst="rect">
            <a:avLst/>
          </a:prstGeom>
        </p:spPr>
      </p:pic>
      <p:sp>
        <p:nvSpPr>
          <p:cNvPr id="2" name="Oval 1">
            <a:extLst>
              <a:ext uri="{FF2B5EF4-FFF2-40B4-BE49-F238E27FC236}">
                <a16:creationId xmlns:a16="http://schemas.microsoft.com/office/drawing/2014/main" id="{E89574EE-6358-FFDB-DF7E-505C20BD7F34}"/>
              </a:ext>
            </a:extLst>
          </p:cNvPr>
          <p:cNvSpPr/>
          <p:nvPr/>
        </p:nvSpPr>
        <p:spPr>
          <a:xfrm>
            <a:off x="2079729" y="2334910"/>
            <a:ext cx="2526296" cy="16459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5760" dirty="0">
                <a:solidFill>
                  <a:prstClr val="white"/>
                </a:solidFill>
                <a:latin typeface="Calibri" panose="020F0502020204030204"/>
              </a:rPr>
              <a:t>CISO</a:t>
            </a:r>
          </a:p>
        </p:txBody>
      </p:sp>
    </p:spTree>
    <p:extLst>
      <p:ext uri="{BB962C8B-B14F-4D97-AF65-F5344CB8AC3E}">
        <p14:creationId xmlns:p14="http://schemas.microsoft.com/office/powerpoint/2010/main" val="32473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58" name="Group 57">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4630400" cy="8229600"/>
            <a:chOff x="0" y="0"/>
            <a:chExt cx="12192000" cy="6858000"/>
          </a:xfrm>
        </p:grpSpPr>
        <p:sp>
          <p:nvSpPr>
            <p:cNvPr id="59" name="Rectangle 58">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0" name="Rectangle 59">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6" name="Title 1">
            <a:extLst>
              <a:ext uri="{FF2B5EF4-FFF2-40B4-BE49-F238E27FC236}">
                <a16:creationId xmlns:a16="http://schemas.microsoft.com/office/drawing/2014/main" id="{153E0D38-57B0-4C6A-A854-9B2117D16A38}"/>
              </a:ext>
            </a:extLst>
          </p:cNvPr>
          <p:cNvSpPr txBox="1">
            <a:spLocks/>
          </p:cNvSpPr>
          <p:nvPr/>
        </p:nvSpPr>
        <p:spPr>
          <a:xfrm>
            <a:off x="661036" y="438150"/>
            <a:ext cx="13308329" cy="1590676"/>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n-US" sz="4800" b="1" cap="all" spc="90">
                <a:solidFill>
                  <a:prstClr val="black"/>
                </a:solidFill>
                <a:latin typeface="Calibri Light" panose="020F0302020204030204"/>
              </a:rPr>
              <a:t>BUILDING A positive MENTAL HEALTH culture – Employers</a:t>
            </a:r>
            <a:endParaRPr lang="en-US" sz="4800" b="1" i="1" cap="all" spc="90">
              <a:solidFill>
                <a:prstClr val="black"/>
              </a:solidFill>
              <a:latin typeface="Calibri Light" panose="020F0302020204030204"/>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60199" y="7235775"/>
            <a:ext cx="296654" cy="31374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754446" y="7235775"/>
            <a:ext cx="296654" cy="313742"/>
          </a:xfrm>
          <a:prstGeom prst="rect">
            <a:avLst/>
          </a:prstGeom>
        </p:spPr>
      </p:pic>
      <p:sp>
        <p:nvSpPr>
          <p:cNvPr id="8" name="Title 1">
            <a:hlinkClick r:id="" action="ppaction://noaction"/>
            <a:extLst>
              <a:ext uri="{FF2B5EF4-FFF2-40B4-BE49-F238E27FC236}">
                <a16:creationId xmlns:a16="http://schemas.microsoft.com/office/drawing/2014/main" id="{751E5D91-9D8E-4CDF-B7E6-E98719B962FA}"/>
              </a:ext>
            </a:extLst>
          </p:cNvPr>
          <p:cNvSpPr txBox="1">
            <a:spLocks/>
          </p:cNvSpPr>
          <p:nvPr/>
        </p:nvSpPr>
        <p:spPr>
          <a:xfrm>
            <a:off x="5989042" y="3446533"/>
            <a:ext cx="5922518" cy="333430"/>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Develop a mental health action plan and </a:t>
            </a:r>
            <a:r>
              <a:rPr lang="en-GB" sz="1968" spc="49">
                <a:solidFill>
                  <a:srgbClr val="44546A">
                    <a:lumMod val="10000"/>
                  </a:srgbClr>
                </a:solidFill>
                <a:latin typeface="Arial Narrow"/>
              </a:rPr>
              <a:t>policy</a:t>
            </a:r>
            <a:endParaRPr lang="en-GB" sz="2400" spc="60">
              <a:solidFill>
                <a:srgbClr val="44546A">
                  <a:lumMod val="10000"/>
                </a:srgbClr>
              </a:solidFill>
              <a:latin typeface="Arial Narrow"/>
              <a:cs typeface="Arial Narrow"/>
            </a:endParaRPr>
          </a:p>
        </p:txBody>
      </p:sp>
      <p:cxnSp>
        <p:nvCxnSpPr>
          <p:cNvPr id="9" name="Straight Connector 8">
            <a:extLst>
              <a:ext uri="{FF2B5EF4-FFF2-40B4-BE49-F238E27FC236}">
                <a16:creationId xmlns:a16="http://schemas.microsoft.com/office/drawing/2014/main" id="{DA74CC56-D876-4408-BAB0-436D2D618180}"/>
              </a:ext>
            </a:extLst>
          </p:cNvPr>
          <p:cNvCxnSpPr>
            <a:cxnSpLocks/>
          </p:cNvCxnSpPr>
          <p:nvPr/>
        </p:nvCxnSpPr>
        <p:spPr>
          <a:xfrm>
            <a:off x="5988876" y="3863272"/>
            <a:ext cx="59226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a:hlinkClick r:id="" action="ppaction://noaction"/>
            <a:extLst>
              <a:ext uri="{FF2B5EF4-FFF2-40B4-BE49-F238E27FC236}">
                <a16:creationId xmlns:a16="http://schemas.microsoft.com/office/drawing/2014/main" id="{4D0A407A-3616-4F26-9B03-CE60EF541F30}"/>
              </a:ext>
            </a:extLst>
          </p:cNvPr>
          <p:cNvSpPr txBox="1">
            <a:spLocks/>
          </p:cNvSpPr>
          <p:nvPr/>
        </p:nvSpPr>
        <p:spPr>
          <a:xfrm>
            <a:off x="5985041" y="3993029"/>
            <a:ext cx="5922185" cy="376924"/>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Provide mental health training across the organisation</a:t>
            </a:r>
            <a:endParaRPr lang="en-GB" sz="2400" spc="60">
              <a:solidFill>
                <a:srgbClr val="44546A">
                  <a:lumMod val="10000"/>
                </a:srgbClr>
              </a:solidFill>
              <a:latin typeface="Arial Narrow"/>
              <a:cs typeface="Arial Narrow"/>
            </a:endParaRPr>
          </a:p>
        </p:txBody>
      </p:sp>
      <p:cxnSp>
        <p:nvCxnSpPr>
          <p:cNvPr id="13" name="Straight Connector 12">
            <a:extLst>
              <a:ext uri="{FF2B5EF4-FFF2-40B4-BE49-F238E27FC236}">
                <a16:creationId xmlns:a16="http://schemas.microsoft.com/office/drawing/2014/main" id="{9CD23E7D-6083-4467-A25D-D2E7C3BC9984}"/>
              </a:ext>
            </a:extLst>
          </p:cNvPr>
          <p:cNvCxnSpPr>
            <a:cxnSpLocks/>
          </p:cNvCxnSpPr>
          <p:nvPr/>
        </p:nvCxnSpPr>
        <p:spPr>
          <a:xfrm>
            <a:off x="5989375" y="4428140"/>
            <a:ext cx="59221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D133AAF-1F87-4902-9757-2907C37ADF09}"/>
              </a:ext>
            </a:extLst>
          </p:cNvPr>
          <p:cNvCxnSpPr>
            <a:cxnSpLocks/>
          </p:cNvCxnSpPr>
          <p:nvPr/>
        </p:nvCxnSpPr>
        <p:spPr>
          <a:xfrm>
            <a:off x="5989375" y="5569176"/>
            <a:ext cx="59221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Title 1">
            <a:hlinkClick r:id="" action="ppaction://noaction"/>
            <a:extLst>
              <a:ext uri="{FF2B5EF4-FFF2-40B4-BE49-F238E27FC236}">
                <a16:creationId xmlns:a16="http://schemas.microsoft.com/office/drawing/2014/main" id="{65CB3F1C-686F-414D-81D8-709F24206529}"/>
              </a:ext>
            </a:extLst>
          </p:cNvPr>
          <p:cNvSpPr txBox="1">
            <a:spLocks/>
          </p:cNvSpPr>
          <p:nvPr/>
        </p:nvSpPr>
        <p:spPr>
          <a:xfrm>
            <a:off x="5987932" y="5131112"/>
            <a:ext cx="5927963" cy="333430"/>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a:t>
            </a:r>
            <a:r>
              <a:rPr lang="en-GB" sz="1968" spc="49">
                <a:solidFill>
                  <a:srgbClr val="44546A">
                    <a:lumMod val="10000"/>
                  </a:srgbClr>
                </a:solidFill>
                <a:latin typeface="Arial Narrow"/>
              </a:rPr>
              <a:t>Publicise the organisation’s commitment to mental health</a:t>
            </a:r>
            <a:endParaRPr lang="en-GB" sz="2400" spc="60">
              <a:solidFill>
                <a:srgbClr val="44546A">
                  <a:lumMod val="10000"/>
                </a:srgbClr>
              </a:solidFill>
              <a:latin typeface="Arial Narrow"/>
              <a:cs typeface="Arial Narrow"/>
            </a:endParaRPr>
          </a:p>
        </p:txBody>
      </p:sp>
      <p:sp>
        <p:nvSpPr>
          <p:cNvPr id="46" name="Title 1">
            <a:hlinkClick r:id="" action="ppaction://noaction"/>
            <a:extLst>
              <a:ext uri="{FF2B5EF4-FFF2-40B4-BE49-F238E27FC236}">
                <a16:creationId xmlns:a16="http://schemas.microsoft.com/office/drawing/2014/main" id="{ECE13DED-8918-421D-87A6-D87ABE66D26B}"/>
              </a:ext>
            </a:extLst>
          </p:cNvPr>
          <p:cNvSpPr txBox="1">
            <a:spLocks/>
          </p:cNvSpPr>
          <p:nvPr/>
        </p:nvSpPr>
        <p:spPr>
          <a:xfrm>
            <a:off x="1904218" y="2560320"/>
            <a:ext cx="10967927" cy="771775"/>
          </a:xfrm>
          <a:prstGeom prst="rect">
            <a:avLst/>
          </a:prstGeom>
        </p:spPr>
        <p:txBody>
          <a:bodyPr vert="horz" wrap="none" lIns="0" tIns="0" rIns="0" bIns="0" rtlCol="0" anchor="t" anchorCtr="0">
            <a:noAutofit/>
          </a:bodyPr>
          <a:lstStyle/>
          <a:p>
            <a:pPr defTabSz="899770">
              <a:spcBef>
                <a:spcPct val="0"/>
              </a:spcBef>
              <a:spcAft>
                <a:spcPts val="720"/>
              </a:spcAft>
            </a:pPr>
            <a:r>
              <a:rPr lang="en-GB" sz="2165" b="1" spc="49">
                <a:solidFill>
                  <a:srgbClr val="44546A">
                    <a:lumMod val="10000"/>
                  </a:srgbClr>
                </a:solidFill>
                <a:latin typeface="Arial Narrow"/>
              </a:rPr>
              <a:t>Good mental health and wellbeing is one of the most valuable assets to any organisation.</a:t>
            </a:r>
            <a:br>
              <a:rPr lang="en-GB" sz="2165" b="1" spc="49">
                <a:solidFill>
                  <a:srgbClr val="44546A">
                    <a:lumMod val="10000"/>
                  </a:srgbClr>
                </a:solidFill>
                <a:latin typeface="Arial Narrow"/>
              </a:rPr>
            </a:br>
            <a:r>
              <a:rPr lang="en-GB" sz="2165" b="1" spc="49">
                <a:solidFill>
                  <a:srgbClr val="44546A">
                    <a:lumMod val="10000"/>
                  </a:srgbClr>
                </a:solidFill>
                <a:latin typeface="Arial Narrow"/>
              </a:rPr>
              <a:t>Here are some steps employers can take to improve the mental health culture of the workplace.</a:t>
            </a:r>
            <a:endParaRPr lang="en-GB" sz="2640" b="1" spc="60">
              <a:solidFill>
                <a:srgbClr val="44546A">
                  <a:lumMod val="10000"/>
                </a:srgbClr>
              </a:solidFill>
              <a:latin typeface="Arial Narrow"/>
              <a:cs typeface="Arial Narrow"/>
            </a:endParaRPr>
          </a:p>
        </p:txBody>
      </p:sp>
      <p:cxnSp>
        <p:nvCxnSpPr>
          <p:cNvPr id="49" name="Straight Connector 48">
            <a:extLst>
              <a:ext uri="{FF2B5EF4-FFF2-40B4-BE49-F238E27FC236}">
                <a16:creationId xmlns:a16="http://schemas.microsoft.com/office/drawing/2014/main" id="{E16C529E-556A-4ABE-B924-94CDEF074952}"/>
              </a:ext>
            </a:extLst>
          </p:cNvPr>
          <p:cNvCxnSpPr>
            <a:cxnSpLocks/>
          </p:cNvCxnSpPr>
          <p:nvPr/>
        </p:nvCxnSpPr>
        <p:spPr>
          <a:xfrm>
            <a:off x="5983597" y="6443698"/>
            <a:ext cx="59322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4B12CE2A-3296-4169-B22A-99E93AD63A65}"/>
              </a:ext>
            </a:extLst>
          </p:cNvPr>
          <p:cNvSpPr txBox="1">
            <a:spLocks/>
          </p:cNvSpPr>
          <p:nvPr/>
        </p:nvSpPr>
        <p:spPr>
          <a:xfrm>
            <a:off x="5989376" y="5701447"/>
            <a:ext cx="5930852" cy="620537"/>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a:t>
            </a:r>
            <a:r>
              <a:rPr lang="en-GB" sz="1968" spc="49">
                <a:solidFill>
                  <a:srgbClr val="44546A">
                    <a:lumMod val="10000"/>
                  </a:srgbClr>
                </a:solidFill>
                <a:latin typeface="Arial Narrow"/>
              </a:rPr>
              <a:t>Evaluate the possible causes of mental ill-health in the</a:t>
            </a:r>
            <a:br>
              <a:rPr lang="en-GB" sz="1968" spc="49">
                <a:solidFill>
                  <a:srgbClr val="44546A">
                    <a:lumMod val="10000"/>
                  </a:srgbClr>
                </a:solidFill>
                <a:latin typeface="Arial Narrow"/>
              </a:rPr>
            </a:br>
            <a:r>
              <a:rPr lang="en-GB" sz="1968" spc="49">
                <a:solidFill>
                  <a:srgbClr val="44546A">
                    <a:lumMod val="10000"/>
                  </a:srgbClr>
                </a:solidFill>
                <a:latin typeface="Arial Narrow"/>
              </a:rPr>
              <a:t>  workplace and signify areas which need improvement</a:t>
            </a:r>
            <a:endParaRPr lang="en-GB" sz="2400" spc="60">
              <a:solidFill>
                <a:srgbClr val="44546A">
                  <a:lumMod val="10000"/>
                </a:srgbClr>
              </a:solidFill>
              <a:latin typeface="Arial Narrow"/>
              <a:cs typeface="Arial Narrow"/>
            </a:endParaRPr>
          </a:p>
        </p:txBody>
      </p:sp>
      <p:sp>
        <p:nvSpPr>
          <p:cNvPr id="17" name="Title 1">
            <a:hlinkClick r:id="" action="ppaction://noaction"/>
            <a:extLst>
              <a:ext uri="{FF2B5EF4-FFF2-40B4-BE49-F238E27FC236}">
                <a16:creationId xmlns:a16="http://schemas.microsoft.com/office/drawing/2014/main" id="{2FE6481C-3887-44F4-A4A7-6435F9D2F535}"/>
              </a:ext>
            </a:extLst>
          </p:cNvPr>
          <p:cNvSpPr txBox="1">
            <a:spLocks/>
          </p:cNvSpPr>
          <p:nvPr/>
        </p:nvSpPr>
        <p:spPr>
          <a:xfrm>
            <a:off x="5989376" y="4554719"/>
            <a:ext cx="5926518" cy="353474"/>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Adjust job roles to accommodate new responsibility</a:t>
            </a:r>
            <a:endParaRPr lang="en-GB" sz="2400" spc="60">
              <a:solidFill>
                <a:srgbClr val="44546A">
                  <a:lumMod val="10000"/>
                </a:srgbClr>
              </a:solidFill>
              <a:latin typeface="Arial Narrow"/>
              <a:cs typeface="Arial Narrow"/>
            </a:endParaRPr>
          </a:p>
        </p:txBody>
      </p:sp>
      <p:cxnSp>
        <p:nvCxnSpPr>
          <p:cNvPr id="18" name="Straight Connector 17">
            <a:extLst>
              <a:ext uri="{FF2B5EF4-FFF2-40B4-BE49-F238E27FC236}">
                <a16:creationId xmlns:a16="http://schemas.microsoft.com/office/drawing/2014/main" id="{CCDBAE74-8FED-4066-A5CE-734FB47D864E}"/>
              </a:ext>
            </a:extLst>
          </p:cNvPr>
          <p:cNvCxnSpPr>
            <a:cxnSpLocks/>
          </p:cNvCxnSpPr>
          <p:nvPr/>
        </p:nvCxnSpPr>
        <p:spPr>
          <a:xfrm>
            <a:off x="5985043" y="4991788"/>
            <a:ext cx="592651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391A93AC-FA9F-4A66-ACC2-9B17E6AE58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4218" y="3405828"/>
            <a:ext cx="3827120" cy="3216067"/>
          </a:xfrm>
          <a:prstGeom prst="roundRect">
            <a:avLst>
              <a:gd name="adj" fmla="val 3766"/>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F0FA8BA2-1529-904B-C85B-C4BB86F00294}"/>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775D05B-CA9C-9E99-3DBE-8F5459C397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520A214-37CB-72AD-243D-EDFC3E9188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72503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0-#ppt_w/2"/>
                                          </p:val>
                                        </p:tav>
                                        <p:tav tm="100000">
                                          <p:val>
                                            <p:strVal val="#ppt_x"/>
                                          </p:val>
                                        </p:tav>
                                      </p:tavLst>
                                    </p:anim>
                                    <p:anim calcmode="lin" valueType="num">
                                      <p:cBhvr additive="base">
                                        <p:cTn id="4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0-#ppt_w/2"/>
                                          </p:val>
                                        </p:tav>
                                        <p:tav tm="100000">
                                          <p:val>
                                            <p:strVal val="#ppt_x"/>
                                          </p:val>
                                        </p:tav>
                                      </p:tavLst>
                                    </p:anim>
                                    <p:anim calcmode="lin" valueType="num">
                                      <p:cBhvr additive="base">
                                        <p:cTn id="56"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46" grpId="0"/>
      <p:bldP spid="51"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0" name="Rectangle 3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2" name="Rectangle 4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4" name="Rectangle 4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645917" y="418639"/>
            <a:ext cx="12052828" cy="1053275"/>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n-US" sz="3360" b="1" cap="all" spc="90">
                <a:solidFill>
                  <a:srgbClr val="FFFFFF"/>
                </a:solidFill>
                <a:latin typeface="Calibri Light" panose="020F0302020204030204"/>
              </a:rPr>
              <a:t>BUILDING A positive MENTAL HEALTH culture – Employers </a:t>
            </a:r>
            <a:r>
              <a:rPr lang="en-US" sz="3360" b="1" i="1" cap="all" spc="90">
                <a:solidFill>
                  <a:srgbClr val="FFFFFF"/>
                </a:solidFill>
                <a:latin typeface="Calibri Light" panose="020F0302020204030204"/>
              </a:rPr>
              <a:t>CONTINUED</a:t>
            </a: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75103" y="7247947"/>
            <a:ext cx="301165" cy="318515"/>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406538" y="7247947"/>
            <a:ext cx="301165" cy="318515"/>
          </a:xfrm>
          <a:prstGeom prst="rect">
            <a:avLst/>
          </a:prstGeom>
        </p:spPr>
      </p:pic>
      <p:sp>
        <p:nvSpPr>
          <p:cNvPr id="19" name="Title 1">
            <a:hlinkClick r:id="" action="ppaction://noaction"/>
            <a:extLst>
              <a:ext uri="{FF2B5EF4-FFF2-40B4-BE49-F238E27FC236}">
                <a16:creationId xmlns:a16="http://schemas.microsoft.com/office/drawing/2014/main" id="{D8656670-0F44-41B6-8EE9-211F37FBED37}"/>
              </a:ext>
            </a:extLst>
          </p:cNvPr>
          <p:cNvSpPr txBox="1">
            <a:spLocks/>
          </p:cNvSpPr>
          <p:nvPr/>
        </p:nvSpPr>
        <p:spPr>
          <a:xfrm>
            <a:off x="1560579" y="2535095"/>
            <a:ext cx="6515887" cy="679247"/>
          </a:xfrm>
          <a:prstGeom prst="rect">
            <a:avLst/>
          </a:prstGeom>
        </p:spPr>
        <p:txBody>
          <a:bodyPr vert="horz" wrap="none" lIns="0" tIns="0" rIns="0" bIns="0" rtlCol="0" anchor="t" anchorCtr="0">
            <a:noAutofit/>
          </a:bodyPr>
          <a:lstStyle/>
          <a:p>
            <a:pPr defTabSz="910742">
              <a:spcBef>
                <a:spcPct val="0"/>
              </a:spcBef>
              <a:spcAft>
                <a:spcPts val="720"/>
              </a:spcAft>
            </a:pPr>
            <a:r>
              <a:rPr lang="en-US" sz="1992" spc="50">
                <a:solidFill>
                  <a:srgbClr val="44546A">
                    <a:lumMod val="10000"/>
                  </a:srgbClr>
                </a:solidFill>
                <a:latin typeface="Arial Narrow"/>
              </a:rPr>
              <a:t>• </a:t>
            </a:r>
            <a:r>
              <a:rPr lang="en-GB" sz="1992" spc="50">
                <a:solidFill>
                  <a:srgbClr val="44546A">
                    <a:lumMod val="10000"/>
                  </a:srgbClr>
                </a:solidFill>
                <a:latin typeface="Arial Narrow"/>
              </a:rPr>
              <a:t>Ensuring employers and senior management spend more time</a:t>
            </a:r>
            <a:br>
              <a:rPr lang="en-GB" sz="1992" spc="50">
                <a:solidFill>
                  <a:srgbClr val="44546A">
                    <a:lumMod val="10000"/>
                  </a:srgbClr>
                </a:solidFill>
                <a:latin typeface="Arial Narrow"/>
              </a:rPr>
            </a:br>
            <a:r>
              <a:rPr lang="en-GB" sz="1992" spc="50">
                <a:solidFill>
                  <a:srgbClr val="44546A">
                    <a:lumMod val="10000"/>
                  </a:srgbClr>
                </a:solidFill>
                <a:latin typeface="Arial Narrow"/>
              </a:rPr>
              <a:t>  communicating and getting to know employees</a:t>
            </a:r>
            <a:endParaRPr lang="en-GB" sz="2400" spc="60">
              <a:solidFill>
                <a:srgbClr val="44546A">
                  <a:lumMod val="10000"/>
                </a:srgbClr>
              </a:solidFill>
              <a:latin typeface="Arial Narrow"/>
              <a:cs typeface="Arial Narrow"/>
            </a:endParaRPr>
          </a:p>
        </p:txBody>
      </p:sp>
      <p:cxnSp>
        <p:nvCxnSpPr>
          <p:cNvPr id="20" name="Straight Connector 19">
            <a:extLst>
              <a:ext uri="{FF2B5EF4-FFF2-40B4-BE49-F238E27FC236}">
                <a16:creationId xmlns:a16="http://schemas.microsoft.com/office/drawing/2014/main" id="{B32D5A1B-30DA-4CF0-9777-F22961117F80}"/>
              </a:ext>
            </a:extLst>
          </p:cNvPr>
          <p:cNvCxnSpPr>
            <a:cxnSpLocks/>
          </p:cNvCxnSpPr>
          <p:nvPr/>
        </p:nvCxnSpPr>
        <p:spPr>
          <a:xfrm>
            <a:off x="1563173" y="3295847"/>
            <a:ext cx="652452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91AB592-5214-42D2-A73F-C02CEA695A2B}"/>
              </a:ext>
            </a:extLst>
          </p:cNvPr>
          <p:cNvCxnSpPr>
            <a:cxnSpLocks/>
          </p:cNvCxnSpPr>
          <p:nvPr/>
        </p:nvCxnSpPr>
        <p:spPr>
          <a:xfrm>
            <a:off x="1563004" y="4174061"/>
            <a:ext cx="652469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itle 1">
            <a:hlinkClick r:id="" action="ppaction://noaction"/>
            <a:extLst>
              <a:ext uri="{FF2B5EF4-FFF2-40B4-BE49-F238E27FC236}">
                <a16:creationId xmlns:a16="http://schemas.microsoft.com/office/drawing/2014/main" id="{1F33247C-42C5-4EB4-84F4-EA60BC3D7307}"/>
              </a:ext>
            </a:extLst>
          </p:cNvPr>
          <p:cNvSpPr txBox="1">
            <a:spLocks/>
          </p:cNvSpPr>
          <p:nvPr/>
        </p:nvSpPr>
        <p:spPr>
          <a:xfrm>
            <a:off x="1557643" y="3416235"/>
            <a:ext cx="6515887" cy="629758"/>
          </a:xfrm>
          <a:prstGeom prst="rect">
            <a:avLst/>
          </a:prstGeom>
        </p:spPr>
        <p:txBody>
          <a:bodyPr vert="horz" wrap="none" lIns="0" tIns="0" rIns="0" bIns="0" rtlCol="0" anchor="t" anchorCtr="0">
            <a:noAutofit/>
          </a:bodyPr>
          <a:lstStyle/>
          <a:p>
            <a:pPr defTabSz="910742">
              <a:spcBef>
                <a:spcPct val="0"/>
              </a:spcBef>
              <a:spcAft>
                <a:spcPts val="720"/>
              </a:spcAft>
            </a:pPr>
            <a:r>
              <a:rPr lang="en-US" sz="1992" spc="50">
                <a:solidFill>
                  <a:srgbClr val="44546A">
                    <a:lumMod val="10000"/>
                  </a:srgbClr>
                </a:solidFill>
                <a:latin typeface="Arial Narrow"/>
              </a:rPr>
              <a:t>• Monitoring employee performance and </a:t>
            </a:r>
            <a:r>
              <a:rPr lang="en-GB" sz="1992" spc="50">
                <a:solidFill>
                  <a:srgbClr val="44546A">
                    <a:lumMod val="10000"/>
                  </a:srgbClr>
                </a:solidFill>
                <a:latin typeface="Arial Narrow"/>
              </a:rPr>
              <a:t>providing recognition</a:t>
            </a:r>
            <a:br>
              <a:rPr lang="en-GB" sz="1992" spc="50">
                <a:solidFill>
                  <a:srgbClr val="44546A">
                    <a:lumMod val="10000"/>
                  </a:srgbClr>
                </a:solidFill>
                <a:latin typeface="Arial Narrow"/>
              </a:rPr>
            </a:br>
            <a:r>
              <a:rPr lang="en-GB" sz="1992" spc="50">
                <a:solidFill>
                  <a:srgbClr val="44546A">
                    <a:lumMod val="10000"/>
                  </a:srgbClr>
                </a:solidFill>
                <a:latin typeface="Arial Narrow"/>
              </a:rPr>
              <a:t>  and reward for achievements</a:t>
            </a:r>
            <a:endParaRPr lang="en-GB" sz="2400" spc="60">
              <a:solidFill>
                <a:srgbClr val="44546A">
                  <a:lumMod val="10000"/>
                </a:srgbClr>
              </a:solidFill>
              <a:latin typeface="Arial Narrow"/>
              <a:cs typeface="Arial Narrow"/>
            </a:endParaRPr>
          </a:p>
        </p:txBody>
      </p:sp>
      <p:sp>
        <p:nvSpPr>
          <p:cNvPr id="25" name="Title 1">
            <a:hlinkClick r:id="" action="ppaction://noaction"/>
            <a:extLst>
              <a:ext uri="{FF2B5EF4-FFF2-40B4-BE49-F238E27FC236}">
                <a16:creationId xmlns:a16="http://schemas.microsoft.com/office/drawing/2014/main" id="{E16747DD-D9B0-4D23-8C04-273DE27BF55A}"/>
              </a:ext>
            </a:extLst>
          </p:cNvPr>
          <p:cNvSpPr txBox="1">
            <a:spLocks/>
          </p:cNvSpPr>
          <p:nvPr/>
        </p:nvSpPr>
        <p:spPr>
          <a:xfrm>
            <a:off x="1557473" y="6314244"/>
            <a:ext cx="6536093" cy="338501"/>
          </a:xfrm>
          <a:prstGeom prst="rect">
            <a:avLst/>
          </a:prstGeom>
        </p:spPr>
        <p:txBody>
          <a:bodyPr vert="horz" wrap="none" lIns="0" tIns="0" rIns="0" bIns="0" rtlCol="0" anchor="t" anchorCtr="0">
            <a:noAutofit/>
          </a:bodyPr>
          <a:lstStyle/>
          <a:p>
            <a:pPr defTabSz="910742">
              <a:spcBef>
                <a:spcPct val="0"/>
              </a:spcBef>
              <a:spcAft>
                <a:spcPts val="720"/>
              </a:spcAft>
            </a:pPr>
            <a:r>
              <a:rPr lang="en-US" sz="1992" spc="50">
                <a:solidFill>
                  <a:srgbClr val="44546A">
                    <a:lumMod val="10000"/>
                  </a:srgbClr>
                </a:solidFill>
                <a:latin typeface="Arial Narrow"/>
              </a:rPr>
              <a:t>• </a:t>
            </a:r>
            <a:r>
              <a:rPr lang="en-GB" sz="1992" spc="50">
                <a:solidFill>
                  <a:srgbClr val="44546A">
                    <a:lumMod val="10000"/>
                  </a:srgbClr>
                </a:solidFill>
                <a:latin typeface="Arial Narrow"/>
              </a:rPr>
              <a:t>Involving employees in decision making</a:t>
            </a:r>
            <a:endParaRPr lang="en-GB" sz="2400" spc="60">
              <a:solidFill>
                <a:srgbClr val="44546A">
                  <a:lumMod val="10000"/>
                </a:srgbClr>
              </a:solidFill>
              <a:latin typeface="Arial Narrow"/>
              <a:cs typeface="Arial Narrow"/>
            </a:endParaRPr>
          </a:p>
        </p:txBody>
      </p:sp>
      <p:sp>
        <p:nvSpPr>
          <p:cNvPr id="27" name="Title 1">
            <a:hlinkClick r:id="" action="ppaction://noaction"/>
            <a:extLst>
              <a:ext uri="{FF2B5EF4-FFF2-40B4-BE49-F238E27FC236}">
                <a16:creationId xmlns:a16="http://schemas.microsoft.com/office/drawing/2014/main" id="{132EF8E9-5606-4C84-B25F-A076C2CD4B87}"/>
              </a:ext>
            </a:extLst>
          </p:cNvPr>
          <p:cNvSpPr txBox="1">
            <a:spLocks/>
          </p:cNvSpPr>
          <p:nvPr/>
        </p:nvSpPr>
        <p:spPr>
          <a:xfrm>
            <a:off x="1563175" y="4290787"/>
            <a:ext cx="6524521" cy="931639"/>
          </a:xfrm>
          <a:prstGeom prst="rect">
            <a:avLst/>
          </a:prstGeom>
        </p:spPr>
        <p:txBody>
          <a:bodyPr vert="horz" wrap="none" lIns="0" tIns="0" rIns="0" bIns="0" rtlCol="0" anchor="t" anchorCtr="0">
            <a:noAutofit/>
          </a:bodyPr>
          <a:lstStyle/>
          <a:p>
            <a:pPr defTabSz="910742">
              <a:spcBef>
                <a:spcPct val="0"/>
              </a:spcBef>
              <a:spcAft>
                <a:spcPts val="720"/>
              </a:spcAft>
            </a:pPr>
            <a:r>
              <a:rPr lang="en-US" sz="1992" spc="50">
                <a:solidFill>
                  <a:srgbClr val="44546A">
                    <a:lumMod val="10000"/>
                  </a:srgbClr>
                </a:solidFill>
                <a:latin typeface="Arial Narrow"/>
              </a:rPr>
              <a:t>• </a:t>
            </a:r>
            <a:r>
              <a:rPr lang="en-GB" sz="1992" spc="50">
                <a:solidFill>
                  <a:srgbClr val="44546A">
                    <a:lumMod val="10000"/>
                  </a:srgbClr>
                </a:solidFill>
                <a:latin typeface="Arial Narrow"/>
              </a:rPr>
              <a:t>Introducing networks, initiatives and activities involving mental</a:t>
            </a:r>
            <a:br>
              <a:rPr lang="en-GB" sz="1992" spc="50">
                <a:solidFill>
                  <a:srgbClr val="44546A">
                    <a:lumMod val="10000"/>
                  </a:srgbClr>
                </a:solidFill>
                <a:latin typeface="Arial Narrow"/>
              </a:rPr>
            </a:br>
            <a:r>
              <a:rPr lang="en-GB" sz="1992" spc="50">
                <a:solidFill>
                  <a:srgbClr val="44546A">
                    <a:lumMod val="10000"/>
                  </a:srgbClr>
                </a:solidFill>
                <a:latin typeface="Arial Narrow"/>
              </a:rPr>
              <a:t>  health and communicating this via the company’s intranet, news</a:t>
            </a:r>
            <a:br>
              <a:rPr lang="en-GB" sz="1992" spc="50">
                <a:solidFill>
                  <a:srgbClr val="44546A">
                    <a:lumMod val="10000"/>
                  </a:srgbClr>
                </a:solidFill>
                <a:latin typeface="Arial Narrow"/>
              </a:rPr>
            </a:br>
            <a:r>
              <a:rPr lang="en-GB" sz="1992" spc="50">
                <a:solidFill>
                  <a:srgbClr val="44546A">
                    <a:lumMod val="10000"/>
                  </a:srgbClr>
                </a:solidFill>
                <a:latin typeface="Arial Narrow"/>
              </a:rPr>
              <a:t>  bulletins and workplace communal areas</a:t>
            </a:r>
            <a:endParaRPr lang="en-GB" sz="2400" spc="60">
              <a:solidFill>
                <a:srgbClr val="44546A">
                  <a:lumMod val="10000"/>
                </a:srgbClr>
              </a:solidFill>
              <a:latin typeface="Arial Narrow"/>
              <a:cs typeface="Arial Narrow"/>
            </a:endParaRPr>
          </a:p>
        </p:txBody>
      </p:sp>
      <p:cxnSp>
        <p:nvCxnSpPr>
          <p:cNvPr id="30" name="Straight Connector 29">
            <a:extLst>
              <a:ext uri="{FF2B5EF4-FFF2-40B4-BE49-F238E27FC236}">
                <a16:creationId xmlns:a16="http://schemas.microsoft.com/office/drawing/2014/main" id="{7BF57095-2578-4083-A382-7301C388CAB5}"/>
              </a:ext>
            </a:extLst>
          </p:cNvPr>
          <p:cNvCxnSpPr>
            <a:cxnSpLocks/>
          </p:cNvCxnSpPr>
          <p:nvPr/>
        </p:nvCxnSpPr>
        <p:spPr>
          <a:xfrm>
            <a:off x="1546075" y="5337071"/>
            <a:ext cx="654162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Title 1">
            <a:hlinkClick r:id="" action="ppaction://noaction"/>
            <a:extLst>
              <a:ext uri="{FF2B5EF4-FFF2-40B4-BE49-F238E27FC236}">
                <a16:creationId xmlns:a16="http://schemas.microsoft.com/office/drawing/2014/main" id="{BDAE8E2D-49D6-4014-ABF3-99460A91E825}"/>
              </a:ext>
            </a:extLst>
          </p:cNvPr>
          <p:cNvSpPr txBox="1">
            <a:spLocks/>
          </p:cNvSpPr>
          <p:nvPr/>
        </p:nvSpPr>
        <p:spPr>
          <a:xfrm>
            <a:off x="1557473" y="5451717"/>
            <a:ext cx="6536093" cy="666733"/>
          </a:xfrm>
          <a:prstGeom prst="rect">
            <a:avLst/>
          </a:prstGeom>
        </p:spPr>
        <p:txBody>
          <a:bodyPr vert="horz" wrap="none" lIns="0" tIns="0" rIns="0" bIns="0" rtlCol="0" anchor="t" anchorCtr="0">
            <a:noAutofit/>
          </a:bodyPr>
          <a:lstStyle/>
          <a:p>
            <a:pPr defTabSz="910742">
              <a:spcBef>
                <a:spcPct val="0"/>
              </a:spcBef>
              <a:spcAft>
                <a:spcPts val="720"/>
              </a:spcAft>
            </a:pPr>
            <a:r>
              <a:rPr lang="en-US" sz="1992" spc="50">
                <a:solidFill>
                  <a:srgbClr val="44546A">
                    <a:lumMod val="10000"/>
                  </a:srgbClr>
                </a:solidFill>
                <a:latin typeface="Arial Narrow"/>
              </a:rPr>
              <a:t>• </a:t>
            </a:r>
            <a:r>
              <a:rPr lang="en-GB" sz="1992" spc="50">
                <a:solidFill>
                  <a:srgbClr val="44546A">
                    <a:lumMod val="10000"/>
                  </a:srgbClr>
                </a:solidFill>
                <a:latin typeface="Arial Narrow"/>
              </a:rPr>
              <a:t>Health services, return to work schemes and allowing flexible</a:t>
            </a:r>
            <a:br>
              <a:rPr lang="en-GB" sz="1992" spc="50">
                <a:solidFill>
                  <a:srgbClr val="44546A">
                    <a:lumMod val="10000"/>
                  </a:srgbClr>
                </a:solidFill>
                <a:latin typeface="Arial Narrow"/>
              </a:rPr>
            </a:br>
            <a:r>
              <a:rPr lang="en-GB" sz="1992" spc="50">
                <a:solidFill>
                  <a:srgbClr val="44546A">
                    <a:lumMod val="10000"/>
                  </a:srgbClr>
                </a:solidFill>
                <a:latin typeface="Arial Narrow"/>
              </a:rPr>
              <a:t>  working hours to help employees meet personal responsibilities</a:t>
            </a:r>
            <a:endParaRPr lang="en-GB" sz="2400" spc="60">
              <a:solidFill>
                <a:srgbClr val="44546A">
                  <a:lumMod val="10000"/>
                </a:srgbClr>
              </a:solidFill>
              <a:latin typeface="Arial Narrow"/>
              <a:cs typeface="Arial Narrow"/>
            </a:endParaRPr>
          </a:p>
        </p:txBody>
      </p:sp>
      <p:cxnSp>
        <p:nvCxnSpPr>
          <p:cNvPr id="32" name="Straight Connector 31">
            <a:extLst>
              <a:ext uri="{FF2B5EF4-FFF2-40B4-BE49-F238E27FC236}">
                <a16:creationId xmlns:a16="http://schemas.microsoft.com/office/drawing/2014/main" id="{0284DFCA-F0ED-42EB-AA6D-F56A37F92CD3}"/>
              </a:ext>
            </a:extLst>
          </p:cNvPr>
          <p:cNvCxnSpPr>
            <a:cxnSpLocks/>
          </p:cNvCxnSpPr>
          <p:nvPr/>
        </p:nvCxnSpPr>
        <p:spPr>
          <a:xfrm>
            <a:off x="1551774" y="6198419"/>
            <a:ext cx="653592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D536784-750F-4969-9FF6-AE2A7F3FB8A4}"/>
              </a:ext>
            </a:extLst>
          </p:cNvPr>
          <p:cNvCxnSpPr>
            <a:cxnSpLocks/>
          </p:cNvCxnSpPr>
          <p:nvPr/>
        </p:nvCxnSpPr>
        <p:spPr>
          <a:xfrm>
            <a:off x="1546074" y="6739992"/>
            <a:ext cx="653039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E39969D3-F6DF-4171-B006-05B4D543C1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8205" y="2720006"/>
            <a:ext cx="4684388" cy="3825584"/>
          </a:xfrm>
          <a:prstGeom prst="roundRect">
            <a:avLst>
              <a:gd name="adj" fmla="val 3073"/>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A9B80517-6002-BBF0-E8B9-CC2B8D1A7EB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DBE62B0-830A-2741-7422-19969C5282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B579C2A-1D53-E31C-3727-54868F4A72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41255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2" presetClass="entr" presetSubtype="8" accel="50000" decel="5000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2" presetClass="entr" presetSubtype="8" accel="50000" decel="5000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2" presetClass="entr" presetSubtype="8" accel="50000" decel="5000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0-#ppt_w/2"/>
                                          </p:val>
                                        </p:tav>
                                        <p:tav tm="100000">
                                          <p:val>
                                            <p:strVal val="#ppt_x"/>
                                          </p:val>
                                        </p:tav>
                                      </p:tavLst>
                                    </p:anim>
                                    <p:anim calcmode="lin" valueType="num">
                                      <p:cBhvr additive="base">
                                        <p:cTn id="3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2" presetClass="entr" presetSubtype="8" accel="50000" decel="5000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0-#ppt_w/2"/>
                                          </p:val>
                                        </p:tav>
                                        <p:tav tm="100000">
                                          <p:val>
                                            <p:strVal val="#ppt_x"/>
                                          </p:val>
                                        </p:tav>
                                      </p:tavLst>
                                    </p:anim>
                                    <p:anim calcmode="lin" valueType="num">
                                      <p:cBhvr additive="base">
                                        <p:cTn id="4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2" presetClass="entr" presetSubtype="8" accel="50000" decel="5000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0-#ppt_w/2"/>
                                          </p:val>
                                        </p:tav>
                                        <p:tav tm="100000">
                                          <p:val>
                                            <p:strVal val="#ppt_x"/>
                                          </p:val>
                                        </p:tav>
                                      </p:tavLst>
                                    </p:anim>
                                    <p:anim calcmode="lin" valueType="num">
                                      <p:cBhvr additive="base">
                                        <p:cTn id="51"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7" grpId="0"/>
      <p:bldP spid="3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78" name="Rectangle 7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0" name="Rectangle 7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2" name="Rectangle 8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84" name="Freeform: Shape 8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86" name="Rectangle 8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703774" y="2020508"/>
            <a:ext cx="3738318" cy="2875631"/>
          </a:xfrm>
          <a:prstGeom prst="rect">
            <a:avLst/>
          </a:prstGeom>
        </p:spPr>
        <p:txBody>
          <a:bodyPr vert="horz" lIns="109728" tIns="54864" rIns="109728" bIns="54864" rtlCol="0" anchor="b" anchorCtr="0">
            <a:normAutofit/>
          </a:bodyPr>
          <a:lstStyle/>
          <a:p>
            <a:pPr algn="r" defTabSz="1097280">
              <a:lnSpc>
                <a:spcPct val="90000"/>
              </a:lnSpc>
              <a:spcBef>
                <a:spcPct val="0"/>
              </a:spcBef>
              <a:spcAft>
                <a:spcPts val="720"/>
              </a:spcAft>
            </a:pPr>
            <a:r>
              <a:rPr lang="en-US" sz="3720" b="1" cap="all" spc="90">
                <a:solidFill>
                  <a:srgbClr val="FFFFFF"/>
                </a:solidFill>
                <a:latin typeface="Calibri Light" panose="020F0302020204030204"/>
              </a:rPr>
              <a:t>BUILDING A positive MENTAL HEALTH culture – EMPLOYEES</a:t>
            </a:r>
            <a:endParaRPr lang="en-US" sz="3720" b="1" i="1" cap="all" spc="90">
              <a:solidFill>
                <a:srgbClr val="FFFFFF"/>
              </a:solidFill>
              <a:latin typeface="Calibri Light" panose="020F0302020204030204"/>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51836" y="5726022"/>
            <a:ext cx="215706" cy="22813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886063" y="5726021"/>
            <a:ext cx="215706" cy="228132"/>
          </a:xfrm>
          <a:prstGeom prst="rect">
            <a:avLst/>
          </a:prstGeom>
        </p:spPr>
      </p:pic>
      <p:sp>
        <p:nvSpPr>
          <p:cNvPr id="40" name="Title 1">
            <a:hlinkClick r:id="" action="ppaction://noaction"/>
            <a:extLst>
              <a:ext uri="{FF2B5EF4-FFF2-40B4-BE49-F238E27FC236}">
                <a16:creationId xmlns:a16="http://schemas.microsoft.com/office/drawing/2014/main" id="{21C3DFB4-8BB7-4A67-8A70-DEB2A3B87629}"/>
              </a:ext>
            </a:extLst>
          </p:cNvPr>
          <p:cNvSpPr txBox="1">
            <a:spLocks/>
          </p:cNvSpPr>
          <p:nvPr/>
        </p:nvSpPr>
        <p:spPr>
          <a:xfrm>
            <a:off x="5071162" y="2391608"/>
            <a:ext cx="7477763" cy="220285"/>
          </a:xfrm>
          <a:prstGeom prst="rect">
            <a:avLst/>
          </a:prstGeom>
        </p:spPr>
        <p:txBody>
          <a:bodyPr vert="horz" wrap="none" lIns="0" tIns="0" rIns="0" bIns="0" rtlCol="0" anchor="t" anchorCtr="0">
            <a:noAutofit/>
          </a:bodyPr>
          <a:lstStyle/>
          <a:p>
            <a:pPr defTabSz="658368">
              <a:spcBef>
                <a:spcPct val="0"/>
              </a:spcBef>
              <a:spcAft>
                <a:spcPts val="720"/>
              </a:spcAft>
            </a:pPr>
            <a:r>
              <a:rPr lang="en-US" sz="1920" spc="36" dirty="0">
                <a:solidFill>
                  <a:srgbClr val="44546A">
                    <a:lumMod val="10000"/>
                  </a:srgbClr>
                </a:solidFill>
                <a:latin typeface="Arial Narrow"/>
              </a:rPr>
              <a:t>• </a:t>
            </a:r>
            <a:r>
              <a:rPr lang="en-GB" sz="1920" spc="36" dirty="0">
                <a:solidFill>
                  <a:srgbClr val="44546A">
                    <a:lumMod val="10000"/>
                  </a:srgbClr>
                </a:solidFill>
                <a:latin typeface="Arial Narrow"/>
              </a:rPr>
              <a:t>Educate yourself on mental health and wellbeing and participate in workplace initiatives </a:t>
            </a:r>
            <a:endParaRPr lang="en-GB" sz="3360" spc="60" dirty="0">
              <a:solidFill>
                <a:srgbClr val="44546A">
                  <a:lumMod val="10000"/>
                </a:srgbClr>
              </a:solidFill>
              <a:latin typeface="Arial Narrow"/>
              <a:cs typeface="Arial Narrow"/>
            </a:endParaRPr>
          </a:p>
        </p:txBody>
      </p:sp>
      <p:cxnSp>
        <p:nvCxnSpPr>
          <p:cNvPr id="55" name="Straight Connector 54">
            <a:extLst>
              <a:ext uri="{FF2B5EF4-FFF2-40B4-BE49-F238E27FC236}">
                <a16:creationId xmlns:a16="http://schemas.microsoft.com/office/drawing/2014/main" id="{58B4263E-302B-4E76-A00E-475B2B879C2B}"/>
              </a:ext>
            </a:extLst>
          </p:cNvPr>
          <p:cNvCxnSpPr>
            <a:cxnSpLocks/>
          </p:cNvCxnSpPr>
          <p:nvPr/>
        </p:nvCxnSpPr>
        <p:spPr>
          <a:xfrm>
            <a:off x="5066290" y="2712017"/>
            <a:ext cx="748554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6" name="Title 1">
            <a:hlinkClick r:id="" action="ppaction://noaction"/>
            <a:extLst>
              <a:ext uri="{FF2B5EF4-FFF2-40B4-BE49-F238E27FC236}">
                <a16:creationId xmlns:a16="http://schemas.microsoft.com/office/drawing/2014/main" id="{BE463F1E-4F08-4C35-8025-3822D9BFE4CF}"/>
              </a:ext>
            </a:extLst>
          </p:cNvPr>
          <p:cNvSpPr txBox="1">
            <a:spLocks/>
          </p:cNvSpPr>
          <p:nvPr/>
        </p:nvSpPr>
        <p:spPr>
          <a:xfrm>
            <a:off x="5068837" y="2815632"/>
            <a:ext cx="7480087" cy="445714"/>
          </a:xfrm>
          <a:prstGeom prst="rect">
            <a:avLst/>
          </a:prstGeom>
        </p:spPr>
        <p:txBody>
          <a:bodyPr vert="horz" wrap="none" lIns="0" tIns="0" rIns="0" bIns="0" rtlCol="0" anchor="t" anchorCtr="0">
            <a:noAutofit/>
          </a:bodyPr>
          <a:lstStyle/>
          <a:p>
            <a:pPr defTabSz="658368">
              <a:spcBef>
                <a:spcPct val="0"/>
              </a:spcBef>
              <a:spcAft>
                <a:spcPts val="720"/>
              </a:spcAft>
            </a:pPr>
            <a:r>
              <a:rPr lang="en-US" sz="1920" spc="36">
                <a:solidFill>
                  <a:srgbClr val="44546A">
                    <a:lumMod val="10000"/>
                  </a:srgbClr>
                </a:solidFill>
                <a:latin typeface="Arial Narrow"/>
              </a:rPr>
              <a:t>• </a:t>
            </a:r>
            <a:r>
              <a:rPr lang="en-GB" sz="1920" spc="36">
                <a:solidFill>
                  <a:srgbClr val="44546A">
                    <a:lumMod val="10000"/>
                  </a:srgbClr>
                </a:solidFill>
                <a:latin typeface="Arial Narrow"/>
              </a:rPr>
              <a:t>Make effort to talk to your colleagues and ask them how they are feeling. Take on little tasks to help</a:t>
            </a:r>
            <a:br>
              <a:rPr lang="en-GB" sz="1920" spc="36">
                <a:solidFill>
                  <a:srgbClr val="44546A">
                    <a:lumMod val="10000"/>
                  </a:srgbClr>
                </a:solidFill>
                <a:latin typeface="Arial Narrow"/>
              </a:rPr>
            </a:br>
            <a:r>
              <a:rPr lang="en-GB" sz="1920" spc="36">
                <a:solidFill>
                  <a:srgbClr val="44546A">
                    <a:lumMod val="10000"/>
                  </a:srgbClr>
                </a:solidFill>
                <a:latin typeface="Arial Narrow"/>
              </a:rPr>
              <a:t>  make their life easier during tough times</a:t>
            </a:r>
            <a:endParaRPr lang="en-GB" sz="3360" spc="60">
              <a:solidFill>
                <a:srgbClr val="44546A">
                  <a:lumMod val="10000"/>
                </a:srgbClr>
              </a:solidFill>
              <a:latin typeface="Arial Narrow"/>
              <a:cs typeface="Arial Narrow"/>
            </a:endParaRPr>
          </a:p>
        </p:txBody>
      </p:sp>
      <p:cxnSp>
        <p:nvCxnSpPr>
          <p:cNvPr id="57" name="Straight Connector 56">
            <a:extLst>
              <a:ext uri="{FF2B5EF4-FFF2-40B4-BE49-F238E27FC236}">
                <a16:creationId xmlns:a16="http://schemas.microsoft.com/office/drawing/2014/main" id="{3A16BB55-376A-457F-81D9-D86F2CA0FD19}"/>
              </a:ext>
            </a:extLst>
          </p:cNvPr>
          <p:cNvCxnSpPr>
            <a:cxnSpLocks/>
          </p:cNvCxnSpPr>
          <p:nvPr/>
        </p:nvCxnSpPr>
        <p:spPr>
          <a:xfrm>
            <a:off x="5067381" y="3374140"/>
            <a:ext cx="748445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8" name="Title 1">
            <a:hlinkClick r:id="" action="ppaction://noaction"/>
            <a:extLst>
              <a:ext uri="{FF2B5EF4-FFF2-40B4-BE49-F238E27FC236}">
                <a16:creationId xmlns:a16="http://schemas.microsoft.com/office/drawing/2014/main" id="{2323F0CE-5C8B-465B-8AFD-DB6A650918FD}"/>
              </a:ext>
            </a:extLst>
          </p:cNvPr>
          <p:cNvSpPr txBox="1">
            <a:spLocks/>
          </p:cNvSpPr>
          <p:nvPr/>
        </p:nvSpPr>
        <p:spPr>
          <a:xfrm>
            <a:off x="5068836" y="3480623"/>
            <a:ext cx="7482998" cy="263323"/>
          </a:xfrm>
          <a:prstGeom prst="rect">
            <a:avLst/>
          </a:prstGeom>
        </p:spPr>
        <p:txBody>
          <a:bodyPr vert="horz" wrap="none" lIns="0" tIns="0" rIns="0" bIns="0" rtlCol="0" anchor="t" anchorCtr="0">
            <a:noAutofit/>
          </a:bodyPr>
          <a:lstStyle/>
          <a:p>
            <a:pPr defTabSz="658368">
              <a:spcBef>
                <a:spcPct val="0"/>
              </a:spcBef>
              <a:spcAft>
                <a:spcPts val="720"/>
              </a:spcAft>
            </a:pPr>
            <a:r>
              <a:rPr lang="en-US" sz="1920" spc="36">
                <a:solidFill>
                  <a:srgbClr val="44546A">
                    <a:lumMod val="10000"/>
                  </a:srgbClr>
                </a:solidFill>
                <a:latin typeface="Arial Narrow"/>
              </a:rPr>
              <a:t>• </a:t>
            </a:r>
            <a:r>
              <a:rPr lang="en-GB" sz="1920" spc="36">
                <a:solidFill>
                  <a:srgbClr val="44546A">
                    <a:lumMod val="10000"/>
                  </a:srgbClr>
                </a:solidFill>
                <a:latin typeface="Arial Narrow"/>
              </a:rPr>
              <a:t>Don’t be afraid to talk to someone about your own thoughts and feelings</a:t>
            </a:r>
            <a:endParaRPr lang="en-GB" sz="3360" spc="60">
              <a:solidFill>
                <a:srgbClr val="44546A">
                  <a:lumMod val="10000"/>
                </a:srgbClr>
              </a:solidFill>
              <a:latin typeface="Arial Narrow"/>
              <a:cs typeface="Arial Narrow"/>
            </a:endParaRPr>
          </a:p>
        </p:txBody>
      </p:sp>
      <p:cxnSp>
        <p:nvCxnSpPr>
          <p:cNvPr id="59" name="Straight Connector 58">
            <a:extLst>
              <a:ext uri="{FF2B5EF4-FFF2-40B4-BE49-F238E27FC236}">
                <a16:creationId xmlns:a16="http://schemas.microsoft.com/office/drawing/2014/main" id="{3DBF546B-0A2A-419B-81E0-AE2F90BD7318}"/>
              </a:ext>
            </a:extLst>
          </p:cNvPr>
          <p:cNvCxnSpPr>
            <a:cxnSpLocks/>
          </p:cNvCxnSpPr>
          <p:nvPr/>
        </p:nvCxnSpPr>
        <p:spPr>
          <a:xfrm>
            <a:off x="5067139" y="3792269"/>
            <a:ext cx="74846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0" name="Title 1">
            <a:hlinkClick r:id="" action="ppaction://noaction"/>
            <a:extLst>
              <a:ext uri="{FF2B5EF4-FFF2-40B4-BE49-F238E27FC236}">
                <a16:creationId xmlns:a16="http://schemas.microsoft.com/office/drawing/2014/main" id="{36F86844-CC08-40BF-A6E3-93AFAF10D456}"/>
              </a:ext>
            </a:extLst>
          </p:cNvPr>
          <p:cNvSpPr txBox="1">
            <a:spLocks/>
          </p:cNvSpPr>
          <p:nvPr/>
        </p:nvSpPr>
        <p:spPr>
          <a:xfrm>
            <a:off x="5069200" y="3893124"/>
            <a:ext cx="7482635" cy="255493"/>
          </a:xfrm>
          <a:prstGeom prst="rect">
            <a:avLst/>
          </a:prstGeom>
        </p:spPr>
        <p:txBody>
          <a:bodyPr vert="horz" wrap="none" lIns="0" tIns="0" rIns="0" bIns="0" rtlCol="0" anchor="t" anchorCtr="0">
            <a:noAutofit/>
          </a:bodyPr>
          <a:lstStyle/>
          <a:p>
            <a:pPr defTabSz="658368">
              <a:spcBef>
                <a:spcPct val="0"/>
              </a:spcBef>
              <a:spcAft>
                <a:spcPts val="720"/>
              </a:spcAft>
            </a:pPr>
            <a:r>
              <a:rPr lang="en-US" sz="1920" spc="36">
                <a:solidFill>
                  <a:srgbClr val="44546A">
                    <a:lumMod val="10000"/>
                  </a:srgbClr>
                </a:solidFill>
                <a:latin typeface="Arial Narrow"/>
              </a:rPr>
              <a:t>• Challenge workplace ‘politics’ and speak to a manager if something is not quite right</a:t>
            </a:r>
            <a:endParaRPr lang="en-GB" sz="3360" spc="60">
              <a:solidFill>
                <a:srgbClr val="44546A">
                  <a:lumMod val="10000"/>
                </a:srgbClr>
              </a:solidFill>
              <a:latin typeface="Arial Narrow"/>
              <a:cs typeface="Arial Narrow"/>
            </a:endParaRPr>
          </a:p>
        </p:txBody>
      </p:sp>
      <p:cxnSp>
        <p:nvCxnSpPr>
          <p:cNvPr id="61" name="Straight Connector 60">
            <a:extLst>
              <a:ext uri="{FF2B5EF4-FFF2-40B4-BE49-F238E27FC236}">
                <a16:creationId xmlns:a16="http://schemas.microsoft.com/office/drawing/2014/main" id="{5AF1208F-1E71-48F9-A6D7-5C329F53924B}"/>
              </a:ext>
            </a:extLst>
          </p:cNvPr>
          <p:cNvCxnSpPr>
            <a:cxnSpLocks/>
          </p:cNvCxnSpPr>
          <p:nvPr/>
        </p:nvCxnSpPr>
        <p:spPr>
          <a:xfrm>
            <a:off x="5067139" y="4204614"/>
            <a:ext cx="74846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2" name="Title 1">
            <a:hlinkClick r:id="" action="ppaction://noaction"/>
            <a:extLst>
              <a:ext uri="{FF2B5EF4-FFF2-40B4-BE49-F238E27FC236}">
                <a16:creationId xmlns:a16="http://schemas.microsoft.com/office/drawing/2014/main" id="{6B323B0D-40BE-4FA2-A5DE-21209914004D}"/>
              </a:ext>
            </a:extLst>
          </p:cNvPr>
          <p:cNvSpPr txBox="1">
            <a:spLocks/>
          </p:cNvSpPr>
          <p:nvPr/>
        </p:nvSpPr>
        <p:spPr>
          <a:xfrm>
            <a:off x="5066290" y="4311818"/>
            <a:ext cx="7482635" cy="228133"/>
          </a:xfrm>
          <a:prstGeom prst="rect">
            <a:avLst/>
          </a:prstGeom>
        </p:spPr>
        <p:txBody>
          <a:bodyPr vert="horz" wrap="none" lIns="0" tIns="0" rIns="0" bIns="0" rtlCol="0" anchor="t" anchorCtr="0">
            <a:noAutofit/>
          </a:bodyPr>
          <a:lstStyle/>
          <a:p>
            <a:pPr defTabSz="658368">
              <a:spcBef>
                <a:spcPct val="0"/>
              </a:spcBef>
              <a:spcAft>
                <a:spcPts val="720"/>
              </a:spcAft>
            </a:pPr>
            <a:r>
              <a:rPr lang="en-US" sz="1920" spc="36">
                <a:solidFill>
                  <a:srgbClr val="44546A">
                    <a:lumMod val="10000"/>
                  </a:srgbClr>
                </a:solidFill>
                <a:latin typeface="Arial Narrow"/>
              </a:rPr>
              <a:t>• Show an interest in your colleague’s opinions, cultures and beliefs</a:t>
            </a:r>
            <a:endParaRPr lang="en-GB" sz="3360" spc="60">
              <a:solidFill>
                <a:srgbClr val="44546A">
                  <a:lumMod val="10000"/>
                </a:srgbClr>
              </a:solidFill>
              <a:latin typeface="Arial Narrow"/>
              <a:cs typeface="Arial Narrow"/>
            </a:endParaRPr>
          </a:p>
        </p:txBody>
      </p:sp>
      <p:cxnSp>
        <p:nvCxnSpPr>
          <p:cNvPr id="63" name="Straight Connector 62">
            <a:extLst>
              <a:ext uri="{FF2B5EF4-FFF2-40B4-BE49-F238E27FC236}">
                <a16:creationId xmlns:a16="http://schemas.microsoft.com/office/drawing/2014/main" id="{1E56FB61-B0B5-406D-BB62-C7488DCA41C0}"/>
              </a:ext>
            </a:extLst>
          </p:cNvPr>
          <p:cNvCxnSpPr>
            <a:cxnSpLocks/>
          </p:cNvCxnSpPr>
          <p:nvPr/>
        </p:nvCxnSpPr>
        <p:spPr>
          <a:xfrm>
            <a:off x="5066289" y="4628892"/>
            <a:ext cx="748554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0" name="Title 1">
            <a:hlinkClick r:id="" action="ppaction://noaction"/>
            <a:extLst>
              <a:ext uri="{FF2B5EF4-FFF2-40B4-BE49-F238E27FC236}">
                <a16:creationId xmlns:a16="http://schemas.microsoft.com/office/drawing/2014/main" id="{D9829697-FC5A-43FE-BAA4-3D5699C7AC13}"/>
              </a:ext>
            </a:extLst>
          </p:cNvPr>
          <p:cNvSpPr txBox="1">
            <a:spLocks/>
          </p:cNvSpPr>
          <p:nvPr/>
        </p:nvSpPr>
        <p:spPr>
          <a:xfrm>
            <a:off x="5066290" y="4739545"/>
            <a:ext cx="7482635" cy="267402"/>
          </a:xfrm>
          <a:prstGeom prst="rect">
            <a:avLst/>
          </a:prstGeom>
        </p:spPr>
        <p:txBody>
          <a:bodyPr vert="horz" wrap="none" lIns="0" tIns="0" rIns="0" bIns="0" rtlCol="0" anchor="t" anchorCtr="0">
            <a:noAutofit/>
          </a:bodyPr>
          <a:lstStyle/>
          <a:p>
            <a:pPr defTabSz="658368">
              <a:spcBef>
                <a:spcPct val="0"/>
              </a:spcBef>
              <a:spcAft>
                <a:spcPts val="720"/>
              </a:spcAft>
            </a:pPr>
            <a:r>
              <a:rPr lang="en-US" sz="1920" spc="36">
                <a:solidFill>
                  <a:srgbClr val="44546A">
                    <a:lumMod val="10000"/>
                  </a:srgbClr>
                </a:solidFill>
                <a:latin typeface="Arial Narrow"/>
              </a:rPr>
              <a:t>• Build friendships with your colleagues and organise to meet up outside of the working environment</a:t>
            </a:r>
            <a:endParaRPr lang="en-GB" sz="3360" spc="60">
              <a:solidFill>
                <a:srgbClr val="44546A">
                  <a:lumMod val="10000"/>
                </a:srgbClr>
              </a:solidFill>
              <a:latin typeface="Arial Narrow"/>
              <a:cs typeface="Arial Narrow"/>
            </a:endParaRPr>
          </a:p>
        </p:txBody>
      </p:sp>
      <p:cxnSp>
        <p:nvCxnSpPr>
          <p:cNvPr id="71" name="Straight Connector 70">
            <a:extLst>
              <a:ext uri="{FF2B5EF4-FFF2-40B4-BE49-F238E27FC236}">
                <a16:creationId xmlns:a16="http://schemas.microsoft.com/office/drawing/2014/main" id="{5CE11738-2BF0-4050-A156-15CD9AB325AC}"/>
              </a:ext>
            </a:extLst>
          </p:cNvPr>
          <p:cNvCxnSpPr>
            <a:cxnSpLocks/>
          </p:cNvCxnSpPr>
          <p:nvPr/>
        </p:nvCxnSpPr>
        <p:spPr>
          <a:xfrm>
            <a:off x="5060575" y="5055270"/>
            <a:ext cx="748834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2BCE6824-47D9-D659-8AA4-628F92FAD6B4}"/>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9D3F5BF-8F6A-0E91-4169-CC9CCC500F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D64495BD-A33A-F103-3067-B4FC81D2AD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78638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additive="base">
                                        <p:cTn id="10" dur="500" fill="hold"/>
                                        <p:tgtEl>
                                          <p:spTgt spid="55"/>
                                        </p:tgtEl>
                                        <p:attrNameLst>
                                          <p:attrName>ppt_x</p:attrName>
                                        </p:attrNameLst>
                                      </p:cBhvr>
                                      <p:tavLst>
                                        <p:tav tm="0">
                                          <p:val>
                                            <p:strVal val="0-#ppt_w/2"/>
                                          </p:val>
                                        </p:tav>
                                        <p:tav tm="100000">
                                          <p:val>
                                            <p:strVal val="#ppt_x"/>
                                          </p:val>
                                        </p:tav>
                                      </p:tavLst>
                                    </p:anim>
                                    <p:anim calcmode="lin" valueType="num">
                                      <p:cBhvr additive="base">
                                        <p:cTn id="11"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0-#ppt_w/2"/>
                                          </p:val>
                                        </p:tav>
                                        <p:tav tm="100000">
                                          <p:val>
                                            <p:strVal val="#ppt_x"/>
                                          </p:val>
                                        </p:tav>
                                      </p:tavLst>
                                    </p:anim>
                                    <p:anim calcmode="lin" valueType="num">
                                      <p:cBhvr additive="base">
                                        <p:cTn id="20"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500" fill="hold"/>
                                        <p:tgtEl>
                                          <p:spTgt spid="59"/>
                                        </p:tgtEl>
                                        <p:attrNameLst>
                                          <p:attrName>ppt_x</p:attrName>
                                        </p:attrNameLst>
                                      </p:cBhvr>
                                      <p:tavLst>
                                        <p:tav tm="0">
                                          <p:val>
                                            <p:strVal val="0-#ppt_w/2"/>
                                          </p:val>
                                        </p:tav>
                                        <p:tav tm="100000">
                                          <p:val>
                                            <p:strVal val="#ppt_x"/>
                                          </p:val>
                                        </p:tav>
                                      </p:tavLst>
                                    </p:anim>
                                    <p:anim calcmode="lin" valueType="num">
                                      <p:cBhvr additive="base">
                                        <p:cTn id="29"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0-#ppt_w/2"/>
                                          </p:val>
                                        </p:tav>
                                        <p:tav tm="100000">
                                          <p:val>
                                            <p:strVal val="#ppt_x"/>
                                          </p:val>
                                        </p:tav>
                                      </p:tavLst>
                                    </p:anim>
                                    <p:anim calcmode="lin" valueType="num">
                                      <p:cBhvr additive="base">
                                        <p:cTn id="3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additive="base">
                                        <p:cTn id="46" dur="500" fill="hold"/>
                                        <p:tgtEl>
                                          <p:spTgt spid="63"/>
                                        </p:tgtEl>
                                        <p:attrNameLst>
                                          <p:attrName>ppt_x</p:attrName>
                                        </p:attrNameLst>
                                      </p:cBhvr>
                                      <p:tavLst>
                                        <p:tav tm="0">
                                          <p:val>
                                            <p:strVal val="0-#ppt_w/2"/>
                                          </p:val>
                                        </p:tav>
                                        <p:tav tm="100000">
                                          <p:val>
                                            <p:strVal val="#ppt_x"/>
                                          </p:val>
                                        </p:tav>
                                      </p:tavLst>
                                    </p:anim>
                                    <p:anim calcmode="lin" valueType="num">
                                      <p:cBhvr additive="base">
                                        <p:cTn id="47"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fill="hold"/>
                                        <p:tgtEl>
                                          <p:spTgt spid="71"/>
                                        </p:tgtEl>
                                        <p:attrNameLst>
                                          <p:attrName>ppt_x</p:attrName>
                                        </p:attrNameLst>
                                      </p:cBhvr>
                                      <p:tavLst>
                                        <p:tav tm="0">
                                          <p:val>
                                            <p:strVal val="0-#ppt_w/2"/>
                                          </p:val>
                                        </p:tav>
                                        <p:tav tm="100000">
                                          <p:val>
                                            <p:strVal val="#ppt_x"/>
                                          </p:val>
                                        </p:tav>
                                      </p:tavLst>
                                    </p:anim>
                                    <p:anim calcmode="lin" valueType="num">
                                      <p:cBhvr additive="base">
                                        <p:cTn id="56"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6" grpId="0"/>
      <p:bldP spid="58" grpId="0"/>
      <p:bldP spid="60" grpId="0"/>
      <p:bldP spid="62" grpId="0"/>
      <p:bldP spid="70"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6" name="Rectangle 35">
            <a:extLst>
              <a:ext uri="{FF2B5EF4-FFF2-40B4-BE49-F238E27FC236}">
                <a16:creationId xmlns:a16="http://schemas.microsoft.com/office/drawing/2014/main" id="{B6C76E0E-A869-468C-8AB8-BE573739F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337862"/>
            <a:ext cx="14630400" cy="1891740"/>
          </a:xfrm>
          <a:prstGeom prst="rect">
            <a:avLst/>
          </a:prstGeom>
          <a:gradFill>
            <a:gsLst>
              <a:gs pos="0">
                <a:schemeClr val="accent1"/>
              </a:gs>
              <a:gs pos="10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8" name="Rectangle 37">
            <a:extLst>
              <a:ext uri="{FF2B5EF4-FFF2-40B4-BE49-F238E27FC236}">
                <a16:creationId xmlns:a16="http://schemas.microsoft.com/office/drawing/2014/main" id="{C2980D51-170D-4D0F-B1DE-FA729962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54627" y="6337863"/>
            <a:ext cx="4875770" cy="1891736"/>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0" name="Rectangle 39">
            <a:extLst>
              <a:ext uri="{FF2B5EF4-FFF2-40B4-BE49-F238E27FC236}">
                <a16:creationId xmlns:a16="http://schemas.microsoft.com/office/drawing/2014/main" id="{5B103BBE-1445-4DEC-B4D9-5C57296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6337863"/>
            <a:ext cx="14630400" cy="1891736"/>
          </a:xfrm>
          <a:prstGeom prst="rect">
            <a:avLst/>
          </a:prstGeom>
          <a:gradFill>
            <a:gsLst>
              <a:gs pos="39000">
                <a:schemeClr val="accent1">
                  <a:lumMod val="50000"/>
                  <a:alpha val="0"/>
                </a:schemeClr>
              </a:gs>
              <a:gs pos="100000">
                <a:srgbClr val="000000">
                  <a:alpha val="71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003036" y="6782517"/>
            <a:ext cx="12704777" cy="1053275"/>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n-US" sz="3360" b="1" cap="all" spc="90">
                <a:solidFill>
                  <a:srgbClr val="FFFFFF"/>
                </a:solidFill>
                <a:latin typeface="Calibri Light" panose="020F0302020204030204"/>
              </a:rPr>
              <a:t>BUILDING A positive MENTAL HEALTH culture – EMPLOYEES </a:t>
            </a:r>
            <a:r>
              <a:rPr lang="en-US" sz="3360" b="1" i="1" cap="all" spc="90">
                <a:solidFill>
                  <a:srgbClr val="FFFFFF"/>
                </a:solidFill>
                <a:latin typeface="Calibri Light" panose="020F0302020204030204"/>
              </a:rPr>
              <a:t>CONTINUED</a:t>
            </a: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42895" y="5381688"/>
            <a:ext cx="294658" cy="31163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2409181" y="5381688"/>
            <a:ext cx="294658" cy="311632"/>
          </a:xfrm>
          <a:prstGeom prst="rect">
            <a:avLst/>
          </a:prstGeom>
        </p:spPr>
      </p:pic>
      <p:sp>
        <p:nvSpPr>
          <p:cNvPr id="7" name="Title 1">
            <a:hlinkClick r:id="" action="ppaction://noaction"/>
            <a:extLst>
              <a:ext uri="{FF2B5EF4-FFF2-40B4-BE49-F238E27FC236}">
                <a16:creationId xmlns:a16="http://schemas.microsoft.com/office/drawing/2014/main" id="{56CB10E4-2486-48E2-B5F2-AB8D61DE345E}"/>
              </a:ext>
            </a:extLst>
          </p:cNvPr>
          <p:cNvSpPr txBox="1">
            <a:spLocks/>
          </p:cNvSpPr>
          <p:nvPr/>
        </p:nvSpPr>
        <p:spPr>
          <a:xfrm>
            <a:off x="6590557" y="868282"/>
            <a:ext cx="6255367" cy="639607"/>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Make the most out of your lunch break – eat healthily, read</a:t>
            </a:r>
            <a:br>
              <a:rPr lang="en-US" sz="1968" spc="49">
                <a:solidFill>
                  <a:srgbClr val="44546A">
                    <a:lumMod val="10000"/>
                  </a:srgbClr>
                </a:solidFill>
                <a:latin typeface="Arial Narrow"/>
              </a:rPr>
            </a:br>
            <a:r>
              <a:rPr lang="en-US" sz="1968" spc="49">
                <a:solidFill>
                  <a:srgbClr val="44546A">
                    <a:lumMod val="10000"/>
                  </a:srgbClr>
                </a:solidFill>
                <a:latin typeface="Arial Narrow"/>
              </a:rPr>
              <a:t>  a book, listen to music, take a stroll etc.</a:t>
            </a:r>
            <a:endParaRPr lang="en-GB" sz="2400" spc="60">
              <a:solidFill>
                <a:srgbClr val="44546A">
                  <a:lumMod val="10000"/>
                </a:srgbClr>
              </a:solidFill>
              <a:latin typeface="Arial Narrow"/>
              <a:cs typeface="Arial Narrow"/>
            </a:endParaRPr>
          </a:p>
        </p:txBody>
      </p:sp>
      <p:cxnSp>
        <p:nvCxnSpPr>
          <p:cNvPr id="8" name="Straight Connector 7">
            <a:extLst>
              <a:ext uri="{FF2B5EF4-FFF2-40B4-BE49-F238E27FC236}">
                <a16:creationId xmlns:a16="http://schemas.microsoft.com/office/drawing/2014/main" id="{517D6CB0-ADCF-419A-86FA-B01C4BD4A035}"/>
              </a:ext>
            </a:extLst>
          </p:cNvPr>
          <p:cNvCxnSpPr>
            <a:cxnSpLocks/>
          </p:cNvCxnSpPr>
          <p:nvPr/>
        </p:nvCxnSpPr>
        <p:spPr>
          <a:xfrm>
            <a:off x="6573767" y="1576921"/>
            <a:ext cx="627215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a:hlinkClick r:id="" action="ppaction://noaction"/>
            <a:extLst>
              <a:ext uri="{FF2B5EF4-FFF2-40B4-BE49-F238E27FC236}">
                <a16:creationId xmlns:a16="http://schemas.microsoft.com/office/drawing/2014/main" id="{B672FF64-559F-4C36-B10C-9DB935A2CDF8}"/>
              </a:ext>
            </a:extLst>
          </p:cNvPr>
          <p:cNvSpPr txBox="1">
            <a:spLocks/>
          </p:cNvSpPr>
          <p:nvPr/>
        </p:nvSpPr>
        <p:spPr>
          <a:xfrm>
            <a:off x="6593238" y="1715417"/>
            <a:ext cx="6252688" cy="340526"/>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Set a challenge by organising charity events for good causes</a:t>
            </a:r>
            <a:endParaRPr lang="en-GB" sz="2400" spc="60">
              <a:solidFill>
                <a:srgbClr val="44546A">
                  <a:lumMod val="10000"/>
                </a:srgbClr>
              </a:solidFill>
              <a:latin typeface="Arial Narrow"/>
              <a:cs typeface="Arial Narrow"/>
            </a:endParaRPr>
          </a:p>
        </p:txBody>
      </p:sp>
      <p:cxnSp>
        <p:nvCxnSpPr>
          <p:cNvPr id="10" name="Straight Connector 9">
            <a:extLst>
              <a:ext uri="{FF2B5EF4-FFF2-40B4-BE49-F238E27FC236}">
                <a16:creationId xmlns:a16="http://schemas.microsoft.com/office/drawing/2014/main" id="{97586FA4-0A52-4CD2-9407-77AB66DA2F85}"/>
              </a:ext>
            </a:extLst>
          </p:cNvPr>
          <p:cNvCxnSpPr>
            <a:cxnSpLocks/>
          </p:cNvCxnSpPr>
          <p:nvPr/>
        </p:nvCxnSpPr>
        <p:spPr>
          <a:xfrm>
            <a:off x="6573767" y="2162903"/>
            <a:ext cx="627215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a:hlinkClick r:id="" action="ppaction://noaction"/>
            <a:extLst>
              <a:ext uri="{FF2B5EF4-FFF2-40B4-BE49-F238E27FC236}">
                <a16:creationId xmlns:a16="http://schemas.microsoft.com/office/drawing/2014/main" id="{A16167BD-FE16-4017-A7AF-EFB1866D8485}"/>
              </a:ext>
            </a:extLst>
          </p:cNvPr>
          <p:cNvSpPr txBox="1">
            <a:spLocks/>
          </p:cNvSpPr>
          <p:nvPr/>
        </p:nvSpPr>
        <p:spPr>
          <a:xfrm>
            <a:off x="6590559" y="2288811"/>
            <a:ext cx="6255366" cy="657301"/>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Take a break every once in a while and make the most out of</a:t>
            </a:r>
            <a:br>
              <a:rPr lang="en-US" sz="1968" spc="49">
                <a:solidFill>
                  <a:srgbClr val="44546A">
                    <a:lumMod val="10000"/>
                  </a:srgbClr>
                </a:solidFill>
                <a:latin typeface="Arial Narrow"/>
              </a:rPr>
            </a:br>
            <a:r>
              <a:rPr lang="en-US" sz="1968" spc="49">
                <a:solidFill>
                  <a:srgbClr val="44546A">
                    <a:lumMod val="10000"/>
                  </a:srgbClr>
                </a:solidFill>
                <a:latin typeface="Arial Narrow"/>
              </a:rPr>
              <a:t>  your annual leave</a:t>
            </a:r>
            <a:endParaRPr lang="en-GB" sz="2400" spc="60">
              <a:solidFill>
                <a:srgbClr val="44546A">
                  <a:lumMod val="10000"/>
                </a:srgbClr>
              </a:solidFill>
              <a:latin typeface="Arial Narrow"/>
              <a:cs typeface="Arial Narrow"/>
            </a:endParaRPr>
          </a:p>
        </p:txBody>
      </p:sp>
      <p:cxnSp>
        <p:nvCxnSpPr>
          <p:cNvPr id="12" name="Straight Connector 11">
            <a:extLst>
              <a:ext uri="{FF2B5EF4-FFF2-40B4-BE49-F238E27FC236}">
                <a16:creationId xmlns:a16="http://schemas.microsoft.com/office/drawing/2014/main" id="{0734BC10-DD92-4646-94DF-982CF5733F21}"/>
              </a:ext>
            </a:extLst>
          </p:cNvPr>
          <p:cNvCxnSpPr>
            <a:cxnSpLocks/>
          </p:cNvCxnSpPr>
          <p:nvPr/>
        </p:nvCxnSpPr>
        <p:spPr>
          <a:xfrm>
            <a:off x="6583902" y="3012048"/>
            <a:ext cx="626202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1">
            <a:hlinkClick r:id="" action="ppaction://noaction"/>
            <a:extLst>
              <a:ext uri="{FF2B5EF4-FFF2-40B4-BE49-F238E27FC236}">
                <a16:creationId xmlns:a16="http://schemas.microsoft.com/office/drawing/2014/main" id="{5781D73E-21DA-4D5B-81B3-33DC1568F5DE}"/>
              </a:ext>
            </a:extLst>
          </p:cNvPr>
          <p:cNvSpPr txBox="1">
            <a:spLocks/>
          </p:cNvSpPr>
          <p:nvPr/>
        </p:nvSpPr>
        <p:spPr>
          <a:xfrm>
            <a:off x="6593236" y="3130847"/>
            <a:ext cx="6252688" cy="634554"/>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Time is precious - ensure you have a good work / life balance</a:t>
            </a:r>
            <a:br>
              <a:rPr lang="en-US" sz="1968" spc="49">
                <a:solidFill>
                  <a:srgbClr val="44546A">
                    <a:lumMod val="10000"/>
                  </a:srgbClr>
                </a:solidFill>
                <a:latin typeface="Arial Narrow"/>
              </a:rPr>
            </a:br>
            <a:r>
              <a:rPr lang="en-US" sz="1968" spc="49">
                <a:solidFill>
                  <a:srgbClr val="44546A">
                    <a:lumMod val="10000"/>
                  </a:srgbClr>
                </a:solidFill>
                <a:latin typeface="Arial Narrow"/>
              </a:rPr>
              <a:t>  and don’t over do it</a:t>
            </a:r>
            <a:endParaRPr lang="en-GB" sz="2400" spc="60">
              <a:solidFill>
                <a:srgbClr val="44546A">
                  <a:lumMod val="10000"/>
                </a:srgbClr>
              </a:solidFill>
              <a:latin typeface="Arial Narrow"/>
              <a:cs typeface="Arial Narrow"/>
            </a:endParaRPr>
          </a:p>
        </p:txBody>
      </p:sp>
      <p:cxnSp>
        <p:nvCxnSpPr>
          <p:cNvPr id="14" name="Straight Connector 13">
            <a:extLst>
              <a:ext uri="{FF2B5EF4-FFF2-40B4-BE49-F238E27FC236}">
                <a16:creationId xmlns:a16="http://schemas.microsoft.com/office/drawing/2014/main" id="{8ECCA11E-15D2-4176-B320-B28441206725}"/>
              </a:ext>
            </a:extLst>
          </p:cNvPr>
          <p:cNvCxnSpPr>
            <a:cxnSpLocks/>
          </p:cNvCxnSpPr>
          <p:nvPr/>
        </p:nvCxnSpPr>
        <p:spPr>
          <a:xfrm>
            <a:off x="6593236" y="3852071"/>
            <a:ext cx="62526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hlinkClick r:id="" action="ppaction://noaction"/>
            <a:extLst>
              <a:ext uri="{FF2B5EF4-FFF2-40B4-BE49-F238E27FC236}">
                <a16:creationId xmlns:a16="http://schemas.microsoft.com/office/drawing/2014/main" id="{8A1DBA30-A8D8-45BC-A41C-8655E02E2F4B}"/>
              </a:ext>
            </a:extLst>
          </p:cNvPr>
          <p:cNvSpPr txBox="1">
            <a:spLocks/>
          </p:cNvSpPr>
          <p:nvPr/>
        </p:nvSpPr>
        <p:spPr>
          <a:xfrm>
            <a:off x="6590557" y="3981714"/>
            <a:ext cx="6255367" cy="634548"/>
          </a:xfrm>
          <a:prstGeom prst="rect">
            <a:avLst/>
          </a:prstGeom>
        </p:spPr>
        <p:txBody>
          <a:bodyPr vert="horz" wrap="none" lIns="0" tIns="0" rIns="0" bIns="0" rtlCol="0" anchor="t" anchorCtr="0">
            <a:noAutofit/>
          </a:bodyPr>
          <a:lstStyle/>
          <a:p>
            <a:pPr defTabSz="899770">
              <a:spcBef>
                <a:spcPct val="0"/>
              </a:spcBef>
              <a:spcAft>
                <a:spcPts val="720"/>
              </a:spcAft>
            </a:pPr>
            <a:r>
              <a:rPr lang="en-US" sz="1968" spc="49">
                <a:solidFill>
                  <a:srgbClr val="44546A">
                    <a:lumMod val="10000"/>
                  </a:srgbClr>
                </a:solidFill>
                <a:latin typeface="Arial Narrow"/>
              </a:rPr>
              <a:t>• Make sure you have a good sleep pattern and listen to what</a:t>
            </a:r>
            <a:br>
              <a:rPr lang="en-US" sz="1968" spc="49">
                <a:solidFill>
                  <a:srgbClr val="44546A">
                    <a:lumMod val="10000"/>
                  </a:srgbClr>
                </a:solidFill>
                <a:latin typeface="Arial Narrow"/>
              </a:rPr>
            </a:br>
            <a:r>
              <a:rPr lang="en-US" sz="1968" spc="49">
                <a:solidFill>
                  <a:srgbClr val="44546A">
                    <a:lumMod val="10000"/>
                  </a:srgbClr>
                </a:solidFill>
                <a:latin typeface="Arial Narrow"/>
              </a:rPr>
              <a:t>  your body is telling you </a:t>
            </a:r>
            <a:endParaRPr lang="en-GB" sz="2400" spc="60">
              <a:solidFill>
                <a:srgbClr val="44546A">
                  <a:lumMod val="10000"/>
                </a:srgbClr>
              </a:solidFill>
              <a:latin typeface="Arial Narrow"/>
              <a:cs typeface="Arial Narrow"/>
            </a:endParaRPr>
          </a:p>
        </p:txBody>
      </p:sp>
      <p:cxnSp>
        <p:nvCxnSpPr>
          <p:cNvPr id="16" name="Straight Connector 15">
            <a:extLst>
              <a:ext uri="{FF2B5EF4-FFF2-40B4-BE49-F238E27FC236}">
                <a16:creationId xmlns:a16="http://schemas.microsoft.com/office/drawing/2014/main" id="{A17F0838-B5BE-4981-A655-72FC2E057C6F}"/>
              </a:ext>
            </a:extLst>
          </p:cNvPr>
          <p:cNvCxnSpPr>
            <a:cxnSpLocks/>
          </p:cNvCxnSpPr>
          <p:nvPr/>
        </p:nvCxnSpPr>
        <p:spPr>
          <a:xfrm>
            <a:off x="6593236" y="4739240"/>
            <a:ext cx="62526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AC87574F-8107-44A2-AC3E-C4614535D4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7828" y="959838"/>
            <a:ext cx="4352886" cy="3656425"/>
          </a:xfrm>
          <a:prstGeom prst="roundRect">
            <a:avLst>
              <a:gd name="adj" fmla="val 5462"/>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3C6DCE0E-05E1-19D8-B31D-526C7CEC9C17}"/>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65E27F2-438E-EDE7-B503-AFFB296AC4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4C05F36-8CB9-9A02-9E69-E258B10B4D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84365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 presetClass="entr" presetSubtype="8" accel="50000" decel="5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2" presetClass="entr" presetSubtype="8" accel="50000"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2" presetClass="entr" presetSubtype="8" accel="50000" decel="5000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 presetClass="entr" presetSubtype="8" accel="50000" decel="5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2" presetClass="entr" presetSubtype="8" accel="50000" decel="5000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0-#ppt_w/2"/>
                                          </p:val>
                                        </p:tav>
                                        <p:tav tm="100000">
                                          <p:val>
                                            <p:strVal val="#ppt_x"/>
                                          </p:val>
                                        </p:tav>
                                      </p:tavLst>
                                    </p:anim>
                                    <p:anim calcmode="lin" valueType="num">
                                      <p:cBhvr additive="base">
                                        <p:cTn id="5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3" name="Rectangle 6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5" name="Rectangle 6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7" name="Rectangle 6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645917" y="418639"/>
            <a:ext cx="12052828" cy="1053275"/>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n-US" sz="4080" b="1" cap="all" spc="90">
                <a:solidFill>
                  <a:srgbClr val="FFFFFF"/>
                </a:solidFill>
                <a:latin typeface="Calibri Light" panose="020F0302020204030204"/>
              </a:rPr>
              <a:t>THE IMPACT OF A POSITIVE MENTAL HEALTH CULTURE</a:t>
            </a:r>
            <a:endParaRPr lang="en-US" sz="4080" b="1" i="1" cap="all" spc="90">
              <a:solidFill>
                <a:srgbClr val="FFFFFF"/>
              </a:solidFill>
              <a:latin typeface="Calibri Light" panose="020F0302020204030204"/>
            </a:endParaRPr>
          </a:p>
        </p:txBody>
      </p:sp>
      <p:sp>
        <p:nvSpPr>
          <p:cNvPr id="2" name="AutoShape 2">
            <a:extLst>
              <a:ext uri="{FF2B5EF4-FFF2-40B4-BE49-F238E27FC236}">
                <a16:creationId xmlns:a16="http://schemas.microsoft.com/office/drawing/2014/main" id="{D560ADE9-26AA-0F0D-B4A8-C0F1EE24A19A}"/>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a:endParaRPr lang="nb-NO" sz="2160">
              <a:solidFill>
                <a:prstClr val="black"/>
              </a:solidFill>
              <a:latin typeface="Calibri" panose="020F05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812736" y="7189001"/>
            <a:ext cx="521746" cy="377460"/>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43661">
              <a:spcAft>
                <a:spcPts val="720"/>
              </a:spcAft>
              <a:defRPr/>
            </a:pPr>
            <a:fld id="{5FD45250-8870-034C-95D8-56645336F5DB}" type="slidenum">
              <a:rPr lang="en-US" sz="1456">
                <a:solidFill>
                  <a:srgbClr val="44546A">
                    <a:lumMod val="10000"/>
                  </a:srgbClr>
                </a:solidFill>
              </a:rPr>
              <a:pPr defTabSz="943661">
                <a:spcAft>
                  <a:spcPts val="720"/>
                </a:spcAft>
                <a:defRPr/>
              </a:pPr>
              <a:t>87</a:t>
            </a:fld>
            <a:endParaRPr lang="en-US" sz="1693">
              <a:solidFill>
                <a:srgbClr val="44546A">
                  <a:lumMod val="10000"/>
                </a:srgbClr>
              </a:solidFill>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54298" y="7215949"/>
            <a:ext cx="309204" cy="327017"/>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595626" y="7215949"/>
            <a:ext cx="309204" cy="327017"/>
          </a:xfrm>
          <a:prstGeom prst="rect">
            <a:avLst/>
          </a:prstGeom>
        </p:spPr>
      </p:pic>
      <p:sp>
        <p:nvSpPr>
          <p:cNvPr id="11" name="Title 1">
            <a:hlinkClick r:id="" action="ppaction://noaction"/>
            <a:extLst>
              <a:ext uri="{FF2B5EF4-FFF2-40B4-BE49-F238E27FC236}">
                <a16:creationId xmlns:a16="http://schemas.microsoft.com/office/drawing/2014/main" id="{0FBD3443-9A86-4D80-A2B8-952B9126843D}"/>
              </a:ext>
            </a:extLst>
          </p:cNvPr>
          <p:cNvSpPr txBox="1">
            <a:spLocks/>
          </p:cNvSpPr>
          <p:nvPr/>
        </p:nvSpPr>
        <p:spPr>
          <a:xfrm>
            <a:off x="1928249" y="3678650"/>
            <a:ext cx="5337422" cy="347537"/>
          </a:xfrm>
          <a:prstGeom prst="rect">
            <a:avLst/>
          </a:prstGeom>
        </p:spPr>
        <p:txBody>
          <a:bodyPr vert="horz" wrap="none" lIns="0" tIns="0" rIns="0" bIns="0" rtlCol="0" anchor="t" anchorCtr="0">
            <a:noAutofit/>
          </a:bodyPr>
          <a:lstStyle/>
          <a:p>
            <a:pPr defTabSz="943661">
              <a:spcBef>
                <a:spcPct val="0"/>
              </a:spcBef>
              <a:spcAft>
                <a:spcPts val="720"/>
              </a:spcAft>
            </a:pPr>
            <a:r>
              <a:rPr lang="en-US" sz="2064" spc="52">
                <a:solidFill>
                  <a:srgbClr val="44546A">
                    <a:lumMod val="10000"/>
                  </a:srgbClr>
                </a:solidFill>
                <a:latin typeface="Arial Narrow"/>
              </a:rPr>
              <a:t>• </a:t>
            </a:r>
            <a:r>
              <a:rPr lang="en-GB" sz="2064" spc="52">
                <a:solidFill>
                  <a:srgbClr val="44546A">
                    <a:lumMod val="10000"/>
                  </a:srgbClr>
                </a:solidFill>
                <a:latin typeface="Arial Narrow"/>
              </a:rPr>
              <a:t>Improved productivity, teamwork and morale</a:t>
            </a:r>
            <a:endParaRPr lang="en-GB" sz="2400" spc="60">
              <a:solidFill>
                <a:srgbClr val="44546A">
                  <a:lumMod val="10000"/>
                </a:srgbClr>
              </a:solidFill>
              <a:latin typeface="Arial Narrow"/>
              <a:cs typeface="Arial Narrow"/>
            </a:endParaRPr>
          </a:p>
        </p:txBody>
      </p:sp>
      <p:cxnSp>
        <p:nvCxnSpPr>
          <p:cNvPr id="12" name="Straight Connector 11">
            <a:extLst>
              <a:ext uri="{FF2B5EF4-FFF2-40B4-BE49-F238E27FC236}">
                <a16:creationId xmlns:a16="http://schemas.microsoft.com/office/drawing/2014/main" id="{47A47E27-2B17-4E90-88F8-B561EA78F1E7}"/>
              </a:ext>
            </a:extLst>
          </p:cNvPr>
          <p:cNvCxnSpPr>
            <a:cxnSpLocks/>
          </p:cNvCxnSpPr>
          <p:nvPr/>
        </p:nvCxnSpPr>
        <p:spPr>
          <a:xfrm>
            <a:off x="1915405" y="4142953"/>
            <a:ext cx="53440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 name="Title 1">
            <a:hlinkClick r:id="" action="ppaction://noaction"/>
            <a:extLst>
              <a:ext uri="{FF2B5EF4-FFF2-40B4-BE49-F238E27FC236}">
                <a16:creationId xmlns:a16="http://schemas.microsoft.com/office/drawing/2014/main" id="{E568F28B-0660-4629-8A95-B00B6F3D98AD}"/>
              </a:ext>
            </a:extLst>
          </p:cNvPr>
          <p:cNvSpPr txBox="1">
            <a:spLocks/>
          </p:cNvSpPr>
          <p:nvPr/>
        </p:nvSpPr>
        <p:spPr>
          <a:xfrm>
            <a:off x="1935606" y="2535095"/>
            <a:ext cx="5342464" cy="347537"/>
          </a:xfrm>
          <a:prstGeom prst="rect">
            <a:avLst/>
          </a:prstGeom>
        </p:spPr>
        <p:txBody>
          <a:bodyPr vert="horz" wrap="none" lIns="0" tIns="0" rIns="0" bIns="0" rtlCol="0" anchor="t" anchorCtr="0">
            <a:noAutofit/>
          </a:bodyPr>
          <a:lstStyle/>
          <a:p>
            <a:pPr defTabSz="943661">
              <a:spcBef>
                <a:spcPct val="0"/>
              </a:spcBef>
              <a:spcAft>
                <a:spcPts val="720"/>
              </a:spcAft>
            </a:pPr>
            <a:r>
              <a:rPr lang="en-US" sz="2064" spc="52">
                <a:solidFill>
                  <a:srgbClr val="44546A">
                    <a:lumMod val="10000"/>
                  </a:srgbClr>
                </a:solidFill>
                <a:latin typeface="Arial Narrow"/>
              </a:rPr>
              <a:t>• </a:t>
            </a:r>
            <a:r>
              <a:rPr lang="en-GB" sz="2064" spc="52">
                <a:solidFill>
                  <a:srgbClr val="44546A">
                    <a:lumMod val="10000"/>
                  </a:srgbClr>
                </a:solidFill>
                <a:latin typeface="Arial Narrow"/>
              </a:rPr>
              <a:t>Increased awareness of mental health</a:t>
            </a:r>
            <a:endParaRPr lang="en-GB" sz="2400" spc="60">
              <a:solidFill>
                <a:srgbClr val="44546A">
                  <a:lumMod val="10000"/>
                </a:srgbClr>
              </a:solidFill>
              <a:latin typeface="Arial Narrow"/>
              <a:cs typeface="Arial Narrow"/>
            </a:endParaRPr>
          </a:p>
        </p:txBody>
      </p:sp>
      <p:cxnSp>
        <p:nvCxnSpPr>
          <p:cNvPr id="24" name="Straight Connector 23">
            <a:extLst>
              <a:ext uri="{FF2B5EF4-FFF2-40B4-BE49-F238E27FC236}">
                <a16:creationId xmlns:a16="http://schemas.microsoft.com/office/drawing/2014/main" id="{E6D4A53B-139B-44E0-B136-381F8324F895}"/>
              </a:ext>
            </a:extLst>
          </p:cNvPr>
          <p:cNvCxnSpPr>
            <a:cxnSpLocks/>
          </p:cNvCxnSpPr>
          <p:nvPr/>
        </p:nvCxnSpPr>
        <p:spPr>
          <a:xfrm>
            <a:off x="1917873" y="2971361"/>
            <a:ext cx="534263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5" name="Title 1">
            <a:hlinkClick r:id="" action="ppaction://noaction"/>
            <a:extLst>
              <a:ext uri="{FF2B5EF4-FFF2-40B4-BE49-F238E27FC236}">
                <a16:creationId xmlns:a16="http://schemas.microsoft.com/office/drawing/2014/main" id="{F99C4714-6EC0-44D1-8F31-62331457D570}"/>
              </a:ext>
            </a:extLst>
          </p:cNvPr>
          <p:cNvSpPr txBox="1">
            <a:spLocks/>
          </p:cNvSpPr>
          <p:nvPr/>
        </p:nvSpPr>
        <p:spPr>
          <a:xfrm>
            <a:off x="1935605" y="3098149"/>
            <a:ext cx="5342116" cy="347537"/>
          </a:xfrm>
          <a:prstGeom prst="rect">
            <a:avLst/>
          </a:prstGeom>
        </p:spPr>
        <p:txBody>
          <a:bodyPr vert="horz" wrap="none" lIns="0" tIns="0" rIns="0" bIns="0" rtlCol="0" anchor="t" anchorCtr="0">
            <a:noAutofit/>
          </a:bodyPr>
          <a:lstStyle/>
          <a:p>
            <a:pPr defTabSz="943661">
              <a:spcBef>
                <a:spcPct val="0"/>
              </a:spcBef>
              <a:spcAft>
                <a:spcPts val="720"/>
              </a:spcAft>
            </a:pPr>
            <a:r>
              <a:rPr lang="en-US" sz="2064" spc="52">
                <a:solidFill>
                  <a:srgbClr val="44546A">
                    <a:lumMod val="10000"/>
                  </a:srgbClr>
                </a:solidFill>
                <a:latin typeface="Arial Narrow"/>
              </a:rPr>
              <a:t>• Employees more likely to disclose their problems</a:t>
            </a:r>
            <a:endParaRPr lang="en-GB" sz="2400" spc="60">
              <a:solidFill>
                <a:srgbClr val="44546A">
                  <a:lumMod val="10000"/>
                </a:srgbClr>
              </a:solidFill>
              <a:latin typeface="Arial Narrow"/>
              <a:cs typeface="Arial Narrow"/>
            </a:endParaRPr>
          </a:p>
        </p:txBody>
      </p:sp>
      <p:cxnSp>
        <p:nvCxnSpPr>
          <p:cNvPr id="27" name="Straight Connector 26">
            <a:extLst>
              <a:ext uri="{FF2B5EF4-FFF2-40B4-BE49-F238E27FC236}">
                <a16:creationId xmlns:a16="http://schemas.microsoft.com/office/drawing/2014/main" id="{E6A39B3F-77BE-4B9C-BD52-5D1FDF61D3F6}"/>
              </a:ext>
            </a:extLst>
          </p:cNvPr>
          <p:cNvCxnSpPr>
            <a:cxnSpLocks/>
          </p:cNvCxnSpPr>
          <p:nvPr/>
        </p:nvCxnSpPr>
        <p:spPr>
          <a:xfrm>
            <a:off x="1918395" y="3538492"/>
            <a:ext cx="53421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0E5C0804-984D-4879-8AC9-0161B4306A69}"/>
              </a:ext>
            </a:extLst>
          </p:cNvPr>
          <p:cNvSpPr txBox="1">
            <a:spLocks/>
          </p:cNvSpPr>
          <p:nvPr/>
        </p:nvSpPr>
        <p:spPr>
          <a:xfrm>
            <a:off x="1922040" y="5973917"/>
            <a:ext cx="5337422" cy="347537"/>
          </a:xfrm>
          <a:prstGeom prst="rect">
            <a:avLst/>
          </a:prstGeom>
        </p:spPr>
        <p:txBody>
          <a:bodyPr vert="horz" wrap="none" lIns="0" tIns="0" rIns="0" bIns="0" rtlCol="0" anchor="t" anchorCtr="0">
            <a:noAutofit/>
          </a:bodyPr>
          <a:lstStyle/>
          <a:p>
            <a:pPr defTabSz="943661">
              <a:spcBef>
                <a:spcPct val="0"/>
              </a:spcBef>
              <a:spcAft>
                <a:spcPts val="720"/>
              </a:spcAft>
            </a:pPr>
            <a:r>
              <a:rPr lang="en-US" sz="2064" spc="52">
                <a:solidFill>
                  <a:srgbClr val="44546A">
                    <a:lumMod val="10000"/>
                  </a:srgbClr>
                </a:solidFill>
                <a:latin typeface="Arial Narrow"/>
              </a:rPr>
              <a:t>• </a:t>
            </a:r>
            <a:r>
              <a:rPr lang="en-GB" sz="2064" spc="52">
                <a:solidFill>
                  <a:srgbClr val="44546A">
                    <a:lumMod val="10000"/>
                  </a:srgbClr>
                </a:solidFill>
                <a:latin typeface="Arial Narrow"/>
              </a:rPr>
              <a:t>Reduced business costs</a:t>
            </a:r>
            <a:endParaRPr lang="en-GB" sz="2400" spc="60">
              <a:solidFill>
                <a:srgbClr val="44546A">
                  <a:lumMod val="10000"/>
                </a:srgbClr>
              </a:solidFill>
              <a:latin typeface="Arial Narrow"/>
              <a:cs typeface="Arial Narrow"/>
            </a:endParaRPr>
          </a:p>
        </p:txBody>
      </p:sp>
      <p:cxnSp>
        <p:nvCxnSpPr>
          <p:cNvPr id="48" name="Straight Connector 47">
            <a:extLst>
              <a:ext uri="{FF2B5EF4-FFF2-40B4-BE49-F238E27FC236}">
                <a16:creationId xmlns:a16="http://schemas.microsoft.com/office/drawing/2014/main" id="{3DB59378-3340-47AB-9CDA-72B6BF35DBCC}"/>
              </a:ext>
            </a:extLst>
          </p:cNvPr>
          <p:cNvCxnSpPr>
            <a:cxnSpLocks/>
          </p:cNvCxnSpPr>
          <p:nvPr/>
        </p:nvCxnSpPr>
        <p:spPr>
          <a:xfrm>
            <a:off x="1931000" y="6413372"/>
            <a:ext cx="53440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0DEF1097-24D6-4A2F-AC05-BB4F30092C9D}"/>
              </a:ext>
            </a:extLst>
          </p:cNvPr>
          <p:cNvSpPr txBox="1">
            <a:spLocks/>
          </p:cNvSpPr>
          <p:nvPr/>
        </p:nvSpPr>
        <p:spPr>
          <a:xfrm>
            <a:off x="1927257" y="5412539"/>
            <a:ext cx="5337422" cy="347537"/>
          </a:xfrm>
          <a:prstGeom prst="rect">
            <a:avLst/>
          </a:prstGeom>
        </p:spPr>
        <p:txBody>
          <a:bodyPr vert="horz" wrap="none" lIns="0" tIns="0" rIns="0" bIns="0" rtlCol="0" anchor="t" anchorCtr="0">
            <a:noAutofit/>
          </a:bodyPr>
          <a:lstStyle/>
          <a:p>
            <a:pPr defTabSz="943661">
              <a:spcBef>
                <a:spcPct val="0"/>
              </a:spcBef>
              <a:spcAft>
                <a:spcPts val="720"/>
              </a:spcAft>
            </a:pPr>
            <a:r>
              <a:rPr lang="en-US" sz="2064" spc="52">
                <a:solidFill>
                  <a:srgbClr val="44546A">
                    <a:lumMod val="10000"/>
                  </a:srgbClr>
                </a:solidFill>
                <a:latin typeface="Arial Narrow"/>
              </a:rPr>
              <a:t>• </a:t>
            </a:r>
            <a:r>
              <a:rPr lang="en-GB" sz="2064" spc="52">
                <a:solidFill>
                  <a:srgbClr val="44546A">
                    <a:lumMod val="10000"/>
                  </a:srgbClr>
                </a:solidFill>
                <a:latin typeface="Arial Narrow"/>
              </a:rPr>
              <a:t>Reduced absence and staff turnover </a:t>
            </a:r>
            <a:endParaRPr lang="en-GB" sz="2400" spc="60">
              <a:solidFill>
                <a:srgbClr val="44546A">
                  <a:lumMod val="10000"/>
                </a:srgbClr>
              </a:solidFill>
              <a:latin typeface="Arial Narrow"/>
              <a:cs typeface="Arial Narrow"/>
            </a:endParaRPr>
          </a:p>
        </p:txBody>
      </p:sp>
      <p:cxnSp>
        <p:nvCxnSpPr>
          <p:cNvPr id="50" name="Straight Connector 49">
            <a:extLst>
              <a:ext uri="{FF2B5EF4-FFF2-40B4-BE49-F238E27FC236}">
                <a16:creationId xmlns:a16="http://schemas.microsoft.com/office/drawing/2014/main" id="{BF3BB4A8-0DFC-4982-A05A-7EBE052EEF48}"/>
              </a:ext>
            </a:extLst>
          </p:cNvPr>
          <p:cNvCxnSpPr>
            <a:cxnSpLocks/>
          </p:cNvCxnSpPr>
          <p:nvPr/>
        </p:nvCxnSpPr>
        <p:spPr>
          <a:xfrm>
            <a:off x="1935606" y="5839685"/>
            <a:ext cx="533945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DAFFEB00-4140-4200-868E-3D80118DEFDC}"/>
              </a:ext>
            </a:extLst>
          </p:cNvPr>
          <p:cNvSpPr txBox="1">
            <a:spLocks/>
          </p:cNvSpPr>
          <p:nvPr/>
        </p:nvSpPr>
        <p:spPr>
          <a:xfrm>
            <a:off x="1922564" y="4271046"/>
            <a:ext cx="5342116" cy="347537"/>
          </a:xfrm>
          <a:prstGeom prst="rect">
            <a:avLst/>
          </a:prstGeom>
        </p:spPr>
        <p:txBody>
          <a:bodyPr vert="horz" wrap="none" lIns="0" tIns="0" rIns="0" bIns="0" rtlCol="0" anchor="t" anchorCtr="0">
            <a:noAutofit/>
          </a:bodyPr>
          <a:lstStyle/>
          <a:p>
            <a:pPr defTabSz="943661">
              <a:spcBef>
                <a:spcPct val="0"/>
              </a:spcBef>
              <a:spcAft>
                <a:spcPts val="720"/>
              </a:spcAft>
            </a:pPr>
            <a:r>
              <a:rPr lang="en-US" sz="2064" spc="52">
                <a:solidFill>
                  <a:srgbClr val="44546A">
                    <a:lumMod val="10000"/>
                  </a:srgbClr>
                </a:solidFill>
                <a:latin typeface="Arial Narrow"/>
              </a:rPr>
              <a:t>• Attracting new job talent</a:t>
            </a:r>
            <a:endParaRPr lang="en-GB" sz="2400" spc="60">
              <a:solidFill>
                <a:srgbClr val="44546A">
                  <a:lumMod val="10000"/>
                </a:srgbClr>
              </a:solidFill>
              <a:latin typeface="Arial Narrow"/>
              <a:cs typeface="Arial Narrow"/>
            </a:endParaRPr>
          </a:p>
        </p:txBody>
      </p:sp>
      <p:cxnSp>
        <p:nvCxnSpPr>
          <p:cNvPr id="54" name="Straight Connector 53">
            <a:extLst>
              <a:ext uri="{FF2B5EF4-FFF2-40B4-BE49-F238E27FC236}">
                <a16:creationId xmlns:a16="http://schemas.microsoft.com/office/drawing/2014/main" id="{4A42D75E-15D0-4318-90A9-858C9BDBD915}"/>
              </a:ext>
            </a:extLst>
          </p:cNvPr>
          <p:cNvCxnSpPr>
            <a:cxnSpLocks/>
          </p:cNvCxnSpPr>
          <p:nvPr/>
        </p:nvCxnSpPr>
        <p:spPr>
          <a:xfrm>
            <a:off x="1922564" y="4711086"/>
            <a:ext cx="53421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2D3FD9BA-1C09-4626-8785-7F7B26D6022B}"/>
              </a:ext>
            </a:extLst>
          </p:cNvPr>
          <p:cNvSpPr txBox="1">
            <a:spLocks/>
          </p:cNvSpPr>
          <p:nvPr/>
        </p:nvSpPr>
        <p:spPr>
          <a:xfrm>
            <a:off x="1922040" y="4848649"/>
            <a:ext cx="5342116" cy="347537"/>
          </a:xfrm>
          <a:prstGeom prst="rect">
            <a:avLst/>
          </a:prstGeom>
        </p:spPr>
        <p:txBody>
          <a:bodyPr vert="horz" wrap="none" lIns="0" tIns="0" rIns="0" bIns="0" rtlCol="0" anchor="t" anchorCtr="0">
            <a:noAutofit/>
          </a:bodyPr>
          <a:lstStyle/>
          <a:p>
            <a:pPr defTabSz="943661">
              <a:spcBef>
                <a:spcPct val="0"/>
              </a:spcBef>
              <a:spcAft>
                <a:spcPts val="720"/>
              </a:spcAft>
            </a:pPr>
            <a:r>
              <a:rPr lang="en-US" sz="2064" spc="52">
                <a:solidFill>
                  <a:srgbClr val="44546A">
                    <a:lumMod val="10000"/>
                  </a:srgbClr>
                </a:solidFill>
                <a:latin typeface="Arial Narrow"/>
              </a:rPr>
              <a:t>• Enhanced business reputation</a:t>
            </a:r>
            <a:endParaRPr lang="en-GB" sz="2400" spc="60">
              <a:solidFill>
                <a:srgbClr val="44546A">
                  <a:lumMod val="10000"/>
                </a:srgbClr>
              </a:solidFill>
              <a:latin typeface="Arial Narrow"/>
              <a:cs typeface="Arial Narrow"/>
            </a:endParaRPr>
          </a:p>
        </p:txBody>
      </p:sp>
      <p:cxnSp>
        <p:nvCxnSpPr>
          <p:cNvPr id="56" name="Straight Connector 55">
            <a:extLst>
              <a:ext uri="{FF2B5EF4-FFF2-40B4-BE49-F238E27FC236}">
                <a16:creationId xmlns:a16="http://schemas.microsoft.com/office/drawing/2014/main" id="{92901C8F-DCE6-4ED6-B048-D9B1558EECBD}"/>
              </a:ext>
            </a:extLst>
          </p:cNvPr>
          <p:cNvCxnSpPr>
            <a:cxnSpLocks/>
          </p:cNvCxnSpPr>
          <p:nvPr/>
        </p:nvCxnSpPr>
        <p:spPr>
          <a:xfrm>
            <a:off x="1922041" y="5290982"/>
            <a:ext cx="534263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86FC5C4-3CFD-4A01-B489-4CF026539A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3786" y="2606480"/>
            <a:ext cx="4835108" cy="3714976"/>
          </a:xfrm>
          <a:prstGeom prst="roundRect">
            <a:avLst>
              <a:gd name="adj" fmla="val 5063"/>
            </a:avLst>
          </a:prstGeom>
          <a:solidFill>
            <a:srgbClr val="FFFFFF">
              <a:shade val="85000"/>
            </a:srgbClr>
          </a:solidFill>
          <a:ln>
            <a:noFill/>
          </a:ln>
          <a:effectLst>
            <a:glow rad="38100">
              <a:srgbClr val="009ED5">
                <a:alpha val="50000"/>
              </a:srgbClr>
            </a:glow>
          </a:effectLst>
        </p:spPr>
      </p:pic>
      <p:grpSp>
        <p:nvGrpSpPr>
          <p:cNvPr id="4" name="Group 3">
            <a:extLst>
              <a:ext uri="{FF2B5EF4-FFF2-40B4-BE49-F238E27FC236}">
                <a16:creationId xmlns:a16="http://schemas.microsoft.com/office/drawing/2014/main" id="{F6D1A6C2-38AC-355F-F40E-210EB07D7D32}"/>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69F7F09-63D7-3278-C106-BBD95649E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2DB7DF8A-F5D7-9FF6-C946-8A34186B75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54705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0-#ppt_w/2"/>
                                          </p:val>
                                        </p:tav>
                                        <p:tav tm="100000">
                                          <p:val>
                                            <p:strVal val="#ppt_x"/>
                                          </p:val>
                                        </p:tav>
                                      </p:tavLst>
                                    </p:anim>
                                    <p:anim calcmode="lin" valueType="num">
                                      <p:cBhvr additive="base">
                                        <p:cTn id="1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par>
                                <p:cTn id="29" presetID="2" presetClass="entr" presetSubtype="8" accel="50000" decel="5000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2" presetClass="entr" presetSubtype="8" accel="50000" decel="5000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0-#ppt_w/2"/>
                                          </p:val>
                                        </p:tav>
                                        <p:tav tm="100000">
                                          <p:val>
                                            <p:strVal val="#ppt_x"/>
                                          </p:val>
                                        </p:tav>
                                      </p:tavLst>
                                    </p:anim>
                                    <p:anim calcmode="lin" valueType="num">
                                      <p:cBhvr additive="base">
                                        <p:cTn id="41"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2" presetClass="entr" presetSubtype="8" accel="50000" decel="5000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0-#ppt_w/2"/>
                                          </p:val>
                                        </p:tav>
                                        <p:tav tm="100000">
                                          <p:val>
                                            <p:strVal val="#ppt_x"/>
                                          </p:val>
                                        </p:tav>
                                      </p:tavLst>
                                    </p:anim>
                                    <p:anim calcmode="lin" valueType="num">
                                      <p:cBhvr additive="base">
                                        <p:cTn id="50"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2" presetClass="entr" presetSubtype="8" accel="50000" decel="5000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0-#ppt_w/2"/>
                                          </p:val>
                                        </p:tav>
                                        <p:tav tm="100000">
                                          <p:val>
                                            <p:strVal val="#ppt_x"/>
                                          </p:val>
                                        </p:tav>
                                      </p:tavLst>
                                    </p:anim>
                                    <p:anim calcmode="lin" valueType="num">
                                      <p:cBhvr additive="base">
                                        <p:cTn id="5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2" presetClass="entr" presetSubtype="8" accel="50000" decel="5000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0-#ppt_w/2"/>
                                          </p:val>
                                        </p:tav>
                                        <p:tav tm="100000">
                                          <p:val>
                                            <p:strVal val="#ppt_x"/>
                                          </p:val>
                                        </p:tav>
                                      </p:tavLst>
                                    </p:anim>
                                    <p:anim calcmode="lin" valueType="num">
                                      <p:cBhvr additive="base">
                                        <p:cTn id="68" dur="500" fill="hold"/>
                                        <p:tgtEl>
                                          <p:spTgt spid="48"/>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 presetClass="entr" presetSubtype="4" accel="50000" decel="5000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par>
                                <p:cTn id="74" presetID="2" presetClass="entr" presetSubtype="4" accel="50000" decel="5000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5" grpId="0"/>
      <p:bldP spid="47" grpId="0"/>
      <p:bldP spid="49" grpId="0"/>
      <p:bldP spid="53" grpId="0"/>
      <p:bldP spid="55"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100FAF7D-A95C-EAF6-668D-8AEB1B6E9729}"/>
              </a:ext>
            </a:extLst>
          </p:cNvPr>
          <p:cNvSpPr txBox="1">
            <a:spLocks/>
          </p:cNvSpPr>
          <p:nvPr/>
        </p:nvSpPr>
        <p:spPr>
          <a:xfrm>
            <a:off x="1234440" y="2360720"/>
            <a:ext cx="3154680" cy="3056708"/>
          </a:xfrm>
          <a:prstGeom prst="rect">
            <a:avLst/>
          </a:prstGeom>
          <a:noFill/>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7280">
              <a:spcAft>
                <a:spcPts val="720"/>
              </a:spcAft>
            </a:pPr>
            <a:r>
              <a:rPr lang="en-US" sz="4320">
                <a:solidFill>
                  <a:srgbClr val="FFFFFF"/>
                </a:solidFill>
                <a:latin typeface="Calibri Light" panose="020F0302020204030204"/>
              </a:rPr>
              <a:t>SEKURO 2022</a:t>
            </a:r>
          </a:p>
        </p:txBody>
      </p:sp>
      <p:pic>
        <p:nvPicPr>
          <p:cNvPr id="3" name="Picture 2">
            <a:extLst>
              <a:ext uri="{FF2B5EF4-FFF2-40B4-BE49-F238E27FC236}">
                <a16:creationId xmlns:a16="http://schemas.microsoft.com/office/drawing/2014/main" id="{31263B4B-2C72-53FF-AF16-6EFFF71458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1208" y="772160"/>
            <a:ext cx="8099983" cy="6682487"/>
          </a:xfrm>
          <a:prstGeom prst="rect">
            <a:avLst/>
          </a:prstGeom>
        </p:spPr>
      </p:pic>
    </p:spTree>
    <p:extLst>
      <p:ext uri="{BB962C8B-B14F-4D97-AF65-F5344CB8AC3E}">
        <p14:creationId xmlns:p14="http://schemas.microsoft.com/office/powerpoint/2010/main" val="1720384591"/>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grpSp>
        <p:nvGrpSpPr>
          <p:cNvPr id="65" name="Group 6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66" name="Freeform: Shape 6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7" name="Rectangle 6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69" name="Rectangle 6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71" name="Isosceles Triangle 7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171831" y="7070830"/>
            <a:ext cx="365550" cy="386609"/>
          </a:xfrm>
          <a:prstGeom prst="rect">
            <a:avLst/>
          </a:prstGeom>
        </p:spPr>
      </p:pic>
      <p:sp>
        <p:nvSpPr>
          <p:cNvPr id="6" name="Title 1">
            <a:extLst>
              <a:ext uri="{FF2B5EF4-FFF2-40B4-BE49-F238E27FC236}">
                <a16:creationId xmlns:a16="http://schemas.microsoft.com/office/drawing/2014/main" id="{153E0D38-57B0-4C6A-A854-9B2117D16A38}"/>
              </a:ext>
            </a:extLst>
          </p:cNvPr>
          <p:cNvSpPr txBox="1">
            <a:spLocks/>
          </p:cNvSpPr>
          <p:nvPr/>
        </p:nvSpPr>
        <p:spPr>
          <a:xfrm>
            <a:off x="2619074" y="772161"/>
            <a:ext cx="7779061" cy="586590"/>
          </a:xfrm>
          <a:prstGeom prst="rect">
            <a:avLst/>
          </a:prstGeom>
        </p:spPr>
        <p:txBody>
          <a:bodyPr vert="horz" wrap="none" lIns="0" tIns="0" rIns="0" bIns="0" rtlCol="0" anchor="t" anchorCtr="0">
            <a:normAutofit/>
          </a:bodyPr>
          <a:lstStyle/>
          <a:p>
            <a:pPr defTabSz="1108253">
              <a:spcBef>
                <a:spcPct val="0"/>
              </a:spcBef>
              <a:spcAft>
                <a:spcPts val="720"/>
              </a:spcAft>
            </a:pPr>
            <a:r>
              <a:rPr lang="en-US" sz="3394" b="1" cap="all" spc="91">
                <a:solidFill>
                  <a:srgbClr val="44546A">
                    <a:lumMod val="10000"/>
                  </a:srgbClr>
                </a:solidFill>
                <a:latin typeface="Arial Narrow"/>
              </a:rPr>
              <a:t>WHAT CAN YOU DO TO HELP yourself?</a:t>
            </a:r>
            <a:endParaRPr lang="en-US" sz="3360" b="1" i="1" cap="all" spc="90">
              <a:solidFill>
                <a:srgbClr val="44546A">
                  <a:lumMod val="10000"/>
                </a:srgbClr>
              </a:solidFill>
              <a:latin typeface="Arial Narrow"/>
              <a:cs typeface="Arial Narrow"/>
            </a:endParaRPr>
          </a:p>
        </p:txBody>
      </p:sp>
      <p:sp>
        <p:nvSpPr>
          <p:cNvPr id="11" name="Title 1">
            <a:hlinkClick r:id="" action="ppaction://noaction"/>
            <a:extLst>
              <a:ext uri="{FF2B5EF4-FFF2-40B4-BE49-F238E27FC236}">
                <a16:creationId xmlns:a16="http://schemas.microsoft.com/office/drawing/2014/main" id="{0FBD3443-9A86-4D80-A2B8-952B9126843D}"/>
              </a:ext>
            </a:extLst>
          </p:cNvPr>
          <p:cNvSpPr txBox="1">
            <a:spLocks/>
          </p:cNvSpPr>
          <p:nvPr/>
        </p:nvSpPr>
        <p:spPr>
          <a:xfrm>
            <a:off x="2611747" y="4238044"/>
            <a:ext cx="5374187"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a:t>
            </a:r>
            <a:r>
              <a:rPr lang="en-GB" sz="2424" spc="61">
                <a:solidFill>
                  <a:srgbClr val="44546A">
                    <a:lumMod val="10000"/>
                  </a:srgbClr>
                </a:solidFill>
                <a:latin typeface="Arial Narrow"/>
              </a:rPr>
              <a:t>Read books or listen to audiobooks</a:t>
            </a:r>
            <a:endParaRPr lang="en-GB" sz="2400" spc="60">
              <a:solidFill>
                <a:srgbClr val="44546A">
                  <a:lumMod val="10000"/>
                </a:srgbClr>
              </a:solidFill>
              <a:latin typeface="Arial Narrow"/>
              <a:cs typeface="Arial Narrow"/>
            </a:endParaRPr>
          </a:p>
        </p:txBody>
      </p:sp>
      <p:cxnSp>
        <p:nvCxnSpPr>
          <p:cNvPr id="12" name="Straight Connector 11">
            <a:extLst>
              <a:ext uri="{FF2B5EF4-FFF2-40B4-BE49-F238E27FC236}">
                <a16:creationId xmlns:a16="http://schemas.microsoft.com/office/drawing/2014/main" id="{47A47E27-2B17-4E90-88F8-B561EA78F1E7}"/>
              </a:ext>
            </a:extLst>
          </p:cNvPr>
          <p:cNvCxnSpPr>
            <a:cxnSpLocks/>
          </p:cNvCxnSpPr>
          <p:nvPr/>
        </p:nvCxnSpPr>
        <p:spPr>
          <a:xfrm>
            <a:off x="2611850" y="4786536"/>
            <a:ext cx="539428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a:hlinkClick r:id="" action="ppaction://noaction"/>
            <a:extLst>
              <a:ext uri="{FF2B5EF4-FFF2-40B4-BE49-F238E27FC236}">
                <a16:creationId xmlns:a16="http://schemas.microsoft.com/office/drawing/2014/main" id="{CDB0B6F6-1595-495F-80E3-670B4375938A}"/>
              </a:ext>
            </a:extLst>
          </p:cNvPr>
          <p:cNvSpPr txBox="1">
            <a:spLocks/>
          </p:cNvSpPr>
          <p:nvPr/>
        </p:nvSpPr>
        <p:spPr>
          <a:xfrm>
            <a:off x="8418271" y="3553579"/>
            <a:ext cx="5008021"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a:t>
            </a:r>
            <a:r>
              <a:rPr lang="en-GB" sz="2424" spc="61">
                <a:solidFill>
                  <a:srgbClr val="44546A">
                    <a:lumMod val="10000"/>
                  </a:srgbClr>
                </a:solidFill>
                <a:latin typeface="Arial Narrow"/>
              </a:rPr>
              <a:t>Volunteer for the community</a:t>
            </a:r>
            <a:endParaRPr lang="en-GB" sz="2400" spc="60">
              <a:solidFill>
                <a:srgbClr val="44546A">
                  <a:lumMod val="10000"/>
                </a:srgbClr>
              </a:solidFill>
              <a:latin typeface="Arial Narrow"/>
              <a:cs typeface="Arial Narrow"/>
            </a:endParaRPr>
          </a:p>
        </p:txBody>
      </p:sp>
      <p:cxnSp>
        <p:nvCxnSpPr>
          <p:cNvPr id="18" name="Straight Connector 17">
            <a:extLst>
              <a:ext uri="{FF2B5EF4-FFF2-40B4-BE49-F238E27FC236}">
                <a16:creationId xmlns:a16="http://schemas.microsoft.com/office/drawing/2014/main" id="{D98CB4F8-3AC1-47D7-9EA8-2DDA0A63E36C}"/>
              </a:ext>
            </a:extLst>
          </p:cNvPr>
          <p:cNvCxnSpPr>
            <a:cxnSpLocks/>
          </p:cNvCxnSpPr>
          <p:nvPr/>
        </p:nvCxnSpPr>
        <p:spPr>
          <a:xfrm>
            <a:off x="2617291" y="4076342"/>
            <a:ext cx="538884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 name="Title 1">
            <a:hlinkClick r:id="" action="ppaction://noaction"/>
            <a:extLst>
              <a:ext uri="{FF2B5EF4-FFF2-40B4-BE49-F238E27FC236}">
                <a16:creationId xmlns:a16="http://schemas.microsoft.com/office/drawing/2014/main" id="{E568F28B-0660-4629-8A95-B00B6F3D98AD}"/>
              </a:ext>
            </a:extLst>
          </p:cNvPr>
          <p:cNvSpPr txBox="1">
            <a:spLocks/>
          </p:cNvSpPr>
          <p:nvPr/>
        </p:nvSpPr>
        <p:spPr>
          <a:xfrm>
            <a:off x="2613732" y="1519374"/>
            <a:ext cx="5392400"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a:t>
            </a:r>
            <a:r>
              <a:rPr lang="en-GB" sz="2424" spc="61">
                <a:solidFill>
                  <a:srgbClr val="44546A">
                    <a:lumMod val="10000"/>
                  </a:srgbClr>
                </a:solidFill>
                <a:latin typeface="Arial Narrow"/>
              </a:rPr>
              <a:t>Spend quality time with family and friends</a:t>
            </a:r>
            <a:endParaRPr lang="en-GB" sz="2400" spc="60">
              <a:solidFill>
                <a:srgbClr val="44546A">
                  <a:lumMod val="10000"/>
                </a:srgbClr>
              </a:solidFill>
              <a:latin typeface="Arial Narrow"/>
              <a:cs typeface="Arial Narrow"/>
            </a:endParaRPr>
          </a:p>
        </p:txBody>
      </p:sp>
      <p:cxnSp>
        <p:nvCxnSpPr>
          <p:cNvPr id="24" name="Straight Connector 23">
            <a:extLst>
              <a:ext uri="{FF2B5EF4-FFF2-40B4-BE49-F238E27FC236}">
                <a16:creationId xmlns:a16="http://schemas.microsoft.com/office/drawing/2014/main" id="{E6D4A53B-139B-44E0-B136-381F8324F895}"/>
              </a:ext>
            </a:extLst>
          </p:cNvPr>
          <p:cNvCxnSpPr>
            <a:cxnSpLocks/>
          </p:cNvCxnSpPr>
          <p:nvPr/>
        </p:nvCxnSpPr>
        <p:spPr>
          <a:xfrm>
            <a:off x="2613525" y="2032898"/>
            <a:ext cx="539260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6A39B3F-77BE-4B9C-BD52-5D1FDF61D3F6}"/>
              </a:ext>
            </a:extLst>
          </p:cNvPr>
          <p:cNvCxnSpPr>
            <a:cxnSpLocks/>
          </p:cNvCxnSpPr>
          <p:nvPr/>
        </p:nvCxnSpPr>
        <p:spPr>
          <a:xfrm>
            <a:off x="2614144" y="2703378"/>
            <a:ext cx="53919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Title 1">
            <a:hlinkClick r:id="" action="ppaction://noaction"/>
            <a:extLst>
              <a:ext uri="{FF2B5EF4-FFF2-40B4-BE49-F238E27FC236}">
                <a16:creationId xmlns:a16="http://schemas.microsoft.com/office/drawing/2014/main" id="{921599BF-FFD5-4984-8ADA-278C0BBC6739}"/>
              </a:ext>
            </a:extLst>
          </p:cNvPr>
          <p:cNvSpPr txBox="1">
            <a:spLocks/>
          </p:cNvSpPr>
          <p:nvPr/>
        </p:nvSpPr>
        <p:spPr>
          <a:xfrm>
            <a:off x="8432836" y="2178407"/>
            <a:ext cx="5008020"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Take up a hobby or join a club </a:t>
            </a:r>
            <a:endParaRPr lang="en-GB" sz="2400" spc="60">
              <a:solidFill>
                <a:srgbClr val="44546A">
                  <a:lumMod val="10000"/>
                </a:srgbClr>
              </a:solidFill>
              <a:latin typeface="Arial Narrow"/>
              <a:cs typeface="Arial Narrow"/>
            </a:endParaRPr>
          </a:p>
        </p:txBody>
      </p:sp>
      <p:cxnSp>
        <p:nvCxnSpPr>
          <p:cNvPr id="31" name="Straight Connector 30">
            <a:extLst>
              <a:ext uri="{FF2B5EF4-FFF2-40B4-BE49-F238E27FC236}">
                <a16:creationId xmlns:a16="http://schemas.microsoft.com/office/drawing/2014/main" id="{8E8D061A-5010-49B8-95AD-70D4C12715EB}"/>
              </a:ext>
            </a:extLst>
          </p:cNvPr>
          <p:cNvCxnSpPr>
            <a:cxnSpLocks/>
          </p:cNvCxnSpPr>
          <p:nvPr/>
        </p:nvCxnSpPr>
        <p:spPr>
          <a:xfrm>
            <a:off x="2613526" y="3388949"/>
            <a:ext cx="539260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0E5C0804-984D-4879-8AC9-0161B4306A69}"/>
              </a:ext>
            </a:extLst>
          </p:cNvPr>
          <p:cNvSpPr txBox="1">
            <a:spLocks/>
          </p:cNvSpPr>
          <p:nvPr/>
        </p:nvSpPr>
        <p:spPr>
          <a:xfrm>
            <a:off x="8430437" y="4955575"/>
            <a:ext cx="4995854" cy="793555"/>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a:t>
            </a:r>
            <a:r>
              <a:rPr lang="en-GB" sz="2424" spc="61">
                <a:solidFill>
                  <a:srgbClr val="44546A">
                    <a:lumMod val="10000"/>
                  </a:srgbClr>
                </a:solidFill>
                <a:latin typeface="Arial Narrow"/>
              </a:rPr>
              <a:t>Visit your GP if you have any physical</a:t>
            </a:r>
            <a:br>
              <a:rPr lang="en-GB" sz="2424" spc="61">
                <a:solidFill>
                  <a:srgbClr val="44546A">
                    <a:lumMod val="10000"/>
                  </a:srgbClr>
                </a:solidFill>
                <a:latin typeface="Arial Narrow"/>
              </a:rPr>
            </a:br>
            <a:r>
              <a:rPr lang="en-GB" sz="2424" spc="61">
                <a:solidFill>
                  <a:srgbClr val="44546A">
                    <a:lumMod val="10000"/>
                  </a:srgbClr>
                </a:solidFill>
                <a:latin typeface="Arial Narrow"/>
              </a:rPr>
              <a:t>  or mental health concerns</a:t>
            </a:r>
            <a:endParaRPr lang="en-GB" sz="2400" spc="60">
              <a:solidFill>
                <a:srgbClr val="44546A">
                  <a:lumMod val="10000"/>
                </a:srgbClr>
              </a:solidFill>
              <a:latin typeface="Arial Narrow"/>
              <a:cs typeface="Arial Narrow"/>
            </a:endParaRPr>
          </a:p>
        </p:txBody>
      </p:sp>
      <p:cxnSp>
        <p:nvCxnSpPr>
          <p:cNvPr id="48" name="Straight Connector 47">
            <a:extLst>
              <a:ext uri="{FF2B5EF4-FFF2-40B4-BE49-F238E27FC236}">
                <a16:creationId xmlns:a16="http://schemas.microsoft.com/office/drawing/2014/main" id="{3DB59378-3340-47AB-9CDA-72B6BF35DBCC}"/>
              </a:ext>
            </a:extLst>
          </p:cNvPr>
          <p:cNvCxnSpPr>
            <a:cxnSpLocks/>
          </p:cNvCxnSpPr>
          <p:nvPr/>
        </p:nvCxnSpPr>
        <p:spPr>
          <a:xfrm>
            <a:off x="8450549" y="5875110"/>
            <a:ext cx="500802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0DEF1097-24D6-4A2F-AC05-BB4F30092C9D}"/>
              </a:ext>
            </a:extLst>
          </p:cNvPr>
          <p:cNvSpPr txBox="1">
            <a:spLocks/>
          </p:cNvSpPr>
          <p:nvPr/>
        </p:nvSpPr>
        <p:spPr>
          <a:xfrm>
            <a:off x="2624621" y="3542570"/>
            <a:ext cx="5374187" cy="396148"/>
          </a:xfrm>
          <a:prstGeom prst="rect">
            <a:avLst/>
          </a:prstGeom>
        </p:spPr>
        <p:txBody>
          <a:bodyPr vert="horz" wrap="none" lIns="0" tIns="0" rIns="0" bIns="0" rtlCol="0" anchor="t" anchorCtr="0">
            <a:noAutofit/>
          </a:bodyPr>
          <a:lstStyle/>
          <a:p>
            <a:pPr defTabSz="1108253">
              <a:spcBef>
                <a:spcPct val="0"/>
              </a:spcBef>
              <a:spcAft>
                <a:spcPts val="720"/>
              </a:spcAft>
            </a:pPr>
            <a:r>
              <a:rPr lang="en-US" sz="2424" b="1" spc="61">
                <a:solidFill>
                  <a:srgbClr val="44546A">
                    <a:lumMod val="10000"/>
                  </a:srgbClr>
                </a:solidFill>
                <a:latin typeface="Arial Narrow"/>
              </a:rPr>
              <a:t>• </a:t>
            </a:r>
            <a:r>
              <a:rPr lang="en-GB" sz="2424" b="1" spc="61">
                <a:solidFill>
                  <a:srgbClr val="44546A">
                    <a:lumMod val="10000"/>
                  </a:srgbClr>
                </a:solidFill>
                <a:latin typeface="Arial Narrow"/>
              </a:rPr>
              <a:t>Get enough sleep</a:t>
            </a:r>
            <a:endParaRPr lang="en-GB" sz="2400" b="1" spc="60">
              <a:solidFill>
                <a:srgbClr val="44546A">
                  <a:lumMod val="10000"/>
                </a:srgbClr>
              </a:solidFill>
              <a:latin typeface="Arial Narrow"/>
              <a:cs typeface="Arial Narrow"/>
            </a:endParaRPr>
          </a:p>
        </p:txBody>
      </p:sp>
      <p:cxnSp>
        <p:nvCxnSpPr>
          <p:cNvPr id="50" name="Straight Connector 49">
            <a:extLst>
              <a:ext uri="{FF2B5EF4-FFF2-40B4-BE49-F238E27FC236}">
                <a16:creationId xmlns:a16="http://schemas.microsoft.com/office/drawing/2014/main" id="{BF3BB4A8-0DFC-4982-A05A-7EBE052EEF48}"/>
              </a:ext>
            </a:extLst>
          </p:cNvPr>
          <p:cNvCxnSpPr>
            <a:cxnSpLocks/>
          </p:cNvCxnSpPr>
          <p:nvPr/>
        </p:nvCxnSpPr>
        <p:spPr>
          <a:xfrm>
            <a:off x="8435983" y="4075700"/>
            <a:ext cx="499030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78B4A424-BB6B-471F-9FD4-54104FD688E7}"/>
              </a:ext>
            </a:extLst>
          </p:cNvPr>
          <p:cNvSpPr txBox="1">
            <a:spLocks/>
          </p:cNvSpPr>
          <p:nvPr/>
        </p:nvSpPr>
        <p:spPr>
          <a:xfrm>
            <a:off x="8418270" y="1504655"/>
            <a:ext cx="5022586"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Start </a:t>
            </a:r>
            <a:r>
              <a:rPr lang="en-GB" sz="2424" spc="61">
                <a:solidFill>
                  <a:srgbClr val="44546A">
                    <a:lumMod val="10000"/>
                  </a:srgbClr>
                </a:solidFill>
                <a:latin typeface="Arial Narrow"/>
              </a:rPr>
              <a:t>gardening </a:t>
            </a:r>
            <a:endParaRPr lang="en-GB" sz="2400" spc="60">
              <a:solidFill>
                <a:srgbClr val="44546A">
                  <a:lumMod val="10000"/>
                </a:srgbClr>
              </a:solidFill>
              <a:latin typeface="Arial Narrow"/>
              <a:cs typeface="Arial Narrow"/>
            </a:endParaRPr>
          </a:p>
        </p:txBody>
      </p:sp>
      <p:cxnSp>
        <p:nvCxnSpPr>
          <p:cNvPr id="52" name="Straight Connector 51">
            <a:extLst>
              <a:ext uri="{FF2B5EF4-FFF2-40B4-BE49-F238E27FC236}">
                <a16:creationId xmlns:a16="http://schemas.microsoft.com/office/drawing/2014/main" id="{C9D72186-AE9F-450D-8EEA-B47D9CF32C8A}"/>
              </a:ext>
            </a:extLst>
          </p:cNvPr>
          <p:cNvCxnSpPr>
            <a:cxnSpLocks/>
          </p:cNvCxnSpPr>
          <p:nvPr/>
        </p:nvCxnSpPr>
        <p:spPr>
          <a:xfrm>
            <a:off x="8432217" y="2033474"/>
            <a:ext cx="499407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DAFFEB00-4140-4200-868E-3D80118DEFDC}"/>
              </a:ext>
            </a:extLst>
          </p:cNvPr>
          <p:cNvSpPr txBox="1">
            <a:spLocks/>
          </p:cNvSpPr>
          <p:nvPr/>
        </p:nvSpPr>
        <p:spPr>
          <a:xfrm>
            <a:off x="2619072" y="2178616"/>
            <a:ext cx="5387060"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a:t>
            </a:r>
            <a:r>
              <a:rPr lang="en-US" sz="2424" b="1" spc="61">
                <a:solidFill>
                  <a:srgbClr val="44546A">
                    <a:lumMod val="10000"/>
                  </a:srgbClr>
                </a:solidFill>
                <a:latin typeface="Arial Narrow"/>
              </a:rPr>
              <a:t>Exercise regularly</a:t>
            </a:r>
            <a:endParaRPr lang="en-GB" sz="2400" b="1" spc="60">
              <a:solidFill>
                <a:srgbClr val="44546A">
                  <a:lumMod val="10000"/>
                </a:srgbClr>
              </a:solidFill>
              <a:latin typeface="Arial Narrow"/>
              <a:cs typeface="Arial Narrow"/>
            </a:endParaRPr>
          </a:p>
        </p:txBody>
      </p:sp>
      <p:cxnSp>
        <p:nvCxnSpPr>
          <p:cNvPr id="54" name="Straight Connector 53">
            <a:extLst>
              <a:ext uri="{FF2B5EF4-FFF2-40B4-BE49-F238E27FC236}">
                <a16:creationId xmlns:a16="http://schemas.microsoft.com/office/drawing/2014/main" id="{4A42D75E-15D0-4318-90A9-858C9BDBD915}"/>
              </a:ext>
            </a:extLst>
          </p:cNvPr>
          <p:cNvCxnSpPr>
            <a:cxnSpLocks/>
          </p:cNvCxnSpPr>
          <p:nvPr/>
        </p:nvCxnSpPr>
        <p:spPr>
          <a:xfrm>
            <a:off x="8432833" y="2702736"/>
            <a:ext cx="499345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2D3FD9BA-1C09-4626-8785-7F7B26D6022B}"/>
              </a:ext>
            </a:extLst>
          </p:cNvPr>
          <p:cNvSpPr txBox="1">
            <a:spLocks/>
          </p:cNvSpPr>
          <p:nvPr/>
        </p:nvSpPr>
        <p:spPr>
          <a:xfrm>
            <a:off x="8432217" y="2850647"/>
            <a:ext cx="4993458"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Take a break / holiday</a:t>
            </a:r>
            <a:endParaRPr lang="en-GB" sz="2400" spc="60">
              <a:solidFill>
                <a:srgbClr val="44546A">
                  <a:lumMod val="10000"/>
                </a:srgbClr>
              </a:solidFill>
              <a:latin typeface="Arial Narrow"/>
              <a:cs typeface="Arial Narrow"/>
            </a:endParaRPr>
          </a:p>
        </p:txBody>
      </p:sp>
      <p:cxnSp>
        <p:nvCxnSpPr>
          <p:cNvPr id="56" name="Straight Connector 55">
            <a:extLst>
              <a:ext uri="{FF2B5EF4-FFF2-40B4-BE49-F238E27FC236}">
                <a16:creationId xmlns:a16="http://schemas.microsoft.com/office/drawing/2014/main" id="{92901C8F-DCE6-4ED6-B048-D9B1558EECBD}"/>
              </a:ext>
            </a:extLst>
          </p:cNvPr>
          <p:cNvCxnSpPr>
            <a:cxnSpLocks/>
          </p:cNvCxnSpPr>
          <p:nvPr/>
        </p:nvCxnSpPr>
        <p:spPr>
          <a:xfrm>
            <a:off x="8432216" y="3388307"/>
            <a:ext cx="499407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2" name="Title 1">
            <a:hlinkClick r:id="" action="ppaction://noaction"/>
            <a:extLst>
              <a:ext uri="{FF2B5EF4-FFF2-40B4-BE49-F238E27FC236}">
                <a16:creationId xmlns:a16="http://schemas.microsoft.com/office/drawing/2014/main" id="{07662CC8-A47D-4527-9213-1AF13D80570F}"/>
              </a:ext>
            </a:extLst>
          </p:cNvPr>
          <p:cNvSpPr txBox="1">
            <a:spLocks/>
          </p:cNvSpPr>
          <p:nvPr/>
        </p:nvSpPr>
        <p:spPr>
          <a:xfrm>
            <a:off x="2607318" y="4953294"/>
            <a:ext cx="5398814"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a:t>
            </a:r>
            <a:r>
              <a:rPr lang="en-GB" sz="2424" spc="61">
                <a:solidFill>
                  <a:srgbClr val="44546A">
                    <a:lumMod val="10000"/>
                  </a:srgbClr>
                </a:solidFill>
                <a:latin typeface="Arial Narrow"/>
              </a:rPr>
              <a:t>Listen to your favourite music</a:t>
            </a:r>
            <a:endParaRPr lang="en-GB" sz="2400" spc="60">
              <a:solidFill>
                <a:srgbClr val="44546A">
                  <a:lumMod val="10000"/>
                </a:srgbClr>
              </a:solidFill>
              <a:latin typeface="Arial Narrow"/>
              <a:cs typeface="Arial Narrow"/>
            </a:endParaRPr>
          </a:p>
        </p:txBody>
      </p:sp>
      <p:cxnSp>
        <p:nvCxnSpPr>
          <p:cNvPr id="33" name="Straight Connector 32">
            <a:extLst>
              <a:ext uri="{FF2B5EF4-FFF2-40B4-BE49-F238E27FC236}">
                <a16:creationId xmlns:a16="http://schemas.microsoft.com/office/drawing/2014/main" id="{CAB7CBC8-D6D9-4220-9CDD-569F335044D6}"/>
              </a:ext>
            </a:extLst>
          </p:cNvPr>
          <p:cNvCxnSpPr>
            <a:cxnSpLocks/>
          </p:cNvCxnSpPr>
          <p:nvPr/>
        </p:nvCxnSpPr>
        <p:spPr>
          <a:xfrm>
            <a:off x="2607422" y="5516507"/>
            <a:ext cx="539871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1">
            <a:hlinkClick r:id="" action="ppaction://noaction"/>
            <a:extLst>
              <a:ext uri="{FF2B5EF4-FFF2-40B4-BE49-F238E27FC236}">
                <a16:creationId xmlns:a16="http://schemas.microsoft.com/office/drawing/2014/main" id="{7170DE4F-C66C-40B2-ADBA-5925D0986AE8}"/>
              </a:ext>
            </a:extLst>
          </p:cNvPr>
          <p:cNvSpPr txBox="1">
            <a:spLocks/>
          </p:cNvSpPr>
          <p:nvPr/>
        </p:nvSpPr>
        <p:spPr>
          <a:xfrm>
            <a:off x="2611747" y="2856437"/>
            <a:ext cx="5387060"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b="1" spc="61">
                <a:solidFill>
                  <a:srgbClr val="44546A">
                    <a:lumMod val="10000"/>
                  </a:srgbClr>
                </a:solidFill>
                <a:latin typeface="Arial Narrow"/>
              </a:rPr>
              <a:t>• </a:t>
            </a:r>
            <a:r>
              <a:rPr lang="en-GB" sz="2424" b="1" spc="61">
                <a:solidFill>
                  <a:srgbClr val="44546A">
                    <a:lumMod val="10000"/>
                  </a:srgbClr>
                </a:solidFill>
                <a:latin typeface="Arial Narrow"/>
              </a:rPr>
              <a:t>Eat and maintain a healthy diet</a:t>
            </a:r>
            <a:endParaRPr lang="en-GB" sz="2400" b="1" spc="60">
              <a:solidFill>
                <a:srgbClr val="44546A">
                  <a:lumMod val="10000"/>
                </a:srgbClr>
              </a:solidFill>
              <a:latin typeface="Arial Narrow"/>
              <a:cs typeface="Arial Narrow"/>
            </a:endParaRPr>
          </a:p>
        </p:txBody>
      </p:sp>
      <p:sp>
        <p:nvSpPr>
          <p:cNvPr id="38" name="Title 1">
            <a:hlinkClick r:id="" action="ppaction://noaction"/>
            <a:extLst>
              <a:ext uri="{FF2B5EF4-FFF2-40B4-BE49-F238E27FC236}">
                <a16:creationId xmlns:a16="http://schemas.microsoft.com/office/drawing/2014/main" id="{643DD897-D884-4704-A843-7EC25C88C758}"/>
              </a:ext>
            </a:extLst>
          </p:cNvPr>
          <p:cNvSpPr txBox="1">
            <a:spLocks/>
          </p:cNvSpPr>
          <p:nvPr/>
        </p:nvSpPr>
        <p:spPr>
          <a:xfrm>
            <a:off x="2607318" y="5666926"/>
            <a:ext cx="5374186"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Learn a new skill</a:t>
            </a:r>
            <a:endParaRPr lang="en-US" sz="2400" spc="60">
              <a:solidFill>
                <a:srgbClr val="44546A">
                  <a:lumMod val="10000"/>
                </a:srgbClr>
              </a:solidFill>
              <a:latin typeface="Arial Narrow"/>
              <a:cs typeface="Arial Narrow"/>
            </a:endParaRPr>
          </a:p>
        </p:txBody>
      </p:sp>
      <p:cxnSp>
        <p:nvCxnSpPr>
          <p:cNvPr id="39" name="Straight Connector 38">
            <a:extLst>
              <a:ext uri="{FF2B5EF4-FFF2-40B4-BE49-F238E27FC236}">
                <a16:creationId xmlns:a16="http://schemas.microsoft.com/office/drawing/2014/main" id="{FD7C6DB7-9827-495A-83EC-FFE6A757DD00}"/>
              </a:ext>
            </a:extLst>
          </p:cNvPr>
          <p:cNvCxnSpPr>
            <a:cxnSpLocks/>
          </p:cNvCxnSpPr>
          <p:nvPr/>
        </p:nvCxnSpPr>
        <p:spPr>
          <a:xfrm>
            <a:off x="2607112" y="6196549"/>
            <a:ext cx="537881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7" name="Title 1">
            <a:hlinkClick r:id="" action="ppaction://noaction"/>
            <a:extLst>
              <a:ext uri="{FF2B5EF4-FFF2-40B4-BE49-F238E27FC236}">
                <a16:creationId xmlns:a16="http://schemas.microsoft.com/office/drawing/2014/main" id="{6FC54C69-D654-4771-8ED7-ECBC3597000F}"/>
              </a:ext>
            </a:extLst>
          </p:cNvPr>
          <p:cNvSpPr txBox="1">
            <a:spLocks/>
          </p:cNvSpPr>
          <p:nvPr/>
        </p:nvSpPr>
        <p:spPr>
          <a:xfrm>
            <a:off x="8432836" y="4247820"/>
            <a:ext cx="5008021" cy="410868"/>
          </a:xfrm>
          <a:prstGeom prst="rect">
            <a:avLst/>
          </a:prstGeom>
        </p:spPr>
        <p:txBody>
          <a:bodyPr vert="horz" wrap="none" lIns="0" tIns="0" rIns="0" bIns="0" rtlCol="0" anchor="t" anchorCtr="0">
            <a:noAutofit/>
          </a:bodyPr>
          <a:lstStyle/>
          <a:p>
            <a:pPr defTabSz="1108253">
              <a:spcBef>
                <a:spcPct val="0"/>
              </a:spcBef>
              <a:spcAft>
                <a:spcPts val="720"/>
              </a:spcAft>
            </a:pPr>
            <a:r>
              <a:rPr lang="en-US" sz="2424" spc="61">
                <a:solidFill>
                  <a:srgbClr val="44546A">
                    <a:lumMod val="10000"/>
                  </a:srgbClr>
                </a:solidFill>
                <a:latin typeface="Arial Narrow"/>
              </a:rPr>
              <a:t>• </a:t>
            </a:r>
            <a:r>
              <a:rPr lang="en-GB" sz="2424" spc="61">
                <a:solidFill>
                  <a:srgbClr val="44546A">
                    <a:lumMod val="10000"/>
                  </a:srgbClr>
                </a:solidFill>
                <a:latin typeface="Arial Narrow"/>
              </a:rPr>
              <a:t>Meditation and mindfulness techniques</a:t>
            </a:r>
            <a:endParaRPr lang="en-GB" sz="2400" spc="60">
              <a:solidFill>
                <a:srgbClr val="44546A">
                  <a:lumMod val="10000"/>
                </a:srgbClr>
              </a:solidFill>
              <a:latin typeface="Arial Narrow"/>
              <a:cs typeface="Arial Narrow"/>
            </a:endParaRPr>
          </a:p>
        </p:txBody>
      </p:sp>
      <p:cxnSp>
        <p:nvCxnSpPr>
          <p:cNvPr id="58" name="Straight Connector 57">
            <a:extLst>
              <a:ext uri="{FF2B5EF4-FFF2-40B4-BE49-F238E27FC236}">
                <a16:creationId xmlns:a16="http://schemas.microsoft.com/office/drawing/2014/main" id="{E587028E-EDEA-4508-87BE-F31EC3EE50CF}"/>
              </a:ext>
            </a:extLst>
          </p:cNvPr>
          <p:cNvCxnSpPr>
            <a:cxnSpLocks/>
          </p:cNvCxnSpPr>
          <p:nvPr/>
        </p:nvCxnSpPr>
        <p:spPr>
          <a:xfrm>
            <a:off x="8450548" y="4784660"/>
            <a:ext cx="499030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42C74A9-D652-EC30-ECE3-974404E470E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72EAEB2-F8D5-8704-C588-E02AB8F6F9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1C16265-A7AA-3A01-06FE-9C3B0916FD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9764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0-#ppt_w/2"/>
                                          </p:val>
                                        </p:tav>
                                        <p:tav tm="100000">
                                          <p:val>
                                            <p:strVal val="#ppt_x"/>
                                          </p:val>
                                        </p:tav>
                                      </p:tavLst>
                                    </p:anim>
                                    <p:anim calcmode="lin" valueType="num">
                                      <p:cBhvr additive="base">
                                        <p:cTn id="1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0-#ppt_w/2"/>
                                          </p:val>
                                        </p:tav>
                                        <p:tav tm="100000">
                                          <p:val>
                                            <p:strVal val="#ppt_x"/>
                                          </p:val>
                                        </p:tav>
                                      </p:tavLst>
                                    </p:anim>
                                    <p:anim calcmode="lin" valueType="num">
                                      <p:cBhvr additive="base">
                                        <p:cTn id="29"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0-#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0-#ppt_w/2"/>
                                          </p:val>
                                        </p:tav>
                                        <p:tav tm="100000">
                                          <p:val>
                                            <p:strVal val="#ppt_x"/>
                                          </p:val>
                                        </p:tav>
                                      </p:tavLst>
                                    </p:anim>
                                    <p:anim calcmode="lin" valueType="num">
                                      <p:cBhvr additive="base">
                                        <p:cTn id="5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2" presetClass="entr" presetSubtype="8" accel="50000" decel="5000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0-#ppt_w/2"/>
                                          </p:val>
                                        </p:tav>
                                        <p:tav tm="100000">
                                          <p:val>
                                            <p:strVal val="#ppt_x"/>
                                          </p:val>
                                        </p:tav>
                                      </p:tavLst>
                                    </p:anim>
                                    <p:anim calcmode="lin" valueType="num">
                                      <p:cBhvr additive="base">
                                        <p:cTn id="65"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par>
                                <p:cTn id="71" presetID="2" presetClass="entr" presetSubtype="8" accel="50000" decel="5000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0-#ppt_w/2"/>
                                          </p:val>
                                        </p:tav>
                                        <p:tav tm="100000">
                                          <p:val>
                                            <p:strVal val="#ppt_x"/>
                                          </p:val>
                                        </p:tav>
                                      </p:tavLst>
                                    </p:anim>
                                    <p:anim calcmode="lin" valueType="num">
                                      <p:cBhvr additive="base">
                                        <p:cTn id="7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2" presetClass="entr" presetSubtype="8" accel="50000" decel="50000" fill="hold" nodeType="with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additive="base">
                                        <p:cTn id="82" dur="500" fill="hold"/>
                                        <p:tgtEl>
                                          <p:spTgt spid="54"/>
                                        </p:tgtEl>
                                        <p:attrNameLst>
                                          <p:attrName>ppt_x</p:attrName>
                                        </p:attrNameLst>
                                      </p:cBhvr>
                                      <p:tavLst>
                                        <p:tav tm="0">
                                          <p:val>
                                            <p:strVal val="0-#ppt_w/2"/>
                                          </p:val>
                                        </p:tav>
                                        <p:tav tm="100000">
                                          <p:val>
                                            <p:strVal val="#ppt_x"/>
                                          </p:val>
                                        </p:tav>
                                      </p:tavLst>
                                    </p:anim>
                                    <p:anim calcmode="lin" valueType="num">
                                      <p:cBhvr additive="base">
                                        <p:cTn id="8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par>
                                <p:cTn id="89" presetID="2" presetClass="entr" presetSubtype="8" accel="50000" decel="50000"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additive="base">
                                        <p:cTn id="91" dur="500" fill="hold"/>
                                        <p:tgtEl>
                                          <p:spTgt spid="56"/>
                                        </p:tgtEl>
                                        <p:attrNameLst>
                                          <p:attrName>ppt_x</p:attrName>
                                        </p:attrNameLst>
                                      </p:cBhvr>
                                      <p:tavLst>
                                        <p:tav tm="0">
                                          <p:val>
                                            <p:strVal val="0-#ppt_w/2"/>
                                          </p:val>
                                        </p:tav>
                                        <p:tav tm="100000">
                                          <p:val>
                                            <p:strVal val="#ppt_x"/>
                                          </p:val>
                                        </p:tav>
                                      </p:tavLst>
                                    </p:anim>
                                    <p:anim calcmode="lin" valueType="num">
                                      <p:cBhvr additive="base">
                                        <p:cTn id="9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par>
                                <p:cTn id="98" presetID="2" presetClass="entr" presetSubtype="8" accel="50000" decel="5000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additive="base">
                                        <p:cTn id="100" dur="500" fill="hold"/>
                                        <p:tgtEl>
                                          <p:spTgt spid="50"/>
                                        </p:tgtEl>
                                        <p:attrNameLst>
                                          <p:attrName>ppt_x</p:attrName>
                                        </p:attrNameLst>
                                      </p:cBhvr>
                                      <p:tavLst>
                                        <p:tav tm="0">
                                          <p:val>
                                            <p:strVal val="0-#ppt_w/2"/>
                                          </p:val>
                                        </p:tav>
                                        <p:tav tm="100000">
                                          <p:val>
                                            <p:strVal val="#ppt_x"/>
                                          </p:val>
                                        </p:tav>
                                      </p:tavLst>
                                    </p:anim>
                                    <p:anim calcmode="lin" valueType="num">
                                      <p:cBhvr additive="base">
                                        <p:cTn id="101"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par>
                                <p:cTn id="107" presetID="2" presetClass="entr" presetSubtype="8" accel="50000" decel="50000" fill="hold" nodeType="withEffect">
                                  <p:stCondLst>
                                    <p:cond delay="0"/>
                                  </p:stCondLst>
                                  <p:childTnLst>
                                    <p:set>
                                      <p:cBhvr>
                                        <p:cTn id="108" dur="1" fill="hold">
                                          <p:stCondLst>
                                            <p:cond delay="0"/>
                                          </p:stCondLst>
                                        </p:cTn>
                                        <p:tgtEl>
                                          <p:spTgt spid="58"/>
                                        </p:tgtEl>
                                        <p:attrNameLst>
                                          <p:attrName>style.visibility</p:attrName>
                                        </p:attrNameLst>
                                      </p:cBhvr>
                                      <p:to>
                                        <p:strVal val="visible"/>
                                      </p:to>
                                    </p:set>
                                    <p:anim calcmode="lin" valueType="num">
                                      <p:cBhvr additive="base">
                                        <p:cTn id="109" dur="500" fill="hold"/>
                                        <p:tgtEl>
                                          <p:spTgt spid="58"/>
                                        </p:tgtEl>
                                        <p:attrNameLst>
                                          <p:attrName>ppt_x</p:attrName>
                                        </p:attrNameLst>
                                      </p:cBhvr>
                                      <p:tavLst>
                                        <p:tav tm="0">
                                          <p:val>
                                            <p:strVal val="0-#ppt_w/2"/>
                                          </p:val>
                                        </p:tav>
                                        <p:tav tm="100000">
                                          <p:val>
                                            <p:strVal val="#ppt_x"/>
                                          </p:val>
                                        </p:tav>
                                      </p:tavLst>
                                    </p:anim>
                                    <p:anim calcmode="lin" valueType="num">
                                      <p:cBhvr additive="base">
                                        <p:cTn id="11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500"/>
                                        <p:tgtEl>
                                          <p:spTgt spid="47"/>
                                        </p:tgtEl>
                                      </p:cBhvr>
                                    </p:animEffect>
                                  </p:childTnLst>
                                </p:cTn>
                              </p:par>
                              <p:par>
                                <p:cTn id="116" presetID="2" presetClass="entr" presetSubtype="8" accel="50000" decel="50000"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additive="base">
                                        <p:cTn id="118" dur="500" fill="hold"/>
                                        <p:tgtEl>
                                          <p:spTgt spid="48"/>
                                        </p:tgtEl>
                                        <p:attrNameLst>
                                          <p:attrName>ppt_x</p:attrName>
                                        </p:attrNameLst>
                                      </p:cBhvr>
                                      <p:tavLst>
                                        <p:tav tm="0">
                                          <p:val>
                                            <p:strVal val="0-#ppt_w/2"/>
                                          </p:val>
                                        </p:tav>
                                        <p:tav tm="100000">
                                          <p:val>
                                            <p:strVal val="#ppt_x"/>
                                          </p:val>
                                        </p:tav>
                                      </p:tavLst>
                                    </p:anim>
                                    <p:anim calcmode="lin" valueType="num">
                                      <p:cBhvr additive="base">
                                        <p:cTn id="119"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3" grpId="0"/>
      <p:bldP spid="30" grpId="0"/>
      <p:bldP spid="47" grpId="0"/>
      <p:bldP spid="49" grpId="0"/>
      <p:bldP spid="51" grpId="0"/>
      <p:bldP spid="53" grpId="0"/>
      <p:bldP spid="55" grpId="0"/>
      <p:bldP spid="32" grpId="0"/>
      <p:bldP spid="37" grpId="0"/>
      <p:bldP spid="38"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189F1EC6-7F2C-A85E-DA57-BE65282002C1}"/>
              </a:ext>
            </a:extLst>
          </p:cNvPr>
          <p:cNvPicPr>
            <a:picLocks noGrp="1" noChangeAspect="1"/>
          </p:cNvPicPr>
          <p:nvPr>
            <p:ph idx="1"/>
          </p:nvPr>
        </p:nvPicPr>
        <p:blipFill>
          <a:blip r:embed="rId3"/>
          <a:stretch>
            <a:fillRect/>
          </a:stretch>
        </p:blipFill>
        <p:spPr>
          <a:xfrm>
            <a:off x="2238817" y="548640"/>
            <a:ext cx="10152767" cy="7132320"/>
          </a:xfrm>
          <a:prstGeom prst="rect">
            <a:avLst/>
          </a:prstGeom>
        </p:spPr>
      </p:pic>
      <p:grpSp>
        <p:nvGrpSpPr>
          <p:cNvPr id="2" name="Group 1">
            <a:extLst>
              <a:ext uri="{FF2B5EF4-FFF2-40B4-BE49-F238E27FC236}">
                <a16:creationId xmlns:a16="http://schemas.microsoft.com/office/drawing/2014/main" id="{7672818C-12F3-30A7-72D6-19145AFDEBA2}"/>
              </a:ext>
            </a:extLst>
          </p:cNvPr>
          <p:cNvGrpSpPr/>
          <p:nvPr/>
        </p:nvGrpSpPr>
        <p:grpSpPr>
          <a:xfrm>
            <a:off x="10972801" y="7606115"/>
            <a:ext cx="2591913" cy="481557"/>
            <a:chOff x="5179092" y="5483822"/>
            <a:chExt cx="3294001" cy="612000"/>
          </a:xfrm>
        </p:grpSpPr>
        <p:pic>
          <p:nvPicPr>
            <p:cNvPr id="3" name="Picture 2">
              <a:extLst>
                <a:ext uri="{FF2B5EF4-FFF2-40B4-BE49-F238E27FC236}">
                  <a16:creationId xmlns:a16="http://schemas.microsoft.com/office/drawing/2014/main" id="{FE4D244B-E40C-1882-1645-FCE4B80272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4DD3DC3-FC07-4555-F70D-7ACE7ED923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98972145"/>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BD1E-9331-E470-F3C3-DEE2B260C76A}"/>
              </a:ext>
            </a:extLst>
          </p:cNvPr>
          <p:cNvSpPr>
            <a:spLocks noGrp="1"/>
          </p:cNvSpPr>
          <p:nvPr>
            <p:ph type="title"/>
          </p:nvPr>
        </p:nvSpPr>
        <p:spPr>
          <a:xfrm>
            <a:off x="1005840" y="151904"/>
            <a:ext cx="12618720" cy="623350"/>
          </a:xfrm>
        </p:spPr>
        <p:txBody>
          <a:bodyPr>
            <a:normAutofit fontScale="90000"/>
          </a:bodyPr>
          <a:lstStyle/>
          <a:p>
            <a:pPr algn="ctr"/>
            <a:r>
              <a:rPr lang="nb-NO" dirty="0"/>
              <a:t>Pillars of Mental Health</a:t>
            </a:r>
            <a:endParaRPr lang="et-EE" dirty="0"/>
          </a:p>
        </p:txBody>
      </p:sp>
      <p:pic>
        <p:nvPicPr>
          <p:cNvPr id="4" name="Content Placeholder 3">
            <a:extLst>
              <a:ext uri="{FF2B5EF4-FFF2-40B4-BE49-F238E27FC236}">
                <a16:creationId xmlns:a16="http://schemas.microsoft.com/office/drawing/2014/main" id="{8B0A3FFC-389F-E521-607A-FEA9B55E2AFE}"/>
              </a:ext>
            </a:extLst>
          </p:cNvPr>
          <p:cNvPicPr>
            <a:picLocks noGrp="1" noChangeAspect="1"/>
          </p:cNvPicPr>
          <p:nvPr>
            <p:ph sz="half" idx="1"/>
          </p:nvPr>
        </p:nvPicPr>
        <p:blipFill>
          <a:blip r:embed="rId2"/>
          <a:stretch>
            <a:fillRect/>
          </a:stretch>
        </p:blipFill>
        <p:spPr>
          <a:xfrm>
            <a:off x="440631" y="53962"/>
            <a:ext cx="3163960" cy="7902186"/>
          </a:xfrm>
          <a:prstGeom prst="rect">
            <a:avLst/>
          </a:prstGeom>
        </p:spPr>
      </p:pic>
      <p:pic>
        <p:nvPicPr>
          <p:cNvPr id="2050" name="Picture 2" descr="Tips for stress management">
            <a:extLst>
              <a:ext uri="{FF2B5EF4-FFF2-40B4-BE49-F238E27FC236}">
                <a16:creationId xmlns:a16="http://schemas.microsoft.com/office/drawing/2014/main" id="{E8CE1BE9-453A-5AA8-DCE9-B3C4600FE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839" y="775255"/>
            <a:ext cx="6595607" cy="6595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berman Lab : Scicomm Media: Amazon.co.uk: Audible Books &amp; Originals">
            <a:extLst>
              <a:ext uri="{FF2B5EF4-FFF2-40B4-BE49-F238E27FC236}">
                <a16:creationId xmlns:a16="http://schemas.microsoft.com/office/drawing/2014/main" id="{C073DBE4-9304-26AC-C751-2CFE373B8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629" y="5547029"/>
            <a:ext cx="2682571" cy="268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86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2078-A210-3EA9-7B0A-82B9196D6DAD}"/>
              </a:ext>
            </a:extLst>
          </p:cNvPr>
          <p:cNvSpPr>
            <a:spLocks noGrp="1"/>
          </p:cNvSpPr>
          <p:nvPr>
            <p:ph type="title"/>
          </p:nvPr>
        </p:nvSpPr>
        <p:spPr/>
        <p:txBody>
          <a:bodyPr/>
          <a:lstStyle/>
          <a:p>
            <a:r>
              <a:rPr lang="nb-NO" dirty="0"/>
              <a:t>Physiological Sigh</a:t>
            </a:r>
            <a:endParaRPr lang="et-EE" dirty="0"/>
          </a:p>
        </p:txBody>
      </p:sp>
      <p:sp>
        <p:nvSpPr>
          <p:cNvPr id="5" name="Text Placeholder 4">
            <a:extLst>
              <a:ext uri="{FF2B5EF4-FFF2-40B4-BE49-F238E27FC236}">
                <a16:creationId xmlns:a16="http://schemas.microsoft.com/office/drawing/2014/main" id="{99F6D8F1-5CD7-E2A9-AD42-7E24A0E7D917}"/>
              </a:ext>
            </a:extLst>
          </p:cNvPr>
          <p:cNvSpPr>
            <a:spLocks noGrp="1"/>
          </p:cNvSpPr>
          <p:nvPr>
            <p:ph type="body" sz="half" idx="2"/>
          </p:nvPr>
        </p:nvSpPr>
        <p:spPr/>
        <p:txBody>
          <a:bodyPr/>
          <a:lstStyle/>
          <a:p>
            <a:r>
              <a:rPr lang="en-US" b="0" i="0" dirty="0">
                <a:solidFill>
                  <a:srgbClr val="202124"/>
                </a:solidFill>
                <a:effectLst/>
                <a:latin typeface="Google Sans"/>
              </a:rPr>
              <a:t>The “physiological sigh” is </a:t>
            </a:r>
            <a:r>
              <a:rPr lang="en-US" b="0" i="0" dirty="0">
                <a:solidFill>
                  <a:srgbClr val="040C28"/>
                </a:solidFill>
                <a:effectLst/>
                <a:latin typeface="Google Sans"/>
              </a:rPr>
              <a:t>an example of a bottom-up stress management technique that can be used acutely to reduce stress or anxiety</a:t>
            </a:r>
            <a:r>
              <a:rPr lang="en-US" b="0" i="0" dirty="0">
                <a:solidFill>
                  <a:srgbClr val="202124"/>
                </a:solidFill>
                <a:effectLst/>
                <a:latin typeface="Google Sans"/>
              </a:rPr>
              <a:t>. To practice the physiological sigh, receive an inhale, but before you get to the top, take another inhale. Then, expel all your air with an exhale.</a:t>
            </a:r>
            <a:endParaRPr lang="et-EE" dirty="0"/>
          </a:p>
        </p:txBody>
      </p:sp>
      <p:pic>
        <p:nvPicPr>
          <p:cNvPr id="7" name="STRESSED_ DO THIS! w_ Dr. Andrew Huberman #shorts">
            <a:hlinkClick r:id="" action="ppaction://media"/>
            <a:extLst>
              <a:ext uri="{FF2B5EF4-FFF2-40B4-BE49-F238E27FC236}">
                <a16:creationId xmlns:a16="http://schemas.microsoft.com/office/drawing/2014/main" id="{F64669B4-1AD7-E2E3-E411-E284745E4B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83296" y="242169"/>
            <a:ext cx="4462272" cy="7932355"/>
          </a:xfrm>
        </p:spPr>
      </p:pic>
    </p:spTree>
    <p:extLst>
      <p:ext uri="{BB962C8B-B14F-4D97-AF65-F5344CB8AC3E}">
        <p14:creationId xmlns:p14="http://schemas.microsoft.com/office/powerpoint/2010/main" val="1330203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50"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92</a:t>
            </a:fld>
            <a:endParaRPr lang="en-US" sz="1693" dirty="0"/>
          </a:p>
        </p:txBody>
      </p:sp>
      <p:sp>
        <p:nvSpPr>
          <p:cNvPr id="6" name="Title 1">
            <a:extLst>
              <a:ext uri="{FF2B5EF4-FFF2-40B4-BE49-F238E27FC236}">
                <a16:creationId xmlns:a16="http://schemas.microsoft.com/office/drawing/2014/main" id="{94F7E1BE-E04F-4976-BEE7-6B1B69F6D8C3}"/>
              </a:ext>
            </a:extLst>
          </p:cNvPr>
          <p:cNvSpPr txBox="1">
            <a:spLocks/>
          </p:cNvSpPr>
          <p:nvPr/>
        </p:nvSpPr>
        <p:spPr>
          <a:xfrm>
            <a:off x="1126610" y="1335125"/>
            <a:ext cx="8041097" cy="575386"/>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srgbClr val="44546A">
                    <a:lumMod val="10000"/>
                  </a:srgbClr>
                </a:solidFill>
                <a:latin typeface="Arial Narrow"/>
                <a:cs typeface="Arial Narrow"/>
              </a:rPr>
              <a:t>FIVE STEPS TO MENTAL WELLBEING </a:t>
            </a:r>
            <a:r>
              <a:rPr lang="en-US" b="1" i="1" cap="all" spc="90" dirty="0">
                <a:solidFill>
                  <a:srgbClr val="44546A">
                    <a:lumMod val="10000"/>
                  </a:srgbClr>
                </a:solidFill>
                <a:latin typeface="Arial Narrow"/>
                <a:cs typeface="Arial Narrow"/>
              </a:rPr>
              <a:t>CONTINUED</a:t>
            </a:r>
            <a:endParaRPr lang="en-US" sz="3360" b="1" i="1" cap="all" spc="90" dirty="0">
              <a:solidFill>
                <a:srgbClr val="44546A">
                  <a:lumMod val="10000"/>
                </a:srgbClr>
              </a:solidFill>
              <a:latin typeface="Arial Narrow"/>
              <a:cs typeface="Arial Narrow"/>
            </a:endParaRPr>
          </a:p>
        </p:txBody>
      </p:sp>
      <p:sp>
        <p:nvSpPr>
          <p:cNvPr id="7" name="Title 1">
            <a:hlinkClick r:id="" action="ppaction://noaction"/>
            <a:extLst>
              <a:ext uri="{FF2B5EF4-FFF2-40B4-BE49-F238E27FC236}">
                <a16:creationId xmlns:a16="http://schemas.microsoft.com/office/drawing/2014/main" id="{BD2C1F48-26E6-4259-ACA1-A5A663AEA645}"/>
              </a:ext>
            </a:extLst>
          </p:cNvPr>
          <p:cNvSpPr txBox="1">
            <a:spLocks/>
          </p:cNvSpPr>
          <p:nvPr/>
        </p:nvSpPr>
        <p:spPr>
          <a:xfrm>
            <a:off x="1126609" y="2064703"/>
            <a:ext cx="2202504" cy="683531"/>
          </a:xfrm>
          <a:prstGeom prst="rect">
            <a:avLst/>
          </a:prstGeom>
        </p:spPr>
        <p:txBody>
          <a:bodyPr vert="horz" wrap="none" lIns="0" tIns="0" rIns="0" bIns="0" rtlCol="0" anchor="t" anchorCtr="0">
            <a:noAutofit/>
          </a:bodyPr>
          <a:lstStyle/>
          <a:p>
            <a:pPr defTabSz="1097280">
              <a:spcBef>
                <a:spcPct val="0"/>
              </a:spcBef>
            </a:pPr>
            <a:r>
              <a:rPr lang="en-GB" sz="3840" b="1" spc="60" dirty="0">
                <a:solidFill>
                  <a:srgbClr val="E60F64"/>
                </a:solidFill>
                <a:latin typeface="Arial Narrow"/>
                <a:cs typeface="Arial Narrow"/>
              </a:rPr>
              <a:t>Connect…</a:t>
            </a:r>
            <a:br>
              <a:rPr lang="en-GB" sz="3840" b="1" spc="60" dirty="0">
                <a:solidFill>
                  <a:srgbClr val="009ED5"/>
                </a:solidFill>
                <a:latin typeface="Arial Narrow"/>
                <a:cs typeface="Arial Narrow"/>
              </a:rPr>
            </a:br>
            <a:r>
              <a:rPr lang="en-GB" sz="3840" b="1" spc="60" dirty="0">
                <a:solidFill>
                  <a:srgbClr val="009ED5"/>
                </a:solidFill>
                <a:latin typeface="Arial Narrow"/>
                <a:cs typeface="Arial Narrow"/>
              </a:rPr>
              <a:t>  </a:t>
            </a:r>
            <a:endParaRPr lang="en-GB" sz="3840" b="1" spc="60" dirty="0">
              <a:solidFill>
                <a:prstClr val="white">
                  <a:lumMod val="50000"/>
                </a:prstClr>
              </a:solidFill>
              <a:latin typeface="Arial Narrow"/>
              <a:cs typeface="Arial Narrow"/>
            </a:endParaRPr>
          </a:p>
        </p:txBody>
      </p:sp>
      <p:sp>
        <p:nvSpPr>
          <p:cNvPr id="8" name="Title 1">
            <a:hlinkClick r:id="" action="ppaction://noaction"/>
            <a:extLst>
              <a:ext uri="{FF2B5EF4-FFF2-40B4-BE49-F238E27FC236}">
                <a16:creationId xmlns:a16="http://schemas.microsoft.com/office/drawing/2014/main" id="{AFE47643-A8D6-432A-929F-22E6C2B641A3}"/>
              </a:ext>
            </a:extLst>
          </p:cNvPr>
          <p:cNvSpPr txBox="1">
            <a:spLocks/>
          </p:cNvSpPr>
          <p:nvPr/>
        </p:nvSpPr>
        <p:spPr>
          <a:xfrm>
            <a:off x="1126614" y="2800460"/>
            <a:ext cx="7521257" cy="1334809"/>
          </a:xfrm>
          <a:prstGeom prst="rect">
            <a:avLst/>
          </a:prstGeom>
        </p:spPr>
        <p:txBody>
          <a:bodyPr vert="horz" wrap="none" lIns="0" tIns="0" rIns="0" bIns="0" rtlCol="0" anchor="t" anchorCtr="0">
            <a:noAutofit/>
          </a:bodyPr>
          <a:lstStyle/>
          <a:p>
            <a:pPr defTabSz="1097280">
              <a:spcBef>
                <a:spcPct val="0"/>
              </a:spcBef>
            </a:pPr>
            <a:r>
              <a:rPr lang="en-GB" sz="2880" b="1" spc="60" dirty="0">
                <a:solidFill>
                  <a:srgbClr val="E60F64"/>
                </a:solidFill>
                <a:latin typeface="Arial Narrow"/>
                <a:cs typeface="Arial Narrow"/>
              </a:rPr>
              <a:t>Connect with the people around you; your family,</a:t>
            </a:r>
            <a:br>
              <a:rPr lang="en-GB" sz="2880" b="1" spc="60" dirty="0">
                <a:solidFill>
                  <a:srgbClr val="E60F64"/>
                </a:solidFill>
                <a:latin typeface="Arial Narrow"/>
                <a:cs typeface="Arial Narrow"/>
              </a:rPr>
            </a:br>
            <a:r>
              <a:rPr lang="en-GB" sz="2880" b="1" spc="60" dirty="0">
                <a:solidFill>
                  <a:srgbClr val="E60F64"/>
                </a:solidFill>
                <a:latin typeface="Arial Narrow"/>
                <a:cs typeface="Arial Narrow"/>
              </a:rPr>
              <a:t>friends, colleagues and neighbours. Spend time</a:t>
            </a:r>
            <a:br>
              <a:rPr lang="en-GB" sz="2880" b="1" spc="60" dirty="0">
                <a:solidFill>
                  <a:srgbClr val="E60F64"/>
                </a:solidFill>
                <a:latin typeface="Arial Narrow"/>
                <a:cs typeface="Arial Narrow"/>
              </a:rPr>
            </a:br>
            <a:r>
              <a:rPr lang="en-GB" sz="2880" b="1" spc="60" dirty="0">
                <a:solidFill>
                  <a:srgbClr val="E60F64"/>
                </a:solidFill>
                <a:latin typeface="Arial Narrow"/>
                <a:cs typeface="Arial Narrow"/>
              </a:rPr>
              <a:t>developing these relationships.</a:t>
            </a:r>
          </a:p>
        </p:txBody>
      </p:sp>
      <p:sp>
        <p:nvSpPr>
          <p:cNvPr id="11" name="Title 1">
            <a:hlinkClick r:id="" action="ppaction://noaction"/>
            <a:extLst>
              <a:ext uri="{FF2B5EF4-FFF2-40B4-BE49-F238E27FC236}">
                <a16:creationId xmlns:a16="http://schemas.microsoft.com/office/drawing/2014/main" id="{201ACDBF-9DDF-4548-8E9D-73E8BB23D112}"/>
              </a:ext>
            </a:extLst>
          </p:cNvPr>
          <p:cNvSpPr txBox="1">
            <a:spLocks/>
          </p:cNvSpPr>
          <p:nvPr/>
        </p:nvSpPr>
        <p:spPr>
          <a:xfrm>
            <a:off x="1126611" y="4341686"/>
            <a:ext cx="2406642" cy="683531"/>
          </a:xfrm>
          <a:prstGeom prst="rect">
            <a:avLst/>
          </a:prstGeom>
        </p:spPr>
        <p:txBody>
          <a:bodyPr vert="horz" wrap="none" lIns="0" tIns="0" rIns="0" bIns="0" rtlCol="0" anchor="t" anchorCtr="0">
            <a:noAutofit/>
          </a:bodyPr>
          <a:lstStyle/>
          <a:p>
            <a:pPr defTabSz="1097280">
              <a:spcBef>
                <a:spcPct val="0"/>
              </a:spcBef>
            </a:pPr>
            <a:r>
              <a:rPr lang="en-GB" sz="3840" b="1" spc="60" dirty="0">
                <a:solidFill>
                  <a:srgbClr val="229FB8"/>
                </a:solidFill>
                <a:latin typeface="Arial Narrow"/>
                <a:cs typeface="Arial Narrow"/>
              </a:rPr>
              <a:t>Be active…</a:t>
            </a:r>
            <a:br>
              <a:rPr lang="en-GB" sz="3840" b="1" spc="60" dirty="0">
                <a:solidFill>
                  <a:srgbClr val="E60F64"/>
                </a:solidFill>
                <a:latin typeface="Arial Narrow"/>
                <a:cs typeface="Arial Narrow"/>
              </a:rPr>
            </a:br>
            <a:br>
              <a:rPr lang="en-GB" sz="3840" b="1" spc="60" dirty="0">
                <a:solidFill>
                  <a:srgbClr val="009ED5"/>
                </a:solidFill>
                <a:latin typeface="Arial Narrow"/>
                <a:cs typeface="Arial Narrow"/>
              </a:rPr>
            </a:br>
            <a:r>
              <a:rPr lang="en-GB" sz="3840" b="1" spc="60" dirty="0">
                <a:solidFill>
                  <a:srgbClr val="009ED5"/>
                </a:solidFill>
                <a:latin typeface="Arial Narrow"/>
                <a:cs typeface="Arial Narrow"/>
              </a:rPr>
              <a:t>  </a:t>
            </a:r>
            <a:endParaRPr lang="en-GB" sz="3840" b="1" spc="60" dirty="0">
              <a:solidFill>
                <a:prstClr val="white">
                  <a:lumMod val="50000"/>
                </a:prstClr>
              </a:solidFill>
              <a:latin typeface="Arial Narrow"/>
              <a:cs typeface="Arial Narrow"/>
            </a:endParaRPr>
          </a:p>
        </p:txBody>
      </p:sp>
      <p:sp>
        <p:nvSpPr>
          <p:cNvPr id="12" name="Title 1">
            <a:hlinkClick r:id="" action="ppaction://noaction"/>
            <a:extLst>
              <a:ext uri="{FF2B5EF4-FFF2-40B4-BE49-F238E27FC236}">
                <a16:creationId xmlns:a16="http://schemas.microsoft.com/office/drawing/2014/main" id="{2B82B3D2-5085-4EC3-9331-104E8F5C534C}"/>
              </a:ext>
            </a:extLst>
          </p:cNvPr>
          <p:cNvSpPr txBox="1">
            <a:spLocks/>
          </p:cNvSpPr>
          <p:nvPr/>
        </p:nvSpPr>
        <p:spPr>
          <a:xfrm>
            <a:off x="1126614" y="5077440"/>
            <a:ext cx="7521257" cy="1462783"/>
          </a:xfrm>
          <a:prstGeom prst="rect">
            <a:avLst/>
          </a:prstGeom>
        </p:spPr>
        <p:txBody>
          <a:bodyPr vert="horz" wrap="none" lIns="0" tIns="0" rIns="0" bIns="0" rtlCol="0" anchor="t" anchorCtr="0">
            <a:noAutofit/>
          </a:bodyPr>
          <a:lstStyle/>
          <a:p>
            <a:pPr defTabSz="1097280">
              <a:spcBef>
                <a:spcPct val="0"/>
              </a:spcBef>
            </a:pPr>
            <a:r>
              <a:rPr lang="en-GB" sz="2880" b="1" spc="60" dirty="0">
                <a:solidFill>
                  <a:srgbClr val="229FB8"/>
                </a:solidFill>
                <a:latin typeface="Arial Narrow"/>
                <a:cs typeface="Arial Narrow"/>
              </a:rPr>
              <a:t>You don't have to go to the gym. Take a walk, go</a:t>
            </a:r>
            <a:br>
              <a:rPr lang="en-GB" sz="2880" b="1" spc="60" dirty="0">
                <a:solidFill>
                  <a:srgbClr val="229FB8"/>
                </a:solidFill>
                <a:latin typeface="Arial Narrow"/>
                <a:cs typeface="Arial Narrow"/>
              </a:rPr>
            </a:br>
            <a:r>
              <a:rPr lang="en-GB" sz="2880" b="1" spc="60" dirty="0">
                <a:solidFill>
                  <a:srgbClr val="229FB8"/>
                </a:solidFill>
                <a:latin typeface="Arial Narrow"/>
                <a:cs typeface="Arial Narrow"/>
              </a:rPr>
              <a:t>cycling or play a game of football. Find an activity</a:t>
            </a:r>
            <a:br>
              <a:rPr lang="en-GB" sz="2880" b="1" spc="60" dirty="0">
                <a:solidFill>
                  <a:srgbClr val="229FB8"/>
                </a:solidFill>
                <a:latin typeface="Arial Narrow"/>
                <a:cs typeface="Arial Narrow"/>
              </a:rPr>
            </a:br>
            <a:r>
              <a:rPr lang="en-GB" sz="2880" b="1" spc="60" dirty="0">
                <a:solidFill>
                  <a:srgbClr val="229FB8"/>
                </a:solidFill>
                <a:latin typeface="Arial Narrow"/>
                <a:cs typeface="Arial Narrow"/>
              </a:rPr>
              <a:t>that you enjoy and make it a part of your life.</a:t>
            </a:r>
          </a:p>
        </p:txBody>
      </p:sp>
      <p:pic>
        <p:nvPicPr>
          <p:cNvPr id="3" name="Picture 2">
            <a:extLst>
              <a:ext uri="{FF2B5EF4-FFF2-40B4-BE49-F238E27FC236}">
                <a16:creationId xmlns:a16="http://schemas.microsoft.com/office/drawing/2014/main" id="{B25C0730-590A-432B-A2BE-78A7A207F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7707" y="2301066"/>
            <a:ext cx="5634768" cy="4103989"/>
          </a:xfrm>
          <a:prstGeom prst="roundRect">
            <a:avLst>
              <a:gd name="adj" fmla="val 3965"/>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2790951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50"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93</a:t>
            </a:fld>
            <a:endParaRPr lang="en-US" sz="1693" dirty="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92330" y="7539898"/>
            <a:ext cx="358568" cy="379224"/>
          </a:xfrm>
          <a:prstGeom prst="rect">
            <a:avLst/>
          </a:prstGeom>
        </p:spPr>
      </p:pic>
      <p:pic>
        <p:nvPicPr>
          <p:cNvPr id="29" name="Picture 28" descr="arrow-forward.png">
            <a:hlinkClick r:id="rId4"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6" name="Title 1">
            <a:extLst>
              <a:ext uri="{FF2B5EF4-FFF2-40B4-BE49-F238E27FC236}">
                <a16:creationId xmlns:a16="http://schemas.microsoft.com/office/drawing/2014/main" id="{94F7E1BE-E04F-4976-BEE7-6B1B69F6D8C3}"/>
              </a:ext>
            </a:extLst>
          </p:cNvPr>
          <p:cNvSpPr txBox="1">
            <a:spLocks/>
          </p:cNvSpPr>
          <p:nvPr/>
        </p:nvSpPr>
        <p:spPr>
          <a:xfrm>
            <a:off x="2071786" y="1335125"/>
            <a:ext cx="8237543" cy="575386"/>
          </a:xfrm>
          <a:prstGeom prst="rect">
            <a:avLst/>
          </a:prstGeom>
        </p:spPr>
        <p:txBody>
          <a:bodyPr vert="horz" wrap="none" lIns="0" tIns="0" rIns="0" bIns="0" rtlCol="0" anchor="t" anchorCtr="0">
            <a:normAutofit/>
          </a:bodyPr>
          <a:lstStyle/>
          <a:p>
            <a:pPr defTabSz="1097280">
              <a:spcBef>
                <a:spcPct val="0"/>
              </a:spcBef>
            </a:pPr>
            <a:r>
              <a:rPr lang="en-US" sz="3360" b="1" cap="all" spc="90" dirty="0">
                <a:solidFill>
                  <a:srgbClr val="44546A">
                    <a:lumMod val="10000"/>
                  </a:srgbClr>
                </a:solidFill>
                <a:latin typeface="Arial Narrow"/>
                <a:cs typeface="Arial Narrow"/>
              </a:rPr>
              <a:t>FIVE STEPS TO MENTAL WELLBEING </a:t>
            </a:r>
            <a:r>
              <a:rPr lang="en-US" b="1" i="1" cap="all" spc="90" dirty="0">
                <a:solidFill>
                  <a:srgbClr val="44546A">
                    <a:lumMod val="10000"/>
                  </a:srgbClr>
                </a:solidFill>
                <a:latin typeface="Arial Narrow"/>
                <a:cs typeface="Arial Narrow"/>
              </a:rPr>
              <a:t>CONTINUED</a:t>
            </a:r>
            <a:endParaRPr lang="en-US" sz="3360" b="1" i="1" cap="all" spc="90" dirty="0">
              <a:solidFill>
                <a:srgbClr val="44546A">
                  <a:lumMod val="10000"/>
                </a:srgbClr>
              </a:solidFill>
              <a:latin typeface="Arial Narrow"/>
              <a:cs typeface="Arial Narrow"/>
            </a:endParaRPr>
          </a:p>
        </p:txBody>
      </p:sp>
      <p:sp>
        <p:nvSpPr>
          <p:cNvPr id="7" name="Title 1">
            <a:hlinkClick r:id="" action="ppaction://noaction"/>
            <a:extLst>
              <a:ext uri="{FF2B5EF4-FFF2-40B4-BE49-F238E27FC236}">
                <a16:creationId xmlns:a16="http://schemas.microsoft.com/office/drawing/2014/main" id="{BD2C1F48-26E6-4259-ACA1-A5A663AEA645}"/>
              </a:ext>
            </a:extLst>
          </p:cNvPr>
          <p:cNvSpPr txBox="1">
            <a:spLocks/>
          </p:cNvSpPr>
          <p:nvPr/>
        </p:nvSpPr>
        <p:spPr>
          <a:xfrm>
            <a:off x="4291863" y="2062435"/>
            <a:ext cx="3235988" cy="735757"/>
          </a:xfrm>
          <a:prstGeom prst="rect">
            <a:avLst/>
          </a:prstGeom>
        </p:spPr>
        <p:txBody>
          <a:bodyPr vert="horz" wrap="none" lIns="0" tIns="0" rIns="0" bIns="0" rtlCol="0" anchor="t" anchorCtr="0">
            <a:noAutofit/>
          </a:bodyPr>
          <a:lstStyle/>
          <a:p>
            <a:pPr defTabSz="1097280">
              <a:spcBef>
                <a:spcPct val="0"/>
              </a:spcBef>
            </a:pPr>
            <a:r>
              <a:rPr lang="en-GB" sz="3840" b="1" spc="60" dirty="0">
                <a:solidFill>
                  <a:srgbClr val="F9990B"/>
                </a:solidFill>
                <a:latin typeface="Arial Narrow"/>
                <a:cs typeface="Arial Narrow"/>
              </a:rPr>
              <a:t>Keep learning…</a:t>
            </a:r>
            <a:br>
              <a:rPr lang="en-GB" sz="3840" b="1" spc="60" dirty="0">
                <a:solidFill>
                  <a:srgbClr val="009ED5"/>
                </a:solidFill>
                <a:latin typeface="Arial Narrow"/>
                <a:cs typeface="Arial Narrow"/>
              </a:rPr>
            </a:br>
            <a:r>
              <a:rPr lang="en-GB" sz="3840" b="1" spc="60" dirty="0">
                <a:solidFill>
                  <a:srgbClr val="009ED5"/>
                </a:solidFill>
                <a:latin typeface="Arial Narrow"/>
                <a:cs typeface="Arial Narrow"/>
              </a:rPr>
              <a:t>  </a:t>
            </a:r>
            <a:endParaRPr lang="en-GB" sz="3840" b="1" spc="60" dirty="0">
              <a:solidFill>
                <a:prstClr val="white">
                  <a:lumMod val="50000"/>
                </a:prstClr>
              </a:solidFill>
              <a:latin typeface="Arial Narrow"/>
              <a:cs typeface="Arial Narrow"/>
            </a:endParaRPr>
          </a:p>
        </p:txBody>
      </p:sp>
      <p:sp>
        <p:nvSpPr>
          <p:cNvPr id="8" name="Title 1">
            <a:hlinkClick r:id="" action="ppaction://noaction"/>
            <a:extLst>
              <a:ext uri="{FF2B5EF4-FFF2-40B4-BE49-F238E27FC236}">
                <a16:creationId xmlns:a16="http://schemas.microsoft.com/office/drawing/2014/main" id="{AFE47643-A8D6-432A-929F-22E6C2B641A3}"/>
              </a:ext>
            </a:extLst>
          </p:cNvPr>
          <p:cNvSpPr txBox="1">
            <a:spLocks/>
          </p:cNvSpPr>
          <p:nvPr/>
        </p:nvSpPr>
        <p:spPr>
          <a:xfrm>
            <a:off x="4291871" y="2730090"/>
            <a:ext cx="9768629" cy="1353905"/>
          </a:xfrm>
          <a:prstGeom prst="rect">
            <a:avLst/>
          </a:prstGeom>
        </p:spPr>
        <p:txBody>
          <a:bodyPr vert="horz" wrap="none" lIns="0" tIns="0" rIns="0" bIns="0" rtlCol="0" anchor="t" anchorCtr="0">
            <a:noAutofit/>
          </a:bodyPr>
          <a:lstStyle/>
          <a:p>
            <a:pPr defTabSz="1097280">
              <a:spcBef>
                <a:spcPct val="0"/>
              </a:spcBef>
            </a:pPr>
            <a:r>
              <a:rPr lang="en-GB" sz="2640" b="1" spc="60" dirty="0">
                <a:solidFill>
                  <a:srgbClr val="F9990B"/>
                </a:solidFill>
                <a:latin typeface="Arial Narrow"/>
                <a:cs typeface="Arial Narrow"/>
              </a:rPr>
              <a:t>Learning new skills can give you a sense of achievement and a new</a:t>
            </a:r>
            <a:br>
              <a:rPr lang="en-GB" sz="2640" b="1" spc="60" dirty="0">
                <a:solidFill>
                  <a:srgbClr val="F9990B"/>
                </a:solidFill>
                <a:latin typeface="Arial Narrow"/>
                <a:cs typeface="Arial Narrow"/>
              </a:rPr>
            </a:br>
            <a:r>
              <a:rPr lang="en-GB" sz="2640" b="1" spc="60" dirty="0">
                <a:solidFill>
                  <a:srgbClr val="F9990B"/>
                </a:solidFill>
                <a:latin typeface="Arial Narrow"/>
                <a:cs typeface="Arial Narrow"/>
              </a:rPr>
              <a:t>confidence. So why not sign up for that cooking course, start learning</a:t>
            </a:r>
            <a:br>
              <a:rPr lang="en-GB" sz="2640" b="1" spc="60" dirty="0">
                <a:solidFill>
                  <a:srgbClr val="F9990B"/>
                </a:solidFill>
                <a:latin typeface="Arial Narrow"/>
                <a:cs typeface="Arial Narrow"/>
              </a:rPr>
            </a:br>
            <a:r>
              <a:rPr lang="en-GB" sz="2640" b="1" spc="60" dirty="0">
                <a:solidFill>
                  <a:srgbClr val="F9990B"/>
                </a:solidFill>
                <a:latin typeface="Arial Narrow"/>
                <a:cs typeface="Arial Narrow"/>
              </a:rPr>
              <a:t>to play a musical instrument, or figure out how to fix your bike?</a:t>
            </a:r>
          </a:p>
        </p:txBody>
      </p:sp>
      <p:sp>
        <p:nvSpPr>
          <p:cNvPr id="11" name="Title 1">
            <a:hlinkClick r:id="" action="ppaction://noaction"/>
            <a:extLst>
              <a:ext uri="{FF2B5EF4-FFF2-40B4-BE49-F238E27FC236}">
                <a16:creationId xmlns:a16="http://schemas.microsoft.com/office/drawing/2014/main" id="{201ACDBF-9DDF-4548-8E9D-73E8BB23D112}"/>
              </a:ext>
            </a:extLst>
          </p:cNvPr>
          <p:cNvSpPr txBox="1">
            <a:spLocks/>
          </p:cNvSpPr>
          <p:nvPr/>
        </p:nvSpPr>
        <p:spPr>
          <a:xfrm>
            <a:off x="4291871" y="4304019"/>
            <a:ext cx="3350813" cy="735757"/>
          </a:xfrm>
          <a:prstGeom prst="rect">
            <a:avLst/>
          </a:prstGeom>
        </p:spPr>
        <p:txBody>
          <a:bodyPr vert="horz" wrap="none" lIns="0" tIns="0" rIns="0" bIns="0" rtlCol="0" anchor="t" anchorCtr="0">
            <a:noAutofit/>
          </a:bodyPr>
          <a:lstStyle/>
          <a:p>
            <a:pPr defTabSz="1097280">
              <a:spcBef>
                <a:spcPct val="0"/>
              </a:spcBef>
            </a:pPr>
            <a:r>
              <a:rPr lang="en-GB" sz="3840" b="1" spc="60" dirty="0">
                <a:solidFill>
                  <a:srgbClr val="A51982"/>
                </a:solidFill>
                <a:latin typeface="Arial Narrow"/>
                <a:cs typeface="Arial Narrow"/>
              </a:rPr>
              <a:t>Give to others…</a:t>
            </a:r>
            <a:br>
              <a:rPr lang="en-GB" sz="3840" b="1" spc="60" dirty="0">
                <a:solidFill>
                  <a:srgbClr val="E60F64"/>
                </a:solidFill>
                <a:latin typeface="Arial Narrow"/>
                <a:cs typeface="Arial Narrow"/>
              </a:rPr>
            </a:br>
            <a:br>
              <a:rPr lang="en-GB" sz="3840" b="1" spc="60" dirty="0">
                <a:solidFill>
                  <a:srgbClr val="009ED5"/>
                </a:solidFill>
                <a:latin typeface="Arial Narrow"/>
                <a:cs typeface="Arial Narrow"/>
              </a:rPr>
            </a:br>
            <a:r>
              <a:rPr lang="en-GB" sz="3840" b="1" spc="60" dirty="0">
                <a:solidFill>
                  <a:srgbClr val="009ED5"/>
                </a:solidFill>
                <a:latin typeface="Arial Narrow"/>
                <a:cs typeface="Arial Narrow"/>
              </a:rPr>
              <a:t>  </a:t>
            </a:r>
            <a:endParaRPr lang="en-GB" sz="3840" b="1" spc="60" dirty="0">
              <a:solidFill>
                <a:prstClr val="white">
                  <a:lumMod val="50000"/>
                </a:prstClr>
              </a:solidFill>
              <a:latin typeface="Arial Narrow"/>
              <a:cs typeface="Arial Narrow"/>
            </a:endParaRPr>
          </a:p>
        </p:txBody>
      </p:sp>
      <p:sp>
        <p:nvSpPr>
          <p:cNvPr id="12" name="Title 1">
            <a:hlinkClick r:id="" action="ppaction://noaction"/>
            <a:extLst>
              <a:ext uri="{FF2B5EF4-FFF2-40B4-BE49-F238E27FC236}">
                <a16:creationId xmlns:a16="http://schemas.microsoft.com/office/drawing/2014/main" id="{2B82B3D2-5085-4EC3-9331-104E8F5C534C}"/>
              </a:ext>
            </a:extLst>
          </p:cNvPr>
          <p:cNvSpPr txBox="1">
            <a:spLocks/>
          </p:cNvSpPr>
          <p:nvPr/>
        </p:nvSpPr>
        <p:spPr>
          <a:xfrm>
            <a:off x="4291863" y="4968875"/>
            <a:ext cx="9659024" cy="1686143"/>
          </a:xfrm>
          <a:prstGeom prst="rect">
            <a:avLst/>
          </a:prstGeom>
        </p:spPr>
        <p:txBody>
          <a:bodyPr vert="horz" wrap="none" lIns="0" tIns="0" rIns="0" bIns="0" rtlCol="0" anchor="t" anchorCtr="0">
            <a:noAutofit/>
          </a:bodyPr>
          <a:lstStyle/>
          <a:p>
            <a:pPr defTabSz="1097280">
              <a:spcBef>
                <a:spcPct val="0"/>
              </a:spcBef>
            </a:pPr>
            <a:r>
              <a:rPr lang="en-GB" sz="2640" b="1" spc="60" dirty="0">
                <a:solidFill>
                  <a:srgbClr val="A51982"/>
                </a:solidFill>
                <a:latin typeface="Arial Narrow"/>
                <a:cs typeface="Arial Narrow"/>
              </a:rPr>
              <a:t>Even the smallest act can count, whether it's a smile, a thank you</a:t>
            </a:r>
            <a:br>
              <a:rPr lang="en-GB" sz="2640" b="1" spc="60" dirty="0">
                <a:solidFill>
                  <a:srgbClr val="A51982"/>
                </a:solidFill>
                <a:latin typeface="Arial Narrow"/>
                <a:cs typeface="Arial Narrow"/>
              </a:rPr>
            </a:br>
            <a:r>
              <a:rPr lang="en-GB" sz="2640" b="1" spc="60" dirty="0">
                <a:solidFill>
                  <a:srgbClr val="A51982"/>
                </a:solidFill>
                <a:latin typeface="Arial Narrow"/>
                <a:cs typeface="Arial Narrow"/>
              </a:rPr>
              <a:t>or a kind word. Larger acts, such as volunteering at your local</a:t>
            </a:r>
            <a:br>
              <a:rPr lang="en-GB" sz="2640" b="1" spc="60" dirty="0">
                <a:solidFill>
                  <a:srgbClr val="A51982"/>
                </a:solidFill>
                <a:latin typeface="Arial Narrow"/>
                <a:cs typeface="Arial Narrow"/>
              </a:rPr>
            </a:br>
            <a:r>
              <a:rPr lang="en-GB" sz="2640" b="1" spc="60" dirty="0">
                <a:solidFill>
                  <a:srgbClr val="A51982"/>
                </a:solidFill>
                <a:latin typeface="Arial Narrow"/>
                <a:cs typeface="Arial Narrow"/>
              </a:rPr>
              <a:t>community centre, can improve your mental wellbeing and help</a:t>
            </a:r>
            <a:br>
              <a:rPr lang="en-GB" sz="2640" b="1" spc="60" dirty="0">
                <a:solidFill>
                  <a:srgbClr val="A51982"/>
                </a:solidFill>
                <a:latin typeface="Arial Narrow"/>
                <a:cs typeface="Arial Narrow"/>
              </a:rPr>
            </a:br>
            <a:r>
              <a:rPr lang="en-GB" sz="2640" b="1" spc="60" dirty="0">
                <a:solidFill>
                  <a:srgbClr val="A51982"/>
                </a:solidFill>
                <a:latin typeface="Arial Narrow"/>
                <a:cs typeface="Arial Narrow"/>
              </a:rPr>
              <a:t>you build new social networks.</a:t>
            </a:r>
          </a:p>
        </p:txBody>
      </p:sp>
      <p:pic>
        <p:nvPicPr>
          <p:cNvPr id="5" name="Picture 4">
            <a:extLst>
              <a:ext uri="{FF2B5EF4-FFF2-40B4-BE49-F238E27FC236}">
                <a16:creationId xmlns:a16="http://schemas.microsoft.com/office/drawing/2014/main" id="{B3A99561-66DA-4A64-A188-06B00ED2D2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693" y="2280195"/>
            <a:ext cx="4147184" cy="4188656"/>
          </a:xfrm>
          <a:prstGeom prst="roundRect">
            <a:avLst>
              <a:gd name="adj" fmla="val 3500"/>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1473193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2000"/>
                            </p:stCondLst>
                            <p:childTnLst>
                              <p:par>
                                <p:cTn id="26" presetID="2" presetClass="entr" presetSubtype="4" accel="50000" decel="5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par>
                                <p:cTn id="30" presetID="2" presetClass="entr" presetSubtype="4" accel="50000" decel="5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951B-130E-C16C-A746-8BE4EF9EBCAB}"/>
              </a:ext>
            </a:extLst>
          </p:cNvPr>
          <p:cNvSpPr>
            <a:spLocks noGrp="1"/>
          </p:cNvSpPr>
          <p:nvPr>
            <p:ph type="title"/>
          </p:nvPr>
        </p:nvSpPr>
        <p:spPr/>
        <p:txBody>
          <a:bodyPr/>
          <a:lstStyle/>
          <a:p>
            <a:r>
              <a:rPr lang="nb-NO" dirty="0"/>
              <a:t>Today (see what i did)</a:t>
            </a:r>
            <a:endParaRPr lang="et-EE" dirty="0"/>
          </a:p>
        </p:txBody>
      </p:sp>
      <p:sp>
        <p:nvSpPr>
          <p:cNvPr id="3" name="Content Placeholder 2">
            <a:extLst>
              <a:ext uri="{FF2B5EF4-FFF2-40B4-BE49-F238E27FC236}">
                <a16:creationId xmlns:a16="http://schemas.microsoft.com/office/drawing/2014/main" id="{5B933BCE-AE8B-2CFD-40AF-E6E7B924C660}"/>
              </a:ext>
            </a:extLst>
          </p:cNvPr>
          <p:cNvSpPr>
            <a:spLocks noGrp="1"/>
          </p:cNvSpPr>
          <p:nvPr>
            <p:ph idx="1"/>
          </p:nvPr>
        </p:nvSpPr>
        <p:spPr/>
        <p:txBody>
          <a:bodyPr>
            <a:normAutofit/>
          </a:bodyPr>
          <a:lstStyle/>
          <a:p>
            <a:r>
              <a:rPr lang="nb-NO" dirty="0"/>
              <a:t>What are you expecting today</a:t>
            </a:r>
          </a:p>
          <a:p>
            <a:pPr lvl="1"/>
            <a:r>
              <a:rPr lang="nb-NO" dirty="0"/>
              <a:t>Did it meet you expectations?</a:t>
            </a:r>
          </a:p>
          <a:p>
            <a:r>
              <a:rPr lang="nb-NO" dirty="0"/>
              <a:t>What knowledge do you have about the topic</a:t>
            </a:r>
          </a:p>
          <a:p>
            <a:pPr lvl="1"/>
            <a:r>
              <a:rPr lang="nb-NO" dirty="0"/>
              <a:t>What did you know? What are you more interested in knowing</a:t>
            </a:r>
          </a:p>
          <a:p>
            <a:r>
              <a:rPr lang="nb-NO" dirty="0"/>
              <a:t>How confident are you about this</a:t>
            </a:r>
          </a:p>
          <a:p>
            <a:pPr lvl="1"/>
            <a:r>
              <a:rPr lang="nb-NO" dirty="0"/>
              <a:t>How confident are you in using this now?</a:t>
            </a:r>
            <a:endParaRPr lang="et-EE" dirty="0"/>
          </a:p>
        </p:txBody>
      </p:sp>
    </p:spTree>
    <p:extLst>
      <p:ext uri="{BB962C8B-B14F-4D97-AF65-F5344CB8AC3E}">
        <p14:creationId xmlns:p14="http://schemas.microsoft.com/office/powerpoint/2010/main" val="20014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C070-BDA2-10E5-FCA5-41E2B24C3B09}"/>
              </a:ext>
            </a:extLst>
          </p:cNvPr>
          <p:cNvSpPr>
            <a:spLocks noGrp="1"/>
          </p:cNvSpPr>
          <p:nvPr>
            <p:ph type="title"/>
          </p:nvPr>
        </p:nvSpPr>
        <p:spPr/>
        <p:txBody>
          <a:bodyPr/>
          <a:lstStyle/>
          <a:p>
            <a:r>
              <a:rPr lang="nb-NO" dirty="0"/>
              <a:t>References</a:t>
            </a:r>
          </a:p>
        </p:txBody>
      </p:sp>
      <p:sp>
        <p:nvSpPr>
          <p:cNvPr id="3" name="Content Placeholder 2">
            <a:extLst>
              <a:ext uri="{FF2B5EF4-FFF2-40B4-BE49-F238E27FC236}">
                <a16:creationId xmlns:a16="http://schemas.microsoft.com/office/drawing/2014/main" id="{D5835108-F4D4-CC48-F242-F5B619FECEDD}"/>
              </a:ext>
            </a:extLst>
          </p:cNvPr>
          <p:cNvSpPr>
            <a:spLocks noGrp="1"/>
          </p:cNvSpPr>
          <p:nvPr>
            <p:ph idx="1"/>
          </p:nvPr>
        </p:nvSpPr>
        <p:spPr/>
        <p:txBody>
          <a:bodyPr>
            <a:normAutofit fontScale="92500" lnSpcReduction="10000"/>
          </a:bodyPr>
          <a:lstStyle/>
          <a:p>
            <a:r>
              <a:rPr lang="en-US" dirty="0" err="1"/>
              <a:t>Luchman</a:t>
            </a:r>
            <a:r>
              <a:rPr lang="en-US" dirty="0"/>
              <a:t>, J. N., &amp; González-Morales, M. G. (2013). Demands, control, and support: A meta-analytic review of work characteristics interrelationships. Journal of Occupational Health Psychology, 18(1), 37–52. doi:10.1037/a0030541 </a:t>
            </a:r>
          </a:p>
          <a:p>
            <a:r>
              <a:rPr lang="en-US" dirty="0"/>
              <a:t>Nobles, C. (2022) Stress, burnout and security fatigue in cybersecurity: A human factors problem, </a:t>
            </a:r>
            <a:r>
              <a:rPr lang="en-US" dirty="0" err="1"/>
              <a:t>Holistica</a:t>
            </a:r>
            <a:r>
              <a:rPr lang="en-US" dirty="0"/>
              <a:t> Journal of Business and Public Administration, Vol. 13, </a:t>
            </a:r>
            <a:r>
              <a:rPr lang="en-US" dirty="0" err="1"/>
              <a:t>Iss</a:t>
            </a:r>
            <a:r>
              <a:rPr lang="en-US" dirty="0"/>
              <a:t>. 1, pp. 49-72</a:t>
            </a:r>
            <a:endParaRPr lang="nb-NO" dirty="0">
              <a:hlinkClick r:id="rId2"/>
            </a:endParaRPr>
          </a:p>
          <a:p>
            <a:r>
              <a:rPr lang="nb-NO" dirty="0">
                <a:hlinkClick r:id="rId2"/>
              </a:rPr>
              <a:t>https://sekuro.io/Sekuro_Mental_Health_Cyber_Security_Survey.pdf?utm_source=sekuro&amp;utm_medium=webpage&amp;utm_campaign=cyber_mental_health</a:t>
            </a:r>
            <a:endParaRPr lang="nb-NO" dirty="0"/>
          </a:p>
          <a:p>
            <a:r>
              <a:rPr lang="nb-NO" dirty="0">
                <a:hlinkClick r:id="rId3"/>
              </a:rPr>
              <a:t>https://www.healthcareitnews.com/news/concern-cybersecurity-workforce-mental-health-rising</a:t>
            </a:r>
            <a:r>
              <a:rPr lang="nb-NO" dirty="0"/>
              <a:t> </a:t>
            </a:r>
          </a:p>
        </p:txBody>
      </p:sp>
    </p:spTree>
    <p:extLst>
      <p:ext uri="{BB962C8B-B14F-4D97-AF65-F5344CB8AC3E}">
        <p14:creationId xmlns:p14="http://schemas.microsoft.com/office/powerpoint/2010/main" val="1213434144"/>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TotalTime>
  <Words>4250</Words>
  <Application>Microsoft Office PowerPoint</Application>
  <PresentationFormat>Custom</PresentationFormat>
  <Paragraphs>465</Paragraphs>
  <Slides>96</Slides>
  <Notes>34</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96</vt:i4>
      </vt:variant>
    </vt:vector>
  </HeadingPairs>
  <TitlesOfParts>
    <vt:vector size="109" baseType="lpstr">
      <vt:lpstr>Arial</vt:lpstr>
      <vt:lpstr>Arial Narrow</vt:lpstr>
      <vt:lpstr>Calibri</vt:lpstr>
      <vt:lpstr>Calibri Light</vt:lpstr>
      <vt:lpstr>Courier New</vt:lpstr>
      <vt:lpstr>fira-sans</vt:lpstr>
      <vt:lpstr>Google Sans</vt:lpstr>
      <vt:lpstr>Open Sans</vt:lpstr>
      <vt:lpstr>Roobert</vt:lpstr>
      <vt:lpstr>Source Sans Pro</vt:lpstr>
      <vt:lpstr>Times New Roman</vt:lpstr>
      <vt:lpstr>Office Theme</vt:lpstr>
      <vt:lpstr>1_Office Theme</vt:lpstr>
      <vt:lpstr>PowerPoint Presentation</vt:lpstr>
      <vt:lpstr>Acknowledgement</vt:lpstr>
      <vt:lpstr>Today</vt:lpstr>
      <vt:lpstr>PowerPoint Presentation</vt:lpstr>
      <vt:lpstr>Mental health</vt:lpstr>
      <vt:lpstr>PowerPoint Presentation</vt:lpstr>
      <vt:lpstr>PowerPoint Presentation</vt:lpstr>
      <vt:lpstr>MENTAL HEALTH STATISTICS</vt:lpstr>
      <vt:lpstr>PowerPoint Presentation</vt:lpstr>
      <vt:lpstr>PowerPoint Presentation</vt:lpstr>
      <vt:lpstr>PowerPoint Presentation</vt:lpstr>
      <vt:lpstr>PowerPoint Presentation</vt:lpstr>
      <vt:lpstr>PowerPoint Presentation</vt:lpstr>
      <vt:lpstr>PowerPoint Presentation</vt:lpstr>
      <vt:lpstr>Tines 2022; N=1047 (cybersecurity workforce)</vt:lpstr>
      <vt:lpstr>PowerPoint Presentation</vt:lpstr>
      <vt:lpstr>Tines, 2022 (N=1047)</vt:lpstr>
      <vt:lpstr>Cybermindz </vt:lpstr>
      <vt:lpstr>Mimecast’s State of Ransomware survey 2022</vt:lpstr>
      <vt:lpstr>Mental Health in Cyber Security (Nobles, 2022)</vt:lpstr>
      <vt:lpstr>VentureBeat, 2022</vt:lpstr>
      <vt:lpstr>PowerPoint Presentation</vt:lpstr>
      <vt:lpstr>PowerPoint Presentation</vt:lpstr>
      <vt:lpstr>Causes of Mental Health Issues</vt:lpstr>
      <vt:lpstr>PowerPoint Presentation</vt:lpstr>
      <vt:lpstr>PowerPoint Presentation</vt:lpstr>
      <vt:lpstr>PowerPoint Presentation</vt:lpstr>
      <vt:lpstr>PowerPoint Presentation</vt:lpstr>
      <vt:lpstr>PowerPoint Presentation</vt:lpstr>
      <vt:lpstr>Major disorders associated with stress </vt:lpstr>
      <vt:lpstr>PowerPoint Presentation</vt:lpstr>
      <vt:lpstr>Individual Factors</vt:lpstr>
      <vt:lpstr>Diathesis-Stress Model</vt:lpstr>
      <vt:lpstr>Personality profiles of IT Personell</vt:lpstr>
      <vt:lpstr>Individual Risk Factors</vt:lpstr>
      <vt:lpstr>PowerPoint Presentation</vt:lpstr>
      <vt:lpstr>PowerPoint Presentation</vt:lpstr>
      <vt:lpstr>FFM (Costa &amp; McRae, 1992)</vt:lpstr>
      <vt:lpstr>PowerPoint Presentation</vt:lpstr>
      <vt:lpstr>PowerPoint Presentation</vt:lpstr>
      <vt:lpstr>v</vt:lpstr>
      <vt:lpstr>Self-Efficacy (Bandura, 1986)</vt:lpstr>
      <vt:lpstr>Self-Efficacy (Bandura, 1986)</vt:lpstr>
      <vt:lpstr>Competencies and skills</vt:lpstr>
      <vt:lpstr>PowerPoint Presentation</vt:lpstr>
      <vt:lpstr>Summary</vt:lpstr>
      <vt:lpstr>Workplace Factors of Mental Health</vt:lpstr>
      <vt:lpstr>PowerPoint Presentation</vt:lpstr>
      <vt:lpstr>PowerPoint Presentation</vt:lpstr>
      <vt:lpstr>Shropshire, J., &amp; Kadlec, C. (2012). </vt:lpstr>
      <vt:lpstr>PowerPoint Presentation</vt:lpstr>
      <vt:lpstr>Job Resources</vt:lpstr>
      <vt:lpstr>PowerPoint Presentation</vt:lpstr>
      <vt:lpstr>PowerPoint Presentation</vt:lpstr>
      <vt:lpstr>RISE Relation-inferred Self-efficacy (Lent &amp; Lopez 2002)</vt:lpstr>
      <vt:lpstr>PowerPoint Presentation</vt:lpstr>
      <vt:lpstr>PowerPoint Presentation</vt:lpstr>
      <vt:lpstr>SEKURO 2022</vt:lpstr>
      <vt:lpstr>How to improve</vt:lpstr>
      <vt:lpstr>Applied Interventions</vt:lpstr>
      <vt:lpstr>Performance Psychology</vt:lpstr>
      <vt:lpstr>Performance issues in cybersecurity</vt:lpstr>
      <vt:lpstr>PowerPoint Presentation</vt:lpstr>
      <vt:lpstr>PowerPoint Presentation</vt:lpstr>
      <vt:lpstr>PowerPoint Presentation</vt:lpstr>
      <vt:lpstr>PowerPoint Presentation</vt:lpstr>
      <vt:lpstr>PowerPoint Presentation</vt:lpstr>
      <vt:lpstr>ENISA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CISO 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Pillars of Mental Health</vt:lpstr>
      <vt:lpstr>Physiological Sigh</vt:lpstr>
      <vt:lpstr>PowerPoint Presentation</vt:lpstr>
      <vt:lpstr>PowerPoint Presentation</vt:lpstr>
      <vt:lpstr>Today (see what i did)</vt:lpstr>
      <vt:lpstr>References</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6</cp:revision>
  <dcterms:created xsi:type="dcterms:W3CDTF">2026-02-04T08:41:44Z</dcterms:created>
  <dcterms:modified xsi:type="dcterms:W3CDTF">2026-02-04T09:03:07Z</dcterms:modified>
</cp:coreProperties>
</file>