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autoCompressPictures="0">
  <p:sldMasterIdLst>
    <p:sldMasterId id="2147483648" r:id="rId14"/>
    <p:sldMasterId id="2147483653" r:id="rId15"/>
    <p:sldMasterId id="2147483668" r:id="rId16"/>
    <p:sldMasterId id="2147483680" r:id="rId17"/>
  </p:sldMasterIdLst>
  <p:notesMasterIdLst>
    <p:notesMasterId r:id="rId101"/>
  </p:notesMasterIdLst>
  <p:sldIdLst>
    <p:sldId id="376" r:id="rId18"/>
    <p:sldId id="407" r:id="rId19"/>
    <p:sldId id="941" r:id="rId20"/>
    <p:sldId id="942" r:id="rId21"/>
    <p:sldId id="955" r:id="rId22"/>
    <p:sldId id="956" r:id="rId23"/>
    <p:sldId id="904" r:id="rId24"/>
    <p:sldId id="260" r:id="rId25"/>
    <p:sldId id="340" r:id="rId26"/>
    <p:sldId id="337" r:id="rId27"/>
    <p:sldId id="338" r:id="rId28"/>
    <p:sldId id="268" r:id="rId29"/>
    <p:sldId id="273" r:id="rId30"/>
    <p:sldId id="272" r:id="rId31"/>
    <p:sldId id="275" r:id="rId32"/>
    <p:sldId id="269" r:id="rId33"/>
    <p:sldId id="905" r:id="rId34"/>
    <p:sldId id="383" r:id="rId35"/>
    <p:sldId id="906" r:id="rId36"/>
    <p:sldId id="620" r:id="rId37"/>
    <p:sldId id="356" r:id="rId38"/>
    <p:sldId id="353" r:id="rId39"/>
    <p:sldId id="294" r:id="rId40"/>
    <p:sldId id="354" r:id="rId41"/>
    <p:sldId id="259" r:id="rId42"/>
    <p:sldId id="290" r:id="rId43"/>
    <p:sldId id="584" r:id="rId44"/>
    <p:sldId id="932" r:id="rId45"/>
    <p:sldId id="339" r:id="rId46"/>
    <p:sldId id="918" r:id="rId47"/>
    <p:sldId id="322" r:id="rId48"/>
    <p:sldId id="917" r:id="rId49"/>
    <p:sldId id="305" r:id="rId50"/>
    <p:sldId id="938" r:id="rId51"/>
    <p:sldId id="296" r:id="rId52"/>
    <p:sldId id="951" r:id="rId53"/>
    <p:sldId id="952" r:id="rId54"/>
    <p:sldId id="284" r:id="rId55"/>
    <p:sldId id="278" r:id="rId56"/>
    <p:sldId id="285" r:id="rId57"/>
    <p:sldId id="286" r:id="rId58"/>
    <p:sldId id="280" r:id="rId59"/>
    <p:sldId id="949" r:id="rId60"/>
    <p:sldId id="950" r:id="rId61"/>
    <p:sldId id="396" r:id="rId62"/>
    <p:sldId id="389" r:id="rId63"/>
    <p:sldId id="364" r:id="rId64"/>
    <p:sldId id="366" r:id="rId65"/>
    <p:sldId id="397" r:id="rId66"/>
    <p:sldId id="957" r:id="rId67"/>
    <p:sldId id="384" r:id="rId68"/>
    <p:sldId id="391" r:id="rId69"/>
    <p:sldId id="392" r:id="rId70"/>
    <p:sldId id="393" r:id="rId71"/>
    <p:sldId id="394" r:id="rId72"/>
    <p:sldId id="395" r:id="rId73"/>
    <p:sldId id="398" r:id="rId74"/>
    <p:sldId id="948" r:id="rId75"/>
    <p:sldId id="926" r:id="rId76"/>
    <p:sldId id="342" r:id="rId77"/>
    <p:sldId id="927" r:id="rId78"/>
    <p:sldId id="928" r:id="rId79"/>
    <p:sldId id="612" r:id="rId80"/>
    <p:sldId id="298" r:id="rId81"/>
    <p:sldId id="302" r:id="rId82"/>
    <p:sldId id="930" r:id="rId83"/>
    <p:sldId id="373" r:id="rId84"/>
    <p:sldId id="940" r:id="rId85"/>
    <p:sldId id="953" r:id="rId86"/>
    <p:sldId id="945" r:id="rId87"/>
    <p:sldId id="958" r:id="rId88"/>
    <p:sldId id="619" r:id="rId89"/>
    <p:sldId id="618" r:id="rId90"/>
    <p:sldId id="624" r:id="rId91"/>
    <p:sldId id="959" r:id="rId92"/>
    <p:sldId id="617" r:id="rId93"/>
    <p:sldId id="609" r:id="rId94"/>
    <p:sldId id="610" r:id="rId95"/>
    <p:sldId id="605" r:id="rId96"/>
    <p:sldId id="360" r:id="rId97"/>
    <p:sldId id="960" r:id="rId98"/>
    <p:sldId id="912" r:id="rId99"/>
    <p:sldId id="387" r:id="rId100"/>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0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233" autoAdjust="0"/>
  </p:normalViewPr>
  <p:slideViewPr>
    <p:cSldViewPr snapToGrid="0" snapToObjects="1">
      <p:cViewPr varScale="1">
        <p:scale>
          <a:sx n="83" d="100"/>
          <a:sy n="83" d="100"/>
        </p:scale>
        <p:origin x="3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3.xml"/><Relationship Id="rId11" Type="http://schemas.openxmlformats.org/officeDocument/2006/relationships/customXml" Target="../customXml/item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presProps" Target="presProps.xml"/><Relationship Id="rId5" Type="http://schemas.openxmlformats.org/officeDocument/2006/relationships/customXml" Target="../customXml/item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customXml" Target="../customXml/item12.xml"/><Relationship Id="rId17" Type="http://schemas.openxmlformats.org/officeDocument/2006/relationships/slideMaster" Target="slideMasters/slideMaster4.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viewProps" Target="viewProps.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Master" Target="slideMasters/slideMaster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customXml" Target="../customXml/item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customXml" Target="../customXml/item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customXml" Target="../customXml/item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sp="http://schemas.microsoft.com/office/drawing/2008/diagram"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de-DE" dirty="0"/>
            <a:t>Livello 1</a:t>
          </a:r>
        </a:p>
        <a:p>
          <a:r>
            <a:rPr lang="de-DE" dirty="0" err="1"/>
            <a:t>Percezione</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Livello 2</a:t>
          </a:r>
        </a:p>
        <a:p>
          <a:r>
            <a:rPr lang="de-DE" dirty="0" err="1"/>
            <a:t>Comprensione</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Livello 3</a:t>
          </a:r>
        </a:p>
        <a:p>
          <a:r>
            <a:rPr lang="de-DE" dirty="0" err="1"/>
            <a:t>Proiezione</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sp="http://schemas.microsoft.com/office/drawing/2008/diagram"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de-DE" dirty="0"/>
            <a:t>Livello 1</a:t>
          </a:r>
        </a:p>
        <a:p>
          <a:r>
            <a:rPr lang="de-DE" dirty="0" err="1"/>
            <a:t>Percezione</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Livello 2</a:t>
          </a:r>
        </a:p>
        <a:p>
          <a:r>
            <a:rPr lang="de-DE" dirty="0" err="1"/>
            <a:t>Comprensione</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Livello 3</a:t>
          </a:r>
        </a:p>
        <a:p>
          <a:r>
            <a:rPr lang="de-DE" dirty="0" err="1"/>
            <a:t>Proiezione</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sp="http://schemas.microsoft.com/office/drawing/2008/diagram"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colorful2" csCatId="colorful" phldr="1"/>
      <dgm:spPr/>
    </dgm:pt>
    <dgm:pt modelId="{D7FE3124-8026-4399-B9E7-021F4541D646}">
      <dgm:prSet phldrT="[Tekst]"/>
      <dgm:spPr/>
      <dgm:t>
        <a:bodyPr/>
        <a:lstStyle/>
        <a:p>
          <a:r>
            <a:rPr lang="de-DE" dirty="0"/>
            <a:t>Livello 1</a:t>
          </a:r>
        </a:p>
        <a:p>
          <a:r>
            <a:rPr lang="de-DE" dirty="0" err="1"/>
            <a:t>Percezione</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Livello 2</a:t>
          </a:r>
        </a:p>
        <a:p>
          <a:r>
            <a:rPr lang="de-DE" dirty="0" err="1"/>
            <a:t>Comprensione</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Livello 3</a:t>
          </a:r>
        </a:p>
        <a:p>
          <a:r>
            <a:rPr lang="de-DE" dirty="0" err="1"/>
            <a:t>Proiezione</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DCE67C41-4951-4CDA-9D4F-C88B24C20C71}" type="pres">
      <dgm:prSet presAssocID="{B796EEE4-1CD6-4FE7-9658-E2DD7542689B}" presName="CompostProcess" presStyleCnt="0">
        <dgm:presLayoutVars>
          <dgm:dir/>
          <dgm:resizeHandles val="exact"/>
        </dgm:presLayoutVars>
      </dgm:prSet>
      <dgm:spPr/>
    </dgm:pt>
    <dgm:pt modelId="{B5FEB7E9-E2E9-4805-816E-0589447BBB1F}" type="pres">
      <dgm:prSet presAssocID="{B796EEE4-1CD6-4FE7-9658-E2DD7542689B}" presName="arrow" presStyleLbl="bgShp" presStyleIdx="0" presStyleCnt="1"/>
      <dgm:spPr/>
    </dgm:pt>
    <dgm:pt modelId="{14E6068E-6C76-4854-8545-B7453FB7A94C}" type="pres">
      <dgm:prSet presAssocID="{B796EEE4-1CD6-4FE7-9658-E2DD7542689B}" presName="linearProcess" presStyleCnt="0"/>
      <dgm:spPr/>
    </dgm:pt>
    <dgm:pt modelId="{F5A2F4EC-34B8-4E1A-AD03-63ED703AC7C0}" type="pres">
      <dgm:prSet presAssocID="{D7FE3124-8026-4399-B9E7-021F4541D646}" presName="textNode" presStyleLbl="node1" presStyleIdx="0" presStyleCnt="3">
        <dgm:presLayoutVars>
          <dgm:bulletEnabled val="1"/>
        </dgm:presLayoutVars>
      </dgm:prSet>
      <dgm:spPr/>
    </dgm:pt>
    <dgm:pt modelId="{2AA9B4EE-9226-44FF-9F1D-C7279D92A204}" type="pres">
      <dgm:prSet presAssocID="{673C4DF9-6BD0-4772-8A64-366233725BF0}" presName="sibTrans" presStyleCnt="0"/>
      <dgm:spPr/>
    </dgm:pt>
    <dgm:pt modelId="{D450C82A-820F-4007-8747-D0E34BB1C67A}" type="pres">
      <dgm:prSet presAssocID="{9D5132AB-C251-42F7-A9B3-83CF867D73D7}" presName="textNode" presStyleLbl="node1" presStyleIdx="1" presStyleCnt="3">
        <dgm:presLayoutVars>
          <dgm:bulletEnabled val="1"/>
        </dgm:presLayoutVars>
      </dgm:prSet>
      <dgm:spPr/>
    </dgm:pt>
    <dgm:pt modelId="{B511DEE9-6139-4DF0-8FE9-323E3467ED47}" type="pres">
      <dgm:prSet presAssocID="{7D7E29ED-FD88-4247-B2C4-46D1891CF8D0}" presName="sibTrans" presStyleCnt="0"/>
      <dgm:spPr/>
    </dgm:pt>
    <dgm:pt modelId="{719CB80B-CCE4-41E9-BE0F-69472E79C945}" type="pres">
      <dgm:prSet presAssocID="{914AFCBE-331B-431D-AC75-74C245BE3CB6}" presName="textNode" presStyleLbl="node1" presStyleIdx="2" presStyleCnt="3">
        <dgm:presLayoutVars>
          <dgm:bulletEnabled val="1"/>
        </dgm:presLayoutVars>
      </dgm:prSet>
      <dgm:spPr/>
    </dgm:pt>
  </dgm:ptLst>
  <dgm:cxnLst>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3F0F283B-768C-4F87-AFAD-C97B7140B525}" type="presOf" srcId="{D7FE3124-8026-4399-B9E7-021F4541D646}" destId="{F5A2F4EC-34B8-4E1A-AD03-63ED703AC7C0}" srcOrd="0" destOrd="0" presId="urn:microsoft.com/office/officeart/2005/8/layout/hProcess9"/>
    <dgm:cxn modelId="{2EEC3E5F-B453-4EDC-8763-8E090F6E1E60}" type="presOf" srcId="{9D5132AB-C251-42F7-A9B3-83CF867D73D7}" destId="{D450C82A-820F-4007-8747-D0E34BB1C67A}" srcOrd="0" destOrd="0" presId="urn:microsoft.com/office/officeart/2005/8/layout/hProcess9"/>
    <dgm:cxn modelId="{9080F687-AE42-428C-9718-2945690604E3}" type="presOf" srcId="{914AFCBE-331B-431D-AC75-74C245BE3CB6}" destId="{719CB80B-CCE4-41E9-BE0F-69472E79C945}" srcOrd="0" destOrd="0" presId="urn:microsoft.com/office/officeart/2005/8/layout/hProcess9"/>
    <dgm:cxn modelId="{626F828B-680A-44D3-A6CD-27BECB9329BF}" srcId="{B796EEE4-1CD6-4FE7-9658-E2DD7542689B}" destId="{D7FE3124-8026-4399-B9E7-021F4541D646}" srcOrd="0" destOrd="0" parTransId="{98D220BE-1887-4067-9E47-A518F71E6651}" sibTransId="{673C4DF9-6BD0-4772-8A64-366233725BF0}"/>
    <dgm:cxn modelId="{3F77D4CC-1E9A-4B03-B2F9-708B6E0E6B8D}" type="presOf" srcId="{B796EEE4-1CD6-4FE7-9658-E2DD7542689B}" destId="{DCE67C41-4951-4CDA-9D4F-C88B24C20C71}" srcOrd="0" destOrd="0" presId="urn:microsoft.com/office/officeart/2005/8/layout/hProcess9"/>
    <dgm:cxn modelId="{9C2654C3-72BF-42A9-9554-50B28AF1FF02}" type="presParOf" srcId="{DCE67C41-4951-4CDA-9D4F-C88B24C20C71}" destId="{B5FEB7E9-E2E9-4805-816E-0589447BBB1F}" srcOrd="0" destOrd="0" presId="urn:microsoft.com/office/officeart/2005/8/layout/hProcess9"/>
    <dgm:cxn modelId="{AF782C16-9217-4AFD-9947-5391EEFBA32B}" type="presParOf" srcId="{DCE67C41-4951-4CDA-9D4F-C88B24C20C71}" destId="{14E6068E-6C76-4854-8545-B7453FB7A94C}" srcOrd="1" destOrd="0" presId="urn:microsoft.com/office/officeart/2005/8/layout/hProcess9"/>
    <dgm:cxn modelId="{767A5964-8E24-4A80-B376-14AD59B4C575}" type="presParOf" srcId="{14E6068E-6C76-4854-8545-B7453FB7A94C}" destId="{F5A2F4EC-34B8-4E1A-AD03-63ED703AC7C0}" srcOrd="0" destOrd="0" presId="urn:microsoft.com/office/officeart/2005/8/layout/hProcess9"/>
    <dgm:cxn modelId="{0E003BB7-0BE5-4ECB-9742-F766457D3150}" type="presParOf" srcId="{14E6068E-6C76-4854-8545-B7453FB7A94C}" destId="{2AA9B4EE-9226-44FF-9F1D-C7279D92A204}" srcOrd="1" destOrd="0" presId="urn:microsoft.com/office/officeart/2005/8/layout/hProcess9"/>
    <dgm:cxn modelId="{02A39359-CFF5-4193-B004-4CB46E007E62}" type="presParOf" srcId="{14E6068E-6C76-4854-8545-B7453FB7A94C}" destId="{D450C82A-820F-4007-8747-D0E34BB1C67A}" srcOrd="2" destOrd="0" presId="urn:microsoft.com/office/officeart/2005/8/layout/hProcess9"/>
    <dgm:cxn modelId="{E48264C1-A2B6-467E-ACF2-6E2D4D59183D}" type="presParOf" srcId="{14E6068E-6C76-4854-8545-B7453FB7A94C}" destId="{B511DEE9-6139-4DF0-8FE9-323E3467ED47}" srcOrd="3" destOrd="0" presId="urn:microsoft.com/office/officeart/2005/8/layout/hProcess9"/>
    <dgm:cxn modelId="{8A145992-34B8-4BD2-B4DF-85E9D4B960AF}" type="presParOf" srcId="{14E6068E-6C76-4854-8545-B7453FB7A94C}" destId="{719CB80B-CCE4-41E9-BE0F-69472E79C945}" srcOrd="4" destOrd="0" presId="urn:microsoft.com/office/officeart/2005/8/layout/hProcess9"/>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sp="http://schemas.microsoft.com/office/drawing/2008/diagram" xmlns:dgm="http://schemas.openxmlformats.org/drawingml/2006/diagram" xmlns:a="http://schemas.openxmlformats.org/drawingml/2006/main">
  <dgm:ptLst>
    <dgm:pt modelId="{B796EEE4-1CD6-4FE7-9658-E2DD7542689B}" type="doc">
      <dgm:prSet loTypeId="urn:microsoft.com/office/officeart/2005/8/layout/hProcess9" loCatId="process" qsTypeId="urn:microsoft.com/office/officeart/2005/8/quickstyle/simple1" qsCatId="simple" csTypeId="urn:microsoft.com/office/officeart/2005/8/colors/accent1_2" csCatId="accent1" phldr="1"/>
      <dgm:spPr/>
    </dgm:pt>
    <dgm:pt modelId="{D7FE3124-8026-4399-B9E7-021F4541D646}">
      <dgm:prSet phldrT="[Tekst]"/>
      <dgm:spPr/>
      <dgm:t>
        <a:bodyPr/>
        <a:lstStyle/>
        <a:p>
          <a:r>
            <a:rPr lang="de-DE" dirty="0"/>
            <a:t>Livello 1</a:t>
          </a:r>
        </a:p>
        <a:p>
          <a:r>
            <a:rPr lang="de-DE" dirty="0" err="1"/>
            <a:t>Percezione</a:t>
          </a:r>
          <a:endParaRPr lang="nb-NO" dirty="0"/>
        </a:p>
      </dgm:t>
    </dgm:pt>
    <dgm:pt modelId="{98D220BE-1887-4067-9E47-A518F71E6651}" type="parTrans" cxnId="{626F828B-680A-44D3-A6CD-27BECB9329BF}">
      <dgm:prSet/>
      <dgm:spPr/>
      <dgm:t>
        <a:bodyPr/>
        <a:lstStyle/>
        <a:p>
          <a:endParaRPr lang="nb-NO"/>
        </a:p>
      </dgm:t>
    </dgm:pt>
    <dgm:pt modelId="{673C4DF9-6BD0-4772-8A64-366233725BF0}" type="sibTrans" cxnId="{626F828B-680A-44D3-A6CD-27BECB9329BF}">
      <dgm:prSet/>
      <dgm:spPr/>
      <dgm:t>
        <a:bodyPr/>
        <a:lstStyle/>
        <a:p>
          <a:endParaRPr lang="nb-NO"/>
        </a:p>
      </dgm:t>
    </dgm:pt>
    <dgm:pt modelId="{9D5132AB-C251-42F7-A9B3-83CF867D73D7}">
      <dgm:prSet phldrT="[Tekst]"/>
      <dgm:spPr/>
      <dgm:t>
        <a:bodyPr/>
        <a:lstStyle/>
        <a:p>
          <a:r>
            <a:rPr lang="de-DE" dirty="0"/>
            <a:t>Livello 2</a:t>
          </a:r>
        </a:p>
        <a:p>
          <a:r>
            <a:rPr lang="de-DE" dirty="0" err="1"/>
            <a:t>Comprensione</a:t>
          </a:r>
          <a:endParaRPr lang="nb-NO" dirty="0"/>
        </a:p>
      </dgm:t>
    </dgm:pt>
    <dgm:pt modelId="{7FAE4E27-23CF-4890-B247-B3FE85FF273A}" type="parTrans" cxnId="{69847D13-1FDD-4C97-ADE7-1B8C53C76175}">
      <dgm:prSet/>
      <dgm:spPr/>
      <dgm:t>
        <a:bodyPr/>
        <a:lstStyle/>
        <a:p>
          <a:endParaRPr lang="nb-NO"/>
        </a:p>
      </dgm:t>
    </dgm:pt>
    <dgm:pt modelId="{7D7E29ED-FD88-4247-B2C4-46D1891CF8D0}" type="sibTrans" cxnId="{69847D13-1FDD-4C97-ADE7-1B8C53C76175}">
      <dgm:prSet/>
      <dgm:spPr/>
      <dgm:t>
        <a:bodyPr/>
        <a:lstStyle/>
        <a:p>
          <a:endParaRPr lang="nb-NO"/>
        </a:p>
      </dgm:t>
    </dgm:pt>
    <dgm:pt modelId="{914AFCBE-331B-431D-AC75-74C245BE3CB6}">
      <dgm:prSet phldrT="[Tekst]"/>
      <dgm:spPr/>
      <dgm:t>
        <a:bodyPr/>
        <a:lstStyle/>
        <a:p>
          <a:r>
            <a:rPr lang="de-DE" dirty="0"/>
            <a:t>Livello 3</a:t>
          </a:r>
        </a:p>
        <a:p>
          <a:r>
            <a:rPr lang="de-DE" dirty="0" err="1"/>
            <a:t>Proiezione</a:t>
          </a:r>
          <a:endParaRPr lang="nb-NO" dirty="0"/>
        </a:p>
      </dgm:t>
    </dgm:pt>
    <dgm:pt modelId="{C501FE9E-18A2-4FF5-B5EF-C86729F9C69B}" type="parTrans" cxnId="{74977518-D6B0-45FA-ADD8-704D3A80C98E}">
      <dgm:prSet/>
      <dgm:spPr/>
      <dgm:t>
        <a:bodyPr/>
        <a:lstStyle/>
        <a:p>
          <a:endParaRPr lang="nb-NO"/>
        </a:p>
      </dgm:t>
    </dgm:pt>
    <dgm:pt modelId="{E97D8506-EF9E-4AEB-ADD3-30ED4DC14A88}" type="sibTrans" cxnId="{74977518-D6B0-45FA-ADD8-704D3A80C98E}">
      <dgm:prSet/>
      <dgm:spPr/>
      <dgm:t>
        <a:bodyPr/>
        <a:lstStyle/>
        <a:p>
          <a:endParaRPr lang="nb-NO"/>
        </a:p>
      </dgm:t>
    </dgm:pt>
    <dgm:pt modelId="{4EE1A3C9-7F69-4F86-8F10-F97905160B01}" type="pres">
      <dgm:prSet presAssocID="{B796EEE4-1CD6-4FE7-9658-E2DD7542689B}" presName="CompostProcess" presStyleCnt="0">
        <dgm:presLayoutVars>
          <dgm:dir/>
          <dgm:resizeHandles val="exact"/>
        </dgm:presLayoutVars>
      </dgm:prSet>
      <dgm:spPr/>
    </dgm:pt>
    <dgm:pt modelId="{99C8D54D-24BA-4FA6-9849-452E9E141DBC}" type="pres">
      <dgm:prSet presAssocID="{B796EEE4-1CD6-4FE7-9658-E2DD7542689B}" presName="arrow" presStyleLbl="bgShp" presStyleIdx="0" presStyleCnt="1"/>
      <dgm:spPr/>
    </dgm:pt>
    <dgm:pt modelId="{78D2D1B6-F334-4B48-B272-7419F29AEE23}" type="pres">
      <dgm:prSet presAssocID="{B796EEE4-1CD6-4FE7-9658-E2DD7542689B}" presName="linearProcess" presStyleCnt="0"/>
      <dgm:spPr/>
    </dgm:pt>
    <dgm:pt modelId="{10EB2FF2-5E52-4590-A0BC-10ACE1A1694E}" type="pres">
      <dgm:prSet presAssocID="{D7FE3124-8026-4399-B9E7-021F4541D646}" presName="textNode" presStyleLbl="node1" presStyleIdx="0" presStyleCnt="3">
        <dgm:presLayoutVars>
          <dgm:bulletEnabled val="1"/>
        </dgm:presLayoutVars>
      </dgm:prSet>
      <dgm:spPr/>
    </dgm:pt>
    <dgm:pt modelId="{09B04BE6-0F42-42BF-A2F0-F9B7ECF43294}" type="pres">
      <dgm:prSet presAssocID="{673C4DF9-6BD0-4772-8A64-366233725BF0}" presName="sibTrans" presStyleCnt="0"/>
      <dgm:spPr/>
    </dgm:pt>
    <dgm:pt modelId="{1B26BEA6-74A4-4FD4-B6C5-D3F9F698D094}" type="pres">
      <dgm:prSet presAssocID="{9D5132AB-C251-42F7-A9B3-83CF867D73D7}" presName="textNode" presStyleLbl="node1" presStyleIdx="1" presStyleCnt="3">
        <dgm:presLayoutVars>
          <dgm:bulletEnabled val="1"/>
        </dgm:presLayoutVars>
      </dgm:prSet>
      <dgm:spPr/>
    </dgm:pt>
    <dgm:pt modelId="{D4C529C1-452B-4AC7-826B-2F968C3EFBEA}" type="pres">
      <dgm:prSet presAssocID="{7D7E29ED-FD88-4247-B2C4-46D1891CF8D0}" presName="sibTrans" presStyleCnt="0"/>
      <dgm:spPr/>
    </dgm:pt>
    <dgm:pt modelId="{5FF931FF-AF71-4DA7-B809-3AA33CE5C996}" type="pres">
      <dgm:prSet presAssocID="{914AFCBE-331B-431D-AC75-74C245BE3CB6}" presName="textNode" presStyleLbl="node1" presStyleIdx="2" presStyleCnt="3">
        <dgm:presLayoutVars>
          <dgm:bulletEnabled val="1"/>
        </dgm:presLayoutVars>
      </dgm:prSet>
      <dgm:spPr/>
    </dgm:pt>
  </dgm:ptLst>
  <dgm:cxnLst>
    <dgm:cxn modelId="{BB0FBA12-23AA-4B38-A552-3FECA159FFE6}" type="presOf" srcId="{B796EEE4-1CD6-4FE7-9658-E2DD7542689B}" destId="{4EE1A3C9-7F69-4F86-8F10-F97905160B01}" srcOrd="0" destOrd="0" presId="urn:microsoft.com/office/officeart/2005/8/layout/hProcess9"/>
    <dgm:cxn modelId="{69847D13-1FDD-4C97-ADE7-1B8C53C76175}" srcId="{B796EEE4-1CD6-4FE7-9658-E2DD7542689B}" destId="{9D5132AB-C251-42F7-A9B3-83CF867D73D7}" srcOrd="1" destOrd="0" parTransId="{7FAE4E27-23CF-4890-B247-B3FE85FF273A}" sibTransId="{7D7E29ED-FD88-4247-B2C4-46D1891CF8D0}"/>
    <dgm:cxn modelId="{74977518-D6B0-45FA-ADD8-704D3A80C98E}" srcId="{B796EEE4-1CD6-4FE7-9658-E2DD7542689B}" destId="{914AFCBE-331B-431D-AC75-74C245BE3CB6}" srcOrd="2" destOrd="0" parTransId="{C501FE9E-18A2-4FF5-B5EF-C86729F9C69B}" sibTransId="{E97D8506-EF9E-4AEB-ADD3-30ED4DC14A88}"/>
    <dgm:cxn modelId="{626F828B-680A-44D3-A6CD-27BECB9329BF}" srcId="{B796EEE4-1CD6-4FE7-9658-E2DD7542689B}" destId="{D7FE3124-8026-4399-B9E7-021F4541D646}" srcOrd="0" destOrd="0" parTransId="{98D220BE-1887-4067-9E47-A518F71E6651}" sibTransId="{673C4DF9-6BD0-4772-8A64-366233725BF0}"/>
    <dgm:cxn modelId="{44FF1BB2-74F9-4ED2-B899-294F087C5BAB}" type="presOf" srcId="{9D5132AB-C251-42F7-A9B3-83CF867D73D7}" destId="{1B26BEA6-74A4-4FD4-B6C5-D3F9F698D094}" srcOrd="0" destOrd="0" presId="urn:microsoft.com/office/officeart/2005/8/layout/hProcess9"/>
    <dgm:cxn modelId="{335359B4-CC40-4839-B710-914601EA50F3}" type="presOf" srcId="{914AFCBE-331B-431D-AC75-74C245BE3CB6}" destId="{5FF931FF-AF71-4DA7-B809-3AA33CE5C996}" srcOrd="0" destOrd="0" presId="urn:microsoft.com/office/officeart/2005/8/layout/hProcess9"/>
    <dgm:cxn modelId="{3B840DD6-0A47-4252-8249-87D429728D1B}" type="presOf" srcId="{D7FE3124-8026-4399-B9E7-021F4541D646}" destId="{10EB2FF2-5E52-4590-A0BC-10ACE1A1694E}" srcOrd="0" destOrd="0" presId="urn:microsoft.com/office/officeart/2005/8/layout/hProcess9"/>
    <dgm:cxn modelId="{B37903A8-102B-460D-9E09-88ED57352576}" type="presParOf" srcId="{4EE1A3C9-7F69-4F86-8F10-F97905160B01}" destId="{99C8D54D-24BA-4FA6-9849-452E9E141DBC}" srcOrd="0" destOrd="0" presId="urn:microsoft.com/office/officeart/2005/8/layout/hProcess9"/>
    <dgm:cxn modelId="{3F9061CB-B83D-444C-B72F-2858B506BA58}" type="presParOf" srcId="{4EE1A3C9-7F69-4F86-8F10-F97905160B01}" destId="{78D2D1B6-F334-4B48-B272-7419F29AEE23}" srcOrd="1" destOrd="0" presId="urn:microsoft.com/office/officeart/2005/8/layout/hProcess9"/>
    <dgm:cxn modelId="{4AAECBCC-825C-456D-ADC0-0BEF9CD6E5CB}" type="presParOf" srcId="{78D2D1B6-F334-4B48-B272-7419F29AEE23}" destId="{10EB2FF2-5E52-4590-A0BC-10ACE1A1694E}" srcOrd="0" destOrd="0" presId="urn:microsoft.com/office/officeart/2005/8/layout/hProcess9"/>
    <dgm:cxn modelId="{90D72ED2-3A12-411C-AE56-ADDE8AB48147}" type="presParOf" srcId="{78D2D1B6-F334-4B48-B272-7419F29AEE23}" destId="{09B04BE6-0F42-42BF-A2F0-F9B7ECF43294}" srcOrd="1" destOrd="0" presId="urn:microsoft.com/office/officeart/2005/8/layout/hProcess9"/>
    <dgm:cxn modelId="{DE76CFA2-7906-48C1-8E25-25ECEA3144F6}" type="presParOf" srcId="{78D2D1B6-F334-4B48-B272-7419F29AEE23}" destId="{1B26BEA6-74A4-4FD4-B6C5-D3F9F698D094}" srcOrd="2" destOrd="0" presId="urn:microsoft.com/office/officeart/2005/8/layout/hProcess9"/>
    <dgm:cxn modelId="{9450D16C-5C06-4044-BFED-727DDA9D2312}" type="presParOf" srcId="{78D2D1B6-F334-4B48-B272-7419F29AEE23}" destId="{D4C529C1-452B-4AC7-826B-2F968C3EFBEA}" srcOrd="3" destOrd="0" presId="urn:microsoft.com/office/officeart/2005/8/layout/hProcess9"/>
    <dgm:cxn modelId="{33CB3DCB-259C-4C7E-A328-C7C2E3C4DC25}" type="presParOf" srcId="{78D2D1B6-F334-4B48-B272-7419F29AEE23}" destId="{5FF931FF-AF71-4DA7-B809-3AA33CE5C99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946403" y="0"/>
          <a:ext cx="10725912" cy="522305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96" y="1566915"/>
          <a:ext cx="3889475" cy="20892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e-DE" sz="3400" kern="1200" dirty="0"/>
            <a:t>Level 1</a:t>
          </a:r>
        </a:p>
        <a:p>
          <a:pPr marL="0" lvl="0" indent="0" algn="ctr" defTabSz="1511300">
            <a:lnSpc>
              <a:spcPct val="90000"/>
            </a:lnSpc>
            <a:spcBef>
              <a:spcPct val="0"/>
            </a:spcBef>
            <a:spcAft>
              <a:spcPct val="35000"/>
            </a:spcAft>
            <a:buNone/>
          </a:pPr>
          <a:r>
            <a:rPr lang="de-DE" sz="3400" kern="1200" dirty="0" err="1"/>
            <a:t>Perception</a:t>
          </a:r>
          <a:endParaRPr lang="nb-NO" sz="3400" kern="1200" dirty="0"/>
        </a:p>
      </dsp:txBody>
      <dsp:txXfrm>
        <a:off x="102083" y="1668902"/>
        <a:ext cx="3685501" cy="1885247"/>
      </dsp:txXfrm>
    </dsp:sp>
    <dsp:sp modelId="{D450C82A-820F-4007-8747-D0E34BB1C67A}">
      <dsp:nvSpPr>
        <dsp:cNvPr id="0" name=""/>
        <dsp:cNvSpPr/>
      </dsp:nvSpPr>
      <dsp:spPr>
        <a:xfrm>
          <a:off x="4364622" y="1566915"/>
          <a:ext cx="3889475" cy="2089221"/>
        </a:xfrm>
        <a:prstGeom prst="roundRect">
          <a:avLst/>
        </a:prstGeom>
        <a:solidFill>
          <a:schemeClr val="accent2">
            <a:hueOff val="3040152"/>
            <a:satOff val="32248"/>
            <a:lumOff val="-1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e-DE" sz="3400" kern="1200" dirty="0"/>
            <a:t>Level 2</a:t>
          </a:r>
        </a:p>
        <a:p>
          <a:pPr marL="0" lvl="0" indent="0" algn="ctr" defTabSz="1511300">
            <a:lnSpc>
              <a:spcPct val="90000"/>
            </a:lnSpc>
            <a:spcBef>
              <a:spcPct val="0"/>
            </a:spcBef>
            <a:spcAft>
              <a:spcPct val="35000"/>
            </a:spcAft>
            <a:buNone/>
          </a:pPr>
          <a:r>
            <a:rPr lang="de-DE" sz="3400" kern="1200" dirty="0" err="1"/>
            <a:t>Comprehension</a:t>
          </a:r>
          <a:endParaRPr lang="nb-NO" sz="3400" kern="1200" dirty="0"/>
        </a:p>
      </dsp:txBody>
      <dsp:txXfrm>
        <a:off x="4466609" y="1668902"/>
        <a:ext cx="3685501" cy="1885247"/>
      </dsp:txXfrm>
    </dsp:sp>
    <dsp:sp modelId="{719CB80B-CCE4-41E9-BE0F-69472E79C945}">
      <dsp:nvSpPr>
        <dsp:cNvPr id="0" name=""/>
        <dsp:cNvSpPr/>
      </dsp:nvSpPr>
      <dsp:spPr>
        <a:xfrm>
          <a:off x="8729148" y="1566915"/>
          <a:ext cx="3889475" cy="2089221"/>
        </a:xfrm>
        <a:prstGeom prst="roundRect">
          <a:avLst/>
        </a:prstGeom>
        <a:solidFill>
          <a:schemeClr val="accent2">
            <a:hueOff val="6080304"/>
            <a:satOff val="64496"/>
            <a:lumOff val="-2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de-DE" sz="3400" kern="1200" dirty="0"/>
            <a:t>Level 3</a:t>
          </a:r>
        </a:p>
        <a:p>
          <a:pPr marL="0" lvl="0" indent="0" algn="ctr" defTabSz="1511300">
            <a:lnSpc>
              <a:spcPct val="90000"/>
            </a:lnSpc>
            <a:spcBef>
              <a:spcPct val="0"/>
            </a:spcBef>
            <a:spcAft>
              <a:spcPct val="35000"/>
            </a:spcAft>
            <a:buNone/>
          </a:pPr>
          <a:r>
            <a:rPr lang="de-DE" sz="3400" kern="1200" dirty="0" err="1"/>
            <a:t>Projection</a:t>
          </a:r>
          <a:endParaRPr lang="nb-NO" sz="3400" kern="1200" dirty="0"/>
        </a:p>
      </dsp:txBody>
      <dsp:txXfrm>
        <a:off x="8831135" y="1668902"/>
        <a:ext cx="3685501" cy="1885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519453" y="0"/>
          <a:ext cx="5887140" cy="17672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192258" y="530181"/>
          <a:ext cx="2077814" cy="7069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1</a:t>
          </a:r>
        </a:p>
        <a:p>
          <a:pPr marL="0" lvl="0" indent="0" algn="ctr" defTabSz="666750">
            <a:lnSpc>
              <a:spcPct val="90000"/>
            </a:lnSpc>
            <a:spcBef>
              <a:spcPct val="0"/>
            </a:spcBef>
            <a:spcAft>
              <a:spcPct val="35000"/>
            </a:spcAft>
            <a:buNone/>
          </a:pPr>
          <a:r>
            <a:rPr lang="de-DE" sz="1500" kern="1200" dirty="0" err="1"/>
            <a:t>Perception</a:t>
          </a:r>
          <a:endParaRPr lang="nb-NO" sz="1500" kern="1200" dirty="0"/>
        </a:p>
      </dsp:txBody>
      <dsp:txXfrm>
        <a:off x="226766" y="564689"/>
        <a:ext cx="2008798" cy="637892"/>
      </dsp:txXfrm>
    </dsp:sp>
    <dsp:sp modelId="{D450C82A-820F-4007-8747-D0E34BB1C67A}">
      <dsp:nvSpPr>
        <dsp:cNvPr id="0" name=""/>
        <dsp:cNvSpPr/>
      </dsp:nvSpPr>
      <dsp:spPr>
        <a:xfrm>
          <a:off x="2424116" y="530181"/>
          <a:ext cx="2077814" cy="706908"/>
        </a:xfrm>
        <a:prstGeom prst="roundRect">
          <a:avLst/>
        </a:prstGeom>
        <a:solidFill>
          <a:schemeClr val="accent2">
            <a:hueOff val="3040152"/>
            <a:satOff val="32248"/>
            <a:lumOff val="-1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2</a:t>
          </a:r>
        </a:p>
        <a:p>
          <a:pPr marL="0" lvl="0" indent="0" algn="ctr" defTabSz="666750">
            <a:lnSpc>
              <a:spcPct val="90000"/>
            </a:lnSpc>
            <a:spcBef>
              <a:spcPct val="0"/>
            </a:spcBef>
            <a:spcAft>
              <a:spcPct val="35000"/>
            </a:spcAft>
            <a:buNone/>
          </a:pPr>
          <a:r>
            <a:rPr lang="de-DE" sz="1500" kern="1200" dirty="0" err="1"/>
            <a:t>Comprehension</a:t>
          </a:r>
          <a:endParaRPr lang="nb-NO" sz="1500" kern="1200" dirty="0"/>
        </a:p>
      </dsp:txBody>
      <dsp:txXfrm>
        <a:off x="2458624" y="564689"/>
        <a:ext cx="2008798" cy="637892"/>
      </dsp:txXfrm>
    </dsp:sp>
    <dsp:sp modelId="{719CB80B-CCE4-41E9-BE0F-69472E79C945}">
      <dsp:nvSpPr>
        <dsp:cNvPr id="0" name=""/>
        <dsp:cNvSpPr/>
      </dsp:nvSpPr>
      <dsp:spPr>
        <a:xfrm>
          <a:off x="4655974" y="530181"/>
          <a:ext cx="2077814" cy="706908"/>
        </a:xfrm>
        <a:prstGeom prst="roundRect">
          <a:avLst/>
        </a:prstGeom>
        <a:solidFill>
          <a:schemeClr val="accent2">
            <a:hueOff val="6080304"/>
            <a:satOff val="64496"/>
            <a:lumOff val="-2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3</a:t>
          </a:r>
        </a:p>
        <a:p>
          <a:pPr marL="0" lvl="0" indent="0" algn="ctr" defTabSz="666750">
            <a:lnSpc>
              <a:spcPct val="90000"/>
            </a:lnSpc>
            <a:spcBef>
              <a:spcPct val="0"/>
            </a:spcBef>
            <a:spcAft>
              <a:spcPct val="35000"/>
            </a:spcAft>
            <a:buNone/>
          </a:pPr>
          <a:r>
            <a:rPr lang="de-DE" sz="1500" kern="1200" dirty="0" err="1"/>
            <a:t>Projection</a:t>
          </a:r>
          <a:endParaRPr lang="nb-NO" sz="1500" kern="1200" dirty="0"/>
        </a:p>
      </dsp:txBody>
      <dsp:txXfrm>
        <a:off x="4690482" y="564689"/>
        <a:ext cx="2008798" cy="637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EB7E9-E2E9-4805-816E-0589447BBB1F}">
      <dsp:nvSpPr>
        <dsp:cNvPr id="0" name=""/>
        <dsp:cNvSpPr/>
      </dsp:nvSpPr>
      <dsp:spPr>
        <a:xfrm>
          <a:off x="519453" y="0"/>
          <a:ext cx="5887140" cy="176727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A2F4EC-34B8-4E1A-AD03-63ED703AC7C0}">
      <dsp:nvSpPr>
        <dsp:cNvPr id="0" name=""/>
        <dsp:cNvSpPr/>
      </dsp:nvSpPr>
      <dsp:spPr>
        <a:xfrm>
          <a:off x="192258" y="530181"/>
          <a:ext cx="2077814" cy="70690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1</a:t>
          </a:r>
        </a:p>
        <a:p>
          <a:pPr marL="0" lvl="0" indent="0" algn="ctr" defTabSz="666750">
            <a:lnSpc>
              <a:spcPct val="90000"/>
            </a:lnSpc>
            <a:spcBef>
              <a:spcPct val="0"/>
            </a:spcBef>
            <a:spcAft>
              <a:spcPct val="35000"/>
            </a:spcAft>
            <a:buNone/>
          </a:pPr>
          <a:r>
            <a:rPr lang="de-DE" sz="1500" kern="1200" dirty="0" err="1"/>
            <a:t>Perception</a:t>
          </a:r>
          <a:endParaRPr lang="nb-NO" sz="1500" kern="1200" dirty="0"/>
        </a:p>
      </dsp:txBody>
      <dsp:txXfrm>
        <a:off x="226766" y="564689"/>
        <a:ext cx="2008798" cy="637892"/>
      </dsp:txXfrm>
    </dsp:sp>
    <dsp:sp modelId="{D450C82A-820F-4007-8747-D0E34BB1C67A}">
      <dsp:nvSpPr>
        <dsp:cNvPr id="0" name=""/>
        <dsp:cNvSpPr/>
      </dsp:nvSpPr>
      <dsp:spPr>
        <a:xfrm>
          <a:off x="2424116" y="530181"/>
          <a:ext cx="2077814" cy="706908"/>
        </a:xfrm>
        <a:prstGeom prst="roundRect">
          <a:avLst/>
        </a:prstGeom>
        <a:solidFill>
          <a:schemeClr val="accent2">
            <a:hueOff val="3040152"/>
            <a:satOff val="32248"/>
            <a:lumOff val="-13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2</a:t>
          </a:r>
        </a:p>
        <a:p>
          <a:pPr marL="0" lvl="0" indent="0" algn="ctr" defTabSz="666750">
            <a:lnSpc>
              <a:spcPct val="90000"/>
            </a:lnSpc>
            <a:spcBef>
              <a:spcPct val="0"/>
            </a:spcBef>
            <a:spcAft>
              <a:spcPct val="35000"/>
            </a:spcAft>
            <a:buNone/>
          </a:pPr>
          <a:r>
            <a:rPr lang="de-DE" sz="1500" kern="1200" dirty="0" err="1"/>
            <a:t>Comprehension</a:t>
          </a:r>
          <a:endParaRPr lang="nb-NO" sz="1500" kern="1200" dirty="0"/>
        </a:p>
      </dsp:txBody>
      <dsp:txXfrm>
        <a:off x="2458624" y="564689"/>
        <a:ext cx="2008798" cy="637892"/>
      </dsp:txXfrm>
    </dsp:sp>
    <dsp:sp modelId="{719CB80B-CCE4-41E9-BE0F-69472E79C945}">
      <dsp:nvSpPr>
        <dsp:cNvPr id="0" name=""/>
        <dsp:cNvSpPr/>
      </dsp:nvSpPr>
      <dsp:spPr>
        <a:xfrm>
          <a:off x="4655974" y="530181"/>
          <a:ext cx="2077814" cy="706908"/>
        </a:xfrm>
        <a:prstGeom prst="roundRect">
          <a:avLst/>
        </a:prstGeom>
        <a:solidFill>
          <a:schemeClr val="accent2">
            <a:hueOff val="6080304"/>
            <a:satOff val="64496"/>
            <a:lumOff val="-2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t>Level 3</a:t>
          </a:r>
        </a:p>
        <a:p>
          <a:pPr marL="0" lvl="0" indent="0" algn="ctr" defTabSz="666750">
            <a:lnSpc>
              <a:spcPct val="90000"/>
            </a:lnSpc>
            <a:spcBef>
              <a:spcPct val="0"/>
            </a:spcBef>
            <a:spcAft>
              <a:spcPct val="35000"/>
            </a:spcAft>
            <a:buNone/>
          </a:pPr>
          <a:r>
            <a:rPr lang="de-DE" sz="1500" kern="1200" dirty="0" err="1"/>
            <a:t>Projection</a:t>
          </a:r>
          <a:endParaRPr lang="nb-NO" sz="1500" kern="1200" dirty="0"/>
        </a:p>
      </dsp:txBody>
      <dsp:txXfrm>
        <a:off x="4690482" y="564689"/>
        <a:ext cx="2008798" cy="6378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8D54D-24BA-4FA6-9849-452E9E141DBC}">
      <dsp:nvSpPr>
        <dsp:cNvPr id="0" name=""/>
        <dsp:cNvSpPr/>
      </dsp:nvSpPr>
      <dsp:spPr>
        <a:xfrm>
          <a:off x="645071" y="0"/>
          <a:ext cx="7310814" cy="320607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EB2FF2-5E52-4590-A0BC-10ACE1A1694E}">
      <dsp:nvSpPr>
        <dsp:cNvPr id="0" name=""/>
        <dsp:cNvSpPr/>
      </dsp:nvSpPr>
      <dsp:spPr>
        <a:xfrm>
          <a:off x="4514" y="961822"/>
          <a:ext cx="2709427" cy="1282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Level 1</a:t>
          </a:r>
        </a:p>
        <a:p>
          <a:pPr marL="0" lvl="0" indent="0" algn="ctr" defTabSz="1066800">
            <a:lnSpc>
              <a:spcPct val="90000"/>
            </a:lnSpc>
            <a:spcBef>
              <a:spcPct val="0"/>
            </a:spcBef>
            <a:spcAft>
              <a:spcPct val="35000"/>
            </a:spcAft>
            <a:buNone/>
          </a:pPr>
          <a:r>
            <a:rPr lang="de-DE" sz="2400" kern="1200" dirty="0" err="1"/>
            <a:t>Perception</a:t>
          </a:r>
          <a:endParaRPr lang="nb-NO" sz="2400" kern="1200" dirty="0"/>
        </a:p>
      </dsp:txBody>
      <dsp:txXfrm>
        <a:off x="67117" y="1024425"/>
        <a:ext cx="2584221" cy="1157224"/>
      </dsp:txXfrm>
    </dsp:sp>
    <dsp:sp modelId="{1B26BEA6-74A4-4FD4-B6C5-D3F9F698D094}">
      <dsp:nvSpPr>
        <dsp:cNvPr id="0" name=""/>
        <dsp:cNvSpPr/>
      </dsp:nvSpPr>
      <dsp:spPr>
        <a:xfrm>
          <a:off x="2945765" y="961822"/>
          <a:ext cx="2709427" cy="1282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Level 2</a:t>
          </a:r>
        </a:p>
        <a:p>
          <a:pPr marL="0" lvl="0" indent="0" algn="ctr" defTabSz="1066800">
            <a:lnSpc>
              <a:spcPct val="90000"/>
            </a:lnSpc>
            <a:spcBef>
              <a:spcPct val="0"/>
            </a:spcBef>
            <a:spcAft>
              <a:spcPct val="35000"/>
            </a:spcAft>
            <a:buNone/>
          </a:pPr>
          <a:r>
            <a:rPr lang="de-DE" sz="2400" kern="1200" dirty="0" err="1"/>
            <a:t>Comprehension</a:t>
          </a:r>
          <a:endParaRPr lang="nb-NO" sz="2400" kern="1200" dirty="0"/>
        </a:p>
      </dsp:txBody>
      <dsp:txXfrm>
        <a:off x="3008368" y="1024425"/>
        <a:ext cx="2584221" cy="1157224"/>
      </dsp:txXfrm>
    </dsp:sp>
    <dsp:sp modelId="{5FF931FF-AF71-4DA7-B809-3AA33CE5C996}">
      <dsp:nvSpPr>
        <dsp:cNvPr id="0" name=""/>
        <dsp:cNvSpPr/>
      </dsp:nvSpPr>
      <dsp:spPr>
        <a:xfrm>
          <a:off x="5887015" y="961822"/>
          <a:ext cx="2709427" cy="1282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Level 3</a:t>
          </a:r>
        </a:p>
        <a:p>
          <a:pPr marL="0" lvl="0" indent="0" algn="ctr" defTabSz="1066800">
            <a:lnSpc>
              <a:spcPct val="90000"/>
            </a:lnSpc>
            <a:spcBef>
              <a:spcPct val="0"/>
            </a:spcBef>
            <a:spcAft>
              <a:spcPct val="35000"/>
            </a:spcAft>
            <a:buNone/>
          </a:pPr>
          <a:r>
            <a:rPr lang="de-DE" sz="2400" kern="1200" dirty="0" err="1"/>
            <a:t>Projection</a:t>
          </a:r>
          <a:endParaRPr lang="nb-NO" sz="2400" kern="1200" dirty="0"/>
        </a:p>
      </dsp:txBody>
      <dsp:txXfrm>
        <a:off x="5949618" y="1024425"/>
        <a:ext cx="2584221" cy="11572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47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inc.com/associated-press/sony-ceo-call-to-google-got-interview-out.html"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Situation_awareness#cite_note-:2-1"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en.wikipedia.org/wiki/Situation_awareness#cite_note-7" TargetMode="External"/><Relationship Id="rId4" Type="http://schemas.openxmlformats.org/officeDocument/2006/relationships/hyperlink" Target="https://en.wikipedia.org/wiki/Human_erro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dirty="0"/>
          </a:p>
        </p:txBody>
      </p:sp>
    </p:spTree>
    <p:extLst>
      <p:ext uri="{BB962C8B-B14F-4D97-AF65-F5344CB8AC3E}">
        <p14:creationId xmlns:p14="http://schemas.microsoft.com/office/powerpoint/2010/main" val="2278711158"/>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de-DE" baseline="0"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15</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267885206"/>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16</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00538905"/>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Cecità </a:t>
            </a:r>
            <a:r>
              <a:rPr lang="nb-NO" dirty="0" err="1"/>
              <a:t>da disattenzione</a:t>
            </a:r>
            <a:r>
              <a:rPr lang="nb-NO" dirty="0"/>
              <a:t> </a:t>
            </a:r>
          </a:p>
          <a:p>
            <a:r>
              <a:rPr lang="nb-NO" dirty="0"/>
              <a:t>¨24 </a:t>
            </a:r>
            <a:r>
              <a:rPr lang="nb-NO" dirty="0" err="1"/>
              <a:t>radiologi </a:t>
            </a:r>
            <a:r>
              <a:rPr lang="nb-NO" dirty="0"/>
              <a:t>incaricati di </a:t>
            </a:r>
            <a:r>
              <a:rPr lang="nb-NO" dirty="0" err="1"/>
              <a:t>eseguire </a:t>
            </a:r>
            <a:r>
              <a:rPr lang="nb-NO" dirty="0" err="1"/>
              <a:t>un compito </a:t>
            </a:r>
            <a:r>
              <a:rPr lang="nb-NO" dirty="0" err="1"/>
              <a:t>di rilevamento </a:t>
            </a:r>
            <a:r>
              <a:rPr lang="nb-NO" dirty="0" err="1"/>
              <a:t>di noduli </a:t>
            </a:r>
            <a:r>
              <a:rPr lang="nb-NO" dirty="0" err="1"/>
              <a:t>polmonari</a:t>
            </a:r>
            <a:r>
              <a:rPr lang="nb-NO" dirty="0"/>
              <a:t> </a:t>
            </a:r>
          </a:p>
          <a:p>
            <a:r>
              <a:rPr lang="nb-NO" dirty="0"/>
              <a:t>Un gorilla 48 volte </a:t>
            </a:r>
            <a:r>
              <a:rPr lang="nb-NO" dirty="0" err="1"/>
              <a:t>più grande </a:t>
            </a:r>
            <a:r>
              <a:rPr lang="nb-NO" dirty="0" err="1"/>
              <a:t>di </a:t>
            </a:r>
            <a:r>
              <a:rPr lang="nb-NO" dirty="0"/>
              <a:t>un </a:t>
            </a:r>
            <a:r>
              <a:rPr lang="nb-NO" dirty="0" err="1"/>
              <a:t>nodulo </a:t>
            </a:r>
            <a:r>
              <a:rPr lang="nb-NO" dirty="0" err="1"/>
              <a:t>inserito </a:t>
            </a:r>
            <a:r>
              <a:rPr lang="nb-NO" dirty="0"/>
              <a:t>nell</a:t>
            </a:r>
            <a:r>
              <a:rPr lang="nb-NO" dirty="0"/>
              <a:t>'ultimo caso</a:t>
            </a:r>
          </a:p>
          <a:p>
            <a:r>
              <a:rPr lang="nb-NO" dirty="0"/>
              <a:t>Anche </a:t>
            </a:r>
            <a:r>
              <a:rPr lang="nb-NO" dirty="0" err="1"/>
              <a:t>gli esperti </a:t>
            </a:r>
            <a:r>
              <a:rPr lang="nb-NO" dirty="0" err="1"/>
              <a:t>sono </a:t>
            </a:r>
            <a:r>
              <a:rPr lang="nb-NO" dirty="0"/>
              <a:t>vulnerabili</a:t>
            </a: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17</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274549711"/>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A25517-309D-1C42-8934-5353107E292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18</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586983554"/>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19</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48699244"/>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r>
              <a:rPr lang="nb-NO" sz="1200" b="0" i="0" u="none" strike="noStrike" kern="1200" dirty="0">
                <a:solidFill>
                  <a:schemeClr val="tx1"/>
                </a:solidFill>
                <a:effectLst/>
                <a:latin typeface="+mn-lt"/>
                <a:ea typeface="+mn-ea"/>
                <a:cs typeface="+mn-cs"/>
              </a:rPr>
              <a:t>Figura: </a:t>
            </a:r>
            <a:r>
              <a:rPr lang="nb-NO" sz="1200" b="0" i="0" u="none" strike="noStrike" kern="1200" dirty="0" err="1">
                <a:solidFill>
                  <a:schemeClr val="tx1"/>
                </a:solidFill>
                <a:effectLst/>
                <a:latin typeface="+mn-lt"/>
                <a:ea typeface="+mn-ea"/>
                <a:cs typeface="+mn-cs"/>
              </a:rPr>
              <a:t>Relazione </a:t>
            </a:r>
            <a:r>
              <a:rPr lang="nb-NO" sz="1200" b="0" i="0" u="none" strike="noStrike" kern="1200" dirty="0" err="1">
                <a:solidFill>
                  <a:schemeClr val="tx1"/>
                </a:solidFill>
                <a:effectLst/>
                <a:latin typeface="+mn-lt"/>
                <a:ea typeface="+mn-ea"/>
                <a:cs typeface="+mn-cs"/>
              </a:rPr>
              <a:t>tra </a:t>
            </a:r>
            <a:r>
              <a:rPr lang="nb-NO" sz="1200" b="0" i="0" u="none" strike="noStrike" kern="1200" dirty="0" err="1">
                <a:solidFill>
                  <a:schemeClr val="tx1"/>
                </a:solidFill>
                <a:effectLst/>
                <a:latin typeface="+mn-lt"/>
                <a:ea typeface="+mn-ea"/>
                <a:cs typeface="+mn-cs"/>
              </a:rPr>
              <a:t>modello</a:t>
            </a:r>
            <a:r>
              <a:rPr lang="nb-NO" sz="1200" b="0" i="0" u="none" strike="noStrike" kern="1200" dirty="0">
                <a:solidFill>
                  <a:schemeClr val="tx1"/>
                </a:solidFill>
                <a:effectLst/>
                <a:latin typeface="+mn-lt"/>
                <a:ea typeface="+mn-ea"/>
                <a:cs typeface="+mn-cs"/>
              </a:rPr>
              <a:t> mentale </a:t>
            </a:r>
            <a:r>
              <a:rPr lang="nb-NO" sz="1200" b="0" i="0" u="none" strike="noStrike" kern="1200" dirty="0">
                <a:solidFill>
                  <a:schemeClr val="tx1"/>
                </a:solidFill>
                <a:effectLst/>
                <a:latin typeface="+mn-lt"/>
                <a:ea typeface="+mn-ea"/>
                <a:cs typeface="+mn-cs"/>
              </a:rPr>
              <a:t>e </a:t>
            </a:r>
            <a:r>
              <a:rPr lang="nb-NO" sz="1200" b="0" i="0" u="none" strike="noStrike" kern="1200" dirty="0" err="1">
                <a:solidFill>
                  <a:schemeClr val="tx1"/>
                </a:solidFill>
                <a:effectLst/>
                <a:latin typeface="+mn-lt"/>
                <a:ea typeface="+mn-ea"/>
                <a:cs typeface="+mn-cs"/>
              </a:rPr>
              <a:t>consapevolezza </a:t>
            </a:r>
            <a:r>
              <a:rPr lang="nb-NO" sz="1200" b="0" i="0" u="none" strike="noStrike" kern="1200" dirty="0" err="1">
                <a:solidFill>
                  <a:schemeClr val="tx1"/>
                </a:solidFill>
                <a:effectLst/>
                <a:latin typeface="+mn-lt"/>
                <a:ea typeface="+mn-ea"/>
                <a:cs typeface="+mn-cs"/>
              </a:rPr>
              <a:t>della situazione</a:t>
            </a:r>
            <a:r>
              <a:rPr lang="nb-NO" sz="1200" b="0" i="0" u="none" strike="noStrike" kern="1200" dirty="0" err="1">
                <a:solidFill>
                  <a:schemeClr val="tx1"/>
                </a:solidFill>
                <a:effectLst/>
                <a:latin typeface="+mn-lt"/>
                <a:ea typeface="+mn-ea"/>
                <a:cs typeface="+mn-cs"/>
              </a:rPr>
              <a:t>, Endsley</a:t>
            </a:r>
            <a:r>
              <a:rPr lang="nb-NO" sz="1200" b="0" i="0" u="none" strike="noStrike" kern="1200" dirty="0">
                <a:solidFill>
                  <a:schemeClr val="tx1"/>
                </a:solidFill>
                <a:effectLst/>
                <a:latin typeface="+mn-lt"/>
                <a:ea typeface="+mn-ea"/>
                <a:cs typeface="+mn-cs"/>
              </a:rPr>
              <a:t>, M. R. (2015). </a:t>
            </a:r>
            <a:r>
              <a:rPr lang="nb-NO" sz="1200" b="0" i="0" u="none" strike="noStrike" kern="1200" dirty="0" err="1">
                <a:solidFill>
                  <a:schemeClr val="tx1"/>
                </a:solidFill>
                <a:effectLst/>
                <a:latin typeface="+mn-lt"/>
                <a:ea typeface="+mn-ea"/>
                <a:cs typeface="+mn-cs"/>
              </a:rPr>
              <a:t>Riflessioni</a:t>
            </a:r>
            <a:r>
              <a:rPr lang="nb-NO" sz="1200" b="0" i="0" u="none" strike="noStrike" kern="1200" dirty="0">
                <a:solidFill>
                  <a:schemeClr val="tx1"/>
                </a:solidFill>
                <a:effectLst/>
                <a:latin typeface="+mn-lt"/>
                <a:ea typeface="+mn-ea"/>
                <a:cs typeface="+mn-cs"/>
              </a:rPr>
              <a:t> finali</a:t>
            </a:r>
            <a:r>
              <a:rPr lang="nb-NO" sz="1200" b="0" i="0" u="none" strike="noStrike" kern="1200" dirty="0">
                <a:solidFill>
                  <a:schemeClr val="tx1"/>
                </a:solidFill>
                <a:effectLst/>
                <a:latin typeface="+mn-lt"/>
                <a:ea typeface="+mn-ea"/>
                <a:cs typeface="+mn-cs"/>
              </a:rPr>
              <a:t>: </a:t>
            </a:r>
            <a:r>
              <a:rPr lang="nb-NO" sz="1200" b="0" i="0" u="none" strike="noStrike" kern="1200" dirty="0" err="1">
                <a:solidFill>
                  <a:schemeClr val="tx1"/>
                </a:solidFill>
                <a:effectLst/>
                <a:latin typeface="+mn-lt"/>
                <a:ea typeface="+mn-ea"/>
                <a:cs typeface="+mn-cs"/>
              </a:rPr>
              <a:t>modelli </a:t>
            </a:r>
            <a:r>
              <a:rPr lang="nb-NO" sz="1200" b="0" i="0" u="none" strike="noStrike" kern="1200" dirty="0">
                <a:solidFill>
                  <a:schemeClr val="tx1"/>
                </a:solidFill>
                <a:effectLst/>
                <a:latin typeface="+mn-lt"/>
                <a:ea typeface="+mn-ea"/>
                <a:cs typeface="+mn-cs"/>
              </a:rPr>
              <a:t>e </a:t>
            </a:r>
            <a:r>
              <a:rPr lang="nb-NO" sz="1200" b="0" i="0" u="none" strike="noStrike" kern="1200" dirty="0" err="1">
                <a:solidFill>
                  <a:schemeClr val="tx1"/>
                </a:solidFill>
                <a:effectLst/>
                <a:latin typeface="+mn-lt"/>
                <a:ea typeface="+mn-ea"/>
                <a:cs typeface="+mn-cs"/>
              </a:rPr>
              <a:t>misure </a:t>
            </a:r>
            <a:r>
              <a:rPr lang="nb-NO" sz="1200" b="0" i="0" u="none" strike="noStrike" kern="1200" dirty="0" err="1">
                <a:solidFill>
                  <a:schemeClr val="tx1"/>
                </a:solidFill>
                <a:effectLst/>
                <a:latin typeface="+mn-lt"/>
                <a:ea typeface="+mn-ea"/>
                <a:cs typeface="+mn-cs"/>
              </a:rPr>
              <a:t>di consapevolezza </a:t>
            </a:r>
            <a:r>
              <a:rPr lang="nb-NO" sz="1200" b="0" i="0" u="none" strike="noStrike" kern="1200" dirty="0" err="1">
                <a:solidFill>
                  <a:schemeClr val="tx1"/>
                </a:solidFill>
                <a:effectLst/>
                <a:latin typeface="+mn-lt"/>
                <a:ea typeface="+mn-ea"/>
                <a:cs typeface="+mn-cs"/>
              </a:rPr>
              <a:t>della situazione</a:t>
            </a:r>
            <a:r>
              <a:rPr lang="nb-NO" sz="1200" b="0" i="0" u="none" strike="noStrike" kern="1200" dirty="0">
                <a:solidFill>
                  <a:schemeClr val="tx1"/>
                </a:solidFill>
                <a:effectLst/>
                <a:latin typeface="+mn-lt"/>
                <a:ea typeface="+mn-ea"/>
                <a:cs typeface="+mn-cs"/>
              </a:rPr>
              <a:t>. </a:t>
            </a:r>
            <a:r>
              <a:rPr lang="nb-NO" sz="1200" b="0" i="1" u="none" strike="noStrike" kern="1200" dirty="0">
                <a:solidFill>
                  <a:schemeClr val="tx1"/>
                </a:solidFill>
                <a:effectLst/>
                <a:latin typeface="+mn-lt"/>
                <a:ea typeface="+mn-ea"/>
                <a:cs typeface="+mn-cs"/>
              </a:rPr>
              <a:t>Journal of </a:t>
            </a:r>
            <a:r>
              <a:rPr lang="nb-NO" sz="1200" b="0" i="1" u="none" strike="noStrike" kern="1200" dirty="0" err="1">
                <a:solidFill>
                  <a:schemeClr val="tx1"/>
                </a:solidFill>
                <a:effectLst/>
                <a:latin typeface="+mn-lt"/>
                <a:ea typeface="+mn-ea"/>
                <a:cs typeface="+mn-cs"/>
              </a:rPr>
              <a:t>Cognitive </a:t>
            </a:r>
            <a:r>
              <a:rPr lang="nb-NO" sz="1200" b="0" i="1" u="none" strike="noStrike" kern="1200" dirty="0">
                <a:solidFill>
                  <a:schemeClr val="tx1"/>
                </a:solidFill>
                <a:effectLst/>
                <a:latin typeface="+mn-lt"/>
                <a:ea typeface="+mn-ea"/>
                <a:cs typeface="+mn-cs"/>
              </a:rPr>
              <a:t>Engineering and </a:t>
            </a:r>
            <a:r>
              <a:rPr lang="nb-NO" sz="1200" b="0" i="1" u="none" strike="noStrike" kern="1200" dirty="0" err="1">
                <a:solidFill>
                  <a:schemeClr val="tx1"/>
                </a:solidFill>
                <a:effectLst/>
                <a:latin typeface="+mn-lt"/>
                <a:ea typeface="+mn-ea"/>
                <a:cs typeface="+mn-cs"/>
              </a:rPr>
              <a:t>Decision </a:t>
            </a:r>
            <a:r>
              <a:rPr lang="nb-NO" sz="1200" b="0" i="1" u="none" strike="noStrike" kern="1200" dirty="0" err="1">
                <a:solidFill>
                  <a:schemeClr val="tx1"/>
                </a:solidFill>
                <a:effectLst/>
                <a:latin typeface="+mn-lt"/>
                <a:ea typeface="+mn-ea"/>
                <a:cs typeface="+mn-cs"/>
              </a:rPr>
              <a:t>Making</a:t>
            </a:r>
            <a:r>
              <a:rPr lang="nb-NO" sz="1200" b="0" i="0" u="none" strike="noStrike" kern="1200" dirty="0">
                <a:solidFill>
                  <a:schemeClr val="tx1"/>
                </a:solidFill>
                <a:effectLst/>
                <a:latin typeface="+mn-lt"/>
                <a:ea typeface="+mn-ea"/>
                <a:cs typeface="+mn-cs"/>
              </a:rPr>
              <a:t>,</a:t>
            </a:r>
            <a:r>
              <a:rPr lang="nb-NO" sz="1200" b="0" i="1" u="none" strike="noStrike" kern="1200" dirty="0">
                <a:solidFill>
                  <a:schemeClr val="tx1"/>
                </a:solidFill>
                <a:effectLst/>
                <a:latin typeface="+mn-lt"/>
                <a:ea typeface="+mn-ea"/>
                <a:cs typeface="+mn-cs"/>
              </a:rPr>
              <a:t> 9</a:t>
            </a:r>
            <a:r>
              <a:rPr lang="nb-NO" sz="1200" b="0" i="0" u="none" strike="noStrike" kern="1200" dirty="0">
                <a:solidFill>
                  <a:schemeClr val="tx1"/>
                </a:solidFill>
                <a:effectLst/>
                <a:latin typeface="+mn-lt"/>
                <a:ea typeface="+mn-ea"/>
                <a:cs typeface="+mn-cs"/>
              </a:rPr>
              <a:t>(1), 101-111.</a:t>
            </a:r>
            <a:endParaRPr lang="nb-NO" b="0" dirty="0">
              <a:effectLst/>
            </a:endParaRPr>
          </a:p>
          <a:p>
            <a:pPr rtl="0"/>
            <a:br>
              <a:rPr lang="nb-NO" b="0" dirty="0">
                <a:effectLst/>
              </a:rPr>
            </a:br>
            <a:r>
              <a:rPr lang="nb-NO" sz="1200" b="0" i="0" u="none" strike="noStrike" kern="1200" dirty="0" err="1">
                <a:solidFill>
                  <a:schemeClr val="tx1"/>
                </a:solidFill>
                <a:effectLst/>
                <a:latin typeface="+mn-lt"/>
                <a:ea typeface="+mn-ea"/>
                <a:cs typeface="+mn-cs"/>
              </a:rPr>
              <a:t>Tabella</a:t>
            </a:r>
            <a:r>
              <a:rPr lang="nb-NO" sz="1200" b="0" i="0" u="none" strike="noStrike" kern="1200" dirty="0">
                <a:solidFill>
                  <a:schemeClr val="tx1"/>
                </a:solidFill>
                <a:effectLst/>
                <a:latin typeface="+mn-lt"/>
                <a:ea typeface="+mn-ea"/>
                <a:cs typeface="+mn-cs"/>
              </a:rPr>
              <a:t>: Mathieu, J. E., </a:t>
            </a:r>
            <a:r>
              <a:rPr lang="nb-NO" sz="1200" b="0" i="0" u="none" strike="noStrike" kern="1200" dirty="0" err="1">
                <a:solidFill>
                  <a:schemeClr val="tx1"/>
                </a:solidFill>
                <a:effectLst/>
                <a:latin typeface="+mn-lt"/>
                <a:ea typeface="+mn-ea"/>
                <a:cs typeface="+mn-cs"/>
              </a:rPr>
              <a:t>Heffner</a:t>
            </a:r>
            <a:r>
              <a:rPr lang="nb-NO" sz="1200" b="0" i="0" u="none" strike="noStrike" kern="1200" dirty="0">
                <a:solidFill>
                  <a:schemeClr val="tx1"/>
                </a:solidFill>
                <a:effectLst/>
                <a:latin typeface="+mn-lt"/>
                <a:ea typeface="+mn-ea"/>
                <a:cs typeface="+mn-cs"/>
              </a:rPr>
              <a:t>, T. S., Goodwin, G. F., Salas, E., &amp; Cannon-Bowers, J. A. (2000). </a:t>
            </a:r>
            <a:r>
              <a:rPr lang="nb-NO" sz="1200" b="0" i="0" u="none" strike="noStrike" kern="1200" dirty="0" err="1">
                <a:solidFill>
                  <a:schemeClr val="tx1"/>
                </a:solidFill>
                <a:effectLst/>
                <a:latin typeface="+mn-lt"/>
                <a:ea typeface="+mn-ea"/>
                <a:cs typeface="+mn-cs"/>
              </a:rPr>
              <a:t>L'influenza </a:t>
            </a:r>
            <a:r>
              <a:rPr lang="nb-NO" sz="1200" b="0" i="0" u="none" strike="noStrike" kern="1200" dirty="0">
                <a:solidFill>
                  <a:schemeClr val="tx1"/>
                </a:solidFill>
                <a:effectLst/>
                <a:latin typeface="+mn-lt"/>
                <a:ea typeface="+mn-ea"/>
                <a:cs typeface="+mn-cs"/>
              </a:rPr>
              <a:t>dei </a:t>
            </a:r>
            <a:r>
              <a:rPr lang="nb-NO" sz="1200" b="0" i="0" u="none" strike="noStrike" kern="1200" dirty="0" err="1">
                <a:solidFill>
                  <a:schemeClr val="tx1"/>
                </a:solidFill>
                <a:effectLst/>
                <a:latin typeface="+mn-lt"/>
                <a:ea typeface="+mn-ea"/>
                <a:cs typeface="+mn-cs"/>
              </a:rPr>
              <a:t>modelli</a:t>
            </a:r>
            <a:r>
              <a:rPr lang="nb-NO" sz="1200" b="0" i="0" u="none" strike="noStrike" kern="1200" dirty="0">
                <a:solidFill>
                  <a:schemeClr val="tx1"/>
                </a:solidFill>
                <a:effectLst/>
                <a:latin typeface="+mn-lt"/>
                <a:ea typeface="+mn-ea"/>
                <a:cs typeface="+mn-cs"/>
              </a:rPr>
              <a:t> mentali </a:t>
            </a:r>
            <a:r>
              <a:rPr lang="nb-NO" sz="1200" b="0" i="0" u="none" strike="noStrike" kern="1200" dirty="0" err="1">
                <a:solidFill>
                  <a:schemeClr val="tx1"/>
                </a:solidFill>
                <a:effectLst/>
                <a:latin typeface="+mn-lt"/>
                <a:ea typeface="+mn-ea"/>
                <a:cs typeface="+mn-cs"/>
              </a:rPr>
              <a:t>condivisi </a:t>
            </a:r>
            <a:r>
              <a:rPr lang="nb-NO" sz="1200" b="0" i="0" u="none" strike="noStrike" kern="1200" dirty="0" err="1">
                <a:solidFill>
                  <a:schemeClr val="tx1"/>
                </a:solidFill>
                <a:effectLst/>
                <a:latin typeface="+mn-lt"/>
                <a:ea typeface="+mn-ea"/>
                <a:cs typeface="+mn-cs"/>
              </a:rPr>
              <a:t>sul </a:t>
            </a:r>
            <a:r>
              <a:rPr lang="nb-NO" sz="1200" b="0" i="0" u="none" strike="noStrike" kern="1200" dirty="0" err="1">
                <a:solidFill>
                  <a:schemeClr val="tx1"/>
                </a:solidFill>
                <a:effectLst/>
                <a:latin typeface="+mn-lt"/>
                <a:ea typeface="+mn-ea"/>
                <a:cs typeface="+mn-cs"/>
              </a:rPr>
              <a:t>processo </a:t>
            </a:r>
            <a:r>
              <a:rPr lang="nb-NO" sz="1200" b="0" i="0" u="none" strike="noStrike" kern="1200" dirty="0">
                <a:solidFill>
                  <a:schemeClr val="tx1"/>
                </a:solidFill>
                <a:effectLst/>
                <a:latin typeface="+mn-lt"/>
                <a:ea typeface="+mn-ea"/>
                <a:cs typeface="+mn-cs"/>
              </a:rPr>
              <a:t>e sulle prestazioni </a:t>
            </a:r>
            <a:r>
              <a:rPr lang="nb-NO" sz="1200" b="0" i="0" u="none" strike="noStrike" kern="1200" dirty="0">
                <a:solidFill>
                  <a:schemeClr val="tx1"/>
                </a:solidFill>
                <a:effectLst/>
                <a:latin typeface="+mn-lt"/>
                <a:ea typeface="+mn-ea"/>
                <a:cs typeface="+mn-cs"/>
              </a:rPr>
              <a:t>del team</a:t>
            </a:r>
            <a:r>
              <a:rPr lang="nb-NO" sz="1200" b="0" i="0" u="none" strike="noStrike" kern="1200" dirty="0">
                <a:solidFill>
                  <a:schemeClr val="tx1"/>
                </a:solidFill>
                <a:effectLst/>
                <a:latin typeface="+mn-lt"/>
                <a:ea typeface="+mn-ea"/>
                <a:cs typeface="+mn-cs"/>
              </a:rPr>
              <a:t>. </a:t>
            </a:r>
            <a:r>
              <a:rPr lang="nb-NO" sz="1200" b="0" i="1" u="none" strike="noStrike" kern="1200" dirty="0">
                <a:solidFill>
                  <a:schemeClr val="tx1"/>
                </a:solidFill>
                <a:effectLst/>
                <a:latin typeface="+mn-lt"/>
                <a:ea typeface="+mn-ea"/>
                <a:cs typeface="+mn-cs"/>
              </a:rPr>
              <a:t>Journal of </a:t>
            </a:r>
            <a:r>
              <a:rPr lang="nb-NO" sz="1200" b="0" i="1" u="none" strike="noStrike" kern="1200" dirty="0" err="1">
                <a:solidFill>
                  <a:schemeClr val="tx1"/>
                </a:solidFill>
                <a:effectLst/>
                <a:latin typeface="+mn-lt"/>
                <a:ea typeface="+mn-ea"/>
                <a:cs typeface="+mn-cs"/>
              </a:rPr>
              <a:t>applied </a:t>
            </a:r>
            <a:r>
              <a:rPr lang="nb-NO" sz="1200" b="0" i="1" u="none" strike="noStrike" kern="1200" dirty="0" err="1">
                <a:solidFill>
                  <a:schemeClr val="tx1"/>
                </a:solidFill>
                <a:effectLst/>
                <a:latin typeface="+mn-lt"/>
                <a:ea typeface="+mn-ea"/>
                <a:cs typeface="+mn-cs"/>
              </a:rPr>
              <a:t>psychology</a:t>
            </a:r>
            <a:r>
              <a:rPr lang="nb-NO" sz="1200" b="0" i="0" u="none" strike="noStrike" kern="1200" dirty="0">
                <a:solidFill>
                  <a:schemeClr val="tx1"/>
                </a:solidFill>
                <a:effectLst/>
                <a:latin typeface="+mn-lt"/>
                <a:ea typeface="+mn-ea"/>
                <a:cs typeface="+mn-cs"/>
              </a:rPr>
              <a:t>,</a:t>
            </a:r>
            <a:r>
              <a:rPr lang="nb-NO" sz="1200" b="0" i="1" u="none" strike="noStrike" kern="1200" dirty="0">
                <a:solidFill>
                  <a:schemeClr val="tx1"/>
                </a:solidFill>
                <a:effectLst/>
                <a:latin typeface="+mn-lt"/>
                <a:ea typeface="+mn-ea"/>
                <a:cs typeface="+mn-cs"/>
              </a:rPr>
              <a:t> 85</a:t>
            </a:r>
            <a:r>
              <a:rPr lang="nb-NO" sz="1200" b="0" i="0" u="none" strike="noStrike" kern="1200" dirty="0">
                <a:solidFill>
                  <a:schemeClr val="tx1"/>
                </a:solidFill>
                <a:effectLst/>
                <a:latin typeface="+mn-lt"/>
                <a:ea typeface="+mn-ea"/>
                <a:cs typeface="+mn-cs"/>
              </a:rPr>
              <a:t>(2), 273.</a:t>
            </a:r>
            <a:endParaRPr lang="nb-NO" b="0" dirty="0">
              <a:effectLst/>
            </a:endParaRPr>
          </a:p>
          <a:p>
            <a:br>
              <a:rPr lang="nb-NO" b="0" dirty="0">
                <a:effectLst/>
              </a:rPr>
            </a:br>
            <a:endParaRPr lang="nb-NO" b="0" dirty="0">
              <a:effectLst/>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C31968-C942-0A4A-A985-4800B9457E60}"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20</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320103884"/>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L'HS è un </a:t>
            </a:r>
            <a:r>
              <a:rPr lang="en-GB" sz="1200" kern="1200" dirty="0">
                <a:solidFill>
                  <a:schemeClr val="tx1"/>
                </a:solidFill>
                <a:effectLst/>
                <a:latin typeface="+mn-lt"/>
                <a:ea typeface="+mn-ea"/>
                <a:cs typeface="+mn-cs"/>
              </a:rPr>
              <a:t>modello macrocognitivo che descrive funzioni e processi in un quadro concettuale che mappa i processi cognitivi lungo </a:t>
            </a:r>
            <a:r>
              <a:rPr lang="en-GB" dirty="0" err="1"/>
              <a:t>dimensioni</a:t>
            </a:r>
            <a:r>
              <a:rPr lang="en-GB" sz="1200" kern="1200" dirty="0">
                <a:solidFill>
                  <a:schemeClr val="tx1"/>
                </a:solidFill>
                <a:effectLst/>
                <a:latin typeface="+mn-lt"/>
                <a:ea typeface="+mn-ea"/>
                <a:cs typeface="+mn-cs"/>
              </a:rPr>
              <a:t> cyber-fisiche e tattico-strategiche</a:t>
            </a:r>
            <a:r>
              <a:rPr lang="en-GB" dirty="0"/>
              <a:t>. La macrocognizione è nata dall'esigenza di affrontare l'ampia varietà di processi cognitivi in un contesto naturale (Fiore et al., 2010; Hoffman &amp; </a:t>
            </a:r>
            <a:r>
              <a:rPr lang="en-GB" dirty="0" err="1"/>
              <a:t>Mcneese</a:t>
            </a:r>
            <a:r>
              <a:rPr lang="en-GB" dirty="0"/>
              <a:t>, 2009). La macrocognizione è soggetta a una varietà di definizioni che si assomigliano tra loro per la comunanza di spiegare la cognizione in ambienti naturali e successivamente come "l'adattamento alla complessità" (Hoffman &amp; </a:t>
            </a:r>
            <a:r>
              <a:rPr lang="en-GB" dirty="0" err="1"/>
              <a:t>McNeese</a:t>
            </a:r>
            <a:r>
              <a:rPr lang="en-GB" dirty="0"/>
              <a:t>, 2009;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Ciò aiuta a comprendere la complessità ambientale e il comportamento degli operatori. L'esperienza attuale derivante dallo svolgimento di questi esercizi ha implicazioni per la futura istruzione e formazione degli operatori.</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Attualmente non esiste un consenso su come valutare le prestazioni dei team in un contesto di operazioni informatiche (Forsythe et al., 2013). Ciò può essere dovuto alla comprensione limitata dei processi di team nel complesso ambiente di risoluzione dei problemi del dominio informatico, quando vengono valutati rispetto alla ricerca esistente sui "team" che è generalmente considerata imperfetta e limitata (Fiore et al, 2010). Pertanto, dobbiamo presumere che le buone prestazioni di un team non possano essere valutate semplicemente in base al team che ha catturato per primo la bandiera. Riteniamo invece che sia necessario indagare i processi di team nelle esercitazioni di difesa informatica come percorso per valutare il team e giudicare le prestazioni.</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Sebbene </a:t>
            </a:r>
            <a:r>
              <a:rPr lang="en-GB" sz="1200" kern="1200" dirty="0" err="1">
                <a:solidFill>
                  <a:schemeClr val="tx1"/>
                </a:solidFill>
                <a:effectLst/>
                <a:latin typeface="+mn-lt"/>
                <a:ea typeface="+mn-ea"/>
                <a:cs typeface="+mn-cs"/>
              </a:rPr>
              <a:t>il sensemaking </a:t>
            </a:r>
            <a:r>
              <a:rPr lang="en-GB" sz="1200" kern="1200" dirty="0">
                <a:solidFill>
                  <a:schemeClr val="tx1"/>
                </a:solidFill>
                <a:effectLst/>
                <a:latin typeface="+mn-lt"/>
                <a:ea typeface="+mn-ea"/>
                <a:cs typeface="+mn-cs"/>
              </a:rPr>
              <a:t>sia considerato un processo di macrocognizione (Klein et al., 2003), nel contesto informatico si basa su uno stato di consapevolezza della situazione informatica. Tuttavia, può presentare diverse sovrapposizioni con la metacognizione. Mentre gli esperti fanno ampio affidamento sul riconoscimento dei modelli nel loro ambiente nella maggior parte dei domini, ciò </a:t>
            </a:r>
            <a:r>
              <a:rPr lang="en-GB" sz="1200" kern="1200" baseline="0" dirty="0">
                <a:solidFill>
                  <a:schemeClr val="tx1"/>
                </a:solidFill>
                <a:effectLst/>
                <a:latin typeface="+mn-lt"/>
                <a:ea typeface="+mn-ea"/>
                <a:cs typeface="+mn-cs"/>
              </a:rPr>
              <a:t>non vale per </a:t>
            </a:r>
            <a:r>
              <a:rPr lang="en-GB" sz="1200" kern="1200" baseline="0" dirty="0">
                <a:solidFill>
                  <a:schemeClr val="tx1"/>
                </a:solidFill>
                <a:effectLst/>
                <a:latin typeface="+mn-lt"/>
                <a:ea typeface="+mn-ea"/>
                <a:cs typeface="+mn-cs"/>
              </a:rPr>
              <a:t>le operazioni </a:t>
            </a:r>
            <a:r>
              <a:rPr lang="en-GB" sz="1200" kern="1200" dirty="0">
                <a:solidFill>
                  <a:schemeClr val="tx1"/>
                </a:solidFill>
                <a:effectLst/>
                <a:latin typeface="+mn-lt"/>
                <a:ea typeface="+mn-ea"/>
                <a:cs typeface="+mn-cs"/>
              </a:rPr>
              <a:t>informatiche</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Probabilmente </a:t>
            </a:r>
            <a:r>
              <a:rPr lang="en-GB" sz="1200" kern="1200" baseline="0" dirty="0">
                <a:solidFill>
                  <a:schemeClr val="tx1"/>
                </a:solidFill>
                <a:effectLst/>
                <a:latin typeface="+mn-lt"/>
                <a:ea typeface="+mn-ea"/>
                <a:cs typeface="+mn-cs"/>
              </a:rPr>
              <a:t>si </a:t>
            </a:r>
            <a:r>
              <a:rPr lang="en-GB" sz="1200" kern="1200" dirty="0">
                <a:solidFill>
                  <a:schemeClr val="tx1"/>
                </a:solidFill>
                <a:effectLst/>
                <a:latin typeface="+mn-lt"/>
                <a:ea typeface="+mn-ea"/>
                <a:cs typeface="+mn-cs"/>
              </a:rPr>
              <a:t>dovrebbe adottare </a:t>
            </a:r>
            <a:r>
              <a:rPr lang="en-GB" sz="1200" b="1" kern="1200" dirty="0">
                <a:solidFill>
                  <a:schemeClr val="tx1"/>
                </a:solidFill>
                <a:effectLst/>
                <a:latin typeface="+mn-lt"/>
                <a:ea typeface="+mn-ea"/>
                <a:cs typeface="+mn-cs"/>
              </a:rPr>
              <a:t>una </a:t>
            </a:r>
            <a:r>
              <a:rPr lang="en-GB" sz="1200" kern="1200" dirty="0">
                <a:solidFill>
                  <a:schemeClr val="tx1"/>
                </a:solidFill>
                <a:effectLst/>
                <a:latin typeface="+mn-lt"/>
                <a:ea typeface="+mn-ea"/>
                <a:cs typeface="+mn-cs"/>
              </a:rPr>
              <a:t>"strategia</a:t>
            </a:r>
            <a:r>
              <a:rPr lang="en-GB" sz="1200" b="1" kern="1200" dirty="0">
                <a:solidFill>
                  <a:schemeClr val="tx1"/>
                </a:solidFill>
                <a:effectLst/>
                <a:latin typeface="+mn-lt"/>
                <a:ea typeface="+mn-ea"/>
                <a:cs typeface="+mn-cs"/>
              </a:rPr>
              <a:t> decisionale basata sul riconoscimento </a:t>
            </a:r>
            <a:r>
              <a:rPr lang="en-GB" sz="1200" kern="1200" dirty="0">
                <a:solidFill>
                  <a:schemeClr val="tx1"/>
                </a:solidFill>
                <a:effectLst/>
                <a:latin typeface="+mn-lt"/>
                <a:ea typeface="+mn-ea"/>
                <a:cs typeface="+mn-cs"/>
              </a:rPr>
              <a:t>complesso" (Klein &amp; Klinger, 1991), il cui presupposto è che la situazione non corrisponda alle esperienze precedenti degli esperti. Pertanto, gli esperti non possono applicare direttamente il processo decisionale basato sul riconoscimento, il che significa che sono </a:t>
            </a:r>
            <a:r>
              <a:rPr lang="en-GB" sz="1200" b="1" kern="1200" dirty="0">
                <a:solidFill>
                  <a:schemeClr val="tx1"/>
                </a:solidFill>
                <a:effectLst/>
                <a:latin typeface="+mn-lt"/>
                <a:ea typeface="+mn-ea"/>
                <a:cs typeface="+mn-cs"/>
              </a:rPr>
              <a:t>tenuti ad apprendere e scoprire nuove conoscenze ed esplorare modi nuovi e adattabili per affrontare la questione attuale. </a:t>
            </a:r>
            <a:r>
              <a:rPr lang="en-GB" sz="1200" kern="1200" dirty="0">
                <a:solidFill>
                  <a:schemeClr val="tx1"/>
                </a:solidFill>
                <a:effectLst/>
                <a:latin typeface="+mn-lt"/>
                <a:ea typeface="+mn-ea"/>
                <a:cs typeface="+mn-cs"/>
              </a:rPr>
              <a:t>Ciò modifica il modo in cui deve essere condotta la ricerca di gruppo. Il quadro dello spazio ibrido è appropriato per acquisire una comprensione cyber-fisica e </a:t>
            </a:r>
            <a:r>
              <a:rPr lang="en-GB" sz="1200" kern="1200" baseline="0" dirty="0">
                <a:solidFill>
                  <a:schemeClr val="tx1"/>
                </a:solidFill>
                <a:effectLst/>
                <a:latin typeface="+mn-lt"/>
                <a:ea typeface="+mn-ea"/>
                <a:cs typeface="+mn-cs"/>
              </a:rPr>
              <a:t>dei sistemi </a:t>
            </a:r>
            <a:r>
              <a:rPr lang="en-GB" sz="1200" kern="1200" dirty="0">
                <a:solidFill>
                  <a:schemeClr val="tx1"/>
                </a:solidFill>
                <a:effectLst/>
                <a:latin typeface="+mn-lt"/>
                <a:ea typeface="+mn-ea"/>
                <a:cs typeface="+mn-cs"/>
              </a:rPr>
              <a:t>socio-tecnici complessi</a:t>
            </a:r>
            <a:r>
              <a:rPr lang="en-GB" sz="120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Mentre i precedenti tentativi di comprendere l'individuazione dei problemi sono stati più incrementali verso una soglia di individuazione, i domini più complessi sembrano trarre vantaggio da abilità cognitive di livello superiore come la riconcettualizzazione </a:t>
            </a:r>
            <a:r>
              <a:rPr lang="en-GB" sz="1200" kern="1200" dirty="0">
                <a:solidFill>
                  <a:schemeClr val="tx1"/>
                </a:solidFill>
                <a:effectLst/>
                <a:latin typeface="+mn-lt"/>
                <a:ea typeface="+mn-ea"/>
                <a:cs typeface="+mn-cs"/>
              </a:rPr>
              <a:t>(Hoffman &amp; Shattuck, 2006; Klein et al., 1999).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Mentre il quadro concettuale dello spazio ibrido (Jøsok et al., 2016) descrive l'ambiente in cui operano i team informatici, il quadro macrocognitivo (</a:t>
            </a:r>
            <a:r>
              <a:rPr lang="en-GB" sz="1200" kern="1200" dirty="0" err="1">
                <a:solidFill>
                  <a:schemeClr val="tx1"/>
                </a:solidFill>
                <a:effectLst/>
                <a:latin typeface="+mn-lt"/>
                <a:ea typeface="+mn-ea"/>
                <a:cs typeface="+mn-cs"/>
              </a:rPr>
              <a:t>Schraagen </a:t>
            </a:r>
            <a:r>
              <a:rPr lang="en-GB" sz="1200" kern="1200" dirty="0">
                <a:solidFill>
                  <a:schemeClr val="tx1"/>
                </a:solidFill>
                <a:effectLst/>
                <a:latin typeface="+mn-lt"/>
                <a:ea typeface="+mn-ea"/>
                <a:cs typeface="+mn-cs"/>
              </a:rPr>
              <a:t>et al., 2008) aggiunge la comprensione delle funzioni e dei processi che gli individui e i team svolgono all'interno di questo spazio. Le conoscenze acquisite dall'osservazione e dallo studio della cognizione in contesti naturalistici in un contesto di operazioni informatiche (D'Amico, Whitley, </a:t>
            </a:r>
            <a:r>
              <a:rPr lang="en-GB" sz="1200" kern="1200" dirty="0" err="1">
                <a:solidFill>
                  <a:schemeClr val="tx1"/>
                </a:solidFill>
                <a:effectLst/>
                <a:latin typeface="+mn-lt"/>
                <a:ea typeface="+mn-ea"/>
                <a:cs typeface="+mn-cs"/>
              </a:rPr>
              <a:t>Tesone</a:t>
            </a:r>
            <a:r>
              <a:rPr lang="en-GB" sz="1200" kern="1200" dirty="0">
                <a:solidFill>
                  <a:schemeClr val="tx1"/>
                </a:solidFill>
                <a:effectLst/>
                <a:latin typeface="+mn-lt"/>
                <a:ea typeface="+mn-ea"/>
                <a:cs typeface="+mn-cs"/>
              </a:rPr>
              <a:t>, O'Brien, &amp; Roth, 2005) fanno luce sui problemi attuali che devono essere affrontati per garantire che gli individui e i team ricevano un'istruzione e una formazione adeguate (Arnold, Harrison, &amp; Conti, 2014) per operare in questo complesso ambiente multidominio. </a:t>
            </a: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66A75E-C629-4FC0-BC09-9153E07C2EAB}"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22</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935221754"/>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9D10C4C-EAC2-4D66-B9F8-E052F2E25BCC}" type="slidenum">
              <a:rPr kumimoji="0" lang="en-US" altLang="et-EE" sz="1200" b="0" i="0" u="none" strike="noStrike" kern="1200" cap="none" spc="0" normalizeH="0" baseline="0" noProof="0" smtClean="0">
                <a:ln>
                  <a:noFill/>
                </a:ln>
                <a:solidFill>
                  <a:prstClr val="black"/>
                </a:solidFill>
                <a:effectLst/>
                <a:uLnTx/>
                <a:uFillTx/>
                <a:latin typeface="Calibri" pitchFamily="34" charset="0"/>
                <a:ea typeface="+mn-ea"/>
                <a:cs typeface="+mn-cs"/>
              </a:rPr>
              <a:t>24</a:t>
            </a:fld>
            <a:endParaRPr kumimoji="0" lang="en-US" altLang="et-E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59079860"/>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26</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78489810"/>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L'ingegneria operativa è nettamente diversa dall'ingegneria tecnologica attualmente in uso. L'ingegneria tecnologica presuppone il valore della tecnologia, quindi la sua utilità funzionale non viene analizzata. Questo approccio contribuisce alla proliferazione dei silos tecnologici. In molti casi non funziona come previsto e quindi le soluzioni alternative sviluppate dagli operatori diventano la norma.</a:t>
            </a:r>
          </a:p>
          <a:p>
            <a:pPr marL="0" indent="0">
              <a:buNone/>
            </a:pPr>
            <a:endParaRPr lang="en-US" i="1" dirty="0"/>
          </a:p>
          <a:p>
            <a:r>
              <a:rPr lang="en-US" i="1" dirty="0"/>
              <a:t>L'ingegneria operativa, come alternativa, si basa sulla tecnologia e, soprattutto, su ciò che costituisce il successo della missione. Gli eventi critici per la missione diventano quindi i principali fattori determinanti della progettazione. L'ingegneria operativa riconosce che il rischio può continuare ad aumentare fino a un punto oltre il quale si verifica un fallimento catastrofico della missione. Tale punto è chiamato orizzonte degli eventi critici. Conoscere i punti chiave in cui può verificarsi il fallimento della missione è una delle conoscenze fondamentali di una superfunzione.</a:t>
            </a:r>
            <a:endParaRPr lang="nb-NO" i="1" dirty="0"/>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itchFamily="34" charset="0"/>
                <a:ea typeface="+mn-ea"/>
                <a:cs typeface="+mn-cs"/>
              </a:rPr>
              <a:t>29</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859081608"/>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2</a:t>
            </a:fld>
            <a:endParaRPr lang="en-US" noProof="0" dirty="0"/>
          </a:p>
        </p:txBody>
      </p:sp>
    </p:spTree>
    <p:extLst>
      <p:ext uri="{BB962C8B-B14F-4D97-AF65-F5344CB8AC3E}">
        <p14:creationId xmlns:p14="http://schemas.microsoft.com/office/powerpoint/2010/main" val="2060055950"/>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itchFamily="34" charset="0"/>
                <a:ea typeface="+mn-ea"/>
                <a:cs typeface="+mn-cs"/>
              </a:rPr>
              <a:t>30</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432592614"/>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31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909133"/>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E340F9B-94E9-4D2E-92ED-101ABA9C6A55}" type="slidenum">
              <a:rPr kumimoji="0" lang="de-DE" sz="1200" b="0" i="0" u="none" strike="noStrike" kern="1200" cap="none" spc="0" normalizeH="0" baseline="0" noProof="0" smtClean="0">
                <a:ln>
                  <a:noFill/>
                </a:ln>
                <a:solidFill>
                  <a:prstClr val="black"/>
                </a:solidFill>
                <a:effectLst/>
                <a:uLnTx/>
                <a:uFillTx/>
                <a:latin typeface="Calibri" pitchFamily="34" charset="0"/>
                <a:ea typeface="+mn-ea"/>
                <a:cs typeface="+mn-cs"/>
              </a:rPr>
              <a:t>33</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500623341"/>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35</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764746320"/>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40</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746391969"/>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a:endParaRPr lang="nb-NO" b="0" dirty="0">
              <a:effectLst/>
            </a:endParaRP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4C31968-C942-0A4A-A985-4800B9457E60}"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43</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11630204"/>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A25517-309D-1C42-8934-5353107E292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44</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761391230"/>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A25517-309D-1C42-8934-5353107E292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45</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46627150"/>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49CADA-391E-164E-AF8F-11EB46B65E6E}"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46</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772276665"/>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49CADA-391E-164E-AF8F-11EB46B65E6E}"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47</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113789044"/>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6</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700933749"/>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US"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5A25517-309D-1C42-8934-5353107E292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50</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846702517"/>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60</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10180703"/>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61</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66243217"/>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62</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8771281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 sz="1200" dirty="0">
                <a:latin typeface="CMR10"/>
              </a:rPr>
              <a:t> </a:t>
            </a:r>
            <a:endParaRPr lang="en" sz="120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2BA6836-CC22-2945-B3B2-6A9E1B8BF5FB}" type="slidenum">
              <a:rPr kumimoji="0" lang="en-NO" sz="1200" b="0" i="0" u="none" strike="noStrike" kern="1200" cap="none" spc="0" normalizeH="0" baseline="0" noProof="0" smtClean="0">
                <a:ln>
                  <a:noFill/>
                </a:ln>
                <a:solidFill>
                  <a:prstClr val="black"/>
                </a:solidFill>
                <a:effectLst/>
                <a:uLnTx/>
                <a:uFillTx/>
                <a:latin typeface="Calibri" pitchFamily="34" charset="0"/>
                <a:ea typeface="+mn-ea"/>
                <a:cs typeface="+mn-cs"/>
              </a:rPr>
              <a:t>65</a:t>
            </a:fld>
            <a:endParaRPr kumimoji="0" lang="en-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966947087"/>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40838-DC75-0840-AF24-B704BFEDA841}"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66</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496951605"/>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err="1"/>
              <a:t>Tunneling</a:t>
            </a:r>
            <a:r>
              <a:rPr lang="de-DE" dirty="0"/>
              <a:t> attentivo </a:t>
            </a:r>
            <a:r>
              <a:rPr lang="de-DE" dirty="0"/>
              <a:t>(</a:t>
            </a:r>
            <a:r>
              <a:rPr lang="de-DE" dirty="0" err="1"/>
              <a:t>o </a:t>
            </a:r>
            <a:r>
              <a:rPr lang="de-DE" dirty="0" err="1"/>
              <a:t>restringimento </a:t>
            </a:r>
            <a:r>
              <a:rPr lang="de-DE" dirty="0" err="1"/>
              <a:t>dell'attenzione</a:t>
            </a:r>
            <a:r>
              <a:rPr lang="de-DE" dirty="0"/>
              <a:t>)</a:t>
            </a:r>
          </a:p>
          <a:p>
            <a:pPr lvl="1"/>
            <a:r>
              <a:rPr lang="de-DE" sz="2100" dirty="0"/>
              <a:t>L'attenzione </a:t>
            </a:r>
            <a:r>
              <a:rPr lang="de-DE" sz="2100" dirty="0"/>
              <a:t>non </a:t>
            </a:r>
            <a:r>
              <a:rPr lang="de-DE" sz="2100" dirty="0" err="1"/>
              <a:t>può </a:t>
            </a:r>
            <a:r>
              <a:rPr lang="de-DE" sz="2100" dirty="0" err="1"/>
              <a:t>essere </a:t>
            </a:r>
            <a:r>
              <a:rPr lang="de-DE" sz="2100" dirty="0" err="1"/>
              <a:t>divisa</a:t>
            </a:r>
            <a:r>
              <a:rPr lang="de-DE" sz="2100" dirty="0"/>
              <a:t>.</a:t>
            </a:r>
          </a:p>
          <a:p>
            <a:pPr lvl="1"/>
            <a:r>
              <a:rPr lang="de-DE" sz="2100" dirty="0" err="1"/>
              <a:t>Ci si </a:t>
            </a:r>
            <a:r>
              <a:rPr lang="de-DE" sz="2100" dirty="0" err="1"/>
              <a:t>concentra </a:t>
            </a:r>
            <a:r>
              <a:rPr lang="de-DE" sz="2100" dirty="0"/>
              <a:t>su </a:t>
            </a:r>
            <a:r>
              <a:rPr lang="de-DE" sz="2100" dirty="0" err="1"/>
              <a:t>particolari </a:t>
            </a:r>
            <a:r>
              <a:rPr lang="de-DE" sz="2100" dirty="0" err="1"/>
              <a:t>caratteristiche </a:t>
            </a:r>
            <a:r>
              <a:rPr lang="de-DE" sz="2100" dirty="0"/>
              <a:t>e </a:t>
            </a:r>
            <a:r>
              <a:rPr lang="de-DE" sz="2100" dirty="0" err="1"/>
              <a:t>si smette </a:t>
            </a:r>
            <a:r>
              <a:rPr lang="de-DE" sz="2100" dirty="0" err="1"/>
              <a:t>inavvertitamente </a:t>
            </a:r>
            <a:r>
              <a:rPr lang="de-DE" sz="2100" dirty="0" err="1"/>
              <a:t>di osservare il resto</a:t>
            </a:r>
            <a:r>
              <a:rPr lang="de-DE" sz="2100" dirty="0"/>
              <a:t>.</a:t>
            </a:r>
          </a:p>
          <a:p>
            <a:pPr lvl="1"/>
            <a:r>
              <a:rPr lang="de-DE" sz="2100" dirty="0" err="1"/>
              <a:t>Attenzione </a:t>
            </a:r>
            <a:r>
              <a:rPr lang="de-DE" sz="2100" dirty="0" err="1"/>
              <a:t>al </a:t>
            </a:r>
            <a:r>
              <a:rPr lang="de-DE" sz="2100" dirty="0"/>
              <a:t>gorilla. </a:t>
            </a:r>
          </a:p>
          <a:p>
            <a:r>
              <a:rPr lang="de-DE" dirty="0" err="1"/>
              <a:t>Trappola </a:t>
            </a:r>
            <a:r>
              <a:rPr lang="de-DE" dirty="0" err="1"/>
              <a:t>della memoria</a:t>
            </a:r>
            <a:r>
              <a:rPr lang="de-DE" dirty="0"/>
              <a:t> necessaria</a:t>
            </a:r>
            <a:endParaRPr lang="de-DE" dirty="0"/>
          </a:p>
          <a:p>
            <a:pPr lvl="1"/>
            <a:r>
              <a:rPr lang="de-DE" sz="2100" dirty="0" err="1"/>
              <a:t>Sovraccarico </a:t>
            </a:r>
            <a:r>
              <a:rPr lang="de-DE" sz="2100" dirty="0" err="1"/>
              <a:t>della memoria</a:t>
            </a:r>
            <a:r>
              <a:rPr lang="de-DE" sz="2100" dirty="0"/>
              <a:t> di lavoro</a:t>
            </a:r>
            <a:r>
              <a:rPr lang="de-DE" sz="2100" dirty="0"/>
              <a:t>.</a:t>
            </a:r>
          </a:p>
          <a:p>
            <a:pPr lvl="1"/>
            <a:r>
              <a:rPr lang="de-DE" sz="2100" dirty="0"/>
              <a:t>In </a:t>
            </a:r>
            <a:r>
              <a:rPr lang="de-DE" sz="2100" dirty="0" err="1"/>
              <a:t>particolare </a:t>
            </a:r>
            <a:r>
              <a:rPr lang="de-DE" sz="2100" dirty="0" err="1"/>
              <a:t>le informazioni </a:t>
            </a:r>
            <a:r>
              <a:rPr lang="de-DE" sz="2100" dirty="0" err="1"/>
              <a:t>uditive</a:t>
            </a:r>
            <a:r>
              <a:rPr lang="de-DE" sz="2100" dirty="0"/>
              <a:t>.</a:t>
            </a:r>
          </a:p>
          <a:p>
            <a:r>
              <a:rPr lang="de-DE" dirty="0"/>
              <a:t>Fattori di stress</a:t>
            </a:r>
          </a:p>
          <a:p>
            <a:pPr lvl="1"/>
            <a:r>
              <a:rPr lang="de-DE" sz="2000" dirty="0"/>
              <a:t>Carico di lavoro, </a:t>
            </a:r>
            <a:r>
              <a:rPr lang="de-DE" sz="2000" dirty="0" err="1"/>
              <a:t>ansia</a:t>
            </a:r>
            <a:r>
              <a:rPr lang="de-DE" sz="2000" dirty="0"/>
              <a:t>, </a:t>
            </a:r>
            <a:r>
              <a:rPr lang="de-DE" sz="2000" dirty="0" err="1"/>
              <a:t>affaticamento</a:t>
            </a:r>
            <a:r>
              <a:rPr lang="de-DE" sz="2000" dirty="0"/>
              <a:t>, ecc.</a:t>
            </a:r>
          </a:p>
          <a:p>
            <a:pPr lvl="1"/>
            <a:r>
              <a:rPr lang="de-DE" sz="2000" dirty="0" err="1"/>
              <a:t>Pressione</a:t>
            </a:r>
            <a:r>
              <a:rPr lang="de-DE" sz="2000" dirty="0"/>
              <a:t> temporale</a:t>
            </a:r>
            <a:r>
              <a:rPr lang="de-DE" sz="2000" dirty="0"/>
              <a:t>, </a:t>
            </a:r>
            <a:r>
              <a:rPr lang="de-DE" sz="2000" dirty="0" err="1"/>
              <a:t>incertezza</a:t>
            </a:r>
            <a:r>
              <a:rPr lang="de-DE" sz="2000" dirty="0"/>
              <a:t>, ecc.</a:t>
            </a:r>
          </a:p>
          <a:p>
            <a:pPr lvl="1"/>
            <a:r>
              <a:rPr lang="de-DE" sz="2000" dirty="0"/>
              <a:t>Limita la SA </a:t>
            </a:r>
            <a:r>
              <a:rPr lang="de-DE" sz="2000" dirty="0" err="1"/>
              <a:t>limitando </a:t>
            </a:r>
            <a:r>
              <a:rPr lang="de-DE" sz="2000" dirty="0"/>
              <a:t>il WMC e </a:t>
            </a:r>
            <a:r>
              <a:rPr lang="de-DE" sz="2000" dirty="0"/>
              <a:t>rallentando </a:t>
            </a:r>
            <a:r>
              <a:rPr lang="de-DE" sz="2000" dirty="0" err="1"/>
              <a:t>l'elaborazione </a:t>
            </a:r>
            <a:r>
              <a:rPr lang="de-DE" sz="2000" dirty="0" err="1"/>
              <a:t>delle informazioni</a:t>
            </a:r>
            <a:r>
              <a:rPr lang="de-DE" sz="2000" dirty="0"/>
              <a:t>, </a:t>
            </a:r>
            <a:r>
              <a:rPr lang="de-DE" sz="2000" dirty="0" err="1"/>
              <a:t>aumentando </a:t>
            </a:r>
            <a:r>
              <a:rPr lang="de-DE" sz="2000" dirty="0" err="1"/>
              <a:t>la probabilità </a:t>
            </a:r>
            <a:r>
              <a:rPr lang="de-DE" sz="2000" dirty="0" err="1"/>
              <a:t>di tunneling </a:t>
            </a:r>
            <a:r>
              <a:rPr lang="de-DE" sz="2000" dirty="0" err="1"/>
              <a:t>attentivo</a:t>
            </a:r>
            <a:r>
              <a:rPr lang="de-DE" sz="2000" dirty="0"/>
              <a:t>, </a:t>
            </a:r>
            <a:r>
              <a:rPr lang="de-DE" sz="2000" dirty="0" err="1"/>
              <a:t>scansione </a:t>
            </a:r>
            <a:r>
              <a:rPr lang="de-DE" sz="2000" dirty="0" err="1"/>
              <a:t>disorganizzata </a:t>
            </a:r>
            <a:r>
              <a:rPr lang="de-DE" sz="2000" dirty="0" err="1"/>
              <a:t>degli </a:t>
            </a:r>
            <a:r>
              <a:rPr lang="de-DE" sz="2000" dirty="0" err="1"/>
              <a:t>elementi </a:t>
            </a:r>
            <a:r>
              <a:rPr lang="de-DE" sz="2000" dirty="0"/>
              <a:t>e </a:t>
            </a:r>
            <a:r>
              <a:rPr lang="de-DE" sz="2000" dirty="0" err="1"/>
              <a:t>minore </a:t>
            </a:r>
            <a:r>
              <a:rPr lang="de-DE" sz="2000" dirty="0" err="1"/>
              <a:t>attenzione </a:t>
            </a:r>
            <a:r>
              <a:rPr lang="de-DE" sz="2000" dirty="0" err="1"/>
              <a:t>ai </a:t>
            </a:r>
            <a:r>
              <a:rPr lang="de-DE" sz="2000" dirty="0" err="1"/>
              <a:t>segnali </a:t>
            </a:r>
            <a:r>
              <a:rPr lang="de-DE" sz="2000" dirty="0" err="1"/>
              <a:t>periferici</a:t>
            </a:r>
            <a:r>
              <a:rPr lang="de-DE" sz="2000" dirty="0"/>
              <a:t>.</a:t>
            </a:r>
          </a:p>
          <a:p>
            <a:r>
              <a:rPr lang="de-DE" dirty="0" err="1"/>
              <a:t>Sovraccarico</a:t>
            </a:r>
            <a:r>
              <a:rPr lang="de-DE" dirty="0"/>
              <a:t> di dati</a:t>
            </a:r>
            <a:endParaRPr lang="de-DE" dirty="0"/>
          </a:p>
          <a:p>
            <a:pPr lvl="1"/>
            <a:r>
              <a:rPr lang="de-DE" dirty="0"/>
              <a:t>Volume e velocità </a:t>
            </a:r>
            <a:r>
              <a:rPr lang="de-DE" dirty="0" err="1"/>
              <a:t>di </a:t>
            </a:r>
            <a:r>
              <a:rPr lang="de-DE" dirty="0" err="1"/>
              <a:t>cambiamento</a:t>
            </a:r>
            <a:endParaRPr lang="de-DE" dirty="0"/>
          </a:p>
          <a:p>
            <a:pPr lvl="1"/>
            <a:r>
              <a:rPr lang="de-DE" dirty="0" err="1"/>
              <a:t>Larghezza di banda</a:t>
            </a:r>
            <a:r>
              <a:rPr lang="de-DE" dirty="0"/>
              <a:t> limitata </a:t>
            </a:r>
            <a:r>
              <a:rPr lang="de-DE" dirty="0" err="1"/>
              <a:t>dei </a:t>
            </a:r>
            <a:r>
              <a:rPr lang="de-DE" dirty="0" err="1"/>
              <a:t>meccanismi </a:t>
            </a:r>
            <a:r>
              <a:rPr lang="de-DE" dirty="0" err="1"/>
              <a:t>sensoriali </a:t>
            </a:r>
            <a:r>
              <a:rPr lang="de-DE" dirty="0"/>
              <a:t>e </a:t>
            </a:r>
            <a:r>
              <a:rPr lang="de-DE" dirty="0" err="1"/>
              <a:t>di elaborazione delle informazioni </a:t>
            </a:r>
            <a:r>
              <a:rPr lang="de-DE" dirty="0"/>
              <a:t>umani</a:t>
            </a:r>
            <a:r>
              <a:rPr lang="de-DE" dirty="0"/>
              <a:t>.</a:t>
            </a:r>
          </a:p>
          <a:p>
            <a:pPr lvl="1"/>
            <a:r>
              <a:rPr lang="de-DE" dirty="0"/>
              <a:t>La velocità </a:t>
            </a:r>
            <a:r>
              <a:rPr lang="de-DE" dirty="0" err="1"/>
              <a:t>del </a:t>
            </a:r>
            <a:r>
              <a:rPr lang="de-DE" dirty="0" err="1"/>
              <a:t>flusso </a:t>
            </a:r>
            <a:r>
              <a:rPr lang="de-DE" dirty="0" err="1"/>
              <a:t>di dati </a:t>
            </a:r>
            <a:r>
              <a:rPr lang="de-DE" dirty="0" err="1"/>
              <a:t>può </a:t>
            </a:r>
            <a:r>
              <a:rPr lang="de-DE" dirty="0" err="1"/>
              <a:t>essere </a:t>
            </a:r>
            <a:r>
              <a:rPr lang="de-DE" dirty="0" err="1"/>
              <a:t>migliorata </a:t>
            </a:r>
            <a:r>
              <a:rPr lang="de-DE" dirty="0" err="1"/>
              <a:t>in modo significativo </a:t>
            </a:r>
            <a:r>
              <a:rPr lang="de-DE" dirty="0" err="1"/>
              <a:t>grazie a </a:t>
            </a:r>
            <a:r>
              <a:rPr lang="de-DE" dirty="0" err="1"/>
              <a:t>interfacce </a:t>
            </a:r>
            <a:r>
              <a:rPr lang="de-DE" dirty="0" err="1"/>
              <a:t>utente </a:t>
            </a:r>
            <a:r>
              <a:rPr lang="de-DE" dirty="0" err="1"/>
              <a:t>ergonomiche</a:t>
            </a:r>
            <a:endParaRPr lang="de-DE" dirty="0"/>
          </a:p>
          <a:p>
            <a:r>
              <a:rPr lang="de-DE" dirty="0" err="1"/>
              <a:t>Rilevanza </a:t>
            </a:r>
            <a:r>
              <a:rPr lang="de-DE" dirty="0" err="1"/>
              <a:t>fuori luogo</a:t>
            </a:r>
            <a:endParaRPr lang="de-DE" dirty="0"/>
          </a:p>
          <a:p>
            <a:pPr lvl="1"/>
            <a:r>
              <a:rPr lang="de-DE" dirty="0" err="1"/>
              <a:t>Alcune </a:t>
            </a:r>
            <a:r>
              <a:rPr lang="de-DE" dirty="0" err="1"/>
              <a:t>caratteristiche </a:t>
            </a:r>
            <a:r>
              <a:rPr lang="de-DE" dirty="0"/>
              <a:t>(</a:t>
            </a:r>
            <a:r>
              <a:rPr lang="de-DE" dirty="0" err="1"/>
              <a:t>dimensioni</a:t>
            </a:r>
            <a:r>
              <a:rPr lang="de-DE" dirty="0"/>
              <a:t>, </a:t>
            </a:r>
            <a:r>
              <a:rPr lang="de-DE" dirty="0" err="1"/>
              <a:t>forma</a:t>
            </a:r>
            <a:r>
              <a:rPr lang="de-DE" dirty="0"/>
              <a:t>, </a:t>
            </a:r>
            <a:r>
              <a:rPr lang="de-DE" dirty="0" err="1"/>
              <a:t>movimento</a:t>
            </a:r>
            <a:r>
              <a:rPr lang="de-DE" dirty="0"/>
              <a:t>, </a:t>
            </a:r>
            <a:r>
              <a:rPr lang="de-DE" dirty="0" err="1"/>
              <a:t>luci </a:t>
            </a:r>
            <a:r>
              <a:rPr lang="de-DE" dirty="0" err="1"/>
              <a:t>lampeggianti</a:t>
            </a:r>
            <a:r>
              <a:rPr lang="de-DE" dirty="0"/>
              <a:t>, </a:t>
            </a:r>
            <a:r>
              <a:rPr lang="de-DE" dirty="0" err="1"/>
              <a:t>rumore</a:t>
            </a:r>
            <a:r>
              <a:rPr lang="de-DE" dirty="0"/>
              <a:t>) </a:t>
            </a:r>
            <a:r>
              <a:rPr lang="de-DE" dirty="0" err="1"/>
              <a:t>hanno </a:t>
            </a:r>
            <a:r>
              <a:rPr lang="de-DE" dirty="0" err="1"/>
              <a:t>la priorità </a:t>
            </a:r>
            <a:r>
              <a:rPr lang="de-DE" dirty="0" err="1"/>
              <a:t>nell'elaborazione</a:t>
            </a:r>
            <a:r>
              <a:rPr lang="de-DE" dirty="0"/>
              <a:t> </a:t>
            </a:r>
            <a:r>
              <a:rPr lang="de-DE" dirty="0" err="1"/>
              <a:t>sensoriale </a:t>
            </a:r>
            <a:r>
              <a:rPr lang="de-DE" dirty="0"/>
              <a:t>e </a:t>
            </a:r>
            <a:r>
              <a:rPr lang="de-DE" dirty="0" err="1"/>
              <a:t>attentiva</a:t>
            </a:r>
            <a:endParaRPr lang="de-DE" dirty="0"/>
          </a:p>
          <a:p>
            <a:pPr lvl="1"/>
            <a:r>
              <a:rPr lang="de-DE" dirty="0" err="1"/>
              <a:t>Un uso </a:t>
            </a:r>
            <a:r>
              <a:rPr lang="de-DE" dirty="0" err="1"/>
              <a:t>eccessivo </a:t>
            </a:r>
            <a:r>
              <a:rPr lang="de-DE" dirty="0" err="1"/>
              <a:t>o </a:t>
            </a:r>
            <a:r>
              <a:rPr lang="de-DE" dirty="0" err="1"/>
              <a:t>inappropriato </a:t>
            </a:r>
            <a:r>
              <a:rPr lang="de-DE" dirty="0" err="1"/>
              <a:t>degrada </a:t>
            </a:r>
            <a:r>
              <a:rPr lang="de-DE" dirty="0"/>
              <a:t>la SA </a:t>
            </a:r>
            <a:r>
              <a:rPr lang="de-DE" dirty="0" err="1"/>
              <a:t>ad </a:t>
            </a:r>
            <a:r>
              <a:rPr lang="de-DE" dirty="0" err="1"/>
              <a:t>altre </a:t>
            </a:r>
            <a:r>
              <a:rPr lang="de-DE" dirty="0" err="1"/>
              <a:t>informazioni</a:t>
            </a:r>
            <a:endParaRPr lang="de-DE" dirty="0"/>
          </a:p>
          <a:p>
            <a:r>
              <a:rPr lang="de-DE" dirty="0" err="1"/>
              <a:t>Modelli</a:t>
            </a:r>
            <a:r>
              <a:rPr lang="de-DE" dirty="0"/>
              <a:t> mentali </a:t>
            </a:r>
            <a:r>
              <a:rPr lang="de-DE" dirty="0" err="1"/>
              <a:t>errati</a:t>
            </a:r>
            <a:endParaRPr lang="de-DE" dirty="0"/>
          </a:p>
          <a:p>
            <a:pPr lvl="1"/>
            <a:r>
              <a:rPr lang="de-DE" dirty="0"/>
              <a:t>"</a:t>
            </a:r>
            <a:r>
              <a:rPr lang="de-DE" dirty="0" err="1"/>
              <a:t>errore </a:t>
            </a:r>
            <a:r>
              <a:rPr lang="de-DE" dirty="0" err="1"/>
              <a:t>di rappresentazione</a:t>
            </a:r>
            <a:r>
              <a:rPr lang="de-DE" dirty="0"/>
              <a:t>"</a:t>
            </a:r>
          </a:p>
          <a:p>
            <a:pPr lvl="1"/>
            <a:r>
              <a:rPr lang="de-DE" dirty="0" err="1"/>
              <a:t>Viene </a:t>
            </a:r>
            <a:r>
              <a:rPr lang="de-DE" dirty="0" err="1"/>
              <a:t>applicato </a:t>
            </a:r>
            <a:r>
              <a:rPr lang="de-DE" dirty="0" err="1"/>
              <a:t>un modello</a:t>
            </a:r>
            <a:r>
              <a:rPr lang="de-DE" dirty="0"/>
              <a:t> mentale </a:t>
            </a:r>
            <a:r>
              <a:rPr lang="de-DE" dirty="0" err="1"/>
              <a:t>errato</a:t>
            </a:r>
            <a:endParaRPr lang="de-DE" dirty="0"/>
          </a:p>
          <a:p>
            <a:r>
              <a:rPr lang="de-DE" dirty="0" err="1"/>
              <a:t>Sindrome </a:t>
            </a:r>
            <a:r>
              <a:rPr lang="de-DE" dirty="0"/>
              <a:t>da esclusione </a:t>
            </a:r>
            <a:r>
              <a:rPr lang="de-DE" dirty="0" err="1"/>
              <a:t>dal </a:t>
            </a:r>
            <a:r>
              <a:rPr lang="de-DE" dirty="0"/>
              <a:t>ciclo</a:t>
            </a:r>
            <a:endParaRPr lang="de-DE" dirty="0"/>
          </a:p>
          <a:p>
            <a:pPr lvl="1"/>
            <a:r>
              <a:rPr lang="de-DE" dirty="0"/>
              <a:t>L'automazione </a:t>
            </a:r>
            <a:r>
              <a:rPr lang="de-DE" dirty="0" err="1"/>
              <a:t>può </a:t>
            </a:r>
            <a:r>
              <a:rPr lang="de-DE" dirty="0" err="1"/>
              <a:t>eliminare </a:t>
            </a:r>
            <a:r>
              <a:rPr lang="de-DE" dirty="0" err="1"/>
              <a:t>il carico di lavoro </a:t>
            </a:r>
            <a:r>
              <a:rPr lang="de-DE" dirty="0" err="1"/>
              <a:t>eccessivo</a:t>
            </a:r>
            <a:r>
              <a:rPr lang="de-DE" dirty="0"/>
              <a:t>, ma </a:t>
            </a:r>
            <a:r>
              <a:rPr lang="de-DE" dirty="0" err="1"/>
              <a:t>può </a:t>
            </a:r>
            <a:r>
              <a:rPr lang="de-DE" dirty="0"/>
              <a:t>anche </a:t>
            </a:r>
            <a:r>
              <a:rPr lang="de-DE" dirty="0" err="1"/>
              <a:t>ridurre </a:t>
            </a:r>
            <a:r>
              <a:rPr lang="de-DE" dirty="0"/>
              <a:t>la SA </a:t>
            </a:r>
            <a:r>
              <a:rPr lang="de-DE" dirty="0" err="1"/>
              <a:t>escludendo </a:t>
            </a:r>
            <a:r>
              <a:rPr lang="de-DE" dirty="0" err="1"/>
              <a:t>le persone </a:t>
            </a:r>
            <a:r>
              <a:rPr lang="de-DE" dirty="0" err="1"/>
              <a:t>dal </a:t>
            </a:r>
            <a:r>
              <a:rPr lang="de-DE" dirty="0"/>
              <a:t>circuito. </a:t>
            </a:r>
          </a:p>
          <a:p>
            <a:pPr lvl="1"/>
            <a:r>
              <a:rPr lang="de-DE" dirty="0"/>
              <a:t>"take-over-time" </a:t>
            </a:r>
            <a:r>
              <a:rPr lang="de-DE" dirty="0" err="1"/>
              <a:t>quando </a:t>
            </a:r>
            <a:r>
              <a:rPr lang="de-DE" dirty="0" err="1"/>
              <a:t>l'automazione </a:t>
            </a:r>
            <a:r>
              <a:rPr lang="de-DE" dirty="0" err="1"/>
              <a:t>fallisce </a:t>
            </a:r>
            <a:r>
              <a:rPr lang="de-DE" dirty="0" err="1"/>
              <a:t>o </a:t>
            </a:r>
            <a:r>
              <a:rPr lang="de-DE" dirty="0"/>
              <a:t>non </a:t>
            </a:r>
            <a:r>
              <a:rPr lang="de-DE" dirty="0" err="1"/>
              <a:t>è </a:t>
            </a:r>
            <a:r>
              <a:rPr lang="de-DE" dirty="0" err="1"/>
              <a:t>in grado </a:t>
            </a:r>
            <a:r>
              <a:rPr lang="de-DE" dirty="0" err="1"/>
              <a:t>di </a:t>
            </a:r>
            <a:r>
              <a:rPr lang="de-DE" dirty="0"/>
              <a:t>gestire una </a:t>
            </a:r>
            <a:r>
              <a:rPr lang="de-DE" dirty="0" err="1"/>
              <a:t>situazione</a:t>
            </a:r>
            <a:endParaRPr lang="de-DE" dirty="0"/>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itchFamily="34" charset="0"/>
                <a:ea typeface="+mn-ea"/>
                <a:cs typeface="+mn-cs"/>
              </a:rPr>
              <a:t>71</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989706697"/>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Raman, M., &amp; Koka, A. S. (settembre 2015). La domanda sempre crescente di competenze trasversali sul posto di lavoro: uno studio sulle prospettive dei professionisti IT. In </a:t>
            </a:r>
            <a:r>
              <a:rPr lang="en-US" i="1" dirty="0"/>
              <a:t>Conferenza internazionale sulla gestione e i sistemi informativi </a:t>
            </a:r>
            <a:r>
              <a:rPr lang="en-US" dirty="0"/>
              <a:t>(Vol. 18, pagg. 4-8).</a:t>
            </a:r>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E5CC50-0FD6-4709-BE81-1FD00F1BA533}"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78</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59580852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Prima di un attacco </a:t>
            </a:r>
            <a:endParaRPr lang="en-US" dirty="0"/>
          </a:p>
          <a:p>
            <a:pPr rtl="0"/>
            <a:r>
              <a:rPr lang="en-US" dirty="0"/>
              <a:t>I dipendenti e la formazione (periodica) e la tecnologia non proteggono da un attacco. </a:t>
            </a:r>
          </a:p>
          <a:p>
            <a:pPr rtl="0"/>
            <a:r>
              <a:rPr lang="en-US" dirty="0"/>
              <a:t>Assicuratevi che il vostro team di sicurezza riceva una formazione periodica. Si raccomanda inoltre di adottare le migliori pratiche in materia di spear phishing (l'uso di e-mail fraudolente rivolte a utenti specifici per lanciare un attacco), in modo che il vostro personale sappia come </a:t>
            </a:r>
            <a:r>
              <a:rPr lang="en-US" dirty="0" err="1"/>
              <a:t>riconoscere </a:t>
            </a:r>
            <a:r>
              <a:rPr lang="en-US" dirty="0"/>
              <a:t>e-mail, link e allegati sospetti che possono danneggiare i vostri sistemi. </a:t>
            </a:r>
          </a:p>
          <a:p>
            <a:pPr rtl="0"/>
            <a:r>
              <a:rPr lang="en-US" dirty="0"/>
              <a:t>Un ambiente di lavoro basato sulla fiducia, unito a persone molto impegnate, può facilmente portare a decisioni affrettate e sbagliate riguardo all'apertura delle e-mail, esponendo i sistemi più critici ad attacchi, indipendentemente dalla sofisticatezza della tecnologia di sicurezza implementata. Secondo una ricerca di </a:t>
            </a:r>
            <a:r>
              <a:rPr lang="en-US" dirty="0" err="1"/>
              <a:t>TechWorld</a:t>
            </a:r>
            <a:r>
              <a:rPr lang="en-US" dirty="0"/>
              <a:t>,</a:t>
            </a:r>
            <a:r>
              <a:rPr lang="en-US" dirty="0"/>
              <a:t> il 91% degli attacchi informatici inizia con un'e-mail di spear phishing</a:t>
            </a:r>
            <a:r>
              <a:rPr lang="en-US" dirty="0"/>
              <a:t>. Pertanto, è fondamentale un'educazione proattiva e costante sui rischi per la sicurezza. Gli hacker perfezionano costantemente le loro tecniche di "phishing" per ingannare gli utenti e voi dovete non solo avvisarli delle minacce più recenti, ma anche ricordare loro di tenere la sicurezza al primo posto rispetto a tutte le altre attività lavorative. </a:t>
            </a:r>
          </a:p>
          <a:p>
            <a:pPr rtl="0"/>
            <a:r>
              <a:rPr lang="en-US" dirty="0"/>
              <a:t>Proteggere gli utenti dal commettere errori così dannosi è una grande vittoria. Assicuratevi quindi che i dirigenti comprendano i rischi aziendali e l'importanza di sviluppare una strategia proattiva. I CISO dovrebbero anche fare pressione affinché sostengano i programmi di formazione, sia dal punto di vista finanziario che personale, dando essi stessi il miglior esempio di utilizzo sicuro dei computer.</a:t>
            </a:r>
          </a:p>
          <a:p>
            <a:pPr rtl="0"/>
            <a:r>
              <a:rPr lang="en-US" b="1" dirty="0"/>
              <a:t>Durante un attacco  </a:t>
            </a:r>
            <a:endParaRPr lang="en-US" dirty="0"/>
          </a:p>
          <a:p>
            <a:pPr rtl="0"/>
            <a:r>
              <a:rPr lang="en-US" dirty="0"/>
              <a:t>Durante un attacco, la mancanza di comunicazione può essere davvero dannosa. Una violazione della sicurezza è anche una violazione della fiducia, che è una componente fondamentale nelle relazioni con i clienti e i partner. Ogni notizia sui titoli dei giornali relativa alla privacy e alle violazioni dei dati, ogni fallimento nella protezione dei sistemi e dei dati danneggerà </a:t>
            </a:r>
            <a:r>
              <a:rPr lang="en-US" dirty="0" err="1"/>
              <a:t>la</a:t>
            </a:r>
            <a:r>
              <a:rPr lang="en-US" dirty="0"/>
              <a:t> vostra </a:t>
            </a:r>
            <a:r>
              <a:rPr lang="en-US" dirty="0" err="1"/>
              <a:t>organizzazione </a:t>
            </a:r>
            <a:r>
              <a:rPr lang="en-US" dirty="0"/>
              <a:t>e il vostro marchio. </a:t>
            </a:r>
          </a:p>
          <a:p>
            <a:pPr rtl="0"/>
            <a:r>
              <a:rPr lang="en-US" dirty="0"/>
              <a:t>La differenza tra una violazione che rappresenta un piccolo intoppo o un impatto significativo per </a:t>
            </a:r>
            <a:r>
              <a:rPr lang="en-US" dirty="0" err="1"/>
              <a:t>la</a:t>
            </a:r>
            <a:r>
              <a:rPr lang="en-US" dirty="0"/>
              <a:t> vostra </a:t>
            </a:r>
            <a:r>
              <a:rPr lang="en-US" dirty="0" err="1"/>
              <a:t>organizzazione </a:t>
            </a:r>
            <a:r>
              <a:rPr lang="en-US" dirty="0"/>
              <a:t>e il suo valore di mercato è la comunicazione.</a:t>
            </a:r>
          </a:p>
          <a:p>
            <a:pPr rtl="0"/>
            <a:r>
              <a:rPr lang="en-US" dirty="0"/>
              <a:t>Pensate per un momento all'impatto di notifiche proattive e prescrittive, ad esempio, a tutti i dipendenti che aumentano drasticamente il danno causato da un attacco compromettendo ancora di più le apparecchiature IT quando i dipendenti collegano i loro laptop alla rete aziendale. </a:t>
            </a:r>
          </a:p>
          <a:p>
            <a:pPr rtl="0"/>
            <a:r>
              <a:rPr lang="en-US" dirty="0"/>
              <a:t>Potrebbe essere necessario istituire piattaforme di comunicazione alternative, fuori banda, dall'infrastruttura aziendale, da utilizzare durante un attacco, soprattutto se la rete di telecomunicazioni regolare e i sistemi di posta elettronica sono compromessi, proprio come </a:t>
            </a:r>
            <a:r>
              <a:rPr lang="en-US" dirty="0">
                <a:hlinkClick r:id="rId3"/>
              </a:rPr>
              <a:t>nell'attacco hacker</a:t>
            </a:r>
            <a:r>
              <a:rPr lang="en-US" dirty="0"/>
              <a:t> alla Sony Pictures</a:t>
            </a:r>
            <a:r>
              <a:rPr lang="en-US" dirty="0"/>
              <a:t>. Sebbene una comunicazione rapida e mirata con gli esperti IT competenti sarà fondamentale, non dimenticate che potrebbero essere necessari anche aggiornamenti frequenti con la direzione, l'ufficio legale, il marketing, le principali parti interessate e i partner per conformarsi alle normative che regolano la privacy dei dati e la segnalazione della sicurezza. </a:t>
            </a:r>
          </a:p>
          <a:p>
            <a:pPr rtl="0"/>
            <a:r>
              <a:rPr lang="en-US" b="1" dirty="0"/>
              <a:t>Dopo l'attacco</a:t>
            </a:r>
            <a:endParaRPr lang="en-US" dirty="0"/>
          </a:p>
          <a:p>
            <a:pPr rtl="0"/>
            <a:r>
              <a:rPr lang="en-US" dirty="0"/>
              <a:t>La storia dimostra che le </a:t>
            </a:r>
            <a:r>
              <a:rPr lang="en-US" dirty="0" err="1"/>
              <a:t>organizzazioni </a:t>
            </a:r>
            <a:r>
              <a:rPr lang="en-US" dirty="0"/>
              <a:t>che hanno gestito bene le comunicazioni dopo una violazione hanno subito solo piccole fluttuazioni nel prezzo delle azioni e nella fiducia dei clienti. Quelle che non sono riuscite a diffondere il messaggio o lo hanno gestito in modo errato hanno subito danni molto più gravi e duraturi. Non lasciate nulla al caso in una situazione di crisi.</a:t>
            </a:r>
          </a:p>
          <a:p>
            <a:pPr rtl="0"/>
            <a:r>
              <a:rPr lang="en-US" dirty="0"/>
              <a:t>Un solido piano di comunicazione post-attacco deve descrivere ciò che è accaduto nel modo più onesto e completo possibile. Spiegherà le misure correttive adottate per tutte le parti interessate e (il prima possibile) cosa si prevede di fare per evitare il ripetersi dell'evento. Questo è difficile da fare nel bel mezzo di una crisi, quindi è bene predisporre un piano di risposta. È inoltre necessario disporre di un sistema di comunicazione collaudato per allertare tutti gli stakeholder. </a:t>
            </a:r>
          </a:p>
          <a:p>
            <a:pPr rtl="0"/>
            <a:endParaRPr lang="en-US" dirty="0"/>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842B72-137E-4DCD-9A2D-23A1BF8B9390}"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t>80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5995582"/>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7</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491656805"/>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en-US" b="1" dirty="0"/>
              <a:t>La consapevolezza situazionale </a:t>
            </a:r>
            <a:r>
              <a:rPr lang="en-US" dirty="0"/>
              <a:t>o </a:t>
            </a:r>
            <a:r>
              <a:rPr lang="en-US" b="1" dirty="0"/>
              <a:t>consapevolezza della situazione </a:t>
            </a:r>
            <a:r>
              <a:rPr lang="en-US" dirty="0"/>
              <a:t>(</a:t>
            </a:r>
            <a:r>
              <a:rPr lang="en-US" b="1" dirty="0"/>
              <a:t>SA</a:t>
            </a:r>
            <a:r>
              <a:rPr lang="en-US" dirty="0"/>
              <a:t>) è la percezione degli elementi e degli eventi ambientali in relazione al tempo o allo spazio, la comprensione del loro significato e la proiezione del loro stato futuro.</a:t>
            </a:r>
            <a:r>
              <a:rPr lang="en-US" baseline="30000" dirty="0">
                <a:hlinkClick r:id="rId3"/>
              </a:rPr>
              <a:t>[1]</a:t>
            </a:r>
            <a:r>
              <a:rPr lang="en-US" dirty="0"/>
              <a:t> </a:t>
            </a:r>
          </a:p>
          <a:p>
            <a:r>
              <a:rPr lang="en-US" dirty="0"/>
              <a:t>È stata riconosciuta come una base fondamentale per un processo decisionale di successo in un'ampia gamma di situazioni, in </a:t>
            </a:r>
            <a:r>
              <a:rPr lang="en-US" dirty="0"/>
              <a:t>situazioni di emergenza </a:t>
            </a:r>
            <a:r>
              <a:rPr lang="en-US" dirty="0" err="1"/>
              <a:t>quotidiane</a:t>
            </a:r>
            <a:r>
              <a:rPr lang="en-US" dirty="0"/>
              <a:t>, come le forze dell'ordine, l'aviazione, il controllo del traffico aereo, l'assistenza sanitaria, le operazioni di comando e controllo militare, </a:t>
            </a:r>
            <a:r>
              <a:rPr lang="en-US" dirty="0" err="1"/>
              <a:t>ecc.</a:t>
            </a:r>
            <a:endParaRPr lang="en-US" dirty="0"/>
          </a:p>
          <a:p>
            <a:r>
              <a:rPr lang="en-US" dirty="0"/>
              <a:t>La mancanza o l'inadeguatezza della consapevolezza situazionale è stata identificata come uno dei fattori primari negli incidenti attribuiti </a:t>
            </a:r>
            <a:r>
              <a:rPr lang="en-US" dirty="0">
                <a:hlinkClick r:id="rId4" tooltip="Human error"/>
              </a:rPr>
              <a:t>all'errore umano</a:t>
            </a:r>
            <a:r>
              <a:rPr lang="en-US" dirty="0"/>
              <a:t>.</a:t>
            </a:r>
          </a:p>
          <a:p>
            <a:endParaRPr lang="en-US" dirty="0"/>
          </a:p>
          <a:p>
            <a:r>
              <a:rPr lang="en-US" dirty="0"/>
              <a:t>La consapevolezza della situazione è suddivisa in tre segmenti: percezione degli elementi nell'ambiente, comprensione della situazione e proiezione dello stato futuro.</a:t>
            </a:r>
            <a:r>
              <a:rPr lang="en-US" baseline="30000" dirty="0">
                <a:hlinkClick r:id="rId5"/>
              </a:rPr>
              <a:t>[7]</a:t>
            </a:r>
            <a:r>
              <a:rPr lang="en-US" dirty="0"/>
              <a:t> </a:t>
            </a:r>
          </a:p>
          <a:p>
            <a:endParaRPr lang="en-US" dirty="0"/>
          </a:p>
          <a:p>
            <a:r>
              <a:rPr lang="en-US" dirty="0"/>
              <a:t>Gli stati di consapevolezza della situazione si riferiscono alla consapevolezza effettiva della situazione. </a:t>
            </a:r>
          </a:p>
          <a:p>
            <a:r>
              <a:rPr lang="en-US" b="1" dirty="0"/>
              <a:t>Oggetti L1)</a:t>
            </a:r>
            <a:r>
              <a:rPr lang="en-US" dirty="0"/>
              <a:t>: Consapevolezza dei vari oggetti nel mondo e del loro stato attuale. Gli oggetti e il loro stato possono essere indicativi di situazioni particolari (che stanno per verificarsi, che sono in corso, ecc.). In tal caso vengono spesso definiti "segnali". </a:t>
            </a:r>
          </a:p>
          <a:p>
            <a:r>
              <a:rPr lang="en-US" b="1" dirty="0"/>
              <a:t>Contesti (L1)</a:t>
            </a:r>
            <a:r>
              <a:rPr lang="en-US" dirty="0"/>
              <a:t>: consapevolezza del tipo di situazione in corso, ad esempio un'incursione in pista in cui un aereo sta per entrare in collisione con un oggetto presente sulla pista. </a:t>
            </a:r>
          </a:p>
          <a:p>
            <a:r>
              <a:rPr lang="en-US" b="1" dirty="0"/>
              <a:t>Implicazioni L2)</a:t>
            </a:r>
            <a:r>
              <a:rPr lang="en-US" dirty="0"/>
              <a:t>: consapevolezza degli oggetti all'interno dei contesti, di cosa significhi il loro stato attuale in una situazione particolare. Ad esempio, le implicazioni della velocità attuale dell'aereo o dello stato della rete per il CS - si collega alla proiezione (l3) </a:t>
            </a:r>
          </a:p>
          <a:p>
            <a:r>
              <a:rPr lang="en-US" b="1" dirty="0"/>
              <a:t>Orizzonte degli eventi L3</a:t>
            </a:r>
            <a:r>
              <a:rPr lang="en-US" dirty="0"/>
              <a:t>: consapevolezza dei piani e degli eventi nel tempo e nello spazio. Comprende la consapevolezza di ciò che è accaduto (utile per la diagnosi, per ottenere la SA, per inquadrare le situazioni). Comprende anche la prognosi, ovvero la consapevolezza di ciò che potrebbe accadere in seguito. Ciò include, da un lato, la consapevolezza di ciò che potrebbe verificarsi sulla base della diagnosi e della situazione attuale e, dall'altro, la consapevolezza dei piani e delle intenzioni attuali. </a:t>
            </a:r>
          </a:p>
          <a:p>
            <a:endParaRPr lang="en-US" dirty="0"/>
          </a:p>
          <a:p>
            <a:r>
              <a:rPr lang="en-US" dirty="0"/>
              <a:t>I sistemi SA si riferiscono alla distribuzione della SA nei team e tra gli oggetti nell'ambiente, nonché allo scambio di SA tra le parti del sistema. I processi SA si riferiscono all'aggiornamento degli stati SA e a ciò che guida il cambiamento momento per momento della SA.</a:t>
            </a: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8</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150140574"/>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58</a:t>
            </a:r>
          </a:p>
          <a:p>
            <a:r>
              <a:rPr lang="nb-NO" dirty="0"/>
              <a:t>138</a:t>
            </a:r>
          </a:p>
          <a:p>
            <a:r>
              <a:rPr lang="nb-NO" dirty="0"/>
              <a:t>340</a:t>
            </a:r>
          </a:p>
          <a:p>
            <a:endParaRPr lang="nb-NO" dirty="0"/>
          </a:p>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42D5B37-16A7-41E0-A180-A2CCA22AEF43}" type="slidenum">
              <a:rPr kumimoji="0" lang="de-DE" sz="1200" b="0" i="0" u="none" strike="noStrike" kern="1200" cap="none" spc="0" normalizeH="0" baseline="0" noProof="0" smtClean="0">
                <a:ln>
                  <a:noFill/>
                </a:ln>
                <a:solidFill>
                  <a:prstClr val="black"/>
                </a:solidFill>
                <a:effectLst/>
                <a:uLnTx/>
                <a:uFillTx/>
                <a:latin typeface="Calibri" pitchFamily="34" charset="0"/>
                <a:ea typeface="+mn-ea"/>
                <a:cs typeface="+mn-cs"/>
              </a:rPr>
              <a:t>10</a:t>
            </a:fld>
            <a:endParaRPr kumimoji="0" lang="de-DE"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056379926"/>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12</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826867986"/>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13</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3443836872"/>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Questo </a:t>
            </a:r>
            <a:r>
              <a:rPr lang="nb-NO" dirty="0" err="1"/>
              <a:t>diventa </a:t>
            </a:r>
            <a:r>
              <a:rPr lang="nb-NO" dirty="0" err="1"/>
              <a:t>quindi </a:t>
            </a:r>
            <a:r>
              <a:rPr lang="nb-NO" dirty="0"/>
              <a:t>una capacità </a:t>
            </a:r>
            <a:r>
              <a:rPr lang="nb-NO" dirty="0" err="1"/>
              <a:t>metacognitiva</a:t>
            </a:r>
          </a:p>
        </p:txBody>
      </p:sp>
      <p:sp>
        <p:nvSpPr>
          <p:cNvPr id="4" name="Plassholder for lysbil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7E533E-B539-4BD1-AB8D-1B6734529A26}" type="slidenum">
              <a:rPr kumimoji="0" lang="nb-NO" sz="1200" b="0" i="0" u="none" strike="noStrike" kern="1200" cap="none" spc="0" normalizeH="0" baseline="0" noProof="0" smtClean="0">
                <a:ln>
                  <a:noFill/>
                </a:ln>
                <a:solidFill>
                  <a:prstClr val="black"/>
                </a:solidFill>
                <a:effectLst/>
                <a:uLnTx/>
                <a:uFillTx/>
                <a:latin typeface="Calibri" pitchFamily="34" charset="0"/>
                <a:ea typeface="+mn-ea"/>
                <a:cs typeface="+mn-cs"/>
              </a:rPr>
              <a:t>14</a:t>
            </a:fld>
            <a:endParaRPr kumimoji="0" lang="nb-NO"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82153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graafikut">
    <p:spTree>
      <p:nvGrpSpPr>
        <p:cNvPr id="1" name=""/>
        <p:cNvGrpSpPr/>
        <p:nvPr/>
      </p:nvGrpSpPr>
      <p:grpSpPr>
        <a:xfrm>
          <a:off x="0" y="0"/>
          <a:ext cx="0" cy="0"/>
          <a:chOff x="0" y="0"/>
          <a:chExt cx="0" cy="0"/>
        </a:xfrm>
      </p:grpSpPr>
      <p:sp>
        <p:nvSpPr>
          <p:cNvPr id="14" name="Text Placeholder 11"/>
          <p:cNvSpPr>
            <a:spLocks noGrp="1"/>
          </p:cNvSpPr>
          <p:nvPr>
            <p:ph type="body" sz="quarter" idx="17" hasCustomPrompt="1"/>
          </p:nvPr>
        </p:nvSpPr>
        <p:spPr>
          <a:xfrm>
            <a:off x="2606041" y="6245267"/>
            <a:ext cx="5222077" cy="684923"/>
          </a:xfrm>
          <a:prstGeom prst="rect">
            <a:avLst/>
          </a:prstGeom>
        </p:spPr>
        <p:txBody>
          <a:bodyPr lIns="0" tIns="0" rIns="0" bIns="0"/>
          <a:lstStyle>
            <a:lvl1pPr marL="274320" marR="0" indent="-274320" algn="l" defTabSz="1097280" rtl="0" eaLnBrk="1" fontAlgn="auto" latinLnBrk="0" hangingPunct="1">
              <a:lnSpc>
                <a:spcPct val="90000"/>
              </a:lnSpc>
              <a:spcBef>
                <a:spcPts val="1200"/>
              </a:spcBef>
              <a:spcAft>
                <a:spcPts val="0"/>
              </a:spcAft>
              <a:buClrTx/>
              <a:buSzTx/>
              <a:buFont typeface="Arial"/>
              <a:buNone/>
              <a:tabLst/>
              <a:defRPr sz="2160" baseline="0">
                <a:solidFill>
                  <a:srgbClr val="332B60"/>
                </a:solidFill>
                <a:latin typeface="Verdana" charset="0"/>
              </a:defRPr>
            </a:lvl1pPr>
          </a:lstStyle>
          <a:p>
            <a:pPr lvl="0"/>
            <a:r>
              <a:rPr lang="et-EE" dirty="0" err="1"/>
              <a:t>Edit</a:t>
            </a:r>
            <a:r>
              <a:rPr lang="et-EE" dirty="0"/>
              <a:t> </a:t>
            </a:r>
            <a:r>
              <a:rPr lang="et-EE" dirty="0" err="1"/>
              <a:t>text</a:t>
            </a:r>
            <a:r>
              <a:rPr lang="et-EE" dirty="0"/>
              <a:t> </a:t>
            </a:r>
            <a:r>
              <a:rPr lang="et-EE" dirty="0" err="1"/>
              <a:t>here</a:t>
            </a:r>
            <a:endParaRPr lang="et-EE" dirty="0"/>
          </a:p>
        </p:txBody>
      </p:sp>
      <p:sp>
        <p:nvSpPr>
          <p:cNvPr id="8" name="Text Placeholder 9"/>
          <p:cNvSpPr>
            <a:spLocks noGrp="1"/>
          </p:cNvSpPr>
          <p:nvPr>
            <p:ph type="body" sz="quarter" idx="13" hasCustomPrompt="1"/>
          </p:nvPr>
        </p:nvSpPr>
        <p:spPr>
          <a:xfrm>
            <a:off x="575310" y="670165"/>
            <a:ext cx="12788266" cy="906274"/>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t-EE" dirty="0"/>
              <a:t>INTERMEDIATE SLIDE</a:t>
            </a:r>
          </a:p>
          <a:p>
            <a:pPr lvl="0"/>
            <a:r>
              <a:rPr lang="et-EE" dirty="0"/>
              <a:t>ON TWO LINES IF NECESSARY</a:t>
            </a:r>
            <a:endParaRPr lang="en-US" dirty="0"/>
          </a:p>
        </p:txBody>
      </p:sp>
      <p:sp>
        <p:nvSpPr>
          <p:cNvPr id="20" name="Text Placeholder 11"/>
          <p:cNvSpPr>
            <a:spLocks noGrp="1"/>
          </p:cNvSpPr>
          <p:nvPr>
            <p:ph type="body" sz="quarter" idx="21" hasCustomPrompt="1"/>
          </p:nvPr>
        </p:nvSpPr>
        <p:spPr>
          <a:xfrm>
            <a:off x="8265797" y="6245267"/>
            <a:ext cx="5098250" cy="684923"/>
          </a:xfrm>
          <a:prstGeom prst="rect">
            <a:avLst/>
          </a:prstGeom>
        </p:spPr>
        <p:txBody>
          <a:bodyPr lIns="0" tIns="0" rIns="0" bIns="0"/>
          <a:lstStyle>
            <a:lvl1pPr marL="274320" marR="0" indent="-274320" algn="l" defTabSz="1097280" rtl="0" eaLnBrk="1" fontAlgn="auto" latinLnBrk="0" hangingPunct="1">
              <a:lnSpc>
                <a:spcPct val="90000"/>
              </a:lnSpc>
              <a:spcBef>
                <a:spcPts val="1200"/>
              </a:spcBef>
              <a:spcAft>
                <a:spcPts val="0"/>
              </a:spcAft>
              <a:buClrTx/>
              <a:buSzTx/>
              <a:buFont typeface="Arial"/>
              <a:buNone/>
              <a:tabLst/>
              <a:defRPr sz="2160" baseline="0">
                <a:solidFill>
                  <a:srgbClr val="332B60"/>
                </a:solidFill>
                <a:latin typeface="Verdana" charset="0"/>
              </a:defRPr>
            </a:lvl1pPr>
          </a:lstStyle>
          <a:p>
            <a:pPr lvl="0"/>
            <a:r>
              <a:rPr lang="et-EE" dirty="0" err="1"/>
              <a:t>Edit</a:t>
            </a:r>
            <a:r>
              <a:rPr lang="et-EE" dirty="0"/>
              <a:t> </a:t>
            </a:r>
            <a:r>
              <a:rPr lang="et-EE" dirty="0" err="1"/>
              <a:t>text</a:t>
            </a:r>
            <a:r>
              <a:rPr lang="et-EE" dirty="0"/>
              <a:t> </a:t>
            </a:r>
            <a:r>
              <a:rPr lang="et-EE" dirty="0" err="1"/>
              <a:t>here</a:t>
            </a:r>
            <a:endParaRPr lang="et-EE" dirty="0"/>
          </a:p>
        </p:txBody>
      </p:sp>
      <p:sp>
        <p:nvSpPr>
          <p:cNvPr id="3" name="Chart Placeholder 2"/>
          <p:cNvSpPr>
            <a:spLocks noGrp="1"/>
          </p:cNvSpPr>
          <p:nvPr>
            <p:ph type="chart" sz="quarter" idx="22" hasCustomPrompt="1"/>
          </p:nvPr>
        </p:nvSpPr>
        <p:spPr>
          <a:xfrm>
            <a:off x="2606041" y="1954531"/>
            <a:ext cx="5221606" cy="4003596"/>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a chart</a:t>
            </a:r>
          </a:p>
        </p:txBody>
      </p:sp>
      <p:sp>
        <p:nvSpPr>
          <p:cNvPr id="5" name="Chart Placeholder 4"/>
          <p:cNvSpPr>
            <a:spLocks noGrp="1"/>
          </p:cNvSpPr>
          <p:nvPr>
            <p:ph type="chart" sz="quarter" idx="23" hasCustomPrompt="1"/>
          </p:nvPr>
        </p:nvSpPr>
        <p:spPr>
          <a:xfrm>
            <a:off x="8265796" y="1954531"/>
            <a:ext cx="5097780" cy="4003597"/>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a chart</a:t>
            </a:r>
          </a:p>
        </p:txBody>
      </p:sp>
    </p:spTree>
    <p:extLst>
      <p:ext uri="{BB962C8B-B14F-4D97-AF65-F5344CB8AC3E}">
        <p14:creationId xmlns:p14="http://schemas.microsoft.com/office/powerpoint/2010/main" val="1041517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olm pilti">
    <p:spTree>
      <p:nvGrpSpPr>
        <p:cNvPr id="1" name=""/>
        <p:cNvGrpSpPr/>
        <p:nvPr/>
      </p:nvGrpSpPr>
      <p:grpSpPr>
        <a:xfrm>
          <a:off x="0" y="0"/>
          <a:ext cx="0" cy="0"/>
          <a:chOff x="0" y="0"/>
          <a:chExt cx="0" cy="0"/>
        </a:xfrm>
      </p:grpSpPr>
      <p:sp>
        <p:nvSpPr>
          <p:cNvPr id="7" name="Picture Placeholder 19"/>
          <p:cNvSpPr>
            <a:spLocks noGrp="1"/>
          </p:cNvSpPr>
          <p:nvPr>
            <p:ph type="pic" sz="quarter" idx="17" hasCustomPrompt="1"/>
          </p:nvPr>
        </p:nvSpPr>
        <p:spPr>
          <a:xfrm>
            <a:off x="2606041" y="659131"/>
            <a:ext cx="6131180" cy="6263640"/>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the picture</a:t>
            </a:r>
          </a:p>
        </p:txBody>
      </p:sp>
      <p:sp>
        <p:nvSpPr>
          <p:cNvPr id="10" name="Picture Placeholder 19"/>
          <p:cNvSpPr>
            <a:spLocks noGrp="1"/>
          </p:cNvSpPr>
          <p:nvPr>
            <p:ph type="pic" sz="quarter" idx="19" hasCustomPrompt="1"/>
          </p:nvPr>
        </p:nvSpPr>
        <p:spPr>
          <a:xfrm>
            <a:off x="9014104" y="4151214"/>
            <a:ext cx="4349473" cy="2771557"/>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the picture</a:t>
            </a:r>
          </a:p>
        </p:txBody>
      </p:sp>
      <p:sp>
        <p:nvSpPr>
          <p:cNvPr id="11" name="Picture Placeholder 19"/>
          <p:cNvSpPr>
            <a:spLocks noGrp="1"/>
          </p:cNvSpPr>
          <p:nvPr>
            <p:ph type="pic" sz="quarter" idx="20" hasCustomPrompt="1"/>
          </p:nvPr>
        </p:nvSpPr>
        <p:spPr>
          <a:xfrm>
            <a:off x="9014104" y="659130"/>
            <a:ext cx="4349473" cy="3251477"/>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the picture</a:t>
            </a:r>
          </a:p>
        </p:txBody>
      </p:sp>
      <p:sp>
        <p:nvSpPr>
          <p:cNvPr id="5" name="Text Placeholder 1"/>
          <p:cNvSpPr txBox="1">
            <a:spLocks/>
          </p:cNvSpPr>
          <p:nvPr userDrawn="1"/>
        </p:nvSpPr>
        <p:spPr>
          <a:xfrm>
            <a:off x="2203984" y="7167159"/>
            <a:ext cx="3313320" cy="21015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440" b="0" dirty="0"/>
              <a:t>ESTONIAN MARITIME ACADEMY</a:t>
            </a:r>
            <a:endParaRPr lang="en-US" altLang="en-US" sz="1440" b="0" dirty="0"/>
          </a:p>
        </p:txBody>
      </p:sp>
      <p:cxnSp>
        <p:nvCxnSpPr>
          <p:cNvPr id="6" name="Straight Connector 8"/>
          <p:cNvCxnSpPr/>
          <p:nvPr userDrawn="1"/>
        </p:nvCxnSpPr>
        <p:spPr>
          <a:xfrm>
            <a:off x="2038349" y="6930190"/>
            <a:ext cx="0" cy="6840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359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575310" y="661854"/>
            <a:ext cx="12788266" cy="1003999"/>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vl2pPr>
              <a:defRPr sz="3000" b="1" i="0"/>
            </a:lvl2pPr>
          </a:lstStyle>
          <a:p>
            <a:pPr lvl="0"/>
            <a:r>
              <a:rPr lang="et-EE" dirty="0"/>
              <a:t>INTERMEDIATE SLIDE</a:t>
            </a:r>
          </a:p>
          <a:p>
            <a:pPr lvl="0"/>
            <a:r>
              <a:rPr lang="et-EE" dirty="0"/>
              <a:t>ON TWO LINES IF NECESSARY</a:t>
            </a:r>
            <a:endParaRPr lang="en-US" dirty="0"/>
          </a:p>
        </p:txBody>
      </p:sp>
      <p:sp>
        <p:nvSpPr>
          <p:cNvPr id="7" name="Table Placeholder 6"/>
          <p:cNvSpPr>
            <a:spLocks noGrp="1"/>
          </p:cNvSpPr>
          <p:nvPr>
            <p:ph type="tbl" sz="quarter" idx="23"/>
          </p:nvPr>
        </p:nvSpPr>
        <p:spPr>
          <a:xfrm>
            <a:off x="2606040" y="1954531"/>
            <a:ext cx="10757536" cy="4968240"/>
          </a:xfrm>
          <a:prstGeom prst="rect">
            <a:avLst/>
          </a:prstGeom>
        </p:spPr>
        <p:txBody>
          <a:bodyPr/>
          <a:lstStyle>
            <a:lvl1pPr>
              <a:defRPr sz="2160" baseline="0">
                <a:solidFill>
                  <a:schemeClr val="bg1"/>
                </a:solidFill>
                <a:latin typeface="Verdana" charset="0"/>
              </a:defRPr>
            </a:lvl1pPr>
          </a:lstStyle>
          <a:p>
            <a:pPr lvl="0"/>
            <a:r>
              <a:rPr lang="et-EE" noProof="0" dirty="0"/>
              <a:t>Tabeli lisamiseks klõpsake ikooni</a:t>
            </a:r>
            <a:endParaRPr lang="en-US" noProof="0" dirty="0"/>
          </a:p>
        </p:txBody>
      </p:sp>
      <p:sp>
        <p:nvSpPr>
          <p:cNvPr id="4" name="Text Placeholder 1"/>
          <p:cNvSpPr txBox="1">
            <a:spLocks/>
          </p:cNvSpPr>
          <p:nvPr userDrawn="1"/>
        </p:nvSpPr>
        <p:spPr>
          <a:xfrm>
            <a:off x="2203984" y="7167159"/>
            <a:ext cx="3313320" cy="21015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440" b="0" dirty="0"/>
              <a:t>ESTONIAN MARITIME ACADEMY</a:t>
            </a:r>
            <a:endParaRPr lang="en-US" altLang="en-US" sz="1440" b="0" dirty="0"/>
          </a:p>
        </p:txBody>
      </p:sp>
      <p:cxnSp>
        <p:nvCxnSpPr>
          <p:cNvPr id="5" name="Straight Connector 8"/>
          <p:cNvCxnSpPr/>
          <p:nvPr userDrawn="1"/>
        </p:nvCxnSpPr>
        <p:spPr>
          <a:xfrm>
            <a:off x="2038349" y="6930190"/>
            <a:ext cx="0" cy="6840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649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lt 2">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575310" y="659131"/>
            <a:ext cx="12788263" cy="1013298"/>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t-EE" dirty="0"/>
              <a:t>INTERMEDIATE SLIDE</a:t>
            </a:r>
          </a:p>
          <a:p>
            <a:pPr lvl="0"/>
            <a:r>
              <a:rPr lang="et-EE" dirty="0"/>
              <a:t>ON TWO LINES IF NECESSARY</a:t>
            </a:r>
            <a:endParaRPr lang="en-US" dirty="0"/>
          </a:p>
        </p:txBody>
      </p:sp>
      <p:sp>
        <p:nvSpPr>
          <p:cNvPr id="12" name="Text Placeholder 11"/>
          <p:cNvSpPr>
            <a:spLocks noGrp="1"/>
          </p:cNvSpPr>
          <p:nvPr>
            <p:ph type="body" sz="quarter" idx="14" hasCustomPrompt="1"/>
          </p:nvPr>
        </p:nvSpPr>
        <p:spPr>
          <a:xfrm>
            <a:off x="2606040" y="1954531"/>
            <a:ext cx="10757534" cy="752778"/>
          </a:xfrm>
          <a:prstGeom prst="rect">
            <a:avLst/>
          </a:prstGeom>
        </p:spPr>
        <p:txBody>
          <a:bodyPr lIns="0" tIns="0" rIns="0" bIns="0"/>
          <a:lstStyle>
            <a:lvl1pPr marL="274320" marR="0" indent="-274320" algn="l" defTabSz="1097280" rtl="0" eaLnBrk="1" fontAlgn="auto" latinLnBrk="0" hangingPunct="1">
              <a:lnSpc>
                <a:spcPct val="90000"/>
              </a:lnSpc>
              <a:spcBef>
                <a:spcPts val="1200"/>
              </a:spcBef>
              <a:spcAft>
                <a:spcPts val="0"/>
              </a:spcAft>
              <a:buClrTx/>
              <a:buSzTx/>
              <a:buFont typeface="Arial"/>
              <a:buNone/>
              <a:tabLst/>
              <a:defRPr sz="2160" baseline="0">
                <a:solidFill>
                  <a:srgbClr val="332B60"/>
                </a:solidFill>
                <a:latin typeface="Verdana" charset="0"/>
              </a:defRPr>
            </a:lvl1pPr>
          </a:lstStyle>
          <a:p>
            <a:pPr lvl="0"/>
            <a:r>
              <a:rPr lang="et-EE" dirty="0" err="1"/>
              <a:t>Edit</a:t>
            </a:r>
            <a:r>
              <a:rPr lang="et-EE" dirty="0"/>
              <a:t> </a:t>
            </a:r>
            <a:r>
              <a:rPr lang="et-EE" dirty="0" err="1"/>
              <a:t>text</a:t>
            </a:r>
            <a:r>
              <a:rPr lang="et-EE" dirty="0"/>
              <a:t> </a:t>
            </a:r>
            <a:r>
              <a:rPr lang="et-EE" dirty="0" err="1"/>
              <a:t>here</a:t>
            </a:r>
            <a:endParaRPr lang="et-EE" dirty="0"/>
          </a:p>
        </p:txBody>
      </p:sp>
      <p:sp>
        <p:nvSpPr>
          <p:cNvPr id="3" name="Picture Placeholder 2"/>
          <p:cNvSpPr>
            <a:spLocks noGrp="1"/>
          </p:cNvSpPr>
          <p:nvPr>
            <p:ph type="pic" sz="quarter" idx="16" hasCustomPrompt="1"/>
          </p:nvPr>
        </p:nvSpPr>
        <p:spPr>
          <a:xfrm>
            <a:off x="2606041" y="2989411"/>
            <a:ext cx="10757533" cy="3933360"/>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the picture</a:t>
            </a:r>
          </a:p>
        </p:txBody>
      </p:sp>
      <p:sp>
        <p:nvSpPr>
          <p:cNvPr id="5" name="Text Placeholder 1"/>
          <p:cNvSpPr txBox="1">
            <a:spLocks/>
          </p:cNvSpPr>
          <p:nvPr userDrawn="1"/>
        </p:nvSpPr>
        <p:spPr>
          <a:xfrm>
            <a:off x="2203984" y="7167159"/>
            <a:ext cx="3313320" cy="21015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440" b="0" dirty="0"/>
              <a:t>ESTONIAN MARITIME ACADEMY</a:t>
            </a:r>
            <a:endParaRPr lang="en-US" altLang="en-US" sz="1440" b="0" dirty="0"/>
          </a:p>
        </p:txBody>
      </p:sp>
      <p:cxnSp>
        <p:nvCxnSpPr>
          <p:cNvPr id="6" name="Straight Connector 8"/>
          <p:cNvCxnSpPr/>
          <p:nvPr userDrawn="1"/>
        </p:nvCxnSpPr>
        <p:spPr>
          <a:xfrm>
            <a:off x="2038349" y="6930190"/>
            <a:ext cx="0" cy="6840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023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aheslaid">
    <p:spTree>
      <p:nvGrpSpPr>
        <p:cNvPr id="1" name=""/>
        <p:cNvGrpSpPr/>
        <p:nvPr/>
      </p:nvGrpSpPr>
      <p:grpSpPr>
        <a:xfrm>
          <a:off x="0" y="0"/>
          <a:ext cx="0" cy="0"/>
          <a:chOff x="0" y="0"/>
          <a:chExt cx="0" cy="0"/>
        </a:xfrm>
      </p:grpSpPr>
      <p:pic>
        <p:nvPicPr>
          <p:cNvPr id="9" name="Pilt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25401" cy="8229600"/>
          </a:xfrm>
          <a:prstGeom prst="rect">
            <a:avLst/>
          </a:prstGeom>
        </p:spPr>
      </p:pic>
      <p:sp>
        <p:nvSpPr>
          <p:cNvPr id="7" name="Freeform 6"/>
          <p:cNvSpPr/>
          <p:nvPr userDrawn="1"/>
        </p:nvSpPr>
        <p:spPr>
          <a:xfrm>
            <a:off x="-1" y="3975225"/>
            <a:ext cx="14630400" cy="4254376"/>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dirty="0"/>
          </a:p>
        </p:txBody>
      </p:sp>
      <p:sp>
        <p:nvSpPr>
          <p:cNvPr id="10" name="Text Placeholder 19"/>
          <p:cNvSpPr>
            <a:spLocks noGrp="1"/>
          </p:cNvSpPr>
          <p:nvPr>
            <p:ph type="body" sz="quarter" idx="11" hasCustomPrompt="1"/>
          </p:nvPr>
        </p:nvSpPr>
        <p:spPr>
          <a:xfrm>
            <a:off x="1178884" y="5757507"/>
            <a:ext cx="12191333" cy="1797536"/>
          </a:xfrm>
          <a:prstGeom prst="rect">
            <a:avLst/>
          </a:prstGeom>
        </p:spPr>
        <p:txBody>
          <a:bodyPr lIns="0" tIns="0" rIns="0" bIns="0">
            <a:normAutofit/>
          </a:bodyPr>
          <a:lstStyle>
            <a:lvl1pPr marL="0" marR="0" indent="0" algn="l" defTabSz="1097280" rtl="0" eaLnBrk="1" fontAlgn="auto" latinLnBrk="0" hangingPunct="1">
              <a:lnSpc>
                <a:spcPct val="100000"/>
              </a:lnSpc>
              <a:spcBef>
                <a:spcPts val="0"/>
              </a:spcBef>
              <a:spcAft>
                <a:spcPts val="0"/>
              </a:spcAft>
              <a:buClrTx/>
              <a:buSzTx/>
              <a:buFont typeface="Arial"/>
              <a:buNone/>
              <a:tabLst/>
              <a:defRPr sz="1260" b="1" cap="all" baseline="0">
                <a:solidFill>
                  <a:schemeClr val="accent4"/>
                </a:solidFill>
                <a:latin typeface="Verdana" charset="0"/>
              </a:defRPr>
            </a:lvl1pPr>
            <a:lvl2pPr marL="0" indent="0">
              <a:spcBef>
                <a:spcPts val="1200"/>
              </a:spcBef>
              <a:buFontTx/>
              <a:buNone/>
              <a:defRPr sz="1920" b="0">
                <a:solidFill>
                  <a:schemeClr val="accent2"/>
                </a:solidFill>
              </a:defRPr>
            </a:lvl2pPr>
          </a:lstStyle>
          <a:p>
            <a:r>
              <a:rPr lang="et-EE" altLang="en-US" sz="3480" dirty="0">
                <a:solidFill>
                  <a:schemeClr val="tx2"/>
                </a:solidFill>
              </a:rPr>
              <a:t>INTERMEDIATE SLIDE</a:t>
            </a:r>
          </a:p>
          <a:p>
            <a:r>
              <a:rPr lang="et-EE" altLang="en-US" sz="3480" dirty="0">
                <a:solidFill>
                  <a:schemeClr val="accent4"/>
                </a:solidFill>
              </a:rPr>
              <a:t>ON TWO OR THREE</a:t>
            </a:r>
          </a:p>
          <a:p>
            <a:r>
              <a:rPr lang="et-EE" altLang="en-US" sz="3480" dirty="0">
                <a:solidFill>
                  <a:schemeClr val="accent4"/>
                </a:solidFill>
              </a:rPr>
              <a:t>LINES IF NECESSARY</a:t>
            </a:r>
            <a:endParaRPr lang="en-US" altLang="en-US" sz="3480" dirty="0">
              <a:solidFill>
                <a:schemeClr val="accent1"/>
              </a:solidFill>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57039" y="1679455"/>
            <a:ext cx="4278029" cy="3379418"/>
          </a:xfrm>
          <a:prstGeom prst="rect">
            <a:avLst/>
          </a:prstGeom>
        </p:spPr>
      </p:pic>
      <p:grpSp>
        <p:nvGrpSpPr>
          <p:cNvPr id="2" name="Group 1">
            <a:extLst>
              <a:ext uri="{FF2B5EF4-FFF2-40B4-BE49-F238E27FC236}">
                <a16:creationId xmlns:a16="http://schemas.microsoft.com/office/drawing/2014/main" id="{C720A41A-B741-AD01-E845-E2C1809B7136}"/>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880DCD1B-E25A-459B-90FC-B8B3734EA6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319113C0-D7AE-3E96-34E3-215F6E5739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320204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imane slaid">
    <p:spTree>
      <p:nvGrpSpPr>
        <p:cNvPr id="1" name=""/>
        <p:cNvGrpSpPr/>
        <p:nvPr/>
      </p:nvGrpSpPr>
      <p:grpSpPr>
        <a:xfrm>
          <a:off x="0" y="0"/>
          <a:ext cx="0" cy="0"/>
          <a:chOff x="0" y="0"/>
          <a:chExt cx="0" cy="0"/>
        </a:xfrm>
      </p:grpSpPr>
      <p:pic>
        <p:nvPicPr>
          <p:cNvPr id="7" name="Pilt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25401" cy="8229600"/>
          </a:xfrm>
          <a:prstGeom prst="rect">
            <a:avLst/>
          </a:prstGeom>
        </p:spPr>
      </p:pic>
      <p:sp>
        <p:nvSpPr>
          <p:cNvPr id="15" name="Freeform 14"/>
          <p:cNvSpPr/>
          <p:nvPr userDrawn="1"/>
        </p:nvSpPr>
        <p:spPr>
          <a:xfrm>
            <a:off x="-1" y="3975225"/>
            <a:ext cx="14630400" cy="4254376"/>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dirty="0"/>
          </a:p>
        </p:txBody>
      </p:sp>
      <p:sp>
        <p:nvSpPr>
          <p:cNvPr id="5" name="TextBox 4"/>
          <p:cNvSpPr txBox="1">
            <a:spLocks noChangeArrowheads="1"/>
          </p:cNvSpPr>
          <p:nvPr userDrawn="1"/>
        </p:nvSpPr>
        <p:spPr bwMode="auto">
          <a:xfrm>
            <a:off x="1" y="-1190625"/>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sz="2160"/>
          </a:p>
        </p:txBody>
      </p:sp>
      <p:sp>
        <p:nvSpPr>
          <p:cNvPr id="8" name="Text Placeholder 19"/>
          <p:cNvSpPr>
            <a:spLocks noGrp="1"/>
          </p:cNvSpPr>
          <p:nvPr>
            <p:ph type="body" sz="quarter" idx="11" hasCustomPrompt="1"/>
          </p:nvPr>
        </p:nvSpPr>
        <p:spPr>
          <a:xfrm>
            <a:off x="1178884" y="5757507"/>
            <a:ext cx="12191333" cy="1131973"/>
          </a:xfrm>
          <a:prstGeom prst="rect">
            <a:avLst/>
          </a:prstGeom>
        </p:spPr>
        <p:txBody>
          <a:bodyPr lIns="0" tIns="0" rIns="0" bIns="0">
            <a:normAutofit/>
          </a:bodyPr>
          <a:lstStyle>
            <a:lvl1pPr marL="0" marR="0" indent="0" algn="l" defTabSz="1097280" rtl="0" eaLnBrk="1" fontAlgn="auto" latinLnBrk="0" hangingPunct="1">
              <a:lnSpc>
                <a:spcPct val="100000"/>
              </a:lnSpc>
              <a:spcBef>
                <a:spcPts val="0"/>
              </a:spcBef>
              <a:spcAft>
                <a:spcPts val="0"/>
              </a:spcAft>
              <a:buClrTx/>
              <a:buSzTx/>
              <a:buFont typeface="Arial"/>
              <a:buNone/>
              <a:tabLst/>
              <a:defRPr sz="3840" b="1" cap="all" baseline="0">
                <a:solidFill>
                  <a:srgbClr val="332B60"/>
                </a:solidFill>
                <a:latin typeface="Verdana" charset="0"/>
              </a:defRPr>
            </a:lvl1pPr>
            <a:lvl2pPr marL="0" indent="0">
              <a:spcBef>
                <a:spcPts val="1200"/>
              </a:spcBef>
              <a:buFontTx/>
              <a:buNone/>
              <a:defRPr sz="1920" b="0">
                <a:solidFill>
                  <a:schemeClr val="accent2"/>
                </a:solidFill>
              </a:defRPr>
            </a:lvl2pPr>
          </a:lstStyle>
          <a:p>
            <a:r>
              <a:rPr lang="et-EE" altLang="en-US" dirty="0"/>
              <a:t>Tallinn </a:t>
            </a:r>
            <a:r>
              <a:rPr lang="et-EE" altLang="en-US" dirty="0" err="1"/>
              <a:t>university</a:t>
            </a:r>
            <a:r>
              <a:rPr lang="et-EE" altLang="en-US" dirty="0"/>
              <a:t> of </a:t>
            </a:r>
            <a:r>
              <a:rPr lang="et-EE" altLang="en-US" dirty="0" err="1"/>
              <a:t>technology</a:t>
            </a:r>
            <a:endParaRPr lang="et-EE" altLang="en-US" dirty="0"/>
          </a:p>
          <a:p>
            <a:pPr>
              <a:lnSpc>
                <a:spcPct val="100000"/>
              </a:lnSpc>
              <a:spcBef>
                <a:spcPts val="0"/>
              </a:spcBef>
            </a:pPr>
            <a:r>
              <a:rPr lang="en-US" altLang="en-US" dirty="0"/>
              <a:t>ESTONIAN MARITIME ACADEMY</a:t>
            </a:r>
          </a:p>
          <a:p>
            <a:r>
              <a:rPr lang="et-EE" altLang="en-US" sz="1920" b="0" cap="none" dirty="0">
                <a:solidFill>
                  <a:schemeClr val="accent2"/>
                </a:solidFill>
              </a:rPr>
              <a:t>Kopli 101</a:t>
            </a:r>
            <a:r>
              <a:rPr lang="en-US" altLang="en-US" sz="1920" b="0" cap="none" dirty="0">
                <a:solidFill>
                  <a:schemeClr val="accent2"/>
                </a:solidFill>
              </a:rPr>
              <a:t>, 11712 Tallinn</a:t>
            </a:r>
            <a:r>
              <a:rPr lang="et-EE" altLang="en-US" sz="1920" b="0" cap="none" dirty="0">
                <a:solidFill>
                  <a:schemeClr val="accent2"/>
                </a:solidFill>
              </a:rPr>
              <a:t> / Tallinna 9, 93811 Kuressaare</a:t>
            </a:r>
          </a:p>
          <a:p>
            <a:pPr>
              <a:spcBef>
                <a:spcPts val="400"/>
              </a:spcBef>
            </a:pPr>
            <a:r>
              <a:rPr lang="et-EE" altLang="en-US" sz="1920" b="0" cap="none" dirty="0">
                <a:solidFill>
                  <a:schemeClr val="accent2"/>
                </a:solidFill>
              </a:rPr>
              <a:t>Tel 613 5500</a:t>
            </a:r>
            <a:endParaRPr lang="en-US" altLang="en-US" sz="1920" cap="none" dirty="0">
              <a:solidFill>
                <a:schemeClr val="accent2"/>
              </a:solidFill>
            </a:endParaRPr>
          </a:p>
          <a:p>
            <a:pPr>
              <a:spcBef>
                <a:spcPts val="400"/>
              </a:spcBef>
            </a:pPr>
            <a:r>
              <a:rPr lang="en-US" altLang="en-US" sz="1920" cap="none" dirty="0">
                <a:solidFill>
                  <a:schemeClr val="accent2"/>
                </a:solidFill>
                <a:latin typeface="Verdana" panose="020B0604030504040204" pitchFamily="34" charset="0"/>
              </a:rPr>
              <a:t>t</a:t>
            </a:r>
            <a:r>
              <a:rPr lang="et-EE" altLang="en-US" sz="1920" cap="none" dirty="0" err="1">
                <a:solidFill>
                  <a:schemeClr val="accent2"/>
                </a:solidFill>
                <a:latin typeface="Verdana" panose="020B0604030504040204" pitchFamily="34" charset="0"/>
              </a:rPr>
              <a:t>altech</a:t>
            </a:r>
            <a:r>
              <a:rPr lang="en-US" altLang="en-US" sz="1920" cap="none" dirty="0">
                <a:solidFill>
                  <a:schemeClr val="accent2"/>
                </a:solidFill>
                <a:latin typeface="Verdana" panose="020B0604030504040204" pitchFamily="34" charset="0"/>
              </a:rPr>
              <a:t>.</a:t>
            </a:r>
            <a:r>
              <a:rPr lang="en-US" altLang="en-US" sz="1920" cap="none" dirty="0" err="1">
                <a:solidFill>
                  <a:schemeClr val="accent2"/>
                </a:solidFill>
                <a:latin typeface="Verdana" panose="020B0604030504040204" pitchFamily="34" charset="0"/>
              </a:rPr>
              <a:t>ee</a:t>
            </a:r>
            <a:r>
              <a:rPr lang="en-US" altLang="en-US" sz="1920" cap="none" dirty="0">
                <a:solidFill>
                  <a:schemeClr val="accent2"/>
                </a:solidFill>
                <a:latin typeface="Verdana" panose="020B0604030504040204" pitchFamily="34" charset="0"/>
              </a:rPr>
              <a:t>/</a:t>
            </a:r>
            <a:r>
              <a:rPr lang="en-US" altLang="en-US" sz="1920" cap="none" dirty="0" err="1">
                <a:solidFill>
                  <a:schemeClr val="accent2"/>
                </a:solidFill>
                <a:latin typeface="Verdana" panose="020B0604030504040204" pitchFamily="34" charset="0"/>
              </a:rPr>
              <a:t>mereakadeemia</a:t>
            </a:r>
            <a:endParaRPr lang="en-US" altLang="en-US" sz="1920" cap="none" dirty="0">
              <a:solidFill>
                <a:schemeClr val="accent2"/>
              </a:solidFill>
            </a:endParaRPr>
          </a:p>
          <a:p>
            <a:pPr>
              <a:lnSpc>
                <a:spcPct val="100000"/>
              </a:lnSpc>
              <a:spcBef>
                <a:spcPts val="0"/>
              </a:spcBef>
            </a:pPr>
            <a:endParaRPr lang="en-US" alt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57039" y="1679455"/>
            <a:ext cx="4278029" cy="3379418"/>
          </a:xfrm>
          <a:prstGeom prst="rect">
            <a:avLst/>
          </a:prstGeom>
        </p:spPr>
      </p:pic>
      <p:grpSp>
        <p:nvGrpSpPr>
          <p:cNvPr id="2" name="Group 1">
            <a:extLst>
              <a:ext uri="{FF2B5EF4-FFF2-40B4-BE49-F238E27FC236}">
                <a16:creationId xmlns:a16="http://schemas.microsoft.com/office/drawing/2014/main" id="{F4029BF9-DC42-00D1-7CEA-4F3894B13569}"/>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5FA03331-2ACE-F538-8232-A0DF92A28D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FD18AEE-8FF9-5410-B315-1C4634AFFF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859164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en-GB"/>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dato 3"/>
          <p:cNvSpPr>
            <a:spLocks noGrp="1"/>
          </p:cNvSpPr>
          <p:nvPr>
            <p:ph type="dt" sz="half" idx="10"/>
          </p:nvPr>
        </p:nvSpPr>
        <p:spPr/>
        <p:txBody>
          <a:bodyPr/>
          <a:lstStyle/>
          <a:p>
            <a:fld id="{A9EB906E-B0C1-4DA3-8BC7-2B2086BE024D}" type="datetimeFigureOut">
              <a:rPr lang="nb-NO" smtClean="0"/>
              <a:t>04.02.2026</a:t>
            </a:fld>
            <a:endParaRPr lang="nb-NO"/>
          </a:p>
        </p:txBody>
      </p:sp>
      <p:sp>
        <p:nvSpPr>
          <p:cNvPr id="5" name="Plassholder for bunntekst 4"/>
          <p:cNvSpPr>
            <a:spLocks noGrp="1"/>
          </p:cNvSpPr>
          <p:nvPr>
            <p:ph type="ftr" sz="quarter" idx="11"/>
          </p:nvPr>
        </p:nvSpPr>
        <p:spPr>
          <a:xfrm>
            <a:off x="4846320" y="7627621"/>
            <a:ext cx="4937760" cy="438150"/>
          </a:xfrm>
          <a:prstGeom prst="rect">
            <a:avLst/>
          </a:prstGeom>
        </p:spPr>
        <p:txBody>
          <a:bodyPr/>
          <a:lstStyle/>
          <a:p>
            <a:endParaRPr lang="nb-NO"/>
          </a:p>
        </p:txBody>
      </p:sp>
      <p:sp>
        <p:nvSpPr>
          <p:cNvPr id="6" name="Plassholder for lysbildenummer 5"/>
          <p:cNvSpPr>
            <a:spLocks noGrp="1"/>
          </p:cNvSpPr>
          <p:nvPr>
            <p:ph type="sldNum" sz="quarter" idx="12"/>
          </p:nvPr>
        </p:nvSpPr>
        <p:spPr/>
        <p:txBody>
          <a:bodyPr/>
          <a:lstStyle/>
          <a:p>
            <a:fld id="{A6E6339C-DE17-4E4C-B690-AB7E8B8C7D3B}" type="slidenum">
              <a:rPr lang="nb-NO" smtClean="0"/>
              <a:t>‹#›</a:t>
            </a:fld>
            <a:endParaRPr lang="nb-NO"/>
          </a:p>
        </p:txBody>
      </p:sp>
    </p:spTree>
    <p:extLst>
      <p:ext uri="{BB962C8B-B14F-4D97-AF65-F5344CB8AC3E}">
        <p14:creationId xmlns:p14="http://schemas.microsoft.com/office/powerpoint/2010/main" val="403755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en-GB"/>
          </a:p>
        </p:txBody>
      </p:sp>
      <p:sp>
        <p:nvSpPr>
          <p:cNvPr id="3" name="Plassholder for innhold 2"/>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ssholder for innhold 3"/>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Plassholder for dato 4"/>
          <p:cNvSpPr>
            <a:spLocks noGrp="1"/>
          </p:cNvSpPr>
          <p:nvPr>
            <p:ph type="dt" sz="half" idx="10"/>
          </p:nvPr>
        </p:nvSpPr>
        <p:spPr/>
        <p:txBody>
          <a:bodyPr/>
          <a:lstStyle/>
          <a:p>
            <a:fld id="{A9EB906E-B0C1-4DA3-8BC7-2B2086BE024D}" type="datetimeFigureOut">
              <a:rPr lang="nb-NO" smtClean="0"/>
              <a:t>04.02.2026</a:t>
            </a:fld>
            <a:endParaRPr lang="nb-NO"/>
          </a:p>
        </p:txBody>
      </p:sp>
      <p:sp>
        <p:nvSpPr>
          <p:cNvPr id="6" name="Plassholder for bunntekst 5"/>
          <p:cNvSpPr>
            <a:spLocks noGrp="1"/>
          </p:cNvSpPr>
          <p:nvPr>
            <p:ph type="ftr" sz="quarter" idx="11"/>
          </p:nvPr>
        </p:nvSpPr>
        <p:spPr>
          <a:xfrm>
            <a:off x="4846320" y="7627621"/>
            <a:ext cx="4937760" cy="438150"/>
          </a:xfrm>
          <a:prstGeom prst="rect">
            <a:avLst/>
          </a:prstGeom>
        </p:spPr>
        <p:txBody>
          <a:bodyPr/>
          <a:lstStyle/>
          <a:p>
            <a:endParaRPr lang="nb-NO"/>
          </a:p>
        </p:txBody>
      </p:sp>
      <p:sp>
        <p:nvSpPr>
          <p:cNvPr id="7" name="Plassholder for lysbildenummer 6"/>
          <p:cNvSpPr>
            <a:spLocks noGrp="1"/>
          </p:cNvSpPr>
          <p:nvPr>
            <p:ph type="sldNum" sz="quarter" idx="12"/>
          </p:nvPr>
        </p:nvSpPr>
        <p:spPr/>
        <p:txBody>
          <a:bodyPr/>
          <a:lstStyle/>
          <a:p>
            <a:fld id="{A6E6339C-DE17-4E4C-B690-AB7E8B8C7D3B}" type="slidenum">
              <a:rPr lang="nb-NO" smtClean="0"/>
              <a:t>‹#›</a:t>
            </a:fld>
            <a:endParaRPr lang="nb-NO"/>
          </a:p>
        </p:txBody>
      </p:sp>
    </p:spTree>
    <p:extLst>
      <p:ext uri="{BB962C8B-B14F-4D97-AF65-F5344CB8AC3E}">
        <p14:creationId xmlns:p14="http://schemas.microsoft.com/office/powerpoint/2010/main" val="3158773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22A3E-CE09-42A7-960E-FA6C83E78036}"/>
              </a:ext>
            </a:extLst>
          </p:cNvPr>
          <p:cNvSpPr>
            <a:spLocks noGrp="1"/>
          </p:cNvSpPr>
          <p:nvPr>
            <p:ph type="ctrTitle"/>
          </p:nvPr>
        </p:nvSpPr>
        <p:spPr>
          <a:xfrm>
            <a:off x="1828800" y="1346836"/>
            <a:ext cx="10972800" cy="2865120"/>
          </a:xfrm>
        </p:spPr>
        <p:txBody>
          <a:bodyPr anchor="b"/>
          <a:lstStyle>
            <a:lvl1pPr algn="ctr">
              <a:defRPr sz="7200"/>
            </a:lvl1pPr>
          </a:lstStyle>
          <a:p>
            <a:r>
              <a:rPr lang="de-DE"/>
              <a:t>Mastertitelformat bearbeiten</a:t>
            </a:r>
          </a:p>
        </p:txBody>
      </p:sp>
      <p:sp>
        <p:nvSpPr>
          <p:cNvPr id="3" name="Untertitel 2">
            <a:extLst>
              <a:ext uri="{FF2B5EF4-FFF2-40B4-BE49-F238E27FC236}">
                <a16:creationId xmlns:a16="http://schemas.microsoft.com/office/drawing/2014/main" id="{58BAB45E-0635-47CD-858E-BDC83B16D744}"/>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de-DE"/>
              <a:t>Master-Untertitelformat bearbeiten</a:t>
            </a:r>
          </a:p>
        </p:txBody>
      </p:sp>
      <p:sp>
        <p:nvSpPr>
          <p:cNvPr id="4" name="Datumsplatzhalter 3">
            <a:extLst>
              <a:ext uri="{FF2B5EF4-FFF2-40B4-BE49-F238E27FC236}">
                <a16:creationId xmlns:a16="http://schemas.microsoft.com/office/drawing/2014/main" id="{B13FC4FA-E707-4102-B4BB-520F7F99933B}"/>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6D14DBF4-6D6B-4984-8D76-D88D7B1E1E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192648-EC4D-4D4E-A2BA-FD45003CB9C2}"/>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8463055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993F6-0F99-4BCB-9AF1-619E6817DA3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C0DC6D7-7E14-4614-8845-65D8B78BEBE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A1923F-B9CD-46CF-BAAE-8431D1C5BDD9}"/>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5720439A-D9F3-4957-9545-8777712717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CA80B9-9F29-49F3-8482-73CA809E51AA}"/>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93078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38558" y="-36008"/>
            <a:ext cx="7277392" cy="8255864"/>
          </a:xfrm>
          <a:prstGeom prst="rect">
            <a:avLst/>
          </a:prstGeom>
        </p:spPr>
      </p:pic>
      <p:sp>
        <p:nvSpPr>
          <p:cNvPr id="2" name="Title 1"/>
          <p:cNvSpPr>
            <a:spLocks noGrp="1"/>
          </p:cNvSpPr>
          <p:nvPr>
            <p:ph type="ctrTitle" hasCustomPrompt="1"/>
          </p:nvPr>
        </p:nvSpPr>
        <p:spPr>
          <a:xfrm>
            <a:off x="8543868" y="868128"/>
            <a:ext cx="5188111" cy="3094862"/>
          </a:xfrm>
        </p:spPr>
        <p:txBody>
          <a:bodyPr anchor="b">
            <a:normAutofit/>
          </a:bodyPr>
          <a:lstStyle>
            <a:lvl1pPr algn="l">
              <a:lnSpc>
                <a:spcPct val="90000"/>
              </a:lnSpc>
              <a:defRPr sz="7200" spc="-6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8553783" y="6298601"/>
            <a:ext cx="5188111" cy="1210710"/>
          </a:xfrm>
        </p:spPr>
        <p:txBody>
          <a:bodyPr lIns="91440" rIns="91440">
            <a:normAutofit/>
          </a:bodyPr>
          <a:lstStyle>
            <a:lvl1pPr marL="0" indent="0" algn="l">
              <a:spcBef>
                <a:spcPts val="0"/>
              </a:spcBef>
              <a:spcAft>
                <a:spcPts val="0"/>
              </a:spcAft>
              <a:buNone/>
              <a:defRPr sz="1920" cap="all" spc="120" baseline="0">
                <a:solidFill>
                  <a:schemeClr val="tx1"/>
                </a:solidFill>
                <a:latin typeface="+mn-lt"/>
              </a:defRPr>
            </a:lvl1pPr>
            <a:lvl2pPr marL="548640" indent="0" algn="ctr">
              <a:buNone/>
              <a:defRPr sz="2880"/>
            </a:lvl2pPr>
            <a:lvl3pPr marL="1097280" indent="0" algn="ctr">
              <a:buNone/>
              <a:defRPr sz="2880"/>
            </a:lvl3pPr>
            <a:lvl4pPr marL="1645920" indent="0" algn="ctr">
              <a:buNone/>
              <a:defRPr sz="2400"/>
            </a:lvl4pPr>
            <a:lvl5pPr marL="2194560" indent="0" algn="ctr">
              <a:buNone/>
              <a:defRPr sz="2400"/>
            </a:lvl5pPr>
            <a:lvl6pPr marL="2743200" indent="0" algn="ctr">
              <a:buNone/>
              <a:defRPr sz="2400"/>
            </a:lvl6pPr>
            <a:lvl7pPr marL="3291840" indent="0" algn="ctr">
              <a:buNone/>
              <a:defRPr sz="2400"/>
            </a:lvl7pPr>
            <a:lvl8pPr marL="3840480" indent="0" algn="ctr">
              <a:buNone/>
              <a:defRPr sz="2400"/>
            </a:lvl8pPr>
            <a:lvl9pPr marL="4389120" indent="0" algn="ctr">
              <a:buNone/>
              <a:defRPr sz="24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681"/>
            <a:ext cx="7008876" cy="823473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543129" y="4048218"/>
            <a:ext cx="5188111" cy="1210711"/>
          </a:xfrm>
        </p:spPr>
        <p:txBody>
          <a:bodyPr lIns="91440" rIns="91440">
            <a:noAutofit/>
          </a:bodyPr>
          <a:lstStyle>
            <a:lvl1pPr marL="0" indent="0">
              <a:buNone/>
              <a:defRPr sz="7200" b="1">
                <a:solidFill>
                  <a:schemeClr val="tx2"/>
                </a:solidFill>
              </a:defRPr>
            </a:lvl1pPr>
            <a:lvl2pPr marL="241402" indent="0">
              <a:buNone/>
              <a:defRPr/>
            </a:lvl2pPr>
            <a:lvl3pPr marL="460858" indent="0">
              <a:buNone/>
              <a:defRPr/>
            </a:lvl3pPr>
            <a:lvl4pPr marL="680314" indent="0">
              <a:buNone/>
              <a:defRPr/>
            </a:lvl4pPr>
            <a:lvl5pPr marL="899770"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5471467" y="-12798"/>
            <a:ext cx="2316173" cy="825274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C3BFD4C7-9C22-E8F3-26F8-B9FD73F57504}"/>
              </a:ext>
            </a:extLst>
          </p:cNvPr>
          <p:cNvGrpSpPr/>
          <p:nvPr userDrawn="1"/>
        </p:nvGrpSpPr>
        <p:grpSpPr>
          <a:xfrm>
            <a:off x="10972801" y="7594540"/>
            <a:ext cx="2591913" cy="481557"/>
            <a:chOff x="5179092" y="5483822"/>
            <a:chExt cx="3294001" cy="612000"/>
          </a:xfrm>
        </p:grpSpPr>
        <p:pic>
          <p:nvPicPr>
            <p:cNvPr id="5" name="Picture 4">
              <a:extLst>
                <a:ext uri="{FF2B5EF4-FFF2-40B4-BE49-F238E27FC236}">
                  <a16:creationId xmlns:a16="http://schemas.microsoft.com/office/drawing/2014/main" id="{0A9362C1-F84D-F59A-D0AE-C75D13B285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6" name="Picture 5">
              <a:extLst>
                <a:ext uri="{FF2B5EF4-FFF2-40B4-BE49-F238E27FC236}">
                  <a16:creationId xmlns:a16="http://schemas.microsoft.com/office/drawing/2014/main" id="{7AAB01AD-EF6D-3770-9C4F-177DFD46EA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319755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DCDDA-A0C5-473B-9963-D9F62E1A7795}"/>
              </a:ext>
            </a:extLst>
          </p:cNvPr>
          <p:cNvSpPr>
            <a:spLocks noGrp="1"/>
          </p:cNvSpPr>
          <p:nvPr>
            <p:ph type="title"/>
          </p:nvPr>
        </p:nvSpPr>
        <p:spPr>
          <a:xfrm>
            <a:off x="998220" y="2051686"/>
            <a:ext cx="12618720" cy="3423284"/>
          </a:xfrm>
        </p:spPr>
        <p:txBody>
          <a:bodyPr anchor="b"/>
          <a:lstStyle>
            <a:lvl1pPr>
              <a:defRPr sz="7200"/>
            </a:lvl1pPr>
          </a:lstStyle>
          <a:p>
            <a:r>
              <a:rPr lang="de-DE"/>
              <a:t>Mastertitelformat bearbeiten</a:t>
            </a:r>
          </a:p>
        </p:txBody>
      </p:sp>
      <p:sp>
        <p:nvSpPr>
          <p:cNvPr id="3" name="Textplatzhalter 2">
            <a:extLst>
              <a:ext uri="{FF2B5EF4-FFF2-40B4-BE49-F238E27FC236}">
                <a16:creationId xmlns:a16="http://schemas.microsoft.com/office/drawing/2014/main" id="{EF29C8FC-9086-4F02-960E-5F1CD06CA3F3}"/>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15EDAFC-0762-40AE-B95A-EF872F733495}"/>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E251B7BC-4EEC-4709-83E6-44D8F5C9C08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B6F073-4132-4330-93F1-4C4D8B3A4F1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4043162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E6F36-A246-46DB-A9D6-B4B3C30FF21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EDC998F-FD68-4035-AC77-12E9BC52E598}"/>
              </a:ext>
            </a:extLst>
          </p:cNvPr>
          <p:cNvSpPr>
            <a:spLocks noGrp="1"/>
          </p:cNvSpPr>
          <p:nvPr>
            <p:ph sz="half" idx="1"/>
          </p:nvPr>
        </p:nvSpPr>
        <p:spPr>
          <a:xfrm>
            <a:off x="1005840" y="2190750"/>
            <a:ext cx="6217920" cy="52216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07B72F9-9877-410D-9E6C-DA2F7190CC32}"/>
              </a:ext>
            </a:extLst>
          </p:cNvPr>
          <p:cNvSpPr>
            <a:spLocks noGrp="1"/>
          </p:cNvSpPr>
          <p:nvPr>
            <p:ph sz="half" idx="2"/>
          </p:nvPr>
        </p:nvSpPr>
        <p:spPr>
          <a:xfrm>
            <a:off x="7406640" y="2190750"/>
            <a:ext cx="6217920" cy="52216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A3B6D44-1A53-4D7F-87EE-F47E7F1935AB}"/>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ußzeilenplatzhalter 5">
            <a:extLst>
              <a:ext uri="{FF2B5EF4-FFF2-40B4-BE49-F238E27FC236}">
                <a16:creationId xmlns:a16="http://schemas.microsoft.com/office/drawing/2014/main" id="{18DCBA73-0B86-44D1-B368-762AF64DAA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6B81C4D-307F-4C1A-9E37-9105AFBA9CD8}"/>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949444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A8184-B05F-48F2-B42D-C697C9CB46D7}"/>
              </a:ext>
            </a:extLst>
          </p:cNvPr>
          <p:cNvSpPr>
            <a:spLocks noGrp="1"/>
          </p:cNvSpPr>
          <p:nvPr>
            <p:ph type="title"/>
          </p:nvPr>
        </p:nvSpPr>
        <p:spPr>
          <a:xfrm>
            <a:off x="1007746" y="438150"/>
            <a:ext cx="12618720" cy="1590676"/>
          </a:xfrm>
        </p:spPr>
        <p:txBody>
          <a:bodyPr/>
          <a:lstStyle/>
          <a:p>
            <a:r>
              <a:rPr lang="de-DE"/>
              <a:t>Mastertitelformat bearbeiten</a:t>
            </a:r>
          </a:p>
        </p:txBody>
      </p:sp>
      <p:sp>
        <p:nvSpPr>
          <p:cNvPr id="3" name="Textplatzhalter 2">
            <a:extLst>
              <a:ext uri="{FF2B5EF4-FFF2-40B4-BE49-F238E27FC236}">
                <a16:creationId xmlns:a16="http://schemas.microsoft.com/office/drawing/2014/main" id="{6E9799D7-C96D-4987-9035-95073CB11294}"/>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de-DE"/>
              <a:t>Mastertextformat bearbeiten</a:t>
            </a:r>
          </a:p>
        </p:txBody>
      </p:sp>
      <p:sp>
        <p:nvSpPr>
          <p:cNvPr id="4" name="Inhaltsplatzhalter 3">
            <a:extLst>
              <a:ext uri="{FF2B5EF4-FFF2-40B4-BE49-F238E27FC236}">
                <a16:creationId xmlns:a16="http://schemas.microsoft.com/office/drawing/2014/main" id="{03E86B5C-D830-4D0A-B8B0-95344DB61BF7}"/>
              </a:ext>
            </a:extLst>
          </p:cNvPr>
          <p:cNvSpPr>
            <a:spLocks noGrp="1"/>
          </p:cNvSpPr>
          <p:nvPr>
            <p:ph sz="half" idx="2"/>
          </p:nvPr>
        </p:nvSpPr>
        <p:spPr>
          <a:xfrm>
            <a:off x="1007746" y="3006090"/>
            <a:ext cx="6189344" cy="44215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C1559B9-66F1-4E0D-AB4B-6572FD0C7AEE}"/>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de-DE"/>
              <a:t>Mastertextformat bearbeiten</a:t>
            </a:r>
          </a:p>
        </p:txBody>
      </p:sp>
      <p:sp>
        <p:nvSpPr>
          <p:cNvPr id="6" name="Inhaltsplatzhalter 5">
            <a:extLst>
              <a:ext uri="{FF2B5EF4-FFF2-40B4-BE49-F238E27FC236}">
                <a16:creationId xmlns:a16="http://schemas.microsoft.com/office/drawing/2014/main" id="{87595575-6066-4D72-AE06-D56AC5C5763B}"/>
              </a:ext>
            </a:extLst>
          </p:cNvPr>
          <p:cNvSpPr>
            <a:spLocks noGrp="1"/>
          </p:cNvSpPr>
          <p:nvPr>
            <p:ph sz="quarter" idx="4"/>
          </p:nvPr>
        </p:nvSpPr>
        <p:spPr>
          <a:xfrm>
            <a:off x="7406640" y="3006090"/>
            <a:ext cx="6219826" cy="44215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229E621-1199-482B-BC4A-96F3E5009CFD}"/>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8" name="Fußzeilenplatzhalter 7">
            <a:extLst>
              <a:ext uri="{FF2B5EF4-FFF2-40B4-BE49-F238E27FC236}">
                <a16:creationId xmlns:a16="http://schemas.microsoft.com/office/drawing/2014/main" id="{D7CDBF88-0392-43F8-8D46-E53A65E57AD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98247EA-D478-4EDC-9536-1CA89138D71C}"/>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082923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645FE-CA6A-4AB9-926E-58DF9C4DC20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0A95FD1-8B47-4750-88FB-A36508426DC8}"/>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4" name="Fußzeilenplatzhalter 3">
            <a:extLst>
              <a:ext uri="{FF2B5EF4-FFF2-40B4-BE49-F238E27FC236}">
                <a16:creationId xmlns:a16="http://schemas.microsoft.com/office/drawing/2014/main" id="{7E4B945B-7BB7-4E0F-8831-3B4BEDCAB5F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C181801-994F-4828-A56E-59B91778CB2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747076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AB08141-7F74-42B8-8E88-F90A85869982}"/>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3" name="Fußzeilenplatzhalter 2">
            <a:extLst>
              <a:ext uri="{FF2B5EF4-FFF2-40B4-BE49-F238E27FC236}">
                <a16:creationId xmlns:a16="http://schemas.microsoft.com/office/drawing/2014/main" id="{532C76E2-2FE8-44E2-8D87-902EEF6BD79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E2231F1-D600-4AF6-8CAD-2751DCEA96ED}"/>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277254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27679-5449-4987-8E8F-2FECBB541DD0}"/>
              </a:ext>
            </a:extLst>
          </p:cNvPr>
          <p:cNvSpPr>
            <a:spLocks noGrp="1"/>
          </p:cNvSpPr>
          <p:nvPr>
            <p:ph type="title"/>
          </p:nvPr>
        </p:nvSpPr>
        <p:spPr>
          <a:xfrm>
            <a:off x="1007746" y="548640"/>
            <a:ext cx="4718684" cy="1920240"/>
          </a:xfrm>
        </p:spPr>
        <p:txBody>
          <a:bodyPr anchor="b"/>
          <a:lstStyle>
            <a:lvl1pPr>
              <a:defRPr sz="3840"/>
            </a:lvl1pPr>
          </a:lstStyle>
          <a:p>
            <a:r>
              <a:rPr lang="de-DE"/>
              <a:t>Mastertitelformat bearbeiten</a:t>
            </a:r>
          </a:p>
        </p:txBody>
      </p:sp>
      <p:sp>
        <p:nvSpPr>
          <p:cNvPr id="3" name="Inhaltsplatzhalter 2">
            <a:extLst>
              <a:ext uri="{FF2B5EF4-FFF2-40B4-BE49-F238E27FC236}">
                <a16:creationId xmlns:a16="http://schemas.microsoft.com/office/drawing/2014/main" id="{84E83F2D-8E2A-4377-8F67-983FD18EBDE0}"/>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C1B9A87-EC69-4717-9745-0946CF57893E}"/>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de-DE"/>
              <a:t>Mastertextformat bearbeiten</a:t>
            </a:r>
          </a:p>
        </p:txBody>
      </p:sp>
      <p:sp>
        <p:nvSpPr>
          <p:cNvPr id="5" name="Datumsplatzhalter 4">
            <a:extLst>
              <a:ext uri="{FF2B5EF4-FFF2-40B4-BE49-F238E27FC236}">
                <a16:creationId xmlns:a16="http://schemas.microsoft.com/office/drawing/2014/main" id="{6FF509DC-AFB5-4117-B89F-D91C77ACA8B8}"/>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ußzeilenplatzhalter 5">
            <a:extLst>
              <a:ext uri="{FF2B5EF4-FFF2-40B4-BE49-F238E27FC236}">
                <a16:creationId xmlns:a16="http://schemas.microsoft.com/office/drawing/2014/main" id="{885A7198-465C-4DA8-A732-458F996619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6B11182-3A05-410D-B8B2-89679B251CB9}"/>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0466126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BCEFB-28CA-4EE0-883A-83E6EB502E50}"/>
              </a:ext>
            </a:extLst>
          </p:cNvPr>
          <p:cNvSpPr>
            <a:spLocks noGrp="1"/>
          </p:cNvSpPr>
          <p:nvPr>
            <p:ph type="title"/>
          </p:nvPr>
        </p:nvSpPr>
        <p:spPr>
          <a:xfrm>
            <a:off x="1007746" y="548640"/>
            <a:ext cx="4718684" cy="1920240"/>
          </a:xfrm>
        </p:spPr>
        <p:txBody>
          <a:bodyPr anchor="b"/>
          <a:lstStyle>
            <a:lvl1pPr>
              <a:defRPr sz="3840"/>
            </a:lvl1pPr>
          </a:lstStyle>
          <a:p>
            <a:r>
              <a:rPr lang="de-DE"/>
              <a:t>Mastertitelformat bearbeiten</a:t>
            </a:r>
          </a:p>
        </p:txBody>
      </p:sp>
      <p:sp>
        <p:nvSpPr>
          <p:cNvPr id="3" name="Bildplatzhalter 2">
            <a:extLst>
              <a:ext uri="{FF2B5EF4-FFF2-40B4-BE49-F238E27FC236}">
                <a16:creationId xmlns:a16="http://schemas.microsoft.com/office/drawing/2014/main" id="{17791CC7-72B6-491A-A7E7-E76704D8346A}"/>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de-DE"/>
          </a:p>
        </p:txBody>
      </p:sp>
      <p:sp>
        <p:nvSpPr>
          <p:cNvPr id="4" name="Textplatzhalter 3">
            <a:extLst>
              <a:ext uri="{FF2B5EF4-FFF2-40B4-BE49-F238E27FC236}">
                <a16:creationId xmlns:a16="http://schemas.microsoft.com/office/drawing/2014/main" id="{A33F1F31-010E-4D8A-8A7C-A76E36A7AD62}"/>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de-DE"/>
              <a:t>Mastertextformat bearbeiten</a:t>
            </a:r>
          </a:p>
        </p:txBody>
      </p:sp>
      <p:sp>
        <p:nvSpPr>
          <p:cNvPr id="5" name="Datumsplatzhalter 4">
            <a:extLst>
              <a:ext uri="{FF2B5EF4-FFF2-40B4-BE49-F238E27FC236}">
                <a16:creationId xmlns:a16="http://schemas.microsoft.com/office/drawing/2014/main" id="{85AAAD16-1AB6-4310-8F56-95724FF78738}"/>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ußzeilenplatzhalter 5">
            <a:extLst>
              <a:ext uri="{FF2B5EF4-FFF2-40B4-BE49-F238E27FC236}">
                <a16:creationId xmlns:a16="http://schemas.microsoft.com/office/drawing/2014/main" id="{FECA493D-7C75-4059-B5F0-DA2939AB23B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5E6FE97-2DCE-45E4-974F-2149B217AB87}"/>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570131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0CAE1-842C-45A4-91AA-786736CC4B7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8B1C7EA-3B5C-4A20-A393-4E6FBE88B0C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414EF8B-CA94-4DEA-AB0B-E023351F2402}"/>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EA82AD7E-4487-44F5-8312-9944847A05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2B9A92D-F16D-4819-A2AE-E6BB80618C41}"/>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961854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5E1F8DF-3730-43E2-9A98-8C0D730804A3}"/>
              </a:ext>
            </a:extLst>
          </p:cNvPr>
          <p:cNvSpPr>
            <a:spLocks noGrp="1"/>
          </p:cNvSpPr>
          <p:nvPr>
            <p:ph type="title" orient="vert"/>
          </p:nvPr>
        </p:nvSpPr>
        <p:spPr>
          <a:xfrm>
            <a:off x="10469880" y="438150"/>
            <a:ext cx="3154680" cy="6974206"/>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FDF38D9-E595-4CD7-BDAC-E105EF037FE6}"/>
              </a:ext>
            </a:extLst>
          </p:cNvPr>
          <p:cNvSpPr>
            <a:spLocks noGrp="1"/>
          </p:cNvSpPr>
          <p:nvPr>
            <p:ph type="body" orient="vert" idx="1"/>
          </p:nvPr>
        </p:nvSpPr>
        <p:spPr>
          <a:xfrm>
            <a:off x="1005840" y="438150"/>
            <a:ext cx="9281160" cy="6974206"/>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9ABCD41-75F4-4A77-AB51-E6D0FF886A9D}"/>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B88A0E21-D7BE-4506-BA51-217BCEBCDB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A7B4DD-F5BF-45A0-A724-03BECEA6290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979403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A22A3E-CE09-42A7-960E-FA6C83E78036}"/>
              </a:ext>
            </a:extLst>
          </p:cNvPr>
          <p:cNvSpPr>
            <a:spLocks noGrp="1"/>
          </p:cNvSpPr>
          <p:nvPr>
            <p:ph type="ctrTitle"/>
          </p:nvPr>
        </p:nvSpPr>
        <p:spPr>
          <a:xfrm>
            <a:off x="1828800" y="1346836"/>
            <a:ext cx="10972800" cy="2865120"/>
          </a:xfrm>
        </p:spPr>
        <p:txBody>
          <a:bodyPr anchor="b"/>
          <a:lstStyle>
            <a:lvl1pPr algn="ctr">
              <a:defRPr sz="7200"/>
            </a:lvl1pPr>
          </a:lstStyle>
          <a:p>
            <a:r>
              <a:rPr lang="de-DE"/>
              <a:t>Mastertitelformat bearbeiten</a:t>
            </a:r>
          </a:p>
        </p:txBody>
      </p:sp>
      <p:sp>
        <p:nvSpPr>
          <p:cNvPr id="3" name="Untertitel 2">
            <a:extLst>
              <a:ext uri="{FF2B5EF4-FFF2-40B4-BE49-F238E27FC236}">
                <a16:creationId xmlns:a16="http://schemas.microsoft.com/office/drawing/2014/main" id="{58BAB45E-0635-47CD-858E-BDC83B16D744}"/>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de-DE"/>
              <a:t>Master-Untertitelformat bearbeiten</a:t>
            </a:r>
          </a:p>
        </p:txBody>
      </p:sp>
      <p:sp>
        <p:nvSpPr>
          <p:cNvPr id="4" name="Datumsplatzhalter 3">
            <a:extLst>
              <a:ext uri="{FF2B5EF4-FFF2-40B4-BE49-F238E27FC236}">
                <a16:creationId xmlns:a16="http://schemas.microsoft.com/office/drawing/2014/main" id="{B13FC4FA-E707-4102-B4BB-520F7F99933B}"/>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6D14DBF4-6D6B-4984-8D76-D88D7B1E1E2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192648-EC4D-4D4E-A2BA-FD45003CB9C2}"/>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602490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6459083" y="2691"/>
            <a:ext cx="8168291" cy="8234977"/>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8364392" y="2015060"/>
            <a:ext cx="5744252" cy="1821978"/>
          </a:xfrm>
        </p:spPr>
        <p:txBody>
          <a:bodyPr anchor="b">
            <a:normAutofit/>
          </a:bodyPr>
          <a:lstStyle>
            <a:lvl1pPr algn="l">
              <a:lnSpc>
                <a:spcPct val="90000"/>
              </a:lnSpc>
              <a:defRPr sz="7200" spc="12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35399" y="-2683"/>
            <a:ext cx="8176949" cy="8245314"/>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8364391" y="4498750"/>
            <a:ext cx="5744254" cy="2709616"/>
          </a:xfrm>
        </p:spPr>
        <p:txBody>
          <a:bodyPr lIns="91440" tIns="0">
            <a:normAutofit/>
          </a:bodyPr>
          <a:lstStyle>
            <a:lvl1pPr marL="0" indent="0">
              <a:spcBef>
                <a:spcPts val="0"/>
              </a:spcBef>
              <a:spcAft>
                <a:spcPts val="0"/>
              </a:spcAft>
              <a:buFont typeface="Courier New" panose="02070309020205020404" pitchFamily="49" charset="0"/>
              <a:buNone/>
              <a:defRPr sz="1920">
                <a:solidFill>
                  <a:schemeClr val="bg1"/>
                </a:solidFill>
              </a:defRPr>
            </a:lvl1pPr>
            <a:lvl2pPr marL="329184" indent="-329184">
              <a:buFont typeface="Courier New" panose="02070309020205020404" pitchFamily="49" charset="0"/>
              <a:buChar char="o"/>
              <a:defRPr sz="1440">
                <a:solidFill>
                  <a:schemeClr val="bg1"/>
                </a:solidFill>
              </a:defRPr>
            </a:lvl2pPr>
            <a:lvl3pPr marL="329184" indent="-329184">
              <a:buFont typeface="Courier New" panose="02070309020205020404" pitchFamily="49" charset="0"/>
              <a:buChar char="o"/>
              <a:defRPr sz="1260">
                <a:solidFill>
                  <a:schemeClr val="bg1"/>
                </a:solidFill>
              </a:defRPr>
            </a:lvl3pPr>
            <a:lvl4pPr marL="329184" indent="-329184">
              <a:buFont typeface="Courier New" panose="02070309020205020404" pitchFamily="49" charset="0"/>
              <a:buChar char="o"/>
              <a:defRPr sz="1260">
                <a:solidFill>
                  <a:schemeClr val="bg1"/>
                </a:solidFill>
              </a:defRPr>
            </a:lvl4pPr>
            <a:lvl5pPr marL="329184" indent="-329184">
              <a:buFont typeface="Courier New" panose="02070309020205020404" pitchFamily="49" charset="0"/>
              <a:buChar char="o"/>
              <a:defRPr sz="1260">
                <a:solidFill>
                  <a:schemeClr val="bg1"/>
                </a:solidFill>
              </a:defRPr>
            </a:lvl5pPr>
          </a:lstStyle>
          <a:p>
            <a:pPr lvl="0"/>
            <a:r>
              <a:rPr lang="en-US" dirty="0"/>
              <a:t>Click to add text</a:t>
            </a:r>
          </a:p>
        </p:txBody>
      </p:sp>
      <p:grpSp>
        <p:nvGrpSpPr>
          <p:cNvPr id="3" name="Group 2">
            <a:extLst>
              <a:ext uri="{FF2B5EF4-FFF2-40B4-BE49-F238E27FC236}">
                <a16:creationId xmlns:a16="http://schemas.microsoft.com/office/drawing/2014/main" id="{2D1226B1-E438-B98C-74AA-15297E2869AC}"/>
              </a:ext>
            </a:extLst>
          </p:cNvPr>
          <p:cNvGrpSpPr/>
          <p:nvPr userDrawn="1"/>
        </p:nvGrpSpPr>
        <p:grpSpPr>
          <a:xfrm>
            <a:off x="10972801" y="7594540"/>
            <a:ext cx="2591913" cy="481557"/>
            <a:chOff x="5179092" y="5483822"/>
            <a:chExt cx="3294001" cy="612000"/>
          </a:xfrm>
        </p:grpSpPr>
        <p:pic>
          <p:nvPicPr>
            <p:cNvPr id="4" name="Picture 3">
              <a:extLst>
                <a:ext uri="{FF2B5EF4-FFF2-40B4-BE49-F238E27FC236}">
                  <a16:creationId xmlns:a16="http://schemas.microsoft.com/office/drawing/2014/main" id="{0E1D0B9D-63B5-DAC2-ED23-816BD7F9EB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BD38B8C8-0F76-05A7-0A45-65FC84BF9CE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5691321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993F6-0F99-4BCB-9AF1-619E6817DA3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C0DC6D7-7E14-4614-8845-65D8B78BEBE3}"/>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A1923F-B9CD-46CF-BAAE-8431D1C5BDD9}"/>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5720439A-D9F3-4957-9545-87777127178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FCA80B9-9F29-49F3-8482-73CA809E51AA}"/>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9374008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DCDDA-A0C5-473B-9963-D9F62E1A7795}"/>
              </a:ext>
            </a:extLst>
          </p:cNvPr>
          <p:cNvSpPr>
            <a:spLocks noGrp="1"/>
          </p:cNvSpPr>
          <p:nvPr>
            <p:ph type="title"/>
          </p:nvPr>
        </p:nvSpPr>
        <p:spPr>
          <a:xfrm>
            <a:off x="998220" y="2051686"/>
            <a:ext cx="12618720" cy="3423284"/>
          </a:xfrm>
        </p:spPr>
        <p:txBody>
          <a:bodyPr anchor="b"/>
          <a:lstStyle>
            <a:lvl1pPr>
              <a:defRPr sz="7200"/>
            </a:lvl1pPr>
          </a:lstStyle>
          <a:p>
            <a:r>
              <a:rPr lang="de-DE"/>
              <a:t>Mastertitelformat bearbeiten</a:t>
            </a:r>
          </a:p>
        </p:txBody>
      </p:sp>
      <p:sp>
        <p:nvSpPr>
          <p:cNvPr id="3" name="Textplatzhalter 2">
            <a:extLst>
              <a:ext uri="{FF2B5EF4-FFF2-40B4-BE49-F238E27FC236}">
                <a16:creationId xmlns:a16="http://schemas.microsoft.com/office/drawing/2014/main" id="{EF29C8FC-9086-4F02-960E-5F1CD06CA3F3}"/>
              </a:ext>
            </a:extLst>
          </p:cNvPr>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15EDAFC-0762-40AE-B95A-EF872F733495}"/>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E251B7BC-4EEC-4709-83E6-44D8F5C9C08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B6F073-4132-4330-93F1-4C4D8B3A4F1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4195697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7E6F36-A246-46DB-A9D6-B4B3C30FF21E}"/>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EDC998F-FD68-4035-AC77-12E9BC52E598}"/>
              </a:ext>
            </a:extLst>
          </p:cNvPr>
          <p:cNvSpPr>
            <a:spLocks noGrp="1"/>
          </p:cNvSpPr>
          <p:nvPr>
            <p:ph sz="half" idx="1"/>
          </p:nvPr>
        </p:nvSpPr>
        <p:spPr>
          <a:xfrm>
            <a:off x="1005840" y="2190750"/>
            <a:ext cx="6217920" cy="52216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307B72F9-9877-410D-9E6C-DA2F7190CC32}"/>
              </a:ext>
            </a:extLst>
          </p:cNvPr>
          <p:cNvSpPr>
            <a:spLocks noGrp="1"/>
          </p:cNvSpPr>
          <p:nvPr>
            <p:ph sz="half" idx="2"/>
          </p:nvPr>
        </p:nvSpPr>
        <p:spPr>
          <a:xfrm>
            <a:off x="7406640" y="2190750"/>
            <a:ext cx="6217920" cy="52216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A3B6D44-1A53-4D7F-87EE-F47E7F1935AB}"/>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ußzeilenplatzhalter 5">
            <a:extLst>
              <a:ext uri="{FF2B5EF4-FFF2-40B4-BE49-F238E27FC236}">
                <a16:creationId xmlns:a16="http://schemas.microsoft.com/office/drawing/2014/main" id="{18DCBA73-0B86-44D1-B368-762AF64DAA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6B81C4D-307F-4C1A-9E37-9105AFBA9CD8}"/>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735491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A8184-B05F-48F2-B42D-C697C9CB46D7}"/>
              </a:ext>
            </a:extLst>
          </p:cNvPr>
          <p:cNvSpPr>
            <a:spLocks noGrp="1"/>
          </p:cNvSpPr>
          <p:nvPr>
            <p:ph type="title"/>
          </p:nvPr>
        </p:nvSpPr>
        <p:spPr>
          <a:xfrm>
            <a:off x="1007746" y="438150"/>
            <a:ext cx="12618720" cy="1590676"/>
          </a:xfrm>
        </p:spPr>
        <p:txBody>
          <a:bodyPr/>
          <a:lstStyle/>
          <a:p>
            <a:r>
              <a:rPr lang="de-DE"/>
              <a:t>Mastertitelformat bearbeiten</a:t>
            </a:r>
          </a:p>
        </p:txBody>
      </p:sp>
      <p:sp>
        <p:nvSpPr>
          <p:cNvPr id="3" name="Textplatzhalter 2">
            <a:extLst>
              <a:ext uri="{FF2B5EF4-FFF2-40B4-BE49-F238E27FC236}">
                <a16:creationId xmlns:a16="http://schemas.microsoft.com/office/drawing/2014/main" id="{6E9799D7-C96D-4987-9035-95073CB11294}"/>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de-DE"/>
              <a:t>Mastertextformat bearbeiten</a:t>
            </a:r>
          </a:p>
        </p:txBody>
      </p:sp>
      <p:sp>
        <p:nvSpPr>
          <p:cNvPr id="4" name="Inhaltsplatzhalter 3">
            <a:extLst>
              <a:ext uri="{FF2B5EF4-FFF2-40B4-BE49-F238E27FC236}">
                <a16:creationId xmlns:a16="http://schemas.microsoft.com/office/drawing/2014/main" id="{03E86B5C-D830-4D0A-B8B0-95344DB61BF7}"/>
              </a:ext>
            </a:extLst>
          </p:cNvPr>
          <p:cNvSpPr>
            <a:spLocks noGrp="1"/>
          </p:cNvSpPr>
          <p:nvPr>
            <p:ph sz="half" idx="2"/>
          </p:nvPr>
        </p:nvSpPr>
        <p:spPr>
          <a:xfrm>
            <a:off x="1007746" y="3006090"/>
            <a:ext cx="6189344" cy="44215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C1559B9-66F1-4E0D-AB4B-6572FD0C7AEE}"/>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de-DE"/>
              <a:t>Mastertextformat bearbeiten</a:t>
            </a:r>
          </a:p>
        </p:txBody>
      </p:sp>
      <p:sp>
        <p:nvSpPr>
          <p:cNvPr id="6" name="Inhaltsplatzhalter 5">
            <a:extLst>
              <a:ext uri="{FF2B5EF4-FFF2-40B4-BE49-F238E27FC236}">
                <a16:creationId xmlns:a16="http://schemas.microsoft.com/office/drawing/2014/main" id="{87595575-6066-4D72-AE06-D56AC5C5763B}"/>
              </a:ext>
            </a:extLst>
          </p:cNvPr>
          <p:cNvSpPr>
            <a:spLocks noGrp="1"/>
          </p:cNvSpPr>
          <p:nvPr>
            <p:ph sz="quarter" idx="4"/>
          </p:nvPr>
        </p:nvSpPr>
        <p:spPr>
          <a:xfrm>
            <a:off x="7406640" y="3006090"/>
            <a:ext cx="6219826" cy="442150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229E621-1199-482B-BC4A-96F3E5009CFD}"/>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8" name="Fußzeilenplatzhalter 7">
            <a:extLst>
              <a:ext uri="{FF2B5EF4-FFF2-40B4-BE49-F238E27FC236}">
                <a16:creationId xmlns:a16="http://schemas.microsoft.com/office/drawing/2014/main" id="{D7CDBF88-0392-43F8-8D46-E53A65E57AD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298247EA-D478-4EDC-9536-1CA89138D71C}"/>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32366615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645FE-CA6A-4AB9-926E-58DF9C4DC20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0A95FD1-8B47-4750-88FB-A36508426DC8}"/>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4" name="Fußzeilenplatzhalter 3">
            <a:extLst>
              <a:ext uri="{FF2B5EF4-FFF2-40B4-BE49-F238E27FC236}">
                <a16:creationId xmlns:a16="http://schemas.microsoft.com/office/drawing/2014/main" id="{7E4B945B-7BB7-4E0F-8831-3B4BEDCAB5F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2C181801-994F-4828-A56E-59B91778CB2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5062448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AB08141-7F74-42B8-8E88-F90A85869982}"/>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3" name="Fußzeilenplatzhalter 2">
            <a:extLst>
              <a:ext uri="{FF2B5EF4-FFF2-40B4-BE49-F238E27FC236}">
                <a16:creationId xmlns:a16="http://schemas.microsoft.com/office/drawing/2014/main" id="{532C76E2-2FE8-44E2-8D87-902EEF6BD79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E2231F1-D600-4AF6-8CAD-2751DCEA96ED}"/>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6581160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127679-5449-4987-8E8F-2FECBB541DD0}"/>
              </a:ext>
            </a:extLst>
          </p:cNvPr>
          <p:cNvSpPr>
            <a:spLocks noGrp="1"/>
          </p:cNvSpPr>
          <p:nvPr>
            <p:ph type="title"/>
          </p:nvPr>
        </p:nvSpPr>
        <p:spPr>
          <a:xfrm>
            <a:off x="1007746" y="548640"/>
            <a:ext cx="4718684" cy="1920240"/>
          </a:xfrm>
        </p:spPr>
        <p:txBody>
          <a:bodyPr anchor="b"/>
          <a:lstStyle>
            <a:lvl1pPr>
              <a:defRPr sz="3840"/>
            </a:lvl1pPr>
          </a:lstStyle>
          <a:p>
            <a:r>
              <a:rPr lang="de-DE"/>
              <a:t>Mastertitelformat bearbeiten</a:t>
            </a:r>
          </a:p>
        </p:txBody>
      </p:sp>
      <p:sp>
        <p:nvSpPr>
          <p:cNvPr id="3" name="Inhaltsplatzhalter 2">
            <a:extLst>
              <a:ext uri="{FF2B5EF4-FFF2-40B4-BE49-F238E27FC236}">
                <a16:creationId xmlns:a16="http://schemas.microsoft.com/office/drawing/2014/main" id="{84E83F2D-8E2A-4377-8F67-983FD18EBDE0}"/>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C1B9A87-EC69-4717-9745-0946CF57893E}"/>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de-DE"/>
              <a:t>Mastertextformat bearbeiten</a:t>
            </a:r>
          </a:p>
        </p:txBody>
      </p:sp>
      <p:sp>
        <p:nvSpPr>
          <p:cNvPr id="5" name="Datumsplatzhalter 4">
            <a:extLst>
              <a:ext uri="{FF2B5EF4-FFF2-40B4-BE49-F238E27FC236}">
                <a16:creationId xmlns:a16="http://schemas.microsoft.com/office/drawing/2014/main" id="{6FF509DC-AFB5-4117-B89F-D91C77ACA8B8}"/>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ußzeilenplatzhalter 5">
            <a:extLst>
              <a:ext uri="{FF2B5EF4-FFF2-40B4-BE49-F238E27FC236}">
                <a16:creationId xmlns:a16="http://schemas.microsoft.com/office/drawing/2014/main" id="{885A7198-465C-4DA8-A732-458F996619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46B11182-3A05-410D-B8B2-89679B251CB9}"/>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2639563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BCEFB-28CA-4EE0-883A-83E6EB502E50}"/>
              </a:ext>
            </a:extLst>
          </p:cNvPr>
          <p:cNvSpPr>
            <a:spLocks noGrp="1"/>
          </p:cNvSpPr>
          <p:nvPr>
            <p:ph type="title"/>
          </p:nvPr>
        </p:nvSpPr>
        <p:spPr>
          <a:xfrm>
            <a:off x="1007746" y="548640"/>
            <a:ext cx="4718684" cy="1920240"/>
          </a:xfrm>
        </p:spPr>
        <p:txBody>
          <a:bodyPr anchor="b"/>
          <a:lstStyle>
            <a:lvl1pPr>
              <a:defRPr sz="3840"/>
            </a:lvl1pPr>
          </a:lstStyle>
          <a:p>
            <a:r>
              <a:rPr lang="de-DE"/>
              <a:t>Mastertitelformat bearbeiten</a:t>
            </a:r>
          </a:p>
        </p:txBody>
      </p:sp>
      <p:sp>
        <p:nvSpPr>
          <p:cNvPr id="3" name="Bildplatzhalter 2">
            <a:extLst>
              <a:ext uri="{FF2B5EF4-FFF2-40B4-BE49-F238E27FC236}">
                <a16:creationId xmlns:a16="http://schemas.microsoft.com/office/drawing/2014/main" id="{17791CC7-72B6-491A-A7E7-E76704D8346A}"/>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de-DE"/>
          </a:p>
        </p:txBody>
      </p:sp>
      <p:sp>
        <p:nvSpPr>
          <p:cNvPr id="4" name="Textplatzhalter 3">
            <a:extLst>
              <a:ext uri="{FF2B5EF4-FFF2-40B4-BE49-F238E27FC236}">
                <a16:creationId xmlns:a16="http://schemas.microsoft.com/office/drawing/2014/main" id="{A33F1F31-010E-4D8A-8A7C-A76E36A7AD62}"/>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de-DE"/>
              <a:t>Mastertextformat bearbeiten</a:t>
            </a:r>
          </a:p>
        </p:txBody>
      </p:sp>
      <p:sp>
        <p:nvSpPr>
          <p:cNvPr id="5" name="Datumsplatzhalter 4">
            <a:extLst>
              <a:ext uri="{FF2B5EF4-FFF2-40B4-BE49-F238E27FC236}">
                <a16:creationId xmlns:a16="http://schemas.microsoft.com/office/drawing/2014/main" id="{85AAAD16-1AB6-4310-8F56-95724FF78738}"/>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6" name="Fußzeilenplatzhalter 5">
            <a:extLst>
              <a:ext uri="{FF2B5EF4-FFF2-40B4-BE49-F238E27FC236}">
                <a16:creationId xmlns:a16="http://schemas.microsoft.com/office/drawing/2014/main" id="{FECA493D-7C75-4059-B5F0-DA2939AB23B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5E6FE97-2DCE-45E4-974F-2149B217AB87}"/>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16844796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B0CAE1-842C-45A4-91AA-786736CC4B7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8B1C7EA-3B5C-4A20-A393-4E6FBE88B0C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414EF8B-CA94-4DEA-AB0B-E023351F2402}"/>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EA82AD7E-4487-44F5-8312-9944847A05F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2B9A92D-F16D-4819-A2AE-E6BB80618C41}"/>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801834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5E1F8DF-3730-43E2-9A98-8C0D730804A3}"/>
              </a:ext>
            </a:extLst>
          </p:cNvPr>
          <p:cNvSpPr>
            <a:spLocks noGrp="1"/>
          </p:cNvSpPr>
          <p:nvPr>
            <p:ph type="title" orient="vert"/>
          </p:nvPr>
        </p:nvSpPr>
        <p:spPr>
          <a:xfrm>
            <a:off x="10469880" y="438150"/>
            <a:ext cx="3154680" cy="6974206"/>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FDF38D9-E595-4CD7-BDAC-E105EF037FE6}"/>
              </a:ext>
            </a:extLst>
          </p:cNvPr>
          <p:cNvSpPr>
            <a:spLocks noGrp="1"/>
          </p:cNvSpPr>
          <p:nvPr>
            <p:ph type="body" orient="vert" idx="1"/>
          </p:nvPr>
        </p:nvSpPr>
        <p:spPr>
          <a:xfrm>
            <a:off x="1005840" y="438150"/>
            <a:ext cx="9281160" cy="6974206"/>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9ABCD41-75F4-4A77-AB51-E6D0FF886A9D}"/>
              </a:ext>
            </a:extLst>
          </p:cNvPr>
          <p:cNvSpPr>
            <a:spLocks noGrp="1"/>
          </p:cNvSpPr>
          <p:nvPr>
            <p:ph type="dt" sz="half" idx="10"/>
          </p:nvPr>
        </p:nvSpPr>
        <p:spPr/>
        <p:txBody>
          <a:body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B88A0E21-D7BE-4506-BA51-217BCEBCDB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A7B4DD-F5BF-45A0-A724-03BECEA6290F}"/>
              </a:ext>
            </a:extLst>
          </p:cNvPr>
          <p:cNvSpPr>
            <a:spLocks noGrp="1"/>
          </p:cNvSpPr>
          <p:nvPr>
            <p:ph type="sldNum" sz="quarter" idx="12"/>
          </p:nvPr>
        </p:nvSpPr>
        <p:spPr/>
        <p:txBody>
          <a:bodyPr/>
          <a:lstStyle/>
          <a:p>
            <a:fld id="{AFB950C3-B6C7-4DE8-8136-AF52879A290E}" type="slidenum">
              <a:rPr lang="de-DE" smtClean="0"/>
              <a:t>‹#›</a:t>
            </a:fld>
            <a:endParaRPr lang="de-DE"/>
          </a:p>
        </p:txBody>
      </p:sp>
    </p:spTree>
    <p:extLst>
      <p:ext uri="{BB962C8B-B14F-4D97-AF65-F5344CB8AC3E}">
        <p14:creationId xmlns:p14="http://schemas.microsoft.com/office/powerpoint/2010/main" val="4183052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aslaid argine">
    <p:spTree>
      <p:nvGrpSpPr>
        <p:cNvPr id="1" name=""/>
        <p:cNvGrpSpPr/>
        <p:nvPr/>
      </p:nvGrpSpPr>
      <p:grpSpPr>
        <a:xfrm>
          <a:off x="0" y="0"/>
          <a:ext cx="0" cy="0"/>
          <a:chOff x="0" y="0"/>
          <a:chExt cx="0" cy="0"/>
        </a:xfrm>
      </p:grpSpPr>
      <p:pic>
        <p:nvPicPr>
          <p:cNvPr id="19" name="Pilt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4625401" cy="8229600"/>
          </a:xfrm>
          <a:prstGeom prst="rect">
            <a:avLst/>
          </a:prstGeom>
        </p:spPr>
      </p:pic>
      <p:sp>
        <p:nvSpPr>
          <p:cNvPr id="10" name="Freeform 9"/>
          <p:cNvSpPr/>
          <p:nvPr userDrawn="1"/>
        </p:nvSpPr>
        <p:spPr>
          <a:xfrm>
            <a:off x="-1" y="3975225"/>
            <a:ext cx="14630400" cy="4254376"/>
          </a:xfrm>
          <a:custGeom>
            <a:avLst/>
            <a:gdLst>
              <a:gd name="connsiteX0" fmla="*/ 986101 w 12192000"/>
              <a:gd name="connsiteY0" fmla="*/ 0 h 3545313"/>
              <a:gd name="connsiteX1" fmla="*/ 12192000 w 12192000"/>
              <a:gd name="connsiteY1" fmla="*/ 0 h 3545313"/>
              <a:gd name="connsiteX2" fmla="*/ 12192000 w 12192000"/>
              <a:gd name="connsiteY2" fmla="*/ 510802 h 3545313"/>
              <a:gd name="connsiteX3" fmla="*/ 12192000 w 12192000"/>
              <a:gd name="connsiteY3" fmla="*/ 1543258 h 3545313"/>
              <a:gd name="connsiteX4" fmla="*/ 12192000 w 12192000"/>
              <a:gd name="connsiteY4" fmla="*/ 3545313 h 3545313"/>
              <a:gd name="connsiteX5" fmla="*/ 986101 w 12192000"/>
              <a:gd name="connsiteY5" fmla="*/ 3545313 h 3545313"/>
              <a:gd name="connsiteX6" fmla="*/ 475299 w 12192000"/>
              <a:gd name="connsiteY6" fmla="*/ 3545313 h 3545313"/>
              <a:gd name="connsiteX7" fmla="*/ 0 w 12192000"/>
              <a:gd name="connsiteY7" fmla="*/ 3545313 h 3545313"/>
              <a:gd name="connsiteX8" fmla="*/ 0 w 12192000"/>
              <a:gd name="connsiteY8" fmla="*/ 1543258 h 3545313"/>
              <a:gd name="connsiteX9" fmla="*/ 475299 w 12192000"/>
              <a:gd name="connsiteY9" fmla="*/ 1543258 h 3545313"/>
              <a:gd name="connsiteX10" fmla="*/ 475299 w 12192000"/>
              <a:gd name="connsiteY10" fmla="*/ 510802 h 3545313"/>
              <a:gd name="connsiteX11" fmla="*/ 986101 w 12192000"/>
              <a:gd name="connsiteY11" fmla="*/ 510802 h 354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3545313">
                <a:moveTo>
                  <a:pt x="986101" y="0"/>
                </a:moveTo>
                <a:lnTo>
                  <a:pt x="12192000" y="0"/>
                </a:lnTo>
                <a:lnTo>
                  <a:pt x="12192000" y="510802"/>
                </a:lnTo>
                <a:lnTo>
                  <a:pt x="12192000" y="1543258"/>
                </a:lnTo>
                <a:lnTo>
                  <a:pt x="12192000" y="3545313"/>
                </a:lnTo>
                <a:lnTo>
                  <a:pt x="986101" y="3545313"/>
                </a:lnTo>
                <a:lnTo>
                  <a:pt x="475299" y="3545313"/>
                </a:lnTo>
                <a:lnTo>
                  <a:pt x="0" y="3545313"/>
                </a:lnTo>
                <a:lnTo>
                  <a:pt x="0" y="1543258"/>
                </a:lnTo>
                <a:lnTo>
                  <a:pt x="475299" y="1543258"/>
                </a:lnTo>
                <a:lnTo>
                  <a:pt x="475299" y="510802"/>
                </a:lnTo>
                <a:lnTo>
                  <a:pt x="986101" y="51080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160" dirty="0"/>
          </a:p>
        </p:txBody>
      </p:sp>
      <p:sp>
        <p:nvSpPr>
          <p:cNvPr id="6" name="TextBox 5"/>
          <p:cNvSpPr txBox="1">
            <a:spLocks noChangeArrowheads="1"/>
          </p:cNvSpPr>
          <p:nvPr userDrawn="1"/>
        </p:nvSpPr>
        <p:spPr bwMode="auto">
          <a:xfrm>
            <a:off x="1" y="-1190625"/>
            <a:ext cx="18473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defRPr/>
            </a:pPr>
            <a:endParaRPr lang="en-US" altLang="en-US" sz="2160"/>
          </a:p>
        </p:txBody>
      </p:sp>
      <p:sp>
        <p:nvSpPr>
          <p:cNvPr id="11" name="Text Placeholder 17"/>
          <p:cNvSpPr>
            <a:spLocks noGrp="1"/>
          </p:cNvSpPr>
          <p:nvPr>
            <p:ph type="body" sz="quarter" idx="12" hasCustomPrompt="1"/>
          </p:nvPr>
        </p:nvSpPr>
        <p:spPr>
          <a:xfrm>
            <a:off x="1130731" y="5366545"/>
            <a:ext cx="10670875" cy="616321"/>
          </a:xfrm>
          <a:prstGeom prst="rect">
            <a:avLst/>
          </a:prstGeom>
          <a:noFill/>
        </p:spPr>
        <p:txBody>
          <a:bodyPr lIns="0" tIns="0" rIns="0" bIns="0">
            <a:noAutofit/>
          </a:bodyPr>
          <a:lstStyle>
            <a:lvl1pPr marL="0" marR="0" indent="0" algn="l" defTabSz="1097280" rtl="0" eaLnBrk="1" fontAlgn="auto" latinLnBrk="0" hangingPunct="1">
              <a:lnSpc>
                <a:spcPct val="90000"/>
              </a:lnSpc>
              <a:spcBef>
                <a:spcPts val="1200"/>
              </a:spcBef>
              <a:spcAft>
                <a:spcPts val="0"/>
              </a:spcAft>
              <a:buClrTx/>
              <a:buSzTx/>
              <a:buFont typeface="Arial"/>
              <a:buNone/>
              <a:tabLst/>
              <a:defRPr sz="3840" b="1" i="0" cap="all" baseline="0">
                <a:solidFill>
                  <a:schemeClr val="accent5"/>
                </a:solidFill>
                <a:latin typeface="Verdana" charset="0"/>
              </a:defRPr>
            </a:lvl1pPr>
          </a:lstStyle>
          <a:p>
            <a:r>
              <a:rPr lang="et-EE" sz="4320" dirty="0" err="1"/>
              <a:t>Presentation</a:t>
            </a:r>
            <a:r>
              <a:rPr lang="et-EE" sz="4320" dirty="0"/>
              <a:t> TITLE</a:t>
            </a:r>
            <a:endParaRPr lang="et-EE" sz="4320" dirty="0">
              <a:solidFill>
                <a:schemeClr val="accent1"/>
              </a:solidFill>
            </a:endParaRPr>
          </a:p>
        </p:txBody>
      </p:sp>
      <p:sp>
        <p:nvSpPr>
          <p:cNvPr id="12" name="Text Placeholder 19"/>
          <p:cNvSpPr>
            <a:spLocks noGrp="1"/>
          </p:cNvSpPr>
          <p:nvPr>
            <p:ph type="body" sz="quarter" idx="13" hasCustomPrompt="1"/>
          </p:nvPr>
        </p:nvSpPr>
        <p:spPr>
          <a:xfrm>
            <a:off x="1157494" y="6949441"/>
            <a:ext cx="5686242" cy="939289"/>
          </a:xfrm>
          <a:prstGeom prst="rect">
            <a:avLst/>
          </a:prstGeom>
        </p:spPr>
        <p:txBody>
          <a:bodyPr lIns="0" tIns="0" rIns="0" bIns="0">
            <a:noAutofit/>
          </a:bodyPr>
          <a:lstStyle>
            <a:lvl1pPr marL="0" marR="0" indent="0" algn="l" defTabSz="1097280" rtl="0" eaLnBrk="1" fontAlgn="auto" latinLnBrk="0" hangingPunct="1">
              <a:lnSpc>
                <a:spcPct val="100000"/>
              </a:lnSpc>
              <a:spcBef>
                <a:spcPts val="0"/>
              </a:spcBef>
              <a:spcAft>
                <a:spcPts val="0"/>
              </a:spcAft>
              <a:buClrTx/>
              <a:buSzTx/>
              <a:buFont typeface="Arial"/>
              <a:buNone/>
              <a:tabLst/>
              <a:defRPr sz="2400" baseline="0">
                <a:solidFill>
                  <a:srgbClr val="332B60"/>
                </a:solidFill>
                <a:latin typeface="Verdana" charset="0"/>
              </a:defRPr>
            </a:lvl1pPr>
          </a:lstStyle>
          <a:p>
            <a:pPr>
              <a:lnSpc>
                <a:spcPct val="100000"/>
              </a:lnSpc>
              <a:spcBef>
                <a:spcPts val="0"/>
              </a:spcBef>
            </a:pPr>
            <a:r>
              <a:rPr lang="et-EE" sz="2160" dirty="0" err="1"/>
              <a:t>First</a:t>
            </a:r>
            <a:r>
              <a:rPr lang="et-EE" sz="2160" dirty="0"/>
              <a:t> </a:t>
            </a:r>
            <a:r>
              <a:rPr lang="et-EE" sz="2160" dirty="0" err="1"/>
              <a:t>Name</a:t>
            </a:r>
            <a:r>
              <a:rPr lang="et-EE" sz="2160" dirty="0"/>
              <a:t> Last </a:t>
            </a:r>
            <a:r>
              <a:rPr lang="et-EE" sz="2160" dirty="0" err="1"/>
              <a:t>Name</a:t>
            </a:r>
            <a:br>
              <a:rPr lang="et-EE" sz="2160" dirty="0"/>
            </a:br>
            <a:r>
              <a:rPr lang="et-EE" sz="2160" dirty="0" err="1"/>
              <a:t>Name</a:t>
            </a:r>
            <a:r>
              <a:rPr lang="et-EE" sz="2160" dirty="0"/>
              <a:t> of </a:t>
            </a:r>
            <a:r>
              <a:rPr lang="et-EE" sz="2160" dirty="0" err="1"/>
              <a:t>Faculty</a:t>
            </a:r>
            <a:r>
              <a:rPr lang="et-EE" sz="2160" dirty="0"/>
              <a:t> / </a:t>
            </a:r>
            <a:r>
              <a:rPr lang="et-EE" sz="2160" dirty="0" err="1"/>
              <a:t>Institute</a:t>
            </a:r>
            <a:endParaRPr lang="et-EE" sz="2160" dirty="0"/>
          </a:p>
          <a:p>
            <a:pPr>
              <a:lnSpc>
                <a:spcPct val="100000"/>
              </a:lnSpc>
              <a:spcBef>
                <a:spcPts val="0"/>
              </a:spcBef>
            </a:pPr>
            <a:r>
              <a:rPr lang="en-US" sz="2160" dirty="0"/>
              <a:t>Estonian Maritime Academy</a:t>
            </a:r>
            <a:endParaRPr lang="et-EE" sz="2160" dirty="0"/>
          </a:p>
        </p:txBody>
      </p:sp>
      <p:sp>
        <p:nvSpPr>
          <p:cNvPr id="14" name="TextBox 13"/>
          <p:cNvSpPr txBox="1"/>
          <p:nvPr userDrawn="1"/>
        </p:nvSpPr>
        <p:spPr>
          <a:xfrm>
            <a:off x="10388259" y="7508693"/>
            <a:ext cx="3209026" cy="424732"/>
          </a:xfrm>
          <a:prstGeom prst="rect">
            <a:avLst/>
          </a:prstGeom>
          <a:noFill/>
        </p:spPr>
        <p:txBody>
          <a:bodyPr wrap="square" rtlCol="0">
            <a:spAutoFit/>
          </a:bodyPr>
          <a:lstStyle/>
          <a:p>
            <a:pPr algn="r"/>
            <a:r>
              <a:rPr lang="et-EE" sz="2160" dirty="0">
                <a:solidFill>
                  <a:srgbClr val="332B60"/>
                </a:solidFill>
                <a:latin typeface="+mn-lt"/>
              </a:rPr>
              <a:t>DD.MM.YYYY</a:t>
            </a:r>
          </a:p>
        </p:txBody>
      </p:sp>
      <p:sp>
        <p:nvSpPr>
          <p:cNvPr id="16" name="Text Placeholder 17"/>
          <p:cNvSpPr>
            <a:spLocks noGrp="1"/>
          </p:cNvSpPr>
          <p:nvPr>
            <p:ph type="body" sz="quarter" idx="14" hasCustomPrompt="1"/>
          </p:nvPr>
        </p:nvSpPr>
        <p:spPr>
          <a:xfrm>
            <a:off x="1130731" y="5954080"/>
            <a:ext cx="10670875" cy="577712"/>
          </a:xfrm>
          <a:prstGeom prst="rect">
            <a:avLst/>
          </a:prstGeom>
          <a:noFill/>
        </p:spPr>
        <p:txBody>
          <a:bodyPr lIns="0" tIns="0" rIns="0" bIns="0">
            <a:noAutofit/>
          </a:bodyPr>
          <a:lstStyle>
            <a:lvl1pPr marL="0" marR="0" indent="0" algn="l" defTabSz="1097280" rtl="0" eaLnBrk="1" fontAlgn="auto" latinLnBrk="0" hangingPunct="1">
              <a:lnSpc>
                <a:spcPct val="90000"/>
              </a:lnSpc>
              <a:spcBef>
                <a:spcPts val="1200"/>
              </a:spcBef>
              <a:spcAft>
                <a:spcPts val="0"/>
              </a:spcAft>
              <a:buClrTx/>
              <a:buSzTx/>
              <a:buFont typeface="Arial"/>
              <a:buNone/>
              <a:tabLst/>
              <a:defRPr sz="3840" b="1" i="0" cap="all" baseline="0">
                <a:ln>
                  <a:noFill/>
                </a:ln>
                <a:solidFill>
                  <a:schemeClr val="accent4"/>
                </a:solidFill>
                <a:latin typeface="Verdana" charset="0"/>
              </a:defRPr>
            </a:lvl1pPr>
          </a:lstStyle>
          <a:p>
            <a:r>
              <a:rPr lang="et-EE" sz="4320" dirty="0">
                <a:solidFill>
                  <a:schemeClr val="accent4"/>
                </a:solidFill>
              </a:rPr>
              <a:t>ON TWO LINES IF NECESSARY</a:t>
            </a:r>
            <a:endParaRPr lang="et-EE" sz="4320" dirty="0">
              <a:solidFill>
                <a:schemeClr val="accent1"/>
              </a:solidFill>
            </a:endParaRPr>
          </a:p>
        </p:txBody>
      </p:sp>
      <p:pic>
        <p:nvPicPr>
          <p:cNvPr id="17" name="Picture 1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757039" y="1679455"/>
            <a:ext cx="4278029" cy="3379418"/>
          </a:xfrm>
          <a:prstGeom prst="rect">
            <a:avLst/>
          </a:prstGeom>
        </p:spPr>
      </p:pic>
      <p:grpSp>
        <p:nvGrpSpPr>
          <p:cNvPr id="2" name="Group 1">
            <a:extLst>
              <a:ext uri="{FF2B5EF4-FFF2-40B4-BE49-F238E27FC236}">
                <a16:creationId xmlns:a16="http://schemas.microsoft.com/office/drawing/2014/main" id="{42D4AF3D-EA0A-62E0-67B2-394E3E278E48}"/>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06EB1869-D515-4D54-EC67-CBE078E5EB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ED91DF85-A054-E4A4-99F0-035EF39D2A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1194952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7" name="Plassholder for lysbildenummer 5"/>
          <p:cNvSpPr txBox="1">
            <a:spLocks/>
          </p:cNvSpPr>
          <p:nvPr userDrawn="1"/>
        </p:nvSpPr>
        <p:spPr>
          <a:xfrm>
            <a:off x="-1" y="7705498"/>
            <a:ext cx="1024837" cy="438150"/>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600" b="1" i="0" smtClean="0">
                <a:latin typeface="Arial"/>
                <a:cs typeface="Arial"/>
              </a:rPr>
              <a:pPr algn="ctr"/>
              <a:t>‹#›</a:t>
            </a:fld>
            <a:endParaRPr lang="nb-NO" sz="1600" b="1" i="0" dirty="0">
              <a:latin typeface="Arial"/>
              <a:cs typeface="Arial"/>
            </a:endParaRPr>
          </a:p>
        </p:txBody>
      </p:sp>
      <p:sp>
        <p:nvSpPr>
          <p:cNvPr id="5" name="Tittel 1">
            <a:extLst>
              <a:ext uri="{FF2B5EF4-FFF2-40B4-BE49-F238E27FC236}">
                <a16:creationId xmlns:a16="http://schemas.microsoft.com/office/drawing/2014/main" id="{901B6BB6-8BBC-1049-9603-B959ED93923A}"/>
              </a:ext>
            </a:extLst>
          </p:cNvPr>
          <p:cNvSpPr>
            <a:spLocks noGrp="1"/>
          </p:cNvSpPr>
          <p:nvPr>
            <p:ph type="title"/>
          </p:nvPr>
        </p:nvSpPr>
        <p:spPr>
          <a:xfrm>
            <a:off x="1571510" y="329568"/>
            <a:ext cx="12290425" cy="842077"/>
          </a:xfrm>
        </p:spPr>
        <p:txBody>
          <a:bodyPr wrap="square" anchor="t" anchorCtr="0">
            <a:spAutoFit/>
          </a:bodyPr>
          <a:lstStyle/>
          <a:p>
            <a:r>
              <a:rPr lang="nb-NO" dirty="0"/>
              <a:t>Klikk for å redigere tittelstil</a:t>
            </a:r>
          </a:p>
        </p:txBody>
      </p:sp>
      <p:sp>
        <p:nvSpPr>
          <p:cNvPr id="6" name="Plassholder for innhold 2">
            <a:extLst>
              <a:ext uri="{FF2B5EF4-FFF2-40B4-BE49-F238E27FC236}">
                <a16:creationId xmlns:a16="http://schemas.microsoft.com/office/drawing/2014/main" id="{E1E3CEDE-1D85-F54C-B415-CE6111D39453}"/>
              </a:ext>
            </a:extLst>
          </p:cNvPr>
          <p:cNvSpPr>
            <a:spLocks noGrp="1"/>
          </p:cNvSpPr>
          <p:nvPr>
            <p:ph idx="1"/>
          </p:nvPr>
        </p:nvSpPr>
        <p:spPr>
          <a:xfrm>
            <a:off x="1571510" y="1510234"/>
            <a:ext cx="12290425" cy="6195263"/>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132316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575310" y="659130"/>
            <a:ext cx="12593420" cy="973066"/>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t-EE" dirty="0"/>
              <a:t>INTERMEDIATE SLIDE</a:t>
            </a:r>
          </a:p>
          <a:p>
            <a:pPr lvl="0"/>
            <a:r>
              <a:rPr lang="et-EE" dirty="0"/>
              <a:t>ON TWO LINES IF NECESSARY</a:t>
            </a:r>
            <a:endParaRPr lang="en-US" dirty="0"/>
          </a:p>
        </p:txBody>
      </p:sp>
      <p:sp>
        <p:nvSpPr>
          <p:cNvPr id="21" name="Text Placeholder 11"/>
          <p:cNvSpPr>
            <a:spLocks noGrp="1"/>
          </p:cNvSpPr>
          <p:nvPr>
            <p:ph type="body" sz="quarter" idx="14" hasCustomPrompt="1"/>
          </p:nvPr>
        </p:nvSpPr>
        <p:spPr>
          <a:xfrm>
            <a:off x="2606040" y="1954531"/>
            <a:ext cx="10562690" cy="4968240"/>
          </a:xfrm>
          <a:prstGeom prst="rect">
            <a:avLst/>
          </a:prstGeom>
        </p:spPr>
        <p:txBody>
          <a:bodyPr lIns="0" tIns="0" rIns="0" bIns="0"/>
          <a:lstStyle>
            <a:lvl1pPr marL="342900" marR="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lang="en-US" altLang="en-US" sz="2160" smtClean="0">
                <a:solidFill>
                  <a:srgbClr val="332B60"/>
                </a:solidFill>
              </a:defRPr>
            </a:lvl1pPr>
            <a:lvl2pPr marL="891540" indent="-342900">
              <a:buClr>
                <a:srgbClr val="4FBFD3"/>
              </a:buClr>
              <a:buFont typeface="Wingdings" panose="05000000000000000000" pitchFamily="2" charset="2"/>
              <a:buChar char="§"/>
              <a:defRPr sz="2160" baseline="0">
                <a:solidFill>
                  <a:srgbClr val="332B60"/>
                </a:solidFill>
              </a:defRPr>
            </a:lvl2pPr>
            <a:lvl3pPr marL="1440180" marR="0" indent="-34290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Char char="§"/>
              <a:tabLst/>
              <a:defRPr sz="2160">
                <a:solidFill>
                  <a:srgbClr val="332B60"/>
                </a:solidFill>
              </a:defRPr>
            </a:lvl3pPr>
            <a:lvl4pPr marL="1920240" indent="-274320">
              <a:buClr>
                <a:srgbClr val="4FBFD3"/>
              </a:buClr>
              <a:buFont typeface="Wingdings" panose="05000000000000000000" pitchFamily="2" charset="2"/>
              <a:buChar char="§"/>
              <a:defRPr sz="2160">
                <a:solidFill>
                  <a:srgbClr val="332B60"/>
                </a:solidFill>
              </a:defRPr>
            </a:lvl4pPr>
            <a:lvl5pPr marL="2468880" marR="0" indent="-34290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Char char="§"/>
              <a:tabLst/>
              <a:defRPr sz="2160">
                <a:solidFill>
                  <a:srgbClr val="332B60"/>
                </a:solidFill>
              </a:defRPr>
            </a:lvl5pPr>
            <a:lvl6pPr marL="2674620" marR="0" indent="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None/>
              <a:tabLst/>
              <a:defRPr sz="2160">
                <a:solidFill>
                  <a:srgbClr val="332B60"/>
                </a:solidFill>
              </a:defRPr>
            </a:lvl6pPr>
            <a:lvl7pPr>
              <a:defRPr sz="2160">
                <a:solidFill>
                  <a:srgbClr val="332B60"/>
                </a:solidFill>
              </a:defRPr>
            </a:lvl7pPr>
          </a:lstStyle>
          <a:p>
            <a:pPr lvl="0"/>
            <a:r>
              <a:rPr lang="et-EE" dirty="0"/>
              <a:t>Vivamus </a:t>
            </a:r>
            <a:r>
              <a:rPr lang="et-EE" dirty="0" err="1"/>
              <a:t>hendrerit</a:t>
            </a:r>
            <a:r>
              <a:rPr lang="et-EE" dirty="0"/>
              <a:t>. </a:t>
            </a:r>
            <a:r>
              <a:rPr lang="et-EE" dirty="0" err="1"/>
              <a:t>Proin</a:t>
            </a:r>
            <a:r>
              <a:rPr lang="et-EE" dirty="0"/>
              <a:t> </a:t>
            </a:r>
            <a:r>
              <a:rPr lang="et-EE" dirty="0" err="1"/>
              <a:t>dapibus</a:t>
            </a:r>
            <a:r>
              <a:rPr lang="et-EE" dirty="0"/>
              <a:t>. Praesent </a:t>
            </a:r>
            <a:r>
              <a:rPr lang="et-EE" dirty="0" err="1"/>
              <a:t>ultrice</a:t>
            </a:r>
            <a:r>
              <a:rPr lang="et-EE" dirty="0"/>
              <a:t> </a:t>
            </a:r>
            <a:r>
              <a:rPr lang="et-EE" dirty="0" err="1"/>
              <a:t>ces</a:t>
            </a:r>
            <a:r>
              <a:rPr lang="et-EE" dirty="0"/>
              <a:t> </a:t>
            </a:r>
            <a:r>
              <a:rPr lang="et-EE" dirty="0" err="1"/>
              <a:t>nulla</a:t>
            </a:r>
            <a:r>
              <a:rPr lang="et-EE" dirty="0"/>
              <a:t> </a:t>
            </a:r>
            <a:r>
              <a:rPr lang="et-EE" dirty="0" err="1"/>
              <a:t>sit</a:t>
            </a:r>
            <a:r>
              <a:rPr lang="et-EE" dirty="0"/>
              <a:t> amet </a:t>
            </a:r>
            <a:r>
              <a:rPr lang="et-EE" dirty="0" err="1"/>
              <a:t>lacus</a:t>
            </a:r>
            <a:r>
              <a:rPr lang="et-EE" dirty="0"/>
              <a:t>.</a:t>
            </a:r>
          </a:p>
          <a:p>
            <a:pPr lvl="1"/>
            <a:r>
              <a:rPr lang="et-EE" dirty="0" err="1"/>
              <a:t>Ut</a:t>
            </a:r>
            <a:r>
              <a:rPr lang="et-EE" dirty="0"/>
              <a:t> </a:t>
            </a:r>
            <a:r>
              <a:rPr lang="et-EE" dirty="0" err="1"/>
              <a:t>vitae</a:t>
            </a:r>
            <a:r>
              <a:rPr lang="et-EE" dirty="0"/>
              <a:t> </a:t>
            </a:r>
            <a:r>
              <a:rPr lang="et-EE" dirty="0" err="1"/>
              <a:t>nunc</a:t>
            </a:r>
            <a:r>
              <a:rPr lang="et-EE" dirty="0"/>
              <a:t> non pede </a:t>
            </a:r>
            <a:r>
              <a:rPr lang="et-EE" dirty="0" err="1"/>
              <a:t>tristique</a:t>
            </a:r>
            <a:r>
              <a:rPr lang="et-EE" dirty="0"/>
              <a:t> </a:t>
            </a:r>
            <a:r>
              <a:rPr lang="et-EE" dirty="0" err="1"/>
              <a:t>sagittis</a:t>
            </a:r>
            <a:r>
              <a:rPr lang="et-EE" dirty="0"/>
              <a:t>. </a:t>
            </a:r>
            <a:r>
              <a:rPr lang="et-EE" dirty="0" err="1"/>
              <a:t>Aliquam</a:t>
            </a:r>
            <a:r>
              <a:rPr lang="et-EE" dirty="0"/>
              <a:t> </a:t>
            </a:r>
            <a:r>
              <a:rPr lang="et-EE" dirty="0" err="1"/>
              <a:t>imperdiet</a:t>
            </a:r>
            <a:r>
              <a:rPr lang="et-EE" dirty="0"/>
              <a:t> </a:t>
            </a:r>
            <a:r>
              <a:rPr lang="et-EE" dirty="0" err="1"/>
              <a:t>elit</a:t>
            </a:r>
            <a:r>
              <a:rPr lang="et-EE" dirty="0"/>
              <a:t> </a:t>
            </a:r>
            <a:r>
              <a:rPr lang="et-EE" dirty="0" err="1"/>
              <a:t>vel</a:t>
            </a:r>
            <a:r>
              <a:rPr lang="et-EE" dirty="0"/>
              <a:t> </a:t>
            </a:r>
            <a:r>
              <a:rPr lang="et-EE" dirty="0" err="1"/>
              <a:t>justo</a:t>
            </a:r>
            <a:r>
              <a:rPr lang="et-EE" dirty="0"/>
              <a:t>. </a:t>
            </a:r>
            <a:r>
              <a:rPr lang="et-EE" dirty="0" err="1"/>
              <a:t>Quisque</a:t>
            </a:r>
            <a:r>
              <a:rPr lang="et-EE" dirty="0"/>
              <a:t> </a:t>
            </a:r>
            <a:r>
              <a:rPr lang="et-EE" dirty="0" err="1"/>
              <a:t>porttitor</a:t>
            </a:r>
            <a:r>
              <a:rPr lang="et-EE" dirty="0"/>
              <a:t> </a:t>
            </a:r>
            <a:r>
              <a:rPr lang="et-EE" dirty="0" err="1"/>
              <a:t>imperiandiet</a:t>
            </a:r>
            <a:r>
              <a:rPr lang="et-EE" dirty="0"/>
              <a:t> </a:t>
            </a:r>
            <a:r>
              <a:rPr lang="et-EE" dirty="0" err="1"/>
              <a:t>qua</a:t>
            </a:r>
            <a:r>
              <a:rPr lang="et-EE" dirty="0"/>
              <a:t>.</a:t>
            </a:r>
          </a:p>
          <a:p>
            <a:pPr lvl="2"/>
            <a:r>
              <a:rPr lang="et-EE" dirty="0" err="1"/>
              <a:t>Phasellus</a:t>
            </a:r>
            <a:r>
              <a:rPr lang="et-EE" dirty="0"/>
              <a:t> </a:t>
            </a:r>
            <a:r>
              <a:rPr lang="et-EE" dirty="0" err="1"/>
              <a:t>vel</a:t>
            </a:r>
            <a:r>
              <a:rPr lang="et-EE" dirty="0"/>
              <a:t> </a:t>
            </a:r>
            <a:r>
              <a:rPr lang="et-EE" dirty="0" err="1"/>
              <a:t>lectus</a:t>
            </a:r>
            <a:r>
              <a:rPr lang="et-EE" dirty="0"/>
              <a:t> at </a:t>
            </a:r>
            <a:r>
              <a:rPr lang="et-EE" dirty="0" err="1"/>
              <a:t>orci</a:t>
            </a:r>
            <a:r>
              <a:rPr lang="et-EE" dirty="0"/>
              <a:t> </a:t>
            </a:r>
            <a:r>
              <a:rPr lang="et-EE" dirty="0" err="1"/>
              <a:t>ornare</a:t>
            </a:r>
            <a:r>
              <a:rPr lang="et-EE" dirty="0"/>
              <a:t> </a:t>
            </a:r>
            <a:r>
              <a:rPr lang="et-EE" dirty="0" err="1"/>
              <a:t>ultrices</a:t>
            </a:r>
            <a:r>
              <a:rPr lang="et-EE" dirty="0"/>
              <a:t>. </a:t>
            </a:r>
            <a:r>
              <a:rPr lang="et-EE" dirty="0" err="1"/>
              <a:t>Viva</a:t>
            </a:r>
            <a:r>
              <a:rPr lang="et-EE" dirty="0"/>
              <a:t> </a:t>
            </a:r>
            <a:r>
              <a:rPr lang="et-EE" dirty="0" err="1"/>
              <a:t>etmus</a:t>
            </a:r>
            <a:r>
              <a:rPr lang="et-EE" dirty="0"/>
              <a:t> </a:t>
            </a:r>
            <a:r>
              <a:rPr lang="et-EE" dirty="0" err="1"/>
              <a:t>justo</a:t>
            </a:r>
            <a:r>
              <a:rPr lang="et-EE" dirty="0"/>
              <a:t> </a:t>
            </a:r>
            <a:r>
              <a:rPr lang="et-EE" dirty="0" err="1"/>
              <a:t>est</a:t>
            </a:r>
            <a:r>
              <a:rPr lang="et-EE" dirty="0"/>
              <a:t>, </a:t>
            </a:r>
            <a:r>
              <a:rPr lang="et-EE" dirty="0" err="1"/>
              <a:t>vulputate</a:t>
            </a:r>
            <a:r>
              <a:rPr lang="et-EE" dirty="0"/>
              <a:t> </a:t>
            </a:r>
            <a:r>
              <a:rPr lang="et-EE" dirty="0" err="1"/>
              <a:t>eu</a:t>
            </a:r>
            <a:r>
              <a:rPr lang="et-EE" dirty="0"/>
              <a:t>.</a:t>
            </a:r>
          </a:p>
          <a:p>
            <a:pPr lvl="3"/>
            <a:r>
              <a:rPr lang="et-EE" dirty="0" err="1"/>
              <a:t>Phasellus</a:t>
            </a:r>
            <a:r>
              <a:rPr lang="et-EE" dirty="0"/>
              <a:t> </a:t>
            </a:r>
            <a:r>
              <a:rPr lang="et-EE" dirty="0" err="1"/>
              <a:t>vel</a:t>
            </a:r>
            <a:r>
              <a:rPr lang="et-EE" dirty="0"/>
              <a:t> </a:t>
            </a:r>
            <a:r>
              <a:rPr lang="et-EE" dirty="0" err="1"/>
              <a:t>lectus</a:t>
            </a:r>
            <a:r>
              <a:rPr lang="et-EE" dirty="0"/>
              <a:t> at </a:t>
            </a:r>
            <a:r>
              <a:rPr lang="et-EE" dirty="0" err="1"/>
              <a:t>orci</a:t>
            </a:r>
            <a:r>
              <a:rPr lang="et-EE" dirty="0"/>
              <a:t> </a:t>
            </a:r>
            <a:r>
              <a:rPr lang="et-EE" dirty="0" err="1"/>
              <a:t>ornare</a:t>
            </a:r>
            <a:r>
              <a:rPr lang="et-EE" dirty="0"/>
              <a:t> </a:t>
            </a:r>
            <a:r>
              <a:rPr lang="et-EE" dirty="0" err="1"/>
              <a:t>ultrices</a:t>
            </a:r>
            <a:r>
              <a:rPr lang="et-EE" dirty="0"/>
              <a:t>. </a:t>
            </a:r>
            <a:r>
              <a:rPr lang="et-EE" dirty="0" err="1"/>
              <a:t>Viva</a:t>
            </a:r>
            <a:r>
              <a:rPr lang="et-EE" dirty="0"/>
              <a:t> </a:t>
            </a:r>
            <a:r>
              <a:rPr lang="et-EE" dirty="0" err="1"/>
              <a:t>etmus</a:t>
            </a:r>
            <a:r>
              <a:rPr lang="et-EE" dirty="0"/>
              <a:t> </a:t>
            </a:r>
            <a:r>
              <a:rPr lang="et-EE" dirty="0" err="1"/>
              <a:t>justo</a:t>
            </a:r>
            <a:r>
              <a:rPr lang="et-EE" dirty="0"/>
              <a:t> </a:t>
            </a:r>
            <a:r>
              <a:rPr lang="et-EE" dirty="0" err="1"/>
              <a:t>est</a:t>
            </a:r>
            <a:r>
              <a:rPr lang="et-EE" dirty="0"/>
              <a:t>, </a:t>
            </a:r>
            <a:r>
              <a:rPr lang="et-EE" dirty="0" err="1"/>
              <a:t>vulputate</a:t>
            </a:r>
            <a:r>
              <a:rPr lang="et-EE" dirty="0"/>
              <a:t> </a:t>
            </a:r>
            <a:r>
              <a:rPr lang="et-EE" dirty="0" err="1"/>
              <a:t>eu</a:t>
            </a:r>
            <a:r>
              <a:rPr lang="et-EE" dirty="0"/>
              <a:t>.</a:t>
            </a:r>
          </a:p>
          <a:p>
            <a:pPr lvl="4"/>
            <a:r>
              <a:rPr lang="et-EE" dirty="0" err="1"/>
              <a:t>Phasellus</a:t>
            </a:r>
            <a:r>
              <a:rPr lang="et-EE" dirty="0"/>
              <a:t> </a:t>
            </a:r>
            <a:r>
              <a:rPr lang="et-EE" dirty="0" err="1"/>
              <a:t>vel</a:t>
            </a:r>
            <a:r>
              <a:rPr lang="et-EE" dirty="0"/>
              <a:t> </a:t>
            </a:r>
            <a:r>
              <a:rPr lang="et-EE" dirty="0" err="1"/>
              <a:t>lectus</a:t>
            </a:r>
            <a:r>
              <a:rPr lang="et-EE" dirty="0"/>
              <a:t> at </a:t>
            </a:r>
            <a:r>
              <a:rPr lang="et-EE" dirty="0" err="1"/>
              <a:t>orci</a:t>
            </a:r>
            <a:r>
              <a:rPr lang="et-EE" dirty="0"/>
              <a:t> </a:t>
            </a:r>
            <a:r>
              <a:rPr lang="et-EE" dirty="0" err="1"/>
              <a:t>ornare</a:t>
            </a:r>
            <a:r>
              <a:rPr lang="et-EE" dirty="0"/>
              <a:t> </a:t>
            </a:r>
            <a:r>
              <a:rPr lang="et-EE" dirty="0" err="1"/>
              <a:t>ultrices</a:t>
            </a:r>
            <a:r>
              <a:rPr lang="et-EE" dirty="0"/>
              <a:t>. </a:t>
            </a:r>
            <a:r>
              <a:rPr lang="et-EE" dirty="0" err="1"/>
              <a:t>Viva</a:t>
            </a:r>
            <a:r>
              <a:rPr lang="et-EE" dirty="0"/>
              <a:t> </a:t>
            </a:r>
            <a:r>
              <a:rPr lang="et-EE" dirty="0" err="1"/>
              <a:t>etmus</a:t>
            </a:r>
            <a:r>
              <a:rPr lang="et-EE" dirty="0"/>
              <a:t> </a:t>
            </a:r>
            <a:r>
              <a:rPr lang="et-EE" dirty="0" err="1"/>
              <a:t>justo</a:t>
            </a:r>
            <a:r>
              <a:rPr lang="et-EE" dirty="0"/>
              <a:t> </a:t>
            </a:r>
            <a:r>
              <a:rPr lang="et-EE" dirty="0" err="1"/>
              <a:t>est</a:t>
            </a:r>
            <a:r>
              <a:rPr lang="et-EE" dirty="0"/>
              <a:t>, </a:t>
            </a:r>
            <a:r>
              <a:rPr lang="et-EE" dirty="0" err="1"/>
              <a:t>vulputate</a:t>
            </a:r>
            <a:r>
              <a:rPr lang="et-EE" dirty="0"/>
              <a:t> </a:t>
            </a:r>
            <a:r>
              <a:rPr lang="et-EE" dirty="0" err="1"/>
              <a:t>eu</a:t>
            </a:r>
            <a:r>
              <a:rPr lang="et-EE" dirty="0"/>
              <a:t>.</a:t>
            </a:r>
          </a:p>
          <a:p>
            <a:pPr lvl="0"/>
            <a:r>
              <a:rPr lang="et-EE" dirty="0" err="1"/>
              <a:t>Sed</a:t>
            </a:r>
            <a:r>
              <a:rPr lang="et-EE" dirty="0"/>
              <a:t> </a:t>
            </a:r>
            <a:r>
              <a:rPr lang="et-EE" dirty="0" err="1"/>
              <a:t>semper</a:t>
            </a:r>
            <a:r>
              <a:rPr lang="et-EE" dirty="0"/>
              <a:t> </a:t>
            </a:r>
            <a:r>
              <a:rPr lang="et-EE" dirty="0" err="1"/>
              <a:t>augue</a:t>
            </a:r>
            <a:r>
              <a:rPr lang="et-EE" dirty="0"/>
              <a:t>.</a:t>
            </a:r>
          </a:p>
          <a:p>
            <a:pPr marL="342900" marR="0" lvl="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a:pPr>
            <a:r>
              <a:rPr lang="et-EE" dirty="0" err="1"/>
              <a:t>Sed</a:t>
            </a:r>
            <a:r>
              <a:rPr lang="et-EE" dirty="0"/>
              <a:t> </a:t>
            </a:r>
            <a:r>
              <a:rPr lang="et-EE" dirty="0" err="1"/>
              <a:t>semper</a:t>
            </a:r>
            <a:r>
              <a:rPr lang="et-EE" dirty="0"/>
              <a:t> </a:t>
            </a:r>
            <a:r>
              <a:rPr lang="et-EE" dirty="0" err="1"/>
              <a:t>augue</a:t>
            </a:r>
            <a:r>
              <a:rPr lang="et-EE" dirty="0"/>
              <a:t>.</a:t>
            </a:r>
          </a:p>
          <a:p>
            <a:pPr marL="342900" marR="0" lvl="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a:pPr>
            <a:r>
              <a:rPr lang="et-EE" dirty="0" err="1"/>
              <a:t>Sed</a:t>
            </a:r>
            <a:r>
              <a:rPr lang="et-EE" dirty="0"/>
              <a:t> </a:t>
            </a:r>
            <a:r>
              <a:rPr lang="et-EE" dirty="0" err="1"/>
              <a:t>semper</a:t>
            </a:r>
            <a:r>
              <a:rPr lang="et-EE" dirty="0"/>
              <a:t> </a:t>
            </a:r>
            <a:r>
              <a:rPr lang="et-EE" dirty="0" err="1"/>
              <a:t>augue</a:t>
            </a:r>
            <a:r>
              <a:rPr lang="et-EE" dirty="0"/>
              <a:t>.</a:t>
            </a:r>
          </a:p>
          <a:p>
            <a:pPr lvl="0"/>
            <a:endParaRPr lang="et-EE" dirty="0"/>
          </a:p>
        </p:txBody>
      </p:sp>
    </p:spTree>
    <p:extLst>
      <p:ext uri="{BB962C8B-B14F-4D97-AF65-F5344CB8AC3E}">
        <p14:creationId xmlns:p14="http://schemas.microsoft.com/office/powerpoint/2010/main" val="395902141"/>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575310" y="659130"/>
            <a:ext cx="12593420" cy="973066"/>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t-EE" dirty="0"/>
              <a:t>INTERMEDIATE SLIDE</a:t>
            </a:r>
          </a:p>
          <a:p>
            <a:pPr lvl="0"/>
            <a:r>
              <a:rPr lang="et-EE" dirty="0"/>
              <a:t>ON TWO LINES IF NECESSARY</a:t>
            </a:r>
            <a:endParaRPr lang="en-US" dirty="0"/>
          </a:p>
        </p:txBody>
      </p:sp>
      <p:sp>
        <p:nvSpPr>
          <p:cNvPr id="21" name="Text Placeholder 11"/>
          <p:cNvSpPr>
            <a:spLocks noGrp="1"/>
          </p:cNvSpPr>
          <p:nvPr>
            <p:ph type="body" sz="quarter" idx="14" hasCustomPrompt="1"/>
          </p:nvPr>
        </p:nvSpPr>
        <p:spPr>
          <a:xfrm>
            <a:off x="2606040" y="1954531"/>
            <a:ext cx="10562690" cy="4968240"/>
          </a:xfrm>
          <a:prstGeom prst="rect">
            <a:avLst/>
          </a:prstGeom>
        </p:spPr>
        <p:txBody>
          <a:bodyPr lIns="0" tIns="0" rIns="0" bIns="0"/>
          <a:lstStyle>
            <a:lvl1pPr marL="342900" marR="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lang="en-US" altLang="en-US" sz="2160" smtClean="0">
                <a:solidFill>
                  <a:srgbClr val="332B60"/>
                </a:solidFill>
              </a:defRPr>
            </a:lvl1pPr>
            <a:lvl2pPr marL="891540" indent="-342900">
              <a:buClr>
                <a:srgbClr val="4FBFD3"/>
              </a:buClr>
              <a:buFont typeface="Wingdings" panose="05000000000000000000" pitchFamily="2" charset="2"/>
              <a:buChar char="§"/>
              <a:defRPr sz="2160" baseline="0">
                <a:solidFill>
                  <a:srgbClr val="332B60"/>
                </a:solidFill>
              </a:defRPr>
            </a:lvl2pPr>
            <a:lvl3pPr marL="1440180" marR="0" indent="-34290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Char char="§"/>
              <a:tabLst/>
              <a:defRPr sz="2160">
                <a:solidFill>
                  <a:srgbClr val="332B60"/>
                </a:solidFill>
              </a:defRPr>
            </a:lvl3pPr>
            <a:lvl4pPr marL="1920240" indent="-274320">
              <a:buClr>
                <a:srgbClr val="4FBFD3"/>
              </a:buClr>
              <a:buFont typeface="Wingdings" panose="05000000000000000000" pitchFamily="2" charset="2"/>
              <a:buChar char="§"/>
              <a:defRPr sz="2160">
                <a:solidFill>
                  <a:srgbClr val="332B60"/>
                </a:solidFill>
              </a:defRPr>
            </a:lvl4pPr>
            <a:lvl5pPr marL="2468880" marR="0" indent="-34290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Char char="§"/>
              <a:tabLst/>
              <a:defRPr sz="2160">
                <a:solidFill>
                  <a:srgbClr val="332B60"/>
                </a:solidFill>
              </a:defRPr>
            </a:lvl5pPr>
            <a:lvl6pPr marL="2674620" marR="0" indent="0" algn="l" defTabSz="1097280" rtl="0" eaLnBrk="1" fontAlgn="base" latinLnBrk="0" hangingPunct="1">
              <a:lnSpc>
                <a:spcPct val="90000"/>
              </a:lnSpc>
              <a:spcBef>
                <a:spcPts val="600"/>
              </a:spcBef>
              <a:spcAft>
                <a:spcPct val="0"/>
              </a:spcAft>
              <a:buClr>
                <a:srgbClr val="4FBFD3"/>
              </a:buClr>
              <a:buSzTx/>
              <a:buFont typeface="Wingdings" panose="05000000000000000000" pitchFamily="2" charset="2"/>
              <a:buNone/>
              <a:tabLst/>
              <a:defRPr sz="2160">
                <a:solidFill>
                  <a:srgbClr val="332B60"/>
                </a:solidFill>
              </a:defRPr>
            </a:lvl6pPr>
            <a:lvl7pPr>
              <a:defRPr sz="2160">
                <a:solidFill>
                  <a:srgbClr val="332B60"/>
                </a:solidFill>
              </a:defRPr>
            </a:lvl7pPr>
          </a:lstStyle>
          <a:p>
            <a:pPr lvl="0"/>
            <a:r>
              <a:rPr lang="et-EE" dirty="0"/>
              <a:t>Vivamus </a:t>
            </a:r>
            <a:r>
              <a:rPr lang="et-EE" dirty="0" err="1"/>
              <a:t>hendrerit</a:t>
            </a:r>
            <a:r>
              <a:rPr lang="et-EE" dirty="0"/>
              <a:t>. </a:t>
            </a:r>
            <a:r>
              <a:rPr lang="et-EE" dirty="0" err="1"/>
              <a:t>Proin</a:t>
            </a:r>
            <a:r>
              <a:rPr lang="et-EE" dirty="0"/>
              <a:t> </a:t>
            </a:r>
            <a:r>
              <a:rPr lang="et-EE" dirty="0" err="1"/>
              <a:t>dapibus</a:t>
            </a:r>
            <a:r>
              <a:rPr lang="et-EE" dirty="0"/>
              <a:t>. Praesent </a:t>
            </a:r>
            <a:r>
              <a:rPr lang="et-EE" dirty="0" err="1"/>
              <a:t>ultrice</a:t>
            </a:r>
            <a:r>
              <a:rPr lang="et-EE" dirty="0"/>
              <a:t> </a:t>
            </a:r>
            <a:r>
              <a:rPr lang="et-EE" dirty="0" err="1"/>
              <a:t>ces</a:t>
            </a:r>
            <a:r>
              <a:rPr lang="et-EE" dirty="0"/>
              <a:t> </a:t>
            </a:r>
            <a:r>
              <a:rPr lang="et-EE" dirty="0" err="1"/>
              <a:t>nulla</a:t>
            </a:r>
            <a:r>
              <a:rPr lang="et-EE" dirty="0"/>
              <a:t> </a:t>
            </a:r>
            <a:r>
              <a:rPr lang="et-EE" dirty="0" err="1"/>
              <a:t>sit</a:t>
            </a:r>
            <a:r>
              <a:rPr lang="et-EE" dirty="0"/>
              <a:t> amet </a:t>
            </a:r>
            <a:r>
              <a:rPr lang="et-EE" dirty="0" err="1"/>
              <a:t>lacus</a:t>
            </a:r>
            <a:r>
              <a:rPr lang="et-EE" dirty="0"/>
              <a:t>.</a:t>
            </a:r>
          </a:p>
          <a:p>
            <a:pPr lvl="1"/>
            <a:r>
              <a:rPr lang="et-EE" dirty="0" err="1"/>
              <a:t>Ut</a:t>
            </a:r>
            <a:r>
              <a:rPr lang="et-EE" dirty="0"/>
              <a:t> </a:t>
            </a:r>
            <a:r>
              <a:rPr lang="et-EE" dirty="0" err="1"/>
              <a:t>vitae</a:t>
            </a:r>
            <a:r>
              <a:rPr lang="et-EE" dirty="0"/>
              <a:t> </a:t>
            </a:r>
            <a:r>
              <a:rPr lang="et-EE" dirty="0" err="1"/>
              <a:t>nunc</a:t>
            </a:r>
            <a:r>
              <a:rPr lang="et-EE" dirty="0"/>
              <a:t> non pede </a:t>
            </a:r>
            <a:r>
              <a:rPr lang="et-EE" dirty="0" err="1"/>
              <a:t>tristique</a:t>
            </a:r>
            <a:r>
              <a:rPr lang="et-EE" dirty="0"/>
              <a:t> </a:t>
            </a:r>
            <a:r>
              <a:rPr lang="et-EE" dirty="0" err="1"/>
              <a:t>sagittis</a:t>
            </a:r>
            <a:r>
              <a:rPr lang="et-EE" dirty="0"/>
              <a:t>. </a:t>
            </a:r>
            <a:r>
              <a:rPr lang="et-EE" dirty="0" err="1"/>
              <a:t>Aliquam</a:t>
            </a:r>
            <a:r>
              <a:rPr lang="et-EE" dirty="0"/>
              <a:t> </a:t>
            </a:r>
            <a:r>
              <a:rPr lang="et-EE" dirty="0" err="1"/>
              <a:t>imperdiet</a:t>
            </a:r>
            <a:r>
              <a:rPr lang="et-EE" dirty="0"/>
              <a:t> </a:t>
            </a:r>
            <a:r>
              <a:rPr lang="et-EE" dirty="0" err="1"/>
              <a:t>elit</a:t>
            </a:r>
            <a:r>
              <a:rPr lang="et-EE" dirty="0"/>
              <a:t> </a:t>
            </a:r>
            <a:r>
              <a:rPr lang="et-EE" dirty="0" err="1"/>
              <a:t>vel</a:t>
            </a:r>
            <a:r>
              <a:rPr lang="et-EE" dirty="0"/>
              <a:t> </a:t>
            </a:r>
            <a:r>
              <a:rPr lang="et-EE" dirty="0" err="1"/>
              <a:t>justo</a:t>
            </a:r>
            <a:r>
              <a:rPr lang="et-EE" dirty="0"/>
              <a:t>. </a:t>
            </a:r>
            <a:r>
              <a:rPr lang="et-EE" dirty="0" err="1"/>
              <a:t>Quisque</a:t>
            </a:r>
            <a:r>
              <a:rPr lang="et-EE" dirty="0"/>
              <a:t> </a:t>
            </a:r>
            <a:r>
              <a:rPr lang="et-EE" dirty="0" err="1"/>
              <a:t>porttitor</a:t>
            </a:r>
            <a:r>
              <a:rPr lang="et-EE" dirty="0"/>
              <a:t> </a:t>
            </a:r>
            <a:r>
              <a:rPr lang="et-EE" dirty="0" err="1"/>
              <a:t>imperiandiet</a:t>
            </a:r>
            <a:r>
              <a:rPr lang="et-EE" dirty="0"/>
              <a:t> </a:t>
            </a:r>
            <a:r>
              <a:rPr lang="et-EE" dirty="0" err="1"/>
              <a:t>qua</a:t>
            </a:r>
            <a:r>
              <a:rPr lang="et-EE" dirty="0"/>
              <a:t>.</a:t>
            </a:r>
          </a:p>
          <a:p>
            <a:pPr lvl="2"/>
            <a:r>
              <a:rPr lang="et-EE" dirty="0" err="1"/>
              <a:t>Phasellus</a:t>
            </a:r>
            <a:r>
              <a:rPr lang="et-EE" dirty="0"/>
              <a:t> </a:t>
            </a:r>
            <a:r>
              <a:rPr lang="et-EE" dirty="0" err="1"/>
              <a:t>vel</a:t>
            </a:r>
            <a:r>
              <a:rPr lang="et-EE" dirty="0"/>
              <a:t> </a:t>
            </a:r>
            <a:r>
              <a:rPr lang="et-EE" dirty="0" err="1"/>
              <a:t>lectus</a:t>
            </a:r>
            <a:r>
              <a:rPr lang="et-EE" dirty="0"/>
              <a:t> at </a:t>
            </a:r>
            <a:r>
              <a:rPr lang="et-EE" dirty="0" err="1"/>
              <a:t>orci</a:t>
            </a:r>
            <a:r>
              <a:rPr lang="et-EE" dirty="0"/>
              <a:t> </a:t>
            </a:r>
            <a:r>
              <a:rPr lang="et-EE" dirty="0" err="1"/>
              <a:t>ornare</a:t>
            </a:r>
            <a:r>
              <a:rPr lang="et-EE" dirty="0"/>
              <a:t> </a:t>
            </a:r>
            <a:r>
              <a:rPr lang="et-EE" dirty="0" err="1"/>
              <a:t>ultrices</a:t>
            </a:r>
            <a:r>
              <a:rPr lang="et-EE" dirty="0"/>
              <a:t>. </a:t>
            </a:r>
            <a:r>
              <a:rPr lang="et-EE" dirty="0" err="1"/>
              <a:t>Viva</a:t>
            </a:r>
            <a:r>
              <a:rPr lang="et-EE" dirty="0"/>
              <a:t> </a:t>
            </a:r>
            <a:r>
              <a:rPr lang="et-EE" dirty="0" err="1"/>
              <a:t>etmus</a:t>
            </a:r>
            <a:r>
              <a:rPr lang="et-EE" dirty="0"/>
              <a:t> </a:t>
            </a:r>
            <a:r>
              <a:rPr lang="et-EE" dirty="0" err="1"/>
              <a:t>justo</a:t>
            </a:r>
            <a:r>
              <a:rPr lang="et-EE" dirty="0"/>
              <a:t> </a:t>
            </a:r>
            <a:r>
              <a:rPr lang="et-EE" dirty="0" err="1"/>
              <a:t>est</a:t>
            </a:r>
            <a:r>
              <a:rPr lang="et-EE" dirty="0"/>
              <a:t>, </a:t>
            </a:r>
            <a:r>
              <a:rPr lang="et-EE" dirty="0" err="1"/>
              <a:t>vulputate</a:t>
            </a:r>
            <a:r>
              <a:rPr lang="et-EE" dirty="0"/>
              <a:t> </a:t>
            </a:r>
            <a:r>
              <a:rPr lang="et-EE" dirty="0" err="1"/>
              <a:t>eu</a:t>
            </a:r>
            <a:r>
              <a:rPr lang="et-EE" dirty="0"/>
              <a:t>.</a:t>
            </a:r>
          </a:p>
          <a:p>
            <a:pPr lvl="3"/>
            <a:r>
              <a:rPr lang="et-EE" dirty="0" err="1"/>
              <a:t>Phasellus</a:t>
            </a:r>
            <a:r>
              <a:rPr lang="et-EE" dirty="0"/>
              <a:t> </a:t>
            </a:r>
            <a:r>
              <a:rPr lang="et-EE" dirty="0" err="1"/>
              <a:t>vel</a:t>
            </a:r>
            <a:r>
              <a:rPr lang="et-EE" dirty="0"/>
              <a:t> </a:t>
            </a:r>
            <a:r>
              <a:rPr lang="et-EE" dirty="0" err="1"/>
              <a:t>lectus</a:t>
            </a:r>
            <a:r>
              <a:rPr lang="et-EE" dirty="0"/>
              <a:t> at </a:t>
            </a:r>
            <a:r>
              <a:rPr lang="et-EE" dirty="0" err="1"/>
              <a:t>orci</a:t>
            </a:r>
            <a:r>
              <a:rPr lang="et-EE" dirty="0"/>
              <a:t> </a:t>
            </a:r>
            <a:r>
              <a:rPr lang="et-EE" dirty="0" err="1"/>
              <a:t>ornare</a:t>
            </a:r>
            <a:r>
              <a:rPr lang="et-EE" dirty="0"/>
              <a:t> </a:t>
            </a:r>
            <a:r>
              <a:rPr lang="et-EE" dirty="0" err="1"/>
              <a:t>ultrices</a:t>
            </a:r>
            <a:r>
              <a:rPr lang="et-EE" dirty="0"/>
              <a:t>. </a:t>
            </a:r>
            <a:r>
              <a:rPr lang="et-EE" dirty="0" err="1"/>
              <a:t>Viva</a:t>
            </a:r>
            <a:r>
              <a:rPr lang="et-EE" dirty="0"/>
              <a:t> </a:t>
            </a:r>
            <a:r>
              <a:rPr lang="et-EE" dirty="0" err="1"/>
              <a:t>etmus</a:t>
            </a:r>
            <a:r>
              <a:rPr lang="et-EE" dirty="0"/>
              <a:t> </a:t>
            </a:r>
            <a:r>
              <a:rPr lang="et-EE" dirty="0" err="1"/>
              <a:t>justo</a:t>
            </a:r>
            <a:r>
              <a:rPr lang="et-EE" dirty="0"/>
              <a:t> </a:t>
            </a:r>
            <a:r>
              <a:rPr lang="et-EE" dirty="0" err="1"/>
              <a:t>est</a:t>
            </a:r>
            <a:r>
              <a:rPr lang="et-EE" dirty="0"/>
              <a:t>, </a:t>
            </a:r>
            <a:r>
              <a:rPr lang="et-EE" dirty="0" err="1"/>
              <a:t>vulputate</a:t>
            </a:r>
            <a:r>
              <a:rPr lang="et-EE" dirty="0"/>
              <a:t> </a:t>
            </a:r>
            <a:r>
              <a:rPr lang="et-EE" dirty="0" err="1"/>
              <a:t>eu</a:t>
            </a:r>
            <a:r>
              <a:rPr lang="et-EE" dirty="0"/>
              <a:t>.</a:t>
            </a:r>
          </a:p>
          <a:p>
            <a:pPr lvl="4"/>
            <a:r>
              <a:rPr lang="et-EE" dirty="0" err="1"/>
              <a:t>Phasellus</a:t>
            </a:r>
            <a:r>
              <a:rPr lang="et-EE" dirty="0"/>
              <a:t> </a:t>
            </a:r>
            <a:r>
              <a:rPr lang="et-EE" dirty="0" err="1"/>
              <a:t>vel</a:t>
            </a:r>
            <a:r>
              <a:rPr lang="et-EE" dirty="0"/>
              <a:t> </a:t>
            </a:r>
            <a:r>
              <a:rPr lang="et-EE" dirty="0" err="1"/>
              <a:t>lectus</a:t>
            </a:r>
            <a:r>
              <a:rPr lang="et-EE" dirty="0"/>
              <a:t> at </a:t>
            </a:r>
            <a:r>
              <a:rPr lang="et-EE" dirty="0" err="1"/>
              <a:t>orci</a:t>
            </a:r>
            <a:r>
              <a:rPr lang="et-EE" dirty="0"/>
              <a:t> </a:t>
            </a:r>
            <a:r>
              <a:rPr lang="et-EE" dirty="0" err="1"/>
              <a:t>ornare</a:t>
            </a:r>
            <a:r>
              <a:rPr lang="et-EE" dirty="0"/>
              <a:t> </a:t>
            </a:r>
            <a:r>
              <a:rPr lang="et-EE" dirty="0" err="1"/>
              <a:t>ultrices</a:t>
            </a:r>
            <a:r>
              <a:rPr lang="et-EE" dirty="0"/>
              <a:t>. </a:t>
            </a:r>
            <a:r>
              <a:rPr lang="et-EE" dirty="0" err="1"/>
              <a:t>Viva</a:t>
            </a:r>
            <a:r>
              <a:rPr lang="et-EE" dirty="0"/>
              <a:t> </a:t>
            </a:r>
            <a:r>
              <a:rPr lang="et-EE" dirty="0" err="1"/>
              <a:t>etmus</a:t>
            </a:r>
            <a:r>
              <a:rPr lang="et-EE" dirty="0"/>
              <a:t> </a:t>
            </a:r>
            <a:r>
              <a:rPr lang="et-EE" dirty="0" err="1"/>
              <a:t>justo</a:t>
            </a:r>
            <a:r>
              <a:rPr lang="et-EE" dirty="0"/>
              <a:t> </a:t>
            </a:r>
            <a:r>
              <a:rPr lang="et-EE" dirty="0" err="1"/>
              <a:t>est</a:t>
            </a:r>
            <a:r>
              <a:rPr lang="et-EE" dirty="0"/>
              <a:t>, </a:t>
            </a:r>
            <a:r>
              <a:rPr lang="et-EE" dirty="0" err="1"/>
              <a:t>vulputate</a:t>
            </a:r>
            <a:r>
              <a:rPr lang="et-EE" dirty="0"/>
              <a:t> </a:t>
            </a:r>
            <a:r>
              <a:rPr lang="et-EE" dirty="0" err="1"/>
              <a:t>eu</a:t>
            </a:r>
            <a:r>
              <a:rPr lang="et-EE" dirty="0"/>
              <a:t>.</a:t>
            </a:r>
          </a:p>
          <a:p>
            <a:pPr lvl="0"/>
            <a:r>
              <a:rPr lang="et-EE" dirty="0" err="1"/>
              <a:t>Sed</a:t>
            </a:r>
            <a:r>
              <a:rPr lang="et-EE" dirty="0"/>
              <a:t> </a:t>
            </a:r>
            <a:r>
              <a:rPr lang="et-EE" dirty="0" err="1"/>
              <a:t>semper</a:t>
            </a:r>
            <a:r>
              <a:rPr lang="et-EE" dirty="0"/>
              <a:t> </a:t>
            </a:r>
            <a:r>
              <a:rPr lang="et-EE" dirty="0" err="1"/>
              <a:t>augue</a:t>
            </a:r>
            <a:r>
              <a:rPr lang="et-EE" dirty="0"/>
              <a:t>.</a:t>
            </a:r>
          </a:p>
          <a:p>
            <a:pPr marL="342900" marR="0" lvl="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a:pPr>
            <a:r>
              <a:rPr lang="et-EE" dirty="0" err="1"/>
              <a:t>Sed</a:t>
            </a:r>
            <a:r>
              <a:rPr lang="et-EE" dirty="0"/>
              <a:t> </a:t>
            </a:r>
            <a:r>
              <a:rPr lang="et-EE" dirty="0" err="1"/>
              <a:t>semper</a:t>
            </a:r>
            <a:r>
              <a:rPr lang="et-EE" dirty="0"/>
              <a:t> </a:t>
            </a:r>
            <a:r>
              <a:rPr lang="et-EE" dirty="0" err="1"/>
              <a:t>augue</a:t>
            </a:r>
            <a:r>
              <a:rPr lang="et-EE" dirty="0"/>
              <a:t>.</a:t>
            </a:r>
          </a:p>
          <a:p>
            <a:pPr marL="342900" marR="0" lvl="0" indent="-342900" algn="l" defTabSz="1097280" rtl="0" eaLnBrk="1" fontAlgn="auto" latinLnBrk="0" hangingPunct="1">
              <a:lnSpc>
                <a:spcPct val="90000"/>
              </a:lnSpc>
              <a:spcBef>
                <a:spcPts val="1200"/>
              </a:spcBef>
              <a:spcAft>
                <a:spcPts val="0"/>
              </a:spcAft>
              <a:buClr>
                <a:srgbClr val="4FBFD3"/>
              </a:buClr>
              <a:buSzTx/>
              <a:buFont typeface="Wingdings" panose="05000000000000000000" pitchFamily="2" charset="2"/>
              <a:buChar char="§"/>
              <a:tabLst/>
              <a:defRPr/>
            </a:pPr>
            <a:r>
              <a:rPr lang="et-EE" dirty="0" err="1"/>
              <a:t>Sed</a:t>
            </a:r>
            <a:r>
              <a:rPr lang="et-EE" dirty="0"/>
              <a:t> </a:t>
            </a:r>
            <a:r>
              <a:rPr lang="et-EE" dirty="0" err="1"/>
              <a:t>semper</a:t>
            </a:r>
            <a:r>
              <a:rPr lang="et-EE" dirty="0"/>
              <a:t> </a:t>
            </a:r>
            <a:r>
              <a:rPr lang="et-EE" dirty="0" err="1"/>
              <a:t>augue</a:t>
            </a:r>
            <a:r>
              <a:rPr lang="et-EE" dirty="0"/>
              <a:t>.</a:t>
            </a:r>
          </a:p>
          <a:p>
            <a:pPr lvl="0"/>
            <a:endParaRPr lang="et-EE" dirty="0"/>
          </a:p>
        </p:txBody>
      </p:sp>
    </p:spTree>
    <p:extLst>
      <p:ext uri="{BB962C8B-B14F-4D97-AF65-F5344CB8AC3E}">
        <p14:creationId xmlns:p14="http://schemas.microsoft.com/office/powerpoint/2010/main" val="2831583046"/>
      </p:ext>
    </p:extLst>
  </p:cSld>
  <p:clrMapOvr>
    <a:masterClrMapping/>
  </p:clrMapOvr>
  <p:extLst>
    <p:ext uri="{DCECCB84-F9BA-43D5-87BE-67443E8EF086}">
      <p15:sldGuideLst xmlns:p15="http://schemas.microsoft.com/office/powerpoint/2012/main">
        <p15:guide id="2" orient="horz" pos="1026">
          <p15:clr>
            <a:srgbClr val="FBAE40"/>
          </p15:clr>
        </p15:guide>
        <p15:guide id="3" pos="13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ja graafik">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575311" y="659130"/>
            <a:ext cx="12593420" cy="963326"/>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vl2pPr>
              <a:defRPr sz="3000"/>
            </a:lvl2pPr>
          </a:lstStyle>
          <a:p>
            <a:pPr lvl="0"/>
            <a:r>
              <a:rPr lang="et-EE" dirty="0"/>
              <a:t>INTERMEDIATE SLIDE</a:t>
            </a:r>
          </a:p>
          <a:p>
            <a:pPr lvl="0"/>
            <a:r>
              <a:rPr lang="et-EE" dirty="0"/>
              <a:t>ON TWO LINES IF NECESSARY</a:t>
            </a:r>
            <a:endParaRPr lang="en-US" dirty="0"/>
          </a:p>
        </p:txBody>
      </p:sp>
      <p:sp>
        <p:nvSpPr>
          <p:cNvPr id="14" name="Chart Placeholder 13"/>
          <p:cNvSpPr>
            <a:spLocks noGrp="1"/>
          </p:cNvSpPr>
          <p:nvPr>
            <p:ph type="chart" sz="quarter" idx="15" hasCustomPrompt="1"/>
          </p:nvPr>
        </p:nvSpPr>
        <p:spPr>
          <a:xfrm>
            <a:off x="2620198" y="3893130"/>
            <a:ext cx="10548533" cy="3037060"/>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a chart</a:t>
            </a:r>
          </a:p>
        </p:txBody>
      </p:sp>
      <p:sp>
        <p:nvSpPr>
          <p:cNvPr id="16" name="Text Placeholder 15"/>
          <p:cNvSpPr>
            <a:spLocks noGrp="1"/>
          </p:cNvSpPr>
          <p:nvPr>
            <p:ph type="body" sz="quarter" idx="16" hasCustomPrompt="1"/>
          </p:nvPr>
        </p:nvSpPr>
        <p:spPr>
          <a:xfrm>
            <a:off x="2606040" y="2573992"/>
            <a:ext cx="10548533" cy="1082168"/>
          </a:xfrm>
          <a:prstGeom prst="rect">
            <a:avLst/>
          </a:prstGeom>
        </p:spPr>
        <p:txBody>
          <a:bodyPr lIns="0" tIns="0" rIns="0" bIns="0"/>
          <a:lstStyle>
            <a:lvl1pPr marL="274320" indent="-274320">
              <a:buClr>
                <a:schemeClr val="accent4"/>
              </a:buClr>
              <a:buFont typeface="Wingdings" panose="05000000000000000000" pitchFamily="2" charset="2"/>
              <a:buChar char="§"/>
              <a:defRPr sz="2160" baseline="0">
                <a:solidFill>
                  <a:srgbClr val="332B60"/>
                </a:solidFill>
                <a:latin typeface="Verdana" charset="0"/>
              </a:defRPr>
            </a:lvl1pPr>
            <a:lvl2pPr marL="891540" indent="-342900">
              <a:buClr>
                <a:schemeClr val="accent4"/>
              </a:buClr>
              <a:buFont typeface="Wingdings" panose="05000000000000000000" pitchFamily="2" charset="2"/>
              <a:buChar char="§"/>
              <a:defRPr sz="2160">
                <a:solidFill>
                  <a:srgbClr val="332B60"/>
                </a:solidFill>
              </a:defRPr>
            </a:lvl2pPr>
            <a:lvl3pPr marL="1371600" indent="-274320">
              <a:buClr>
                <a:schemeClr val="accent4"/>
              </a:buClr>
              <a:buFont typeface="Wingdings" panose="05000000000000000000" pitchFamily="2" charset="2"/>
              <a:buChar char="§"/>
              <a:defRPr sz="2160">
                <a:solidFill>
                  <a:srgbClr val="332B60"/>
                </a:solidFill>
              </a:defRPr>
            </a:lvl3pPr>
            <a:lvl4pPr marL="1645920" indent="0">
              <a:buFont typeface="Verdana" panose="020B0604030504040204" pitchFamily="34" charset="0"/>
              <a:buNone/>
              <a:defRPr/>
            </a:lvl4pPr>
          </a:lstStyle>
          <a:p>
            <a:pPr lvl="0"/>
            <a:r>
              <a:rPr lang="et-EE" dirty="0" err="1"/>
              <a:t>Edit</a:t>
            </a:r>
            <a:r>
              <a:rPr lang="et-EE" dirty="0"/>
              <a:t> </a:t>
            </a:r>
            <a:r>
              <a:rPr lang="et-EE" dirty="0" err="1"/>
              <a:t>text</a:t>
            </a:r>
            <a:r>
              <a:rPr lang="et-EE" dirty="0"/>
              <a:t> </a:t>
            </a:r>
            <a:r>
              <a:rPr lang="et-EE" dirty="0" err="1"/>
              <a:t>here</a:t>
            </a:r>
            <a:endParaRPr lang="et-EE" dirty="0"/>
          </a:p>
          <a:p>
            <a:pPr lvl="1"/>
            <a:r>
              <a:rPr lang="et-EE" dirty="0" err="1"/>
              <a:t>Edit</a:t>
            </a:r>
            <a:r>
              <a:rPr lang="et-EE" dirty="0"/>
              <a:t> </a:t>
            </a:r>
            <a:r>
              <a:rPr lang="et-EE" dirty="0" err="1"/>
              <a:t>text</a:t>
            </a:r>
            <a:r>
              <a:rPr lang="et-EE" dirty="0"/>
              <a:t> </a:t>
            </a:r>
            <a:r>
              <a:rPr lang="et-EE" dirty="0" err="1"/>
              <a:t>here</a:t>
            </a:r>
            <a:endParaRPr lang="et-EE" dirty="0"/>
          </a:p>
          <a:p>
            <a:pPr lvl="2"/>
            <a:r>
              <a:rPr lang="et-EE" dirty="0" err="1"/>
              <a:t>Edit</a:t>
            </a:r>
            <a:r>
              <a:rPr lang="et-EE" dirty="0"/>
              <a:t> </a:t>
            </a:r>
            <a:r>
              <a:rPr lang="et-EE" dirty="0" err="1"/>
              <a:t>text</a:t>
            </a:r>
            <a:r>
              <a:rPr lang="et-EE" dirty="0"/>
              <a:t> </a:t>
            </a:r>
            <a:r>
              <a:rPr lang="et-EE" dirty="0" err="1"/>
              <a:t>here</a:t>
            </a:r>
            <a:endParaRPr lang="et-EE" dirty="0"/>
          </a:p>
          <a:p>
            <a:pPr lvl="2"/>
            <a:endParaRPr lang="et-EE" dirty="0"/>
          </a:p>
        </p:txBody>
      </p:sp>
      <p:sp>
        <p:nvSpPr>
          <p:cNvPr id="7" name="Text Placeholder 11"/>
          <p:cNvSpPr>
            <a:spLocks noGrp="1"/>
          </p:cNvSpPr>
          <p:nvPr>
            <p:ph type="body" sz="quarter" idx="18" hasCustomPrompt="1"/>
          </p:nvPr>
        </p:nvSpPr>
        <p:spPr>
          <a:xfrm>
            <a:off x="2606040" y="1954532"/>
            <a:ext cx="10548533" cy="496403"/>
          </a:xfrm>
          <a:prstGeom prst="rect">
            <a:avLst/>
          </a:prstGeom>
        </p:spPr>
        <p:txBody>
          <a:bodyPr lIns="0" tIns="0" rIns="0" bIns="0"/>
          <a:lstStyle>
            <a:lvl1pPr marL="0" marR="0" indent="0" algn="l" defTabSz="1097280" rtl="0" eaLnBrk="1" fontAlgn="auto" latinLnBrk="0" hangingPunct="1">
              <a:lnSpc>
                <a:spcPct val="90000"/>
              </a:lnSpc>
              <a:spcBef>
                <a:spcPts val="1200"/>
              </a:spcBef>
              <a:spcAft>
                <a:spcPts val="0"/>
              </a:spcAft>
              <a:buClrTx/>
              <a:buSzTx/>
              <a:buFont typeface="Wingdings" panose="05000000000000000000" pitchFamily="2" charset="2"/>
              <a:buNone/>
              <a:tabLst/>
              <a:defRPr sz="2160" baseline="0">
                <a:solidFill>
                  <a:srgbClr val="332B60"/>
                </a:solidFill>
                <a:latin typeface="Verdana" charset="0"/>
              </a:defRPr>
            </a:lvl1pPr>
          </a:lstStyle>
          <a:p>
            <a:pPr lvl="0"/>
            <a:r>
              <a:rPr lang="et-EE" dirty="0" err="1"/>
              <a:t>Edit</a:t>
            </a:r>
            <a:r>
              <a:rPr lang="et-EE" dirty="0"/>
              <a:t> </a:t>
            </a:r>
            <a:r>
              <a:rPr lang="et-EE" dirty="0" err="1"/>
              <a:t>text</a:t>
            </a:r>
            <a:r>
              <a:rPr lang="et-EE" dirty="0"/>
              <a:t> </a:t>
            </a:r>
            <a:r>
              <a:rPr lang="et-EE" dirty="0" err="1"/>
              <a:t>here</a:t>
            </a:r>
            <a:endParaRPr lang="et-EE" dirty="0"/>
          </a:p>
        </p:txBody>
      </p:sp>
      <p:sp>
        <p:nvSpPr>
          <p:cNvPr id="6" name="Text Placeholder 1"/>
          <p:cNvSpPr txBox="1">
            <a:spLocks/>
          </p:cNvSpPr>
          <p:nvPr userDrawn="1"/>
        </p:nvSpPr>
        <p:spPr>
          <a:xfrm>
            <a:off x="2203984" y="7167159"/>
            <a:ext cx="3313320" cy="21015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440" b="0" dirty="0"/>
              <a:t>ESTONIAN MARITIME ACADEMY</a:t>
            </a:r>
            <a:endParaRPr lang="en-US" altLang="en-US" sz="1440" b="0" dirty="0"/>
          </a:p>
        </p:txBody>
      </p:sp>
      <p:cxnSp>
        <p:nvCxnSpPr>
          <p:cNvPr id="8" name="Straight Connector 7"/>
          <p:cNvCxnSpPr/>
          <p:nvPr userDrawn="1"/>
        </p:nvCxnSpPr>
        <p:spPr>
          <a:xfrm>
            <a:off x="2038349" y="6930190"/>
            <a:ext cx="0" cy="6840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339665"/>
      </p:ext>
    </p:extLst>
  </p:cSld>
  <p:clrMapOvr>
    <a:masterClrMapping/>
  </p:clrMapOvr>
  <p:extLst>
    <p:ext uri="{DCECCB84-F9BA-43D5-87BE-67443E8EF086}">
      <p15:sldGuideLst xmlns:p15="http://schemas.microsoft.com/office/powerpoint/2012/main">
        <p15:guide id="2" orient="horz" pos="1026">
          <p15:clr>
            <a:srgbClr val="FBAE40"/>
          </p15:clr>
        </p15:guide>
        <p15:guide id="3" orient="horz" pos="39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lt">
    <p:spTree>
      <p:nvGrpSpPr>
        <p:cNvPr id="1" name=""/>
        <p:cNvGrpSpPr/>
        <p:nvPr/>
      </p:nvGrpSpPr>
      <p:grpSpPr>
        <a:xfrm>
          <a:off x="0" y="0"/>
          <a:ext cx="0" cy="0"/>
          <a:chOff x="0" y="0"/>
          <a:chExt cx="0" cy="0"/>
        </a:xfrm>
      </p:grpSpPr>
      <p:sp>
        <p:nvSpPr>
          <p:cNvPr id="11" name="Text Placeholder 9"/>
          <p:cNvSpPr>
            <a:spLocks noGrp="1"/>
          </p:cNvSpPr>
          <p:nvPr>
            <p:ph type="body" sz="quarter" idx="13" hasCustomPrompt="1"/>
          </p:nvPr>
        </p:nvSpPr>
        <p:spPr>
          <a:xfrm>
            <a:off x="575310" y="659131"/>
            <a:ext cx="12788264" cy="973064"/>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t-EE" dirty="0"/>
              <a:t>INTERMEDIATE SLIDE</a:t>
            </a:r>
          </a:p>
          <a:p>
            <a:pPr lvl="0"/>
            <a:r>
              <a:rPr lang="et-EE" dirty="0"/>
              <a:t>ON TWO LINES IF NECESSARY</a:t>
            </a:r>
            <a:endParaRPr lang="en-US" dirty="0"/>
          </a:p>
        </p:txBody>
      </p:sp>
      <p:sp>
        <p:nvSpPr>
          <p:cNvPr id="12" name="Text Placeholder 11"/>
          <p:cNvSpPr>
            <a:spLocks noGrp="1"/>
          </p:cNvSpPr>
          <p:nvPr>
            <p:ph type="body" sz="quarter" idx="14" hasCustomPrompt="1"/>
          </p:nvPr>
        </p:nvSpPr>
        <p:spPr>
          <a:xfrm>
            <a:off x="2606040" y="1954531"/>
            <a:ext cx="10757534" cy="465638"/>
          </a:xfrm>
          <a:prstGeom prst="rect">
            <a:avLst/>
          </a:prstGeom>
        </p:spPr>
        <p:txBody>
          <a:bodyPr lIns="0" tIns="0" rIns="0" bIns="0"/>
          <a:lstStyle>
            <a:lvl1pPr marL="274320" marR="0" indent="-274320" algn="l" defTabSz="1097280" rtl="0" eaLnBrk="1" fontAlgn="auto" latinLnBrk="0" hangingPunct="1">
              <a:lnSpc>
                <a:spcPct val="90000"/>
              </a:lnSpc>
              <a:spcBef>
                <a:spcPts val="1200"/>
              </a:spcBef>
              <a:spcAft>
                <a:spcPts val="0"/>
              </a:spcAft>
              <a:buClrTx/>
              <a:buSzTx/>
              <a:buFont typeface="Arial"/>
              <a:buNone/>
              <a:tabLst/>
              <a:defRPr sz="2160" baseline="0">
                <a:solidFill>
                  <a:srgbClr val="332B60"/>
                </a:solidFill>
                <a:latin typeface="Verdana" charset="0"/>
              </a:defRPr>
            </a:lvl1pPr>
          </a:lstStyle>
          <a:p>
            <a:pPr lvl="0"/>
            <a:r>
              <a:rPr lang="et-EE" dirty="0" err="1"/>
              <a:t>Edit</a:t>
            </a:r>
            <a:r>
              <a:rPr lang="et-EE" dirty="0"/>
              <a:t> </a:t>
            </a:r>
            <a:r>
              <a:rPr lang="et-EE" dirty="0" err="1"/>
              <a:t>text</a:t>
            </a:r>
            <a:r>
              <a:rPr lang="et-EE" dirty="0"/>
              <a:t> </a:t>
            </a:r>
            <a:r>
              <a:rPr lang="et-EE" dirty="0" err="1"/>
              <a:t>here</a:t>
            </a:r>
            <a:endParaRPr lang="et-EE" dirty="0"/>
          </a:p>
        </p:txBody>
      </p:sp>
      <p:sp>
        <p:nvSpPr>
          <p:cNvPr id="3" name="Picture Placeholder 2"/>
          <p:cNvSpPr>
            <a:spLocks noGrp="1"/>
          </p:cNvSpPr>
          <p:nvPr>
            <p:ph type="pic" sz="quarter" idx="16" hasCustomPrompt="1"/>
          </p:nvPr>
        </p:nvSpPr>
        <p:spPr>
          <a:xfrm>
            <a:off x="2606040" y="2635524"/>
            <a:ext cx="10757536" cy="4287247"/>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latin typeface="+mn-lt"/>
              </a:defRPr>
            </a:lvl1pPr>
          </a:lstStyle>
          <a:p>
            <a:pPr lvl="0"/>
            <a:r>
              <a:rPr lang="en-US" noProof="0" dirty="0"/>
              <a:t>Click the icon to add the picture</a:t>
            </a:r>
          </a:p>
        </p:txBody>
      </p:sp>
      <p:sp>
        <p:nvSpPr>
          <p:cNvPr id="5" name="Text Placeholder 1"/>
          <p:cNvSpPr txBox="1">
            <a:spLocks/>
          </p:cNvSpPr>
          <p:nvPr userDrawn="1"/>
        </p:nvSpPr>
        <p:spPr>
          <a:xfrm>
            <a:off x="2203984" y="7167159"/>
            <a:ext cx="3313320" cy="210158"/>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 typeface="Arial"/>
              <a:buNone/>
              <a:tabLst/>
              <a:defRPr sz="2200" b="1" i="0" kern="1200" cap="all" baseline="0">
                <a:solidFill>
                  <a:schemeClr val="accent2"/>
                </a:solidFill>
                <a:latin typeface="Verdana" charset="0"/>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t-EE" altLang="en-US" sz="1440" b="0" dirty="0"/>
              <a:t>ESTONIAN MARITIME ACADEMY</a:t>
            </a:r>
            <a:endParaRPr lang="en-US" altLang="en-US" sz="1440" b="0" dirty="0"/>
          </a:p>
        </p:txBody>
      </p:sp>
      <p:cxnSp>
        <p:nvCxnSpPr>
          <p:cNvPr id="6" name="Straight Connector 5"/>
          <p:cNvCxnSpPr/>
          <p:nvPr userDrawn="1"/>
        </p:nvCxnSpPr>
        <p:spPr>
          <a:xfrm>
            <a:off x="2038349" y="6930190"/>
            <a:ext cx="0" cy="6840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96810"/>
      </p:ext>
    </p:extLst>
  </p:cSld>
  <p:clrMapOvr>
    <a:masterClrMapping/>
  </p:clrMapOvr>
  <p:extLst>
    <p:ext uri="{DCECCB84-F9BA-43D5-87BE-67443E8EF086}">
      <p15:sldGuideLst xmlns:p15="http://schemas.microsoft.com/office/powerpoint/2012/main">
        <p15:guide id="2" orient="horz" pos="3997">
          <p15:clr>
            <a:srgbClr val="FBAE40"/>
          </p15:clr>
        </p15:guide>
        <p15:guide id="3" orient="horz" pos="102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ja graafik 2">
    <p:spTree>
      <p:nvGrpSpPr>
        <p:cNvPr id="1" name=""/>
        <p:cNvGrpSpPr/>
        <p:nvPr/>
      </p:nvGrpSpPr>
      <p:grpSpPr>
        <a:xfrm>
          <a:off x="0" y="0"/>
          <a:ext cx="0" cy="0"/>
          <a:chOff x="0" y="0"/>
          <a:chExt cx="0" cy="0"/>
        </a:xfrm>
      </p:grpSpPr>
      <p:sp>
        <p:nvSpPr>
          <p:cNvPr id="10" name="Text Placeholder 9"/>
          <p:cNvSpPr>
            <a:spLocks noGrp="1"/>
          </p:cNvSpPr>
          <p:nvPr>
            <p:ph type="body" sz="quarter" idx="13" hasCustomPrompt="1"/>
          </p:nvPr>
        </p:nvSpPr>
        <p:spPr>
          <a:xfrm>
            <a:off x="575312" y="659130"/>
            <a:ext cx="7331256" cy="906274"/>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stStyle>
          <a:p>
            <a:pPr lvl="0"/>
            <a:r>
              <a:rPr lang="et-EE" dirty="0"/>
              <a:t>INTERMEDIATE SLIDE</a:t>
            </a:r>
          </a:p>
          <a:p>
            <a:pPr lvl="0"/>
            <a:r>
              <a:rPr lang="et-EE" dirty="0"/>
              <a:t>ON TWO LINES IF NECESSARY</a:t>
            </a:r>
            <a:endParaRPr lang="en-US" dirty="0"/>
          </a:p>
        </p:txBody>
      </p:sp>
      <p:sp>
        <p:nvSpPr>
          <p:cNvPr id="12" name="Chart Placeholder 13"/>
          <p:cNvSpPr>
            <a:spLocks noGrp="1"/>
          </p:cNvSpPr>
          <p:nvPr>
            <p:ph type="chart" sz="quarter" idx="15" hasCustomPrompt="1"/>
          </p:nvPr>
        </p:nvSpPr>
        <p:spPr>
          <a:xfrm>
            <a:off x="8265796" y="659131"/>
            <a:ext cx="5097781" cy="6263640"/>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latin typeface="+mn-lt"/>
              </a:defRPr>
            </a:lvl1pPr>
          </a:lstStyle>
          <a:p>
            <a:pPr lvl="0"/>
            <a:r>
              <a:rPr lang="en-US" noProof="0" dirty="0"/>
              <a:t>Click the icon to add a chart</a:t>
            </a:r>
          </a:p>
        </p:txBody>
      </p:sp>
      <p:sp>
        <p:nvSpPr>
          <p:cNvPr id="17" name="Text Placeholder 11"/>
          <p:cNvSpPr>
            <a:spLocks noGrp="1"/>
          </p:cNvSpPr>
          <p:nvPr>
            <p:ph type="body" sz="quarter" idx="16" hasCustomPrompt="1"/>
          </p:nvPr>
        </p:nvSpPr>
        <p:spPr>
          <a:xfrm>
            <a:off x="2606041" y="1954532"/>
            <a:ext cx="5222077" cy="4968239"/>
          </a:xfrm>
          <a:prstGeom prst="rect">
            <a:avLst/>
          </a:prstGeom>
        </p:spPr>
        <p:txBody>
          <a:bodyPr lIns="0" tIns="0" rIns="0" bIns="0"/>
          <a:lstStyle>
            <a:lvl1pPr marL="342900" marR="0" indent="-342900" algn="l" defTabSz="1097280" rtl="0" eaLnBrk="1" fontAlgn="auto" latinLnBrk="0" hangingPunct="1">
              <a:lnSpc>
                <a:spcPct val="90000"/>
              </a:lnSpc>
              <a:spcBef>
                <a:spcPts val="1200"/>
              </a:spcBef>
              <a:spcAft>
                <a:spcPts val="0"/>
              </a:spcAft>
              <a:buClr>
                <a:schemeClr val="accent4"/>
              </a:buClr>
              <a:buSzTx/>
              <a:buFont typeface="Wingdings" panose="05000000000000000000" pitchFamily="2" charset="2"/>
              <a:buChar char="§"/>
              <a:tabLst/>
              <a:defRPr sz="2160" baseline="0">
                <a:solidFill>
                  <a:srgbClr val="332B60"/>
                </a:solidFill>
                <a:latin typeface="Verdana" charset="0"/>
              </a:defRPr>
            </a:lvl1pPr>
            <a:lvl2pPr marL="822960" indent="-274320">
              <a:buClr>
                <a:schemeClr val="accent4"/>
              </a:buClr>
              <a:buFont typeface="Wingdings" panose="05000000000000000000" pitchFamily="2" charset="2"/>
              <a:buChar char="§"/>
              <a:defRPr sz="2160">
                <a:solidFill>
                  <a:srgbClr val="332B60"/>
                </a:solidFill>
              </a:defRPr>
            </a:lvl2pPr>
            <a:lvl3pPr marL="1371600" indent="-274320">
              <a:buClr>
                <a:schemeClr val="accent4"/>
              </a:buClr>
              <a:buFont typeface="Wingdings" panose="05000000000000000000" pitchFamily="2" charset="2"/>
              <a:buChar char="§"/>
              <a:defRPr sz="2160">
                <a:solidFill>
                  <a:srgbClr val="332B60"/>
                </a:solidFill>
              </a:defRPr>
            </a:lvl3pPr>
            <a:lvl4pPr marL="192024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4pPr>
            <a:lvl5pPr marL="246888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5pPr>
            <a:lvl6pPr marL="301752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6pPr>
            <a:lvl7pPr marL="356616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7pPr>
          </a:lstStyle>
          <a:p>
            <a:pPr lvl="0"/>
            <a:r>
              <a:rPr lang="et-EE" dirty="0" err="1"/>
              <a:t>Edit</a:t>
            </a:r>
            <a:r>
              <a:rPr lang="et-EE" dirty="0"/>
              <a:t> </a:t>
            </a:r>
            <a:r>
              <a:rPr lang="et-EE" dirty="0" err="1"/>
              <a:t>text</a:t>
            </a:r>
            <a:r>
              <a:rPr lang="et-EE" dirty="0"/>
              <a:t> </a:t>
            </a:r>
            <a:r>
              <a:rPr lang="et-EE" dirty="0" err="1"/>
              <a:t>here</a:t>
            </a:r>
            <a:endParaRPr lang="et-EE" dirty="0"/>
          </a:p>
          <a:p>
            <a:pPr lvl="1"/>
            <a:r>
              <a:rPr lang="et-EE" dirty="0" err="1"/>
              <a:t>Edit</a:t>
            </a:r>
            <a:r>
              <a:rPr lang="et-EE" dirty="0"/>
              <a:t> </a:t>
            </a:r>
            <a:r>
              <a:rPr lang="et-EE" dirty="0" err="1"/>
              <a:t>text</a:t>
            </a:r>
            <a:r>
              <a:rPr lang="et-EE" dirty="0"/>
              <a:t> </a:t>
            </a:r>
            <a:r>
              <a:rPr lang="et-EE" dirty="0" err="1"/>
              <a:t>here</a:t>
            </a:r>
            <a:endParaRPr lang="et-EE" dirty="0"/>
          </a:p>
          <a:p>
            <a:pPr lvl="2"/>
            <a:r>
              <a:rPr lang="et-EE" dirty="0" err="1"/>
              <a:t>Edit</a:t>
            </a:r>
            <a:r>
              <a:rPr lang="et-EE" dirty="0"/>
              <a:t> </a:t>
            </a:r>
            <a:r>
              <a:rPr lang="et-EE" dirty="0" err="1"/>
              <a:t>text</a:t>
            </a:r>
            <a:r>
              <a:rPr lang="et-EE" dirty="0"/>
              <a:t> </a:t>
            </a:r>
            <a:r>
              <a:rPr lang="et-EE" dirty="0" err="1"/>
              <a:t>here</a:t>
            </a:r>
            <a:endParaRPr lang="et-EE" dirty="0"/>
          </a:p>
          <a:p>
            <a:pPr lvl="3"/>
            <a:r>
              <a:rPr lang="et-EE" dirty="0" err="1"/>
              <a:t>Edit</a:t>
            </a:r>
            <a:r>
              <a:rPr lang="et-EE" dirty="0"/>
              <a:t> </a:t>
            </a:r>
            <a:r>
              <a:rPr lang="et-EE" dirty="0" err="1"/>
              <a:t>text</a:t>
            </a:r>
            <a:r>
              <a:rPr lang="et-EE" dirty="0"/>
              <a:t> </a:t>
            </a:r>
            <a:r>
              <a:rPr lang="et-EE" dirty="0" err="1"/>
              <a:t>here</a:t>
            </a:r>
            <a:endParaRPr lang="et-EE" dirty="0"/>
          </a:p>
          <a:p>
            <a:pPr lvl="4"/>
            <a:r>
              <a:rPr lang="et-EE" dirty="0" err="1"/>
              <a:t>Edit</a:t>
            </a:r>
            <a:r>
              <a:rPr lang="et-EE" dirty="0"/>
              <a:t> </a:t>
            </a:r>
            <a:r>
              <a:rPr lang="et-EE" dirty="0" err="1"/>
              <a:t>text</a:t>
            </a:r>
            <a:r>
              <a:rPr lang="et-EE" dirty="0"/>
              <a:t> </a:t>
            </a:r>
            <a:r>
              <a:rPr lang="et-EE" dirty="0" err="1"/>
              <a:t>here</a:t>
            </a:r>
            <a:endParaRPr lang="et-EE" dirty="0"/>
          </a:p>
        </p:txBody>
      </p:sp>
    </p:spTree>
    <p:extLst>
      <p:ext uri="{BB962C8B-B14F-4D97-AF65-F5344CB8AC3E}">
        <p14:creationId xmlns:p14="http://schemas.microsoft.com/office/powerpoint/2010/main" val="435370427"/>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ja pilt">
    <p:spTree>
      <p:nvGrpSpPr>
        <p:cNvPr id="1" name=""/>
        <p:cNvGrpSpPr/>
        <p:nvPr/>
      </p:nvGrpSpPr>
      <p:grpSpPr>
        <a:xfrm>
          <a:off x="0" y="0"/>
          <a:ext cx="0" cy="0"/>
          <a:chOff x="0" y="0"/>
          <a:chExt cx="0" cy="0"/>
        </a:xfrm>
      </p:grpSpPr>
      <p:sp>
        <p:nvSpPr>
          <p:cNvPr id="12" name="Text Placeholder 9"/>
          <p:cNvSpPr>
            <a:spLocks noGrp="1"/>
          </p:cNvSpPr>
          <p:nvPr>
            <p:ph type="body" sz="quarter" idx="13" hasCustomPrompt="1"/>
          </p:nvPr>
        </p:nvSpPr>
        <p:spPr>
          <a:xfrm>
            <a:off x="575310" y="659130"/>
            <a:ext cx="7252807" cy="906274"/>
          </a:xfrm>
          <a:prstGeom prst="rect">
            <a:avLst/>
          </a:prstGeom>
        </p:spPr>
        <p:txBody>
          <a:bodyPr lIns="0" tIns="0" rIns="0" bIns="0"/>
          <a:lstStyle>
            <a:lvl1pPr marL="0" marR="0" indent="0" algn="l" defTabSz="1097280" rtl="0" eaLnBrk="1" fontAlgn="auto" latinLnBrk="0" hangingPunct="1">
              <a:lnSpc>
                <a:spcPct val="100000"/>
              </a:lnSpc>
              <a:spcBef>
                <a:spcPts val="0"/>
              </a:spcBef>
              <a:spcAft>
                <a:spcPts val="0"/>
              </a:spcAft>
              <a:buClrTx/>
              <a:buSzTx/>
              <a:buFont typeface="Arial"/>
              <a:buNone/>
              <a:tabLst/>
              <a:defRPr sz="2640" b="1" i="0" cap="all" baseline="0">
                <a:solidFill>
                  <a:srgbClr val="332B60"/>
                </a:solidFill>
                <a:latin typeface="Verdana" charset="0"/>
              </a:defRPr>
            </a:lvl1pPr>
            <a:lvl2pPr>
              <a:defRPr sz="2640" b="1" i="0"/>
            </a:lvl2pPr>
          </a:lstStyle>
          <a:p>
            <a:pPr lvl="0"/>
            <a:r>
              <a:rPr lang="et-EE" dirty="0"/>
              <a:t>INTERMEDIATE SLIDE</a:t>
            </a:r>
          </a:p>
          <a:p>
            <a:pPr lvl="0"/>
            <a:r>
              <a:rPr lang="et-EE" dirty="0"/>
              <a:t>ON TWO LINES IF NECESSARY</a:t>
            </a:r>
            <a:endParaRPr lang="en-US" dirty="0"/>
          </a:p>
        </p:txBody>
      </p:sp>
      <p:sp>
        <p:nvSpPr>
          <p:cNvPr id="20" name="Picture Placeholder 19"/>
          <p:cNvSpPr>
            <a:spLocks noGrp="1"/>
          </p:cNvSpPr>
          <p:nvPr>
            <p:ph type="pic" sz="quarter" idx="17" hasCustomPrompt="1"/>
          </p:nvPr>
        </p:nvSpPr>
        <p:spPr>
          <a:xfrm>
            <a:off x="8265796" y="659131"/>
            <a:ext cx="5097781" cy="6263640"/>
          </a:xfrm>
          <a:prstGeom prst="rect">
            <a:avLst/>
          </a:prstGeom>
        </p:spPr>
        <p:txBody>
          <a:bodyPr/>
          <a:lstStyle>
            <a:lvl1pPr marL="274320" indent="-274320">
              <a:buClr>
                <a:schemeClr val="accent4"/>
              </a:buClr>
              <a:buFont typeface="Wingdings" panose="05000000000000000000" pitchFamily="2" charset="2"/>
              <a:buChar char="§"/>
              <a:defRPr sz="2160">
                <a:solidFill>
                  <a:srgbClr val="332B60"/>
                </a:solidFill>
              </a:defRPr>
            </a:lvl1pPr>
          </a:lstStyle>
          <a:p>
            <a:pPr lvl="0"/>
            <a:r>
              <a:rPr lang="en-US" noProof="0" dirty="0"/>
              <a:t>Click the icon to add the picture</a:t>
            </a:r>
          </a:p>
        </p:txBody>
      </p:sp>
      <p:sp>
        <p:nvSpPr>
          <p:cNvPr id="8" name="Text Placeholder 11"/>
          <p:cNvSpPr>
            <a:spLocks noGrp="1"/>
          </p:cNvSpPr>
          <p:nvPr>
            <p:ph type="body" sz="quarter" idx="16" hasCustomPrompt="1"/>
          </p:nvPr>
        </p:nvSpPr>
        <p:spPr>
          <a:xfrm>
            <a:off x="2606041" y="1954532"/>
            <a:ext cx="5222077" cy="4968239"/>
          </a:xfrm>
          <a:prstGeom prst="rect">
            <a:avLst/>
          </a:prstGeom>
        </p:spPr>
        <p:txBody>
          <a:bodyPr lIns="0" tIns="0" rIns="0" bIns="0"/>
          <a:lstStyle>
            <a:lvl1pPr marL="342900" marR="0" indent="-342900" algn="l" defTabSz="1097280" rtl="0" eaLnBrk="1" fontAlgn="auto" latinLnBrk="0" hangingPunct="1">
              <a:lnSpc>
                <a:spcPct val="90000"/>
              </a:lnSpc>
              <a:spcBef>
                <a:spcPts val="1200"/>
              </a:spcBef>
              <a:spcAft>
                <a:spcPts val="0"/>
              </a:spcAft>
              <a:buClr>
                <a:schemeClr val="accent4"/>
              </a:buClr>
              <a:buSzTx/>
              <a:buFont typeface="Wingdings" panose="05000000000000000000" pitchFamily="2" charset="2"/>
              <a:buChar char="§"/>
              <a:tabLst/>
              <a:defRPr sz="2160" baseline="0">
                <a:solidFill>
                  <a:srgbClr val="332B60"/>
                </a:solidFill>
                <a:latin typeface="Verdana" charset="0"/>
              </a:defRPr>
            </a:lvl1pPr>
            <a:lvl2pPr marL="822960" indent="-274320">
              <a:buClr>
                <a:schemeClr val="accent4"/>
              </a:buClr>
              <a:buFont typeface="Wingdings" panose="05000000000000000000" pitchFamily="2" charset="2"/>
              <a:buChar char="§"/>
              <a:defRPr sz="2160">
                <a:solidFill>
                  <a:srgbClr val="332B60"/>
                </a:solidFill>
              </a:defRPr>
            </a:lvl2pPr>
            <a:lvl3pPr marL="1371600" indent="-274320">
              <a:buClr>
                <a:schemeClr val="accent4"/>
              </a:buClr>
              <a:buFont typeface="Wingdings" panose="05000000000000000000" pitchFamily="2" charset="2"/>
              <a:buChar char="§"/>
              <a:defRPr sz="2160">
                <a:solidFill>
                  <a:srgbClr val="332B60"/>
                </a:solidFill>
              </a:defRPr>
            </a:lvl3pPr>
            <a:lvl4pPr marL="192024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4pPr>
            <a:lvl5pPr marL="2468880" marR="0" indent="-342900" algn="l" defTabSz="1097280" rtl="0" eaLnBrk="1" fontAlgn="base" latinLnBrk="0" hangingPunct="1">
              <a:lnSpc>
                <a:spcPct val="90000"/>
              </a:lnSpc>
              <a:spcBef>
                <a:spcPts val="600"/>
              </a:spcBef>
              <a:spcAft>
                <a:spcPct val="0"/>
              </a:spcAft>
              <a:buClr>
                <a:schemeClr val="accent4"/>
              </a:buClr>
              <a:buSzTx/>
              <a:buFont typeface="Wingdings" panose="05000000000000000000" pitchFamily="2" charset="2"/>
              <a:buChar char="§"/>
              <a:tabLst/>
              <a:defRPr sz="2160">
                <a:solidFill>
                  <a:srgbClr val="332B60"/>
                </a:solidFill>
              </a:defRPr>
            </a:lvl5pPr>
            <a:lvl6pPr marL="3017520" marR="0" indent="-342900" algn="l" defTabSz="1097280" rtl="0" eaLnBrk="1" fontAlgn="base" latinLnBrk="0" hangingPunct="1">
              <a:lnSpc>
                <a:spcPct val="90000"/>
              </a:lnSpc>
              <a:spcBef>
                <a:spcPts val="600"/>
              </a:spcBef>
              <a:spcAft>
                <a:spcPct val="0"/>
              </a:spcAft>
              <a:buClr>
                <a:srgbClr val="E4067E"/>
              </a:buClr>
              <a:buSzTx/>
              <a:buFont typeface="Wingdings" panose="05000000000000000000" pitchFamily="2" charset="2"/>
              <a:buChar char="§"/>
              <a:tabLst/>
              <a:defRPr sz="2160">
                <a:solidFill>
                  <a:srgbClr val="332B60"/>
                </a:solidFill>
              </a:defRPr>
            </a:lvl6pPr>
            <a:lvl7pPr marL="3566160" marR="0" indent="-342900" algn="l" defTabSz="1097280" rtl="0" eaLnBrk="1" fontAlgn="base" latinLnBrk="0" hangingPunct="1">
              <a:lnSpc>
                <a:spcPct val="90000"/>
              </a:lnSpc>
              <a:spcBef>
                <a:spcPts val="600"/>
              </a:spcBef>
              <a:spcAft>
                <a:spcPct val="0"/>
              </a:spcAft>
              <a:buClr>
                <a:srgbClr val="E4067E"/>
              </a:buClr>
              <a:buSzTx/>
              <a:buFont typeface="Wingdings" panose="05000000000000000000" pitchFamily="2" charset="2"/>
              <a:buChar char="§"/>
              <a:tabLst/>
              <a:defRPr sz="2160">
                <a:solidFill>
                  <a:srgbClr val="332B60"/>
                </a:solidFill>
              </a:defRPr>
            </a:lvl7pPr>
          </a:lstStyle>
          <a:p>
            <a:pPr lvl="0"/>
            <a:r>
              <a:rPr lang="et-EE" dirty="0" err="1"/>
              <a:t>Edit</a:t>
            </a:r>
            <a:r>
              <a:rPr lang="et-EE" dirty="0"/>
              <a:t> </a:t>
            </a:r>
            <a:r>
              <a:rPr lang="et-EE" dirty="0" err="1"/>
              <a:t>text</a:t>
            </a:r>
            <a:r>
              <a:rPr lang="et-EE" dirty="0"/>
              <a:t> </a:t>
            </a:r>
            <a:r>
              <a:rPr lang="et-EE" dirty="0" err="1"/>
              <a:t>here</a:t>
            </a:r>
            <a:endParaRPr lang="et-EE" dirty="0"/>
          </a:p>
          <a:p>
            <a:pPr lvl="1"/>
            <a:r>
              <a:rPr lang="et-EE" dirty="0" err="1"/>
              <a:t>Edit</a:t>
            </a:r>
            <a:r>
              <a:rPr lang="et-EE" dirty="0"/>
              <a:t> </a:t>
            </a:r>
            <a:r>
              <a:rPr lang="et-EE" dirty="0" err="1"/>
              <a:t>text</a:t>
            </a:r>
            <a:r>
              <a:rPr lang="et-EE" dirty="0"/>
              <a:t> </a:t>
            </a:r>
            <a:r>
              <a:rPr lang="et-EE" dirty="0" err="1"/>
              <a:t>here</a:t>
            </a:r>
            <a:endParaRPr lang="et-EE" dirty="0"/>
          </a:p>
          <a:p>
            <a:pPr lvl="2"/>
            <a:r>
              <a:rPr lang="et-EE" dirty="0" err="1"/>
              <a:t>Edit</a:t>
            </a:r>
            <a:r>
              <a:rPr lang="et-EE" dirty="0"/>
              <a:t> </a:t>
            </a:r>
            <a:r>
              <a:rPr lang="et-EE" dirty="0" err="1"/>
              <a:t>text</a:t>
            </a:r>
            <a:r>
              <a:rPr lang="et-EE" dirty="0"/>
              <a:t> </a:t>
            </a:r>
            <a:r>
              <a:rPr lang="et-EE" dirty="0" err="1"/>
              <a:t>here</a:t>
            </a:r>
            <a:endParaRPr lang="et-EE" dirty="0"/>
          </a:p>
          <a:p>
            <a:pPr lvl="3"/>
            <a:r>
              <a:rPr lang="et-EE" dirty="0" err="1"/>
              <a:t>Edit</a:t>
            </a:r>
            <a:r>
              <a:rPr lang="et-EE" dirty="0"/>
              <a:t> </a:t>
            </a:r>
            <a:r>
              <a:rPr lang="et-EE" dirty="0" err="1"/>
              <a:t>text</a:t>
            </a:r>
            <a:r>
              <a:rPr lang="et-EE" dirty="0"/>
              <a:t> </a:t>
            </a:r>
            <a:r>
              <a:rPr lang="et-EE" dirty="0" err="1"/>
              <a:t>here</a:t>
            </a:r>
            <a:endParaRPr lang="et-EE" dirty="0"/>
          </a:p>
          <a:p>
            <a:pPr lvl="4"/>
            <a:r>
              <a:rPr lang="et-EE" dirty="0" err="1"/>
              <a:t>Edit</a:t>
            </a:r>
            <a:r>
              <a:rPr lang="et-EE" dirty="0"/>
              <a:t> </a:t>
            </a:r>
            <a:r>
              <a:rPr lang="et-EE" dirty="0" err="1"/>
              <a:t>text</a:t>
            </a:r>
            <a:r>
              <a:rPr lang="et-EE" dirty="0"/>
              <a:t> </a:t>
            </a:r>
            <a:r>
              <a:rPr lang="et-EE" dirty="0" err="1"/>
              <a:t>here</a:t>
            </a:r>
            <a:endParaRPr lang="et-EE" dirty="0"/>
          </a:p>
        </p:txBody>
      </p:sp>
    </p:spTree>
    <p:extLst>
      <p:ext uri="{BB962C8B-B14F-4D97-AF65-F5344CB8AC3E}">
        <p14:creationId xmlns:p14="http://schemas.microsoft.com/office/powerpoint/2010/main" val="3845687076"/>
      </p:ext>
    </p:extLst>
  </p:cSld>
  <p:clrMapOvr>
    <a:masterClrMapping/>
  </p:clrMapOvr>
  <p:extLst>
    <p:ext uri="{DCECCB84-F9BA-43D5-87BE-67443E8EF086}">
      <p15:sldGuideLst xmlns:p15="http://schemas.microsoft.com/office/powerpoint/2012/main">
        <p15:guide id="1" pos="433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2.png"/><Relationship Id="rId2" Type="http://schemas.openxmlformats.org/officeDocument/2006/relationships/slideLayout" Target="../slideLayouts/slideLayout5.xml"/><Relationship Id="rId16"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theme" Target="../theme/theme2.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slideMaster1.xml><?xml version="1.0" encoding="utf-8"?>
<p:sldMaster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803302C-615A-C3E1-7C63-7D8DE8CC811A}"/>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93B5B20A-6EBA-D301-1627-ECECD33A53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87BFED39-5426-F4A5-F4DF-7BD27BF6E35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B234528-DCE9-BE07-3EFB-383C43ABF645}"/>
              </a:ext>
            </a:extLst>
          </p:cNvPr>
          <p:cNvGrpSpPr/>
          <p:nvPr userDrawn="1"/>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C288CAAC-0C94-3FA0-D2C3-5D5FA300AC31}"/>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2321ECA8-38D9-5C28-EA05-048A5D2645D5}"/>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837572632"/>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hf hdr="0" ftr="0"/>
  <p:txStyles>
    <p:titleStyle>
      <a:lvl1pPr algn="l" rtl="0" eaLnBrk="1" fontAlgn="base" hangingPunct="1">
        <a:lnSpc>
          <a:spcPct val="90000"/>
        </a:lnSpc>
        <a:spcBef>
          <a:spcPct val="0"/>
        </a:spcBef>
        <a:spcAft>
          <a:spcPct val="0"/>
        </a:spcAft>
        <a:defRPr sz="5280" kern="1200">
          <a:solidFill>
            <a:schemeClr val="tx1"/>
          </a:solidFill>
          <a:latin typeface="+mj-lt"/>
          <a:ea typeface="+mj-ea"/>
          <a:cs typeface="+mj-cs"/>
        </a:defRPr>
      </a:lvl1pPr>
      <a:lvl2pPr algn="l" rtl="0" eaLnBrk="1" fontAlgn="base" hangingPunct="1">
        <a:lnSpc>
          <a:spcPct val="90000"/>
        </a:lnSpc>
        <a:spcBef>
          <a:spcPct val="0"/>
        </a:spcBef>
        <a:spcAft>
          <a:spcPct val="0"/>
        </a:spcAft>
        <a:defRPr sz="5280">
          <a:solidFill>
            <a:schemeClr val="tx1"/>
          </a:solidFill>
          <a:latin typeface="Verdana" charset="0"/>
        </a:defRPr>
      </a:lvl2pPr>
      <a:lvl3pPr algn="l" rtl="0" eaLnBrk="1" fontAlgn="base" hangingPunct="1">
        <a:lnSpc>
          <a:spcPct val="90000"/>
        </a:lnSpc>
        <a:spcBef>
          <a:spcPct val="0"/>
        </a:spcBef>
        <a:spcAft>
          <a:spcPct val="0"/>
        </a:spcAft>
        <a:defRPr sz="5280">
          <a:solidFill>
            <a:schemeClr val="tx1"/>
          </a:solidFill>
          <a:latin typeface="Verdana" charset="0"/>
        </a:defRPr>
      </a:lvl3pPr>
      <a:lvl4pPr algn="l" rtl="0" eaLnBrk="1" fontAlgn="base" hangingPunct="1">
        <a:lnSpc>
          <a:spcPct val="90000"/>
        </a:lnSpc>
        <a:spcBef>
          <a:spcPct val="0"/>
        </a:spcBef>
        <a:spcAft>
          <a:spcPct val="0"/>
        </a:spcAft>
        <a:defRPr sz="5280">
          <a:solidFill>
            <a:schemeClr val="tx1"/>
          </a:solidFill>
          <a:latin typeface="Verdana" charset="0"/>
        </a:defRPr>
      </a:lvl4pPr>
      <a:lvl5pPr algn="l" rtl="0" eaLnBrk="1" fontAlgn="base" hangingPunct="1">
        <a:lnSpc>
          <a:spcPct val="90000"/>
        </a:lnSpc>
        <a:spcBef>
          <a:spcPct val="0"/>
        </a:spcBef>
        <a:spcAft>
          <a:spcPct val="0"/>
        </a:spcAft>
        <a:defRPr sz="5280">
          <a:solidFill>
            <a:schemeClr val="tx1"/>
          </a:solidFill>
          <a:latin typeface="Verdana" charset="0"/>
        </a:defRPr>
      </a:lvl5pPr>
      <a:lvl6pPr marL="548640" algn="l" rtl="0" eaLnBrk="1" fontAlgn="base" hangingPunct="1">
        <a:lnSpc>
          <a:spcPct val="90000"/>
        </a:lnSpc>
        <a:spcBef>
          <a:spcPct val="0"/>
        </a:spcBef>
        <a:spcAft>
          <a:spcPct val="0"/>
        </a:spcAft>
        <a:defRPr sz="5280">
          <a:solidFill>
            <a:schemeClr val="tx1"/>
          </a:solidFill>
          <a:latin typeface="Calibri Light" charset="0"/>
        </a:defRPr>
      </a:lvl6pPr>
      <a:lvl7pPr marL="1097280" algn="l" rtl="0" eaLnBrk="1" fontAlgn="base" hangingPunct="1">
        <a:lnSpc>
          <a:spcPct val="90000"/>
        </a:lnSpc>
        <a:spcBef>
          <a:spcPct val="0"/>
        </a:spcBef>
        <a:spcAft>
          <a:spcPct val="0"/>
        </a:spcAft>
        <a:defRPr sz="5280">
          <a:solidFill>
            <a:schemeClr val="tx1"/>
          </a:solidFill>
          <a:latin typeface="Calibri Light" charset="0"/>
        </a:defRPr>
      </a:lvl7pPr>
      <a:lvl8pPr marL="1645920" algn="l" rtl="0" eaLnBrk="1" fontAlgn="base" hangingPunct="1">
        <a:lnSpc>
          <a:spcPct val="90000"/>
        </a:lnSpc>
        <a:spcBef>
          <a:spcPct val="0"/>
        </a:spcBef>
        <a:spcAft>
          <a:spcPct val="0"/>
        </a:spcAft>
        <a:defRPr sz="5280">
          <a:solidFill>
            <a:schemeClr val="tx1"/>
          </a:solidFill>
          <a:latin typeface="Calibri Light" charset="0"/>
        </a:defRPr>
      </a:lvl8pPr>
      <a:lvl9pPr marL="2194560" algn="l" rtl="0" eaLnBrk="1" fontAlgn="base" hangingPunct="1">
        <a:lnSpc>
          <a:spcPct val="90000"/>
        </a:lnSpc>
        <a:spcBef>
          <a:spcPct val="0"/>
        </a:spcBef>
        <a:spcAft>
          <a:spcPct val="0"/>
        </a:spcAft>
        <a:defRPr sz="5280">
          <a:solidFill>
            <a:schemeClr val="tx1"/>
          </a:solidFill>
          <a:latin typeface="Calibri Light" charset="0"/>
        </a:defRPr>
      </a:lvl9pPr>
    </p:titleStyle>
    <p:bodyStyle>
      <a:lvl1pPr marL="274320" indent="-274320" algn="l" rtl="0" eaLnBrk="1" fontAlgn="base" hangingPunct="1">
        <a:lnSpc>
          <a:spcPct val="90000"/>
        </a:lnSpc>
        <a:spcBef>
          <a:spcPts val="1200"/>
        </a:spcBef>
        <a:spcAft>
          <a:spcPct val="0"/>
        </a:spcAft>
        <a:buFont typeface="Arial" charset="0"/>
        <a:buChar char="•"/>
        <a:defRPr sz="3360" kern="1200">
          <a:solidFill>
            <a:schemeClr val="tx1"/>
          </a:solidFill>
          <a:latin typeface="+mn-lt"/>
          <a:ea typeface="+mn-ea"/>
          <a:cs typeface="+mn-cs"/>
        </a:defRPr>
      </a:lvl1pPr>
      <a:lvl2pPr marL="822960" indent="-274320" algn="l" rtl="0" eaLnBrk="1" fontAlgn="base" hangingPunct="1">
        <a:lnSpc>
          <a:spcPct val="90000"/>
        </a:lnSpc>
        <a:spcBef>
          <a:spcPts val="600"/>
        </a:spcBef>
        <a:spcAft>
          <a:spcPct val="0"/>
        </a:spcAft>
        <a:buFont typeface="Arial" charset="0"/>
        <a:buChar char="•"/>
        <a:defRPr sz="2880" kern="1200">
          <a:solidFill>
            <a:schemeClr val="tx1"/>
          </a:solidFill>
          <a:latin typeface="+mn-lt"/>
          <a:ea typeface="+mn-ea"/>
          <a:cs typeface="+mn-cs"/>
        </a:defRPr>
      </a:lvl2pPr>
      <a:lvl3pPr marL="1371600" indent="-274320" algn="l" rtl="0" eaLnBrk="1" fontAlgn="base" hangingPunct="1">
        <a:lnSpc>
          <a:spcPct val="90000"/>
        </a:lnSpc>
        <a:spcBef>
          <a:spcPts val="600"/>
        </a:spcBef>
        <a:spcAft>
          <a:spcPct val="0"/>
        </a:spcAft>
        <a:buFont typeface="Arial" charset="0"/>
        <a:buChar char="•"/>
        <a:defRPr sz="2400" kern="1200">
          <a:solidFill>
            <a:schemeClr val="tx1"/>
          </a:solidFill>
          <a:latin typeface="+mn-lt"/>
          <a:ea typeface="+mn-ea"/>
          <a:cs typeface="+mn-cs"/>
        </a:defRPr>
      </a:lvl3pPr>
      <a:lvl4pPr marL="1920240" indent="-274320" algn="l" rtl="0" eaLnBrk="1" fontAlgn="base" hangingPunct="1">
        <a:lnSpc>
          <a:spcPct val="90000"/>
        </a:lnSpc>
        <a:spcBef>
          <a:spcPts val="600"/>
        </a:spcBef>
        <a:spcAft>
          <a:spcPct val="0"/>
        </a:spcAft>
        <a:buFont typeface="Arial" charset="0"/>
        <a:buChar char="•"/>
        <a:defRPr kern="1200">
          <a:solidFill>
            <a:schemeClr val="tx1"/>
          </a:solidFill>
          <a:latin typeface="+mn-lt"/>
          <a:ea typeface="+mn-ea"/>
          <a:cs typeface="+mn-cs"/>
        </a:defRPr>
      </a:lvl4pPr>
      <a:lvl5pPr marL="2468880" indent="-274320" algn="l" rtl="0" eaLnBrk="1" fontAlgn="base" hangingPunct="1">
        <a:lnSpc>
          <a:spcPct val="90000"/>
        </a:lnSpc>
        <a:spcBef>
          <a:spcPts val="600"/>
        </a:spcBef>
        <a:spcAft>
          <a:spcPct val="0"/>
        </a:spcAft>
        <a:buFont typeface="Arial" charset="0"/>
        <a:buChar char="•"/>
        <a:defRPr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34">
          <p15:clr>
            <a:srgbClr val="F26B43"/>
          </p15:clr>
        </p15:guide>
        <p15:guide id="2" pos="302">
          <p15:clr>
            <a:srgbClr val="F26B43"/>
          </p15:clr>
        </p15:guide>
        <p15:guide id="3" pos="1368">
          <p15:clr>
            <a:srgbClr val="F26B43"/>
          </p15:clr>
        </p15:guide>
        <p15:guide id="4" orient="horz" pos="3997">
          <p15:clr>
            <a:srgbClr val="F26B43"/>
          </p15:clr>
        </p15:guide>
        <p15:guide id="5" orient="horz" pos="1026">
          <p15:clr>
            <a:srgbClr val="F26B43"/>
          </p15:clr>
        </p15:guide>
        <p15:guide id="6" orient="horz" pos="346">
          <p15:clr>
            <a:srgbClr val="F26B43"/>
          </p15:clr>
        </p15:guide>
      </p15:sldGuideLst>
    </p:ext>
  </p:extLst>
</p:sldMaster>
</file>

<file path=ppt/slideMasters/slideMaster3.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8F85D70-F2AC-447D-8A78-FEEC44682EDD}"/>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de-DE"/>
              <a:t>Modifica formato titolo master</a:t>
            </a:r>
          </a:p>
        </p:txBody>
      </p:sp>
      <p:sp>
        <p:nvSpPr>
          <p:cNvPr id="3" name="Textplatzhalter 2">
            <a:extLst>
              <a:ext uri="{FF2B5EF4-FFF2-40B4-BE49-F238E27FC236}">
                <a16:creationId xmlns:a16="http://schemas.microsoft.com/office/drawing/2014/main" id="{A717BDA8-B1A0-45C4-AC9F-61559F6C5E53}"/>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de-DE"/>
              <a:t>Modifica formato testo master</a:t>
            </a:r>
          </a:p>
          <a:p>
            <a:pPr lvl="1"/>
            <a:r>
              <a:rPr lang="de-DE"/>
              <a:t>Secondo livello</a:t>
            </a:r>
          </a:p>
          <a:p>
            <a:pPr lvl="2"/>
            <a:r>
              <a:rPr lang="de-DE"/>
              <a:t>Terzo livello</a:t>
            </a:r>
          </a:p>
          <a:p>
            <a:pPr lvl="3"/>
            <a:r>
              <a:rPr lang="de-DE"/>
              <a:t>Quarto livello</a:t>
            </a:r>
          </a:p>
          <a:p>
            <a:pPr lvl="4"/>
            <a:r>
              <a:rPr lang="de-DE"/>
              <a:t>Quinto livello</a:t>
            </a:r>
          </a:p>
        </p:txBody>
      </p:sp>
      <p:sp>
        <p:nvSpPr>
          <p:cNvPr id="4" name="Datumsplatzhalter 3">
            <a:extLst>
              <a:ext uri="{FF2B5EF4-FFF2-40B4-BE49-F238E27FC236}">
                <a16:creationId xmlns:a16="http://schemas.microsoft.com/office/drawing/2014/main" id="{FFC3238E-8B55-419A-B4AD-C24D7C785DB8}"/>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F376C6F7-ECD9-4CCB-A071-813575DC14D8}"/>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C818865-EA25-4723-987B-D4642005282A}"/>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AFB950C3-B6C7-4DE8-8136-AF52879A290E}" type="slidenum">
              <a:rPr lang="de-DE" smtClean="0"/>
              <a:t>‹#›</a:t>
            </a:fld>
            <a:endParaRPr lang="de-DE"/>
          </a:p>
        </p:txBody>
      </p:sp>
      <p:grpSp>
        <p:nvGrpSpPr>
          <p:cNvPr id="8" name="Group 7">
            <a:extLst>
              <a:ext uri="{FF2B5EF4-FFF2-40B4-BE49-F238E27FC236}">
                <a16:creationId xmlns:a16="http://schemas.microsoft.com/office/drawing/2014/main" id="{93411F1D-9A98-8917-2808-F2ABB30AE1B6}"/>
              </a:ext>
            </a:extLst>
          </p:cNvPr>
          <p:cNvGrpSpPr/>
          <p:nvPr userDrawn="1"/>
        </p:nvGrpSpPr>
        <p:grpSpPr>
          <a:xfrm>
            <a:off x="10972801" y="7594540"/>
            <a:ext cx="2591913" cy="481557"/>
            <a:chOff x="5179092" y="5483822"/>
            <a:chExt cx="3294001" cy="612000"/>
          </a:xfrm>
        </p:grpSpPr>
        <p:pic>
          <p:nvPicPr>
            <p:cNvPr id="9" name="Picture 8">
              <a:extLst>
                <a:ext uri="{FF2B5EF4-FFF2-40B4-BE49-F238E27FC236}">
                  <a16:creationId xmlns:a16="http://schemas.microsoft.com/office/drawing/2014/main" id="{B76C22CE-F702-24DE-285C-912B35CB913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F679DE8C-0164-47B6-6DA7-B9F7B099278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30247087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de-DE"/>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8F85D70-F2AC-447D-8A78-FEEC44682EDD}"/>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de-DE"/>
              <a:t>Modifica formato titolo master</a:t>
            </a:r>
          </a:p>
        </p:txBody>
      </p:sp>
      <p:sp>
        <p:nvSpPr>
          <p:cNvPr id="3" name="Textplatzhalter 2">
            <a:extLst>
              <a:ext uri="{FF2B5EF4-FFF2-40B4-BE49-F238E27FC236}">
                <a16:creationId xmlns:a16="http://schemas.microsoft.com/office/drawing/2014/main" id="{A717BDA8-B1A0-45C4-AC9F-61559F6C5E53}"/>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de-DE"/>
              <a:t>Modifica formato testo master</a:t>
            </a:r>
          </a:p>
          <a:p>
            <a:pPr lvl="1"/>
            <a:r>
              <a:rPr lang="de-DE"/>
              <a:t>Secondo livello</a:t>
            </a:r>
          </a:p>
          <a:p>
            <a:pPr lvl="2"/>
            <a:r>
              <a:rPr lang="de-DE"/>
              <a:t>Terzo livello</a:t>
            </a:r>
          </a:p>
          <a:p>
            <a:pPr lvl="3"/>
            <a:r>
              <a:rPr lang="de-DE"/>
              <a:t>Quarto livello</a:t>
            </a:r>
          </a:p>
          <a:p>
            <a:pPr lvl="4"/>
            <a:r>
              <a:rPr lang="de-DE"/>
              <a:t>Quinto livello</a:t>
            </a:r>
          </a:p>
        </p:txBody>
      </p:sp>
      <p:sp>
        <p:nvSpPr>
          <p:cNvPr id="4" name="Datumsplatzhalter 3">
            <a:extLst>
              <a:ext uri="{FF2B5EF4-FFF2-40B4-BE49-F238E27FC236}">
                <a16:creationId xmlns:a16="http://schemas.microsoft.com/office/drawing/2014/main" id="{FFC3238E-8B55-419A-B4AD-C24D7C785DB8}"/>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6EF8DDC5-6E39-49E7-89E2-222F5584D36E}" type="datetimeFigureOut">
              <a:rPr lang="de-DE" smtClean="0"/>
              <a:t>04.02.2026</a:t>
            </a:fld>
            <a:endParaRPr lang="de-DE"/>
          </a:p>
        </p:txBody>
      </p:sp>
      <p:sp>
        <p:nvSpPr>
          <p:cNvPr id="5" name="Fußzeilenplatzhalter 4">
            <a:extLst>
              <a:ext uri="{FF2B5EF4-FFF2-40B4-BE49-F238E27FC236}">
                <a16:creationId xmlns:a16="http://schemas.microsoft.com/office/drawing/2014/main" id="{F376C6F7-ECD9-4CCB-A071-813575DC14D8}"/>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C818865-EA25-4723-987B-D4642005282A}"/>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AFB950C3-B6C7-4DE8-8136-AF52879A290E}" type="slidenum">
              <a:rPr lang="de-DE" smtClean="0"/>
              <a:t>‹#›</a:t>
            </a:fld>
            <a:endParaRPr lang="de-DE"/>
          </a:p>
        </p:txBody>
      </p:sp>
      <p:grpSp>
        <p:nvGrpSpPr>
          <p:cNvPr id="7" name="Group 6">
            <a:extLst>
              <a:ext uri="{FF2B5EF4-FFF2-40B4-BE49-F238E27FC236}">
                <a16:creationId xmlns:a16="http://schemas.microsoft.com/office/drawing/2014/main" id="{BB8A0580-E1C9-BBA9-4915-36D0A5BC928A}"/>
              </a:ext>
            </a:extLst>
          </p:cNvPr>
          <p:cNvGrpSpPr/>
          <p:nvPr userDrawn="1"/>
        </p:nvGrpSpPr>
        <p:grpSpPr>
          <a:xfrm>
            <a:off x="10972801" y="7594540"/>
            <a:ext cx="2591913" cy="481557"/>
            <a:chOff x="5179092" y="5483822"/>
            <a:chExt cx="3294001" cy="612000"/>
          </a:xfrm>
        </p:grpSpPr>
        <p:pic>
          <p:nvPicPr>
            <p:cNvPr id="8" name="Picture 7">
              <a:extLst>
                <a:ext uri="{FF2B5EF4-FFF2-40B4-BE49-F238E27FC236}">
                  <a16:creationId xmlns:a16="http://schemas.microsoft.com/office/drawing/2014/main" id="{39719D60-A6EC-3200-9CB0-B64E5937EA5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9" name="Picture 8">
              <a:extLst>
                <a:ext uri="{FF2B5EF4-FFF2-40B4-BE49-F238E27FC236}">
                  <a16:creationId xmlns:a16="http://schemas.microsoft.com/office/drawing/2014/main" id="{8593F6C6-568A-2B90-27A3-B52B8C70473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51346047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de-DE"/>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video" Target="https://www.youtube.com/embed/elxVj_ddYf4?feature=oembed" TargetMode="Externa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6.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5.pn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28.emf"/><Relationship Id="rId4" Type="http://schemas.openxmlformats.org/officeDocument/2006/relationships/image" Target="../media/image27.emf"/></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55.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xml"/><Relationship Id="rId1" Type="http://schemas.openxmlformats.org/officeDocument/2006/relationships/customXml" Target="../../customXml/item8.xml"/><Relationship Id="rId4"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xml"/><Relationship Id="rId1" Type="http://schemas.openxmlformats.org/officeDocument/2006/relationships/customXml" Target="../../customXml/item10.xml"/><Relationship Id="rId6" Type="http://schemas.openxmlformats.org/officeDocument/2006/relationships/image" Target="../media/image60.png"/><Relationship Id="rId5" Type="http://schemas.openxmlformats.org/officeDocument/2006/relationships/hyperlink" Target="https://www.youtube.com/watch?v=aSBSLYx3rwA" TargetMode="External"/><Relationship Id="rId4"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3.xml"/><Relationship Id="rId1" Type="http://schemas.openxmlformats.org/officeDocument/2006/relationships/customXml" Target="../../customXml/item11.xml"/><Relationship Id="rId4" Type="http://schemas.openxmlformats.org/officeDocument/2006/relationships/notesSlide" Target="../notesSlides/notesSlide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40.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40.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40.xml"/><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3" Type="http://schemas.openxmlformats.org/officeDocument/2006/relationships/image" Target="../media/image78.tiff"/><Relationship Id="rId2" Type="http://schemas.openxmlformats.org/officeDocument/2006/relationships/image" Target="../media/image77.jpeg"/><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40.xml"/><Relationship Id="rId5" Type="http://schemas.openxmlformats.org/officeDocument/2006/relationships/image" Target="../media/image82.png"/><Relationship Id="rId4" Type="http://schemas.openxmlformats.org/officeDocument/2006/relationships/image" Target="../media/image81.png"/></Relationships>
</file>

<file path=ppt/slides/_rels/slide5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6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2.xml"/><Relationship Id="rId1" Type="http://schemas.openxmlformats.org/officeDocument/2006/relationships/slideLayout" Target="../slideLayouts/slideLayout32.xml"/></Relationships>
</file>

<file path=ppt/slides/_rels/slide6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png"/><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4.xml"/><Relationship Id="rId1" Type="http://schemas.openxmlformats.org/officeDocument/2006/relationships/slideLayout" Target="../slideLayouts/slideLayout40.xml"/><Relationship Id="rId4" Type="http://schemas.openxmlformats.org/officeDocument/2006/relationships/image" Target="../media/image95.png"/></Relationships>
</file>

<file path=ppt/slides/_rels/slide6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5.xml"/><Relationship Id="rId1" Type="http://schemas.openxmlformats.org/officeDocument/2006/relationships/slideLayout" Target="../slideLayouts/slideLayout32.xml"/><Relationship Id="rId4" Type="http://schemas.openxmlformats.org/officeDocument/2006/relationships/image" Target="../media/image97.png"/></Relationships>
</file>

<file path=ppt/slides/_rels/slide6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41.xml"/></Relationships>
</file>

<file path=ppt/slides/_rels/slide7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6.xml"/><Relationship Id="rId1" Type="http://schemas.openxmlformats.org/officeDocument/2006/relationships/slideLayout" Target="../slideLayouts/slideLayout3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7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eg"/><Relationship Id="rId1" Type="http://schemas.openxmlformats.org/officeDocument/2006/relationships/slideLayout" Target="../slideLayouts/slideLayout40.xml"/><Relationship Id="rId5" Type="http://schemas.openxmlformats.org/officeDocument/2006/relationships/image" Target="../media/image112.png"/><Relationship Id="rId4" Type="http://schemas.openxmlformats.org/officeDocument/2006/relationships/image" Target="../media/image111.png"/></Relationships>
</file>

<file path=ppt/slides/_rels/slide73.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40.xml"/></Relationships>
</file>

<file path=ppt/slides/_rels/slide7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9.xml"/><Relationship Id="rId5" Type="http://schemas.openxmlformats.org/officeDocument/2006/relationships/image" Target="../media/image117.png"/><Relationship Id="rId4" Type="http://schemas.openxmlformats.org/officeDocument/2006/relationships/image" Target="../media/image116.png"/></Relationships>
</file>

<file path=ppt/slides/_rels/slide7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40.xml"/><Relationship Id="rId6" Type="http://schemas.openxmlformats.org/officeDocument/2006/relationships/image" Target="../media/image44.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s>
</file>

<file path=ppt/slides/_rels/slide7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32.xml"/></Relationships>
</file>

<file path=ppt/slides/_rels/slide7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7.xml"/><Relationship Id="rId1" Type="http://schemas.openxmlformats.org/officeDocument/2006/relationships/slideLayout" Target="../slideLayouts/slideLayout32.xml"/><Relationship Id="rId5" Type="http://schemas.openxmlformats.org/officeDocument/2006/relationships/image" Target="../media/image122.png"/><Relationship Id="rId4" Type="http://schemas.openxmlformats.org/officeDocument/2006/relationships/image" Target="../media/image121.png"/></Relationships>
</file>

<file path=ppt/slides/_rels/slide79.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slideLayout" Target="../slideLayouts/slideLayout40.xml"/><Relationship Id="rId1" Type="http://schemas.openxmlformats.org/officeDocument/2006/relationships/video" Target="https://www.youtube.com/embed/rksCTVFtjM4?feature=oembed"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0.xml"/></Relationships>
</file>

<file path=ppt/slides/_rels/slide81.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slide1.xml><?xml version="1.0" encoding="utf-8"?>
<p:sld xmlns:a16="http://schemas.microsoft.com/office/drawing/2014/main" xmlns:adec="http://schemas.microsoft.com/office/drawing/2017/decorative"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946025" y="868128"/>
            <a:ext cx="5714743" cy="3094862"/>
          </a:xfrm>
        </p:spPr>
        <p:txBody>
          <a:bodyPr anchor="t">
            <a:noAutofit/>
          </a:bodyPr>
          <a:lstStyle/>
          <a:p>
            <a:endParaRPr lang="en-US" sz="2800" dirty="0"/>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946025" y="5378105"/>
            <a:ext cx="6248440" cy="1210710"/>
          </a:xfrm>
        </p:spPr>
        <p:txBody>
          <a:bodyPr>
            <a:normAutofit/>
          </a:bodyPr>
          <a:lstStyle/>
          <a:p>
            <a:r>
              <a:rPr lang="en-US" dirty="0"/>
              <a:t>Presentazione a cura di: </a:t>
            </a:r>
          </a:p>
          <a:p>
            <a:r>
              <a:rPr lang="en-US" sz="2400" b="1" cap="none" dirty="0" err="1"/>
              <a:t>RicardoLugo</a:t>
            </a:r>
            <a:endParaRPr lang="en-US" sz="1700" cap="none" dirty="0"/>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7946025" y="1954289"/>
            <a:ext cx="6684375" cy="1210711"/>
          </a:xfrm>
        </p:spPr>
        <p:txBody>
          <a:bodyPr/>
          <a:lstStyle/>
          <a:p>
            <a:r>
              <a:rPr lang="en-US" sz="4800" dirty="0">
                <a:solidFill>
                  <a:schemeClr val="tx1"/>
                </a:solidFill>
              </a:rPr>
              <a:t>Argomento 9: </a:t>
            </a:r>
            <a:r>
              <a:rPr lang="en-GB" sz="4800" dirty="0">
                <a:solidFill>
                  <a:schemeClr val="tx1"/>
                </a:solidFill>
              </a:rPr>
              <a:t>Comunicazioni strategiche e </a:t>
            </a:r>
            <a:r>
              <a:rPr lang="en-GB" sz="4800" dirty="0" err="1">
                <a:solidFill>
                  <a:schemeClr val="tx1"/>
                </a:solidFill>
              </a:rPr>
              <a:t>sicurezza informatica</a:t>
            </a:r>
            <a:endParaRPr lang="en-GB" sz="4800" dirty="0">
              <a:solidFill>
                <a:schemeClr val="tx1"/>
              </a:solidFill>
            </a:endParaRP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4209308" y="-13391"/>
            <a:ext cx="3063696" cy="8230609"/>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sz="2160" dirty="0"/>
          </a:p>
        </p:txBody>
      </p:sp>
      <p:grpSp>
        <p:nvGrpSpPr>
          <p:cNvPr id="2" name="Group 1">
            <a:extLst>
              <a:ext uri="{FF2B5EF4-FFF2-40B4-BE49-F238E27FC236}">
                <a16:creationId xmlns:a16="http://schemas.microsoft.com/office/drawing/2014/main" id="{ABF25152-ECFC-F87E-6A60-9E7B0D98374B}"/>
              </a:ext>
            </a:extLst>
          </p:cNvPr>
          <p:cNvGrpSpPr/>
          <p:nvPr/>
        </p:nvGrpSpPr>
        <p:grpSpPr>
          <a:xfrm>
            <a:off x="10972801" y="7594540"/>
            <a:ext cx="2591913" cy="481557"/>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8" name="Picture Placeholder 7" descr="A screenshot of a computer training&#10;&#10;Description automatically generated">
            <a:extLst>
              <a:ext uri="{FF2B5EF4-FFF2-40B4-BE49-F238E27FC236}">
                <a16:creationId xmlns:a16="http://schemas.microsoft.com/office/drawing/2014/main" id="{50970EFB-319E-7174-E221-FC24ED09B21B}"/>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03979848"/>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87B9F-FA52-4414-925D-67836CA18AB6}"/>
              </a:ext>
            </a:extLst>
          </p:cNvPr>
          <p:cNvSpPr>
            <a:spLocks noGrp="1"/>
          </p:cNvSpPr>
          <p:nvPr>
            <p:ph type="title"/>
          </p:nvPr>
        </p:nvSpPr>
        <p:spPr>
          <a:xfrm>
            <a:off x="1005840" y="438151"/>
            <a:ext cx="12618720" cy="773962"/>
          </a:xfrm>
        </p:spPr>
        <p:txBody>
          <a:bodyPr>
            <a:normAutofit fontScale="90000"/>
          </a:bodyPr>
          <a:lstStyle/>
          <a:p>
            <a:r>
              <a:rPr lang="nb-NO" dirty="0"/>
              <a:t>Dal mio </a:t>
            </a:r>
            <a:r>
              <a:rPr lang="nb-NO" dirty="0" err="1"/>
              <a:t>dominio</a:t>
            </a:r>
            <a:endParaRPr lang="nb-NO" dirty="0"/>
          </a:p>
        </p:txBody>
      </p:sp>
      <p:pic>
        <p:nvPicPr>
          <p:cNvPr id="4" name="Online Media 3" title="How To Improve Your Awareness &amp; Decision Making In Football">
            <a:hlinkClick r:id="" action="ppaction://media"/>
            <a:extLst>
              <a:ext uri="{FF2B5EF4-FFF2-40B4-BE49-F238E27FC236}">
                <a16:creationId xmlns:a16="http://schemas.microsoft.com/office/drawing/2014/main" id="{98B38AAC-94EA-4CF0-99E6-5C6BE3E977F4}"/>
              </a:ext>
            </a:extLst>
          </p:cNvPr>
          <p:cNvPicPr>
            <a:picLocks noGrp="1" noRot="1" noChangeAspect="1"/>
          </p:cNvPicPr>
          <p:nvPr>
            <p:ph idx="1"/>
            <a:videoFile r:link="rId1"/>
          </p:nvPr>
        </p:nvPicPr>
        <p:blipFill>
          <a:blip r:embed="rId4"/>
          <a:stretch>
            <a:fillRect/>
          </a:stretch>
        </p:blipFill>
        <p:spPr>
          <a:xfrm>
            <a:off x="3283613" y="2083442"/>
            <a:ext cx="8063173" cy="4535926"/>
          </a:xfrm>
          <a:prstGeom prst="rect">
            <a:avLst/>
          </a:prstGeom>
        </p:spPr>
      </p:pic>
    </p:spTree>
    <p:extLst>
      <p:ext uri="{BB962C8B-B14F-4D97-AF65-F5344CB8AC3E}">
        <p14:creationId xmlns:p14="http://schemas.microsoft.com/office/powerpoint/2010/main" val="21828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22E2-4519-4908-B6B3-EBF22ED79675}"/>
              </a:ext>
            </a:extLst>
          </p:cNvPr>
          <p:cNvSpPr>
            <a:spLocks noGrp="1"/>
          </p:cNvSpPr>
          <p:nvPr>
            <p:ph type="title"/>
          </p:nvPr>
        </p:nvSpPr>
        <p:spPr/>
        <p:txBody>
          <a:bodyPr/>
          <a:lstStyle/>
          <a:p>
            <a:endParaRPr lang="nb-NO" dirty="0"/>
          </a:p>
        </p:txBody>
      </p:sp>
      <p:sp>
        <p:nvSpPr>
          <p:cNvPr id="3" name="Content Placeholder 2">
            <a:extLst>
              <a:ext uri="{FF2B5EF4-FFF2-40B4-BE49-F238E27FC236}">
                <a16:creationId xmlns:a16="http://schemas.microsoft.com/office/drawing/2014/main" id="{918AD2A0-83D1-4A3F-BBD0-19CED6797757}"/>
              </a:ext>
            </a:extLst>
          </p:cNvPr>
          <p:cNvSpPr>
            <a:spLocks noGrp="1"/>
          </p:cNvSpPr>
          <p:nvPr>
            <p:ph idx="1"/>
          </p:nvPr>
        </p:nvSpPr>
        <p:spPr/>
        <p:txBody>
          <a:bodyPr/>
          <a:lstStyle/>
          <a:p>
            <a:endParaRPr lang="nb-NO"/>
          </a:p>
        </p:txBody>
      </p:sp>
      <p:pic>
        <p:nvPicPr>
          <p:cNvPr id="5" name="Picture 4">
            <a:extLst>
              <a:ext uri="{FF2B5EF4-FFF2-40B4-BE49-F238E27FC236}">
                <a16:creationId xmlns:a16="http://schemas.microsoft.com/office/drawing/2014/main" id="{27BFA920-C001-48F1-860A-310F871649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0439" y="82273"/>
            <a:ext cx="6659612" cy="2982250"/>
          </a:xfrm>
          <a:prstGeom prst="rect">
            <a:avLst/>
          </a:prstGeom>
        </p:spPr>
      </p:pic>
      <p:pic>
        <p:nvPicPr>
          <p:cNvPr id="7" name="Picture 6">
            <a:extLst>
              <a:ext uri="{FF2B5EF4-FFF2-40B4-BE49-F238E27FC236}">
                <a16:creationId xmlns:a16="http://schemas.microsoft.com/office/drawing/2014/main" id="{5A6513BB-8CEE-4B09-8C30-66B67FDECA02}"/>
              </a:ext>
            </a:extLst>
          </p:cNvPr>
          <p:cNvPicPr>
            <a:picLocks noChangeAspect="1"/>
          </p:cNvPicPr>
          <p:nvPr/>
        </p:nvPicPr>
        <p:blipFill>
          <a:blip r:embed="rId3"/>
          <a:stretch>
            <a:fillRect/>
          </a:stretch>
        </p:blipFill>
        <p:spPr>
          <a:xfrm>
            <a:off x="276793" y="1491125"/>
            <a:ext cx="7110452" cy="2995078"/>
          </a:xfrm>
          <a:prstGeom prst="rect">
            <a:avLst/>
          </a:prstGeom>
        </p:spPr>
      </p:pic>
      <p:pic>
        <p:nvPicPr>
          <p:cNvPr id="9" name="Picture 8">
            <a:extLst>
              <a:ext uri="{FF2B5EF4-FFF2-40B4-BE49-F238E27FC236}">
                <a16:creationId xmlns:a16="http://schemas.microsoft.com/office/drawing/2014/main" id="{8F77A7C1-1F49-4FF6-893D-B7B55976C8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9699" y="2465861"/>
            <a:ext cx="8267930" cy="3712342"/>
          </a:xfrm>
          <a:prstGeom prst="rect">
            <a:avLst/>
          </a:prstGeom>
        </p:spPr>
      </p:pic>
      <p:pic>
        <p:nvPicPr>
          <p:cNvPr id="11" name="Picture 10">
            <a:extLst>
              <a:ext uri="{FF2B5EF4-FFF2-40B4-BE49-F238E27FC236}">
                <a16:creationId xmlns:a16="http://schemas.microsoft.com/office/drawing/2014/main" id="{1CCB62CC-503E-406E-9E06-76B993217854}"/>
              </a:ext>
            </a:extLst>
          </p:cNvPr>
          <p:cNvPicPr>
            <a:picLocks noChangeAspect="1"/>
          </p:cNvPicPr>
          <p:nvPr/>
        </p:nvPicPr>
        <p:blipFill>
          <a:blip r:embed="rId5"/>
          <a:stretch>
            <a:fillRect/>
          </a:stretch>
        </p:blipFill>
        <p:spPr>
          <a:xfrm>
            <a:off x="7626741" y="4486203"/>
            <a:ext cx="6721778" cy="3646679"/>
          </a:xfrm>
          <a:prstGeom prst="rect">
            <a:avLst/>
          </a:prstGeom>
        </p:spPr>
      </p:pic>
    </p:spTree>
    <p:extLst>
      <p:ext uri="{BB962C8B-B14F-4D97-AF65-F5344CB8AC3E}">
        <p14:creationId xmlns:p14="http://schemas.microsoft.com/office/powerpoint/2010/main" val="294507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78715" y="755120"/>
            <a:ext cx="4206594" cy="1946785"/>
          </a:xfrm>
        </p:spPr>
        <p:txBody>
          <a:bodyPr>
            <a:normAutofit/>
          </a:bodyPr>
          <a:lstStyle/>
          <a:p>
            <a:r>
              <a:rPr lang="de-DE" sz="4440"/>
              <a:t>Elaborazione bottom-up / basata sui dati</a:t>
            </a:r>
            <a:endParaRPr lang="nb-NO" sz="4440"/>
          </a:p>
        </p:txBody>
      </p:sp>
      <p:sp>
        <p:nvSpPr>
          <p:cNvPr id="3" name="Plassholder for innhold 2"/>
          <p:cNvSpPr>
            <a:spLocks noGrp="1"/>
          </p:cNvSpPr>
          <p:nvPr>
            <p:ph idx="1"/>
          </p:nvPr>
        </p:nvSpPr>
        <p:spPr>
          <a:xfrm>
            <a:off x="778717" y="2926081"/>
            <a:ext cx="4206593" cy="4542503"/>
          </a:xfrm>
        </p:spPr>
        <p:txBody>
          <a:bodyPr>
            <a:normAutofit fontScale="92500" lnSpcReduction="20000"/>
          </a:bodyPr>
          <a:lstStyle/>
          <a:p>
            <a:r>
              <a:rPr lang="de-DE" sz="1920"/>
              <a:t>La memoria sensoriale a breve termine, la percezione, la memoria di lavoro e la memoria a lungo termine formano la SA.</a:t>
            </a:r>
          </a:p>
          <a:p>
            <a:r>
              <a:rPr lang="de-DE" sz="1920"/>
              <a:t>Elaborazione iniziale degli elementi ambientali parallela e pre-attentiva.</a:t>
            </a:r>
          </a:p>
          <a:p>
            <a:r>
              <a:rPr lang="de-DE" sz="1920"/>
              <a:t>Vengono rilevate alcune proprietà, come la vicinanza spaziale, il colore, le proprietà semplici o le forme e il movimento, fornendo spunti per un'ulteriore attenzione focalizzata (attenzione focalizzata = cognizione cosciente e superiore).</a:t>
            </a:r>
          </a:p>
          <a:p>
            <a:r>
              <a:rPr lang="de-DE" sz="1920"/>
              <a:t>Ma: le informazioni apprese in precedenza (modelli mentali) modellano le nostre aspettative su ciò che è "normale" e guidano la nostra percezione.</a:t>
            </a:r>
          </a:p>
          <a:p>
            <a:pPr marL="0" indent="0">
              <a:buNone/>
            </a:pPr>
            <a:endParaRPr lang="nb-NO" sz="1920"/>
          </a:p>
        </p:txBody>
      </p:sp>
      <p:pic>
        <p:nvPicPr>
          <p:cNvPr id="4" name="Picture 3">
            <a:extLst>
              <a:ext uri="{FF2B5EF4-FFF2-40B4-BE49-F238E27FC236}">
                <a16:creationId xmlns:a16="http://schemas.microsoft.com/office/drawing/2014/main" id="{FE1C22A1-D49A-439F-AA37-B6B1080665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87035" y="1178429"/>
            <a:ext cx="7223197" cy="5868847"/>
          </a:xfrm>
          <a:prstGeom prst="rect">
            <a:avLst/>
          </a:prstGeom>
          <a:effectLst/>
        </p:spPr>
      </p:pic>
    </p:spTree>
    <p:extLst>
      <p:ext uri="{BB962C8B-B14F-4D97-AF65-F5344CB8AC3E}">
        <p14:creationId xmlns:p14="http://schemas.microsoft.com/office/powerpoint/2010/main" val="30293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16="http://schemas.microsoft.com/office/drawing/2014/main" xmlns:a14="http://schemas.microsoft.com/office/drawing/2010/main"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7472" y="1027416"/>
            <a:ext cx="5472701" cy="1353682"/>
          </a:xfrm>
        </p:spPr>
        <p:txBody>
          <a:bodyPr anchor="ctr">
            <a:normAutofit/>
          </a:bodyPr>
          <a:lstStyle/>
          <a:p>
            <a:r>
              <a:rPr lang="de-DE" sz="4800"/>
              <a:t>Corrispondenza dei modelli</a:t>
            </a:r>
            <a:endParaRPr lang="nb-NO" sz="4800"/>
          </a:p>
        </p:txBody>
      </p:sp>
      <p:sp>
        <p:nvSpPr>
          <p:cNvPr id="3" name="Plassholder for innhold 2"/>
          <p:cNvSpPr>
            <a:spLocks noGrp="1"/>
          </p:cNvSpPr>
          <p:nvPr>
            <p:ph idx="1"/>
          </p:nvPr>
        </p:nvSpPr>
        <p:spPr>
          <a:xfrm>
            <a:off x="708863" y="2796607"/>
            <a:ext cx="5471310" cy="4775502"/>
          </a:xfrm>
        </p:spPr>
        <p:txBody>
          <a:bodyPr anchor="ctr">
            <a:normAutofit lnSpcReduction="10000"/>
          </a:bodyPr>
          <a:lstStyle/>
          <a:p>
            <a:r>
              <a:rPr lang="de-DE" sz="1680" dirty="0" err="1"/>
              <a:t>Attivato </a:t>
            </a:r>
            <a:r>
              <a:rPr lang="de-DE" sz="1680" dirty="0" err="1"/>
              <a:t>dal </a:t>
            </a:r>
            <a:r>
              <a:rPr lang="de-DE" sz="1680" dirty="0"/>
              <a:t>"</a:t>
            </a:r>
            <a:r>
              <a:rPr lang="de-DE" sz="1680" dirty="0" err="1"/>
              <a:t>pattern </a:t>
            </a:r>
            <a:r>
              <a:rPr lang="de-DE" sz="1680" dirty="0" err="1"/>
              <a:t>matching</a:t>
            </a:r>
            <a:r>
              <a:rPr lang="de-DE" sz="1680" dirty="0"/>
              <a:t>": "Oh, </a:t>
            </a:r>
            <a:r>
              <a:rPr lang="de-DE" sz="1680" dirty="0" err="1"/>
              <a:t>è </a:t>
            </a:r>
            <a:r>
              <a:rPr lang="de-DE" sz="1680" dirty="0"/>
              <a:t>proprio come </a:t>
            </a:r>
            <a:r>
              <a:rPr lang="de-DE" sz="1680" dirty="0" err="1"/>
              <a:t>quello che </a:t>
            </a:r>
            <a:r>
              <a:rPr lang="de-DE" sz="1680" dirty="0" err="1"/>
              <a:t>è successo </a:t>
            </a:r>
            <a:r>
              <a:rPr lang="de-DE" sz="1680" dirty="0" err="1"/>
              <a:t>il mese</a:t>
            </a:r>
            <a:r>
              <a:rPr lang="de-DE" sz="1680" dirty="0"/>
              <a:t> scorso</a:t>
            </a:r>
            <a:r>
              <a:rPr lang="de-DE" sz="1680" dirty="0"/>
              <a:t>!" - </a:t>
            </a:r>
            <a:r>
              <a:rPr lang="de-DE" sz="1680" dirty="0" err="1"/>
              <a:t>"</a:t>
            </a:r>
            <a:r>
              <a:rPr lang="de-DE" sz="1680" dirty="0" err="1"/>
              <a:t>È </a:t>
            </a:r>
            <a:r>
              <a:rPr lang="de-DE" sz="1680" dirty="0"/>
              <a:t>proprio come </a:t>
            </a:r>
            <a:r>
              <a:rPr lang="de-DE" sz="1680" dirty="0" err="1"/>
              <a:t>quello che </a:t>
            </a:r>
            <a:r>
              <a:rPr lang="de-DE" sz="1680" dirty="0" err="1"/>
              <a:t>è successo </a:t>
            </a:r>
            <a:r>
              <a:rPr lang="de-DE" sz="1680" dirty="0" err="1"/>
              <a:t>all'equipaggio </a:t>
            </a:r>
            <a:r>
              <a:rPr lang="de-DE" sz="1680" dirty="0" err="1"/>
              <a:t>nell'incidente</a:t>
            </a:r>
            <a:r>
              <a:rPr lang="de-DE" sz="1680" dirty="0"/>
              <a:t> </a:t>
            </a:r>
            <a:r>
              <a:rPr lang="de-DE" sz="1680" dirty="0" err="1"/>
              <a:t>delle Azzorre</a:t>
            </a:r>
            <a:r>
              <a:rPr lang="de-DE" sz="1680" dirty="0"/>
              <a:t>!"</a:t>
            </a:r>
          </a:p>
          <a:p>
            <a:r>
              <a:rPr lang="de-DE" sz="1680" dirty="0"/>
              <a:t>"</a:t>
            </a:r>
            <a:r>
              <a:rPr lang="de-DE" sz="1680" dirty="0" err="1"/>
              <a:t>Processo decisionale </a:t>
            </a:r>
            <a:r>
              <a:rPr lang="de-DE" sz="1680" dirty="0" err="1"/>
              <a:t>basato</a:t>
            </a:r>
            <a:r>
              <a:rPr lang="de-DE" sz="1680" dirty="0"/>
              <a:t> sul riconoscimento</a:t>
            </a:r>
            <a:r>
              <a:rPr lang="de-DE" sz="1680" dirty="0"/>
              <a:t>".</a:t>
            </a:r>
          </a:p>
          <a:p>
            <a:r>
              <a:rPr lang="de-DE" sz="1680" dirty="0"/>
              <a:t>Scorciatoia per SA e </a:t>
            </a:r>
            <a:r>
              <a:rPr lang="de-DE" sz="1680" dirty="0" err="1"/>
              <a:t>processo decisionale</a:t>
            </a:r>
            <a:r>
              <a:rPr lang="de-DE" sz="1680" dirty="0"/>
              <a:t>: elaborazione </a:t>
            </a:r>
            <a:r>
              <a:rPr lang="de-DE" sz="1680" dirty="0" err="1"/>
              <a:t>dei dati </a:t>
            </a:r>
            <a:r>
              <a:rPr lang="de-DE" sz="1680" dirty="0" err="1"/>
              <a:t>per </a:t>
            </a:r>
            <a:r>
              <a:rPr lang="de-DE" sz="1680" dirty="0" err="1"/>
              <a:t>determinare </a:t>
            </a:r>
            <a:r>
              <a:rPr lang="de-DE" sz="1680" dirty="0"/>
              <a:t>il livello 2 </a:t>
            </a:r>
            <a:r>
              <a:rPr lang="de-DE" sz="1680" dirty="0" err="1"/>
              <a:t>o</a:t>
            </a:r>
            <a:r>
              <a:rPr lang="de-DE" sz="1680" dirty="0"/>
              <a:t> 3 (</a:t>
            </a:r>
            <a:r>
              <a:rPr lang="de-DE" sz="1680" dirty="0" err="1"/>
              <a:t>richiede </a:t>
            </a:r>
            <a:r>
              <a:rPr lang="de-DE" sz="1680" dirty="0" err="1"/>
              <a:t>memoria </a:t>
            </a:r>
            <a:r>
              <a:rPr lang="de-DE" sz="1680" dirty="0" err="1"/>
              <a:t>di lavoro </a:t>
            </a:r>
            <a:r>
              <a:rPr lang="de-DE" sz="1680" dirty="0" err="1"/>
              <a:t>o </a:t>
            </a:r>
            <a:r>
              <a:rPr lang="de-DE" sz="1680" dirty="0" err="1"/>
              <a:t>esercizio </a:t>
            </a:r>
            <a:r>
              <a:rPr lang="de-DE" sz="1680" dirty="0"/>
              <a:t>del </a:t>
            </a:r>
            <a:r>
              <a:rPr lang="de-DE" sz="1680" dirty="0" err="1"/>
              <a:t>modello</a:t>
            </a:r>
            <a:r>
              <a:rPr lang="de-DE" sz="1680" dirty="0"/>
              <a:t> mentale</a:t>
            </a:r>
            <a:r>
              <a:rPr lang="de-DE" sz="1680" dirty="0"/>
              <a:t>), tali </a:t>
            </a:r>
            <a:r>
              <a:rPr lang="de-DE" sz="1680" dirty="0" err="1"/>
              <a:t>informazioni </a:t>
            </a:r>
            <a:r>
              <a:rPr lang="de-DE" sz="1680" dirty="0" err="1"/>
              <a:t>fanno </a:t>
            </a:r>
            <a:r>
              <a:rPr lang="de-DE" sz="1680" dirty="0" err="1"/>
              <a:t>già </a:t>
            </a:r>
            <a:r>
              <a:rPr lang="de-DE" sz="1680" dirty="0" err="1"/>
              <a:t>parte </a:t>
            </a:r>
            <a:r>
              <a:rPr lang="de-DE" sz="1680" dirty="0" err="1"/>
              <a:t>dell'esperienza </a:t>
            </a:r>
            <a:r>
              <a:rPr lang="de-DE" sz="1680" dirty="0"/>
              <a:t>("Schema") e </a:t>
            </a:r>
            <a:r>
              <a:rPr lang="de-DE" sz="1680" dirty="0" err="1"/>
              <a:t>devono </a:t>
            </a:r>
            <a:r>
              <a:rPr lang="de-DE" sz="1680" dirty="0" err="1"/>
              <a:t>solo </a:t>
            </a:r>
            <a:r>
              <a:rPr lang="de-DE" sz="1680" dirty="0" err="1"/>
              <a:t>essere </a:t>
            </a:r>
            <a:r>
              <a:rPr lang="de-DE" sz="1680" dirty="0" err="1"/>
              <a:t>richiamate</a:t>
            </a:r>
            <a:r>
              <a:rPr lang="de-DE" sz="1680" dirty="0"/>
              <a:t>.</a:t>
            </a:r>
          </a:p>
          <a:p>
            <a:r>
              <a:rPr lang="de-DE" sz="1680" dirty="0" err="1"/>
              <a:t>Il punto </a:t>
            </a:r>
            <a:r>
              <a:rPr lang="de-DE" sz="1680" dirty="0" err="1"/>
              <a:t>cruciale </a:t>
            </a:r>
            <a:r>
              <a:rPr lang="de-DE" sz="1680" dirty="0" err="1"/>
              <a:t>qui </a:t>
            </a:r>
            <a:r>
              <a:rPr lang="de-DE" sz="1680" dirty="0" err="1"/>
              <a:t>è </a:t>
            </a:r>
            <a:r>
              <a:rPr lang="de-DE" sz="1680" dirty="0" err="1"/>
              <a:t>riconoscere </a:t>
            </a:r>
            <a:r>
              <a:rPr lang="de-DE" sz="1680" dirty="0"/>
              <a:t>gli "</a:t>
            </a:r>
            <a:r>
              <a:rPr lang="de-DE" sz="1680" dirty="0"/>
              <a:t>ind</a:t>
            </a:r>
            <a:r>
              <a:rPr lang="de-DE" sz="1680" dirty="0" err="1"/>
              <a:t>izi</a:t>
            </a:r>
            <a:r>
              <a:rPr lang="de-DE" sz="1680" dirty="0"/>
              <a:t> </a:t>
            </a:r>
            <a:r>
              <a:rPr lang="de-DE" sz="1680" dirty="0" err="1"/>
              <a:t>critici</a:t>
            </a:r>
            <a:r>
              <a:rPr lang="de-DE" sz="1680" dirty="0"/>
              <a:t>" e </a:t>
            </a:r>
            <a:r>
              <a:rPr lang="de-DE" sz="1680" dirty="0" err="1"/>
              <a:t>averne </a:t>
            </a:r>
            <a:r>
              <a:rPr lang="de-DE" sz="1680" dirty="0"/>
              <a:t>una </a:t>
            </a:r>
            <a:r>
              <a:rPr lang="de-DE" sz="1680" dirty="0" err="1"/>
              <a:t>buona </a:t>
            </a:r>
            <a:r>
              <a:rPr lang="de-DE" sz="1680" dirty="0"/>
              <a:t>scorta </a:t>
            </a:r>
            <a:r>
              <a:rPr lang="de-DE" sz="1680" dirty="0"/>
              <a:t>in </a:t>
            </a:r>
            <a:r>
              <a:rPr lang="de-DE" sz="1680" dirty="0" err="1"/>
              <a:t>memoria</a:t>
            </a:r>
            <a:r>
              <a:rPr lang="de-DE" sz="1680" dirty="0"/>
              <a:t>.</a:t>
            </a:r>
          </a:p>
          <a:p>
            <a:r>
              <a:rPr lang="de-DE" sz="1680" dirty="0"/>
              <a:t>Pertanto, i livelli 2 e 3 (</a:t>
            </a:r>
            <a:r>
              <a:rPr lang="de-DE" sz="1680" dirty="0" err="1"/>
              <a:t>comprensione</a:t>
            </a:r>
            <a:r>
              <a:rPr lang="de-DE" sz="1680" dirty="0"/>
              <a:t>, </a:t>
            </a:r>
            <a:r>
              <a:rPr lang="de-DE" sz="1680" dirty="0" err="1"/>
              <a:t>proiezione</a:t>
            </a:r>
            <a:r>
              <a:rPr lang="de-DE" sz="1680" dirty="0"/>
              <a:t>) </a:t>
            </a:r>
            <a:r>
              <a:rPr lang="de-DE" sz="1680" dirty="0" err="1"/>
              <a:t>vengono </a:t>
            </a:r>
            <a:r>
              <a:rPr lang="de-DE" sz="1680" dirty="0"/>
              <a:t>"</a:t>
            </a:r>
            <a:r>
              <a:rPr lang="de-DE" sz="1680" dirty="0" err="1"/>
              <a:t>compilati</a:t>
            </a:r>
            <a:r>
              <a:rPr lang="de-DE" sz="1680" dirty="0"/>
              <a:t>" </a:t>
            </a:r>
            <a:r>
              <a:rPr lang="de-DE" sz="1680" dirty="0" err="1"/>
              <a:t>in base </a:t>
            </a:r>
            <a:r>
              <a:rPr lang="de-DE" sz="1680" dirty="0" err="1"/>
              <a:t>alla corrispondenza </a:t>
            </a:r>
            <a:r>
              <a:rPr lang="de-DE" sz="1680" dirty="0" err="1"/>
              <a:t>dei modelli</a:t>
            </a:r>
            <a:r>
              <a:rPr lang="de-DE" sz="1680" dirty="0"/>
              <a:t>.</a:t>
            </a:r>
          </a:p>
          <a:p>
            <a:r>
              <a:rPr lang="de-DE" sz="1680" dirty="0" err="1"/>
              <a:t>La somiglianza </a:t>
            </a:r>
            <a:r>
              <a:rPr lang="de-DE" sz="1680" dirty="0" err="1"/>
              <a:t>è </a:t>
            </a:r>
            <a:r>
              <a:rPr lang="de-DE" sz="1680" dirty="0" err="1"/>
              <a:t>sufficiente</a:t>
            </a:r>
            <a:r>
              <a:rPr lang="de-DE" sz="1680" dirty="0"/>
              <a:t>, </a:t>
            </a:r>
            <a:r>
              <a:rPr lang="de-DE" sz="1680" dirty="0" err="1"/>
              <a:t>a seconda </a:t>
            </a:r>
            <a:r>
              <a:rPr lang="de-DE" sz="1680" dirty="0"/>
              <a:t>delle </a:t>
            </a:r>
            <a:r>
              <a:rPr lang="de-DE" sz="1680" dirty="0" err="1"/>
              <a:t>capacità </a:t>
            </a:r>
            <a:r>
              <a:rPr lang="de-DE" sz="1680" dirty="0" err="1"/>
              <a:t>di corrispondenza dei modelli</a:t>
            </a:r>
            <a:r>
              <a:rPr lang="de-DE" sz="1680" dirty="0"/>
              <a:t>.</a:t>
            </a:r>
          </a:p>
          <a:p>
            <a:endParaRPr lang="nb-NO" sz="1680" dirty="0"/>
          </a:p>
        </p:txBody>
      </p:sp>
      <p:pic>
        <p:nvPicPr>
          <p:cNvPr id="6" name="Picture 5" descr="Diagram&#10;&#10;Description automatically generated">
            <a:extLst>
              <a:ext uri="{FF2B5EF4-FFF2-40B4-BE49-F238E27FC236}">
                <a16:creationId xmlns:a16="http://schemas.microsoft.com/office/drawing/2014/main" id="{64A0F2A8-DD1C-492E-8673-F1707A2AF4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780" r="17674" b="6"/>
          <a:stretch/>
        </p:blipFill>
        <p:spPr>
          <a:xfrm>
            <a:off x="7315199" y="1334469"/>
            <a:ext cx="6347166" cy="5560662"/>
          </a:xfrm>
          <a:prstGeom prst="rect">
            <a:avLst/>
          </a:prstGeom>
        </p:spPr>
      </p:pic>
      <p:graphicFrame>
        <p:nvGraphicFramePr>
          <p:cNvPr id="16" name="Plassholder for innhold 3">
            <a:extLst>
              <a:ext uri="{FF2B5EF4-FFF2-40B4-BE49-F238E27FC236}">
                <a16:creationId xmlns:a16="http://schemas.microsoft.com/office/drawing/2014/main" id="{A484F5C5-36FA-4985-A16C-46E39AC0705D}"/>
              </a:ext>
            </a:extLst>
          </p:cNvPr>
          <p:cNvGraphicFramePr>
            <a:graphicFrameLocks/>
          </p:cNvGraphicFramePr>
          <p:nvPr/>
        </p:nvGraphicFramePr>
        <p:xfrm>
          <a:off x="7600392" y="6461566"/>
          <a:ext cx="6926048" cy="1767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597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16="http://schemas.microsoft.com/office/drawing/2014/main" xmlns:a14="http://schemas.microsoft.com/office/drawing/2010/main"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1"/>
            <a:ext cx="12618720" cy="692720"/>
          </a:xfrm>
        </p:spPr>
        <p:txBody>
          <a:bodyPr>
            <a:normAutofit fontScale="90000"/>
          </a:bodyPr>
          <a:lstStyle/>
          <a:p>
            <a:r>
              <a:rPr lang="de-DE" dirty="0"/>
              <a:t>Modelli mentali</a:t>
            </a:r>
            <a:endParaRPr lang="nb-NO" dirty="0"/>
          </a:p>
        </p:txBody>
      </p:sp>
      <p:sp>
        <p:nvSpPr>
          <p:cNvPr id="3" name="Plassholder for innhold 2"/>
          <p:cNvSpPr>
            <a:spLocks noGrp="1"/>
          </p:cNvSpPr>
          <p:nvPr>
            <p:ph idx="1"/>
          </p:nvPr>
        </p:nvSpPr>
        <p:spPr>
          <a:xfrm>
            <a:off x="1005841" y="2190750"/>
            <a:ext cx="6395202" cy="5221606"/>
          </a:xfrm>
        </p:spPr>
        <p:txBody>
          <a:bodyPr>
            <a:normAutofit fontScale="62500" lnSpcReduction="20000"/>
          </a:bodyPr>
          <a:lstStyle/>
          <a:p>
            <a:r>
              <a:rPr lang="de-DE" dirty="0" err="1"/>
              <a:t>Meccanismi </a:t>
            </a:r>
            <a:r>
              <a:rPr lang="de-DE" dirty="0" err="1"/>
              <a:t>grazie ai quali </a:t>
            </a:r>
            <a:r>
              <a:rPr lang="de-DE" dirty="0" err="1"/>
              <a:t>gli esseri umani </a:t>
            </a:r>
            <a:r>
              <a:rPr lang="de-DE" dirty="0" err="1"/>
              <a:t>sono </a:t>
            </a:r>
            <a:r>
              <a:rPr lang="de-DE" dirty="0" err="1"/>
              <a:t>in grado </a:t>
            </a:r>
            <a:r>
              <a:rPr lang="de-DE" dirty="0" err="1"/>
              <a:t>di </a:t>
            </a:r>
            <a:r>
              <a:rPr lang="de-DE" dirty="0" err="1"/>
              <a:t>generare </a:t>
            </a:r>
            <a:r>
              <a:rPr lang="de-DE" dirty="0" err="1"/>
              <a:t>descrizioni </a:t>
            </a:r>
            <a:r>
              <a:rPr lang="de-DE" dirty="0" err="1"/>
              <a:t>dello </a:t>
            </a:r>
            <a:r>
              <a:rPr lang="de-DE" dirty="0" err="1"/>
              <a:t>scopo </a:t>
            </a:r>
            <a:r>
              <a:rPr lang="de-DE" dirty="0"/>
              <a:t>e della forma </a:t>
            </a:r>
            <a:r>
              <a:rPr lang="de-DE" dirty="0" err="1"/>
              <a:t>di un sistema</a:t>
            </a:r>
            <a:r>
              <a:rPr lang="de-DE" dirty="0"/>
              <a:t>, </a:t>
            </a:r>
            <a:r>
              <a:rPr lang="de-DE" dirty="0" err="1"/>
              <a:t>spiegazioni </a:t>
            </a:r>
            <a:r>
              <a:rPr lang="de-DE" dirty="0" err="1"/>
              <a:t>del </a:t>
            </a:r>
            <a:r>
              <a:rPr lang="de-DE" dirty="0" err="1"/>
              <a:t>funzionamento </a:t>
            </a:r>
            <a:r>
              <a:rPr lang="de-DE" dirty="0" err="1"/>
              <a:t>del sistema </a:t>
            </a:r>
            <a:r>
              <a:rPr lang="de-DE" dirty="0"/>
              <a:t>e </a:t>
            </a:r>
            <a:r>
              <a:rPr lang="de-DE" dirty="0" err="1"/>
              <a:t>degli stati </a:t>
            </a:r>
            <a:r>
              <a:rPr lang="de-DE" dirty="0" err="1"/>
              <a:t>osservati </a:t>
            </a:r>
            <a:r>
              <a:rPr lang="de-DE" dirty="0" err="1"/>
              <a:t>del sistema</a:t>
            </a:r>
            <a:r>
              <a:rPr lang="de-DE" dirty="0"/>
              <a:t>, nonché </a:t>
            </a:r>
            <a:r>
              <a:rPr lang="de-DE" dirty="0" err="1"/>
              <a:t>previsioni </a:t>
            </a:r>
            <a:r>
              <a:rPr lang="de-DE" dirty="0" err="1"/>
              <a:t>degli </a:t>
            </a:r>
            <a:r>
              <a:rPr lang="de-DE" dirty="0" err="1"/>
              <a:t>stati </a:t>
            </a:r>
            <a:r>
              <a:rPr lang="de-DE" dirty="0" err="1"/>
              <a:t>futuri</a:t>
            </a:r>
            <a:r>
              <a:rPr lang="de-DE" dirty="0"/>
              <a:t>. </a:t>
            </a:r>
            <a:r>
              <a:rPr lang="de-DE" sz="2760" dirty="0"/>
              <a:t>(</a:t>
            </a:r>
            <a:r>
              <a:rPr lang="de-DE" sz="2760" dirty="0" err="1"/>
              <a:t>Rouse </a:t>
            </a:r>
            <a:r>
              <a:rPr lang="de-DE" sz="2760" dirty="0"/>
              <a:t>&amp; Morris, 1985).</a:t>
            </a:r>
          </a:p>
          <a:p>
            <a:r>
              <a:rPr lang="de-DE" dirty="0"/>
              <a:t>Conoscenza </a:t>
            </a:r>
            <a:r>
              <a:rPr lang="de-DE" dirty="0" err="1"/>
              <a:t>relativa </a:t>
            </a:r>
            <a:r>
              <a:rPr lang="de-DE" dirty="0" err="1"/>
              <a:t>agli </a:t>
            </a:r>
            <a:r>
              <a:rPr lang="de-DE" dirty="0" err="1"/>
              <a:t>aspetti </a:t>
            </a:r>
            <a:r>
              <a:rPr lang="de-DE" dirty="0"/>
              <a:t>rilevanti </a:t>
            </a:r>
            <a:r>
              <a:rPr lang="de-DE" dirty="0" err="1"/>
              <a:t>dell'ambiente</a:t>
            </a:r>
            <a:r>
              <a:rPr lang="de-DE" dirty="0"/>
              <a:t>; </a:t>
            </a:r>
            <a:r>
              <a:rPr lang="de-DE" dirty="0" err="1"/>
              <a:t>identificazione </a:t>
            </a:r>
            <a:r>
              <a:rPr lang="de-DE" dirty="0" err="1"/>
              <a:t>degli indizi </a:t>
            </a:r>
            <a:r>
              <a:rPr lang="de-DE" dirty="0" err="1"/>
              <a:t>critici</a:t>
            </a:r>
            <a:r>
              <a:rPr lang="de-DE" dirty="0"/>
              <a:t>, </a:t>
            </a:r>
            <a:r>
              <a:rPr lang="de-DE" dirty="0" err="1"/>
              <a:t>focalizzazione </a:t>
            </a:r>
            <a:r>
              <a:rPr lang="de-DE" dirty="0" err="1"/>
              <a:t>dell'attenzione </a:t>
            </a:r>
            <a:r>
              <a:rPr lang="de-DE" dirty="0" err="1"/>
              <a:t>su </a:t>
            </a:r>
            <a:r>
              <a:rPr lang="de-DE" dirty="0" err="1"/>
              <a:t>questi ultimi</a:t>
            </a:r>
            <a:r>
              <a:rPr lang="de-DE" dirty="0"/>
              <a:t>, </a:t>
            </a:r>
            <a:r>
              <a:rPr lang="de-DE" dirty="0" err="1"/>
              <a:t>classificazione </a:t>
            </a:r>
            <a:r>
              <a:rPr lang="de-DE" dirty="0" err="1"/>
              <a:t>delle informazioni</a:t>
            </a:r>
            <a:r>
              <a:rPr lang="de-DE" dirty="0"/>
              <a:t>, </a:t>
            </a:r>
            <a:r>
              <a:rPr lang="de-DE" dirty="0" err="1"/>
              <a:t>rendendo </a:t>
            </a:r>
            <a:r>
              <a:rPr lang="de-DE" dirty="0" err="1"/>
              <a:t>questo </a:t>
            </a:r>
            <a:r>
              <a:rPr lang="de-DE" dirty="0" err="1"/>
              <a:t>processo </a:t>
            </a:r>
            <a:r>
              <a:rPr lang="de-DE" dirty="0" err="1"/>
              <a:t>più </a:t>
            </a:r>
            <a:r>
              <a:rPr lang="de-DE" dirty="0" err="1"/>
              <a:t>efficiente </a:t>
            </a:r>
            <a:r>
              <a:rPr lang="de-DE" dirty="0"/>
              <a:t>in presenza </a:t>
            </a:r>
            <a:r>
              <a:rPr lang="de-DE" dirty="0" err="1"/>
              <a:t>di</a:t>
            </a:r>
            <a:r>
              <a:rPr lang="de-DE" dirty="0"/>
              <a:t> grandi </a:t>
            </a:r>
            <a:r>
              <a:rPr lang="de-DE" dirty="0" err="1"/>
              <a:t>quantità </a:t>
            </a:r>
            <a:r>
              <a:rPr lang="de-DE" dirty="0" err="1"/>
              <a:t>di </a:t>
            </a:r>
            <a:r>
              <a:rPr lang="de-DE" dirty="0" err="1"/>
              <a:t>dati</a:t>
            </a:r>
            <a:r>
              <a:rPr lang="de-DE" dirty="0"/>
              <a:t>.</a:t>
            </a:r>
          </a:p>
          <a:p>
            <a:r>
              <a:rPr lang="de-DE" dirty="0" err="1"/>
              <a:t>Aiuta </a:t>
            </a:r>
            <a:r>
              <a:rPr lang="de-DE" dirty="0" err="1"/>
              <a:t>a </a:t>
            </a:r>
            <a:r>
              <a:rPr lang="de-DE" dirty="0" err="1"/>
              <a:t>integrare </a:t>
            </a:r>
            <a:r>
              <a:rPr lang="de-DE" dirty="0" err="1"/>
              <a:t>gli elementi </a:t>
            </a:r>
            <a:r>
              <a:rPr lang="de-DE" dirty="0" err="1"/>
              <a:t>in modo efficiente </a:t>
            </a:r>
            <a:r>
              <a:rPr lang="de-DE" dirty="0" err="1"/>
              <a:t>per </a:t>
            </a:r>
            <a:r>
              <a:rPr lang="de-DE" dirty="0" err="1"/>
              <a:t>comprendere</a:t>
            </a:r>
            <a:r>
              <a:rPr lang="de-DE" dirty="0"/>
              <a:t> </a:t>
            </a:r>
            <a:r>
              <a:rPr lang="de-DE" dirty="0" err="1"/>
              <a:t>il </a:t>
            </a:r>
            <a:r>
              <a:rPr lang="de-DE" dirty="0" err="1"/>
              <a:t>loro </a:t>
            </a:r>
            <a:r>
              <a:rPr lang="de-DE" dirty="0" err="1"/>
              <a:t>significato</a:t>
            </a:r>
            <a:r>
              <a:rPr lang="de-DE" dirty="0"/>
              <a:t> complessivo </a:t>
            </a:r>
            <a:r>
              <a:rPr lang="de-DE" dirty="0"/>
              <a:t>(Livello 2) in </a:t>
            </a:r>
            <a:r>
              <a:rPr lang="de-DE" dirty="0" err="1"/>
              <a:t>termini </a:t>
            </a:r>
            <a:r>
              <a:rPr lang="de-DE" dirty="0" err="1"/>
              <a:t>di </a:t>
            </a:r>
            <a:r>
              <a:rPr lang="de-DE" dirty="0" err="1"/>
              <a:t>obiettivi</a:t>
            </a:r>
            <a:r>
              <a:rPr lang="de-DE" dirty="0"/>
              <a:t>.</a:t>
            </a:r>
          </a:p>
          <a:p>
            <a:r>
              <a:rPr lang="de-DE" dirty="0" err="1"/>
              <a:t>Aiuta </a:t>
            </a:r>
            <a:r>
              <a:rPr lang="de-DE" dirty="0" err="1"/>
              <a:t>a </a:t>
            </a:r>
            <a:r>
              <a:rPr lang="de-DE" dirty="0" err="1"/>
              <a:t>proiettare </a:t>
            </a:r>
            <a:r>
              <a:rPr lang="de-DE" dirty="0" err="1"/>
              <a:t>stati </a:t>
            </a:r>
            <a:r>
              <a:rPr lang="de-DE" dirty="0" err="1"/>
              <a:t>futuri </a:t>
            </a:r>
            <a:r>
              <a:rPr lang="de-DE" dirty="0" err="1"/>
              <a:t>in modo accurato </a:t>
            </a:r>
            <a:r>
              <a:rPr lang="de-DE" dirty="0"/>
              <a:t>ed </a:t>
            </a:r>
            <a:r>
              <a:rPr lang="de-DE" dirty="0" err="1"/>
              <a:t>efficiente </a:t>
            </a:r>
            <a:r>
              <a:rPr lang="de-DE" dirty="0"/>
              <a:t>sulla</a:t>
            </a:r>
            <a:r>
              <a:rPr lang="de-DE" dirty="0" err="1"/>
              <a:t> base </a:t>
            </a:r>
            <a:r>
              <a:rPr lang="de-DE" dirty="0"/>
              <a:t>degli </a:t>
            </a:r>
            <a:r>
              <a:rPr lang="de-DE" dirty="0" err="1"/>
              <a:t>stati </a:t>
            </a:r>
            <a:r>
              <a:rPr lang="de-DE" dirty="0"/>
              <a:t>e </a:t>
            </a:r>
            <a:r>
              <a:rPr lang="de-DE" dirty="0" err="1"/>
              <a:t>delle dinamiche </a:t>
            </a:r>
            <a:r>
              <a:rPr lang="de-DE" dirty="0" err="1"/>
              <a:t>attuali</a:t>
            </a:r>
            <a:r>
              <a:rPr lang="de-DE" dirty="0"/>
              <a:t>. (Livello 3)</a:t>
            </a:r>
          </a:p>
          <a:p>
            <a:endParaRPr lang="nb-NO" dirty="0"/>
          </a:p>
        </p:txBody>
      </p:sp>
      <p:sp>
        <p:nvSpPr>
          <p:cNvPr id="5" name="TekstSylinder 4"/>
          <p:cNvSpPr txBox="1"/>
          <p:nvPr/>
        </p:nvSpPr>
        <p:spPr>
          <a:xfrm>
            <a:off x="12551764" y="5730003"/>
            <a:ext cx="1888017" cy="424732"/>
          </a:xfrm>
          <a:prstGeom prst="rect">
            <a:avLst/>
          </a:prstGeom>
          <a:noFill/>
        </p:spPr>
        <p:txBody>
          <a:bodyPr wrap="none" rtlCol="0">
            <a:spAutoFit/>
          </a:bodyPr>
          <a:lstStyle/>
          <a:p>
            <a:pPr defTabSz="1097280" eaLnBrk="0" fontAlgn="base" hangingPunct="0">
              <a:spcBef>
                <a:spcPct val="0"/>
              </a:spcBef>
              <a:spcAft>
                <a:spcPct val="0"/>
              </a:spcAft>
            </a:pPr>
            <a:r>
              <a:rPr lang="de-DE" sz="2160" dirty="0">
                <a:solidFill>
                  <a:srgbClr val="000000"/>
                </a:solidFill>
                <a:latin typeface="Calibri" pitchFamily="34" charset="0"/>
              </a:rPr>
              <a:t>(</a:t>
            </a:r>
            <a:r>
              <a:rPr lang="de-DE" sz="2160" dirty="0" err="1">
                <a:solidFill>
                  <a:srgbClr val="000000"/>
                </a:solidFill>
                <a:latin typeface="Calibri" pitchFamily="34" charset="0"/>
              </a:rPr>
              <a:t>Endsley</a:t>
            </a:r>
            <a:r>
              <a:rPr lang="de-DE" sz="2160" dirty="0">
                <a:solidFill>
                  <a:srgbClr val="000000"/>
                </a:solidFill>
                <a:latin typeface="Calibri" pitchFamily="34" charset="0"/>
              </a:rPr>
              <a:t>, 2000)</a:t>
            </a:r>
            <a:endParaRPr lang="nb-NO" sz="2160" dirty="0">
              <a:solidFill>
                <a:srgbClr val="000000"/>
              </a:solidFill>
              <a:latin typeface="Calibri" pitchFamily="34" charset="0"/>
            </a:endParaRPr>
          </a:p>
        </p:txBody>
      </p:sp>
      <p:pic>
        <p:nvPicPr>
          <p:cNvPr id="6" name="Picture 5">
            <a:extLst>
              <a:ext uri="{FF2B5EF4-FFF2-40B4-BE49-F238E27FC236}">
                <a16:creationId xmlns:a16="http://schemas.microsoft.com/office/drawing/2014/main" id="{4F70E42C-0E07-4D8F-A043-FF874161BA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2448" y="1130870"/>
            <a:ext cx="6815984" cy="4552236"/>
          </a:xfrm>
          <a:prstGeom prst="rect">
            <a:avLst/>
          </a:prstGeom>
        </p:spPr>
      </p:pic>
      <p:graphicFrame>
        <p:nvGraphicFramePr>
          <p:cNvPr id="7" name="Plassholder for innhold 3">
            <a:extLst>
              <a:ext uri="{FF2B5EF4-FFF2-40B4-BE49-F238E27FC236}">
                <a16:creationId xmlns:a16="http://schemas.microsoft.com/office/drawing/2014/main" id="{E6C8BBE0-85C4-46B8-9FC3-40341D18CEFD}"/>
              </a:ext>
            </a:extLst>
          </p:cNvPr>
          <p:cNvGraphicFramePr>
            <a:graphicFrameLocks/>
          </p:cNvGraphicFramePr>
          <p:nvPr/>
        </p:nvGraphicFramePr>
        <p:xfrm>
          <a:off x="7352384" y="6213012"/>
          <a:ext cx="6926048" cy="1767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309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a:spLocks noGrp="1"/>
          </p:cNvSpPr>
          <p:nvPr>
            <p:ph type="title"/>
          </p:nvPr>
        </p:nvSpPr>
        <p:spPr>
          <a:xfrm>
            <a:off x="1005840" y="438151"/>
            <a:ext cx="12618720" cy="793490"/>
          </a:xfrm>
        </p:spPr>
        <p:txBody>
          <a:bodyPr>
            <a:normAutofit fontScale="90000"/>
          </a:bodyPr>
          <a:lstStyle/>
          <a:p>
            <a:r>
              <a:rPr lang="de-DE" dirty="0" err="1"/>
              <a:t>Interrelazione </a:t>
            </a:r>
            <a:r>
              <a:rPr lang="de-DE" dirty="0" err="1"/>
              <a:t>tra </a:t>
            </a:r>
            <a:r>
              <a:rPr lang="de-DE" dirty="0" err="1"/>
              <a:t>i livelli</a:t>
            </a:r>
            <a:r>
              <a:rPr lang="de-DE" dirty="0"/>
              <a:t> SA</a:t>
            </a:r>
            <a:endParaRPr lang="nb-NO" dirty="0"/>
          </a:p>
        </p:txBody>
      </p:sp>
      <p:graphicFrame>
        <p:nvGraphicFramePr>
          <p:cNvPr id="4" name="Plassholder for innhold 3"/>
          <p:cNvGraphicFramePr>
            <a:graphicFrameLocks noGrp="1"/>
          </p:cNvGraphicFramePr>
          <p:nvPr>
            <p:ph idx="1"/>
          </p:nvPr>
        </p:nvGraphicFramePr>
        <p:xfrm>
          <a:off x="2752532" y="1317404"/>
          <a:ext cx="8600958" cy="3206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uppe 1"/>
          <p:cNvGrpSpPr/>
          <p:nvPr/>
        </p:nvGrpSpPr>
        <p:grpSpPr>
          <a:xfrm>
            <a:off x="4277153" y="3857275"/>
            <a:ext cx="5581572" cy="751968"/>
            <a:chOff x="3564294" y="3214396"/>
            <a:chExt cx="4651310" cy="626640"/>
          </a:xfrm>
        </p:grpSpPr>
        <p:sp>
          <p:nvSpPr>
            <p:cNvPr id="6" name="Venstrebuet pil 5"/>
            <p:cNvSpPr/>
            <p:nvPr/>
          </p:nvSpPr>
          <p:spPr>
            <a:xfrm rot="5400000">
              <a:off x="4666861" y="2382417"/>
              <a:ext cx="597159" cy="22611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000000"/>
                </a:solidFill>
                <a:latin typeface="Verdana"/>
              </a:endParaRPr>
            </a:p>
          </p:txBody>
        </p:sp>
        <p:sp>
          <p:nvSpPr>
            <p:cNvPr id="7" name="Venstrebuet pil 6"/>
            <p:cNvSpPr/>
            <p:nvPr/>
          </p:nvSpPr>
          <p:spPr>
            <a:xfrm rot="5400000">
              <a:off x="5591369" y="1216802"/>
              <a:ext cx="597159" cy="46513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000000"/>
                </a:solidFill>
                <a:latin typeface="Verdana"/>
              </a:endParaRPr>
            </a:p>
          </p:txBody>
        </p:sp>
      </p:grpSp>
      <p:sp>
        <p:nvSpPr>
          <p:cNvPr id="9" name="TekstSylinder 8"/>
          <p:cNvSpPr txBox="1"/>
          <p:nvPr/>
        </p:nvSpPr>
        <p:spPr>
          <a:xfrm>
            <a:off x="3287174" y="5859601"/>
            <a:ext cx="7860108" cy="2086725"/>
          </a:xfrm>
          <a:prstGeom prst="rect">
            <a:avLst/>
          </a:prstGeom>
          <a:noFill/>
        </p:spPr>
        <p:txBody>
          <a:bodyPr wrap="square" rtlCol="0">
            <a:spAutoFit/>
          </a:bodyPr>
          <a:lstStyle/>
          <a:p>
            <a:pPr marL="342900" indent="-342900" defTabSz="1097280" eaLnBrk="0" fontAlgn="base" hangingPunct="0">
              <a:spcBef>
                <a:spcPct val="0"/>
              </a:spcBef>
              <a:spcAft>
                <a:spcPct val="0"/>
              </a:spcAft>
              <a:buFont typeface="Arial" panose="020B0604020202020204" pitchFamily="34" charset="0"/>
              <a:buChar char="•"/>
            </a:pPr>
            <a:r>
              <a:rPr lang="de-DE" sz="2160" dirty="0">
                <a:solidFill>
                  <a:srgbClr val="000000"/>
                </a:solidFill>
                <a:latin typeface="Calibri" pitchFamily="34" charset="0"/>
              </a:rPr>
              <a:t>Abbinare </a:t>
            </a:r>
            <a:r>
              <a:rPr lang="de-DE" sz="2160" dirty="0" err="1">
                <a:solidFill>
                  <a:srgbClr val="000000"/>
                </a:solidFill>
                <a:latin typeface="Calibri" pitchFamily="34" charset="0"/>
              </a:rPr>
              <a:t>modelli </a:t>
            </a:r>
            <a:r>
              <a:rPr lang="de-DE" sz="2160" dirty="0" err="1">
                <a:solidFill>
                  <a:srgbClr val="000000"/>
                </a:solidFill>
                <a:latin typeface="Calibri" pitchFamily="34" charset="0"/>
              </a:rPr>
              <a:t>basati </a:t>
            </a:r>
            <a:r>
              <a:rPr lang="de-DE" sz="2160" dirty="0" err="1">
                <a:solidFill>
                  <a:srgbClr val="000000"/>
                </a:solidFill>
                <a:latin typeface="Calibri" pitchFamily="34" charset="0"/>
              </a:rPr>
              <a:t>sull'esperienza </a:t>
            </a:r>
            <a:r>
              <a:rPr lang="de-DE" sz="2160" dirty="0">
                <a:solidFill>
                  <a:srgbClr val="000000"/>
                </a:solidFill>
                <a:latin typeface="Calibri" pitchFamily="34" charset="0"/>
              </a:rPr>
              <a:t>e </a:t>
            </a:r>
            <a:r>
              <a:rPr lang="de-DE" sz="2160" dirty="0" err="1">
                <a:solidFill>
                  <a:srgbClr val="000000"/>
                </a:solidFill>
                <a:latin typeface="Calibri" pitchFamily="34" charset="0"/>
              </a:rPr>
              <a:t>accelerare </a:t>
            </a:r>
            <a:r>
              <a:rPr lang="de-DE" sz="2160" dirty="0">
                <a:solidFill>
                  <a:srgbClr val="000000"/>
                </a:solidFill>
                <a:latin typeface="Calibri" pitchFamily="34" charset="0"/>
              </a:rPr>
              <a:t>L2 e L3.</a:t>
            </a:r>
          </a:p>
          <a:p>
            <a:pPr marL="342900" indent="-342900" defTabSz="1097280" eaLnBrk="0" fontAlgn="base" hangingPunct="0">
              <a:spcBef>
                <a:spcPct val="0"/>
              </a:spcBef>
              <a:spcAft>
                <a:spcPct val="0"/>
              </a:spcAft>
              <a:buFont typeface="Arial" panose="020B0604020202020204" pitchFamily="34" charset="0"/>
              <a:buChar char="•"/>
            </a:pPr>
            <a:r>
              <a:rPr lang="de-DE" sz="2160" dirty="0" err="1">
                <a:solidFill>
                  <a:srgbClr val="000000"/>
                </a:solidFill>
                <a:latin typeface="Calibri" pitchFamily="34" charset="0"/>
              </a:rPr>
              <a:t>Compilazione </a:t>
            </a:r>
            <a:r>
              <a:rPr lang="de-DE" sz="2160" dirty="0" err="1">
                <a:solidFill>
                  <a:srgbClr val="000000"/>
                </a:solidFill>
                <a:latin typeface="Calibri" pitchFamily="34" charset="0"/>
              </a:rPr>
              <a:t>di </a:t>
            </a:r>
            <a:r>
              <a:rPr lang="de-DE" sz="2160" dirty="0">
                <a:solidFill>
                  <a:srgbClr val="000000"/>
                </a:solidFill>
                <a:latin typeface="Calibri" pitchFamily="34" charset="0"/>
              </a:rPr>
              <a:t>L1 </a:t>
            </a:r>
            <a:r>
              <a:rPr lang="de-DE" sz="2160" dirty="0" err="1">
                <a:solidFill>
                  <a:srgbClr val="000000"/>
                </a:solidFill>
                <a:latin typeface="Calibri" pitchFamily="34" charset="0"/>
              </a:rPr>
              <a:t>orientata agli obiettivi</a:t>
            </a:r>
            <a:r>
              <a:rPr lang="de-DE" sz="2160" dirty="0">
                <a:solidFill>
                  <a:srgbClr val="000000"/>
                </a:solidFill>
                <a:latin typeface="Calibri" pitchFamily="34" charset="0"/>
              </a:rPr>
              <a:t>.</a:t>
            </a:r>
          </a:p>
          <a:p>
            <a:pPr marL="342900" indent="-342900" defTabSz="1097280" eaLnBrk="0" fontAlgn="base" hangingPunct="0">
              <a:spcBef>
                <a:spcPct val="0"/>
              </a:spcBef>
              <a:spcAft>
                <a:spcPct val="0"/>
              </a:spcAft>
              <a:buFont typeface="Arial" panose="020B0604020202020204" pitchFamily="34" charset="0"/>
              <a:buChar char="•"/>
            </a:pPr>
            <a:r>
              <a:rPr lang="de-DE" sz="2160" dirty="0" err="1">
                <a:solidFill>
                  <a:srgbClr val="000000"/>
                </a:solidFill>
                <a:latin typeface="Calibri" pitchFamily="34" charset="0"/>
              </a:rPr>
              <a:t>Processo</a:t>
            </a:r>
            <a:r>
              <a:rPr lang="de-DE" sz="2160" dirty="0">
                <a:solidFill>
                  <a:srgbClr val="000000"/>
                </a:solidFill>
                <a:latin typeface="Calibri" pitchFamily="34" charset="0"/>
              </a:rPr>
              <a:t> iterativo </a:t>
            </a:r>
            <a:r>
              <a:rPr lang="de-DE" sz="2160" dirty="0" err="1">
                <a:solidFill>
                  <a:srgbClr val="000000"/>
                </a:solidFill>
                <a:latin typeface="Calibri" pitchFamily="34" charset="0"/>
              </a:rPr>
              <a:t>per </a:t>
            </a:r>
            <a:r>
              <a:rPr lang="de-DE" sz="2160" dirty="0" err="1">
                <a:solidFill>
                  <a:srgbClr val="000000"/>
                </a:solidFill>
                <a:latin typeface="Calibri" pitchFamily="34" charset="0"/>
              </a:rPr>
              <a:t>la ricerca </a:t>
            </a:r>
            <a:r>
              <a:rPr lang="de-DE" sz="2160" dirty="0">
                <a:solidFill>
                  <a:srgbClr val="000000"/>
                </a:solidFill>
                <a:latin typeface="Calibri" pitchFamily="34" charset="0"/>
              </a:rPr>
              <a:t>e </a:t>
            </a:r>
            <a:r>
              <a:rPr lang="de-DE" sz="2160" dirty="0" err="1">
                <a:solidFill>
                  <a:srgbClr val="000000"/>
                </a:solidFill>
                <a:latin typeface="Calibri" pitchFamily="34" charset="0"/>
              </a:rPr>
              <a:t>l'analisi </a:t>
            </a:r>
            <a:r>
              <a:rPr lang="de-DE" sz="2160" dirty="0" err="1">
                <a:solidFill>
                  <a:srgbClr val="000000"/>
                </a:solidFill>
                <a:latin typeface="Calibri" pitchFamily="34" charset="0"/>
              </a:rPr>
              <a:t>dei dati</a:t>
            </a:r>
            <a:r>
              <a:rPr lang="de-DE" sz="2160" dirty="0">
                <a:solidFill>
                  <a:srgbClr val="000000"/>
                </a:solidFill>
                <a:latin typeface="Calibri" pitchFamily="34" charset="0"/>
              </a:rPr>
              <a:t> rilevanti per l'obiettivo</a:t>
            </a:r>
            <a:r>
              <a:rPr lang="de-DE" sz="2160" dirty="0">
                <a:solidFill>
                  <a:srgbClr val="000000"/>
                </a:solidFill>
                <a:latin typeface="Calibri" pitchFamily="34" charset="0"/>
              </a:rPr>
              <a:t>.</a:t>
            </a:r>
          </a:p>
          <a:p>
            <a:pPr marL="342900" indent="-342900" defTabSz="1097280" eaLnBrk="0" fontAlgn="base" hangingPunct="0">
              <a:spcBef>
                <a:spcPct val="0"/>
              </a:spcBef>
              <a:spcAft>
                <a:spcPct val="0"/>
              </a:spcAft>
              <a:buFont typeface="Arial" panose="020B0604020202020204" pitchFamily="34" charset="0"/>
              <a:buChar char="•"/>
            </a:pPr>
            <a:r>
              <a:rPr lang="de-DE" sz="2160" dirty="0" err="1">
                <a:solidFill>
                  <a:srgbClr val="000000"/>
                </a:solidFill>
                <a:latin typeface="Calibri" pitchFamily="34" charset="0"/>
              </a:rPr>
              <a:t>Processo </a:t>
            </a:r>
            <a:r>
              <a:rPr lang="de-DE" sz="2160" dirty="0" err="1">
                <a:solidFill>
                  <a:srgbClr val="000000"/>
                </a:solidFill>
                <a:latin typeface="Calibri" pitchFamily="34" charset="0"/>
              </a:rPr>
              <a:t>di generazione</a:t>
            </a:r>
            <a:r>
              <a:rPr lang="de-DE" sz="2160" dirty="0">
                <a:solidFill>
                  <a:srgbClr val="000000"/>
                </a:solidFill>
                <a:latin typeface="Calibri" pitchFamily="34" charset="0"/>
              </a:rPr>
              <a:t> SA </a:t>
            </a:r>
            <a:r>
              <a:rPr lang="de-DE" sz="2160" dirty="0" err="1">
                <a:solidFill>
                  <a:srgbClr val="000000"/>
                </a:solidFill>
                <a:latin typeface="Calibri" pitchFamily="34" charset="0"/>
              </a:rPr>
              <a:t>altamente </a:t>
            </a:r>
            <a:r>
              <a:rPr lang="de-DE" sz="2160" dirty="0" err="1">
                <a:solidFill>
                  <a:srgbClr val="000000"/>
                </a:solidFill>
                <a:latin typeface="Calibri" pitchFamily="34" charset="0"/>
              </a:rPr>
              <a:t>efficiente</a:t>
            </a:r>
            <a:r>
              <a:rPr lang="de-DE" sz="2160" dirty="0">
                <a:solidFill>
                  <a:srgbClr val="000000"/>
                </a:solidFill>
                <a:latin typeface="Calibri" pitchFamily="34" charset="0"/>
              </a:rPr>
              <a:t>.</a:t>
            </a:r>
          </a:p>
          <a:p>
            <a:pPr marL="342900" indent="-342900" defTabSz="1097280" eaLnBrk="0" fontAlgn="base" hangingPunct="0">
              <a:spcBef>
                <a:spcPct val="0"/>
              </a:spcBef>
              <a:spcAft>
                <a:spcPct val="0"/>
              </a:spcAft>
              <a:buFont typeface="Arial" panose="020B0604020202020204" pitchFamily="34" charset="0"/>
              <a:buChar char="•"/>
            </a:pPr>
            <a:r>
              <a:rPr lang="de-DE" sz="2160" dirty="0">
                <a:solidFill>
                  <a:srgbClr val="000000"/>
                </a:solidFill>
                <a:latin typeface="Calibri" pitchFamily="34" charset="0"/>
              </a:rPr>
              <a:t>Vulnerabile </a:t>
            </a:r>
            <a:r>
              <a:rPr lang="de-DE" sz="2160" dirty="0" err="1">
                <a:solidFill>
                  <a:srgbClr val="000000"/>
                </a:solidFill>
                <a:latin typeface="Calibri" pitchFamily="34" charset="0"/>
              </a:rPr>
              <a:t>a </a:t>
            </a:r>
            <a:r>
              <a:rPr lang="de-DE" sz="2160" dirty="0" err="1">
                <a:solidFill>
                  <a:srgbClr val="000000"/>
                </a:solidFill>
                <a:latin typeface="Calibri" pitchFamily="34" charset="0"/>
              </a:rPr>
              <a:t>pregiudizi </a:t>
            </a:r>
            <a:r>
              <a:rPr lang="de-DE" sz="2160" dirty="0" err="1">
                <a:solidFill>
                  <a:srgbClr val="000000"/>
                </a:solidFill>
                <a:latin typeface="Calibri" pitchFamily="34" charset="0"/>
              </a:rPr>
              <a:t>quali </a:t>
            </a:r>
            <a:r>
              <a:rPr lang="de-DE" sz="2160" dirty="0" err="1">
                <a:solidFill>
                  <a:srgbClr val="000000"/>
                </a:solidFill>
                <a:latin typeface="Calibri" pitchFamily="34" charset="0"/>
              </a:rPr>
              <a:t>l'ancoraggio </a:t>
            </a:r>
            <a:r>
              <a:rPr lang="de-DE" sz="2160" dirty="0">
                <a:solidFill>
                  <a:srgbClr val="000000"/>
                </a:solidFill>
                <a:latin typeface="Calibri" pitchFamily="34" charset="0"/>
              </a:rPr>
              <a:t>e </a:t>
            </a:r>
            <a:r>
              <a:rPr lang="de-DE" sz="2160" dirty="0">
                <a:solidFill>
                  <a:srgbClr val="000000"/>
                </a:solidFill>
                <a:latin typeface="Calibri" pitchFamily="34" charset="0"/>
              </a:rPr>
              <a:t>il bias </a:t>
            </a:r>
            <a:r>
              <a:rPr lang="de-DE" sz="2160" dirty="0" err="1">
                <a:solidFill>
                  <a:srgbClr val="000000"/>
                </a:solidFill>
                <a:latin typeface="Calibri" pitchFamily="34" charset="0"/>
              </a:rPr>
              <a:t>di conferma</a:t>
            </a:r>
            <a:r>
              <a:rPr lang="de-DE" sz="2160" dirty="0">
                <a:solidFill>
                  <a:srgbClr val="000000"/>
                </a:solidFill>
                <a:latin typeface="Calibri" pitchFamily="34" charset="0"/>
              </a:rPr>
              <a:t>.</a:t>
            </a:r>
          </a:p>
          <a:p>
            <a:pPr defTabSz="1097280" eaLnBrk="0" fontAlgn="base" hangingPunct="0">
              <a:spcBef>
                <a:spcPct val="0"/>
              </a:spcBef>
              <a:spcAft>
                <a:spcPct val="0"/>
              </a:spcAft>
            </a:pPr>
            <a:endParaRPr lang="nb-NO" sz="2160" dirty="0">
              <a:solidFill>
                <a:srgbClr val="000000"/>
              </a:solidFill>
              <a:latin typeface="Calibri" pitchFamily="34" charset="0"/>
            </a:endParaRPr>
          </a:p>
        </p:txBody>
      </p:sp>
      <p:grpSp>
        <p:nvGrpSpPr>
          <p:cNvPr id="8" name="Gruppe 7"/>
          <p:cNvGrpSpPr/>
          <p:nvPr/>
        </p:nvGrpSpPr>
        <p:grpSpPr>
          <a:xfrm rot="10800000">
            <a:off x="4277153" y="1317404"/>
            <a:ext cx="5581572" cy="751968"/>
            <a:chOff x="3564294" y="3214396"/>
            <a:chExt cx="4651310" cy="626640"/>
          </a:xfrm>
        </p:grpSpPr>
        <p:sp>
          <p:nvSpPr>
            <p:cNvPr id="10" name="Venstrebuet pil 9"/>
            <p:cNvSpPr/>
            <p:nvPr/>
          </p:nvSpPr>
          <p:spPr>
            <a:xfrm rot="5400000">
              <a:off x="4666861" y="2382417"/>
              <a:ext cx="597159" cy="226111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000000"/>
                </a:solidFill>
                <a:latin typeface="Verdana"/>
              </a:endParaRPr>
            </a:p>
          </p:txBody>
        </p:sp>
        <p:sp>
          <p:nvSpPr>
            <p:cNvPr id="11" name="Venstrebuet pil 10"/>
            <p:cNvSpPr/>
            <p:nvPr/>
          </p:nvSpPr>
          <p:spPr>
            <a:xfrm rot="5400000">
              <a:off x="5591369" y="1216802"/>
              <a:ext cx="597159" cy="465131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000000"/>
                </a:solidFill>
                <a:latin typeface="Verdana"/>
              </a:endParaRPr>
            </a:p>
          </p:txBody>
        </p:sp>
      </p:grpSp>
      <p:sp>
        <p:nvSpPr>
          <p:cNvPr id="3" name="TekstSylinder 2"/>
          <p:cNvSpPr txBox="1"/>
          <p:nvPr/>
        </p:nvSpPr>
        <p:spPr>
          <a:xfrm>
            <a:off x="9997364" y="1267018"/>
            <a:ext cx="2742634" cy="4247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1097280" eaLnBrk="0" fontAlgn="base" hangingPunct="0">
              <a:spcBef>
                <a:spcPct val="0"/>
              </a:spcBef>
              <a:spcAft>
                <a:spcPct val="0"/>
              </a:spcAft>
            </a:pPr>
            <a:r>
              <a:rPr lang="de-DE" sz="2160" dirty="0">
                <a:solidFill>
                  <a:srgbClr val="FFFFFF"/>
                </a:solidFill>
                <a:latin typeface="Verdana"/>
              </a:rPr>
              <a:t>basato sui dati/ BU</a:t>
            </a:r>
            <a:endParaRPr lang="nb-NO" sz="2160" dirty="0">
              <a:solidFill>
                <a:srgbClr val="FFFFFF"/>
              </a:solidFill>
              <a:latin typeface="Verdana"/>
            </a:endParaRPr>
          </a:p>
        </p:txBody>
      </p:sp>
      <p:sp>
        <p:nvSpPr>
          <p:cNvPr id="12" name="TekstSylinder 11"/>
          <p:cNvSpPr txBox="1"/>
          <p:nvPr/>
        </p:nvSpPr>
        <p:spPr>
          <a:xfrm>
            <a:off x="7802805" y="4991922"/>
            <a:ext cx="2488526" cy="4247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defTabSz="1097280" eaLnBrk="0" fontAlgn="base" hangingPunct="0">
              <a:spcBef>
                <a:spcPct val="0"/>
              </a:spcBef>
              <a:spcAft>
                <a:spcPct val="0"/>
              </a:spcAft>
            </a:pPr>
            <a:r>
              <a:rPr lang="de-DE" sz="2160" dirty="0">
                <a:solidFill>
                  <a:srgbClr val="FFFFFF"/>
                </a:solidFill>
                <a:latin typeface="Verdana"/>
              </a:rPr>
              <a:t>orientato agli obiettivi/ TD</a:t>
            </a:r>
            <a:endParaRPr lang="nb-NO" sz="2160" dirty="0">
              <a:solidFill>
                <a:srgbClr val="FFFFFF"/>
              </a:solidFill>
              <a:latin typeface="Verdana"/>
            </a:endParaRPr>
          </a:p>
        </p:txBody>
      </p:sp>
      <p:sp>
        <p:nvSpPr>
          <p:cNvPr id="13" name="Pil ned 12"/>
          <p:cNvSpPr/>
          <p:nvPr/>
        </p:nvSpPr>
        <p:spPr>
          <a:xfrm>
            <a:off x="6820677" y="4926563"/>
            <a:ext cx="793102" cy="7053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Tree>
    <p:extLst>
      <p:ext uri="{BB962C8B-B14F-4D97-AF65-F5344CB8AC3E}">
        <p14:creationId xmlns:p14="http://schemas.microsoft.com/office/powerpoint/2010/main" val="392816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1"/>
            <a:ext cx="12618720" cy="894262"/>
          </a:xfrm>
        </p:spPr>
        <p:txBody>
          <a:bodyPr/>
          <a:lstStyle/>
          <a:p>
            <a:r>
              <a:rPr lang="de-DE" dirty="0" err="1"/>
              <a:t>Fattori </a:t>
            </a:r>
            <a:r>
              <a:rPr lang="de-DE" dirty="0" err="1"/>
              <a:t>che influenzano </a:t>
            </a:r>
            <a:r>
              <a:rPr lang="de-DE" dirty="0"/>
              <a:t>la SA nei </a:t>
            </a:r>
            <a:r>
              <a:rPr lang="de-DE" dirty="0" err="1"/>
              <a:t>principianti </a:t>
            </a:r>
            <a:r>
              <a:rPr lang="de-DE" dirty="0"/>
              <a:t>e </a:t>
            </a:r>
            <a:r>
              <a:rPr lang="de-DE" dirty="0" err="1"/>
              <a:t>negli esperti</a:t>
            </a:r>
            <a:endParaRPr lang="nb-NO" dirty="0"/>
          </a:p>
        </p:txBody>
      </p:sp>
      <p:sp>
        <p:nvSpPr>
          <p:cNvPr id="5" name="Pil mot venstre og høyre 4"/>
          <p:cNvSpPr/>
          <p:nvPr/>
        </p:nvSpPr>
        <p:spPr>
          <a:xfrm>
            <a:off x="3784497" y="3840480"/>
            <a:ext cx="6594877" cy="17578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r>
              <a:rPr lang="de-DE" sz="2160" dirty="0" err="1">
                <a:solidFill>
                  <a:srgbClr val="FFFFFF"/>
                </a:solidFill>
                <a:latin typeface="Verdana"/>
              </a:rPr>
              <a:t>Principiante </a:t>
            </a:r>
            <a:r>
              <a:rPr lang="de-DE" sz="2160" dirty="0">
                <a:solidFill>
                  <a:srgbClr val="FFFFFF"/>
                </a:solidFill>
                <a:latin typeface="Verdana"/>
              </a:rPr>
              <a:t>                               Esperto                                                     </a:t>
            </a:r>
            <a:endParaRPr lang="nb-NO" sz="2160" dirty="0">
              <a:solidFill>
                <a:srgbClr val="FFFFFF"/>
              </a:solidFill>
              <a:latin typeface="Verdana"/>
            </a:endParaRPr>
          </a:p>
        </p:txBody>
      </p:sp>
      <p:sp>
        <p:nvSpPr>
          <p:cNvPr id="6" name="TekstSylinder 5"/>
          <p:cNvSpPr txBox="1"/>
          <p:nvPr/>
        </p:nvSpPr>
        <p:spPr>
          <a:xfrm>
            <a:off x="274321" y="4331625"/>
            <a:ext cx="3660865" cy="757130"/>
          </a:xfrm>
          <a:prstGeom prst="rect">
            <a:avLst/>
          </a:prstGeom>
          <a:noFill/>
        </p:spPr>
        <p:txBody>
          <a:bodyPr wrap="square" rtlCol="0">
            <a:spAutoFit/>
          </a:bodyPr>
          <a:lstStyle/>
          <a:p>
            <a:pPr defTabSz="1097280" eaLnBrk="0" fontAlgn="base" hangingPunct="0">
              <a:spcBef>
                <a:spcPct val="0"/>
              </a:spcBef>
              <a:spcAft>
                <a:spcPct val="0"/>
              </a:spcAft>
            </a:pPr>
            <a:r>
              <a:rPr lang="de-DE" sz="2160" dirty="0">
                <a:solidFill>
                  <a:srgbClr val="000000"/>
                </a:solidFill>
                <a:latin typeface="Calibri" pitchFamily="34" charset="0"/>
              </a:rPr>
              <a:t>La SA </a:t>
            </a:r>
            <a:r>
              <a:rPr lang="de-DE" sz="2160" dirty="0" err="1">
                <a:solidFill>
                  <a:srgbClr val="000000"/>
                </a:solidFill>
                <a:latin typeface="Calibri" pitchFamily="34" charset="0"/>
              </a:rPr>
              <a:t>è </a:t>
            </a:r>
            <a:r>
              <a:rPr lang="de-DE" sz="2160" dirty="0" err="1">
                <a:solidFill>
                  <a:srgbClr val="000000"/>
                </a:solidFill>
                <a:latin typeface="Calibri" pitchFamily="34" charset="0"/>
              </a:rPr>
              <a:t>impegnativa</a:t>
            </a:r>
            <a:r>
              <a:rPr lang="de-DE" sz="2160" dirty="0">
                <a:solidFill>
                  <a:srgbClr val="000000"/>
                </a:solidFill>
                <a:latin typeface="Calibri" pitchFamily="34" charset="0"/>
              </a:rPr>
              <a:t>, </a:t>
            </a:r>
            <a:r>
              <a:rPr lang="de-DE" sz="2160" dirty="0" err="1">
                <a:solidFill>
                  <a:srgbClr val="000000"/>
                </a:solidFill>
                <a:latin typeface="Calibri" pitchFamily="34" charset="0"/>
              </a:rPr>
              <a:t>spesso </a:t>
            </a:r>
            <a:r>
              <a:rPr lang="de-DE" sz="2160" dirty="0" err="1">
                <a:solidFill>
                  <a:srgbClr val="000000"/>
                </a:solidFill>
                <a:latin typeface="Calibri" pitchFamily="34" charset="0"/>
              </a:rPr>
              <a:t>incompleta </a:t>
            </a:r>
            <a:r>
              <a:rPr lang="de-DE" sz="2160" dirty="0">
                <a:solidFill>
                  <a:srgbClr val="000000"/>
                </a:solidFill>
                <a:latin typeface="Calibri" pitchFamily="34" charset="0"/>
              </a:rPr>
              <a:t>ed </a:t>
            </a:r>
            <a:r>
              <a:rPr lang="de-DE" sz="2160" dirty="0" err="1">
                <a:solidFill>
                  <a:srgbClr val="000000"/>
                </a:solidFill>
                <a:latin typeface="Calibri" pitchFamily="34" charset="0"/>
              </a:rPr>
              <a:t>errata</a:t>
            </a:r>
            <a:endParaRPr lang="nb-NO" sz="2160" dirty="0">
              <a:solidFill>
                <a:srgbClr val="000000"/>
              </a:solidFill>
              <a:latin typeface="Calibri" pitchFamily="34" charset="0"/>
            </a:endParaRPr>
          </a:p>
        </p:txBody>
      </p:sp>
      <p:sp>
        <p:nvSpPr>
          <p:cNvPr id="7" name="TekstSylinder 6"/>
          <p:cNvSpPr txBox="1"/>
          <p:nvPr/>
        </p:nvSpPr>
        <p:spPr>
          <a:xfrm>
            <a:off x="9695440" y="4165425"/>
            <a:ext cx="4934960" cy="1089529"/>
          </a:xfrm>
          <a:prstGeom prst="rect">
            <a:avLst/>
          </a:prstGeom>
          <a:noFill/>
        </p:spPr>
        <p:txBody>
          <a:bodyPr wrap="square" rtlCol="0">
            <a:spAutoFit/>
          </a:bodyPr>
          <a:lstStyle/>
          <a:p>
            <a:pPr algn="r" defTabSz="1097280" eaLnBrk="0" fontAlgn="base" hangingPunct="0">
              <a:spcBef>
                <a:spcPct val="0"/>
              </a:spcBef>
              <a:spcAft>
                <a:spcPct val="0"/>
              </a:spcAft>
            </a:pPr>
            <a:r>
              <a:rPr lang="de-DE" sz="2160" dirty="0">
                <a:solidFill>
                  <a:srgbClr val="000000"/>
                </a:solidFill>
                <a:latin typeface="Calibri" pitchFamily="34" charset="0"/>
              </a:rPr>
              <a:t>La SA </a:t>
            </a:r>
            <a:r>
              <a:rPr lang="de-DE" sz="2160" dirty="0" err="1">
                <a:solidFill>
                  <a:srgbClr val="000000"/>
                </a:solidFill>
                <a:latin typeface="Calibri" pitchFamily="34" charset="0"/>
              </a:rPr>
              <a:t>è </a:t>
            </a:r>
            <a:r>
              <a:rPr lang="de-DE" sz="2160" dirty="0">
                <a:solidFill>
                  <a:srgbClr val="000000"/>
                </a:solidFill>
                <a:latin typeface="Calibri" pitchFamily="34" charset="0"/>
              </a:rPr>
              <a:t>veloce, </a:t>
            </a:r>
            <a:r>
              <a:rPr lang="de-DE" sz="2160" dirty="0" err="1">
                <a:solidFill>
                  <a:srgbClr val="000000"/>
                </a:solidFill>
                <a:latin typeface="Calibri" pitchFamily="34" charset="0"/>
              </a:rPr>
              <a:t>può </a:t>
            </a:r>
            <a:r>
              <a:rPr lang="de-DE" sz="2160" dirty="0" err="1">
                <a:solidFill>
                  <a:srgbClr val="000000"/>
                </a:solidFill>
                <a:latin typeface="Calibri" pitchFamily="34" charset="0"/>
              </a:rPr>
              <a:t>essere </a:t>
            </a:r>
            <a:r>
              <a:rPr lang="de-DE" sz="2160" dirty="0" err="1">
                <a:solidFill>
                  <a:srgbClr val="000000"/>
                </a:solidFill>
                <a:latin typeface="Calibri" pitchFamily="34" charset="0"/>
              </a:rPr>
              <a:t>facile</a:t>
            </a:r>
            <a:r>
              <a:rPr lang="de-DE" sz="2160" dirty="0">
                <a:solidFill>
                  <a:srgbClr val="000000"/>
                </a:solidFill>
                <a:latin typeface="Calibri" pitchFamily="34" charset="0"/>
              </a:rPr>
              <a:t>, </a:t>
            </a:r>
            <a:r>
              <a:rPr lang="de-DE" sz="2160" dirty="0" err="1">
                <a:solidFill>
                  <a:srgbClr val="000000"/>
                </a:solidFill>
                <a:latin typeface="Calibri" pitchFamily="34" charset="0"/>
              </a:rPr>
              <a:t>più </a:t>
            </a:r>
            <a:r>
              <a:rPr lang="de-DE" sz="2160" dirty="0" err="1">
                <a:solidFill>
                  <a:srgbClr val="000000"/>
                </a:solidFill>
                <a:latin typeface="Calibri" pitchFamily="34" charset="0"/>
              </a:rPr>
              <a:t>completa</a:t>
            </a:r>
            <a:r>
              <a:rPr lang="de-DE" sz="2160" dirty="0">
                <a:solidFill>
                  <a:srgbClr val="000000"/>
                </a:solidFill>
                <a:latin typeface="Calibri" pitchFamily="34" charset="0"/>
              </a:rPr>
              <a:t>, </a:t>
            </a:r>
            <a:r>
              <a:rPr lang="de-DE" sz="2160" dirty="0" err="1">
                <a:solidFill>
                  <a:srgbClr val="000000"/>
                </a:solidFill>
                <a:latin typeface="Calibri" pitchFamily="34" charset="0"/>
              </a:rPr>
              <a:t>con maggiore </a:t>
            </a:r>
            <a:r>
              <a:rPr lang="de-DE" sz="2160" dirty="0" err="1">
                <a:solidFill>
                  <a:srgbClr val="000000"/>
                </a:solidFill>
                <a:latin typeface="Calibri" pitchFamily="34" charset="0"/>
              </a:rPr>
              <a:t>comprensione </a:t>
            </a:r>
            <a:r>
              <a:rPr lang="de-DE" sz="2160" dirty="0">
                <a:solidFill>
                  <a:srgbClr val="000000"/>
                </a:solidFill>
                <a:latin typeface="Calibri" pitchFamily="34" charset="0"/>
              </a:rPr>
              <a:t>e </a:t>
            </a:r>
            <a:r>
              <a:rPr lang="de-DE" sz="2160" dirty="0" err="1">
                <a:solidFill>
                  <a:srgbClr val="000000"/>
                </a:solidFill>
                <a:latin typeface="Calibri" pitchFamily="34" charset="0"/>
              </a:rPr>
              <a:t>proiezione</a:t>
            </a:r>
            <a:endParaRPr lang="nb-NO" sz="2160" dirty="0">
              <a:solidFill>
                <a:srgbClr val="000000"/>
              </a:solidFill>
              <a:latin typeface="Calibri" pitchFamily="34" charset="0"/>
            </a:endParaRPr>
          </a:p>
        </p:txBody>
      </p:sp>
      <p:sp>
        <p:nvSpPr>
          <p:cNvPr id="8" name="TekstSylinder 7"/>
          <p:cNvSpPr txBox="1"/>
          <p:nvPr/>
        </p:nvSpPr>
        <p:spPr>
          <a:xfrm>
            <a:off x="628650" y="5598367"/>
            <a:ext cx="4510372" cy="757130"/>
          </a:xfrm>
          <a:prstGeom prst="rect">
            <a:avLst/>
          </a:prstGeom>
          <a:noFill/>
        </p:spPr>
        <p:txBody>
          <a:bodyPr wrap="square" rtlCol="0">
            <a:spAutoFit/>
          </a:bodyPr>
          <a:lstStyle/>
          <a:p>
            <a:pPr marL="342900" indent="-342900" defTabSz="1097280" eaLnBrk="0" fontAlgn="base" hangingPunct="0">
              <a:spcBef>
                <a:spcPct val="0"/>
              </a:spcBef>
              <a:spcAft>
                <a:spcPct val="0"/>
              </a:spcAft>
              <a:buFont typeface="Arial" panose="020B0604020202020204" pitchFamily="34" charset="0"/>
              <a:buChar char="•"/>
            </a:pPr>
            <a:r>
              <a:rPr lang="de-DE" sz="2160" b="1" dirty="0" err="1">
                <a:solidFill>
                  <a:srgbClr val="000000"/>
                </a:solidFill>
                <a:latin typeface="Calibri" pitchFamily="34" charset="0"/>
              </a:rPr>
              <a:t>Attenzione</a:t>
            </a:r>
            <a:r>
              <a:rPr lang="de-DE" sz="2160" b="1" dirty="0">
                <a:solidFill>
                  <a:srgbClr val="000000"/>
                </a:solidFill>
                <a:latin typeface="Calibri" pitchFamily="34" charset="0"/>
              </a:rPr>
              <a:t> limitata</a:t>
            </a:r>
            <a:endParaRPr lang="de-DE" sz="2160" b="1" dirty="0">
              <a:solidFill>
                <a:srgbClr val="000000"/>
              </a:solidFill>
              <a:latin typeface="Calibri" pitchFamily="34" charset="0"/>
            </a:endParaRPr>
          </a:p>
          <a:p>
            <a:pPr marL="342900" indent="-342900" defTabSz="1097280" eaLnBrk="0" fontAlgn="base" hangingPunct="0">
              <a:spcBef>
                <a:spcPct val="0"/>
              </a:spcBef>
              <a:spcAft>
                <a:spcPct val="0"/>
              </a:spcAft>
              <a:buFont typeface="Arial" panose="020B0604020202020204" pitchFamily="34" charset="0"/>
              <a:buChar char="•"/>
            </a:pPr>
            <a:r>
              <a:rPr lang="de-DE" sz="2160" b="1" dirty="0" err="1">
                <a:solidFill>
                  <a:srgbClr val="000000"/>
                </a:solidFill>
                <a:latin typeface="Calibri" pitchFamily="34" charset="0"/>
              </a:rPr>
              <a:t>Memoria </a:t>
            </a:r>
            <a:r>
              <a:rPr lang="de-DE" sz="2160" b="1" dirty="0" err="1">
                <a:solidFill>
                  <a:srgbClr val="000000"/>
                </a:solidFill>
                <a:latin typeface="Calibri" pitchFamily="34" charset="0"/>
              </a:rPr>
              <a:t>di lavoro</a:t>
            </a:r>
            <a:r>
              <a:rPr lang="de-DE" sz="2160" b="1" dirty="0">
                <a:solidFill>
                  <a:srgbClr val="000000"/>
                </a:solidFill>
                <a:latin typeface="Calibri" pitchFamily="34" charset="0"/>
              </a:rPr>
              <a:t> limitata</a:t>
            </a:r>
            <a:endParaRPr lang="nb-NO" sz="2160" b="1" dirty="0">
              <a:solidFill>
                <a:srgbClr val="000000"/>
              </a:solidFill>
              <a:latin typeface="Calibri" pitchFamily="34" charset="0"/>
            </a:endParaRPr>
          </a:p>
        </p:txBody>
      </p:sp>
      <p:sp>
        <p:nvSpPr>
          <p:cNvPr id="9" name="TekstSylinder 8"/>
          <p:cNvSpPr txBox="1"/>
          <p:nvPr/>
        </p:nvSpPr>
        <p:spPr>
          <a:xfrm>
            <a:off x="8992780" y="5835311"/>
            <a:ext cx="5612627" cy="1274195"/>
          </a:xfrm>
          <a:prstGeom prst="rect">
            <a:avLst/>
          </a:prstGeom>
          <a:noFill/>
        </p:spPr>
        <p:txBody>
          <a:bodyPr wrap="none" rtlCol="0">
            <a:spAutoFit/>
          </a:bodyPr>
          <a:lstStyle/>
          <a:p>
            <a:pPr marL="342900" indent="-342900" defTabSz="1097280" eaLnBrk="0" fontAlgn="base" hangingPunct="0">
              <a:spcBef>
                <a:spcPct val="0"/>
              </a:spcBef>
              <a:spcAft>
                <a:spcPct val="0"/>
              </a:spcAft>
              <a:buFont typeface="Arial" panose="020B0604020202020204" pitchFamily="34" charset="0"/>
              <a:buChar char="•"/>
            </a:pPr>
            <a:r>
              <a:rPr lang="de-DE" sz="1920" dirty="0">
                <a:solidFill>
                  <a:srgbClr val="000000"/>
                </a:solidFill>
                <a:latin typeface="Calibri" pitchFamily="34" charset="0"/>
              </a:rPr>
              <a:t>Schema </a:t>
            </a:r>
            <a:r>
              <a:rPr lang="de-DE" sz="1920" dirty="0" err="1">
                <a:solidFill>
                  <a:srgbClr val="000000"/>
                </a:solidFill>
                <a:latin typeface="Calibri" pitchFamily="34" charset="0"/>
              </a:rPr>
              <a:t>di </a:t>
            </a:r>
            <a:r>
              <a:rPr lang="de-DE" sz="1920" dirty="0" err="1">
                <a:solidFill>
                  <a:srgbClr val="000000"/>
                </a:solidFill>
                <a:latin typeface="Calibri" pitchFamily="34" charset="0"/>
              </a:rPr>
              <a:t>situazioni </a:t>
            </a:r>
            <a:r>
              <a:rPr lang="de-DE" sz="1920" dirty="0" err="1">
                <a:solidFill>
                  <a:srgbClr val="000000"/>
                </a:solidFill>
                <a:latin typeface="Calibri" pitchFamily="34" charset="0"/>
              </a:rPr>
              <a:t>prototipiche</a:t>
            </a:r>
            <a:endParaRPr lang="de-DE" sz="1920" dirty="0">
              <a:solidFill>
                <a:srgbClr val="000000"/>
              </a:solidFill>
              <a:latin typeface="Calibri" pitchFamily="34" charset="0"/>
            </a:endParaRPr>
          </a:p>
          <a:p>
            <a:pPr marL="342900" indent="-342900" defTabSz="1097280" eaLnBrk="0" fontAlgn="base" hangingPunct="0">
              <a:spcBef>
                <a:spcPct val="0"/>
              </a:spcBef>
              <a:spcAft>
                <a:spcPct val="0"/>
              </a:spcAft>
              <a:buFont typeface="Arial" panose="020B0604020202020204" pitchFamily="34" charset="0"/>
              <a:buChar char="•"/>
            </a:pPr>
            <a:r>
              <a:rPr lang="de-DE" sz="1920" dirty="0" err="1">
                <a:solidFill>
                  <a:srgbClr val="000000"/>
                </a:solidFill>
                <a:latin typeface="Calibri" pitchFamily="34" charset="0"/>
              </a:rPr>
              <a:t>Modelli</a:t>
            </a:r>
            <a:r>
              <a:rPr lang="de-DE" sz="1920" dirty="0">
                <a:solidFill>
                  <a:srgbClr val="000000"/>
                </a:solidFill>
                <a:latin typeface="Calibri" pitchFamily="34" charset="0"/>
              </a:rPr>
              <a:t> mentali </a:t>
            </a:r>
            <a:r>
              <a:rPr lang="de-DE" sz="1920" dirty="0" err="1">
                <a:solidFill>
                  <a:srgbClr val="000000"/>
                </a:solidFill>
                <a:latin typeface="Calibri" pitchFamily="34" charset="0"/>
              </a:rPr>
              <a:t>del </a:t>
            </a:r>
            <a:r>
              <a:rPr lang="de-DE" sz="1920" dirty="0" err="1">
                <a:solidFill>
                  <a:srgbClr val="000000"/>
                </a:solidFill>
                <a:latin typeface="Calibri" pitchFamily="34" charset="0"/>
              </a:rPr>
              <a:t>dominio</a:t>
            </a:r>
            <a:endParaRPr lang="de-DE" sz="1920" dirty="0">
              <a:solidFill>
                <a:srgbClr val="000000"/>
              </a:solidFill>
              <a:latin typeface="Calibri" pitchFamily="34" charset="0"/>
            </a:endParaRPr>
          </a:p>
          <a:p>
            <a:pPr marL="342900" indent="-342900" defTabSz="1097280" eaLnBrk="0" fontAlgn="base" hangingPunct="0">
              <a:spcBef>
                <a:spcPct val="0"/>
              </a:spcBef>
              <a:spcAft>
                <a:spcPct val="0"/>
              </a:spcAft>
              <a:buFont typeface="Arial" panose="020B0604020202020204" pitchFamily="34" charset="0"/>
              <a:buChar char="•"/>
            </a:pPr>
            <a:r>
              <a:rPr lang="de-DE" sz="1920" dirty="0" err="1">
                <a:solidFill>
                  <a:srgbClr val="000000"/>
                </a:solidFill>
                <a:latin typeface="Calibri" pitchFamily="34" charset="0"/>
              </a:rPr>
              <a:t>Automaticità </a:t>
            </a:r>
            <a:r>
              <a:rPr lang="de-DE" sz="1920" dirty="0" err="1">
                <a:solidFill>
                  <a:srgbClr val="000000"/>
                </a:solidFill>
                <a:latin typeface="Calibri" pitchFamily="34" charset="0"/>
              </a:rPr>
              <a:t>dei </a:t>
            </a:r>
            <a:r>
              <a:rPr lang="de-DE" sz="1920" dirty="0" err="1">
                <a:solidFill>
                  <a:srgbClr val="000000"/>
                </a:solidFill>
                <a:latin typeface="Calibri" pitchFamily="34" charset="0"/>
              </a:rPr>
              <a:t>processi</a:t>
            </a:r>
            <a:endParaRPr lang="de-DE" sz="1920" dirty="0">
              <a:solidFill>
                <a:srgbClr val="000000"/>
              </a:solidFill>
              <a:latin typeface="Calibri" pitchFamily="34" charset="0"/>
            </a:endParaRPr>
          </a:p>
          <a:p>
            <a:pPr marL="342900" indent="-342900" defTabSz="1097280" eaLnBrk="0" fontAlgn="base" hangingPunct="0">
              <a:spcBef>
                <a:spcPct val="0"/>
              </a:spcBef>
              <a:spcAft>
                <a:spcPct val="0"/>
              </a:spcAft>
              <a:buFont typeface="Arial" panose="020B0604020202020204" pitchFamily="34" charset="0"/>
              <a:buChar char="•"/>
            </a:pPr>
            <a:r>
              <a:rPr lang="de-DE" sz="1920" dirty="0" err="1">
                <a:solidFill>
                  <a:srgbClr val="000000"/>
                </a:solidFill>
                <a:latin typeface="Calibri" pitchFamily="34" charset="0"/>
              </a:rPr>
              <a:t>Competenze </a:t>
            </a:r>
            <a:r>
              <a:rPr lang="de-DE" sz="1920" dirty="0" err="1">
                <a:solidFill>
                  <a:srgbClr val="000000"/>
                </a:solidFill>
                <a:latin typeface="Calibri" pitchFamily="34" charset="0"/>
              </a:rPr>
              <a:t>acquisite </a:t>
            </a:r>
            <a:r>
              <a:rPr lang="de-DE" sz="1920" dirty="0">
                <a:solidFill>
                  <a:srgbClr val="000000"/>
                </a:solidFill>
                <a:latin typeface="Calibri" pitchFamily="34" charset="0"/>
              </a:rPr>
              <a:t>(ad es. </a:t>
            </a:r>
            <a:r>
              <a:rPr lang="de-DE" sz="1920" dirty="0" err="1">
                <a:solidFill>
                  <a:srgbClr val="000000"/>
                </a:solidFill>
                <a:latin typeface="Calibri" pitchFamily="34" charset="0"/>
              </a:rPr>
              <a:t>modelli </a:t>
            </a:r>
            <a:r>
              <a:rPr lang="de-DE" sz="1920" dirty="0" err="1">
                <a:solidFill>
                  <a:srgbClr val="000000"/>
                </a:solidFill>
                <a:latin typeface="Calibri" pitchFamily="34" charset="0"/>
              </a:rPr>
              <a:t>di scansione</a:t>
            </a:r>
            <a:r>
              <a:rPr lang="de-DE" sz="1920" dirty="0">
                <a:solidFill>
                  <a:srgbClr val="000000"/>
                </a:solidFill>
                <a:latin typeface="Calibri" pitchFamily="34" charset="0"/>
              </a:rPr>
              <a:t>, </a:t>
            </a:r>
            <a:r>
              <a:rPr lang="de-DE" sz="1920" dirty="0" err="1">
                <a:solidFill>
                  <a:srgbClr val="000000"/>
                </a:solidFill>
                <a:latin typeface="Calibri" pitchFamily="34" charset="0"/>
              </a:rPr>
              <a:t>comunicazioni</a:t>
            </a:r>
            <a:r>
              <a:rPr lang="de-DE" sz="1920" dirty="0">
                <a:solidFill>
                  <a:srgbClr val="000000"/>
                </a:solidFill>
                <a:latin typeface="Calibri" pitchFamily="34" charset="0"/>
              </a:rPr>
              <a:t>)</a:t>
            </a:r>
            <a:endParaRPr lang="nb-NO" sz="1920" dirty="0">
              <a:solidFill>
                <a:srgbClr val="000000"/>
              </a:solidFill>
              <a:latin typeface="Calibri" pitchFamily="34" charset="0"/>
            </a:endParaRPr>
          </a:p>
        </p:txBody>
      </p:sp>
    </p:spTree>
    <p:extLst>
      <p:ext uri="{BB962C8B-B14F-4D97-AF65-F5344CB8AC3E}">
        <p14:creationId xmlns:p14="http://schemas.microsoft.com/office/powerpoint/2010/main" val="260025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2394790"/>
            <a:ext cx="6736697" cy="2561718"/>
          </a:xfrm>
          <a:prstGeom prst="rect">
            <a:avLst/>
          </a:prstGeom>
        </p:spPr>
      </p:pic>
      <p:pic>
        <p:nvPicPr>
          <p:cNvPr id="6" name="Bilde 5"/>
          <p:cNvPicPr>
            <a:picLocks noChangeAspect="1"/>
          </p:cNvPicPr>
          <p:nvPr/>
        </p:nvPicPr>
        <p:blipFill>
          <a:blip r:embed="rId4"/>
          <a:stretch>
            <a:fillRect/>
          </a:stretch>
        </p:blipFill>
        <p:spPr>
          <a:xfrm>
            <a:off x="11466799" y="2608839"/>
            <a:ext cx="3163601" cy="3099038"/>
          </a:xfrm>
          <a:prstGeom prst="rect">
            <a:avLst/>
          </a:prstGeom>
        </p:spPr>
      </p:pic>
      <p:pic>
        <p:nvPicPr>
          <p:cNvPr id="7" name="Bild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98031" y="48691"/>
            <a:ext cx="4007435" cy="8219333"/>
          </a:xfrm>
          <a:prstGeom prst="rect">
            <a:avLst/>
          </a:prstGeom>
        </p:spPr>
      </p:pic>
      <p:sp>
        <p:nvSpPr>
          <p:cNvPr id="8" name="Ellipse 7"/>
          <p:cNvSpPr/>
          <p:nvPr/>
        </p:nvSpPr>
        <p:spPr>
          <a:xfrm>
            <a:off x="9797403" y="1634462"/>
            <a:ext cx="470263" cy="5150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ln>
                <a:solidFill>
                  <a:srgbClr val="FF0000"/>
                </a:solidFill>
              </a:ln>
              <a:noFill/>
              <a:latin typeface="Verdana"/>
            </a:endParaRPr>
          </a:p>
        </p:txBody>
      </p:sp>
      <p:sp>
        <p:nvSpPr>
          <p:cNvPr id="2" name="Oval 1">
            <a:extLst>
              <a:ext uri="{FF2B5EF4-FFF2-40B4-BE49-F238E27FC236}">
                <a16:creationId xmlns:a16="http://schemas.microsoft.com/office/drawing/2014/main" id="{280F3254-5F8F-4529-AAFB-89D92A53D26F}"/>
              </a:ext>
            </a:extLst>
          </p:cNvPr>
          <p:cNvSpPr/>
          <p:nvPr/>
        </p:nvSpPr>
        <p:spPr>
          <a:xfrm>
            <a:off x="7315200" y="5460883"/>
            <a:ext cx="3338623" cy="2998381"/>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Tree>
    <p:extLst>
      <p:ext uri="{BB962C8B-B14F-4D97-AF65-F5344CB8AC3E}">
        <p14:creationId xmlns:p14="http://schemas.microsoft.com/office/powerpoint/2010/main" val="173636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500"/>
                            </p:stCondLst>
                            <p:childTnLst>
                              <p:par>
                                <p:cTn id="20" presetID="16" presetClass="entr" presetSubtype="2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8.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0" y="1988820"/>
            <a:ext cx="10972800" cy="3789046"/>
          </a:xfrm>
          <a:prstGeom prst="rect">
            <a:avLst/>
          </a:prstGeom>
        </p:spPr>
      </p:pic>
      <p:pic>
        <p:nvPicPr>
          <p:cNvPr id="22" name="Bilde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28800" y="1988820"/>
            <a:ext cx="10972800" cy="5586062"/>
          </a:xfrm>
          <a:prstGeom prst="rect">
            <a:avLst/>
          </a:prstGeom>
        </p:spPr>
      </p:pic>
      <p:pic>
        <p:nvPicPr>
          <p:cNvPr id="23" name="Bilde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28800" y="1474470"/>
            <a:ext cx="10972800" cy="6100414"/>
          </a:xfrm>
          <a:prstGeom prst="rect">
            <a:avLst/>
          </a:prstGeom>
        </p:spPr>
      </p:pic>
      <p:pic>
        <p:nvPicPr>
          <p:cNvPr id="24" name="Bilde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28800" y="826412"/>
            <a:ext cx="10972800" cy="6748470"/>
          </a:xfrm>
          <a:prstGeom prst="rect">
            <a:avLst/>
          </a:prstGeom>
        </p:spPr>
      </p:pic>
      <p:pic>
        <p:nvPicPr>
          <p:cNvPr id="25" name="Bilde 2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828800" y="634366"/>
            <a:ext cx="10972800" cy="6940516"/>
          </a:xfrm>
          <a:prstGeom prst="rect">
            <a:avLst/>
          </a:prstGeom>
        </p:spPr>
      </p:pic>
      <p:sp>
        <p:nvSpPr>
          <p:cNvPr id="10" name="Tittel 1"/>
          <p:cNvSpPr txBox="1">
            <a:spLocks/>
          </p:cNvSpPr>
          <p:nvPr/>
        </p:nvSpPr>
        <p:spPr>
          <a:xfrm>
            <a:off x="222812" y="108949"/>
            <a:ext cx="13889621" cy="717463"/>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fontAlgn="base">
              <a:spcAft>
                <a:spcPct val="0"/>
              </a:spcAft>
            </a:pPr>
            <a:r>
              <a:rPr lang="en-US" sz="3840" b="1" dirty="0">
                <a:solidFill>
                  <a:srgbClr val="E4067E"/>
                </a:solidFill>
                <a:latin typeface="Helvetica Neue" charset="0"/>
                <a:ea typeface="Helvetica Neue" charset="0"/>
                <a:cs typeface="Helvetica Neue" charset="0"/>
              </a:rPr>
              <a:t>Consapevolezza situazionale e consapevolezza situazionale informatica</a:t>
            </a:r>
            <a:endParaRPr lang="en-US" sz="3840" b="1" dirty="0">
              <a:solidFill>
                <a:srgbClr val="E4067E"/>
              </a:solidFill>
              <a:latin typeface="Verdana"/>
            </a:endParaRPr>
          </a:p>
        </p:txBody>
      </p:sp>
      <p:sp>
        <p:nvSpPr>
          <p:cNvPr id="2" name="TekstSylinder 1"/>
          <p:cNvSpPr txBox="1"/>
          <p:nvPr/>
        </p:nvSpPr>
        <p:spPr>
          <a:xfrm>
            <a:off x="12801600" y="6985042"/>
            <a:ext cx="1342740" cy="646331"/>
          </a:xfrm>
          <a:prstGeom prst="rect">
            <a:avLst/>
          </a:prstGeom>
          <a:noFill/>
        </p:spPr>
        <p:txBody>
          <a:bodyPr wrap="none" rtlCol="0">
            <a:spAutoFit/>
          </a:bodyPr>
          <a:lstStyle/>
          <a:p>
            <a:pPr defTabSz="1097280" eaLnBrk="0" fontAlgn="base" hangingPunct="0">
              <a:spcBef>
                <a:spcPct val="0"/>
              </a:spcBef>
              <a:spcAft>
                <a:spcPct val="0"/>
              </a:spcAft>
            </a:pPr>
            <a:r>
              <a:rPr lang="en-US" sz="1440" i="1" dirty="0">
                <a:solidFill>
                  <a:srgbClr val="000000"/>
                </a:solidFill>
                <a:latin typeface="Helvetica Neue" charset="0"/>
                <a:ea typeface="Helvetica Neue" charset="0"/>
                <a:cs typeface="Helvetica Neue" charset="0"/>
              </a:rPr>
              <a:t>Endsley, 1995</a:t>
            </a:r>
            <a:endParaRPr lang="en-US" sz="1440" i="1" dirty="0">
              <a:solidFill>
                <a:srgbClr val="000000"/>
              </a:solidFill>
              <a:latin typeface="Calibri" pitchFamily="34" charset="0"/>
            </a:endParaRPr>
          </a:p>
          <a:p>
            <a:pPr defTabSz="1097280" eaLnBrk="0" fontAlgn="base" hangingPunct="0">
              <a:spcBef>
                <a:spcPct val="0"/>
              </a:spcBef>
              <a:spcAft>
                <a:spcPct val="0"/>
              </a:spcAft>
            </a:pPr>
            <a:endParaRPr lang="en-US" sz="2160" dirty="0">
              <a:solidFill>
                <a:srgbClr val="000000"/>
              </a:solidFill>
              <a:latin typeface="Calibri" pitchFamily="34" charset="0"/>
            </a:endParaRPr>
          </a:p>
        </p:txBody>
      </p:sp>
      <p:sp>
        <p:nvSpPr>
          <p:cNvPr id="19" name="TekstSylinder 18"/>
          <p:cNvSpPr txBox="1"/>
          <p:nvPr/>
        </p:nvSpPr>
        <p:spPr>
          <a:xfrm>
            <a:off x="12754215" y="7274498"/>
            <a:ext cx="1754006" cy="646331"/>
          </a:xfrm>
          <a:prstGeom prst="rect">
            <a:avLst/>
          </a:prstGeom>
          <a:noFill/>
        </p:spPr>
        <p:txBody>
          <a:bodyPr wrap="none" rtlCol="0">
            <a:spAutoFit/>
          </a:bodyPr>
          <a:lstStyle/>
          <a:p>
            <a:pPr defTabSz="1097280" eaLnBrk="0" fontAlgn="base" hangingPunct="0">
              <a:spcBef>
                <a:spcPct val="0"/>
              </a:spcBef>
              <a:spcAft>
                <a:spcPct val="0"/>
              </a:spcAft>
            </a:pPr>
            <a:r>
              <a:rPr lang="en-US" sz="1440" i="1" dirty="0">
                <a:solidFill>
                  <a:srgbClr val="000000"/>
                </a:solidFill>
                <a:latin typeface="Helvetica Neue" charset="0"/>
                <a:ea typeface="Helvetica Neue" charset="0"/>
                <a:cs typeface="Helvetica Neue" charset="0"/>
              </a:rPr>
              <a:t>Barford et al., 2009</a:t>
            </a:r>
            <a:endParaRPr lang="en-US" sz="1440" i="1" dirty="0">
              <a:solidFill>
                <a:srgbClr val="000000"/>
              </a:solidFill>
              <a:latin typeface="Calibri" pitchFamily="34" charset="0"/>
            </a:endParaRPr>
          </a:p>
          <a:p>
            <a:pPr defTabSz="1097280" eaLnBrk="0" fontAlgn="base" hangingPunct="0">
              <a:spcBef>
                <a:spcPct val="0"/>
              </a:spcBef>
              <a:spcAft>
                <a:spcPct val="0"/>
              </a:spcAft>
            </a:pPr>
            <a:endParaRPr lang="en-US" sz="2160" dirty="0">
              <a:solidFill>
                <a:srgbClr val="000000"/>
              </a:solidFill>
              <a:latin typeface="Calibri" pitchFamily="34" charset="0"/>
            </a:endParaRPr>
          </a:p>
        </p:txBody>
      </p:sp>
      <p:sp>
        <p:nvSpPr>
          <p:cNvPr id="26" name="TekstSylinder 25"/>
          <p:cNvSpPr txBox="1"/>
          <p:nvPr/>
        </p:nvSpPr>
        <p:spPr>
          <a:xfrm>
            <a:off x="222813" y="3983632"/>
            <a:ext cx="2870908" cy="535531"/>
          </a:xfrm>
          <a:prstGeom prst="rect">
            <a:avLst/>
          </a:prstGeom>
          <a:noFill/>
        </p:spPr>
        <p:txBody>
          <a:bodyPr wrap="square" rtlCol="0">
            <a:spAutoFit/>
          </a:bodyPr>
          <a:lstStyle/>
          <a:p>
            <a:pPr defTabSz="1097280" eaLnBrk="0" fontAlgn="base" hangingPunct="0">
              <a:spcBef>
                <a:spcPct val="0"/>
              </a:spcBef>
              <a:spcAft>
                <a:spcPct val="0"/>
              </a:spcAft>
            </a:pPr>
            <a:r>
              <a:rPr lang="en-US" sz="1440" dirty="0">
                <a:solidFill>
                  <a:srgbClr val="000000"/>
                </a:solidFill>
                <a:latin typeface="Helvetica Neue" charset="0"/>
                <a:ea typeface="Helvetica Neue" charset="0"/>
                <a:cs typeface="Helvetica Neue" charset="0"/>
              </a:rPr>
              <a:t>CSA: inizia con la percezione degli indicatori di compromissione</a:t>
            </a:r>
          </a:p>
        </p:txBody>
      </p:sp>
      <p:grpSp>
        <p:nvGrpSpPr>
          <p:cNvPr id="11" name="Gruppe 10"/>
          <p:cNvGrpSpPr/>
          <p:nvPr/>
        </p:nvGrpSpPr>
        <p:grpSpPr>
          <a:xfrm>
            <a:off x="332426" y="2078599"/>
            <a:ext cx="4361494" cy="1380881"/>
            <a:chOff x="277022" y="1732166"/>
            <a:chExt cx="3634578" cy="1150734"/>
          </a:xfrm>
        </p:grpSpPr>
        <p:sp>
          <p:nvSpPr>
            <p:cNvPr id="20" name="TekstSylinder 19"/>
            <p:cNvSpPr txBox="1"/>
            <p:nvPr/>
          </p:nvSpPr>
          <p:spPr>
            <a:xfrm>
              <a:off x="277022" y="1732166"/>
              <a:ext cx="2821777" cy="723275"/>
            </a:xfrm>
            <a:prstGeom prst="rect">
              <a:avLst/>
            </a:prstGeom>
            <a:noFill/>
          </p:spPr>
          <p:txBody>
            <a:bodyPr wrap="square" rtlCol="0">
              <a:spAutoFit/>
            </a:bodyPr>
            <a:lstStyle/>
            <a:p>
              <a:pPr defTabSz="1097280" eaLnBrk="0" fontAlgn="base" hangingPunct="0">
                <a:spcBef>
                  <a:spcPct val="0"/>
                </a:spcBef>
                <a:spcAft>
                  <a:spcPct val="0"/>
                </a:spcAft>
              </a:pPr>
              <a:r>
                <a:rPr lang="en-US" sz="1440" dirty="0">
                  <a:solidFill>
                    <a:srgbClr val="000000"/>
                  </a:solidFill>
                  <a:latin typeface="Helvetica Neue" charset="0"/>
                  <a:ea typeface="Helvetica Neue" charset="0"/>
                  <a:cs typeface="Helvetica Neue" charset="0"/>
                </a:rPr>
                <a:t>SA: processi percettivi bottom-up</a:t>
              </a:r>
            </a:p>
            <a:p>
              <a:pPr defTabSz="1097280" eaLnBrk="0" fontAlgn="base" hangingPunct="0">
                <a:spcBef>
                  <a:spcPct val="0"/>
                </a:spcBef>
                <a:spcAft>
                  <a:spcPct val="0"/>
                </a:spcAft>
              </a:pPr>
              <a:r>
                <a:rPr lang="en-US" sz="1440" dirty="0">
                  <a:solidFill>
                    <a:srgbClr val="000000"/>
                  </a:solidFill>
                  <a:latin typeface="Helvetica Neue" charset="0"/>
                  <a:ea typeface="Helvetica Neue" charset="0"/>
                  <a:cs typeface="Helvetica Neue" charset="0"/>
                </a:rPr>
                <a:t>che vanno dal concreto all'astratto</a:t>
              </a:r>
              <a:endParaRPr lang="en-US" sz="1440" dirty="0">
                <a:solidFill>
                  <a:srgbClr val="000000"/>
                </a:solidFill>
                <a:latin typeface="Calibri" pitchFamily="34" charset="0"/>
              </a:endParaRPr>
            </a:p>
            <a:p>
              <a:pPr defTabSz="1097280" eaLnBrk="0" fontAlgn="base" hangingPunct="0">
                <a:spcBef>
                  <a:spcPct val="0"/>
                </a:spcBef>
                <a:spcAft>
                  <a:spcPct val="0"/>
                </a:spcAft>
              </a:pPr>
              <a:endParaRPr lang="en-US" sz="2160" dirty="0">
                <a:solidFill>
                  <a:srgbClr val="000000"/>
                </a:solidFill>
                <a:latin typeface="Calibri" pitchFamily="34" charset="0"/>
              </a:endParaRPr>
            </a:p>
          </p:txBody>
        </p:sp>
        <p:cxnSp>
          <p:nvCxnSpPr>
            <p:cNvPr id="27" name="Rett pil 26"/>
            <p:cNvCxnSpPr/>
            <p:nvPr/>
          </p:nvCxnSpPr>
          <p:spPr>
            <a:xfrm>
              <a:off x="2540000" y="2120900"/>
              <a:ext cx="1371600" cy="76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p:cNvGrpSpPr/>
          <p:nvPr/>
        </p:nvGrpSpPr>
        <p:grpSpPr>
          <a:xfrm>
            <a:off x="332427" y="4454194"/>
            <a:ext cx="2870908" cy="798254"/>
            <a:chOff x="277022" y="3711828"/>
            <a:chExt cx="2392423" cy="665212"/>
          </a:xfrm>
        </p:grpSpPr>
        <p:cxnSp>
          <p:nvCxnSpPr>
            <p:cNvPr id="28" name="Rett pil 27"/>
            <p:cNvCxnSpPr/>
            <p:nvPr/>
          </p:nvCxnSpPr>
          <p:spPr>
            <a:xfrm>
              <a:off x="1687910" y="3950430"/>
              <a:ext cx="509190" cy="4266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kstSylinder 30"/>
            <p:cNvSpPr txBox="1"/>
            <p:nvPr/>
          </p:nvSpPr>
          <p:spPr>
            <a:xfrm>
              <a:off x="277022" y="3711828"/>
              <a:ext cx="2392423" cy="261610"/>
            </a:xfrm>
            <a:prstGeom prst="rect">
              <a:avLst/>
            </a:prstGeom>
            <a:noFill/>
          </p:spPr>
          <p:txBody>
            <a:bodyPr wrap="square" rtlCol="0">
              <a:spAutoFit/>
            </a:bodyPr>
            <a:lstStyle/>
            <a:p>
              <a:pPr marL="205740" indent="-205740" defTabSz="1097280" eaLnBrk="0" fontAlgn="base" hangingPunct="0">
                <a:spcBef>
                  <a:spcPct val="0"/>
                </a:spcBef>
                <a:spcAft>
                  <a:spcPct val="0"/>
                </a:spcAft>
                <a:buFont typeface="Arial" charset="0"/>
                <a:buChar char="•"/>
              </a:pPr>
              <a:r>
                <a:rPr lang="en-US" sz="1440">
                  <a:solidFill>
                    <a:srgbClr val="000000"/>
                  </a:solidFill>
                  <a:latin typeface="Helvetica Neue" charset="0"/>
                  <a:ea typeface="Helvetica Neue" charset="0"/>
                  <a:cs typeface="Helvetica Neue" charset="0"/>
                </a:rPr>
                <a:t>Già </a:t>
              </a:r>
              <a:r>
                <a:rPr lang="en-US" sz="1440" dirty="0">
                  <a:solidFill>
                    <a:srgbClr val="000000"/>
                  </a:solidFill>
                  <a:latin typeface="Helvetica Neue" charset="0"/>
                  <a:ea typeface="Helvetica Neue" charset="0"/>
                  <a:cs typeface="Helvetica Neue" charset="0"/>
                </a:rPr>
                <a:t>astratto </a:t>
              </a:r>
              <a:endParaRPr lang="en-US" sz="2160" dirty="0">
                <a:solidFill>
                  <a:srgbClr val="000000"/>
                </a:solidFill>
                <a:latin typeface="Calibri" pitchFamily="34" charset="0"/>
              </a:endParaRPr>
            </a:p>
          </p:txBody>
        </p:sp>
      </p:grpSp>
      <p:sp>
        <p:nvSpPr>
          <p:cNvPr id="3" name="Explosion: 8 Points 2">
            <a:extLst>
              <a:ext uri="{FF2B5EF4-FFF2-40B4-BE49-F238E27FC236}">
                <a16:creationId xmlns:a16="http://schemas.microsoft.com/office/drawing/2014/main" id="{6E484559-EAF9-5E69-DE76-F957D00C14FB}"/>
              </a:ext>
            </a:extLst>
          </p:cNvPr>
          <p:cNvSpPr/>
          <p:nvPr/>
        </p:nvSpPr>
        <p:spPr>
          <a:xfrm>
            <a:off x="8904942" y="534256"/>
            <a:ext cx="2474717" cy="1991008"/>
          </a:xfrm>
          <a:prstGeom prst="irregularSeal1">
            <a:avLst/>
          </a:prstGeom>
          <a:solidFill>
            <a:srgbClr val="E4067E"/>
          </a:solidFill>
          <a:ln>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nb-NO" sz="2160" dirty="0">
                <a:solidFill>
                  <a:srgbClr val="FFFFFF"/>
                </a:solidFill>
                <a:latin typeface="Verdana"/>
              </a:rPr>
              <a:t>Stress</a:t>
            </a:r>
            <a:endParaRPr lang="et-EE" sz="2160" dirty="0">
              <a:solidFill>
                <a:srgbClr val="FFFFFF"/>
              </a:solidFill>
              <a:latin typeface="Verdana"/>
            </a:endParaRPr>
          </a:p>
        </p:txBody>
      </p:sp>
      <p:sp>
        <p:nvSpPr>
          <p:cNvPr id="4" name="Explosion: 8 Points 3">
            <a:extLst>
              <a:ext uri="{FF2B5EF4-FFF2-40B4-BE49-F238E27FC236}">
                <a16:creationId xmlns:a16="http://schemas.microsoft.com/office/drawing/2014/main" id="{CEC4BD0F-C13B-5BA6-5A9E-4CA73D63D795}"/>
              </a:ext>
            </a:extLst>
          </p:cNvPr>
          <p:cNvSpPr/>
          <p:nvPr/>
        </p:nvSpPr>
        <p:spPr>
          <a:xfrm>
            <a:off x="11604439" y="5071817"/>
            <a:ext cx="2474717" cy="1991008"/>
          </a:xfrm>
          <a:prstGeom prst="irregularSeal1">
            <a:avLst/>
          </a:prstGeom>
          <a:solidFill>
            <a:srgbClr val="E4067E"/>
          </a:solidFill>
          <a:ln>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nb-NO" sz="2160" dirty="0">
                <a:solidFill>
                  <a:srgbClr val="FFFFFF"/>
                </a:solidFill>
                <a:latin typeface="Verdana"/>
              </a:rPr>
              <a:t>Stress</a:t>
            </a:r>
            <a:endParaRPr lang="et-EE" sz="2160" dirty="0">
              <a:solidFill>
                <a:srgbClr val="FFFFFF"/>
              </a:solidFill>
              <a:latin typeface="Verdana"/>
            </a:endParaRPr>
          </a:p>
        </p:txBody>
      </p:sp>
    </p:spTree>
    <p:extLst>
      <p:ext uri="{BB962C8B-B14F-4D97-AF65-F5344CB8AC3E}">
        <p14:creationId xmlns:p14="http://schemas.microsoft.com/office/powerpoint/2010/main" val="60964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down)">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animBg="1"/>
      <p:bldP spid="4" grpId="0" animBg="1"/>
    </p:bldLst>
  </p:timing>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0"/>
            <a:ext cx="12618720" cy="914311"/>
          </a:xfrm>
        </p:spPr>
        <p:txBody>
          <a:bodyPr>
            <a:normAutofit fontScale="90000"/>
          </a:bodyPr>
          <a:lstStyle/>
          <a:p>
            <a:r>
              <a:rPr lang="de-DE" sz="6240" dirty="0"/>
              <a:t>8 </a:t>
            </a:r>
            <a:r>
              <a:rPr lang="de-DE" sz="6240"/>
              <a:t>Altre minacce alla </a:t>
            </a:r>
            <a:r>
              <a:rPr lang="de-DE" sz="6240" dirty="0"/>
              <a:t>SA</a:t>
            </a:r>
            <a:endParaRPr lang="nb-NO" sz="6240" dirty="0"/>
          </a:p>
        </p:txBody>
      </p:sp>
      <p:sp>
        <p:nvSpPr>
          <p:cNvPr id="3" name="Plassholder for innhold 2"/>
          <p:cNvSpPr>
            <a:spLocks noGrp="1"/>
          </p:cNvSpPr>
          <p:nvPr>
            <p:ph sz="half" idx="1"/>
          </p:nvPr>
        </p:nvSpPr>
        <p:spPr>
          <a:xfrm>
            <a:off x="1005841" y="1450078"/>
            <a:ext cx="6190112" cy="5564291"/>
          </a:xfrm>
        </p:spPr>
        <p:txBody>
          <a:bodyPr>
            <a:normAutofit fontScale="92500" lnSpcReduction="20000"/>
          </a:bodyPr>
          <a:lstStyle/>
          <a:p>
            <a:r>
              <a:rPr lang="de-DE" sz="2160" dirty="0" err="1"/>
              <a:t>Tunneling </a:t>
            </a:r>
            <a:r>
              <a:rPr lang="de-DE" sz="2160" dirty="0" err="1"/>
              <a:t>attentivo </a:t>
            </a:r>
            <a:r>
              <a:rPr lang="de-DE" sz="2160" dirty="0"/>
              <a:t>(</a:t>
            </a:r>
            <a:r>
              <a:rPr lang="de-DE" sz="2160" dirty="0" err="1"/>
              <a:t>o </a:t>
            </a:r>
            <a:r>
              <a:rPr lang="de-DE" sz="2160" dirty="0" err="1"/>
              <a:t>restringimento </a:t>
            </a:r>
            <a:r>
              <a:rPr lang="de-DE" sz="2160" dirty="0" err="1"/>
              <a:t>dell'attenzione</a:t>
            </a:r>
            <a:r>
              <a:rPr lang="de-DE" sz="2160" dirty="0"/>
              <a:t>)</a:t>
            </a:r>
          </a:p>
          <a:p>
            <a:pPr lvl="1"/>
            <a:r>
              <a:rPr lang="de-DE" sz="2160" dirty="0"/>
              <a:t>L'attenzione </a:t>
            </a:r>
            <a:r>
              <a:rPr lang="de-DE" sz="2160" dirty="0"/>
              <a:t>non </a:t>
            </a:r>
            <a:r>
              <a:rPr lang="de-DE" sz="2160" dirty="0" err="1"/>
              <a:t>può </a:t>
            </a:r>
            <a:r>
              <a:rPr lang="de-DE" sz="2160" dirty="0" err="1"/>
              <a:t>essere </a:t>
            </a:r>
            <a:r>
              <a:rPr lang="de-DE" sz="2160" dirty="0" err="1"/>
              <a:t>divisa</a:t>
            </a:r>
            <a:r>
              <a:rPr lang="de-DE" sz="2160" dirty="0"/>
              <a:t>.</a:t>
            </a:r>
          </a:p>
          <a:p>
            <a:pPr lvl="1"/>
            <a:r>
              <a:rPr lang="de-DE" sz="2160" dirty="0" err="1"/>
              <a:t>Ci si </a:t>
            </a:r>
            <a:r>
              <a:rPr lang="de-DE" sz="2160" dirty="0" err="1"/>
              <a:t>concentra </a:t>
            </a:r>
            <a:r>
              <a:rPr lang="de-DE" sz="2160" dirty="0"/>
              <a:t>su </a:t>
            </a:r>
            <a:r>
              <a:rPr lang="de-DE" sz="2160" dirty="0" err="1"/>
              <a:t>caratteristiche </a:t>
            </a:r>
            <a:r>
              <a:rPr lang="de-DE" sz="2160" dirty="0" err="1"/>
              <a:t>particolari </a:t>
            </a:r>
            <a:r>
              <a:rPr lang="de-DE" sz="2160" dirty="0"/>
              <a:t>e </a:t>
            </a:r>
            <a:r>
              <a:rPr lang="de-DE" sz="2160" dirty="0" err="1"/>
              <a:t>si trascura </a:t>
            </a:r>
            <a:r>
              <a:rPr lang="de-DE" sz="2160" dirty="0" err="1"/>
              <a:t>involontariamente </a:t>
            </a:r>
            <a:r>
              <a:rPr lang="de-DE" sz="2160" dirty="0" err="1"/>
              <a:t>la scansione</a:t>
            </a:r>
            <a:r>
              <a:rPr lang="de-DE" sz="2160" dirty="0"/>
              <a:t>.</a:t>
            </a:r>
          </a:p>
          <a:p>
            <a:pPr marL="0" indent="0">
              <a:buNone/>
            </a:pPr>
            <a:endParaRPr lang="de-DE" sz="2160" dirty="0"/>
          </a:p>
          <a:p>
            <a:r>
              <a:rPr lang="de-DE" sz="2160" dirty="0" err="1"/>
              <a:t>Trappola </a:t>
            </a:r>
            <a:r>
              <a:rPr lang="de-DE" sz="2160" dirty="0" err="1"/>
              <a:t>della memoria</a:t>
            </a:r>
            <a:r>
              <a:rPr lang="de-DE" sz="2160" dirty="0"/>
              <a:t> necessaria</a:t>
            </a:r>
            <a:endParaRPr lang="de-DE" sz="2160" dirty="0"/>
          </a:p>
          <a:p>
            <a:pPr lvl="1"/>
            <a:r>
              <a:rPr lang="de-DE" sz="2160" dirty="0" err="1"/>
              <a:t>Sovraccarico </a:t>
            </a:r>
            <a:r>
              <a:rPr lang="de-DE" sz="2160" dirty="0" err="1"/>
              <a:t>della memoria</a:t>
            </a:r>
            <a:r>
              <a:rPr lang="de-DE" sz="2160" dirty="0"/>
              <a:t> di lavoro</a:t>
            </a:r>
            <a:r>
              <a:rPr lang="de-DE" sz="2160" dirty="0"/>
              <a:t>.</a:t>
            </a:r>
          </a:p>
          <a:p>
            <a:pPr lvl="1"/>
            <a:r>
              <a:rPr lang="de-DE" sz="2160" dirty="0"/>
              <a:t>In </a:t>
            </a:r>
            <a:r>
              <a:rPr lang="de-DE" sz="2160" dirty="0" err="1"/>
              <a:t>particolare </a:t>
            </a:r>
            <a:r>
              <a:rPr lang="de-DE" sz="2160" dirty="0" err="1"/>
              <a:t>le informazioni </a:t>
            </a:r>
            <a:r>
              <a:rPr lang="de-DE" sz="2160" dirty="0" err="1"/>
              <a:t>uditive</a:t>
            </a:r>
            <a:r>
              <a:rPr lang="de-DE" sz="2160" dirty="0"/>
              <a:t>.</a:t>
            </a:r>
          </a:p>
          <a:p>
            <a:endParaRPr lang="de-DE" sz="2160" dirty="0"/>
          </a:p>
          <a:p>
            <a:r>
              <a:rPr lang="de-DE" sz="2160" dirty="0"/>
              <a:t>Fattori di stress</a:t>
            </a:r>
          </a:p>
          <a:p>
            <a:pPr lvl="1"/>
            <a:r>
              <a:rPr lang="de-DE" sz="2160" dirty="0"/>
              <a:t>Carico di lavoro, </a:t>
            </a:r>
            <a:r>
              <a:rPr lang="de-DE" sz="2160" dirty="0" err="1"/>
              <a:t>ansia</a:t>
            </a:r>
            <a:r>
              <a:rPr lang="de-DE" sz="2160" dirty="0"/>
              <a:t>, </a:t>
            </a:r>
            <a:r>
              <a:rPr lang="de-DE" sz="2160" dirty="0" err="1"/>
              <a:t>affaticamento</a:t>
            </a:r>
            <a:r>
              <a:rPr lang="de-DE" sz="2160" dirty="0"/>
              <a:t>, ecc.</a:t>
            </a:r>
          </a:p>
          <a:p>
            <a:pPr lvl="1"/>
            <a:r>
              <a:rPr lang="de-DE" sz="2160" dirty="0" err="1"/>
              <a:t>Pressione</a:t>
            </a:r>
            <a:r>
              <a:rPr lang="de-DE" sz="2160" dirty="0"/>
              <a:t> temporale</a:t>
            </a:r>
            <a:r>
              <a:rPr lang="de-DE" sz="2160" dirty="0"/>
              <a:t>, </a:t>
            </a:r>
            <a:r>
              <a:rPr lang="de-DE" sz="2160" dirty="0" err="1"/>
              <a:t>incertezza</a:t>
            </a:r>
            <a:r>
              <a:rPr lang="de-DE" sz="2160" dirty="0"/>
              <a:t>, ecc.</a:t>
            </a:r>
          </a:p>
          <a:p>
            <a:pPr lvl="1"/>
            <a:r>
              <a:rPr lang="de-DE" sz="2160" dirty="0"/>
              <a:t>Limita la SA </a:t>
            </a:r>
            <a:r>
              <a:rPr lang="de-DE" sz="2160" dirty="0" err="1"/>
              <a:t>limitando </a:t>
            </a:r>
            <a:r>
              <a:rPr lang="de-DE" sz="2160" dirty="0"/>
              <a:t>il WMC e </a:t>
            </a:r>
            <a:r>
              <a:rPr lang="de-DE" sz="2160" dirty="0"/>
              <a:t>rallentando </a:t>
            </a:r>
            <a:r>
              <a:rPr lang="de-DE" sz="2160" dirty="0" err="1"/>
              <a:t>l'elaborazione </a:t>
            </a:r>
            <a:r>
              <a:rPr lang="de-DE" sz="2160" dirty="0" err="1"/>
              <a:t>delle informazioni</a:t>
            </a:r>
            <a:r>
              <a:rPr lang="de-DE" sz="2160" dirty="0"/>
              <a:t>, </a:t>
            </a:r>
            <a:r>
              <a:rPr lang="de-DE" sz="2160" dirty="0" err="1"/>
              <a:t>favorendo </a:t>
            </a:r>
            <a:r>
              <a:rPr lang="de-DE" sz="2160" dirty="0" err="1"/>
              <a:t>il tunneling </a:t>
            </a:r>
            <a:r>
              <a:rPr lang="de-DE" sz="2160" dirty="0" err="1"/>
              <a:t>attentivo</a:t>
            </a:r>
            <a:r>
              <a:rPr lang="de-DE" sz="2160" dirty="0"/>
              <a:t>, </a:t>
            </a:r>
            <a:r>
              <a:rPr lang="de-DE" sz="2160" dirty="0" err="1"/>
              <a:t>la scansione </a:t>
            </a:r>
            <a:r>
              <a:rPr lang="de-DE" sz="2160" dirty="0" err="1"/>
              <a:t>disorganizzata </a:t>
            </a:r>
            <a:r>
              <a:rPr lang="de-DE" sz="2160" dirty="0"/>
              <a:t>degli </a:t>
            </a:r>
            <a:r>
              <a:rPr lang="de-DE" sz="2160" dirty="0" err="1"/>
              <a:t>elementi </a:t>
            </a:r>
            <a:r>
              <a:rPr lang="de-DE" sz="2160" dirty="0"/>
              <a:t>e </a:t>
            </a:r>
            <a:r>
              <a:rPr lang="de-DE" sz="2160" dirty="0" err="1"/>
              <a:t>una</a:t>
            </a:r>
            <a:r>
              <a:rPr lang="de-DE" sz="2160" dirty="0" err="1"/>
              <a:t> minore </a:t>
            </a:r>
            <a:r>
              <a:rPr lang="de-DE" sz="2160" dirty="0" err="1"/>
              <a:t>attenzione </a:t>
            </a:r>
            <a:r>
              <a:rPr lang="de-DE" sz="2160" dirty="0" err="1"/>
              <a:t>ai </a:t>
            </a:r>
            <a:r>
              <a:rPr lang="de-DE" sz="2160" dirty="0" err="1"/>
              <a:t>segnali </a:t>
            </a:r>
            <a:r>
              <a:rPr lang="de-DE" sz="2160" dirty="0" err="1"/>
              <a:t>periferici</a:t>
            </a:r>
            <a:r>
              <a:rPr lang="de-DE" sz="2160" dirty="0"/>
              <a:t>.</a:t>
            </a:r>
          </a:p>
        </p:txBody>
      </p:sp>
      <p:sp>
        <p:nvSpPr>
          <p:cNvPr id="4" name="Content Placeholder 3">
            <a:extLst>
              <a:ext uri="{FF2B5EF4-FFF2-40B4-BE49-F238E27FC236}">
                <a16:creationId xmlns:a16="http://schemas.microsoft.com/office/drawing/2014/main" id="{79A9C39A-7FFD-43DF-965A-57D23E99A276}"/>
              </a:ext>
            </a:extLst>
          </p:cNvPr>
          <p:cNvSpPr>
            <a:spLocks noGrp="1"/>
          </p:cNvSpPr>
          <p:nvPr>
            <p:ph sz="half" idx="2"/>
          </p:nvPr>
        </p:nvSpPr>
        <p:spPr>
          <a:xfrm>
            <a:off x="7434450" y="1462340"/>
            <a:ext cx="6749369" cy="5564291"/>
          </a:xfrm>
        </p:spPr>
        <p:txBody>
          <a:bodyPr>
            <a:noAutofit/>
          </a:bodyPr>
          <a:lstStyle/>
          <a:p>
            <a:r>
              <a:rPr lang="de-DE" sz="1920" dirty="0" err="1"/>
              <a:t>Sovraccarico</a:t>
            </a:r>
            <a:r>
              <a:rPr lang="de-DE" sz="1920" dirty="0"/>
              <a:t> di dati</a:t>
            </a:r>
            <a:endParaRPr lang="de-DE" sz="1920" dirty="0"/>
          </a:p>
          <a:p>
            <a:pPr lvl="1"/>
            <a:r>
              <a:rPr lang="de-DE" sz="1920" dirty="0"/>
              <a:t>Volume e velocità di </a:t>
            </a:r>
            <a:r>
              <a:rPr lang="de-DE" sz="1920" dirty="0" err="1"/>
              <a:t>cambiamento</a:t>
            </a:r>
            <a:endParaRPr lang="de-DE" sz="1920" dirty="0"/>
          </a:p>
          <a:p>
            <a:pPr lvl="1"/>
            <a:r>
              <a:rPr lang="de-DE" sz="1920" dirty="0" err="1"/>
              <a:t>Larghezza di banda</a:t>
            </a:r>
            <a:r>
              <a:rPr lang="de-DE" sz="1920" dirty="0"/>
              <a:t> limitata </a:t>
            </a:r>
            <a:r>
              <a:rPr lang="de-DE" sz="1920" dirty="0"/>
              <a:t>dei </a:t>
            </a:r>
            <a:r>
              <a:rPr lang="de-DE" sz="1920" dirty="0" err="1"/>
              <a:t>meccanismi </a:t>
            </a:r>
            <a:r>
              <a:rPr lang="de-DE" sz="1920" dirty="0" err="1"/>
              <a:t>sensoriali </a:t>
            </a:r>
            <a:r>
              <a:rPr lang="de-DE" sz="1920" dirty="0"/>
              <a:t>e </a:t>
            </a:r>
            <a:r>
              <a:rPr lang="de-DE" sz="1920" dirty="0" err="1"/>
              <a:t>di elaborazione delle informazioni </a:t>
            </a:r>
            <a:r>
              <a:rPr lang="de-DE" sz="1920" dirty="0"/>
              <a:t>umani</a:t>
            </a:r>
            <a:r>
              <a:rPr lang="de-DE" sz="1920" dirty="0"/>
              <a:t>.</a:t>
            </a:r>
          </a:p>
          <a:p>
            <a:pPr lvl="1"/>
            <a:r>
              <a:rPr lang="de-DE" sz="1920" dirty="0"/>
              <a:t>La velocità del </a:t>
            </a:r>
            <a:r>
              <a:rPr lang="de-DE" sz="1920" dirty="0" err="1"/>
              <a:t>flusso </a:t>
            </a:r>
            <a:r>
              <a:rPr lang="de-DE" sz="1920" dirty="0" err="1"/>
              <a:t>di dati </a:t>
            </a:r>
            <a:r>
              <a:rPr lang="de-DE" sz="1920" dirty="0" err="1"/>
              <a:t>può </a:t>
            </a:r>
            <a:r>
              <a:rPr lang="de-DE" sz="1920" dirty="0" err="1"/>
              <a:t>essere </a:t>
            </a:r>
            <a:r>
              <a:rPr lang="de-DE" sz="1920" dirty="0" err="1"/>
              <a:t>migliorata </a:t>
            </a:r>
            <a:r>
              <a:rPr lang="de-DE" sz="1920" dirty="0" err="1"/>
              <a:t>in modo significativo </a:t>
            </a:r>
            <a:r>
              <a:rPr lang="de-DE" sz="1920" dirty="0" err="1"/>
              <a:t>grazie a </a:t>
            </a:r>
            <a:r>
              <a:rPr lang="de-DE" sz="1920" dirty="0" err="1"/>
              <a:t>interfacce </a:t>
            </a:r>
            <a:r>
              <a:rPr lang="de-DE" sz="1920" dirty="0" err="1"/>
              <a:t>utente </a:t>
            </a:r>
            <a:r>
              <a:rPr lang="de-DE" sz="1920" dirty="0" err="1"/>
              <a:t>ergonomiche</a:t>
            </a:r>
            <a:endParaRPr lang="de-DE" sz="1920" dirty="0"/>
          </a:p>
          <a:p>
            <a:r>
              <a:rPr lang="de-DE" sz="1920" dirty="0" err="1"/>
              <a:t>Rilevanza </a:t>
            </a:r>
            <a:r>
              <a:rPr lang="de-DE" sz="1920" dirty="0" err="1"/>
              <a:t>fuori luogo</a:t>
            </a:r>
            <a:endParaRPr lang="de-DE" sz="1920" dirty="0"/>
          </a:p>
          <a:p>
            <a:pPr lvl="1"/>
            <a:r>
              <a:rPr lang="de-DE" sz="1920" dirty="0" err="1"/>
              <a:t>Alcune </a:t>
            </a:r>
            <a:r>
              <a:rPr lang="de-DE" sz="1920" dirty="0" err="1"/>
              <a:t>caratteristiche </a:t>
            </a:r>
            <a:r>
              <a:rPr lang="de-DE" sz="1920" dirty="0"/>
              <a:t>(</a:t>
            </a:r>
            <a:r>
              <a:rPr lang="de-DE" sz="1920" dirty="0" err="1"/>
              <a:t>dimensioni</a:t>
            </a:r>
            <a:r>
              <a:rPr lang="de-DE" sz="1920" dirty="0"/>
              <a:t>, </a:t>
            </a:r>
            <a:r>
              <a:rPr lang="de-DE" sz="1920" dirty="0" err="1"/>
              <a:t>forma</a:t>
            </a:r>
            <a:r>
              <a:rPr lang="de-DE" sz="1920" dirty="0"/>
              <a:t>, </a:t>
            </a:r>
            <a:r>
              <a:rPr lang="de-DE" sz="1920" dirty="0" err="1"/>
              <a:t>movimento</a:t>
            </a:r>
            <a:r>
              <a:rPr lang="de-DE" sz="1920" dirty="0"/>
              <a:t>, </a:t>
            </a:r>
            <a:r>
              <a:rPr lang="de-DE" sz="1920" dirty="0" err="1"/>
              <a:t>luci </a:t>
            </a:r>
            <a:r>
              <a:rPr lang="de-DE" sz="1920" dirty="0" err="1"/>
              <a:t>lampeggianti</a:t>
            </a:r>
            <a:r>
              <a:rPr lang="de-DE" sz="1920" dirty="0"/>
              <a:t>, </a:t>
            </a:r>
            <a:r>
              <a:rPr lang="de-DE" sz="1920" dirty="0" err="1"/>
              <a:t>rumore</a:t>
            </a:r>
            <a:r>
              <a:rPr lang="de-DE" sz="1920" dirty="0"/>
              <a:t>) </a:t>
            </a:r>
            <a:r>
              <a:rPr lang="de-DE" sz="1920" dirty="0" err="1"/>
              <a:t>hanno </a:t>
            </a:r>
            <a:r>
              <a:rPr lang="de-DE" sz="1920" dirty="0" err="1"/>
              <a:t>la priorità </a:t>
            </a:r>
            <a:r>
              <a:rPr lang="de-DE" sz="1920" dirty="0" err="1"/>
              <a:t>nell'elaborazione</a:t>
            </a:r>
            <a:r>
              <a:rPr lang="de-DE" sz="1920" dirty="0"/>
              <a:t> </a:t>
            </a:r>
            <a:r>
              <a:rPr lang="de-DE" sz="1920" dirty="0" err="1"/>
              <a:t>sensoriale </a:t>
            </a:r>
            <a:r>
              <a:rPr lang="de-DE" sz="1920" dirty="0"/>
              <a:t>e </a:t>
            </a:r>
            <a:r>
              <a:rPr lang="de-DE" sz="1920" dirty="0" err="1"/>
              <a:t>attentiva</a:t>
            </a:r>
            <a:endParaRPr lang="de-DE" sz="1920" dirty="0"/>
          </a:p>
          <a:p>
            <a:pPr lvl="1"/>
            <a:r>
              <a:rPr lang="de-DE" sz="1920" dirty="0" err="1"/>
              <a:t>Un uso </a:t>
            </a:r>
            <a:r>
              <a:rPr lang="de-DE" sz="1920" dirty="0" err="1"/>
              <a:t>eccessivo </a:t>
            </a:r>
            <a:r>
              <a:rPr lang="de-DE" sz="1920" dirty="0" err="1"/>
              <a:t>o </a:t>
            </a:r>
            <a:r>
              <a:rPr lang="de-DE" sz="1920" dirty="0" err="1"/>
              <a:t>inappropriato </a:t>
            </a:r>
            <a:r>
              <a:rPr lang="de-DE" sz="1920" dirty="0" err="1"/>
              <a:t>degrada </a:t>
            </a:r>
            <a:r>
              <a:rPr lang="de-DE" sz="1920" dirty="0"/>
              <a:t>la SA </a:t>
            </a:r>
            <a:r>
              <a:rPr lang="de-DE" sz="1920" dirty="0" err="1"/>
              <a:t>ad </a:t>
            </a:r>
            <a:r>
              <a:rPr lang="de-DE" sz="1920" dirty="0" err="1"/>
              <a:t>altre </a:t>
            </a:r>
            <a:r>
              <a:rPr lang="de-DE" sz="1920" dirty="0" err="1"/>
              <a:t>informazioni</a:t>
            </a:r>
            <a:endParaRPr lang="de-DE" sz="1920" dirty="0"/>
          </a:p>
          <a:p>
            <a:r>
              <a:rPr lang="de-DE" sz="1920" dirty="0" err="1"/>
              <a:t>Modelli</a:t>
            </a:r>
            <a:r>
              <a:rPr lang="de-DE" sz="1920" dirty="0"/>
              <a:t> mentali </a:t>
            </a:r>
            <a:r>
              <a:rPr lang="de-DE" sz="1920" dirty="0" err="1"/>
              <a:t>errati</a:t>
            </a:r>
            <a:endParaRPr lang="de-DE" sz="1920" dirty="0"/>
          </a:p>
          <a:p>
            <a:pPr lvl="1"/>
            <a:r>
              <a:rPr lang="de-DE" sz="1920" dirty="0"/>
              <a:t>"</a:t>
            </a:r>
            <a:r>
              <a:rPr lang="de-DE" sz="1920" dirty="0" err="1"/>
              <a:t>errore </a:t>
            </a:r>
            <a:r>
              <a:rPr lang="de-DE" sz="1920" dirty="0" err="1"/>
              <a:t>di rappresentazione</a:t>
            </a:r>
            <a:r>
              <a:rPr lang="de-DE" sz="1920" dirty="0"/>
              <a:t>"</a:t>
            </a:r>
          </a:p>
          <a:p>
            <a:pPr lvl="1"/>
            <a:r>
              <a:rPr lang="de-DE" sz="1920" dirty="0" err="1"/>
              <a:t>Viene </a:t>
            </a:r>
            <a:r>
              <a:rPr lang="de-DE" sz="1920" dirty="0" err="1"/>
              <a:t>applicato </a:t>
            </a:r>
            <a:r>
              <a:rPr lang="de-DE" sz="1920" dirty="0" err="1"/>
              <a:t>un modello</a:t>
            </a:r>
            <a:r>
              <a:rPr lang="de-DE" sz="1920" dirty="0"/>
              <a:t> mentale </a:t>
            </a:r>
            <a:r>
              <a:rPr lang="de-DE" sz="1920" dirty="0" err="1"/>
              <a:t>errato</a:t>
            </a:r>
            <a:endParaRPr lang="de-DE" sz="1920" dirty="0"/>
          </a:p>
          <a:p>
            <a:r>
              <a:rPr lang="de-DE" sz="1920" dirty="0" err="1"/>
              <a:t>Sindrome</a:t>
            </a:r>
            <a:r>
              <a:rPr lang="de-DE" sz="1920" dirty="0"/>
              <a:t> da esclusione dal ciclo</a:t>
            </a:r>
            <a:endParaRPr lang="de-DE" sz="1920" dirty="0"/>
          </a:p>
          <a:p>
            <a:pPr lvl="1"/>
            <a:r>
              <a:rPr lang="de-DE" sz="1920" dirty="0"/>
              <a:t>L'automazione </a:t>
            </a:r>
            <a:r>
              <a:rPr lang="de-DE" sz="1920" dirty="0" err="1"/>
              <a:t>può </a:t>
            </a:r>
            <a:r>
              <a:rPr lang="de-DE" sz="1920" dirty="0" err="1"/>
              <a:t>eliminare </a:t>
            </a:r>
            <a:r>
              <a:rPr lang="de-DE" sz="1920" dirty="0" err="1"/>
              <a:t>il carico di lavoro </a:t>
            </a:r>
            <a:r>
              <a:rPr lang="de-DE" sz="1920" dirty="0" err="1"/>
              <a:t>eccessivo</a:t>
            </a:r>
            <a:r>
              <a:rPr lang="de-DE" sz="1920" dirty="0"/>
              <a:t>, ma </a:t>
            </a:r>
            <a:r>
              <a:rPr lang="de-DE" sz="1920" dirty="0" err="1"/>
              <a:t>può </a:t>
            </a:r>
            <a:r>
              <a:rPr lang="de-DE" sz="1920" dirty="0"/>
              <a:t>anche </a:t>
            </a:r>
            <a:r>
              <a:rPr lang="de-DE" sz="1920" dirty="0" err="1"/>
              <a:t>ridurre </a:t>
            </a:r>
            <a:r>
              <a:rPr lang="de-DE" sz="1920" dirty="0"/>
              <a:t>la SA </a:t>
            </a:r>
            <a:r>
              <a:rPr lang="de-DE" sz="1920" dirty="0" err="1"/>
              <a:t>escludendo </a:t>
            </a:r>
            <a:r>
              <a:rPr lang="de-DE" sz="1920" dirty="0" err="1"/>
              <a:t>le persone </a:t>
            </a:r>
            <a:r>
              <a:rPr lang="de-DE" sz="1920" dirty="0"/>
              <a:t>dal circuito. </a:t>
            </a:r>
          </a:p>
          <a:p>
            <a:r>
              <a:rPr lang="de-DE" sz="1920" dirty="0"/>
              <a:t>"take-over-time" </a:t>
            </a:r>
            <a:r>
              <a:rPr lang="de-DE" sz="1920" dirty="0" err="1"/>
              <a:t>quando </a:t>
            </a:r>
            <a:r>
              <a:rPr lang="de-DE" sz="1920" dirty="0" err="1"/>
              <a:t>l'automazione </a:t>
            </a:r>
            <a:r>
              <a:rPr lang="de-DE" sz="1920" dirty="0" err="1"/>
              <a:t>fallisce </a:t>
            </a:r>
            <a:r>
              <a:rPr lang="de-DE" sz="1920" dirty="0" err="1"/>
              <a:t>o </a:t>
            </a:r>
            <a:r>
              <a:rPr lang="de-DE" sz="1920" dirty="0"/>
              <a:t>non </a:t>
            </a:r>
            <a:r>
              <a:rPr lang="de-DE" sz="1920" dirty="0" err="1"/>
              <a:t>è </a:t>
            </a:r>
            <a:r>
              <a:rPr lang="de-DE" sz="1920" dirty="0" err="1"/>
              <a:t>in grado </a:t>
            </a:r>
            <a:r>
              <a:rPr lang="de-DE" sz="1920" dirty="0" err="1"/>
              <a:t>di </a:t>
            </a:r>
            <a:r>
              <a:rPr lang="de-DE" sz="1920" dirty="0"/>
              <a:t>gestire una </a:t>
            </a:r>
            <a:r>
              <a:rPr lang="de-DE" sz="1920" dirty="0" err="1"/>
              <a:t>situazione</a:t>
            </a:r>
            <a:endParaRPr lang="de-DE" sz="1920" dirty="0"/>
          </a:p>
          <a:p>
            <a:endParaRPr lang="nb-NO" sz="1920" dirty="0"/>
          </a:p>
        </p:txBody>
      </p:sp>
    </p:spTree>
    <p:extLst>
      <p:ext uri="{BB962C8B-B14F-4D97-AF65-F5344CB8AC3E}">
        <p14:creationId xmlns:p14="http://schemas.microsoft.com/office/powerpoint/2010/main" val="203294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0" end="10"/>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16="http://schemas.microsoft.com/office/drawing/2014/main" xmlns:adec="http://schemas.microsoft.com/office/drawing/2017/decorative"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4209308" y="-13391"/>
            <a:ext cx="3063696" cy="8230609"/>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sz="2160" dirty="0"/>
          </a:p>
        </p:txBody>
      </p:sp>
      <p:sp>
        <p:nvSpPr>
          <p:cNvPr id="2" name="Title 94">
            <a:extLst>
              <a:ext uri="{FF2B5EF4-FFF2-40B4-BE49-F238E27FC236}">
                <a16:creationId xmlns:a16="http://schemas.microsoft.com/office/drawing/2014/main" id="{7756903B-8F4C-AF9C-0003-DFC6020F757E}"/>
              </a:ext>
            </a:extLst>
          </p:cNvPr>
          <p:cNvSpPr>
            <a:spLocks noGrp="1"/>
          </p:cNvSpPr>
          <p:nvPr>
            <p:ph type="ctrTitle"/>
          </p:nvPr>
        </p:nvSpPr>
        <p:spPr>
          <a:xfrm>
            <a:off x="7772400" y="868128"/>
            <a:ext cx="6561089" cy="1297556"/>
          </a:xfrm>
        </p:spPr>
        <p:txBody>
          <a:bodyPr>
            <a:noAutofit/>
          </a:bodyPr>
          <a:lstStyle/>
          <a:p>
            <a:r>
              <a:rPr lang="en-US" sz="5760" b="1" dirty="0"/>
              <a:t>Riconoscimento</a:t>
            </a:r>
          </a:p>
        </p:txBody>
      </p:sp>
      <p:sp>
        <p:nvSpPr>
          <p:cNvPr id="3" name="Text Placeholder 14">
            <a:extLst>
              <a:ext uri="{FF2B5EF4-FFF2-40B4-BE49-F238E27FC236}">
                <a16:creationId xmlns:a16="http://schemas.microsoft.com/office/drawing/2014/main" id="{93D28EA7-99A1-8FAD-E39B-AF6C31772915}"/>
              </a:ext>
            </a:extLst>
          </p:cNvPr>
          <p:cNvSpPr txBox="1">
            <a:spLocks/>
          </p:cNvSpPr>
          <p:nvPr/>
        </p:nvSpPr>
        <p:spPr>
          <a:xfrm>
            <a:off x="7797756" y="2372421"/>
            <a:ext cx="6649764" cy="3083839"/>
          </a:xfr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2400" b="0" i="0" dirty="0">
                <a:effectLst/>
              </a:rPr>
              <a:t>Cofinanziato dall'Unione Europea. Le opinioni e i pareri espressi sono tuttavia esclusivamente quelli dell'autore/degli autori e non riflettono necessariamente quelli dell'Unione Europea o dell'HADEA. Né l'Unione Europea né l'autorità concedente possono essere ritenute responsabili per essi.</a:t>
            </a:r>
          </a:p>
          <a:p>
            <a:pPr algn="just"/>
            <a:r>
              <a:rPr lang="en-GB" sz="2400" b="0" i="0" dirty="0">
                <a:effectLst/>
              </a:rPr>
              <a:t>Accordo di progetto n. 101083594</a:t>
            </a:r>
          </a:p>
        </p:txBody>
      </p:sp>
      <p:grpSp>
        <p:nvGrpSpPr>
          <p:cNvPr id="7" name="Group 6">
            <a:extLst>
              <a:ext uri="{FF2B5EF4-FFF2-40B4-BE49-F238E27FC236}">
                <a16:creationId xmlns:a16="http://schemas.microsoft.com/office/drawing/2014/main" id="{F202EC2E-9D8F-7DB9-DA92-0AA925ACC56A}"/>
              </a:ext>
            </a:extLst>
          </p:cNvPr>
          <p:cNvGrpSpPr/>
          <p:nvPr/>
        </p:nvGrpSpPr>
        <p:grpSpPr>
          <a:xfrm>
            <a:off x="10972801" y="7594540"/>
            <a:ext cx="2591913" cy="481557"/>
            <a:chOff x="5179092" y="5483822"/>
            <a:chExt cx="3294001" cy="612000"/>
          </a:xfrm>
        </p:grpSpPr>
        <p:pic>
          <p:nvPicPr>
            <p:cNvPr id="8" name="Picture 7">
              <a:extLst>
                <a:ext uri="{FF2B5EF4-FFF2-40B4-BE49-F238E27FC236}">
                  <a16:creationId xmlns:a16="http://schemas.microsoft.com/office/drawing/2014/main" id="{3C1A5B1E-31DD-9C7E-E79A-AFC9873526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9092" y="5483822"/>
              <a:ext cx="1530000" cy="612000"/>
            </a:xfrm>
            <a:prstGeom prst="rect">
              <a:avLst/>
            </a:prstGeom>
          </p:spPr>
        </p:pic>
        <p:pic>
          <p:nvPicPr>
            <p:cNvPr id="9" name="Picture 8">
              <a:extLst>
                <a:ext uri="{FF2B5EF4-FFF2-40B4-BE49-F238E27FC236}">
                  <a16:creationId xmlns:a16="http://schemas.microsoft.com/office/drawing/2014/main" id="{73D5C77E-356B-2B62-196C-2F6DE96B42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9092" y="5483822"/>
              <a:ext cx="1764001" cy="612000"/>
            </a:xfrm>
            <a:prstGeom prst="rect">
              <a:avLst/>
            </a:prstGeom>
          </p:spPr>
        </p:pic>
      </p:grpSp>
      <p:pic>
        <p:nvPicPr>
          <p:cNvPr id="10" name="Picture Placeholder 9" descr="A screenshot of a computer training&#10;&#10;Description automatically generated">
            <a:extLst>
              <a:ext uri="{FF2B5EF4-FFF2-40B4-BE49-F238E27FC236}">
                <a16:creationId xmlns:a16="http://schemas.microsoft.com/office/drawing/2014/main" id="{BC655B53-FBA0-4F55-E9D2-19239DB6E54B}"/>
              </a:ext>
            </a:extLst>
          </p:cNvPr>
          <p:cNvPicPr>
            <a:picLocks noGrp="1" noChangeAspect="1"/>
          </p:cNvPicPr>
          <p:nvPr>
            <p:ph type="pic" sz="quarter" idx="11"/>
          </p:nvPr>
        </p:nvPicPr>
        <p:blipFill>
          <a:blip r:embed="rId5"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70390" y="285366"/>
            <a:ext cx="13889621" cy="881364"/>
          </a:xfrm>
        </p:spPr>
        <p:txBody>
          <a:bodyPr>
            <a:normAutofit/>
          </a:bodyPr>
          <a:lstStyle/>
          <a:p>
            <a:r>
              <a:rPr lang="nb-NO" sz="3840" dirty="0" err="1">
                <a:solidFill>
                  <a:schemeClr val="accent1"/>
                </a:solidFill>
                <a:latin typeface="Helvetica Neue" charset="0"/>
                <a:ea typeface="Helvetica Neue" charset="0"/>
                <a:cs typeface="Helvetica Neue" charset="0"/>
              </a:rPr>
              <a:t>Aspetto </a:t>
            </a:r>
            <a:r>
              <a:rPr lang="nb-NO" sz="3840" dirty="0" err="1">
                <a:solidFill>
                  <a:schemeClr val="accent1"/>
                </a:solidFill>
                <a:latin typeface="Helvetica Neue" charset="0"/>
                <a:ea typeface="Helvetica Neue" charset="0"/>
                <a:cs typeface="Helvetica Neue" charset="0"/>
              </a:rPr>
              <a:t>sociale </a:t>
            </a:r>
            <a:r>
              <a:rPr lang="nb-NO" sz="3840" dirty="0">
                <a:solidFill>
                  <a:schemeClr val="accent1"/>
                </a:solidFill>
                <a:latin typeface="Helvetica Neue" charset="0"/>
                <a:ea typeface="Helvetica Neue" charset="0"/>
                <a:cs typeface="Helvetica Neue" charset="0"/>
              </a:rPr>
              <a:t>di CS, SA e SMM</a:t>
            </a:r>
            <a:endParaRPr lang="en-US" sz="3840" dirty="0">
              <a:solidFill>
                <a:schemeClr val="accent1"/>
              </a:solidFill>
            </a:endParaRPr>
          </a:p>
        </p:txBody>
      </p:sp>
      <p:sp>
        <p:nvSpPr>
          <p:cNvPr id="3" name="TekstSylinder 2"/>
          <p:cNvSpPr txBox="1"/>
          <p:nvPr/>
        </p:nvSpPr>
        <p:spPr>
          <a:xfrm>
            <a:off x="370390" y="1420191"/>
            <a:ext cx="6395802" cy="461665"/>
          </a:xfrm>
          <a:prstGeom prst="rect">
            <a:avLst/>
          </a:prstGeom>
          <a:noFill/>
        </p:spPr>
        <p:txBody>
          <a:bodyPr wrap="square" rtlCol="0">
            <a:spAutoFit/>
          </a:bodyPr>
          <a:lstStyle/>
          <a:p>
            <a:pPr defTabSz="1097280" eaLnBrk="0" fontAlgn="base" hangingPunct="0">
              <a:spcBef>
                <a:spcPct val="0"/>
              </a:spcBef>
              <a:spcAft>
                <a:spcPct val="0"/>
              </a:spcAft>
            </a:pPr>
            <a:r>
              <a:rPr lang="nb-NO" sz="2400" dirty="0">
                <a:solidFill>
                  <a:srgbClr val="000000"/>
                </a:solidFill>
                <a:latin typeface="Arial" charset="0"/>
                <a:ea typeface="Arial" charset="0"/>
                <a:cs typeface="Arial" charset="0"/>
              </a:rPr>
              <a:t>Modelli mentali condivisi</a:t>
            </a:r>
          </a:p>
        </p:txBody>
      </p:sp>
      <p:sp>
        <p:nvSpPr>
          <p:cNvPr id="8" name="Rektangel 7"/>
          <p:cNvSpPr/>
          <p:nvPr/>
        </p:nvSpPr>
        <p:spPr>
          <a:xfrm>
            <a:off x="7172660" y="3893201"/>
            <a:ext cx="247184" cy="424732"/>
          </a:xfrm>
          <a:prstGeom prst="rect">
            <a:avLst/>
          </a:prstGeom>
        </p:spPr>
        <p:txBody>
          <a:bodyPr wrap="none">
            <a:spAutoFit/>
          </a:bodyPr>
          <a:lstStyle/>
          <a:p>
            <a:pPr defTabSz="1097280" eaLnBrk="0" fontAlgn="base" hangingPunct="0">
              <a:spcBef>
                <a:spcPct val="0"/>
              </a:spcBef>
              <a:spcAft>
                <a:spcPct val="0"/>
              </a:spcAft>
            </a:pPr>
            <a:r>
              <a:rPr lang="sk-SK" sz="2160" dirty="0">
                <a:solidFill>
                  <a:srgbClr val="000000"/>
                </a:solidFill>
                <a:latin typeface="Calibri" pitchFamily="34" charset="0"/>
              </a:rPr>
              <a:t> </a:t>
            </a:r>
            <a:endParaRPr lang="nb-NO" sz="2160" dirty="0">
              <a:solidFill>
                <a:srgbClr val="000000"/>
              </a:solidFill>
              <a:latin typeface="Calibri" pitchFamily="34" charset="0"/>
            </a:endParaRPr>
          </a:p>
        </p:txBody>
      </p:sp>
      <p:sp>
        <p:nvSpPr>
          <p:cNvPr id="9" name="Rektangel 8"/>
          <p:cNvSpPr/>
          <p:nvPr/>
        </p:nvSpPr>
        <p:spPr>
          <a:xfrm>
            <a:off x="7172660" y="3893201"/>
            <a:ext cx="247184" cy="424732"/>
          </a:xfrm>
          <a:prstGeom prst="rect">
            <a:avLst/>
          </a:prstGeom>
        </p:spPr>
        <p:txBody>
          <a:bodyPr wrap="none">
            <a:spAutoFit/>
          </a:bodyPr>
          <a:lstStyle/>
          <a:p>
            <a:pPr defTabSz="1097280" eaLnBrk="0" fontAlgn="base" hangingPunct="0">
              <a:spcBef>
                <a:spcPct val="0"/>
              </a:spcBef>
              <a:spcAft>
                <a:spcPct val="0"/>
              </a:spcAft>
            </a:pPr>
            <a:r>
              <a:rPr lang="sk-SK" sz="2160" dirty="0">
                <a:solidFill>
                  <a:srgbClr val="000000"/>
                </a:solidFill>
                <a:latin typeface="Calibri" pitchFamily="34" charset="0"/>
              </a:rPr>
              <a:t> </a:t>
            </a:r>
            <a:endParaRPr lang="nb-NO" sz="2160" dirty="0">
              <a:solidFill>
                <a:srgbClr val="000000"/>
              </a:solidFill>
              <a:latin typeface="Calibri" pitchFamily="34" charset="0"/>
            </a:endParaRPr>
          </a:p>
        </p:txBody>
      </p:sp>
      <p:sp>
        <p:nvSpPr>
          <p:cNvPr id="10" name="Rektangel 9"/>
          <p:cNvSpPr/>
          <p:nvPr/>
        </p:nvSpPr>
        <p:spPr>
          <a:xfrm>
            <a:off x="7172660" y="3893201"/>
            <a:ext cx="247184" cy="424732"/>
          </a:xfrm>
          <a:prstGeom prst="rect">
            <a:avLst/>
          </a:prstGeom>
        </p:spPr>
        <p:txBody>
          <a:bodyPr wrap="none">
            <a:spAutoFit/>
          </a:bodyPr>
          <a:lstStyle/>
          <a:p>
            <a:pPr defTabSz="1097280" eaLnBrk="0" fontAlgn="base" hangingPunct="0">
              <a:spcBef>
                <a:spcPct val="0"/>
              </a:spcBef>
              <a:spcAft>
                <a:spcPct val="0"/>
              </a:spcAft>
            </a:pPr>
            <a:r>
              <a:rPr lang="sk-SK" sz="2160" dirty="0">
                <a:solidFill>
                  <a:srgbClr val="000000"/>
                </a:solidFill>
                <a:latin typeface="Calibri" pitchFamily="34" charset="0"/>
              </a:rPr>
              <a:t> </a:t>
            </a:r>
            <a:endParaRPr lang="nb-NO" sz="2160" dirty="0">
              <a:solidFill>
                <a:srgbClr val="000000"/>
              </a:solidFill>
              <a:latin typeface="Calibri" pitchFamily="34" charset="0"/>
            </a:endParaRPr>
          </a:p>
        </p:txBody>
      </p:sp>
      <p:pic>
        <p:nvPicPr>
          <p:cNvPr id="16388" name="Picture 4" descr="https://lh4.googleusercontent.com/pPZZYsY-XEaBZprFZ61HujUmjnwajwJV0_ue9uDLtEgK7tL7RiMeYriZ3OOtSyWZw_dUwVNH9tp_16oYEVgclbPKyvcmMg5C4MKXGplx7PKzPrB2Sjpe6W1TNhkLB1ITuPiHOMqSPR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91908" y="1303021"/>
            <a:ext cx="5918635" cy="60075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lh4.googleusercontent.com/4p62KCdXnJBxdSqK9TL-7AAqixr3btkUXn26PyKmywisr3CBInvEIQUv84pDk1qZgJp4SUFIMiaKU49NrRoaElfjzgoC5Jz3afh7dVJGaS0m8MKK2MoSfz6aRCl45qudb8PYy-H8">
            <a:extLst>
              <a:ext uri="{FF2B5EF4-FFF2-40B4-BE49-F238E27FC236}">
                <a16:creationId xmlns:a16="http://schemas.microsoft.com/office/drawing/2014/main" id="{C9E23181-2191-40CF-90AC-F572CC0BB8E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2273" y="2493306"/>
            <a:ext cx="6610388" cy="42165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7408CB9F-C670-4AF2-A52D-1564EE67265D}"/>
              </a:ext>
            </a:extLst>
          </p:cNvPr>
          <p:cNvSpPr/>
          <p:nvPr/>
        </p:nvSpPr>
        <p:spPr>
          <a:xfrm>
            <a:off x="419858" y="2493306"/>
            <a:ext cx="2212295" cy="1136698"/>
          </a:xfrm>
          <a:prstGeom prst="roundRect">
            <a:avLst/>
          </a:prstGeom>
          <a:noFill/>
          <a:ln w="19050">
            <a:solidFill>
              <a:srgbClr val="80EC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r>
              <a:rPr lang="nb-NO" sz="2160" dirty="0" err="1">
                <a:solidFill>
                  <a:srgbClr val="000000"/>
                </a:solidFill>
                <a:latin typeface="Verdana"/>
              </a:rPr>
              <a:t>Schema</a:t>
            </a:r>
            <a:endParaRPr lang="nb-NO" sz="2160" dirty="0">
              <a:solidFill>
                <a:srgbClr val="000000"/>
              </a:solidFill>
              <a:latin typeface="Verdana"/>
            </a:endParaRPr>
          </a:p>
          <a:p>
            <a:pPr marL="342900" indent="-342900" defTabSz="1097280" eaLnBrk="0" fontAlgn="base" hangingPunct="0">
              <a:spcBef>
                <a:spcPct val="0"/>
              </a:spcBef>
              <a:spcAft>
                <a:spcPct val="0"/>
              </a:spcAft>
              <a:buFont typeface="Arial" panose="020B0604020202020204" pitchFamily="34" charset="0"/>
              <a:buChar char="•"/>
            </a:pPr>
            <a:r>
              <a:rPr lang="nb-NO" sz="1320" dirty="0">
                <a:solidFill>
                  <a:srgbClr val="000000"/>
                </a:solidFill>
                <a:latin typeface="Verdana"/>
              </a:rPr>
              <a:t>Oggetti</a:t>
            </a:r>
          </a:p>
          <a:p>
            <a:pPr marL="342900" indent="-342900" defTabSz="1097280" eaLnBrk="0" fontAlgn="base" hangingPunct="0">
              <a:spcBef>
                <a:spcPct val="0"/>
              </a:spcBef>
              <a:spcAft>
                <a:spcPct val="0"/>
              </a:spcAft>
              <a:buFont typeface="Arial" panose="020B0604020202020204" pitchFamily="34" charset="0"/>
              <a:buChar char="•"/>
            </a:pPr>
            <a:r>
              <a:rPr lang="nb-NO" sz="1320" dirty="0">
                <a:solidFill>
                  <a:srgbClr val="000000"/>
                </a:solidFill>
                <a:latin typeface="Verdana"/>
              </a:rPr>
              <a:t>Scenario</a:t>
            </a:r>
          </a:p>
          <a:p>
            <a:pPr marL="342900" indent="-342900" defTabSz="1097280" eaLnBrk="0" fontAlgn="base" hangingPunct="0">
              <a:spcBef>
                <a:spcPct val="0"/>
              </a:spcBef>
              <a:spcAft>
                <a:spcPct val="0"/>
              </a:spcAft>
              <a:buFont typeface="Arial" panose="020B0604020202020204" pitchFamily="34" charset="0"/>
              <a:buChar char="•"/>
            </a:pPr>
            <a:r>
              <a:rPr lang="nb-NO" sz="1320" dirty="0">
                <a:solidFill>
                  <a:srgbClr val="000000"/>
                </a:solidFill>
                <a:latin typeface="Verdana"/>
              </a:rPr>
              <a:t>Ordine di </a:t>
            </a:r>
            <a:r>
              <a:rPr lang="nb-NO" sz="1320" dirty="0" err="1">
                <a:solidFill>
                  <a:srgbClr val="000000"/>
                </a:solidFill>
                <a:latin typeface="Verdana"/>
              </a:rPr>
              <a:t>efficacia</a:t>
            </a:r>
            <a:endParaRPr lang="nb-NO" sz="1320" dirty="0">
              <a:solidFill>
                <a:srgbClr val="000000"/>
              </a:solidFill>
              <a:latin typeface="Verdana"/>
            </a:endParaRPr>
          </a:p>
          <a:p>
            <a:pPr algn="ctr" defTabSz="1097280" eaLnBrk="0" fontAlgn="base" hangingPunct="0">
              <a:spcBef>
                <a:spcPct val="0"/>
              </a:spcBef>
              <a:spcAft>
                <a:spcPct val="0"/>
              </a:spcAft>
            </a:pPr>
            <a:endParaRPr lang="nb-NO" sz="2160" dirty="0">
              <a:solidFill>
                <a:srgbClr val="000000"/>
              </a:solidFill>
              <a:latin typeface="Verdana"/>
            </a:endParaRPr>
          </a:p>
        </p:txBody>
      </p:sp>
      <p:cxnSp>
        <p:nvCxnSpPr>
          <p:cNvPr id="14" name="Straight Arrow Connector 13">
            <a:extLst>
              <a:ext uri="{FF2B5EF4-FFF2-40B4-BE49-F238E27FC236}">
                <a16:creationId xmlns:a16="http://schemas.microsoft.com/office/drawing/2014/main" id="{3BD4CAE0-B037-4640-BEE0-683D5F698B2A}"/>
              </a:ext>
            </a:extLst>
          </p:cNvPr>
          <p:cNvCxnSpPr/>
          <p:nvPr/>
        </p:nvCxnSpPr>
        <p:spPr>
          <a:xfrm>
            <a:off x="2632152" y="3061655"/>
            <a:ext cx="339648" cy="0"/>
          </a:xfrm>
          <a:prstGeom prst="straightConnector1">
            <a:avLst/>
          </a:prstGeom>
          <a:ln w="19050">
            <a:solidFill>
              <a:srgbClr val="80ECE4"/>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3FEA1C3C-4B0B-162A-C25F-90F8CBDB5C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39523" y="5457058"/>
            <a:ext cx="2613942" cy="2603444"/>
          </a:xfrm>
          <a:prstGeom prst="rect">
            <a:avLst/>
          </a:prstGeom>
        </p:spPr>
      </p:pic>
      <p:sp>
        <p:nvSpPr>
          <p:cNvPr id="5" name="Oval 4">
            <a:extLst>
              <a:ext uri="{FF2B5EF4-FFF2-40B4-BE49-F238E27FC236}">
                <a16:creationId xmlns:a16="http://schemas.microsoft.com/office/drawing/2014/main" id="{EED90DA0-50B5-53CB-CA8C-EE32793040B5}"/>
              </a:ext>
            </a:extLst>
          </p:cNvPr>
          <p:cNvSpPr/>
          <p:nvPr/>
        </p:nvSpPr>
        <p:spPr>
          <a:xfrm>
            <a:off x="5999010" y="6448727"/>
            <a:ext cx="1691926" cy="16117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Tree>
    <p:extLst>
      <p:ext uri="{BB962C8B-B14F-4D97-AF65-F5344CB8AC3E}">
        <p14:creationId xmlns:p14="http://schemas.microsoft.com/office/powerpoint/2010/main" val="3412309800"/>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B14E-C0D8-4456-AC91-8C78EC5DBDA5}"/>
              </a:ext>
            </a:extLst>
          </p:cNvPr>
          <p:cNvSpPr>
            <a:spLocks noGrp="1"/>
          </p:cNvSpPr>
          <p:nvPr>
            <p:ph type="title"/>
          </p:nvPr>
        </p:nvSpPr>
        <p:spPr>
          <a:xfrm>
            <a:off x="1364443" y="731521"/>
            <a:ext cx="10258063" cy="1538951"/>
          </a:xfrm>
        </p:spPr>
        <p:txBody>
          <a:bodyPr>
            <a:normAutofit/>
          </a:bodyPr>
          <a:lstStyle/>
          <a:p>
            <a:r>
              <a:rPr lang="nb-NO"/>
              <a:t>Cognizione di gruppo</a:t>
            </a:r>
          </a:p>
        </p:txBody>
      </p:sp>
      <p:sp>
        <p:nvSpPr>
          <p:cNvPr id="5" name="Content Placeholder 4">
            <a:extLst>
              <a:ext uri="{FF2B5EF4-FFF2-40B4-BE49-F238E27FC236}">
                <a16:creationId xmlns:a16="http://schemas.microsoft.com/office/drawing/2014/main" id="{6878A224-8492-425E-9DAD-6AFA72ADB406}"/>
              </a:ext>
            </a:extLst>
          </p:cNvPr>
          <p:cNvSpPr>
            <a:spLocks noGrp="1"/>
          </p:cNvSpPr>
          <p:nvPr>
            <p:ph idx="1"/>
          </p:nvPr>
        </p:nvSpPr>
        <p:spPr>
          <a:xfrm>
            <a:off x="1364442" y="2576830"/>
            <a:ext cx="10258063" cy="4891673"/>
          </a:xfrm>
        </p:spPr>
        <p:txBody>
          <a:bodyPr>
            <a:normAutofit lnSpcReduction="10000"/>
          </a:bodyPr>
          <a:lstStyle/>
          <a:p>
            <a:r>
              <a:rPr lang="nb-NO" sz="2400"/>
              <a:t>Processi cognitivi che derivano da interazioni complesse e dinamiche (Salas &amp; Fiore 2004)</a:t>
            </a:r>
          </a:p>
          <a:p>
            <a:endParaRPr lang="nb-NO" sz="2400"/>
          </a:p>
          <a:p>
            <a:pPr marL="0" indent="0">
              <a:buNone/>
            </a:pPr>
            <a:r>
              <a:rPr lang="nb-NO" sz="2400"/>
              <a:t>Obiettivo: </a:t>
            </a:r>
          </a:p>
          <a:p>
            <a:r>
              <a:rPr lang="nb-NO" sz="2400"/>
              <a:t>Come può essere utilizzata la tecnologia per migliorare le valutazioni condivise della situazione</a:t>
            </a:r>
          </a:p>
          <a:p>
            <a:pPr lvl="1"/>
            <a:r>
              <a:rPr lang="nb-NO" sz="2400"/>
              <a:t>Cognizione situata (SA)</a:t>
            </a:r>
          </a:p>
          <a:p>
            <a:pPr lvl="1"/>
            <a:r>
              <a:rPr lang="nb-NO" sz="2400"/>
              <a:t>Cognizione distribuita </a:t>
            </a:r>
          </a:p>
          <a:p>
            <a:pPr lvl="2"/>
            <a:r>
              <a:rPr lang="nb-NO"/>
              <a:t>Ciò che </a:t>
            </a:r>
            <a:r>
              <a:rPr lang="nb-NO"/>
              <a:t>gli </a:t>
            </a:r>
            <a:r>
              <a:rPr lang="nb-NO"/>
              <a:t>individui </a:t>
            </a:r>
            <a:r>
              <a:rPr lang="nb-NO"/>
              <a:t>conoscono </a:t>
            </a:r>
            <a:r>
              <a:rPr lang="nb-NO"/>
              <a:t>individualmente</a:t>
            </a:r>
            <a:endParaRPr lang="nb-NO" dirty="0"/>
          </a:p>
          <a:p>
            <a:pPr lvl="1"/>
            <a:r>
              <a:rPr lang="nb-NO" sz="2400"/>
              <a:t>Processi di comunicazione</a:t>
            </a:r>
          </a:p>
          <a:p>
            <a:pPr lvl="2"/>
            <a:r>
              <a:rPr lang="nb-NO"/>
              <a:t>Facilitante</a:t>
            </a:r>
            <a:r>
              <a:rPr lang="nb-NO" dirty="0"/>
              <a:t>, </a:t>
            </a:r>
            <a:r>
              <a:rPr lang="nb-NO"/>
              <a:t>debilitante</a:t>
            </a:r>
            <a:endParaRPr lang="nb-NO" dirty="0"/>
          </a:p>
          <a:p>
            <a:pPr lvl="1"/>
            <a:r>
              <a:rPr lang="nb-NO" sz="2400"/>
              <a:t>Cognizione di gruppo</a:t>
            </a:r>
          </a:p>
          <a:p>
            <a:pPr lvl="1"/>
            <a:endParaRPr lang="nb-NO" sz="2400"/>
          </a:p>
        </p:txBody>
      </p:sp>
    </p:spTree>
    <p:extLst>
      <p:ext uri="{BB962C8B-B14F-4D97-AF65-F5344CB8AC3E}">
        <p14:creationId xmlns:p14="http://schemas.microsoft.com/office/powerpoint/2010/main" val="3037969845"/>
      </p:ext>
    </p:extLst>
  </p:cSld>
  <p:clrMapOvr>
    <a:masterClrMapping/>
  </p:clrMapOvr>
</p:sld>
</file>

<file path=ppt/slides/slide2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4442" y="731517"/>
            <a:ext cx="11270905" cy="1597009"/>
          </a:xfrm>
        </p:spPr>
        <p:txBody>
          <a:bodyPr>
            <a:normAutofit/>
          </a:bodyPr>
          <a:lstStyle/>
          <a:p>
            <a:r>
              <a:rPr lang="nb-NO" dirty="0" err="1"/>
              <a:t>Macrocognizione</a:t>
            </a:r>
            <a:endParaRPr lang="en-GB" dirty="0"/>
          </a:p>
        </p:txBody>
      </p:sp>
      <p:sp>
        <p:nvSpPr>
          <p:cNvPr id="3" name="Plassholder for innhold 2"/>
          <p:cNvSpPr>
            <a:spLocks noGrp="1"/>
          </p:cNvSpPr>
          <p:nvPr>
            <p:ph idx="1"/>
          </p:nvPr>
        </p:nvSpPr>
        <p:spPr>
          <a:xfrm>
            <a:off x="1364441" y="2638035"/>
            <a:ext cx="5950759" cy="4701328"/>
          </a:xfrm>
        </p:spPr>
        <p:txBody>
          <a:bodyPr>
            <a:normAutofit/>
          </a:bodyPr>
          <a:lstStyle/>
          <a:p>
            <a:r>
              <a:rPr lang="nb-NO" sz="2040"/>
              <a:t>Sensemaking</a:t>
            </a:r>
          </a:p>
          <a:p>
            <a:pPr lvl="1"/>
            <a:r>
              <a:rPr lang="nb-NO" sz="2040"/>
              <a:t>Problemi</a:t>
            </a:r>
          </a:p>
          <a:p>
            <a:pPr lvl="1"/>
            <a:r>
              <a:rPr lang="nb-NO" sz="2040"/>
              <a:t>Prestazioni del team</a:t>
            </a:r>
          </a:p>
          <a:p>
            <a:pPr lvl="1"/>
            <a:r>
              <a:rPr lang="nb-NO" sz="2040"/>
              <a:t>Situazionali </a:t>
            </a:r>
          </a:p>
          <a:p>
            <a:pPr lvl="2"/>
            <a:r>
              <a:rPr lang="nb-NO" sz="2040"/>
              <a:t>Fattori prossimali e distali che influenzano le decisioni tattico-strategiche</a:t>
            </a:r>
          </a:p>
          <a:p>
            <a:r>
              <a:rPr lang="nb-NO" sz="2040"/>
              <a:t>Team </a:t>
            </a:r>
          </a:p>
          <a:p>
            <a:pPr lvl="2"/>
            <a:r>
              <a:rPr lang="nb-NO" sz="2040"/>
              <a:t>Coordinamento, comunicazione</a:t>
            </a:r>
          </a:p>
          <a:p>
            <a:r>
              <a:rPr lang="nb-NO" sz="2040"/>
              <a:t>Individuale</a:t>
            </a:r>
          </a:p>
          <a:p>
            <a:pPr lvl="1"/>
            <a:r>
              <a:rPr lang="nb-NO" sz="2040"/>
              <a:t>PxE (Lewin, 1956)</a:t>
            </a:r>
          </a:p>
          <a:p>
            <a:pPr lvl="1"/>
            <a:r>
              <a:rPr lang="nb-NO" sz="2040"/>
              <a:t>Cognizioni e metacognizioni</a:t>
            </a:r>
          </a:p>
          <a:p>
            <a:pPr lvl="1"/>
            <a:r>
              <a:rPr lang="nb-NO" sz="2040"/>
              <a:t>Processi regolatori </a:t>
            </a:r>
          </a:p>
          <a:p>
            <a:pPr lvl="1"/>
            <a:endParaRPr lang="nb-NO" sz="2040"/>
          </a:p>
          <a:p>
            <a:pPr lvl="2"/>
            <a:endParaRPr lang="nb-NO" sz="2040"/>
          </a:p>
          <a:p>
            <a:pPr lvl="1"/>
            <a:endParaRPr lang="en-GB" sz="2040"/>
          </a:p>
        </p:txBody>
      </p:sp>
      <p:pic>
        <p:nvPicPr>
          <p:cNvPr id="5" name="Picture 4">
            <a:extLst>
              <a:ext uri="{FF2B5EF4-FFF2-40B4-BE49-F238E27FC236}">
                <a16:creationId xmlns:a16="http://schemas.microsoft.com/office/drawing/2014/main" id="{84F205AB-7D10-4E30-A545-3895377264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23490" y="2621897"/>
            <a:ext cx="4625705" cy="4507098"/>
          </a:xfrm>
          <a:prstGeom prst="rect">
            <a:avLst/>
          </a:prstGeom>
        </p:spPr>
      </p:pic>
    </p:spTree>
    <p:extLst>
      <p:ext uri="{BB962C8B-B14F-4D97-AF65-F5344CB8AC3E}">
        <p14:creationId xmlns:p14="http://schemas.microsoft.com/office/powerpoint/2010/main" val="404914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2">
            <a:extLst>
              <a:ext uri="{FF2B5EF4-FFF2-40B4-BE49-F238E27FC236}">
                <a16:creationId xmlns:a16="http://schemas.microsoft.com/office/drawing/2014/main" id="{0130F847-9A87-AB4D-8D0D-FF9DA6C9AB2A}"/>
              </a:ext>
            </a:extLst>
          </p:cNvPr>
          <p:cNvSpPr txBox="1">
            <a:spLocks/>
          </p:cNvSpPr>
          <p:nvPr/>
        </p:nvSpPr>
        <p:spPr>
          <a:xfrm>
            <a:off x="1005841" y="772161"/>
            <a:ext cx="4666231" cy="2160631"/>
          </a:xfrm>
          <a:prstGeom prst="rect">
            <a:avLst/>
          </a:prstGeom>
        </p:spPr>
        <p:txBody>
          <a:bodyPr vert="horz" lIns="109728" tIns="54864" rIns="109728" bIns="54864" rtlCol="0" anchor="ctr" anchorCtr="0">
            <a:normAutofit fontScale="92500" lnSpcReduction="2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3720">
                <a:solidFill>
                  <a:srgbClr val="000000"/>
                </a:solidFill>
                <a:latin typeface="Verdana"/>
              </a:rPr>
              <a:t>Approcci di ingegneria cognitiva alla comunicazione nell'HS</a:t>
            </a:r>
          </a:p>
        </p:txBody>
      </p:sp>
      <p:sp>
        <p:nvSpPr>
          <p:cNvPr id="2" name="TekstSylinder 1"/>
          <p:cNvSpPr txBox="1"/>
          <p:nvPr/>
        </p:nvSpPr>
        <p:spPr>
          <a:xfrm>
            <a:off x="1005841" y="3148058"/>
            <a:ext cx="4666234" cy="4264297"/>
          </a:xfrm>
          <a:prstGeom prst="rect">
            <a:avLst/>
          </a:prstGeom>
        </p:spPr>
        <p:txBody>
          <a:bodyPr vert="horz" lIns="109728" tIns="54864" rIns="109728" bIns="54864" rtlCol="0">
            <a:norm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srgbClr val="000000"/>
                </a:solidFill>
                <a:latin typeface="Calibri" pitchFamily="34" charset="0"/>
              </a:rPr>
              <a:t>Modello OLB (Orienting, Locating, Bridging) (Knox et al., 2018)</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dirty="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srgbClr val="000000"/>
                </a:solidFill>
                <a:latin typeface="Calibri" pitchFamily="34" charset="0"/>
              </a:rPr>
              <a:t>Promuovere la consapevolezza metacognitiva della propria posizione e di quella del partner all'interno dell'HS</a:t>
            </a:r>
            <a:br>
              <a:rPr lang="en-US" sz="2400" dirty="0">
                <a:solidFill>
                  <a:srgbClr val="000000"/>
                </a:solidFill>
                <a:latin typeface="Calibri" pitchFamily="34" charset="0"/>
              </a:rPr>
            </a:br>
            <a:r>
              <a:rPr lang="en-US" sz="2400" dirty="0">
                <a:solidFill>
                  <a:srgbClr val="000000"/>
                </a:solidFill>
                <a:latin typeface="Calibri" pitchFamily="34" charset="0"/>
              </a:rPr>
              <a:t>per migliorare il flusso della comunicazione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dirty="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srgbClr val="000000"/>
                </a:solidFill>
                <a:latin typeface="Calibri" pitchFamily="34" charset="0"/>
              </a:rPr>
              <a:t>Analisi situazionale e modellizzazione mentale condivisa</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dirty="0">
              <a:solidFill>
                <a:srgbClr val="000000"/>
              </a:solidFill>
              <a:latin typeface="Calibri" pitchFamily="34" charset="0"/>
            </a:endParaRPr>
          </a:p>
        </p:txBody>
      </p:sp>
      <p:pic>
        <p:nvPicPr>
          <p:cNvPr id="7" name="Picture 6">
            <a:extLst>
              <a:ext uri="{FF2B5EF4-FFF2-40B4-BE49-F238E27FC236}">
                <a16:creationId xmlns:a16="http://schemas.microsoft.com/office/drawing/2014/main" id="{BD3B7EDF-2EFB-4BC3-AA8A-9F7A1ABEBC9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5602" y="771881"/>
            <a:ext cx="3235010" cy="3149879"/>
          </a:xfrm>
          <a:prstGeom prst="rect">
            <a:avLst/>
          </a:prstGeom>
        </p:spPr>
      </p:pic>
      <p:pic>
        <p:nvPicPr>
          <p:cNvPr id="3" name="Bilde 2"/>
          <p:cNvPicPr>
            <a:picLocks noChangeAspect="1"/>
          </p:cNvPicPr>
          <p:nvPr/>
        </p:nvPicPr>
        <p:blipFill rotWithShape="1">
          <a:blip r:embed="rId3" cstate="email">
            <a:extLst>
              <a:ext uri="{28A0092B-C50C-407E-A947-70E740481C1C}">
                <a14:useLocalDpi xmlns:a14="http://schemas.microsoft.com/office/drawing/2010/main"/>
              </a:ext>
            </a:extLst>
          </a:blip>
          <a:stretch/>
        </p:blipFill>
        <p:spPr>
          <a:xfrm>
            <a:off x="8467976" y="4782313"/>
            <a:ext cx="5390264" cy="2156106"/>
          </a:xfrm>
          <a:prstGeom prst="rect">
            <a:avLst/>
          </a:prstGeom>
        </p:spPr>
      </p:pic>
      <p:sp>
        <p:nvSpPr>
          <p:cNvPr id="6" name="Plassholder for lysbildenummer 5"/>
          <p:cNvSpPr>
            <a:spLocks noGrp="1"/>
          </p:cNvSpPr>
          <p:nvPr>
            <p:ph type="sldNum" sz="quarter" idx="12"/>
          </p:nvPr>
        </p:nvSpPr>
        <p:spPr>
          <a:xfrm>
            <a:off x="10332720" y="7627621"/>
            <a:ext cx="3291840" cy="438150"/>
          </a:xfrm>
        </p:spPr>
        <p:txBody>
          <a:bodyPr vert="horz" lIns="109728" tIns="54864" rIns="109728" bIns="54864" rtlCol="0" anchor="ctr">
            <a:normAutofit lnSpcReduction="10000"/>
          </a:bodyPr>
          <a:lstStyle/>
          <a:p>
            <a:pPr defTabSz="1097280" eaLnBrk="0" fontAlgn="base" hangingPunct="0">
              <a:spcBef>
                <a:spcPct val="0"/>
              </a:spcBef>
              <a:spcAft>
                <a:spcPts val="720"/>
              </a:spcAft>
            </a:pPr>
            <a:fld id="{91853A39-49B3-554A-AE82-85611CEBD8E3}" type="slidenum">
              <a:rPr lang="en-US" sz="2160">
                <a:solidFill>
                  <a:srgbClr val="000000"/>
                </a:solidFill>
                <a:latin typeface="Calibri" pitchFamily="34" charset="0"/>
              </a:rPr>
              <a:t>23</a:t>
            </a:fld>
            <a:endParaRPr lang="en-US" sz="2160">
              <a:solidFill>
                <a:srgbClr val="000000"/>
              </a:solidFill>
              <a:latin typeface="Calibri" pitchFamily="34" charset="0"/>
            </a:endParaRPr>
          </a:p>
        </p:txBody>
      </p:sp>
    </p:spTree>
    <p:extLst>
      <p:ext uri="{BB962C8B-B14F-4D97-AF65-F5344CB8AC3E}">
        <p14:creationId xmlns:p14="http://schemas.microsoft.com/office/powerpoint/2010/main" val="1578411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uppe 34"/>
          <p:cNvGrpSpPr/>
          <p:nvPr/>
        </p:nvGrpSpPr>
        <p:grpSpPr>
          <a:xfrm>
            <a:off x="8271858" y="3990522"/>
            <a:ext cx="2431940" cy="2958686"/>
            <a:chOff x="5219953" y="2388031"/>
            <a:chExt cx="1519963" cy="1849179"/>
          </a:xfrm>
        </p:grpSpPr>
        <p:pic>
          <p:nvPicPr>
            <p:cNvPr id="33" name="Bilde 3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9953" y="3950199"/>
              <a:ext cx="1005234" cy="287011"/>
            </a:xfrm>
            <a:prstGeom prst="rect">
              <a:avLst/>
            </a:prstGeom>
          </p:spPr>
        </p:pic>
        <p:pic>
          <p:nvPicPr>
            <p:cNvPr id="34" name="Bilde 3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413732" y="2388031"/>
              <a:ext cx="1326184" cy="1849179"/>
            </a:xfrm>
            <a:prstGeom prst="rect">
              <a:avLst/>
            </a:prstGeom>
          </p:spPr>
        </p:pic>
      </p:grpSp>
      <p:sp>
        <p:nvSpPr>
          <p:cNvPr id="5" name="Plassholder for lysbildenummer 4"/>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sz="2160">
                <a:solidFill>
                  <a:srgbClr val="000000"/>
                </a:solidFill>
                <a:latin typeface="Calibri" pitchFamily="34" charset="0"/>
              </a:rPr>
              <a:t>24</a:t>
            </a:fld>
            <a:endParaRPr lang="nb-NO" sz="2160" dirty="0">
              <a:solidFill>
                <a:srgbClr val="000000"/>
              </a:solidFill>
              <a:latin typeface="Calibri" pitchFamily="34" charset="0"/>
            </a:endParaRPr>
          </a:p>
        </p:txBody>
      </p:sp>
      <p:pic>
        <p:nvPicPr>
          <p:cNvPr id="12" name="Bild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41069" y="2896417"/>
            <a:ext cx="5399874" cy="1190425"/>
          </a:xfrm>
          <a:prstGeom prst="rect">
            <a:avLst/>
          </a:prstGeom>
        </p:spPr>
      </p:pic>
      <p:sp>
        <p:nvSpPr>
          <p:cNvPr id="15" name="TekstSylinder 14"/>
          <p:cNvSpPr txBox="1"/>
          <p:nvPr/>
        </p:nvSpPr>
        <p:spPr>
          <a:xfrm>
            <a:off x="502913" y="942413"/>
            <a:ext cx="9298123" cy="1569660"/>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nb-NO" sz="1920" b="1" dirty="0" err="1">
                <a:solidFill>
                  <a:srgbClr val="000000"/>
                </a:solidFill>
                <a:latin typeface="Calibri" pitchFamily="34" charset="0"/>
              </a:rPr>
              <a:t>La comunicazione </a:t>
            </a:r>
            <a:r>
              <a:rPr lang="nb-NO" sz="1920" dirty="0" err="1">
                <a:solidFill>
                  <a:srgbClr val="000000"/>
                </a:solidFill>
                <a:latin typeface="Calibri" pitchFamily="34" charset="0"/>
              </a:rPr>
              <a:t>tra </a:t>
            </a:r>
            <a:r>
              <a:rPr lang="nb-NO" sz="1920" dirty="0" err="1">
                <a:solidFill>
                  <a:srgbClr val="000000"/>
                </a:solidFill>
                <a:latin typeface="Calibri" pitchFamily="34" charset="0"/>
              </a:rPr>
              <a:t>esseri umani </a:t>
            </a:r>
            <a:r>
              <a:rPr lang="nb-NO" sz="1920" dirty="0">
                <a:solidFill>
                  <a:srgbClr val="000000"/>
                </a:solidFill>
                <a:latin typeface="Calibri" pitchFamily="34" charset="0"/>
              </a:rPr>
              <a:t>al </a:t>
            </a:r>
            <a:r>
              <a:rPr lang="nb-NO" sz="1920" dirty="0" err="1">
                <a:solidFill>
                  <a:srgbClr val="000000"/>
                </a:solidFill>
                <a:latin typeface="Calibri" pitchFamily="34" charset="0"/>
              </a:rPr>
              <a:t>centro </a:t>
            </a:r>
            <a:r>
              <a:rPr lang="nb-NO" sz="1920" dirty="0">
                <a:solidFill>
                  <a:srgbClr val="000000"/>
                </a:solidFill>
                <a:latin typeface="Calibri" pitchFamily="34" charset="0"/>
              </a:rPr>
              <a:t>del </a:t>
            </a:r>
            <a:r>
              <a:rPr lang="nb-NO" sz="1920" dirty="0" err="1">
                <a:solidFill>
                  <a:srgbClr val="000000"/>
                </a:solidFill>
                <a:latin typeface="Calibri" pitchFamily="34" charset="0"/>
              </a:rPr>
              <a:t>processo decisionale </a:t>
            </a:r>
            <a:r>
              <a:rPr lang="nb-NO" sz="1920" dirty="0" err="1">
                <a:solidFill>
                  <a:srgbClr val="000000"/>
                </a:solidFill>
                <a:latin typeface="Calibri" pitchFamily="34" charset="0"/>
              </a:rPr>
              <a:t>nella difesa</a:t>
            </a:r>
            <a:r>
              <a:rPr lang="nb-NO" sz="1920" dirty="0">
                <a:solidFill>
                  <a:srgbClr val="000000"/>
                </a:solidFill>
                <a:latin typeface="Calibri" pitchFamily="34" charset="0"/>
              </a:rPr>
              <a:t> informatica</a:t>
            </a:r>
            <a:endParaRPr lang="nb-NO" sz="1920" dirty="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1920" dirty="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1920" dirty="0" err="1">
                <a:solidFill>
                  <a:srgbClr val="000000"/>
                </a:solidFill>
                <a:latin typeface="Calibri" pitchFamily="34" charset="0"/>
              </a:rPr>
              <a:t>La comunicazione </a:t>
            </a:r>
            <a:r>
              <a:rPr lang="nb-NO" sz="1920" dirty="0">
                <a:solidFill>
                  <a:srgbClr val="000000"/>
                </a:solidFill>
                <a:latin typeface="Calibri" pitchFamily="34" charset="0"/>
              </a:rPr>
              <a:t>nei </a:t>
            </a:r>
            <a:r>
              <a:rPr lang="nb-NO" sz="1920" dirty="0" err="1">
                <a:solidFill>
                  <a:srgbClr val="000000"/>
                </a:solidFill>
                <a:latin typeface="Calibri" pitchFamily="34" charset="0"/>
              </a:rPr>
              <a:t>CTS </a:t>
            </a:r>
            <a:r>
              <a:rPr lang="nb-NO" sz="1920" dirty="0">
                <a:solidFill>
                  <a:srgbClr val="000000"/>
                </a:solidFill>
                <a:latin typeface="Calibri" pitchFamily="34" charset="0"/>
              </a:rPr>
              <a:t>è simile a un problema di progettazione software</a:t>
            </a:r>
            <a:br>
              <a:rPr lang="nb-NO" sz="1920" dirty="0">
                <a:solidFill>
                  <a:srgbClr val="000000"/>
                </a:solidFill>
                <a:latin typeface="Calibri" pitchFamily="34" charset="0"/>
              </a:rPr>
            </a:br>
            <a:endParaRPr lang="nb-NO" sz="1920" dirty="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1920" dirty="0" err="1">
                <a:solidFill>
                  <a:srgbClr val="000000"/>
                </a:solidFill>
                <a:latin typeface="Calibri" pitchFamily="34" charset="0"/>
              </a:rPr>
              <a:t>La comunicazione </a:t>
            </a:r>
            <a:r>
              <a:rPr lang="nb-NO" sz="1920" dirty="0">
                <a:solidFill>
                  <a:srgbClr val="000000"/>
                </a:solidFill>
                <a:latin typeface="Calibri" pitchFamily="34" charset="0"/>
              </a:rPr>
              <a:t>deve essere </a:t>
            </a:r>
            <a:r>
              <a:rPr lang="nb-NO" sz="1920" dirty="0" err="1">
                <a:solidFill>
                  <a:srgbClr val="000000"/>
                </a:solidFill>
                <a:latin typeface="Calibri" pitchFamily="34" charset="0"/>
              </a:rPr>
              <a:t>sufficientemente </a:t>
            </a:r>
            <a:r>
              <a:rPr lang="nb-NO" sz="1920" dirty="0" err="1">
                <a:solidFill>
                  <a:srgbClr val="000000"/>
                </a:solidFill>
                <a:latin typeface="Calibri" pitchFamily="34" charset="0"/>
              </a:rPr>
              <a:t>modulare </a:t>
            </a:r>
            <a:r>
              <a:rPr lang="nb-NO" sz="1920" dirty="0">
                <a:solidFill>
                  <a:srgbClr val="000000"/>
                </a:solidFill>
                <a:latin typeface="Calibri" pitchFamily="34" charset="0"/>
              </a:rPr>
              <a:t>(</a:t>
            </a:r>
            <a:r>
              <a:rPr lang="nb-NO" sz="1920" dirty="0" err="1">
                <a:solidFill>
                  <a:srgbClr val="000000"/>
                </a:solidFill>
                <a:latin typeface="Calibri" pitchFamily="34" charset="0"/>
              </a:rPr>
              <a:t>priva di attriti</a:t>
            </a:r>
            <a:r>
              <a:rPr lang="nb-NO" sz="1920" dirty="0">
                <a:solidFill>
                  <a:srgbClr val="000000"/>
                </a:solidFill>
                <a:latin typeface="Calibri" pitchFamily="34" charset="0"/>
              </a:rPr>
              <a:t>) </a:t>
            </a:r>
            <a:r>
              <a:rPr lang="nb-NO" sz="1920" dirty="0">
                <a:solidFill>
                  <a:srgbClr val="000000"/>
                </a:solidFill>
                <a:latin typeface="Calibri" pitchFamily="34" charset="0"/>
              </a:rPr>
              <a:t>da essere </a:t>
            </a:r>
            <a:r>
              <a:rPr lang="nb-NO" sz="1920" dirty="0" err="1">
                <a:solidFill>
                  <a:srgbClr val="000000"/>
                </a:solidFill>
                <a:latin typeface="Calibri" pitchFamily="34" charset="0"/>
              </a:rPr>
              <a:t>utile </a:t>
            </a:r>
            <a:r>
              <a:rPr lang="nb-NO" sz="1920" dirty="0">
                <a:solidFill>
                  <a:srgbClr val="000000"/>
                </a:solidFill>
                <a:latin typeface="Calibri" pitchFamily="34" charset="0"/>
              </a:rPr>
              <a:t>per tutte le parti interessate</a:t>
            </a:r>
          </a:p>
        </p:txBody>
      </p:sp>
      <p:pic>
        <p:nvPicPr>
          <p:cNvPr id="19" name="Bilde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532238" y="2896416"/>
            <a:ext cx="2766700" cy="4109078"/>
          </a:xfrm>
          <a:prstGeom prst="rect">
            <a:avLst/>
          </a:prstGeom>
        </p:spPr>
      </p:pic>
      <p:grpSp>
        <p:nvGrpSpPr>
          <p:cNvPr id="17" name="Gruppe 16"/>
          <p:cNvGrpSpPr/>
          <p:nvPr/>
        </p:nvGrpSpPr>
        <p:grpSpPr>
          <a:xfrm>
            <a:off x="5298937" y="2896417"/>
            <a:ext cx="1469939" cy="4164638"/>
            <a:chOff x="3311835" y="1675093"/>
            <a:chExt cx="918712" cy="2602899"/>
          </a:xfrm>
        </p:grpSpPr>
        <p:pic>
          <p:nvPicPr>
            <p:cNvPr id="20" name="Bilde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11835" y="1949364"/>
              <a:ext cx="918712" cy="2328628"/>
            </a:xfrm>
            <a:prstGeom prst="rect">
              <a:avLst/>
            </a:prstGeom>
          </p:spPr>
        </p:pic>
        <p:pic>
          <p:nvPicPr>
            <p:cNvPr id="22" name="Bilde 2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311835" y="1675093"/>
              <a:ext cx="588833" cy="274271"/>
            </a:xfrm>
            <a:prstGeom prst="rect">
              <a:avLst/>
            </a:prstGeom>
          </p:spPr>
        </p:pic>
      </p:grpSp>
      <p:pic>
        <p:nvPicPr>
          <p:cNvPr id="27" name="Bilde 26"/>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695009" y="4046810"/>
            <a:ext cx="945932" cy="2489778"/>
          </a:xfrm>
          <a:prstGeom prst="rect">
            <a:avLst/>
          </a:prstGeom>
        </p:spPr>
      </p:pic>
      <p:grpSp>
        <p:nvGrpSpPr>
          <p:cNvPr id="32" name="Gruppe 31"/>
          <p:cNvGrpSpPr/>
          <p:nvPr/>
        </p:nvGrpSpPr>
        <p:grpSpPr>
          <a:xfrm>
            <a:off x="6642913" y="4056496"/>
            <a:ext cx="1912475" cy="2622340"/>
            <a:chOff x="4218435" y="2388031"/>
            <a:chExt cx="1195297" cy="1638962"/>
          </a:xfrm>
        </p:grpSpPr>
        <p:pic>
          <p:nvPicPr>
            <p:cNvPr id="28" name="Bilde 2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287385" y="2579698"/>
              <a:ext cx="1126347" cy="1447295"/>
            </a:xfrm>
            <a:prstGeom prst="rect">
              <a:avLst/>
            </a:prstGeom>
          </p:spPr>
        </p:pic>
        <p:pic>
          <p:nvPicPr>
            <p:cNvPr id="29" name="Bilde 28"/>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218435" y="2388031"/>
              <a:ext cx="777459" cy="191667"/>
            </a:xfrm>
            <a:prstGeom prst="rect">
              <a:avLst/>
            </a:prstGeom>
          </p:spPr>
        </p:pic>
      </p:grpSp>
      <p:sp>
        <p:nvSpPr>
          <p:cNvPr id="37"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err="1">
                <a:solidFill>
                  <a:srgbClr val="000000"/>
                </a:solidFill>
                <a:latin typeface="Helvetica Neue" charset="0"/>
                <a:ea typeface="Helvetica Neue" charset="0"/>
                <a:cs typeface="Helvetica Neue" charset="0"/>
              </a:rPr>
              <a:t>La comunicazione</a:t>
            </a:r>
            <a:r>
              <a:rPr lang="nb-NO" sz="3200" dirty="0">
                <a:solidFill>
                  <a:srgbClr val="000000"/>
                </a:solidFill>
                <a:latin typeface="Helvetica Neue" charset="0"/>
                <a:ea typeface="Helvetica Neue" charset="0"/>
                <a:cs typeface="Helvetica Neue" charset="0"/>
              </a:rPr>
              <a:t> umana </a:t>
            </a:r>
            <a:r>
              <a:rPr lang="nb-NO" sz="3200" dirty="0">
                <a:solidFill>
                  <a:srgbClr val="000000"/>
                </a:solidFill>
                <a:latin typeface="Helvetica Neue" charset="0"/>
                <a:ea typeface="Helvetica Neue" charset="0"/>
                <a:cs typeface="Helvetica Neue" charset="0"/>
              </a:rPr>
              <a:t>nelle </a:t>
            </a:r>
            <a:r>
              <a:rPr lang="nb-NO" sz="3200" dirty="0" err="1">
                <a:solidFill>
                  <a:srgbClr val="000000"/>
                </a:solidFill>
                <a:latin typeface="Helvetica Neue" charset="0"/>
                <a:ea typeface="Helvetica Neue" charset="0"/>
                <a:cs typeface="Helvetica Neue" charset="0"/>
              </a:rPr>
              <a:t>situazioni </a:t>
            </a:r>
            <a:r>
              <a:rPr lang="nb-NO" sz="3200" dirty="0" err="1">
                <a:solidFill>
                  <a:srgbClr val="000000"/>
                </a:solidFill>
                <a:latin typeface="Helvetica Neue" charset="0"/>
                <a:ea typeface="Helvetica Neue" charset="0"/>
                <a:cs typeface="Helvetica Neue" charset="0"/>
              </a:rPr>
              <a:t>di minaccia</a:t>
            </a:r>
            <a:r>
              <a:rPr lang="nb-NO" sz="3200" dirty="0">
                <a:solidFill>
                  <a:srgbClr val="000000"/>
                </a:solidFill>
                <a:latin typeface="Helvetica Neue" charset="0"/>
                <a:ea typeface="Helvetica Neue" charset="0"/>
                <a:cs typeface="Helvetica Neue" charset="0"/>
              </a:rPr>
              <a:t> informatica </a:t>
            </a:r>
            <a:r>
              <a:rPr lang="nb-NO" sz="3200" dirty="0">
                <a:solidFill>
                  <a:srgbClr val="000000"/>
                </a:solidFill>
                <a:latin typeface="Helvetica Neue" charset="0"/>
                <a:ea typeface="Helvetica Neue" charset="0"/>
                <a:cs typeface="Helvetica Neue" charset="0"/>
              </a:rPr>
              <a:t>(</a:t>
            </a:r>
            <a:r>
              <a:rPr lang="nb-NO" sz="3200" dirty="0" err="1">
                <a:solidFill>
                  <a:srgbClr val="000000"/>
                </a:solidFill>
                <a:latin typeface="Helvetica Neue" charset="0"/>
                <a:ea typeface="Helvetica Neue" charset="0"/>
                <a:cs typeface="Helvetica Neue" charset="0"/>
              </a:rPr>
              <a:t>CTS</a:t>
            </a:r>
            <a:r>
              <a:rPr lang="nb-NO" sz="3200" dirty="0">
                <a:solidFill>
                  <a:srgbClr val="000000"/>
                </a:solidFill>
                <a:latin typeface="Helvetica Neue" charset="0"/>
                <a:ea typeface="Helvetica Neue" charset="0"/>
                <a:cs typeface="Helvetica Neue" charset="0"/>
              </a:rPr>
              <a:t>)</a:t>
            </a:r>
          </a:p>
        </p:txBody>
      </p:sp>
    </p:spTree>
    <p:extLst>
      <p:ext uri="{BB962C8B-B14F-4D97-AF65-F5344CB8AC3E}">
        <p14:creationId xmlns:p14="http://schemas.microsoft.com/office/powerpoint/2010/main" val="180126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lh4.googleusercontent.com/4p62KCdXnJBxdSqK9TL-7AAqixr3btkUXn26PyKmywisr3CBInvEIQUv84pDk1qZgJp4SUFIMiaKU49NrRoaElfjzgoC5Jz3afh7dVJGaS0m8MKK2MoSfz6aRCl45qudb8PYy-H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48649" y="242806"/>
            <a:ext cx="7658939" cy="4885436"/>
          </a:xfrm>
          <a:prstGeom prst="rect">
            <a:avLst/>
          </a:prstGeom>
          <a:noFill/>
          <a:extLst>
            <a:ext uri="{909E8E84-426E-40DD-AFC4-6F175D3DCCD1}">
              <a14:hiddenFill xmlns:a14="http://schemas.microsoft.com/office/drawing/2010/main">
                <a:solidFill>
                  <a:srgbClr val="FFFFFF"/>
                </a:solidFill>
              </a14:hiddenFill>
            </a:ext>
          </a:extLst>
        </p:spPr>
      </p:pic>
      <p:sp>
        <p:nvSpPr>
          <p:cNvPr id="5" name="Tittel 1"/>
          <p:cNvSpPr txBox="1">
            <a:spLocks/>
          </p:cNvSpPr>
          <p:nvPr/>
        </p:nvSpPr>
        <p:spPr>
          <a:xfrm>
            <a:off x="222812" y="108949"/>
            <a:ext cx="13889621" cy="717463"/>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fontAlgn="base">
              <a:spcAft>
                <a:spcPct val="0"/>
              </a:spcAft>
            </a:pPr>
            <a:r>
              <a:rPr lang="en-US" sz="3840" b="1" dirty="0">
                <a:solidFill>
                  <a:srgbClr val="E4067E"/>
                </a:solidFill>
                <a:latin typeface="Helvetica Neue" charset="0"/>
                <a:ea typeface="Helvetica Neue" charset="0"/>
                <a:cs typeface="Helvetica Neue" charset="0"/>
              </a:rPr>
              <a:t>Consapevolezza situazionale (SA): Endsley</a:t>
            </a:r>
            <a:endParaRPr lang="en-US" sz="3840" b="1" dirty="0">
              <a:solidFill>
                <a:srgbClr val="E4067E"/>
              </a:solidFill>
              <a:latin typeface="Verdana"/>
            </a:endParaRPr>
          </a:p>
        </p:txBody>
      </p:sp>
      <p:sp>
        <p:nvSpPr>
          <p:cNvPr id="7" name="TekstSylinder 6"/>
          <p:cNvSpPr txBox="1"/>
          <p:nvPr/>
        </p:nvSpPr>
        <p:spPr>
          <a:xfrm>
            <a:off x="536333" y="1051883"/>
            <a:ext cx="7280248" cy="2751522"/>
          </a:xfrm>
          <a:prstGeom prst="rect">
            <a:avLst/>
          </a:prstGeom>
          <a:noFill/>
        </p:spPr>
        <p:txBody>
          <a:bodyPr wrap="square" rtlCol="0">
            <a:spAutoFit/>
          </a:bodyPr>
          <a:lstStyle/>
          <a:p>
            <a:pPr defTabSz="1097280" eaLnBrk="0" fontAlgn="base" hangingPunct="0">
              <a:spcBef>
                <a:spcPct val="0"/>
              </a:spcBef>
              <a:spcAft>
                <a:spcPct val="0"/>
              </a:spcAft>
            </a:pPr>
            <a:r>
              <a:rPr lang="nb-NO" sz="1920" b="1" dirty="0">
                <a:solidFill>
                  <a:srgbClr val="000000"/>
                </a:solidFill>
                <a:latin typeface="Arial" charset="0"/>
                <a:ea typeface="Arial" charset="0"/>
                <a:cs typeface="Arial" charset="0"/>
              </a:rPr>
              <a:t>Livello 1 SA: </a:t>
            </a:r>
            <a:r>
              <a:rPr lang="nb-NO" sz="1920" dirty="0" err="1">
                <a:solidFill>
                  <a:srgbClr val="000000"/>
                </a:solidFill>
                <a:latin typeface="Arial" charset="0"/>
                <a:ea typeface="Arial" charset="0"/>
                <a:cs typeface="Arial" charset="0"/>
              </a:rPr>
              <a:t>Percezione</a:t>
            </a:r>
            <a:endParaRPr lang="nb-NO" sz="1920" dirty="0">
              <a:solidFill>
                <a:srgbClr val="000000"/>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nb-NO" sz="1920" dirty="0" err="1">
                <a:solidFill>
                  <a:srgbClr val="000000"/>
                </a:solidFill>
                <a:latin typeface="Arial" charset="0"/>
                <a:ea typeface="Arial" charset="0"/>
                <a:cs typeface="Arial" charset="0"/>
              </a:rPr>
              <a:t>Qualcosa </a:t>
            </a:r>
            <a:r>
              <a:rPr lang="nb-NO" sz="1920" dirty="0" err="1">
                <a:solidFill>
                  <a:srgbClr val="000000"/>
                </a:solidFill>
                <a:latin typeface="Arial" charset="0"/>
                <a:ea typeface="Arial" charset="0"/>
                <a:cs typeface="Arial" charset="0"/>
              </a:rPr>
              <a:t>accade </a:t>
            </a:r>
            <a:r>
              <a:rPr lang="nb-NO" sz="1920" dirty="0">
                <a:solidFill>
                  <a:srgbClr val="000000"/>
                </a:solidFill>
                <a:latin typeface="Arial" charset="0"/>
                <a:ea typeface="Arial" charset="0"/>
                <a:cs typeface="Arial" charset="0"/>
              </a:rPr>
              <a:t>(o non accade)</a:t>
            </a:r>
          </a:p>
          <a:p>
            <a:pPr marL="457188" indent="-457188" defTabSz="1097280" eaLnBrk="0" fontAlgn="base" hangingPunct="0">
              <a:spcBef>
                <a:spcPct val="0"/>
              </a:spcBef>
              <a:spcAft>
                <a:spcPct val="0"/>
              </a:spcAft>
              <a:buFont typeface="Arial" charset="0"/>
              <a:buChar char="•"/>
            </a:pPr>
            <a:endParaRPr lang="nb-NO" sz="1920" dirty="0">
              <a:solidFill>
                <a:srgbClr val="000000"/>
              </a:solidFill>
              <a:latin typeface="Arial" charset="0"/>
              <a:ea typeface="Arial" charset="0"/>
              <a:cs typeface="Arial" charset="0"/>
            </a:endParaRPr>
          </a:p>
          <a:p>
            <a:pPr defTabSz="1097280" eaLnBrk="0" fontAlgn="base" hangingPunct="0">
              <a:spcBef>
                <a:spcPct val="0"/>
              </a:spcBef>
              <a:spcAft>
                <a:spcPct val="0"/>
              </a:spcAft>
            </a:pPr>
            <a:r>
              <a:rPr lang="nb-NO" sz="1920" b="1" dirty="0">
                <a:solidFill>
                  <a:srgbClr val="000000"/>
                </a:solidFill>
                <a:latin typeface="Arial" charset="0"/>
                <a:ea typeface="Arial" charset="0"/>
                <a:cs typeface="Arial" charset="0"/>
              </a:rPr>
              <a:t>Livello 2 SA: </a:t>
            </a:r>
            <a:r>
              <a:rPr lang="nb-NO" sz="1920" dirty="0" err="1">
                <a:solidFill>
                  <a:srgbClr val="000000"/>
                </a:solidFill>
                <a:latin typeface="Arial" charset="0"/>
                <a:ea typeface="Arial" charset="0"/>
                <a:cs typeface="Arial" charset="0"/>
              </a:rPr>
              <a:t>Comprensione</a:t>
            </a:r>
            <a:endParaRPr lang="nb-NO" sz="1920" dirty="0">
              <a:solidFill>
                <a:srgbClr val="000000"/>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nb-NO" sz="1920" dirty="0" err="1">
                <a:solidFill>
                  <a:srgbClr val="000000"/>
                </a:solidFill>
                <a:latin typeface="Arial" charset="0"/>
                <a:ea typeface="Arial" charset="0"/>
                <a:cs typeface="Arial" charset="0"/>
              </a:rPr>
              <a:t>Perché </a:t>
            </a:r>
            <a:r>
              <a:rPr lang="nb-NO" sz="1920" dirty="0">
                <a:solidFill>
                  <a:srgbClr val="000000"/>
                </a:solidFill>
                <a:latin typeface="Arial" charset="0"/>
                <a:ea typeface="Arial" charset="0"/>
                <a:cs typeface="Arial" charset="0"/>
              </a:rPr>
              <a:t>sta accadendo? </a:t>
            </a:r>
            <a:r>
              <a:rPr lang="nb-NO" sz="1920" dirty="0" err="1">
                <a:solidFill>
                  <a:srgbClr val="000000"/>
                </a:solidFill>
                <a:latin typeface="Arial" charset="0"/>
                <a:ea typeface="Arial" charset="0"/>
                <a:cs typeface="Arial" charset="0"/>
              </a:rPr>
              <a:t>Quali </a:t>
            </a:r>
            <a:r>
              <a:rPr lang="nb-NO" sz="1920" dirty="0" err="1">
                <a:solidFill>
                  <a:srgbClr val="000000"/>
                </a:solidFill>
                <a:latin typeface="Arial" charset="0"/>
                <a:ea typeface="Arial" charset="0"/>
                <a:cs typeface="Arial" charset="0"/>
              </a:rPr>
              <a:t>sono </a:t>
            </a:r>
            <a:r>
              <a:rPr lang="nb-NO" sz="1920" dirty="0">
                <a:solidFill>
                  <a:srgbClr val="000000"/>
                </a:solidFill>
                <a:latin typeface="Arial" charset="0"/>
                <a:ea typeface="Arial" charset="0"/>
                <a:cs typeface="Arial" charset="0"/>
              </a:rPr>
              <a:t>le </a:t>
            </a:r>
            <a:r>
              <a:rPr lang="nb-NO" sz="1920" dirty="0" err="1">
                <a:solidFill>
                  <a:srgbClr val="000000"/>
                </a:solidFill>
                <a:latin typeface="Arial" charset="0"/>
                <a:ea typeface="Arial" charset="0"/>
                <a:cs typeface="Arial" charset="0"/>
              </a:rPr>
              <a:t>conseguenze?</a:t>
            </a:r>
            <a:endParaRPr lang="nb-NO" sz="1920" dirty="0">
              <a:solidFill>
                <a:srgbClr val="000000"/>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endParaRPr lang="nb-NO" sz="1920" dirty="0">
              <a:solidFill>
                <a:srgbClr val="000000"/>
              </a:solidFill>
              <a:latin typeface="Arial" charset="0"/>
              <a:ea typeface="Arial" charset="0"/>
              <a:cs typeface="Arial" charset="0"/>
            </a:endParaRPr>
          </a:p>
          <a:p>
            <a:pPr defTabSz="1097280" eaLnBrk="0" fontAlgn="base" hangingPunct="0">
              <a:spcBef>
                <a:spcPct val="0"/>
              </a:spcBef>
              <a:spcAft>
                <a:spcPct val="0"/>
              </a:spcAft>
            </a:pPr>
            <a:r>
              <a:rPr lang="nb-NO" sz="1920" b="1" dirty="0">
                <a:solidFill>
                  <a:srgbClr val="000000"/>
                </a:solidFill>
                <a:latin typeface="Arial" charset="0"/>
                <a:ea typeface="Arial" charset="0"/>
                <a:cs typeface="Arial" charset="0"/>
              </a:rPr>
              <a:t>Livello 3 SA: </a:t>
            </a:r>
            <a:r>
              <a:rPr lang="nb-NO" sz="1920" dirty="0" err="1">
                <a:solidFill>
                  <a:srgbClr val="000000"/>
                </a:solidFill>
                <a:latin typeface="Arial" charset="0"/>
                <a:ea typeface="Arial" charset="0"/>
                <a:cs typeface="Arial" charset="0"/>
              </a:rPr>
              <a:t>Proiezione</a:t>
            </a:r>
            <a:endParaRPr lang="nb-NO" sz="1920" dirty="0">
              <a:solidFill>
                <a:srgbClr val="000000"/>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nb-NO" sz="1920" dirty="0" err="1">
                <a:solidFill>
                  <a:srgbClr val="000000"/>
                </a:solidFill>
                <a:latin typeface="Arial" charset="0"/>
                <a:ea typeface="Arial" charset="0"/>
                <a:cs typeface="Arial" charset="0"/>
              </a:rPr>
              <a:t>Cosa </a:t>
            </a:r>
            <a:r>
              <a:rPr lang="nb-NO" sz="1920" dirty="0" err="1">
                <a:solidFill>
                  <a:srgbClr val="000000"/>
                </a:solidFill>
                <a:latin typeface="Arial" charset="0"/>
                <a:ea typeface="Arial" charset="0"/>
                <a:cs typeface="Arial" charset="0"/>
              </a:rPr>
              <a:t>può </a:t>
            </a:r>
            <a:r>
              <a:rPr lang="nb-NO" sz="1920" dirty="0" err="1">
                <a:solidFill>
                  <a:srgbClr val="000000"/>
                </a:solidFill>
                <a:latin typeface="Arial" charset="0"/>
                <a:ea typeface="Arial" charset="0"/>
                <a:cs typeface="Arial" charset="0"/>
              </a:rPr>
              <a:t>succedere </a:t>
            </a:r>
            <a:r>
              <a:rPr lang="nb-NO" sz="1920" dirty="0">
                <a:solidFill>
                  <a:srgbClr val="000000"/>
                </a:solidFill>
                <a:latin typeface="Arial" charset="0"/>
                <a:ea typeface="Arial" charset="0"/>
                <a:cs typeface="Arial" charset="0"/>
              </a:rPr>
              <a:t>e </a:t>
            </a:r>
            <a:r>
              <a:rPr lang="nb-NO" sz="1920" dirty="0" err="1">
                <a:solidFill>
                  <a:srgbClr val="000000"/>
                </a:solidFill>
                <a:latin typeface="Arial" charset="0"/>
                <a:ea typeface="Arial" charset="0"/>
                <a:cs typeface="Arial" charset="0"/>
              </a:rPr>
              <a:t>cosa succederà</a:t>
            </a:r>
            <a:r>
              <a:rPr lang="nb-NO" sz="1920" dirty="0">
                <a:solidFill>
                  <a:srgbClr val="000000"/>
                </a:solidFill>
                <a:latin typeface="Arial" charset="0"/>
                <a:ea typeface="Arial" charset="0"/>
                <a:cs typeface="Arial" charset="0"/>
              </a:rPr>
              <a:t>? </a:t>
            </a:r>
            <a:r>
              <a:rPr lang="nb-NO" sz="1920" dirty="0" err="1">
                <a:solidFill>
                  <a:srgbClr val="000000"/>
                </a:solidFill>
                <a:latin typeface="Arial" charset="0"/>
                <a:ea typeface="Arial" charset="0"/>
                <a:cs typeface="Arial" charset="0"/>
              </a:rPr>
              <a:t>Quali </a:t>
            </a:r>
            <a:r>
              <a:rPr lang="nb-NO" sz="1920" dirty="0" err="1">
                <a:solidFill>
                  <a:srgbClr val="000000"/>
                </a:solidFill>
                <a:latin typeface="Arial" charset="0"/>
                <a:ea typeface="Arial" charset="0"/>
                <a:cs typeface="Arial" charset="0"/>
              </a:rPr>
              <a:t>possono </a:t>
            </a:r>
            <a:r>
              <a:rPr lang="nb-NO" sz="1920" dirty="0">
                <a:solidFill>
                  <a:srgbClr val="000000"/>
                </a:solidFill>
                <a:latin typeface="Arial" charset="0"/>
                <a:ea typeface="Arial" charset="0"/>
                <a:cs typeface="Arial" charset="0"/>
              </a:rPr>
              <a:t>essere le </a:t>
            </a:r>
            <a:r>
              <a:rPr lang="nb-NO" sz="1920" dirty="0" err="1">
                <a:solidFill>
                  <a:srgbClr val="000000"/>
                </a:solidFill>
                <a:latin typeface="Arial" charset="0"/>
                <a:ea typeface="Arial" charset="0"/>
                <a:cs typeface="Arial" charset="0"/>
              </a:rPr>
              <a:t>possibili </a:t>
            </a:r>
            <a:r>
              <a:rPr lang="nb-NO" sz="1920" dirty="0" err="1">
                <a:solidFill>
                  <a:srgbClr val="000000"/>
                </a:solidFill>
                <a:latin typeface="Arial" charset="0"/>
                <a:ea typeface="Arial" charset="0"/>
                <a:cs typeface="Arial" charset="0"/>
              </a:rPr>
              <a:t>conseguenze</a:t>
            </a:r>
            <a:r>
              <a:rPr lang="nb-NO" sz="1920" dirty="0">
                <a:solidFill>
                  <a:srgbClr val="000000"/>
                </a:solidFill>
                <a:latin typeface="Arial" charset="0"/>
                <a:ea typeface="Arial" charset="0"/>
                <a:cs typeface="Arial" charset="0"/>
              </a:rPr>
              <a:t>?</a:t>
            </a:r>
          </a:p>
        </p:txBody>
      </p:sp>
      <p:pic>
        <p:nvPicPr>
          <p:cNvPr id="20" name="Picture 19">
            <a:extLst>
              <a:ext uri="{FF2B5EF4-FFF2-40B4-BE49-F238E27FC236}">
                <a16:creationId xmlns:a16="http://schemas.microsoft.com/office/drawing/2014/main" id="{8508EB84-7182-4C88-8344-51AE0FC3F2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5414" y="5744860"/>
            <a:ext cx="1499746" cy="1419272"/>
          </a:xfrm>
          <a:prstGeom prst="rect">
            <a:avLst/>
          </a:prstGeom>
        </p:spPr>
      </p:pic>
      <p:pic>
        <p:nvPicPr>
          <p:cNvPr id="21" name="Picture 20">
            <a:extLst>
              <a:ext uri="{FF2B5EF4-FFF2-40B4-BE49-F238E27FC236}">
                <a16:creationId xmlns:a16="http://schemas.microsoft.com/office/drawing/2014/main" id="{8377EB53-3A3A-42D6-A9F9-944409A41E4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2618" y="4325588"/>
            <a:ext cx="1499746" cy="1419272"/>
          </a:xfrm>
          <a:prstGeom prst="rect">
            <a:avLst/>
          </a:prstGeom>
        </p:spPr>
      </p:pic>
      <p:pic>
        <p:nvPicPr>
          <p:cNvPr id="22" name="Picture 21">
            <a:extLst>
              <a:ext uri="{FF2B5EF4-FFF2-40B4-BE49-F238E27FC236}">
                <a16:creationId xmlns:a16="http://schemas.microsoft.com/office/drawing/2014/main" id="{11229686-C1A4-4DA3-9BF2-14D1BFD3DD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08830" y="6817644"/>
            <a:ext cx="1499746" cy="1411956"/>
          </a:xfrm>
          <a:prstGeom prst="rect">
            <a:avLst/>
          </a:prstGeom>
        </p:spPr>
      </p:pic>
      <p:sp>
        <p:nvSpPr>
          <p:cNvPr id="28" name="TextBox 27">
            <a:extLst>
              <a:ext uri="{FF2B5EF4-FFF2-40B4-BE49-F238E27FC236}">
                <a16:creationId xmlns:a16="http://schemas.microsoft.com/office/drawing/2014/main" id="{E0124046-8769-4D50-AFBD-097CB80B207B}"/>
              </a:ext>
            </a:extLst>
          </p:cNvPr>
          <p:cNvSpPr txBox="1"/>
          <p:nvPr/>
        </p:nvSpPr>
        <p:spPr>
          <a:xfrm flipH="1">
            <a:off x="4678679" y="4153507"/>
            <a:ext cx="2951227" cy="757130"/>
          </a:xfrm>
          <a:prstGeom prst="rect">
            <a:avLst/>
          </a:prstGeom>
          <a:noFill/>
        </p:spPr>
        <p:txBody>
          <a:bodyPr wrap="square" rtlCol="0">
            <a:spAutoFit/>
          </a:bodyPr>
          <a:lstStyle/>
          <a:p>
            <a:pPr defTabSz="1097280" eaLnBrk="0" fontAlgn="base" hangingPunct="0">
              <a:spcBef>
                <a:spcPct val="0"/>
              </a:spcBef>
              <a:spcAft>
                <a:spcPct val="0"/>
              </a:spcAft>
            </a:pPr>
            <a:r>
              <a:rPr lang="nb-NO" sz="2160" dirty="0">
                <a:solidFill>
                  <a:srgbClr val="000000"/>
                </a:solidFill>
                <a:latin typeface="Calibri" pitchFamily="34" charset="0"/>
              </a:rPr>
              <a:t>Modelli mentali </a:t>
            </a:r>
            <a:r>
              <a:rPr lang="nb-NO" sz="2160" dirty="0" err="1">
                <a:solidFill>
                  <a:srgbClr val="000000"/>
                </a:solidFill>
                <a:latin typeface="Calibri" pitchFamily="34" charset="0"/>
              </a:rPr>
              <a:t>condivisi</a:t>
            </a:r>
          </a:p>
          <a:p>
            <a:pPr algn="ctr" defTabSz="1097280" eaLnBrk="0" fontAlgn="base" hangingPunct="0">
              <a:spcBef>
                <a:spcPct val="0"/>
              </a:spcBef>
              <a:spcAft>
                <a:spcPct val="0"/>
              </a:spcAft>
            </a:pPr>
            <a:r>
              <a:rPr lang="nb-NO" sz="2160" dirty="0">
                <a:solidFill>
                  <a:srgbClr val="000000"/>
                </a:solidFill>
                <a:latin typeface="Calibri" pitchFamily="34" charset="0"/>
              </a:rPr>
              <a:t>SA</a:t>
            </a:r>
            <a:r>
              <a:rPr lang="nb-NO" sz="2160" baseline="-25000" dirty="0">
                <a:solidFill>
                  <a:srgbClr val="000000"/>
                </a:solidFill>
                <a:latin typeface="Calibri" pitchFamily="34" charset="0"/>
              </a:rPr>
              <a:t>1</a:t>
            </a:r>
            <a:r>
              <a:rPr lang="nb-NO" sz="2160" dirty="0">
                <a:solidFill>
                  <a:srgbClr val="000000"/>
                </a:solidFill>
                <a:latin typeface="Calibri" pitchFamily="34" charset="0"/>
              </a:rPr>
              <a:t> +SA</a:t>
            </a:r>
            <a:r>
              <a:rPr lang="nb-NO" sz="2160" baseline="-25000" dirty="0">
                <a:solidFill>
                  <a:srgbClr val="000000"/>
                </a:solidFill>
                <a:latin typeface="Calibri" pitchFamily="34" charset="0"/>
              </a:rPr>
              <a:t>2</a:t>
            </a:r>
            <a:r>
              <a:rPr lang="nb-NO" sz="2160" dirty="0">
                <a:solidFill>
                  <a:srgbClr val="000000"/>
                </a:solidFill>
                <a:latin typeface="Calibri" pitchFamily="34" charset="0"/>
              </a:rPr>
              <a:t> +SA</a:t>
            </a:r>
            <a:r>
              <a:rPr lang="nb-NO" sz="2160" baseline="-25000" dirty="0">
                <a:solidFill>
                  <a:srgbClr val="000000"/>
                </a:solidFill>
                <a:latin typeface="Calibri" pitchFamily="34" charset="0"/>
              </a:rPr>
              <a:t>3</a:t>
            </a:r>
          </a:p>
        </p:txBody>
      </p:sp>
    </p:spTree>
    <p:extLst>
      <p:ext uri="{BB962C8B-B14F-4D97-AF65-F5344CB8AC3E}">
        <p14:creationId xmlns:p14="http://schemas.microsoft.com/office/powerpoint/2010/main" val="20327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3138 -0.03194 L 0.41549 -0.17731 " pathEditMode="relative" rAng="0" ptsTypes="AA">
                                      <p:cBhvr>
                                        <p:cTn id="18" dur="2000" fill="hold"/>
                                        <p:tgtEl>
                                          <p:spTgt spid="22"/>
                                        </p:tgtEl>
                                        <p:attrNameLst>
                                          <p:attrName>ppt_x</p:attrName>
                                          <p:attrName>ppt_y</p:attrName>
                                        </p:attrNameLst>
                                      </p:cBhvr>
                                      <p:rCtr x="19206" y="-7269"/>
                                    </p:animMotion>
                                  </p:childTnLst>
                                </p:cTn>
                              </p:par>
                            </p:childTnLst>
                          </p:cTn>
                        </p:par>
                        <p:par>
                          <p:cTn id="19" fill="hold">
                            <p:stCondLst>
                              <p:cond delay="2000"/>
                            </p:stCondLst>
                            <p:childTnLst>
                              <p:par>
                                <p:cTn id="20" presetID="42" presetClass="path" presetSubtype="0" accel="50000" decel="50000" fill="hold" nodeType="afterEffect">
                                  <p:stCondLst>
                                    <p:cond delay="0"/>
                                  </p:stCondLst>
                                  <p:childTnLst>
                                    <p:animMotion origin="layout" path="M 1.66667E-6 4.44444E-6 L 0.36575 0.09421 " pathEditMode="relative" rAng="0" ptsTypes="AA">
                                      <p:cBhvr>
                                        <p:cTn id="21" dur="2000" fill="hold"/>
                                        <p:tgtEl>
                                          <p:spTgt spid="21"/>
                                        </p:tgtEl>
                                        <p:attrNameLst>
                                          <p:attrName>ppt_x</p:attrName>
                                          <p:attrName>ppt_y</p:attrName>
                                        </p:attrNameLst>
                                      </p:cBhvr>
                                      <p:rCtr x="18281" y="4699"/>
                                    </p:animMotion>
                                  </p:childTnLst>
                                </p:cTn>
                              </p:par>
                              <p:par>
                                <p:cTn id="22" presetID="42" presetClass="path" presetSubtype="0" accel="50000" decel="50000" fill="hold" nodeType="withEffect">
                                  <p:stCondLst>
                                    <p:cond delay="0"/>
                                  </p:stCondLst>
                                  <p:childTnLst>
                                    <p:animMotion origin="layout" path="M -4.58333E-6 7.40741E-7 L 0.2405 -0.02546 " pathEditMode="relative" rAng="0" ptsTypes="AA">
                                      <p:cBhvr>
                                        <p:cTn id="23" dur="2000" fill="hold"/>
                                        <p:tgtEl>
                                          <p:spTgt spid="20"/>
                                        </p:tgtEl>
                                        <p:attrNameLst>
                                          <p:attrName>ppt_x</p:attrName>
                                          <p:attrName>ppt_y</p:attrName>
                                        </p:attrNameLst>
                                      </p:cBhvr>
                                      <p:rCtr x="12018" y="-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a:xfrm>
            <a:off x="13821162" y="7791451"/>
            <a:ext cx="801788" cy="438150"/>
          </a:xfrm>
        </p:spPr>
        <p:txBody>
          <a:bodyPr/>
          <a:lstStyle/>
          <a:p>
            <a:pPr defTabSz="1097280" eaLnBrk="0" fontAlgn="base" hangingPunct="0">
              <a:spcBef>
                <a:spcPct val="0"/>
              </a:spcBef>
              <a:spcAft>
                <a:spcPct val="0"/>
              </a:spcAft>
            </a:pPr>
            <a:fld id="{91853A39-49B3-554A-AE82-85611CEBD8E3}" type="slidenum">
              <a:rPr lang="nb-NO" sz="2160">
                <a:solidFill>
                  <a:srgbClr val="000000"/>
                </a:solidFill>
                <a:latin typeface="Calibri" pitchFamily="34" charset="0"/>
              </a:rPr>
              <a:t>26</a:t>
            </a:fld>
            <a:endParaRPr lang="nb-NO" sz="2160" dirty="0">
              <a:solidFill>
                <a:srgbClr val="000000"/>
              </a:solidFill>
              <a:latin typeface="Calibri" pitchFamily="34" charset="0"/>
            </a:endParaRPr>
          </a:p>
        </p:txBody>
      </p:sp>
      <p:pic>
        <p:nvPicPr>
          <p:cNvPr id="11" name="Bilde 10"/>
          <p:cNvPicPr>
            <a:picLocks noChangeAspect="1"/>
          </p:cNvPicPr>
          <p:nvPr/>
        </p:nvPicPr>
        <p:blipFill rotWithShape="1">
          <a:blip r:embed="rId3" cstate="email">
            <a:extLst>
              <a:ext uri="{28A0092B-C50C-407E-A947-70E740481C1C}">
                <a14:useLocalDpi xmlns:a14="http://schemas.microsoft.com/office/drawing/2010/main"/>
              </a:ext>
            </a:extLst>
          </a:blip>
          <a:srcRect b="-9"/>
          <a:stretch/>
        </p:blipFill>
        <p:spPr>
          <a:xfrm>
            <a:off x="1630989" y="7248181"/>
            <a:ext cx="12190172" cy="762344"/>
          </a:xfrm>
          <a:prstGeom prst="rect">
            <a:avLst/>
          </a:prstGeom>
        </p:spPr>
      </p:pic>
      <p:pic>
        <p:nvPicPr>
          <p:cNvPr id="12" name="Bild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569459" y="2002087"/>
            <a:ext cx="3114361" cy="4705613"/>
          </a:xfrm>
          <a:prstGeom prst="rect">
            <a:avLst/>
          </a:prstGeom>
        </p:spPr>
      </p:pic>
      <p:grpSp>
        <p:nvGrpSpPr>
          <p:cNvPr id="17" name="Gruppe 16"/>
          <p:cNvGrpSpPr/>
          <p:nvPr/>
        </p:nvGrpSpPr>
        <p:grpSpPr>
          <a:xfrm>
            <a:off x="4752642" y="1867949"/>
            <a:ext cx="5946865" cy="4730213"/>
            <a:chOff x="3027150" y="648182"/>
            <a:chExt cx="3716791" cy="2956383"/>
          </a:xfrm>
        </p:grpSpPr>
        <p:pic>
          <p:nvPicPr>
            <p:cNvPr id="8" name="Bild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27150" y="648182"/>
              <a:ext cx="3716791" cy="2956383"/>
            </a:xfrm>
            <a:prstGeom prst="rect">
              <a:avLst/>
            </a:prstGeom>
          </p:spPr>
        </p:pic>
        <p:sp>
          <p:nvSpPr>
            <p:cNvPr id="13" name="Rektangel 12"/>
            <p:cNvSpPr/>
            <p:nvPr/>
          </p:nvSpPr>
          <p:spPr>
            <a:xfrm>
              <a:off x="3069604" y="648182"/>
              <a:ext cx="344928" cy="27779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880">
                <a:solidFill>
                  <a:srgbClr val="FFFFFF"/>
                </a:solidFill>
                <a:latin typeface="Verdana"/>
              </a:endParaRPr>
            </a:p>
          </p:txBody>
        </p:sp>
      </p:grpSp>
      <p:sp>
        <p:nvSpPr>
          <p:cNvPr id="14" name="Rektangel 13"/>
          <p:cNvSpPr/>
          <p:nvPr/>
        </p:nvSpPr>
        <p:spPr>
          <a:xfrm>
            <a:off x="10876752" y="1014282"/>
            <a:ext cx="551885" cy="4444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880">
              <a:solidFill>
                <a:srgbClr val="FFFFFF"/>
              </a:solidFill>
              <a:latin typeface="Verdana"/>
            </a:endParaRPr>
          </a:p>
        </p:txBody>
      </p:sp>
      <p:sp>
        <p:nvSpPr>
          <p:cNvPr id="15" name="Rektangel 14"/>
          <p:cNvSpPr/>
          <p:nvPr/>
        </p:nvSpPr>
        <p:spPr>
          <a:xfrm>
            <a:off x="10876752" y="2723408"/>
            <a:ext cx="551885" cy="4444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880">
              <a:solidFill>
                <a:srgbClr val="FFFFFF"/>
              </a:solidFill>
              <a:latin typeface="Verdana"/>
            </a:endParaRPr>
          </a:p>
        </p:txBody>
      </p:sp>
      <p:sp>
        <p:nvSpPr>
          <p:cNvPr id="16" name="Rektangel 15"/>
          <p:cNvSpPr/>
          <p:nvPr/>
        </p:nvSpPr>
        <p:spPr>
          <a:xfrm>
            <a:off x="10810934" y="4233056"/>
            <a:ext cx="551885" cy="44446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880">
              <a:solidFill>
                <a:srgbClr val="FFFFFF"/>
              </a:solidFill>
              <a:latin typeface="Verdana"/>
            </a:endParaRPr>
          </a:p>
        </p:txBody>
      </p:sp>
      <p:sp>
        <p:nvSpPr>
          <p:cNvPr id="18" name="TekstSylinder 17"/>
          <p:cNvSpPr txBox="1"/>
          <p:nvPr/>
        </p:nvSpPr>
        <p:spPr>
          <a:xfrm>
            <a:off x="447257" y="1082695"/>
            <a:ext cx="5371470" cy="4795159"/>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nb-NO" sz="2240" dirty="0" err="1">
                <a:solidFill>
                  <a:srgbClr val="000000"/>
                </a:solidFill>
                <a:latin typeface="Calibri" pitchFamily="34" charset="0"/>
              </a:rPr>
              <a:t>Interconnessione </a:t>
            </a:r>
            <a:r>
              <a:rPr lang="nb-NO" sz="2240" dirty="0" err="1">
                <a:solidFill>
                  <a:srgbClr val="000000"/>
                </a:solidFill>
                <a:latin typeface="Calibri" pitchFamily="34" charset="0"/>
              </a:rPr>
              <a:t>tra </a:t>
            </a:r>
            <a:r>
              <a:rPr lang="nb-NO" sz="2240" dirty="0">
                <a:solidFill>
                  <a:srgbClr val="000000"/>
                </a:solidFill>
                <a:latin typeface="Calibri" pitchFamily="34" charset="0"/>
              </a:rPr>
              <a:t>agenti e</a:t>
            </a:r>
            <a:br>
              <a:rPr lang="nb-NO" sz="2240" dirty="0">
                <a:solidFill>
                  <a:srgbClr val="000000"/>
                </a:solidFill>
                <a:latin typeface="Calibri" pitchFamily="34" charset="0"/>
              </a:rPr>
            </a:br>
            <a:r>
              <a:rPr lang="nb-NO" sz="2240" dirty="0" err="1">
                <a:solidFill>
                  <a:srgbClr val="000000"/>
                </a:solidFill>
                <a:latin typeface="Calibri" pitchFamily="34" charset="0"/>
              </a:rPr>
              <a:t>asset </a:t>
            </a:r>
            <a:r>
              <a:rPr lang="nb-NO" sz="2240" dirty="0">
                <a:solidFill>
                  <a:srgbClr val="000000"/>
                </a:solidFill>
                <a:latin typeface="Calibri" pitchFamily="34" charset="0"/>
              </a:rPr>
              <a:t>nell</a:t>
            </a:r>
            <a:r>
              <a:rPr lang="nb-NO" sz="2240" dirty="0" err="1">
                <a:solidFill>
                  <a:srgbClr val="000000"/>
                </a:solidFill>
                <a:latin typeface="Calibri" pitchFamily="34" charset="0"/>
              </a:rPr>
              <a:t>'</a:t>
            </a:r>
            <a:r>
              <a:rPr lang="nb-NO" sz="2240" dirty="0">
                <a:solidFill>
                  <a:srgbClr val="000000"/>
                </a:solidFill>
                <a:latin typeface="Calibri" pitchFamily="34" charset="0"/>
              </a:rPr>
              <a:t>STS</a:t>
            </a:r>
            <a:r>
              <a:rPr lang="nb-NO" sz="2240" dirty="0">
                <a:solidFill>
                  <a:srgbClr val="000000"/>
                </a:solidFill>
                <a:latin typeface="Calibri" pitchFamily="34" charset="0"/>
                <a:sym typeface="Wingdings"/>
              </a:rPr>
              <a:t>  </a:t>
            </a:r>
            <a:r>
              <a:rPr lang="nb-NO" sz="2240" b="1" dirty="0" err="1">
                <a:solidFill>
                  <a:srgbClr val="000000"/>
                </a:solidFill>
                <a:latin typeface="Calibri" pitchFamily="34" charset="0"/>
                <a:sym typeface="Wingdings"/>
              </a:rPr>
              <a:t>processo decisionale</a:t>
            </a:r>
            <a:br>
              <a:rPr lang="nb-NO" sz="2240" b="1" dirty="0">
                <a:solidFill>
                  <a:srgbClr val="000000"/>
                </a:solidFill>
                <a:latin typeface="Calibri" pitchFamily="34" charset="0"/>
                <a:sym typeface="Wingdings"/>
              </a:rPr>
            </a:br>
            <a:r>
              <a:rPr lang="nb-NO" sz="1440" dirty="0">
                <a:solidFill>
                  <a:srgbClr val="FFFFFF">
                    <a:lumMod val="75000"/>
                  </a:srgbClr>
                </a:solidFill>
                <a:latin typeface="Calibri" pitchFamily="34" charset="0"/>
              </a:rPr>
              <a:t>(Tikka-Ringas et al., 2014) </a:t>
            </a:r>
            <a:endParaRPr lang="nb-NO" sz="1440" b="1" dirty="0">
              <a:solidFill>
                <a:srgbClr val="FFFFFF">
                  <a:lumMod val="75000"/>
                </a:srgbClr>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240" dirty="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a:solidFill>
                  <a:srgbClr val="000000"/>
                </a:solidFill>
                <a:latin typeface="Calibri" pitchFamily="34" charset="0"/>
              </a:rPr>
              <a:t>Elemento </a:t>
            </a:r>
            <a:r>
              <a:rPr lang="nb-NO" sz="2240" dirty="0" err="1">
                <a:solidFill>
                  <a:srgbClr val="000000"/>
                </a:solidFill>
                <a:latin typeface="Calibri" pitchFamily="34" charset="0"/>
              </a:rPr>
              <a:t>persistente </a:t>
            </a:r>
            <a:r>
              <a:rPr lang="nb-NO" sz="2240" dirty="0">
                <a:solidFill>
                  <a:srgbClr val="000000"/>
                </a:solidFill>
                <a:latin typeface="Calibri" pitchFamily="34" charset="0"/>
              </a:rPr>
              <a:t>di </a:t>
            </a:r>
            <a:r>
              <a:rPr lang="nb-NO" sz="2240" dirty="0" err="1">
                <a:solidFill>
                  <a:srgbClr val="000000"/>
                </a:solidFill>
                <a:latin typeface="Calibri" pitchFamily="34" charset="0"/>
              </a:rPr>
              <a:t>incertezza</a:t>
            </a:r>
            <a:br>
              <a:rPr lang="nb-NO" sz="2240" dirty="0">
                <a:solidFill>
                  <a:srgbClr val="000000"/>
                </a:solidFill>
                <a:latin typeface="Calibri" pitchFamily="34" charset="0"/>
              </a:rPr>
            </a:br>
            <a:endParaRPr lang="nb-NO" sz="2240" dirty="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err="1">
                <a:solidFill>
                  <a:srgbClr val="000000"/>
                </a:solidFill>
                <a:latin typeface="Calibri" pitchFamily="34" charset="0"/>
              </a:rPr>
              <a:t>Dimensioni</a:t>
            </a:r>
            <a:r>
              <a:rPr lang="nb-NO" sz="2240" dirty="0">
                <a:solidFill>
                  <a:srgbClr val="000000"/>
                </a:solidFill>
                <a:latin typeface="Calibri" pitchFamily="34" charset="0"/>
              </a:rPr>
              <a:t> multiple </a:t>
            </a:r>
            <a:r>
              <a:rPr lang="nb-NO" sz="2240" dirty="0" err="1">
                <a:solidFill>
                  <a:srgbClr val="000000"/>
                </a:solidFill>
                <a:latin typeface="Calibri" pitchFamily="34" charset="0"/>
              </a:rPr>
              <a:t>dell'impatto</a:t>
            </a:r>
            <a:endParaRPr lang="nb-NO" sz="2240" dirty="0">
              <a:solidFill>
                <a:srgbClr val="000000"/>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nb-NO" sz="2240" dirty="0" err="1">
                <a:solidFill>
                  <a:srgbClr val="000000"/>
                </a:solidFill>
                <a:latin typeface="Calibri" pitchFamily="34" charset="0"/>
              </a:rPr>
              <a:t>Risorse</a:t>
            </a:r>
            <a:r>
              <a:rPr lang="nb-NO" sz="2240" dirty="0">
                <a:solidFill>
                  <a:srgbClr val="000000"/>
                </a:solidFill>
                <a:latin typeface="Calibri" pitchFamily="34" charset="0"/>
              </a:rPr>
              <a:t> del cliente</a:t>
            </a:r>
            <a:endParaRPr lang="nb-NO" sz="2240" dirty="0">
              <a:solidFill>
                <a:srgbClr val="000000"/>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nb-NO" sz="2240" dirty="0" err="1">
                <a:solidFill>
                  <a:srgbClr val="000000"/>
                </a:solidFill>
                <a:latin typeface="Calibri" pitchFamily="34" charset="0"/>
              </a:rPr>
              <a:t>Risorse</a:t>
            </a:r>
            <a:r>
              <a:rPr lang="nb-NO" sz="2240" dirty="0">
                <a:solidFill>
                  <a:srgbClr val="000000"/>
                </a:solidFill>
                <a:latin typeface="Calibri" pitchFamily="34" charset="0"/>
              </a:rPr>
              <a:t> di terzi</a:t>
            </a:r>
            <a:endParaRPr lang="nb-NO" sz="2240" dirty="0">
              <a:solidFill>
                <a:srgbClr val="000000"/>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nb-NO" sz="2240" dirty="0">
                <a:solidFill>
                  <a:srgbClr val="000000"/>
                </a:solidFill>
                <a:latin typeface="Calibri" pitchFamily="34" charset="0"/>
              </a:rPr>
              <a:t>Agenti </a:t>
            </a:r>
            <a:r>
              <a:rPr lang="nb-NO" sz="2240" dirty="0" err="1">
                <a:solidFill>
                  <a:srgbClr val="000000"/>
                </a:solidFill>
                <a:latin typeface="Calibri" pitchFamily="34" charset="0"/>
              </a:rPr>
              <a:t>nella </a:t>
            </a:r>
            <a:r>
              <a:rPr lang="nb-NO" sz="2240" dirty="0" err="1">
                <a:solidFill>
                  <a:srgbClr val="000000"/>
                </a:solidFill>
                <a:latin typeface="Calibri" pitchFamily="34" charset="0"/>
              </a:rPr>
              <a:t>rete</a:t>
            </a:r>
            <a:endParaRPr lang="nb-NO" sz="2240" dirty="0">
              <a:solidFill>
                <a:srgbClr val="000000"/>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nb-NO" sz="2240" dirty="0" err="1">
                <a:solidFill>
                  <a:srgbClr val="000000"/>
                </a:solidFill>
                <a:latin typeface="Calibri" pitchFamily="34" charset="0"/>
              </a:rPr>
              <a:t>Comportamento </a:t>
            </a:r>
            <a:r>
              <a:rPr lang="nb-NO" sz="2240" dirty="0" err="1">
                <a:solidFill>
                  <a:srgbClr val="000000"/>
                </a:solidFill>
                <a:latin typeface="Calibri" pitchFamily="34" charset="0"/>
              </a:rPr>
              <a:t>ostile</a:t>
            </a:r>
            <a:endParaRPr lang="nb-NO" sz="2240" dirty="0">
              <a:solidFill>
                <a:srgbClr val="000000"/>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nb-NO" sz="2240" dirty="0">
                <a:solidFill>
                  <a:srgbClr val="000000"/>
                </a:solidFill>
                <a:latin typeface="Calibri" pitchFamily="34" charset="0"/>
              </a:rPr>
              <a:t>Ecc.</a:t>
            </a:r>
          </a:p>
          <a:p>
            <a:pPr marL="1188690" lvl="1" indent="-457188" defTabSz="1097280" eaLnBrk="0" fontAlgn="base" hangingPunct="0">
              <a:spcBef>
                <a:spcPct val="0"/>
              </a:spcBef>
              <a:spcAft>
                <a:spcPct val="0"/>
              </a:spcAft>
              <a:buFont typeface="Arial" charset="0"/>
              <a:buChar char="•"/>
            </a:pPr>
            <a:endParaRPr lang="nb-NO" sz="2240" dirty="0">
              <a:solidFill>
                <a:srgbClr val="000000"/>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240" dirty="0">
              <a:solidFill>
                <a:srgbClr val="000000"/>
              </a:solidFill>
              <a:latin typeface="Calibri" pitchFamily="34" charset="0"/>
            </a:endParaRPr>
          </a:p>
        </p:txBody>
      </p:sp>
      <p:sp>
        <p:nvSpPr>
          <p:cNvPr id="20"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err="1">
                <a:solidFill>
                  <a:srgbClr val="000000"/>
                </a:solidFill>
                <a:latin typeface="Helvetica Neue" charset="0"/>
                <a:ea typeface="Helvetica Neue" charset="0"/>
                <a:cs typeface="Helvetica Neue" charset="0"/>
              </a:rPr>
              <a:t>Processo decisionale </a:t>
            </a:r>
            <a:r>
              <a:rPr lang="nb-NO" sz="3200" dirty="0">
                <a:solidFill>
                  <a:srgbClr val="000000"/>
                </a:solidFill>
                <a:latin typeface="Helvetica Neue" charset="0"/>
                <a:ea typeface="Helvetica Neue" charset="0"/>
                <a:cs typeface="Helvetica Neue" charset="0"/>
              </a:rPr>
              <a:t>nei </a:t>
            </a:r>
            <a:r>
              <a:rPr lang="nb-NO" sz="3200" dirty="0">
                <a:solidFill>
                  <a:srgbClr val="000000"/>
                </a:solidFill>
                <a:latin typeface="Helvetica Neue" charset="0"/>
                <a:ea typeface="Helvetica Neue" charset="0"/>
                <a:cs typeface="Helvetica Neue" charset="0"/>
              </a:rPr>
              <a:t>sistemi socio-tecnici</a:t>
            </a:r>
          </a:p>
        </p:txBody>
      </p:sp>
    </p:spTree>
    <p:extLst>
      <p:ext uri="{BB962C8B-B14F-4D97-AF65-F5344CB8AC3E}">
        <p14:creationId xmlns:p14="http://schemas.microsoft.com/office/powerpoint/2010/main" val="144123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p:cNvSpPr txBox="1">
            <a:spLocks/>
          </p:cNvSpPr>
          <p:nvPr/>
        </p:nvSpPr>
        <p:spPr>
          <a:xfrm>
            <a:off x="222812" y="108949"/>
            <a:ext cx="13889621" cy="717463"/>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fontAlgn="base">
              <a:spcAft>
                <a:spcPct val="0"/>
              </a:spcAft>
            </a:pPr>
            <a:r>
              <a:rPr lang="en-US" sz="3840" b="1" dirty="0">
                <a:solidFill>
                  <a:srgbClr val="E4067E"/>
                </a:solidFill>
                <a:latin typeface="Helvetica Neue" charset="0"/>
                <a:ea typeface="Helvetica Neue" charset="0"/>
                <a:cs typeface="Helvetica Neue" charset="0"/>
              </a:rPr>
              <a:t>Consapevolezza situazionale vs comprensione situazionale</a:t>
            </a:r>
            <a:endParaRPr lang="en-US" sz="3840" b="1" dirty="0">
              <a:solidFill>
                <a:srgbClr val="E4067E"/>
              </a:solidFill>
              <a:latin typeface="Verdana"/>
            </a:endParaRPr>
          </a:p>
        </p:txBody>
      </p:sp>
      <p:pic>
        <p:nvPicPr>
          <p:cNvPr id="4" name="Picture 3">
            <a:extLst>
              <a:ext uri="{FF2B5EF4-FFF2-40B4-BE49-F238E27FC236}">
                <a16:creationId xmlns:a16="http://schemas.microsoft.com/office/drawing/2014/main" id="{55301961-7749-4F86-8BF9-062C40A67E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0649" y="918552"/>
            <a:ext cx="8733948" cy="6450125"/>
          </a:xfrm>
          <a:prstGeom prst="rect">
            <a:avLst/>
          </a:prstGeom>
        </p:spPr>
      </p:pic>
      <p:sp>
        <p:nvSpPr>
          <p:cNvPr id="13" name="Content Placeholder 12">
            <a:extLst>
              <a:ext uri="{FF2B5EF4-FFF2-40B4-BE49-F238E27FC236}">
                <a16:creationId xmlns:a16="http://schemas.microsoft.com/office/drawing/2014/main" id="{956FE7F2-36B4-4217-82F5-220BC70F27A3}"/>
              </a:ext>
            </a:extLst>
          </p:cNvPr>
          <p:cNvSpPr>
            <a:spLocks noGrp="1"/>
          </p:cNvSpPr>
          <p:nvPr>
            <p:ph idx="1"/>
          </p:nvPr>
        </p:nvSpPr>
        <p:spPr/>
        <p:txBody>
          <a:bodyPr/>
          <a:lstStyle/>
          <a:p>
            <a:pPr marL="0" indent="0">
              <a:buNone/>
            </a:pPr>
            <a:endParaRPr lang="nb-NO" dirty="0"/>
          </a:p>
        </p:txBody>
      </p:sp>
    </p:spTree>
    <p:extLst>
      <p:ext uri="{BB962C8B-B14F-4D97-AF65-F5344CB8AC3E}">
        <p14:creationId xmlns:p14="http://schemas.microsoft.com/office/powerpoint/2010/main" val="1867717679"/>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e 24">
            <a:extLst>
              <a:ext uri="{FF2B5EF4-FFF2-40B4-BE49-F238E27FC236}">
                <a16:creationId xmlns:a16="http://schemas.microsoft.com/office/drawing/2014/main" id="{CF0AA4BB-A560-B06D-B073-7944D3ADB1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26458"/>
            <a:ext cx="8280284" cy="5237446"/>
          </a:xfrm>
          <a:prstGeom prst="rect">
            <a:avLst/>
          </a:prstGeom>
        </p:spPr>
      </p:pic>
      <p:sp>
        <p:nvSpPr>
          <p:cNvPr id="2" name="Title 1">
            <a:extLst>
              <a:ext uri="{FF2B5EF4-FFF2-40B4-BE49-F238E27FC236}">
                <a16:creationId xmlns:a16="http://schemas.microsoft.com/office/drawing/2014/main" id="{034A4386-003E-B829-1263-8EE5743B70DD}"/>
              </a:ext>
            </a:extLst>
          </p:cNvPr>
          <p:cNvSpPr>
            <a:spLocks noGrp="1"/>
          </p:cNvSpPr>
          <p:nvPr>
            <p:ph type="title"/>
          </p:nvPr>
        </p:nvSpPr>
        <p:spPr/>
        <p:txBody>
          <a:bodyPr/>
          <a:lstStyle/>
          <a:p>
            <a:endParaRPr lang="et-EE"/>
          </a:p>
        </p:txBody>
      </p:sp>
      <p:sp>
        <p:nvSpPr>
          <p:cNvPr id="3" name="Content Placeholder 2">
            <a:extLst>
              <a:ext uri="{FF2B5EF4-FFF2-40B4-BE49-F238E27FC236}">
                <a16:creationId xmlns:a16="http://schemas.microsoft.com/office/drawing/2014/main" id="{8490CB92-7147-3879-3C59-35F528EA55F4}"/>
              </a:ext>
            </a:extLst>
          </p:cNvPr>
          <p:cNvSpPr>
            <a:spLocks noGrp="1"/>
          </p:cNvSpPr>
          <p:nvPr>
            <p:ph idx="1"/>
          </p:nvPr>
        </p:nvSpPr>
        <p:spPr/>
        <p:txBody>
          <a:bodyPr/>
          <a:lstStyle/>
          <a:p>
            <a:endParaRPr lang="et-EE"/>
          </a:p>
        </p:txBody>
      </p:sp>
      <p:sp>
        <p:nvSpPr>
          <p:cNvPr id="4" name="Date Placeholder 3">
            <a:extLst>
              <a:ext uri="{FF2B5EF4-FFF2-40B4-BE49-F238E27FC236}">
                <a16:creationId xmlns:a16="http://schemas.microsoft.com/office/drawing/2014/main" id="{49F6A6C0-B784-D255-6CFC-1D1E24C028BB}"/>
              </a:ext>
            </a:extLst>
          </p:cNvPr>
          <p:cNvSpPr>
            <a:spLocks noGrp="1"/>
          </p:cNvSpPr>
          <p:nvPr>
            <p:ph type="dt" sz="half" idx="10"/>
          </p:nvPr>
        </p:nvSpPr>
        <p:spPr/>
        <p:txBody>
          <a:bodyPr/>
          <a:lstStyle/>
          <a:p>
            <a:pPr defTabSz="1097280" eaLnBrk="0" fontAlgn="base" hangingPunct="0">
              <a:spcBef>
                <a:spcPct val="0"/>
              </a:spcBef>
              <a:spcAft>
                <a:spcPct val="0"/>
              </a:spcAft>
            </a:pPr>
            <a:fld id="{5C6C5E88-3166-43AE-B6E4-F5FBDE536C00}" type="datetime1">
              <a:rPr lang="nb-NO" sz="2160">
                <a:solidFill>
                  <a:srgbClr val="000000"/>
                </a:solidFill>
                <a:latin typeface="Calibri" pitchFamily="34" charset="0"/>
              </a:rPr>
              <a:t>04.02.2026</a:t>
            </a:fld>
            <a:endParaRPr lang="nb-NO" sz="2160">
              <a:solidFill>
                <a:srgbClr val="000000"/>
              </a:solidFill>
              <a:latin typeface="Calibri" pitchFamily="34" charset="0"/>
            </a:endParaRPr>
          </a:p>
        </p:txBody>
      </p:sp>
      <p:sp>
        <p:nvSpPr>
          <p:cNvPr id="5" name="Slide Number Placeholder 4">
            <a:extLst>
              <a:ext uri="{FF2B5EF4-FFF2-40B4-BE49-F238E27FC236}">
                <a16:creationId xmlns:a16="http://schemas.microsoft.com/office/drawing/2014/main" id="{F98D6E68-BA55-F638-1806-CBEDF1D2787C}"/>
              </a:ext>
            </a:extLst>
          </p:cNvPr>
          <p:cNvSpPr>
            <a:spLocks noGrp="1"/>
          </p:cNvSpPr>
          <p:nvPr>
            <p:ph type="sldNum" sz="quarter" idx="12"/>
          </p:nvPr>
        </p:nvSpPr>
        <p:spPr/>
        <p:txBody>
          <a:bodyPr/>
          <a:lstStyle/>
          <a:p>
            <a:pPr defTabSz="1097280" eaLnBrk="0" fontAlgn="base" hangingPunct="0">
              <a:spcBef>
                <a:spcPct val="0"/>
              </a:spcBef>
              <a:spcAft>
                <a:spcPct val="0"/>
              </a:spcAft>
            </a:pPr>
            <a:fld id="{A6E6339C-DE17-4E4C-B690-AB7E8B8C7D3B}" type="slidenum">
              <a:rPr lang="nb-NO" sz="2160">
                <a:solidFill>
                  <a:srgbClr val="000000"/>
                </a:solidFill>
                <a:latin typeface="Calibri" pitchFamily="34" charset="0"/>
              </a:rPr>
              <a:t>28</a:t>
            </a:fld>
            <a:endParaRPr lang="nb-NO" sz="2160">
              <a:solidFill>
                <a:srgbClr val="000000"/>
              </a:solidFill>
              <a:latin typeface="Calibri" pitchFamily="34" charset="0"/>
            </a:endParaRPr>
          </a:p>
        </p:txBody>
      </p:sp>
      <p:pic>
        <p:nvPicPr>
          <p:cNvPr id="6" name="Picture 5">
            <a:extLst>
              <a:ext uri="{FF2B5EF4-FFF2-40B4-BE49-F238E27FC236}">
                <a16:creationId xmlns:a16="http://schemas.microsoft.com/office/drawing/2014/main" id="{A109CA01-724A-0E08-40EB-9CCE0302FE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6917" y="2844561"/>
            <a:ext cx="6138416" cy="2229013"/>
          </a:xfrm>
          <a:prstGeom prst="rect">
            <a:avLst/>
          </a:prstGeom>
        </p:spPr>
      </p:pic>
      <p:sp>
        <p:nvSpPr>
          <p:cNvPr id="8" name="Oval 7">
            <a:extLst>
              <a:ext uri="{FF2B5EF4-FFF2-40B4-BE49-F238E27FC236}">
                <a16:creationId xmlns:a16="http://schemas.microsoft.com/office/drawing/2014/main" id="{4E2CB84F-E3E7-E156-00BA-241DE192984B}"/>
              </a:ext>
            </a:extLst>
          </p:cNvPr>
          <p:cNvSpPr/>
          <p:nvPr/>
        </p:nvSpPr>
        <p:spPr>
          <a:xfrm>
            <a:off x="8120761" y="2503171"/>
            <a:ext cx="2491740" cy="1154430"/>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srgbClr val="FFFFFF"/>
              </a:solidFill>
              <a:latin typeface="Verdana"/>
            </a:endParaRPr>
          </a:p>
        </p:txBody>
      </p:sp>
      <p:sp>
        <p:nvSpPr>
          <p:cNvPr id="10" name="Oval 9">
            <a:extLst>
              <a:ext uri="{FF2B5EF4-FFF2-40B4-BE49-F238E27FC236}">
                <a16:creationId xmlns:a16="http://schemas.microsoft.com/office/drawing/2014/main" id="{91BA20EB-7A80-0753-0277-896CAD3BCDDD}"/>
              </a:ext>
            </a:extLst>
          </p:cNvPr>
          <p:cNvSpPr/>
          <p:nvPr/>
        </p:nvSpPr>
        <p:spPr>
          <a:xfrm>
            <a:off x="10612502" y="2503170"/>
            <a:ext cx="3646676" cy="1348740"/>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srgbClr val="FFFFFF"/>
              </a:solidFill>
              <a:latin typeface="Verdana"/>
            </a:endParaRPr>
          </a:p>
        </p:txBody>
      </p:sp>
      <p:cxnSp>
        <p:nvCxnSpPr>
          <p:cNvPr id="12" name="Straight Arrow Connector 11">
            <a:extLst>
              <a:ext uri="{FF2B5EF4-FFF2-40B4-BE49-F238E27FC236}">
                <a16:creationId xmlns:a16="http://schemas.microsoft.com/office/drawing/2014/main" id="{FD944A82-249F-90FC-5162-811C33F3C6C7}"/>
              </a:ext>
            </a:extLst>
          </p:cNvPr>
          <p:cNvCxnSpPr>
            <a:stCxn id="8" idx="2"/>
          </p:cNvCxnSpPr>
          <p:nvPr/>
        </p:nvCxnSpPr>
        <p:spPr>
          <a:xfrm flipH="1" flipV="1">
            <a:off x="5120641" y="1748790"/>
            <a:ext cx="3000121" cy="13315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AB4B966-0DF2-AD0B-E955-BBBBB5D6E2E4}"/>
              </a:ext>
            </a:extLst>
          </p:cNvPr>
          <p:cNvCxnSpPr>
            <a:cxnSpLocks/>
            <a:stCxn id="10" idx="0"/>
          </p:cNvCxnSpPr>
          <p:nvPr/>
        </p:nvCxnSpPr>
        <p:spPr>
          <a:xfrm flipH="1" flipV="1">
            <a:off x="5120640" y="1748790"/>
            <a:ext cx="7315200" cy="7543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671CAA9-3C09-49A3-CA5C-03AEA341BE8C}"/>
              </a:ext>
            </a:extLst>
          </p:cNvPr>
          <p:cNvCxnSpPr>
            <a:cxnSpLocks/>
            <a:stCxn id="10" idx="4"/>
          </p:cNvCxnSpPr>
          <p:nvPr/>
        </p:nvCxnSpPr>
        <p:spPr>
          <a:xfrm flipH="1">
            <a:off x="7315200" y="3851911"/>
            <a:ext cx="5120640" cy="17404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0866CEC-08DF-400B-0B9B-C6B5AF9B1471}"/>
              </a:ext>
            </a:extLst>
          </p:cNvPr>
          <p:cNvSpPr/>
          <p:nvPr/>
        </p:nvSpPr>
        <p:spPr>
          <a:xfrm>
            <a:off x="8520032" y="3614155"/>
            <a:ext cx="606320" cy="1107996"/>
          </a:xfrm>
          <a:prstGeom prst="rect">
            <a:avLst/>
          </a:prstGeom>
          <a:noFill/>
        </p:spPr>
        <p:txBody>
          <a:bodyPr wrap="none" lIns="109728" tIns="54864" rIns="109728" bIns="54864">
            <a:spAutoFit/>
          </a:bodyPr>
          <a:lstStyle/>
          <a:p>
            <a:pPr algn="ctr" defTabSz="1097280" eaLnBrk="0" fontAlgn="base" hangingPunct="0">
              <a:spcBef>
                <a:spcPct val="0"/>
              </a:spcBef>
              <a:spcAft>
                <a:spcPct val="0"/>
              </a:spcAft>
            </a:pPr>
            <a:r>
              <a:rPr lang="en-US" sz="6480" dirty="0">
                <a:ln w="0"/>
                <a:solidFill>
                  <a:srgbClr val="E4067E"/>
                </a:solidFill>
                <a:effectLst>
                  <a:outerShdw blurRad="38100" dist="25400" dir="5400000" algn="ctr" rotWithShape="0">
                    <a:srgbClr val="6E747A">
                      <a:alpha val="43000"/>
                    </a:srgbClr>
                  </a:outerShdw>
                </a:effectLst>
                <a:latin typeface="Calibri" pitchFamily="34" charset="0"/>
              </a:rPr>
              <a:t>?</a:t>
            </a:r>
          </a:p>
        </p:txBody>
      </p:sp>
    </p:spTree>
    <p:extLst>
      <p:ext uri="{BB962C8B-B14F-4D97-AF65-F5344CB8AC3E}">
        <p14:creationId xmlns:p14="http://schemas.microsoft.com/office/powerpoint/2010/main" val="114260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4F21-3198-4304-8DBD-D726B23D67E4}"/>
              </a:ext>
            </a:extLst>
          </p:cNvPr>
          <p:cNvSpPr>
            <a:spLocks noGrp="1"/>
          </p:cNvSpPr>
          <p:nvPr>
            <p:ph type="title"/>
          </p:nvPr>
        </p:nvSpPr>
        <p:spPr>
          <a:xfrm>
            <a:off x="907275" y="247660"/>
            <a:ext cx="12074530" cy="640721"/>
          </a:xfrm>
        </p:spPr>
        <p:txBody>
          <a:bodyPr vert="horz" lIns="109728" tIns="54864" rIns="109728" bIns="54864" rtlCol="0" anchor="b">
            <a:normAutofit fontScale="90000"/>
          </a:bodyPr>
          <a:lstStyle/>
          <a:p>
            <a:r>
              <a:rPr lang="en-US" sz="4560" dirty="0"/>
              <a:t>Sicurezza informatica e analisi della situazione</a:t>
            </a:r>
          </a:p>
        </p:txBody>
      </p:sp>
      <p:sp>
        <p:nvSpPr>
          <p:cNvPr id="14" name="Content Placeholder 13">
            <a:extLst>
              <a:ext uri="{FF2B5EF4-FFF2-40B4-BE49-F238E27FC236}">
                <a16:creationId xmlns:a16="http://schemas.microsoft.com/office/drawing/2014/main" id="{C53E61C8-B876-465D-BFE8-3C7942C0E1B7}"/>
              </a:ext>
            </a:extLst>
          </p:cNvPr>
          <p:cNvSpPr>
            <a:spLocks noGrp="1"/>
          </p:cNvSpPr>
          <p:nvPr>
            <p:ph idx="1"/>
          </p:nvPr>
        </p:nvSpPr>
        <p:spPr>
          <a:xfrm>
            <a:off x="757123" y="3368650"/>
            <a:ext cx="4114800" cy="4092854"/>
          </a:xfrm>
        </p:spPr>
        <p:txBody>
          <a:bodyPr anchor="t">
            <a:normAutofit/>
          </a:bodyPr>
          <a:lstStyle/>
          <a:p>
            <a:endParaRPr lang="en-US" sz="2640"/>
          </a:p>
        </p:txBody>
      </p:sp>
      <p:pic>
        <p:nvPicPr>
          <p:cNvPr id="5" name="Content Placeholder 4" descr="Graphical user interface, application&#10;&#10;Description automatically generated">
            <a:extLst>
              <a:ext uri="{FF2B5EF4-FFF2-40B4-BE49-F238E27FC236}">
                <a16:creationId xmlns:a16="http://schemas.microsoft.com/office/drawing/2014/main" id="{7A6F1BFD-DEDB-45DD-A738-4997502072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154" y="1408144"/>
            <a:ext cx="12074530" cy="6791922"/>
          </a:xfrm>
          <a:prstGeom prst="rect">
            <a:avLst/>
          </a:prstGeom>
        </p:spPr>
      </p:pic>
    </p:spTree>
    <p:extLst>
      <p:ext uri="{BB962C8B-B14F-4D97-AF65-F5344CB8AC3E}">
        <p14:creationId xmlns:p14="http://schemas.microsoft.com/office/powerpoint/2010/main" val="3693182205"/>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EDC3E17-71A5-A8D4-C5B0-04843457110D}"/>
              </a:ext>
            </a:extLst>
          </p:cNvPr>
          <p:cNvSpPr>
            <a:spLocks noGrp="1"/>
          </p:cNvSpPr>
          <p:nvPr>
            <p:ph type="body" sz="quarter" idx="13"/>
          </p:nvPr>
        </p:nvSpPr>
        <p:spPr/>
        <p:txBody>
          <a:bodyPr/>
          <a:lstStyle/>
          <a:p>
            <a:r>
              <a:rPr lang="nb-NO" dirty="0"/>
              <a:t>Oggi</a:t>
            </a:r>
            <a:endParaRPr lang="et-EE" dirty="0"/>
          </a:p>
        </p:txBody>
      </p:sp>
      <p:sp>
        <p:nvSpPr>
          <p:cNvPr id="6" name="Text Placeholder 5">
            <a:extLst>
              <a:ext uri="{FF2B5EF4-FFF2-40B4-BE49-F238E27FC236}">
                <a16:creationId xmlns:a16="http://schemas.microsoft.com/office/drawing/2014/main" id="{7371F2FE-DB84-B974-A550-D5B7CE78FA12}"/>
              </a:ext>
            </a:extLst>
          </p:cNvPr>
          <p:cNvSpPr>
            <a:spLocks noGrp="1"/>
          </p:cNvSpPr>
          <p:nvPr>
            <p:ph type="body" sz="quarter" idx="14"/>
          </p:nvPr>
        </p:nvSpPr>
        <p:spPr/>
        <p:txBody>
          <a:bodyPr/>
          <a:lstStyle/>
          <a:p>
            <a:r>
              <a:rPr lang="nb-NO" dirty="0"/>
              <a:t>Cosa ti aspetti di imparare oggi?</a:t>
            </a:r>
          </a:p>
          <a:p>
            <a:r>
              <a:rPr lang="nb-NO" dirty="0"/>
              <a:t>Quanto sei sicuro di questo?</a:t>
            </a:r>
          </a:p>
          <a:p>
            <a:endParaRPr lang="nb-NO" dirty="0"/>
          </a:p>
          <a:p>
            <a:r>
              <a:rPr lang="nb-NO" dirty="0"/>
              <a:t>Consapevolezza situazionale (di tipo umano)</a:t>
            </a:r>
          </a:p>
          <a:p>
            <a:r>
              <a:rPr lang="nb-NO" dirty="0"/>
              <a:t>Modelli mentali condivisi</a:t>
            </a:r>
          </a:p>
          <a:p>
            <a:r>
              <a:rPr lang="nb-NO" dirty="0"/>
              <a:t>Comunicazione e sicurezza informatica</a:t>
            </a:r>
          </a:p>
          <a:p>
            <a:pPr lvl="1"/>
            <a:r>
              <a:rPr lang="nb-NO" dirty="0"/>
              <a:t>Aspetti e sfide</a:t>
            </a:r>
          </a:p>
          <a:p>
            <a:r>
              <a:rPr lang="nb-NO" dirty="0"/>
              <a:t>Alcune ricerche</a:t>
            </a:r>
          </a:p>
          <a:p>
            <a:endParaRPr lang="nb-NO" dirty="0"/>
          </a:p>
          <a:p>
            <a:endParaRPr lang="et-EE" dirty="0"/>
          </a:p>
        </p:txBody>
      </p:sp>
    </p:spTree>
    <p:extLst>
      <p:ext uri="{BB962C8B-B14F-4D97-AF65-F5344CB8AC3E}">
        <p14:creationId xmlns:p14="http://schemas.microsoft.com/office/powerpoint/2010/main" val="365913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arn(inVertic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arn(inVertic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arn(inVertical)">
                                      <p:cBhvr>
                                        <p:cTn id="27" dur="500"/>
                                        <p:tgtEl>
                                          <p:spTgt spid="6">
                                            <p:txEl>
                                              <p:pRg st="5" end="5"/>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barn(inVertical)">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barn(inVertical)">
                                      <p:cBhvr>
                                        <p:cTn id="3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60066" y="704227"/>
            <a:ext cx="4475872" cy="4064996"/>
          </a:xfrm>
        </p:spPr>
        <p:txBody>
          <a:bodyPr anchor="b">
            <a:normAutofit/>
          </a:bodyPr>
          <a:lstStyle/>
          <a:p>
            <a:pPr algn="r"/>
            <a:r>
              <a:rPr lang="de-DE" sz="4800" dirty="0"/>
              <a:t>Informazioni </a:t>
            </a:r>
            <a:r>
              <a:rPr lang="de-DE" sz="4800" dirty="0" err="1"/>
              <a:t>sulle visualizzazioni</a:t>
            </a:r>
            <a:endParaRPr lang="nb-NO" sz="4800" dirty="0"/>
          </a:p>
        </p:txBody>
      </p:sp>
      <p:sp>
        <p:nvSpPr>
          <p:cNvPr id="3" name="Plassholder for innhold 2"/>
          <p:cNvSpPr>
            <a:spLocks noGrp="1"/>
          </p:cNvSpPr>
          <p:nvPr>
            <p:ph idx="1"/>
          </p:nvPr>
        </p:nvSpPr>
        <p:spPr>
          <a:xfrm>
            <a:off x="5772312" y="779377"/>
            <a:ext cx="7866416" cy="6655256"/>
          </a:xfrm>
        </p:spPr>
        <p:txBody>
          <a:bodyPr anchor="ctr">
            <a:normAutofit fontScale="92500" lnSpcReduction="10000"/>
          </a:bodyPr>
          <a:lstStyle/>
          <a:p>
            <a:pPr marL="0" indent="0">
              <a:buNone/>
            </a:pPr>
            <a:r>
              <a:rPr lang="en-US" sz="1920" i="1" dirty="0"/>
              <a:t>"Le operazioni informatiche rappresentano una sfida unica in termini di dimensioni delle reti coinvolte e del loro intrinseco livello di dinamismo. Comprendere la topografia della rete informatica è fondamentale per poter comprendere il potenziale impatto di un particolare evento o attacco su una determinata missione o operazione. In molti casi ciò si è rivelato piuttosto difficile. </a:t>
            </a:r>
            <a:r>
              <a:rPr lang="en-US" sz="1920" b="1" i="1" dirty="0"/>
              <a:t>Saranno necessarie nuove ricerche per aiutare gli operatori a visualizzare meglio le reti esistenti, in particolare quando queste cambiano</a:t>
            </a:r>
            <a:r>
              <a:rPr lang="en-US" sz="1920" i="1" dirty="0"/>
              <a:t>. Man mano che sviluppiamo reti che si trasformano dinamicamente in funzione della loro progettazione, nonché in funzione di altri fattori (ad esempio, computer o software aggiunti o eliminati, utenti mobili che si collegano alla rete in luoghi e momenti diversi), la comprensibilità della rete sarà messa a dura prova. Sono necessari nuovi metodi per supportare gli operatori mappando la topologia del sistema alle decisioni operative. Questa ricerca dovrà affrontare non solo la visualizzazione astratta, ma anche i tipi di supporto di visualizzazione necessari per </a:t>
            </a:r>
            <a:r>
              <a:rPr lang="en-US" sz="1920" b="1" i="1" dirty="0"/>
              <a:t>rispondere alle varie esigenze di comprensione e proiezione degli operatori che rispondono a domande molto concrete sulle prestazioni del sistema </a:t>
            </a:r>
            <a:r>
              <a:rPr lang="en-US" sz="1920" i="1" dirty="0"/>
              <a:t>(ad esempio, vedere la tabella 1). Ad esempio, display che assistono l'operatore nella valutazione dell'impatto di un'attività dannosa sugli attuali schemi di protezione e sulle risorse necessarie. </a:t>
            </a:r>
            <a:r>
              <a:rPr lang="en-US" sz="1920" b="1" i="1" dirty="0"/>
              <a:t>È stato riscontrato che questo tipo di requisiti SA sono supportati in modo molto insufficiente in </a:t>
            </a:r>
            <a:r>
              <a:rPr lang="nb-NO" sz="1920" b="1" i="1" dirty="0"/>
              <a:t>molti strumenti esistenti. </a:t>
            </a:r>
          </a:p>
          <a:p>
            <a:endParaRPr lang="de-DE" sz="1920" dirty="0"/>
          </a:p>
          <a:p>
            <a:pPr marL="0" indent="0">
              <a:buNone/>
            </a:pPr>
            <a:r>
              <a:rPr lang="de-DE" sz="1920" dirty="0" err="1"/>
              <a:t>Endsley </a:t>
            </a:r>
            <a:r>
              <a:rPr lang="de-DE" sz="1920" dirty="0"/>
              <a:t>(</a:t>
            </a:r>
            <a:r>
              <a:rPr lang="de-DE" sz="1920" dirty="0" err="1"/>
              <a:t>dal</a:t>
            </a:r>
            <a:r>
              <a:rPr lang="de-DE" sz="1920" dirty="0"/>
              <a:t> 2014)</a:t>
            </a:r>
            <a:endParaRPr lang="nb-NO" sz="1920" dirty="0"/>
          </a:p>
        </p:txBody>
      </p:sp>
    </p:spTree>
    <p:custDataLst>
      <p:custData r:id="rId1"/>
      <p:tags r:id="rId2"/>
    </p:custDataLst>
    <p:extLst>
      <p:ext uri="{BB962C8B-B14F-4D97-AF65-F5344CB8AC3E}">
        <p14:creationId xmlns:p14="http://schemas.microsoft.com/office/powerpoint/2010/main" val="1799777541"/>
      </p:ext>
    </p:extLst>
  </p:cSld>
  <p:clrMapOvr>
    <a:masterClrMapping/>
  </p:clrMapOvr>
</p:sld>
</file>

<file path=ppt/slides/slide3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05840" y="438151"/>
            <a:ext cx="12618720" cy="791210"/>
          </a:xfrm>
        </p:spPr>
        <p:txBody>
          <a:bodyPr>
            <a:normAutofit fontScale="90000"/>
          </a:bodyPr>
          <a:lstStyle/>
          <a:p>
            <a:r>
              <a:rPr lang="de-DE" dirty="0" err="1"/>
              <a:t>Visualizzazioni </a:t>
            </a:r>
            <a:r>
              <a:rPr lang="de-DE" dirty="0" err="1"/>
              <a:t>che migliorano la SA</a:t>
            </a:r>
            <a:r>
              <a:rPr lang="de-DE" dirty="0"/>
              <a:t>: un </a:t>
            </a:r>
            <a:r>
              <a:rPr lang="de-DE" dirty="0" err="1">
                <a:hlinkClick r:id="rId5"/>
              </a:rPr>
              <a:t>esempio SCADA</a:t>
            </a:r>
            <a:endParaRPr lang="nb-NO" dirty="0"/>
          </a:p>
        </p:txBody>
      </p:sp>
      <p:pic>
        <p:nvPicPr>
          <p:cNvPr id="5" name="Plassholder for innhold 4"/>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406400" y="1556229"/>
            <a:ext cx="13290773" cy="5799611"/>
          </a:xfrm>
        </p:spPr>
      </p:pic>
      <p:sp>
        <p:nvSpPr>
          <p:cNvPr id="6" name="Ellipse 5"/>
          <p:cNvSpPr/>
          <p:nvPr/>
        </p:nvSpPr>
        <p:spPr>
          <a:xfrm>
            <a:off x="406401" y="1452880"/>
            <a:ext cx="2631439" cy="6299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nb-NO" sz="2160">
              <a:solidFill>
                <a:prstClr val="white"/>
              </a:solidFill>
              <a:latin typeface="Calibri" panose="020F0502020204030204"/>
            </a:endParaRPr>
          </a:p>
        </p:txBody>
      </p:sp>
      <p:sp>
        <p:nvSpPr>
          <p:cNvPr id="7" name="Ellipse 6"/>
          <p:cNvSpPr/>
          <p:nvPr/>
        </p:nvSpPr>
        <p:spPr>
          <a:xfrm>
            <a:off x="2545080" y="3895129"/>
            <a:ext cx="1280160" cy="49188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nb-NO" sz="2160">
              <a:solidFill>
                <a:prstClr val="white"/>
              </a:solidFill>
              <a:latin typeface="Calibri" panose="020F0502020204030204"/>
            </a:endParaRPr>
          </a:p>
        </p:txBody>
      </p:sp>
      <p:sp>
        <p:nvSpPr>
          <p:cNvPr id="8" name="Ellipse 7"/>
          <p:cNvSpPr/>
          <p:nvPr/>
        </p:nvSpPr>
        <p:spPr>
          <a:xfrm>
            <a:off x="4043680" y="3826112"/>
            <a:ext cx="1381760" cy="6299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nb-NO" sz="2160">
              <a:solidFill>
                <a:prstClr val="white"/>
              </a:solidFill>
              <a:latin typeface="Calibri" panose="020F0502020204030204"/>
            </a:endParaRPr>
          </a:p>
        </p:txBody>
      </p:sp>
      <p:sp>
        <p:nvSpPr>
          <p:cNvPr id="9" name="Ellipse 8"/>
          <p:cNvSpPr/>
          <p:nvPr/>
        </p:nvSpPr>
        <p:spPr>
          <a:xfrm>
            <a:off x="6278880" y="3832066"/>
            <a:ext cx="1259842" cy="62992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a:defRPr/>
            </a:pPr>
            <a:endParaRPr lang="nb-NO" sz="2160">
              <a:solidFill>
                <a:prstClr val="white"/>
              </a:solidFill>
              <a:latin typeface="Calibri" panose="020F0502020204030204"/>
            </a:endParaRPr>
          </a:p>
        </p:txBody>
      </p:sp>
    </p:spTree>
    <p:custDataLst>
      <p:custData r:id="rId1"/>
      <p:tags r:id="rId2"/>
    </p:custDataLst>
    <p:extLst>
      <p:ext uri="{BB962C8B-B14F-4D97-AF65-F5344CB8AC3E}">
        <p14:creationId xmlns:p14="http://schemas.microsoft.com/office/powerpoint/2010/main" val="1943646934"/>
      </p:ext>
    </p:extLst>
  </p:cSld>
  <p:clrMapOvr>
    <a:masterClrMapping/>
  </p:clrMapOvr>
</p:sld>
</file>

<file path=ppt/slides/slide3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CE4492-81C9-601F-88E2-999B11A81E3E}"/>
              </a:ext>
            </a:extLst>
          </p:cNvPr>
          <p:cNvSpPr>
            <a:spLocks noGrp="1"/>
          </p:cNvSpPr>
          <p:nvPr>
            <p:ph type="body" sz="quarter" idx="13"/>
          </p:nvPr>
        </p:nvSpPr>
        <p:spPr/>
        <p:txBody>
          <a:bodyPr/>
          <a:lstStyle/>
          <a:p>
            <a:endParaRPr lang="nb-NO" dirty="0"/>
          </a:p>
        </p:txBody>
      </p:sp>
      <p:sp>
        <p:nvSpPr>
          <p:cNvPr id="6" name="Text Placeholder 5">
            <a:extLst>
              <a:ext uri="{FF2B5EF4-FFF2-40B4-BE49-F238E27FC236}">
                <a16:creationId xmlns:a16="http://schemas.microsoft.com/office/drawing/2014/main" id="{E7F55C89-3AA0-92C5-7928-F6B538D64F7F}"/>
              </a:ext>
            </a:extLst>
          </p:cNvPr>
          <p:cNvSpPr>
            <a:spLocks noGrp="1"/>
          </p:cNvSpPr>
          <p:nvPr>
            <p:ph type="body" sz="quarter" idx="14"/>
          </p:nvPr>
        </p:nvSpPr>
        <p:spPr>
          <a:xfrm>
            <a:off x="1757306" y="3635056"/>
            <a:ext cx="8409875" cy="3242070"/>
          </a:xfrm>
        </p:spPr>
        <p:txBody>
          <a:bodyPr/>
          <a:lstStyle/>
          <a:p>
            <a:r>
              <a:rPr lang="en-US" dirty="0"/>
              <a:t>Primo studio che confronta </a:t>
            </a:r>
            <a:r>
              <a:rPr lang="en-US" dirty="0" err="1"/>
              <a:t>l'effetto </a:t>
            </a:r>
            <a:r>
              <a:rPr lang="en-US" dirty="0"/>
              <a:t>della realtà mista 3D e delle visualizzazioni 2D della topologia di rete sulla comunicazione dei team informatici diadici e sulla consapevolezza della situazione informatica. L'uso delle visualizzazioni in realtà mista 3D ha portato a una migliore consapevolezza della situazione informatica e a una migliore comunicazione all'interno dei team.</a:t>
            </a:r>
            <a:endParaRPr lang="nb-NO" dirty="0"/>
          </a:p>
        </p:txBody>
      </p:sp>
      <p:pic>
        <p:nvPicPr>
          <p:cNvPr id="8" name="Picture 7">
            <a:extLst>
              <a:ext uri="{FF2B5EF4-FFF2-40B4-BE49-F238E27FC236}">
                <a16:creationId xmlns:a16="http://schemas.microsoft.com/office/drawing/2014/main" id="{ACC5868E-6FE6-DD69-03AE-46DA2106A5F9}"/>
              </a:ext>
            </a:extLst>
          </p:cNvPr>
          <p:cNvPicPr>
            <a:picLocks noChangeAspect="1"/>
          </p:cNvPicPr>
          <p:nvPr/>
        </p:nvPicPr>
        <p:blipFill>
          <a:blip r:embed="rId2"/>
          <a:stretch>
            <a:fillRect/>
          </a:stretch>
        </p:blipFill>
        <p:spPr>
          <a:xfrm>
            <a:off x="285791" y="228361"/>
            <a:ext cx="6824663" cy="3452341"/>
          </a:xfrm>
          <a:prstGeom prst="rect">
            <a:avLst/>
          </a:prstGeom>
        </p:spPr>
      </p:pic>
      <p:pic>
        <p:nvPicPr>
          <p:cNvPr id="10" name="Picture 9">
            <a:extLst>
              <a:ext uri="{FF2B5EF4-FFF2-40B4-BE49-F238E27FC236}">
                <a16:creationId xmlns:a16="http://schemas.microsoft.com/office/drawing/2014/main" id="{A885DE32-FDD6-4C95-4A76-45F9DFE8E4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7306" y="442427"/>
            <a:ext cx="9728353" cy="6463282"/>
          </a:xfrm>
          <a:prstGeom prst="rect">
            <a:avLst/>
          </a:prstGeom>
        </p:spPr>
      </p:pic>
      <p:pic>
        <p:nvPicPr>
          <p:cNvPr id="12" name="Picture 11">
            <a:extLst>
              <a:ext uri="{FF2B5EF4-FFF2-40B4-BE49-F238E27FC236}">
                <a16:creationId xmlns:a16="http://schemas.microsoft.com/office/drawing/2014/main" id="{51CBB104-C303-7C6D-5DED-8678C39254A7}"/>
              </a:ext>
            </a:extLst>
          </p:cNvPr>
          <p:cNvPicPr>
            <a:picLocks noChangeAspect="1"/>
          </p:cNvPicPr>
          <p:nvPr/>
        </p:nvPicPr>
        <p:blipFill>
          <a:blip r:embed="rId4"/>
          <a:stretch>
            <a:fillRect/>
          </a:stretch>
        </p:blipFill>
        <p:spPr>
          <a:xfrm>
            <a:off x="2868532" y="603775"/>
            <a:ext cx="9728287" cy="7201906"/>
          </a:xfrm>
          <a:prstGeom prst="rect">
            <a:avLst/>
          </a:prstGeom>
        </p:spPr>
      </p:pic>
    </p:spTree>
    <p:extLst>
      <p:ext uri="{BB962C8B-B14F-4D97-AF65-F5344CB8AC3E}">
        <p14:creationId xmlns:p14="http://schemas.microsoft.com/office/powerpoint/2010/main" val="149495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364444" y="658368"/>
            <a:ext cx="11452086" cy="1426464"/>
          </a:xfrm>
        </p:spPr>
        <p:txBody>
          <a:bodyPr>
            <a:normAutofit/>
          </a:bodyPr>
          <a:lstStyle/>
          <a:p>
            <a:r>
              <a:rPr lang="de-DE" sz="4920">
                <a:solidFill>
                  <a:schemeClr val="tx1">
                    <a:lumMod val="85000"/>
                    <a:lumOff val="15000"/>
                  </a:schemeClr>
                </a:solidFill>
              </a:rPr>
              <a:t>Sommario: Principi della progettazione incentrata sull'utente</a:t>
            </a:r>
            <a:endParaRPr lang="nb-NO" sz="4920">
              <a:solidFill>
                <a:schemeClr val="tx1">
                  <a:lumMod val="85000"/>
                  <a:lumOff val="15000"/>
                </a:schemeClr>
              </a:solidFill>
            </a:endParaRPr>
          </a:p>
        </p:txBody>
      </p:sp>
      <p:sp>
        <p:nvSpPr>
          <p:cNvPr id="3" name="Plassholder for innhold 2"/>
          <p:cNvSpPr>
            <a:spLocks noGrp="1"/>
          </p:cNvSpPr>
          <p:nvPr>
            <p:ph idx="1"/>
          </p:nvPr>
        </p:nvSpPr>
        <p:spPr>
          <a:xfrm>
            <a:off x="2349585" y="2918119"/>
            <a:ext cx="9931231" cy="3984037"/>
          </a:xfrm>
        </p:spPr>
        <p:txBody>
          <a:bodyPr anchor="ctr">
            <a:normAutofit/>
          </a:bodyPr>
          <a:lstStyle/>
          <a:p>
            <a:r>
              <a:rPr lang="de-DE" sz="1560">
                <a:solidFill>
                  <a:schemeClr val="tx1">
                    <a:lumMod val="85000"/>
                    <a:lumOff val="15000"/>
                  </a:schemeClr>
                </a:solidFill>
              </a:rPr>
              <a:t>Organizzare la tecnologia in base agli obiettivi, alle attività e alle capacità dell'utente.</a:t>
            </a:r>
          </a:p>
          <a:p>
            <a:pPr lvl="1"/>
            <a:r>
              <a:rPr lang="de-DE" sz="1560">
                <a:solidFill>
                  <a:schemeClr val="tx1">
                    <a:lumMod val="85000"/>
                    <a:lumOff val="15000"/>
                  </a:schemeClr>
                </a:solidFill>
              </a:rPr>
              <a:t>Le interfacce e le funzionalità devono essere progettate in modo da supportare in modo dinamico gli obiettivi mutevoli dell'operatore.</a:t>
            </a:r>
            <a:br>
              <a:rPr lang="de-DE" sz="1560">
                <a:solidFill>
                  <a:schemeClr val="tx1">
                    <a:lumMod val="85000"/>
                    <a:lumOff val="15000"/>
                  </a:schemeClr>
                </a:solidFill>
              </a:rPr>
            </a:br>
            <a:endParaRPr lang="de-DE" sz="1560">
              <a:solidFill>
                <a:schemeClr val="tx1">
                  <a:lumMod val="85000"/>
                  <a:lumOff val="15000"/>
                </a:schemeClr>
              </a:solidFill>
            </a:endParaRPr>
          </a:p>
          <a:p>
            <a:r>
              <a:rPr lang="de-DE" sz="1560">
                <a:solidFill>
                  <a:schemeClr val="tx1">
                    <a:lumMod val="85000"/>
                    <a:lumOff val="15000"/>
                  </a:schemeClr>
                </a:solidFill>
              </a:rPr>
              <a:t>La tecnologia dovrebbe essere organizzata intorno al modo in cui gli utenti elaborano le informazioni e prendono decisioni.</a:t>
            </a:r>
          </a:p>
          <a:p>
            <a:pPr lvl="1"/>
            <a:r>
              <a:rPr lang="de-DE" sz="1560">
                <a:solidFill>
                  <a:schemeClr val="tx1">
                    <a:lumMod val="85000"/>
                    <a:lumOff val="15000"/>
                  </a:schemeClr>
                </a:solidFill>
              </a:rPr>
              <a:t>Prima di prendere decisioni in ambiti complessi, gli utenti cercano di comprendere la situazione nel suo complesso. Non si tratta semplicemente di percepire lo stato dell'ambiente, ma di comprenderne il significato alla luce degli obiettivi attuali.</a:t>
            </a:r>
            <a:br>
              <a:rPr lang="de-DE" sz="1560">
                <a:solidFill>
                  <a:schemeClr val="tx1">
                    <a:lumMod val="85000"/>
                    <a:lumOff val="15000"/>
                  </a:schemeClr>
                </a:solidFill>
              </a:rPr>
            </a:br>
            <a:endParaRPr lang="de-DE" sz="1560">
              <a:solidFill>
                <a:schemeClr val="tx1">
                  <a:lumMod val="85000"/>
                  <a:lumOff val="15000"/>
                </a:schemeClr>
              </a:solidFill>
            </a:endParaRPr>
          </a:p>
          <a:p>
            <a:r>
              <a:rPr lang="de-DE" sz="1560">
                <a:solidFill>
                  <a:schemeClr val="tx1">
                    <a:lumMod val="85000"/>
                    <a:lumOff val="15000"/>
                  </a:schemeClr>
                </a:solidFill>
              </a:rPr>
              <a:t>La tecnologia deve consentire all'utente di mantenere il controllo e di essere consapevole dello stato del sistema</a:t>
            </a:r>
          </a:p>
          <a:p>
            <a:pPr lvl="1"/>
            <a:r>
              <a:rPr lang="de-DE" sz="1560">
                <a:solidFill>
                  <a:schemeClr val="tx1">
                    <a:lumMod val="85000"/>
                    <a:lumOff val="15000"/>
                  </a:schemeClr>
                </a:solidFill>
              </a:rPr>
              <a:t>Alti livelli di automazione -&gt; utente escluso dal ciclo -&gt; SA compromessa e tempi di takeover prolungati. Il coinvolgimento dovrebbe essere mantenuto sufficientemente alto o l'interfaccia dovrebbe essere progettata per consentire il mantenimento o il recupero della SA.</a:t>
            </a:r>
          </a:p>
          <a:p>
            <a:r>
              <a:rPr lang="de-DE" sz="1560">
                <a:solidFill>
                  <a:schemeClr val="tx1">
                    <a:lumMod val="85000"/>
                    <a:lumOff val="15000"/>
                  </a:schemeClr>
                </a:solidFill>
              </a:rPr>
              <a:t>La tecnologia può aiutare a organizzare e rendere disponibili le informazioni agli utenti.</a:t>
            </a:r>
          </a:p>
          <a:p>
            <a:endParaRPr lang="nb-NO" sz="1560">
              <a:solidFill>
                <a:schemeClr val="tx1">
                  <a:lumMod val="85000"/>
                  <a:lumOff val="15000"/>
                </a:schemeClr>
              </a:solidFill>
            </a:endParaRPr>
          </a:p>
        </p:txBody>
      </p:sp>
    </p:spTree>
    <p:custDataLst>
      <p:custData r:id="rId1"/>
      <p:tags r:id="rId2"/>
    </p:custDataLst>
    <p:extLst>
      <p:ext uri="{BB962C8B-B14F-4D97-AF65-F5344CB8AC3E}">
        <p14:creationId xmlns:p14="http://schemas.microsoft.com/office/powerpoint/2010/main" val="189367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C3FC1F-178A-C5BC-E434-A37D5FF7785A}"/>
              </a:ext>
            </a:extLst>
          </p:cNvPr>
          <p:cNvSpPr>
            <a:spLocks noGrp="1"/>
          </p:cNvSpPr>
          <p:nvPr>
            <p:ph type="title"/>
          </p:nvPr>
        </p:nvSpPr>
        <p:spPr/>
        <p:txBody>
          <a:bodyPr/>
          <a:lstStyle/>
          <a:p>
            <a:pPr algn="ctr"/>
            <a:r>
              <a:rPr lang="nb-NO" dirty="0"/>
              <a:t>Comunicazione di RCP</a:t>
            </a:r>
            <a:endParaRPr lang="et-EE" dirty="0"/>
          </a:p>
        </p:txBody>
      </p:sp>
      <p:sp>
        <p:nvSpPr>
          <p:cNvPr id="5" name="Text Placeholder 4">
            <a:extLst>
              <a:ext uri="{FF2B5EF4-FFF2-40B4-BE49-F238E27FC236}">
                <a16:creationId xmlns:a16="http://schemas.microsoft.com/office/drawing/2014/main" id="{A87AA7A4-BDE3-4143-4B28-B0C07B9005BF}"/>
              </a:ext>
            </a:extLst>
          </p:cNvPr>
          <p:cNvSpPr>
            <a:spLocks noGrp="1"/>
          </p:cNvSpPr>
          <p:nvPr>
            <p:ph type="body" idx="1"/>
          </p:nvPr>
        </p:nvSpPr>
        <p:spPr/>
        <p:txBody>
          <a:bodyPr/>
          <a:lstStyle/>
          <a:p>
            <a:endParaRPr lang="et-EE"/>
          </a:p>
        </p:txBody>
      </p:sp>
    </p:spTree>
    <p:extLst>
      <p:ext uri="{BB962C8B-B14F-4D97-AF65-F5344CB8AC3E}">
        <p14:creationId xmlns:p14="http://schemas.microsoft.com/office/powerpoint/2010/main" val="3993261145"/>
      </p:ext>
    </p:extLst>
  </p:cSld>
  <p:clrMapOvr>
    <a:masterClrMapping/>
  </p:clrMapOvr>
</p:sld>
</file>

<file path=ppt/slides/slide3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lysbildenummer 5"/>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t>35</a:t>
            </a:fld>
            <a:endParaRPr lang="nb-NO">
              <a:solidFill>
                <a:prstClr val="black">
                  <a:tint val="75000"/>
                </a:prstClr>
              </a:solidFill>
              <a:latin typeface="Calibri" pitchFamily="34" charset="0"/>
            </a:endParaRPr>
          </a:p>
        </p:txBody>
      </p:sp>
      <p:sp>
        <p:nvSpPr>
          <p:cNvPr id="10"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a:solidFill>
                  <a:prstClr val="black"/>
                </a:solidFill>
                <a:latin typeface="Helvetica Neue" charset="0"/>
                <a:ea typeface="Helvetica Neue" charset="0"/>
                <a:cs typeface="Helvetica Neue" charset="0"/>
              </a:rPr>
              <a:t>Problemi </a:t>
            </a:r>
            <a:r>
              <a:rPr lang="nb-NO" sz="3200" dirty="0" err="1">
                <a:solidFill>
                  <a:prstClr val="black"/>
                </a:solidFill>
                <a:latin typeface="Helvetica Neue" charset="0"/>
                <a:ea typeface="Helvetica Neue" charset="0"/>
                <a:cs typeface="Helvetica Neue" charset="0"/>
              </a:rPr>
              <a:t>attuali </a:t>
            </a:r>
            <a:r>
              <a:rPr lang="nb-NO" sz="3200" dirty="0" err="1">
                <a:solidFill>
                  <a:prstClr val="black"/>
                </a:solidFill>
                <a:latin typeface="Helvetica Neue" charset="0"/>
                <a:ea typeface="Helvetica Neue" charset="0"/>
                <a:cs typeface="Helvetica Neue" charset="0"/>
              </a:rPr>
              <a:t>nel </a:t>
            </a:r>
            <a:r>
              <a:rPr lang="nb-NO" sz="3200" dirty="0" err="1">
                <a:solidFill>
                  <a:prstClr val="black"/>
                </a:solidFill>
                <a:latin typeface="Helvetica Neue" charset="0"/>
                <a:ea typeface="Helvetica Neue" charset="0"/>
                <a:cs typeface="Helvetica Neue" charset="0"/>
              </a:rPr>
              <a:t>settore </a:t>
            </a:r>
            <a:r>
              <a:rPr lang="nb-NO" sz="3200" dirty="0">
                <a:solidFill>
                  <a:prstClr val="black"/>
                </a:solidFill>
                <a:latin typeface="Helvetica Neue" charset="0"/>
                <a:ea typeface="Helvetica Neue" charset="0"/>
                <a:cs typeface="Helvetica Neue" charset="0"/>
              </a:rPr>
              <a:t>e </a:t>
            </a:r>
            <a:r>
              <a:rPr lang="nb-NO" sz="3200" dirty="0" err="1">
                <a:solidFill>
                  <a:prstClr val="black"/>
                </a:solidFill>
                <a:latin typeface="Helvetica Neue" charset="0"/>
                <a:ea typeface="Helvetica Neue" charset="0"/>
                <a:cs typeface="Helvetica Neue" charset="0"/>
              </a:rPr>
              <a:t>nella letteratura </a:t>
            </a:r>
            <a:r>
              <a:rPr lang="nb-NO" sz="3200" dirty="0" err="1">
                <a:solidFill>
                  <a:prstClr val="black"/>
                </a:solidFill>
                <a:latin typeface="Helvetica Neue" charset="0"/>
                <a:ea typeface="Helvetica Neue" charset="0"/>
                <a:cs typeface="Helvetica Neue" charset="0"/>
              </a:rPr>
              <a:t>scientifica</a:t>
            </a:r>
            <a:r>
              <a:rPr lang="nb-NO" sz="3200" dirty="0">
                <a:solidFill>
                  <a:prstClr val="black"/>
                </a:solidFill>
                <a:latin typeface="Helvetica Neue" charset="0"/>
                <a:ea typeface="Helvetica Neue" charset="0"/>
                <a:cs typeface="Helvetica Neue" charset="0"/>
              </a:rPr>
              <a:t> </a:t>
            </a:r>
          </a:p>
        </p:txBody>
      </p:sp>
      <p:sp>
        <p:nvSpPr>
          <p:cNvPr id="2" name="TekstSylinder 1"/>
          <p:cNvSpPr txBox="1"/>
          <p:nvPr/>
        </p:nvSpPr>
        <p:spPr>
          <a:xfrm>
            <a:off x="1092651" y="1592678"/>
            <a:ext cx="10766602" cy="3539430"/>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nb-NO" sz="2240" dirty="0">
                <a:solidFill>
                  <a:prstClr val="black"/>
                </a:solidFill>
                <a:latin typeface="Calibri" pitchFamily="34" charset="0"/>
              </a:rPr>
              <a:t>Divario di conoscenze </a:t>
            </a:r>
            <a:r>
              <a:rPr lang="nb-NO" sz="2240" dirty="0" err="1">
                <a:solidFill>
                  <a:prstClr val="black"/>
                </a:solidFill>
                <a:latin typeface="Calibri" pitchFamily="34" charset="0"/>
              </a:rPr>
              <a:t>tra </a:t>
            </a:r>
            <a:r>
              <a:rPr lang="nb-NO" sz="2240" dirty="0" err="1">
                <a:solidFill>
                  <a:prstClr val="black"/>
                </a:solidFill>
                <a:latin typeface="Calibri" pitchFamily="34" charset="0"/>
              </a:rPr>
              <a:t>gli operatori del settore </a:t>
            </a:r>
            <a:r>
              <a:rPr lang="nb-NO" sz="2240" dirty="0">
                <a:solidFill>
                  <a:prstClr val="black"/>
                </a:solidFill>
                <a:latin typeface="Calibri" pitchFamily="34" charset="0"/>
              </a:rPr>
              <a:t>e </a:t>
            </a:r>
            <a:r>
              <a:rPr lang="nb-NO" sz="2240" dirty="0">
                <a:solidFill>
                  <a:prstClr val="black"/>
                </a:solidFill>
                <a:latin typeface="Calibri" pitchFamily="34" charset="0"/>
              </a:rPr>
              <a:t>i responsabili delle decisioni.</a:t>
            </a: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err="1">
                <a:solidFill>
                  <a:prstClr val="black"/>
                </a:solidFill>
                <a:latin typeface="Calibri" pitchFamily="34" charset="0"/>
              </a:rPr>
              <a:t>Gli</a:t>
            </a:r>
            <a:r>
              <a:rPr lang="nb-NO" sz="2240" dirty="0">
                <a:solidFill>
                  <a:prstClr val="black"/>
                </a:solidFill>
                <a:latin typeface="Calibri" pitchFamily="34" charset="0"/>
              </a:rPr>
              <a:t> elevati </a:t>
            </a:r>
            <a:r>
              <a:rPr lang="nb-NO" sz="2240" dirty="0" err="1">
                <a:solidFill>
                  <a:prstClr val="black"/>
                </a:solidFill>
                <a:latin typeface="Calibri" pitchFamily="34" charset="0"/>
              </a:rPr>
              <a:t>livelli </a:t>
            </a:r>
            <a:r>
              <a:rPr lang="nb-NO" sz="2240" dirty="0">
                <a:solidFill>
                  <a:prstClr val="black"/>
                </a:solidFill>
                <a:latin typeface="Calibri" pitchFamily="34" charset="0"/>
              </a:rPr>
              <a:t>di </a:t>
            </a:r>
            <a:r>
              <a:rPr lang="nb-NO" sz="2240" dirty="0" err="1">
                <a:solidFill>
                  <a:prstClr val="black"/>
                </a:solidFill>
                <a:latin typeface="Calibri" pitchFamily="34" charset="0"/>
              </a:rPr>
              <a:t>incertezza </a:t>
            </a:r>
            <a:r>
              <a:rPr lang="nb-NO" sz="2240" dirty="0" err="1">
                <a:solidFill>
                  <a:prstClr val="black"/>
                </a:solidFill>
                <a:latin typeface="Calibri" pitchFamily="34" charset="0"/>
              </a:rPr>
              <a:t>situazionale </a:t>
            </a:r>
            <a:r>
              <a:rPr lang="nb-NO" sz="2240" dirty="0" err="1">
                <a:solidFill>
                  <a:prstClr val="black"/>
                </a:solidFill>
                <a:latin typeface="Calibri" pitchFamily="34" charset="0"/>
              </a:rPr>
              <a:t>ostacolano </a:t>
            </a:r>
            <a:r>
              <a:rPr lang="nb-NO" sz="2240" dirty="0" err="1">
                <a:solidFill>
                  <a:prstClr val="black"/>
                </a:solidFill>
                <a:latin typeface="Calibri" pitchFamily="34" charset="0"/>
              </a:rPr>
              <a:t>la comunicazione </a:t>
            </a:r>
            <a:r>
              <a:rPr lang="nb-NO" sz="2240" dirty="0">
                <a:solidFill>
                  <a:prstClr val="black"/>
                </a:solidFill>
                <a:latin typeface="Calibri" pitchFamily="34" charset="0"/>
              </a:rPr>
              <a:t>e </a:t>
            </a:r>
            <a:r>
              <a:rPr lang="nb-NO" sz="2240" dirty="0" err="1">
                <a:solidFill>
                  <a:prstClr val="black"/>
                </a:solidFill>
                <a:latin typeface="Calibri" pitchFamily="34" charset="0"/>
              </a:rPr>
              <a:t>il processo decisionale</a:t>
            </a:r>
            <a:r>
              <a:rPr lang="nb-NO" sz="2240" dirty="0">
                <a:solidFill>
                  <a:prstClr val="black"/>
                </a:solidFill>
                <a:latin typeface="Calibri" pitchFamily="34" charset="0"/>
              </a:rPr>
              <a:t>.</a:t>
            </a: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a:solidFill>
                  <a:prstClr val="black"/>
                </a:solidFill>
                <a:latin typeface="Calibri" pitchFamily="34" charset="0"/>
              </a:rPr>
              <a:t>Il modo in cui </a:t>
            </a:r>
            <a:r>
              <a:rPr lang="nb-NO" sz="2240" dirty="0" err="1">
                <a:solidFill>
                  <a:prstClr val="black"/>
                </a:solidFill>
                <a:latin typeface="Calibri" pitchFamily="34" charset="0"/>
              </a:rPr>
              <a:t>le minacce</a:t>
            </a:r>
            <a:r>
              <a:rPr lang="nb-NO" sz="2240" dirty="0">
                <a:solidFill>
                  <a:prstClr val="black"/>
                </a:solidFill>
                <a:latin typeface="Calibri" pitchFamily="34" charset="0"/>
              </a:rPr>
              <a:t> informatiche </a:t>
            </a:r>
            <a:r>
              <a:rPr lang="nb-NO" sz="2240" dirty="0" err="1">
                <a:solidFill>
                  <a:prstClr val="black"/>
                </a:solidFill>
                <a:latin typeface="Calibri" pitchFamily="34" charset="0"/>
              </a:rPr>
              <a:t>vengono </a:t>
            </a:r>
            <a:r>
              <a:rPr lang="nb-NO" sz="2240" dirty="0" err="1">
                <a:solidFill>
                  <a:prstClr val="black"/>
                </a:solidFill>
                <a:latin typeface="Calibri" pitchFamily="34" charset="0"/>
              </a:rPr>
              <a:t>comunicate </a:t>
            </a:r>
            <a:r>
              <a:rPr lang="nb-NO" sz="2240" dirty="0">
                <a:solidFill>
                  <a:prstClr val="black"/>
                </a:solidFill>
                <a:latin typeface="Calibri" pitchFamily="34" charset="0"/>
              </a:rPr>
              <a:t>e </a:t>
            </a:r>
            <a:r>
              <a:rPr lang="nb-NO" sz="2240" dirty="0" err="1">
                <a:solidFill>
                  <a:prstClr val="black"/>
                </a:solidFill>
                <a:latin typeface="Calibri" pitchFamily="34" charset="0"/>
              </a:rPr>
              <a:t>affrontate </a:t>
            </a:r>
            <a:r>
              <a:rPr lang="nb-NO" sz="2240" dirty="0">
                <a:solidFill>
                  <a:prstClr val="black"/>
                </a:solidFill>
                <a:latin typeface="Calibri" pitchFamily="34" charset="0"/>
              </a:rPr>
              <a:t>nel </a:t>
            </a:r>
            <a:r>
              <a:rPr lang="nb-NO" sz="2240" dirty="0" err="1">
                <a:solidFill>
                  <a:prstClr val="black"/>
                </a:solidFill>
                <a:latin typeface="Calibri" pitchFamily="34" charset="0"/>
              </a:rPr>
              <a:t>mondo </a:t>
            </a:r>
            <a:r>
              <a:rPr lang="nb-NO" sz="2240" dirty="0" err="1">
                <a:solidFill>
                  <a:prstClr val="black"/>
                </a:solidFill>
                <a:latin typeface="Calibri" pitchFamily="34" charset="0"/>
              </a:rPr>
              <a:t>fisico</a:t>
            </a:r>
            <a:br>
              <a:rPr lang="nb-NO" sz="2240" dirty="0">
                <a:solidFill>
                  <a:prstClr val="black"/>
                </a:solidFill>
                <a:latin typeface="Calibri" pitchFamily="34" charset="0"/>
              </a:rPr>
            </a:br>
            <a:r>
              <a:rPr lang="nb-NO" sz="2240" dirty="0">
                <a:solidFill>
                  <a:prstClr val="black"/>
                </a:solidFill>
                <a:latin typeface="Calibri" pitchFamily="34" charset="0"/>
              </a:rPr>
              <a:t>non è </a:t>
            </a:r>
            <a:r>
              <a:rPr lang="nb-NO" sz="2240" dirty="0" err="1">
                <a:solidFill>
                  <a:prstClr val="black"/>
                </a:solidFill>
                <a:latin typeface="Calibri" pitchFamily="34" charset="0"/>
              </a:rPr>
              <a:t>ben </a:t>
            </a:r>
            <a:r>
              <a:rPr lang="nb-NO" sz="2240" dirty="0" err="1">
                <a:solidFill>
                  <a:prstClr val="black"/>
                </a:solidFill>
                <a:latin typeface="Calibri" pitchFamily="34" charset="0"/>
              </a:rPr>
              <a:t>compreso</a:t>
            </a:r>
            <a:r>
              <a:rPr lang="nb-NO" sz="2240" dirty="0">
                <a:solidFill>
                  <a:prstClr val="black"/>
                </a:solidFill>
                <a:latin typeface="Calibri" pitchFamily="34" charset="0"/>
              </a:rPr>
              <a:t>.</a:t>
            </a: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a:solidFill>
                  <a:prstClr val="black"/>
                </a:solidFill>
                <a:latin typeface="Calibri" pitchFamily="34" charset="0"/>
              </a:rPr>
              <a:t>Non esistono </a:t>
            </a:r>
            <a:r>
              <a:rPr lang="nb-NO" sz="2240" dirty="0">
                <a:solidFill>
                  <a:prstClr val="black"/>
                </a:solidFill>
                <a:latin typeface="Calibri" pitchFamily="34" charset="0"/>
              </a:rPr>
              <a:t>best </a:t>
            </a:r>
            <a:r>
              <a:rPr lang="nb-NO" sz="2240" dirty="0" err="1">
                <a:solidFill>
                  <a:prstClr val="black"/>
                </a:solidFill>
                <a:latin typeface="Calibri" pitchFamily="34" charset="0"/>
              </a:rPr>
              <a:t>practice </a:t>
            </a:r>
            <a:r>
              <a:rPr lang="nb-NO" sz="2240" dirty="0" err="1">
                <a:solidFill>
                  <a:prstClr val="black"/>
                </a:solidFill>
                <a:latin typeface="Calibri" pitchFamily="34" charset="0"/>
              </a:rPr>
              <a:t>comuni </a:t>
            </a:r>
            <a:r>
              <a:rPr lang="nb-NO" sz="2240" dirty="0" err="1">
                <a:solidFill>
                  <a:prstClr val="black"/>
                </a:solidFill>
                <a:latin typeface="Calibri" pitchFamily="34" charset="0"/>
              </a:rPr>
              <a:t>consolidate </a:t>
            </a:r>
            <a:r>
              <a:rPr lang="nb-NO" sz="2240" dirty="0">
                <a:solidFill>
                  <a:prstClr val="black"/>
                </a:solidFill>
                <a:latin typeface="Calibri" pitchFamily="34" charset="0"/>
              </a:rPr>
              <a:t>per </a:t>
            </a:r>
            <a:r>
              <a:rPr lang="nb-NO" sz="2240" dirty="0" err="1">
                <a:solidFill>
                  <a:prstClr val="black"/>
                </a:solidFill>
                <a:latin typeface="Calibri" pitchFamily="34" charset="0"/>
              </a:rPr>
              <a:t>la comunicazione</a:t>
            </a:r>
            <a:r>
              <a:rPr lang="nb-NO" sz="2240" dirty="0">
                <a:solidFill>
                  <a:prstClr val="black"/>
                </a:solidFill>
                <a:latin typeface="Calibri" pitchFamily="34" charset="0"/>
              </a:rPr>
              <a:t>. </a:t>
            </a: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err="1">
                <a:solidFill>
                  <a:prstClr val="black"/>
                </a:solidFill>
                <a:latin typeface="Calibri" pitchFamily="34" charset="0"/>
              </a:rPr>
              <a:t>I fattori</a:t>
            </a:r>
            <a:r>
              <a:rPr lang="nb-NO" sz="2240" dirty="0">
                <a:solidFill>
                  <a:prstClr val="black"/>
                </a:solidFill>
                <a:latin typeface="Calibri" pitchFamily="34" charset="0"/>
              </a:rPr>
              <a:t> umani </a:t>
            </a:r>
            <a:r>
              <a:rPr lang="nb-NO" sz="2240" dirty="0">
                <a:solidFill>
                  <a:prstClr val="black"/>
                </a:solidFill>
                <a:latin typeface="Calibri" pitchFamily="34" charset="0"/>
              </a:rPr>
              <a:t>nella sicurezza informatica sono </a:t>
            </a:r>
            <a:r>
              <a:rPr lang="nb-NO" sz="2240" dirty="0" err="1">
                <a:solidFill>
                  <a:prstClr val="black"/>
                </a:solidFill>
                <a:latin typeface="Calibri" pitchFamily="34" charset="0"/>
              </a:rPr>
              <a:t>stati </a:t>
            </a:r>
            <a:r>
              <a:rPr lang="nb-NO" sz="2240" dirty="0" err="1">
                <a:solidFill>
                  <a:prstClr val="black"/>
                </a:solidFill>
                <a:latin typeface="Calibri" pitchFamily="34" charset="0"/>
              </a:rPr>
              <a:t>ignorati </a:t>
            </a:r>
            <a:r>
              <a:rPr lang="nb-NO" sz="2240" dirty="0">
                <a:solidFill>
                  <a:prstClr val="black"/>
                </a:solidFill>
                <a:latin typeface="Calibri" pitchFamily="34" charset="0"/>
              </a:rPr>
              <a:t>per </a:t>
            </a:r>
            <a:r>
              <a:rPr lang="nb-NO" sz="2240" dirty="0" err="1">
                <a:solidFill>
                  <a:prstClr val="black"/>
                </a:solidFill>
                <a:latin typeface="Calibri" pitchFamily="34" charset="0"/>
              </a:rPr>
              <a:t>molto </a:t>
            </a:r>
            <a:r>
              <a:rPr lang="nb-NO" sz="2240" dirty="0">
                <a:solidFill>
                  <a:prstClr val="black"/>
                </a:solidFill>
                <a:latin typeface="Calibri" pitchFamily="34" charset="0"/>
              </a:rPr>
              <a:t>tempo = </a:t>
            </a:r>
            <a:r>
              <a:rPr lang="nb-NO" sz="2240" dirty="0" err="1">
                <a:solidFill>
                  <a:prstClr val="black"/>
                </a:solidFill>
                <a:latin typeface="Calibri" pitchFamily="34" charset="0"/>
              </a:rPr>
              <a:t>pochissima </a:t>
            </a:r>
            <a:r>
              <a:rPr lang="nb-NO" sz="2240" dirty="0" err="1">
                <a:solidFill>
                  <a:prstClr val="black"/>
                </a:solidFill>
                <a:latin typeface="Calibri" pitchFamily="34" charset="0"/>
              </a:rPr>
              <a:t>ricerca</a:t>
            </a:r>
            <a:r>
              <a:rPr lang="nb-NO" sz="2240" dirty="0">
                <a:solidFill>
                  <a:prstClr val="black"/>
                </a:solidFill>
                <a:latin typeface="Calibri" pitchFamily="34" charset="0"/>
              </a:rPr>
              <a:t>.</a:t>
            </a:r>
          </a:p>
        </p:txBody>
      </p:sp>
      <p:sp>
        <p:nvSpPr>
          <p:cNvPr id="4" name="TekstSylinder 3"/>
          <p:cNvSpPr txBox="1"/>
          <p:nvPr/>
        </p:nvSpPr>
        <p:spPr>
          <a:xfrm>
            <a:off x="1780477" y="5773084"/>
            <a:ext cx="9163342" cy="486287"/>
          </a:xfrm>
          <a:prstGeom prst="rect">
            <a:avLst/>
          </a:prstGeom>
          <a:noFill/>
        </p:spPr>
        <p:txBody>
          <a:bodyPr wrap="none" rtlCol="0">
            <a:spAutoFit/>
          </a:bodyPr>
          <a:lstStyle/>
          <a:p>
            <a:pPr defTabSz="1097280" eaLnBrk="0" fontAlgn="base" hangingPunct="0">
              <a:spcBef>
                <a:spcPct val="0"/>
              </a:spcBef>
              <a:spcAft>
                <a:spcPct val="0"/>
              </a:spcAft>
            </a:pPr>
            <a:r>
              <a:rPr lang="nb-NO" sz="2560" b="1" dirty="0">
                <a:solidFill>
                  <a:prstClr val="black"/>
                </a:solidFill>
                <a:latin typeface="Calibri" pitchFamily="34" charset="0"/>
              </a:rPr>
              <a:t>Primo </a:t>
            </a:r>
            <a:r>
              <a:rPr lang="nb-NO" sz="2560" b="1" dirty="0" err="1">
                <a:solidFill>
                  <a:prstClr val="black"/>
                </a:solidFill>
                <a:latin typeface="Calibri" pitchFamily="34" charset="0"/>
              </a:rPr>
              <a:t>passo </a:t>
            </a:r>
            <a:r>
              <a:rPr lang="nb-NO" sz="2560" b="1" dirty="0" err="1">
                <a:solidFill>
                  <a:prstClr val="black"/>
                </a:solidFill>
                <a:latin typeface="Calibri" pitchFamily="34" charset="0"/>
              </a:rPr>
              <a:t>verso </a:t>
            </a:r>
            <a:r>
              <a:rPr lang="nb-NO" sz="2560" b="1" dirty="0" err="1">
                <a:solidFill>
                  <a:prstClr val="black"/>
                </a:solidFill>
                <a:latin typeface="Calibri" pitchFamily="34" charset="0"/>
              </a:rPr>
              <a:t>la soluzione</a:t>
            </a:r>
            <a:r>
              <a:rPr lang="nb-NO" sz="2560" b="1" dirty="0">
                <a:solidFill>
                  <a:prstClr val="black"/>
                </a:solidFill>
                <a:latin typeface="Calibri" pitchFamily="34" charset="0"/>
              </a:rPr>
              <a:t>: </a:t>
            </a:r>
            <a:r>
              <a:rPr lang="nb-NO" sz="2560" b="1" dirty="0">
                <a:solidFill>
                  <a:prstClr val="black"/>
                </a:solidFill>
                <a:latin typeface="Calibri" pitchFamily="34" charset="0"/>
              </a:rPr>
              <a:t>revisione </a:t>
            </a:r>
            <a:r>
              <a:rPr lang="nb-NO" sz="2560" b="1" dirty="0" err="1">
                <a:solidFill>
                  <a:prstClr val="black"/>
                </a:solidFill>
                <a:latin typeface="Calibri" pitchFamily="34" charset="0"/>
              </a:rPr>
              <a:t>sistematica </a:t>
            </a:r>
            <a:r>
              <a:rPr lang="nb-NO" sz="2560" b="1" dirty="0">
                <a:solidFill>
                  <a:prstClr val="black"/>
                </a:solidFill>
                <a:latin typeface="Calibri" pitchFamily="34" charset="0"/>
              </a:rPr>
              <a:t>della </a:t>
            </a:r>
            <a:r>
              <a:rPr lang="nb-NO" sz="2560" b="1" dirty="0" err="1">
                <a:solidFill>
                  <a:prstClr val="black"/>
                </a:solidFill>
                <a:latin typeface="Calibri" pitchFamily="34" charset="0"/>
              </a:rPr>
              <a:t>letteratura </a:t>
            </a:r>
            <a:r>
              <a:rPr lang="nb-NO" sz="2560" b="1" dirty="0" err="1">
                <a:solidFill>
                  <a:prstClr val="black"/>
                </a:solidFill>
                <a:latin typeface="Calibri" pitchFamily="34" charset="0"/>
              </a:rPr>
              <a:t>attuale</a:t>
            </a:r>
            <a:endParaRPr lang="nb-NO" sz="2560" b="1" dirty="0">
              <a:solidFill>
                <a:prstClr val="black"/>
              </a:solidFill>
              <a:latin typeface="Calibri" pitchFamily="34" charset="0"/>
            </a:endParaRPr>
          </a:p>
        </p:txBody>
      </p:sp>
    </p:spTree>
    <p:extLst>
      <p:ext uri="{BB962C8B-B14F-4D97-AF65-F5344CB8AC3E}">
        <p14:creationId xmlns:p14="http://schemas.microsoft.com/office/powerpoint/2010/main" val="93999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lysbildenummer 4"/>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t>36</a:t>
            </a:fld>
            <a:endParaRPr lang="nb-NO">
              <a:solidFill>
                <a:prstClr val="black">
                  <a:tint val="75000"/>
                </a:prstClr>
              </a:solidFill>
              <a:latin typeface="Calibri" pitchFamily="34" charset="0"/>
            </a:endParaRPr>
          </a:p>
        </p:txBody>
      </p:sp>
      <p:sp>
        <p:nvSpPr>
          <p:cNvPr id="4" name="TekstSylinder 3"/>
          <p:cNvSpPr txBox="1"/>
          <p:nvPr/>
        </p:nvSpPr>
        <p:spPr>
          <a:xfrm>
            <a:off x="262063" y="1934255"/>
            <a:ext cx="6386437" cy="3933384"/>
          </a:xfrm>
          <a:prstGeom prst="rect">
            <a:avLst/>
          </a:prstGeom>
          <a:noFill/>
        </p:spPr>
        <p:txBody>
          <a:bodyPr wrap="square" rtlCol="0">
            <a:spAutoFit/>
          </a:bodyPr>
          <a:lstStyle/>
          <a:p>
            <a:pPr marL="548627" indent="-548627" defTabSz="1097280" eaLnBrk="0" fontAlgn="base" hangingPunct="0">
              <a:spcBef>
                <a:spcPct val="0"/>
              </a:spcBef>
              <a:spcAft>
                <a:spcPct val="0"/>
              </a:spcAft>
              <a:buFont typeface="+mj-lt"/>
              <a:buAutoNum type="arabicPeriod"/>
            </a:pPr>
            <a:r>
              <a:rPr lang="en-US" sz="1920" dirty="0">
                <a:solidFill>
                  <a:prstClr val="black"/>
                </a:solidFill>
                <a:latin typeface="Calibri" pitchFamily="34" charset="0"/>
              </a:rPr>
              <a:t>Identificare la letteratura sulla comunicazione interpersonale nei CTS attraverso ricerche in banche dati.</a:t>
            </a:r>
            <a:br>
              <a:rPr lang="en-US" sz="1920" dirty="0">
                <a:solidFill>
                  <a:prstClr val="black"/>
                </a:solidFill>
                <a:latin typeface="Calibri" pitchFamily="34" charset="0"/>
              </a:rPr>
            </a:br>
            <a:endParaRPr lang="nb-NO" sz="1920" dirty="0">
              <a:solidFill>
                <a:prstClr val="black"/>
              </a:solidFill>
              <a:latin typeface="Calibri" pitchFamily="34" charset="0"/>
            </a:endParaRPr>
          </a:p>
          <a:p>
            <a:pPr marL="548627" indent="-548627" defTabSz="1097280" eaLnBrk="0" fontAlgn="base" hangingPunct="0">
              <a:spcBef>
                <a:spcPct val="0"/>
              </a:spcBef>
              <a:spcAft>
                <a:spcPct val="0"/>
              </a:spcAft>
              <a:buFont typeface="+mj-lt"/>
              <a:buAutoNum type="arabicPeriod"/>
            </a:pPr>
            <a:r>
              <a:rPr lang="en-US" sz="1920" dirty="0">
                <a:solidFill>
                  <a:prstClr val="black"/>
                </a:solidFill>
                <a:latin typeface="Calibri" pitchFamily="34" charset="0"/>
              </a:rPr>
              <a:t>Classificare le pubblicazioni in base al tipo e agli approcci metodologici.</a:t>
            </a:r>
            <a:br>
              <a:rPr lang="en-US" sz="1920" dirty="0">
                <a:solidFill>
                  <a:prstClr val="black"/>
                </a:solidFill>
                <a:latin typeface="Calibri" pitchFamily="34" charset="0"/>
              </a:rPr>
            </a:br>
            <a:endParaRPr lang="nb-NO" sz="1920" dirty="0">
              <a:solidFill>
                <a:prstClr val="black"/>
              </a:solidFill>
              <a:latin typeface="Calibri" pitchFamily="34" charset="0"/>
            </a:endParaRPr>
          </a:p>
          <a:p>
            <a:pPr marL="548627" indent="-548627" defTabSz="1097280" eaLnBrk="0" fontAlgn="base" hangingPunct="0">
              <a:spcBef>
                <a:spcPct val="0"/>
              </a:spcBef>
              <a:spcAft>
                <a:spcPct val="0"/>
              </a:spcAft>
              <a:buFont typeface="+mj-lt"/>
              <a:buAutoNum type="arabicPeriod"/>
            </a:pPr>
            <a:r>
              <a:rPr lang="en-US" sz="1920" dirty="0">
                <a:solidFill>
                  <a:prstClr val="black"/>
                </a:solidFill>
                <a:latin typeface="Calibri" pitchFamily="34" charset="0"/>
              </a:rPr>
              <a:t>Fornire una sintesi degli articoli selezionati in ordine di approcci metodologici e di aspetti della comunicazione studiati.</a:t>
            </a:r>
            <a:br>
              <a:rPr lang="en-US" sz="1920" dirty="0">
                <a:solidFill>
                  <a:prstClr val="black"/>
                </a:solidFill>
                <a:latin typeface="Calibri" pitchFamily="34" charset="0"/>
              </a:rPr>
            </a:br>
            <a:endParaRPr lang="nb-NO" sz="1920" dirty="0">
              <a:solidFill>
                <a:prstClr val="black"/>
              </a:solidFill>
              <a:latin typeface="Calibri" pitchFamily="34" charset="0"/>
            </a:endParaRPr>
          </a:p>
          <a:p>
            <a:pPr marL="548627" indent="-548627" defTabSz="1097280" eaLnBrk="0" fontAlgn="base" hangingPunct="0">
              <a:spcBef>
                <a:spcPct val="0"/>
              </a:spcBef>
              <a:spcAft>
                <a:spcPct val="0"/>
              </a:spcAft>
              <a:buFont typeface="+mj-lt"/>
              <a:buAutoNum type="arabicPeriod"/>
            </a:pPr>
            <a:r>
              <a:rPr lang="en-US" sz="1920" dirty="0">
                <a:solidFill>
                  <a:prstClr val="black"/>
                </a:solidFill>
                <a:latin typeface="Calibri" pitchFamily="34" charset="0"/>
              </a:rPr>
              <a:t>Sintesi e discussione dei risultati seguite da suggerimenti per ricerche future.</a:t>
            </a:r>
            <a:endParaRPr lang="nb-NO" sz="1920" dirty="0">
              <a:solidFill>
                <a:prstClr val="black"/>
              </a:solidFill>
              <a:latin typeface="Calibri" pitchFamily="34" charset="0"/>
            </a:endParaRPr>
          </a:p>
          <a:p>
            <a:pPr defTabSz="1097280" eaLnBrk="0" fontAlgn="base" hangingPunct="0">
              <a:spcBef>
                <a:spcPct val="0"/>
              </a:spcBef>
              <a:spcAft>
                <a:spcPct val="0"/>
              </a:spcAft>
            </a:pPr>
            <a:endParaRPr lang="nb-NO" sz="1920" dirty="0">
              <a:solidFill>
                <a:prstClr val="black"/>
              </a:solidFill>
              <a:latin typeface="Calibri" pitchFamily="34" charset="0"/>
            </a:endParaRPr>
          </a:p>
        </p:txBody>
      </p:sp>
      <p:pic>
        <p:nvPicPr>
          <p:cNvPr id="11" name="Bild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21801" y="2285154"/>
            <a:ext cx="6148472" cy="3286987"/>
          </a:xfrm>
          <a:prstGeom prst="rect">
            <a:avLst/>
          </a:prstGeom>
        </p:spPr>
      </p:pic>
      <p:sp>
        <p:nvSpPr>
          <p:cNvPr id="13"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a:solidFill>
                  <a:prstClr val="black"/>
                </a:solidFill>
                <a:latin typeface="Helvetica Neue" charset="0"/>
                <a:ea typeface="Helvetica Neue" charset="0"/>
                <a:cs typeface="Helvetica Neue" charset="0"/>
              </a:rPr>
              <a:t>Metodi</a:t>
            </a:r>
          </a:p>
        </p:txBody>
      </p:sp>
    </p:spTree>
    <p:extLst>
      <p:ext uri="{BB962C8B-B14F-4D97-AF65-F5344CB8AC3E}">
        <p14:creationId xmlns:p14="http://schemas.microsoft.com/office/powerpoint/2010/main" val="183081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lassholder for lysbildenummer 10"/>
          <p:cNvSpPr>
            <a:spLocks noGrp="1"/>
          </p:cNvSpPr>
          <p:nvPr>
            <p:ph type="sldNum" sz="quarter" idx="12"/>
          </p:nvPr>
        </p:nvSpPr>
        <p:spPr>
          <a:xfrm>
            <a:off x="13838174"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t>37</a:t>
            </a:fld>
            <a:endParaRPr lang="nb-NO">
              <a:solidFill>
                <a:prstClr val="black">
                  <a:tint val="75000"/>
                </a:prstClr>
              </a:solidFill>
              <a:latin typeface="Calibri" pitchFamily="34" charset="0"/>
            </a:endParaRPr>
          </a:p>
        </p:txBody>
      </p:sp>
      <p:pic>
        <p:nvPicPr>
          <p:cNvPr id="2" name="Bild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8525" y="1995139"/>
            <a:ext cx="5400490" cy="5169110"/>
          </a:xfrm>
          <a:prstGeom prst="rect">
            <a:avLst/>
          </a:prstGeom>
        </p:spPr>
      </p:pic>
      <p:sp>
        <p:nvSpPr>
          <p:cNvPr id="4" name="TekstSylinder 3"/>
          <p:cNvSpPr txBox="1"/>
          <p:nvPr/>
        </p:nvSpPr>
        <p:spPr>
          <a:xfrm>
            <a:off x="176371" y="3632602"/>
            <a:ext cx="6370398" cy="486287"/>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nb-NO" sz="2560" dirty="0" err="1">
                <a:solidFill>
                  <a:prstClr val="black"/>
                </a:solidFill>
                <a:latin typeface="Calibri" pitchFamily="34" charset="0"/>
              </a:rPr>
              <a:t>Pochissimi </a:t>
            </a:r>
            <a:r>
              <a:rPr lang="nb-NO" sz="2560" dirty="0">
                <a:solidFill>
                  <a:prstClr val="black"/>
                </a:solidFill>
                <a:latin typeface="Calibri" pitchFamily="34" charset="0"/>
              </a:rPr>
              <a:t>studi; </a:t>
            </a:r>
            <a:r>
              <a:rPr lang="nb-NO" sz="2560" dirty="0" err="1">
                <a:solidFill>
                  <a:prstClr val="black"/>
                </a:solidFill>
                <a:latin typeface="Calibri" pitchFamily="34" charset="0"/>
              </a:rPr>
              <a:t>solo</a:t>
            </a:r>
            <a:r>
              <a:rPr lang="nb-NO" sz="2560" dirty="0">
                <a:solidFill>
                  <a:prstClr val="black"/>
                </a:solidFill>
                <a:latin typeface="Calibri" pitchFamily="34" charset="0"/>
              </a:rPr>
              <a:t> 17 studi </a:t>
            </a:r>
            <a:r>
              <a:rPr lang="nb-NO" sz="2560" dirty="0" err="1">
                <a:solidFill>
                  <a:prstClr val="black"/>
                </a:solidFill>
                <a:latin typeface="Calibri" pitchFamily="34" charset="0"/>
              </a:rPr>
              <a:t>soddisfano </a:t>
            </a:r>
            <a:r>
              <a:rPr lang="nb-NO" sz="2560" dirty="0" err="1">
                <a:solidFill>
                  <a:prstClr val="black"/>
                </a:solidFill>
                <a:latin typeface="Calibri" pitchFamily="34" charset="0"/>
              </a:rPr>
              <a:t>i criteri</a:t>
            </a:r>
            <a:endParaRPr lang="nb-NO" sz="2560" dirty="0">
              <a:solidFill>
                <a:prstClr val="black"/>
              </a:solidFill>
              <a:latin typeface="Calibri" pitchFamily="34" charset="0"/>
            </a:endParaRPr>
          </a:p>
        </p:txBody>
      </p:sp>
      <p:sp>
        <p:nvSpPr>
          <p:cNvPr id="16"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a:solidFill>
                  <a:prstClr val="black"/>
                </a:solidFill>
                <a:latin typeface="Helvetica Neue" charset="0"/>
                <a:ea typeface="Helvetica Neue" charset="0"/>
                <a:cs typeface="Helvetica Neue" charset="0"/>
              </a:rPr>
              <a:t>Numero di studi </a:t>
            </a:r>
            <a:r>
              <a:rPr lang="nb-NO" sz="3200" dirty="0" err="1">
                <a:solidFill>
                  <a:prstClr val="black"/>
                </a:solidFill>
                <a:latin typeface="Helvetica Neue" charset="0"/>
                <a:ea typeface="Helvetica Neue" charset="0"/>
                <a:cs typeface="Helvetica Neue" charset="0"/>
              </a:rPr>
              <a:t>identificati </a:t>
            </a:r>
            <a:r>
              <a:rPr lang="nb-NO" sz="3200" dirty="0">
                <a:solidFill>
                  <a:prstClr val="black"/>
                </a:solidFill>
                <a:latin typeface="Helvetica Neue" charset="0"/>
                <a:ea typeface="Helvetica Neue" charset="0"/>
                <a:cs typeface="Helvetica Neue" charset="0"/>
              </a:rPr>
              <a:t>nelle diverse </a:t>
            </a:r>
            <a:r>
              <a:rPr lang="nb-NO" sz="3200" dirty="0" err="1">
                <a:solidFill>
                  <a:prstClr val="black"/>
                </a:solidFill>
                <a:latin typeface="Helvetica Neue" charset="0"/>
                <a:ea typeface="Helvetica Neue" charset="0"/>
                <a:cs typeface="Helvetica Neue" charset="0"/>
              </a:rPr>
              <a:t>fasi </a:t>
            </a:r>
            <a:r>
              <a:rPr lang="nb-NO" sz="3200" dirty="0">
                <a:solidFill>
                  <a:prstClr val="black"/>
                </a:solidFill>
                <a:latin typeface="Helvetica Neue" charset="0"/>
                <a:ea typeface="Helvetica Neue" charset="0"/>
                <a:cs typeface="Helvetica Neue" charset="0"/>
              </a:rPr>
              <a:t>della </a:t>
            </a:r>
            <a:r>
              <a:rPr lang="nb-NO" sz="3200" dirty="0">
                <a:solidFill>
                  <a:prstClr val="black"/>
                </a:solidFill>
                <a:latin typeface="Helvetica Neue" charset="0"/>
                <a:ea typeface="Helvetica Neue" charset="0"/>
                <a:cs typeface="Helvetica Neue" charset="0"/>
              </a:rPr>
              <a:t>revisione</a:t>
            </a:r>
          </a:p>
        </p:txBody>
      </p:sp>
    </p:spTree>
    <p:extLst>
      <p:ext uri="{BB962C8B-B14F-4D97-AF65-F5344CB8AC3E}">
        <p14:creationId xmlns:p14="http://schemas.microsoft.com/office/powerpoint/2010/main" val="1606083729"/>
      </p:ext>
    </p:extLst>
  </p:cSld>
  <p:clrMapOvr>
    <a:masterClrMapping/>
  </p:clrMapOvr>
</p:sld>
</file>

<file path=ppt/slides/slide38.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t>38</a:t>
            </a:fld>
            <a:endParaRPr lang="nb-NO">
              <a:solidFill>
                <a:prstClr val="black">
                  <a:tint val="75000"/>
                </a:prstClr>
              </a:solidFill>
              <a:latin typeface="Calibri" pitchFamily="34" charset="0"/>
            </a:endParaRPr>
          </a:p>
        </p:txBody>
      </p:sp>
      <p:pic>
        <p:nvPicPr>
          <p:cNvPr id="16" name="Bilde 1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73047" y="2396292"/>
            <a:ext cx="6610775" cy="3034045"/>
          </a:xfrm>
          <a:prstGeom prst="rect">
            <a:avLst/>
          </a:prstGeom>
        </p:spPr>
      </p:pic>
      <p:sp>
        <p:nvSpPr>
          <p:cNvPr id="17" name="TekstSylinder 16"/>
          <p:cNvSpPr txBox="1"/>
          <p:nvPr/>
        </p:nvSpPr>
        <p:spPr>
          <a:xfrm>
            <a:off x="516460" y="1686664"/>
            <a:ext cx="5492722" cy="4573560"/>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nb-NO" sz="2240" dirty="0" err="1">
                <a:solidFill>
                  <a:prstClr val="black"/>
                </a:solidFill>
                <a:latin typeface="Calibri" pitchFamily="34" charset="0"/>
              </a:rPr>
              <a:t>Circa </a:t>
            </a:r>
            <a:r>
              <a:rPr lang="nb-NO" sz="2240" dirty="0">
                <a:solidFill>
                  <a:prstClr val="black"/>
                </a:solidFill>
                <a:latin typeface="Calibri" pitchFamily="34" charset="0"/>
              </a:rPr>
              <a:t>il 50% di studi </a:t>
            </a:r>
            <a:r>
              <a:rPr lang="nb-NO" sz="2240" dirty="0" err="1">
                <a:solidFill>
                  <a:prstClr val="black"/>
                </a:solidFill>
                <a:latin typeface="Calibri" pitchFamily="34" charset="0"/>
              </a:rPr>
              <a:t>qualitativi </a:t>
            </a:r>
            <a:r>
              <a:rPr lang="nb-NO" sz="2240" dirty="0">
                <a:solidFill>
                  <a:prstClr val="black"/>
                </a:solidFill>
                <a:latin typeface="Calibri" pitchFamily="34" charset="0"/>
              </a:rPr>
              <a:t>e </a:t>
            </a:r>
            <a:br>
              <a:rPr lang="nb-NO" sz="2240" dirty="0">
                <a:solidFill>
                  <a:prstClr val="black"/>
                </a:solidFill>
                <a:latin typeface="Calibri" pitchFamily="34" charset="0"/>
              </a:rPr>
            </a:br>
            <a:r>
              <a:rPr lang="nb-NO" sz="2240" dirty="0">
                <a:solidFill>
                  <a:prstClr val="black"/>
                </a:solidFill>
                <a:latin typeface="Calibri" pitchFamily="34" charset="0"/>
              </a:rPr>
              <a:t>quant</a:t>
            </a:r>
            <a:r>
              <a:rPr lang="nb-NO" sz="2240" dirty="0" err="1">
                <a:solidFill>
                  <a:prstClr val="black"/>
                </a:solidFill>
                <a:latin typeface="Calibri" pitchFamily="34" charset="0"/>
              </a:rPr>
              <a:t>itativi/misti</a:t>
            </a: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err="1">
                <a:solidFill>
                  <a:prstClr val="black"/>
                </a:solidFill>
                <a:latin typeface="Calibri" pitchFamily="34" charset="0"/>
              </a:rPr>
              <a:t>Prevalentemente </a:t>
            </a:r>
            <a:r>
              <a:rPr lang="nb-NO" sz="2240" dirty="0" err="1">
                <a:solidFill>
                  <a:prstClr val="black"/>
                </a:solidFill>
                <a:latin typeface="Calibri" pitchFamily="34" charset="0"/>
              </a:rPr>
              <a:t>empirici </a:t>
            </a:r>
            <a:r>
              <a:rPr lang="nb-NO" sz="2240" dirty="0">
                <a:solidFill>
                  <a:prstClr val="black"/>
                </a:solidFill>
                <a:latin typeface="Calibri" pitchFamily="34" charset="0"/>
              </a:rPr>
              <a:t>ed </a:t>
            </a:r>
            <a:r>
              <a:rPr lang="nb-NO" sz="2240" dirty="0" err="1">
                <a:solidFill>
                  <a:prstClr val="black"/>
                </a:solidFill>
                <a:latin typeface="Calibri" pitchFamily="34" charset="0"/>
              </a:rPr>
              <a:t>esplorativi</a:t>
            </a: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err="1">
                <a:solidFill>
                  <a:prstClr val="black"/>
                </a:solidFill>
                <a:latin typeface="Calibri" pitchFamily="34" charset="0"/>
              </a:rPr>
              <a:t>Un </a:t>
            </a:r>
            <a:r>
              <a:rPr lang="nb-NO" sz="2240" dirty="0" err="1">
                <a:solidFill>
                  <a:prstClr val="black"/>
                </a:solidFill>
                <a:latin typeface="Calibri" pitchFamily="34" charset="0"/>
              </a:rPr>
              <a:t>solo </a:t>
            </a:r>
            <a:r>
              <a:rPr lang="nb-NO" sz="2240" dirty="0" err="1">
                <a:solidFill>
                  <a:prstClr val="black"/>
                </a:solidFill>
                <a:latin typeface="Calibri" pitchFamily="34" charset="0"/>
              </a:rPr>
              <a:t>esperimento</a:t>
            </a: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a:solidFill>
                  <a:prstClr val="black"/>
                </a:solidFill>
                <a:latin typeface="Calibri" pitchFamily="34" charset="0"/>
              </a:rPr>
              <a:t>Nessuno studio prima del 2012; </a:t>
            </a:r>
            <a:r>
              <a:rPr lang="nb-NO" sz="2240" dirty="0" err="1">
                <a:solidFill>
                  <a:prstClr val="black"/>
                </a:solidFill>
                <a:latin typeface="Calibri" pitchFamily="34" charset="0"/>
              </a:rPr>
              <a:t>anno</a:t>
            </a:r>
            <a:r>
              <a:rPr lang="nb-NO" sz="2240" dirty="0">
                <a:solidFill>
                  <a:prstClr val="black"/>
                </a:solidFill>
                <a:latin typeface="Calibri" pitchFamily="34" charset="0"/>
              </a:rPr>
              <a:t> medio</a:t>
            </a:r>
            <a:r>
              <a:rPr lang="nb-NO" sz="2240" dirty="0">
                <a:solidFill>
                  <a:prstClr val="black"/>
                </a:solidFill>
                <a:latin typeface="Calibri" pitchFamily="34" charset="0"/>
              </a:rPr>
              <a:t> 2016</a:t>
            </a: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a:solidFill>
                  <a:prstClr val="black"/>
                </a:solidFill>
                <a:latin typeface="Calibri" pitchFamily="34" charset="0"/>
              </a:rPr>
              <a:t>10 studi </a:t>
            </a:r>
            <a:r>
              <a:rPr lang="nb-NO" sz="2240" dirty="0" err="1">
                <a:solidFill>
                  <a:prstClr val="black"/>
                </a:solidFill>
                <a:latin typeface="Calibri" pitchFamily="34" charset="0"/>
              </a:rPr>
              <a:t>hanno valutato </a:t>
            </a:r>
            <a:r>
              <a:rPr lang="nb-NO" sz="2240" dirty="0" err="1">
                <a:solidFill>
                  <a:prstClr val="black"/>
                </a:solidFill>
                <a:latin typeface="Calibri" pitchFamily="34" charset="0"/>
              </a:rPr>
              <a:t>i fattori </a:t>
            </a:r>
            <a:r>
              <a:rPr lang="nb-NO" sz="2240" dirty="0" err="1">
                <a:solidFill>
                  <a:prstClr val="black"/>
                </a:solidFill>
                <a:latin typeface="Calibri" pitchFamily="34" charset="0"/>
              </a:rPr>
              <a:t>cognitivi</a:t>
            </a: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240" dirty="0">
                <a:solidFill>
                  <a:prstClr val="black"/>
                </a:solidFill>
                <a:latin typeface="Calibri" pitchFamily="34" charset="0"/>
              </a:rPr>
              <a:t>La metà degli </a:t>
            </a:r>
            <a:r>
              <a:rPr lang="nb-NO" sz="2240" dirty="0">
                <a:solidFill>
                  <a:prstClr val="black"/>
                </a:solidFill>
                <a:latin typeface="Calibri" pitchFamily="34" charset="0"/>
              </a:rPr>
              <a:t>studi </a:t>
            </a:r>
            <a:r>
              <a:rPr lang="nb-NO" sz="2240" dirty="0" err="1">
                <a:solidFill>
                  <a:prstClr val="black"/>
                </a:solidFill>
                <a:latin typeface="Calibri" pitchFamily="34" charset="0"/>
              </a:rPr>
              <a:t>quantitativi </a:t>
            </a:r>
            <a:r>
              <a:rPr lang="nb-NO" sz="2240" dirty="0">
                <a:solidFill>
                  <a:prstClr val="black"/>
                </a:solidFill>
                <a:latin typeface="Calibri" pitchFamily="34" charset="0"/>
              </a:rPr>
              <a:t>non riporta </a:t>
            </a:r>
            <a:br>
              <a:rPr lang="nb-NO" sz="2240" dirty="0">
                <a:solidFill>
                  <a:prstClr val="black"/>
                </a:solidFill>
                <a:latin typeface="Calibri" pitchFamily="34" charset="0"/>
              </a:rPr>
            </a:br>
            <a:r>
              <a:rPr lang="nb-NO" sz="2240" dirty="0" err="1">
                <a:solidFill>
                  <a:prstClr val="black"/>
                </a:solidFill>
                <a:latin typeface="Calibri" pitchFamily="34" charset="0"/>
              </a:rPr>
              <a:t>l'entità </a:t>
            </a:r>
            <a:r>
              <a:rPr lang="nb-NO" sz="2240" dirty="0" err="1">
                <a:solidFill>
                  <a:prstClr val="black"/>
                </a:solidFill>
                <a:latin typeface="Calibri" pitchFamily="34" charset="0"/>
              </a:rPr>
              <a:t>degli effetti</a:t>
            </a:r>
            <a:r>
              <a:rPr lang="nb-NO" sz="2240" dirty="0">
                <a:solidFill>
                  <a:prstClr val="black"/>
                </a:solidFill>
                <a:latin typeface="Calibri" pitchFamily="34" charset="0"/>
              </a:rPr>
              <a:t>; 1 </a:t>
            </a:r>
            <a:r>
              <a:rPr lang="nb-NO" sz="2240" dirty="0">
                <a:solidFill>
                  <a:prstClr val="black"/>
                </a:solidFill>
                <a:latin typeface="Calibri" pitchFamily="34" charset="0"/>
              </a:rPr>
              <a:t>non </a:t>
            </a:r>
            <a:r>
              <a:rPr lang="nb-NO" sz="2240" dirty="0" err="1">
                <a:solidFill>
                  <a:prstClr val="black"/>
                </a:solidFill>
                <a:latin typeface="Calibri" pitchFamily="34" charset="0"/>
              </a:rPr>
              <a:t>ha </a:t>
            </a:r>
            <a:r>
              <a:rPr lang="nb-NO" sz="2240" dirty="0">
                <a:solidFill>
                  <a:prstClr val="black"/>
                </a:solidFill>
                <a:latin typeface="Calibri" pitchFamily="34" charset="0"/>
              </a:rPr>
              <a:t>riportato </a:t>
            </a:r>
            <a:r>
              <a:rPr lang="nb-NO" sz="2240" dirty="0" err="1">
                <a:solidFill>
                  <a:prstClr val="black"/>
                </a:solidFill>
                <a:latin typeface="Calibri" pitchFamily="34" charset="0"/>
              </a:rPr>
              <a:t>il valore p</a:t>
            </a:r>
            <a:endParaRPr lang="nb-NO" sz="2240" dirty="0">
              <a:solidFill>
                <a:prstClr val="black"/>
              </a:solidFill>
              <a:latin typeface="Calibri" pitchFamily="34" charset="0"/>
            </a:endParaRPr>
          </a:p>
        </p:txBody>
      </p:sp>
      <p:sp>
        <p:nvSpPr>
          <p:cNvPr id="19"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a:solidFill>
                  <a:prstClr val="black"/>
                </a:solidFill>
                <a:latin typeface="Helvetica Neue" charset="0"/>
                <a:ea typeface="Helvetica Neue" charset="0"/>
                <a:cs typeface="Helvetica Neue" charset="0"/>
              </a:rPr>
              <a:t>Tipi e </a:t>
            </a:r>
            <a:r>
              <a:rPr lang="nb-NO" sz="3200" dirty="0" err="1">
                <a:solidFill>
                  <a:prstClr val="black"/>
                </a:solidFill>
                <a:latin typeface="Helvetica Neue" charset="0"/>
                <a:ea typeface="Helvetica Neue" charset="0"/>
                <a:cs typeface="Helvetica Neue" charset="0"/>
              </a:rPr>
              <a:t>metodologia </a:t>
            </a:r>
            <a:r>
              <a:rPr lang="nb-NO" sz="3200" dirty="0">
                <a:solidFill>
                  <a:prstClr val="black"/>
                </a:solidFill>
                <a:latin typeface="Helvetica Neue" charset="0"/>
                <a:ea typeface="Helvetica Neue" charset="0"/>
                <a:cs typeface="Helvetica Neue" charset="0"/>
              </a:rPr>
              <a:t>degli </a:t>
            </a:r>
            <a:r>
              <a:rPr lang="nb-NO" sz="3200" dirty="0">
                <a:solidFill>
                  <a:prstClr val="black"/>
                </a:solidFill>
                <a:latin typeface="Helvetica Neue" charset="0"/>
                <a:ea typeface="Helvetica Neue" charset="0"/>
                <a:cs typeface="Helvetica Neue" charset="0"/>
              </a:rPr>
              <a:t>studi </a:t>
            </a:r>
            <a:r>
              <a:rPr lang="nb-NO" sz="3200" dirty="0" err="1">
                <a:solidFill>
                  <a:prstClr val="black"/>
                </a:solidFill>
                <a:latin typeface="Helvetica Neue" charset="0"/>
                <a:ea typeface="Helvetica Neue" charset="0"/>
                <a:cs typeface="Helvetica Neue" charset="0"/>
              </a:rPr>
              <a:t>identificati</a:t>
            </a:r>
          </a:p>
        </p:txBody>
      </p:sp>
    </p:spTree>
    <p:extLst>
      <p:ext uri="{BB962C8B-B14F-4D97-AF65-F5344CB8AC3E}">
        <p14:creationId xmlns:p14="http://schemas.microsoft.com/office/powerpoint/2010/main" val="63556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lysbildenummer 7"/>
          <p:cNvSpPr>
            <a:spLocks noGrp="1"/>
          </p:cNvSpPr>
          <p:nvPr>
            <p:ph type="sldNum" sz="quarter" idx="12"/>
          </p:nvPr>
        </p:nvSpPr>
        <p:spPr>
          <a:xfrm>
            <a:off x="13821163"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t>39</a:t>
            </a:fld>
            <a:endParaRPr lang="nb-NO">
              <a:solidFill>
                <a:prstClr val="black">
                  <a:tint val="75000"/>
                </a:prstClr>
              </a:solidFill>
              <a:latin typeface="Calibri" pitchFamily="34" charset="0"/>
            </a:endParaRPr>
          </a:p>
        </p:txBody>
      </p:sp>
      <p:sp>
        <p:nvSpPr>
          <p:cNvPr id="13"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err="1">
                <a:solidFill>
                  <a:prstClr val="black"/>
                </a:solidFill>
                <a:latin typeface="Helvetica Neue" charset="0"/>
                <a:ea typeface="Helvetica Neue" charset="0"/>
                <a:cs typeface="Helvetica Neue" charset="0"/>
              </a:rPr>
              <a:t>Requisiti</a:t>
            </a:r>
            <a:r>
              <a:rPr lang="nb-NO" sz="3200" dirty="0">
                <a:solidFill>
                  <a:prstClr val="black"/>
                </a:solidFill>
                <a:latin typeface="Helvetica Neue" charset="0"/>
                <a:ea typeface="Helvetica Neue" charset="0"/>
                <a:cs typeface="Helvetica Neue" charset="0"/>
              </a:rPr>
              <a:t> informativi </a:t>
            </a:r>
            <a:r>
              <a:rPr lang="nb-NO" sz="3200" dirty="0">
                <a:solidFill>
                  <a:prstClr val="black"/>
                </a:solidFill>
                <a:latin typeface="Helvetica Neue" charset="0"/>
                <a:ea typeface="Helvetica Neue" charset="0"/>
                <a:cs typeface="Helvetica Neue" charset="0"/>
              </a:rPr>
              <a:t>per le parti interessate RCP</a:t>
            </a:r>
          </a:p>
        </p:txBody>
      </p:sp>
      <p:sp>
        <p:nvSpPr>
          <p:cNvPr id="2" name="TekstSylinder 1"/>
          <p:cNvSpPr txBox="1"/>
          <p:nvPr/>
        </p:nvSpPr>
        <p:spPr>
          <a:xfrm>
            <a:off x="447257" y="1831138"/>
            <a:ext cx="9029972" cy="2665345"/>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nb-NO" sz="2160" dirty="0" err="1">
                <a:solidFill>
                  <a:prstClr val="black"/>
                </a:solidFill>
                <a:latin typeface="Calibri" pitchFamily="34" charset="0"/>
              </a:rPr>
              <a:t>Solo </a:t>
            </a:r>
            <a:r>
              <a:rPr lang="nb-NO" sz="2160" dirty="0" err="1">
                <a:solidFill>
                  <a:prstClr val="black"/>
                </a:solidFill>
                <a:latin typeface="Calibri" pitchFamily="34" charset="0"/>
              </a:rPr>
              <a:t>uno </a:t>
            </a:r>
            <a:r>
              <a:rPr lang="nb-NO" sz="2160" dirty="0" err="1">
                <a:solidFill>
                  <a:prstClr val="black"/>
                </a:solidFill>
                <a:latin typeface="Calibri" pitchFamily="34" charset="0"/>
              </a:rPr>
              <a:t>studio </a:t>
            </a:r>
            <a:r>
              <a:rPr lang="nb-NO" sz="2160" dirty="0" err="1">
                <a:solidFill>
                  <a:prstClr val="black"/>
                </a:solidFill>
                <a:latin typeface="Calibri" pitchFamily="34" charset="0"/>
              </a:rPr>
              <a:t>ha valutato </a:t>
            </a:r>
            <a:r>
              <a:rPr lang="nb-NO" sz="2160" dirty="0" err="1">
                <a:solidFill>
                  <a:prstClr val="black"/>
                </a:solidFill>
                <a:latin typeface="Calibri" pitchFamily="34" charset="0"/>
              </a:rPr>
              <a:t>quali </a:t>
            </a:r>
            <a:r>
              <a:rPr lang="nb-NO" sz="2160" dirty="0" err="1">
                <a:solidFill>
                  <a:prstClr val="black"/>
                </a:solidFill>
                <a:latin typeface="Calibri" pitchFamily="34" charset="0"/>
              </a:rPr>
              <a:t>informazioni </a:t>
            </a:r>
            <a:r>
              <a:rPr lang="nb-NO" sz="2160" dirty="0" err="1">
                <a:solidFill>
                  <a:prstClr val="black"/>
                </a:solidFill>
                <a:latin typeface="Calibri" pitchFamily="34" charset="0"/>
              </a:rPr>
              <a:t>fossero </a:t>
            </a:r>
            <a:r>
              <a:rPr lang="nb-NO" sz="2160" dirty="0" err="1">
                <a:solidFill>
                  <a:prstClr val="black"/>
                </a:solidFill>
                <a:latin typeface="Calibri" pitchFamily="34" charset="0"/>
              </a:rPr>
              <a:t>utili </a:t>
            </a:r>
            <a:r>
              <a:rPr lang="nb-NO" sz="2160" dirty="0">
                <a:solidFill>
                  <a:prstClr val="black"/>
                </a:solidFill>
                <a:latin typeface="Calibri" pitchFamily="34" charset="0"/>
              </a:rPr>
              <a:t>per gli stakeholder RCP</a:t>
            </a:r>
            <a:br>
              <a:rPr lang="nb-NO" sz="2160" dirty="0">
                <a:solidFill>
                  <a:prstClr val="black"/>
                </a:solidFill>
                <a:latin typeface="Calibri" pitchFamily="34" charset="0"/>
              </a:rPr>
            </a:br>
            <a:r>
              <a:rPr lang="en-US" sz="1600" dirty="0">
                <a:solidFill>
                  <a:prstClr val="white">
                    <a:lumMod val="75000"/>
                  </a:prstClr>
                </a:solidFill>
                <a:latin typeface="Calibri" pitchFamily="34" charset="0"/>
              </a:rPr>
              <a:t> (</a:t>
            </a:r>
            <a:r>
              <a:rPr lang="en-US" sz="1600" dirty="0" err="1">
                <a:solidFill>
                  <a:prstClr val="white">
                    <a:lumMod val="75000"/>
                  </a:prstClr>
                </a:solidFill>
                <a:latin typeface="Calibri" pitchFamily="34" charset="0"/>
              </a:rPr>
              <a:t>Varga </a:t>
            </a:r>
            <a:r>
              <a:rPr lang="en-US" sz="1600" dirty="0">
                <a:solidFill>
                  <a:prstClr val="white">
                    <a:lumMod val="75000"/>
                  </a:prstClr>
                </a:solidFill>
                <a:latin typeface="Calibri" pitchFamily="34" charset="0"/>
              </a:rPr>
              <a:t>et al., 2018)</a:t>
            </a:r>
            <a:r>
              <a:rPr lang="nb-NO" sz="1600" dirty="0">
                <a:solidFill>
                  <a:prstClr val="white">
                    <a:lumMod val="75000"/>
                  </a:prstClr>
                </a:solidFill>
                <a:latin typeface="Calibri" pitchFamily="34" charset="0"/>
              </a:rPr>
              <a:t> </a:t>
            </a:r>
          </a:p>
          <a:p>
            <a:pPr defTabSz="1097280" eaLnBrk="0" fontAlgn="base" hangingPunct="0">
              <a:spcBef>
                <a:spcPct val="0"/>
              </a:spcBef>
              <a:spcAft>
                <a:spcPct val="0"/>
              </a:spcAft>
            </a:pPr>
            <a:endParaRPr lang="nb-NO" sz="216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160" dirty="0">
                <a:solidFill>
                  <a:prstClr val="black"/>
                </a:solidFill>
                <a:latin typeface="Calibri" pitchFamily="34" charset="0"/>
              </a:rPr>
              <a:t>Nessuna delle </a:t>
            </a:r>
            <a:r>
              <a:rPr lang="nb-NO" sz="2160" dirty="0">
                <a:solidFill>
                  <a:prstClr val="black"/>
                </a:solidFill>
                <a:latin typeface="Calibri" pitchFamily="34" charset="0"/>
              </a:rPr>
              <a:t>parti interessate </a:t>
            </a:r>
            <a:r>
              <a:rPr lang="nb-NO" sz="2160" dirty="0" err="1">
                <a:solidFill>
                  <a:prstClr val="black"/>
                </a:solidFill>
                <a:latin typeface="Calibri" pitchFamily="34" charset="0"/>
              </a:rPr>
              <a:t>ha elencato </a:t>
            </a:r>
            <a:r>
              <a:rPr lang="nb-NO" sz="2160" dirty="0" err="1">
                <a:solidFill>
                  <a:prstClr val="black"/>
                </a:solidFill>
                <a:latin typeface="Calibri" pitchFamily="34" charset="0"/>
              </a:rPr>
              <a:t>informazioni </a:t>
            </a:r>
            <a:r>
              <a:rPr lang="nb-NO" sz="2160" dirty="0" err="1">
                <a:solidFill>
                  <a:prstClr val="black"/>
                </a:solidFill>
                <a:latin typeface="Calibri" pitchFamily="34" charset="0"/>
              </a:rPr>
              <a:t>sul </a:t>
            </a:r>
            <a:r>
              <a:rPr lang="nb-NO" sz="2160" dirty="0" err="1">
                <a:solidFill>
                  <a:prstClr val="black"/>
                </a:solidFill>
                <a:latin typeface="Calibri" pitchFamily="34" charset="0"/>
              </a:rPr>
              <a:t>comportamento </a:t>
            </a:r>
            <a:r>
              <a:rPr lang="nb-NO" sz="2160" dirty="0" err="1">
                <a:solidFill>
                  <a:prstClr val="black"/>
                </a:solidFill>
                <a:latin typeface="Calibri" pitchFamily="34" charset="0"/>
              </a:rPr>
              <a:t>antagonistico</a:t>
            </a:r>
            <a:endParaRPr lang="nb-NO" sz="2160" dirty="0">
              <a:solidFill>
                <a:prstClr val="black"/>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nb-NO" sz="2160" dirty="0" err="1">
                <a:solidFill>
                  <a:prstClr val="black"/>
                </a:solidFill>
                <a:latin typeface="Calibri" pitchFamily="34" charset="0"/>
              </a:rPr>
              <a:t>Barford </a:t>
            </a:r>
            <a:r>
              <a:rPr lang="nb-NO" sz="2160" dirty="0">
                <a:solidFill>
                  <a:prstClr val="black"/>
                </a:solidFill>
                <a:latin typeface="Calibri" pitchFamily="34" charset="0"/>
              </a:rPr>
              <a:t>et al. (2009) Quarto </a:t>
            </a:r>
            <a:r>
              <a:rPr lang="nb-NO" sz="2160" dirty="0" err="1">
                <a:solidFill>
                  <a:prstClr val="black"/>
                </a:solidFill>
                <a:latin typeface="Calibri" pitchFamily="34" charset="0"/>
              </a:rPr>
              <a:t>criterio </a:t>
            </a:r>
            <a:r>
              <a:rPr lang="nb-NO" sz="2160" dirty="0">
                <a:solidFill>
                  <a:prstClr val="black"/>
                </a:solidFill>
                <a:latin typeface="Calibri" pitchFamily="34" charset="0"/>
              </a:rPr>
              <a:t>per CSA...</a:t>
            </a:r>
          </a:p>
          <a:p>
            <a:pPr defTabSz="1097280" eaLnBrk="0" fontAlgn="base" hangingPunct="0">
              <a:spcBef>
                <a:spcPct val="0"/>
              </a:spcBef>
              <a:spcAft>
                <a:spcPct val="0"/>
              </a:spcAft>
            </a:pPr>
            <a:endParaRPr lang="nb-NO" sz="216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160" dirty="0">
                <a:solidFill>
                  <a:prstClr val="black"/>
                </a:solidFill>
                <a:latin typeface="Calibri" pitchFamily="34" charset="0"/>
              </a:rPr>
              <a:t>Punti ciechi delle parti interessate nel </a:t>
            </a:r>
            <a:r>
              <a:rPr lang="nb-NO" sz="2160" dirty="0" err="1">
                <a:solidFill>
                  <a:prstClr val="black"/>
                </a:solidFill>
                <a:latin typeface="Calibri" pitchFamily="34" charset="0"/>
              </a:rPr>
              <a:t>dominio</a:t>
            </a:r>
            <a:r>
              <a:rPr lang="nb-NO" sz="2160" dirty="0">
                <a:solidFill>
                  <a:prstClr val="black"/>
                </a:solidFill>
                <a:latin typeface="Calibri" pitchFamily="34" charset="0"/>
              </a:rPr>
              <a:t> cibernetico</a:t>
            </a:r>
            <a:r>
              <a:rPr lang="nb-NO" sz="2160" dirty="0">
                <a:solidFill>
                  <a:prstClr val="black"/>
                </a:solidFill>
                <a:latin typeface="Calibri" pitchFamily="34" charset="0"/>
              </a:rPr>
              <a:t>? </a:t>
            </a:r>
          </a:p>
          <a:p>
            <a:pPr marL="1188690" lvl="1" indent="-457188" defTabSz="1097280" eaLnBrk="0" fontAlgn="base" hangingPunct="0">
              <a:spcBef>
                <a:spcPct val="0"/>
              </a:spcBef>
              <a:spcAft>
                <a:spcPct val="0"/>
              </a:spcAft>
              <a:buFont typeface="Arial" charset="0"/>
              <a:buChar char="•"/>
            </a:pPr>
            <a:r>
              <a:rPr lang="nb-NO" sz="2160" dirty="0">
                <a:solidFill>
                  <a:prstClr val="black"/>
                </a:solidFill>
                <a:latin typeface="Calibri" pitchFamily="34" charset="0"/>
              </a:rPr>
              <a:t>Caso </a:t>
            </a:r>
            <a:r>
              <a:rPr lang="nb-NO" sz="2160" dirty="0" err="1">
                <a:solidFill>
                  <a:prstClr val="black"/>
                </a:solidFill>
                <a:latin typeface="Calibri" pitchFamily="34" charset="0"/>
              </a:rPr>
              <a:t>d'uso </a:t>
            </a:r>
            <a:r>
              <a:rPr lang="nb-NO" sz="2160" dirty="0">
                <a:solidFill>
                  <a:prstClr val="black"/>
                </a:solidFill>
                <a:latin typeface="Calibri" pitchFamily="34" charset="0"/>
              </a:rPr>
              <a:t>per </a:t>
            </a:r>
            <a:r>
              <a:rPr lang="nb-NO" sz="2160" dirty="0" err="1">
                <a:solidFill>
                  <a:prstClr val="black"/>
                </a:solidFill>
                <a:latin typeface="Calibri" pitchFamily="34" charset="0"/>
              </a:rPr>
              <a:t>il framework</a:t>
            </a:r>
            <a:r>
              <a:rPr lang="nb-NO" sz="2160" dirty="0">
                <a:solidFill>
                  <a:prstClr val="black"/>
                </a:solidFill>
                <a:latin typeface="Calibri" pitchFamily="34" charset="0"/>
              </a:rPr>
              <a:t> HS </a:t>
            </a:r>
            <a:r>
              <a:rPr lang="nb-NO" sz="2160" dirty="0">
                <a:solidFill>
                  <a:prstClr val="black"/>
                </a:solidFill>
                <a:latin typeface="Calibri" pitchFamily="34" charset="0"/>
              </a:rPr>
              <a:t>e </a:t>
            </a:r>
            <a:r>
              <a:rPr lang="nb-NO" sz="2160" dirty="0" err="1">
                <a:solidFill>
                  <a:prstClr val="black"/>
                </a:solidFill>
                <a:latin typeface="Calibri" pitchFamily="34" charset="0"/>
              </a:rPr>
              <a:t>il modello</a:t>
            </a:r>
            <a:r>
              <a:rPr lang="nb-NO" sz="2160" dirty="0">
                <a:solidFill>
                  <a:prstClr val="black"/>
                </a:solidFill>
                <a:latin typeface="Calibri" pitchFamily="34" charset="0"/>
              </a:rPr>
              <a:t> OLB</a:t>
            </a:r>
            <a:endParaRPr lang="nb-NO" sz="2160" dirty="0">
              <a:solidFill>
                <a:prstClr val="black"/>
              </a:solidFill>
              <a:latin typeface="Calibri" pitchFamily="34" charset="0"/>
            </a:endParaRPr>
          </a:p>
        </p:txBody>
      </p:sp>
      <p:pic>
        <p:nvPicPr>
          <p:cNvPr id="12" name="Bilde 1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52734" y="4732043"/>
            <a:ext cx="6494812" cy="2585550"/>
          </a:xfrm>
          <a:prstGeom prst="rect">
            <a:avLst/>
          </a:prstGeom>
        </p:spPr>
      </p:pic>
    </p:spTree>
    <p:extLst>
      <p:ext uri="{BB962C8B-B14F-4D97-AF65-F5344CB8AC3E}">
        <p14:creationId xmlns:p14="http://schemas.microsoft.com/office/powerpoint/2010/main" val="2284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7B0CA5-3253-AB7E-3933-27307249A3C6}"/>
              </a:ext>
            </a:extLst>
          </p:cNvPr>
          <p:cNvSpPr>
            <a:spLocks noGrp="1"/>
          </p:cNvSpPr>
          <p:nvPr>
            <p:ph type="body" sz="quarter" idx="13"/>
          </p:nvPr>
        </p:nvSpPr>
        <p:spPr>
          <a:xfrm>
            <a:off x="574336" y="619125"/>
            <a:ext cx="12593420" cy="973066"/>
          </a:xfrm>
        </p:spPr>
        <p:txBody>
          <a:bodyPr/>
          <a:lstStyle/>
          <a:p>
            <a:r>
              <a:rPr lang="nb-NO" dirty="0"/>
              <a:t>Che cos'è un incidente informatico</a:t>
            </a:r>
            <a:endParaRPr lang="et-EE" dirty="0"/>
          </a:p>
        </p:txBody>
      </p:sp>
      <p:sp>
        <p:nvSpPr>
          <p:cNvPr id="3" name="Text Placeholder 2">
            <a:extLst>
              <a:ext uri="{FF2B5EF4-FFF2-40B4-BE49-F238E27FC236}">
                <a16:creationId xmlns:a16="http://schemas.microsoft.com/office/drawing/2014/main" id="{424D6A4D-3968-26BA-EE59-7A38C997F32B}"/>
              </a:ext>
            </a:extLst>
          </p:cNvPr>
          <p:cNvSpPr>
            <a:spLocks noGrp="1"/>
          </p:cNvSpPr>
          <p:nvPr>
            <p:ph type="body" sz="quarter" idx="14"/>
          </p:nvPr>
        </p:nvSpPr>
        <p:spPr/>
        <p:txBody>
          <a:bodyPr/>
          <a:lstStyle/>
          <a:p>
            <a:endParaRPr lang="et-EE" dirty="0"/>
          </a:p>
        </p:txBody>
      </p:sp>
      <p:pic>
        <p:nvPicPr>
          <p:cNvPr id="1026" name="Picture 2">
            <a:extLst>
              <a:ext uri="{FF2B5EF4-FFF2-40B4-BE49-F238E27FC236}">
                <a16:creationId xmlns:a16="http://schemas.microsoft.com/office/drawing/2014/main" id="{2879DACE-E22A-1C33-4A1D-5DC745A3671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42614" y="2073895"/>
            <a:ext cx="6196320" cy="38313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745D3ED-6A7B-E05D-AD00-ED010B345D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5200" y="1954532"/>
            <a:ext cx="7212871" cy="4070120"/>
          </a:xfrm>
          <a:prstGeom prst="rect">
            <a:avLst/>
          </a:prstGeom>
        </p:spPr>
      </p:pic>
      <p:sp>
        <p:nvSpPr>
          <p:cNvPr id="5" name="Oval 4">
            <a:extLst>
              <a:ext uri="{FF2B5EF4-FFF2-40B4-BE49-F238E27FC236}">
                <a16:creationId xmlns:a16="http://schemas.microsoft.com/office/drawing/2014/main" id="{745B1FC3-F31B-8B67-4A9F-6CA23038FDD6}"/>
              </a:ext>
            </a:extLst>
          </p:cNvPr>
          <p:cNvSpPr/>
          <p:nvPr/>
        </p:nvSpPr>
        <p:spPr>
          <a:xfrm>
            <a:off x="8237171" y="6501871"/>
            <a:ext cx="2649815" cy="1410702"/>
          </a:xfrm>
          <a:prstGeom prst="ellipse">
            <a:avLst/>
          </a:prstGeom>
          <a:solidFill>
            <a:srgbClr val="E4067E"/>
          </a:solidFill>
          <a:ln>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nb-NO" sz="2160" dirty="0">
                <a:solidFill>
                  <a:srgbClr val="FFFFFF"/>
                </a:solidFill>
                <a:latin typeface="Verdana"/>
              </a:rPr>
              <a:t>Capacità proattive</a:t>
            </a:r>
            <a:endParaRPr lang="et-EE" sz="2160" dirty="0">
              <a:solidFill>
                <a:srgbClr val="FFFFFF"/>
              </a:solidFill>
              <a:latin typeface="Verdana"/>
            </a:endParaRPr>
          </a:p>
        </p:txBody>
      </p:sp>
      <p:sp>
        <p:nvSpPr>
          <p:cNvPr id="6" name="Oval 5">
            <a:extLst>
              <a:ext uri="{FF2B5EF4-FFF2-40B4-BE49-F238E27FC236}">
                <a16:creationId xmlns:a16="http://schemas.microsoft.com/office/drawing/2014/main" id="{0C4765B6-85C0-D2E5-2D6E-5826B30F3281}"/>
              </a:ext>
            </a:extLst>
          </p:cNvPr>
          <p:cNvSpPr/>
          <p:nvPr/>
        </p:nvSpPr>
        <p:spPr>
          <a:xfrm>
            <a:off x="11768700" y="6569871"/>
            <a:ext cx="2759372" cy="1410702"/>
          </a:xfrm>
          <a:prstGeom prst="ellipse">
            <a:avLst/>
          </a:prstGeom>
          <a:solidFill>
            <a:srgbClr val="E4067E"/>
          </a:solidFill>
          <a:ln>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nb-NO" sz="2160" dirty="0">
                <a:solidFill>
                  <a:srgbClr val="FFFFFF"/>
                </a:solidFill>
                <a:latin typeface="Verdana"/>
              </a:rPr>
              <a:t>Capacità di risposta</a:t>
            </a:r>
            <a:endParaRPr lang="et-EE" sz="2160" dirty="0">
              <a:solidFill>
                <a:srgbClr val="FFFFFF"/>
              </a:solidFill>
              <a:latin typeface="Verdana"/>
            </a:endParaRPr>
          </a:p>
        </p:txBody>
      </p:sp>
      <p:cxnSp>
        <p:nvCxnSpPr>
          <p:cNvPr id="8" name="Straight Arrow Connector 7">
            <a:extLst>
              <a:ext uri="{FF2B5EF4-FFF2-40B4-BE49-F238E27FC236}">
                <a16:creationId xmlns:a16="http://schemas.microsoft.com/office/drawing/2014/main" id="{EA15D183-A2F4-0F67-05BC-0CDC508000D0}"/>
              </a:ext>
            </a:extLst>
          </p:cNvPr>
          <p:cNvCxnSpPr>
            <a:stCxn id="5" idx="0"/>
          </p:cNvCxnSpPr>
          <p:nvPr/>
        </p:nvCxnSpPr>
        <p:spPr>
          <a:xfrm flipV="1">
            <a:off x="9562079" y="5120641"/>
            <a:ext cx="0" cy="138123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FF35188-28F7-0B72-DD7C-0656AC928AC6}"/>
              </a:ext>
            </a:extLst>
          </p:cNvPr>
          <p:cNvCxnSpPr>
            <a:cxnSpLocks/>
            <a:stCxn id="6" idx="0"/>
          </p:cNvCxnSpPr>
          <p:nvPr/>
        </p:nvCxnSpPr>
        <p:spPr>
          <a:xfrm flipH="1" flipV="1">
            <a:off x="12670065" y="4834891"/>
            <a:ext cx="478321" cy="17349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660773"/>
      </p:ext>
    </p:extLst>
  </p:cSld>
  <p:clrMapOvr>
    <a:masterClrMapping/>
  </p:clrMapOvr>
</p:sld>
</file>

<file path=ppt/slides/slide4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t>40</a:t>
            </a:fld>
            <a:endParaRPr lang="nb-NO">
              <a:solidFill>
                <a:prstClr val="black">
                  <a:tint val="75000"/>
                </a:prstClr>
              </a:solidFill>
              <a:latin typeface="Calibri" pitchFamily="34" charset="0"/>
            </a:endParaRPr>
          </a:p>
        </p:txBody>
      </p:sp>
      <p:sp>
        <p:nvSpPr>
          <p:cNvPr id="12"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err="1">
                <a:solidFill>
                  <a:prstClr val="black"/>
                </a:solidFill>
                <a:latin typeface="Helvetica Neue" charset="0"/>
                <a:ea typeface="Helvetica Neue" charset="0"/>
                <a:cs typeface="Helvetica Neue" charset="0"/>
              </a:rPr>
              <a:t>Considerazioni </a:t>
            </a:r>
            <a:r>
              <a:rPr lang="nb-NO" sz="3200" dirty="0">
                <a:solidFill>
                  <a:prstClr val="black"/>
                </a:solidFill>
                <a:latin typeface="Helvetica Neue" charset="0"/>
                <a:ea typeface="Helvetica Neue" charset="0"/>
                <a:cs typeface="Helvetica Neue" charset="0"/>
              </a:rPr>
              <a:t>sul flusso delle </a:t>
            </a:r>
            <a:r>
              <a:rPr lang="nb-NO" sz="3200" dirty="0" err="1">
                <a:solidFill>
                  <a:prstClr val="black"/>
                </a:solidFill>
                <a:latin typeface="Helvetica Neue" charset="0"/>
                <a:ea typeface="Helvetica Neue" charset="0"/>
                <a:cs typeface="Helvetica Neue" charset="0"/>
              </a:rPr>
              <a:t>comunicazioni </a:t>
            </a:r>
            <a:r>
              <a:rPr lang="nb-NO" sz="3200" dirty="0" err="1">
                <a:solidFill>
                  <a:prstClr val="black"/>
                </a:solidFill>
                <a:latin typeface="Helvetica Neue" charset="0"/>
                <a:ea typeface="Helvetica Neue" charset="0"/>
                <a:cs typeface="Helvetica Neue" charset="0"/>
              </a:rPr>
              <a:t>relative alle minacce</a:t>
            </a:r>
            <a:r>
              <a:rPr lang="nb-NO" sz="3200" dirty="0">
                <a:solidFill>
                  <a:prstClr val="black"/>
                </a:solidFill>
                <a:latin typeface="Helvetica Neue" charset="0"/>
                <a:ea typeface="Helvetica Neue" charset="0"/>
                <a:cs typeface="Helvetica Neue" charset="0"/>
              </a:rPr>
              <a:t> informatiche</a:t>
            </a:r>
            <a:endParaRPr lang="nb-NO" sz="3200" dirty="0">
              <a:solidFill>
                <a:prstClr val="black"/>
              </a:solidFill>
              <a:latin typeface="Helvetica Neue" charset="0"/>
              <a:ea typeface="Helvetica Neue" charset="0"/>
              <a:cs typeface="Helvetica Neue" charset="0"/>
            </a:endParaRPr>
          </a:p>
        </p:txBody>
      </p:sp>
      <p:sp>
        <p:nvSpPr>
          <p:cNvPr id="2" name="TekstSylinder 1"/>
          <p:cNvSpPr txBox="1"/>
          <p:nvPr/>
        </p:nvSpPr>
        <p:spPr>
          <a:xfrm>
            <a:off x="516459" y="2043906"/>
            <a:ext cx="6383158" cy="3083921"/>
          </a:xfrm>
          <a:prstGeom prst="rect">
            <a:avLst/>
          </a:prstGeom>
          <a:noFill/>
        </p:spPr>
        <p:txBody>
          <a:bodyPr wrap="none" rtlCol="0">
            <a:spAutoFit/>
          </a:bodyPr>
          <a:lstStyle/>
          <a:p>
            <a:pPr defTabSz="1097280" eaLnBrk="0" fontAlgn="base" hangingPunct="0">
              <a:spcBef>
                <a:spcPct val="0"/>
              </a:spcBef>
              <a:spcAft>
                <a:spcPct val="0"/>
              </a:spcAft>
            </a:pPr>
            <a:r>
              <a:rPr lang="nb-NO" sz="2160" dirty="0" err="1">
                <a:solidFill>
                  <a:prstClr val="black"/>
                </a:solidFill>
                <a:latin typeface="Calibri" pitchFamily="34" charset="0"/>
              </a:rPr>
              <a:t>Comunicazione </a:t>
            </a:r>
            <a:r>
              <a:rPr lang="nb-NO" sz="2160" dirty="0" err="1">
                <a:solidFill>
                  <a:prstClr val="black"/>
                </a:solidFill>
                <a:latin typeface="Calibri" pitchFamily="34" charset="0"/>
              </a:rPr>
              <a:t>unidirezionale </a:t>
            </a:r>
            <a:r>
              <a:rPr lang="nb-NO" sz="2160" dirty="0" err="1">
                <a:solidFill>
                  <a:prstClr val="black"/>
                </a:solidFill>
                <a:latin typeface="Calibri" pitchFamily="34" charset="0"/>
              </a:rPr>
              <a:t>arricchita</a:t>
            </a:r>
            <a:endParaRPr lang="nb-NO" sz="2160" dirty="0">
              <a:solidFill>
                <a:prstClr val="black"/>
              </a:solidFill>
              <a:latin typeface="Calibri" pitchFamily="34" charset="0"/>
            </a:endParaRPr>
          </a:p>
          <a:p>
            <a:pPr marL="1188690" lvl="1" indent="-457188" defTabSz="1097280" eaLnBrk="0" fontAlgn="base" hangingPunct="0">
              <a:spcBef>
                <a:spcPct val="0"/>
              </a:spcBef>
              <a:spcAft>
                <a:spcPct val="0"/>
              </a:spcAft>
              <a:buFont typeface="Arial" charset="0"/>
              <a:buChar char="•"/>
            </a:pPr>
            <a:r>
              <a:rPr lang="nb-NO" sz="2160" dirty="0" err="1">
                <a:solidFill>
                  <a:prstClr val="black"/>
                </a:solidFill>
                <a:latin typeface="Calibri" pitchFamily="34" charset="0"/>
              </a:rPr>
              <a:t>Attrito/modularità</a:t>
            </a:r>
            <a:r>
              <a:rPr lang="nb-NO" sz="2160" dirty="0">
                <a:solidFill>
                  <a:prstClr val="black"/>
                </a:solidFill>
                <a:latin typeface="Calibri" pitchFamily="34" charset="0"/>
                <a:sym typeface="Wingdings"/>
              </a:rPr>
              <a:t>  </a:t>
            </a:r>
            <a:r>
              <a:rPr lang="nb-NO" sz="2160" dirty="0" err="1">
                <a:solidFill>
                  <a:prstClr val="black"/>
                </a:solidFill>
                <a:latin typeface="Calibri" pitchFamily="34" charset="0"/>
                <a:sym typeface="Wingdings"/>
              </a:rPr>
              <a:t>Modello</a:t>
            </a:r>
            <a:r>
              <a:rPr lang="nb-NO" sz="2160" dirty="0">
                <a:solidFill>
                  <a:prstClr val="black"/>
                </a:solidFill>
                <a:latin typeface="Calibri" pitchFamily="34" charset="0"/>
                <a:sym typeface="Wingdings"/>
              </a:rPr>
              <a:t> HS, OLB</a:t>
            </a:r>
            <a:endParaRPr lang="nb-NO" sz="2160" dirty="0">
              <a:solidFill>
                <a:prstClr val="black"/>
              </a:solidFill>
              <a:latin typeface="Calibri" pitchFamily="34" charset="0"/>
            </a:endParaRPr>
          </a:p>
          <a:p>
            <a:pPr defTabSz="1097280" eaLnBrk="0" fontAlgn="base" hangingPunct="0">
              <a:spcBef>
                <a:spcPct val="0"/>
              </a:spcBef>
              <a:spcAft>
                <a:spcPct val="0"/>
              </a:spcAft>
            </a:pPr>
            <a:endParaRPr lang="nb-NO" sz="2160" dirty="0">
              <a:solidFill>
                <a:prstClr val="black"/>
              </a:solidFill>
              <a:latin typeface="Calibri" pitchFamily="34" charset="0"/>
            </a:endParaRPr>
          </a:p>
          <a:p>
            <a:pPr defTabSz="1097280" eaLnBrk="0" fontAlgn="base" hangingPunct="0">
              <a:spcBef>
                <a:spcPct val="0"/>
              </a:spcBef>
              <a:spcAft>
                <a:spcPct val="0"/>
              </a:spcAft>
            </a:pPr>
            <a:r>
              <a:rPr lang="en-US" sz="2160" dirty="0">
                <a:solidFill>
                  <a:prstClr val="black"/>
                </a:solidFill>
                <a:latin typeface="Calibri" pitchFamily="34" charset="0"/>
              </a:rPr>
              <a:t>Modelli mentali di squadra efficaci e memoria transattiva</a:t>
            </a:r>
          </a:p>
          <a:p>
            <a:pPr defTabSz="1097280" eaLnBrk="0" fontAlgn="base" hangingPunct="0">
              <a:spcBef>
                <a:spcPct val="0"/>
              </a:spcBef>
              <a:spcAft>
                <a:spcPct val="0"/>
              </a:spcAft>
            </a:pPr>
            <a:endParaRPr lang="en-US" sz="2160" dirty="0">
              <a:solidFill>
                <a:prstClr val="black"/>
              </a:solidFill>
              <a:latin typeface="Calibri" pitchFamily="34" charset="0"/>
            </a:endParaRPr>
          </a:p>
          <a:p>
            <a:pPr defTabSz="1097280" eaLnBrk="0" fontAlgn="base" hangingPunct="0">
              <a:spcBef>
                <a:spcPct val="0"/>
              </a:spcBef>
              <a:spcAft>
                <a:spcPct val="0"/>
              </a:spcAft>
            </a:pPr>
            <a:r>
              <a:rPr lang="en-US" sz="2160" dirty="0">
                <a:solidFill>
                  <a:prstClr val="black"/>
                </a:solidFill>
                <a:latin typeface="Calibri" pitchFamily="34" charset="0"/>
              </a:rPr>
              <a:t>Deve essere aggiornato prima che si verifichi la minaccia per risparmiare</a:t>
            </a:r>
            <a:br>
              <a:rPr lang="en-US" sz="2160" dirty="0">
                <a:solidFill>
                  <a:prstClr val="black"/>
                </a:solidFill>
                <a:latin typeface="Calibri" pitchFamily="34" charset="0"/>
              </a:rPr>
            </a:br>
            <a:r>
              <a:rPr lang="en-US" sz="2160" dirty="0">
                <a:solidFill>
                  <a:prstClr val="black"/>
                </a:solidFill>
                <a:latin typeface="Calibri" pitchFamily="34" charset="0"/>
              </a:rPr>
              <a:t>tempo e ridurre la necessità di comunicazione</a:t>
            </a:r>
          </a:p>
          <a:p>
            <a:pPr defTabSz="1097280" eaLnBrk="0" fontAlgn="base" hangingPunct="0">
              <a:spcBef>
                <a:spcPct val="0"/>
              </a:spcBef>
              <a:spcAft>
                <a:spcPct val="0"/>
              </a:spcAft>
            </a:pPr>
            <a:endParaRPr lang="en-US" sz="2160" dirty="0">
              <a:solidFill>
                <a:prstClr val="black"/>
              </a:solidFill>
              <a:latin typeface="Calibri" pitchFamily="34" charset="0"/>
            </a:endParaRPr>
          </a:p>
          <a:p>
            <a:pPr defTabSz="1097280" eaLnBrk="0" fontAlgn="base" hangingPunct="0">
              <a:spcBef>
                <a:spcPct val="0"/>
              </a:spcBef>
              <a:spcAft>
                <a:spcPct val="0"/>
              </a:spcAft>
            </a:pPr>
            <a:r>
              <a:rPr lang="en-US" sz="2160" dirty="0">
                <a:solidFill>
                  <a:prstClr val="black"/>
                </a:solidFill>
                <a:latin typeface="Calibri" pitchFamily="34" charset="0"/>
              </a:rPr>
              <a:t>Formazione, briefing, mappe elettroniche delle competenze</a:t>
            </a:r>
            <a:r>
              <a:rPr lang="mr-IN" sz="2160" dirty="0">
                <a:solidFill>
                  <a:prstClr val="black"/>
                </a:solidFill>
                <a:latin typeface="Calibri" pitchFamily="34" charset="0"/>
                <a:cs typeface="Mangal" panose="02040503050203030202" pitchFamily="18" charset="0"/>
              </a:rPr>
              <a:t>...</a:t>
            </a:r>
            <a:r>
              <a:rPr lang="en-US" sz="2160" dirty="0">
                <a:solidFill>
                  <a:prstClr val="black"/>
                </a:solidFill>
                <a:latin typeface="Calibri" pitchFamily="34" charset="0"/>
              </a:rPr>
              <a:t> </a:t>
            </a:r>
            <a:endParaRPr lang="nb-NO" sz="2160" dirty="0">
              <a:solidFill>
                <a:prstClr val="black"/>
              </a:solidFill>
              <a:latin typeface="Calibri" pitchFamily="34" charset="0"/>
            </a:endParaRPr>
          </a:p>
        </p:txBody>
      </p:sp>
      <p:grpSp>
        <p:nvGrpSpPr>
          <p:cNvPr id="5" name="Gruppe 4"/>
          <p:cNvGrpSpPr/>
          <p:nvPr/>
        </p:nvGrpSpPr>
        <p:grpSpPr>
          <a:xfrm>
            <a:off x="9704070" y="1418768"/>
            <a:ext cx="3979750" cy="6205042"/>
            <a:chOff x="6504974" y="701702"/>
            <a:chExt cx="2047413" cy="3875024"/>
          </a:xfrm>
        </p:grpSpPr>
        <p:pic>
          <p:nvPicPr>
            <p:cNvPr id="7" name="Bild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09144" y="811579"/>
              <a:ext cx="1943243" cy="3765147"/>
            </a:xfrm>
            <a:prstGeom prst="rect">
              <a:avLst/>
            </a:prstGeom>
          </p:spPr>
        </p:pic>
        <p:sp>
          <p:nvSpPr>
            <p:cNvPr id="3" name="Rektangel 2"/>
            <p:cNvSpPr/>
            <p:nvPr/>
          </p:nvSpPr>
          <p:spPr>
            <a:xfrm>
              <a:off x="6504974" y="701702"/>
              <a:ext cx="451412" cy="371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160">
                <a:solidFill>
                  <a:prstClr val="white"/>
                </a:solidFill>
                <a:latin typeface="Calibri" panose="020F0502020204030204"/>
              </a:endParaRPr>
            </a:p>
          </p:txBody>
        </p:sp>
        <p:sp>
          <p:nvSpPr>
            <p:cNvPr id="10" name="Rektangel 9"/>
            <p:cNvSpPr/>
            <p:nvPr/>
          </p:nvSpPr>
          <p:spPr>
            <a:xfrm>
              <a:off x="6609144" y="2746755"/>
              <a:ext cx="451412" cy="37197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46304" tIns="73152" rIns="146304" bIns="73152"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160">
                <a:solidFill>
                  <a:prstClr val="white"/>
                </a:solidFill>
                <a:latin typeface="Calibri" panose="020F0502020204030204"/>
              </a:endParaRPr>
            </a:p>
          </p:txBody>
        </p:sp>
      </p:grpSp>
    </p:spTree>
    <p:extLst>
      <p:ext uri="{BB962C8B-B14F-4D97-AF65-F5344CB8AC3E}">
        <p14:creationId xmlns:p14="http://schemas.microsoft.com/office/powerpoint/2010/main" val="88118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lysbildenummer 3"/>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t>41</a:t>
            </a:fld>
            <a:endParaRPr lang="nb-NO" dirty="0">
              <a:solidFill>
                <a:prstClr val="black">
                  <a:tint val="75000"/>
                </a:prstClr>
              </a:solidFill>
              <a:latin typeface="Calibri" pitchFamily="34" charset="0"/>
            </a:endParaRPr>
          </a:p>
        </p:txBody>
      </p:sp>
      <p:sp>
        <p:nvSpPr>
          <p:cNvPr id="15" name="Tittel 2">
            <a:extLst>
              <a:ext uri="{FF2B5EF4-FFF2-40B4-BE49-F238E27FC236}">
                <a16:creationId xmlns:a16="http://schemas.microsoft.com/office/drawing/2014/main" id="{0130F847-9A87-AB4D-8D0D-FF9DA6C9AB2A}"/>
              </a:ext>
            </a:extLst>
          </p:cNvPr>
          <p:cNvSpPr txBox="1">
            <a:spLocks/>
          </p:cNvSpPr>
          <p:nvPr/>
        </p:nvSpPr>
        <p:spPr>
          <a:xfrm>
            <a:off x="516459" y="138417"/>
            <a:ext cx="13928746" cy="1132618"/>
          </a:xfrm>
          <a:prstGeom prst="rect">
            <a:avLst/>
          </a:prstGeom>
        </p:spPr>
        <p:txBody>
          <a:bodyPr vert="horz" wrap="square"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err="1">
                <a:solidFill>
                  <a:prstClr val="black"/>
                </a:solidFill>
                <a:latin typeface="Helvetica Neue" charset="0"/>
                <a:ea typeface="Helvetica Neue" charset="0"/>
                <a:cs typeface="Helvetica Neue" charset="0"/>
              </a:rPr>
              <a:t>Quantità </a:t>
            </a:r>
            <a:r>
              <a:rPr lang="nb-NO" sz="3200" dirty="0">
                <a:solidFill>
                  <a:prstClr val="black"/>
                </a:solidFill>
                <a:latin typeface="Helvetica Neue" charset="0"/>
                <a:ea typeface="Helvetica Neue" charset="0"/>
                <a:cs typeface="Helvetica Neue" charset="0"/>
              </a:rPr>
              <a:t>e </a:t>
            </a:r>
            <a:r>
              <a:rPr lang="nb-NO" sz="3200" dirty="0" err="1">
                <a:solidFill>
                  <a:prstClr val="black"/>
                </a:solidFill>
                <a:latin typeface="Helvetica Neue" charset="0"/>
                <a:ea typeface="Helvetica Neue" charset="0"/>
                <a:cs typeface="Helvetica Neue" charset="0"/>
              </a:rPr>
              <a:t>caratteristiche </a:t>
            </a:r>
            <a:r>
              <a:rPr lang="nb-NO" sz="3200" dirty="0">
                <a:solidFill>
                  <a:prstClr val="black"/>
                </a:solidFill>
                <a:latin typeface="Helvetica Neue" charset="0"/>
                <a:ea typeface="Helvetica Neue" charset="0"/>
                <a:cs typeface="Helvetica Neue" charset="0"/>
              </a:rPr>
              <a:t>della </a:t>
            </a:r>
            <a:r>
              <a:rPr lang="nb-NO" sz="3200" dirty="0" err="1">
                <a:solidFill>
                  <a:prstClr val="black"/>
                </a:solidFill>
                <a:latin typeface="Helvetica Neue" charset="0"/>
                <a:ea typeface="Helvetica Neue" charset="0"/>
                <a:cs typeface="Helvetica Neue" charset="0"/>
              </a:rPr>
              <a:t>comunicazione </a:t>
            </a:r>
            <a:r>
              <a:rPr lang="nb-NO" sz="3200" dirty="0" err="1">
                <a:solidFill>
                  <a:prstClr val="black"/>
                </a:solidFill>
                <a:latin typeface="Helvetica Neue" charset="0"/>
                <a:ea typeface="Helvetica Neue" charset="0"/>
                <a:cs typeface="Helvetica Neue" charset="0"/>
              </a:rPr>
              <a:t>in </a:t>
            </a:r>
            <a:r>
              <a:rPr lang="nb-NO" sz="3200" dirty="0">
                <a:solidFill>
                  <a:prstClr val="black"/>
                </a:solidFill>
                <a:latin typeface="Helvetica Neue" charset="0"/>
                <a:ea typeface="Helvetica Neue" charset="0"/>
                <a:cs typeface="Helvetica Neue" charset="0"/>
              </a:rPr>
              <a:t>base </a:t>
            </a:r>
            <a:r>
              <a:rPr lang="nb-NO" sz="3200" dirty="0" err="1">
                <a:solidFill>
                  <a:prstClr val="black"/>
                </a:solidFill>
                <a:latin typeface="Helvetica Neue" charset="0"/>
                <a:ea typeface="Helvetica Neue" charset="0"/>
                <a:cs typeface="Helvetica Neue" charset="0"/>
              </a:rPr>
              <a:t>alle</a:t>
            </a:r>
            <a:r>
              <a:rPr lang="nb-NO" sz="3200" dirty="0">
                <a:solidFill>
                  <a:prstClr val="black"/>
                </a:solidFill>
                <a:latin typeface="Helvetica Neue" charset="0"/>
                <a:ea typeface="Helvetica Neue" charset="0"/>
                <a:cs typeface="Helvetica Neue" charset="0"/>
              </a:rPr>
              <a:t> </a:t>
            </a:r>
            <a:r>
              <a:rPr lang="nb-NO" sz="3200" dirty="0" err="1">
                <a:solidFill>
                  <a:prstClr val="black"/>
                </a:solidFill>
                <a:latin typeface="Helvetica Neue" charset="0"/>
                <a:ea typeface="Helvetica Neue" charset="0"/>
                <a:cs typeface="Helvetica Neue" charset="0"/>
              </a:rPr>
              <a:t>mutevoli </a:t>
            </a:r>
            <a:r>
              <a:rPr lang="nb-NO" sz="3200" dirty="0" err="1">
                <a:solidFill>
                  <a:prstClr val="black"/>
                </a:solidFill>
                <a:latin typeface="Helvetica Neue" charset="0"/>
                <a:ea typeface="Helvetica Neue" charset="0"/>
                <a:cs typeface="Helvetica Neue" charset="0"/>
              </a:rPr>
              <a:t>esigenze </a:t>
            </a:r>
            <a:r>
              <a:rPr lang="nb-NO" sz="3200" dirty="0" err="1">
                <a:solidFill>
                  <a:prstClr val="black"/>
                </a:solidFill>
                <a:latin typeface="Helvetica Neue" charset="0"/>
                <a:ea typeface="Helvetica Neue" charset="0"/>
                <a:cs typeface="Helvetica Neue" charset="0"/>
              </a:rPr>
              <a:t>della situazione</a:t>
            </a:r>
            <a:r>
              <a:rPr lang="nb-NO" sz="3200" dirty="0">
                <a:solidFill>
                  <a:prstClr val="black"/>
                </a:solidFill>
                <a:latin typeface="Helvetica Neue" charset="0"/>
                <a:ea typeface="Helvetica Neue" charset="0"/>
                <a:cs typeface="Helvetica Neue" charset="0"/>
              </a:rPr>
              <a:t> </a:t>
            </a:r>
          </a:p>
        </p:txBody>
      </p:sp>
      <p:sp>
        <p:nvSpPr>
          <p:cNvPr id="2" name="TekstSylinder 1"/>
          <p:cNvSpPr txBox="1"/>
          <p:nvPr/>
        </p:nvSpPr>
        <p:spPr>
          <a:xfrm>
            <a:off x="516460" y="2348515"/>
            <a:ext cx="12873134" cy="5262979"/>
          </a:xfrm>
          <a:prstGeom prst="rect">
            <a:avLst/>
          </a:prstGeom>
          <a:noFill/>
        </p:spPr>
        <p:txBody>
          <a:bodyPr wrap="square" rtlCol="0">
            <a:spAutoFit/>
          </a:bodyPr>
          <a:lstStyle/>
          <a:p>
            <a:pPr defTabSz="1097280" eaLnBrk="0" fontAlgn="base" hangingPunct="0">
              <a:spcBef>
                <a:spcPct val="0"/>
              </a:spcBef>
              <a:spcAft>
                <a:spcPct val="0"/>
              </a:spcAft>
            </a:pPr>
            <a:r>
              <a:rPr lang="en-US" sz="2240" dirty="0">
                <a:solidFill>
                  <a:prstClr val="black"/>
                </a:solidFill>
                <a:latin typeface="Calibri" pitchFamily="34" charset="0"/>
              </a:rPr>
              <a:t>Una comunicazione eccessiva durante gli incidenti di minaccia informatica può essere dannosa per le prestazioni</a:t>
            </a:r>
          </a:p>
          <a:p>
            <a:pPr defTabSz="1097280" eaLnBrk="0" fontAlgn="base" hangingPunct="0">
              <a:spcBef>
                <a:spcPct val="0"/>
              </a:spcBef>
              <a:spcAft>
                <a:spcPct val="0"/>
              </a:spcAft>
            </a:pPr>
            <a:endParaRPr lang="en-US"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n-US" sz="2240" dirty="0">
                <a:solidFill>
                  <a:prstClr val="black"/>
                </a:solidFill>
                <a:latin typeface="Calibri" pitchFamily="34" charset="0"/>
              </a:rPr>
              <a:t>Potrebbe dipendere dal livello di competenza </a:t>
            </a:r>
          </a:p>
          <a:p>
            <a:pPr marL="457188" indent="-457188" defTabSz="1097280" eaLnBrk="0" fontAlgn="base" hangingPunct="0">
              <a:spcBef>
                <a:spcPct val="0"/>
              </a:spcBef>
              <a:spcAft>
                <a:spcPct val="0"/>
              </a:spcAft>
              <a:buFont typeface="Arial" charset="0"/>
              <a:buChar char="•"/>
            </a:pPr>
            <a:endParaRPr lang="en-US"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n-US" sz="2240" dirty="0">
                <a:solidFill>
                  <a:prstClr val="black"/>
                </a:solidFill>
                <a:latin typeface="Calibri" pitchFamily="34" charset="0"/>
              </a:rPr>
              <a:t>Potrebbe dipendere dalla qualità e dal tipo di comunicazione e dalla natura dell'attività</a:t>
            </a:r>
          </a:p>
          <a:p>
            <a:pPr marL="1188690" lvl="1" indent="-457188" defTabSz="1097280" eaLnBrk="0" fontAlgn="base" hangingPunct="0">
              <a:spcBef>
                <a:spcPct val="0"/>
              </a:spcBef>
              <a:spcAft>
                <a:spcPct val="0"/>
              </a:spcAft>
              <a:buFont typeface="Arial" charset="0"/>
              <a:buChar char="•"/>
            </a:pPr>
            <a:r>
              <a:rPr lang="en-US" sz="2240" dirty="0">
                <a:solidFill>
                  <a:prstClr val="black"/>
                </a:solidFill>
                <a:latin typeface="Calibri" pitchFamily="34" charset="0"/>
              </a:rPr>
              <a:t>Comunicazione insufficiente e mancanza di feedback</a:t>
            </a:r>
          </a:p>
          <a:p>
            <a:pPr marL="1188690" lvl="1" indent="-457188" defTabSz="1097280" eaLnBrk="0" fontAlgn="base" hangingPunct="0">
              <a:spcBef>
                <a:spcPct val="0"/>
              </a:spcBef>
              <a:spcAft>
                <a:spcPct val="0"/>
              </a:spcAft>
              <a:buFont typeface="Arial" charset="0"/>
              <a:buChar char="•"/>
            </a:pPr>
            <a:r>
              <a:rPr lang="en-US" sz="2240" dirty="0">
                <a:solidFill>
                  <a:prstClr val="black"/>
                </a:solidFill>
                <a:latin typeface="Calibri" pitchFamily="34" charset="0"/>
              </a:rPr>
              <a:t>Carico cognitivo</a:t>
            </a:r>
          </a:p>
          <a:p>
            <a:pPr marL="457188" indent="-457188" defTabSz="1097280" eaLnBrk="0" fontAlgn="base" hangingPunct="0">
              <a:spcBef>
                <a:spcPct val="0"/>
              </a:spcBef>
              <a:spcAft>
                <a:spcPct val="0"/>
              </a:spcAft>
              <a:buFont typeface="Arial" charset="0"/>
              <a:buChar char="•"/>
            </a:pPr>
            <a:endParaRPr lang="en-US"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n-US" sz="2240" dirty="0">
                <a:solidFill>
                  <a:prstClr val="black"/>
                </a:solidFill>
                <a:latin typeface="Calibri" pitchFamily="34" charset="0"/>
              </a:rPr>
              <a:t>Gestione delle attività di manutenzione, scenari imprevisti, avanzamento delle attività di aggiornamento e assistenza</a:t>
            </a:r>
          </a:p>
          <a:p>
            <a:pPr marL="457188" indent="-457188" defTabSz="1097280" eaLnBrk="0" fontAlgn="base" hangingPunct="0">
              <a:spcBef>
                <a:spcPct val="0"/>
              </a:spcBef>
              <a:spcAft>
                <a:spcPct val="0"/>
              </a:spcAft>
              <a:buFont typeface="Arial" charset="0"/>
              <a:buChar char="•"/>
            </a:pPr>
            <a:endParaRPr lang="en-US" sz="224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en-US" sz="2240" dirty="0">
                <a:solidFill>
                  <a:prstClr val="black"/>
                </a:solidFill>
                <a:latin typeface="Calibri" pitchFamily="34" charset="0"/>
              </a:rPr>
              <a:t>La leadership distribuita del team potrebbe mitigare alcuni dei problemi</a:t>
            </a:r>
          </a:p>
          <a:p>
            <a:pPr marL="457188" indent="-457188" defTabSz="1097280" eaLnBrk="0" fontAlgn="base" hangingPunct="0">
              <a:spcBef>
                <a:spcPct val="0"/>
              </a:spcBef>
              <a:spcAft>
                <a:spcPct val="0"/>
              </a:spcAft>
              <a:buFont typeface="Arial" charset="0"/>
              <a:buChar char="•"/>
            </a:pPr>
            <a:endParaRPr lang="en-US" sz="2240" dirty="0">
              <a:solidFill>
                <a:prstClr val="black"/>
              </a:solidFill>
              <a:latin typeface="Calibri" pitchFamily="34" charset="0"/>
            </a:endParaRPr>
          </a:p>
          <a:p>
            <a:pPr marL="1188690" lvl="1" indent="-457188" defTabSz="1097280" eaLnBrk="0" fontAlgn="base" hangingPunct="0">
              <a:spcBef>
                <a:spcPct val="0"/>
              </a:spcBef>
              <a:spcAft>
                <a:spcPct val="0"/>
              </a:spcAft>
              <a:buFont typeface="Arial" charset="0"/>
              <a:buChar char="•"/>
            </a:pPr>
            <a:endParaRPr lang="en-US" sz="2240" dirty="0">
              <a:solidFill>
                <a:prstClr val="black"/>
              </a:solidFill>
              <a:latin typeface="Calibri" pitchFamily="34" charset="0"/>
            </a:endParaRPr>
          </a:p>
          <a:p>
            <a:pPr marL="1188690" lvl="1" indent="-457188" defTabSz="1097280" eaLnBrk="0" fontAlgn="base" hangingPunct="0">
              <a:spcBef>
                <a:spcPct val="0"/>
              </a:spcBef>
              <a:spcAft>
                <a:spcPct val="0"/>
              </a:spcAft>
              <a:buFont typeface="Arial" charset="0"/>
              <a:buChar char="•"/>
            </a:pPr>
            <a:endParaRPr lang="en-US" sz="2240" dirty="0">
              <a:solidFill>
                <a:prstClr val="black"/>
              </a:solidFill>
              <a:latin typeface="Calibri" pitchFamily="34" charset="0"/>
            </a:endParaRPr>
          </a:p>
          <a:p>
            <a:pPr marL="548640" lvl="1" defTabSz="1097280" eaLnBrk="0" fontAlgn="base" hangingPunct="0">
              <a:spcBef>
                <a:spcPct val="0"/>
              </a:spcBef>
              <a:spcAft>
                <a:spcPct val="0"/>
              </a:spcAft>
            </a:pPr>
            <a:endParaRPr lang="nb-NO" sz="2240" dirty="0">
              <a:solidFill>
                <a:prstClr val="black"/>
              </a:solidFill>
              <a:latin typeface="Calibri" pitchFamily="34" charset="0"/>
            </a:endParaRPr>
          </a:p>
        </p:txBody>
      </p:sp>
    </p:spTree>
    <p:extLst>
      <p:ext uri="{BB962C8B-B14F-4D97-AF65-F5344CB8AC3E}">
        <p14:creationId xmlns:p14="http://schemas.microsoft.com/office/powerpoint/2010/main" val="112476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12"/>
          </p:nvPr>
        </p:nvSpPr>
        <p:spPr>
          <a:xfrm>
            <a:off x="13828612" y="7791451"/>
            <a:ext cx="801788" cy="438150"/>
          </a:xfrm>
        </p:spPr>
        <p:txBody>
          <a:bodyPr/>
          <a:lstStyle/>
          <a:p>
            <a:pPr defTabSz="1097280" eaLnBrk="0" fontAlgn="base" hangingPunct="0">
              <a:spcBef>
                <a:spcPct val="0"/>
              </a:spcBef>
              <a:spcAft>
                <a:spcPct val="0"/>
              </a:spcAft>
            </a:pPr>
            <a:fld id="{91853A39-49B3-554A-AE82-85611CEBD8E3}" type="slidenum">
              <a:rPr lang="nb-NO">
                <a:solidFill>
                  <a:prstClr val="black">
                    <a:tint val="75000"/>
                  </a:prstClr>
                </a:solidFill>
                <a:latin typeface="Calibri" pitchFamily="34" charset="0"/>
              </a:rPr>
              <a:t>42</a:t>
            </a:fld>
            <a:endParaRPr lang="nb-NO" dirty="0">
              <a:solidFill>
                <a:prstClr val="black">
                  <a:tint val="75000"/>
                </a:prstClr>
              </a:solidFill>
              <a:latin typeface="Calibri" pitchFamily="34" charset="0"/>
            </a:endParaRPr>
          </a:p>
        </p:txBody>
      </p:sp>
      <p:sp>
        <p:nvSpPr>
          <p:cNvPr id="8" name="Tittel 2">
            <a:extLst>
              <a:ext uri="{FF2B5EF4-FFF2-40B4-BE49-F238E27FC236}">
                <a16:creationId xmlns:a16="http://schemas.microsoft.com/office/drawing/2014/main" id="{0130F847-9A87-AB4D-8D0D-FF9DA6C9AB2A}"/>
              </a:ext>
            </a:extLst>
          </p:cNvPr>
          <p:cNvSpPr txBox="1">
            <a:spLocks/>
          </p:cNvSpPr>
          <p:nvPr/>
        </p:nvSpPr>
        <p:spPr>
          <a:xfrm>
            <a:off x="516460" y="138417"/>
            <a:ext cx="13167360" cy="640175"/>
          </a:xfrm>
          <a:prstGeom prst="rect">
            <a:avLst/>
          </a:prstGeom>
        </p:spPr>
        <p:txBody>
          <a:bodyPr vert="horz" lIns="146304" tIns="73152" rIns="146304" bIns="73152" rtlCol="0" anchor="t" anchorCtr="0">
            <a:sp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548640" fontAlgn="base">
              <a:spcAft>
                <a:spcPct val="0"/>
              </a:spcAft>
            </a:pPr>
            <a:r>
              <a:rPr lang="nb-NO" sz="3200" dirty="0" err="1">
                <a:solidFill>
                  <a:prstClr val="black"/>
                </a:solidFill>
                <a:latin typeface="Helvetica Neue" charset="0"/>
                <a:ea typeface="Helvetica Neue" charset="0"/>
                <a:cs typeface="Helvetica Neue" charset="0"/>
              </a:rPr>
              <a:t>Sintesi </a:t>
            </a:r>
            <a:r>
              <a:rPr lang="nb-NO" sz="3200" dirty="0">
                <a:solidFill>
                  <a:prstClr val="black"/>
                </a:solidFill>
                <a:latin typeface="Helvetica Neue" charset="0"/>
                <a:ea typeface="Helvetica Neue" charset="0"/>
                <a:cs typeface="Helvetica Neue" charset="0"/>
              </a:rPr>
              <a:t>e </a:t>
            </a:r>
            <a:r>
              <a:rPr lang="nb-NO" sz="3200" dirty="0" err="1">
                <a:solidFill>
                  <a:prstClr val="black"/>
                </a:solidFill>
                <a:latin typeface="Helvetica Neue" charset="0"/>
                <a:ea typeface="Helvetica Neue" charset="0"/>
                <a:cs typeface="Helvetica Neue" charset="0"/>
              </a:rPr>
              <a:t>conclusioni</a:t>
            </a:r>
            <a:endParaRPr lang="nb-NO" sz="3200" dirty="0">
              <a:solidFill>
                <a:prstClr val="black"/>
              </a:solidFill>
              <a:latin typeface="Helvetica Neue" charset="0"/>
              <a:ea typeface="Helvetica Neue" charset="0"/>
              <a:cs typeface="Helvetica Neue" charset="0"/>
            </a:endParaRPr>
          </a:p>
        </p:txBody>
      </p:sp>
      <p:sp>
        <p:nvSpPr>
          <p:cNvPr id="9" name="TekstSylinder 8"/>
          <p:cNvSpPr txBox="1"/>
          <p:nvPr/>
        </p:nvSpPr>
        <p:spPr>
          <a:xfrm>
            <a:off x="680506" y="1978870"/>
            <a:ext cx="9134552" cy="2086725"/>
          </a:xfrm>
          <a:prstGeom prst="rect">
            <a:avLst/>
          </a:prstGeom>
          <a:noFill/>
        </p:spPr>
        <p:txBody>
          <a:bodyPr wrap="none" rtlCol="0">
            <a:spAutoFit/>
          </a:bodyPr>
          <a:lstStyle/>
          <a:p>
            <a:pPr marL="457188" indent="-457188" defTabSz="1097280" eaLnBrk="0" fontAlgn="base" hangingPunct="0">
              <a:spcBef>
                <a:spcPct val="0"/>
              </a:spcBef>
              <a:spcAft>
                <a:spcPct val="0"/>
              </a:spcAft>
              <a:buFont typeface="Arial" charset="0"/>
              <a:buChar char="•"/>
            </a:pPr>
            <a:r>
              <a:rPr lang="nb-NO" sz="2160" dirty="0" err="1">
                <a:solidFill>
                  <a:prstClr val="black"/>
                </a:solidFill>
                <a:latin typeface="Calibri" pitchFamily="34" charset="0"/>
              </a:rPr>
              <a:t>Solo</a:t>
            </a:r>
            <a:r>
              <a:rPr lang="nb-NO" sz="2160" dirty="0">
                <a:solidFill>
                  <a:prstClr val="black"/>
                </a:solidFill>
                <a:latin typeface="Calibri" pitchFamily="34" charset="0"/>
              </a:rPr>
              <a:t> 17 studi; </a:t>
            </a:r>
            <a:r>
              <a:rPr lang="nb-NO" sz="2160" dirty="0" err="1">
                <a:solidFill>
                  <a:prstClr val="black"/>
                </a:solidFill>
                <a:latin typeface="Calibri" pitchFamily="34" charset="0"/>
              </a:rPr>
              <a:t>un </a:t>
            </a:r>
            <a:r>
              <a:rPr lang="nb-NO" sz="2160" dirty="0" err="1">
                <a:solidFill>
                  <a:prstClr val="black"/>
                </a:solidFill>
                <a:latin typeface="Calibri" pitchFamily="34" charset="0"/>
              </a:rPr>
              <a:t>solo </a:t>
            </a:r>
            <a:r>
              <a:rPr lang="nb-NO" sz="2160" dirty="0" err="1">
                <a:solidFill>
                  <a:prstClr val="black"/>
                </a:solidFill>
                <a:latin typeface="Calibri" pitchFamily="34" charset="0"/>
              </a:rPr>
              <a:t>esperimento</a:t>
            </a:r>
            <a:r>
              <a:rPr lang="nb-NO" sz="2160" dirty="0">
                <a:solidFill>
                  <a:prstClr val="black"/>
                </a:solidFill>
                <a:latin typeface="Calibri" pitchFamily="34" charset="0"/>
              </a:rPr>
              <a:t>; </a:t>
            </a:r>
            <a:r>
              <a:rPr lang="nb-NO" sz="2160" dirty="0" err="1">
                <a:solidFill>
                  <a:prstClr val="black"/>
                </a:solidFill>
                <a:latin typeface="Calibri" pitchFamily="34" charset="0"/>
              </a:rPr>
              <a:t>scarsa </a:t>
            </a:r>
            <a:r>
              <a:rPr lang="nb-NO" sz="2160" dirty="0" err="1">
                <a:solidFill>
                  <a:prstClr val="black"/>
                </a:solidFill>
                <a:latin typeface="Calibri" pitchFamily="34" charset="0"/>
              </a:rPr>
              <a:t>disponibilità </a:t>
            </a:r>
            <a:r>
              <a:rPr lang="nb-NO" sz="2160" dirty="0">
                <a:solidFill>
                  <a:prstClr val="black"/>
                </a:solidFill>
                <a:latin typeface="Calibri" pitchFamily="34" charset="0"/>
              </a:rPr>
              <a:t>di </a:t>
            </a:r>
            <a:r>
              <a:rPr lang="nb-NO" sz="2160" dirty="0" err="1">
                <a:solidFill>
                  <a:prstClr val="black"/>
                </a:solidFill>
                <a:latin typeface="Calibri" pitchFamily="34" charset="0"/>
              </a:rPr>
              <a:t>statistiche </a:t>
            </a:r>
            <a:r>
              <a:rPr lang="nb-NO" sz="2160" dirty="0" err="1">
                <a:solidFill>
                  <a:prstClr val="black"/>
                </a:solidFill>
                <a:latin typeface="Calibri" pitchFamily="34" charset="0"/>
              </a:rPr>
              <a:t>utili</a:t>
            </a:r>
            <a:endParaRPr lang="nb-NO" sz="216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16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160" dirty="0" err="1">
                <a:solidFill>
                  <a:prstClr val="black"/>
                </a:solidFill>
                <a:latin typeface="Calibri" pitchFamily="34" charset="0"/>
              </a:rPr>
              <a:t>Pochi </a:t>
            </a:r>
            <a:r>
              <a:rPr lang="nb-NO" sz="2160" dirty="0">
                <a:solidFill>
                  <a:prstClr val="black"/>
                </a:solidFill>
                <a:latin typeface="Calibri" pitchFamily="34" charset="0"/>
              </a:rPr>
              <a:t>studi </a:t>
            </a:r>
            <a:r>
              <a:rPr lang="nb-NO" sz="2160" dirty="0" err="1">
                <a:solidFill>
                  <a:prstClr val="black"/>
                </a:solidFill>
                <a:latin typeface="Calibri" pitchFamily="34" charset="0"/>
              </a:rPr>
              <a:t>di replica, </a:t>
            </a:r>
            <a:r>
              <a:rPr lang="nb-NO" sz="2160" dirty="0" err="1">
                <a:solidFill>
                  <a:prstClr val="black"/>
                </a:solidFill>
                <a:latin typeface="Calibri" pitchFamily="34" charset="0"/>
              </a:rPr>
              <a:t>ma </a:t>
            </a:r>
            <a:r>
              <a:rPr lang="nb-NO" sz="2160" dirty="0">
                <a:solidFill>
                  <a:prstClr val="black"/>
                </a:solidFill>
                <a:latin typeface="Calibri" pitchFamily="34" charset="0"/>
              </a:rPr>
              <a:t>tutti gli studi </a:t>
            </a:r>
            <a:r>
              <a:rPr lang="nb-NO" sz="2160" dirty="0" err="1">
                <a:solidFill>
                  <a:prstClr val="black"/>
                </a:solidFill>
                <a:latin typeface="Calibri" pitchFamily="34" charset="0"/>
              </a:rPr>
              <a:t>convergono </a:t>
            </a:r>
            <a:r>
              <a:rPr lang="nb-NO" sz="2160" dirty="0" err="1">
                <a:solidFill>
                  <a:prstClr val="black"/>
                </a:solidFill>
                <a:latin typeface="Calibri" pitchFamily="34" charset="0"/>
              </a:rPr>
              <a:t>su </a:t>
            </a:r>
            <a:r>
              <a:rPr lang="nb-NO" sz="2160" dirty="0" err="1">
                <a:solidFill>
                  <a:prstClr val="black"/>
                </a:solidFill>
                <a:latin typeface="Calibri" pitchFamily="34" charset="0"/>
              </a:rPr>
              <a:t>principi </a:t>
            </a:r>
            <a:r>
              <a:rPr lang="nb-NO" sz="2160" dirty="0" err="1">
                <a:solidFill>
                  <a:prstClr val="black"/>
                </a:solidFill>
                <a:latin typeface="Calibri" pitchFamily="34" charset="0"/>
              </a:rPr>
              <a:t>comuni</a:t>
            </a:r>
            <a:endParaRPr lang="nb-NO" sz="216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endParaRPr lang="nb-NO" sz="2160" dirty="0">
              <a:solidFill>
                <a:prstClr val="black"/>
              </a:solidFill>
              <a:latin typeface="Calibri" pitchFamily="34" charset="0"/>
            </a:endParaRPr>
          </a:p>
          <a:p>
            <a:pPr marL="457188" indent="-457188" defTabSz="1097280" eaLnBrk="0" fontAlgn="base" hangingPunct="0">
              <a:spcBef>
                <a:spcPct val="0"/>
              </a:spcBef>
              <a:spcAft>
                <a:spcPct val="0"/>
              </a:spcAft>
              <a:buFont typeface="Arial" charset="0"/>
              <a:buChar char="•"/>
            </a:pPr>
            <a:r>
              <a:rPr lang="nb-NO" sz="2160" dirty="0" err="1">
                <a:solidFill>
                  <a:prstClr val="black"/>
                </a:solidFill>
                <a:latin typeface="Calibri" pitchFamily="34" charset="0"/>
              </a:rPr>
              <a:t>Pochi </a:t>
            </a:r>
            <a:r>
              <a:rPr lang="nb-NO" sz="2160" dirty="0">
                <a:solidFill>
                  <a:prstClr val="black"/>
                </a:solidFill>
                <a:latin typeface="Calibri" pitchFamily="34" charset="0"/>
              </a:rPr>
              <a:t>studi riportano </a:t>
            </a:r>
            <a:r>
              <a:rPr lang="nb-NO" sz="2160" dirty="0">
                <a:solidFill>
                  <a:prstClr val="black"/>
                </a:solidFill>
                <a:latin typeface="Calibri" pitchFamily="34" charset="0"/>
              </a:rPr>
              <a:t>a</a:t>
            </a:r>
            <a:r>
              <a:rPr lang="nb-NO" sz="2160" dirty="0" err="1">
                <a:solidFill>
                  <a:prstClr val="black"/>
                </a:solidFill>
                <a:latin typeface="Calibri" pitchFamily="34" charset="0"/>
              </a:rPr>
              <a:t> quali </a:t>
            </a:r>
            <a:r>
              <a:rPr lang="nb-NO" sz="2160" dirty="0" err="1">
                <a:solidFill>
                  <a:prstClr val="black"/>
                </a:solidFill>
                <a:latin typeface="Calibri" pitchFamily="34" charset="0"/>
              </a:rPr>
              <a:t>settori </a:t>
            </a:r>
            <a:r>
              <a:rPr lang="nb-NO" sz="2160" dirty="0" err="1">
                <a:solidFill>
                  <a:prstClr val="black"/>
                </a:solidFill>
                <a:latin typeface="Calibri" pitchFamily="34" charset="0"/>
              </a:rPr>
              <a:t>appartengono </a:t>
            </a:r>
            <a:r>
              <a:rPr lang="nb-NO" sz="2160" dirty="0" err="1">
                <a:solidFill>
                  <a:prstClr val="black"/>
                </a:solidFill>
                <a:latin typeface="Calibri" pitchFamily="34" charset="0"/>
              </a:rPr>
              <a:t>i partecipanti</a:t>
            </a:r>
            <a:r>
              <a:rPr lang="nb-NO" sz="2160" dirty="0">
                <a:solidFill>
                  <a:prstClr val="black"/>
                </a:solidFill>
                <a:latin typeface="Calibri" pitchFamily="34" charset="0"/>
                <a:sym typeface="Wingdings"/>
              </a:rPr>
              <a:t>  </a:t>
            </a:r>
            <a:r>
              <a:rPr lang="nb-NO" sz="2160" dirty="0" err="1">
                <a:solidFill>
                  <a:prstClr val="black"/>
                </a:solidFill>
                <a:latin typeface="Calibri" pitchFamily="34" charset="0"/>
                <a:sym typeface="Wingdings"/>
              </a:rPr>
              <a:t>a chi </a:t>
            </a:r>
            <a:r>
              <a:rPr lang="nb-NO" sz="2160" dirty="0" err="1">
                <a:solidFill>
                  <a:prstClr val="black"/>
                </a:solidFill>
                <a:latin typeface="Calibri" pitchFamily="34" charset="0"/>
                <a:sym typeface="Wingdings"/>
              </a:rPr>
              <a:t>sono rilevanti </a:t>
            </a:r>
            <a:r>
              <a:rPr lang="nb-NO" sz="2160" dirty="0" err="1">
                <a:solidFill>
                  <a:prstClr val="black"/>
                </a:solidFill>
                <a:latin typeface="Calibri" pitchFamily="34" charset="0"/>
                <a:sym typeface="Wingdings"/>
              </a:rPr>
              <a:t>i risultati?</a:t>
            </a:r>
            <a:br>
              <a:rPr lang="nb-NO" sz="2160" dirty="0">
                <a:solidFill>
                  <a:prstClr val="black"/>
                </a:solidFill>
                <a:latin typeface="Calibri" pitchFamily="34" charset="0"/>
                <a:sym typeface="Wingdings"/>
              </a:rPr>
            </a:br>
            <a:r>
              <a:rPr lang="nb-NO" sz="2160" dirty="0">
                <a:solidFill>
                  <a:prstClr val="black"/>
                </a:solidFill>
                <a:latin typeface="Calibri" pitchFamily="34" charset="0"/>
                <a:sym typeface="Wingdings"/>
              </a:rPr>
              <a:t>?</a:t>
            </a:r>
            <a:endParaRPr lang="nb-NO" sz="2160" dirty="0">
              <a:solidFill>
                <a:prstClr val="black"/>
              </a:solidFill>
              <a:latin typeface="Calibri" pitchFamily="34" charset="0"/>
            </a:endParaRPr>
          </a:p>
        </p:txBody>
      </p:sp>
    </p:spTree>
    <p:extLst>
      <p:ext uri="{BB962C8B-B14F-4D97-AF65-F5344CB8AC3E}">
        <p14:creationId xmlns:p14="http://schemas.microsoft.com/office/powerpoint/2010/main" val="90944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577513" y="2434757"/>
            <a:ext cx="13475369" cy="2450263"/>
          </a:xfrm>
        </p:spPr>
        <p:txBody>
          <a:bodyPr>
            <a:normAutofit fontScale="90000"/>
          </a:bodyPr>
          <a:lstStyle/>
          <a:p>
            <a:r>
              <a:rPr lang="nb-NO" sz="4800" dirty="0" err="1">
                <a:solidFill>
                  <a:schemeClr val="accent1"/>
                </a:solidFill>
                <a:latin typeface="Helvetica Neue" charset="0"/>
                <a:ea typeface="Helvetica Neue" charset="0"/>
                <a:cs typeface="Helvetica Neue" charset="0"/>
              </a:rPr>
              <a:t>Una visualizzazione </a:t>
            </a:r>
            <a:r>
              <a:rPr lang="nb-NO" sz="4800" dirty="0" err="1">
                <a:solidFill>
                  <a:schemeClr val="accent1"/>
                </a:solidFill>
                <a:latin typeface="Helvetica Neue" charset="0"/>
                <a:ea typeface="Helvetica Neue" charset="0"/>
                <a:cs typeface="Helvetica Neue" charset="0"/>
              </a:rPr>
              <a:t>in realtà</a:t>
            </a:r>
            <a:r>
              <a:rPr lang="nb-NO" sz="4800" dirty="0">
                <a:solidFill>
                  <a:schemeClr val="accent1"/>
                </a:solidFill>
                <a:latin typeface="Helvetica Neue" charset="0"/>
                <a:ea typeface="Helvetica Neue" charset="0"/>
                <a:cs typeface="Helvetica Neue" charset="0"/>
              </a:rPr>
              <a:t> mista 3D </a:t>
            </a:r>
            <a:r>
              <a:rPr lang="nb-NO" sz="4800" dirty="0">
                <a:solidFill>
                  <a:schemeClr val="accent1"/>
                </a:solidFill>
                <a:latin typeface="Helvetica Neue" charset="0"/>
                <a:ea typeface="Helvetica Neue" charset="0"/>
                <a:cs typeface="Helvetica Neue" charset="0"/>
              </a:rPr>
              <a:t>della </a:t>
            </a:r>
            <a:r>
              <a:rPr lang="nb-NO" sz="4800" dirty="0" err="1">
                <a:solidFill>
                  <a:schemeClr val="accent1"/>
                </a:solidFill>
                <a:latin typeface="Helvetica Neue" charset="0"/>
                <a:ea typeface="Helvetica Neue" charset="0"/>
                <a:cs typeface="Helvetica Neue" charset="0"/>
              </a:rPr>
              <a:t>topologia </a:t>
            </a:r>
            <a:r>
              <a:rPr lang="nb-NO" sz="4800" dirty="0">
                <a:solidFill>
                  <a:schemeClr val="accent1"/>
                </a:solidFill>
                <a:latin typeface="Helvetica Neue" charset="0"/>
                <a:ea typeface="Helvetica Neue" charset="0"/>
                <a:cs typeface="Helvetica Neue" charset="0"/>
              </a:rPr>
              <a:t>e dell'attività </a:t>
            </a:r>
            <a:r>
              <a:rPr lang="nb-NO" sz="4800" dirty="0">
                <a:solidFill>
                  <a:schemeClr val="accent1"/>
                </a:solidFill>
                <a:latin typeface="Helvetica Neue" charset="0"/>
                <a:ea typeface="Helvetica Neue" charset="0"/>
                <a:cs typeface="Helvetica Neue" charset="0"/>
              </a:rPr>
              <a:t>di rete </a:t>
            </a:r>
            <a:r>
              <a:rPr lang="nb-NO" sz="4800" dirty="0">
                <a:solidFill>
                  <a:schemeClr val="accent1"/>
                </a:solidFill>
                <a:latin typeface="Helvetica Neue" charset="0"/>
                <a:ea typeface="Helvetica Neue" charset="0"/>
                <a:cs typeface="Helvetica Neue" charset="0"/>
              </a:rPr>
              <a:t>migliora </a:t>
            </a:r>
            <a:r>
              <a:rPr lang="nb-NO" sz="4800" dirty="0" err="1">
                <a:solidFill>
                  <a:schemeClr val="accent1"/>
                </a:solidFill>
                <a:latin typeface="Helvetica Neue" charset="0"/>
                <a:ea typeface="Helvetica Neue" charset="0"/>
                <a:cs typeface="Helvetica Neue" charset="0"/>
              </a:rPr>
              <a:t>la comunicazione</a:t>
            </a:r>
            <a:r>
              <a:rPr lang="nb-NO" sz="4800" dirty="0">
                <a:solidFill>
                  <a:schemeClr val="accent1"/>
                </a:solidFill>
                <a:latin typeface="Helvetica Neue" charset="0"/>
                <a:ea typeface="Helvetica Neue" charset="0"/>
                <a:cs typeface="Helvetica Neue" charset="0"/>
              </a:rPr>
              <a:t> tra i team informatici </a:t>
            </a:r>
            <a:r>
              <a:rPr lang="nb-NO" sz="4800" dirty="0" err="1">
                <a:solidFill>
                  <a:schemeClr val="accent1"/>
                </a:solidFill>
                <a:latin typeface="Helvetica Neue" charset="0"/>
                <a:ea typeface="Helvetica Neue" charset="0"/>
                <a:cs typeface="Helvetica Neue" charset="0"/>
              </a:rPr>
              <a:t>diadici </a:t>
            </a:r>
            <a:r>
              <a:rPr lang="nb-NO" sz="4800" dirty="0">
                <a:solidFill>
                  <a:schemeClr val="accent1"/>
                </a:solidFill>
                <a:latin typeface="Helvetica Neue" charset="0"/>
                <a:ea typeface="Helvetica Neue" charset="0"/>
                <a:cs typeface="Helvetica Neue" charset="0"/>
              </a:rPr>
              <a:t>e </a:t>
            </a:r>
            <a:r>
              <a:rPr lang="nb-NO" sz="4800" dirty="0" err="1">
                <a:solidFill>
                  <a:schemeClr val="accent1"/>
                </a:solidFill>
                <a:latin typeface="Helvetica Neue" charset="0"/>
                <a:ea typeface="Helvetica Neue" charset="0"/>
                <a:cs typeface="Helvetica Neue" charset="0"/>
              </a:rPr>
              <a:t>la consapevolezza </a:t>
            </a:r>
            <a:r>
              <a:rPr lang="nb-NO" sz="4800" dirty="0" err="1">
                <a:solidFill>
                  <a:schemeClr val="accent1"/>
                </a:solidFill>
                <a:latin typeface="Helvetica Neue" charset="0"/>
                <a:ea typeface="Helvetica Neue" charset="0"/>
                <a:cs typeface="Helvetica Neue" charset="0"/>
              </a:rPr>
              <a:t>della situazione</a:t>
            </a:r>
            <a:r>
              <a:rPr lang="nb-NO" sz="4800" dirty="0">
                <a:solidFill>
                  <a:schemeClr val="accent1"/>
                </a:solidFill>
                <a:latin typeface="Helvetica Neue" charset="0"/>
                <a:ea typeface="Helvetica Neue" charset="0"/>
                <a:cs typeface="Helvetica Neue" charset="0"/>
              </a:rPr>
              <a:t> informatica</a:t>
            </a:r>
            <a:endParaRPr lang="nb-NO" sz="4800" b="1" dirty="0">
              <a:solidFill>
                <a:schemeClr val="accent1"/>
              </a:solidFill>
              <a:latin typeface="Helvetica Neue" charset="0"/>
              <a:ea typeface="Helvetica Neue" charset="0"/>
              <a:cs typeface="Helvetica Neue" charset="0"/>
            </a:endParaRPr>
          </a:p>
        </p:txBody>
      </p:sp>
      <p:sp>
        <p:nvSpPr>
          <p:cNvPr id="3" name="Undertittel 2"/>
          <p:cNvSpPr>
            <a:spLocks noGrp="1"/>
          </p:cNvSpPr>
          <p:nvPr>
            <p:ph type="subTitle" idx="1"/>
          </p:nvPr>
        </p:nvSpPr>
        <p:spPr>
          <a:xfrm>
            <a:off x="1" y="5455857"/>
            <a:ext cx="14630400" cy="1659323"/>
          </a:xfrm>
        </p:spPr>
        <p:txBody>
          <a:bodyPr>
            <a:normAutofit fontScale="85000" lnSpcReduction="20000"/>
          </a:bodyPr>
          <a:lstStyle/>
          <a:p>
            <a:r>
              <a:rPr lang="is-IS" sz="1440" dirty="0">
                <a:latin typeface="Verdana" charset="0"/>
                <a:ea typeface="Verdana" charset="0"/>
                <a:cs typeface="Verdana" charset="0"/>
              </a:rPr>
              <a:t>Torvald F. Ask</a:t>
            </a:r>
          </a:p>
          <a:p>
            <a:r>
              <a:rPr lang="is-IS" sz="1440" dirty="0">
                <a:latin typeface="Verdana" charset="0"/>
                <a:ea typeface="Verdana" charset="0"/>
                <a:cs typeface="Verdana" charset="0"/>
              </a:rPr>
              <a:t>Dr. Kaur Kullman</a:t>
            </a:r>
          </a:p>
          <a:p>
            <a:r>
              <a:rPr lang="is-IS" sz="1440" dirty="0">
                <a:latin typeface="Verdana" charset="0"/>
                <a:ea typeface="Verdana" charset="0"/>
                <a:cs typeface="Verdana" charset="0"/>
              </a:rPr>
              <a:t>Dr. Ricardo Lugo</a:t>
            </a:r>
          </a:p>
          <a:p>
            <a:r>
              <a:rPr lang="is-IS" sz="1440" dirty="0">
                <a:latin typeface="Verdana" charset="0"/>
                <a:ea typeface="Verdana" charset="0"/>
                <a:cs typeface="Verdana" charset="0"/>
              </a:rPr>
              <a:t>Dr. Benjamin J. Knox</a:t>
            </a:r>
          </a:p>
          <a:p>
            <a:r>
              <a:rPr lang="is-IS" sz="1440" dirty="0">
                <a:latin typeface="Verdana" charset="0"/>
                <a:ea typeface="Verdana" charset="0"/>
                <a:cs typeface="Verdana" charset="0"/>
              </a:rPr>
              <a:t>Dr. Don Engel</a:t>
            </a:r>
          </a:p>
          <a:p>
            <a:r>
              <a:rPr lang="is-IS" sz="1440" dirty="0">
                <a:latin typeface="Verdana" charset="0"/>
                <a:ea typeface="Verdana" charset="0"/>
                <a:cs typeface="Verdana" charset="0"/>
              </a:rPr>
              <a:t>Prof. Dr. Stefan Sütterlin</a:t>
            </a:r>
          </a:p>
        </p:txBody>
      </p:sp>
      <p:sp>
        <p:nvSpPr>
          <p:cNvPr id="4" name="Rektangel 3"/>
          <p:cNvSpPr/>
          <p:nvPr/>
        </p:nvSpPr>
        <p:spPr>
          <a:xfrm>
            <a:off x="-2" y="2"/>
            <a:ext cx="14630401" cy="1486187"/>
          </a:xfrm>
          <a:prstGeom prst="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defTabSz="1097280" eaLnBrk="0" fontAlgn="base" hangingPunct="0">
              <a:spcBef>
                <a:spcPct val="0"/>
              </a:spcBef>
              <a:spcAft>
                <a:spcPct val="0"/>
              </a:spcAft>
            </a:pPr>
            <a:endParaRPr lang="nb-NO" sz="2160">
              <a:solidFill>
                <a:prstClr val="white"/>
              </a:solidFill>
              <a:latin typeface="Calibri" panose="020F0502020204030204"/>
            </a:endParaRPr>
          </a:p>
        </p:txBody>
      </p:sp>
    </p:spTree>
    <p:extLst>
      <p:ext uri="{BB962C8B-B14F-4D97-AF65-F5344CB8AC3E}">
        <p14:creationId xmlns:p14="http://schemas.microsoft.com/office/powerpoint/2010/main" val="3650842713"/>
      </p:ext>
    </p:extLst>
  </p:cSld>
  <p:clrMapOvr>
    <a:masterClrMapping/>
  </p:clrMapOvr>
</p:sld>
</file>

<file path=ppt/slides/slide4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de 1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0" y="1988820"/>
            <a:ext cx="10972800" cy="3789046"/>
          </a:xfrm>
          <a:prstGeom prst="rect">
            <a:avLst/>
          </a:prstGeom>
        </p:spPr>
      </p:pic>
      <p:pic>
        <p:nvPicPr>
          <p:cNvPr id="22" name="Bilde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828800" y="1988820"/>
            <a:ext cx="10972800" cy="5586062"/>
          </a:xfrm>
          <a:prstGeom prst="rect">
            <a:avLst/>
          </a:prstGeom>
        </p:spPr>
      </p:pic>
      <p:pic>
        <p:nvPicPr>
          <p:cNvPr id="23" name="Bilde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828800" y="1474470"/>
            <a:ext cx="10972800" cy="6100414"/>
          </a:xfrm>
          <a:prstGeom prst="rect">
            <a:avLst/>
          </a:prstGeom>
        </p:spPr>
      </p:pic>
      <p:pic>
        <p:nvPicPr>
          <p:cNvPr id="24" name="Bilde 2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828800" y="826412"/>
            <a:ext cx="10972800" cy="6748470"/>
          </a:xfrm>
          <a:prstGeom prst="rect">
            <a:avLst/>
          </a:prstGeom>
        </p:spPr>
      </p:pic>
      <p:pic>
        <p:nvPicPr>
          <p:cNvPr id="25" name="Bilde 2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828800" y="634366"/>
            <a:ext cx="10972800" cy="6940516"/>
          </a:xfrm>
          <a:prstGeom prst="rect">
            <a:avLst/>
          </a:prstGeom>
        </p:spPr>
      </p:pic>
      <p:sp>
        <p:nvSpPr>
          <p:cNvPr id="10" name="Tittel 1"/>
          <p:cNvSpPr txBox="1">
            <a:spLocks/>
          </p:cNvSpPr>
          <p:nvPr/>
        </p:nvSpPr>
        <p:spPr>
          <a:xfrm>
            <a:off x="222812" y="108949"/>
            <a:ext cx="13889621" cy="717463"/>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fontAlgn="base">
              <a:spcAft>
                <a:spcPct val="0"/>
              </a:spcAft>
            </a:pPr>
            <a:r>
              <a:rPr lang="en-US" sz="3840" b="1" dirty="0">
                <a:solidFill>
                  <a:srgbClr val="4472C4"/>
                </a:solidFill>
                <a:latin typeface="Helvetica Neue" charset="0"/>
                <a:ea typeface="Helvetica Neue" charset="0"/>
                <a:cs typeface="Helvetica Neue" charset="0"/>
              </a:rPr>
              <a:t>Consapevolezza situazionale e consapevolezza situazionale informatica</a:t>
            </a:r>
            <a:endParaRPr lang="en-US" sz="3840" b="1" dirty="0">
              <a:solidFill>
                <a:srgbClr val="4472C4"/>
              </a:solidFill>
              <a:latin typeface="Calibri Light" panose="020F0302020204030204"/>
            </a:endParaRPr>
          </a:p>
        </p:txBody>
      </p:sp>
      <p:sp>
        <p:nvSpPr>
          <p:cNvPr id="2" name="TekstSylinder 1"/>
          <p:cNvSpPr txBox="1"/>
          <p:nvPr/>
        </p:nvSpPr>
        <p:spPr>
          <a:xfrm>
            <a:off x="12801600" y="6985042"/>
            <a:ext cx="1342740" cy="646331"/>
          </a:xfrm>
          <a:prstGeom prst="rect">
            <a:avLst/>
          </a:prstGeom>
          <a:noFill/>
        </p:spPr>
        <p:txBody>
          <a:bodyPr wrap="none" rtlCol="0">
            <a:spAutoFit/>
          </a:bodyPr>
          <a:lstStyle/>
          <a:p>
            <a:pPr defTabSz="1097280" eaLnBrk="0" fontAlgn="base" hangingPunct="0">
              <a:spcBef>
                <a:spcPct val="0"/>
              </a:spcBef>
              <a:spcAft>
                <a:spcPct val="0"/>
              </a:spcAft>
            </a:pPr>
            <a:r>
              <a:rPr lang="en-US" sz="1440" i="1" dirty="0">
                <a:solidFill>
                  <a:prstClr val="black"/>
                </a:solidFill>
                <a:latin typeface="Helvetica Neue" charset="0"/>
                <a:ea typeface="Helvetica Neue" charset="0"/>
                <a:cs typeface="Helvetica Neue" charset="0"/>
              </a:rPr>
              <a:t>Endsley, 1995</a:t>
            </a:r>
            <a:endParaRPr lang="en-US" sz="1440" i="1" dirty="0">
              <a:solidFill>
                <a:prstClr val="black"/>
              </a:solidFill>
              <a:latin typeface="Calibri" pitchFamily="34" charset="0"/>
            </a:endParaRPr>
          </a:p>
          <a:p>
            <a:pPr defTabSz="1097280" eaLnBrk="0" fontAlgn="base" hangingPunct="0">
              <a:spcBef>
                <a:spcPct val="0"/>
              </a:spcBef>
              <a:spcAft>
                <a:spcPct val="0"/>
              </a:spcAft>
            </a:pPr>
            <a:endParaRPr lang="en-US" sz="2160" dirty="0">
              <a:solidFill>
                <a:prstClr val="black"/>
              </a:solidFill>
              <a:latin typeface="Calibri" pitchFamily="34" charset="0"/>
            </a:endParaRPr>
          </a:p>
        </p:txBody>
      </p:sp>
      <p:sp>
        <p:nvSpPr>
          <p:cNvPr id="19" name="TekstSylinder 18"/>
          <p:cNvSpPr txBox="1"/>
          <p:nvPr/>
        </p:nvSpPr>
        <p:spPr>
          <a:xfrm>
            <a:off x="12754215" y="7274498"/>
            <a:ext cx="1754006" cy="646331"/>
          </a:xfrm>
          <a:prstGeom prst="rect">
            <a:avLst/>
          </a:prstGeom>
          <a:noFill/>
        </p:spPr>
        <p:txBody>
          <a:bodyPr wrap="none" rtlCol="0">
            <a:spAutoFit/>
          </a:bodyPr>
          <a:lstStyle/>
          <a:p>
            <a:pPr defTabSz="1097280" eaLnBrk="0" fontAlgn="base" hangingPunct="0">
              <a:spcBef>
                <a:spcPct val="0"/>
              </a:spcBef>
              <a:spcAft>
                <a:spcPct val="0"/>
              </a:spcAft>
            </a:pPr>
            <a:r>
              <a:rPr lang="en-US" sz="1440" i="1" dirty="0">
                <a:solidFill>
                  <a:prstClr val="black"/>
                </a:solidFill>
                <a:latin typeface="Helvetica Neue" charset="0"/>
                <a:ea typeface="Helvetica Neue" charset="0"/>
                <a:cs typeface="Helvetica Neue" charset="0"/>
              </a:rPr>
              <a:t>Barford et al., 2009</a:t>
            </a:r>
            <a:endParaRPr lang="en-US" sz="1440" i="1" dirty="0">
              <a:solidFill>
                <a:prstClr val="black"/>
              </a:solidFill>
              <a:latin typeface="Calibri" pitchFamily="34" charset="0"/>
            </a:endParaRPr>
          </a:p>
          <a:p>
            <a:pPr defTabSz="1097280" eaLnBrk="0" fontAlgn="base" hangingPunct="0">
              <a:spcBef>
                <a:spcPct val="0"/>
              </a:spcBef>
              <a:spcAft>
                <a:spcPct val="0"/>
              </a:spcAft>
            </a:pPr>
            <a:endParaRPr lang="en-US" sz="2160" dirty="0">
              <a:solidFill>
                <a:prstClr val="black"/>
              </a:solidFill>
              <a:latin typeface="Calibri" pitchFamily="34" charset="0"/>
            </a:endParaRPr>
          </a:p>
        </p:txBody>
      </p:sp>
      <p:sp>
        <p:nvSpPr>
          <p:cNvPr id="26" name="TekstSylinder 25"/>
          <p:cNvSpPr txBox="1"/>
          <p:nvPr/>
        </p:nvSpPr>
        <p:spPr>
          <a:xfrm>
            <a:off x="222813" y="3983632"/>
            <a:ext cx="2870908" cy="535531"/>
          </a:xfrm>
          <a:prstGeom prst="rect">
            <a:avLst/>
          </a:prstGeom>
          <a:noFill/>
        </p:spPr>
        <p:txBody>
          <a:bodyPr wrap="square" rtlCol="0">
            <a:spAutoFit/>
          </a:bodyPr>
          <a:lstStyle/>
          <a:p>
            <a:pPr defTabSz="1097280" eaLnBrk="0" fontAlgn="base" hangingPunct="0">
              <a:spcBef>
                <a:spcPct val="0"/>
              </a:spcBef>
              <a:spcAft>
                <a:spcPct val="0"/>
              </a:spcAft>
            </a:pPr>
            <a:r>
              <a:rPr lang="en-US" sz="1440" dirty="0">
                <a:solidFill>
                  <a:prstClr val="black"/>
                </a:solidFill>
                <a:latin typeface="Helvetica Neue" charset="0"/>
                <a:ea typeface="Helvetica Neue" charset="0"/>
                <a:cs typeface="Helvetica Neue" charset="0"/>
              </a:rPr>
              <a:t>CSA: inizia con la percezione degli indicatori di compromissione</a:t>
            </a:r>
          </a:p>
        </p:txBody>
      </p:sp>
      <p:grpSp>
        <p:nvGrpSpPr>
          <p:cNvPr id="11" name="Gruppe 10"/>
          <p:cNvGrpSpPr/>
          <p:nvPr/>
        </p:nvGrpSpPr>
        <p:grpSpPr>
          <a:xfrm>
            <a:off x="332426" y="2078599"/>
            <a:ext cx="4361494" cy="1380881"/>
            <a:chOff x="277022" y="1732166"/>
            <a:chExt cx="3634578" cy="1150734"/>
          </a:xfrm>
        </p:grpSpPr>
        <p:sp>
          <p:nvSpPr>
            <p:cNvPr id="20" name="TekstSylinder 19"/>
            <p:cNvSpPr txBox="1"/>
            <p:nvPr/>
          </p:nvSpPr>
          <p:spPr>
            <a:xfrm>
              <a:off x="277022" y="1732166"/>
              <a:ext cx="2821777" cy="723275"/>
            </a:xfrm>
            <a:prstGeom prst="rect">
              <a:avLst/>
            </a:prstGeom>
            <a:noFill/>
          </p:spPr>
          <p:txBody>
            <a:bodyPr wrap="square" rtlCol="0">
              <a:spAutoFit/>
            </a:bodyPr>
            <a:lstStyle/>
            <a:p>
              <a:pPr defTabSz="1097280" eaLnBrk="0" fontAlgn="base" hangingPunct="0">
                <a:spcBef>
                  <a:spcPct val="0"/>
                </a:spcBef>
                <a:spcAft>
                  <a:spcPct val="0"/>
                </a:spcAft>
              </a:pPr>
              <a:r>
                <a:rPr lang="en-US" sz="1440" dirty="0">
                  <a:solidFill>
                    <a:prstClr val="black"/>
                  </a:solidFill>
                  <a:latin typeface="Helvetica Neue" charset="0"/>
                  <a:ea typeface="Helvetica Neue" charset="0"/>
                  <a:cs typeface="Helvetica Neue" charset="0"/>
                </a:rPr>
                <a:t>SA: processi percettivi bottom-up</a:t>
              </a:r>
            </a:p>
            <a:p>
              <a:pPr defTabSz="1097280" eaLnBrk="0" fontAlgn="base" hangingPunct="0">
                <a:spcBef>
                  <a:spcPct val="0"/>
                </a:spcBef>
                <a:spcAft>
                  <a:spcPct val="0"/>
                </a:spcAft>
              </a:pPr>
              <a:r>
                <a:rPr lang="en-US" sz="1440" dirty="0">
                  <a:solidFill>
                    <a:prstClr val="black"/>
                  </a:solidFill>
                  <a:latin typeface="Helvetica Neue" charset="0"/>
                  <a:ea typeface="Helvetica Neue" charset="0"/>
                  <a:cs typeface="Helvetica Neue" charset="0"/>
                </a:rPr>
                <a:t>che vanno dal concreto all'astratto</a:t>
              </a:r>
              <a:endParaRPr lang="en-US" sz="1440" dirty="0">
                <a:solidFill>
                  <a:prstClr val="black"/>
                </a:solidFill>
                <a:latin typeface="Calibri" pitchFamily="34" charset="0"/>
              </a:endParaRPr>
            </a:p>
            <a:p>
              <a:pPr defTabSz="1097280" eaLnBrk="0" fontAlgn="base" hangingPunct="0">
                <a:spcBef>
                  <a:spcPct val="0"/>
                </a:spcBef>
                <a:spcAft>
                  <a:spcPct val="0"/>
                </a:spcAft>
              </a:pPr>
              <a:endParaRPr lang="en-US" sz="2160" dirty="0">
                <a:solidFill>
                  <a:prstClr val="black"/>
                </a:solidFill>
                <a:latin typeface="Calibri" pitchFamily="34" charset="0"/>
              </a:endParaRPr>
            </a:p>
          </p:txBody>
        </p:sp>
        <p:cxnSp>
          <p:nvCxnSpPr>
            <p:cNvPr id="27" name="Rett pil 26"/>
            <p:cNvCxnSpPr/>
            <p:nvPr/>
          </p:nvCxnSpPr>
          <p:spPr>
            <a:xfrm>
              <a:off x="2540000" y="2120900"/>
              <a:ext cx="1371600" cy="762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p:cNvGrpSpPr/>
          <p:nvPr/>
        </p:nvGrpSpPr>
        <p:grpSpPr>
          <a:xfrm>
            <a:off x="332427" y="4454194"/>
            <a:ext cx="2870908" cy="798254"/>
            <a:chOff x="277022" y="3711828"/>
            <a:chExt cx="2392423" cy="665212"/>
          </a:xfrm>
        </p:grpSpPr>
        <p:cxnSp>
          <p:nvCxnSpPr>
            <p:cNvPr id="28" name="Rett pil 27"/>
            <p:cNvCxnSpPr/>
            <p:nvPr/>
          </p:nvCxnSpPr>
          <p:spPr>
            <a:xfrm>
              <a:off x="1687910" y="3950430"/>
              <a:ext cx="509190" cy="4266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kstSylinder 30"/>
            <p:cNvSpPr txBox="1"/>
            <p:nvPr/>
          </p:nvSpPr>
          <p:spPr>
            <a:xfrm>
              <a:off x="277022" y="3711828"/>
              <a:ext cx="2392423" cy="261610"/>
            </a:xfrm>
            <a:prstGeom prst="rect">
              <a:avLst/>
            </a:prstGeom>
            <a:noFill/>
          </p:spPr>
          <p:txBody>
            <a:bodyPr wrap="square" rtlCol="0">
              <a:spAutoFit/>
            </a:bodyPr>
            <a:lstStyle/>
            <a:p>
              <a:pPr marL="205740" indent="-205740" defTabSz="1097280" eaLnBrk="0" fontAlgn="base" hangingPunct="0">
                <a:spcBef>
                  <a:spcPct val="0"/>
                </a:spcBef>
                <a:spcAft>
                  <a:spcPct val="0"/>
                </a:spcAft>
                <a:buFont typeface="Arial" charset="0"/>
                <a:buChar char="•"/>
              </a:pPr>
              <a:r>
                <a:rPr lang="en-US" sz="1440">
                  <a:solidFill>
                    <a:prstClr val="black"/>
                  </a:solidFill>
                  <a:latin typeface="Helvetica Neue" charset="0"/>
                  <a:ea typeface="Helvetica Neue" charset="0"/>
                  <a:cs typeface="Helvetica Neue" charset="0"/>
                </a:rPr>
                <a:t>Già </a:t>
              </a:r>
              <a:r>
                <a:rPr lang="en-US" sz="1440" dirty="0">
                  <a:solidFill>
                    <a:prstClr val="black"/>
                  </a:solidFill>
                  <a:latin typeface="Helvetica Neue" charset="0"/>
                  <a:ea typeface="Helvetica Neue" charset="0"/>
                  <a:cs typeface="Helvetica Neue" charset="0"/>
                </a:rPr>
                <a:t>astratto </a:t>
              </a:r>
              <a:endParaRPr lang="en-US" sz="2160" dirty="0">
                <a:solidFill>
                  <a:prstClr val="black"/>
                </a:solidFill>
                <a:latin typeface="Calibri" pitchFamily="34" charset="0"/>
              </a:endParaRPr>
            </a:p>
          </p:txBody>
        </p:sp>
      </p:grpSp>
    </p:spTree>
    <p:extLst>
      <p:ext uri="{BB962C8B-B14F-4D97-AF65-F5344CB8AC3E}">
        <p14:creationId xmlns:p14="http://schemas.microsoft.com/office/powerpoint/2010/main" val="44220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txBox="1">
            <a:spLocks/>
          </p:cNvSpPr>
          <p:nvPr/>
        </p:nvSpPr>
        <p:spPr>
          <a:xfrm>
            <a:off x="222812" y="108949"/>
            <a:ext cx="13889621" cy="717463"/>
          </a:xfrm>
          <a:prstGeom prst="rect">
            <a:avLst/>
          </a:prstGeom>
        </p:spPr>
        <p:txBody>
          <a:bodyPr vert="horz" lIns="109728" tIns="54864" rIns="109728" bIns="54864"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097280" fontAlgn="base">
              <a:spcAft>
                <a:spcPct val="0"/>
              </a:spcAft>
            </a:pPr>
            <a:r>
              <a:rPr lang="en-US" sz="3840" b="1" dirty="0">
                <a:solidFill>
                  <a:srgbClr val="4472C4"/>
                </a:solidFill>
                <a:latin typeface="Helvetica Neue" charset="0"/>
                <a:ea typeface="Helvetica Neue" charset="0"/>
                <a:cs typeface="Helvetica Neue" charset="0"/>
              </a:rPr>
              <a:t>Consapevolezza situazionale</a:t>
            </a:r>
            <a:endParaRPr lang="en-US" sz="3840" b="1" dirty="0">
              <a:solidFill>
                <a:srgbClr val="4472C4"/>
              </a:solidFill>
              <a:latin typeface="Calibri Light" panose="020F0302020204030204"/>
            </a:endParaRPr>
          </a:p>
        </p:txBody>
      </p:sp>
      <p:sp>
        <p:nvSpPr>
          <p:cNvPr id="3" name="TekstSylinder 2"/>
          <p:cNvSpPr txBox="1"/>
          <p:nvPr/>
        </p:nvSpPr>
        <p:spPr>
          <a:xfrm>
            <a:off x="609061" y="4809186"/>
            <a:ext cx="13117124" cy="2751522"/>
          </a:xfrm>
          <a:prstGeom prst="rect">
            <a:avLst/>
          </a:prstGeom>
          <a:noFill/>
        </p:spPr>
        <p:txBody>
          <a:bodyPr wrap="square" rtlCol="0">
            <a:spAutoFit/>
          </a:bodyPr>
          <a:lstStyle/>
          <a:p>
            <a:pPr marL="342900" indent="-342900" defTabSz="1097280" eaLnBrk="0" fontAlgn="base" hangingPunct="0">
              <a:spcBef>
                <a:spcPct val="0"/>
              </a:spcBef>
              <a:spcAft>
                <a:spcPct val="0"/>
              </a:spcAft>
              <a:buFont typeface="Arial" charset="0"/>
              <a:buChar char="•"/>
            </a:pPr>
            <a:r>
              <a:rPr lang="en-US" sz="2160" dirty="0">
                <a:solidFill>
                  <a:prstClr val="black"/>
                </a:solidFill>
                <a:latin typeface="Arial" charset="0"/>
                <a:ea typeface="Arial" charset="0"/>
                <a:cs typeface="Arial" charset="0"/>
              </a:rPr>
              <a:t>Il processo decisionale relativo alla difesa informatica in situazioni di minaccia informatica si basa sulla comunicazione tra un analista informatico umano e un decisore umano</a:t>
            </a:r>
          </a:p>
          <a:p>
            <a:pPr defTabSz="1097280" eaLnBrk="0" fontAlgn="base" hangingPunct="0">
              <a:spcBef>
                <a:spcPct val="0"/>
              </a:spcBef>
              <a:spcAft>
                <a:spcPct val="0"/>
              </a:spcAft>
            </a:pPr>
            <a:endParaRPr lang="en-US" sz="216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en-US" sz="2160" dirty="0">
                <a:solidFill>
                  <a:prstClr val="black"/>
                </a:solidFill>
                <a:latin typeface="Arial" charset="0"/>
                <a:ea typeface="Arial" charset="0"/>
                <a:cs typeface="Arial" charset="0"/>
              </a:rPr>
              <a:t>Lo scopo della comunicazione è consentire agli analisti informatici di condividere la loro CSA con il decisore</a:t>
            </a:r>
          </a:p>
          <a:p>
            <a:pPr marL="342900" indent="-342900" defTabSz="1097280" eaLnBrk="0" fontAlgn="base" hangingPunct="0">
              <a:spcBef>
                <a:spcPct val="0"/>
              </a:spcBef>
              <a:spcAft>
                <a:spcPct val="0"/>
              </a:spcAft>
              <a:buFont typeface="Arial" charset="0"/>
              <a:buChar char="•"/>
            </a:pPr>
            <a:endParaRPr lang="en-US" sz="216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en-US" sz="2160" dirty="0">
                <a:solidFill>
                  <a:prstClr val="black"/>
                </a:solidFill>
                <a:latin typeface="Arial" charset="0"/>
                <a:ea typeface="Arial" charset="0"/>
                <a:cs typeface="Arial" charset="0"/>
              </a:rPr>
              <a:t>La CSA condivisa è la base per il processo decisionale</a:t>
            </a:r>
            <a:r>
              <a:rPr lang="en-US" sz="2160" dirty="0">
                <a:solidFill>
                  <a:prstClr val="black"/>
                </a:solidFill>
                <a:latin typeface="Arial" charset="0"/>
                <a:ea typeface="Arial" charset="0"/>
                <a:cs typeface="Arial" charset="0"/>
                <a:sym typeface="Wingdings"/>
              </a:rPr>
              <a:t>  gli errori di comunicazione influenzano il processo decisionale</a:t>
            </a:r>
            <a:endParaRPr lang="en-US" sz="216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endParaRPr lang="en-US" sz="216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endParaRPr lang="en-US" sz="2160" dirty="0">
              <a:solidFill>
                <a:prstClr val="black"/>
              </a:solidFill>
              <a:latin typeface="Arial" charset="0"/>
              <a:ea typeface="Arial" charset="0"/>
              <a:cs typeface="Arial" charset="0"/>
            </a:endParaRPr>
          </a:p>
        </p:txBody>
      </p:sp>
      <p:pic>
        <p:nvPicPr>
          <p:cNvPr id="20" name="Bilde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98514" y="1014097"/>
            <a:ext cx="10124196" cy="3285455"/>
          </a:xfrm>
          <a:prstGeom prst="rect">
            <a:avLst/>
          </a:prstGeom>
        </p:spPr>
      </p:pic>
    </p:spTree>
    <p:extLst>
      <p:ext uri="{BB962C8B-B14F-4D97-AF65-F5344CB8AC3E}">
        <p14:creationId xmlns:p14="http://schemas.microsoft.com/office/powerpoint/2010/main" val="368716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43734" y="-57313"/>
            <a:ext cx="14630399" cy="8229600"/>
          </a:xfrm>
          <a:prstGeom prst="rect">
            <a:avLst/>
          </a:prstGeom>
          <a:solidFill>
            <a:srgbClr val="1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dirty="0">
              <a:solidFill>
                <a:prstClr val="white"/>
              </a:solidFill>
              <a:latin typeface="Calibri" panose="020F0502020204030204"/>
            </a:endParaRPr>
          </a:p>
        </p:txBody>
      </p:sp>
      <p:sp>
        <p:nvSpPr>
          <p:cNvPr id="8" name="Tittel 1"/>
          <p:cNvSpPr>
            <a:spLocks noGrp="1"/>
          </p:cNvSpPr>
          <p:nvPr>
            <p:ph type="title"/>
          </p:nvPr>
        </p:nvSpPr>
        <p:spPr>
          <a:xfrm>
            <a:off x="192676" y="162629"/>
            <a:ext cx="14157581" cy="1093686"/>
          </a:xfrm>
        </p:spPr>
        <p:txBody>
          <a:bodyPr>
            <a:noAutofit/>
          </a:bodyPr>
          <a:lstStyle/>
          <a:p>
            <a:r>
              <a:rPr lang="nb-NO" sz="7200" b="1" dirty="0">
                <a:solidFill>
                  <a:schemeClr val="bg1"/>
                </a:solidFill>
                <a:latin typeface="Helvetica Neue" charset="0"/>
                <a:ea typeface="Helvetica Neue" charset="0"/>
                <a:cs typeface="Helvetica Neue" charset="0"/>
              </a:rPr>
              <a:t>Domande</a:t>
            </a:r>
          </a:p>
        </p:txBody>
      </p:sp>
      <p:sp>
        <p:nvSpPr>
          <p:cNvPr id="9" name="Tittel 1"/>
          <p:cNvSpPr txBox="1">
            <a:spLocks/>
          </p:cNvSpPr>
          <p:nvPr/>
        </p:nvSpPr>
        <p:spPr>
          <a:xfrm>
            <a:off x="707036" y="1756947"/>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buFont typeface="+mj-lt"/>
              <a:buAutoNum type="arabicPeriod"/>
              <a:defRPr/>
            </a:pPr>
            <a:endParaRPr lang="en-US" sz="2880" dirty="0">
              <a:solidFill>
                <a:prstClr val="white"/>
              </a:solidFill>
              <a:latin typeface="Arial" charset="0"/>
              <a:ea typeface="Arial" charset="0"/>
              <a:cs typeface="Arial" charset="0"/>
            </a:endParaRPr>
          </a:p>
          <a:p>
            <a:pPr defTabSz="1097280">
              <a:lnSpc>
                <a:spcPct val="100000"/>
              </a:lnSpc>
              <a:spcBef>
                <a:spcPts val="0"/>
              </a:spcBef>
              <a:defRPr/>
            </a:pPr>
            <a:r>
              <a:rPr lang="en-US" sz="2880" b="1" dirty="0">
                <a:solidFill>
                  <a:prstClr val="white"/>
                </a:solidFill>
                <a:latin typeface="Arial" charset="0"/>
                <a:ea typeface="Arial" charset="0"/>
                <a:cs typeface="Arial" charset="0"/>
              </a:rPr>
              <a:t>Cosa sappiamo?</a:t>
            </a:r>
          </a:p>
          <a:p>
            <a:pPr marL="548640" indent="-548640" defTabSz="1097280">
              <a:lnSpc>
                <a:spcPct val="100000"/>
              </a:lnSpc>
              <a:spcBef>
                <a:spcPts val="0"/>
              </a:spcBef>
              <a:buFont typeface="+mj-lt"/>
              <a:buAutoNum type="arabicPeriod"/>
              <a:defRPr/>
            </a:pPr>
            <a:r>
              <a:rPr lang="en-US" sz="2880" dirty="0">
                <a:solidFill>
                  <a:prstClr val="white"/>
                </a:solidFill>
                <a:latin typeface="Arial" charset="0"/>
                <a:ea typeface="Arial" charset="0"/>
                <a:cs typeface="Arial" charset="0"/>
              </a:rPr>
              <a:t>Gli operatori informatici non hanno accesso sensoriale diretto all'ambiente che desiderano percepire, comprendere o di cui desiderano prevedere lo stato futuro.</a:t>
            </a:r>
          </a:p>
          <a:p>
            <a:pPr marL="548640" indent="-548640" defTabSz="1097280">
              <a:lnSpc>
                <a:spcPct val="100000"/>
              </a:lnSpc>
              <a:spcBef>
                <a:spcPts val="0"/>
              </a:spcBef>
              <a:buFont typeface="+mj-lt"/>
              <a:buAutoNum type="arabicPeriod"/>
              <a:defRPr/>
            </a:pPr>
            <a:r>
              <a:rPr lang="en-US" sz="2880" dirty="0">
                <a:solidFill>
                  <a:prstClr val="white"/>
                </a:solidFill>
                <a:latin typeface="Arial" charset="0"/>
                <a:ea typeface="Arial" charset="0"/>
                <a:cs typeface="Arial" charset="0"/>
              </a:rPr>
              <a:t>Conseguenza</a:t>
            </a:r>
            <a:r>
              <a:rPr lang="en-US" sz="2880" dirty="0">
                <a:solidFill>
                  <a:prstClr val="white"/>
                </a:solidFill>
                <a:latin typeface="Arial" charset="0"/>
                <a:ea typeface="Arial" charset="0"/>
                <a:cs typeface="Arial" charset="0"/>
                <a:sym typeface="Wingdings"/>
              </a:rPr>
              <a:t>  </a:t>
            </a:r>
            <a:r>
              <a:rPr lang="en-US" sz="2880" dirty="0">
                <a:solidFill>
                  <a:prstClr val="white"/>
                </a:solidFill>
                <a:latin typeface="Arial" charset="0"/>
                <a:ea typeface="Arial" charset="0"/>
                <a:cs typeface="Arial" charset="0"/>
              </a:rPr>
              <a:t>Le informazioni sulle minacce informatiche sono complesse e comunicare la propria CSA è difficile se le persone hanno modelli mentali diversi del dominio informatico.</a:t>
            </a:r>
          </a:p>
          <a:p>
            <a:pPr marL="548640" indent="-548640" defTabSz="1097280">
              <a:lnSpc>
                <a:spcPct val="100000"/>
              </a:lnSpc>
              <a:spcBef>
                <a:spcPts val="0"/>
              </a:spcBef>
              <a:buFont typeface="+mj-lt"/>
              <a:buAutoNum type="arabicPeriod"/>
              <a:defRPr/>
            </a:pPr>
            <a:endParaRPr lang="en-US" sz="2880" dirty="0">
              <a:solidFill>
                <a:prstClr val="white"/>
              </a:solidFill>
              <a:latin typeface="Arial" charset="0"/>
              <a:ea typeface="Arial" charset="0"/>
              <a:cs typeface="Arial" charset="0"/>
            </a:endParaRPr>
          </a:p>
          <a:p>
            <a:pPr defTabSz="1097280">
              <a:lnSpc>
                <a:spcPct val="100000"/>
              </a:lnSpc>
              <a:spcBef>
                <a:spcPts val="0"/>
              </a:spcBef>
              <a:defRPr/>
            </a:pPr>
            <a:r>
              <a:rPr lang="en-US" sz="2880" i="1" dirty="0">
                <a:solidFill>
                  <a:prstClr val="white"/>
                </a:solidFill>
                <a:latin typeface="Arial" charset="0"/>
                <a:ea typeface="Arial" charset="0"/>
                <a:cs typeface="Arial" charset="0"/>
              </a:rPr>
              <a:t>D</a:t>
            </a:r>
            <a:r>
              <a:rPr lang="en-US" sz="2880" dirty="0">
                <a:solidFill>
                  <a:prstClr val="white"/>
                </a:solidFill>
                <a:latin typeface="Arial" charset="0"/>
                <a:ea typeface="Arial" charset="0"/>
                <a:cs typeface="Arial" charset="0"/>
              </a:rPr>
              <a:t>: Esiste un modo per presentare le informazioni sulle minacce informatiche che fornisca ai team gli stessi modelli mentali del loro dominio informatico (la loro rete)? </a:t>
            </a:r>
          </a:p>
          <a:p>
            <a:pPr defTabSz="1097280">
              <a:lnSpc>
                <a:spcPct val="100000"/>
              </a:lnSpc>
              <a:spcBef>
                <a:spcPts val="0"/>
              </a:spcBef>
              <a:defRPr/>
            </a:pPr>
            <a:r>
              <a:rPr lang="en-US" sz="2880" dirty="0">
                <a:solidFill>
                  <a:prstClr val="white"/>
                </a:solidFill>
                <a:latin typeface="Arial" charset="0"/>
                <a:ea typeface="Arial" charset="0"/>
                <a:cs typeface="Arial" charset="0"/>
              </a:rPr>
              <a:t>D: Migliorerà la CSA, la comunicazione e il processo decisionale?</a:t>
            </a:r>
          </a:p>
          <a:p>
            <a:pPr defTabSz="1097280">
              <a:lnSpc>
                <a:spcPct val="100000"/>
              </a:lnSpc>
              <a:spcBef>
                <a:spcPts val="0"/>
              </a:spcBef>
              <a:defRPr/>
            </a:pPr>
            <a:endParaRPr lang="en-US" sz="2880" dirty="0">
              <a:solidFill>
                <a:prstClr val="white"/>
              </a:solidFill>
              <a:latin typeface="Arial" charset="0"/>
              <a:ea typeface="Arial" charset="0"/>
              <a:cs typeface="Arial" charset="0"/>
            </a:endParaRPr>
          </a:p>
        </p:txBody>
      </p:sp>
    </p:spTree>
    <p:extLst>
      <p:ext uri="{BB962C8B-B14F-4D97-AF65-F5344CB8AC3E}">
        <p14:creationId xmlns:p14="http://schemas.microsoft.com/office/powerpoint/2010/main" val="51962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43734" y="-57313"/>
            <a:ext cx="14630399" cy="8229600"/>
          </a:xfrm>
          <a:prstGeom prst="rect">
            <a:avLst/>
          </a:prstGeom>
          <a:solidFill>
            <a:srgbClr val="1515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dirty="0">
              <a:solidFill>
                <a:prstClr val="white"/>
              </a:solidFill>
              <a:latin typeface="Calibri" panose="020F0502020204030204"/>
            </a:endParaRPr>
          </a:p>
        </p:txBody>
      </p:sp>
      <p:sp>
        <p:nvSpPr>
          <p:cNvPr id="8" name="Tittel 1"/>
          <p:cNvSpPr>
            <a:spLocks noGrp="1"/>
          </p:cNvSpPr>
          <p:nvPr>
            <p:ph type="title"/>
          </p:nvPr>
        </p:nvSpPr>
        <p:spPr>
          <a:xfrm>
            <a:off x="192676" y="162629"/>
            <a:ext cx="14157581" cy="1093686"/>
          </a:xfrm>
        </p:spPr>
        <p:txBody>
          <a:bodyPr>
            <a:noAutofit/>
          </a:bodyPr>
          <a:lstStyle/>
          <a:p>
            <a:r>
              <a:rPr lang="nb-NO" sz="7200" b="1" dirty="0">
                <a:solidFill>
                  <a:schemeClr val="bg1"/>
                </a:solidFill>
                <a:latin typeface="Helvetica Neue" charset="0"/>
                <a:ea typeface="Helvetica Neue" charset="0"/>
                <a:cs typeface="Helvetica Neue" charset="0"/>
              </a:rPr>
              <a:t>Domande</a:t>
            </a:r>
          </a:p>
        </p:txBody>
      </p:sp>
      <p:sp>
        <p:nvSpPr>
          <p:cNvPr id="9" name="Tittel 1"/>
          <p:cNvSpPr txBox="1">
            <a:spLocks/>
          </p:cNvSpPr>
          <p:nvPr/>
        </p:nvSpPr>
        <p:spPr>
          <a:xfrm>
            <a:off x="707036" y="1756947"/>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buFont typeface="+mj-lt"/>
              <a:buAutoNum type="arabicPeriod"/>
              <a:defRPr/>
            </a:pPr>
            <a:endParaRPr lang="en-US" sz="2880" dirty="0">
              <a:solidFill>
                <a:prstClr val="white"/>
              </a:solidFill>
              <a:latin typeface="Arial" charset="0"/>
              <a:ea typeface="Arial" charset="0"/>
              <a:cs typeface="Arial" charset="0"/>
            </a:endParaRPr>
          </a:p>
          <a:p>
            <a:pPr defTabSz="1097280">
              <a:lnSpc>
                <a:spcPct val="100000"/>
              </a:lnSpc>
              <a:spcBef>
                <a:spcPts val="0"/>
              </a:spcBef>
              <a:defRPr/>
            </a:pPr>
            <a:r>
              <a:rPr lang="en-US" sz="2880" b="1" dirty="0">
                <a:solidFill>
                  <a:prstClr val="white"/>
                </a:solidFill>
                <a:latin typeface="Arial" charset="0"/>
                <a:ea typeface="Arial" charset="0"/>
                <a:cs typeface="Arial" charset="0"/>
              </a:rPr>
              <a:t>Cosa sappiamo?</a:t>
            </a:r>
          </a:p>
          <a:p>
            <a:pPr marL="548640" indent="-548640" defTabSz="1097280">
              <a:lnSpc>
                <a:spcPct val="100000"/>
              </a:lnSpc>
              <a:spcBef>
                <a:spcPts val="0"/>
              </a:spcBef>
              <a:buFont typeface="+mj-lt"/>
              <a:buAutoNum type="arabicPeriod" startAt="3"/>
              <a:defRPr/>
            </a:pPr>
            <a:r>
              <a:rPr lang="en-US" sz="2880" dirty="0">
                <a:solidFill>
                  <a:prstClr val="white"/>
                </a:solidFill>
                <a:latin typeface="Arial" charset="0"/>
                <a:ea typeface="Arial" charset="0"/>
                <a:cs typeface="Arial" charset="0"/>
              </a:rPr>
              <a:t>Le rappresentazioni visive tradizionali della topologia di rete sono schemi o grafici bidimensionali che non si adattano bene all'aumento (ma necessario) della complessità.   </a:t>
            </a:r>
          </a:p>
          <a:p>
            <a:pPr marL="548640" indent="-548640" defTabSz="1097280">
              <a:lnSpc>
                <a:spcPct val="100000"/>
              </a:lnSpc>
              <a:spcBef>
                <a:spcPts val="0"/>
              </a:spcBef>
              <a:buFont typeface="+mj-lt"/>
              <a:buAutoNum type="arabicPeriod" startAt="3"/>
              <a:defRPr/>
            </a:pPr>
            <a:r>
              <a:rPr lang="en-US" sz="2880" dirty="0">
                <a:solidFill>
                  <a:prstClr val="white"/>
                </a:solidFill>
                <a:latin typeface="Arial" charset="0"/>
                <a:ea typeface="Arial" charset="0"/>
                <a:cs typeface="Arial" charset="0"/>
              </a:rPr>
              <a:t>Il cervello umano è progettato per comprendere gli eventi nel tempo e nello spazio ed elabora queste informazioni senza uno sforzo cosciente.</a:t>
            </a:r>
          </a:p>
          <a:p>
            <a:pPr marL="548640" indent="-548640" defTabSz="1097280">
              <a:lnSpc>
                <a:spcPct val="100000"/>
              </a:lnSpc>
              <a:spcBef>
                <a:spcPts val="0"/>
              </a:spcBef>
              <a:buFont typeface="+mj-lt"/>
              <a:buAutoNum type="arabicPeriod" startAt="3"/>
              <a:defRPr/>
            </a:pPr>
            <a:endParaRPr lang="en-US" sz="2880" dirty="0">
              <a:solidFill>
                <a:prstClr val="white"/>
              </a:solidFill>
              <a:latin typeface="Arial" charset="0"/>
              <a:ea typeface="Arial" charset="0"/>
              <a:cs typeface="Arial" charset="0"/>
            </a:endParaRPr>
          </a:p>
          <a:p>
            <a:pPr defTabSz="1097280">
              <a:lnSpc>
                <a:spcPct val="100000"/>
              </a:lnSpc>
              <a:spcBef>
                <a:spcPts val="0"/>
              </a:spcBef>
              <a:defRPr/>
            </a:pPr>
            <a:r>
              <a:rPr lang="en-US" sz="2880" i="1" dirty="0">
                <a:solidFill>
                  <a:prstClr val="white"/>
                </a:solidFill>
                <a:latin typeface="Arial" charset="0"/>
                <a:ea typeface="Arial" charset="0"/>
                <a:cs typeface="Arial" charset="0"/>
              </a:rPr>
              <a:t>D</a:t>
            </a:r>
            <a:r>
              <a:rPr lang="en-US" sz="2880" dirty="0">
                <a:solidFill>
                  <a:prstClr val="white"/>
                </a:solidFill>
                <a:latin typeface="Arial" charset="0"/>
                <a:ea typeface="Arial" charset="0"/>
                <a:cs typeface="Arial" charset="0"/>
              </a:rPr>
              <a:t>: Una visualizzazione 3D in realtà mista della topologia di rete porterà a una migliore CSA, comunicazione di squadra e processo decisionale rispetto alle visualizzazioni 2D?  </a:t>
            </a:r>
          </a:p>
        </p:txBody>
      </p:sp>
      <p:grpSp>
        <p:nvGrpSpPr>
          <p:cNvPr id="10" name="Gruppe 9"/>
          <p:cNvGrpSpPr/>
          <p:nvPr/>
        </p:nvGrpSpPr>
        <p:grpSpPr>
          <a:xfrm>
            <a:off x="192676" y="7113889"/>
            <a:ext cx="14422482" cy="1148784"/>
            <a:chOff x="160563" y="5928241"/>
            <a:chExt cx="12018735" cy="957320"/>
          </a:xfrm>
        </p:grpSpPr>
        <p:grpSp>
          <p:nvGrpSpPr>
            <p:cNvPr id="2" name="Gruppe 1"/>
            <p:cNvGrpSpPr/>
            <p:nvPr/>
          </p:nvGrpSpPr>
          <p:grpSpPr>
            <a:xfrm>
              <a:off x="160563" y="5928241"/>
              <a:ext cx="12018735" cy="957320"/>
              <a:chOff x="160563" y="5928241"/>
              <a:chExt cx="12018735" cy="957320"/>
            </a:xfrm>
          </p:grpSpPr>
          <p:grpSp>
            <p:nvGrpSpPr>
              <p:cNvPr id="6" name="Gruppe 5"/>
              <p:cNvGrpSpPr/>
              <p:nvPr/>
            </p:nvGrpSpPr>
            <p:grpSpPr>
              <a:xfrm>
                <a:off x="7824987" y="5928241"/>
                <a:ext cx="4354311" cy="957320"/>
                <a:chOff x="7824987" y="5928241"/>
                <a:chExt cx="4354311" cy="957320"/>
              </a:xfrm>
            </p:grpSpPr>
            <p:pic>
              <p:nvPicPr>
                <p:cNvPr id="11" name="Bild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51977" y="6192369"/>
                  <a:ext cx="3327321" cy="693192"/>
                </a:xfrm>
                <a:prstGeom prst="rect">
                  <a:avLst/>
                </a:prstGeom>
              </p:spPr>
            </p:pic>
            <p:pic>
              <p:nvPicPr>
                <p:cNvPr id="12" name="Bild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4987" y="5928241"/>
                  <a:ext cx="887113" cy="887113"/>
                </a:xfrm>
                <a:prstGeom prst="rect">
                  <a:avLst/>
                </a:prstGeom>
              </p:spPr>
            </p:pic>
          </p:grpSp>
          <p:pic>
            <p:nvPicPr>
              <p:cNvPr id="13" name="Bilde 12">
                <a:extLst>
                  <a:ext uri="{FF2B5EF4-FFF2-40B4-BE49-F238E27FC236}">
                    <a16:creationId xmlns:a16="http://schemas.microsoft.com/office/drawing/2014/main" id="{A71F1799-6D83-B042-96E3-C1F8A01F93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0563" y="6416383"/>
                <a:ext cx="3230337" cy="301338"/>
              </a:xfrm>
              <a:prstGeom prst="rect">
                <a:avLst/>
              </a:prstGeom>
            </p:spPr>
          </p:pic>
        </p:grpSp>
        <p:pic>
          <p:nvPicPr>
            <p:cNvPr id="5" name="Bild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71589" y="6285819"/>
              <a:ext cx="3895859" cy="524420"/>
            </a:xfrm>
            <a:prstGeom prst="rect">
              <a:avLst/>
            </a:prstGeom>
          </p:spPr>
        </p:pic>
      </p:grpSp>
    </p:spTree>
    <p:extLst>
      <p:ext uri="{BB962C8B-B14F-4D97-AF65-F5344CB8AC3E}">
        <p14:creationId xmlns:p14="http://schemas.microsoft.com/office/powerpoint/2010/main" val="188191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57889" y="1291913"/>
            <a:ext cx="10022096" cy="4559956"/>
          </a:xfrm>
          <a:prstGeom prst="rect">
            <a:avLst/>
          </a:prstGeom>
        </p:spPr>
      </p:pic>
      <p:sp>
        <p:nvSpPr>
          <p:cNvPr id="10" name="Tittel 1"/>
          <p:cNvSpPr>
            <a:spLocks noGrp="1"/>
          </p:cNvSpPr>
          <p:nvPr>
            <p:ph type="title"/>
          </p:nvPr>
        </p:nvSpPr>
        <p:spPr>
          <a:xfrm>
            <a:off x="192676" y="162629"/>
            <a:ext cx="14157581" cy="1093686"/>
          </a:xfrm>
        </p:spPr>
        <p:txBody>
          <a:bodyPr>
            <a:noAutofit/>
          </a:bodyPr>
          <a:lstStyle/>
          <a:p>
            <a:r>
              <a:rPr lang="nb-NO" sz="7200" b="1" dirty="0">
                <a:solidFill>
                  <a:schemeClr val="accent1"/>
                </a:solidFill>
                <a:latin typeface="Helvetica Neue" charset="0"/>
                <a:ea typeface="Helvetica Neue" charset="0"/>
                <a:cs typeface="Helvetica Neue" charset="0"/>
              </a:rPr>
              <a:t>Metodi</a:t>
            </a: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n-US" sz="2160" dirty="0">
                <a:solidFill>
                  <a:prstClr val="white"/>
                </a:solidFill>
                <a:latin typeface="Arial" charset="0"/>
                <a:ea typeface="Arial" charset="0"/>
                <a:cs typeface="Arial" charset="0"/>
              </a:rPr>
              <a:t>Tutti i</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Uno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Due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tre</a:t>
            </a:r>
          </a:p>
        </p:txBody>
      </p:sp>
      <p:sp>
        <p:nvSpPr>
          <p:cNvPr id="3" name="TekstSylinder 2"/>
          <p:cNvSpPr txBox="1"/>
          <p:nvPr/>
        </p:nvSpPr>
        <p:spPr>
          <a:xfrm>
            <a:off x="222813" y="2017679"/>
            <a:ext cx="6299908" cy="6001643"/>
          </a:xfrm>
          <a:prstGeom prst="rect">
            <a:avLst/>
          </a:prstGeom>
          <a:noFill/>
        </p:spPr>
        <p:txBody>
          <a:bodyPr wrap="square" rtlCol="0">
            <a:spAutoFit/>
          </a:bodyPr>
          <a:lstStyle/>
          <a:p>
            <a:pPr defTabSz="1097280" eaLnBrk="0" fontAlgn="base" hangingPunct="0">
              <a:spcBef>
                <a:spcPct val="0"/>
              </a:spcBef>
              <a:spcAft>
                <a:spcPct val="0"/>
              </a:spcAft>
            </a:pPr>
            <a:r>
              <a:rPr lang="en-US" sz="1920" b="1" dirty="0">
                <a:solidFill>
                  <a:prstClr val="black"/>
                </a:solidFill>
                <a:latin typeface="Arial" charset="0"/>
                <a:ea typeface="Arial" charset="0"/>
                <a:cs typeface="Arial" charset="0"/>
              </a:rPr>
              <a:t>Cadet cyber al CISK</a:t>
            </a:r>
          </a:p>
          <a:p>
            <a:pPr defTabSz="1097280" eaLnBrk="0" fontAlgn="base" hangingPunct="0">
              <a:spcBef>
                <a:spcPct val="0"/>
              </a:spcBef>
              <a:spcAft>
                <a:spcPct val="0"/>
              </a:spcAft>
            </a:pPr>
            <a:r>
              <a:rPr lang="en-US" sz="1920" b="1" dirty="0">
                <a:solidFill>
                  <a:prstClr val="black"/>
                </a:solidFill>
                <a:latin typeface="Arial" charset="0"/>
                <a:ea typeface="Arial" charset="0"/>
                <a:cs typeface="Arial" charset="0"/>
              </a:rPr>
              <a:t>N = 22, età media = 22,5, donne = 5</a:t>
            </a:r>
          </a:p>
          <a:p>
            <a:pPr marL="342900" indent="-342900" defTabSz="1097280" eaLnBrk="0" fontAlgn="base" hangingPunct="0">
              <a:spcBef>
                <a:spcPct val="0"/>
              </a:spcBef>
              <a:spcAft>
                <a:spcPct val="0"/>
              </a:spcAft>
              <a:buFont typeface="Arial" charset="0"/>
              <a:buChar char="•"/>
            </a:pPr>
            <a:r>
              <a:rPr lang="en-US" sz="1920" dirty="0">
                <a:solidFill>
                  <a:prstClr val="black"/>
                </a:solidFill>
                <a:latin typeface="Arial" charset="0"/>
                <a:ea typeface="Arial" charset="0"/>
                <a:cs typeface="Arial" charset="0"/>
              </a:rPr>
              <a:t>Divisi in coppie cooperative</a:t>
            </a:r>
          </a:p>
          <a:p>
            <a:pPr marL="342900" indent="-342900" defTabSz="1097280" eaLnBrk="0" fontAlgn="base" hangingPunct="0">
              <a:spcBef>
                <a:spcPct val="0"/>
              </a:spcBef>
              <a:spcAft>
                <a:spcPct val="0"/>
              </a:spcAft>
              <a:buFont typeface="Arial" charset="0"/>
              <a:buChar char="•"/>
            </a:pPr>
            <a:r>
              <a:rPr lang="en-US" sz="1920" dirty="0">
                <a:solidFill>
                  <a:prstClr val="black"/>
                </a:solidFill>
                <a:latin typeface="Arial" charset="0"/>
                <a:ea typeface="Arial" charset="0"/>
                <a:cs typeface="Arial" charset="0"/>
              </a:rPr>
              <a:t>Due gruppi che vedono gli stessi dati di rete  </a:t>
            </a:r>
          </a:p>
          <a:p>
            <a:pPr marL="960120" lvl="1" indent="-411480" defTabSz="1097280" eaLnBrk="0" fontAlgn="base" hangingPunct="0">
              <a:spcBef>
                <a:spcPct val="0"/>
              </a:spcBef>
              <a:spcAft>
                <a:spcPct val="0"/>
              </a:spcAft>
              <a:buFont typeface="+mj-lt"/>
              <a:buAutoNum type="arabicPeriod"/>
            </a:pPr>
            <a:r>
              <a:rPr lang="en-US" sz="1920" dirty="0">
                <a:solidFill>
                  <a:prstClr val="black"/>
                </a:solidFill>
                <a:latin typeface="Arial" charset="0"/>
                <a:ea typeface="Arial" charset="0"/>
                <a:cs typeface="Arial" charset="0"/>
              </a:rPr>
              <a:t>Arkime (2D), n = 10</a:t>
            </a:r>
          </a:p>
          <a:p>
            <a:pPr marL="960120" lvl="1" indent="-411480" defTabSz="1097280" eaLnBrk="0" fontAlgn="base" hangingPunct="0">
              <a:spcBef>
                <a:spcPct val="0"/>
              </a:spcBef>
              <a:spcAft>
                <a:spcPct val="0"/>
              </a:spcAft>
              <a:buFont typeface="+mj-lt"/>
              <a:buAutoNum type="arabicPeriod"/>
            </a:pPr>
            <a:r>
              <a:rPr lang="en-US" sz="1920" dirty="0">
                <a:solidFill>
                  <a:prstClr val="black"/>
                </a:solidFill>
                <a:latin typeface="Arial" charset="0"/>
                <a:ea typeface="Arial" charset="0"/>
                <a:cs typeface="Arial" charset="0"/>
              </a:rPr>
              <a:t>VDE (3D), n = 12</a:t>
            </a:r>
          </a:p>
          <a:p>
            <a:pPr marL="960120" lvl="1"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en-US" sz="1920" b="1" dirty="0">
                <a:solidFill>
                  <a:prstClr val="black"/>
                </a:solidFill>
                <a:latin typeface="Arial" charset="0"/>
                <a:ea typeface="Arial" charset="0"/>
                <a:cs typeface="Arial" charset="0"/>
              </a:rPr>
              <a:t>Tre compiti</a:t>
            </a:r>
          </a:p>
          <a:p>
            <a:pPr marL="960120" lvl="1" indent="-411480" defTabSz="1097280" eaLnBrk="0" fontAlgn="base" hangingPunct="0">
              <a:spcBef>
                <a:spcPct val="0"/>
              </a:spcBef>
              <a:spcAft>
                <a:spcPct val="0"/>
              </a:spcAft>
              <a:buFont typeface="+mj-lt"/>
              <a:buAutoNum type="arabicPeriod"/>
            </a:pPr>
            <a:r>
              <a:rPr lang="en-US" sz="1920" dirty="0">
                <a:solidFill>
                  <a:prstClr val="black"/>
                </a:solidFill>
                <a:latin typeface="Arial" charset="0"/>
                <a:ea typeface="Arial" charset="0"/>
                <a:cs typeface="Arial" charset="0"/>
              </a:rPr>
              <a:t>Spiegare la normale topologia di rete (layout) al compagno di squadra</a:t>
            </a:r>
          </a:p>
          <a:p>
            <a:pPr marL="960120" lvl="1" indent="-411480" defTabSz="1097280" eaLnBrk="0" fontAlgn="base" hangingPunct="0">
              <a:spcBef>
                <a:spcPct val="0"/>
              </a:spcBef>
              <a:spcAft>
                <a:spcPct val="0"/>
              </a:spcAft>
              <a:buFont typeface="+mj-lt"/>
              <a:buAutoNum type="arabicPeriod"/>
            </a:pPr>
            <a:r>
              <a:rPr lang="en-US" sz="1920" dirty="0">
                <a:solidFill>
                  <a:prstClr val="black"/>
                </a:solidFill>
                <a:latin typeface="Arial" charset="0"/>
                <a:ea typeface="Arial" charset="0"/>
                <a:cs typeface="Arial" charset="0"/>
              </a:rPr>
              <a:t>Individuare gli avversari (squadra rossa) che prendono di mira la rete alleata (squadra blu) durante un attacco simulato</a:t>
            </a:r>
          </a:p>
          <a:p>
            <a:pPr marL="960120" lvl="1" indent="-411480" defTabSz="1097280" eaLnBrk="0" fontAlgn="base" hangingPunct="0">
              <a:spcBef>
                <a:spcPct val="0"/>
              </a:spcBef>
              <a:spcAft>
                <a:spcPct val="0"/>
              </a:spcAft>
              <a:buFont typeface="+mj-lt"/>
              <a:buAutoNum type="arabicPeriod"/>
            </a:pPr>
            <a:r>
              <a:rPr lang="en-US" sz="1920" dirty="0">
                <a:solidFill>
                  <a:prstClr val="black"/>
                </a:solidFill>
                <a:latin typeface="Arial" charset="0"/>
                <a:ea typeface="Arial" charset="0"/>
                <a:cs typeface="Arial" charset="0"/>
              </a:rPr>
              <a:t>Individuare i punti in cui la rete è stata violata per consentire l'accesso alla squadra rossa (movimenti laterali)</a:t>
            </a:r>
          </a:p>
          <a:p>
            <a:pPr marL="960120" lvl="1"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a:p>
            <a:pPr marL="411480" indent="-411480" defTabSz="1097280" eaLnBrk="0" fontAlgn="base" hangingPunct="0">
              <a:spcBef>
                <a:spcPct val="0"/>
              </a:spcBef>
              <a:spcAft>
                <a:spcPct val="0"/>
              </a:spcAft>
              <a:buFont typeface="Arial" charset="0"/>
              <a:buChar char="•"/>
            </a:pPr>
            <a:r>
              <a:rPr lang="en-US" sz="1920" b="1" dirty="0">
                <a:solidFill>
                  <a:prstClr val="black"/>
                </a:solidFill>
                <a:latin typeface="Arial" charset="0"/>
                <a:ea typeface="Arial" charset="0"/>
                <a:cs typeface="Arial" charset="0"/>
              </a:rPr>
              <a:t>Dati di rete provenienti dall'esercitazione di difesa informatica NATO 2022 Locked Shields </a:t>
            </a:r>
          </a:p>
          <a:p>
            <a:pPr marL="548640" lvl="1" defTabSz="1097280" eaLnBrk="0" fontAlgn="base" hangingPunct="0">
              <a:spcBef>
                <a:spcPct val="0"/>
              </a:spcBef>
              <a:spcAft>
                <a:spcPct val="0"/>
              </a:spcAft>
            </a:pPr>
            <a:endParaRPr lang="en-US" sz="1920" dirty="0">
              <a:solidFill>
                <a:prstClr val="black"/>
              </a:solidFill>
              <a:latin typeface="Arial" charset="0"/>
              <a:ea typeface="Arial" charset="0"/>
              <a:cs typeface="Arial" charset="0"/>
            </a:endParaRPr>
          </a:p>
          <a:p>
            <a:pPr marL="960120" lvl="1"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a:p>
            <a:pPr marL="960120" lvl="1"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225716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192676" y="162629"/>
            <a:ext cx="14157581" cy="1093686"/>
          </a:xfrm>
        </p:spPr>
        <p:txBody>
          <a:bodyPr>
            <a:noAutofit/>
          </a:bodyPr>
          <a:lstStyle/>
          <a:p>
            <a:r>
              <a:rPr lang="nb-NO" sz="7200" b="1" dirty="0">
                <a:solidFill>
                  <a:schemeClr val="accent1"/>
                </a:solidFill>
                <a:latin typeface="Helvetica Neue" charset="0"/>
                <a:ea typeface="Helvetica Neue" charset="0"/>
                <a:cs typeface="Helvetica Neue" charset="0"/>
              </a:rPr>
              <a:t>Metodi</a:t>
            </a: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n-US" sz="2160" dirty="0">
                <a:solidFill>
                  <a:prstClr val="white"/>
                </a:solidFill>
                <a:latin typeface="Arial" charset="0"/>
                <a:ea typeface="Arial" charset="0"/>
                <a:cs typeface="Arial" charset="0"/>
              </a:rPr>
              <a:t>Tutti i</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Uno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Due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tre</a:t>
            </a:r>
          </a:p>
        </p:txBody>
      </p:sp>
      <p:sp>
        <p:nvSpPr>
          <p:cNvPr id="3" name="TekstSylinder 2"/>
          <p:cNvSpPr txBox="1"/>
          <p:nvPr/>
        </p:nvSpPr>
        <p:spPr>
          <a:xfrm>
            <a:off x="420933" y="1200513"/>
            <a:ext cx="11771068" cy="2973122"/>
          </a:xfrm>
          <a:prstGeom prst="rect">
            <a:avLst/>
          </a:prstGeom>
          <a:noFill/>
        </p:spPr>
        <p:txBody>
          <a:bodyPr wrap="square" rtlCol="0">
            <a:spAutoFit/>
          </a:bodyPr>
          <a:lstStyle/>
          <a:p>
            <a:pPr defTabSz="1097280" eaLnBrk="0" fontAlgn="base" hangingPunct="0">
              <a:spcBef>
                <a:spcPct val="0"/>
              </a:spcBef>
              <a:spcAft>
                <a:spcPct val="0"/>
              </a:spcAft>
            </a:pPr>
            <a:r>
              <a:rPr lang="en-US" sz="3360" b="1" dirty="0">
                <a:solidFill>
                  <a:prstClr val="black"/>
                </a:solidFill>
                <a:latin typeface="Arial" charset="0"/>
                <a:ea typeface="Arial" charset="0"/>
                <a:cs typeface="Arial" charset="0"/>
              </a:rPr>
              <a:t>Risultati</a:t>
            </a:r>
            <a:endParaRPr lang="en-US" sz="2400" b="1" dirty="0">
              <a:solidFill>
                <a:prstClr val="black"/>
              </a:solidFill>
              <a:latin typeface="Arial" charset="0"/>
              <a:ea typeface="Arial" charset="0"/>
              <a:cs typeface="Arial" charset="0"/>
            </a:endParaRPr>
          </a:p>
          <a:p>
            <a:pPr defTabSz="1097280" eaLnBrk="0" fontAlgn="base" hangingPunct="0">
              <a:spcBef>
                <a:spcPct val="0"/>
              </a:spcBef>
              <a:spcAft>
                <a:spcPct val="0"/>
              </a:spcAft>
            </a:pPr>
            <a:endParaRPr lang="en-US" sz="1920" b="1" dirty="0">
              <a:solidFill>
                <a:prstClr val="black"/>
              </a:solidFill>
              <a:latin typeface="Arial" charset="0"/>
              <a:ea typeface="Arial" charset="0"/>
              <a:cs typeface="Arial" charset="0"/>
            </a:endParaRPr>
          </a:p>
          <a:p>
            <a:pPr marL="411480" indent="-411480" defTabSz="1097280" eaLnBrk="0" fontAlgn="base" hangingPunct="0">
              <a:spcBef>
                <a:spcPct val="0"/>
              </a:spcBef>
              <a:spcAft>
                <a:spcPct val="0"/>
              </a:spcAft>
              <a:buFont typeface="+mj-lt"/>
              <a:buAutoNum type="arabicPeriod"/>
            </a:pPr>
            <a:r>
              <a:rPr lang="en-US" sz="2400" dirty="0">
                <a:solidFill>
                  <a:prstClr val="black"/>
                </a:solidFill>
                <a:latin typeface="Arial" charset="0"/>
                <a:ea typeface="Arial" charset="0"/>
                <a:cs typeface="Arial" charset="0"/>
              </a:rPr>
              <a:t>Riconoscimento della topologia in 2D</a:t>
            </a:r>
          </a:p>
          <a:p>
            <a:pPr marL="411480" indent="-411480" defTabSz="1097280" eaLnBrk="0" fontAlgn="base" hangingPunct="0">
              <a:spcBef>
                <a:spcPct val="0"/>
              </a:spcBef>
              <a:spcAft>
                <a:spcPct val="0"/>
              </a:spcAft>
              <a:buFont typeface="+mj-lt"/>
              <a:buAutoNum type="arabicPeriod"/>
            </a:pPr>
            <a:r>
              <a:rPr lang="en-US" sz="2400" dirty="0">
                <a:solidFill>
                  <a:prstClr val="black"/>
                </a:solidFill>
                <a:latin typeface="Arial" charset="0"/>
                <a:ea typeface="Arial" charset="0"/>
                <a:cs typeface="Arial" charset="0"/>
              </a:rPr>
              <a:t>Consapevolezza della situazione cibernetica (CSA)</a:t>
            </a:r>
          </a:p>
          <a:p>
            <a:pPr marL="411480" indent="-411480" defTabSz="1097280" eaLnBrk="0" fontAlgn="base" hangingPunct="0">
              <a:spcBef>
                <a:spcPct val="0"/>
              </a:spcBef>
              <a:spcAft>
                <a:spcPct val="0"/>
              </a:spcAft>
              <a:buFont typeface="+mj-lt"/>
              <a:buAutoNum type="arabicPeriod"/>
            </a:pPr>
            <a:r>
              <a:rPr lang="en-US" sz="2400" dirty="0">
                <a:solidFill>
                  <a:prstClr val="black"/>
                </a:solidFill>
                <a:latin typeface="Arial" charset="0"/>
                <a:ea typeface="Arial" charset="0"/>
                <a:cs typeface="Arial" charset="0"/>
              </a:rPr>
              <a:t>Comunicazioni osservate e richieste di comunicazione auto-segnalate</a:t>
            </a:r>
          </a:p>
          <a:p>
            <a:pPr marL="411480" indent="-411480" defTabSz="1097280" eaLnBrk="0" fontAlgn="base" hangingPunct="0">
              <a:spcBef>
                <a:spcPct val="0"/>
              </a:spcBef>
              <a:spcAft>
                <a:spcPct val="0"/>
              </a:spcAft>
              <a:buFont typeface="+mj-lt"/>
              <a:buAutoNum type="arabicPeriod"/>
            </a:pPr>
            <a:r>
              <a:rPr lang="en-US" sz="2400" dirty="0">
                <a:solidFill>
                  <a:prstClr val="black"/>
                </a:solidFill>
                <a:latin typeface="Arial" charset="0"/>
                <a:ea typeface="Arial" charset="0"/>
                <a:cs typeface="Arial" charset="0"/>
              </a:rPr>
              <a:t>Processo decisionale</a:t>
            </a:r>
          </a:p>
          <a:p>
            <a:pPr marL="411480"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a:p>
            <a:pPr marL="960120" lvl="1" indent="-411480" defTabSz="1097280" eaLnBrk="0" fontAlgn="base" hangingPunct="0">
              <a:spcBef>
                <a:spcPct val="0"/>
              </a:spcBef>
              <a:spcAft>
                <a:spcPct val="0"/>
              </a:spcAft>
              <a:buFont typeface="+mj-lt"/>
              <a:buAutoNum type="arabicPeriod"/>
            </a:pPr>
            <a:endParaRPr lang="en-US" sz="1920" dirty="0">
              <a:solidFill>
                <a:prstClr val="black"/>
              </a:solidFill>
              <a:latin typeface="Arial" charset="0"/>
              <a:ea typeface="Arial" charset="0"/>
              <a:cs typeface="Arial" charset="0"/>
            </a:endParaRPr>
          </a:p>
        </p:txBody>
      </p:sp>
      <p:pic>
        <p:nvPicPr>
          <p:cNvPr id="15" name="Bilde 1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340694" y="3607487"/>
            <a:ext cx="10124196" cy="3285455"/>
          </a:xfrm>
          <a:prstGeom prst="rect">
            <a:avLst/>
          </a:prstGeom>
        </p:spPr>
      </p:pic>
      <p:cxnSp>
        <p:nvCxnSpPr>
          <p:cNvPr id="5" name="Rett pil 4"/>
          <p:cNvCxnSpPr/>
          <p:nvPr/>
        </p:nvCxnSpPr>
        <p:spPr>
          <a:xfrm>
            <a:off x="3455664" y="2388580"/>
            <a:ext cx="2850802" cy="15661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Rett pil 17"/>
          <p:cNvCxnSpPr/>
          <p:nvPr/>
        </p:nvCxnSpPr>
        <p:spPr>
          <a:xfrm flipH="1">
            <a:off x="5029200" y="2757544"/>
            <a:ext cx="176311" cy="177193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Rett pil 31"/>
          <p:cNvCxnSpPr/>
          <p:nvPr/>
        </p:nvCxnSpPr>
        <p:spPr>
          <a:xfrm>
            <a:off x="7039830" y="3120196"/>
            <a:ext cx="1683026" cy="28996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Rett pil 45"/>
          <p:cNvCxnSpPr/>
          <p:nvPr/>
        </p:nvCxnSpPr>
        <p:spPr>
          <a:xfrm>
            <a:off x="3261017" y="3396692"/>
            <a:ext cx="5461840" cy="14554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79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2">
            <a:extLst>
              <a:ext uri="{FF2B5EF4-FFF2-40B4-BE49-F238E27FC236}">
                <a16:creationId xmlns:a16="http://schemas.microsoft.com/office/drawing/2014/main" id="{0130F847-9A87-AB4D-8D0D-FF9DA6C9AB2A}"/>
              </a:ext>
            </a:extLst>
          </p:cNvPr>
          <p:cNvSpPr txBox="1">
            <a:spLocks/>
          </p:cNvSpPr>
          <p:nvPr/>
        </p:nvSpPr>
        <p:spPr>
          <a:xfrm>
            <a:off x="1363677" y="602426"/>
            <a:ext cx="5951524" cy="1971563"/>
          </a:xfrm>
          <a:prstGeom prst="rect">
            <a:avLst/>
          </a:prstGeom>
        </p:spPr>
        <p:txBody>
          <a:bodyPr vert="horz" wrap="square" lIns="109728" tIns="54864" rIns="109728" bIns="54864" rtlCol="0" anchor="b" anchorCtr="0">
            <a:normAutofit lnSpcReduction="10000"/>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4800">
                <a:solidFill>
                  <a:srgbClr val="000000"/>
                </a:solidFill>
                <a:latin typeface="Verdana"/>
              </a:rPr>
              <a:t>Centri operativi di sicurezza (SOC)</a:t>
            </a:r>
          </a:p>
        </p:txBody>
      </p:sp>
      <p:sp>
        <p:nvSpPr>
          <p:cNvPr id="4" name="TekstSylinder 3"/>
          <p:cNvSpPr txBox="1"/>
          <p:nvPr/>
        </p:nvSpPr>
        <p:spPr>
          <a:xfrm>
            <a:off x="1363677" y="2902090"/>
            <a:ext cx="5951524" cy="4227083"/>
          </a:xfrm>
          <a:prstGeom prst="rect">
            <a:avLst/>
          </a:prstGeom>
        </p:spPr>
        <p:txBody>
          <a:bodyPr vert="horz" lIns="109728" tIns="54864" rIns="109728" bIns="54864" rtlCol="0" anchor="t">
            <a:norm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a:solidFill>
                  <a:srgbClr val="000000"/>
                </a:solidFill>
                <a:latin typeface="Calibri" pitchFamily="34" charset="0"/>
              </a:rPr>
              <a:t>Le organizzazioni affidano le loro operazioni di sicurezza informatica ai SOC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a:solidFill>
                  <a:srgbClr val="000000"/>
                </a:solidFill>
                <a:latin typeface="Calibri" pitchFamily="34" charset="0"/>
              </a:rPr>
              <a:t>I team SOC coprono molteplici attività di sicurezza e analizzano </a:t>
            </a:r>
            <a:br>
              <a:rPr lang="en-US" sz="2400">
                <a:solidFill>
                  <a:srgbClr val="000000"/>
                </a:solidFill>
                <a:latin typeface="Calibri" pitchFamily="34" charset="0"/>
              </a:rPr>
            </a:br>
            <a:r>
              <a:rPr lang="en-US" sz="2400">
                <a:solidFill>
                  <a:srgbClr val="000000"/>
                </a:solidFill>
                <a:latin typeface="Calibri" pitchFamily="34" charset="0"/>
              </a:rPr>
              <a:t>flussi di dati grandi e continui </a:t>
            </a:r>
            <a:br>
              <a:rPr lang="en-US" sz="2400">
                <a:solidFill>
                  <a:srgbClr val="000000"/>
                </a:solidFill>
                <a:latin typeface="Calibri" pitchFamily="34" charset="0"/>
              </a:rPr>
            </a:br>
            <a:endParaRPr lang="en-US" sz="240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a:solidFill>
                  <a:srgbClr val="000000"/>
                </a:solidFill>
                <a:latin typeface="Calibri" pitchFamily="34" charset="0"/>
              </a:rPr>
              <a:t>Compiti tecnici e processi decisionali assegnati a diverse </a:t>
            </a:r>
            <a:br>
              <a:rPr lang="en-US" sz="2400">
                <a:solidFill>
                  <a:srgbClr val="000000"/>
                </a:solidFill>
                <a:latin typeface="Calibri" pitchFamily="34" charset="0"/>
              </a:rPr>
            </a:br>
            <a:r>
              <a:rPr lang="en-US" sz="2400">
                <a:solidFill>
                  <a:srgbClr val="000000"/>
                </a:solidFill>
                <a:latin typeface="Calibri" pitchFamily="34" charset="0"/>
              </a:rPr>
              <a:t>posizioni all'interno del SOC (Muniz et al., 2015)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srgbClr val="000000"/>
              </a:solidFill>
              <a:latin typeface="Calibri" pitchFamily="34" charset="0"/>
            </a:endParaRPr>
          </a:p>
        </p:txBody>
      </p:sp>
      <p:pic>
        <p:nvPicPr>
          <p:cNvPr id="3" name="Bild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3801" y="586942"/>
            <a:ext cx="4263485" cy="6559208"/>
          </a:xfrm>
          <a:prstGeom prst="rect">
            <a:avLst/>
          </a:prstGeom>
        </p:spPr>
      </p:pic>
    </p:spTree>
    <p:extLst>
      <p:ext uri="{BB962C8B-B14F-4D97-AF65-F5344CB8AC3E}">
        <p14:creationId xmlns:p14="http://schemas.microsoft.com/office/powerpoint/2010/main" val="278696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9654" y="1424650"/>
            <a:ext cx="7980602" cy="5632556"/>
          </a:xfrm>
          <a:prstGeom prst="rect">
            <a:avLst/>
          </a:prstGeom>
        </p:spPr>
      </p:pic>
      <p:sp>
        <p:nvSpPr>
          <p:cNvPr id="10" name="Tittel 1"/>
          <p:cNvSpPr>
            <a:spLocks noGrp="1"/>
          </p:cNvSpPr>
          <p:nvPr>
            <p:ph type="title"/>
          </p:nvPr>
        </p:nvSpPr>
        <p:spPr>
          <a:xfrm>
            <a:off x="192676" y="162629"/>
            <a:ext cx="14157581" cy="1093686"/>
          </a:xfrm>
        </p:spPr>
        <p:txBody>
          <a:bodyPr>
            <a:noAutofit/>
          </a:bodyPr>
          <a:lstStyle/>
          <a:p>
            <a:r>
              <a:rPr lang="nb-NO" b="1" dirty="0" err="1">
                <a:solidFill>
                  <a:schemeClr val="accent1"/>
                </a:solidFill>
                <a:latin typeface="Helvetica Neue" charset="0"/>
                <a:ea typeface="Helvetica Neue" charset="0"/>
                <a:cs typeface="Helvetica Neue" charset="0"/>
              </a:rPr>
              <a:t>Visualizzazioni </a:t>
            </a:r>
            <a:r>
              <a:rPr lang="nb-NO" b="1" dirty="0">
                <a:solidFill>
                  <a:schemeClr val="accent1"/>
                </a:solidFill>
                <a:latin typeface="Helvetica Neue" charset="0"/>
                <a:ea typeface="Helvetica Neue" charset="0"/>
                <a:cs typeface="Helvetica Neue" charset="0"/>
              </a:rPr>
              <a:t>nella </a:t>
            </a:r>
            <a:r>
              <a:rPr lang="nb-NO" b="1" dirty="0" err="1">
                <a:solidFill>
                  <a:schemeClr val="accent1"/>
                </a:solidFill>
                <a:latin typeface="Helvetica Neue" charset="0"/>
                <a:ea typeface="Helvetica Neue" charset="0"/>
                <a:cs typeface="Helvetica Neue" charset="0"/>
              </a:rPr>
              <a:t>condizione</a:t>
            </a:r>
            <a:r>
              <a:rPr lang="nb-NO" b="1" dirty="0">
                <a:solidFill>
                  <a:schemeClr val="accent1"/>
                </a:solidFill>
                <a:latin typeface="Helvetica Neue" charset="0"/>
                <a:ea typeface="Helvetica Neue" charset="0"/>
                <a:cs typeface="Helvetica Neue" charset="0"/>
              </a:rPr>
              <a:t> Arkime (2D)</a:t>
            </a:r>
            <a:endParaRPr lang="nb-NO" b="1" dirty="0">
              <a:solidFill>
                <a:schemeClr val="accent1"/>
              </a:solidFill>
              <a:latin typeface="Helvetica Neue" charset="0"/>
              <a:ea typeface="Helvetica Neue" charset="0"/>
              <a:cs typeface="Helvetica Neue" charset="0"/>
            </a:endParaRP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n-US" sz="2160" dirty="0">
                <a:solidFill>
                  <a:prstClr val="white"/>
                </a:solidFill>
                <a:latin typeface="Arial" charset="0"/>
                <a:ea typeface="Arial" charset="0"/>
                <a:cs typeface="Arial" charset="0"/>
              </a:rPr>
              <a:t>Tutto il testo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Uno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Due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Tre</a:t>
            </a:r>
          </a:p>
        </p:txBody>
      </p:sp>
      <p:grpSp>
        <p:nvGrpSpPr>
          <p:cNvPr id="9" name="Gruppe 8"/>
          <p:cNvGrpSpPr/>
          <p:nvPr/>
        </p:nvGrpSpPr>
        <p:grpSpPr>
          <a:xfrm>
            <a:off x="192676" y="2096219"/>
            <a:ext cx="5848986" cy="3755650"/>
            <a:chOff x="140708" y="1900270"/>
            <a:chExt cx="4874155" cy="3129708"/>
          </a:xfrm>
        </p:grpSpPr>
        <p:pic>
          <p:nvPicPr>
            <p:cNvPr id="5" name="Bild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563" y="1910102"/>
              <a:ext cx="4834636" cy="3106734"/>
            </a:xfrm>
            <a:prstGeom prst="rect">
              <a:avLst/>
            </a:prstGeom>
          </p:spPr>
        </p:pic>
        <p:sp>
          <p:nvSpPr>
            <p:cNvPr id="8" name="Ramme 7"/>
            <p:cNvSpPr/>
            <p:nvPr/>
          </p:nvSpPr>
          <p:spPr>
            <a:xfrm>
              <a:off x="140708" y="1900270"/>
              <a:ext cx="4874155" cy="3129708"/>
            </a:xfrm>
            <a:prstGeom prst="frame">
              <a:avLst>
                <a:gd name="adj1" fmla="val 60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black"/>
                </a:solidFill>
                <a:latin typeface="Calibri" panose="020F0502020204030204"/>
              </a:endParaRPr>
            </a:p>
          </p:txBody>
        </p:sp>
      </p:grpSp>
      <p:sp>
        <p:nvSpPr>
          <p:cNvPr id="18" name="TextBox 10">
            <a:extLst>
              <a:ext uri="{FF2B5EF4-FFF2-40B4-BE49-F238E27FC236}">
                <a16:creationId xmlns:a16="http://schemas.microsoft.com/office/drawing/2014/main" id="{3F10889E-77CE-4808-ABA1-298F09A9637B}"/>
              </a:ext>
            </a:extLst>
          </p:cNvPr>
          <p:cNvSpPr txBox="1"/>
          <p:nvPr/>
        </p:nvSpPr>
        <p:spPr>
          <a:xfrm>
            <a:off x="192676" y="5863667"/>
            <a:ext cx="3082159" cy="350865"/>
          </a:xfrm>
          <a:prstGeom prst="rect">
            <a:avLst/>
          </a:prstGeom>
          <a:noFill/>
        </p:spPr>
        <p:txBody>
          <a:bodyPr wrap="square" rtlCol="0">
            <a:spAutoFit/>
          </a:bodyPr>
          <a:lstStyle/>
          <a:p>
            <a:pPr defTabSz="1097280" eaLnBrk="0" fontAlgn="base" hangingPunct="0">
              <a:spcBef>
                <a:spcPct val="0"/>
              </a:spcBef>
              <a:spcAft>
                <a:spcPct val="0"/>
              </a:spcAft>
            </a:pPr>
            <a:r>
              <a:rPr lang="nb-NO" sz="1680" dirty="0" err="1">
                <a:solidFill>
                  <a:prstClr val="black"/>
                </a:solidFill>
                <a:latin typeface="Arial" charset="0"/>
                <a:ea typeface="Arial" charset="0"/>
                <a:cs typeface="Arial" charset="0"/>
              </a:rPr>
              <a:t>Schemi</a:t>
            </a:r>
            <a:r>
              <a:rPr lang="nb-NO" sz="1680" dirty="0">
                <a:solidFill>
                  <a:prstClr val="black"/>
                </a:solidFill>
                <a:latin typeface="Arial" charset="0"/>
                <a:ea typeface="Arial" charset="0"/>
                <a:cs typeface="Arial" charset="0"/>
              </a:rPr>
              <a:t> 2D </a:t>
            </a:r>
            <a:r>
              <a:rPr lang="nb-NO" sz="1680" dirty="0" err="1">
                <a:solidFill>
                  <a:prstClr val="black"/>
                </a:solidFill>
                <a:latin typeface="Arial" charset="0"/>
                <a:ea typeface="Arial" charset="0"/>
                <a:cs typeface="Arial" charset="0"/>
              </a:rPr>
              <a:t>su </a:t>
            </a:r>
            <a:r>
              <a:rPr lang="nb-NO" sz="1680" dirty="0" err="1">
                <a:solidFill>
                  <a:prstClr val="black"/>
                </a:solidFill>
                <a:latin typeface="Arial" charset="0"/>
                <a:ea typeface="Arial" charset="0"/>
                <a:cs typeface="Arial" charset="0"/>
              </a:rPr>
              <a:t>carta</a:t>
            </a:r>
            <a:endParaRPr lang="nb-NO" sz="1680" dirty="0">
              <a:solidFill>
                <a:prstClr val="black"/>
              </a:solidFill>
              <a:latin typeface="Arial" charset="0"/>
              <a:ea typeface="Arial" charset="0"/>
              <a:cs typeface="Arial" charset="0"/>
            </a:endParaRPr>
          </a:p>
        </p:txBody>
      </p:sp>
      <p:sp>
        <p:nvSpPr>
          <p:cNvPr id="23" name="TextBox 10">
            <a:extLst>
              <a:ext uri="{FF2B5EF4-FFF2-40B4-BE49-F238E27FC236}">
                <a16:creationId xmlns:a16="http://schemas.microsoft.com/office/drawing/2014/main" id="{3F10889E-77CE-4808-ABA1-298F09A9637B}"/>
              </a:ext>
            </a:extLst>
          </p:cNvPr>
          <p:cNvSpPr txBox="1"/>
          <p:nvPr/>
        </p:nvSpPr>
        <p:spPr>
          <a:xfrm>
            <a:off x="10058400" y="6772787"/>
            <a:ext cx="4398677" cy="350865"/>
          </a:xfrm>
          <a:prstGeom prst="rect">
            <a:avLst/>
          </a:prstGeom>
          <a:noFill/>
        </p:spPr>
        <p:txBody>
          <a:bodyPr wrap="square" rtlCol="0">
            <a:spAutoFit/>
          </a:bodyPr>
          <a:lstStyle/>
          <a:p>
            <a:pPr defTabSz="1097280" eaLnBrk="0" fontAlgn="base" hangingPunct="0">
              <a:spcBef>
                <a:spcPct val="0"/>
              </a:spcBef>
              <a:spcAft>
                <a:spcPct val="0"/>
              </a:spcAft>
            </a:pPr>
            <a:r>
              <a:rPr lang="nb-NO" sz="1680" dirty="0" err="1">
                <a:solidFill>
                  <a:prstClr val="black"/>
                </a:solidFill>
                <a:latin typeface="Arial" charset="0"/>
                <a:ea typeface="Arial" charset="0"/>
                <a:cs typeface="Arial" charset="0"/>
              </a:rPr>
              <a:t>Visualizzazione</a:t>
            </a:r>
            <a:r>
              <a:rPr lang="nb-NO" sz="1680" dirty="0">
                <a:solidFill>
                  <a:prstClr val="black"/>
                </a:solidFill>
                <a:latin typeface="Arial" charset="0"/>
                <a:ea typeface="Arial" charset="0"/>
                <a:cs typeface="Arial" charset="0"/>
              </a:rPr>
              <a:t> grafica </a:t>
            </a:r>
            <a:r>
              <a:rPr lang="nb-NO" sz="1680" dirty="0">
                <a:solidFill>
                  <a:prstClr val="black"/>
                </a:solidFill>
                <a:latin typeface="Arial" charset="0"/>
                <a:ea typeface="Arial" charset="0"/>
                <a:cs typeface="Arial" charset="0"/>
              </a:rPr>
              <a:t>della </a:t>
            </a:r>
            <a:r>
              <a:rPr lang="nb-NO" sz="1680" dirty="0" err="1">
                <a:solidFill>
                  <a:prstClr val="black"/>
                </a:solidFill>
                <a:latin typeface="Arial" charset="0"/>
                <a:ea typeface="Arial" charset="0"/>
                <a:cs typeface="Arial" charset="0"/>
              </a:rPr>
              <a:t>rete </a:t>
            </a:r>
            <a:r>
              <a:rPr lang="nb-NO" sz="1680" dirty="0">
                <a:solidFill>
                  <a:prstClr val="black"/>
                </a:solidFill>
                <a:latin typeface="Arial" charset="0"/>
                <a:ea typeface="Arial" charset="0"/>
                <a:cs typeface="Arial" charset="0"/>
              </a:rPr>
              <a:t>nel software Arkime</a:t>
            </a:r>
          </a:p>
        </p:txBody>
      </p:sp>
      <p:grpSp>
        <p:nvGrpSpPr>
          <p:cNvPr id="27" name="Gruppe 26"/>
          <p:cNvGrpSpPr/>
          <p:nvPr/>
        </p:nvGrpSpPr>
        <p:grpSpPr>
          <a:xfrm>
            <a:off x="11308080" y="3370863"/>
            <a:ext cx="4610959" cy="504360"/>
            <a:chOff x="9423400" y="2809050"/>
            <a:chExt cx="3842466" cy="420300"/>
          </a:xfrm>
        </p:grpSpPr>
        <p:cxnSp>
          <p:nvCxnSpPr>
            <p:cNvPr id="17" name="Rett pil 16"/>
            <p:cNvCxnSpPr/>
            <p:nvPr/>
          </p:nvCxnSpPr>
          <p:spPr>
            <a:xfrm flipH="1" flipV="1">
              <a:off x="9423400" y="2809050"/>
              <a:ext cx="711200" cy="2954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10">
              <a:extLst>
                <a:ext uri="{FF2B5EF4-FFF2-40B4-BE49-F238E27FC236}">
                  <a16:creationId xmlns:a16="http://schemas.microsoft.com/office/drawing/2014/main" id="{3F10889E-77CE-4808-ABA1-298F09A9637B}"/>
                </a:ext>
              </a:extLst>
            </p:cNvPr>
            <p:cNvSpPr txBox="1"/>
            <p:nvPr/>
          </p:nvSpPr>
          <p:spPr>
            <a:xfrm>
              <a:off x="10064152" y="2936962"/>
              <a:ext cx="3201714" cy="292388"/>
            </a:xfrm>
            <a:prstGeom prst="rect">
              <a:avLst/>
            </a:prstGeom>
            <a:noFill/>
          </p:spPr>
          <p:txBody>
            <a:bodyPr wrap="square" rtlCol="0">
              <a:spAutoFit/>
            </a:bodyPr>
            <a:lstStyle/>
            <a:p>
              <a:pPr defTabSz="1097280" eaLnBrk="0" fontAlgn="base" hangingPunct="0">
                <a:spcBef>
                  <a:spcPct val="0"/>
                </a:spcBef>
                <a:spcAft>
                  <a:spcPct val="0"/>
                </a:spcAft>
              </a:pPr>
              <a:r>
                <a:rPr lang="nb-NO" sz="1680" dirty="0">
                  <a:solidFill>
                    <a:prstClr val="black"/>
                  </a:solidFill>
                  <a:latin typeface="Arial" charset="0"/>
                  <a:ea typeface="Arial" charset="0"/>
                  <a:cs typeface="Arial" charset="0"/>
                </a:rPr>
                <a:t>Nodo = </a:t>
              </a:r>
              <a:r>
                <a:rPr lang="en-US" sz="1680" dirty="0">
                  <a:solidFill>
                    <a:prstClr val="black"/>
                  </a:solidFill>
                  <a:latin typeface="Arial" charset="0"/>
                  <a:ea typeface="Arial" charset="0"/>
                  <a:cs typeface="Arial" charset="0"/>
                </a:rPr>
                <a:t>host/indirizzo</a:t>
              </a:r>
              <a:r>
                <a:rPr lang="nb-NO" sz="1680" dirty="0">
                  <a:solidFill>
                    <a:prstClr val="black"/>
                  </a:solidFill>
                  <a:latin typeface="Arial" charset="0"/>
                  <a:ea typeface="Arial" charset="0"/>
                  <a:cs typeface="Arial" charset="0"/>
                </a:rPr>
                <a:t> IP</a:t>
              </a:r>
            </a:p>
          </p:txBody>
        </p:sp>
      </p:grpSp>
      <p:grpSp>
        <p:nvGrpSpPr>
          <p:cNvPr id="29" name="Gruppe 28"/>
          <p:cNvGrpSpPr/>
          <p:nvPr/>
        </p:nvGrpSpPr>
        <p:grpSpPr>
          <a:xfrm>
            <a:off x="8318647" y="2018628"/>
            <a:ext cx="2256822" cy="1197012"/>
            <a:chOff x="6932205" y="1682190"/>
            <a:chExt cx="1880685" cy="997510"/>
          </a:xfrm>
        </p:grpSpPr>
        <p:cxnSp>
          <p:nvCxnSpPr>
            <p:cNvPr id="24" name="Rett pil 23"/>
            <p:cNvCxnSpPr>
              <a:stCxn id="25" idx="2"/>
            </p:cNvCxnSpPr>
            <p:nvPr/>
          </p:nvCxnSpPr>
          <p:spPr>
            <a:xfrm>
              <a:off x="7872548" y="2190022"/>
              <a:ext cx="760749" cy="4896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10">
              <a:extLst>
                <a:ext uri="{FF2B5EF4-FFF2-40B4-BE49-F238E27FC236}">
                  <a16:creationId xmlns:a16="http://schemas.microsoft.com/office/drawing/2014/main" id="{3F10889E-77CE-4808-ABA1-298F09A9637B}"/>
                </a:ext>
              </a:extLst>
            </p:cNvPr>
            <p:cNvSpPr txBox="1"/>
            <p:nvPr/>
          </p:nvSpPr>
          <p:spPr>
            <a:xfrm>
              <a:off x="6932205" y="1682190"/>
              <a:ext cx="1880685" cy="507832"/>
            </a:xfrm>
            <a:prstGeom prst="rect">
              <a:avLst/>
            </a:prstGeom>
            <a:noFill/>
          </p:spPr>
          <p:txBody>
            <a:bodyPr wrap="square" rtlCol="0">
              <a:spAutoFit/>
            </a:bodyPr>
            <a:lstStyle/>
            <a:p>
              <a:pPr defTabSz="1097280" eaLnBrk="0" fontAlgn="base" hangingPunct="0">
                <a:spcBef>
                  <a:spcPct val="0"/>
                </a:spcBef>
                <a:spcAft>
                  <a:spcPct val="0"/>
                </a:spcAft>
              </a:pPr>
              <a:r>
                <a:rPr lang="nb-NO" sz="1680" dirty="0">
                  <a:solidFill>
                    <a:prstClr val="black"/>
                  </a:solidFill>
                  <a:latin typeface="Arial" charset="0"/>
                  <a:ea typeface="Arial" charset="0"/>
                  <a:cs typeface="Arial" charset="0"/>
                </a:rPr>
                <a:t>Bordo: </a:t>
              </a:r>
              <a:r>
                <a:rPr lang="nb-NO" sz="1680" dirty="0" err="1">
                  <a:solidFill>
                    <a:prstClr val="black"/>
                  </a:solidFill>
                  <a:latin typeface="Arial" charset="0"/>
                  <a:ea typeface="Arial" charset="0"/>
                  <a:cs typeface="Arial" charset="0"/>
                </a:rPr>
                <a:t>connessione</a:t>
              </a:r>
              <a:endParaRPr lang="nb-NO" sz="1680"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nb-NO" sz="1680" dirty="0" err="1">
                  <a:solidFill>
                    <a:prstClr val="black"/>
                  </a:solidFill>
                  <a:latin typeface="Arial" charset="0"/>
                  <a:ea typeface="Arial" charset="0"/>
                  <a:cs typeface="Arial" charset="0"/>
                </a:rPr>
                <a:t>Larghezza</a:t>
              </a:r>
              <a:r>
                <a:rPr lang="nb-NO" sz="1680" dirty="0">
                  <a:solidFill>
                    <a:prstClr val="black"/>
                  </a:solidFill>
                  <a:latin typeface="Arial" charset="0"/>
                  <a:ea typeface="Arial" charset="0"/>
                  <a:cs typeface="Arial" charset="0"/>
                </a:rPr>
                <a:t> del bordo </a:t>
              </a:r>
              <a:r>
                <a:rPr lang="nb-NO" sz="1680" dirty="0">
                  <a:solidFill>
                    <a:prstClr val="black"/>
                  </a:solidFill>
                  <a:latin typeface="Arial" charset="0"/>
                  <a:ea typeface="Arial" charset="0"/>
                  <a:cs typeface="Arial" charset="0"/>
                </a:rPr>
                <a:t>= </a:t>
              </a:r>
              <a:r>
                <a:rPr lang="nb-NO" sz="1680" dirty="0" err="1">
                  <a:solidFill>
                    <a:prstClr val="black"/>
                  </a:solidFill>
                  <a:latin typeface="Arial" charset="0"/>
                  <a:ea typeface="Arial" charset="0"/>
                  <a:cs typeface="Arial" charset="0"/>
                </a:rPr>
                <a:t>traffico</a:t>
              </a:r>
              <a:r>
                <a:rPr lang="nb-NO" sz="1680" dirty="0">
                  <a:solidFill>
                    <a:prstClr val="black"/>
                  </a:solidFill>
                  <a:latin typeface="Arial" charset="0"/>
                  <a:ea typeface="Arial" charset="0"/>
                  <a:cs typeface="Arial" charset="0"/>
                </a:rPr>
                <a:t> </a:t>
              </a:r>
              <a:endParaRPr lang="en-US" sz="1680" dirty="0">
                <a:solidFill>
                  <a:prstClr val="black"/>
                </a:solidFill>
                <a:latin typeface="Arial" charset="0"/>
                <a:ea typeface="Arial" charset="0"/>
                <a:cs typeface="Arial" charset="0"/>
              </a:endParaRPr>
            </a:p>
          </p:txBody>
        </p:sp>
      </p:grpSp>
      <p:sp>
        <p:nvSpPr>
          <p:cNvPr id="30" name="TextBox 10">
            <a:extLst>
              <a:ext uri="{FF2B5EF4-FFF2-40B4-BE49-F238E27FC236}">
                <a16:creationId xmlns:a16="http://schemas.microsoft.com/office/drawing/2014/main" id="{3F10889E-77CE-4808-ABA1-298F09A9637B}"/>
              </a:ext>
            </a:extLst>
          </p:cNvPr>
          <p:cNvSpPr txBox="1"/>
          <p:nvPr/>
        </p:nvSpPr>
        <p:spPr>
          <a:xfrm>
            <a:off x="2156936" y="6670085"/>
            <a:ext cx="6629400" cy="609398"/>
          </a:xfrm>
          <a:prstGeom prst="rect">
            <a:avLst/>
          </a:prstGeom>
          <a:noFill/>
        </p:spPr>
        <p:txBody>
          <a:bodyPr wrap="square" rtlCol="0">
            <a:spAutoFit/>
          </a:bodyPr>
          <a:lstStyle/>
          <a:p>
            <a:pPr marL="342900" indent="-342900" defTabSz="1097280" eaLnBrk="0" fontAlgn="base" hangingPunct="0">
              <a:spcBef>
                <a:spcPct val="0"/>
              </a:spcBef>
              <a:spcAft>
                <a:spcPct val="0"/>
              </a:spcAft>
              <a:buFont typeface="Arial" charset="0"/>
              <a:buChar char="•"/>
            </a:pPr>
            <a:r>
              <a:rPr lang="nb-NO" sz="1680" dirty="0" err="1">
                <a:solidFill>
                  <a:prstClr val="black"/>
                </a:solidFill>
                <a:latin typeface="Arial" charset="0"/>
                <a:ea typeface="Arial" charset="0"/>
                <a:cs typeface="Arial" charset="0"/>
              </a:rPr>
              <a:t>Clicca </a:t>
            </a:r>
            <a:r>
              <a:rPr lang="nb-NO" sz="1680" dirty="0">
                <a:solidFill>
                  <a:prstClr val="black"/>
                </a:solidFill>
                <a:latin typeface="Arial" charset="0"/>
                <a:ea typeface="Arial" charset="0"/>
                <a:cs typeface="Arial" charset="0"/>
              </a:rPr>
              <a:t>sul nodo per </a:t>
            </a:r>
            <a:r>
              <a:rPr lang="nb-NO" sz="1680" dirty="0" err="1">
                <a:solidFill>
                  <a:prstClr val="black"/>
                </a:solidFill>
                <a:latin typeface="Arial" charset="0"/>
                <a:ea typeface="Arial" charset="0"/>
                <a:cs typeface="Arial" charset="0"/>
              </a:rPr>
              <a:t>vedere </a:t>
            </a:r>
            <a:r>
              <a:rPr lang="nb-NO" sz="1680" dirty="0" err="1">
                <a:solidFill>
                  <a:prstClr val="black"/>
                </a:solidFill>
                <a:latin typeface="Arial" charset="0"/>
                <a:ea typeface="Arial" charset="0"/>
                <a:cs typeface="Arial" charset="0"/>
              </a:rPr>
              <a:t>le connessioni </a:t>
            </a:r>
            <a:r>
              <a:rPr lang="nb-NO" sz="1680" dirty="0" err="1">
                <a:solidFill>
                  <a:prstClr val="black"/>
                </a:solidFill>
                <a:latin typeface="Arial" charset="0"/>
                <a:ea typeface="Arial" charset="0"/>
                <a:cs typeface="Arial" charset="0"/>
              </a:rPr>
              <a:t>esclusive</a:t>
            </a:r>
            <a:endParaRPr lang="nb-NO" sz="168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nb-NO" sz="1680" dirty="0">
                <a:solidFill>
                  <a:prstClr val="black"/>
                </a:solidFill>
                <a:latin typeface="Arial" charset="0"/>
                <a:ea typeface="Arial" charset="0"/>
                <a:cs typeface="Arial" charset="0"/>
              </a:rPr>
              <a:t>Passa il mouse sul </a:t>
            </a:r>
            <a:r>
              <a:rPr lang="nb-NO" sz="1680" dirty="0" err="1">
                <a:solidFill>
                  <a:prstClr val="black"/>
                </a:solidFill>
                <a:latin typeface="Arial" charset="0"/>
                <a:ea typeface="Arial" charset="0"/>
                <a:cs typeface="Arial" charset="0"/>
              </a:rPr>
              <a:t>bordo </a:t>
            </a:r>
            <a:r>
              <a:rPr lang="nb-NO" sz="1680" dirty="0">
                <a:solidFill>
                  <a:prstClr val="black"/>
                </a:solidFill>
                <a:latin typeface="Arial" charset="0"/>
                <a:ea typeface="Arial" charset="0"/>
                <a:cs typeface="Arial" charset="0"/>
              </a:rPr>
              <a:t>per </a:t>
            </a:r>
            <a:r>
              <a:rPr lang="nb-NO" sz="1680" dirty="0" err="1">
                <a:solidFill>
                  <a:prstClr val="black"/>
                </a:solidFill>
                <a:latin typeface="Arial" charset="0"/>
                <a:ea typeface="Arial" charset="0"/>
                <a:cs typeface="Arial" charset="0"/>
              </a:rPr>
              <a:t>visualizzare </a:t>
            </a:r>
            <a:r>
              <a:rPr lang="nb-NO" sz="1680" dirty="0" err="1">
                <a:solidFill>
                  <a:prstClr val="black"/>
                </a:solidFill>
                <a:latin typeface="Arial" charset="0"/>
                <a:ea typeface="Arial" charset="0"/>
                <a:cs typeface="Arial" charset="0"/>
              </a:rPr>
              <a:t>le statistiche </a:t>
            </a:r>
            <a:r>
              <a:rPr lang="nb-NO" sz="1680" dirty="0" err="1">
                <a:solidFill>
                  <a:prstClr val="black"/>
                </a:solidFill>
                <a:latin typeface="Arial" charset="0"/>
                <a:ea typeface="Arial" charset="0"/>
                <a:cs typeface="Arial" charset="0"/>
              </a:rPr>
              <a:t>sul traffico </a:t>
            </a:r>
            <a:r>
              <a:rPr lang="nb-NO" sz="1680" dirty="0">
                <a:solidFill>
                  <a:prstClr val="black"/>
                </a:solidFill>
                <a:latin typeface="Arial" charset="0"/>
                <a:ea typeface="Arial" charset="0"/>
                <a:cs typeface="Arial" charset="0"/>
              </a:rPr>
              <a:t>(ad es. 9000 sessioni)</a:t>
            </a:r>
          </a:p>
        </p:txBody>
      </p:sp>
    </p:spTree>
    <p:extLst>
      <p:ext uri="{BB962C8B-B14F-4D97-AF65-F5344CB8AC3E}">
        <p14:creationId xmlns:p14="http://schemas.microsoft.com/office/powerpoint/2010/main" val="160410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192676" y="162629"/>
            <a:ext cx="14157581" cy="1093686"/>
          </a:xfrm>
        </p:spPr>
        <p:txBody>
          <a:bodyPr>
            <a:noAutofit/>
          </a:bodyPr>
          <a:lstStyle/>
          <a:p>
            <a:r>
              <a:rPr lang="nb-NO" b="1" dirty="0" err="1">
                <a:solidFill>
                  <a:schemeClr val="accent1"/>
                </a:solidFill>
                <a:latin typeface="Helvetica Neue" charset="0"/>
                <a:ea typeface="Helvetica Neue" charset="0"/>
                <a:cs typeface="Helvetica Neue" charset="0"/>
              </a:rPr>
              <a:t>Visualizzazioni </a:t>
            </a:r>
            <a:r>
              <a:rPr lang="nb-NO" b="1" dirty="0" err="1">
                <a:solidFill>
                  <a:schemeClr val="accent1"/>
                </a:solidFill>
                <a:latin typeface="Helvetica Neue" charset="0"/>
                <a:ea typeface="Helvetica Neue" charset="0"/>
                <a:cs typeface="Helvetica Neue" charset="0"/>
              </a:rPr>
              <a:t>nella </a:t>
            </a:r>
            <a:r>
              <a:rPr lang="nb-NO" b="1" dirty="0" err="1">
                <a:solidFill>
                  <a:schemeClr val="accent1"/>
                </a:solidFill>
                <a:latin typeface="Helvetica Neue" charset="0"/>
                <a:ea typeface="Helvetica Neue" charset="0"/>
                <a:cs typeface="Helvetica Neue" charset="0"/>
              </a:rPr>
              <a:t>condizione</a:t>
            </a:r>
            <a:r>
              <a:rPr lang="nb-NO" b="1" dirty="0">
                <a:solidFill>
                  <a:schemeClr val="accent1"/>
                </a:solidFill>
                <a:latin typeface="Helvetica Neue" charset="0"/>
                <a:ea typeface="Helvetica Neue" charset="0"/>
                <a:cs typeface="Helvetica Neue" charset="0"/>
              </a:rPr>
              <a:t> VDE (3D)</a:t>
            </a:r>
            <a:endParaRPr lang="nb-NO" b="1" dirty="0">
              <a:solidFill>
                <a:schemeClr val="accent1"/>
              </a:solidFill>
              <a:latin typeface="Helvetica Neue" charset="0"/>
              <a:ea typeface="Helvetica Neue" charset="0"/>
              <a:cs typeface="Helvetica Neue" charset="0"/>
            </a:endParaRP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n-US" sz="2160" dirty="0">
                <a:solidFill>
                  <a:prstClr val="white"/>
                </a:solidFill>
                <a:latin typeface="Arial" charset="0"/>
                <a:ea typeface="Arial" charset="0"/>
                <a:cs typeface="Arial" charset="0"/>
              </a:rPr>
              <a:t>Tutto il testo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Uno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Due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Tre</a:t>
            </a:r>
          </a:p>
        </p:txBody>
      </p:sp>
      <p:pic>
        <p:nvPicPr>
          <p:cNvPr id="3" name="Bild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0679" y="1559404"/>
            <a:ext cx="8530442" cy="4707294"/>
          </a:xfrm>
          <a:prstGeom prst="rect">
            <a:avLst/>
          </a:prstGeom>
        </p:spPr>
      </p:pic>
      <p:grpSp>
        <p:nvGrpSpPr>
          <p:cNvPr id="9" name="Gruppe 8"/>
          <p:cNvGrpSpPr/>
          <p:nvPr/>
        </p:nvGrpSpPr>
        <p:grpSpPr>
          <a:xfrm>
            <a:off x="9409372" y="1559404"/>
            <a:ext cx="4751850" cy="4729573"/>
            <a:chOff x="7841143" y="1299503"/>
            <a:chExt cx="3959875" cy="3941311"/>
          </a:xfrm>
        </p:grpSpPr>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1143" y="1299503"/>
              <a:ext cx="3959875" cy="3941311"/>
            </a:xfrm>
            <a:prstGeom prst="rect">
              <a:avLst/>
            </a:prstGeom>
          </p:spPr>
        </p:pic>
        <p:sp>
          <p:nvSpPr>
            <p:cNvPr id="7" name="Kube 6"/>
            <p:cNvSpPr/>
            <p:nvPr/>
          </p:nvSpPr>
          <p:spPr>
            <a:xfrm>
              <a:off x="9073147" y="3564466"/>
              <a:ext cx="292770" cy="232921"/>
            </a:xfrm>
            <a:prstGeom prst="cube">
              <a:avLst/>
            </a:prstGeom>
            <a:solidFill>
              <a:schemeClr val="bg1">
                <a:alpha val="78000"/>
              </a:schemeClr>
            </a:solidFill>
            <a:ln>
              <a:solidFill>
                <a:schemeClr val="bg1">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grpSp>
      <p:sp>
        <p:nvSpPr>
          <p:cNvPr id="18" name="TextBox 10">
            <a:extLst>
              <a:ext uri="{FF2B5EF4-FFF2-40B4-BE49-F238E27FC236}">
                <a16:creationId xmlns:a16="http://schemas.microsoft.com/office/drawing/2014/main" id="{3F10889E-77CE-4808-ABA1-298F09A9637B}"/>
              </a:ext>
            </a:extLst>
          </p:cNvPr>
          <p:cNvSpPr txBox="1"/>
          <p:nvPr/>
        </p:nvSpPr>
        <p:spPr>
          <a:xfrm>
            <a:off x="430678" y="6278908"/>
            <a:ext cx="7722722" cy="867930"/>
          </a:xfrm>
          <a:prstGeom prst="rect">
            <a:avLst/>
          </a:prstGeom>
          <a:noFill/>
        </p:spPr>
        <p:txBody>
          <a:bodyPr wrap="square" rtlCol="0">
            <a:spAutoFit/>
          </a:bodyPr>
          <a:lstStyle/>
          <a:p>
            <a:pPr defTabSz="1097280" eaLnBrk="0" fontAlgn="base" hangingPunct="0">
              <a:spcBef>
                <a:spcPct val="0"/>
              </a:spcBef>
              <a:spcAft>
                <a:spcPct val="0"/>
              </a:spcAft>
            </a:pPr>
            <a:r>
              <a:rPr lang="nb-NO" sz="1680" dirty="0" err="1">
                <a:solidFill>
                  <a:prstClr val="black"/>
                </a:solidFill>
                <a:latin typeface="Arial" charset="0"/>
                <a:ea typeface="Arial" charset="0"/>
                <a:cs typeface="Arial" charset="0"/>
              </a:rPr>
              <a:t>Panoramica </a:t>
            </a:r>
            <a:r>
              <a:rPr lang="nb-NO" sz="1680" dirty="0">
                <a:solidFill>
                  <a:prstClr val="black"/>
                </a:solidFill>
                <a:latin typeface="Arial" charset="0"/>
                <a:ea typeface="Arial" charset="0"/>
                <a:cs typeface="Arial" charset="0"/>
              </a:rPr>
              <a:t>della </a:t>
            </a:r>
            <a:r>
              <a:rPr lang="nb-NO" sz="1680" dirty="0" err="1">
                <a:solidFill>
                  <a:prstClr val="black"/>
                </a:solidFill>
                <a:latin typeface="Arial" charset="0"/>
                <a:ea typeface="Arial" charset="0"/>
                <a:cs typeface="Arial" charset="0"/>
              </a:rPr>
              <a:t>rete </a:t>
            </a:r>
            <a:r>
              <a:rPr lang="nb-NO" sz="1680" dirty="0">
                <a:solidFill>
                  <a:prstClr val="black"/>
                </a:solidFill>
                <a:latin typeface="Arial" charset="0"/>
                <a:ea typeface="Arial" charset="0"/>
                <a:cs typeface="Arial" charset="0"/>
              </a:rPr>
              <a:t>in VDE, </a:t>
            </a:r>
            <a:r>
              <a:rPr lang="nb-NO" sz="1680" dirty="0" err="1">
                <a:solidFill>
                  <a:prstClr val="black"/>
                </a:solidFill>
                <a:latin typeface="Arial" charset="0"/>
                <a:ea typeface="Arial" charset="0"/>
                <a:cs typeface="Arial" charset="0"/>
              </a:rPr>
              <a:t>visualizzata </a:t>
            </a:r>
            <a:r>
              <a:rPr lang="nb-NO" sz="1680" dirty="0">
                <a:solidFill>
                  <a:prstClr val="black"/>
                </a:solidFill>
                <a:latin typeface="Arial" charset="0"/>
                <a:ea typeface="Arial" charset="0"/>
                <a:cs typeface="Arial" charset="0"/>
              </a:rPr>
              <a:t>in </a:t>
            </a:r>
            <a:r>
              <a:rPr lang="nb-NO" sz="1680" dirty="0" err="1">
                <a:solidFill>
                  <a:prstClr val="black"/>
                </a:solidFill>
                <a:latin typeface="Arial" charset="0"/>
                <a:ea typeface="Arial" charset="0"/>
                <a:cs typeface="Arial" charset="0"/>
              </a:rPr>
              <a:t>realtà </a:t>
            </a:r>
            <a:r>
              <a:rPr lang="nb-NO" sz="1680" dirty="0" err="1">
                <a:solidFill>
                  <a:prstClr val="black"/>
                </a:solidFill>
                <a:latin typeface="Arial" charset="0"/>
                <a:ea typeface="Arial" charset="0"/>
                <a:cs typeface="Arial" charset="0"/>
              </a:rPr>
              <a:t>mista </a:t>
            </a:r>
            <a:r>
              <a:rPr lang="nb-NO" sz="1680" dirty="0">
                <a:solidFill>
                  <a:prstClr val="black"/>
                </a:solidFill>
                <a:latin typeface="Arial" charset="0"/>
                <a:ea typeface="Arial" charset="0"/>
                <a:cs typeface="Arial" charset="0"/>
              </a:rPr>
              <a:t>con </a:t>
            </a:r>
            <a:r>
              <a:rPr lang="nb-NO" sz="1680" dirty="0" err="1">
                <a:solidFill>
                  <a:prstClr val="black"/>
                </a:solidFill>
                <a:latin typeface="Arial" charset="0"/>
                <a:ea typeface="Arial" charset="0"/>
                <a:cs typeface="Arial" charset="0"/>
              </a:rPr>
              <a:t>HoloLens</a:t>
            </a:r>
            <a:r>
              <a:rPr lang="nb-NO" sz="1680" dirty="0">
                <a:solidFill>
                  <a:prstClr val="black"/>
                </a:solidFill>
                <a:latin typeface="Arial" charset="0"/>
                <a:ea typeface="Arial" charset="0"/>
                <a:cs typeface="Arial" charset="0"/>
              </a:rPr>
              <a:t> 2</a:t>
            </a:r>
          </a:p>
          <a:p>
            <a:pPr marL="342900" indent="-342900" defTabSz="1097280" eaLnBrk="0" fontAlgn="base" hangingPunct="0">
              <a:spcBef>
                <a:spcPct val="0"/>
              </a:spcBef>
              <a:spcAft>
                <a:spcPct val="0"/>
              </a:spcAft>
              <a:buFont typeface="Arial" charset="0"/>
              <a:buChar char="•"/>
            </a:pPr>
            <a:r>
              <a:rPr lang="nb-NO" sz="1680" dirty="0">
                <a:solidFill>
                  <a:prstClr val="black"/>
                </a:solidFill>
                <a:latin typeface="Arial" charset="0"/>
                <a:ea typeface="Arial" charset="0"/>
                <a:cs typeface="Arial" charset="0"/>
              </a:rPr>
              <a:t>Riquadro = nodo/host. </a:t>
            </a:r>
            <a:r>
              <a:rPr lang="nb-NO" sz="1680" dirty="0" err="1">
                <a:solidFill>
                  <a:prstClr val="black"/>
                </a:solidFill>
                <a:latin typeface="Arial" charset="0"/>
                <a:ea typeface="Arial" charset="0"/>
                <a:cs typeface="Arial" charset="0"/>
              </a:rPr>
              <a:t>Può </a:t>
            </a:r>
            <a:r>
              <a:rPr lang="nb-NO" sz="1680" dirty="0">
                <a:solidFill>
                  <a:prstClr val="black"/>
                </a:solidFill>
                <a:latin typeface="Arial" charset="0"/>
                <a:ea typeface="Arial" charset="0"/>
                <a:cs typeface="Arial" charset="0"/>
              </a:rPr>
              <a:t>essere </a:t>
            </a:r>
            <a:r>
              <a:rPr lang="nb-NO" sz="1680" dirty="0" err="1">
                <a:solidFill>
                  <a:prstClr val="black"/>
                </a:solidFill>
                <a:latin typeface="Arial" charset="0"/>
                <a:ea typeface="Arial" charset="0"/>
                <a:cs typeface="Arial" charset="0"/>
              </a:rPr>
              <a:t>pizzicato </a:t>
            </a:r>
            <a:r>
              <a:rPr lang="nb-NO" sz="1680" dirty="0">
                <a:solidFill>
                  <a:prstClr val="black"/>
                </a:solidFill>
                <a:latin typeface="Arial" charset="0"/>
                <a:ea typeface="Arial" charset="0"/>
                <a:cs typeface="Arial" charset="0"/>
              </a:rPr>
              <a:t>e </a:t>
            </a:r>
            <a:r>
              <a:rPr lang="nb-NO" sz="1680" dirty="0" err="1">
                <a:solidFill>
                  <a:prstClr val="black"/>
                </a:solidFill>
                <a:latin typeface="Arial" charset="0"/>
                <a:ea typeface="Arial" charset="0"/>
                <a:cs typeface="Arial" charset="0"/>
              </a:rPr>
              <a:t>sollevato </a:t>
            </a:r>
            <a:r>
              <a:rPr lang="nb-NO" sz="1680" dirty="0">
                <a:solidFill>
                  <a:prstClr val="black"/>
                </a:solidFill>
                <a:latin typeface="Arial" charset="0"/>
                <a:ea typeface="Arial" charset="0"/>
                <a:cs typeface="Arial" charset="0"/>
              </a:rPr>
              <a:t>per </a:t>
            </a:r>
            <a:r>
              <a:rPr lang="nb-NO" sz="1680" dirty="0" err="1">
                <a:solidFill>
                  <a:prstClr val="black"/>
                </a:solidFill>
                <a:latin typeface="Arial" charset="0"/>
                <a:ea typeface="Arial" charset="0"/>
                <a:cs typeface="Arial" charset="0"/>
              </a:rPr>
              <a:t>vedere </a:t>
            </a:r>
            <a:r>
              <a:rPr lang="nb-NO" sz="1680" dirty="0" err="1">
                <a:solidFill>
                  <a:prstClr val="black"/>
                </a:solidFill>
                <a:latin typeface="Arial" charset="0"/>
                <a:ea typeface="Arial" charset="0"/>
                <a:cs typeface="Arial" charset="0"/>
              </a:rPr>
              <a:t>meglio </a:t>
            </a:r>
            <a:r>
              <a:rPr lang="nb-NO" sz="1680" dirty="0" err="1">
                <a:solidFill>
                  <a:prstClr val="black"/>
                </a:solidFill>
                <a:latin typeface="Arial" charset="0"/>
                <a:ea typeface="Arial" charset="0"/>
                <a:cs typeface="Arial" charset="0"/>
              </a:rPr>
              <a:t>le connessioni</a:t>
            </a:r>
            <a:endParaRPr lang="nb-NO" sz="168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nb-NO" sz="1680" dirty="0">
                <a:solidFill>
                  <a:prstClr val="black"/>
                </a:solidFill>
                <a:latin typeface="Arial" charset="0"/>
                <a:ea typeface="Arial" charset="0"/>
                <a:cs typeface="Arial" charset="0"/>
              </a:rPr>
              <a:t>Bordo = </a:t>
            </a:r>
            <a:r>
              <a:rPr lang="nb-NO" sz="1680" dirty="0" err="1">
                <a:solidFill>
                  <a:prstClr val="black"/>
                </a:solidFill>
                <a:latin typeface="Arial" charset="0"/>
                <a:ea typeface="Arial" charset="0"/>
                <a:cs typeface="Arial" charset="0"/>
              </a:rPr>
              <a:t>connessione </a:t>
            </a:r>
            <a:r>
              <a:rPr lang="nb-NO" sz="1680" dirty="0" err="1">
                <a:solidFill>
                  <a:prstClr val="black"/>
                </a:solidFill>
                <a:latin typeface="Arial" charset="0"/>
                <a:ea typeface="Arial" charset="0"/>
                <a:cs typeface="Arial" charset="0"/>
              </a:rPr>
              <a:t>tra </a:t>
            </a:r>
            <a:r>
              <a:rPr lang="nb-NO" sz="1680" dirty="0">
                <a:solidFill>
                  <a:prstClr val="black"/>
                </a:solidFill>
                <a:latin typeface="Arial" charset="0"/>
                <a:ea typeface="Arial" charset="0"/>
                <a:cs typeface="Arial" charset="0"/>
              </a:rPr>
              <a:t>nodi, </a:t>
            </a:r>
            <a:r>
              <a:rPr lang="nb-NO" sz="1680" dirty="0" err="1">
                <a:solidFill>
                  <a:prstClr val="black"/>
                </a:solidFill>
                <a:latin typeface="Arial" charset="0"/>
                <a:ea typeface="Arial" charset="0"/>
                <a:cs typeface="Arial" charset="0"/>
              </a:rPr>
              <a:t>luminosità </a:t>
            </a:r>
            <a:r>
              <a:rPr lang="nb-NO" sz="1680" dirty="0">
                <a:solidFill>
                  <a:prstClr val="black"/>
                </a:solidFill>
                <a:latin typeface="Arial" charset="0"/>
                <a:ea typeface="Arial" charset="0"/>
                <a:cs typeface="Arial" charset="0"/>
              </a:rPr>
              <a:t>= </a:t>
            </a:r>
            <a:r>
              <a:rPr lang="nb-NO" sz="1680" dirty="0" err="1">
                <a:solidFill>
                  <a:prstClr val="black"/>
                </a:solidFill>
                <a:latin typeface="Arial" charset="0"/>
                <a:ea typeface="Arial" charset="0"/>
                <a:cs typeface="Arial" charset="0"/>
              </a:rPr>
              <a:t>traffico</a:t>
            </a:r>
            <a:endParaRPr lang="nb-NO" sz="1680" dirty="0">
              <a:solidFill>
                <a:prstClr val="black"/>
              </a:solidFill>
              <a:latin typeface="Arial" charset="0"/>
              <a:ea typeface="Arial" charset="0"/>
              <a:cs typeface="Arial" charset="0"/>
            </a:endParaRPr>
          </a:p>
        </p:txBody>
      </p:sp>
      <p:sp>
        <p:nvSpPr>
          <p:cNvPr id="22" name="TextBox 10">
            <a:extLst>
              <a:ext uri="{FF2B5EF4-FFF2-40B4-BE49-F238E27FC236}">
                <a16:creationId xmlns:a16="http://schemas.microsoft.com/office/drawing/2014/main" id="{3F10889E-77CE-4808-ABA1-298F09A9637B}"/>
              </a:ext>
            </a:extLst>
          </p:cNvPr>
          <p:cNvSpPr txBox="1"/>
          <p:nvPr/>
        </p:nvSpPr>
        <p:spPr>
          <a:xfrm>
            <a:off x="9409371" y="6296170"/>
            <a:ext cx="5339017" cy="350865"/>
          </a:xfrm>
          <a:prstGeom prst="rect">
            <a:avLst/>
          </a:prstGeom>
          <a:noFill/>
        </p:spPr>
        <p:txBody>
          <a:bodyPr wrap="square" rtlCol="0">
            <a:spAutoFit/>
          </a:bodyPr>
          <a:lstStyle/>
          <a:p>
            <a:pPr defTabSz="1097280" eaLnBrk="0" fontAlgn="base" hangingPunct="0">
              <a:spcBef>
                <a:spcPct val="0"/>
              </a:spcBef>
              <a:spcAft>
                <a:spcPct val="0"/>
              </a:spcAft>
            </a:pPr>
            <a:r>
              <a:rPr lang="nb-NO" sz="1680" dirty="0">
                <a:solidFill>
                  <a:prstClr val="black"/>
                </a:solidFill>
                <a:latin typeface="Arial" charset="0"/>
                <a:ea typeface="Arial" charset="0"/>
                <a:cs typeface="Arial" charset="0"/>
              </a:rPr>
              <a:t>Primo piano della </a:t>
            </a:r>
            <a:r>
              <a:rPr lang="nb-NO" sz="1680" dirty="0" err="1">
                <a:solidFill>
                  <a:prstClr val="black"/>
                </a:solidFill>
                <a:latin typeface="Arial" charset="0"/>
                <a:ea typeface="Arial" charset="0"/>
                <a:cs typeface="Arial" charset="0"/>
              </a:rPr>
              <a:t>meccanica </a:t>
            </a:r>
            <a:r>
              <a:rPr lang="nb-NO" sz="1680" dirty="0" err="1">
                <a:solidFill>
                  <a:prstClr val="black"/>
                </a:solidFill>
                <a:latin typeface="Arial" charset="0"/>
                <a:ea typeface="Arial" charset="0"/>
                <a:cs typeface="Arial" charset="0"/>
              </a:rPr>
              <a:t>utente </a:t>
            </a:r>
            <a:r>
              <a:rPr lang="nb-NO" sz="1680" dirty="0">
                <a:solidFill>
                  <a:prstClr val="black"/>
                </a:solidFill>
                <a:latin typeface="Arial" charset="0"/>
                <a:ea typeface="Arial" charset="0"/>
                <a:cs typeface="Arial" charset="0"/>
              </a:rPr>
              <a:t>in VDE </a:t>
            </a:r>
            <a:r>
              <a:rPr lang="nb-NO" sz="1080" i="1" dirty="0">
                <a:solidFill>
                  <a:prstClr val="white">
                    <a:lumMod val="65000"/>
                  </a:prstClr>
                </a:solidFill>
                <a:latin typeface="Calibri" pitchFamily="34" charset="0"/>
              </a:rPr>
              <a:t>Kullman &amp; Engel, 2022</a:t>
            </a:r>
            <a:endParaRPr lang="nb-NO" sz="1080" i="1" dirty="0">
              <a:solidFill>
                <a:prstClr val="white">
                  <a:lumMod val="65000"/>
                </a:prstClr>
              </a:solidFill>
              <a:latin typeface="Arial" charset="0"/>
              <a:ea typeface="Arial" charset="0"/>
              <a:cs typeface="Arial" charset="0"/>
            </a:endParaRPr>
          </a:p>
        </p:txBody>
      </p:sp>
      <p:sp>
        <p:nvSpPr>
          <p:cNvPr id="17" name="TekstSylinder 16"/>
          <p:cNvSpPr txBox="1"/>
          <p:nvPr/>
        </p:nvSpPr>
        <p:spPr>
          <a:xfrm>
            <a:off x="12890597" y="7227033"/>
            <a:ext cx="1539204" cy="313932"/>
          </a:xfrm>
          <a:prstGeom prst="rect">
            <a:avLst/>
          </a:prstGeom>
          <a:noFill/>
        </p:spPr>
        <p:txBody>
          <a:bodyPr wrap="none" rtlCol="0">
            <a:spAutoFit/>
          </a:bodyPr>
          <a:lstStyle/>
          <a:p>
            <a:pPr defTabSz="1097280" eaLnBrk="0" fontAlgn="base" hangingPunct="0">
              <a:spcBef>
                <a:spcPct val="0"/>
              </a:spcBef>
              <a:spcAft>
                <a:spcPct val="0"/>
              </a:spcAft>
            </a:pPr>
            <a:r>
              <a:rPr lang="en-US" sz="1440" i="1" dirty="0">
                <a:solidFill>
                  <a:prstClr val="black"/>
                </a:solidFill>
                <a:latin typeface="Helvetica Neue" charset="0"/>
                <a:ea typeface="Helvetica Neue" charset="0"/>
                <a:cs typeface="Helvetica Neue" charset="0"/>
              </a:rPr>
              <a:t>Kaur et al., 2018</a:t>
            </a:r>
            <a:endParaRPr lang="en-US" sz="2160" dirty="0">
              <a:solidFill>
                <a:prstClr val="black"/>
              </a:solidFill>
              <a:latin typeface="Calibri" pitchFamily="34" charset="0"/>
            </a:endParaRPr>
          </a:p>
        </p:txBody>
      </p:sp>
    </p:spTree>
    <p:extLst>
      <p:ext uri="{BB962C8B-B14F-4D97-AF65-F5344CB8AC3E}">
        <p14:creationId xmlns:p14="http://schemas.microsoft.com/office/powerpoint/2010/main" val="8578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192676" y="162629"/>
            <a:ext cx="14157581" cy="1093686"/>
          </a:xfrm>
        </p:spPr>
        <p:txBody>
          <a:bodyPr>
            <a:noAutofit/>
          </a:bodyPr>
          <a:lstStyle/>
          <a:p>
            <a:r>
              <a:rPr lang="nb-NO" sz="3840" b="1" dirty="0" err="1">
                <a:solidFill>
                  <a:schemeClr val="accent1"/>
                </a:solidFill>
                <a:latin typeface="Helvetica Neue" charset="0"/>
                <a:ea typeface="Helvetica Neue" charset="0"/>
                <a:cs typeface="Helvetica Neue" charset="0"/>
              </a:rPr>
              <a:t>La comunicazione </a:t>
            </a:r>
            <a:r>
              <a:rPr lang="nb-NO" sz="3840" b="1" dirty="0">
                <a:solidFill>
                  <a:schemeClr val="accent1"/>
                </a:solidFill>
                <a:latin typeface="Helvetica Neue" charset="0"/>
                <a:ea typeface="Helvetica Neue" charset="0"/>
                <a:cs typeface="Helvetica Neue" charset="0"/>
              </a:rPr>
              <a:t>è </a:t>
            </a:r>
            <a:r>
              <a:rPr lang="nb-NO" sz="3840" b="1" dirty="0" err="1">
                <a:solidFill>
                  <a:schemeClr val="accent1"/>
                </a:solidFill>
                <a:latin typeface="Helvetica Neue" charset="0"/>
                <a:ea typeface="Helvetica Neue" charset="0"/>
                <a:cs typeface="Helvetica Neue" charset="0"/>
              </a:rPr>
              <a:t>migliore </a:t>
            </a:r>
            <a:r>
              <a:rPr lang="nb-NO" sz="3840" b="1" dirty="0">
                <a:solidFill>
                  <a:schemeClr val="accent1"/>
                </a:solidFill>
                <a:latin typeface="Helvetica Neue" charset="0"/>
                <a:ea typeface="Helvetica Neue" charset="0"/>
                <a:cs typeface="Helvetica Neue" charset="0"/>
              </a:rPr>
              <a:t>nel </a:t>
            </a:r>
            <a:r>
              <a:rPr lang="nb-NO" sz="3840" b="1" dirty="0" err="1">
                <a:solidFill>
                  <a:schemeClr val="accent1"/>
                </a:solidFill>
                <a:latin typeface="Helvetica Neue" charset="0"/>
                <a:ea typeface="Helvetica Neue" charset="0"/>
                <a:cs typeface="Helvetica Neue" charset="0"/>
              </a:rPr>
              <a:t>gruppo</a:t>
            </a:r>
            <a:r>
              <a:rPr lang="nb-NO" sz="3840" b="1" dirty="0">
                <a:solidFill>
                  <a:schemeClr val="accent1"/>
                </a:solidFill>
                <a:latin typeface="Helvetica Neue" charset="0"/>
                <a:ea typeface="Helvetica Neue" charset="0"/>
                <a:cs typeface="Helvetica Neue" charset="0"/>
              </a:rPr>
              <a:t> VDE</a:t>
            </a:r>
            <a:endParaRPr lang="nb-NO" sz="3840" b="1" dirty="0">
              <a:solidFill>
                <a:schemeClr val="accent1"/>
              </a:solidFill>
              <a:latin typeface="Helvetica Neue" charset="0"/>
              <a:ea typeface="Helvetica Neue" charset="0"/>
              <a:cs typeface="Helvetica Neue" charset="0"/>
            </a:endParaRP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n-US" sz="2160" dirty="0">
                <a:solidFill>
                  <a:prstClr val="white"/>
                </a:solidFill>
                <a:latin typeface="Arial" charset="0"/>
                <a:ea typeface="Arial" charset="0"/>
                <a:cs typeface="Arial" charset="0"/>
              </a:rPr>
              <a:t>Tutto il testo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Uno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Due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Tre</a:t>
            </a:r>
          </a:p>
        </p:txBody>
      </p:sp>
      <p:sp>
        <p:nvSpPr>
          <p:cNvPr id="22" name="TekstSylinder 21"/>
          <p:cNvSpPr txBox="1"/>
          <p:nvPr/>
        </p:nvSpPr>
        <p:spPr>
          <a:xfrm>
            <a:off x="460642" y="1137350"/>
            <a:ext cx="14136806" cy="350865"/>
          </a:xfrm>
          <a:prstGeom prst="rect">
            <a:avLst/>
          </a:prstGeom>
          <a:noFill/>
        </p:spPr>
        <p:txBody>
          <a:bodyPr wrap="square" rtlCol="0">
            <a:spAutoFit/>
          </a:bodyPr>
          <a:lstStyle/>
          <a:p>
            <a:pPr defTabSz="1097280" eaLnBrk="0" fontAlgn="base" hangingPunct="0">
              <a:spcBef>
                <a:spcPct val="0"/>
              </a:spcBef>
              <a:spcAft>
                <a:spcPct val="0"/>
              </a:spcAft>
            </a:pPr>
            <a:r>
              <a:rPr lang="nb-NO" sz="1680" b="1" dirty="0" err="1">
                <a:solidFill>
                  <a:prstClr val="black"/>
                </a:solidFill>
                <a:latin typeface="Arial" charset="0"/>
                <a:ea typeface="Arial" charset="0"/>
                <a:cs typeface="Arial" charset="0"/>
              </a:rPr>
              <a:t>Osservazione </a:t>
            </a:r>
            <a:r>
              <a:rPr lang="nb-NO" sz="1680" b="1" dirty="0" err="1">
                <a:solidFill>
                  <a:prstClr val="black"/>
                </a:solidFill>
                <a:latin typeface="Arial" charset="0"/>
                <a:ea typeface="Arial" charset="0"/>
                <a:cs typeface="Arial" charset="0"/>
              </a:rPr>
              <a:t>strutturata </a:t>
            </a:r>
            <a:r>
              <a:rPr lang="nb-NO" sz="1680" b="1" dirty="0">
                <a:solidFill>
                  <a:prstClr val="black"/>
                </a:solidFill>
                <a:latin typeface="Arial" charset="0"/>
                <a:ea typeface="Arial" charset="0"/>
                <a:cs typeface="Arial" charset="0"/>
              </a:rPr>
              <a:t>(</a:t>
            </a:r>
            <a:r>
              <a:rPr lang="mr-IN" sz="1680" b="1" dirty="0">
                <a:solidFill>
                  <a:prstClr val="black"/>
                </a:solidFill>
                <a:latin typeface="Arial" charset="0"/>
                <a:ea typeface="Arial" charset="0"/>
                <a:cs typeface="Arial" charset="0"/>
              </a:rPr>
              <a:t>ICC = 0,871</a:t>
            </a:r>
            <a:r>
              <a:rPr lang="nb-NO" sz="1680" b="1" dirty="0">
                <a:solidFill>
                  <a:prstClr val="black"/>
                </a:solidFill>
                <a:latin typeface="Arial" charset="0"/>
                <a:ea typeface="Arial" charset="0"/>
                <a:cs typeface="Arial" charset="0"/>
              </a:rPr>
              <a:t>) </a:t>
            </a:r>
            <a:r>
              <a:rPr lang="nb-NO" sz="1680" b="1" dirty="0" err="1">
                <a:solidFill>
                  <a:prstClr val="black"/>
                </a:solidFill>
                <a:latin typeface="Arial" charset="0"/>
                <a:ea typeface="Arial" charset="0"/>
                <a:cs typeface="Arial" charset="0"/>
              </a:rPr>
              <a:t>che rileva </a:t>
            </a:r>
            <a:r>
              <a:rPr lang="nb-NO" sz="1680" b="1" dirty="0" err="1">
                <a:solidFill>
                  <a:prstClr val="black"/>
                </a:solidFill>
                <a:latin typeface="Arial" charset="0"/>
                <a:ea typeface="Arial" charset="0"/>
                <a:cs typeface="Arial" charset="0"/>
              </a:rPr>
              <a:t>la </a:t>
            </a:r>
            <a:r>
              <a:rPr lang="nb-NO" sz="1680" b="1" dirty="0" err="1">
                <a:solidFill>
                  <a:prstClr val="black"/>
                </a:solidFill>
                <a:latin typeface="Arial" charset="0"/>
                <a:ea typeface="Arial" charset="0"/>
                <a:cs typeface="Arial" charset="0"/>
              </a:rPr>
              <a:t>frequenza </a:t>
            </a:r>
            <a:r>
              <a:rPr lang="nb-NO" sz="1680" b="1" dirty="0">
                <a:solidFill>
                  <a:prstClr val="black"/>
                </a:solidFill>
                <a:latin typeface="Arial" charset="0"/>
                <a:ea typeface="Arial" charset="0"/>
                <a:cs typeface="Arial" charset="0"/>
              </a:rPr>
              <a:t>dei </a:t>
            </a:r>
            <a:r>
              <a:rPr lang="nb-NO" sz="1680" b="1" dirty="0">
                <a:solidFill>
                  <a:prstClr val="black"/>
                </a:solidFill>
                <a:latin typeface="Arial" charset="0"/>
                <a:ea typeface="Arial" charset="0"/>
                <a:cs typeface="Arial" charset="0"/>
              </a:rPr>
              <a:t>tipi </a:t>
            </a:r>
            <a:r>
              <a:rPr lang="nb-NO" sz="1680" b="1" dirty="0" err="1">
                <a:solidFill>
                  <a:prstClr val="black"/>
                </a:solidFill>
                <a:latin typeface="Arial" charset="0"/>
                <a:ea typeface="Arial" charset="0"/>
                <a:cs typeface="Arial" charset="0"/>
              </a:rPr>
              <a:t>di comunicazione </a:t>
            </a:r>
            <a:r>
              <a:rPr lang="nb-NO" sz="1680" b="1" dirty="0">
                <a:solidFill>
                  <a:prstClr val="black"/>
                </a:solidFill>
                <a:latin typeface="Arial" charset="0"/>
                <a:ea typeface="Arial" charset="0"/>
                <a:cs typeface="Arial" charset="0"/>
              </a:rPr>
              <a:t>+ </a:t>
            </a:r>
            <a:r>
              <a:rPr lang="nb-NO" sz="1680" b="1" dirty="0" err="1">
                <a:solidFill>
                  <a:prstClr val="black"/>
                </a:solidFill>
                <a:latin typeface="Arial" charset="0"/>
                <a:ea typeface="Arial" charset="0"/>
                <a:cs typeface="Arial" charset="0"/>
              </a:rPr>
              <a:t>richieste </a:t>
            </a:r>
            <a:r>
              <a:rPr lang="nb-NO" sz="1680" b="1" dirty="0" err="1">
                <a:solidFill>
                  <a:prstClr val="black"/>
                </a:solidFill>
                <a:latin typeface="Arial" charset="0"/>
                <a:ea typeface="Arial" charset="0"/>
                <a:cs typeface="Arial" charset="0"/>
              </a:rPr>
              <a:t>di comunicazione </a:t>
            </a:r>
            <a:r>
              <a:rPr lang="nb-NO" sz="1680" b="1" dirty="0" err="1">
                <a:solidFill>
                  <a:prstClr val="black"/>
                </a:solidFill>
                <a:latin typeface="Arial" charset="0"/>
                <a:ea typeface="Arial" charset="0"/>
                <a:cs typeface="Arial" charset="0"/>
              </a:rPr>
              <a:t>auto-dichiarate</a:t>
            </a:r>
            <a:endParaRPr lang="en-US" sz="1680" dirty="0">
              <a:solidFill>
                <a:prstClr val="black"/>
              </a:solidFill>
              <a:latin typeface="Arial" charset="0"/>
              <a:ea typeface="Arial" charset="0"/>
              <a:cs typeface="Arial" charset="0"/>
            </a:endParaRPr>
          </a:p>
        </p:txBody>
      </p:sp>
      <p:pic>
        <p:nvPicPr>
          <p:cNvPr id="5" name="Bild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246767" y="2520359"/>
            <a:ext cx="2722038" cy="3007031"/>
          </a:xfrm>
          <a:prstGeom prst="rect">
            <a:avLst/>
          </a:prstGeom>
        </p:spPr>
      </p:pic>
      <p:pic>
        <p:nvPicPr>
          <p:cNvPr id="23" name="Bilde 2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1570308" y="2530811"/>
            <a:ext cx="3054456" cy="3000096"/>
          </a:xfrm>
          <a:prstGeom prst="rect">
            <a:avLst/>
          </a:prstGeom>
        </p:spPr>
      </p:pic>
      <p:pic>
        <p:nvPicPr>
          <p:cNvPr id="24" name="Bilde 2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75335" y="2462318"/>
            <a:ext cx="3148907" cy="3007031"/>
          </a:xfrm>
          <a:prstGeom prst="rect">
            <a:avLst/>
          </a:prstGeom>
        </p:spPr>
      </p:pic>
      <p:pic>
        <p:nvPicPr>
          <p:cNvPr id="25" name="Bilde 2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5887" y="2379573"/>
            <a:ext cx="2954447" cy="3102964"/>
          </a:xfrm>
          <a:prstGeom prst="rect">
            <a:avLst/>
          </a:prstGeom>
        </p:spPr>
      </p:pic>
      <p:sp>
        <p:nvSpPr>
          <p:cNvPr id="6" name="TekstSylinder 5"/>
          <p:cNvSpPr txBox="1"/>
          <p:nvPr/>
        </p:nvSpPr>
        <p:spPr>
          <a:xfrm>
            <a:off x="1029660" y="5631072"/>
            <a:ext cx="2728632" cy="313932"/>
          </a:xfrm>
          <a:prstGeom prst="rect">
            <a:avLst/>
          </a:prstGeom>
          <a:noFill/>
        </p:spPr>
        <p:txBody>
          <a:bodyPr wrap="none" rtlCol="0">
            <a:spAutoFit/>
          </a:bodyPr>
          <a:lstStyle/>
          <a:p>
            <a:pPr defTabSz="1097280" eaLnBrk="0" fontAlgn="base" hangingPunct="0">
              <a:spcBef>
                <a:spcPct val="0"/>
              </a:spcBef>
              <a:spcAft>
                <a:spcPct val="0"/>
              </a:spcAft>
            </a:pPr>
            <a:r>
              <a:rPr lang="mr-IN" sz="1440" i="1" dirty="0" err="1">
                <a:solidFill>
                  <a:prstClr val="black"/>
                </a:solidFill>
                <a:latin typeface="Arial" charset="0"/>
                <a:ea typeface="Arial" charset="0"/>
                <a:cs typeface="Arial" charset="0"/>
              </a:rPr>
              <a:t>H</a:t>
            </a:r>
            <a:r>
              <a:rPr lang="mr-IN" sz="1440" dirty="0">
                <a:solidFill>
                  <a:prstClr val="black"/>
                </a:solidFill>
                <a:latin typeface="Arial" charset="0"/>
                <a:ea typeface="Arial" charset="0"/>
                <a:cs typeface="Arial" charset="0"/>
              </a:rPr>
              <a:t>(1) =</a:t>
            </a:r>
            <a:r>
              <a:rPr lang="mr-IN" sz="1440" dirty="0">
                <a:solidFill>
                  <a:prstClr val="black"/>
                </a:solidFill>
                <a:latin typeface="Arial" charset="0"/>
                <a:ea typeface="Arial" charset="0"/>
                <a:cs typeface="Arial" charset="0"/>
              </a:rPr>
              <a:t> 3,91, </a:t>
            </a:r>
            <a:r>
              <a:rPr lang="mr-IN" sz="1440" i="1" dirty="0" err="1">
                <a:solidFill>
                  <a:prstClr val="black"/>
                </a:solidFill>
                <a:latin typeface="Arial" charset="0"/>
                <a:ea typeface="Arial" charset="0"/>
                <a:cs typeface="Arial" charset="0"/>
              </a:rPr>
              <a:t>p </a:t>
            </a:r>
            <a:r>
              <a:rPr lang="mr-IN" sz="1440" dirty="0">
                <a:solidFill>
                  <a:prstClr val="black"/>
                </a:solidFill>
                <a:latin typeface="Arial" charset="0"/>
                <a:ea typeface="Arial" charset="0"/>
                <a:cs typeface="Arial" charset="0"/>
              </a:rPr>
              <a:t>= 0,048, η</a:t>
            </a:r>
            <a:r>
              <a:rPr lang="mr-IN" sz="1440" baseline="30000" dirty="0">
                <a:solidFill>
                  <a:prstClr val="black"/>
                </a:solidFill>
                <a:latin typeface="Arial" charset="0"/>
                <a:ea typeface="Arial" charset="0"/>
                <a:cs typeface="Arial" charset="0"/>
              </a:rPr>
              <a:t>2</a:t>
            </a:r>
            <a:r>
              <a:rPr lang="mr-IN" sz="1440" dirty="0">
                <a:solidFill>
                  <a:prstClr val="black"/>
                </a:solidFill>
                <a:latin typeface="Arial" charset="0"/>
                <a:ea typeface="Arial" charset="0"/>
                <a:cs typeface="Arial" charset="0"/>
              </a:rPr>
              <a:t> = 0,145</a:t>
            </a:r>
            <a:endParaRPr lang="en-US" sz="1440" dirty="0">
              <a:solidFill>
                <a:prstClr val="black"/>
              </a:solidFill>
              <a:latin typeface="Arial" charset="0"/>
              <a:ea typeface="Arial" charset="0"/>
              <a:cs typeface="Arial" charset="0"/>
            </a:endParaRPr>
          </a:p>
        </p:txBody>
      </p:sp>
      <p:sp>
        <p:nvSpPr>
          <p:cNvPr id="26" name="TekstSylinder 25"/>
          <p:cNvSpPr txBox="1"/>
          <p:nvPr/>
        </p:nvSpPr>
        <p:spPr>
          <a:xfrm>
            <a:off x="5195248" y="5585170"/>
            <a:ext cx="2800767" cy="313932"/>
          </a:xfrm>
          <a:prstGeom prst="rect">
            <a:avLst/>
          </a:prstGeom>
          <a:noFill/>
        </p:spPr>
        <p:txBody>
          <a:bodyPr wrap="none" rtlCol="0">
            <a:spAutoFit/>
          </a:bodyPr>
          <a:lstStyle/>
          <a:p>
            <a:pPr defTabSz="1097280" eaLnBrk="0" fontAlgn="base" hangingPunct="0">
              <a:spcBef>
                <a:spcPct val="0"/>
              </a:spcBef>
              <a:spcAft>
                <a:spcPct val="0"/>
              </a:spcAft>
            </a:pPr>
            <a:r>
              <a:rPr lang="mr-IN" sz="1440" i="1" dirty="0" err="1">
                <a:solidFill>
                  <a:prstClr val="black"/>
                </a:solidFill>
                <a:latin typeface="Arial" charset="0"/>
                <a:ea typeface="Arial" charset="0"/>
                <a:cs typeface="Arial" charset="0"/>
              </a:rPr>
              <a:t>F</a:t>
            </a:r>
            <a:r>
              <a:rPr lang="mr-IN" sz="1440" dirty="0">
                <a:solidFill>
                  <a:prstClr val="black"/>
                </a:solidFill>
                <a:latin typeface="Arial" charset="0"/>
                <a:ea typeface="Arial" charset="0"/>
                <a:cs typeface="Arial" charset="0"/>
              </a:rPr>
              <a:t>(1), = 5,62, </a:t>
            </a:r>
            <a:r>
              <a:rPr lang="mr-IN" sz="1440" i="1" dirty="0" err="1">
                <a:solidFill>
                  <a:prstClr val="black"/>
                </a:solidFill>
                <a:latin typeface="Arial" charset="0"/>
                <a:ea typeface="Arial" charset="0"/>
                <a:cs typeface="Arial" charset="0"/>
              </a:rPr>
              <a:t>p </a:t>
            </a:r>
            <a:r>
              <a:rPr lang="mr-IN" sz="1440" dirty="0">
                <a:solidFill>
                  <a:prstClr val="black"/>
                </a:solidFill>
                <a:latin typeface="Arial" charset="0"/>
                <a:ea typeface="Arial" charset="0"/>
                <a:cs typeface="Arial" charset="0"/>
              </a:rPr>
              <a:t>= 0,028, ω</a:t>
            </a:r>
            <a:r>
              <a:rPr lang="mr-IN" sz="1440" baseline="30000" dirty="0">
                <a:solidFill>
                  <a:prstClr val="black"/>
                </a:solidFill>
                <a:latin typeface="Arial" charset="0"/>
                <a:ea typeface="Arial" charset="0"/>
                <a:cs typeface="Arial" charset="0"/>
              </a:rPr>
              <a:t>2</a:t>
            </a:r>
            <a:r>
              <a:rPr lang="mr-IN" sz="1440" dirty="0">
                <a:solidFill>
                  <a:prstClr val="black"/>
                </a:solidFill>
                <a:latin typeface="Arial" charset="0"/>
                <a:ea typeface="Arial" charset="0"/>
                <a:cs typeface="Arial" charset="0"/>
              </a:rPr>
              <a:t> = 0,174</a:t>
            </a:r>
            <a:endParaRPr lang="en-US" sz="1440" dirty="0">
              <a:solidFill>
                <a:prstClr val="black"/>
              </a:solidFill>
              <a:latin typeface="Arial" charset="0"/>
              <a:ea typeface="Arial" charset="0"/>
              <a:cs typeface="Arial" charset="0"/>
            </a:endParaRPr>
          </a:p>
        </p:txBody>
      </p:sp>
      <p:sp>
        <p:nvSpPr>
          <p:cNvPr id="27" name="TekstSylinder 26"/>
          <p:cNvSpPr txBox="1"/>
          <p:nvPr/>
        </p:nvSpPr>
        <p:spPr>
          <a:xfrm>
            <a:off x="1801988" y="1861705"/>
            <a:ext cx="1192955" cy="350865"/>
          </a:xfrm>
          <a:prstGeom prst="rect">
            <a:avLst/>
          </a:prstGeom>
          <a:noFill/>
        </p:spPr>
        <p:txBody>
          <a:bodyPr wrap="none" rtlCol="0">
            <a:spAutoFit/>
          </a:bodyPr>
          <a:lstStyle/>
          <a:p>
            <a:pPr defTabSz="1097280" eaLnBrk="0" fontAlgn="base" hangingPunct="0">
              <a:spcBef>
                <a:spcPct val="0"/>
              </a:spcBef>
              <a:spcAft>
                <a:spcPct val="0"/>
              </a:spcAft>
            </a:pPr>
            <a:r>
              <a:rPr lang="nb-NO" sz="1680" dirty="0">
                <a:solidFill>
                  <a:prstClr val="black"/>
                </a:solidFill>
                <a:latin typeface="Arial" charset="0"/>
                <a:ea typeface="Arial" charset="0"/>
                <a:cs typeface="Arial" charset="0"/>
              </a:rPr>
              <a:t>Autovalutazione</a:t>
            </a:r>
            <a:endParaRPr lang="en-US" sz="1680" dirty="0">
              <a:solidFill>
                <a:prstClr val="black"/>
              </a:solidFill>
              <a:latin typeface="Arial" charset="0"/>
              <a:ea typeface="Arial" charset="0"/>
              <a:cs typeface="Arial" charset="0"/>
            </a:endParaRPr>
          </a:p>
        </p:txBody>
      </p:sp>
      <p:sp>
        <p:nvSpPr>
          <p:cNvPr id="28" name="TekstSylinder 27"/>
          <p:cNvSpPr txBox="1"/>
          <p:nvPr/>
        </p:nvSpPr>
        <p:spPr>
          <a:xfrm>
            <a:off x="8864119" y="1750179"/>
            <a:ext cx="1455848" cy="350865"/>
          </a:xfrm>
          <a:prstGeom prst="rect">
            <a:avLst/>
          </a:prstGeom>
          <a:noFill/>
        </p:spPr>
        <p:txBody>
          <a:bodyPr wrap="none" rtlCol="0">
            <a:spAutoFit/>
          </a:bodyPr>
          <a:lstStyle/>
          <a:p>
            <a:pPr defTabSz="1097280" eaLnBrk="0" fontAlgn="base" hangingPunct="0">
              <a:spcBef>
                <a:spcPct val="0"/>
              </a:spcBef>
              <a:spcAft>
                <a:spcPct val="0"/>
              </a:spcAft>
            </a:pPr>
            <a:r>
              <a:rPr lang="nb-NO" sz="1680">
                <a:solidFill>
                  <a:prstClr val="black"/>
                </a:solidFill>
                <a:latin typeface="Arial" charset="0"/>
                <a:ea typeface="Arial" charset="0"/>
                <a:cs typeface="Arial" charset="0"/>
              </a:rPr>
              <a:t>Osservazioni</a:t>
            </a:r>
            <a:endParaRPr lang="en-US" sz="1680" dirty="0">
              <a:solidFill>
                <a:prstClr val="black"/>
              </a:solidFill>
              <a:latin typeface="Arial" charset="0"/>
              <a:ea typeface="Arial" charset="0"/>
              <a:cs typeface="Arial" charset="0"/>
            </a:endParaRPr>
          </a:p>
        </p:txBody>
      </p:sp>
      <p:sp>
        <p:nvSpPr>
          <p:cNvPr id="7" name="TekstSylinder 6"/>
          <p:cNvSpPr txBox="1"/>
          <p:nvPr/>
        </p:nvSpPr>
        <p:spPr>
          <a:xfrm>
            <a:off x="8546018" y="5585169"/>
            <a:ext cx="2985113" cy="313932"/>
          </a:xfrm>
          <a:prstGeom prst="rect">
            <a:avLst/>
          </a:prstGeom>
          <a:noFill/>
        </p:spPr>
        <p:txBody>
          <a:bodyPr wrap="none" rtlCol="0">
            <a:spAutoFit/>
          </a:bodyPr>
          <a:lstStyle/>
          <a:p>
            <a:pPr defTabSz="1097280" eaLnBrk="0" fontAlgn="base" hangingPunct="0">
              <a:spcBef>
                <a:spcPct val="0"/>
              </a:spcBef>
              <a:spcAft>
                <a:spcPct val="0"/>
              </a:spcAft>
            </a:pPr>
            <a:r>
              <a:rPr lang="is-IS" sz="1440" i="1" dirty="0">
                <a:solidFill>
                  <a:prstClr val="black"/>
                </a:solidFill>
                <a:latin typeface="Arial" charset="0"/>
                <a:ea typeface="Arial" charset="0"/>
                <a:cs typeface="Arial" charset="0"/>
              </a:rPr>
              <a:t>H</a:t>
            </a:r>
            <a:r>
              <a:rPr lang="is-IS" sz="1440" dirty="0">
                <a:solidFill>
                  <a:prstClr val="black"/>
                </a:solidFill>
                <a:latin typeface="Arial" charset="0"/>
                <a:ea typeface="Arial" charset="0"/>
                <a:cs typeface="Arial" charset="0"/>
              </a:rPr>
              <a:t>(1), = 15,968, </a:t>
            </a:r>
            <a:r>
              <a:rPr lang="is-IS" sz="1440" i="1" dirty="0">
                <a:solidFill>
                  <a:prstClr val="black"/>
                </a:solidFill>
                <a:latin typeface="Arial" charset="0"/>
                <a:ea typeface="Arial" charset="0"/>
                <a:cs typeface="Arial" charset="0"/>
              </a:rPr>
              <a:t>p </a:t>
            </a:r>
            <a:r>
              <a:rPr lang="is-IS" sz="1440" dirty="0">
                <a:solidFill>
                  <a:prstClr val="black"/>
                </a:solidFill>
                <a:latin typeface="Arial" charset="0"/>
                <a:ea typeface="Arial" charset="0"/>
                <a:cs typeface="Arial" charset="0"/>
              </a:rPr>
              <a:t>&lt; 0,001, η</a:t>
            </a:r>
            <a:r>
              <a:rPr lang="is-IS" sz="1440" baseline="30000" dirty="0">
                <a:solidFill>
                  <a:prstClr val="black"/>
                </a:solidFill>
                <a:latin typeface="Arial" charset="0"/>
                <a:ea typeface="Arial" charset="0"/>
                <a:cs typeface="Arial" charset="0"/>
              </a:rPr>
              <a:t>2</a:t>
            </a:r>
            <a:r>
              <a:rPr lang="is-IS" sz="1440" dirty="0">
                <a:solidFill>
                  <a:prstClr val="black"/>
                </a:solidFill>
                <a:latin typeface="Arial" charset="0"/>
                <a:ea typeface="Arial" charset="0"/>
                <a:cs typeface="Arial" charset="0"/>
              </a:rPr>
              <a:t> = 0,748</a:t>
            </a:r>
            <a:endParaRPr lang="en-US" sz="1440" dirty="0">
              <a:solidFill>
                <a:prstClr val="black"/>
              </a:solidFill>
              <a:latin typeface="Arial" charset="0"/>
              <a:ea typeface="Arial" charset="0"/>
              <a:cs typeface="Arial" charset="0"/>
            </a:endParaRPr>
          </a:p>
        </p:txBody>
      </p:sp>
      <p:sp>
        <p:nvSpPr>
          <p:cNvPr id="29" name="TekstSylinder 28"/>
          <p:cNvSpPr txBox="1"/>
          <p:nvPr/>
        </p:nvSpPr>
        <p:spPr>
          <a:xfrm>
            <a:off x="1428423" y="6037637"/>
            <a:ext cx="1924886" cy="424732"/>
          </a:xfrm>
          <a:prstGeom prst="rect">
            <a:avLst/>
          </a:prstGeom>
          <a:noFill/>
        </p:spPr>
        <p:txBody>
          <a:bodyPr wrap="none" rtlCol="0">
            <a:spAutoFit/>
          </a:bodyPr>
          <a:lstStyle/>
          <a:p>
            <a:pPr defTabSz="1097280" eaLnBrk="0" fontAlgn="base" hangingPunct="0">
              <a:spcBef>
                <a:spcPct val="0"/>
              </a:spcBef>
              <a:spcAft>
                <a:spcPct val="0"/>
              </a:spcAft>
            </a:pPr>
            <a:r>
              <a:rPr lang="is-IS" sz="2160" dirty="0">
                <a:solidFill>
                  <a:prstClr val="black"/>
                </a:solidFill>
                <a:latin typeface="Arial" charset="0"/>
                <a:ea typeface="Arial" charset="0"/>
                <a:cs typeface="Arial" charset="0"/>
              </a:rPr>
              <a:t>Kruskal-Wallis</a:t>
            </a:r>
            <a:endParaRPr lang="en-US" sz="2160" dirty="0">
              <a:solidFill>
                <a:prstClr val="black"/>
              </a:solidFill>
              <a:latin typeface="Arial" charset="0"/>
              <a:ea typeface="Arial" charset="0"/>
              <a:cs typeface="Arial" charset="0"/>
            </a:endParaRPr>
          </a:p>
        </p:txBody>
      </p:sp>
      <p:sp>
        <p:nvSpPr>
          <p:cNvPr id="30" name="TekstSylinder 29"/>
          <p:cNvSpPr txBox="1"/>
          <p:nvPr/>
        </p:nvSpPr>
        <p:spPr>
          <a:xfrm>
            <a:off x="9072700" y="6020203"/>
            <a:ext cx="1924886" cy="424732"/>
          </a:xfrm>
          <a:prstGeom prst="rect">
            <a:avLst/>
          </a:prstGeom>
          <a:noFill/>
        </p:spPr>
        <p:txBody>
          <a:bodyPr wrap="none" rtlCol="0">
            <a:spAutoFit/>
          </a:bodyPr>
          <a:lstStyle/>
          <a:p>
            <a:pPr defTabSz="1097280" eaLnBrk="0" fontAlgn="base" hangingPunct="0">
              <a:spcBef>
                <a:spcPct val="0"/>
              </a:spcBef>
              <a:spcAft>
                <a:spcPct val="0"/>
              </a:spcAft>
            </a:pPr>
            <a:r>
              <a:rPr lang="is-IS" sz="2160" dirty="0">
                <a:solidFill>
                  <a:prstClr val="black"/>
                </a:solidFill>
                <a:latin typeface="Arial" charset="0"/>
                <a:ea typeface="Arial" charset="0"/>
                <a:cs typeface="Arial" charset="0"/>
              </a:rPr>
              <a:t>Kruskal-Wallis</a:t>
            </a:r>
            <a:endParaRPr lang="en-US" sz="2160" dirty="0">
              <a:solidFill>
                <a:prstClr val="black"/>
              </a:solidFill>
              <a:latin typeface="Arial" charset="0"/>
              <a:ea typeface="Arial" charset="0"/>
              <a:cs typeface="Arial" charset="0"/>
            </a:endParaRPr>
          </a:p>
        </p:txBody>
      </p:sp>
      <p:sp>
        <p:nvSpPr>
          <p:cNvPr id="31" name="TekstSylinder 30"/>
          <p:cNvSpPr txBox="1"/>
          <p:nvPr/>
        </p:nvSpPr>
        <p:spPr>
          <a:xfrm>
            <a:off x="6143441" y="6037637"/>
            <a:ext cx="1132298" cy="424732"/>
          </a:xfrm>
          <a:prstGeom prst="rect">
            <a:avLst/>
          </a:prstGeom>
          <a:noFill/>
        </p:spPr>
        <p:txBody>
          <a:bodyPr wrap="none" rtlCol="0">
            <a:spAutoFit/>
          </a:bodyPr>
          <a:lstStyle/>
          <a:p>
            <a:pPr defTabSz="1097280" eaLnBrk="0" fontAlgn="base" hangingPunct="0">
              <a:spcBef>
                <a:spcPct val="0"/>
              </a:spcBef>
              <a:spcAft>
                <a:spcPct val="0"/>
              </a:spcAft>
            </a:pPr>
            <a:r>
              <a:rPr lang="is-IS" sz="2160">
                <a:solidFill>
                  <a:prstClr val="black"/>
                </a:solidFill>
                <a:latin typeface="Arial" charset="0"/>
                <a:ea typeface="Arial" charset="0"/>
                <a:cs typeface="Arial" charset="0"/>
              </a:rPr>
              <a:t>ANOVA</a:t>
            </a:r>
            <a:endParaRPr lang="en-US" sz="2160" dirty="0">
              <a:solidFill>
                <a:prstClr val="black"/>
              </a:solidFill>
              <a:latin typeface="Arial" charset="0"/>
              <a:ea typeface="Arial" charset="0"/>
              <a:cs typeface="Arial" charset="0"/>
            </a:endParaRPr>
          </a:p>
        </p:txBody>
      </p:sp>
      <p:sp>
        <p:nvSpPr>
          <p:cNvPr id="8" name="TekstSylinder 7"/>
          <p:cNvSpPr txBox="1"/>
          <p:nvPr/>
        </p:nvSpPr>
        <p:spPr>
          <a:xfrm>
            <a:off x="11811685" y="5575271"/>
            <a:ext cx="2728632" cy="313932"/>
          </a:xfrm>
          <a:prstGeom prst="rect">
            <a:avLst/>
          </a:prstGeom>
          <a:noFill/>
        </p:spPr>
        <p:txBody>
          <a:bodyPr wrap="none" rtlCol="0">
            <a:spAutoFit/>
          </a:bodyPr>
          <a:lstStyle/>
          <a:p>
            <a:pPr defTabSz="1097280" eaLnBrk="0" fontAlgn="base" hangingPunct="0">
              <a:spcBef>
                <a:spcPct val="0"/>
              </a:spcBef>
              <a:spcAft>
                <a:spcPct val="0"/>
              </a:spcAft>
            </a:pPr>
            <a:r>
              <a:rPr lang="mr-IN" sz="1440" i="1" dirty="0" err="1">
                <a:solidFill>
                  <a:prstClr val="black"/>
                </a:solidFill>
                <a:latin typeface="Arial" charset="0"/>
                <a:ea typeface="Arial" charset="0"/>
                <a:cs typeface="Arial" charset="0"/>
              </a:rPr>
              <a:t>H</a:t>
            </a:r>
            <a:r>
              <a:rPr lang="mr-IN" sz="1440" dirty="0">
                <a:solidFill>
                  <a:prstClr val="black"/>
                </a:solidFill>
                <a:latin typeface="Arial" charset="0"/>
                <a:ea typeface="Arial" charset="0"/>
                <a:cs typeface="Arial" charset="0"/>
              </a:rPr>
              <a:t>(1), = 4,10, </a:t>
            </a:r>
            <a:r>
              <a:rPr lang="mr-IN" sz="1440" i="1" dirty="0" err="1">
                <a:solidFill>
                  <a:prstClr val="black"/>
                </a:solidFill>
                <a:latin typeface="Arial" charset="0"/>
                <a:ea typeface="Arial" charset="0"/>
                <a:cs typeface="Arial" charset="0"/>
              </a:rPr>
              <a:t>p </a:t>
            </a:r>
            <a:r>
              <a:rPr lang="mr-IN" sz="1440" dirty="0">
                <a:solidFill>
                  <a:prstClr val="black"/>
                </a:solidFill>
                <a:latin typeface="Arial" charset="0"/>
                <a:ea typeface="Arial" charset="0"/>
                <a:cs typeface="Arial" charset="0"/>
              </a:rPr>
              <a:t>= 0,043, η</a:t>
            </a:r>
            <a:r>
              <a:rPr lang="mr-IN" sz="1440" baseline="30000" dirty="0">
                <a:solidFill>
                  <a:prstClr val="black"/>
                </a:solidFill>
                <a:latin typeface="Arial" charset="0"/>
                <a:ea typeface="Arial" charset="0"/>
                <a:cs typeface="Arial" charset="0"/>
              </a:rPr>
              <a:t>2</a:t>
            </a:r>
            <a:r>
              <a:rPr lang="mr-IN" sz="1440" dirty="0">
                <a:solidFill>
                  <a:prstClr val="black"/>
                </a:solidFill>
                <a:latin typeface="Arial" charset="0"/>
                <a:ea typeface="Arial" charset="0"/>
                <a:cs typeface="Arial" charset="0"/>
              </a:rPr>
              <a:t> = 0,155</a:t>
            </a:r>
            <a:endParaRPr lang="en-US" sz="1440" dirty="0">
              <a:solidFill>
                <a:prstClr val="black"/>
              </a:solidFill>
              <a:latin typeface="Arial" charset="0"/>
              <a:ea typeface="Arial" charset="0"/>
              <a:cs typeface="Arial" charset="0"/>
            </a:endParaRPr>
          </a:p>
        </p:txBody>
      </p:sp>
      <p:sp>
        <p:nvSpPr>
          <p:cNvPr id="32" name="TekstSylinder 31"/>
          <p:cNvSpPr txBox="1"/>
          <p:nvPr/>
        </p:nvSpPr>
        <p:spPr>
          <a:xfrm>
            <a:off x="12219103" y="6037637"/>
            <a:ext cx="1924886" cy="424732"/>
          </a:xfrm>
          <a:prstGeom prst="rect">
            <a:avLst/>
          </a:prstGeom>
          <a:noFill/>
        </p:spPr>
        <p:txBody>
          <a:bodyPr wrap="none" rtlCol="0">
            <a:spAutoFit/>
          </a:bodyPr>
          <a:lstStyle/>
          <a:p>
            <a:pPr defTabSz="1097280" eaLnBrk="0" fontAlgn="base" hangingPunct="0">
              <a:spcBef>
                <a:spcPct val="0"/>
              </a:spcBef>
              <a:spcAft>
                <a:spcPct val="0"/>
              </a:spcAft>
            </a:pPr>
            <a:r>
              <a:rPr lang="is-IS" sz="2160" dirty="0">
                <a:solidFill>
                  <a:prstClr val="black"/>
                </a:solidFill>
                <a:latin typeface="Arial" charset="0"/>
                <a:ea typeface="Arial" charset="0"/>
                <a:cs typeface="Arial" charset="0"/>
              </a:rPr>
              <a:t>Kruskal-Wallis</a:t>
            </a:r>
            <a:endParaRPr lang="en-US" sz="2160" dirty="0">
              <a:solidFill>
                <a:prstClr val="black"/>
              </a:solidFill>
              <a:latin typeface="Arial" charset="0"/>
              <a:ea typeface="Arial" charset="0"/>
              <a:cs typeface="Arial" charset="0"/>
            </a:endParaRPr>
          </a:p>
        </p:txBody>
      </p:sp>
    </p:spTree>
    <p:extLst>
      <p:ext uri="{BB962C8B-B14F-4D97-AF65-F5344CB8AC3E}">
        <p14:creationId xmlns:p14="http://schemas.microsoft.com/office/powerpoint/2010/main" val="273506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192676" y="162629"/>
            <a:ext cx="14157581" cy="1093686"/>
          </a:xfrm>
        </p:spPr>
        <p:txBody>
          <a:bodyPr>
            <a:noAutofit/>
          </a:bodyPr>
          <a:lstStyle/>
          <a:p>
            <a:r>
              <a:rPr lang="nb-NO" sz="3840" b="1" dirty="0" err="1">
                <a:solidFill>
                  <a:schemeClr val="accent1"/>
                </a:solidFill>
                <a:latin typeface="Helvetica Neue" charset="0"/>
                <a:ea typeface="Helvetica Neue" charset="0"/>
                <a:cs typeface="Helvetica Neue" charset="0"/>
              </a:rPr>
              <a:t>La comunicazione </a:t>
            </a:r>
            <a:r>
              <a:rPr lang="nb-NO" sz="3840" b="1" dirty="0">
                <a:solidFill>
                  <a:schemeClr val="accent1"/>
                </a:solidFill>
                <a:latin typeface="Helvetica Neue" charset="0"/>
                <a:ea typeface="Helvetica Neue" charset="0"/>
                <a:cs typeface="Helvetica Neue" charset="0"/>
              </a:rPr>
              <a:t>è </a:t>
            </a:r>
            <a:r>
              <a:rPr lang="nb-NO" sz="3840" b="1" dirty="0" err="1">
                <a:solidFill>
                  <a:schemeClr val="accent1"/>
                </a:solidFill>
                <a:latin typeface="Helvetica Neue" charset="0"/>
                <a:ea typeface="Helvetica Neue" charset="0"/>
                <a:cs typeface="Helvetica Neue" charset="0"/>
              </a:rPr>
              <a:t>migliore </a:t>
            </a:r>
            <a:r>
              <a:rPr lang="nb-NO" sz="3840" b="1" dirty="0">
                <a:solidFill>
                  <a:schemeClr val="accent1"/>
                </a:solidFill>
                <a:latin typeface="Helvetica Neue" charset="0"/>
                <a:ea typeface="Helvetica Neue" charset="0"/>
                <a:cs typeface="Helvetica Neue" charset="0"/>
              </a:rPr>
              <a:t>nel </a:t>
            </a:r>
            <a:r>
              <a:rPr lang="nb-NO" sz="3840" b="1" dirty="0" err="1">
                <a:solidFill>
                  <a:schemeClr val="accent1"/>
                </a:solidFill>
                <a:latin typeface="Helvetica Neue" charset="0"/>
                <a:ea typeface="Helvetica Neue" charset="0"/>
                <a:cs typeface="Helvetica Neue" charset="0"/>
              </a:rPr>
              <a:t>gruppo</a:t>
            </a:r>
            <a:r>
              <a:rPr lang="nb-NO" sz="3840" b="1" dirty="0">
                <a:solidFill>
                  <a:schemeClr val="accent1"/>
                </a:solidFill>
                <a:latin typeface="Helvetica Neue" charset="0"/>
                <a:ea typeface="Helvetica Neue" charset="0"/>
                <a:cs typeface="Helvetica Neue" charset="0"/>
              </a:rPr>
              <a:t> VDE</a:t>
            </a:r>
            <a:endParaRPr lang="nb-NO" sz="3840" b="1" dirty="0">
              <a:solidFill>
                <a:schemeClr val="accent1"/>
              </a:solidFill>
              <a:latin typeface="Helvetica Neue" charset="0"/>
              <a:ea typeface="Helvetica Neue" charset="0"/>
              <a:cs typeface="Helvetica Neue" charset="0"/>
            </a:endParaRP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n-US" sz="2160" dirty="0">
                <a:solidFill>
                  <a:prstClr val="white"/>
                </a:solidFill>
                <a:latin typeface="Arial" charset="0"/>
                <a:ea typeface="Arial" charset="0"/>
                <a:cs typeface="Arial" charset="0"/>
              </a:rPr>
              <a:t>Tutto il testo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Uno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Due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tre</a:t>
            </a:r>
          </a:p>
        </p:txBody>
      </p:sp>
      <p:pic>
        <p:nvPicPr>
          <p:cNvPr id="5" name="Bild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6716" y="2077161"/>
            <a:ext cx="3101359" cy="3490175"/>
          </a:xfrm>
          <a:prstGeom prst="rect">
            <a:avLst/>
          </a:prstGeom>
        </p:spPr>
      </p:pic>
      <p:sp>
        <p:nvSpPr>
          <p:cNvPr id="2" name="TekstSylinder 1"/>
          <p:cNvSpPr txBox="1"/>
          <p:nvPr/>
        </p:nvSpPr>
        <p:spPr>
          <a:xfrm>
            <a:off x="4908318" y="1667045"/>
            <a:ext cx="9441938" cy="4856714"/>
          </a:xfrm>
          <a:prstGeom prst="rect">
            <a:avLst/>
          </a:prstGeom>
          <a:noFill/>
        </p:spPr>
        <p:txBody>
          <a:bodyPr wrap="square" rtlCol="0">
            <a:spAutoFit/>
          </a:bodyPr>
          <a:lstStyle/>
          <a:p>
            <a:pPr defTabSz="1097280" eaLnBrk="0" fontAlgn="base" hangingPunct="0">
              <a:spcBef>
                <a:spcPct val="0"/>
              </a:spcBef>
              <a:spcAft>
                <a:spcPct val="0"/>
              </a:spcAft>
            </a:pPr>
            <a:r>
              <a:rPr lang="nb-NO" sz="2160" b="1" dirty="0">
                <a:solidFill>
                  <a:prstClr val="black"/>
                </a:solidFill>
                <a:latin typeface="Arial" charset="0"/>
                <a:ea typeface="Arial" charset="0"/>
                <a:cs typeface="Arial" charset="0"/>
              </a:rPr>
              <a:t>La risoluzione del compito due era un significativo fattore predittivo negativo di:</a:t>
            </a:r>
          </a:p>
          <a:p>
            <a:pPr defTabSz="1097280" eaLnBrk="0" fontAlgn="base" hangingPunct="0">
              <a:spcBef>
                <a:spcPct val="0"/>
              </a:spcBef>
              <a:spcAft>
                <a:spcPct val="0"/>
              </a:spcAft>
            </a:pPr>
            <a:endParaRPr lang="nb-NO" sz="2160" b="1"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nb-NO" sz="2160" dirty="0">
                <a:solidFill>
                  <a:prstClr val="black"/>
                </a:solidFill>
                <a:latin typeface="Arial" charset="0"/>
                <a:ea typeface="Arial" charset="0"/>
                <a:cs typeface="Arial" charset="0"/>
              </a:rPr>
              <a:t>Totale host RT identificati </a:t>
            </a:r>
            <a:r>
              <a:rPr lang="nb-NO" sz="2160" dirty="0" err="1">
                <a:solidFill>
                  <a:prstClr val="black"/>
                </a:solidFill>
                <a:latin typeface="Arial" charset="0"/>
                <a:ea typeface="Arial" charset="0"/>
                <a:cs typeface="Arial" charset="0"/>
              </a:rPr>
              <a:t>che prendono di mira </a:t>
            </a:r>
            <a:r>
              <a:rPr lang="nb-NO" sz="2160" dirty="0">
                <a:solidFill>
                  <a:prstClr val="black"/>
                </a:solidFill>
                <a:latin typeface="Arial" charset="0"/>
                <a:ea typeface="Arial" charset="0"/>
                <a:cs typeface="Arial" charset="0"/>
              </a:rPr>
              <a:t>i sistemi BT </a:t>
            </a:r>
          </a:p>
          <a:p>
            <a:pPr marL="342900" indent="-342900" defTabSz="1097280" eaLnBrk="0" fontAlgn="base" hangingPunct="0">
              <a:spcBef>
                <a:spcPct val="0"/>
              </a:spcBef>
              <a:spcAft>
                <a:spcPct val="0"/>
              </a:spcAft>
              <a:buFont typeface="Arial" charset="0"/>
              <a:buChar char="•"/>
            </a:pPr>
            <a:r>
              <a:rPr lang="nb-NO" sz="2160" dirty="0">
                <a:solidFill>
                  <a:prstClr val="black"/>
                </a:solidFill>
                <a:latin typeface="Arial" charset="0"/>
                <a:ea typeface="Arial" charset="0"/>
                <a:cs typeface="Arial" charset="0"/>
              </a:rPr>
              <a:t>β = -.763, </a:t>
            </a:r>
            <a:r>
              <a:rPr lang="nb-NO" sz="2160" i="1" dirty="0">
                <a:solidFill>
                  <a:prstClr val="black"/>
                </a:solidFill>
                <a:latin typeface="Arial" charset="0"/>
                <a:ea typeface="Arial" charset="0"/>
                <a:cs typeface="Arial" charset="0"/>
              </a:rPr>
              <a:t>p </a:t>
            </a:r>
            <a:r>
              <a:rPr lang="nb-NO" sz="2160" dirty="0">
                <a:solidFill>
                  <a:prstClr val="black"/>
                </a:solidFill>
                <a:latin typeface="Arial" charset="0"/>
                <a:ea typeface="Arial" charset="0"/>
                <a:cs typeface="Arial" charset="0"/>
              </a:rPr>
              <a:t>&lt; .001, </a:t>
            </a:r>
            <a:r>
              <a:rPr lang="nb-NO" sz="2160" i="1" dirty="0">
                <a:solidFill>
                  <a:prstClr val="black"/>
                </a:solidFill>
                <a:latin typeface="Arial" charset="0"/>
                <a:ea typeface="Arial" charset="0"/>
                <a:cs typeface="Arial" charset="0"/>
              </a:rPr>
              <a:t>R</a:t>
            </a:r>
            <a:r>
              <a:rPr lang="nb-NO" sz="2160" i="1" baseline="30000" dirty="0">
                <a:solidFill>
                  <a:prstClr val="black"/>
                </a:solidFill>
                <a:latin typeface="Arial" charset="0"/>
                <a:ea typeface="Arial" charset="0"/>
                <a:cs typeface="Arial" charset="0"/>
              </a:rPr>
              <a:t>2</a:t>
            </a:r>
            <a:r>
              <a:rPr lang="nb-NO" sz="2160" baseline="-25000" dirty="0">
                <a:solidFill>
                  <a:prstClr val="black"/>
                </a:solidFill>
                <a:latin typeface="Arial" charset="0"/>
                <a:ea typeface="Arial" charset="0"/>
                <a:cs typeface="Arial" charset="0"/>
              </a:rPr>
              <a:t>Adj</a:t>
            </a:r>
            <a:r>
              <a:rPr lang="nb-NO" sz="2160" dirty="0">
                <a:solidFill>
                  <a:prstClr val="black"/>
                </a:solidFill>
                <a:latin typeface="Arial" charset="0"/>
                <a:ea typeface="Arial" charset="0"/>
                <a:cs typeface="Arial" charset="0"/>
              </a:rPr>
              <a:t> = .561, </a:t>
            </a:r>
            <a:r>
              <a:rPr lang="nb-NO" sz="2160" i="1" dirty="0">
                <a:solidFill>
                  <a:prstClr val="black"/>
                </a:solidFill>
                <a:latin typeface="Arial" charset="0"/>
                <a:ea typeface="Arial" charset="0"/>
                <a:cs typeface="Arial" charset="0"/>
              </a:rPr>
              <a:t>F</a:t>
            </a:r>
            <a:r>
              <a:rPr lang="nb-NO" sz="2160" dirty="0">
                <a:solidFill>
                  <a:prstClr val="black"/>
                </a:solidFill>
                <a:latin typeface="Arial" charset="0"/>
                <a:ea typeface="Arial" charset="0"/>
                <a:cs typeface="Arial" charset="0"/>
              </a:rPr>
              <a:t>(1) = 27.845</a:t>
            </a:r>
          </a:p>
          <a:p>
            <a:pPr defTabSz="1097280" eaLnBrk="0" fontAlgn="base" hangingPunct="0">
              <a:spcBef>
                <a:spcPct val="0"/>
              </a:spcBef>
              <a:spcAft>
                <a:spcPct val="0"/>
              </a:spcAft>
            </a:pPr>
            <a:r>
              <a:rPr lang="nb-NO" sz="2160" dirty="0">
                <a:solidFill>
                  <a:prstClr val="black"/>
                </a:solidFill>
                <a:latin typeface="Arial" charset="0"/>
                <a:ea typeface="Arial" charset="0"/>
                <a:cs typeface="Arial" charset="0"/>
              </a:rPr>
              <a:t> </a:t>
            </a:r>
          </a:p>
          <a:p>
            <a:pPr defTabSz="1097280" eaLnBrk="0" fontAlgn="base" hangingPunct="0">
              <a:spcBef>
                <a:spcPct val="0"/>
              </a:spcBef>
              <a:spcAft>
                <a:spcPct val="0"/>
              </a:spcAft>
            </a:pPr>
            <a:r>
              <a:rPr lang="nb-NO" sz="2160" dirty="0">
                <a:solidFill>
                  <a:prstClr val="black"/>
                </a:solidFill>
                <a:latin typeface="Arial" charset="0"/>
                <a:ea typeface="Arial" charset="0"/>
                <a:cs typeface="Arial" charset="0"/>
              </a:rPr>
              <a:t>Host RT </a:t>
            </a:r>
            <a:r>
              <a:rPr lang="nb-NO" sz="2160" dirty="0" err="1">
                <a:solidFill>
                  <a:prstClr val="black"/>
                </a:solidFill>
                <a:latin typeface="Arial" charset="0"/>
                <a:ea typeface="Arial" charset="0"/>
                <a:cs typeface="Arial" charset="0"/>
              </a:rPr>
              <a:t>correttamente </a:t>
            </a:r>
            <a:r>
              <a:rPr lang="nb-NO" sz="2160" dirty="0">
                <a:solidFill>
                  <a:prstClr val="black"/>
                </a:solidFill>
                <a:latin typeface="Arial" charset="0"/>
                <a:ea typeface="Arial" charset="0"/>
                <a:cs typeface="Arial" charset="0"/>
              </a:rPr>
              <a:t>identificati </a:t>
            </a:r>
            <a:r>
              <a:rPr lang="nb-NO" sz="2160" dirty="0" err="1">
                <a:solidFill>
                  <a:prstClr val="black"/>
                </a:solidFill>
                <a:latin typeface="Arial" charset="0"/>
                <a:ea typeface="Arial" charset="0"/>
                <a:cs typeface="Arial" charset="0"/>
              </a:rPr>
              <a:t>che prendono di mira </a:t>
            </a:r>
            <a:r>
              <a:rPr lang="nb-NO" sz="2160" dirty="0">
                <a:solidFill>
                  <a:prstClr val="black"/>
                </a:solidFill>
                <a:latin typeface="Arial" charset="0"/>
                <a:ea typeface="Arial" charset="0"/>
                <a:cs typeface="Arial" charset="0"/>
              </a:rPr>
              <a:t>i sistemi BT </a:t>
            </a:r>
          </a:p>
          <a:p>
            <a:pPr marL="342900" indent="-342900" defTabSz="1097280" eaLnBrk="0" fontAlgn="base" hangingPunct="0">
              <a:spcBef>
                <a:spcPct val="0"/>
              </a:spcBef>
              <a:spcAft>
                <a:spcPct val="0"/>
              </a:spcAft>
              <a:buFont typeface="Arial" charset="0"/>
              <a:buChar char="•"/>
            </a:pPr>
            <a:r>
              <a:rPr lang="nb-NO" sz="2160" dirty="0">
                <a:solidFill>
                  <a:prstClr val="black"/>
                </a:solidFill>
                <a:latin typeface="Arial" charset="0"/>
                <a:ea typeface="Arial" charset="0"/>
                <a:cs typeface="Arial" charset="0"/>
              </a:rPr>
              <a:t>β = -.630, </a:t>
            </a:r>
            <a:r>
              <a:rPr lang="nb-NO" sz="2160" i="1" dirty="0">
                <a:solidFill>
                  <a:prstClr val="black"/>
                </a:solidFill>
                <a:latin typeface="Arial" charset="0"/>
                <a:ea typeface="Arial" charset="0"/>
                <a:cs typeface="Arial" charset="0"/>
              </a:rPr>
              <a:t>p </a:t>
            </a:r>
            <a:r>
              <a:rPr lang="nb-NO" sz="2160" dirty="0">
                <a:solidFill>
                  <a:prstClr val="black"/>
                </a:solidFill>
                <a:latin typeface="Arial" charset="0"/>
                <a:ea typeface="Arial" charset="0"/>
                <a:cs typeface="Arial" charset="0"/>
              </a:rPr>
              <a:t>= .002, </a:t>
            </a:r>
            <a:r>
              <a:rPr lang="nb-NO" sz="2160" i="1" dirty="0">
                <a:solidFill>
                  <a:prstClr val="black"/>
                </a:solidFill>
                <a:latin typeface="Arial" charset="0"/>
                <a:ea typeface="Arial" charset="0"/>
                <a:cs typeface="Arial" charset="0"/>
              </a:rPr>
              <a:t>R</a:t>
            </a:r>
            <a:r>
              <a:rPr lang="nb-NO" sz="2160" i="1" baseline="30000" dirty="0">
                <a:solidFill>
                  <a:prstClr val="black"/>
                </a:solidFill>
                <a:latin typeface="Arial" charset="0"/>
                <a:ea typeface="Arial" charset="0"/>
                <a:cs typeface="Arial" charset="0"/>
              </a:rPr>
              <a:t>2</a:t>
            </a:r>
            <a:r>
              <a:rPr lang="nb-NO" sz="2160" baseline="-25000" dirty="0">
                <a:solidFill>
                  <a:prstClr val="black"/>
                </a:solidFill>
                <a:latin typeface="Arial" charset="0"/>
                <a:ea typeface="Arial" charset="0"/>
                <a:cs typeface="Arial" charset="0"/>
              </a:rPr>
              <a:t>Adj</a:t>
            </a:r>
            <a:r>
              <a:rPr lang="nb-NO" sz="2160" dirty="0">
                <a:solidFill>
                  <a:prstClr val="black"/>
                </a:solidFill>
                <a:latin typeface="Arial" charset="0"/>
                <a:ea typeface="Arial" charset="0"/>
                <a:cs typeface="Arial" charset="0"/>
              </a:rPr>
              <a:t> =.366, </a:t>
            </a:r>
            <a:r>
              <a:rPr lang="nb-NO" sz="2160" i="1" dirty="0">
                <a:solidFill>
                  <a:prstClr val="black"/>
                </a:solidFill>
                <a:latin typeface="Arial" charset="0"/>
                <a:ea typeface="Arial" charset="0"/>
                <a:cs typeface="Arial" charset="0"/>
              </a:rPr>
              <a:t>F</a:t>
            </a:r>
            <a:r>
              <a:rPr lang="nb-NO" sz="2160" dirty="0">
                <a:solidFill>
                  <a:prstClr val="black"/>
                </a:solidFill>
                <a:latin typeface="Arial" charset="0"/>
                <a:ea typeface="Arial" charset="0"/>
                <a:cs typeface="Arial" charset="0"/>
              </a:rPr>
              <a:t>(1) = 13.142</a:t>
            </a:r>
          </a:p>
          <a:p>
            <a:pPr defTabSz="1097280" eaLnBrk="0" fontAlgn="base" hangingPunct="0">
              <a:spcBef>
                <a:spcPct val="0"/>
              </a:spcBef>
              <a:spcAft>
                <a:spcPct val="0"/>
              </a:spcAft>
            </a:pPr>
            <a:endParaRPr lang="nb-NO" sz="2160"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nb-NO" sz="2160" dirty="0" err="1">
                <a:solidFill>
                  <a:prstClr val="black"/>
                </a:solidFill>
                <a:latin typeface="Arial" charset="0"/>
                <a:ea typeface="Arial" charset="0"/>
                <a:cs typeface="Arial" charset="0"/>
              </a:rPr>
              <a:t>Traffico </a:t>
            </a:r>
            <a:r>
              <a:rPr lang="nb-NO" sz="2160" dirty="0" err="1">
                <a:solidFill>
                  <a:prstClr val="black"/>
                </a:solidFill>
                <a:latin typeface="Arial" charset="0"/>
                <a:ea typeface="Arial" charset="0"/>
                <a:cs typeface="Arial" charset="0"/>
              </a:rPr>
              <a:t>associato </a:t>
            </a:r>
            <a:r>
              <a:rPr lang="nb-NO" sz="2160" dirty="0">
                <a:solidFill>
                  <a:prstClr val="black"/>
                </a:solidFill>
                <a:latin typeface="Arial" charset="0"/>
                <a:ea typeface="Arial" charset="0"/>
                <a:cs typeface="Arial" charset="0"/>
              </a:rPr>
              <a:t>agli </a:t>
            </a:r>
            <a:r>
              <a:rPr lang="nb-NO" sz="2160" dirty="0">
                <a:solidFill>
                  <a:prstClr val="black"/>
                </a:solidFill>
                <a:latin typeface="Arial" charset="0"/>
                <a:ea typeface="Arial" charset="0"/>
                <a:cs typeface="Arial" charset="0"/>
              </a:rPr>
              <a:t>host RT </a:t>
            </a:r>
            <a:r>
              <a:rPr lang="nb-NO" sz="2160" dirty="0" err="1">
                <a:solidFill>
                  <a:prstClr val="black"/>
                </a:solidFill>
                <a:latin typeface="Arial" charset="0"/>
                <a:ea typeface="Arial" charset="0"/>
                <a:cs typeface="Arial" charset="0"/>
              </a:rPr>
              <a:t>correttamente </a:t>
            </a:r>
            <a:r>
              <a:rPr lang="nb-NO" sz="2160" dirty="0">
                <a:solidFill>
                  <a:prstClr val="black"/>
                </a:solidFill>
                <a:latin typeface="Arial" charset="0"/>
                <a:ea typeface="Arial" charset="0"/>
                <a:cs typeface="Arial" charset="0"/>
              </a:rPr>
              <a:t>identificati </a:t>
            </a:r>
            <a:r>
              <a:rPr lang="nb-NO" sz="2160" dirty="0" err="1">
                <a:solidFill>
                  <a:prstClr val="black"/>
                </a:solidFill>
                <a:latin typeface="Arial" charset="0"/>
                <a:ea typeface="Arial" charset="0"/>
                <a:cs typeface="Arial" charset="0"/>
              </a:rPr>
              <a:t>che prendono di mira </a:t>
            </a:r>
            <a:r>
              <a:rPr lang="nb-NO" sz="2160" dirty="0">
                <a:solidFill>
                  <a:prstClr val="black"/>
                </a:solidFill>
                <a:latin typeface="Arial" charset="0"/>
                <a:ea typeface="Arial" charset="0"/>
                <a:cs typeface="Arial" charset="0"/>
              </a:rPr>
              <a:t>i sistemi BT </a:t>
            </a:r>
          </a:p>
          <a:p>
            <a:pPr marL="342900" indent="-342900" defTabSz="1097280" eaLnBrk="0" fontAlgn="base" hangingPunct="0">
              <a:spcBef>
                <a:spcPct val="0"/>
              </a:spcBef>
              <a:spcAft>
                <a:spcPct val="0"/>
              </a:spcAft>
              <a:buFont typeface="Arial" charset="0"/>
              <a:buChar char="•"/>
            </a:pPr>
            <a:r>
              <a:rPr lang="nb-NO" sz="2160" dirty="0">
                <a:solidFill>
                  <a:prstClr val="black"/>
                </a:solidFill>
                <a:latin typeface="Arial" charset="0"/>
                <a:ea typeface="Arial" charset="0"/>
                <a:cs typeface="Arial" charset="0"/>
              </a:rPr>
              <a:t>β = -.665, </a:t>
            </a:r>
            <a:r>
              <a:rPr lang="nb-NO" sz="2160" i="1" dirty="0">
                <a:solidFill>
                  <a:prstClr val="black"/>
                </a:solidFill>
                <a:latin typeface="Arial" charset="0"/>
                <a:ea typeface="Arial" charset="0"/>
                <a:cs typeface="Arial" charset="0"/>
              </a:rPr>
              <a:t>p </a:t>
            </a:r>
            <a:r>
              <a:rPr lang="nb-NO" sz="2160" dirty="0">
                <a:solidFill>
                  <a:prstClr val="black"/>
                </a:solidFill>
                <a:latin typeface="Arial" charset="0"/>
                <a:ea typeface="Arial" charset="0"/>
                <a:cs typeface="Arial" charset="0"/>
              </a:rPr>
              <a:t>&lt; .001, </a:t>
            </a:r>
            <a:r>
              <a:rPr lang="nb-NO" sz="2160" i="1" dirty="0">
                <a:solidFill>
                  <a:prstClr val="black"/>
                </a:solidFill>
                <a:latin typeface="Arial" charset="0"/>
                <a:ea typeface="Arial" charset="0"/>
                <a:cs typeface="Arial" charset="0"/>
              </a:rPr>
              <a:t>R</a:t>
            </a:r>
            <a:r>
              <a:rPr lang="nb-NO" sz="2160" i="1" baseline="30000" dirty="0">
                <a:solidFill>
                  <a:prstClr val="black"/>
                </a:solidFill>
                <a:latin typeface="Arial" charset="0"/>
                <a:ea typeface="Arial" charset="0"/>
                <a:cs typeface="Arial" charset="0"/>
              </a:rPr>
              <a:t>2</a:t>
            </a:r>
            <a:r>
              <a:rPr lang="nb-NO" sz="2160" baseline="-25000" dirty="0">
                <a:solidFill>
                  <a:prstClr val="black"/>
                </a:solidFill>
                <a:latin typeface="Arial" charset="0"/>
                <a:ea typeface="Arial" charset="0"/>
                <a:cs typeface="Arial" charset="0"/>
              </a:rPr>
              <a:t>Adj</a:t>
            </a:r>
            <a:r>
              <a:rPr lang="nb-NO" sz="2160" dirty="0">
                <a:solidFill>
                  <a:prstClr val="black"/>
                </a:solidFill>
                <a:latin typeface="Arial" charset="0"/>
                <a:ea typeface="Arial" charset="0"/>
                <a:cs typeface="Arial" charset="0"/>
              </a:rPr>
              <a:t> = .415, </a:t>
            </a:r>
            <a:r>
              <a:rPr lang="nb-NO" sz="2160" i="1" dirty="0">
                <a:solidFill>
                  <a:prstClr val="black"/>
                </a:solidFill>
                <a:latin typeface="Arial" charset="0"/>
                <a:ea typeface="Arial" charset="0"/>
                <a:cs typeface="Arial" charset="0"/>
              </a:rPr>
              <a:t>F</a:t>
            </a:r>
            <a:r>
              <a:rPr lang="nb-NO" sz="2160" dirty="0">
                <a:solidFill>
                  <a:prstClr val="black"/>
                </a:solidFill>
                <a:latin typeface="Arial" charset="0"/>
                <a:ea typeface="Arial" charset="0"/>
                <a:cs typeface="Arial" charset="0"/>
              </a:rPr>
              <a:t>(1) = 15.889 </a:t>
            </a:r>
          </a:p>
          <a:p>
            <a:pPr defTabSz="1097280" eaLnBrk="0" fontAlgn="base" hangingPunct="0">
              <a:spcBef>
                <a:spcPct val="0"/>
              </a:spcBef>
              <a:spcAft>
                <a:spcPct val="0"/>
              </a:spcAft>
            </a:pPr>
            <a:endParaRPr lang="nb-NO" sz="2160"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nb-NO" sz="2160" dirty="0" err="1">
                <a:solidFill>
                  <a:prstClr val="black"/>
                </a:solidFill>
                <a:latin typeface="Arial" charset="0"/>
                <a:ea typeface="Arial" charset="0"/>
                <a:cs typeface="Arial" charset="0"/>
              </a:rPr>
              <a:t>Identificazione </a:t>
            </a:r>
            <a:r>
              <a:rPr lang="nb-NO" sz="2160" dirty="0">
                <a:solidFill>
                  <a:prstClr val="black"/>
                </a:solidFill>
                <a:latin typeface="Arial" charset="0"/>
                <a:ea typeface="Arial" charset="0"/>
                <a:cs typeface="Arial" charset="0"/>
              </a:rPr>
              <a:t>dei segmenti BT </a:t>
            </a:r>
            <a:r>
              <a:rPr lang="nb-NO" sz="2160" dirty="0" err="1">
                <a:solidFill>
                  <a:prstClr val="black"/>
                </a:solidFill>
                <a:latin typeface="Arial" charset="0"/>
                <a:ea typeface="Arial" charset="0"/>
                <a:cs typeface="Arial" charset="0"/>
              </a:rPr>
              <a:t>compromessi</a:t>
            </a:r>
            <a:r>
              <a:rPr lang="nb-NO" sz="2160" dirty="0">
                <a:solidFill>
                  <a:prstClr val="black"/>
                </a:solidFill>
                <a:latin typeface="Arial" charset="0"/>
                <a:ea typeface="Arial" charset="0"/>
                <a:cs typeface="Arial" charset="0"/>
              </a:rPr>
              <a:t> </a:t>
            </a:r>
          </a:p>
          <a:p>
            <a:pPr marL="342900" indent="-342900" defTabSz="1097280" eaLnBrk="0" fontAlgn="base" hangingPunct="0">
              <a:spcBef>
                <a:spcPct val="0"/>
              </a:spcBef>
              <a:spcAft>
                <a:spcPct val="0"/>
              </a:spcAft>
              <a:buFont typeface="Arial" charset="0"/>
              <a:buChar char="•"/>
            </a:pPr>
            <a:r>
              <a:rPr lang="nb-NO" sz="2160" dirty="0">
                <a:solidFill>
                  <a:prstClr val="black"/>
                </a:solidFill>
                <a:latin typeface="Arial" charset="0"/>
                <a:ea typeface="Arial" charset="0"/>
                <a:cs typeface="Arial" charset="0"/>
              </a:rPr>
              <a:t>β = -.547, </a:t>
            </a:r>
            <a:r>
              <a:rPr lang="nb-NO" sz="2160" i="1" dirty="0">
                <a:solidFill>
                  <a:prstClr val="black"/>
                </a:solidFill>
                <a:latin typeface="Arial" charset="0"/>
                <a:ea typeface="Arial" charset="0"/>
                <a:cs typeface="Arial" charset="0"/>
              </a:rPr>
              <a:t>p </a:t>
            </a:r>
            <a:r>
              <a:rPr lang="nb-NO" sz="2160" dirty="0">
                <a:solidFill>
                  <a:prstClr val="black"/>
                </a:solidFill>
                <a:latin typeface="Arial" charset="0"/>
                <a:ea typeface="Arial" charset="0"/>
                <a:cs typeface="Arial" charset="0"/>
              </a:rPr>
              <a:t>= .008, </a:t>
            </a:r>
            <a:r>
              <a:rPr lang="nb-NO" sz="2160" i="1" dirty="0">
                <a:solidFill>
                  <a:prstClr val="black"/>
                </a:solidFill>
                <a:latin typeface="Arial" charset="0"/>
                <a:ea typeface="Arial" charset="0"/>
                <a:cs typeface="Arial" charset="0"/>
              </a:rPr>
              <a:t>R</a:t>
            </a:r>
            <a:r>
              <a:rPr lang="nb-NO" sz="2160" i="1" baseline="30000" dirty="0">
                <a:solidFill>
                  <a:prstClr val="black"/>
                </a:solidFill>
                <a:latin typeface="Arial" charset="0"/>
                <a:ea typeface="Arial" charset="0"/>
                <a:cs typeface="Arial" charset="0"/>
              </a:rPr>
              <a:t>2</a:t>
            </a:r>
            <a:r>
              <a:rPr lang="nb-NO" sz="2160" baseline="-25000" dirty="0">
                <a:solidFill>
                  <a:prstClr val="black"/>
                </a:solidFill>
                <a:latin typeface="Arial" charset="0"/>
                <a:ea typeface="Arial" charset="0"/>
                <a:cs typeface="Arial" charset="0"/>
              </a:rPr>
              <a:t>Adj</a:t>
            </a:r>
            <a:r>
              <a:rPr lang="nb-NO" sz="2160" dirty="0">
                <a:solidFill>
                  <a:prstClr val="black"/>
                </a:solidFill>
                <a:latin typeface="Arial" charset="0"/>
                <a:ea typeface="Arial" charset="0"/>
                <a:cs typeface="Arial" charset="0"/>
              </a:rPr>
              <a:t> = .264, </a:t>
            </a:r>
            <a:r>
              <a:rPr lang="nb-NO" sz="2160" i="1" dirty="0">
                <a:solidFill>
                  <a:prstClr val="black"/>
                </a:solidFill>
                <a:latin typeface="Arial" charset="0"/>
                <a:ea typeface="Arial" charset="0"/>
                <a:cs typeface="Arial" charset="0"/>
              </a:rPr>
              <a:t>F</a:t>
            </a:r>
            <a:r>
              <a:rPr lang="nb-NO" sz="2160" dirty="0">
                <a:solidFill>
                  <a:prstClr val="black"/>
                </a:solidFill>
                <a:latin typeface="Arial" charset="0"/>
                <a:ea typeface="Arial" charset="0"/>
                <a:cs typeface="Arial" charset="0"/>
              </a:rPr>
              <a:t>(1) = 8.531 </a:t>
            </a:r>
            <a:br>
              <a:rPr lang="nb-NO" sz="2880" dirty="0">
                <a:solidFill>
                  <a:prstClr val="black"/>
                </a:solidFill>
                <a:latin typeface="Arial" charset="0"/>
                <a:ea typeface="Arial" charset="0"/>
                <a:cs typeface="Arial" charset="0"/>
              </a:rPr>
            </a:br>
            <a:endParaRPr lang="en-US" sz="2880" dirty="0">
              <a:solidFill>
                <a:prstClr val="black"/>
              </a:solidFill>
              <a:latin typeface="Arial" charset="0"/>
              <a:ea typeface="Arial" charset="0"/>
              <a:cs typeface="Arial" charset="0"/>
            </a:endParaRPr>
          </a:p>
        </p:txBody>
      </p:sp>
      <p:sp>
        <p:nvSpPr>
          <p:cNvPr id="9" name="TekstSylinder 8"/>
          <p:cNvSpPr txBox="1"/>
          <p:nvPr/>
        </p:nvSpPr>
        <p:spPr>
          <a:xfrm>
            <a:off x="318646" y="1076455"/>
            <a:ext cx="14031611" cy="350865"/>
          </a:xfrm>
          <a:prstGeom prst="rect">
            <a:avLst/>
          </a:prstGeom>
          <a:noFill/>
        </p:spPr>
        <p:txBody>
          <a:bodyPr wrap="square" rtlCol="0">
            <a:spAutoFit/>
          </a:bodyPr>
          <a:lstStyle/>
          <a:p>
            <a:pPr defTabSz="1097280" eaLnBrk="0" fontAlgn="base" hangingPunct="0">
              <a:spcBef>
                <a:spcPct val="0"/>
              </a:spcBef>
              <a:spcAft>
                <a:spcPct val="0"/>
              </a:spcAft>
            </a:pPr>
            <a:r>
              <a:rPr lang="en-US" sz="1680" dirty="0">
                <a:solidFill>
                  <a:prstClr val="black"/>
                </a:solidFill>
                <a:latin typeface="Arial" charset="0"/>
                <a:ea typeface="Arial" charset="0"/>
                <a:cs typeface="Arial" charset="0"/>
              </a:rPr>
              <a:t>Analisi di regressione lineare sulle variabili di comunicazione e sulle variabili SA che erano significativamente diverse tra i gruppi</a:t>
            </a:r>
          </a:p>
        </p:txBody>
      </p:sp>
    </p:spTree>
    <p:extLst>
      <p:ext uri="{BB962C8B-B14F-4D97-AF65-F5344CB8AC3E}">
        <p14:creationId xmlns:p14="http://schemas.microsoft.com/office/powerpoint/2010/main" val="170623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1"/>
          <p:cNvSpPr>
            <a:spLocks noGrp="1"/>
          </p:cNvSpPr>
          <p:nvPr>
            <p:ph type="title"/>
          </p:nvPr>
        </p:nvSpPr>
        <p:spPr>
          <a:xfrm>
            <a:off x="192676" y="162629"/>
            <a:ext cx="14157581" cy="1093686"/>
          </a:xfrm>
        </p:spPr>
        <p:txBody>
          <a:bodyPr>
            <a:noAutofit/>
          </a:bodyPr>
          <a:lstStyle/>
          <a:p>
            <a:r>
              <a:rPr lang="nb-NO" sz="3840" b="1" dirty="0" err="1">
                <a:solidFill>
                  <a:schemeClr val="accent1"/>
                </a:solidFill>
                <a:latin typeface="Helvetica Neue" charset="0"/>
                <a:ea typeface="Helvetica Neue" charset="0"/>
                <a:cs typeface="Helvetica Neue" charset="0"/>
              </a:rPr>
              <a:t>La comunicazione </a:t>
            </a:r>
            <a:r>
              <a:rPr lang="nb-NO" sz="3840" b="1" dirty="0">
                <a:solidFill>
                  <a:schemeClr val="accent1"/>
                </a:solidFill>
                <a:latin typeface="Helvetica Neue" charset="0"/>
                <a:ea typeface="Helvetica Neue" charset="0"/>
                <a:cs typeface="Helvetica Neue" charset="0"/>
              </a:rPr>
              <a:t>è </a:t>
            </a:r>
            <a:r>
              <a:rPr lang="nb-NO" sz="3840" b="1" dirty="0" err="1">
                <a:solidFill>
                  <a:schemeClr val="accent1"/>
                </a:solidFill>
                <a:latin typeface="Helvetica Neue" charset="0"/>
                <a:ea typeface="Helvetica Neue" charset="0"/>
                <a:cs typeface="Helvetica Neue" charset="0"/>
              </a:rPr>
              <a:t>migliore </a:t>
            </a:r>
            <a:r>
              <a:rPr lang="nb-NO" sz="3840" b="1" dirty="0">
                <a:solidFill>
                  <a:schemeClr val="accent1"/>
                </a:solidFill>
                <a:latin typeface="Helvetica Neue" charset="0"/>
                <a:ea typeface="Helvetica Neue" charset="0"/>
                <a:cs typeface="Helvetica Neue" charset="0"/>
              </a:rPr>
              <a:t>nel </a:t>
            </a:r>
            <a:r>
              <a:rPr lang="nb-NO" sz="3840" b="1" dirty="0" err="1">
                <a:solidFill>
                  <a:schemeClr val="accent1"/>
                </a:solidFill>
                <a:latin typeface="Helvetica Neue" charset="0"/>
                <a:ea typeface="Helvetica Neue" charset="0"/>
                <a:cs typeface="Helvetica Neue" charset="0"/>
              </a:rPr>
              <a:t>gruppo</a:t>
            </a:r>
            <a:r>
              <a:rPr lang="nb-NO" sz="3840" b="1" dirty="0">
                <a:solidFill>
                  <a:schemeClr val="accent1"/>
                </a:solidFill>
                <a:latin typeface="Helvetica Neue" charset="0"/>
                <a:ea typeface="Helvetica Neue" charset="0"/>
                <a:cs typeface="Helvetica Neue" charset="0"/>
              </a:rPr>
              <a:t> VDE</a:t>
            </a:r>
            <a:endParaRPr lang="nb-NO" sz="3840" b="1" dirty="0">
              <a:solidFill>
                <a:schemeClr val="accent1"/>
              </a:solidFill>
              <a:latin typeface="Helvetica Neue" charset="0"/>
              <a:ea typeface="Helvetica Neue" charset="0"/>
              <a:cs typeface="Helvetica Neue" charset="0"/>
            </a:endParaRPr>
          </a:p>
        </p:txBody>
      </p:sp>
      <p:sp>
        <p:nvSpPr>
          <p:cNvPr id="21" name="Tittel 1"/>
          <p:cNvSpPr txBox="1">
            <a:spLocks/>
          </p:cNvSpPr>
          <p:nvPr/>
        </p:nvSpPr>
        <p:spPr>
          <a:xfrm>
            <a:off x="770023" y="1424650"/>
            <a:ext cx="13128858" cy="4427219"/>
          </a:xfrm>
          <a:prstGeom prst="rect">
            <a:avLst/>
          </a:prstGeom>
        </p:spPr>
        <p:txBody>
          <a:bodyPr vert="horz" lIns="109728" tIns="54864" rIns="109728" bIns="54864"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11480" indent="-411480" defTabSz="1097280">
              <a:lnSpc>
                <a:spcPct val="100000"/>
              </a:lnSpc>
              <a:spcBef>
                <a:spcPts val="0"/>
              </a:spcBef>
              <a:defRPr/>
            </a:pPr>
            <a:r>
              <a:rPr lang="en-US" sz="2160" dirty="0">
                <a:solidFill>
                  <a:prstClr val="white"/>
                </a:solidFill>
                <a:latin typeface="Arial" charset="0"/>
                <a:ea typeface="Arial" charset="0"/>
                <a:cs typeface="Arial" charset="0"/>
              </a:rPr>
              <a:t>Tutto il testo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Uno</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Due</a:t>
            </a:r>
          </a:p>
          <a:p>
            <a:pPr marL="411480" indent="-411480" defTabSz="1097280">
              <a:lnSpc>
                <a:spcPct val="100000"/>
              </a:lnSpc>
              <a:spcBef>
                <a:spcPts val="0"/>
              </a:spcBef>
              <a:buFont typeface="+mj-lt"/>
              <a:buAutoNum type="arabicPeriod"/>
              <a:defRPr/>
            </a:pPr>
            <a:r>
              <a:rPr lang="en-US" sz="2160" dirty="0">
                <a:solidFill>
                  <a:prstClr val="white"/>
                </a:solidFill>
                <a:latin typeface="Arial" charset="0"/>
                <a:ea typeface="Arial" charset="0"/>
                <a:cs typeface="Arial" charset="0"/>
              </a:rPr>
              <a:t>Tre</a:t>
            </a:r>
          </a:p>
        </p:txBody>
      </p:sp>
      <p:sp>
        <p:nvSpPr>
          <p:cNvPr id="2" name="TekstSylinder 1"/>
          <p:cNvSpPr txBox="1"/>
          <p:nvPr/>
        </p:nvSpPr>
        <p:spPr>
          <a:xfrm>
            <a:off x="4645481" y="1581599"/>
            <a:ext cx="9441938" cy="3083921"/>
          </a:xfrm>
          <a:prstGeom prst="rect">
            <a:avLst/>
          </a:prstGeom>
          <a:noFill/>
        </p:spPr>
        <p:txBody>
          <a:bodyPr wrap="square" rtlCol="0">
            <a:spAutoFit/>
          </a:bodyPr>
          <a:lstStyle/>
          <a:p>
            <a:pPr defTabSz="1097280" eaLnBrk="0" fontAlgn="base" hangingPunct="0">
              <a:spcBef>
                <a:spcPct val="0"/>
              </a:spcBef>
              <a:spcAft>
                <a:spcPct val="0"/>
              </a:spcAft>
            </a:pPr>
            <a:r>
              <a:rPr lang="nb-NO" sz="2160" b="1" dirty="0" err="1">
                <a:solidFill>
                  <a:prstClr val="black"/>
                </a:solidFill>
                <a:latin typeface="Arial" charset="0"/>
                <a:ea typeface="Arial" charset="0"/>
                <a:cs typeface="Arial" charset="0"/>
              </a:rPr>
              <a:t>Il malfunzionamento </a:t>
            </a:r>
            <a:r>
              <a:rPr lang="nb-NO" sz="2160" b="1" dirty="0" err="1">
                <a:solidFill>
                  <a:prstClr val="black"/>
                </a:solidFill>
                <a:latin typeface="Arial" charset="0"/>
                <a:ea typeface="Arial" charset="0"/>
                <a:cs typeface="Arial" charset="0"/>
              </a:rPr>
              <a:t>della comunicazione</a:t>
            </a:r>
            <a:r>
              <a:rPr lang="nb-NO" sz="2160" b="1" dirty="0">
                <a:solidFill>
                  <a:prstClr val="black"/>
                </a:solidFill>
                <a:latin typeface="Arial" charset="0"/>
                <a:ea typeface="Arial" charset="0"/>
                <a:cs typeface="Arial" charset="0"/>
              </a:rPr>
              <a:t> nel</a:t>
            </a:r>
            <a:r>
              <a:rPr lang="nb-NO" sz="2160" b="1" dirty="0">
                <a:solidFill>
                  <a:prstClr val="black"/>
                </a:solidFill>
                <a:latin typeface="Arial" charset="0"/>
                <a:ea typeface="Arial" charset="0"/>
                <a:cs typeface="Arial" charset="0"/>
              </a:rPr>
              <a:t> </a:t>
            </a:r>
            <a:r>
              <a:rPr lang="nb-NO" sz="2160" b="1" dirty="0" err="1">
                <a:solidFill>
                  <a:prstClr val="black"/>
                </a:solidFill>
                <a:latin typeface="Arial" charset="0"/>
                <a:ea typeface="Arial" charset="0"/>
                <a:cs typeface="Arial" charset="0"/>
              </a:rPr>
              <a:t>secondo</a:t>
            </a:r>
            <a:r>
              <a:rPr lang="nb-NO" sz="2160" b="1" dirty="0">
                <a:solidFill>
                  <a:prstClr val="black"/>
                </a:solidFill>
                <a:latin typeface="Arial" charset="0"/>
                <a:ea typeface="Arial" charset="0"/>
                <a:cs typeface="Arial" charset="0"/>
              </a:rPr>
              <a:t> </a:t>
            </a:r>
            <a:r>
              <a:rPr lang="nb-NO" sz="2160" b="1" dirty="0">
                <a:solidFill>
                  <a:prstClr val="black"/>
                </a:solidFill>
                <a:latin typeface="Arial" charset="0"/>
                <a:ea typeface="Arial" charset="0"/>
                <a:cs typeface="Arial" charset="0"/>
              </a:rPr>
              <a:t>compito </a:t>
            </a:r>
            <a:r>
              <a:rPr lang="nb-NO" sz="2160" b="1" dirty="0">
                <a:solidFill>
                  <a:prstClr val="black"/>
                </a:solidFill>
                <a:latin typeface="Arial" charset="0"/>
                <a:ea typeface="Arial" charset="0"/>
                <a:cs typeface="Arial" charset="0"/>
              </a:rPr>
              <a:t>era un </a:t>
            </a:r>
            <a:r>
              <a:rPr lang="nb-NO" sz="2160" b="1" dirty="0" err="1">
                <a:solidFill>
                  <a:prstClr val="black"/>
                </a:solidFill>
                <a:latin typeface="Arial" charset="0"/>
                <a:ea typeface="Arial" charset="0"/>
                <a:cs typeface="Arial" charset="0"/>
              </a:rPr>
              <a:t>significativo </a:t>
            </a:r>
            <a:r>
              <a:rPr lang="nb-NO" sz="2160" b="1" dirty="0" err="1">
                <a:solidFill>
                  <a:prstClr val="black"/>
                </a:solidFill>
                <a:latin typeface="Arial" charset="0"/>
                <a:ea typeface="Arial" charset="0"/>
                <a:cs typeface="Arial" charset="0"/>
              </a:rPr>
              <a:t>fattore predittivo</a:t>
            </a:r>
            <a:r>
              <a:rPr lang="nb-NO" sz="2160" b="1" dirty="0">
                <a:solidFill>
                  <a:prstClr val="black"/>
                </a:solidFill>
                <a:latin typeface="Arial" charset="0"/>
                <a:ea typeface="Arial" charset="0"/>
                <a:cs typeface="Arial" charset="0"/>
              </a:rPr>
              <a:t> negativo </a:t>
            </a:r>
            <a:r>
              <a:rPr lang="nb-NO" sz="2160" b="1" dirty="0">
                <a:solidFill>
                  <a:prstClr val="black"/>
                </a:solidFill>
                <a:latin typeface="Arial" charset="0"/>
                <a:ea typeface="Arial" charset="0"/>
                <a:cs typeface="Arial" charset="0"/>
              </a:rPr>
              <a:t>dell'accuratezza della descrizione dell'attività di rete </a:t>
            </a:r>
          </a:p>
          <a:p>
            <a:pPr defTabSz="1097280" eaLnBrk="0" fontAlgn="base" hangingPunct="0">
              <a:spcBef>
                <a:spcPct val="0"/>
              </a:spcBef>
              <a:spcAft>
                <a:spcPct val="0"/>
              </a:spcAft>
            </a:pPr>
            <a:endParaRPr lang="nb-NO" sz="2160"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nb-NO" sz="2160" dirty="0" err="1">
                <a:solidFill>
                  <a:prstClr val="black"/>
                </a:solidFill>
                <a:latin typeface="Arial" charset="0"/>
                <a:ea typeface="Arial" charset="0"/>
                <a:cs typeface="Arial" charset="0"/>
              </a:rPr>
              <a:t>L</a:t>
            </a:r>
            <a:r>
              <a:rPr lang="nb-NO" sz="2160" dirty="0" err="1">
                <a:solidFill>
                  <a:prstClr val="black"/>
                </a:solidFill>
                <a:latin typeface="Arial" charset="0"/>
                <a:ea typeface="Arial" charset="0"/>
                <a:cs typeface="Arial" charset="0"/>
              </a:rPr>
              <a:t>'accuratezza </a:t>
            </a:r>
            <a:r>
              <a:rPr lang="nb-NO" sz="2160" dirty="0">
                <a:solidFill>
                  <a:prstClr val="black"/>
                </a:solidFill>
                <a:latin typeface="Arial" charset="0"/>
                <a:ea typeface="Arial" charset="0"/>
                <a:cs typeface="Arial" charset="0"/>
              </a:rPr>
              <a:t>della </a:t>
            </a:r>
            <a:r>
              <a:rPr lang="nb-NO" sz="2160" dirty="0" err="1">
                <a:solidFill>
                  <a:prstClr val="black"/>
                </a:solidFill>
                <a:latin typeface="Arial" charset="0"/>
                <a:ea typeface="Arial" charset="0"/>
                <a:cs typeface="Arial" charset="0"/>
              </a:rPr>
              <a:t>descrizione </a:t>
            </a:r>
            <a:r>
              <a:rPr lang="nb-NO" sz="2160" dirty="0" err="1">
                <a:solidFill>
                  <a:prstClr val="black"/>
                </a:solidFill>
                <a:latin typeface="Arial" charset="0"/>
                <a:ea typeface="Arial" charset="0"/>
                <a:cs typeface="Arial" charset="0"/>
              </a:rPr>
              <a:t>dell'attività </a:t>
            </a:r>
            <a:r>
              <a:rPr lang="nb-NO" sz="2160" dirty="0" err="1">
                <a:solidFill>
                  <a:prstClr val="black"/>
                </a:solidFill>
                <a:latin typeface="Arial" charset="0"/>
                <a:ea typeface="Arial" charset="0"/>
                <a:cs typeface="Arial" charset="0"/>
              </a:rPr>
              <a:t>di rete</a:t>
            </a:r>
            <a:endParaRPr lang="nb-NO" sz="216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nb-NO" sz="2160" dirty="0">
                <a:solidFill>
                  <a:prstClr val="black"/>
                </a:solidFill>
                <a:latin typeface="Arial" charset="0"/>
                <a:ea typeface="Arial" charset="0"/>
                <a:cs typeface="Arial" charset="0"/>
              </a:rPr>
              <a:t>β = -.524, </a:t>
            </a:r>
            <a:r>
              <a:rPr lang="nb-NO" sz="2160" i="1" dirty="0">
                <a:solidFill>
                  <a:prstClr val="black"/>
                </a:solidFill>
                <a:latin typeface="Arial" charset="0"/>
                <a:ea typeface="Arial" charset="0"/>
                <a:cs typeface="Arial" charset="0"/>
              </a:rPr>
              <a:t>p </a:t>
            </a:r>
            <a:r>
              <a:rPr lang="nb-NO" sz="2160" dirty="0">
                <a:solidFill>
                  <a:prstClr val="black"/>
                </a:solidFill>
                <a:latin typeface="Arial" charset="0"/>
                <a:ea typeface="Arial" charset="0"/>
                <a:cs typeface="Arial" charset="0"/>
              </a:rPr>
              <a:t>= .012, </a:t>
            </a:r>
            <a:r>
              <a:rPr lang="nb-NO" sz="2160" i="1" dirty="0">
                <a:solidFill>
                  <a:prstClr val="black"/>
                </a:solidFill>
                <a:latin typeface="Arial" charset="0"/>
                <a:ea typeface="Arial" charset="0"/>
                <a:cs typeface="Arial" charset="0"/>
              </a:rPr>
              <a:t>R</a:t>
            </a:r>
            <a:r>
              <a:rPr lang="nb-NO" sz="2160" i="1" baseline="30000" dirty="0">
                <a:solidFill>
                  <a:prstClr val="black"/>
                </a:solidFill>
                <a:latin typeface="Arial" charset="0"/>
                <a:ea typeface="Arial" charset="0"/>
                <a:cs typeface="Arial" charset="0"/>
              </a:rPr>
              <a:t>2</a:t>
            </a:r>
            <a:r>
              <a:rPr lang="nb-NO" sz="2160" baseline="-25000" dirty="0">
                <a:solidFill>
                  <a:prstClr val="black"/>
                </a:solidFill>
                <a:latin typeface="Arial" charset="0"/>
                <a:ea typeface="Arial" charset="0"/>
                <a:cs typeface="Arial" charset="0"/>
              </a:rPr>
              <a:t>Adj</a:t>
            </a:r>
            <a:r>
              <a:rPr lang="nb-NO" sz="2160" dirty="0">
                <a:solidFill>
                  <a:prstClr val="black"/>
                </a:solidFill>
                <a:latin typeface="Arial" charset="0"/>
                <a:ea typeface="Arial" charset="0"/>
                <a:cs typeface="Arial" charset="0"/>
              </a:rPr>
              <a:t> = .238, </a:t>
            </a:r>
            <a:r>
              <a:rPr lang="nb-NO" sz="2160" i="1" dirty="0">
                <a:solidFill>
                  <a:prstClr val="black"/>
                </a:solidFill>
                <a:latin typeface="Arial" charset="0"/>
                <a:ea typeface="Arial" charset="0"/>
                <a:cs typeface="Arial" charset="0"/>
              </a:rPr>
              <a:t>F</a:t>
            </a:r>
            <a:r>
              <a:rPr lang="nb-NO" sz="2160" dirty="0">
                <a:solidFill>
                  <a:prstClr val="black"/>
                </a:solidFill>
                <a:latin typeface="Arial" charset="0"/>
                <a:ea typeface="Arial" charset="0"/>
                <a:cs typeface="Arial" charset="0"/>
              </a:rPr>
              <a:t>(1) =7.553</a:t>
            </a:r>
          </a:p>
          <a:p>
            <a:pPr defTabSz="1097280" eaLnBrk="0" fontAlgn="base" hangingPunct="0">
              <a:spcBef>
                <a:spcPct val="0"/>
              </a:spcBef>
              <a:spcAft>
                <a:spcPct val="0"/>
              </a:spcAft>
            </a:pPr>
            <a:endParaRPr lang="nb-NO" sz="2160"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nb-NO" sz="2160" dirty="0" err="1">
                <a:solidFill>
                  <a:prstClr val="black"/>
                </a:solidFill>
                <a:latin typeface="Arial" charset="0"/>
                <a:ea typeface="Arial" charset="0"/>
                <a:cs typeface="Arial" charset="0"/>
              </a:rPr>
              <a:t>Fiducia </a:t>
            </a:r>
            <a:r>
              <a:rPr lang="nb-NO" sz="2160" dirty="0" err="1">
                <a:solidFill>
                  <a:prstClr val="black"/>
                </a:solidFill>
                <a:latin typeface="Arial" charset="0"/>
                <a:ea typeface="Arial" charset="0"/>
                <a:cs typeface="Arial" charset="0"/>
              </a:rPr>
              <a:t>nell'aver </a:t>
            </a:r>
            <a:r>
              <a:rPr lang="nb-NO" sz="2160" dirty="0">
                <a:solidFill>
                  <a:prstClr val="black"/>
                </a:solidFill>
                <a:latin typeface="Arial" charset="0"/>
                <a:ea typeface="Arial" charset="0"/>
                <a:cs typeface="Arial" charset="0"/>
              </a:rPr>
              <a:t>identificato gli host BT </a:t>
            </a:r>
            <a:r>
              <a:rPr lang="nb-NO" sz="2160" dirty="0" err="1">
                <a:solidFill>
                  <a:prstClr val="black"/>
                </a:solidFill>
                <a:latin typeface="Arial" charset="0"/>
                <a:ea typeface="Arial" charset="0"/>
                <a:cs typeface="Arial" charset="0"/>
              </a:rPr>
              <a:t>utilizzati </a:t>
            </a:r>
            <a:r>
              <a:rPr lang="nb-NO" sz="2160" dirty="0">
                <a:solidFill>
                  <a:prstClr val="black"/>
                </a:solidFill>
                <a:latin typeface="Arial" charset="0"/>
                <a:ea typeface="Arial" charset="0"/>
                <a:cs typeface="Arial" charset="0"/>
              </a:rPr>
              <a:t>per </a:t>
            </a:r>
            <a:r>
              <a:rPr lang="nb-NO" sz="2160" dirty="0" err="1">
                <a:solidFill>
                  <a:prstClr val="black"/>
                </a:solidFill>
                <a:latin typeface="Arial" charset="0"/>
                <a:ea typeface="Arial" charset="0"/>
                <a:cs typeface="Arial" charset="0"/>
              </a:rPr>
              <a:t>accedere </a:t>
            </a:r>
            <a:r>
              <a:rPr lang="nb-NO" sz="2160" dirty="0" err="1">
                <a:solidFill>
                  <a:prstClr val="black"/>
                </a:solidFill>
                <a:latin typeface="Arial" charset="0"/>
                <a:ea typeface="Arial" charset="0"/>
                <a:cs typeface="Arial" charset="0"/>
              </a:rPr>
              <a:t>alla rete</a:t>
            </a:r>
            <a:endParaRPr lang="nb-NO" sz="2160" dirty="0">
              <a:solidFill>
                <a:prstClr val="black"/>
              </a:solidFill>
              <a:latin typeface="Arial" charset="0"/>
              <a:ea typeface="Arial" charset="0"/>
              <a:cs typeface="Arial" charset="0"/>
            </a:endParaRPr>
          </a:p>
          <a:p>
            <a:pPr marL="342900" indent="-342900" defTabSz="1097280" eaLnBrk="0" fontAlgn="base" hangingPunct="0">
              <a:spcBef>
                <a:spcPct val="0"/>
              </a:spcBef>
              <a:spcAft>
                <a:spcPct val="0"/>
              </a:spcAft>
              <a:buFont typeface="Arial" charset="0"/>
              <a:buChar char="•"/>
            </a:pPr>
            <a:r>
              <a:rPr lang="nb-NO" sz="2160" dirty="0">
                <a:solidFill>
                  <a:prstClr val="black"/>
                </a:solidFill>
                <a:latin typeface="Arial" charset="0"/>
                <a:ea typeface="Arial" charset="0"/>
                <a:cs typeface="Arial" charset="0"/>
              </a:rPr>
              <a:t>β = -.525, </a:t>
            </a:r>
            <a:r>
              <a:rPr lang="nb-NO" sz="2160" i="1" dirty="0">
                <a:solidFill>
                  <a:prstClr val="black"/>
                </a:solidFill>
                <a:latin typeface="Arial" charset="0"/>
                <a:ea typeface="Arial" charset="0"/>
                <a:cs typeface="Arial" charset="0"/>
              </a:rPr>
              <a:t>p </a:t>
            </a:r>
            <a:r>
              <a:rPr lang="nb-NO" sz="2160" dirty="0">
                <a:solidFill>
                  <a:prstClr val="black"/>
                </a:solidFill>
                <a:latin typeface="Arial" charset="0"/>
                <a:ea typeface="Arial" charset="0"/>
                <a:cs typeface="Arial" charset="0"/>
              </a:rPr>
              <a:t>= .012, </a:t>
            </a:r>
            <a:r>
              <a:rPr lang="nb-NO" sz="2160" i="1" dirty="0">
                <a:solidFill>
                  <a:prstClr val="black"/>
                </a:solidFill>
                <a:latin typeface="Arial" charset="0"/>
                <a:ea typeface="Arial" charset="0"/>
                <a:cs typeface="Arial" charset="0"/>
              </a:rPr>
              <a:t>R</a:t>
            </a:r>
            <a:r>
              <a:rPr lang="nb-NO" sz="2160" i="1" baseline="30000" dirty="0">
                <a:solidFill>
                  <a:prstClr val="black"/>
                </a:solidFill>
                <a:latin typeface="Arial" charset="0"/>
                <a:ea typeface="Arial" charset="0"/>
                <a:cs typeface="Arial" charset="0"/>
              </a:rPr>
              <a:t>2</a:t>
            </a:r>
            <a:r>
              <a:rPr lang="nb-NO" sz="2160" baseline="-25000" dirty="0">
                <a:solidFill>
                  <a:prstClr val="black"/>
                </a:solidFill>
                <a:latin typeface="Arial" charset="0"/>
                <a:ea typeface="Arial" charset="0"/>
                <a:cs typeface="Arial" charset="0"/>
              </a:rPr>
              <a:t>Adj</a:t>
            </a:r>
            <a:r>
              <a:rPr lang="nb-NO" sz="2160" dirty="0">
                <a:solidFill>
                  <a:prstClr val="black"/>
                </a:solidFill>
                <a:latin typeface="Arial" charset="0"/>
                <a:ea typeface="Arial" charset="0"/>
                <a:cs typeface="Arial" charset="0"/>
              </a:rPr>
              <a:t> = .239, </a:t>
            </a:r>
            <a:r>
              <a:rPr lang="nb-NO" sz="2160" i="1" dirty="0">
                <a:solidFill>
                  <a:prstClr val="black"/>
                </a:solidFill>
                <a:latin typeface="Arial" charset="0"/>
                <a:ea typeface="Arial" charset="0"/>
                <a:cs typeface="Arial" charset="0"/>
              </a:rPr>
              <a:t>F</a:t>
            </a:r>
            <a:r>
              <a:rPr lang="nb-NO" sz="2160" dirty="0">
                <a:solidFill>
                  <a:prstClr val="black"/>
                </a:solidFill>
                <a:latin typeface="Arial" charset="0"/>
                <a:ea typeface="Arial" charset="0"/>
                <a:cs typeface="Arial" charset="0"/>
              </a:rPr>
              <a:t>(1) = 7.594 </a:t>
            </a:r>
            <a:br>
              <a:rPr lang="nb-NO" sz="2160" dirty="0">
                <a:solidFill>
                  <a:prstClr val="black"/>
                </a:solidFill>
                <a:latin typeface="Arial" charset="0"/>
                <a:ea typeface="Arial" charset="0"/>
                <a:cs typeface="Arial" charset="0"/>
              </a:rPr>
            </a:br>
            <a:endParaRPr lang="nb-NO" sz="2160" b="1" dirty="0">
              <a:solidFill>
                <a:prstClr val="black"/>
              </a:solidFill>
              <a:latin typeface="Arial" charset="0"/>
              <a:ea typeface="Arial" charset="0"/>
              <a:cs typeface="Arial" charset="0"/>
            </a:endParaRPr>
          </a:p>
        </p:txBody>
      </p:sp>
      <p:pic>
        <p:nvPicPr>
          <p:cNvPr id="31" name="Bilde 3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1080" y="4664947"/>
            <a:ext cx="2642629" cy="2978136"/>
          </a:xfrm>
          <a:prstGeom prst="rect">
            <a:avLst/>
          </a:prstGeom>
        </p:spPr>
      </p:pic>
      <p:sp>
        <p:nvSpPr>
          <p:cNvPr id="33" name="TekstSylinder 32"/>
          <p:cNvSpPr txBox="1"/>
          <p:nvPr/>
        </p:nvSpPr>
        <p:spPr>
          <a:xfrm>
            <a:off x="4645481" y="4799273"/>
            <a:ext cx="9441938" cy="2086725"/>
          </a:xfrm>
          <a:prstGeom prst="rect">
            <a:avLst/>
          </a:prstGeom>
          <a:noFill/>
        </p:spPr>
        <p:txBody>
          <a:bodyPr wrap="square" rtlCol="0">
            <a:spAutoFit/>
          </a:bodyPr>
          <a:lstStyle/>
          <a:p>
            <a:pPr defTabSz="1097280" eaLnBrk="0" fontAlgn="base" hangingPunct="0">
              <a:spcBef>
                <a:spcPct val="0"/>
              </a:spcBef>
              <a:spcAft>
                <a:spcPct val="0"/>
              </a:spcAft>
            </a:pPr>
            <a:r>
              <a:rPr lang="nb-NO" sz="2160" b="1" dirty="0" err="1">
                <a:solidFill>
                  <a:prstClr val="black"/>
                </a:solidFill>
                <a:latin typeface="Arial" charset="0"/>
                <a:ea typeface="Arial" charset="0"/>
                <a:cs typeface="Arial" charset="0"/>
              </a:rPr>
              <a:t>La domanda </a:t>
            </a:r>
            <a:r>
              <a:rPr lang="nb-NO" sz="2160" b="1" dirty="0" err="1">
                <a:solidFill>
                  <a:prstClr val="black"/>
                </a:solidFill>
                <a:latin typeface="Arial" charset="0"/>
                <a:ea typeface="Arial" charset="0"/>
                <a:cs typeface="Arial" charset="0"/>
              </a:rPr>
              <a:t>di comunicazione </a:t>
            </a:r>
            <a:r>
              <a:rPr lang="nb-NO" sz="2160" b="1" dirty="0" err="1">
                <a:solidFill>
                  <a:prstClr val="black"/>
                </a:solidFill>
                <a:latin typeface="Arial" charset="0"/>
                <a:ea typeface="Arial" charset="0"/>
                <a:cs typeface="Arial" charset="0"/>
              </a:rPr>
              <a:t>auto-dichiarata </a:t>
            </a:r>
            <a:r>
              <a:rPr lang="nb-NO" sz="2160" b="1" dirty="0">
                <a:solidFill>
                  <a:prstClr val="black"/>
                </a:solidFill>
                <a:latin typeface="Arial" charset="0"/>
                <a:ea typeface="Arial" charset="0"/>
                <a:cs typeface="Arial" charset="0"/>
              </a:rPr>
              <a:t>era un </a:t>
            </a:r>
            <a:r>
              <a:rPr lang="nb-NO" sz="2160" b="1" dirty="0" err="1">
                <a:solidFill>
                  <a:prstClr val="black"/>
                </a:solidFill>
                <a:latin typeface="Arial" charset="0"/>
                <a:ea typeface="Arial" charset="0"/>
                <a:cs typeface="Arial" charset="0"/>
              </a:rPr>
              <a:t>predittore</a:t>
            </a:r>
            <a:r>
              <a:rPr lang="nb-NO" sz="2160" b="1" dirty="0">
                <a:solidFill>
                  <a:prstClr val="black"/>
                </a:solidFill>
                <a:latin typeface="Arial" charset="0"/>
                <a:ea typeface="Arial" charset="0"/>
                <a:cs typeface="Arial" charset="0"/>
              </a:rPr>
              <a:t> negativo </a:t>
            </a:r>
            <a:r>
              <a:rPr lang="nb-NO" sz="2160" b="1" dirty="0" err="1">
                <a:solidFill>
                  <a:prstClr val="black"/>
                </a:solidFill>
                <a:latin typeface="Arial" charset="0"/>
                <a:ea typeface="Arial" charset="0"/>
                <a:cs typeface="Arial" charset="0"/>
              </a:rPr>
              <a:t>significativo </a:t>
            </a:r>
            <a:r>
              <a:rPr lang="nb-NO" sz="2160" b="1" dirty="0">
                <a:solidFill>
                  <a:prstClr val="black"/>
                </a:solidFill>
                <a:latin typeface="Arial" charset="0"/>
                <a:ea typeface="Arial" charset="0"/>
                <a:cs typeface="Arial" charset="0"/>
              </a:rPr>
              <a:t>di </a:t>
            </a:r>
          </a:p>
          <a:p>
            <a:pPr defTabSz="1097280" eaLnBrk="0" fontAlgn="base" hangingPunct="0">
              <a:spcBef>
                <a:spcPct val="0"/>
              </a:spcBef>
              <a:spcAft>
                <a:spcPct val="0"/>
              </a:spcAft>
            </a:pPr>
            <a:endParaRPr lang="nb-NO" sz="2160" dirty="0">
              <a:solidFill>
                <a:prstClr val="black"/>
              </a:solidFill>
              <a:latin typeface="Arial" charset="0"/>
              <a:ea typeface="Arial" charset="0"/>
              <a:cs typeface="Arial" charset="0"/>
            </a:endParaRPr>
          </a:p>
          <a:p>
            <a:pPr defTabSz="1097280" eaLnBrk="0" fontAlgn="base" hangingPunct="0">
              <a:spcBef>
                <a:spcPct val="0"/>
              </a:spcBef>
              <a:spcAft>
                <a:spcPct val="0"/>
              </a:spcAft>
            </a:pPr>
            <a:r>
              <a:rPr lang="nb-NO" sz="2160" dirty="0">
                <a:solidFill>
                  <a:prstClr val="black"/>
                </a:solidFill>
                <a:latin typeface="Arial" charset="0"/>
                <a:ea typeface="Arial" charset="0"/>
                <a:cs typeface="Arial" charset="0"/>
              </a:rPr>
              <a:t>host RT </a:t>
            </a:r>
            <a:r>
              <a:rPr lang="nb-NO" sz="2160" dirty="0" err="1">
                <a:solidFill>
                  <a:prstClr val="black"/>
                </a:solidFill>
                <a:latin typeface="Arial" charset="0"/>
                <a:ea typeface="Arial" charset="0"/>
                <a:cs typeface="Arial" charset="0"/>
              </a:rPr>
              <a:t>correttamente </a:t>
            </a:r>
            <a:r>
              <a:rPr lang="nb-NO" sz="2160" dirty="0">
                <a:solidFill>
                  <a:prstClr val="black"/>
                </a:solidFill>
                <a:latin typeface="Arial" charset="0"/>
                <a:ea typeface="Arial" charset="0"/>
                <a:cs typeface="Arial" charset="0"/>
              </a:rPr>
              <a:t>identificati </a:t>
            </a:r>
            <a:r>
              <a:rPr lang="nb-NO" sz="2160" dirty="0" err="1">
                <a:solidFill>
                  <a:prstClr val="black"/>
                </a:solidFill>
                <a:latin typeface="Arial" charset="0"/>
                <a:ea typeface="Arial" charset="0"/>
                <a:cs typeface="Arial" charset="0"/>
              </a:rPr>
              <a:t>che prendono di mira </a:t>
            </a:r>
            <a:r>
              <a:rPr lang="nb-NO" sz="2160" dirty="0">
                <a:solidFill>
                  <a:prstClr val="black"/>
                </a:solidFill>
                <a:latin typeface="Arial" charset="0"/>
                <a:ea typeface="Arial" charset="0"/>
                <a:cs typeface="Arial" charset="0"/>
              </a:rPr>
              <a:t>i sistemi BT </a:t>
            </a:r>
          </a:p>
          <a:p>
            <a:pPr marL="342900" indent="-342900" defTabSz="1097280" eaLnBrk="0" fontAlgn="base" hangingPunct="0">
              <a:spcBef>
                <a:spcPct val="0"/>
              </a:spcBef>
              <a:spcAft>
                <a:spcPct val="0"/>
              </a:spcAft>
              <a:buFont typeface="Arial" charset="0"/>
              <a:buChar char="•"/>
            </a:pPr>
            <a:r>
              <a:rPr lang="nb-NO" sz="2160" dirty="0">
                <a:solidFill>
                  <a:prstClr val="black"/>
                </a:solidFill>
                <a:latin typeface="Arial" charset="0"/>
                <a:ea typeface="Arial" charset="0"/>
                <a:cs typeface="Arial" charset="0"/>
              </a:rPr>
              <a:t>β = -.454, </a:t>
            </a:r>
            <a:r>
              <a:rPr lang="nb-NO" sz="2160" i="1" dirty="0">
                <a:solidFill>
                  <a:prstClr val="black"/>
                </a:solidFill>
                <a:latin typeface="Arial" charset="0"/>
                <a:ea typeface="Arial" charset="0"/>
                <a:cs typeface="Arial" charset="0"/>
              </a:rPr>
              <a:t>p </a:t>
            </a:r>
            <a:r>
              <a:rPr lang="nb-NO" sz="2160" dirty="0">
                <a:solidFill>
                  <a:prstClr val="black"/>
                </a:solidFill>
                <a:latin typeface="Arial" charset="0"/>
                <a:ea typeface="Arial" charset="0"/>
                <a:cs typeface="Arial" charset="0"/>
              </a:rPr>
              <a:t>= .034, </a:t>
            </a:r>
            <a:r>
              <a:rPr lang="nb-NO" sz="2160" i="1" dirty="0">
                <a:solidFill>
                  <a:prstClr val="black"/>
                </a:solidFill>
                <a:latin typeface="Arial" charset="0"/>
                <a:ea typeface="Arial" charset="0"/>
                <a:cs typeface="Arial" charset="0"/>
              </a:rPr>
              <a:t>R</a:t>
            </a:r>
            <a:r>
              <a:rPr lang="nb-NO" sz="2160" i="1" baseline="30000" dirty="0">
                <a:solidFill>
                  <a:prstClr val="black"/>
                </a:solidFill>
                <a:latin typeface="Arial" charset="0"/>
                <a:ea typeface="Arial" charset="0"/>
                <a:cs typeface="Arial" charset="0"/>
              </a:rPr>
              <a:t>2</a:t>
            </a:r>
            <a:r>
              <a:rPr lang="nb-NO" sz="2160" baseline="-25000" dirty="0">
                <a:solidFill>
                  <a:prstClr val="black"/>
                </a:solidFill>
                <a:latin typeface="Arial" charset="0"/>
                <a:ea typeface="Arial" charset="0"/>
                <a:cs typeface="Arial" charset="0"/>
              </a:rPr>
              <a:t>Adj</a:t>
            </a:r>
            <a:r>
              <a:rPr lang="nb-NO" sz="2160" dirty="0">
                <a:solidFill>
                  <a:prstClr val="black"/>
                </a:solidFill>
                <a:latin typeface="Arial" charset="0"/>
                <a:ea typeface="Arial" charset="0"/>
                <a:cs typeface="Arial" charset="0"/>
              </a:rPr>
              <a:t> = .166, </a:t>
            </a:r>
            <a:r>
              <a:rPr lang="nb-NO" sz="2160" i="1" dirty="0">
                <a:solidFill>
                  <a:prstClr val="black"/>
                </a:solidFill>
                <a:latin typeface="Arial" charset="0"/>
                <a:ea typeface="Arial" charset="0"/>
                <a:cs typeface="Arial" charset="0"/>
              </a:rPr>
              <a:t>F</a:t>
            </a:r>
            <a:r>
              <a:rPr lang="nb-NO" sz="2160" dirty="0">
                <a:solidFill>
                  <a:prstClr val="black"/>
                </a:solidFill>
                <a:latin typeface="Arial" charset="0"/>
                <a:ea typeface="Arial" charset="0"/>
                <a:cs typeface="Arial" charset="0"/>
              </a:rPr>
              <a:t>(1)= 5.178 </a:t>
            </a:r>
            <a:br>
              <a:rPr lang="nb-NO" sz="2160" dirty="0">
                <a:solidFill>
                  <a:prstClr val="black"/>
                </a:solidFill>
                <a:latin typeface="Arial" charset="0"/>
                <a:ea typeface="Arial" charset="0"/>
                <a:cs typeface="Arial" charset="0"/>
              </a:rPr>
            </a:br>
            <a:endParaRPr lang="nb-NO" sz="2160" b="1" dirty="0">
              <a:solidFill>
                <a:prstClr val="black"/>
              </a:solidFill>
              <a:latin typeface="Arial" charset="0"/>
              <a:ea typeface="Arial" charset="0"/>
              <a:cs typeface="Arial" charset="0"/>
            </a:endParaRPr>
          </a:p>
        </p:txBody>
      </p:sp>
      <p:sp>
        <p:nvSpPr>
          <p:cNvPr id="34" name="TekstSylinder 33"/>
          <p:cNvSpPr txBox="1"/>
          <p:nvPr/>
        </p:nvSpPr>
        <p:spPr>
          <a:xfrm>
            <a:off x="318646" y="1076455"/>
            <a:ext cx="14031611" cy="350865"/>
          </a:xfrm>
          <a:prstGeom prst="rect">
            <a:avLst/>
          </a:prstGeom>
          <a:noFill/>
        </p:spPr>
        <p:txBody>
          <a:bodyPr wrap="square" rtlCol="0">
            <a:spAutoFit/>
          </a:bodyPr>
          <a:lstStyle/>
          <a:p>
            <a:pPr defTabSz="1097280" eaLnBrk="0" fontAlgn="base" hangingPunct="0">
              <a:spcBef>
                <a:spcPct val="0"/>
              </a:spcBef>
              <a:spcAft>
                <a:spcPct val="0"/>
              </a:spcAft>
            </a:pPr>
            <a:r>
              <a:rPr lang="en-US" sz="1680" dirty="0">
                <a:solidFill>
                  <a:prstClr val="black"/>
                </a:solidFill>
                <a:latin typeface="Arial" charset="0"/>
                <a:ea typeface="Arial" charset="0"/>
                <a:cs typeface="Arial" charset="0"/>
              </a:rPr>
              <a:t>Analisi di regressione lineare sulle variabili di comunicazione e sulle variabili SA che presentavano differenze significative tra i gruppi</a:t>
            </a:r>
          </a:p>
        </p:txBody>
      </p:sp>
      <p:pic>
        <p:nvPicPr>
          <p:cNvPr id="22" name="Bilde 2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1079" y="1664851"/>
            <a:ext cx="2803398" cy="3000096"/>
          </a:xfrm>
          <a:prstGeom prst="rect">
            <a:avLst/>
          </a:prstGeom>
        </p:spPr>
      </p:pic>
    </p:spTree>
    <p:extLst>
      <p:ext uri="{BB962C8B-B14F-4D97-AF65-F5344CB8AC3E}">
        <p14:creationId xmlns:p14="http://schemas.microsoft.com/office/powerpoint/2010/main" val="320072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Lst>
  </p:timing>
</p:sld>
</file>

<file path=ppt/slides/slide55.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pic>
        <p:nvPicPr>
          <p:cNvPr id="12" name="Picture 11" descr="A 3D pattern of ring shapes connected by lines">
            <a:extLst>
              <a:ext uri="{FF2B5EF4-FFF2-40B4-BE49-F238E27FC236}">
                <a16:creationId xmlns:a16="http://schemas.microsoft.com/office/drawing/2014/main" id="{7F686BF1-81BD-474C-16A8-9AF622DD210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
            <a:ext cx="11603570" cy="8229588"/>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50023" y="0"/>
            <a:ext cx="8480374" cy="82296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dirty="0">
              <a:solidFill>
                <a:prstClr val="white"/>
              </a:solidFill>
              <a:latin typeface="Calibri" panose="020F0502020204030204"/>
            </a:endParaRPr>
          </a:p>
        </p:txBody>
      </p:sp>
      <p:sp>
        <p:nvSpPr>
          <p:cNvPr id="10" name="Tittel 1"/>
          <p:cNvSpPr>
            <a:spLocks noGrp="1"/>
          </p:cNvSpPr>
          <p:nvPr>
            <p:ph type="title"/>
          </p:nvPr>
        </p:nvSpPr>
        <p:spPr>
          <a:xfrm>
            <a:off x="6150024" y="438150"/>
            <a:ext cx="7474536" cy="2279894"/>
          </a:xfrm>
        </p:spPr>
        <p:txBody>
          <a:bodyPr vert="horz" wrap="square" lIns="109728" tIns="54864" rIns="109728" bIns="54864" rtlCol="0" anchor="ctr" anchorCtr="0">
            <a:normAutofit/>
          </a:bodyPr>
          <a:lstStyle/>
          <a:p>
            <a:r>
              <a:rPr lang="en-US" sz="4800" b="1" dirty="0"/>
              <a:t>La condizione non ha influito sul processo decisionale</a:t>
            </a:r>
          </a:p>
        </p:txBody>
      </p:sp>
      <p:sp>
        <p:nvSpPr>
          <p:cNvPr id="4" name="TekstSylinder 3"/>
          <p:cNvSpPr txBox="1"/>
          <p:nvPr/>
        </p:nvSpPr>
        <p:spPr>
          <a:xfrm>
            <a:off x="6146369" y="2921041"/>
            <a:ext cx="8307924" cy="4870409"/>
          </a:xfrm>
          <a:prstGeom prst="rect">
            <a:avLst/>
          </a:prstGeom>
        </p:spPr>
        <p:txBody>
          <a:bodyPr vert="horz" lIns="109728" tIns="54864" rIns="109728" bIns="54864" rtlCol="0">
            <a:noAutofit/>
          </a:bodyPr>
          <a:lstStyle/>
          <a:p>
            <a:pPr defTabSz="1097280" fontAlgn="base">
              <a:lnSpc>
                <a:spcPct val="90000"/>
              </a:lnSpc>
              <a:spcBef>
                <a:spcPct val="0"/>
              </a:spcBef>
              <a:spcAft>
                <a:spcPts val="720"/>
              </a:spcAft>
            </a:pPr>
            <a:r>
              <a:rPr lang="en-US" sz="1920" b="1" dirty="0">
                <a:solidFill>
                  <a:prstClr val="black"/>
                </a:solidFill>
                <a:latin typeface="Calibri" panose="020F0502020204030204"/>
              </a:rPr>
              <a:t>Compito decisionale forzato: se potessi scegliere solo una linea d'azione, quale sceglieresti?</a:t>
            </a:r>
          </a:p>
          <a:p>
            <a:pPr marL="1097280" lvl="1" indent="-411480" defTabSz="1097280" fontAlgn="base">
              <a:lnSpc>
                <a:spcPct val="90000"/>
              </a:lnSpc>
              <a:spcBef>
                <a:spcPct val="0"/>
              </a:spcBef>
              <a:spcAft>
                <a:spcPts val="720"/>
              </a:spcAft>
              <a:buFont typeface="+mj-lt"/>
              <a:buAutoNum type="arabicPeriod"/>
            </a:pPr>
            <a:r>
              <a:rPr lang="en-US" sz="1920" dirty="0">
                <a:solidFill>
                  <a:prstClr val="black"/>
                </a:solidFill>
                <a:latin typeface="Calibri" panose="020F0502020204030204"/>
              </a:rPr>
              <a:t>Interrompere tutte le connessioni dalle reti amichevoli verso l'esterno </a:t>
            </a:r>
          </a:p>
          <a:p>
            <a:pPr marL="1097280" lvl="1" indent="-411480" defTabSz="1097280" fontAlgn="base">
              <a:lnSpc>
                <a:spcPct val="90000"/>
              </a:lnSpc>
              <a:spcBef>
                <a:spcPct val="0"/>
              </a:spcBef>
              <a:spcAft>
                <a:spcPts val="720"/>
              </a:spcAft>
              <a:buFont typeface="+mj-lt"/>
              <a:buAutoNum type="arabicPeriod"/>
            </a:pPr>
            <a:r>
              <a:rPr lang="en-US" sz="1920" dirty="0">
                <a:solidFill>
                  <a:prstClr val="black"/>
                </a:solidFill>
                <a:latin typeface="Calibri" panose="020F0502020204030204"/>
              </a:rPr>
              <a:t>Avviare la risposta agli incidenti sugli host selezionati </a:t>
            </a:r>
          </a:p>
          <a:p>
            <a:pPr marL="1097280" lvl="1" indent="-411480" defTabSz="1097280" fontAlgn="base">
              <a:lnSpc>
                <a:spcPct val="90000"/>
              </a:lnSpc>
              <a:spcBef>
                <a:spcPct val="0"/>
              </a:spcBef>
              <a:spcAft>
                <a:spcPts val="720"/>
              </a:spcAft>
              <a:buFont typeface="+mj-lt"/>
              <a:buAutoNum type="arabicPeriod"/>
            </a:pPr>
            <a:r>
              <a:rPr lang="en-US" sz="1920" dirty="0">
                <a:solidFill>
                  <a:prstClr val="black"/>
                </a:solidFill>
                <a:latin typeface="Calibri" panose="020F0502020204030204"/>
              </a:rPr>
              <a:t>Lanciare attacchi contro gli host che i sospetti avversari potrebbero utilizzare</a:t>
            </a:r>
          </a:p>
          <a:p>
            <a:pPr marL="1097280" lvl="1" indent="-411480" defTabSz="1097280" fontAlgn="base">
              <a:lnSpc>
                <a:spcPct val="90000"/>
              </a:lnSpc>
              <a:spcBef>
                <a:spcPct val="0"/>
              </a:spcBef>
              <a:spcAft>
                <a:spcPts val="720"/>
              </a:spcAft>
              <a:buFont typeface="+mj-lt"/>
              <a:buAutoNum type="arabicPeriod"/>
            </a:pPr>
            <a:r>
              <a:rPr lang="en-US" sz="1920" dirty="0">
                <a:solidFill>
                  <a:prstClr val="black"/>
                </a:solidFill>
                <a:latin typeface="Calibri" panose="020F0502020204030204"/>
              </a:rPr>
              <a:t>Interrompere la connettività a una selezione di segmenti di rete</a:t>
            </a:r>
          </a:p>
          <a:p>
            <a:pPr indent="-274320" defTabSz="1097280" fontAlgn="base">
              <a:lnSpc>
                <a:spcPct val="90000"/>
              </a:lnSpc>
              <a:spcBef>
                <a:spcPct val="0"/>
              </a:spcBef>
              <a:spcAft>
                <a:spcPts val="720"/>
              </a:spcAft>
              <a:buFont typeface="Arial" panose="020B0604020202020204" pitchFamily="34" charset="0"/>
              <a:buChar char="•"/>
            </a:pPr>
            <a:endParaRPr lang="en-US" sz="1920" dirty="0">
              <a:solidFill>
                <a:prstClr val="black"/>
              </a:solidFill>
              <a:latin typeface="Calibri" panose="020F0502020204030204"/>
            </a:endParaRPr>
          </a:p>
          <a:p>
            <a:pPr defTabSz="1097280" fontAlgn="base">
              <a:lnSpc>
                <a:spcPct val="90000"/>
              </a:lnSpc>
              <a:spcBef>
                <a:spcPct val="0"/>
              </a:spcBef>
              <a:spcAft>
                <a:spcPts val="720"/>
              </a:spcAft>
            </a:pPr>
            <a:r>
              <a:rPr lang="en-US" sz="1920" b="1" dirty="0">
                <a:solidFill>
                  <a:prstClr val="black"/>
                </a:solidFill>
                <a:latin typeface="Calibri" panose="020F0502020204030204"/>
              </a:rPr>
              <a:t>Risposte:</a:t>
            </a:r>
          </a:p>
          <a:p>
            <a:pPr defTabSz="1097280" fontAlgn="base">
              <a:lnSpc>
                <a:spcPct val="90000"/>
              </a:lnSpc>
              <a:spcBef>
                <a:spcPct val="0"/>
              </a:spcBef>
              <a:spcAft>
                <a:spcPts val="720"/>
              </a:spcAft>
            </a:pPr>
            <a:r>
              <a:rPr lang="en-US" sz="1920" dirty="0">
                <a:solidFill>
                  <a:prstClr val="black"/>
                </a:solidFill>
                <a:latin typeface="Calibri" panose="020F0502020204030204"/>
              </a:rPr>
              <a:t>2. Avviare la risposta agli incidenti sugli host selezionati" nell'attività decisionale a scelta obbligata (n = 20). </a:t>
            </a:r>
          </a:p>
          <a:p>
            <a:pPr defTabSz="1097280" fontAlgn="base">
              <a:lnSpc>
                <a:spcPct val="90000"/>
              </a:lnSpc>
              <a:spcBef>
                <a:spcPct val="0"/>
              </a:spcBef>
              <a:spcAft>
                <a:spcPts val="720"/>
              </a:spcAft>
            </a:pPr>
            <a:r>
              <a:rPr lang="en-US" sz="1920" dirty="0">
                <a:solidFill>
                  <a:prstClr val="black"/>
                </a:solidFill>
                <a:latin typeface="Calibri" panose="020F0502020204030204"/>
              </a:rPr>
              <a:t>1. Interrompere tutte le connessioni dalle reti amiche verso l'esterno (n = 1, VDE) </a:t>
            </a:r>
          </a:p>
          <a:p>
            <a:pPr defTabSz="1097280" fontAlgn="base">
              <a:lnSpc>
                <a:spcPct val="90000"/>
              </a:lnSpc>
              <a:spcBef>
                <a:spcPct val="0"/>
              </a:spcBef>
              <a:spcAft>
                <a:spcPts val="720"/>
              </a:spcAft>
            </a:pPr>
            <a:r>
              <a:rPr lang="en-US" sz="1920" dirty="0">
                <a:solidFill>
                  <a:prstClr val="black"/>
                </a:solidFill>
                <a:latin typeface="Calibri" panose="020F0502020204030204"/>
              </a:rPr>
              <a:t>4. Interrompere la connettività a una selezione di segmenti di rete (n = 1, VDE)</a:t>
            </a:r>
          </a:p>
          <a:p>
            <a:pPr marL="548640" lvl="1" indent="-274320" defTabSz="1097280" fontAlgn="base">
              <a:lnSpc>
                <a:spcPct val="90000"/>
              </a:lnSpc>
              <a:spcBef>
                <a:spcPct val="0"/>
              </a:spcBef>
              <a:spcAft>
                <a:spcPts val="720"/>
              </a:spcAft>
              <a:buFont typeface="Arial" panose="020B0604020202020204" pitchFamily="34" charset="0"/>
              <a:buChar char="•"/>
            </a:pPr>
            <a:endParaRPr lang="en-US" sz="1920" dirty="0">
              <a:solidFill>
                <a:prstClr val="black"/>
              </a:solidFill>
              <a:latin typeface="Calibri" panose="020F0502020204030204"/>
            </a:endParaRPr>
          </a:p>
        </p:txBody>
      </p:sp>
    </p:spTree>
    <p:extLst>
      <p:ext uri="{BB962C8B-B14F-4D97-AF65-F5344CB8AC3E}">
        <p14:creationId xmlns:p14="http://schemas.microsoft.com/office/powerpoint/2010/main" val="108226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16="http://schemas.microsoft.com/office/drawing/2014/main" xmlns:adec="http://schemas.microsoft.com/office/drawing/2017/decorative" xmlns:p16="http://schemas.microsoft.com/office/powerpoint/2015/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pic>
        <p:nvPicPr>
          <p:cNvPr id="23" name="Picture 22">
            <a:extLst>
              <a:ext uri="{FF2B5EF4-FFF2-40B4-BE49-F238E27FC236}">
                <a16:creationId xmlns:a16="http://schemas.microsoft.com/office/drawing/2014/main" id="{985E604A-BAA0-7480-5734-ED858EB6FFB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 y="12"/>
            <a:ext cx="11603570" cy="8229588"/>
          </a:xfrm>
          <a:prstGeom prst="rect">
            <a:avLst/>
          </a:prstGeom>
        </p:spPr>
      </p:pic>
      <p:sp>
        <p:nvSpPr>
          <p:cNvPr id="39" name="Rectangle 3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50023" y="0"/>
            <a:ext cx="8480374" cy="82296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dirty="0">
              <a:solidFill>
                <a:prstClr val="white"/>
              </a:solidFill>
              <a:latin typeface="Calibri" panose="020F0502020204030204"/>
            </a:endParaRPr>
          </a:p>
        </p:txBody>
      </p:sp>
      <p:sp>
        <p:nvSpPr>
          <p:cNvPr id="10" name="Tittel 1"/>
          <p:cNvSpPr>
            <a:spLocks noGrp="1"/>
          </p:cNvSpPr>
          <p:nvPr>
            <p:ph type="title"/>
          </p:nvPr>
        </p:nvSpPr>
        <p:spPr>
          <a:xfrm>
            <a:off x="6150023" y="45309"/>
            <a:ext cx="7474536" cy="1248398"/>
          </a:xfrm>
        </p:spPr>
        <p:txBody>
          <a:bodyPr vert="horz" wrap="square" lIns="109728" tIns="54864" rIns="109728" bIns="54864" rtlCol="0" anchor="ctr" anchorCtr="0">
            <a:normAutofit/>
          </a:bodyPr>
          <a:lstStyle/>
          <a:p>
            <a:r>
              <a:rPr lang="en-US" sz="4800" b="1" dirty="0"/>
              <a:t>Sintesi e discussione</a:t>
            </a:r>
          </a:p>
        </p:txBody>
      </p:sp>
      <p:sp>
        <p:nvSpPr>
          <p:cNvPr id="2" name="TekstSylinder 1"/>
          <p:cNvSpPr txBox="1"/>
          <p:nvPr/>
        </p:nvSpPr>
        <p:spPr>
          <a:xfrm>
            <a:off x="6001012" y="948266"/>
            <a:ext cx="8625728" cy="7281322"/>
          </a:xfrm>
          <a:prstGeom prst="rect">
            <a:avLst/>
          </a:prstGeom>
        </p:spPr>
        <p:txBody>
          <a:bodyPr vert="horz" lIns="109728" tIns="54864" rIns="109728" bIns="54864" rtlCol="0">
            <a:noAutofit/>
          </a:bodyPr>
          <a:lstStyle/>
          <a:p>
            <a:pPr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rPr>
              <a:t>La visualizzazione in realtà mista 3D non ha dato un falso senso di sicurezza, come suggerito dal gruppo 3D che ha mostrato </a:t>
            </a:r>
            <a:r>
              <a:rPr lang="en-US" sz="1920" dirty="0" err="1">
                <a:solidFill>
                  <a:prstClr val="black"/>
                </a:solidFill>
                <a:latin typeface="Calibri" panose="020F0502020204030204"/>
              </a:rPr>
              <a:t>una</a:t>
            </a:r>
            <a:r>
              <a:rPr lang="en-US" sz="1920" dirty="0">
                <a:solidFill>
                  <a:prstClr val="black"/>
                </a:solidFill>
                <a:latin typeface="Calibri" panose="020F0502020204030204"/>
              </a:rPr>
              <a:t> minore </a:t>
            </a:r>
            <a:r>
              <a:rPr lang="en-US" sz="1920" dirty="0" err="1">
                <a:solidFill>
                  <a:prstClr val="black"/>
                </a:solidFill>
                <a:latin typeface="Calibri" panose="020F0502020204030204"/>
              </a:rPr>
              <a:t>sicurezza </a:t>
            </a:r>
            <a:r>
              <a:rPr lang="en-US" sz="1920" dirty="0">
                <a:solidFill>
                  <a:prstClr val="black"/>
                </a:solidFill>
                <a:latin typeface="Calibri" panose="020F0502020204030204"/>
              </a:rPr>
              <a:t>quando aveva punteggi di riconoscimento della topologia di rete più bassi.</a:t>
            </a:r>
          </a:p>
          <a:p>
            <a:pPr marL="342900"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rPr>
              <a:t>I professionisti della sicurezza informatica troppo sicuri di sé sono meno efficaci nel rilevare le minacce informatiche </a:t>
            </a:r>
            <a:r>
              <a:rPr lang="en-US" sz="1920" i="1" dirty="0">
                <a:solidFill>
                  <a:prstClr val="black"/>
                </a:solidFill>
                <a:latin typeface="Calibri" panose="020F0502020204030204"/>
              </a:rPr>
              <a:t>(</a:t>
            </a:r>
            <a:r>
              <a:rPr lang="en-US" sz="1920" i="1" dirty="0" err="1">
                <a:solidFill>
                  <a:prstClr val="black"/>
                </a:solidFill>
                <a:latin typeface="Calibri" panose="020F0502020204030204"/>
              </a:rPr>
              <a:t>Butavicius </a:t>
            </a:r>
            <a:r>
              <a:rPr lang="en-US" sz="1920" i="1" dirty="0">
                <a:solidFill>
                  <a:prstClr val="black"/>
                </a:solidFill>
                <a:latin typeface="Calibri" panose="020F0502020204030204"/>
              </a:rPr>
              <a:t>et al., 2016; </a:t>
            </a:r>
            <a:r>
              <a:rPr lang="en-US" sz="1920" i="1" dirty="0" err="1">
                <a:solidFill>
                  <a:prstClr val="black"/>
                </a:solidFill>
                <a:latin typeface="Calibri" panose="020F0502020204030204"/>
              </a:rPr>
              <a:t>Jampen </a:t>
            </a:r>
            <a:r>
              <a:rPr lang="en-US" sz="1920" i="1" dirty="0">
                <a:solidFill>
                  <a:prstClr val="black"/>
                </a:solidFill>
                <a:latin typeface="Calibri" panose="020F0502020204030204"/>
              </a:rPr>
              <a:t>et al., 2020; </a:t>
            </a:r>
            <a:r>
              <a:rPr lang="en-US" sz="1920" i="1" dirty="0" err="1">
                <a:solidFill>
                  <a:prstClr val="black"/>
                </a:solidFill>
                <a:latin typeface="Calibri" panose="020F0502020204030204"/>
              </a:rPr>
              <a:t>Sütterlin </a:t>
            </a:r>
            <a:r>
              <a:rPr lang="en-US" sz="1920" i="1" dirty="0">
                <a:solidFill>
                  <a:prstClr val="black"/>
                </a:solidFill>
                <a:latin typeface="Calibri" panose="020F0502020204030204"/>
              </a:rPr>
              <a:t>et al., 2022)</a:t>
            </a:r>
            <a:r>
              <a:rPr lang="en-US" sz="1920" dirty="0">
                <a:solidFill>
                  <a:prstClr val="black"/>
                </a:solidFill>
                <a:latin typeface="Calibri" panose="020F0502020204030204"/>
              </a:rPr>
              <a:t>.</a:t>
            </a:r>
          </a:p>
          <a:p>
            <a:pPr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rPr>
              <a:t>I partecipanti del gruppo 3D hanno ottenuto punteggi più alti nelle misure CSA</a:t>
            </a:r>
            <a:r>
              <a:rPr lang="en-US" sz="1920" dirty="0">
                <a:solidFill>
                  <a:prstClr val="black"/>
                </a:solidFill>
                <a:latin typeface="Calibri" panose="020F0502020204030204"/>
                <a:sym typeface="Wingdings"/>
              </a:rPr>
              <a:t>, in particolare nel compito in cui dovevano identificare i 5 principali host del red team che prendevano di mira i sistemi del blue team.</a:t>
            </a:r>
          </a:p>
          <a:p>
            <a:pPr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sym typeface="Wingdings"/>
              </a:rPr>
              <a:t>Il gruppo 3D ha ottenuto punteggi migliori sia nelle misure di comunicazione auto-riferite che in quelle osservate</a:t>
            </a:r>
          </a:p>
          <a:p>
            <a:pPr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sym typeface="Wingdings"/>
              </a:rPr>
              <a:t>Le misure di comunicazione che differivano tra i gruppi hanno predetto le prestazioni sulle variabili CSA che erano anch'esse diverse tra i gruppi </a:t>
            </a:r>
          </a:p>
          <a:p>
            <a:pPr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sym typeface="Wingdings"/>
              </a:rPr>
              <a:t>La maggior parte dei partecipanti ha scelto la stessa decisione indipendentemente dal CSA  effetti di coorte (formazione) o dimensione del campione? L'aumento della dimensione del campione o dell'eterogeneità modificherà i risultati del processo decisionale?</a:t>
            </a:r>
          </a:p>
          <a:p>
            <a:pPr indent="-274320" defTabSz="1097280" fontAlgn="base">
              <a:lnSpc>
                <a:spcPct val="90000"/>
              </a:lnSpc>
              <a:spcBef>
                <a:spcPct val="0"/>
              </a:spcBef>
              <a:spcAft>
                <a:spcPts val="720"/>
              </a:spcAft>
              <a:buFont typeface="Arial" panose="020B0604020202020204" pitchFamily="34" charset="0"/>
              <a:buChar char="•"/>
            </a:pPr>
            <a:endParaRPr lang="en-US" sz="1920" dirty="0">
              <a:solidFill>
                <a:prstClr val="black"/>
              </a:solidFill>
              <a:latin typeface="Calibri" panose="020F0502020204030204"/>
              <a:sym typeface="Wingdings"/>
            </a:endParaRPr>
          </a:p>
          <a:p>
            <a:pPr indent="-274320" defTabSz="1097280" fontAlgn="base">
              <a:lnSpc>
                <a:spcPct val="90000"/>
              </a:lnSpc>
              <a:spcBef>
                <a:spcPct val="0"/>
              </a:spcBef>
              <a:spcAft>
                <a:spcPts val="720"/>
              </a:spcAft>
              <a:buFont typeface="Arial" panose="020B0604020202020204" pitchFamily="34" charset="0"/>
              <a:buChar char="•"/>
            </a:pPr>
            <a:r>
              <a:rPr lang="en-US" sz="1920" b="1" dirty="0">
                <a:solidFill>
                  <a:prstClr val="black"/>
                </a:solidFill>
                <a:latin typeface="Calibri" panose="020F0502020204030204"/>
                <a:sym typeface="Wingdings"/>
              </a:rPr>
              <a:t>Limiti</a:t>
            </a:r>
          </a:p>
          <a:p>
            <a:pPr marL="342900"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sym typeface="Wingdings"/>
              </a:rPr>
              <a:t>L'esperimento è durato 2 ore  gli analisti informatici che lavorano con i sistemi di rilevamento delle intrusioni di rete lavorano per 12 ore alla volta</a:t>
            </a:r>
          </a:p>
          <a:p>
            <a:pPr marL="342900"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sym typeface="Wingdings"/>
              </a:rPr>
              <a:t>L'aumento del numero di allarmi degrada le prestazioni degli analisti informatici </a:t>
            </a:r>
            <a:r>
              <a:rPr lang="en-US" sz="1920" i="1" dirty="0">
                <a:solidFill>
                  <a:prstClr val="black"/>
                </a:solidFill>
                <a:latin typeface="Calibri" panose="020F0502020204030204"/>
                <a:sym typeface="Wingdings"/>
              </a:rPr>
              <a:t>(</a:t>
            </a:r>
            <a:r>
              <a:rPr lang="en-US" sz="1920" i="1" dirty="0" err="1">
                <a:solidFill>
                  <a:prstClr val="black"/>
                </a:solidFill>
                <a:latin typeface="Calibri" panose="020F0502020204030204"/>
                <a:sym typeface="Wingdings"/>
              </a:rPr>
              <a:t>Agyepong </a:t>
            </a:r>
            <a:r>
              <a:rPr lang="en-US" sz="1920" i="1" dirty="0">
                <a:solidFill>
                  <a:prstClr val="black"/>
                </a:solidFill>
                <a:latin typeface="Calibri" panose="020F0502020204030204"/>
                <a:sym typeface="Wingdings"/>
              </a:rPr>
              <a:t>et al., 2019)</a:t>
            </a:r>
            <a:r>
              <a:rPr lang="en-US" sz="1920" dirty="0">
                <a:solidFill>
                  <a:prstClr val="black"/>
                </a:solidFill>
                <a:latin typeface="Calibri" panose="020F0502020204030204"/>
                <a:sym typeface="Wingdings"/>
              </a:rPr>
              <a:t>  nessun allarme nello studio</a:t>
            </a:r>
          </a:p>
          <a:p>
            <a:pPr marL="342900" indent="-274320" defTabSz="1097280" fontAlgn="base">
              <a:lnSpc>
                <a:spcPct val="90000"/>
              </a:lnSpc>
              <a:spcBef>
                <a:spcPct val="0"/>
              </a:spcBef>
              <a:spcAft>
                <a:spcPts val="720"/>
              </a:spcAft>
              <a:buFont typeface="Arial" panose="020B0604020202020204" pitchFamily="34" charset="0"/>
              <a:buChar char="•"/>
            </a:pPr>
            <a:r>
              <a:rPr lang="en-US" sz="1920" dirty="0">
                <a:solidFill>
                  <a:prstClr val="black"/>
                </a:solidFill>
                <a:latin typeface="Calibri" panose="020F0502020204030204"/>
                <a:sym typeface="Wingdings"/>
              </a:rPr>
              <a:t>La classificazione delle connessioni tra host in base al traffico è un processo automatizzato  è più realistico utilizzare il VDE per la comunicazione e la condivisione del CSA quando l'analista informatico conosce già lo stato della rete</a:t>
            </a:r>
          </a:p>
          <a:p>
            <a:pPr marL="342900" indent="-274320" defTabSz="1097280" fontAlgn="base">
              <a:lnSpc>
                <a:spcPct val="90000"/>
              </a:lnSpc>
              <a:spcBef>
                <a:spcPct val="0"/>
              </a:spcBef>
              <a:spcAft>
                <a:spcPts val="720"/>
              </a:spcAft>
              <a:buFont typeface="Arial" panose="020B0604020202020204" pitchFamily="34" charset="0"/>
              <a:buChar char="•"/>
            </a:pPr>
            <a:endParaRPr lang="en-US" sz="1920" dirty="0">
              <a:solidFill>
                <a:prstClr val="black"/>
              </a:solidFill>
              <a:latin typeface="Calibri" panose="020F0502020204030204"/>
            </a:endParaRPr>
          </a:p>
          <a:p>
            <a:pPr indent="-274320" defTabSz="1097280" fontAlgn="base">
              <a:lnSpc>
                <a:spcPct val="90000"/>
              </a:lnSpc>
              <a:spcBef>
                <a:spcPct val="0"/>
              </a:spcBef>
              <a:spcAft>
                <a:spcPts val="720"/>
              </a:spcAft>
              <a:buFont typeface="Arial" panose="020B0604020202020204" pitchFamily="34" charset="0"/>
              <a:buChar char="•"/>
            </a:pPr>
            <a:endParaRPr lang="en-US" sz="1920" dirty="0">
              <a:solidFill>
                <a:prstClr val="black"/>
              </a:solidFill>
              <a:latin typeface="Calibri" panose="020F0502020204030204"/>
            </a:endParaRPr>
          </a:p>
          <a:p>
            <a:pPr indent="-274320" defTabSz="1097280" fontAlgn="base">
              <a:lnSpc>
                <a:spcPct val="90000"/>
              </a:lnSpc>
              <a:spcBef>
                <a:spcPct val="0"/>
              </a:spcBef>
              <a:spcAft>
                <a:spcPts val="720"/>
              </a:spcAft>
              <a:buFont typeface="Arial" panose="020B0604020202020204" pitchFamily="34" charset="0"/>
              <a:buChar char="•"/>
            </a:pPr>
            <a:endParaRPr lang="en-US" sz="1920" dirty="0">
              <a:solidFill>
                <a:prstClr val="black"/>
              </a:solidFill>
              <a:latin typeface="Calibri" panose="020F0502020204030204"/>
            </a:endParaRPr>
          </a:p>
          <a:p>
            <a:pPr indent="-274320" defTabSz="1097280" fontAlgn="base">
              <a:lnSpc>
                <a:spcPct val="90000"/>
              </a:lnSpc>
              <a:spcBef>
                <a:spcPct val="0"/>
              </a:spcBef>
              <a:spcAft>
                <a:spcPts val="720"/>
              </a:spcAft>
              <a:buFont typeface="Arial" panose="020B0604020202020204" pitchFamily="34" charset="0"/>
              <a:buChar char="•"/>
            </a:pPr>
            <a:endParaRPr lang="en-US" sz="1920" dirty="0">
              <a:solidFill>
                <a:prstClr val="black"/>
              </a:solidFill>
              <a:latin typeface="Calibri" panose="020F0502020204030204"/>
            </a:endParaRPr>
          </a:p>
          <a:p>
            <a:pPr indent="-274320" defTabSz="1097280" fontAlgn="base">
              <a:lnSpc>
                <a:spcPct val="90000"/>
              </a:lnSpc>
              <a:spcBef>
                <a:spcPct val="0"/>
              </a:spcBef>
              <a:spcAft>
                <a:spcPts val="720"/>
              </a:spcAft>
              <a:buFont typeface="Arial" panose="020B0604020202020204" pitchFamily="34" charset="0"/>
              <a:buChar char="•"/>
            </a:pPr>
            <a:br>
              <a:rPr lang="en-US" sz="1920" dirty="0">
                <a:solidFill>
                  <a:prstClr val="black"/>
                </a:solidFill>
                <a:latin typeface="Calibri" panose="020F0502020204030204"/>
              </a:rPr>
            </a:br>
            <a:endParaRPr lang="en-US" sz="1920" b="1" dirty="0">
              <a:solidFill>
                <a:prstClr val="black"/>
              </a:solidFill>
              <a:latin typeface="Calibri" panose="020F0502020204030204"/>
            </a:endParaRPr>
          </a:p>
        </p:txBody>
      </p:sp>
    </p:spTree>
    <p:extLst>
      <p:ext uri="{BB962C8B-B14F-4D97-AF65-F5344CB8AC3E}">
        <p14:creationId xmlns:p14="http://schemas.microsoft.com/office/powerpoint/2010/main" val="211570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16="http://schemas.microsoft.com/office/drawing/2014/main" xmlns:adec="http://schemas.microsoft.com/office/drawing/2017/decorative" xmlns:p16="http://schemas.microsoft.com/office/powerpoint/2015/main" xmlns:a14="http://schemas.microsoft.com/office/drawing/2010/main" xmlns:ask="http://schemas.microsoft.com/office/drawing/2018/sketchyshapes"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sp>
        <p:nvSpPr>
          <p:cNvPr id="10" name="Tittel 1"/>
          <p:cNvSpPr>
            <a:spLocks noGrp="1"/>
          </p:cNvSpPr>
          <p:nvPr>
            <p:ph type="title"/>
          </p:nvPr>
        </p:nvSpPr>
        <p:spPr>
          <a:xfrm>
            <a:off x="6357314" y="395021"/>
            <a:ext cx="7501332" cy="2139696"/>
          </a:xfrm>
        </p:spPr>
        <p:txBody>
          <a:bodyPr anchor="b">
            <a:normAutofit/>
          </a:bodyPr>
          <a:lstStyle/>
          <a:p>
            <a:r>
              <a:rPr lang="nb-NO" sz="6480" b="1">
                <a:latin typeface="Helvetica Neue" charset="0"/>
                <a:ea typeface="Helvetica Neue" charset="0"/>
                <a:cs typeface="Helvetica Neue" charset="0"/>
              </a:rPr>
              <a:t>Conclusione</a:t>
            </a:r>
          </a:p>
        </p:txBody>
      </p:sp>
      <p:pic>
        <p:nvPicPr>
          <p:cNvPr id="23" name="Picture 22" descr="Sphere of mesh and nodes">
            <a:extLst>
              <a:ext uri="{FF2B5EF4-FFF2-40B4-BE49-F238E27FC236}">
                <a16:creationId xmlns:a16="http://schemas.microsoft.com/office/drawing/2014/main" id="{5560CD00-07F1-C66A-A9A6-2A421CC4A47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
            <a:ext cx="5588813" cy="8229588"/>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57315" y="2849936"/>
            <a:ext cx="5092307" cy="21946"/>
          </a:xfrm>
          <a:custGeom>
            <a:avLst/>
            <a:gdLst>
              <a:gd name="csX0" fmla="*/ 0 w 5092307"/>
              <a:gd name="csY0" fmla="*/ 0 h 21946"/>
              <a:gd name="csX1" fmla="*/ 483769 w 5092307"/>
              <a:gd name="csY1" fmla="*/ 0 h 21946"/>
              <a:gd name="csX2" fmla="*/ 1222154 w 5092307"/>
              <a:gd name="csY2" fmla="*/ 0 h 21946"/>
              <a:gd name="csX3" fmla="*/ 1756846 w 5092307"/>
              <a:gd name="csY3" fmla="*/ 0 h 21946"/>
              <a:gd name="csX4" fmla="*/ 2291538 w 5092307"/>
              <a:gd name="csY4" fmla="*/ 0 h 21946"/>
              <a:gd name="csX5" fmla="*/ 2979000 w 5092307"/>
              <a:gd name="csY5" fmla="*/ 0 h 21946"/>
              <a:gd name="csX6" fmla="*/ 3666461 w 5092307"/>
              <a:gd name="csY6" fmla="*/ 0 h 21946"/>
              <a:gd name="csX7" fmla="*/ 4252076 w 5092307"/>
              <a:gd name="csY7" fmla="*/ 0 h 21946"/>
              <a:gd name="csX8" fmla="*/ 5092307 w 5092307"/>
              <a:gd name="csY8" fmla="*/ 0 h 21946"/>
              <a:gd name="csX9" fmla="*/ 5092307 w 5092307"/>
              <a:gd name="csY9" fmla="*/ 21946 h 21946"/>
              <a:gd name="csX10" fmla="*/ 4455769 w 5092307"/>
              <a:gd name="csY10" fmla="*/ 21946 h 21946"/>
              <a:gd name="csX11" fmla="*/ 3717384 w 5092307"/>
              <a:gd name="csY11" fmla="*/ 21946 h 21946"/>
              <a:gd name="csX12" fmla="*/ 3233615 w 5092307"/>
              <a:gd name="csY12" fmla="*/ 21946 h 21946"/>
              <a:gd name="csX13" fmla="*/ 2546154 w 5092307"/>
              <a:gd name="csY13" fmla="*/ 21946 h 21946"/>
              <a:gd name="csX14" fmla="*/ 1960538 w 5092307"/>
              <a:gd name="csY14" fmla="*/ 21946 h 21946"/>
              <a:gd name="csX15" fmla="*/ 1374923 w 5092307"/>
              <a:gd name="csY15" fmla="*/ 21946 h 21946"/>
              <a:gd name="csX16" fmla="*/ 738385 w 5092307"/>
              <a:gd name="csY16" fmla="*/ 21946 h 21946"/>
              <a:gd name="csX17" fmla="*/ 0 w 5092307"/>
              <a:gd name="csY17" fmla="*/ 21946 h 21946"/>
              <a:gd name="csX18" fmla="*/ 0 w 5092307"/>
              <a:gd name="csY18"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092307" h="21946" fill="none" extrusionOk="0">
                <a:moveTo>
                  <a:pt x="0" y="0"/>
                </a:moveTo>
                <a:cubicBezTo>
                  <a:pt x="126622" y="2207"/>
                  <a:pt x="310281" y="-9618"/>
                  <a:pt x="483769" y="0"/>
                </a:cubicBezTo>
                <a:cubicBezTo>
                  <a:pt x="657257" y="9618"/>
                  <a:pt x="962372" y="-35609"/>
                  <a:pt x="1222154" y="0"/>
                </a:cubicBezTo>
                <a:cubicBezTo>
                  <a:pt x="1481937" y="35609"/>
                  <a:pt x="1599378" y="20188"/>
                  <a:pt x="1756846" y="0"/>
                </a:cubicBezTo>
                <a:cubicBezTo>
                  <a:pt x="1914314" y="-20188"/>
                  <a:pt x="2080092" y="-5105"/>
                  <a:pt x="2291538" y="0"/>
                </a:cubicBezTo>
                <a:cubicBezTo>
                  <a:pt x="2502984" y="5105"/>
                  <a:pt x="2714641" y="617"/>
                  <a:pt x="2979000" y="0"/>
                </a:cubicBezTo>
                <a:cubicBezTo>
                  <a:pt x="3243359" y="-617"/>
                  <a:pt x="3339677" y="-32878"/>
                  <a:pt x="3666461" y="0"/>
                </a:cubicBezTo>
                <a:cubicBezTo>
                  <a:pt x="3993245" y="32878"/>
                  <a:pt x="3959356" y="10646"/>
                  <a:pt x="4252076" y="0"/>
                </a:cubicBezTo>
                <a:cubicBezTo>
                  <a:pt x="4544797" y="-10646"/>
                  <a:pt x="4803806" y="-6208"/>
                  <a:pt x="5092307" y="0"/>
                </a:cubicBezTo>
                <a:cubicBezTo>
                  <a:pt x="5092586" y="4631"/>
                  <a:pt x="5092360" y="16862"/>
                  <a:pt x="5092307" y="21946"/>
                </a:cubicBezTo>
                <a:cubicBezTo>
                  <a:pt x="4963024" y="39542"/>
                  <a:pt x="4769693" y="24041"/>
                  <a:pt x="4455769" y="21946"/>
                </a:cubicBezTo>
                <a:cubicBezTo>
                  <a:pt x="4141845" y="19851"/>
                  <a:pt x="3943439" y="-13029"/>
                  <a:pt x="3717384" y="21946"/>
                </a:cubicBezTo>
                <a:cubicBezTo>
                  <a:pt x="3491329" y="56921"/>
                  <a:pt x="3361256" y="34282"/>
                  <a:pt x="3233615" y="21946"/>
                </a:cubicBezTo>
                <a:cubicBezTo>
                  <a:pt x="3105974" y="9610"/>
                  <a:pt x="2872163" y="30197"/>
                  <a:pt x="2546154" y="21946"/>
                </a:cubicBezTo>
                <a:cubicBezTo>
                  <a:pt x="2220145" y="13695"/>
                  <a:pt x="2168829" y="22450"/>
                  <a:pt x="1960538" y="21946"/>
                </a:cubicBezTo>
                <a:cubicBezTo>
                  <a:pt x="1752247" y="21442"/>
                  <a:pt x="1523678" y="13932"/>
                  <a:pt x="1374923" y="21946"/>
                </a:cubicBezTo>
                <a:cubicBezTo>
                  <a:pt x="1226168" y="29960"/>
                  <a:pt x="928094" y="36837"/>
                  <a:pt x="738385" y="21946"/>
                </a:cubicBezTo>
                <a:cubicBezTo>
                  <a:pt x="548676" y="7055"/>
                  <a:pt x="168941" y="-5592"/>
                  <a:pt x="0" y="21946"/>
                </a:cubicBezTo>
                <a:cubicBezTo>
                  <a:pt x="287" y="12071"/>
                  <a:pt x="-113" y="6250"/>
                  <a:pt x="0" y="0"/>
                </a:cubicBezTo>
                <a:close/>
              </a:path>
              <a:path w="5092307" h="21946" stroke="0" extrusionOk="0">
                <a:moveTo>
                  <a:pt x="0" y="0"/>
                </a:moveTo>
                <a:cubicBezTo>
                  <a:pt x="123076" y="8408"/>
                  <a:pt x="290804" y="2227"/>
                  <a:pt x="534692" y="0"/>
                </a:cubicBezTo>
                <a:cubicBezTo>
                  <a:pt x="778580" y="-2227"/>
                  <a:pt x="855490" y="-16962"/>
                  <a:pt x="1018461" y="0"/>
                </a:cubicBezTo>
                <a:cubicBezTo>
                  <a:pt x="1181432" y="16962"/>
                  <a:pt x="1320664" y="19870"/>
                  <a:pt x="1553154" y="0"/>
                </a:cubicBezTo>
                <a:cubicBezTo>
                  <a:pt x="1785644" y="-19870"/>
                  <a:pt x="2036509" y="-20672"/>
                  <a:pt x="2189692" y="0"/>
                </a:cubicBezTo>
                <a:cubicBezTo>
                  <a:pt x="2342875" y="20672"/>
                  <a:pt x="2544654" y="-33332"/>
                  <a:pt x="2877153" y="0"/>
                </a:cubicBezTo>
                <a:cubicBezTo>
                  <a:pt x="3209652" y="33332"/>
                  <a:pt x="3394712" y="30818"/>
                  <a:pt x="3615538" y="0"/>
                </a:cubicBezTo>
                <a:cubicBezTo>
                  <a:pt x="3836364" y="-30818"/>
                  <a:pt x="4201667" y="-30590"/>
                  <a:pt x="4353922" y="0"/>
                </a:cubicBezTo>
                <a:cubicBezTo>
                  <a:pt x="4506177" y="30590"/>
                  <a:pt x="4855479" y="18332"/>
                  <a:pt x="5092307" y="0"/>
                </a:cubicBezTo>
                <a:cubicBezTo>
                  <a:pt x="5091574" y="4400"/>
                  <a:pt x="5092005" y="11744"/>
                  <a:pt x="5092307" y="21946"/>
                </a:cubicBezTo>
                <a:cubicBezTo>
                  <a:pt x="4864916" y="7468"/>
                  <a:pt x="4690539" y="13687"/>
                  <a:pt x="4557615" y="21946"/>
                </a:cubicBezTo>
                <a:cubicBezTo>
                  <a:pt x="4424691" y="30205"/>
                  <a:pt x="4076201" y="51864"/>
                  <a:pt x="3819230" y="21946"/>
                </a:cubicBezTo>
                <a:cubicBezTo>
                  <a:pt x="3562259" y="-7972"/>
                  <a:pt x="3498341" y="13372"/>
                  <a:pt x="3335461" y="21946"/>
                </a:cubicBezTo>
                <a:cubicBezTo>
                  <a:pt x="3172581" y="30520"/>
                  <a:pt x="2979939" y="3719"/>
                  <a:pt x="2648000" y="21946"/>
                </a:cubicBezTo>
                <a:cubicBezTo>
                  <a:pt x="2316061" y="40173"/>
                  <a:pt x="2286972" y="9792"/>
                  <a:pt x="2062384" y="21946"/>
                </a:cubicBezTo>
                <a:cubicBezTo>
                  <a:pt x="1837796" y="34100"/>
                  <a:pt x="1672241" y="1952"/>
                  <a:pt x="1476769" y="21946"/>
                </a:cubicBezTo>
                <a:cubicBezTo>
                  <a:pt x="1281297" y="41940"/>
                  <a:pt x="975566" y="5945"/>
                  <a:pt x="738385" y="21946"/>
                </a:cubicBezTo>
                <a:cubicBezTo>
                  <a:pt x="501204" y="37947"/>
                  <a:pt x="163670" y="-14697"/>
                  <a:pt x="0" y="21946"/>
                </a:cubicBezTo>
                <a:cubicBezTo>
                  <a:pt x="-116" y="15135"/>
                  <a:pt x="-209" y="796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sp>
        <p:nvSpPr>
          <p:cNvPr id="11" name="Content Placeholder 10">
            <a:extLst>
              <a:ext uri="{FF2B5EF4-FFF2-40B4-BE49-F238E27FC236}">
                <a16:creationId xmlns:a16="http://schemas.microsoft.com/office/drawing/2014/main" id="{3744759B-6A63-13AE-AC76-BD0881DA638F}"/>
              </a:ext>
            </a:extLst>
          </p:cNvPr>
          <p:cNvSpPr>
            <a:spLocks noGrp="1"/>
          </p:cNvSpPr>
          <p:nvPr>
            <p:ph idx="1"/>
          </p:nvPr>
        </p:nvSpPr>
        <p:spPr>
          <a:xfrm>
            <a:off x="6357314" y="3247949"/>
            <a:ext cx="7501332" cy="4180637"/>
          </a:xfrm>
        </p:spPr>
        <p:txBody>
          <a:bodyPr>
            <a:normAutofit/>
          </a:bodyPr>
          <a:lstStyle/>
          <a:p>
            <a:pPr marL="342900" indent="-342900">
              <a:buFont typeface="Arial" charset="0"/>
              <a:buChar char="•"/>
            </a:pPr>
            <a:r>
              <a:rPr lang="en-US" sz="2400" dirty="0">
                <a:latin typeface="Arial" charset="0"/>
                <a:ea typeface="Arial" charset="0"/>
                <a:cs typeface="Arial" charset="0"/>
              </a:rPr>
              <a:t>Una visualizzazione in realtà mista 3D della topologia di rete migliora la CSA e la comunicazione nelle coppie che collaborano durante un attacco simulato alla rete </a:t>
            </a:r>
          </a:p>
          <a:p>
            <a:pPr marL="342900" indent="-342900">
              <a:buFont typeface="Arial" charset="0"/>
              <a:buChar char="•"/>
            </a:pPr>
            <a:endParaRPr lang="en-US" sz="2400" dirty="0">
              <a:latin typeface="Arial" charset="0"/>
              <a:ea typeface="Arial" charset="0"/>
              <a:cs typeface="Arial" charset="0"/>
            </a:endParaRPr>
          </a:p>
          <a:p>
            <a:pPr marL="342900" indent="-342900">
              <a:buFont typeface="Arial" charset="0"/>
              <a:buChar char="•"/>
            </a:pPr>
            <a:r>
              <a:rPr lang="en-US" sz="2400" dirty="0">
                <a:latin typeface="Arial" charset="0"/>
                <a:ea typeface="Arial" charset="0"/>
                <a:cs typeface="Arial" charset="0"/>
              </a:rPr>
              <a:t>L'applicazione delle conoscenze psicologiche e neuroscientifiche sulla percezione può migliorare i processi analitici e di comunicazione in ambienti di lavoro socio-tecnici complessi</a:t>
            </a:r>
            <a:r>
              <a:rPr lang="en-US" sz="2400" dirty="0">
                <a:latin typeface="Arial" charset="0"/>
                <a:ea typeface="Arial" charset="0"/>
                <a:cs typeface="Arial" charset="0"/>
                <a:sym typeface="Wingdings"/>
              </a:rPr>
              <a:t>  maggiore necessità di input psicologici nella progettazione incentrata sull'utente nella sicurezza informatica</a:t>
            </a:r>
          </a:p>
          <a:p>
            <a:endParaRPr lang="en-GB" sz="2400" dirty="0"/>
          </a:p>
        </p:txBody>
      </p:sp>
    </p:spTree>
    <p:extLst>
      <p:ext uri="{BB962C8B-B14F-4D97-AF65-F5344CB8AC3E}">
        <p14:creationId xmlns:p14="http://schemas.microsoft.com/office/powerpoint/2010/main" val="125898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5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4A3C-8694-9072-A878-7FF52EBAA00A}"/>
              </a:ext>
            </a:extLst>
          </p:cNvPr>
          <p:cNvSpPr>
            <a:spLocks noGrp="1"/>
          </p:cNvSpPr>
          <p:nvPr>
            <p:ph type="title"/>
          </p:nvPr>
        </p:nvSpPr>
        <p:spPr>
          <a:xfrm>
            <a:off x="442288" y="3397622"/>
            <a:ext cx="4506901" cy="1434353"/>
          </a:xfrm>
        </p:spPr>
        <p:txBody>
          <a:bodyPr vert="horz" wrap="square" lIns="109728" tIns="54864" rIns="109728" bIns="54864" rtlCol="0" anchor="t" anchorCtr="0">
            <a:normAutofit/>
          </a:bodyPr>
          <a:lstStyle/>
          <a:p>
            <a:r>
              <a:rPr lang="en-US" sz="4440" dirty="0"/>
              <a:t>Cosa comunicare</a:t>
            </a:r>
          </a:p>
        </p:txBody>
      </p:sp>
      <p:pic>
        <p:nvPicPr>
          <p:cNvPr id="4" name="Content Placeholder 3">
            <a:extLst>
              <a:ext uri="{FF2B5EF4-FFF2-40B4-BE49-F238E27FC236}">
                <a16:creationId xmlns:a16="http://schemas.microsoft.com/office/drawing/2014/main" id="{53755FE7-124C-D688-1BC3-34308BE7A0B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02913" y="592248"/>
            <a:ext cx="8670898" cy="7045105"/>
          </a:xfrm>
          <a:prstGeom prst="rect">
            <a:avLst/>
          </a:prstGeom>
        </p:spPr>
      </p:pic>
    </p:spTree>
    <p:extLst>
      <p:ext uri="{BB962C8B-B14F-4D97-AF65-F5344CB8AC3E}">
        <p14:creationId xmlns:p14="http://schemas.microsoft.com/office/powerpoint/2010/main" val="3290883865"/>
      </p:ext>
    </p:extLst>
  </p:cSld>
  <p:clrMapOvr>
    <a:masterClrMapping/>
  </p:clrMapOvr>
</p:sld>
</file>

<file path=ppt/slides/slide5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tel 2">
            <a:extLst>
              <a:ext uri="{FF2B5EF4-FFF2-40B4-BE49-F238E27FC236}">
                <a16:creationId xmlns:a16="http://schemas.microsoft.com/office/drawing/2014/main" id="{0130F847-9A87-AB4D-8D0D-FF9DA6C9AB2A}"/>
              </a:ext>
            </a:extLst>
          </p:cNvPr>
          <p:cNvSpPr txBox="1">
            <a:spLocks/>
          </p:cNvSpPr>
          <p:nvPr/>
        </p:nvSpPr>
        <p:spPr>
          <a:xfrm>
            <a:off x="1363677" y="602426"/>
            <a:ext cx="5951524" cy="1971563"/>
          </a:xfrm>
          <a:prstGeom prst="rect">
            <a:avLst/>
          </a:prstGeom>
        </p:spPr>
        <p:txBody>
          <a:bodyPr vert="horz" wrap="square"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4800">
                <a:solidFill>
                  <a:prstClr val="black"/>
                </a:solidFill>
                <a:latin typeface="Calibri Light" panose="020F0302020204030204"/>
              </a:rPr>
              <a:t>Centri operativi di sicurezza (SOC)</a:t>
            </a:r>
          </a:p>
        </p:txBody>
      </p:sp>
      <p:sp>
        <p:nvSpPr>
          <p:cNvPr id="4" name="TekstSylinder 3"/>
          <p:cNvSpPr txBox="1"/>
          <p:nvPr/>
        </p:nvSpPr>
        <p:spPr>
          <a:xfrm>
            <a:off x="1363677" y="2902090"/>
            <a:ext cx="5951524" cy="4227083"/>
          </a:xfrm>
          <a:prstGeom prst="rect">
            <a:avLst/>
          </a:prstGeom>
        </p:spPr>
        <p:txBody>
          <a:bodyPr vert="horz" lIns="109728" tIns="54864" rIns="109728" bIns="54864" rtlCol="0" anchor="t">
            <a:norm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a:solidFill>
                  <a:prstClr val="black"/>
                </a:solidFill>
                <a:latin typeface="Calibri" pitchFamily="34" charset="0"/>
              </a:rPr>
              <a:t>Le organizzazioni affidano le loro operazioni di sicurezza informatica ai SOC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a:solidFill>
                  <a:prstClr val="black"/>
                </a:solidFill>
                <a:latin typeface="Calibri" pitchFamily="34" charset="0"/>
              </a:rPr>
              <a:t>I team SOC coprono molteplici attività di sicurezza e analizzano </a:t>
            </a:r>
            <a:br>
              <a:rPr lang="en-US" sz="2400">
                <a:solidFill>
                  <a:prstClr val="black"/>
                </a:solidFill>
                <a:latin typeface="Calibri" pitchFamily="34" charset="0"/>
              </a:rPr>
            </a:br>
            <a:r>
              <a:rPr lang="en-US" sz="2400">
                <a:solidFill>
                  <a:prstClr val="black"/>
                </a:solidFill>
                <a:latin typeface="Calibri" pitchFamily="34" charset="0"/>
              </a:rPr>
              <a:t>flussi di dati grandi e continui </a:t>
            </a:r>
            <a:br>
              <a:rPr lang="en-US" sz="2400">
                <a:solidFill>
                  <a:prstClr val="black"/>
                </a:solidFill>
                <a:latin typeface="Calibri" pitchFamily="34" charset="0"/>
              </a:rPr>
            </a:br>
            <a:endParaRPr lang="en-US" sz="240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a:solidFill>
                  <a:prstClr val="black"/>
                </a:solidFill>
                <a:latin typeface="Calibri" pitchFamily="34" charset="0"/>
              </a:rPr>
              <a:t>Compiti tecnici e processi decisionali assegnati a diverse </a:t>
            </a:r>
            <a:br>
              <a:rPr lang="en-US" sz="2400">
                <a:solidFill>
                  <a:prstClr val="black"/>
                </a:solidFill>
                <a:latin typeface="Calibri" pitchFamily="34" charset="0"/>
              </a:rPr>
            </a:br>
            <a:r>
              <a:rPr lang="en-US" sz="2400">
                <a:solidFill>
                  <a:prstClr val="black"/>
                </a:solidFill>
                <a:latin typeface="Calibri" pitchFamily="34" charset="0"/>
              </a:rPr>
              <a:t>posizioni all'interno del SOC (Muniz et al., 2015)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a:solidFill>
                <a:prstClr val="black"/>
              </a:solidFill>
              <a:latin typeface="Calibri" pitchFamily="34" charset="0"/>
            </a:endParaRPr>
          </a:p>
        </p:txBody>
      </p:sp>
      <p:pic>
        <p:nvPicPr>
          <p:cNvPr id="3" name="Bild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03801" y="586942"/>
            <a:ext cx="4263485" cy="6559208"/>
          </a:xfrm>
          <a:prstGeom prst="rect">
            <a:avLst/>
          </a:prstGeom>
        </p:spPr>
      </p:pic>
    </p:spTree>
    <p:extLst>
      <p:ext uri="{BB962C8B-B14F-4D97-AF65-F5344CB8AC3E}">
        <p14:creationId xmlns:p14="http://schemas.microsoft.com/office/powerpoint/2010/main" val="335386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tel 2">
            <a:extLst>
              <a:ext uri="{FF2B5EF4-FFF2-40B4-BE49-F238E27FC236}">
                <a16:creationId xmlns:a16="http://schemas.microsoft.com/office/drawing/2014/main" id="{0130F847-9A87-AB4D-8D0D-FF9DA6C9AB2A}"/>
              </a:ext>
            </a:extLst>
          </p:cNvPr>
          <p:cNvSpPr txBox="1">
            <a:spLocks/>
          </p:cNvSpPr>
          <p:nvPr/>
        </p:nvSpPr>
        <p:spPr>
          <a:xfrm>
            <a:off x="1363677" y="602426"/>
            <a:ext cx="5951524" cy="1971563"/>
          </a:xfrm>
          <a:prstGeom prst="rect">
            <a:avLst/>
          </a:prstGeom>
        </p:spPr>
        <p:txBody>
          <a:bodyPr vert="horz"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4800">
                <a:solidFill>
                  <a:srgbClr val="000000"/>
                </a:solidFill>
                <a:latin typeface="Verdana"/>
              </a:rPr>
              <a:t>Sistemi socio-tecnici (STS)</a:t>
            </a:r>
          </a:p>
        </p:txBody>
      </p:sp>
      <p:sp>
        <p:nvSpPr>
          <p:cNvPr id="16" name="TekstSylinder 15"/>
          <p:cNvSpPr txBox="1"/>
          <p:nvPr/>
        </p:nvSpPr>
        <p:spPr>
          <a:xfrm>
            <a:off x="1363677" y="2902090"/>
            <a:ext cx="5951524" cy="4227083"/>
          </a:xfrm>
          <a:prstGeom prst="rect">
            <a:avLst/>
          </a:prstGeom>
        </p:spPr>
        <p:txBody>
          <a:bodyPr vert="horz" lIns="109728" tIns="54864" rIns="109728" bIns="54864" rtlCol="0" anchor="t">
            <a:norm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srgbClr val="000000"/>
                </a:solidFill>
                <a:latin typeface="Calibri" pitchFamily="34" charset="0"/>
              </a:rPr>
              <a:t>Operatori informatici (</a:t>
            </a:r>
            <a:r>
              <a:rPr lang="en-US" sz="2040" b="1">
                <a:solidFill>
                  <a:srgbClr val="000000"/>
                </a:solidFill>
                <a:latin typeface="Calibri" pitchFamily="34" charset="0"/>
              </a:rPr>
              <a:t>CO</a:t>
            </a:r>
            <a:r>
              <a:rPr lang="en-US" sz="2040">
                <a:solidFill>
                  <a:srgbClr val="000000"/>
                </a:solidFill>
                <a:latin typeface="Calibri" pitchFamily="34" charset="0"/>
              </a:rPr>
              <a:t>) = Personale tecnico nei SOC</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srgbClr val="000000"/>
                </a:solidFill>
                <a:latin typeface="Calibri" pitchFamily="34" charset="0"/>
              </a:rPr>
              <a:t>Affrontano sfide che abbracciano il dominio cibernetico, fisico e sociale (Jøsok et al., 2016)</a:t>
            </a:r>
          </a:p>
          <a:p>
            <a:pPr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srgbClr val="000000"/>
                </a:solidFill>
                <a:latin typeface="Calibri" pitchFamily="34" charset="0"/>
              </a:rPr>
              <a:t>Interazione uomo-macchina e uomo-uomo = </a:t>
            </a:r>
            <a:r>
              <a:rPr lang="en-US" sz="2040" b="1">
                <a:solidFill>
                  <a:srgbClr val="000000"/>
                </a:solidFill>
                <a:latin typeface="Calibri" pitchFamily="34" charset="0"/>
              </a:rPr>
              <a:t>STS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srgbClr val="000000"/>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srgbClr val="000000"/>
                </a:solidFill>
                <a:latin typeface="Calibri" pitchFamily="34" charset="0"/>
              </a:rPr>
              <a:t>L'ambiente di lavoro ciber-fisico è soggetto ad alti tassi di cambiamento e innovazione</a:t>
            </a:r>
          </a:p>
        </p:txBody>
      </p:sp>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4931" y="1658712"/>
            <a:ext cx="6241228" cy="4415668"/>
          </a:xfrm>
          <a:prstGeom prst="rect">
            <a:avLst/>
          </a:prstGeom>
        </p:spPr>
      </p:pic>
      <p:sp>
        <p:nvSpPr>
          <p:cNvPr id="2" name="Plassholder for lysbildenummer 1"/>
          <p:cNvSpPr>
            <a:spLocks noGrp="1"/>
          </p:cNvSpPr>
          <p:nvPr>
            <p:ph type="sldNum" sz="quarter" idx="12"/>
          </p:nvPr>
        </p:nvSpPr>
        <p:spPr>
          <a:xfrm>
            <a:off x="14045184" y="7746797"/>
            <a:ext cx="537667" cy="438150"/>
          </a:xfrm>
        </p:spPr>
        <p:txBody>
          <a:bodyPr vert="horz" lIns="109728" tIns="54864" rIns="109728" bIns="54864" rtlCol="0" anchor="ctr">
            <a:normAutofit/>
          </a:bodyPr>
          <a:lstStyle/>
          <a:p>
            <a:pPr defTabSz="1097280" eaLnBrk="0" fontAlgn="base" hangingPunct="0">
              <a:spcBef>
                <a:spcPct val="0"/>
              </a:spcBef>
              <a:spcAft>
                <a:spcPts val="720"/>
              </a:spcAft>
            </a:pPr>
            <a:fld id="{91853A39-49B3-554A-AE82-85611CEBD8E3}" type="slidenum">
              <a:rPr lang="en-US" sz="1320">
                <a:solidFill>
                  <a:srgbClr val="FFFFFF"/>
                </a:solidFill>
                <a:latin typeface="Calibri" pitchFamily="34" charset="0"/>
              </a:rPr>
              <a:t>6</a:t>
            </a:fld>
            <a:endParaRPr lang="en-US" sz="1320">
              <a:solidFill>
                <a:srgbClr val="FFFFFF"/>
              </a:solidFill>
              <a:latin typeface="Calibri" pitchFamily="34" charset="0"/>
            </a:endParaRPr>
          </a:p>
        </p:txBody>
      </p:sp>
    </p:spTree>
    <p:extLst>
      <p:ext uri="{BB962C8B-B14F-4D97-AF65-F5344CB8AC3E}">
        <p14:creationId xmlns:p14="http://schemas.microsoft.com/office/powerpoint/2010/main" val="105233189"/>
      </p:ext>
    </p:extLst>
  </p:cSld>
  <p:clrMapOvr>
    <a:masterClrMapping/>
  </p:clrMapOvr>
</p:sld>
</file>

<file path=ppt/slides/slide6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tel 2">
            <a:extLst>
              <a:ext uri="{FF2B5EF4-FFF2-40B4-BE49-F238E27FC236}">
                <a16:creationId xmlns:a16="http://schemas.microsoft.com/office/drawing/2014/main" id="{0130F847-9A87-AB4D-8D0D-FF9DA6C9AB2A}"/>
              </a:ext>
            </a:extLst>
          </p:cNvPr>
          <p:cNvSpPr txBox="1">
            <a:spLocks/>
          </p:cNvSpPr>
          <p:nvPr/>
        </p:nvSpPr>
        <p:spPr>
          <a:xfrm>
            <a:off x="1363677" y="602426"/>
            <a:ext cx="5951524" cy="1971563"/>
          </a:xfrm>
          <a:prstGeom prst="rect">
            <a:avLst/>
          </a:prstGeom>
        </p:spPr>
        <p:txBody>
          <a:bodyPr vert="horz"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4800">
                <a:solidFill>
                  <a:prstClr val="black"/>
                </a:solidFill>
                <a:latin typeface="Calibri Light" panose="020F0302020204030204"/>
              </a:rPr>
              <a:t>Sistemi socio-tecnici (STS)</a:t>
            </a:r>
          </a:p>
        </p:txBody>
      </p:sp>
      <p:sp>
        <p:nvSpPr>
          <p:cNvPr id="16" name="TekstSylinder 15"/>
          <p:cNvSpPr txBox="1"/>
          <p:nvPr/>
        </p:nvSpPr>
        <p:spPr>
          <a:xfrm>
            <a:off x="1363677" y="2902090"/>
            <a:ext cx="5951524" cy="4227083"/>
          </a:xfrm>
          <a:prstGeom prst="rect">
            <a:avLst/>
          </a:prstGeom>
        </p:spPr>
        <p:txBody>
          <a:bodyPr vert="horz" lIns="109728" tIns="54864" rIns="109728" bIns="54864" rtlCol="0" anchor="t">
            <a:norm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prstClr val="black"/>
                </a:solidFill>
                <a:latin typeface="Calibri" pitchFamily="34" charset="0"/>
              </a:rPr>
              <a:t>Operatori informatici (</a:t>
            </a:r>
            <a:r>
              <a:rPr lang="en-US" sz="2040" b="1">
                <a:solidFill>
                  <a:prstClr val="black"/>
                </a:solidFill>
                <a:latin typeface="Calibri" pitchFamily="34" charset="0"/>
              </a:rPr>
              <a:t>CO</a:t>
            </a:r>
            <a:r>
              <a:rPr lang="en-US" sz="2040">
                <a:solidFill>
                  <a:prstClr val="black"/>
                </a:solidFill>
                <a:latin typeface="Calibri" pitchFamily="34" charset="0"/>
              </a:rPr>
              <a:t>) = Personale tecnico nei SOC</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prstClr val="black"/>
                </a:solidFill>
                <a:latin typeface="Calibri" pitchFamily="34" charset="0"/>
              </a:rPr>
              <a:t>Affrontano sfide che abbracciano il dominio cibernetico, fisico e sociale (Jøsok et al., 2016)</a:t>
            </a:r>
          </a:p>
          <a:p>
            <a:pPr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prstClr val="black"/>
                </a:solidFill>
                <a:latin typeface="Calibri" pitchFamily="34" charset="0"/>
              </a:rPr>
              <a:t>Interazione uomo-macchina e uomo-uomo = </a:t>
            </a:r>
            <a:r>
              <a:rPr lang="en-US" sz="2040" b="1">
                <a:solidFill>
                  <a:prstClr val="black"/>
                </a:solidFill>
                <a:latin typeface="Calibri" pitchFamily="34" charset="0"/>
              </a:rPr>
              <a:t>STS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04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040">
                <a:solidFill>
                  <a:prstClr val="black"/>
                </a:solidFill>
                <a:latin typeface="Calibri" pitchFamily="34" charset="0"/>
              </a:rPr>
              <a:t>L'ambiente di lavoro ciber-fisico è soggetto ad alti tassi di cambiamento e innovazione</a:t>
            </a:r>
          </a:p>
        </p:txBody>
      </p:sp>
      <p:pic>
        <p:nvPicPr>
          <p:cNvPr id="6" name="Bild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4931" y="1658712"/>
            <a:ext cx="6241228" cy="4415668"/>
          </a:xfrm>
          <a:prstGeom prst="rect">
            <a:avLst/>
          </a:prstGeom>
        </p:spPr>
      </p:pic>
      <p:sp>
        <p:nvSpPr>
          <p:cNvPr id="2" name="Plassholder for lysbildenummer 1"/>
          <p:cNvSpPr>
            <a:spLocks noGrp="1"/>
          </p:cNvSpPr>
          <p:nvPr>
            <p:ph type="sldNum" sz="quarter" idx="12"/>
          </p:nvPr>
        </p:nvSpPr>
        <p:spPr>
          <a:xfrm>
            <a:off x="14045184" y="7746797"/>
            <a:ext cx="537667" cy="438150"/>
          </a:xfrm>
        </p:spPr>
        <p:txBody>
          <a:bodyPr vert="horz" lIns="109728" tIns="54864" rIns="109728" bIns="54864" rtlCol="0" anchor="ctr">
            <a:normAutofit/>
          </a:bodyPr>
          <a:lstStyle/>
          <a:p>
            <a:pPr defTabSz="1097280" eaLnBrk="0" fontAlgn="base" hangingPunct="0">
              <a:spcBef>
                <a:spcPct val="0"/>
              </a:spcBef>
              <a:spcAft>
                <a:spcPts val="720"/>
              </a:spcAft>
            </a:pPr>
            <a:fld id="{91853A39-49B3-554A-AE82-85611CEBD8E3}" type="slidenum">
              <a:rPr lang="en-US" sz="1320">
                <a:solidFill>
                  <a:srgbClr val="FFFFFF"/>
                </a:solidFill>
                <a:latin typeface="Calibri" pitchFamily="34" charset="0"/>
              </a:rPr>
              <a:t>60</a:t>
            </a:fld>
            <a:endParaRPr lang="en-US" sz="1320">
              <a:solidFill>
                <a:srgbClr val="FFFFFF"/>
              </a:solidFill>
              <a:latin typeface="Calibri" pitchFamily="34" charset="0"/>
            </a:endParaRPr>
          </a:p>
        </p:txBody>
      </p:sp>
    </p:spTree>
    <p:extLst>
      <p:ext uri="{BB962C8B-B14F-4D97-AF65-F5344CB8AC3E}">
        <p14:creationId xmlns:p14="http://schemas.microsoft.com/office/powerpoint/2010/main" val="1026142898"/>
      </p:ext>
    </p:extLst>
  </p:cSld>
  <p:clrMapOvr>
    <a:masterClrMapping/>
  </p:clrMapOvr>
</p:sld>
</file>

<file path=ppt/slides/slide61.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15600" y="2404534"/>
            <a:ext cx="6196079" cy="4901954"/>
          </a:xfrm>
          <a:prstGeom prst="ellipse">
            <a:avLst/>
          </a:prstGeom>
          <a:ln>
            <a:noFill/>
          </a:ln>
          <a:effectLst>
            <a:softEdge rad="112500"/>
          </a:effectLst>
        </p:spPr>
      </p:pic>
      <p:sp>
        <p:nvSpPr>
          <p:cNvPr id="13" name="Tittel 2">
            <a:extLst>
              <a:ext uri="{FF2B5EF4-FFF2-40B4-BE49-F238E27FC236}">
                <a16:creationId xmlns:a16="http://schemas.microsoft.com/office/drawing/2014/main" id="{0130F847-9A87-AB4D-8D0D-FF9DA6C9AB2A}"/>
              </a:ext>
            </a:extLst>
          </p:cNvPr>
          <p:cNvSpPr txBox="1">
            <a:spLocks/>
          </p:cNvSpPr>
          <p:nvPr/>
        </p:nvSpPr>
        <p:spPr>
          <a:xfrm>
            <a:off x="674125" y="157277"/>
            <a:ext cx="13282151" cy="1349654"/>
          </a:xfrm>
          <a:prstGeom prst="rect">
            <a:avLst/>
          </a:prstGeom>
        </p:spPr>
        <p:txBody>
          <a:bodyPr vert="horz"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2880" dirty="0">
                <a:solidFill>
                  <a:prstClr val="black"/>
                </a:solidFill>
                <a:latin typeface="Calibri Light" panose="020F0302020204030204"/>
              </a:rPr>
              <a:t>Un quadro informatico accurato e riconosciuto (RCP) è fondamentale per il processo decisionale</a:t>
            </a:r>
          </a:p>
        </p:txBody>
      </p:sp>
      <p:sp>
        <p:nvSpPr>
          <p:cNvPr id="3" name="TekstSylinder 2"/>
          <p:cNvSpPr txBox="1"/>
          <p:nvPr/>
        </p:nvSpPr>
        <p:spPr>
          <a:xfrm>
            <a:off x="445313" y="1645919"/>
            <a:ext cx="9186367" cy="6419850"/>
          </a:xfrm>
          <a:prstGeom prst="rect">
            <a:avLst/>
          </a:prstGeom>
        </p:spPr>
        <p:txBody>
          <a:bodyPr vert="horz" lIns="109728" tIns="54864" rIns="109728" bIns="54864" rtlCol="0" anchor="t">
            <a:no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Il processo decisionale basato sull'interazione umana richiede una consapevolezza condivisa della situazione da parte del CTS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dirty="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b="1" dirty="0">
                <a:solidFill>
                  <a:prstClr val="black"/>
                </a:solidFill>
                <a:latin typeface="Calibri" pitchFamily="34" charset="0"/>
              </a:rPr>
              <a:t>La consapevolezza della situazione informatica </a:t>
            </a:r>
            <a:r>
              <a:rPr lang="en-US" sz="2400" dirty="0">
                <a:solidFill>
                  <a:prstClr val="black"/>
                </a:solidFill>
                <a:latin typeface="Calibri" pitchFamily="34" charset="0"/>
              </a:rPr>
              <a:t>(CSA) influenza il controllo organizzativo nel suo cyberspazio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400" dirty="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Barford et al. (2009) 7 criteri per la CSA</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Consapevolezza della situazione attuale </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Consapevolezza dell'impatto dell'attacco </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Consapevolezza di come si evolvono le situazioni </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Consapevolezza dei comportamenti ostili </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Consapevolezza delle cause e delle modalità della situazione attuale </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Consapevolezza della qualità e dell'affidabilità delle informazioni CSA</a:t>
            </a:r>
          </a:p>
          <a:p>
            <a:pPr marL="1280128" lvl="1" indent="-274320" defTabSz="1097280" eaLnBrk="0" fontAlgn="base" hangingPunct="0">
              <a:lnSpc>
                <a:spcPct val="90000"/>
              </a:lnSpc>
              <a:spcBef>
                <a:spcPct val="0"/>
              </a:spcBef>
              <a:spcAft>
                <a:spcPts val="720"/>
              </a:spcAft>
              <a:buFont typeface="Arial" panose="020B0604020202020204" pitchFamily="34" charset="0"/>
              <a:buChar char="•"/>
            </a:pPr>
            <a:r>
              <a:rPr lang="en-US" sz="2400" dirty="0">
                <a:solidFill>
                  <a:prstClr val="black"/>
                </a:solidFill>
                <a:latin typeface="Calibri" pitchFamily="34" charset="0"/>
              </a:rPr>
              <a:t>Valutazione dei futuri plausibili della situazione attuale</a:t>
            </a:r>
          </a:p>
        </p:txBody>
      </p:sp>
      <p:sp>
        <p:nvSpPr>
          <p:cNvPr id="2" name="Plassholder for lysbildenummer 1"/>
          <p:cNvSpPr>
            <a:spLocks noGrp="1"/>
          </p:cNvSpPr>
          <p:nvPr>
            <p:ph type="sldNum" sz="quarter" idx="12"/>
          </p:nvPr>
        </p:nvSpPr>
        <p:spPr>
          <a:xfrm>
            <a:off x="10893247" y="7627621"/>
            <a:ext cx="3291840" cy="438150"/>
          </a:xfrm>
        </p:spPr>
        <p:txBody>
          <a:bodyPr vert="horz" lIns="109728" tIns="54864" rIns="109728" bIns="54864" rtlCol="0" anchor="ctr">
            <a:normAutofit/>
          </a:bodyPr>
          <a:lstStyle/>
          <a:p>
            <a:pPr defTabSz="1097280" eaLnBrk="0" fontAlgn="base" hangingPunct="0">
              <a:spcBef>
                <a:spcPct val="0"/>
              </a:spcBef>
              <a:spcAft>
                <a:spcPts val="720"/>
              </a:spcAft>
              <a:defRPr/>
            </a:pPr>
            <a:fld id="{91853A39-49B3-554A-AE82-85611CEBD8E3}" type="slidenum">
              <a:rPr lang="en-US">
                <a:solidFill>
                  <a:prstClr val="white"/>
                </a:solidFill>
                <a:latin typeface="Calibri" panose="020F0502020204030204"/>
              </a:rPr>
              <a:t>61</a:t>
            </a:fld>
            <a:endParaRPr lang="en-US">
              <a:solidFill>
                <a:prstClr val="white"/>
              </a:solidFill>
              <a:latin typeface="Calibri" panose="020F0502020204030204"/>
            </a:endParaRPr>
          </a:p>
        </p:txBody>
      </p:sp>
    </p:spTree>
    <p:extLst>
      <p:ext uri="{BB962C8B-B14F-4D97-AF65-F5344CB8AC3E}">
        <p14:creationId xmlns:p14="http://schemas.microsoft.com/office/powerpoint/2010/main" val="278471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8174736" y="1561140"/>
            <a:ext cx="6455664" cy="5107321"/>
          </a:xfrm>
          <a:prstGeom prst="rect">
            <a:avLst/>
          </a:prstGeom>
          <a:effectLst>
            <a:softEdge rad="635000"/>
          </a:effectLst>
        </p:spPr>
      </p:pic>
      <p:sp>
        <p:nvSpPr>
          <p:cNvPr id="13" name="Tittel 2">
            <a:extLst>
              <a:ext uri="{FF2B5EF4-FFF2-40B4-BE49-F238E27FC236}">
                <a16:creationId xmlns:a16="http://schemas.microsoft.com/office/drawing/2014/main" id="{0130F847-9A87-AB4D-8D0D-FF9DA6C9AB2A}"/>
              </a:ext>
            </a:extLst>
          </p:cNvPr>
          <p:cNvSpPr txBox="1">
            <a:spLocks/>
          </p:cNvSpPr>
          <p:nvPr/>
        </p:nvSpPr>
        <p:spPr>
          <a:xfrm>
            <a:off x="445313" y="1393546"/>
            <a:ext cx="6339535" cy="1349654"/>
          </a:xfrm>
          <a:prstGeom prst="rect">
            <a:avLst/>
          </a:prstGeom>
        </p:spPr>
        <p:txBody>
          <a:bodyPr vert="horz"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3360" dirty="0">
                <a:solidFill>
                  <a:prstClr val="black"/>
                </a:solidFill>
                <a:latin typeface="Calibri Light" panose="020F0302020204030204"/>
              </a:rPr>
              <a:t>Un quadro informatico accurato e riconosciuto (RCP) è fondamentale per il processo decisionale</a:t>
            </a:r>
          </a:p>
        </p:txBody>
      </p:sp>
      <p:sp>
        <p:nvSpPr>
          <p:cNvPr id="3" name="TekstSylinder 2"/>
          <p:cNvSpPr txBox="1"/>
          <p:nvPr/>
        </p:nvSpPr>
        <p:spPr>
          <a:xfrm>
            <a:off x="445313" y="3261665"/>
            <a:ext cx="7729423" cy="3848710"/>
          </a:xfrm>
          <a:prstGeom prst="rect">
            <a:avLst/>
          </a:prstGeom>
        </p:spPr>
        <p:txBody>
          <a:bodyPr vert="horz" lIns="109728" tIns="54864" rIns="109728" bIns="54864" rtlCol="0" anchor="t">
            <a:noAutofit/>
          </a:bodyPr>
          <a:lstStyle/>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880" b="1" dirty="0">
                <a:solidFill>
                  <a:prstClr val="black"/>
                </a:solidFill>
                <a:latin typeface="Calibri" pitchFamily="34" charset="0"/>
              </a:rPr>
              <a:t>Un RCP</a:t>
            </a:r>
            <a:r>
              <a:rPr lang="en-US" sz="2880" dirty="0">
                <a:solidFill>
                  <a:prstClr val="black"/>
                </a:solidFill>
                <a:latin typeface="Calibri" pitchFamily="34" charset="0"/>
              </a:rPr>
              <a:t> accurato </a:t>
            </a:r>
            <a:r>
              <a:rPr lang="en-US" sz="2880" dirty="0" err="1">
                <a:solidFill>
                  <a:prstClr val="black"/>
                </a:solidFill>
                <a:latin typeface="Calibri" pitchFamily="34" charset="0"/>
              </a:rPr>
              <a:t>è fondamentale </a:t>
            </a:r>
            <a:r>
              <a:rPr lang="en-US" sz="2880" dirty="0">
                <a:solidFill>
                  <a:prstClr val="black"/>
                </a:solidFill>
                <a:latin typeface="Calibri" pitchFamily="34" charset="0"/>
              </a:rPr>
              <a:t>per la CSA</a:t>
            </a: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Gli RCP consistono in informazioni selezionate attivamente e utilizzabili che riguardano specificatamente il CTS</a:t>
            </a: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I CO indagano sulle minacce per creare RCP</a:t>
            </a:r>
            <a:r>
              <a:rPr lang="en-US" sz="2880" dirty="0">
                <a:solidFill>
                  <a:prstClr val="black"/>
                </a:solidFill>
                <a:latin typeface="Calibri" pitchFamily="34" charset="0"/>
                <a:sym typeface="Wingdings"/>
              </a:rPr>
              <a:t>  Condividono RCP (</a:t>
            </a:r>
            <a:r>
              <a:rPr lang="en-US" sz="2880" b="1" dirty="0" err="1">
                <a:solidFill>
                  <a:prstClr val="black"/>
                </a:solidFill>
                <a:latin typeface="Calibri" pitchFamily="34" charset="0"/>
                <a:sym typeface="Wingdings"/>
              </a:rPr>
              <a:t>sRCP</a:t>
            </a:r>
            <a:r>
              <a:rPr lang="en-US" sz="2880" dirty="0">
                <a:solidFill>
                  <a:prstClr val="black"/>
                </a:solidFill>
                <a:latin typeface="Calibri" pitchFamily="34" charset="0"/>
                <a:sym typeface="Wingdings"/>
              </a:rPr>
              <a:t>) con i responsabili delle decisioni </a:t>
            </a:r>
            <a:endParaRPr lang="en-US" sz="2880" dirty="0">
              <a:solidFill>
                <a:prstClr val="black"/>
              </a:solidFill>
              <a:latin typeface="Calibri" pitchFamily="34" charset="0"/>
            </a:endParaRPr>
          </a:p>
          <a:p>
            <a:pPr marL="457188"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La trasmissione dell'RCP dal mondo cibernetico a quello fisico è soggetta a numerose sfide </a:t>
            </a:r>
          </a:p>
          <a:p>
            <a:pPr marL="457188" indent="-274320" defTabSz="1097280" eaLnBrk="0" fontAlgn="base" hangingPunct="0">
              <a:lnSpc>
                <a:spcPct val="90000"/>
              </a:lnSpc>
              <a:spcBef>
                <a:spcPct val="0"/>
              </a:spcBef>
              <a:spcAft>
                <a:spcPts val="720"/>
              </a:spcAft>
              <a:buFont typeface="Arial" panose="020B0604020202020204" pitchFamily="34" charset="0"/>
              <a:buChar char="•"/>
            </a:pPr>
            <a:endParaRPr lang="en-US" sz="2880" dirty="0">
              <a:solidFill>
                <a:prstClr val="black"/>
              </a:solidFill>
              <a:latin typeface="Calibri" pitchFamily="34" charset="0"/>
            </a:endParaRPr>
          </a:p>
        </p:txBody>
      </p:sp>
      <p:sp>
        <p:nvSpPr>
          <p:cNvPr id="2" name="Plassholder for lysbildenummer 1"/>
          <p:cNvSpPr>
            <a:spLocks noGrp="1"/>
          </p:cNvSpPr>
          <p:nvPr>
            <p:ph type="sldNum" sz="quarter" idx="12"/>
          </p:nvPr>
        </p:nvSpPr>
        <p:spPr>
          <a:xfrm>
            <a:off x="10893247" y="7627621"/>
            <a:ext cx="3291840" cy="438150"/>
          </a:xfrm>
        </p:spPr>
        <p:txBody>
          <a:bodyPr vert="horz" lIns="109728" tIns="54864" rIns="109728" bIns="54864" rtlCol="0" anchor="ctr">
            <a:normAutofit/>
          </a:bodyPr>
          <a:lstStyle/>
          <a:p>
            <a:pPr defTabSz="1097280" eaLnBrk="0" fontAlgn="base" hangingPunct="0">
              <a:spcBef>
                <a:spcPct val="0"/>
              </a:spcBef>
              <a:spcAft>
                <a:spcPts val="720"/>
              </a:spcAft>
              <a:defRPr/>
            </a:pPr>
            <a:fld id="{91853A39-49B3-554A-AE82-85611CEBD8E3}" type="slidenum">
              <a:rPr lang="en-US">
                <a:solidFill>
                  <a:prstClr val="white"/>
                </a:solidFill>
                <a:latin typeface="Calibri" panose="020F0502020204030204"/>
              </a:rPr>
              <a:t>62</a:t>
            </a:fld>
            <a:endParaRPr lang="en-US">
              <a:solidFill>
                <a:prstClr val="white"/>
              </a:solidFill>
              <a:latin typeface="Calibri" panose="020F0502020204030204"/>
            </a:endParaRPr>
          </a:p>
        </p:txBody>
      </p:sp>
    </p:spTree>
    <p:extLst>
      <p:ext uri="{BB962C8B-B14F-4D97-AF65-F5344CB8AC3E}">
        <p14:creationId xmlns:p14="http://schemas.microsoft.com/office/powerpoint/2010/main" val="113187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FFFC5-6B57-45F8-86F7-A7A6FE870176}"/>
              </a:ext>
            </a:extLst>
          </p:cNvPr>
          <p:cNvSpPr>
            <a:spLocks noGrp="1"/>
          </p:cNvSpPr>
          <p:nvPr>
            <p:ph type="title"/>
          </p:nvPr>
        </p:nvSpPr>
        <p:spPr/>
        <p:txBody>
          <a:bodyPr/>
          <a:lstStyle/>
          <a:p>
            <a:r>
              <a:rPr lang="nb-NO" dirty="0"/>
              <a:t>Ricerca nella </a:t>
            </a:r>
            <a:r>
              <a:rPr lang="nb-NO" dirty="0" err="1"/>
              <a:t>comunicazione </a:t>
            </a:r>
            <a:r>
              <a:rPr lang="nb-NO" dirty="0"/>
              <a:t>in CDX</a:t>
            </a:r>
          </a:p>
        </p:txBody>
      </p:sp>
      <p:sp>
        <p:nvSpPr>
          <p:cNvPr id="5" name="Text Placeholder 4">
            <a:extLst>
              <a:ext uri="{FF2B5EF4-FFF2-40B4-BE49-F238E27FC236}">
                <a16:creationId xmlns:a16="http://schemas.microsoft.com/office/drawing/2014/main" id="{B87E04C8-4F85-4B87-9BC3-76B9DE87B60A}"/>
              </a:ext>
            </a:extLst>
          </p:cNvPr>
          <p:cNvSpPr>
            <a:spLocks noGrp="1"/>
          </p:cNvSpPr>
          <p:nvPr>
            <p:ph type="body" idx="1"/>
          </p:nvPr>
        </p:nvSpPr>
        <p:spPr/>
        <p:txBody>
          <a:bodyPr/>
          <a:lstStyle/>
          <a:p>
            <a:r>
              <a:rPr lang="nb-NO" dirty="0" err="1"/>
              <a:t>Principianti</a:t>
            </a:r>
            <a:endParaRPr lang="nb-NO" dirty="0"/>
          </a:p>
        </p:txBody>
      </p:sp>
      <p:sp>
        <p:nvSpPr>
          <p:cNvPr id="6" name="Content Placeholder 5">
            <a:extLst>
              <a:ext uri="{FF2B5EF4-FFF2-40B4-BE49-F238E27FC236}">
                <a16:creationId xmlns:a16="http://schemas.microsoft.com/office/drawing/2014/main" id="{33F708F0-39D7-4DAC-ACAD-9C85C0C8BC31}"/>
              </a:ext>
            </a:extLst>
          </p:cNvPr>
          <p:cNvSpPr>
            <a:spLocks noGrp="1"/>
          </p:cNvSpPr>
          <p:nvPr>
            <p:ph sz="half" idx="2"/>
          </p:nvPr>
        </p:nvSpPr>
        <p:spPr/>
        <p:txBody>
          <a:bodyPr>
            <a:normAutofit fontScale="47500" lnSpcReduction="20000"/>
          </a:bodyPr>
          <a:lstStyle/>
          <a:p>
            <a:r>
              <a:rPr lang="en-GB" sz="4560" b="1" dirty="0"/>
              <a:t>Interazioni cyber-fisiche </a:t>
            </a:r>
            <a:r>
              <a:rPr lang="en-GB" sz="4560" dirty="0"/>
              <a:t>facilitate dalle esigenze di comunicazione e coordinamento del team e limitate dall'insoddisfazione per le prestazioni del team. </a:t>
            </a:r>
          </a:p>
          <a:p>
            <a:r>
              <a:rPr lang="en-GB" sz="4560" b="1" dirty="0"/>
              <a:t>Processo decisionale strategico-tattico </a:t>
            </a:r>
            <a:r>
              <a:rPr lang="en-GB" sz="4560" dirty="0"/>
              <a:t>facilitato dalle esigenze di comunicazione, ma limitato da maggiori esigenze di condivisione del tempo. </a:t>
            </a:r>
          </a:p>
          <a:p>
            <a:endParaRPr lang="en-GB" sz="4560" dirty="0"/>
          </a:p>
          <a:p>
            <a:r>
              <a:rPr lang="en-GB" sz="4560" dirty="0"/>
              <a:t>I principianti dipendono dalle interazioni comunicative</a:t>
            </a:r>
          </a:p>
          <a:p>
            <a:pPr lvl="1"/>
            <a:r>
              <a:rPr lang="en-GB" sz="4080" dirty="0"/>
              <a:t>Differenza tra carico di lavoro dei compiti e carico di lavoro dei compiti del team</a:t>
            </a:r>
          </a:p>
          <a:p>
            <a:pPr marL="0" indent="0">
              <a:buNone/>
            </a:pPr>
            <a:r>
              <a:rPr lang="en-US" sz="2040" dirty="0"/>
              <a:t>Lugo, R. G., &amp; Sütterlin, S. (luglio 2018). Profili degli ufficiali informatici e fattori di prestazione. In </a:t>
            </a:r>
            <a:r>
              <a:rPr lang="en-US" sz="2040" i="1" dirty="0"/>
              <a:t>Conferenza internazionale sulla psicologia ingegneristica e l'ergonomia cognitiva </a:t>
            </a:r>
            <a:r>
              <a:rPr lang="en-US" sz="2040" dirty="0"/>
              <a:t>(pp. 181-190). Springer, Cham.</a:t>
            </a:r>
            <a:endParaRPr lang="en-GB" sz="2040" dirty="0"/>
          </a:p>
          <a:p>
            <a:endParaRPr lang="nb-NO" dirty="0"/>
          </a:p>
        </p:txBody>
      </p:sp>
      <p:sp>
        <p:nvSpPr>
          <p:cNvPr id="7" name="Text Placeholder 6">
            <a:extLst>
              <a:ext uri="{FF2B5EF4-FFF2-40B4-BE49-F238E27FC236}">
                <a16:creationId xmlns:a16="http://schemas.microsoft.com/office/drawing/2014/main" id="{1DC9E424-E7B7-4AAB-A306-D8346D89AE71}"/>
              </a:ext>
            </a:extLst>
          </p:cNvPr>
          <p:cNvSpPr>
            <a:spLocks noGrp="1"/>
          </p:cNvSpPr>
          <p:nvPr>
            <p:ph type="body" sz="quarter" idx="3"/>
          </p:nvPr>
        </p:nvSpPr>
        <p:spPr/>
        <p:txBody>
          <a:bodyPr/>
          <a:lstStyle/>
          <a:p>
            <a:r>
              <a:rPr lang="nb-NO" dirty="0"/>
              <a:t>Esperti</a:t>
            </a:r>
          </a:p>
        </p:txBody>
      </p:sp>
      <p:sp>
        <p:nvSpPr>
          <p:cNvPr id="8" name="Content Placeholder 7">
            <a:extLst>
              <a:ext uri="{FF2B5EF4-FFF2-40B4-BE49-F238E27FC236}">
                <a16:creationId xmlns:a16="http://schemas.microsoft.com/office/drawing/2014/main" id="{7BA84550-3B8F-420C-BBF9-C02C2591A7F3}"/>
              </a:ext>
            </a:extLst>
          </p:cNvPr>
          <p:cNvSpPr>
            <a:spLocks noGrp="1"/>
          </p:cNvSpPr>
          <p:nvPr>
            <p:ph sz="quarter" idx="4"/>
          </p:nvPr>
        </p:nvSpPr>
        <p:spPr/>
        <p:txBody>
          <a:bodyPr>
            <a:normAutofit fontScale="47500" lnSpcReduction="20000"/>
          </a:bodyPr>
          <a:lstStyle/>
          <a:p>
            <a:pPr marL="0" indent="0">
              <a:buNone/>
            </a:pPr>
            <a:r>
              <a:rPr lang="en-US" sz="4560" i="1" dirty="0"/>
              <a:t>"Una collaborazione efficace, l'esperienza e la specializzazione funzionale dei ruoli all'interno dei team sono fattori importanti che determinano il successo di questi team nella competizione e sono importanti predittori osservativi per il rilevamento tempestivo e la mitigazione efficace degli attacchi informatici in corso. Questi risultati supportano le teorie sulla maturazione dei team e lo sviluppo della cognizione funzionale dei team applicata alla padronanza della sicurezza informatica".</a:t>
            </a:r>
          </a:p>
          <a:p>
            <a:r>
              <a:rPr lang="nb-NO" sz="4560" dirty="0"/>
              <a:t>Gli esperti </a:t>
            </a:r>
            <a:r>
              <a:rPr lang="nb-NO" sz="4560" dirty="0" err="1"/>
              <a:t>hanno bisogno di </a:t>
            </a:r>
            <a:r>
              <a:rPr lang="nb-NO" sz="4560" dirty="0"/>
              <a:t>meno </a:t>
            </a:r>
            <a:r>
              <a:rPr lang="nb-NO" sz="4560" dirty="0" err="1"/>
              <a:t>comunicazione</a:t>
            </a:r>
            <a:r>
              <a:rPr lang="nb-NO" sz="4560" dirty="0"/>
              <a:t> </a:t>
            </a:r>
          </a:p>
          <a:p>
            <a:r>
              <a:rPr lang="nb-NO" sz="4560" dirty="0"/>
              <a:t>Più </a:t>
            </a:r>
            <a:r>
              <a:rPr lang="nb-NO" sz="4560" dirty="0" err="1"/>
              <a:t>esperienza </a:t>
            </a:r>
            <a:r>
              <a:rPr lang="nb-NO" sz="4560" dirty="0" err="1"/>
              <a:t>richiede </a:t>
            </a:r>
            <a:r>
              <a:rPr lang="nb-NO" sz="4560" dirty="0"/>
              <a:t>meno </a:t>
            </a:r>
            <a:r>
              <a:rPr lang="nb-NO" sz="4560" dirty="0" err="1"/>
              <a:t>leadership</a:t>
            </a:r>
            <a:endParaRPr lang="nb-NO" sz="4560" dirty="0"/>
          </a:p>
          <a:p>
            <a:endParaRPr lang="nb-NO" sz="1320" dirty="0"/>
          </a:p>
          <a:p>
            <a:endParaRPr lang="nb-NO" sz="1920" dirty="0"/>
          </a:p>
          <a:p>
            <a:pPr marL="0" indent="0">
              <a:buNone/>
            </a:pPr>
            <a:r>
              <a:rPr lang="nb-NO" sz="1920" dirty="0"/>
              <a:t>Buchler, N., La Fleur, C. G., Hoffman, B., </a:t>
            </a:r>
            <a:r>
              <a:rPr lang="nb-NO" sz="1920" dirty="0" err="1"/>
              <a:t>Rajivan</a:t>
            </a:r>
            <a:r>
              <a:rPr lang="nb-NO" sz="1920" dirty="0"/>
              <a:t>, P., </a:t>
            </a:r>
            <a:r>
              <a:rPr lang="nb-NO" sz="1920" dirty="0" err="1"/>
              <a:t>Marusich</a:t>
            </a:r>
            <a:r>
              <a:rPr lang="nb-NO" sz="1920" dirty="0"/>
              <a:t>, L., &amp; </a:t>
            </a:r>
            <a:r>
              <a:rPr lang="nb-NO" sz="1920" dirty="0" err="1"/>
              <a:t>Lightner</a:t>
            </a:r>
            <a:r>
              <a:rPr lang="nb-NO" sz="1920" dirty="0"/>
              <a:t>, L. (2018). Cyber </a:t>
            </a:r>
            <a:r>
              <a:rPr lang="nb-NO" sz="1920" dirty="0" err="1"/>
              <a:t>teaming </a:t>
            </a:r>
            <a:r>
              <a:rPr lang="nb-NO" sz="1920" dirty="0"/>
              <a:t>e </a:t>
            </a:r>
            <a:r>
              <a:rPr lang="nb-NO" sz="1920" dirty="0" err="1"/>
              <a:t>specializzazione </a:t>
            </a:r>
            <a:r>
              <a:rPr lang="nb-NO" sz="1920" dirty="0" err="1"/>
              <a:t>dei ruoli </a:t>
            </a:r>
            <a:r>
              <a:rPr lang="nb-NO" sz="1920" dirty="0"/>
              <a:t>in una </a:t>
            </a:r>
            <a:r>
              <a:rPr lang="nb-NO" sz="1920" dirty="0" err="1"/>
              <a:t>competizione </a:t>
            </a:r>
            <a:r>
              <a:rPr lang="nb-NO" sz="1920" dirty="0" err="1"/>
              <a:t>sulla difesa </a:t>
            </a:r>
            <a:r>
              <a:rPr lang="nb-NO" sz="1920" dirty="0" err="1"/>
              <a:t>della sicurezza</a:t>
            </a:r>
            <a:r>
              <a:rPr lang="nb-NO" sz="1920" dirty="0"/>
              <a:t> informatica</a:t>
            </a:r>
            <a:r>
              <a:rPr lang="nb-NO" sz="1920" dirty="0"/>
              <a:t>. </a:t>
            </a:r>
            <a:r>
              <a:rPr lang="nb-NO" sz="1920" i="1" dirty="0"/>
              <a:t>Frontiers in </a:t>
            </a:r>
            <a:r>
              <a:rPr lang="nb-NO" sz="1920" i="1" dirty="0" err="1"/>
              <a:t>psychology</a:t>
            </a:r>
            <a:r>
              <a:rPr lang="nb-NO" sz="1920" dirty="0"/>
              <a:t>,</a:t>
            </a:r>
            <a:r>
              <a:rPr lang="nb-NO" sz="1920" i="1" dirty="0"/>
              <a:t> 9</a:t>
            </a:r>
            <a:r>
              <a:rPr lang="nb-NO" sz="1920" dirty="0"/>
              <a:t>, 2133.</a:t>
            </a:r>
          </a:p>
        </p:txBody>
      </p:sp>
    </p:spTree>
    <p:extLst>
      <p:ext uri="{BB962C8B-B14F-4D97-AF65-F5344CB8AC3E}">
        <p14:creationId xmlns:p14="http://schemas.microsoft.com/office/powerpoint/2010/main" val="3518447856"/>
      </p:ext>
    </p:extLst>
  </p:cSld>
  <p:clrMapOvr>
    <a:masterClrMapping/>
  </p:clrMapOvr>
</p:sld>
</file>

<file path=ppt/slides/slide6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766656" y="548640"/>
            <a:ext cx="13091568" cy="1642336"/>
          </a:xfrm>
          <a:prstGeom prst="rect">
            <a:avLst/>
          </a:prstGeom>
        </p:spPr>
        <p:txBody>
          <a:bodyPr vert="horz" lIns="146304" tIns="73152" rIns="146304" bIns="73152"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097280" fontAlgn="base">
              <a:lnSpc>
                <a:spcPct val="90000"/>
              </a:lnSpc>
              <a:spcAft>
                <a:spcPts val="960"/>
              </a:spcAft>
            </a:pPr>
            <a:r>
              <a:rPr lang="en-US" sz="4960" dirty="0">
                <a:solidFill>
                  <a:prstClr val="black"/>
                </a:solidFill>
                <a:latin typeface="Calibri Light" panose="020F0302020204030204"/>
              </a:rPr>
              <a:t>Orient-Locate-Bridge – Il ruolo della </a:t>
            </a:r>
            <a:r>
              <a:rPr lang="en-US" sz="4960" dirty="0" err="1">
                <a:solidFill>
                  <a:prstClr val="black"/>
                </a:solidFill>
                <a:latin typeface="Calibri Light" panose="020F0302020204030204"/>
              </a:rPr>
              <a:t>cognizione </a:t>
            </a:r>
            <a:r>
              <a:rPr lang="en-US" sz="4960" dirty="0">
                <a:solidFill>
                  <a:prstClr val="black"/>
                </a:solidFill>
                <a:latin typeface="Calibri Light" panose="020F0302020204030204"/>
              </a:rPr>
              <a:t>e della comunicazione (Knox et al, 2018)</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6656" y="2739616"/>
            <a:ext cx="13269472" cy="4014013"/>
          </a:xfrm>
          <a:prstGeom prst="rect">
            <a:avLst/>
          </a:prstGeom>
        </p:spPr>
      </p:pic>
      <p:pic>
        <p:nvPicPr>
          <p:cNvPr id="6" name="Bilde 3" descr="Diagram&#10;&#10;Description automatically generated">
            <a:extLst>
              <a:ext uri="{FF2B5EF4-FFF2-40B4-BE49-F238E27FC236}">
                <a16:creationId xmlns:a16="http://schemas.microsoft.com/office/drawing/2014/main" id="{A948327F-B1F7-4C93-937A-9140B2A104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64418" y="6353626"/>
            <a:ext cx="1770301" cy="1770301"/>
          </a:xfrm>
          <a:prstGeom prst="rect">
            <a:avLst/>
          </a:prstGeom>
          <a:noFill/>
        </p:spPr>
      </p:pic>
    </p:spTree>
    <p:extLst>
      <p:ext uri="{BB962C8B-B14F-4D97-AF65-F5344CB8AC3E}">
        <p14:creationId xmlns:p14="http://schemas.microsoft.com/office/powerpoint/2010/main" val="4108942096"/>
      </p:ext>
    </p:extLst>
  </p:cSld>
  <p:clrMapOvr>
    <a:masterClrMapping/>
  </p:clrMapOvr>
</p:sld>
</file>

<file path=ppt/slides/slide6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60F17-924C-5441-88F8-67D6998B6CE9}"/>
              </a:ext>
            </a:extLst>
          </p:cNvPr>
          <p:cNvSpPr>
            <a:spLocks noGrp="1"/>
          </p:cNvSpPr>
          <p:nvPr>
            <p:ph type="title"/>
          </p:nvPr>
        </p:nvSpPr>
        <p:spPr>
          <a:xfrm>
            <a:off x="1310065" y="306263"/>
            <a:ext cx="12487214" cy="491225"/>
          </a:xfrm>
        </p:spPr>
        <p:txBody>
          <a:bodyPr/>
          <a:lstStyle/>
          <a:p>
            <a:r>
              <a:rPr lang="en" sz="2880" dirty="0">
                <a:latin typeface="Palatino Linotype" panose="02040502050505030304" pitchFamily="18" charset="0"/>
              </a:rPr>
              <a:t>La consapevolezza come fattore umano</a:t>
            </a:r>
            <a:endParaRPr lang="en-NO" sz="2880" dirty="0">
              <a:latin typeface="Palatino Linotype" panose="02040502050505030304" pitchFamily="18" charset="0"/>
            </a:endParaRPr>
          </a:p>
        </p:txBody>
      </p:sp>
      <p:pic>
        <p:nvPicPr>
          <p:cNvPr id="4" name="Picture 1" descr="page5image20772880">
            <a:extLst>
              <a:ext uri="{FF2B5EF4-FFF2-40B4-BE49-F238E27FC236}">
                <a16:creationId xmlns:a16="http://schemas.microsoft.com/office/drawing/2014/main" id="{A832D8F4-7817-0641-9777-F8167E74F576}"/>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1459817" y="3383499"/>
            <a:ext cx="5978586" cy="391783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map&#10;&#10;Description automatically generated">
            <a:extLst>
              <a:ext uri="{FF2B5EF4-FFF2-40B4-BE49-F238E27FC236}">
                <a16:creationId xmlns:a16="http://schemas.microsoft.com/office/drawing/2014/main" id="{5A4A65C3-6444-7E43-A3CF-01D1F39E94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10846352" y="-36311"/>
            <a:ext cx="2255934" cy="4929378"/>
          </a:xfrm>
          <a:prstGeom prst="rect">
            <a:avLst/>
          </a:prstGeom>
        </p:spPr>
      </p:pic>
      <p:sp>
        <p:nvSpPr>
          <p:cNvPr id="7" name="Rectangle 6">
            <a:extLst>
              <a:ext uri="{FF2B5EF4-FFF2-40B4-BE49-F238E27FC236}">
                <a16:creationId xmlns:a16="http://schemas.microsoft.com/office/drawing/2014/main" id="{49ED7DB7-065F-9D47-BD69-437C2F2302E7}"/>
              </a:ext>
            </a:extLst>
          </p:cNvPr>
          <p:cNvSpPr/>
          <p:nvPr/>
        </p:nvSpPr>
        <p:spPr>
          <a:xfrm>
            <a:off x="1264717" y="1059656"/>
            <a:ext cx="8184083" cy="2308324"/>
          </a:xfrm>
          <a:prstGeom prst="rect">
            <a:avLst/>
          </a:prstGeom>
        </p:spPr>
        <p:txBody>
          <a:bodyPr wrap="square">
            <a:spAutoFit/>
          </a:bodyPr>
          <a:lstStyle/>
          <a:p>
            <a:pPr defTabSz="1097280" eaLnBrk="0" fontAlgn="base" hangingPunct="0">
              <a:spcBef>
                <a:spcPct val="0"/>
              </a:spcBef>
              <a:spcAft>
                <a:spcPct val="0"/>
              </a:spcAft>
            </a:pPr>
            <a:r>
              <a:rPr lang="en-GB" sz="2880" dirty="0">
                <a:solidFill>
                  <a:prstClr val="black"/>
                </a:solidFill>
                <a:latin typeface="Palatino Linotype" panose="02040502050505030304" pitchFamily="18" charset="0"/>
              </a:rPr>
              <a:t>Presentare un approccio alla formazione che favorisca una migliore consapevolezza della situazione</a:t>
            </a:r>
          </a:p>
          <a:p>
            <a:pPr marL="411480" indent="-411480" defTabSz="1097280" eaLnBrk="0" fontAlgn="base" hangingPunct="0">
              <a:spcBef>
                <a:spcPct val="0"/>
              </a:spcBef>
              <a:spcAft>
                <a:spcPct val="0"/>
              </a:spcAft>
              <a:buFont typeface="Arial" panose="020B0604020202020204" pitchFamily="34" charset="0"/>
              <a:buChar char="•"/>
            </a:pPr>
            <a:r>
              <a:rPr lang="en-GB" sz="2880" dirty="0">
                <a:solidFill>
                  <a:prstClr val="black"/>
                </a:solidFill>
                <a:latin typeface="Palatino Linotype" panose="02040502050505030304" pitchFamily="18" charset="0"/>
              </a:rPr>
              <a:t>Formazione</a:t>
            </a:r>
          </a:p>
          <a:p>
            <a:pPr marL="411480" indent="-411480" defTabSz="1097280" eaLnBrk="0" fontAlgn="base" hangingPunct="0">
              <a:spcBef>
                <a:spcPct val="0"/>
              </a:spcBef>
              <a:spcAft>
                <a:spcPct val="0"/>
              </a:spcAft>
              <a:buFont typeface="Arial" panose="020B0604020202020204" pitchFamily="34" charset="0"/>
              <a:buChar char="•"/>
            </a:pPr>
            <a:r>
              <a:rPr lang="en-GB" sz="2880" dirty="0">
                <a:solidFill>
                  <a:prstClr val="black"/>
                </a:solidFill>
                <a:latin typeface="Palatino Linotype" panose="02040502050505030304" pitchFamily="18" charset="0"/>
              </a:rPr>
              <a:t>Risposta agli incidenti</a:t>
            </a:r>
          </a:p>
          <a:p>
            <a:pPr defTabSz="1097280" eaLnBrk="0" fontAlgn="base" hangingPunct="0">
              <a:spcBef>
                <a:spcPct val="0"/>
              </a:spcBef>
              <a:spcAft>
                <a:spcPct val="0"/>
              </a:spcAft>
            </a:pPr>
            <a:endParaRPr lang="en-GB" sz="2880" dirty="0">
              <a:solidFill>
                <a:prstClr val="black"/>
              </a:solidFill>
              <a:latin typeface="Palatino Linotype" panose="02040502050505030304" pitchFamily="18" charset="0"/>
            </a:endParaRPr>
          </a:p>
        </p:txBody>
      </p:sp>
      <p:sp>
        <p:nvSpPr>
          <p:cNvPr id="3" name="TextBox 2">
            <a:extLst>
              <a:ext uri="{FF2B5EF4-FFF2-40B4-BE49-F238E27FC236}">
                <a16:creationId xmlns:a16="http://schemas.microsoft.com/office/drawing/2014/main" id="{118F14A5-6590-8B4E-9396-6EBE08A59A4C}"/>
              </a:ext>
            </a:extLst>
          </p:cNvPr>
          <p:cNvSpPr txBox="1"/>
          <p:nvPr/>
        </p:nvSpPr>
        <p:spPr>
          <a:xfrm>
            <a:off x="9509631" y="3605629"/>
            <a:ext cx="4198456" cy="338554"/>
          </a:xfrm>
          <a:prstGeom prst="rect">
            <a:avLst/>
          </a:prstGeom>
          <a:noFill/>
        </p:spPr>
        <p:txBody>
          <a:bodyPr wrap="square" rtlCol="0">
            <a:spAutoFit/>
          </a:bodyPr>
          <a:lstStyle/>
          <a:p>
            <a:pPr defTabSz="1097280" eaLnBrk="0" fontAlgn="base" hangingPunct="0">
              <a:spcBef>
                <a:spcPct val="0"/>
              </a:spcBef>
              <a:spcAft>
                <a:spcPct val="0"/>
              </a:spcAft>
            </a:pPr>
            <a:r>
              <a:rPr lang="en-NO" sz="1600" dirty="0">
                <a:solidFill>
                  <a:prstClr val="black"/>
                </a:solidFill>
                <a:latin typeface="Palatino Linotype" panose="02040502050505030304" pitchFamily="18" charset="0"/>
              </a:rPr>
              <a:t>Istantanea del SOC Cronologia retrospettiva [1]</a:t>
            </a:r>
          </a:p>
        </p:txBody>
      </p:sp>
      <p:sp>
        <p:nvSpPr>
          <p:cNvPr id="8" name="Rectangle 7">
            <a:extLst>
              <a:ext uri="{FF2B5EF4-FFF2-40B4-BE49-F238E27FC236}">
                <a16:creationId xmlns:a16="http://schemas.microsoft.com/office/drawing/2014/main" id="{10C6B923-AE5D-484F-A20C-33E37A2652FA}"/>
              </a:ext>
            </a:extLst>
          </p:cNvPr>
          <p:cNvSpPr/>
          <p:nvPr/>
        </p:nvSpPr>
        <p:spPr>
          <a:xfrm>
            <a:off x="8238317" y="5330985"/>
            <a:ext cx="5304220" cy="486287"/>
          </a:xfrm>
          <a:prstGeom prst="rect">
            <a:avLst/>
          </a:prstGeom>
          <a:ln>
            <a:solidFill>
              <a:schemeClr val="tx1"/>
            </a:solidFill>
          </a:ln>
        </p:spPr>
        <p:txBody>
          <a:bodyPr wrap="square">
            <a:spAutoFit/>
          </a:bodyPr>
          <a:lstStyle/>
          <a:p>
            <a:pPr defTabSz="1097280" eaLnBrk="0" fontAlgn="base" hangingPunct="0">
              <a:spcBef>
                <a:spcPct val="0"/>
              </a:spcBef>
              <a:spcAft>
                <a:spcPct val="0"/>
              </a:spcAft>
            </a:pPr>
            <a:r>
              <a:rPr lang="en" sz="2560" b="1" dirty="0">
                <a:solidFill>
                  <a:prstClr val="black"/>
                </a:solidFill>
                <a:latin typeface="Palatino Linotype" panose="02040502050505030304" pitchFamily="18" charset="0"/>
              </a:rPr>
              <a:t>Il ruolo delle esercitazioni teoriche</a:t>
            </a:r>
            <a:endParaRPr lang="en-NO" sz="2560" dirty="0">
              <a:solidFill>
                <a:prstClr val="black"/>
              </a:solidFill>
              <a:latin typeface="Palatino Linotype" panose="02040502050505030304" pitchFamily="18" charset="0"/>
            </a:endParaRPr>
          </a:p>
        </p:txBody>
      </p:sp>
    </p:spTree>
    <p:extLst>
      <p:ext uri="{BB962C8B-B14F-4D97-AF65-F5344CB8AC3E}">
        <p14:creationId xmlns:p14="http://schemas.microsoft.com/office/powerpoint/2010/main" val="815808256"/>
      </p:ext>
    </p:extLst>
  </p:cSld>
  <p:clrMapOvr>
    <a:masterClrMapping/>
  </p:clrMapOvr>
</p:sld>
</file>

<file path=ppt/slides/slide6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tel 2">
            <a:extLst>
              <a:ext uri="{FF2B5EF4-FFF2-40B4-BE49-F238E27FC236}">
                <a16:creationId xmlns:a16="http://schemas.microsoft.com/office/drawing/2014/main" id="{0130F847-9A87-AB4D-8D0D-FF9DA6C9AB2A}"/>
              </a:ext>
            </a:extLst>
          </p:cNvPr>
          <p:cNvSpPr txBox="1">
            <a:spLocks/>
          </p:cNvSpPr>
          <p:nvPr/>
        </p:nvSpPr>
        <p:spPr>
          <a:xfrm>
            <a:off x="768096" y="395021"/>
            <a:ext cx="8273491" cy="2139696"/>
          </a:xfrm>
          <a:prstGeom prst="rect">
            <a:avLst/>
          </a:prstGeom>
        </p:spPr>
        <p:txBody>
          <a:bodyPr vert="horz" lIns="109728" tIns="54864" rIns="109728" bIns="54864" rtlCol="0" anchor="b" anchorCtr="0">
            <a:normAutofit/>
          </a:bodyPr>
          <a:lstStyle>
            <a:lvl1pPr algn="l" defTabSz="457200" rtl="0" eaLnBrk="1" latinLnBrk="0" hangingPunct="1">
              <a:spcBef>
                <a:spcPct val="0"/>
              </a:spcBef>
              <a:buNone/>
              <a:defRPr sz="3600" b="1" i="0" kern="1200">
                <a:solidFill>
                  <a:schemeClr val="tx1"/>
                </a:solidFill>
                <a:latin typeface="Arial"/>
                <a:ea typeface="+mj-ea"/>
                <a:cs typeface="Arial"/>
              </a:defRPr>
            </a:lvl1pPr>
          </a:lstStyle>
          <a:p>
            <a:pPr defTabSz="1097280" fontAlgn="base">
              <a:lnSpc>
                <a:spcPct val="90000"/>
              </a:lnSpc>
              <a:spcAft>
                <a:spcPts val="720"/>
              </a:spcAft>
            </a:pPr>
            <a:r>
              <a:rPr lang="en-US" sz="5040">
                <a:solidFill>
                  <a:prstClr val="black"/>
                </a:solidFill>
                <a:latin typeface="Calibri Light" panose="020F0302020204030204"/>
              </a:rPr>
              <a:t>Pratiche collaborative dei CO durante la creazione e la condivisione degli RCP</a:t>
            </a:r>
          </a:p>
        </p:txBody>
      </p:sp>
      <p:sp>
        <p:nvSpPr>
          <p:cNvPr id="2" name="TekstSylinder 1"/>
          <p:cNvSpPr txBox="1"/>
          <p:nvPr/>
        </p:nvSpPr>
        <p:spPr>
          <a:xfrm>
            <a:off x="768096" y="2668694"/>
            <a:ext cx="9012598" cy="4759892"/>
          </a:xfrm>
          <a:prstGeom prst="rect">
            <a:avLst/>
          </a:prstGeom>
        </p:spPr>
        <p:txBody>
          <a:bodyPr vert="horz" lIns="109728" tIns="54864" rIns="109728" bIns="54864" rtlCol="0">
            <a:noAutofit/>
          </a:bodyPr>
          <a:lstStyle/>
          <a:p>
            <a:pPr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I CO comunicano con altri CO quando adattano gli RCP ai propri clienti</a:t>
            </a:r>
          </a:p>
          <a:p>
            <a:pPr marL="1188690" lvl="1"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Meno comune ai livelli superiori della gerarchia organizzativa SOC</a:t>
            </a:r>
          </a:p>
          <a:p>
            <a:pPr marL="1188690" lvl="1" indent="-274320" defTabSz="1097280" eaLnBrk="0" fontAlgn="base" hangingPunct="0">
              <a:lnSpc>
                <a:spcPct val="90000"/>
              </a:lnSpc>
              <a:spcBef>
                <a:spcPct val="0"/>
              </a:spcBef>
              <a:spcAft>
                <a:spcPts val="720"/>
              </a:spcAft>
              <a:buFont typeface="Arial" panose="020B0604020202020204" pitchFamily="34" charset="0"/>
              <a:buChar char="•"/>
            </a:pPr>
            <a:r>
              <a:rPr lang="en-US" sz="2880" b="1" dirty="0">
                <a:solidFill>
                  <a:prstClr val="black"/>
                </a:solidFill>
                <a:latin typeface="Calibri" pitchFamily="34" charset="0"/>
              </a:rPr>
              <a:t>HS</a:t>
            </a:r>
            <a:r>
              <a:rPr lang="en-US" sz="2880" dirty="0">
                <a:solidFill>
                  <a:prstClr val="black"/>
                </a:solidFill>
                <a:latin typeface="Calibri" pitchFamily="34" charset="0"/>
              </a:rPr>
              <a:t>: Problemi quando DM e CO si trovano in quadranti diversi</a:t>
            </a:r>
          </a:p>
          <a:p>
            <a:pPr marL="1188690" lvl="1"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Le convinzioni e le aspettative influenzano la condivisione e l'assorbimento</a:t>
            </a:r>
            <a:r>
              <a:rPr lang="en-US" sz="2880" dirty="0">
                <a:solidFill>
                  <a:prstClr val="black"/>
                </a:solidFill>
                <a:latin typeface="Calibri" pitchFamily="34" charset="0"/>
                <a:sym typeface="Wingdings"/>
              </a:rPr>
              <a:t>  RCP e CSA</a:t>
            </a:r>
            <a:endParaRPr lang="en-US" sz="2880" dirty="0">
              <a:solidFill>
                <a:prstClr val="black"/>
              </a:solidFill>
              <a:latin typeface="Calibri" pitchFamily="34" charset="0"/>
            </a:endParaRPr>
          </a:p>
          <a:p>
            <a:pPr indent="-274320" defTabSz="1097280" eaLnBrk="0" fontAlgn="base" hangingPunct="0">
              <a:lnSpc>
                <a:spcPct val="90000"/>
              </a:lnSpc>
              <a:spcBef>
                <a:spcPct val="0"/>
              </a:spcBef>
              <a:spcAft>
                <a:spcPts val="720"/>
              </a:spcAft>
              <a:buFont typeface="Arial" panose="020B0604020202020204" pitchFamily="34" charset="0"/>
              <a:buChar char="•"/>
            </a:pPr>
            <a:endParaRPr lang="en-US" sz="2880" dirty="0">
              <a:solidFill>
                <a:prstClr val="black"/>
              </a:solidFill>
              <a:latin typeface="Calibri" pitchFamily="34" charset="0"/>
            </a:endParaRPr>
          </a:p>
          <a:p>
            <a:pPr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I sistemi centralizzati/ufficiali vengono aggirati</a:t>
            </a:r>
          </a:p>
          <a:p>
            <a:pPr marL="1188690" lvl="1" indent="-274320" defTabSz="1097280" eaLnBrk="0" fontAlgn="base" hangingPunct="0">
              <a:lnSpc>
                <a:spcPct val="90000"/>
              </a:lnSpc>
              <a:spcBef>
                <a:spcPct val="0"/>
              </a:spcBef>
              <a:spcAft>
                <a:spcPts val="720"/>
              </a:spcAft>
              <a:buFont typeface="Arial" panose="020B0604020202020204" pitchFamily="34" charset="0"/>
              <a:buChar char="•"/>
            </a:pPr>
            <a:r>
              <a:rPr lang="en-US" sz="2880" dirty="0">
                <a:solidFill>
                  <a:prstClr val="black"/>
                </a:solidFill>
                <a:latin typeface="Calibri" pitchFamily="34" charset="0"/>
              </a:rPr>
              <a:t>La condivisione delle informazioni tra i CO non è incentivata</a:t>
            </a:r>
          </a:p>
        </p:txBody>
      </p:sp>
      <p:pic>
        <p:nvPicPr>
          <p:cNvPr id="11" name="Bild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5206" y="395020"/>
            <a:ext cx="2679863" cy="4115963"/>
          </a:xfrm>
          <a:prstGeom prst="rect">
            <a:avLst/>
          </a:prstGeom>
        </p:spPr>
      </p:pic>
      <p:pic>
        <p:nvPicPr>
          <p:cNvPr id="12" name="Bilde 2">
            <a:extLst>
              <a:ext uri="{FF2B5EF4-FFF2-40B4-BE49-F238E27FC236}">
                <a16:creationId xmlns:a16="http://schemas.microsoft.com/office/drawing/2014/main" id="{364B61D2-056F-400C-8434-563D620F7E44}"/>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9436608" y="5247767"/>
            <a:ext cx="4795114" cy="1906056"/>
          </a:xfrm>
          <a:prstGeom prst="rect">
            <a:avLst/>
          </a:prstGeom>
        </p:spPr>
      </p:pic>
      <p:sp>
        <p:nvSpPr>
          <p:cNvPr id="4" name="Plassholder for lysbildenummer 3"/>
          <p:cNvSpPr>
            <a:spLocks noGrp="1"/>
          </p:cNvSpPr>
          <p:nvPr>
            <p:ph type="sldNum" sz="quarter" idx="12"/>
          </p:nvPr>
        </p:nvSpPr>
        <p:spPr/>
        <p:txBody>
          <a:bodyPr vert="horz" lIns="109728" tIns="54864" rIns="109728" bIns="54864" rtlCol="0" anchor="ctr">
            <a:normAutofit/>
          </a:bodyPr>
          <a:lstStyle/>
          <a:p>
            <a:pPr defTabSz="1097280" eaLnBrk="0" fontAlgn="base" hangingPunct="0">
              <a:spcBef>
                <a:spcPct val="0"/>
              </a:spcBef>
              <a:spcAft>
                <a:spcPts val="720"/>
              </a:spcAft>
            </a:pPr>
            <a:fld id="{91853A39-49B3-554A-AE82-85611CEBD8E3}" type="slidenum">
              <a:rPr lang="en-US">
                <a:solidFill>
                  <a:prstClr val="black">
                    <a:tint val="75000"/>
                  </a:prstClr>
                </a:solidFill>
                <a:latin typeface="Calibri" pitchFamily="34" charset="0"/>
              </a:rPr>
              <a:t>66</a:t>
            </a:fld>
            <a:endParaRPr lang="en-US">
              <a:solidFill>
                <a:prstClr val="black">
                  <a:tint val="75000"/>
                </a:prstClr>
              </a:solidFill>
              <a:latin typeface="Calibri" pitchFamily="34" charset="0"/>
            </a:endParaRPr>
          </a:p>
        </p:txBody>
      </p:sp>
    </p:spTree>
    <p:extLst>
      <p:ext uri="{BB962C8B-B14F-4D97-AF65-F5344CB8AC3E}">
        <p14:creationId xmlns:p14="http://schemas.microsoft.com/office/powerpoint/2010/main" val="1326165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3E15DCB-420E-4CFA-A719-948C341C27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417" y="292162"/>
            <a:ext cx="7347396" cy="5796404"/>
          </a:xfrm>
          <a:prstGeom prst="rect">
            <a:avLst/>
          </a:prstGeom>
        </p:spPr>
      </p:pic>
      <p:pic>
        <p:nvPicPr>
          <p:cNvPr id="5" name="Grafik 4">
            <a:extLst>
              <a:ext uri="{FF2B5EF4-FFF2-40B4-BE49-F238E27FC236}">
                <a16:creationId xmlns:a16="http://schemas.microsoft.com/office/drawing/2014/main" id="{DFBF0D82-66E9-4138-A664-4B06978F33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94813" y="1758966"/>
            <a:ext cx="7265158" cy="4711668"/>
          </a:xfrm>
          <a:prstGeom prst="rect">
            <a:avLst/>
          </a:prstGeom>
        </p:spPr>
      </p:pic>
    </p:spTree>
    <p:extLst>
      <p:ext uri="{BB962C8B-B14F-4D97-AF65-F5344CB8AC3E}">
        <p14:creationId xmlns:p14="http://schemas.microsoft.com/office/powerpoint/2010/main" val="552621754"/>
      </p:ext>
    </p:extLst>
  </p:cSld>
  <p:clrMapOvr>
    <a:masterClrMapping/>
  </p:clrMapOvr>
</p:sld>
</file>

<file path=ppt/slides/slide6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D101-1AAD-538D-E34C-6E1BE2681960}"/>
              </a:ext>
            </a:extLst>
          </p:cNvPr>
          <p:cNvSpPr>
            <a:spLocks noGrp="1"/>
          </p:cNvSpPr>
          <p:nvPr>
            <p:ph type="title"/>
          </p:nvPr>
        </p:nvSpPr>
        <p:spPr/>
        <p:txBody>
          <a:bodyPr/>
          <a:lstStyle/>
          <a:p>
            <a:endParaRPr lang="et-EE" dirty="0"/>
          </a:p>
        </p:txBody>
      </p:sp>
      <p:sp>
        <p:nvSpPr>
          <p:cNvPr id="3" name="Content Placeholder 2">
            <a:extLst>
              <a:ext uri="{FF2B5EF4-FFF2-40B4-BE49-F238E27FC236}">
                <a16:creationId xmlns:a16="http://schemas.microsoft.com/office/drawing/2014/main" id="{F96F6D10-DE4D-D812-406B-56298C78B9F8}"/>
              </a:ext>
            </a:extLst>
          </p:cNvPr>
          <p:cNvSpPr>
            <a:spLocks noGrp="1"/>
          </p:cNvSpPr>
          <p:nvPr>
            <p:ph idx="1"/>
          </p:nvPr>
        </p:nvSpPr>
        <p:spPr/>
        <p:txBody>
          <a:bodyPr/>
          <a:lstStyle/>
          <a:p>
            <a:endParaRPr lang="et-EE" dirty="0"/>
          </a:p>
        </p:txBody>
      </p:sp>
      <p:sp>
        <p:nvSpPr>
          <p:cNvPr id="4" name="Date Placeholder 3">
            <a:extLst>
              <a:ext uri="{FF2B5EF4-FFF2-40B4-BE49-F238E27FC236}">
                <a16:creationId xmlns:a16="http://schemas.microsoft.com/office/drawing/2014/main" id="{F1298B83-83E3-E7D1-D492-349245244FD1}"/>
              </a:ext>
            </a:extLst>
          </p:cNvPr>
          <p:cNvSpPr>
            <a:spLocks noGrp="1"/>
          </p:cNvSpPr>
          <p:nvPr>
            <p:ph type="dt" sz="half" idx="10"/>
          </p:nvPr>
        </p:nvSpPr>
        <p:spPr>
          <a:xfrm>
            <a:off x="0" y="0"/>
            <a:ext cx="0" cy="0"/>
          </a:xfr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548640" algn="l" rtl="0" eaLnBrk="0" fontAlgn="base" hangingPunct="0">
              <a:spcBef>
                <a:spcPct val="0"/>
              </a:spcBef>
              <a:spcAft>
                <a:spcPct val="0"/>
              </a:spcAft>
              <a:defRPr kern="1200">
                <a:solidFill>
                  <a:schemeClr val="tx1"/>
                </a:solidFill>
                <a:latin typeface="Calibri" pitchFamily="34" charset="0"/>
                <a:ea typeface="+mn-ea"/>
                <a:cs typeface="+mn-cs"/>
              </a:defRPr>
            </a:lvl2pPr>
            <a:lvl3pPr marL="1097280" algn="l" rtl="0" eaLnBrk="0" fontAlgn="base" hangingPunct="0">
              <a:spcBef>
                <a:spcPct val="0"/>
              </a:spcBef>
              <a:spcAft>
                <a:spcPct val="0"/>
              </a:spcAft>
              <a:defRPr kern="1200">
                <a:solidFill>
                  <a:schemeClr val="tx1"/>
                </a:solidFill>
                <a:latin typeface="Calibri" pitchFamily="34" charset="0"/>
                <a:ea typeface="+mn-ea"/>
                <a:cs typeface="+mn-cs"/>
              </a:defRPr>
            </a:lvl3pPr>
            <a:lvl4pPr marL="1645920" algn="l" rtl="0" eaLnBrk="0" fontAlgn="base" hangingPunct="0">
              <a:spcBef>
                <a:spcPct val="0"/>
              </a:spcBef>
              <a:spcAft>
                <a:spcPct val="0"/>
              </a:spcAft>
              <a:defRPr kern="1200">
                <a:solidFill>
                  <a:schemeClr val="tx1"/>
                </a:solidFill>
                <a:latin typeface="Calibri" pitchFamily="34" charset="0"/>
                <a:ea typeface="+mn-ea"/>
                <a:cs typeface="+mn-cs"/>
              </a:defRPr>
            </a:lvl4pPr>
            <a:lvl5pPr marL="2194560" algn="l" rtl="0" eaLnBrk="0" fontAlgn="base" hangingPunct="0">
              <a:spcBef>
                <a:spcPct val="0"/>
              </a:spcBef>
              <a:spcAft>
                <a:spcPct val="0"/>
              </a:spcAft>
              <a:defRPr kern="1200">
                <a:solidFill>
                  <a:schemeClr val="tx1"/>
                </a:solidFill>
                <a:latin typeface="Calibri" pitchFamily="34" charset="0"/>
                <a:ea typeface="+mn-ea"/>
                <a:cs typeface="+mn-cs"/>
              </a:defRPr>
            </a:lvl5pPr>
            <a:lvl6pPr marL="2743200" algn="l" defTabSz="1097280" rtl="0" eaLnBrk="1" latinLnBrk="0" hangingPunct="1">
              <a:defRPr kern="1200">
                <a:solidFill>
                  <a:schemeClr val="tx1"/>
                </a:solidFill>
                <a:latin typeface="Calibri" pitchFamily="34" charset="0"/>
                <a:ea typeface="+mn-ea"/>
                <a:cs typeface="+mn-cs"/>
              </a:defRPr>
            </a:lvl6pPr>
            <a:lvl7pPr marL="3291840" algn="l" defTabSz="1097280" rtl="0" eaLnBrk="1" latinLnBrk="0" hangingPunct="1">
              <a:defRPr kern="1200">
                <a:solidFill>
                  <a:schemeClr val="tx1"/>
                </a:solidFill>
                <a:latin typeface="Calibri" pitchFamily="34" charset="0"/>
                <a:ea typeface="+mn-ea"/>
                <a:cs typeface="+mn-cs"/>
              </a:defRPr>
            </a:lvl7pPr>
            <a:lvl8pPr marL="3840480" algn="l" defTabSz="1097280" rtl="0" eaLnBrk="1" latinLnBrk="0" hangingPunct="1">
              <a:defRPr kern="1200">
                <a:solidFill>
                  <a:schemeClr val="tx1"/>
                </a:solidFill>
                <a:latin typeface="Calibri" pitchFamily="34" charset="0"/>
                <a:ea typeface="+mn-ea"/>
                <a:cs typeface="+mn-cs"/>
              </a:defRPr>
            </a:lvl8pPr>
            <a:lvl9pPr marL="4389120" algn="l" defTabSz="1097280" rtl="0" eaLnBrk="1" latinLnBrk="0" hangingPunct="1">
              <a:defRPr kern="1200">
                <a:solidFill>
                  <a:schemeClr val="tx1"/>
                </a:solidFill>
                <a:latin typeface="Calibri" pitchFamily="34" charset="0"/>
                <a:ea typeface="+mn-ea"/>
                <a:cs typeface="+mn-cs"/>
              </a:defRPr>
            </a:lvl9pPr>
          </a:lstStyle>
          <a:p>
            <a:pPr defTabSz="1097280"/>
            <a:fld id="{A9EB906E-B0C1-4DA3-8BC7-2B2086BE024D}" type="datetimeFigureOut">
              <a:rPr lang="nb-NO" sz="2160">
                <a:solidFill>
                  <a:prstClr val="black"/>
                </a:solidFill>
              </a:rPr>
              <a:t>04.02.2026</a:t>
            </a:fld>
            <a:endParaRPr lang="nb-NO" sz="2160" dirty="0">
              <a:solidFill>
                <a:prstClr val="black"/>
              </a:solidFill>
            </a:endParaRPr>
          </a:p>
        </p:txBody>
      </p:sp>
      <p:sp>
        <p:nvSpPr>
          <p:cNvPr id="5" name="Slide Number Placeholder 4">
            <a:extLst>
              <a:ext uri="{FF2B5EF4-FFF2-40B4-BE49-F238E27FC236}">
                <a16:creationId xmlns:a16="http://schemas.microsoft.com/office/drawing/2014/main" id="{CF0C719D-7A63-2256-2180-7428246F6519}"/>
              </a:ext>
            </a:extLst>
          </p:cNvPr>
          <p:cNvSpPr>
            <a:spLocks noGrp="1"/>
          </p:cNvSpPr>
          <p:nvPr>
            <p:ph type="sldNum" sz="quarter" idx="12"/>
          </p:nvPr>
        </p:nvSpPr>
        <p:spPr>
          <a:xfrm>
            <a:off x="0" y="0"/>
            <a:ext cx="0" cy="0"/>
          </a:xfrm>
        </p:spPr>
        <p:txBody>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548640" algn="l" rtl="0" eaLnBrk="0" fontAlgn="base" hangingPunct="0">
              <a:spcBef>
                <a:spcPct val="0"/>
              </a:spcBef>
              <a:spcAft>
                <a:spcPct val="0"/>
              </a:spcAft>
              <a:defRPr kern="1200">
                <a:solidFill>
                  <a:schemeClr val="tx1"/>
                </a:solidFill>
                <a:latin typeface="Calibri" pitchFamily="34" charset="0"/>
                <a:ea typeface="+mn-ea"/>
                <a:cs typeface="+mn-cs"/>
              </a:defRPr>
            </a:lvl2pPr>
            <a:lvl3pPr marL="1097280" algn="l" rtl="0" eaLnBrk="0" fontAlgn="base" hangingPunct="0">
              <a:spcBef>
                <a:spcPct val="0"/>
              </a:spcBef>
              <a:spcAft>
                <a:spcPct val="0"/>
              </a:spcAft>
              <a:defRPr kern="1200">
                <a:solidFill>
                  <a:schemeClr val="tx1"/>
                </a:solidFill>
                <a:latin typeface="Calibri" pitchFamily="34" charset="0"/>
                <a:ea typeface="+mn-ea"/>
                <a:cs typeface="+mn-cs"/>
              </a:defRPr>
            </a:lvl3pPr>
            <a:lvl4pPr marL="1645920" algn="l" rtl="0" eaLnBrk="0" fontAlgn="base" hangingPunct="0">
              <a:spcBef>
                <a:spcPct val="0"/>
              </a:spcBef>
              <a:spcAft>
                <a:spcPct val="0"/>
              </a:spcAft>
              <a:defRPr kern="1200">
                <a:solidFill>
                  <a:schemeClr val="tx1"/>
                </a:solidFill>
                <a:latin typeface="Calibri" pitchFamily="34" charset="0"/>
                <a:ea typeface="+mn-ea"/>
                <a:cs typeface="+mn-cs"/>
              </a:defRPr>
            </a:lvl4pPr>
            <a:lvl5pPr marL="2194560" algn="l" rtl="0" eaLnBrk="0" fontAlgn="base" hangingPunct="0">
              <a:spcBef>
                <a:spcPct val="0"/>
              </a:spcBef>
              <a:spcAft>
                <a:spcPct val="0"/>
              </a:spcAft>
              <a:defRPr kern="1200">
                <a:solidFill>
                  <a:schemeClr val="tx1"/>
                </a:solidFill>
                <a:latin typeface="Calibri" pitchFamily="34" charset="0"/>
                <a:ea typeface="+mn-ea"/>
                <a:cs typeface="+mn-cs"/>
              </a:defRPr>
            </a:lvl5pPr>
            <a:lvl6pPr marL="2743200" algn="l" defTabSz="1097280" rtl="0" eaLnBrk="1" latinLnBrk="0" hangingPunct="1">
              <a:defRPr kern="1200">
                <a:solidFill>
                  <a:schemeClr val="tx1"/>
                </a:solidFill>
                <a:latin typeface="Calibri" pitchFamily="34" charset="0"/>
                <a:ea typeface="+mn-ea"/>
                <a:cs typeface="+mn-cs"/>
              </a:defRPr>
            </a:lvl6pPr>
            <a:lvl7pPr marL="3291840" algn="l" defTabSz="1097280" rtl="0" eaLnBrk="1" latinLnBrk="0" hangingPunct="1">
              <a:defRPr kern="1200">
                <a:solidFill>
                  <a:schemeClr val="tx1"/>
                </a:solidFill>
                <a:latin typeface="Calibri" pitchFamily="34" charset="0"/>
                <a:ea typeface="+mn-ea"/>
                <a:cs typeface="+mn-cs"/>
              </a:defRPr>
            </a:lvl7pPr>
            <a:lvl8pPr marL="3840480" algn="l" defTabSz="1097280" rtl="0" eaLnBrk="1" latinLnBrk="0" hangingPunct="1">
              <a:defRPr kern="1200">
                <a:solidFill>
                  <a:schemeClr val="tx1"/>
                </a:solidFill>
                <a:latin typeface="Calibri" pitchFamily="34" charset="0"/>
                <a:ea typeface="+mn-ea"/>
                <a:cs typeface="+mn-cs"/>
              </a:defRPr>
            </a:lvl8pPr>
            <a:lvl9pPr marL="4389120" algn="l" defTabSz="1097280" rtl="0" eaLnBrk="1" latinLnBrk="0" hangingPunct="1">
              <a:defRPr kern="1200">
                <a:solidFill>
                  <a:schemeClr val="tx1"/>
                </a:solidFill>
                <a:latin typeface="Calibri" pitchFamily="34" charset="0"/>
                <a:ea typeface="+mn-ea"/>
                <a:cs typeface="+mn-cs"/>
              </a:defRPr>
            </a:lvl9pPr>
          </a:lstStyle>
          <a:p>
            <a:pPr defTabSz="1097280"/>
            <a:fld id="{A6E6339C-DE17-4E4C-B690-AB7E8B8C7D3B}" type="slidenum">
              <a:rPr lang="nb-NO" sz="2160">
                <a:solidFill>
                  <a:prstClr val="black"/>
                </a:solidFill>
              </a:rPr>
              <a:t>68</a:t>
            </a:fld>
            <a:endParaRPr lang="nb-NO" sz="2160">
              <a:solidFill>
                <a:prstClr val="black"/>
              </a:solidFill>
            </a:endParaRPr>
          </a:p>
        </p:txBody>
      </p:sp>
      <p:pic>
        <p:nvPicPr>
          <p:cNvPr id="6" name="Picture 5">
            <a:extLst>
              <a:ext uri="{FF2B5EF4-FFF2-40B4-BE49-F238E27FC236}">
                <a16:creationId xmlns:a16="http://schemas.microsoft.com/office/drawing/2014/main" id="{1D343086-CC7A-4F6E-162E-18BFBD2558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7486" y="1759102"/>
            <a:ext cx="9715428" cy="4711397"/>
          </a:xfrm>
          <a:prstGeom prst="rect">
            <a:avLst/>
          </a:prstGeom>
        </p:spPr>
      </p:pic>
      <p:sp>
        <p:nvSpPr>
          <p:cNvPr id="7" name="Oval 6">
            <a:extLst>
              <a:ext uri="{FF2B5EF4-FFF2-40B4-BE49-F238E27FC236}">
                <a16:creationId xmlns:a16="http://schemas.microsoft.com/office/drawing/2014/main" id="{0B0BB01A-3C5D-63C4-C46F-1C23705442C6}"/>
              </a:ext>
            </a:extLst>
          </p:cNvPr>
          <p:cNvSpPr/>
          <p:nvPr/>
        </p:nvSpPr>
        <p:spPr>
          <a:xfrm>
            <a:off x="2628901" y="1668780"/>
            <a:ext cx="3348990" cy="5212080"/>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8" name="Oval 7">
            <a:extLst>
              <a:ext uri="{FF2B5EF4-FFF2-40B4-BE49-F238E27FC236}">
                <a16:creationId xmlns:a16="http://schemas.microsoft.com/office/drawing/2014/main" id="{02726CE5-24F9-55E7-B682-6EB4B61BFE7E}"/>
              </a:ext>
            </a:extLst>
          </p:cNvPr>
          <p:cNvSpPr/>
          <p:nvPr/>
        </p:nvSpPr>
        <p:spPr>
          <a:xfrm>
            <a:off x="8823925" y="1668780"/>
            <a:ext cx="3348990" cy="5212080"/>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9" name="Oval 8">
            <a:extLst>
              <a:ext uri="{FF2B5EF4-FFF2-40B4-BE49-F238E27FC236}">
                <a16:creationId xmlns:a16="http://schemas.microsoft.com/office/drawing/2014/main" id="{C6A457A0-3D9F-B7D6-69FE-8B811645D339}"/>
              </a:ext>
            </a:extLst>
          </p:cNvPr>
          <p:cNvSpPr/>
          <p:nvPr/>
        </p:nvSpPr>
        <p:spPr>
          <a:xfrm>
            <a:off x="251461" y="1577341"/>
            <a:ext cx="2206026" cy="2251710"/>
          </a:xfrm>
          <a:prstGeom prst="ellipse">
            <a:avLst/>
          </a:prstGeom>
          <a:solidFill>
            <a:srgbClr val="E406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nb-NO" sz="2160" dirty="0">
                <a:solidFill>
                  <a:prstClr val="white"/>
                </a:solidFill>
                <a:latin typeface="Calibri" panose="020F0502020204030204"/>
              </a:rPr>
              <a:t>IT</a:t>
            </a:r>
            <a:endParaRPr lang="et-EE" sz="2160" dirty="0">
              <a:solidFill>
                <a:prstClr val="white"/>
              </a:solidFill>
              <a:latin typeface="Calibri" panose="020F0502020204030204"/>
            </a:endParaRPr>
          </a:p>
        </p:txBody>
      </p:sp>
      <p:sp>
        <p:nvSpPr>
          <p:cNvPr id="10" name="Oval 9">
            <a:extLst>
              <a:ext uri="{FF2B5EF4-FFF2-40B4-BE49-F238E27FC236}">
                <a16:creationId xmlns:a16="http://schemas.microsoft.com/office/drawing/2014/main" id="{0F884AA0-515A-8CCB-0BEF-152CA12C1DB5}"/>
              </a:ext>
            </a:extLst>
          </p:cNvPr>
          <p:cNvSpPr/>
          <p:nvPr/>
        </p:nvSpPr>
        <p:spPr>
          <a:xfrm>
            <a:off x="12344329" y="937261"/>
            <a:ext cx="2206026" cy="2251710"/>
          </a:xfrm>
          <a:prstGeom prst="ellipse">
            <a:avLst/>
          </a:prstGeom>
          <a:solidFill>
            <a:srgbClr val="E406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r>
              <a:rPr lang="nb-NO" sz="2160" dirty="0">
                <a:solidFill>
                  <a:prstClr val="white"/>
                </a:solidFill>
                <a:latin typeface="Calibri" panose="020F0502020204030204"/>
              </a:rPr>
              <a:t>Responsabili delle decisioni</a:t>
            </a:r>
            <a:endParaRPr lang="et-EE" sz="2160" dirty="0">
              <a:solidFill>
                <a:prstClr val="white"/>
              </a:solidFill>
              <a:latin typeface="Calibri" panose="020F0502020204030204"/>
            </a:endParaRPr>
          </a:p>
        </p:txBody>
      </p:sp>
    </p:spTree>
    <p:extLst>
      <p:ext uri="{BB962C8B-B14F-4D97-AF65-F5344CB8AC3E}">
        <p14:creationId xmlns:p14="http://schemas.microsoft.com/office/powerpoint/2010/main" val="201590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6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4049FD-1546-CF1A-7DEB-8C246888769A}"/>
              </a:ext>
            </a:extLst>
          </p:cNvPr>
          <p:cNvSpPr>
            <a:spLocks noGrp="1"/>
          </p:cNvSpPr>
          <p:nvPr>
            <p:ph type="title"/>
          </p:nvPr>
        </p:nvSpPr>
        <p:spPr/>
        <p:txBody>
          <a:bodyPr/>
          <a:lstStyle/>
          <a:p>
            <a:endParaRPr lang="en-GB"/>
          </a:p>
        </p:txBody>
      </p:sp>
      <p:pic>
        <p:nvPicPr>
          <p:cNvPr id="8" name="Content Placeholder 7">
            <a:extLst>
              <a:ext uri="{FF2B5EF4-FFF2-40B4-BE49-F238E27FC236}">
                <a16:creationId xmlns:a16="http://schemas.microsoft.com/office/drawing/2014/main" id="{E4F76CD5-756E-18D1-3367-32CB823740C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2244" y="-54428"/>
            <a:ext cx="5918278" cy="8138160"/>
          </a:xfrm>
          <a:prstGeom prst="rect">
            <a:avLst/>
          </a:prstGeom>
        </p:spPr>
      </p:pic>
      <p:pic>
        <p:nvPicPr>
          <p:cNvPr id="9" name="Picture 8">
            <a:extLst>
              <a:ext uri="{FF2B5EF4-FFF2-40B4-BE49-F238E27FC236}">
                <a16:creationId xmlns:a16="http://schemas.microsoft.com/office/drawing/2014/main" id="{F1A86C28-2140-98C3-ED66-07B6F9EB74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9100" y="818575"/>
            <a:ext cx="8768512" cy="5686728"/>
          </a:xfrm>
          <a:prstGeom prst="rect">
            <a:avLst/>
          </a:prstGeom>
        </p:spPr>
      </p:pic>
      <p:sp>
        <p:nvSpPr>
          <p:cNvPr id="10" name="Oval 9">
            <a:extLst>
              <a:ext uri="{FF2B5EF4-FFF2-40B4-BE49-F238E27FC236}">
                <a16:creationId xmlns:a16="http://schemas.microsoft.com/office/drawing/2014/main" id="{94BEA3FB-337A-FD3C-2704-7B13674A777E}"/>
              </a:ext>
            </a:extLst>
          </p:cNvPr>
          <p:cNvSpPr/>
          <p:nvPr/>
        </p:nvSpPr>
        <p:spPr>
          <a:xfrm>
            <a:off x="8820696" y="4451577"/>
            <a:ext cx="1250768" cy="1224643"/>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11" name="Oval 10">
            <a:extLst>
              <a:ext uri="{FF2B5EF4-FFF2-40B4-BE49-F238E27FC236}">
                <a16:creationId xmlns:a16="http://schemas.microsoft.com/office/drawing/2014/main" id="{87AD14FF-056E-2811-1CC6-2240CFA8497F}"/>
              </a:ext>
            </a:extLst>
          </p:cNvPr>
          <p:cNvSpPr/>
          <p:nvPr/>
        </p:nvSpPr>
        <p:spPr>
          <a:xfrm>
            <a:off x="380456" y="1428750"/>
            <a:ext cx="2480310" cy="935626"/>
          </a:xfrm>
          <a:prstGeom prst="ellipse">
            <a:avLst/>
          </a:prstGeom>
          <a:noFill/>
          <a:ln w="38100">
            <a:solidFill>
              <a:srgbClr val="E4067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12" name="Oval 11">
            <a:extLst>
              <a:ext uri="{FF2B5EF4-FFF2-40B4-BE49-F238E27FC236}">
                <a16:creationId xmlns:a16="http://schemas.microsoft.com/office/drawing/2014/main" id="{757D413E-7BC8-7BC3-0AC9-B89C64BD171D}"/>
              </a:ext>
            </a:extLst>
          </p:cNvPr>
          <p:cNvSpPr/>
          <p:nvPr/>
        </p:nvSpPr>
        <p:spPr>
          <a:xfrm>
            <a:off x="8252460" y="3863340"/>
            <a:ext cx="847452" cy="82377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13" name="Oval 12">
            <a:extLst>
              <a:ext uri="{FF2B5EF4-FFF2-40B4-BE49-F238E27FC236}">
                <a16:creationId xmlns:a16="http://schemas.microsoft.com/office/drawing/2014/main" id="{9004D088-9CD5-0C08-5F72-80D1E5057CD0}"/>
              </a:ext>
            </a:extLst>
          </p:cNvPr>
          <p:cNvSpPr/>
          <p:nvPr/>
        </p:nvSpPr>
        <p:spPr>
          <a:xfrm>
            <a:off x="708661" y="7033259"/>
            <a:ext cx="1468733" cy="93562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14" name="Oval 13">
            <a:extLst>
              <a:ext uri="{FF2B5EF4-FFF2-40B4-BE49-F238E27FC236}">
                <a16:creationId xmlns:a16="http://schemas.microsoft.com/office/drawing/2014/main" id="{1A7F88AF-1F94-60F5-B988-2DCD9FCC2565}"/>
              </a:ext>
            </a:extLst>
          </p:cNvPr>
          <p:cNvSpPr/>
          <p:nvPr/>
        </p:nvSpPr>
        <p:spPr>
          <a:xfrm>
            <a:off x="12777108" y="1616938"/>
            <a:ext cx="847452" cy="82377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15" name="Oval 14">
            <a:extLst>
              <a:ext uri="{FF2B5EF4-FFF2-40B4-BE49-F238E27FC236}">
                <a16:creationId xmlns:a16="http://schemas.microsoft.com/office/drawing/2014/main" id="{671D98EF-1974-C3BE-CD66-AFBE25D0F57C}"/>
              </a:ext>
            </a:extLst>
          </p:cNvPr>
          <p:cNvSpPr/>
          <p:nvPr/>
        </p:nvSpPr>
        <p:spPr>
          <a:xfrm>
            <a:off x="2177393" y="6316163"/>
            <a:ext cx="1268729" cy="823776"/>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16" name="Oval 15">
            <a:extLst>
              <a:ext uri="{FF2B5EF4-FFF2-40B4-BE49-F238E27FC236}">
                <a16:creationId xmlns:a16="http://schemas.microsoft.com/office/drawing/2014/main" id="{ACE0594A-6D46-D977-A608-E1E083D5C0C2}"/>
              </a:ext>
            </a:extLst>
          </p:cNvPr>
          <p:cNvSpPr/>
          <p:nvPr/>
        </p:nvSpPr>
        <p:spPr>
          <a:xfrm>
            <a:off x="13508628" y="4240122"/>
            <a:ext cx="847452" cy="82377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
        <p:nvSpPr>
          <p:cNvPr id="17" name="Oval 16">
            <a:extLst>
              <a:ext uri="{FF2B5EF4-FFF2-40B4-BE49-F238E27FC236}">
                <a16:creationId xmlns:a16="http://schemas.microsoft.com/office/drawing/2014/main" id="{AC3764E5-D0AA-6A41-8CD8-84950048137B}"/>
              </a:ext>
            </a:extLst>
          </p:cNvPr>
          <p:cNvSpPr/>
          <p:nvPr/>
        </p:nvSpPr>
        <p:spPr>
          <a:xfrm>
            <a:off x="582114" y="6115321"/>
            <a:ext cx="847452" cy="82377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pPr>
            <a:endParaRPr lang="et-EE" sz="2160" dirty="0">
              <a:solidFill>
                <a:prstClr val="white"/>
              </a:solidFill>
              <a:latin typeface="Calibri" panose="020F0502020204030204"/>
            </a:endParaRPr>
          </a:p>
        </p:txBody>
      </p:sp>
    </p:spTree>
    <p:extLst>
      <p:ext uri="{BB962C8B-B14F-4D97-AF65-F5344CB8AC3E}">
        <p14:creationId xmlns:p14="http://schemas.microsoft.com/office/powerpoint/2010/main" val="156377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4E9B6-968B-49AA-8CE1-BBD669372056}"/>
              </a:ext>
            </a:extLst>
          </p:cNvPr>
          <p:cNvSpPr>
            <a:spLocks noGrp="1"/>
          </p:cNvSpPr>
          <p:nvPr>
            <p:ph type="title"/>
          </p:nvPr>
        </p:nvSpPr>
        <p:spPr>
          <a:xfrm>
            <a:off x="914401" y="1365643"/>
            <a:ext cx="4902798" cy="1682964"/>
          </a:xfrm>
        </p:spPr>
        <p:txBody>
          <a:bodyPr anchor="t">
            <a:normAutofit/>
          </a:bodyPr>
          <a:lstStyle/>
          <a:p>
            <a:r>
              <a:rPr lang="en-GB" sz="3840"/>
              <a:t>Consapevolezza della situazione - Definizione</a:t>
            </a:r>
          </a:p>
        </p:txBody>
      </p:sp>
      <p:sp>
        <p:nvSpPr>
          <p:cNvPr id="3" name="Content Placeholder 2">
            <a:extLst>
              <a:ext uri="{FF2B5EF4-FFF2-40B4-BE49-F238E27FC236}">
                <a16:creationId xmlns:a16="http://schemas.microsoft.com/office/drawing/2014/main" id="{F55989E4-A427-4D4A-9390-43BD8042CFE6}"/>
              </a:ext>
            </a:extLst>
          </p:cNvPr>
          <p:cNvSpPr>
            <a:spLocks noGrp="1"/>
          </p:cNvSpPr>
          <p:nvPr>
            <p:ph idx="1"/>
          </p:nvPr>
        </p:nvSpPr>
        <p:spPr>
          <a:xfrm>
            <a:off x="914401" y="3061412"/>
            <a:ext cx="4902798" cy="4309448"/>
          </a:xfrm>
        </p:spPr>
        <p:txBody>
          <a:bodyPr>
            <a:normAutofit lnSpcReduction="10000"/>
          </a:bodyPr>
          <a:lstStyle/>
          <a:p>
            <a:pPr marL="0" indent="0">
              <a:buNone/>
            </a:pPr>
            <a:r>
              <a:rPr lang="en-GB" sz="1680" i="1"/>
              <a:t>"La percezione degli elementi presenti nell'ambiente in un determinato volume di tempo e spazio, la comprensione del loro significato e la proiezione del loro stato nel prossimo futuro." </a:t>
            </a:r>
            <a:r>
              <a:rPr lang="en-GB" sz="1680"/>
              <a:t>(Endsley, 1988, pag. 97)</a:t>
            </a:r>
          </a:p>
          <a:p>
            <a:pPr marL="0" indent="0">
              <a:buNone/>
            </a:pPr>
            <a:endParaRPr lang="en-GB" sz="1680"/>
          </a:p>
          <a:p>
            <a:r>
              <a:rPr lang="en-GB" sz="1680"/>
              <a:t>Originariamente dal settore dell'aviazione (piloti, controllo del traffico aereo)</a:t>
            </a:r>
          </a:p>
          <a:p>
            <a:r>
              <a:rPr lang="en-GB" sz="1680"/>
              <a:t>Impianti nucleari</a:t>
            </a:r>
          </a:p>
          <a:p>
            <a:r>
              <a:rPr lang="en-GB" sz="1680"/>
              <a:t>Settore militare</a:t>
            </a:r>
          </a:p>
          <a:p>
            <a:r>
              <a:rPr lang="en-GB" sz="1680"/>
              <a:t>Gestione dei treni</a:t>
            </a:r>
          </a:p>
          <a:p>
            <a:r>
              <a:rPr lang="en-GB" sz="1680"/>
              <a:t>Previsioni meteorologiche</a:t>
            </a:r>
          </a:p>
          <a:p>
            <a:r>
              <a:rPr lang="en-GB" sz="1680"/>
              <a:t>Guida e veicoli automatizzati</a:t>
            </a:r>
          </a:p>
          <a:p>
            <a:r>
              <a:rPr lang="en-GB" sz="1680"/>
              <a:t>Più recentemente: sicurezza delle reti</a:t>
            </a:r>
          </a:p>
        </p:txBody>
      </p:sp>
      <p:pic>
        <p:nvPicPr>
          <p:cNvPr id="5" name="Picture 4" descr="Sphere of mesh and nodes">
            <a:extLst>
              <a:ext uri="{FF2B5EF4-FFF2-40B4-BE49-F238E27FC236}">
                <a16:creationId xmlns:a16="http://schemas.microsoft.com/office/drawing/2014/main" id="{C884A2DD-13FD-F685-01AF-FDD6A2033C8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81190" y="12"/>
            <a:ext cx="7849210" cy="8229588"/>
          </a:xfrm>
          <a:prstGeom prst="rect">
            <a:avLst/>
          </a:prstGeom>
        </p:spPr>
      </p:pic>
    </p:spTree>
    <p:extLst>
      <p:ext uri="{BB962C8B-B14F-4D97-AF65-F5344CB8AC3E}">
        <p14:creationId xmlns:p14="http://schemas.microsoft.com/office/powerpoint/2010/main" val="3141255257"/>
      </p:ext>
    </p:extLst>
  </p:cSld>
  <p:clrMapOvr>
    <a:masterClrMapping/>
  </p:clrMapOvr>
</p:sld>
</file>

<file path=ppt/slides/slide7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EA36023-3652-AB56-3E49-608F7B4F014A}"/>
              </a:ext>
            </a:extLst>
          </p:cNvPr>
          <p:cNvSpPr>
            <a:spLocks noGrp="1"/>
          </p:cNvSpPr>
          <p:nvPr>
            <p:ph type="body" sz="quarter" idx="13"/>
          </p:nvPr>
        </p:nvSpPr>
        <p:spPr/>
        <p:txBody>
          <a:bodyPr/>
          <a:lstStyle/>
          <a:p>
            <a:r>
              <a:rPr lang="nb-NO" dirty="0"/>
              <a:t>Come allenarsi</a:t>
            </a:r>
            <a:endParaRPr lang="et-EE" dirty="0"/>
          </a:p>
        </p:txBody>
      </p:sp>
      <p:sp>
        <p:nvSpPr>
          <p:cNvPr id="7" name="Text Placeholder 6">
            <a:extLst>
              <a:ext uri="{FF2B5EF4-FFF2-40B4-BE49-F238E27FC236}">
                <a16:creationId xmlns:a16="http://schemas.microsoft.com/office/drawing/2014/main" id="{3EE0C1B8-C81F-845D-57AD-41867D2FE47C}"/>
              </a:ext>
            </a:extLst>
          </p:cNvPr>
          <p:cNvSpPr>
            <a:spLocks noGrp="1"/>
          </p:cNvSpPr>
          <p:nvPr>
            <p:ph type="body" sz="quarter" idx="14"/>
          </p:nvPr>
        </p:nvSpPr>
        <p:spPr/>
        <p:txBody>
          <a:bodyPr/>
          <a:lstStyle/>
          <a:p>
            <a:endParaRPr lang="et-EE" dirty="0"/>
          </a:p>
        </p:txBody>
      </p:sp>
      <p:sp>
        <p:nvSpPr>
          <p:cNvPr id="4" name="Date Placeholder 3">
            <a:extLst>
              <a:ext uri="{FF2B5EF4-FFF2-40B4-BE49-F238E27FC236}">
                <a16:creationId xmlns:a16="http://schemas.microsoft.com/office/drawing/2014/main" id="{1CA12067-CA4E-EA63-7788-681676A5F4A7}"/>
              </a:ext>
            </a:extLst>
          </p:cNvPr>
          <p:cNvSpPr>
            <a:spLocks noGrp="1"/>
          </p:cNvSpPr>
          <p:nvPr>
            <p:ph type="dt" sz="half" idx="4294967295"/>
          </p:nvPr>
        </p:nvSpPr>
        <p:spPr>
          <a:xfrm>
            <a:off x="1005840" y="7627621"/>
            <a:ext cx="3291840" cy="438150"/>
          </a:xfrm>
          <a:prstGeom prst="rect">
            <a:avLst/>
          </a:prstGeom>
        </p:spPr>
        <p:txBody>
          <a:bodyPr vert="horz" lIns="109728" tIns="54864" rIns="109728" bIns="54864" rtlCol="0" anchor="ctr"/>
          <a:lstStyle>
            <a:defPPr>
              <a:defRPr lang="en-US"/>
            </a:defPPr>
            <a:lvl1pPr algn="l" rtl="0" eaLnBrk="0" fontAlgn="base" hangingPunct="0">
              <a:spcBef>
                <a:spcPct val="0"/>
              </a:spcBef>
              <a:spcAft>
                <a:spcPct val="0"/>
              </a:spcAft>
              <a:defRPr sz="1440" kern="1200">
                <a:solidFill>
                  <a:schemeClr val="tx1">
                    <a:tint val="75000"/>
                  </a:schemeClr>
                </a:solidFill>
                <a:latin typeface="Calibri" pitchFamily="34" charset="0"/>
                <a:ea typeface="+mn-ea"/>
                <a:cs typeface="+mn-cs"/>
              </a:defRPr>
            </a:lvl1pPr>
            <a:lvl2pPr marL="548640" algn="l" rtl="0" eaLnBrk="0" fontAlgn="base" hangingPunct="0">
              <a:spcBef>
                <a:spcPct val="0"/>
              </a:spcBef>
              <a:spcAft>
                <a:spcPct val="0"/>
              </a:spcAft>
              <a:defRPr kern="1200">
                <a:solidFill>
                  <a:schemeClr val="tx1"/>
                </a:solidFill>
                <a:latin typeface="Calibri" pitchFamily="34" charset="0"/>
                <a:ea typeface="+mn-ea"/>
                <a:cs typeface="+mn-cs"/>
              </a:defRPr>
            </a:lvl2pPr>
            <a:lvl3pPr marL="1097280" algn="l" rtl="0" eaLnBrk="0" fontAlgn="base" hangingPunct="0">
              <a:spcBef>
                <a:spcPct val="0"/>
              </a:spcBef>
              <a:spcAft>
                <a:spcPct val="0"/>
              </a:spcAft>
              <a:defRPr kern="1200">
                <a:solidFill>
                  <a:schemeClr val="tx1"/>
                </a:solidFill>
                <a:latin typeface="Calibri" pitchFamily="34" charset="0"/>
                <a:ea typeface="+mn-ea"/>
                <a:cs typeface="+mn-cs"/>
              </a:defRPr>
            </a:lvl3pPr>
            <a:lvl4pPr marL="1645920" algn="l" rtl="0" eaLnBrk="0" fontAlgn="base" hangingPunct="0">
              <a:spcBef>
                <a:spcPct val="0"/>
              </a:spcBef>
              <a:spcAft>
                <a:spcPct val="0"/>
              </a:spcAft>
              <a:defRPr kern="1200">
                <a:solidFill>
                  <a:schemeClr val="tx1"/>
                </a:solidFill>
                <a:latin typeface="Calibri" pitchFamily="34" charset="0"/>
                <a:ea typeface="+mn-ea"/>
                <a:cs typeface="+mn-cs"/>
              </a:defRPr>
            </a:lvl4pPr>
            <a:lvl5pPr marL="2194560" algn="l" rtl="0" eaLnBrk="0" fontAlgn="base" hangingPunct="0">
              <a:spcBef>
                <a:spcPct val="0"/>
              </a:spcBef>
              <a:spcAft>
                <a:spcPct val="0"/>
              </a:spcAft>
              <a:defRPr kern="1200">
                <a:solidFill>
                  <a:schemeClr val="tx1"/>
                </a:solidFill>
                <a:latin typeface="Calibri" pitchFamily="34" charset="0"/>
                <a:ea typeface="+mn-ea"/>
                <a:cs typeface="+mn-cs"/>
              </a:defRPr>
            </a:lvl5pPr>
            <a:lvl6pPr marL="2743200" algn="l" defTabSz="1097280" rtl="0" eaLnBrk="1" latinLnBrk="0" hangingPunct="1">
              <a:defRPr kern="1200">
                <a:solidFill>
                  <a:schemeClr val="tx1"/>
                </a:solidFill>
                <a:latin typeface="Calibri" pitchFamily="34" charset="0"/>
                <a:ea typeface="+mn-ea"/>
                <a:cs typeface="+mn-cs"/>
              </a:defRPr>
            </a:lvl6pPr>
            <a:lvl7pPr marL="3291840" algn="l" defTabSz="1097280" rtl="0" eaLnBrk="1" latinLnBrk="0" hangingPunct="1">
              <a:defRPr kern="1200">
                <a:solidFill>
                  <a:schemeClr val="tx1"/>
                </a:solidFill>
                <a:latin typeface="Calibri" pitchFamily="34" charset="0"/>
                <a:ea typeface="+mn-ea"/>
                <a:cs typeface="+mn-cs"/>
              </a:defRPr>
            </a:lvl7pPr>
            <a:lvl8pPr marL="3840480" algn="l" defTabSz="1097280" rtl="0" eaLnBrk="1" latinLnBrk="0" hangingPunct="1">
              <a:defRPr kern="1200">
                <a:solidFill>
                  <a:schemeClr val="tx1"/>
                </a:solidFill>
                <a:latin typeface="Calibri" pitchFamily="34" charset="0"/>
                <a:ea typeface="+mn-ea"/>
                <a:cs typeface="+mn-cs"/>
              </a:defRPr>
            </a:lvl8pPr>
            <a:lvl9pPr marL="4389120" algn="l" defTabSz="1097280" rtl="0" eaLnBrk="1" latinLnBrk="0" hangingPunct="1">
              <a:defRPr kern="1200">
                <a:solidFill>
                  <a:schemeClr val="tx1"/>
                </a:solidFill>
                <a:latin typeface="Calibri" pitchFamily="34" charset="0"/>
                <a:ea typeface="+mn-ea"/>
                <a:cs typeface="+mn-cs"/>
              </a:defRPr>
            </a:lvl9pPr>
          </a:lstStyle>
          <a:p>
            <a:pPr defTabSz="1097280"/>
            <a:fld id="{6EF8DDC5-6E39-49E7-89E2-222F5584D36E}" type="datetimeFigureOut">
              <a:rPr lang="de-DE">
                <a:solidFill>
                  <a:prstClr val="black">
                    <a:tint val="75000"/>
                  </a:prstClr>
                </a:solidFill>
              </a:rPr>
              <a:t>04.02.2026</a:t>
            </a:fld>
            <a:endParaRPr lang="nb-NO">
              <a:solidFill>
                <a:prstClr val="black">
                  <a:tint val="75000"/>
                </a:prstClr>
              </a:solidFill>
            </a:endParaRPr>
          </a:p>
        </p:txBody>
      </p:sp>
      <p:sp>
        <p:nvSpPr>
          <p:cNvPr id="5" name="Slide Number Placeholder 4">
            <a:extLst>
              <a:ext uri="{FF2B5EF4-FFF2-40B4-BE49-F238E27FC236}">
                <a16:creationId xmlns:a16="http://schemas.microsoft.com/office/drawing/2014/main" id="{ED4699B0-C65E-FDD0-A35D-432CF08D72D2}"/>
              </a:ext>
            </a:extLst>
          </p:cNvPr>
          <p:cNvSpPr>
            <a:spLocks noGrp="1"/>
          </p:cNvSpPr>
          <p:nvPr>
            <p:ph type="sldNum" sz="quarter" idx="4294967295"/>
          </p:nvPr>
        </p:nvSpPr>
        <p:spPr>
          <a:xfrm>
            <a:off x="10332720" y="7627621"/>
            <a:ext cx="3291840" cy="438150"/>
          </a:xfrm>
          <a:prstGeom prst="rect">
            <a:avLst/>
          </a:prstGeom>
        </p:spPr>
        <p:txBody>
          <a:bodyPr vert="horz" lIns="109728" tIns="54864" rIns="109728" bIns="54864" rtlCol="0" anchor="ctr"/>
          <a:lstStyle>
            <a:defPPr>
              <a:defRPr lang="en-US"/>
            </a:defPPr>
            <a:lvl1pPr algn="r" rtl="0" eaLnBrk="0" fontAlgn="base" hangingPunct="0">
              <a:spcBef>
                <a:spcPct val="0"/>
              </a:spcBef>
              <a:spcAft>
                <a:spcPct val="0"/>
              </a:spcAft>
              <a:defRPr sz="1440" kern="1200">
                <a:solidFill>
                  <a:schemeClr val="tx1">
                    <a:tint val="75000"/>
                  </a:schemeClr>
                </a:solidFill>
                <a:latin typeface="Calibri" pitchFamily="34" charset="0"/>
                <a:ea typeface="+mn-ea"/>
                <a:cs typeface="+mn-cs"/>
              </a:defRPr>
            </a:lvl1pPr>
            <a:lvl2pPr marL="548640" algn="l" rtl="0" eaLnBrk="0" fontAlgn="base" hangingPunct="0">
              <a:spcBef>
                <a:spcPct val="0"/>
              </a:spcBef>
              <a:spcAft>
                <a:spcPct val="0"/>
              </a:spcAft>
              <a:defRPr kern="1200">
                <a:solidFill>
                  <a:schemeClr val="tx1"/>
                </a:solidFill>
                <a:latin typeface="Calibri" pitchFamily="34" charset="0"/>
                <a:ea typeface="+mn-ea"/>
                <a:cs typeface="+mn-cs"/>
              </a:defRPr>
            </a:lvl2pPr>
            <a:lvl3pPr marL="1097280" algn="l" rtl="0" eaLnBrk="0" fontAlgn="base" hangingPunct="0">
              <a:spcBef>
                <a:spcPct val="0"/>
              </a:spcBef>
              <a:spcAft>
                <a:spcPct val="0"/>
              </a:spcAft>
              <a:defRPr kern="1200">
                <a:solidFill>
                  <a:schemeClr val="tx1"/>
                </a:solidFill>
                <a:latin typeface="Calibri" pitchFamily="34" charset="0"/>
                <a:ea typeface="+mn-ea"/>
                <a:cs typeface="+mn-cs"/>
              </a:defRPr>
            </a:lvl3pPr>
            <a:lvl4pPr marL="1645920" algn="l" rtl="0" eaLnBrk="0" fontAlgn="base" hangingPunct="0">
              <a:spcBef>
                <a:spcPct val="0"/>
              </a:spcBef>
              <a:spcAft>
                <a:spcPct val="0"/>
              </a:spcAft>
              <a:defRPr kern="1200">
                <a:solidFill>
                  <a:schemeClr val="tx1"/>
                </a:solidFill>
                <a:latin typeface="Calibri" pitchFamily="34" charset="0"/>
                <a:ea typeface="+mn-ea"/>
                <a:cs typeface="+mn-cs"/>
              </a:defRPr>
            </a:lvl4pPr>
            <a:lvl5pPr marL="2194560" algn="l" rtl="0" eaLnBrk="0" fontAlgn="base" hangingPunct="0">
              <a:spcBef>
                <a:spcPct val="0"/>
              </a:spcBef>
              <a:spcAft>
                <a:spcPct val="0"/>
              </a:spcAft>
              <a:defRPr kern="1200">
                <a:solidFill>
                  <a:schemeClr val="tx1"/>
                </a:solidFill>
                <a:latin typeface="Calibri" pitchFamily="34" charset="0"/>
                <a:ea typeface="+mn-ea"/>
                <a:cs typeface="+mn-cs"/>
              </a:defRPr>
            </a:lvl5pPr>
            <a:lvl6pPr marL="2743200" algn="l" defTabSz="1097280" rtl="0" eaLnBrk="1" latinLnBrk="0" hangingPunct="1">
              <a:defRPr kern="1200">
                <a:solidFill>
                  <a:schemeClr val="tx1"/>
                </a:solidFill>
                <a:latin typeface="Calibri" pitchFamily="34" charset="0"/>
                <a:ea typeface="+mn-ea"/>
                <a:cs typeface="+mn-cs"/>
              </a:defRPr>
            </a:lvl6pPr>
            <a:lvl7pPr marL="3291840" algn="l" defTabSz="1097280" rtl="0" eaLnBrk="1" latinLnBrk="0" hangingPunct="1">
              <a:defRPr kern="1200">
                <a:solidFill>
                  <a:schemeClr val="tx1"/>
                </a:solidFill>
                <a:latin typeface="Calibri" pitchFamily="34" charset="0"/>
                <a:ea typeface="+mn-ea"/>
                <a:cs typeface="+mn-cs"/>
              </a:defRPr>
            </a:lvl7pPr>
            <a:lvl8pPr marL="3840480" algn="l" defTabSz="1097280" rtl="0" eaLnBrk="1" latinLnBrk="0" hangingPunct="1">
              <a:defRPr kern="1200">
                <a:solidFill>
                  <a:schemeClr val="tx1"/>
                </a:solidFill>
                <a:latin typeface="Calibri" pitchFamily="34" charset="0"/>
                <a:ea typeface="+mn-ea"/>
                <a:cs typeface="+mn-cs"/>
              </a:defRPr>
            </a:lvl8pPr>
            <a:lvl9pPr marL="4389120" algn="l" defTabSz="1097280" rtl="0" eaLnBrk="1" latinLnBrk="0" hangingPunct="1">
              <a:defRPr kern="1200">
                <a:solidFill>
                  <a:schemeClr val="tx1"/>
                </a:solidFill>
                <a:latin typeface="Calibri" pitchFamily="34" charset="0"/>
                <a:ea typeface="+mn-ea"/>
                <a:cs typeface="+mn-cs"/>
              </a:defRPr>
            </a:lvl9pPr>
          </a:lstStyle>
          <a:p>
            <a:pPr defTabSz="1097280"/>
            <a:fld id="{AFB950C3-B6C7-4DE8-8136-AF52879A290E}" type="slidenum">
              <a:rPr lang="de-DE">
                <a:solidFill>
                  <a:prstClr val="black">
                    <a:tint val="75000"/>
                  </a:prstClr>
                </a:solidFill>
              </a:rPr>
              <a:t>70</a:t>
            </a:fld>
            <a:endParaRPr lang="nb-NO">
              <a:solidFill>
                <a:prstClr val="black">
                  <a:tint val="75000"/>
                </a:prstClr>
              </a:solidFill>
            </a:endParaRPr>
          </a:p>
        </p:txBody>
      </p:sp>
      <p:pic>
        <p:nvPicPr>
          <p:cNvPr id="3074" name="Picture 2" descr="Motivation and emotion/Book/2014/Stress inoculation - Wikiversity">
            <a:extLst>
              <a:ext uri="{FF2B5EF4-FFF2-40B4-BE49-F238E27FC236}">
                <a16:creationId xmlns:a16="http://schemas.microsoft.com/office/drawing/2014/main" id="{21146910-ECCB-4D56-F0D1-ABE65C33D2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36847" y="4006404"/>
            <a:ext cx="5715000" cy="39547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78FBCB0F-6621-8193-A948-BFDBBDAE34C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45663"/>
            <a:ext cx="8229600"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78771"/>
      </p:ext>
    </p:extLst>
  </p:cSld>
  <p:clrMapOvr>
    <a:masterClrMapping/>
  </p:clrMapOvr>
</p:sld>
</file>

<file path=ppt/slides/slide7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8F966-4264-48E9-A52F-66595B1BEAE1}"/>
              </a:ext>
            </a:extLst>
          </p:cNvPr>
          <p:cNvSpPr>
            <a:spLocks noGrp="1"/>
          </p:cNvSpPr>
          <p:nvPr>
            <p:ph type="title"/>
          </p:nvPr>
        </p:nvSpPr>
        <p:spPr>
          <a:xfrm>
            <a:off x="1" y="231052"/>
            <a:ext cx="4912520" cy="2128880"/>
          </a:xfrm>
        </p:spPr>
        <p:txBody>
          <a:bodyPr vert="horz" lIns="109728" tIns="54864" rIns="109728" bIns="54864" rtlCol="0" anchor="b">
            <a:normAutofit/>
          </a:bodyPr>
          <a:lstStyle/>
          <a:p>
            <a:r>
              <a:rPr lang="en-US" sz="4800" dirty="0"/>
              <a:t>Cosa comunicare - SITREPS</a:t>
            </a:r>
          </a:p>
        </p:txBody>
      </p:sp>
      <p:pic>
        <p:nvPicPr>
          <p:cNvPr id="6" name="Picture 5">
            <a:extLst>
              <a:ext uri="{FF2B5EF4-FFF2-40B4-BE49-F238E27FC236}">
                <a16:creationId xmlns:a16="http://schemas.microsoft.com/office/drawing/2014/main" id="{F4D4DCC2-BE39-48AA-BB00-667FFF3C7E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6693" y="1592837"/>
            <a:ext cx="7005451" cy="5043926"/>
          </a:xfrm>
          <a:prstGeom prst="rect">
            <a:avLst/>
          </a:prstGeom>
        </p:spPr>
      </p:pic>
      <p:pic>
        <p:nvPicPr>
          <p:cNvPr id="8" name="Content Placeholder 7">
            <a:extLst>
              <a:ext uri="{FF2B5EF4-FFF2-40B4-BE49-F238E27FC236}">
                <a16:creationId xmlns:a16="http://schemas.microsoft.com/office/drawing/2014/main" id="{E2AA6BAE-8757-43B3-9EA6-D7AC2520E808}"/>
              </a:ext>
            </a:extLst>
          </p:cNvPr>
          <p:cNvPicPr>
            <a:picLocks noGrp="1" noChangeAspect="1"/>
          </p:cNvPicPr>
          <p:nvPr>
            <p:ph sz="half" idx="2"/>
          </p:nvPr>
        </p:nvPicPr>
        <p:blipFill>
          <a:blip r:embed="rId4"/>
          <a:stretch>
            <a:fillRect/>
          </a:stretch>
        </p:blipFill>
        <p:spPr>
          <a:xfrm>
            <a:off x="6835140" y="2359932"/>
            <a:ext cx="7679803" cy="5183868"/>
          </a:xfrm>
          <a:prstGeom prst="rect">
            <a:avLst/>
          </a:prstGeom>
        </p:spPr>
      </p:pic>
      <p:pic>
        <p:nvPicPr>
          <p:cNvPr id="10" name="Picture 9">
            <a:extLst>
              <a:ext uri="{FF2B5EF4-FFF2-40B4-BE49-F238E27FC236}">
                <a16:creationId xmlns:a16="http://schemas.microsoft.com/office/drawing/2014/main" id="{A9E8293F-2416-4490-B1A1-2FAFF5D953FA}"/>
              </a:ext>
            </a:extLst>
          </p:cNvPr>
          <p:cNvPicPr>
            <a:picLocks noChangeAspect="1"/>
          </p:cNvPicPr>
          <p:nvPr/>
        </p:nvPicPr>
        <p:blipFill>
          <a:blip r:embed="rId5"/>
          <a:stretch>
            <a:fillRect/>
          </a:stretch>
        </p:blipFill>
        <p:spPr>
          <a:xfrm>
            <a:off x="5716693" y="742824"/>
            <a:ext cx="8323231" cy="7255724"/>
          </a:xfrm>
          <a:prstGeom prst="rect">
            <a:avLst/>
          </a:prstGeom>
        </p:spPr>
      </p:pic>
      <p:pic>
        <p:nvPicPr>
          <p:cNvPr id="3" name="Picture 2">
            <a:extLst>
              <a:ext uri="{FF2B5EF4-FFF2-40B4-BE49-F238E27FC236}">
                <a16:creationId xmlns:a16="http://schemas.microsoft.com/office/drawing/2014/main" id="{DF8E192D-0D53-D498-8877-CF453B878FD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3977" y="2359933"/>
            <a:ext cx="5589854" cy="4541756"/>
          </a:xfrm>
          <a:prstGeom prst="rect">
            <a:avLst/>
          </a:prstGeom>
          <a:effectLst/>
        </p:spPr>
      </p:pic>
      <p:sp>
        <p:nvSpPr>
          <p:cNvPr id="4" name="Oval 3">
            <a:extLst>
              <a:ext uri="{FF2B5EF4-FFF2-40B4-BE49-F238E27FC236}">
                <a16:creationId xmlns:a16="http://schemas.microsoft.com/office/drawing/2014/main" id="{781EE743-2F6F-4D82-BB3F-970F68D37247}"/>
              </a:ext>
            </a:extLst>
          </p:cNvPr>
          <p:cNvSpPr/>
          <p:nvPr/>
        </p:nvSpPr>
        <p:spPr>
          <a:xfrm>
            <a:off x="926085" y="3393438"/>
            <a:ext cx="1395306" cy="144949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dirty="0">
              <a:solidFill>
                <a:srgbClr val="FFFFFF"/>
              </a:solidFill>
              <a:latin typeface="Verdana"/>
            </a:endParaRPr>
          </a:p>
        </p:txBody>
      </p:sp>
      <p:sp>
        <p:nvSpPr>
          <p:cNvPr id="5" name="Oval 4">
            <a:extLst>
              <a:ext uri="{FF2B5EF4-FFF2-40B4-BE49-F238E27FC236}">
                <a16:creationId xmlns:a16="http://schemas.microsoft.com/office/drawing/2014/main" id="{99793408-CAA8-FBAB-EEEC-43B38CED7BC7}"/>
              </a:ext>
            </a:extLst>
          </p:cNvPr>
          <p:cNvSpPr/>
          <p:nvPr/>
        </p:nvSpPr>
        <p:spPr>
          <a:xfrm>
            <a:off x="2025824" y="3393438"/>
            <a:ext cx="1395306" cy="144949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dirty="0">
              <a:solidFill>
                <a:srgbClr val="FFFFFF"/>
              </a:solidFill>
              <a:latin typeface="Verdana"/>
            </a:endParaRPr>
          </a:p>
        </p:txBody>
      </p:sp>
      <p:sp>
        <p:nvSpPr>
          <p:cNvPr id="7" name="Oval 6">
            <a:extLst>
              <a:ext uri="{FF2B5EF4-FFF2-40B4-BE49-F238E27FC236}">
                <a16:creationId xmlns:a16="http://schemas.microsoft.com/office/drawing/2014/main" id="{BF5941B6-095B-ABED-667C-21E55E751C12}"/>
              </a:ext>
            </a:extLst>
          </p:cNvPr>
          <p:cNvSpPr/>
          <p:nvPr/>
        </p:nvSpPr>
        <p:spPr>
          <a:xfrm>
            <a:off x="3007453" y="3398304"/>
            <a:ext cx="1395306" cy="144949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dirty="0">
              <a:solidFill>
                <a:srgbClr val="FFFFFF"/>
              </a:solidFill>
              <a:latin typeface="Verdana"/>
            </a:endParaRPr>
          </a:p>
        </p:txBody>
      </p:sp>
    </p:spTree>
    <p:extLst>
      <p:ext uri="{BB962C8B-B14F-4D97-AF65-F5344CB8AC3E}">
        <p14:creationId xmlns:p14="http://schemas.microsoft.com/office/powerpoint/2010/main" val="25899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0" presetClass="exit" presetSubtype="0" fill="hold" grpId="1"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par>
                                <p:cTn id="33" presetID="16" presetClass="exit" presetSubtype="21" fill="hold" grpId="1" nodeType="withEffect">
                                  <p:stCondLst>
                                    <p:cond delay="0"/>
                                  </p:stCondLst>
                                  <p:childTnLst>
                                    <p:animEffect transition="out" filter="barn(inVertical)">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7" grpId="0" animBg="1"/>
    </p:bldLst>
  </p:timing>
</p:sld>
</file>

<file path=ppt/slides/slide72.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7"/>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28762" y="845446"/>
            <a:ext cx="7841170" cy="3425438"/>
          </a:xfrm>
        </p:spPr>
      </p:pic>
      <p:sp>
        <p:nvSpPr>
          <p:cNvPr id="9" name="Plassholder for innhold 2"/>
          <p:cNvSpPr txBox="1">
            <a:spLocks/>
          </p:cNvSpPr>
          <p:nvPr/>
        </p:nvSpPr>
        <p:spPr>
          <a:xfrm>
            <a:off x="528762" y="4401314"/>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nb-NO" sz="3360" dirty="0">
                <a:solidFill>
                  <a:srgbClr val="000000"/>
                </a:solidFill>
                <a:latin typeface="Arial" charset="0"/>
                <a:ea typeface="Arial" charset="0"/>
                <a:cs typeface="Arial" charset="0"/>
              </a:rPr>
              <a:t>Quanto </a:t>
            </a:r>
            <a:r>
              <a:rPr lang="nb-NO" sz="3360" dirty="0">
                <a:solidFill>
                  <a:srgbClr val="000000"/>
                </a:solidFill>
                <a:latin typeface="Arial" charset="0"/>
                <a:ea typeface="Arial" charset="0"/>
                <a:cs typeface="Arial" charset="0"/>
              </a:rPr>
              <a:t>è </a:t>
            </a:r>
            <a:r>
              <a:rPr lang="nb-NO" sz="3360" dirty="0" err="1">
                <a:solidFill>
                  <a:srgbClr val="000000"/>
                </a:solidFill>
                <a:latin typeface="Arial" charset="0"/>
                <a:ea typeface="Arial" charset="0"/>
                <a:cs typeface="Arial" charset="0"/>
              </a:rPr>
              <a:t>critico </a:t>
            </a:r>
            <a:r>
              <a:rPr lang="nb-NO" sz="3360" dirty="0" err="1">
                <a:solidFill>
                  <a:srgbClr val="000000"/>
                </a:solidFill>
                <a:latin typeface="Arial" charset="0"/>
                <a:ea typeface="Arial" charset="0"/>
                <a:cs typeface="Arial" charset="0"/>
              </a:rPr>
              <a:t>il </a:t>
            </a:r>
            <a:r>
              <a:rPr lang="nb-NO" sz="3360" dirty="0">
                <a:solidFill>
                  <a:srgbClr val="000000"/>
                </a:solidFill>
                <a:latin typeface="Arial" charset="0"/>
                <a:ea typeface="Arial" charset="0"/>
                <a:cs typeface="Arial" charset="0"/>
              </a:rPr>
              <a:t>sistema?</a:t>
            </a:r>
            <a:endParaRPr lang="en-US" sz="3360" dirty="0">
              <a:solidFill>
                <a:srgbClr val="000000"/>
              </a:solidFill>
              <a:latin typeface="Arial" charset="0"/>
              <a:ea typeface="Arial" charset="0"/>
              <a:cs typeface="Arial" charset="0"/>
            </a:endParaRPr>
          </a:p>
        </p:txBody>
      </p:sp>
      <p:sp>
        <p:nvSpPr>
          <p:cNvPr id="10" name="Plassholder for innhold 2"/>
          <p:cNvSpPr txBox="1">
            <a:spLocks/>
          </p:cNvSpPr>
          <p:nvPr/>
        </p:nvSpPr>
        <p:spPr>
          <a:xfrm>
            <a:off x="711642" y="218826"/>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nb-NO" sz="3360" dirty="0">
                <a:solidFill>
                  <a:srgbClr val="000000"/>
                </a:solidFill>
                <a:latin typeface="Arial" charset="0"/>
                <a:ea typeface="Arial" charset="0"/>
                <a:cs typeface="Arial" charset="0"/>
              </a:rPr>
              <a:t>In</a:t>
            </a:r>
            <a:r>
              <a:rPr lang="nb-NO" sz="3360" dirty="0" err="1">
                <a:solidFill>
                  <a:srgbClr val="000000"/>
                </a:solidFill>
                <a:latin typeface="Arial" charset="0"/>
                <a:ea typeface="Arial" charset="0"/>
                <a:cs typeface="Arial" charset="0"/>
              </a:rPr>
              <a:t> quale fase </a:t>
            </a:r>
            <a:r>
              <a:rPr lang="nb-NO" sz="3360" dirty="0" err="1">
                <a:solidFill>
                  <a:srgbClr val="000000"/>
                </a:solidFill>
                <a:latin typeface="Arial" charset="0"/>
                <a:ea typeface="Arial" charset="0"/>
                <a:cs typeface="Arial" charset="0"/>
              </a:rPr>
              <a:t>della </a:t>
            </a:r>
            <a:r>
              <a:rPr lang="nb-NO" sz="3360" dirty="0">
                <a:solidFill>
                  <a:srgbClr val="000000"/>
                </a:solidFill>
                <a:latin typeface="Arial" charset="0"/>
                <a:ea typeface="Arial" charset="0"/>
                <a:cs typeface="Arial" charset="0"/>
              </a:rPr>
              <a:t>catena di attacco si trova </a:t>
            </a:r>
            <a:r>
              <a:rPr lang="nb-NO" sz="3360" dirty="0" err="1">
                <a:solidFill>
                  <a:srgbClr val="000000"/>
                </a:solidFill>
                <a:latin typeface="Arial" charset="0"/>
                <a:ea typeface="Arial" charset="0"/>
                <a:cs typeface="Arial" charset="0"/>
              </a:rPr>
              <a:t>l'attacco</a:t>
            </a:r>
            <a:r>
              <a:rPr lang="nb-NO" sz="3360" dirty="0">
                <a:solidFill>
                  <a:srgbClr val="000000"/>
                </a:solidFill>
                <a:latin typeface="Arial" charset="0"/>
                <a:ea typeface="Arial" charset="0"/>
                <a:cs typeface="Arial" charset="0"/>
              </a:rPr>
              <a:t> 1?</a:t>
            </a:r>
            <a:endParaRPr lang="en-US" sz="3360" dirty="0">
              <a:solidFill>
                <a:srgbClr val="000000"/>
              </a:solidFill>
              <a:latin typeface="Arial" charset="0"/>
              <a:ea typeface="Arial" charset="0"/>
              <a:cs typeface="Arial" charset="0"/>
            </a:endParaRPr>
          </a:p>
        </p:txBody>
      </p:sp>
      <p:pic>
        <p:nvPicPr>
          <p:cNvPr id="12" name="Bilde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28259" y="1158755"/>
            <a:ext cx="3582204" cy="1827286"/>
          </a:xfrm>
          <a:prstGeom prst="rect">
            <a:avLst/>
          </a:prstGeom>
        </p:spPr>
      </p:pic>
      <p:sp>
        <p:nvSpPr>
          <p:cNvPr id="13" name="Plassholder for innhold 2"/>
          <p:cNvSpPr txBox="1">
            <a:spLocks/>
          </p:cNvSpPr>
          <p:nvPr/>
        </p:nvSpPr>
        <p:spPr>
          <a:xfrm>
            <a:off x="528762" y="5804564"/>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nb-NO" sz="3360" dirty="0">
                <a:solidFill>
                  <a:srgbClr val="000000"/>
                </a:solidFill>
                <a:latin typeface="Arial" charset="0"/>
                <a:ea typeface="Arial" charset="0"/>
                <a:cs typeface="Arial" charset="0"/>
              </a:rPr>
              <a:t>Quanto è stato grave </a:t>
            </a:r>
            <a:r>
              <a:rPr lang="nb-NO" sz="3360" dirty="0" err="1">
                <a:solidFill>
                  <a:srgbClr val="000000"/>
                </a:solidFill>
                <a:latin typeface="Arial" charset="0"/>
                <a:ea typeface="Arial" charset="0"/>
                <a:cs typeface="Arial" charset="0"/>
              </a:rPr>
              <a:t>l'</a:t>
            </a:r>
            <a:r>
              <a:rPr lang="nb-NO" sz="3360" dirty="0" err="1">
                <a:solidFill>
                  <a:srgbClr val="000000"/>
                </a:solidFill>
                <a:latin typeface="Arial" charset="0"/>
                <a:ea typeface="Arial" charset="0"/>
                <a:cs typeface="Arial" charset="0"/>
              </a:rPr>
              <a:t>attacco</a:t>
            </a:r>
            <a:r>
              <a:rPr lang="nb-NO" sz="3360" dirty="0">
                <a:solidFill>
                  <a:srgbClr val="000000"/>
                </a:solidFill>
                <a:latin typeface="Arial" charset="0"/>
                <a:ea typeface="Arial" charset="0"/>
                <a:cs typeface="Arial" charset="0"/>
              </a:rPr>
              <a:t>? </a:t>
            </a:r>
            <a:endParaRPr lang="en-US" sz="3360" dirty="0">
              <a:solidFill>
                <a:srgbClr val="000000"/>
              </a:solidFill>
              <a:latin typeface="Arial" charset="0"/>
              <a:ea typeface="Arial" charset="0"/>
              <a:cs typeface="Arial" charset="0"/>
            </a:endParaRPr>
          </a:p>
        </p:txBody>
      </p:sp>
      <p:pic>
        <p:nvPicPr>
          <p:cNvPr id="14" name="Bilde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8762" y="5047514"/>
            <a:ext cx="9860280" cy="731520"/>
          </a:xfrm>
          <a:prstGeom prst="rect">
            <a:avLst/>
          </a:prstGeom>
        </p:spPr>
      </p:pic>
      <p:pic>
        <p:nvPicPr>
          <p:cNvPr id="15" name="Bild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11642" y="6622392"/>
            <a:ext cx="9921240" cy="853440"/>
          </a:xfrm>
          <a:prstGeom prst="rect">
            <a:avLst/>
          </a:prstGeom>
        </p:spPr>
      </p:pic>
    </p:spTree>
    <p:extLst>
      <p:ext uri="{BB962C8B-B14F-4D97-AF65-F5344CB8AC3E}">
        <p14:creationId xmlns:p14="http://schemas.microsoft.com/office/powerpoint/2010/main" val="2651977362"/>
      </p:ext>
    </p:extLst>
  </p:cSld>
  <p:clrMapOvr>
    <a:masterClrMapping/>
  </p:clrMapOvr>
</p:sld>
</file>

<file path=ppt/slides/slide7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528762" y="218827"/>
            <a:ext cx="12618720" cy="7764282"/>
          </a:xfrm>
        </p:spPr>
        <p:txBody>
          <a:bodyPr/>
          <a:lstStyle/>
          <a:p>
            <a:pPr marL="0" indent="0">
              <a:buNone/>
            </a:pPr>
            <a:r>
              <a:rPr lang="nb-NO" dirty="0" err="1">
                <a:latin typeface="Arial" charset="0"/>
                <a:ea typeface="Arial" charset="0"/>
                <a:cs typeface="Arial" charset="0"/>
              </a:rPr>
              <a:t>Descrivi </a:t>
            </a:r>
            <a:r>
              <a:rPr lang="nb-NO" dirty="0" err="1">
                <a:latin typeface="Arial" charset="0"/>
                <a:ea typeface="Arial" charset="0"/>
                <a:cs typeface="Arial" charset="0"/>
              </a:rPr>
              <a:t>l'attività </a:t>
            </a:r>
            <a:r>
              <a:rPr lang="nb-NO" dirty="0" err="1">
                <a:latin typeface="Arial" charset="0"/>
                <a:ea typeface="Arial" charset="0"/>
                <a:cs typeface="Arial" charset="0"/>
              </a:rPr>
              <a:t>che </a:t>
            </a:r>
            <a:r>
              <a:rPr lang="nb-NO" dirty="0" err="1">
                <a:latin typeface="Arial" charset="0"/>
                <a:ea typeface="Arial" charset="0"/>
                <a:cs typeface="Arial" charset="0"/>
              </a:rPr>
              <a:t>hai visto </a:t>
            </a:r>
            <a:r>
              <a:rPr lang="nb-NO" dirty="0">
                <a:latin typeface="Arial" charset="0"/>
                <a:ea typeface="Arial" charset="0"/>
                <a:cs typeface="Arial" charset="0"/>
              </a:rPr>
              <a:t>(</a:t>
            </a:r>
            <a:r>
              <a:rPr lang="nb-NO" dirty="0" err="1">
                <a:latin typeface="Arial" charset="0"/>
                <a:ea typeface="Arial" charset="0"/>
                <a:cs typeface="Arial" charset="0"/>
              </a:rPr>
              <a:t>in modo specifico </a:t>
            </a:r>
            <a:r>
              <a:rPr lang="nb-NO" dirty="0" err="1">
                <a:latin typeface="Arial" charset="0"/>
                <a:ea typeface="Arial" charset="0"/>
                <a:cs typeface="Arial" charset="0"/>
              </a:rPr>
              <a:t>ma </a:t>
            </a:r>
            <a:r>
              <a:rPr lang="nb-NO" dirty="0">
                <a:latin typeface="Arial" charset="0"/>
                <a:ea typeface="Arial" charset="0"/>
                <a:cs typeface="Arial" charset="0"/>
              </a:rPr>
              <a:t>senza entrare </a:t>
            </a:r>
            <a:r>
              <a:rPr lang="nb-NO" dirty="0" err="1">
                <a:latin typeface="Arial" charset="0"/>
                <a:ea typeface="Arial" charset="0"/>
                <a:cs typeface="Arial" charset="0"/>
              </a:rPr>
              <a:t>troppo </a:t>
            </a:r>
            <a:r>
              <a:rPr lang="nb-NO" dirty="0" err="1">
                <a:latin typeface="Arial" charset="0"/>
                <a:ea typeface="Arial" charset="0"/>
                <a:cs typeface="Arial" charset="0"/>
              </a:rPr>
              <a:t>nei dettagli</a:t>
            </a:r>
            <a:r>
              <a:rPr lang="nb-NO" dirty="0">
                <a:latin typeface="Arial" charset="0"/>
                <a:ea typeface="Arial" charset="0"/>
                <a:cs typeface="Arial" charset="0"/>
              </a:rPr>
              <a:t>) </a:t>
            </a:r>
          </a:p>
          <a:p>
            <a:pPr marL="617220" indent="-617220">
              <a:buFont typeface="+mj-lt"/>
              <a:buAutoNum type="arabicPeriod"/>
            </a:pPr>
            <a:endParaRPr lang="nb-NO" dirty="0">
              <a:latin typeface="Arial" charset="0"/>
              <a:ea typeface="Arial" charset="0"/>
              <a:cs typeface="Arial" charset="0"/>
            </a:endParaRPr>
          </a:p>
          <a:p>
            <a:pPr marL="617220" indent="-617220">
              <a:buFont typeface="+mj-lt"/>
              <a:buAutoNum type="arabicPeriod"/>
            </a:pPr>
            <a:endParaRPr lang="nb-NO" dirty="0">
              <a:latin typeface="Arial" charset="0"/>
              <a:ea typeface="Arial" charset="0"/>
              <a:cs typeface="Arial" charset="0"/>
            </a:endParaRPr>
          </a:p>
          <a:p>
            <a:pPr marL="617220" indent="-617220">
              <a:buFont typeface="+mj-lt"/>
              <a:buAutoNum type="arabicPeriod"/>
            </a:pPr>
            <a:endParaRPr lang="nb-NO" dirty="0">
              <a:latin typeface="Arial" charset="0"/>
              <a:ea typeface="Arial" charset="0"/>
              <a:cs typeface="Arial" charset="0"/>
            </a:endParaRPr>
          </a:p>
          <a:p>
            <a:pPr marL="0" indent="0">
              <a:buNone/>
            </a:pPr>
            <a:r>
              <a:rPr lang="nb-NO" dirty="0" err="1">
                <a:latin typeface="Arial" charset="0"/>
                <a:ea typeface="Arial" charset="0"/>
                <a:cs typeface="Arial" charset="0"/>
              </a:rPr>
              <a:t>Che </a:t>
            </a:r>
            <a:r>
              <a:rPr lang="nb-NO" dirty="0">
                <a:latin typeface="Arial" charset="0"/>
                <a:ea typeface="Arial" charset="0"/>
                <a:cs typeface="Arial" charset="0"/>
              </a:rPr>
              <a:t>tipo di </a:t>
            </a:r>
            <a:r>
              <a:rPr lang="nb-NO" dirty="0" err="1">
                <a:latin typeface="Arial" charset="0"/>
                <a:ea typeface="Arial" charset="0"/>
                <a:cs typeface="Arial" charset="0"/>
              </a:rPr>
              <a:t>incidente </a:t>
            </a:r>
            <a:r>
              <a:rPr lang="nb-NO" dirty="0" err="1">
                <a:latin typeface="Arial" charset="0"/>
                <a:ea typeface="Arial" charset="0"/>
                <a:cs typeface="Arial" charset="0"/>
              </a:rPr>
              <a:t>pensi </a:t>
            </a:r>
            <a:r>
              <a:rPr lang="nb-NO" dirty="0">
                <a:latin typeface="Arial" charset="0"/>
                <a:ea typeface="Arial" charset="0"/>
                <a:cs typeface="Arial" charset="0"/>
              </a:rPr>
              <a:t>che fosse? </a:t>
            </a:r>
          </a:p>
          <a:p>
            <a:pPr marL="617220" indent="-617220">
              <a:buFont typeface="+mj-lt"/>
              <a:buAutoNum type="arabicPeriod"/>
            </a:pPr>
            <a:endParaRPr lang="nb-NO" dirty="0">
              <a:latin typeface="Arial" charset="0"/>
              <a:ea typeface="Arial" charset="0"/>
              <a:cs typeface="Arial" charset="0"/>
            </a:endParaRPr>
          </a:p>
          <a:p>
            <a:pPr marL="617220" indent="-617220">
              <a:buFont typeface="+mj-lt"/>
              <a:buAutoNum type="arabicPeriod"/>
            </a:pPr>
            <a:endParaRPr lang="nb-NO" dirty="0">
              <a:latin typeface="Arial" charset="0"/>
              <a:ea typeface="Arial" charset="0"/>
              <a:cs typeface="Arial" charset="0"/>
            </a:endParaRPr>
          </a:p>
          <a:p>
            <a:pPr marL="617220" indent="-617220">
              <a:buFont typeface="+mj-lt"/>
              <a:buAutoNum type="arabicPeriod"/>
            </a:pPr>
            <a:endParaRPr lang="nb-NO" dirty="0">
              <a:latin typeface="Arial" charset="0"/>
              <a:ea typeface="Arial" charset="0"/>
              <a:cs typeface="Arial" charset="0"/>
            </a:endParaRPr>
          </a:p>
          <a:p>
            <a:pPr marL="0" indent="0">
              <a:buNone/>
            </a:pPr>
            <a:r>
              <a:rPr lang="nb-NO" dirty="0">
                <a:latin typeface="Arial" charset="0"/>
                <a:ea typeface="Arial" charset="0"/>
                <a:cs typeface="Arial" charset="0"/>
              </a:rPr>
              <a:t>Se </a:t>
            </a:r>
            <a:r>
              <a:rPr lang="nb-NO" dirty="0" err="1">
                <a:latin typeface="Arial" charset="0"/>
                <a:ea typeface="Arial" charset="0"/>
                <a:cs typeface="Arial" charset="0"/>
              </a:rPr>
              <a:t>potessi </a:t>
            </a:r>
            <a:r>
              <a:rPr lang="nb-NO" dirty="0" err="1">
                <a:latin typeface="Arial" charset="0"/>
                <a:ea typeface="Arial" charset="0"/>
                <a:cs typeface="Arial" charset="0"/>
              </a:rPr>
              <a:t>dare </a:t>
            </a:r>
            <a:r>
              <a:rPr lang="nb-NO" dirty="0" err="1">
                <a:latin typeface="Arial" charset="0"/>
                <a:ea typeface="Arial" charset="0"/>
                <a:cs typeface="Arial" charset="0"/>
              </a:rPr>
              <a:t>un suggerimento</a:t>
            </a:r>
            <a:r>
              <a:rPr lang="nb-NO" dirty="0">
                <a:latin typeface="Arial" charset="0"/>
                <a:ea typeface="Arial" charset="0"/>
                <a:cs typeface="Arial" charset="0"/>
              </a:rPr>
              <a:t>, </a:t>
            </a:r>
            <a:r>
              <a:rPr lang="nb-NO" dirty="0" err="1">
                <a:latin typeface="Arial" charset="0"/>
                <a:ea typeface="Arial" charset="0"/>
                <a:cs typeface="Arial" charset="0"/>
              </a:rPr>
              <a:t>quali </a:t>
            </a:r>
            <a:r>
              <a:rPr lang="nb-NO" dirty="0" err="1">
                <a:latin typeface="Arial" charset="0"/>
                <a:ea typeface="Arial" charset="0"/>
                <a:cs typeface="Arial" charset="0"/>
              </a:rPr>
              <a:t>azioni </a:t>
            </a:r>
            <a:r>
              <a:rPr lang="nb-NO" dirty="0" err="1">
                <a:latin typeface="Arial" charset="0"/>
                <a:ea typeface="Arial" charset="0"/>
                <a:cs typeface="Arial" charset="0"/>
              </a:rPr>
              <a:t>dovrebbero </a:t>
            </a:r>
            <a:r>
              <a:rPr lang="nb-NO" dirty="0">
                <a:latin typeface="Arial" charset="0"/>
                <a:ea typeface="Arial" charset="0"/>
                <a:cs typeface="Arial" charset="0"/>
              </a:rPr>
              <a:t>essere intraprese? </a:t>
            </a:r>
            <a:br>
              <a:rPr lang="nb-NO" dirty="0">
                <a:latin typeface="Arial" charset="0"/>
                <a:ea typeface="Arial" charset="0"/>
                <a:cs typeface="Arial" charset="0"/>
              </a:rPr>
            </a:br>
            <a:endParaRPr lang="en-US" dirty="0">
              <a:latin typeface="Arial" charset="0"/>
              <a:ea typeface="Arial" charset="0"/>
              <a:cs typeface="Arial" charset="0"/>
            </a:endParaRPr>
          </a:p>
        </p:txBody>
      </p:sp>
      <p:grpSp>
        <p:nvGrpSpPr>
          <p:cNvPr id="7" name="Gruppe 6"/>
          <p:cNvGrpSpPr/>
          <p:nvPr/>
        </p:nvGrpSpPr>
        <p:grpSpPr>
          <a:xfrm>
            <a:off x="683812" y="826936"/>
            <a:ext cx="13421802" cy="6666215"/>
            <a:chOff x="569843" y="689113"/>
            <a:chExt cx="11184835" cy="5555179"/>
          </a:xfrm>
        </p:grpSpPr>
        <p:sp>
          <p:nvSpPr>
            <p:cNvPr id="4" name="Ramme 3"/>
            <p:cNvSpPr/>
            <p:nvPr/>
          </p:nvSpPr>
          <p:spPr>
            <a:xfrm>
              <a:off x="569843" y="689113"/>
              <a:ext cx="11184835" cy="1417982"/>
            </a:xfrm>
            <a:prstGeom prst="frame">
              <a:avLst>
                <a:gd name="adj1" fmla="val 2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defRPr/>
              </a:pPr>
              <a:endParaRPr lang="en-US" sz="2160">
                <a:solidFill>
                  <a:srgbClr val="000000"/>
                </a:solidFill>
                <a:latin typeface="Verdana"/>
              </a:endParaRPr>
            </a:p>
          </p:txBody>
        </p:sp>
        <p:sp>
          <p:nvSpPr>
            <p:cNvPr id="5" name="Ramme 4"/>
            <p:cNvSpPr/>
            <p:nvPr/>
          </p:nvSpPr>
          <p:spPr>
            <a:xfrm>
              <a:off x="569843" y="2708481"/>
              <a:ext cx="11184835" cy="1417982"/>
            </a:xfrm>
            <a:prstGeom prst="frame">
              <a:avLst>
                <a:gd name="adj1" fmla="val 2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defRPr/>
              </a:pPr>
              <a:endParaRPr lang="en-US" sz="2160">
                <a:solidFill>
                  <a:srgbClr val="000000"/>
                </a:solidFill>
                <a:latin typeface="Verdana"/>
              </a:endParaRPr>
            </a:p>
          </p:txBody>
        </p:sp>
        <p:sp>
          <p:nvSpPr>
            <p:cNvPr id="6" name="Ramme 5"/>
            <p:cNvSpPr/>
            <p:nvPr/>
          </p:nvSpPr>
          <p:spPr>
            <a:xfrm>
              <a:off x="569843" y="4826310"/>
              <a:ext cx="11184835" cy="1417982"/>
            </a:xfrm>
            <a:prstGeom prst="frame">
              <a:avLst>
                <a:gd name="adj1" fmla="val 22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defRPr/>
              </a:pPr>
              <a:endParaRPr lang="en-US" sz="2160">
                <a:solidFill>
                  <a:srgbClr val="000000"/>
                </a:solidFill>
                <a:latin typeface="Verdana"/>
              </a:endParaRPr>
            </a:p>
          </p:txBody>
        </p:sp>
      </p:grpSp>
      <p:pic>
        <p:nvPicPr>
          <p:cNvPr id="2" name="Picture 1">
            <a:extLst>
              <a:ext uri="{FF2B5EF4-FFF2-40B4-BE49-F238E27FC236}">
                <a16:creationId xmlns:a16="http://schemas.microsoft.com/office/drawing/2014/main" id="{62AD3FA7-2B5A-83EB-A98F-05972AE5F1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47488" y="7188403"/>
            <a:ext cx="5512303" cy="1402814"/>
          </a:xfrm>
          <a:prstGeom prst="rect">
            <a:avLst/>
          </a:prstGeom>
        </p:spPr>
      </p:pic>
      <p:sp>
        <p:nvSpPr>
          <p:cNvPr id="8" name="Oval 7">
            <a:extLst>
              <a:ext uri="{FF2B5EF4-FFF2-40B4-BE49-F238E27FC236}">
                <a16:creationId xmlns:a16="http://schemas.microsoft.com/office/drawing/2014/main" id="{F4343CE9-8995-AEBC-B46C-6E22B2F0F636}"/>
              </a:ext>
            </a:extLst>
          </p:cNvPr>
          <p:cNvSpPr/>
          <p:nvPr/>
        </p:nvSpPr>
        <p:spPr>
          <a:xfrm>
            <a:off x="864108" y="932688"/>
            <a:ext cx="2921508" cy="1477673"/>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97280" eaLnBrk="0" fontAlgn="base" hangingPunct="0">
              <a:spcBef>
                <a:spcPct val="0"/>
              </a:spcBef>
              <a:spcAft>
                <a:spcPct val="0"/>
              </a:spcAft>
              <a:defRPr/>
            </a:pPr>
            <a:r>
              <a:rPr lang="nb-NO" sz="8640" dirty="0">
                <a:solidFill>
                  <a:srgbClr val="FFFFFF"/>
                </a:solidFill>
                <a:latin typeface="Verdana"/>
              </a:rPr>
              <a:t>L1</a:t>
            </a:r>
          </a:p>
        </p:txBody>
      </p:sp>
      <p:sp>
        <p:nvSpPr>
          <p:cNvPr id="9" name="Oval 8">
            <a:extLst>
              <a:ext uri="{FF2B5EF4-FFF2-40B4-BE49-F238E27FC236}">
                <a16:creationId xmlns:a16="http://schemas.microsoft.com/office/drawing/2014/main" id="{533472C9-3F7B-C3B3-4D7F-1A0B37B7558B}"/>
              </a:ext>
            </a:extLst>
          </p:cNvPr>
          <p:cNvSpPr/>
          <p:nvPr/>
        </p:nvSpPr>
        <p:spPr>
          <a:xfrm>
            <a:off x="3474720" y="3362130"/>
            <a:ext cx="2921508" cy="1477673"/>
          </a:xfrm>
          <a:prstGeom prst="ellipse">
            <a:avLst/>
          </a:prstGeom>
          <a:solidFill>
            <a:srgbClr val="8E5677"/>
          </a:solidFill>
          <a:ln>
            <a:solidFill>
              <a:srgbClr val="A12F89"/>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97280" eaLnBrk="0" fontAlgn="base" hangingPunct="0">
              <a:spcBef>
                <a:spcPct val="0"/>
              </a:spcBef>
              <a:spcAft>
                <a:spcPct val="0"/>
              </a:spcAft>
              <a:defRPr/>
            </a:pPr>
            <a:r>
              <a:rPr lang="nb-NO" sz="8640" dirty="0">
                <a:solidFill>
                  <a:srgbClr val="FFFFFF"/>
                </a:solidFill>
                <a:latin typeface="Verdana"/>
              </a:rPr>
              <a:t>L2</a:t>
            </a:r>
          </a:p>
        </p:txBody>
      </p:sp>
      <p:sp>
        <p:nvSpPr>
          <p:cNvPr id="10" name="Oval 9">
            <a:extLst>
              <a:ext uri="{FF2B5EF4-FFF2-40B4-BE49-F238E27FC236}">
                <a16:creationId xmlns:a16="http://schemas.microsoft.com/office/drawing/2014/main" id="{938CCD3E-FAC7-88FA-8E7A-AA2C8DC7865A}"/>
              </a:ext>
            </a:extLst>
          </p:cNvPr>
          <p:cNvSpPr/>
          <p:nvPr/>
        </p:nvSpPr>
        <p:spPr>
          <a:xfrm>
            <a:off x="6519672" y="5924992"/>
            <a:ext cx="2921508" cy="1477673"/>
          </a:xfrm>
          <a:prstGeom prst="ellipse">
            <a:avLst/>
          </a:prstGeom>
          <a:solidFill>
            <a:schemeClr val="bg1">
              <a:lumMod val="6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97280" eaLnBrk="0" fontAlgn="base" hangingPunct="0">
              <a:spcBef>
                <a:spcPct val="0"/>
              </a:spcBef>
              <a:spcAft>
                <a:spcPct val="0"/>
              </a:spcAft>
              <a:defRPr/>
            </a:pPr>
            <a:r>
              <a:rPr lang="nb-NO" sz="8640" dirty="0">
                <a:solidFill>
                  <a:srgbClr val="FFFFFF"/>
                </a:solidFill>
                <a:latin typeface="Verdana"/>
              </a:rPr>
              <a:t>L3</a:t>
            </a:r>
          </a:p>
        </p:txBody>
      </p:sp>
    </p:spTree>
    <p:extLst>
      <p:ext uri="{BB962C8B-B14F-4D97-AF65-F5344CB8AC3E}">
        <p14:creationId xmlns:p14="http://schemas.microsoft.com/office/powerpoint/2010/main" val="210113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4.xml><?xml version="1.0" encoding="utf-8"?>
<p:sld xmlns:a14="http://schemas.microsoft.com/office/drawing/2010/main"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2"/>
          <p:cNvSpPr txBox="1">
            <a:spLocks/>
          </p:cNvSpPr>
          <p:nvPr/>
        </p:nvSpPr>
        <p:spPr>
          <a:xfrm>
            <a:off x="387854" y="344744"/>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nb-NO" sz="3360" dirty="0">
                <a:solidFill>
                  <a:srgbClr val="000000"/>
                </a:solidFill>
                <a:latin typeface="Arial" charset="0"/>
                <a:ea typeface="Arial" charset="0"/>
                <a:cs typeface="Arial" charset="0"/>
              </a:rPr>
              <a:t>Qual </a:t>
            </a:r>
            <a:r>
              <a:rPr lang="nb-NO" sz="3360" dirty="0">
                <a:solidFill>
                  <a:srgbClr val="000000"/>
                </a:solidFill>
                <a:latin typeface="Arial" charset="0"/>
                <a:ea typeface="Arial" charset="0"/>
                <a:cs typeface="Arial" charset="0"/>
              </a:rPr>
              <a:t>è il</a:t>
            </a:r>
            <a:r>
              <a:rPr lang="nb-NO" sz="3360" dirty="0" err="1">
                <a:solidFill>
                  <a:srgbClr val="000000"/>
                </a:solidFill>
                <a:latin typeface="Arial" charset="0"/>
                <a:ea typeface="Arial" charset="0"/>
                <a:cs typeface="Arial" charset="0"/>
              </a:rPr>
              <a:t> livello </a:t>
            </a:r>
            <a:r>
              <a:rPr lang="nb-NO" sz="3360" dirty="0" err="1">
                <a:solidFill>
                  <a:srgbClr val="000000"/>
                </a:solidFill>
                <a:latin typeface="Arial" charset="0"/>
                <a:ea typeface="Arial" charset="0"/>
                <a:cs typeface="Arial" charset="0"/>
              </a:rPr>
              <a:t>di qualità/affidabilità </a:t>
            </a:r>
            <a:r>
              <a:rPr lang="nb-NO" sz="3360" dirty="0">
                <a:solidFill>
                  <a:srgbClr val="000000"/>
                </a:solidFill>
                <a:latin typeface="Arial" charset="0"/>
                <a:ea typeface="Arial" charset="0"/>
                <a:cs typeface="Arial" charset="0"/>
              </a:rPr>
              <a:t>delle </a:t>
            </a:r>
            <a:r>
              <a:rPr lang="nb-NO" sz="3360" dirty="0" err="1">
                <a:solidFill>
                  <a:srgbClr val="000000"/>
                </a:solidFill>
                <a:latin typeface="Arial" charset="0"/>
                <a:ea typeface="Arial" charset="0"/>
                <a:cs typeface="Arial" charset="0"/>
              </a:rPr>
              <a:t>vostre </a:t>
            </a:r>
            <a:r>
              <a:rPr lang="nb-NO" sz="3360" dirty="0" err="1">
                <a:solidFill>
                  <a:srgbClr val="000000"/>
                </a:solidFill>
                <a:latin typeface="Arial" charset="0"/>
                <a:ea typeface="Arial" charset="0"/>
                <a:cs typeface="Arial" charset="0"/>
              </a:rPr>
              <a:t>informazioni </a:t>
            </a:r>
            <a:r>
              <a:rPr lang="nb-NO" sz="3360" dirty="0" err="1">
                <a:solidFill>
                  <a:srgbClr val="000000"/>
                </a:solidFill>
                <a:latin typeface="Arial" charset="0"/>
                <a:ea typeface="Arial" charset="0"/>
                <a:cs typeface="Arial" charset="0"/>
              </a:rPr>
              <a:t>sulle minacce</a:t>
            </a:r>
            <a:r>
              <a:rPr lang="nb-NO" sz="3360" dirty="0">
                <a:solidFill>
                  <a:srgbClr val="000000"/>
                </a:solidFill>
                <a:latin typeface="Arial" charset="0"/>
                <a:ea typeface="Arial" charset="0"/>
                <a:cs typeface="Arial" charset="0"/>
              </a:rPr>
              <a:t>?</a:t>
            </a:r>
            <a:endParaRPr lang="en-US" sz="3360" dirty="0">
              <a:solidFill>
                <a:srgbClr val="000000"/>
              </a:solidFill>
              <a:latin typeface="Arial" charset="0"/>
              <a:ea typeface="Arial" charset="0"/>
              <a:cs typeface="Arial" charset="0"/>
            </a:endParaRPr>
          </a:p>
        </p:txBody>
      </p:sp>
      <p:pic>
        <p:nvPicPr>
          <p:cNvPr id="5" name="Bild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7854" y="971363"/>
            <a:ext cx="9692640" cy="762000"/>
          </a:xfrm>
          <a:prstGeom prst="rect">
            <a:avLst/>
          </a:prstGeom>
        </p:spPr>
      </p:pic>
      <p:pic>
        <p:nvPicPr>
          <p:cNvPr id="6" name="Bild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6894" y="2705724"/>
            <a:ext cx="9753600" cy="731520"/>
          </a:xfrm>
          <a:prstGeom prst="rect">
            <a:avLst/>
          </a:prstGeom>
        </p:spPr>
      </p:pic>
      <p:sp>
        <p:nvSpPr>
          <p:cNvPr id="7" name="Plassholder for innhold 2"/>
          <p:cNvSpPr txBox="1">
            <a:spLocks/>
          </p:cNvSpPr>
          <p:nvPr/>
        </p:nvSpPr>
        <p:spPr>
          <a:xfrm>
            <a:off x="387854" y="1881234"/>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nb-NO" sz="3360" dirty="0">
                <a:solidFill>
                  <a:srgbClr val="000000"/>
                </a:solidFill>
                <a:latin typeface="Arial" charset="0"/>
                <a:ea typeface="Arial" charset="0"/>
                <a:cs typeface="Arial" charset="0"/>
              </a:rPr>
              <a:t>Quanto </a:t>
            </a:r>
            <a:r>
              <a:rPr lang="nb-NO" sz="3360" dirty="0">
                <a:solidFill>
                  <a:srgbClr val="000000"/>
                </a:solidFill>
                <a:latin typeface="Arial" charset="0"/>
                <a:ea typeface="Arial" charset="0"/>
                <a:cs typeface="Arial" charset="0"/>
              </a:rPr>
              <a:t>è </a:t>
            </a:r>
            <a:r>
              <a:rPr lang="nb-NO" sz="3360" dirty="0" err="1">
                <a:solidFill>
                  <a:srgbClr val="000000"/>
                </a:solidFill>
                <a:latin typeface="Arial" charset="0"/>
                <a:ea typeface="Arial" charset="0"/>
                <a:cs typeface="Arial" charset="0"/>
              </a:rPr>
              <a:t>urgente </a:t>
            </a:r>
            <a:r>
              <a:rPr lang="nb-NO" sz="3360" dirty="0">
                <a:solidFill>
                  <a:srgbClr val="000000"/>
                </a:solidFill>
                <a:latin typeface="Arial" charset="0"/>
                <a:ea typeface="Arial" charset="0"/>
                <a:cs typeface="Arial" charset="0"/>
              </a:rPr>
              <a:t>intervenire?</a:t>
            </a:r>
            <a:endParaRPr lang="en-US" sz="3360" dirty="0">
              <a:solidFill>
                <a:srgbClr val="000000"/>
              </a:solidFill>
              <a:latin typeface="Arial" charset="0"/>
              <a:ea typeface="Arial" charset="0"/>
              <a:cs typeface="Arial" charset="0"/>
            </a:endParaRPr>
          </a:p>
        </p:txBody>
      </p:sp>
      <p:sp>
        <p:nvSpPr>
          <p:cNvPr id="8" name="Plassholder for innhold 2"/>
          <p:cNvSpPr txBox="1">
            <a:spLocks/>
          </p:cNvSpPr>
          <p:nvPr/>
        </p:nvSpPr>
        <p:spPr>
          <a:xfrm>
            <a:off x="326894" y="3635115"/>
            <a:ext cx="12618720" cy="626620"/>
          </a:xfrm>
          <a:prstGeom prst="rect">
            <a:avLst/>
          </a:prstGeom>
        </p:spPr>
        <p:txBody>
          <a:bodyPr vert="horz" lIns="109728" tIns="54864" rIns="109728" bIns="54864"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defTabSz="1097280" fontAlgn="base">
              <a:spcBef>
                <a:spcPts val="1200"/>
              </a:spcBef>
              <a:spcAft>
                <a:spcPct val="0"/>
              </a:spcAft>
              <a:buNone/>
              <a:defRPr/>
            </a:pPr>
            <a:r>
              <a:rPr lang="nb-NO" sz="3360" dirty="0">
                <a:solidFill>
                  <a:srgbClr val="000000"/>
                </a:solidFill>
                <a:latin typeface="Arial" charset="0"/>
                <a:ea typeface="Arial" charset="0"/>
                <a:cs typeface="Arial" charset="0"/>
              </a:rPr>
              <a:t>Quanto </a:t>
            </a:r>
            <a:r>
              <a:rPr lang="nb-NO" sz="3360" dirty="0" err="1">
                <a:solidFill>
                  <a:srgbClr val="000000"/>
                </a:solidFill>
                <a:latin typeface="Arial" charset="0"/>
                <a:ea typeface="Arial" charset="0"/>
                <a:cs typeface="Arial" charset="0"/>
              </a:rPr>
              <a:t>sei </a:t>
            </a:r>
            <a:r>
              <a:rPr lang="nb-NO" sz="3360" dirty="0" err="1">
                <a:solidFill>
                  <a:srgbClr val="000000"/>
                </a:solidFill>
                <a:latin typeface="Arial" charset="0"/>
                <a:ea typeface="Arial" charset="0"/>
                <a:cs typeface="Arial" charset="0"/>
              </a:rPr>
              <a:t>sicuro </a:t>
            </a:r>
            <a:r>
              <a:rPr lang="nb-NO" sz="3360" dirty="0" err="1">
                <a:solidFill>
                  <a:srgbClr val="000000"/>
                </a:solidFill>
                <a:latin typeface="Arial" charset="0"/>
                <a:ea typeface="Arial" charset="0"/>
                <a:cs typeface="Arial" charset="0"/>
              </a:rPr>
              <a:t>delle </a:t>
            </a:r>
            <a:r>
              <a:rPr lang="nb-NO" sz="3360" dirty="0" err="1">
                <a:solidFill>
                  <a:srgbClr val="000000"/>
                </a:solidFill>
                <a:latin typeface="Arial" charset="0"/>
                <a:ea typeface="Arial" charset="0"/>
                <a:cs typeface="Arial" charset="0"/>
              </a:rPr>
              <a:t>descrizioni </a:t>
            </a:r>
            <a:r>
              <a:rPr lang="nb-NO" sz="3360" dirty="0" err="1">
                <a:solidFill>
                  <a:srgbClr val="000000"/>
                </a:solidFill>
                <a:latin typeface="Arial" charset="0"/>
                <a:ea typeface="Arial" charset="0"/>
                <a:cs typeface="Arial" charset="0"/>
              </a:rPr>
              <a:t>sopra riportate </a:t>
            </a:r>
            <a:r>
              <a:rPr lang="en-US" sz="3360" dirty="0">
                <a:solidFill>
                  <a:srgbClr val="000000"/>
                </a:solidFill>
                <a:latin typeface="Arial" charset="0"/>
                <a:ea typeface="Arial" charset="0"/>
                <a:cs typeface="Arial" charset="0"/>
              </a:rPr>
              <a:t>(0-100%)</a:t>
            </a:r>
            <a:r>
              <a:rPr lang="nb-NO" sz="3360" dirty="0">
                <a:solidFill>
                  <a:srgbClr val="000000"/>
                </a:solidFill>
                <a:latin typeface="Arial" charset="0"/>
                <a:ea typeface="Arial" charset="0"/>
                <a:cs typeface="Arial" charset="0"/>
              </a:rPr>
              <a:t>?</a:t>
            </a:r>
            <a:endParaRPr lang="en-US" sz="3360" dirty="0">
              <a:solidFill>
                <a:srgbClr val="000000"/>
              </a:solidFill>
              <a:latin typeface="Arial" charset="0"/>
              <a:ea typeface="Arial" charset="0"/>
              <a:cs typeface="Arial" charset="0"/>
            </a:endParaRPr>
          </a:p>
        </p:txBody>
      </p:sp>
      <p:pic>
        <p:nvPicPr>
          <p:cNvPr id="9" name="Bild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7854" y="4459604"/>
            <a:ext cx="6659880" cy="533400"/>
          </a:xfrm>
          <a:prstGeom prst="rect">
            <a:avLst/>
          </a:prstGeom>
        </p:spPr>
      </p:pic>
      <p:pic>
        <p:nvPicPr>
          <p:cNvPr id="2" name="Picture 1" descr="page8image31863184">
            <a:extLst>
              <a:ext uri="{FF2B5EF4-FFF2-40B4-BE49-F238E27FC236}">
                <a16:creationId xmlns:a16="http://schemas.microsoft.com/office/drawing/2014/main" id="{35E6AA32-C626-2ED5-E266-66EDEB33AE0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776818" y="4667972"/>
            <a:ext cx="3465728" cy="345169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11FF2EF2-46A0-116E-10B6-295674073C18}"/>
              </a:ext>
            </a:extLst>
          </p:cNvPr>
          <p:cNvSpPr/>
          <p:nvPr/>
        </p:nvSpPr>
        <p:spPr>
          <a:xfrm>
            <a:off x="11317660" y="6008915"/>
            <a:ext cx="2403565" cy="21107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defRPr/>
            </a:pPr>
            <a:endParaRPr lang="nb-NO" sz="2160">
              <a:solidFill>
                <a:srgbClr val="FFFFFF"/>
              </a:solidFill>
              <a:latin typeface="Verdana"/>
            </a:endParaRPr>
          </a:p>
        </p:txBody>
      </p:sp>
    </p:spTree>
    <p:extLst>
      <p:ext uri="{BB962C8B-B14F-4D97-AF65-F5344CB8AC3E}">
        <p14:creationId xmlns:p14="http://schemas.microsoft.com/office/powerpoint/2010/main" val="364709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C4E08-04B3-D55C-F825-33237F94B10E}"/>
              </a:ext>
            </a:extLst>
          </p:cNvPr>
          <p:cNvSpPr>
            <a:spLocks noGrp="1"/>
          </p:cNvSpPr>
          <p:nvPr>
            <p:ph type="title"/>
          </p:nvPr>
        </p:nvSpPr>
        <p:spPr/>
        <p:txBody>
          <a:bodyPr/>
          <a:lstStyle/>
          <a:p>
            <a:r>
              <a:rPr lang="nb-NO" dirty="0"/>
              <a:t>Perché?</a:t>
            </a:r>
            <a:endParaRPr lang="en-GB" dirty="0"/>
          </a:p>
        </p:txBody>
      </p:sp>
      <p:sp>
        <p:nvSpPr>
          <p:cNvPr id="3" name="Content Placeholder 2">
            <a:extLst>
              <a:ext uri="{FF2B5EF4-FFF2-40B4-BE49-F238E27FC236}">
                <a16:creationId xmlns:a16="http://schemas.microsoft.com/office/drawing/2014/main" id="{45663003-2380-D22E-4081-D32ADE0747D3}"/>
              </a:ext>
            </a:extLst>
          </p:cNvPr>
          <p:cNvSpPr>
            <a:spLocks noGrp="1"/>
          </p:cNvSpPr>
          <p:nvPr>
            <p:ph idx="1"/>
          </p:nvPr>
        </p:nvSpPr>
        <p:spPr/>
        <p:txBody>
          <a:bodyPr>
            <a:normAutofit fontScale="92500" lnSpcReduction="10000"/>
          </a:bodyPr>
          <a:lstStyle/>
          <a:p>
            <a:r>
              <a:rPr lang="nb-NO" dirty="0"/>
              <a:t>Livello 1</a:t>
            </a:r>
          </a:p>
          <a:p>
            <a:pPr lvl="1"/>
            <a:r>
              <a:rPr lang="nb-NO" dirty="0"/>
              <a:t>Tra CO</a:t>
            </a:r>
          </a:p>
          <a:p>
            <a:pPr lvl="1"/>
            <a:r>
              <a:rPr lang="nb-NO" dirty="0"/>
              <a:t>Tra CO + CISO</a:t>
            </a:r>
          </a:p>
          <a:p>
            <a:pPr lvl="1"/>
            <a:r>
              <a:rPr lang="nb-NO" dirty="0"/>
              <a:t>Tra CO/CISO+DM</a:t>
            </a:r>
          </a:p>
          <a:p>
            <a:r>
              <a:rPr lang="nb-NO" dirty="0"/>
              <a:t>Livello 2</a:t>
            </a:r>
          </a:p>
          <a:p>
            <a:pPr lvl="1"/>
            <a:r>
              <a:rPr lang="nb-NO" dirty="0"/>
              <a:t>Tra CO</a:t>
            </a:r>
          </a:p>
          <a:p>
            <a:pPr lvl="1"/>
            <a:r>
              <a:rPr lang="nb-NO" dirty="0"/>
              <a:t>Tra CO + CISO</a:t>
            </a:r>
          </a:p>
          <a:p>
            <a:pPr lvl="1"/>
            <a:r>
              <a:rPr lang="nb-NO" dirty="0"/>
              <a:t>Tra CO/CISO+DM</a:t>
            </a:r>
          </a:p>
          <a:p>
            <a:r>
              <a:rPr lang="nb-NO" dirty="0"/>
              <a:t>Livello 3</a:t>
            </a:r>
          </a:p>
          <a:p>
            <a:pPr lvl="1"/>
            <a:r>
              <a:rPr lang="nb-NO" dirty="0"/>
              <a:t>Tra CO</a:t>
            </a:r>
          </a:p>
          <a:p>
            <a:pPr lvl="1"/>
            <a:r>
              <a:rPr lang="nb-NO" dirty="0"/>
              <a:t>Tra CO + CISO</a:t>
            </a:r>
          </a:p>
          <a:p>
            <a:pPr lvl="1"/>
            <a:r>
              <a:rPr lang="nb-NO" dirty="0"/>
              <a:t>Tra CO/CISO+DM</a:t>
            </a:r>
          </a:p>
        </p:txBody>
      </p:sp>
      <p:pic>
        <p:nvPicPr>
          <p:cNvPr id="4" name="Picture 3">
            <a:extLst>
              <a:ext uri="{FF2B5EF4-FFF2-40B4-BE49-F238E27FC236}">
                <a16:creationId xmlns:a16="http://schemas.microsoft.com/office/drawing/2014/main" id="{37F0EFB1-5287-543A-8890-FF4BF34640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9496" y="438151"/>
            <a:ext cx="8255065" cy="6707240"/>
          </a:xfrm>
          <a:prstGeom prst="rect">
            <a:avLst/>
          </a:prstGeom>
          <a:effectLst/>
        </p:spPr>
      </p:pic>
      <p:sp>
        <p:nvSpPr>
          <p:cNvPr id="5" name="Oval 4">
            <a:extLst>
              <a:ext uri="{FF2B5EF4-FFF2-40B4-BE49-F238E27FC236}">
                <a16:creationId xmlns:a16="http://schemas.microsoft.com/office/drawing/2014/main" id="{D9D47767-83ED-DA42-F287-E2B01E51184F}"/>
              </a:ext>
            </a:extLst>
          </p:cNvPr>
          <p:cNvSpPr/>
          <p:nvPr/>
        </p:nvSpPr>
        <p:spPr>
          <a:xfrm>
            <a:off x="6701511" y="2258955"/>
            <a:ext cx="1590013" cy="17165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dirty="0">
              <a:solidFill>
                <a:srgbClr val="FFFFFF"/>
              </a:solidFill>
              <a:latin typeface="Verdana"/>
            </a:endParaRPr>
          </a:p>
        </p:txBody>
      </p:sp>
      <p:sp>
        <p:nvSpPr>
          <p:cNvPr id="6" name="Oval 5">
            <a:extLst>
              <a:ext uri="{FF2B5EF4-FFF2-40B4-BE49-F238E27FC236}">
                <a16:creationId xmlns:a16="http://schemas.microsoft.com/office/drawing/2014/main" id="{AB004264-F954-9B64-4601-ADCD554B9B03}"/>
              </a:ext>
            </a:extLst>
          </p:cNvPr>
          <p:cNvSpPr/>
          <p:nvPr/>
        </p:nvSpPr>
        <p:spPr>
          <a:xfrm>
            <a:off x="8162816" y="2236326"/>
            <a:ext cx="1590013" cy="17165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dirty="0">
              <a:solidFill>
                <a:srgbClr val="FFFFFF"/>
              </a:solidFill>
              <a:latin typeface="Verdana"/>
            </a:endParaRPr>
          </a:p>
        </p:txBody>
      </p:sp>
      <p:sp>
        <p:nvSpPr>
          <p:cNvPr id="7" name="Oval 6">
            <a:extLst>
              <a:ext uri="{FF2B5EF4-FFF2-40B4-BE49-F238E27FC236}">
                <a16:creationId xmlns:a16="http://schemas.microsoft.com/office/drawing/2014/main" id="{7170F9AC-90F0-4E32-8F1D-01174F56176A}"/>
              </a:ext>
            </a:extLst>
          </p:cNvPr>
          <p:cNvSpPr/>
          <p:nvPr/>
        </p:nvSpPr>
        <p:spPr>
          <a:xfrm>
            <a:off x="9688185" y="2213696"/>
            <a:ext cx="1590013" cy="1716550"/>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1097280" eaLnBrk="0" fontAlgn="base" hangingPunct="0">
              <a:spcBef>
                <a:spcPct val="0"/>
              </a:spcBef>
              <a:spcAft>
                <a:spcPct val="0"/>
              </a:spcAft>
              <a:defRPr/>
            </a:pPr>
            <a:endParaRPr lang="en-GB" sz="2160" dirty="0">
              <a:solidFill>
                <a:srgbClr val="FFFFFF"/>
              </a:solidFill>
              <a:latin typeface="Verdana"/>
            </a:endParaRPr>
          </a:p>
        </p:txBody>
      </p:sp>
    </p:spTree>
    <p:extLst>
      <p:ext uri="{BB962C8B-B14F-4D97-AF65-F5344CB8AC3E}">
        <p14:creationId xmlns:p14="http://schemas.microsoft.com/office/powerpoint/2010/main" val="118899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7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B6186-C942-1010-1168-076FE7FB0145}"/>
              </a:ext>
            </a:extLst>
          </p:cNvPr>
          <p:cNvSpPr>
            <a:spLocks noGrp="1"/>
          </p:cNvSpPr>
          <p:nvPr>
            <p:ph type="title"/>
          </p:nvPr>
        </p:nvSpPr>
        <p:spPr>
          <a:xfrm>
            <a:off x="1364442" y="731517"/>
            <a:ext cx="11270905" cy="1597009"/>
          </a:xfrm>
        </p:spPr>
        <p:txBody>
          <a:bodyPr>
            <a:normAutofit/>
          </a:bodyPr>
          <a:lstStyle/>
          <a:p>
            <a:r>
              <a:rPr lang="nb-NO" dirty="0"/>
              <a:t>Parli</a:t>
            </a:r>
            <a:r>
              <a:rPr lang="nb-NO" dirty="0" err="1"/>
              <a:t>amone</a:t>
            </a:r>
          </a:p>
        </p:txBody>
      </p:sp>
      <p:sp>
        <p:nvSpPr>
          <p:cNvPr id="3" name="Content Placeholder 2">
            <a:extLst>
              <a:ext uri="{FF2B5EF4-FFF2-40B4-BE49-F238E27FC236}">
                <a16:creationId xmlns:a16="http://schemas.microsoft.com/office/drawing/2014/main" id="{465473AD-3C37-558D-C21A-D066819F9B71}"/>
              </a:ext>
            </a:extLst>
          </p:cNvPr>
          <p:cNvSpPr>
            <a:spLocks noGrp="1"/>
          </p:cNvSpPr>
          <p:nvPr>
            <p:ph idx="1"/>
          </p:nvPr>
        </p:nvSpPr>
        <p:spPr>
          <a:xfrm>
            <a:off x="1364441" y="2638035"/>
            <a:ext cx="3960280" cy="4701328"/>
          </a:xfrm>
        </p:spPr>
        <p:txBody>
          <a:bodyPr>
            <a:normAutofit/>
          </a:bodyPr>
          <a:lstStyle/>
          <a:p>
            <a:r>
              <a:rPr lang="nb-NO" sz="2400" dirty="0"/>
              <a:t>Come </a:t>
            </a:r>
            <a:r>
              <a:rPr lang="nb-NO" sz="2400" dirty="0" err="1"/>
              <a:t>sei </a:t>
            </a:r>
            <a:r>
              <a:rPr lang="nb-NO" sz="2400" dirty="0" err="1"/>
              <a:t>con </a:t>
            </a:r>
            <a:r>
              <a:rPr lang="nb-NO" sz="2400" dirty="0" err="1"/>
              <a:t>la comunicazione</a:t>
            </a:r>
            <a:r>
              <a:rPr lang="nb-NO" sz="2400" dirty="0"/>
              <a:t>?</a:t>
            </a:r>
          </a:p>
          <a:p>
            <a:r>
              <a:rPr lang="nb-NO" sz="2400" dirty="0"/>
              <a:t>Come </a:t>
            </a:r>
            <a:r>
              <a:rPr lang="nb-NO" sz="2400" dirty="0" err="1"/>
              <a:t>preferisci </a:t>
            </a:r>
            <a:r>
              <a:rPr lang="nb-NO" sz="2400" dirty="0"/>
              <a:t>che </a:t>
            </a:r>
            <a:r>
              <a:rPr lang="nb-NO" sz="2400" dirty="0"/>
              <a:t>ti</a:t>
            </a:r>
            <a:r>
              <a:rPr lang="nb-NO" sz="2400" dirty="0"/>
              <a:t> </a:t>
            </a:r>
            <a:r>
              <a:rPr lang="nb-NO" sz="2400" dirty="0" err="1"/>
              <a:t>si parli</a:t>
            </a:r>
            <a:r>
              <a:rPr lang="nb-NO" sz="2400" dirty="0"/>
              <a:t>?</a:t>
            </a:r>
          </a:p>
          <a:p>
            <a:pPr lvl="1"/>
            <a:r>
              <a:rPr lang="nb-NO" sz="2400" dirty="0"/>
              <a:t>Sotto </a:t>
            </a:r>
            <a:r>
              <a:rPr lang="nb-NO" sz="2400" dirty="0" err="1"/>
              <a:t>pressione</a:t>
            </a:r>
            <a:r>
              <a:rPr lang="nb-NO" sz="2400" dirty="0"/>
              <a:t>?</a:t>
            </a:r>
          </a:p>
          <a:p>
            <a:pPr lvl="1"/>
            <a:r>
              <a:rPr lang="nb-NO" sz="2400" dirty="0" err="1"/>
              <a:t>Con un attacco</a:t>
            </a:r>
            <a:r>
              <a:rPr lang="nb-NO" sz="2400" dirty="0"/>
              <a:t> CS</a:t>
            </a:r>
            <a:r>
              <a:rPr lang="nb-NO" sz="2400" dirty="0"/>
              <a:t>?</a:t>
            </a:r>
          </a:p>
          <a:p>
            <a:r>
              <a:rPr lang="nb-NO" sz="2400" dirty="0"/>
              <a:t>In che modo </a:t>
            </a:r>
            <a:r>
              <a:rPr lang="nb-NO" sz="2400" dirty="0" err="1"/>
              <a:t>differiscono</a:t>
            </a:r>
            <a:r>
              <a:rPr lang="nb-NO" sz="2400" dirty="0"/>
              <a:t> i SITREP</a:t>
            </a:r>
            <a:r>
              <a:rPr lang="nb-NO" sz="2400" dirty="0"/>
              <a:t>? </a:t>
            </a:r>
          </a:p>
          <a:p>
            <a:pPr lvl="1"/>
            <a:r>
              <a:rPr lang="nb-NO" sz="1920" dirty="0">
                <a:sym typeface="Wingdings" panose="05000000000000000000" pitchFamily="2" charset="2"/>
              </a:rPr>
              <a:t>COCO</a:t>
            </a:r>
          </a:p>
          <a:p>
            <a:pPr lvl="1"/>
            <a:r>
              <a:rPr lang="nb-NO" sz="1920" dirty="0">
                <a:sym typeface="Wingdings" panose="05000000000000000000" pitchFamily="2" charset="2"/>
              </a:rPr>
              <a:t>COCISO</a:t>
            </a:r>
          </a:p>
          <a:p>
            <a:pPr lvl="1"/>
            <a:r>
              <a:rPr lang="nb-NO" sz="1920" dirty="0">
                <a:sym typeface="Wingdings" panose="05000000000000000000" pitchFamily="2" charset="2"/>
              </a:rPr>
              <a:t>CISODM/Cliente</a:t>
            </a:r>
            <a:endParaRPr lang="nb-NO" sz="1920" dirty="0"/>
          </a:p>
        </p:txBody>
      </p:sp>
      <p:grpSp>
        <p:nvGrpSpPr>
          <p:cNvPr id="4" name="Gruppe 34">
            <a:extLst>
              <a:ext uri="{FF2B5EF4-FFF2-40B4-BE49-F238E27FC236}">
                <a16:creationId xmlns:a16="http://schemas.microsoft.com/office/drawing/2014/main" id="{02159A56-EC37-E982-1FD2-A0212BEDC7F8}"/>
              </a:ext>
            </a:extLst>
          </p:cNvPr>
          <p:cNvGrpSpPr/>
          <p:nvPr/>
        </p:nvGrpSpPr>
        <p:grpSpPr>
          <a:xfrm>
            <a:off x="11261314" y="3586463"/>
            <a:ext cx="2431940" cy="2958686"/>
            <a:chOff x="5219953" y="2388031"/>
            <a:chExt cx="1519963" cy="1849179"/>
          </a:xfrm>
        </p:grpSpPr>
        <p:pic>
          <p:nvPicPr>
            <p:cNvPr id="5" name="Bilde 32">
              <a:extLst>
                <a:ext uri="{FF2B5EF4-FFF2-40B4-BE49-F238E27FC236}">
                  <a16:creationId xmlns:a16="http://schemas.microsoft.com/office/drawing/2014/main" id="{C4EAACA4-3F23-E65A-D21A-23796287BA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219953" y="3950199"/>
              <a:ext cx="1005234" cy="287011"/>
            </a:xfrm>
            <a:prstGeom prst="rect">
              <a:avLst/>
            </a:prstGeom>
          </p:spPr>
        </p:pic>
        <p:pic>
          <p:nvPicPr>
            <p:cNvPr id="7" name="Bilde 33">
              <a:extLst>
                <a:ext uri="{FF2B5EF4-FFF2-40B4-BE49-F238E27FC236}">
                  <a16:creationId xmlns:a16="http://schemas.microsoft.com/office/drawing/2014/main" id="{877D3A38-A1FF-4965-F20D-D8F9AC1CE2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13732" y="2388031"/>
              <a:ext cx="1326184" cy="1849179"/>
            </a:xfrm>
            <a:prstGeom prst="rect">
              <a:avLst/>
            </a:prstGeom>
          </p:spPr>
        </p:pic>
      </p:grpSp>
      <p:pic>
        <p:nvPicPr>
          <p:cNvPr id="8" name="Bilde 11">
            <a:extLst>
              <a:ext uri="{FF2B5EF4-FFF2-40B4-BE49-F238E27FC236}">
                <a16:creationId xmlns:a16="http://schemas.microsoft.com/office/drawing/2014/main" id="{8F877801-73AB-83EA-3056-D5376F5EDA3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30525" y="2492358"/>
            <a:ext cx="5399874" cy="1190425"/>
          </a:xfrm>
          <a:prstGeom prst="rect">
            <a:avLst/>
          </a:prstGeom>
        </p:spPr>
      </p:pic>
      <p:pic>
        <p:nvPicPr>
          <p:cNvPr id="9" name="Bilde 18">
            <a:extLst>
              <a:ext uri="{FF2B5EF4-FFF2-40B4-BE49-F238E27FC236}">
                <a16:creationId xmlns:a16="http://schemas.microsoft.com/office/drawing/2014/main" id="{2E28D3CC-1E57-F92A-583D-4C72F1123B5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21695" y="2492357"/>
            <a:ext cx="2766700" cy="4109078"/>
          </a:xfrm>
          <a:prstGeom prst="rect">
            <a:avLst/>
          </a:prstGeom>
        </p:spPr>
      </p:pic>
      <p:grpSp>
        <p:nvGrpSpPr>
          <p:cNvPr id="10" name="Gruppe 16">
            <a:extLst>
              <a:ext uri="{FF2B5EF4-FFF2-40B4-BE49-F238E27FC236}">
                <a16:creationId xmlns:a16="http://schemas.microsoft.com/office/drawing/2014/main" id="{984C5F73-1A81-6ED7-445F-4658A09C6E02}"/>
              </a:ext>
            </a:extLst>
          </p:cNvPr>
          <p:cNvGrpSpPr/>
          <p:nvPr/>
        </p:nvGrpSpPr>
        <p:grpSpPr>
          <a:xfrm>
            <a:off x="8288393" y="2492358"/>
            <a:ext cx="1469939" cy="4164638"/>
            <a:chOff x="3311835" y="1675093"/>
            <a:chExt cx="918712" cy="2602899"/>
          </a:xfrm>
        </p:grpSpPr>
        <p:pic>
          <p:nvPicPr>
            <p:cNvPr id="12" name="Bilde 19">
              <a:extLst>
                <a:ext uri="{FF2B5EF4-FFF2-40B4-BE49-F238E27FC236}">
                  <a16:creationId xmlns:a16="http://schemas.microsoft.com/office/drawing/2014/main" id="{F77A2417-2683-7C02-189D-FFABCD294C0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11835" y="1949364"/>
              <a:ext cx="918712" cy="2328628"/>
            </a:xfrm>
            <a:prstGeom prst="rect">
              <a:avLst/>
            </a:prstGeom>
          </p:spPr>
        </p:pic>
        <p:pic>
          <p:nvPicPr>
            <p:cNvPr id="14" name="Bilde 21">
              <a:extLst>
                <a:ext uri="{FF2B5EF4-FFF2-40B4-BE49-F238E27FC236}">
                  <a16:creationId xmlns:a16="http://schemas.microsoft.com/office/drawing/2014/main" id="{A0EC21FF-223A-7B1D-A94B-E88A8B42F27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11835" y="1675093"/>
              <a:ext cx="588833" cy="274271"/>
            </a:xfrm>
            <a:prstGeom prst="rect">
              <a:avLst/>
            </a:prstGeom>
          </p:spPr>
        </p:pic>
      </p:grpSp>
      <p:pic>
        <p:nvPicPr>
          <p:cNvPr id="16" name="Bilde 26">
            <a:extLst>
              <a:ext uri="{FF2B5EF4-FFF2-40B4-BE49-F238E27FC236}">
                <a16:creationId xmlns:a16="http://schemas.microsoft.com/office/drawing/2014/main" id="{9A268EAD-AD82-FEEC-86A1-87E9B9FE5B7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684466" y="3642751"/>
            <a:ext cx="945932" cy="2489778"/>
          </a:xfrm>
          <a:prstGeom prst="rect">
            <a:avLst/>
          </a:prstGeom>
        </p:spPr>
      </p:pic>
      <p:grpSp>
        <p:nvGrpSpPr>
          <p:cNvPr id="17" name="Gruppe 31">
            <a:extLst>
              <a:ext uri="{FF2B5EF4-FFF2-40B4-BE49-F238E27FC236}">
                <a16:creationId xmlns:a16="http://schemas.microsoft.com/office/drawing/2014/main" id="{1FFCECBF-E1F1-93C9-BC52-5B495C677B7B}"/>
              </a:ext>
            </a:extLst>
          </p:cNvPr>
          <p:cNvGrpSpPr/>
          <p:nvPr/>
        </p:nvGrpSpPr>
        <p:grpSpPr>
          <a:xfrm>
            <a:off x="9632369" y="3652437"/>
            <a:ext cx="1912475" cy="2622340"/>
            <a:chOff x="4218435" y="2388031"/>
            <a:chExt cx="1195297" cy="1638962"/>
          </a:xfrm>
        </p:grpSpPr>
        <p:pic>
          <p:nvPicPr>
            <p:cNvPr id="18" name="Bilde 27">
              <a:extLst>
                <a:ext uri="{FF2B5EF4-FFF2-40B4-BE49-F238E27FC236}">
                  <a16:creationId xmlns:a16="http://schemas.microsoft.com/office/drawing/2014/main" id="{86FAC496-0A8B-31DD-13ED-61CF65C930B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287385" y="2579698"/>
              <a:ext cx="1126347" cy="1447295"/>
            </a:xfrm>
            <a:prstGeom prst="rect">
              <a:avLst/>
            </a:prstGeom>
          </p:spPr>
        </p:pic>
        <p:pic>
          <p:nvPicPr>
            <p:cNvPr id="19" name="Bilde 28">
              <a:extLst>
                <a:ext uri="{FF2B5EF4-FFF2-40B4-BE49-F238E27FC236}">
                  <a16:creationId xmlns:a16="http://schemas.microsoft.com/office/drawing/2014/main" id="{9BA0DA02-24F7-BD64-D08F-32DB2099520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218435" y="2388031"/>
              <a:ext cx="777459" cy="191667"/>
            </a:xfrm>
            <a:prstGeom prst="rect">
              <a:avLst/>
            </a:prstGeom>
          </p:spPr>
        </p:pic>
      </p:grpSp>
      <p:cxnSp>
        <p:nvCxnSpPr>
          <p:cNvPr id="20" name="Connector: Curved 19">
            <a:extLst>
              <a:ext uri="{FF2B5EF4-FFF2-40B4-BE49-F238E27FC236}">
                <a16:creationId xmlns:a16="http://schemas.microsoft.com/office/drawing/2014/main" id="{920E0D2E-36FD-0101-D20D-E8D73A6BFC97}"/>
              </a:ext>
            </a:extLst>
          </p:cNvPr>
          <p:cNvCxnSpPr>
            <a:endCxn id="19" idx="2"/>
          </p:cNvCxnSpPr>
          <p:nvPr/>
        </p:nvCxnSpPr>
        <p:spPr>
          <a:xfrm>
            <a:off x="5993261" y="3586463"/>
            <a:ext cx="4261075" cy="372641"/>
          </a:xfrm>
          <a:prstGeom prst="curvedConnector4">
            <a:avLst>
              <a:gd name="adj1" fmla="val 27572"/>
              <a:gd name="adj2" fmla="val -396902"/>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CF4BDC32-39CC-2840-E3B6-826F94ACF6A7}"/>
              </a:ext>
            </a:extLst>
          </p:cNvPr>
          <p:cNvCxnSpPr>
            <a:cxnSpLocks/>
            <a:endCxn id="18" idx="3"/>
          </p:cNvCxnSpPr>
          <p:nvPr/>
        </p:nvCxnSpPr>
        <p:spPr>
          <a:xfrm>
            <a:off x="5993261" y="4842862"/>
            <a:ext cx="5551583" cy="274079"/>
          </a:xfrm>
          <a:prstGeom prst="curvedConnector5">
            <a:avLst>
              <a:gd name="adj1" fmla="val 33769"/>
              <a:gd name="adj2" fmla="val 697600"/>
              <a:gd name="adj3" fmla="val 94564"/>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64B4401-EDDD-C0C5-9AD5-5A297A83D0E1}"/>
              </a:ext>
            </a:extLst>
          </p:cNvPr>
          <p:cNvSpPr txBox="1"/>
          <p:nvPr/>
        </p:nvSpPr>
        <p:spPr>
          <a:xfrm>
            <a:off x="5948474" y="156649"/>
            <a:ext cx="7317485" cy="2456057"/>
          </a:xfrm>
          <a:prstGeom prst="rect">
            <a:avLst/>
          </a:prstGeom>
          <a:noFill/>
        </p:spPr>
        <p:txBody>
          <a:bodyPr wrap="square">
            <a:spAutoFit/>
          </a:bodyPr>
          <a:lstStyle/>
          <a:p>
            <a:pPr defTabSz="1097280" eaLnBrk="0" fontAlgn="base" hangingPunct="0">
              <a:spcBef>
                <a:spcPct val="0"/>
              </a:spcBef>
              <a:spcAft>
                <a:spcPct val="0"/>
              </a:spcAft>
              <a:defRPr/>
            </a:pPr>
            <a:r>
              <a:rPr lang="nb-NO" sz="1920" b="1" u="sng" dirty="0" err="1">
                <a:solidFill>
                  <a:prstClr val="black"/>
                </a:solidFill>
                <a:latin typeface="Helvetica Neue" charset="0"/>
                <a:ea typeface="Helvetica Neue" charset="0"/>
                <a:cs typeface="Helvetica Neue" charset="0"/>
              </a:rPr>
              <a:t>Comunicazione</a:t>
            </a:r>
            <a:r>
              <a:rPr lang="nb-NO" sz="1920" b="1" u="sng" dirty="0">
                <a:solidFill>
                  <a:prstClr val="black"/>
                </a:solidFill>
                <a:latin typeface="Helvetica Neue" charset="0"/>
                <a:ea typeface="Helvetica Neue" charset="0"/>
                <a:cs typeface="Helvetica Neue" charset="0"/>
              </a:rPr>
              <a:t> umana </a:t>
            </a:r>
            <a:r>
              <a:rPr lang="nb-NO" sz="1920" b="1" u="sng" dirty="0">
                <a:solidFill>
                  <a:prstClr val="black"/>
                </a:solidFill>
                <a:latin typeface="Helvetica Neue" charset="0"/>
                <a:ea typeface="Helvetica Neue" charset="0"/>
                <a:cs typeface="Helvetica Neue" charset="0"/>
              </a:rPr>
              <a:t>in </a:t>
            </a:r>
            <a:r>
              <a:rPr lang="nb-NO" sz="1920" b="1" u="sng" dirty="0" err="1">
                <a:solidFill>
                  <a:prstClr val="black"/>
                </a:solidFill>
                <a:latin typeface="Helvetica Neue" charset="0"/>
                <a:ea typeface="Helvetica Neue" charset="0"/>
                <a:cs typeface="Helvetica Neue" charset="0"/>
              </a:rPr>
              <a:t>situazioni </a:t>
            </a:r>
            <a:r>
              <a:rPr lang="nb-NO" sz="1920" b="1" u="sng" dirty="0" err="1">
                <a:solidFill>
                  <a:prstClr val="black"/>
                </a:solidFill>
                <a:latin typeface="Helvetica Neue" charset="0"/>
                <a:ea typeface="Helvetica Neue" charset="0"/>
                <a:cs typeface="Helvetica Neue" charset="0"/>
              </a:rPr>
              <a:t>di minaccia</a:t>
            </a:r>
            <a:r>
              <a:rPr lang="nb-NO" sz="1920" b="1" u="sng" dirty="0">
                <a:solidFill>
                  <a:prstClr val="black"/>
                </a:solidFill>
                <a:latin typeface="Helvetica Neue" charset="0"/>
                <a:ea typeface="Helvetica Neue" charset="0"/>
                <a:cs typeface="Helvetica Neue" charset="0"/>
              </a:rPr>
              <a:t> informatica </a:t>
            </a:r>
            <a:r>
              <a:rPr lang="nb-NO" sz="1920" b="1" u="sng" dirty="0">
                <a:solidFill>
                  <a:prstClr val="black"/>
                </a:solidFill>
                <a:latin typeface="Helvetica Neue" charset="0"/>
                <a:ea typeface="Helvetica Neue" charset="0"/>
                <a:cs typeface="Helvetica Neue" charset="0"/>
              </a:rPr>
              <a:t>(</a:t>
            </a:r>
            <a:r>
              <a:rPr lang="nb-NO" sz="1920" b="1" u="sng" dirty="0" err="1">
                <a:solidFill>
                  <a:prstClr val="black"/>
                </a:solidFill>
                <a:latin typeface="Helvetica Neue" charset="0"/>
                <a:ea typeface="Helvetica Neue" charset="0"/>
                <a:cs typeface="Helvetica Neue" charset="0"/>
              </a:rPr>
              <a:t>CTS</a:t>
            </a:r>
            <a:r>
              <a:rPr lang="nb-NO" sz="1920" b="1" u="sng" dirty="0">
                <a:solidFill>
                  <a:prstClr val="black"/>
                </a:solidFill>
                <a:latin typeface="Helvetica Neue" charset="0"/>
                <a:ea typeface="Helvetica Neue" charset="0"/>
                <a:cs typeface="Helvetica Neue" charset="0"/>
              </a:rPr>
              <a:t>)</a:t>
            </a:r>
          </a:p>
          <a:p>
            <a:pPr defTabSz="1097280">
              <a:defRPr/>
            </a:pPr>
            <a:r>
              <a:rPr lang="nb-NO" sz="1920" b="1" dirty="0" err="1">
                <a:solidFill>
                  <a:prstClr val="black"/>
                </a:solidFill>
                <a:latin typeface="Calibri" panose="020F0502020204030204"/>
              </a:rPr>
              <a:t>La comunicazione </a:t>
            </a:r>
            <a:r>
              <a:rPr lang="nb-NO" sz="1920" dirty="0" err="1">
                <a:solidFill>
                  <a:prstClr val="black"/>
                </a:solidFill>
                <a:latin typeface="Calibri" panose="020F0502020204030204"/>
              </a:rPr>
              <a:t>tra </a:t>
            </a:r>
            <a:r>
              <a:rPr lang="nb-NO" sz="1920" dirty="0" err="1">
                <a:solidFill>
                  <a:prstClr val="black"/>
                </a:solidFill>
                <a:latin typeface="Calibri" panose="020F0502020204030204"/>
              </a:rPr>
              <a:t>esseri umani </a:t>
            </a:r>
            <a:r>
              <a:rPr lang="nb-NO" sz="1920" dirty="0">
                <a:solidFill>
                  <a:prstClr val="black"/>
                </a:solidFill>
                <a:latin typeface="Calibri" panose="020F0502020204030204"/>
              </a:rPr>
              <a:t>al </a:t>
            </a:r>
            <a:r>
              <a:rPr lang="nb-NO" sz="1920" dirty="0" err="1">
                <a:solidFill>
                  <a:prstClr val="black"/>
                </a:solidFill>
                <a:latin typeface="Calibri" panose="020F0502020204030204"/>
              </a:rPr>
              <a:t>centro </a:t>
            </a:r>
            <a:r>
              <a:rPr lang="nb-NO" sz="1920" dirty="0">
                <a:solidFill>
                  <a:prstClr val="black"/>
                </a:solidFill>
                <a:latin typeface="Calibri" panose="020F0502020204030204"/>
              </a:rPr>
              <a:t>del </a:t>
            </a:r>
            <a:r>
              <a:rPr lang="nb-NO" sz="1920" dirty="0" err="1">
                <a:solidFill>
                  <a:prstClr val="black"/>
                </a:solidFill>
                <a:latin typeface="Calibri" panose="020F0502020204030204"/>
              </a:rPr>
              <a:t>processo decisionale </a:t>
            </a:r>
            <a:r>
              <a:rPr lang="nb-NO" sz="1920" dirty="0" err="1">
                <a:solidFill>
                  <a:prstClr val="black"/>
                </a:solidFill>
                <a:latin typeface="Calibri" panose="020F0502020204030204"/>
              </a:rPr>
              <a:t>nella difesa</a:t>
            </a:r>
            <a:r>
              <a:rPr lang="nb-NO" sz="1920" dirty="0">
                <a:solidFill>
                  <a:prstClr val="black"/>
                </a:solidFill>
                <a:latin typeface="Calibri" panose="020F0502020204030204"/>
              </a:rPr>
              <a:t> informatica</a:t>
            </a:r>
            <a:endParaRPr lang="nb-NO" sz="1920" dirty="0">
              <a:solidFill>
                <a:prstClr val="black"/>
              </a:solidFill>
              <a:latin typeface="Calibri" panose="020F0502020204030204"/>
            </a:endParaRPr>
          </a:p>
          <a:p>
            <a:pPr marL="457188" indent="-457188" defTabSz="1097280">
              <a:buFont typeface="Arial" charset="0"/>
              <a:buChar char="•"/>
              <a:defRPr/>
            </a:pPr>
            <a:endParaRPr lang="nb-NO" sz="1920" dirty="0">
              <a:solidFill>
                <a:prstClr val="black"/>
              </a:solidFill>
              <a:latin typeface="Calibri" panose="020F0502020204030204"/>
            </a:endParaRPr>
          </a:p>
          <a:p>
            <a:pPr defTabSz="1097280">
              <a:defRPr/>
            </a:pPr>
            <a:r>
              <a:rPr lang="nb-NO" sz="1920" dirty="0" err="1">
                <a:solidFill>
                  <a:prstClr val="black"/>
                </a:solidFill>
                <a:latin typeface="Calibri" panose="020F0502020204030204"/>
              </a:rPr>
              <a:t>La comunicazione </a:t>
            </a:r>
            <a:r>
              <a:rPr lang="nb-NO" sz="1920" dirty="0">
                <a:solidFill>
                  <a:prstClr val="black"/>
                </a:solidFill>
                <a:latin typeface="Calibri" panose="020F0502020204030204"/>
              </a:rPr>
              <a:t>nelle </a:t>
            </a:r>
            <a:r>
              <a:rPr lang="nb-NO" sz="1920" dirty="0" err="1">
                <a:solidFill>
                  <a:prstClr val="black"/>
                </a:solidFill>
                <a:latin typeface="Calibri" panose="020F0502020204030204"/>
              </a:rPr>
              <a:t>CTS </a:t>
            </a:r>
            <a:r>
              <a:rPr lang="nb-NO" sz="1920" dirty="0">
                <a:solidFill>
                  <a:prstClr val="black"/>
                </a:solidFill>
                <a:latin typeface="Calibri" panose="020F0502020204030204"/>
              </a:rPr>
              <a:t>è simile a un problema di progettazione software</a:t>
            </a:r>
            <a:br>
              <a:rPr lang="nb-NO" sz="1920" dirty="0">
                <a:solidFill>
                  <a:prstClr val="black"/>
                </a:solidFill>
                <a:latin typeface="Calibri" panose="020F0502020204030204"/>
              </a:rPr>
            </a:br>
            <a:endParaRPr lang="nb-NO" sz="1920" dirty="0">
              <a:solidFill>
                <a:prstClr val="black"/>
              </a:solidFill>
              <a:latin typeface="Calibri" panose="020F0502020204030204"/>
            </a:endParaRPr>
          </a:p>
          <a:p>
            <a:pPr defTabSz="1097280">
              <a:defRPr/>
            </a:pPr>
            <a:r>
              <a:rPr lang="nb-NO" sz="1920" dirty="0" err="1">
                <a:solidFill>
                  <a:prstClr val="black"/>
                </a:solidFill>
                <a:latin typeface="Calibri" panose="020F0502020204030204"/>
              </a:rPr>
              <a:t>La comunicazione </a:t>
            </a:r>
            <a:r>
              <a:rPr lang="nb-NO" sz="1920" dirty="0">
                <a:solidFill>
                  <a:prstClr val="black"/>
                </a:solidFill>
                <a:latin typeface="Calibri" panose="020F0502020204030204"/>
              </a:rPr>
              <a:t>deve essere </a:t>
            </a:r>
            <a:r>
              <a:rPr lang="nb-NO" sz="1920" dirty="0" err="1">
                <a:solidFill>
                  <a:prstClr val="black"/>
                </a:solidFill>
                <a:latin typeface="Calibri" panose="020F0502020204030204"/>
              </a:rPr>
              <a:t>sufficientemente </a:t>
            </a:r>
            <a:r>
              <a:rPr lang="nb-NO" sz="1920" dirty="0" err="1">
                <a:solidFill>
                  <a:prstClr val="black"/>
                </a:solidFill>
                <a:latin typeface="Calibri" panose="020F0502020204030204"/>
              </a:rPr>
              <a:t>modulare </a:t>
            </a:r>
            <a:r>
              <a:rPr lang="nb-NO" sz="1920" dirty="0">
                <a:solidFill>
                  <a:prstClr val="black"/>
                </a:solidFill>
                <a:latin typeface="Calibri" panose="020F0502020204030204"/>
              </a:rPr>
              <a:t>(</a:t>
            </a:r>
            <a:r>
              <a:rPr lang="nb-NO" sz="1920" dirty="0" err="1">
                <a:solidFill>
                  <a:prstClr val="black"/>
                </a:solidFill>
                <a:latin typeface="Calibri" panose="020F0502020204030204"/>
              </a:rPr>
              <a:t>priva di attriti</a:t>
            </a:r>
            <a:r>
              <a:rPr lang="nb-NO" sz="1920" dirty="0">
                <a:solidFill>
                  <a:prstClr val="black"/>
                </a:solidFill>
                <a:latin typeface="Calibri" panose="020F0502020204030204"/>
              </a:rPr>
              <a:t>) </a:t>
            </a:r>
            <a:r>
              <a:rPr lang="nb-NO" sz="1920" dirty="0">
                <a:solidFill>
                  <a:prstClr val="black"/>
                </a:solidFill>
                <a:latin typeface="Calibri" panose="020F0502020204030204"/>
              </a:rPr>
              <a:t>da essere </a:t>
            </a:r>
            <a:r>
              <a:rPr lang="nb-NO" sz="1920" dirty="0" err="1">
                <a:solidFill>
                  <a:prstClr val="black"/>
                </a:solidFill>
                <a:latin typeface="Calibri" panose="020F0502020204030204"/>
              </a:rPr>
              <a:t>utile </a:t>
            </a:r>
            <a:r>
              <a:rPr lang="nb-NO" sz="1920" dirty="0">
                <a:solidFill>
                  <a:prstClr val="black"/>
                </a:solidFill>
                <a:latin typeface="Calibri" panose="020F0502020204030204"/>
              </a:rPr>
              <a:t>per tutte le parti interessate</a:t>
            </a:r>
          </a:p>
        </p:txBody>
      </p:sp>
    </p:spTree>
    <p:extLst>
      <p:ext uri="{BB962C8B-B14F-4D97-AF65-F5344CB8AC3E}">
        <p14:creationId xmlns:p14="http://schemas.microsoft.com/office/powerpoint/2010/main" val="226340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2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down)">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Lst>
  </p:timing>
</p:sld>
</file>

<file path=ppt/slides/slide7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FBA1-CAD2-75CE-23E7-134AF7E416BE}"/>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BBBADD3A-7F9B-49BB-A361-1F8FD9AC15E7}"/>
              </a:ext>
            </a:extLst>
          </p:cNvPr>
          <p:cNvSpPr>
            <a:spLocks noGrp="1"/>
          </p:cNvSpPr>
          <p:nvPr>
            <p:ph sz="half" idx="1"/>
          </p:nvPr>
        </p:nvSpPr>
        <p:spPr/>
        <p:txBody>
          <a:bodyPr/>
          <a:lstStyle/>
          <a:p>
            <a:endParaRPr lang="nb-NO"/>
          </a:p>
        </p:txBody>
      </p:sp>
      <p:sp>
        <p:nvSpPr>
          <p:cNvPr id="4" name="Content Placeholder 3">
            <a:extLst>
              <a:ext uri="{FF2B5EF4-FFF2-40B4-BE49-F238E27FC236}">
                <a16:creationId xmlns:a16="http://schemas.microsoft.com/office/drawing/2014/main" id="{9E82DE8F-3F8E-4E1F-23FE-2A54208A4FDF}"/>
              </a:ext>
            </a:extLst>
          </p:cNvPr>
          <p:cNvSpPr>
            <a:spLocks noGrp="1"/>
          </p:cNvSpPr>
          <p:nvPr>
            <p:ph sz="half" idx="2"/>
          </p:nvPr>
        </p:nvSpPr>
        <p:spPr/>
        <p:txBody>
          <a:bodyPr/>
          <a:lstStyle/>
          <a:p>
            <a:endParaRPr lang="nb-NO"/>
          </a:p>
        </p:txBody>
      </p:sp>
      <p:pic>
        <p:nvPicPr>
          <p:cNvPr id="6" name="Picture 5">
            <a:extLst>
              <a:ext uri="{FF2B5EF4-FFF2-40B4-BE49-F238E27FC236}">
                <a16:creationId xmlns:a16="http://schemas.microsoft.com/office/drawing/2014/main" id="{5FA7315F-0B55-9F31-3517-FAF03BA2B4B8}"/>
              </a:ext>
            </a:extLst>
          </p:cNvPr>
          <p:cNvPicPr>
            <a:picLocks noChangeAspect="1"/>
          </p:cNvPicPr>
          <p:nvPr/>
        </p:nvPicPr>
        <p:blipFill>
          <a:blip r:embed="rId2"/>
          <a:stretch>
            <a:fillRect/>
          </a:stretch>
        </p:blipFill>
        <p:spPr>
          <a:xfrm>
            <a:off x="113295" y="79447"/>
            <a:ext cx="14403810" cy="8070707"/>
          </a:xfrm>
          <a:prstGeom prst="rect">
            <a:avLst/>
          </a:prstGeom>
        </p:spPr>
      </p:pic>
      <p:pic>
        <p:nvPicPr>
          <p:cNvPr id="8" name="Picture 7">
            <a:extLst>
              <a:ext uri="{FF2B5EF4-FFF2-40B4-BE49-F238E27FC236}">
                <a16:creationId xmlns:a16="http://schemas.microsoft.com/office/drawing/2014/main" id="{7283FECB-8E26-06B3-6BF6-CFCDA86FF3A3}"/>
              </a:ext>
            </a:extLst>
          </p:cNvPr>
          <p:cNvPicPr>
            <a:picLocks noChangeAspect="1"/>
          </p:cNvPicPr>
          <p:nvPr/>
        </p:nvPicPr>
        <p:blipFill>
          <a:blip r:embed="rId3"/>
          <a:stretch>
            <a:fillRect/>
          </a:stretch>
        </p:blipFill>
        <p:spPr>
          <a:xfrm>
            <a:off x="942086" y="119458"/>
            <a:ext cx="12746228" cy="7990685"/>
          </a:xfrm>
          <a:prstGeom prst="rect">
            <a:avLst/>
          </a:prstGeom>
        </p:spPr>
      </p:pic>
    </p:spTree>
    <p:extLst>
      <p:ext uri="{BB962C8B-B14F-4D97-AF65-F5344CB8AC3E}">
        <p14:creationId xmlns:p14="http://schemas.microsoft.com/office/powerpoint/2010/main" val="242250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7CF8-6C8B-5645-BE66-859BA2AE9A2F}"/>
              </a:ext>
            </a:extLst>
          </p:cNvPr>
          <p:cNvSpPr>
            <a:spLocks noGrp="1"/>
          </p:cNvSpPr>
          <p:nvPr>
            <p:ph type="title"/>
          </p:nvPr>
        </p:nvSpPr>
        <p:spPr>
          <a:xfrm>
            <a:off x="1005840" y="438151"/>
            <a:ext cx="12618720" cy="602569"/>
          </a:xfrm>
        </p:spPr>
        <p:txBody>
          <a:bodyPr>
            <a:normAutofit fontScale="90000"/>
          </a:bodyPr>
          <a:lstStyle/>
          <a:p>
            <a:r>
              <a:rPr lang="nb-NO" dirty="0" err="1"/>
              <a:t>Raman </a:t>
            </a:r>
            <a:r>
              <a:rPr lang="nb-NO" dirty="0"/>
              <a:t>&amp; Koka, 2015</a:t>
            </a:r>
          </a:p>
        </p:txBody>
      </p:sp>
      <p:sp>
        <p:nvSpPr>
          <p:cNvPr id="4" name="Content Placeholder 3">
            <a:extLst>
              <a:ext uri="{FF2B5EF4-FFF2-40B4-BE49-F238E27FC236}">
                <a16:creationId xmlns:a16="http://schemas.microsoft.com/office/drawing/2014/main" id="{E7462DE3-6FB5-F9B9-FF4E-4FE25B3CF027}"/>
              </a:ext>
            </a:extLst>
          </p:cNvPr>
          <p:cNvSpPr>
            <a:spLocks noGrp="1"/>
          </p:cNvSpPr>
          <p:nvPr>
            <p:ph sz="half" idx="1"/>
          </p:nvPr>
        </p:nvSpPr>
        <p:spPr/>
        <p:txBody>
          <a:bodyPr/>
          <a:lstStyle/>
          <a:p>
            <a:endParaRPr lang="nb-NO"/>
          </a:p>
        </p:txBody>
      </p:sp>
      <p:pic>
        <p:nvPicPr>
          <p:cNvPr id="6" name="Picture 5">
            <a:extLst>
              <a:ext uri="{FF2B5EF4-FFF2-40B4-BE49-F238E27FC236}">
                <a16:creationId xmlns:a16="http://schemas.microsoft.com/office/drawing/2014/main" id="{318DDF07-6A7F-861A-F063-338CC37EEB34}"/>
              </a:ext>
            </a:extLst>
          </p:cNvPr>
          <p:cNvPicPr>
            <a:picLocks noChangeAspect="1"/>
          </p:cNvPicPr>
          <p:nvPr/>
        </p:nvPicPr>
        <p:blipFill>
          <a:blip r:embed="rId3"/>
          <a:stretch>
            <a:fillRect/>
          </a:stretch>
        </p:blipFill>
        <p:spPr>
          <a:xfrm>
            <a:off x="1266866" y="2788735"/>
            <a:ext cx="13363535" cy="2652130"/>
          </a:xfrm>
          <a:prstGeom prst="rect">
            <a:avLst/>
          </a:prstGeom>
        </p:spPr>
      </p:pic>
      <p:pic>
        <p:nvPicPr>
          <p:cNvPr id="10" name="Picture 9">
            <a:extLst>
              <a:ext uri="{FF2B5EF4-FFF2-40B4-BE49-F238E27FC236}">
                <a16:creationId xmlns:a16="http://schemas.microsoft.com/office/drawing/2014/main" id="{051D5D05-33C9-FA60-E1CD-47500DD1338C}"/>
              </a:ext>
            </a:extLst>
          </p:cNvPr>
          <p:cNvPicPr>
            <a:picLocks noChangeAspect="1"/>
          </p:cNvPicPr>
          <p:nvPr/>
        </p:nvPicPr>
        <p:blipFill>
          <a:blip r:embed="rId4"/>
          <a:stretch>
            <a:fillRect/>
          </a:stretch>
        </p:blipFill>
        <p:spPr>
          <a:xfrm>
            <a:off x="398204" y="1938328"/>
            <a:ext cx="13968245" cy="4153048"/>
          </a:xfrm>
          <a:prstGeom prst="rect">
            <a:avLst/>
          </a:prstGeom>
        </p:spPr>
      </p:pic>
      <p:pic>
        <p:nvPicPr>
          <p:cNvPr id="12" name="Picture 11">
            <a:extLst>
              <a:ext uri="{FF2B5EF4-FFF2-40B4-BE49-F238E27FC236}">
                <a16:creationId xmlns:a16="http://schemas.microsoft.com/office/drawing/2014/main" id="{E03BD534-F050-35E3-6FF4-B7D0E32D9DC2}"/>
              </a:ext>
            </a:extLst>
          </p:cNvPr>
          <p:cNvPicPr>
            <a:picLocks noChangeAspect="1"/>
          </p:cNvPicPr>
          <p:nvPr/>
        </p:nvPicPr>
        <p:blipFill>
          <a:blip r:embed="rId5"/>
          <a:stretch>
            <a:fillRect/>
          </a:stretch>
        </p:blipFill>
        <p:spPr>
          <a:xfrm>
            <a:off x="398205" y="1040718"/>
            <a:ext cx="14142479" cy="6628930"/>
          </a:xfrm>
          <a:prstGeom prst="rect">
            <a:avLst/>
          </a:prstGeom>
        </p:spPr>
      </p:pic>
    </p:spTree>
    <p:extLst>
      <p:ext uri="{BB962C8B-B14F-4D97-AF65-F5344CB8AC3E}">
        <p14:creationId xmlns:p14="http://schemas.microsoft.com/office/powerpoint/2010/main" val="77749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F01E17-3A3F-E4F9-44DD-020A0B68B341}"/>
              </a:ext>
            </a:extLst>
          </p:cNvPr>
          <p:cNvSpPr>
            <a:spLocks noGrp="1"/>
          </p:cNvSpPr>
          <p:nvPr>
            <p:ph type="title"/>
          </p:nvPr>
        </p:nvSpPr>
        <p:spPr>
          <a:xfrm>
            <a:off x="2457352" y="5537882"/>
            <a:ext cx="9698352" cy="1132745"/>
          </a:xfrm>
        </p:spPr>
        <p:txBody>
          <a:bodyPr vert="horz" wrap="square" lIns="109728" tIns="54864" rIns="109728" bIns="54864" rtlCol="0" anchor="b" anchorCtr="0">
            <a:normAutofit/>
          </a:bodyPr>
          <a:lstStyle/>
          <a:p>
            <a:pPr algn="ctr"/>
            <a:r>
              <a:rPr lang="en-US" sz="4800"/>
              <a:t>Ora alcuni stereotipi</a:t>
            </a:r>
          </a:p>
        </p:txBody>
      </p:sp>
      <p:pic>
        <p:nvPicPr>
          <p:cNvPr id="7" name="Online Media 6" title="The IT crowd - Truest moment about tech support">
            <a:hlinkClick r:id="" action="ppaction://media"/>
            <a:extLst>
              <a:ext uri="{FF2B5EF4-FFF2-40B4-BE49-F238E27FC236}">
                <a16:creationId xmlns:a16="http://schemas.microsoft.com/office/drawing/2014/main" id="{0EA6AB1B-AC28-D005-B60E-E5C9562AE736}"/>
              </a:ext>
            </a:extLst>
          </p:cNvPr>
          <p:cNvPicPr>
            <a:picLocks noGrp="1" noRot="1" noChangeAspect="1"/>
          </p:cNvPicPr>
          <p:nvPr>
            <p:ph idx="1"/>
            <a:videoFile r:link="rId1"/>
          </p:nvPr>
        </p:nvPicPr>
        <p:blipFill>
          <a:blip r:embed="rId3"/>
          <a:stretch>
            <a:fillRect/>
          </a:stretch>
        </p:blipFill>
        <p:spPr>
          <a:xfrm>
            <a:off x="72390" y="76201"/>
            <a:ext cx="14257020" cy="8020050"/>
          </a:xfrm>
          <a:prstGeom prst="rect">
            <a:avLst/>
          </a:prstGeom>
          <a:ln w="12700">
            <a:noFill/>
          </a:ln>
        </p:spPr>
      </p:pic>
    </p:spTree>
    <p:extLst>
      <p:ext uri="{BB962C8B-B14F-4D97-AF65-F5344CB8AC3E}">
        <p14:creationId xmlns:p14="http://schemas.microsoft.com/office/powerpoint/2010/main" val="97638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16="http://schemas.microsoft.com/office/drawing/2014/main" xmlns:dgm="http://schemas.openxmlformats.org/drawingml/2006/diagram"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FEF7-2EB4-4C43-8F4E-65EEC20F2235}"/>
              </a:ext>
            </a:extLst>
          </p:cNvPr>
          <p:cNvSpPr>
            <a:spLocks noGrp="1"/>
          </p:cNvSpPr>
          <p:nvPr>
            <p:ph type="title"/>
          </p:nvPr>
        </p:nvSpPr>
        <p:spPr>
          <a:xfrm>
            <a:off x="1005840" y="668626"/>
            <a:ext cx="12618720" cy="1360199"/>
          </a:xfrm>
        </p:spPr>
        <p:txBody>
          <a:bodyPr>
            <a:normAutofit/>
          </a:bodyPr>
          <a:lstStyle/>
          <a:p>
            <a:pPr algn="ctr"/>
            <a:r>
              <a:rPr lang="en-GB" sz="6240"/>
              <a:t>Livelli di SA</a:t>
            </a:r>
          </a:p>
        </p:txBody>
      </p:sp>
      <p:graphicFrame>
        <p:nvGraphicFramePr>
          <p:cNvPr id="4" name="Plassholder for innhold 3"/>
          <p:cNvGraphicFramePr>
            <a:graphicFrameLocks noGrp="1"/>
          </p:cNvGraphicFramePr>
          <p:nvPr>
            <p:ph idx="1"/>
          </p:nvPr>
        </p:nvGraphicFramePr>
        <p:xfrm>
          <a:off x="1005840" y="2194560"/>
          <a:ext cx="12618720" cy="5223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8915167"/>
      </p:ext>
    </p:extLst>
  </p:cSld>
  <p:clrMapOvr>
    <a:masterClrMapping/>
  </p:clrMapOvr>
</p:sld>
</file>

<file path=ppt/slides/slide8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47409-4D91-4421-9FB2-00AA8986CD44}"/>
              </a:ext>
            </a:extLst>
          </p:cNvPr>
          <p:cNvSpPr>
            <a:spLocks noGrp="1"/>
          </p:cNvSpPr>
          <p:nvPr>
            <p:ph type="title"/>
          </p:nvPr>
        </p:nvSpPr>
        <p:spPr/>
        <p:txBody>
          <a:bodyPr/>
          <a:lstStyle/>
          <a:p>
            <a:r>
              <a:rPr lang="nb-NO" dirty="0"/>
              <a:t>Utilizzo dell'SMM per </a:t>
            </a:r>
            <a:r>
              <a:rPr lang="nb-NO" dirty="0" err="1"/>
              <a:t>mitigare </a:t>
            </a:r>
            <a:r>
              <a:rPr lang="nb-NO" dirty="0"/>
              <a:t>gli attacchi CS</a:t>
            </a:r>
          </a:p>
        </p:txBody>
      </p:sp>
      <p:sp>
        <p:nvSpPr>
          <p:cNvPr id="5" name="Content Placeholder 4">
            <a:extLst>
              <a:ext uri="{FF2B5EF4-FFF2-40B4-BE49-F238E27FC236}">
                <a16:creationId xmlns:a16="http://schemas.microsoft.com/office/drawing/2014/main" id="{31892BD1-DF70-493A-BA77-97B3ACCA8B15}"/>
              </a:ext>
            </a:extLst>
          </p:cNvPr>
          <p:cNvSpPr>
            <a:spLocks noGrp="1"/>
          </p:cNvSpPr>
          <p:nvPr>
            <p:ph idx="1"/>
          </p:nvPr>
        </p:nvSpPr>
        <p:spPr/>
        <p:txBody>
          <a:bodyPr/>
          <a:lstStyle/>
          <a:p>
            <a:r>
              <a:rPr lang="nb-NO" dirty="0" err="1"/>
              <a:t>Prima </a:t>
            </a:r>
            <a:r>
              <a:rPr lang="nb-NO" dirty="0"/>
              <a:t>dell'attacco</a:t>
            </a:r>
          </a:p>
          <a:p>
            <a:pPr lvl="1"/>
            <a:r>
              <a:rPr lang="nb-NO" dirty="0"/>
              <a:t>Formazione </a:t>
            </a:r>
          </a:p>
          <a:p>
            <a:pPr lvl="2"/>
            <a:r>
              <a:rPr lang="nb-NO" dirty="0"/>
              <a:t>Tecnico, </a:t>
            </a:r>
            <a:r>
              <a:rPr lang="nb-NO" dirty="0" err="1"/>
              <a:t>comportamentale</a:t>
            </a:r>
            <a:r>
              <a:rPr lang="nb-NO" dirty="0"/>
              <a:t>, </a:t>
            </a:r>
            <a:r>
              <a:rPr lang="nb-NO" dirty="0" err="1"/>
              <a:t>comunicazione</a:t>
            </a:r>
            <a:endParaRPr lang="nb-NO" dirty="0"/>
          </a:p>
          <a:p>
            <a:r>
              <a:rPr lang="nb-NO" dirty="0"/>
              <a:t>Durante </a:t>
            </a:r>
            <a:r>
              <a:rPr lang="nb-NO" dirty="0" err="1"/>
              <a:t>l'attacco</a:t>
            </a:r>
            <a:endParaRPr lang="nb-NO" dirty="0"/>
          </a:p>
          <a:p>
            <a:pPr lvl="1"/>
            <a:r>
              <a:rPr lang="nb-NO" dirty="0" err="1"/>
              <a:t>Comunicazione</a:t>
            </a:r>
            <a:r>
              <a:rPr lang="nb-NO" dirty="0"/>
              <a:t>, </a:t>
            </a:r>
            <a:r>
              <a:rPr lang="nb-NO" dirty="0" err="1"/>
              <a:t>sicurezza </a:t>
            </a:r>
            <a:r>
              <a:rPr lang="nb-NO" dirty="0" err="1"/>
              <a:t>psicologica </a:t>
            </a:r>
            <a:r>
              <a:rPr lang="nb-NO" dirty="0"/>
              <a:t>sul </a:t>
            </a:r>
            <a:r>
              <a:rPr lang="nb-NO" dirty="0" err="1"/>
              <a:t>posto </a:t>
            </a:r>
            <a:r>
              <a:rPr lang="nb-NO" dirty="0" err="1"/>
              <a:t>di lavoro</a:t>
            </a:r>
            <a:endParaRPr lang="nb-NO" dirty="0"/>
          </a:p>
          <a:p>
            <a:r>
              <a:rPr lang="nb-NO" dirty="0" err="1"/>
              <a:t>Dopo </a:t>
            </a:r>
            <a:r>
              <a:rPr lang="nb-NO" dirty="0"/>
              <a:t>l'attacco</a:t>
            </a:r>
          </a:p>
          <a:p>
            <a:pPr lvl="1"/>
            <a:r>
              <a:rPr lang="nb-NO" dirty="0" err="1"/>
              <a:t>Una</a:t>
            </a:r>
            <a:r>
              <a:rPr lang="nb-NO" dirty="0"/>
              <a:t> buona </a:t>
            </a:r>
            <a:r>
              <a:rPr lang="nb-NO" dirty="0" err="1"/>
              <a:t>comunicazione </a:t>
            </a:r>
            <a:r>
              <a:rPr lang="nb-NO" dirty="0" err="1"/>
              <a:t>aiuta a </a:t>
            </a:r>
            <a:r>
              <a:rPr lang="nb-NO" dirty="0" err="1"/>
              <a:t>mantenere </a:t>
            </a:r>
            <a:r>
              <a:rPr lang="nb-NO" dirty="0" err="1"/>
              <a:t>gli interessi </a:t>
            </a:r>
            <a:r>
              <a:rPr lang="nb-NO" dirty="0" err="1"/>
              <a:t>finanziari</a:t>
            </a:r>
            <a:endParaRPr lang="nb-NO" dirty="0"/>
          </a:p>
          <a:p>
            <a:pPr lvl="1"/>
            <a:r>
              <a:rPr lang="nb-NO" dirty="0" err="1"/>
              <a:t>Revisione </a:t>
            </a:r>
            <a:r>
              <a:rPr lang="nb-NO" dirty="0" err="1"/>
              <a:t>degli incidenti</a:t>
            </a:r>
            <a:r>
              <a:rPr lang="nb-NO" dirty="0"/>
              <a:t> critici</a:t>
            </a:r>
            <a:endParaRPr lang="nb-NO" dirty="0"/>
          </a:p>
          <a:p>
            <a:pPr lvl="2"/>
            <a:r>
              <a:rPr lang="nb-NO" dirty="0"/>
              <a:t>Creare/aggiornare il piano di comunicazione</a:t>
            </a:r>
          </a:p>
        </p:txBody>
      </p:sp>
    </p:spTree>
    <p:extLst>
      <p:ext uri="{BB962C8B-B14F-4D97-AF65-F5344CB8AC3E}">
        <p14:creationId xmlns:p14="http://schemas.microsoft.com/office/powerpoint/2010/main" val="1474353454"/>
      </p:ext>
    </p:extLst>
  </p:cSld>
  <p:clrMapOvr>
    <a:masterClrMapping/>
  </p:clrMapOvr>
</p:sld>
</file>

<file path=ppt/slides/slide81.xml><?xml version="1.0" encoding="utf-8"?>
<p:sld xmlns:a16="http://schemas.microsoft.com/office/drawing/2014/main" xmlns:adec="http://schemas.microsoft.com/office/drawing/2017/decorative" xmlns:p16="http://schemas.microsoft.com/office/powerpoint/2015/main" xmlns:ask="http://schemas.microsoft.com/office/drawing/2018/sketchyshapes"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26742"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sp>
        <p:nvSpPr>
          <p:cNvPr id="2" name="Title 1">
            <a:extLst>
              <a:ext uri="{FF2B5EF4-FFF2-40B4-BE49-F238E27FC236}">
                <a16:creationId xmlns:a16="http://schemas.microsoft.com/office/drawing/2014/main" id="{2AA2D052-1D97-A64F-C3E1-A69037B7AF37}"/>
              </a:ext>
            </a:extLst>
          </p:cNvPr>
          <p:cNvSpPr>
            <a:spLocks noGrp="1"/>
          </p:cNvSpPr>
          <p:nvPr>
            <p:ph type="title"/>
          </p:nvPr>
        </p:nvSpPr>
        <p:spPr>
          <a:xfrm>
            <a:off x="768096" y="390444"/>
            <a:ext cx="5242322" cy="2348209"/>
          </a:xfrm>
        </p:spPr>
        <p:txBody>
          <a:bodyPr vert="horz" wrap="square" lIns="109728" tIns="54864" rIns="109728" bIns="54864" rtlCol="0" anchor="b" anchorCtr="0">
            <a:normAutofit/>
          </a:bodyPr>
          <a:lstStyle/>
          <a:p>
            <a:r>
              <a:rPr lang="en-US" sz="6480"/>
              <a:t>Sommario</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096" y="3104393"/>
            <a:ext cx="4169664" cy="21946"/>
          </a:xfrm>
          <a:custGeom>
            <a:avLst/>
            <a:gdLst>
              <a:gd name="csX0" fmla="*/ 0 w 4169664"/>
              <a:gd name="csY0" fmla="*/ 0 h 21946"/>
              <a:gd name="csX1" fmla="*/ 694944 w 4169664"/>
              <a:gd name="csY1" fmla="*/ 0 h 21946"/>
              <a:gd name="csX2" fmla="*/ 1473281 w 4169664"/>
              <a:gd name="csY2" fmla="*/ 0 h 21946"/>
              <a:gd name="csX3" fmla="*/ 2084832 w 4169664"/>
              <a:gd name="csY3" fmla="*/ 0 h 21946"/>
              <a:gd name="csX4" fmla="*/ 2696383 w 4169664"/>
              <a:gd name="csY4" fmla="*/ 0 h 21946"/>
              <a:gd name="csX5" fmla="*/ 3433023 w 4169664"/>
              <a:gd name="csY5" fmla="*/ 0 h 21946"/>
              <a:gd name="csX6" fmla="*/ 4169664 w 4169664"/>
              <a:gd name="csY6" fmla="*/ 0 h 21946"/>
              <a:gd name="csX7" fmla="*/ 4169664 w 4169664"/>
              <a:gd name="csY7" fmla="*/ 21946 h 21946"/>
              <a:gd name="csX8" fmla="*/ 3391327 w 4169664"/>
              <a:gd name="csY8" fmla="*/ 21946 h 21946"/>
              <a:gd name="csX9" fmla="*/ 2654686 w 4169664"/>
              <a:gd name="csY9" fmla="*/ 21946 h 21946"/>
              <a:gd name="csX10" fmla="*/ 1959742 w 4169664"/>
              <a:gd name="csY10" fmla="*/ 21946 h 21946"/>
              <a:gd name="csX11" fmla="*/ 1223101 w 4169664"/>
              <a:gd name="csY11" fmla="*/ 21946 h 21946"/>
              <a:gd name="csX12" fmla="*/ 0 w 4169664"/>
              <a:gd name="csY12" fmla="*/ 21946 h 21946"/>
              <a:gd name="csX13" fmla="*/ 0 w 4169664"/>
              <a:gd name="csY13" fmla="*/ 0 h 2194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Lst>
            <a:rect l="l" t="t" r="r" b="b"/>
            <a:pathLst>
              <a:path w="4169664" h="21946" fill="none" extrusionOk="0">
                <a:moveTo>
                  <a:pt x="0" y="0"/>
                </a:moveTo>
                <a:cubicBezTo>
                  <a:pt x="339081" y="33322"/>
                  <a:pt x="420647" y="21609"/>
                  <a:pt x="694944" y="0"/>
                </a:cubicBezTo>
                <a:cubicBezTo>
                  <a:pt x="969241" y="-21609"/>
                  <a:pt x="1180055" y="-24321"/>
                  <a:pt x="1473281" y="0"/>
                </a:cubicBezTo>
                <a:cubicBezTo>
                  <a:pt x="1766507" y="24321"/>
                  <a:pt x="1796116" y="13114"/>
                  <a:pt x="2084832" y="0"/>
                </a:cubicBezTo>
                <a:cubicBezTo>
                  <a:pt x="2373548" y="-13114"/>
                  <a:pt x="2413942" y="29356"/>
                  <a:pt x="2696383" y="0"/>
                </a:cubicBezTo>
                <a:cubicBezTo>
                  <a:pt x="2978824" y="-29356"/>
                  <a:pt x="3118658" y="6767"/>
                  <a:pt x="3433023" y="0"/>
                </a:cubicBezTo>
                <a:cubicBezTo>
                  <a:pt x="3747388" y="-6767"/>
                  <a:pt x="3991753" y="34038"/>
                  <a:pt x="4169664" y="0"/>
                </a:cubicBezTo>
                <a:cubicBezTo>
                  <a:pt x="4170206" y="9051"/>
                  <a:pt x="4169188" y="17369"/>
                  <a:pt x="4169664" y="21946"/>
                </a:cubicBezTo>
                <a:cubicBezTo>
                  <a:pt x="3988313" y="44320"/>
                  <a:pt x="3581828" y="-3110"/>
                  <a:pt x="3391327" y="21946"/>
                </a:cubicBezTo>
                <a:cubicBezTo>
                  <a:pt x="3200826" y="47002"/>
                  <a:pt x="2815087" y="42788"/>
                  <a:pt x="2654686" y="21946"/>
                </a:cubicBezTo>
                <a:cubicBezTo>
                  <a:pt x="2494285" y="1104"/>
                  <a:pt x="2170161" y="39259"/>
                  <a:pt x="1959742" y="21946"/>
                </a:cubicBezTo>
                <a:cubicBezTo>
                  <a:pt x="1749323" y="4633"/>
                  <a:pt x="1372803" y="22092"/>
                  <a:pt x="1223101" y="21946"/>
                </a:cubicBezTo>
                <a:cubicBezTo>
                  <a:pt x="1073399" y="21800"/>
                  <a:pt x="522747" y="79676"/>
                  <a:pt x="0" y="21946"/>
                </a:cubicBezTo>
                <a:cubicBezTo>
                  <a:pt x="-160" y="11058"/>
                  <a:pt x="-1077" y="7820"/>
                  <a:pt x="0" y="0"/>
                </a:cubicBezTo>
                <a:close/>
              </a:path>
              <a:path w="4169664" h="21946" stroke="0" extrusionOk="0">
                <a:moveTo>
                  <a:pt x="0" y="0"/>
                </a:moveTo>
                <a:cubicBezTo>
                  <a:pt x="166200" y="-27625"/>
                  <a:pt x="425856" y="-30093"/>
                  <a:pt x="611551" y="0"/>
                </a:cubicBezTo>
                <a:cubicBezTo>
                  <a:pt x="797246" y="30093"/>
                  <a:pt x="1072994" y="-17054"/>
                  <a:pt x="1389888" y="0"/>
                </a:cubicBezTo>
                <a:cubicBezTo>
                  <a:pt x="1706782" y="17054"/>
                  <a:pt x="1754458" y="3344"/>
                  <a:pt x="1959742" y="0"/>
                </a:cubicBezTo>
                <a:cubicBezTo>
                  <a:pt x="2165026" y="-3344"/>
                  <a:pt x="2365478" y="-9580"/>
                  <a:pt x="2529596" y="0"/>
                </a:cubicBezTo>
                <a:cubicBezTo>
                  <a:pt x="2693714" y="9580"/>
                  <a:pt x="2957733" y="32618"/>
                  <a:pt x="3224540" y="0"/>
                </a:cubicBezTo>
                <a:cubicBezTo>
                  <a:pt x="3491347" y="-32618"/>
                  <a:pt x="3872692" y="41261"/>
                  <a:pt x="4169664" y="0"/>
                </a:cubicBezTo>
                <a:cubicBezTo>
                  <a:pt x="4169553" y="6078"/>
                  <a:pt x="4169935" y="12216"/>
                  <a:pt x="4169664" y="21946"/>
                </a:cubicBezTo>
                <a:cubicBezTo>
                  <a:pt x="3965016" y="-712"/>
                  <a:pt x="3738696" y="36627"/>
                  <a:pt x="3558113" y="21946"/>
                </a:cubicBezTo>
                <a:cubicBezTo>
                  <a:pt x="3377530" y="7265"/>
                  <a:pt x="3151416" y="53811"/>
                  <a:pt x="2904866" y="21946"/>
                </a:cubicBezTo>
                <a:cubicBezTo>
                  <a:pt x="2658316" y="-9919"/>
                  <a:pt x="2478158" y="31350"/>
                  <a:pt x="2126529" y="21946"/>
                </a:cubicBezTo>
                <a:cubicBezTo>
                  <a:pt x="1774900" y="12542"/>
                  <a:pt x="1614996" y="37381"/>
                  <a:pt x="1473281" y="21946"/>
                </a:cubicBezTo>
                <a:cubicBezTo>
                  <a:pt x="1331566" y="6511"/>
                  <a:pt x="1143949" y="-9533"/>
                  <a:pt x="820034" y="21946"/>
                </a:cubicBezTo>
                <a:cubicBezTo>
                  <a:pt x="496119" y="53425"/>
                  <a:pt x="198996" y="51722"/>
                  <a:pt x="0" y="21946"/>
                </a:cubicBezTo>
                <a:cubicBezTo>
                  <a:pt x="-615" y="16860"/>
                  <a:pt x="1003" y="822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en-US" sz="216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1C0635B-A605-E956-4996-C74ACF9BBA9D}"/>
              </a:ext>
            </a:extLst>
          </p:cNvPr>
          <p:cNvSpPr>
            <a:spLocks noGrp="1"/>
          </p:cNvSpPr>
          <p:nvPr>
            <p:ph idx="1"/>
          </p:nvPr>
        </p:nvSpPr>
        <p:spPr>
          <a:xfrm>
            <a:off x="768097" y="3447479"/>
            <a:ext cx="5092307" cy="3984802"/>
          </a:xfrm>
        </p:spPr>
        <p:txBody>
          <a:bodyPr vert="horz" lIns="109728" tIns="54864" rIns="109728" bIns="54864" rtlCol="0">
            <a:normAutofit/>
          </a:bodyPr>
          <a:lstStyle/>
          <a:p>
            <a:r>
              <a:rPr lang="en-US" sz="2400"/>
              <a:t>Hai soddisfatto le tue aspettative?</a:t>
            </a:r>
          </a:p>
          <a:p>
            <a:r>
              <a:rPr lang="en-US" sz="2400"/>
              <a:t>Quanto sei sicuro di questo?</a:t>
            </a:r>
          </a:p>
          <a:p>
            <a:endParaRPr lang="en-US" sz="2400"/>
          </a:p>
          <a:p>
            <a:r>
              <a:rPr lang="en-US" sz="2400"/>
              <a:t>Come può essere interpretato in contesti diversi?</a:t>
            </a:r>
          </a:p>
          <a:p>
            <a:endParaRPr lang="en-US" sz="2400"/>
          </a:p>
          <a:p>
            <a:r>
              <a:rPr lang="en-US" sz="2400"/>
              <a:t>Come posso applicarlo alle mie esperienze (apprendimento/lavoro)?</a:t>
            </a:r>
          </a:p>
        </p:txBody>
      </p:sp>
      <p:pic>
        <p:nvPicPr>
          <p:cNvPr id="5" name="Picture 4">
            <a:extLst>
              <a:ext uri="{FF2B5EF4-FFF2-40B4-BE49-F238E27FC236}">
                <a16:creationId xmlns:a16="http://schemas.microsoft.com/office/drawing/2014/main" id="{401BB550-797C-9CF8-3D29-9F04C8556B6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374043" y="12"/>
            <a:ext cx="8254530" cy="8229588"/>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4396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8575BB-9680-F551-446E-443B62F129D2}"/>
              </a:ext>
            </a:extLst>
          </p:cNvPr>
          <p:cNvSpPr>
            <a:spLocks noGrp="1"/>
          </p:cNvSpPr>
          <p:nvPr>
            <p:ph type="body" sz="quarter" idx="13"/>
          </p:nvPr>
        </p:nvSpPr>
        <p:spPr/>
        <p:txBody>
          <a:bodyPr/>
          <a:lstStyle/>
          <a:p>
            <a:r>
              <a:rPr lang="nb-NO" dirty="0"/>
              <a:t>Riferimenti</a:t>
            </a:r>
          </a:p>
        </p:txBody>
      </p:sp>
      <p:sp>
        <p:nvSpPr>
          <p:cNvPr id="3" name="Text Placeholder 2">
            <a:extLst>
              <a:ext uri="{FF2B5EF4-FFF2-40B4-BE49-F238E27FC236}">
                <a16:creationId xmlns:a16="http://schemas.microsoft.com/office/drawing/2014/main" id="{88C5BAB3-308B-2ADE-9D5B-EFEB937CFA68}"/>
              </a:ext>
            </a:extLst>
          </p:cNvPr>
          <p:cNvSpPr>
            <a:spLocks noGrp="1"/>
          </p:cNvSpPr>
          <p:nvPr>
            <p:ph type="body" sz="quarter" idx="14"/>
          </p:nvPr>
        </p:nvSpPr>
        <p:spPr>
          <a:xfrm>
            <a:off x="575309" y="897775"/>
            <a:ext cx="12593422" cy="6024997"/>
          </a:xfrm>
        </p:spPr>
        <p:txBody>
          <a:bodyPr/>
          <a:lstStyle/>
          <a:p>
            <a:pPr algn="l"/>
            <a:endParaRPr lang="en-US" sz="1680" dirty="0">
              <a:solidFill>
                <a:srgbClr val="707070"/>
              </a:solidFill>
              <a:latin typeface="ElsevierSans"/>
            </a:endParaRPr>
          </a:p>
          <a:p>
            <a:pPr rtl="0"/>
            <a:r>
              <a:rPr lang="nb-NO" sz="1680" dirty="0">
                <a:solidFill>
                  <a:schemeClr val="tx1"/>
                </a:solidFill>
              </a:rPr>
              <a:t>Endsley, M. R. (2015). Riflessioni finali: modelli e misure di consapevolezza situazionale. </a:t>
            </a:r>
            <a:r>
              <a:rPr lang="nb-NO" sz="1680" i="1" dirty="0">
                <a:solidFill>
                  <a:schemeClr val="tx1"/>
                </a:solidFill>
              </a:rPr>
              <a:t>Journal of Cognitive Engineering and Decision Making</a:t>
            </a:r>
            <a:r>
              <a:rPr lang="nb-NO" sz="1680" dirty="0">
                <a:solidFill>
                  <a:schemeClr val="tx1"/>
                </a:solidFill>
              </a:rPr>
              <a:t>,</a:t>
            </a:r>
            <a:r>
              <a:rPr lang="nb-NO" sz="1680" i="1" dirty="0">
                <a:solidFill>
                  <a:schemeClr val="tx1"/>
                </a:solidFill>
              </a:rPr>
              <a:t> 9</a:t>
            </a:r>
            <a:r>
              <a:rPr lang="nb-NO" sz="1680" dirty="0">
                <a:solidFill>
                  <a:schemeClr val="tx1"/>
                </a:solidFill>
              </a:rPr>
              <a:t>(1), 101-111.</a:t>
            </a:r>
          </a:p>
          <a:p>
            <a:pPr rtl="0"/>
            <a:r>
              <a:rPr lang="nb-NO" sz="1680" dirty="0">
                <a:solidFill>
                  <a:schemeClr val="tx1"/>
                </a:solidFill>
              </a:rPr>
              <a:t>Mathieu, J. E., Heffner, T. S., Goodwin, G. F., Salas, E., &amp; Cannon-Bowers, J. A. (2000). L'influenza dei modelli mentali condivisi sul processo e sulle prestazioni del team. </a:t>
            </a:r>
            <a:r>
              <a:rPr lang="nb-NO" sz="1680" i="1" dirty="0">
                <a:solidFill>
                  <a:schemeClr val="tx1"/>
                </a:solidFill>
              </a:rPr>
              <a:t>Journal of applied psychology</a:t>
            </a:r>
            <a:r>
              <a:rPr lang="nb-NO" sz="1680" dirty="0">
                <a:solidFill>
                  <a:schemeClr val="tx1"/>
                </a:solidFill>
              </a:rPr>
              <a:t>,</a:t>
            </a:r>
            <a:r>
              <a:rPr lang="nb-NO" sz="1680" i="1" dirty="0">
                <a:solidFill>
                  <a:schemeClr val="tx1"/>
                </a:solidFill>
              </a:rPr>
              <a:t> 85</a:t>
            </a:r>
            <a:r>
              <a:rPr lang="nb-NO" sz="1680" dirty="0">
                <a:solidFill>
                  <a:schemeClr val="tx1"/>
                </a:solidFill>
              </a:rPr>
              <a:t>(2), 273.</a:t>
            </a:r>
          </a:p>
          <a:p>
            <a:pPr rtl="0"/>
            <a:r>
              <a:rPr lang="en-US" sz="1680" dirty="0">
                <a:solidFill>
                  <a:srgbClr val="222222"/>
                </a:solidFill>
                <a:latin typeface="Arial" panose="020B0604020202020204" pitchFamily="34" charset="0"/>
              </a:rPr>
              <a:t>Endsley, M. R. (ottobre 1988). Progettazione e valutazione per il miglioramento della consapevolezza situazionale. In </a:t>
            </a:r>
            <a:r>
              <a:rPr lang="en-US" sz="1680" i="1" dirty="0">
                <a:solidFill>
                  <a:srgbClr val="222222"/>
                </a:solidFill>
                <a:latin typeface="Arial" panose="020B0604020202020204" pitchFamily="34" charset="0"/>
              </a:rPr>
              <a:t>Atti della riunione annuale della Human Factors Society </a:t>
            </a:r>
            <a:r>
              <a:rPr lang="en-US" sz="1680" dirty="0">
                <a:solidFill>
                  <a:srgbClr val="222222"/>
                </a:solidFill>
                <a:latin typeface="Arial" panose="020B0604020202020204" pitchFamily="34" charset="0"/>
              </a:rPr>
              <a:t>(Vol. 32, n. 2, pagg. 97-101). Sage CA: Los Angeles, CA: Sage Publications.</a:t>
            </a:r>
          </a:p>
          <a:p>
            <a:pPr rtl="0"/>
            <a:r>
              <a:rPr lang="et-EE" sz="1680" dirty="0">
                <a:solidFill>
                  <a:srgbClr val="222222"/>
                </a:solidFill>
                <a:latin typeface="Arial" panose="020B0604020202020204" pitchFamily="34" charset="0"/>
              </a:rPr>
              <a:t>Ask, T. F., Knox, B. J., Lugo, R. G., Hoffmann, L., &amp; Sütterlin, S. (</a:t>
            </a:r>
            <a:r>
              <a:rPr lang="et-EE" sz="1680" dirty="0" err="1">
                <a:solidFill>
                  <a:srgbClr val="222222"/>
                </a:solidFill>
                <a:latin typeface="Arial" panose="020B0604020202020204" pitchFamily="34" charset="0"/>
              </a:rPr>
              <a:t>giugno</a:t>
            </a:r>
            <a:r>
              <a:rPr lang="et-EE" sz="1680" dirty="0">
                <a:solidFill>
                  <a:srgbClr val="222222"/>
                </a:solidFill>
                <a:latin typeface="Arial" panose="020B0604020202020204" pitchFamily="34" charset="0"/>
              </a:rPr>
              <a:t> 2023</a:t>
            </a:r>
            <a:r>
              <a:rPr lang="et-EE" sz="1680" dirty="0">
                <a:solidFill>
                  <a:srgbClr val="222222"/>
                </a:solidFill>
                <a:latin typeface="Arial" panose="020B0604020202020204" pitchFamily="34" charset="0"/>
              </a:rPr>
              <a:t>). </a:t>
            </a:r>
            <a:r>
              <a:rPr lang="et-EE" sz="1680" dirty="0">
                <a:solidFill>
                  <a:srgbClr val="222222"/>
                </a:solidFill>
                <a:latin typeface="Arial" panose="020B0604020202020204" pitchFamily="34" charset="0"/>
              </a:rPr>
              <a:t>La</a:t>
            </a:r>
            <a:r>
              <a:rPr lang="et-EE" sz="1680" dirty="0" err="1">
                <a:solidFill>
                  <a:srgbClr val="222222"/>
                </a:solidFill>
                <a:latin typeface="Arial" panose="020B0604020202020204" pitchFamily="34" charset="0"/>
              </a:rPr>
              <a:t> gamification </a:t>
            </a:r>
            <a:r>
              <a:rPr lang="et-EE" sz="1680" dirty="0">
                <a:solidFill>
                  <a:srgbClr val="222222"/>
                </a:solidFill>
                <a:latin typeface="Arial" panose="020B0604020202020204" pitchFamily="34" charset="0"/>
              </a:rPr>
              <a:t>come </a:t>
            </a:r>
            <a:r>
              <a:rPr lang="et-EE" sz="1680" dirty="0" err="1">
                <a:solidFill>
                  <a:srgbClr val="222222"/>
                </a:solidFill>
                <a:latin typeface="Arial" panose="020B0604020202020204" pitchFamily="34" charset="0"/>
              </a:rPr>
              <a:t>approccio</a:t>
            </a:r>
            <a:r>
              <a:rPr lang="et-EE" sz="1680" dirty="0">
                <a:solidFill>
                  <a:srgbClr val="222222"/>
                </a:solidFill>
                <a:latin typeface="Arial" panose="020B0604020202020204" pitchFamily="34" charset="0"/>
              </a:rPr>
              <a:t> neuroergonomico </a:t>
            </a:r>
            <a:r>
              <a:rPr lang="et-EE" sz="1680" dirty="0" err="1">
                <a:solidFill>
                  <a:srgbClr val="222222"/>
                </a:solidFill>
                <a:latin typeface="Arial" panose="020B0604020202020204" pitchFamily="34" charset="0"/>
              </a:rPr>
              <a:t>per </a:t>
            </a:r>
            <a:r>
              <a:rPr lang="et-EE" sz="1680" dirty="0" err="1">
                <a:solidFill>
                  <a:srgbClr val="222222"/>
                </a:solidFill>
                <a:latin typeface="Arial" panose="020B0604020202020204" pitchFamily="34" charset="0"/>
              </a:rPr>
              <a:t>migliorare </a:t>
            </a:r>
            <a:r>
              <a:rPr lang="et-EE" sz="1680" dirty="0" err="1">
                <a:solidFill>
                  <a:srgbClr val="222222"/>
                </a:solidFill>
                <a:latin typeface="Arial" panose="020B0604020202020204" pitchFamily="34" charset="0"/>
              </a:rPr>
              <a:t>la consapevolezza </a:t>
            </a:r>
            <a:r>
              <a:rPr lang="et-EE" sz="1680" dirty="0" err="1">
                <a:solidFill>
                  <a:srgbClr val="222222"/>
                </a:solidFill>
                <a:latin typeface="Arial" panose="020B0604020202020204" pitchFamily="34" charset="0"/>
              </a:rPr>
              <a:t>situazionale</a:t>
            </a:r>
            <a:r>
              <a:rPr lang="et-EE" sz="1680" dirty="0">
                <a:solidFill>
                  <a:srgbClr val="222222"/>
                </a:solidFill>
                <a:latin typeface="Arial" panose="020B0604020202020204" pitchFamily="34" charset="0"/>
              </a:rPr>
              <a:t> interpersonale </a:t>
            </a:r>
            <a:r>
              <a:rPr lang="et-EE" sz="1680" dirty="0">
                <a:solidFill>
                  <a:srgbClr val="222222"/>
                </a:solidFill>
                <a:latin typeface="Arial" panose="020B0604020202020204" pitchFamily="34" charset="0"/>
              </a:rPr>
              <a:t>nella </a:t>
            </a:r>
            <a:r>
              <a:rPr lang="et-EE" sz="1680" dirty="0" err="1">
                <a:solidFill>
                  <a:srgbClr val="222222"/>
                </a:solidFill>
                <a:latin typeface="Arial" panose="020B0604020202020204" pitchFamily="34" charset="0"/>
              </a:rPr>
              <a:t>difesa </a:t>
            </a:r>
            <a:r>
              <a:rPr lang="et-EE" sz="1680" dirty="0" err="1">
                <a:solidFill>
                  <a:srgbClr val="222222"/>
                </a:solidFill>
                <a:latin typeface="Arial" panose="020B0604020202020204" pitchFamily="34" charset="0"/>
              </a:rPr>
              <a:t>informatica</a:t>
            </a:r>
            <a:r>
              <a:rPr lang="et-EE" sz="1680" dirty="0">
                <a:solidFill>
                  <a:srgbClr val="222222"/>
                </a:solidFill>
                <a:latin typeface="Arial" panose="020B0604020202020204" pitchFamily="34" charset="0"/>
              </a:rPr>
              <a:t>. In </a:t>
            </a:r>
            <a:r>
              <a:rPr lang="et-EE" sz="1680" i="1" dirty="0">
                <a:solidFill>
                  <a:srgbClr val="222222"/>
                </a:solidFill>
                <a:latin typeface="Arial" panose="020B0604020202020204" pitchFamily="34" charset="0"/>
              </a:rPr>
              <a:t>Frontiers in Education </a:t>
            </a:r>
            <a:r>
              <a:rPr lang="et-EE" sz="1680" dirty="0">
                <a:solidFill>
                  <a:srgbClr val="222222"/>
                </a:solidFill>
                <a:latin typeface="Arial" panose="020B0604020202020204" pitchFamily="34" charset="0"/>
              </a:rPr>
              <a:t>(</a:t>
            </a:r>
            <a:r>
              <a:rPr lang="et-EE" sz="1680" dirty="0" err="1">
                <a:solidFill>
                  <a:srgbClr val="222222"/>
                </a:solidFill>
                <a:latin typeface="Arial" panose="020B0604020202020204" pitchFamily="34" charset="0"/>
              </a:rPr>
              <a:t>Vol</a:t>
            </a:r>
            <a:r>
              <a:rPr lang="et-EE" sz="1680" dirty="0">
                <a:solidFill>
                  <a:srgbClr val="222222"/>
                </a:solidFill>
                <a:latin typeface="Arial" panose="020B0604020202020204" pitchFamily="34" charset="0"/>
              </a:rPr>
              <a:t>. 8, p. 988043). Frontiers.</a:t>
            </a:r>
            <a:endParaRPr lang="nb-NO" sz="1680" dirty="0">
              <a:solidFill>
                <a:srgbClr val="222222"/>
              </a:solidFill>
              <a:latin typeface="Arial" panose="020B0604020202020204" pitchFamily="34" charset="0"/>
            </a:endParaRPr>
          </a:p>
          <a:p>
            <a:pPr rtl="0"/>
            <a:r>
              <a:rPr lang="en-US" sz="1680" dirty="0">
                <a:solidFill>
                  <a:srgbClr val="222222"/>
                </a:solidFill>
                <a:latin typeface="Arial" panose="020B0604020202020204" pitchFamily="34" charset="0"/>
              </a:rPr>
              <a:t>Berg, H. P. (2013). Fattori umani e cultura della sicurezza nella sicurezza marittima. </a:t>
            </a:r>
            <a:r>
              <a:rPr lang="en-US" sz="1680" i="1" dirty="0">
                <a:solidFill>
                  <a:srgbClr val="222222"/>
                </a:solidFill>
                <a:latin typeface="Arial" panose="020B0604020202020204" pitchFamily="34" charset="0"/>
              </a:rPr>
              <a:t>Navigazione marittima e sicurezza del trasporto marittimo: STCW, istruzione e formazione marittima (MET), risorse umane e equipaggio, politica marittima, logistica e questioni economiche</a:t>
            </a:r>
            <a:r>
              <a:rPr lang="en-US" sz="1680" dirty="0">
                <a:solidFill>
                  <a:srgbClr val="222222"/>
                </a:solidFill>
                <a:latin typeface="Arial" panose="020B0604020202020204" pitchFamily="34" charset="0"/>
              </a:rPr>
              <a:t>,</a:t>
            </a:r>
            <a:r>
              <a:rPr lang="en-US" sz="1680" i="1" dirty="0">
                <a:solidFill>
                  <a:srgbClr val="222222"/>
                </a:solidFill>
                <a:latin typeface="Arial" panose="020B0604020202020204" pitchFamily="34" charset="0"/>
              </a:rPr>
              <a:t> 107</a:t>
            </a:r>
            <a:r>
              <a:rPr lang="en-US" sz="1680" dirty="0">
                <a:solidFill>
                  <a:srgbClr val="222222"/>
                </a:solidFill>
                <a:latin typeface="Arial" panose="020B0604020202020204" pitchFamily="34" charset="0"/>
              </a:rPr>
              <a:t>, 107-115.</a:t>
            </a:r>
          </a:p>
          <a:p>
            <a:r>
              <a:rPr lang="nb-NO" sz="1680" dirty="0">
                <a:solidFill>
                  <a:schemeClr val="tx1"/>
                </a:solidFill>
              </a:rPr>
              <a:t>Chen, Y., Ramamurthy, K., &amp; Wen, K. W. (2012). Conformità delle organizzazioni alle politiche di sicurezza delle informazioni: approccio del bastone o della carota? </a:t>
            </a:r>
            <a:r>
              <a:rPr lang="nb-NO" sz="1680" i="1" dirty="0">
                <a:solidFill>
                  <a:schemeClr val="tx1"/>
                </a:solidFill>
              </a:rPr>
              <a:t>Journal of Management Information Systems</a:t>
            </a:r>
            <a:r>
              <a:rPr lang="nb-NO" sz="1680" dirty="0">
                <a:solidFill>
                  <a:schemeClr val="tx1"/>
                </a:solidFill>
              </a:rPr>
              <a:t>,</a:t>
            </a:r>
            <a:r>
              <a:rPr lang="nb-NO" sz="1680" i="1" dirty="0">
                <a:solidFill>
                  <a:schemeClr val="tx1"/>
                </a:solidFill>
              </a:rPr>
              <a:t> 29</a:t>
            </a:r>
            <a:r>
              <a:rPr lang="nb-NO" sz="1680" dirty="0">
                <a:solidFill>
                  <a:schemeClr val="tx1"/>
                </a:solidFill>
              </a:rPr>
              <a:t>(3), 157-188.</a:t>
            </a:r>
          </a:p>
          <a:p>
            <a:r>
              <a:rPr lang="en-US" altLang="en-US" sz="1680" dirty="0">
                <a:solidFill>
                  <a:srgbClr val="000000"/>
                </a:solidFill>
              </a:rPr>
              <a:t>Sicurezza psicologica e comportamento di apprendimento nei team di lavoro. </a:t>
            </a:r>
            <a:r>
              <a:rPr lang="en-US" altLang="en-US" sz="1680" i="1" dirty="0">
                <a:solidFill>
                  <a:srgbClr val="000000"/>
                </a:solidFill>
              </a:rPr>
              <a:t>Administrative Science Quarterly</a:t>
            </a:r>
            <a:r>
              <a:rPr lang="en-US" altLang="en-US" sz="1680" dirty="0">
                <a:solidFill>
                  <a:srgbClr val="000000"/>
                </a:solidFill>
              </a:rPr>
              <a:t>, Vol. 44, n. 2 (giugno 1999), pagg. 350-383, Amy Edmondson </a:t>
            </a:r>
          </a:p>
          <a:p>
            <a:r>
              <a:rPr lang="en-US" sz="1680" dirty="0" err="1">
                <a:solidFill>
                  <a:srgbClr val="222222"/>
                </a:solidFill>
                <a:latin typeface="Arial" panose="020B0604020202020204" pitchFamily="34" charset="0"/>
              </a:rPr>
              <a:t>Sætrevik</a:t>
            </a:r>
            <a:r>
              <a:rPr lang="en-US" sz="1680" dirty="0">
                <a:solidFill>
                  <a:srgbClr val="222222"/>
                </a:solidFill>
                <a:latin typeface="Arial" panose="020B0604020202020204" pitchFamily="34" charset="0"/>
              </a:rPr>
              <a:t>, B., &amp; </a:t>
            </a:r>
            <a:r>
              <a:rPr lang="en-US" sz="1680" dirty="0" err="1">
                <a:solidFill>
                  <a:srgbClr val="222222"/>
                </a:solidFill>
                <a:latin typeface="Arial" panose="020B0604020202020204" pitchFamily="34" charset="0"/>
              </a:rPr>
              <a:t>Hystad</a:t>
            </a:r>
            <a:r>
              <a:rPr lang="en-US" sz="1680" dirty="0">
                <a:solidFill>
                  <a:srgbClr val="222222"/>
                </a:solidFill>
                <a:latin typeface="Arial" panose="020B0604020202020204" pitchFamily="34" charset="0"/>
              </a:rPr>
              <a:t>, S. W. (2017). La consapevolezza della situazione come fattore determinante per azioni non sicure e valutazione soggettiva del rischio sulle navi di assistenza offshore. </a:t>
            </a:r>
            <a:r>
              <a:rPr lang="en-US" sz="1680" i="1" dirty="0">
                <a:solidFill>
                  <a:srgbClr val="222222"/>
                </a:solidFill>
                <a:latin typeface="Arial" panose="020B0604020202020204" pitchFamily="34" charset="0"/>
              </a:rPr>
              <a:t>Scienza della sicurezza</a:t>
            </a:r>
            <a:r>
              <a:rPr lang="en-US" sz="1680" dirty="0">
                <a:solidFill>
                  <a:srgbClr val="222222"/>
                </a:solidFill>
                <a:latin typeface="Arial" panose="020B0604020202020204" pitchFamily="34" charset="0"/>
              </a:rPr>
              <a:t>,</a:t>
            </a:r>
            <a:r>
              <a:rPr lang="en-US" sz="1680" i="1" dirty="0">
                <a:solidFill>
                  <a:srgbClr val="222222"/>
                </a:solidFill>
                <a:latin typeface="Arial" panose="020B0604020202020204" pitchFamily="34" charset="0"/>
              </a:rPr>
              <a:t> 93</a:t>
            </a:r>
            <a:r>
              <a:rPr lang="en-US" sz="1680" dirty="0">
                <a:solidFill>
                  <a:srgbClr val="222222"/>
                </a:solidFill>
                <a:latin typeface="Arial" panose="020B0604020202020204" pitchFamily="34" charset="0"/>
              </a:rPr>
              <a:t>, 214-221.</a:t>
            </a:r>
          </a:p>
          <a:p>
            <a:r>
              <a:rPr lang="en-US" sz="1680" dirty="0" err="1">
                <a:solidFill>
                  <a:srgbClr val="222222"/>
                </a:solidFill>
                <a:latin typeface="Arial" panose="020B0604020202020204" pitchFamily="34" charset="0"/>
              </a:rPr>
              <a:t>Borgersen</a:t>
            </a:r>
            <a:r>
              <a:rPr lang="en-US" sz="1680" dirty="0">
                <a:solidFill>
                  <a:srgbClr val="222222"/>
                </a:solidFill>
                <a:latin typeface="Arial" panose="020B0604020202020204" pitchFamily="34" charset="0"/>
              </a:rPr>
              <a:t>, H. C., </a:t>
            </a:r>
            <a:r>
              <a:rPr lang="en-US" sz="1680" dirty="0" err="1">
                <a:solidFill>
                  <a:srgbClr val="222222"/>
                </a:solidFill>
                <a:latin typeface="Arial" panose="020B0604020202020204" pitchFamily="34" charset="0"/>
              </a:rPr>
              <a:t>Hystad</a:t>
            </a:r>
            <a:r>
              <a:rPr lang="en-US" sz="1680" dirty="0">
                <a:solidFill>
                  <a:srgbClr val="222222"/>
                </a:solidFill>
                <a:latin typeface="Arial" panose="020B0604020202020204" pitchFamily="34" charset="0"/>
              </a:rPr>
              <a:t>, S. W., Larsson, G., &amp; Eid, J. (2014). Leadership autentica e clima di sicurezza tra i marittimi. </a:t>
            </a:r>
            <a:r>
              <a:rPr lang="en-US" sz="1680" i="1" dirty="0">
                <a:solidFill>
                  <a:srgbClr val="222222"/>
                </a:solidFill>
                <a:latin typeface="Arial" panose="020B0604020202020204" pitchFamily="34" charset="0"/>
              </a:rPr>
              <a:t>Journal of Leadership &amp; Organizational Studies</a:t>
            </a:r>
            <a:r>
              <a:rPr lang="en-US" sz="1680" dirty="0">
                <a:solidFill>
                  <a:srgbClr val="222222"/>
                </a:solidFill>
                <a:latin typeface="Arial" panose="020B0604020202020204" pitchFamily="34" charset="0"/>
              </a:rPr>
              <a:t>,</a:t>
            </a:r>
            <a:r>
              <a:rPr lang="en-US" sz="1680" i="1" dirty="0">
                <a:solidFill>
                  <a:srgbClr val="222222"/>
                </a:solidFill>
                <a:latin typeface="Arial" panose="020B0604020202020204" pitchFamily="34" charset="0"/>
              </a:rPr>
              <a:t> 21</a:t>
            </a:r>
            <a:r>
              <a:rPr lang="en-US" sz="1680" dirty="0">
                <a:solidFill>
                  <a:srgbClr val="222222"/>
                </a:solidFill>
                <a:latin typeface="Arial" panose="020B0604020202020204" pitchFamily="34" charset="0"/>
              </a:rPr>
              <a:t>(4), 394-402.</a:t>
            </a:r>
            <a:endParaRPr lang="en-US" sz="1680" dirty="0">
              <a:solidFill>
                <a:srgbClr val="000000"/>
              </a:solidFill>
              <a:latin typeface="Arial" panose="020B0604020202020204" pitchFamily="34" charset="0"/>
            </a:endParaRPr>
          </a:p>
          <a:p>
            <a:endParaRPr lang="en-US" altLang="en-US" sz="1680" dirty="0">
              <a:solidFill>
                <a:srgbClr val="000000"/>
              </a:solidFill>
            </a:endParaRPr>
          </a:p>
          <a:p>
            <a:pPr marL="0" indent="0">
              <a:buNone/>
            </a:pPr>
            <a:endParaRPr lang="nb-NO" sz="1680" dirty="0"/>
          </a:p>
          <a:p>
            <a:pPr rtl="0"/>
            <a:endParaRPr lang="en-US" sz="1680" dirty="0">
              <a:solidFill>
                <a:srgbClr val="222222"/>
              </a:solidFill>
              <a:latin typeface="Arial" panose="020B0604020202020204" pitchFamily="34" charset="0"/>
            </a:endParaRPr>
          </a:p>
          <a:p>
            <a:pPr rtl="0"/>
            <a:endParaRPr lang="nb-NO" sz="1680" dirty="0">
              <a:solidFill>
                <a:srgbClr val="222222"/>
              </a:solidFill>
              <a:latin typeface="Arial" panose="020B0604020202020204" pitchFamily="34" charset="0"/>
            </a:endParaRPr>
          </a:p>
          <a:p>
            <a:pPr rtl="0"/>
            <a:endParaRPr lang="nb-NO" sz="1680" dirty="0"/>
          </a:p>
          <a:p>
            <a:endParaRPr lang="nb-NO" sz="1680" dirty="0"/>
          </a:p>
        </p:txBody>
      </p:sp>
    </p:spTree>
    <p:extLst>
      <p:ext uri="{BB962C8B-B14F-4D97-AF65-F5344CB8AC3E}">
        <p14:creationId xmlns:p14="http://schemas.microsoft.com/office/powerpoint/2010/main" val="2527607263"/>
      </p:ext>
    </p:extLst>
  </p:cSld>
  <p:clrMapOvr>
    <a:masterClrMapping/>
  </p:clrMapOvr>
</p:sld>
</file>

<file path=ppt/slides/slide83.xml><?xml version="1.0" encoding="utf-8"?>
<p:sld xmlns:a16="http://schemas.microsoft.com/office/drawing/2014/main" xmlns:a14="http://schemas.microsoft.com/office/drawing/2010/main" xmlns:adec="http://schemas.microsoft.com/office/drawing/2017/decorative"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p:txBody>
          <a:bodyPr/>
          <a:lstStyle/>
          <a:p>
            <a:r>
              <a:rPr lang="en-US" dirty="0"/>
              <a:t>Grazie</a:t>
            </a:r>
          </a:p>
        </p:txBody>
      </p:sp>
      <p:pic>
        <p:nvPicPr>
          <p:cNvPr id="6" name="Picture Placeholder 5" descr="A person and person looking at a computer screen">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p:txBody>
          <a:bodyPr/>
          <a:lstStyle/>
          <a:p>
            <a:r>
              <a:rPr lang="en-US" dirty="0"/>
              <a:t>Si prega di inviare tutte le domande ai formatori.</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871645" y="1"/>
            <a:ext cx="3514660" cy="8245736"/>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sz="2160" dirty="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9485134"/>
      </p:ext>
    </p:extLst>
  </p:cSld>
  <p:clrMapOvr>
    <a:masterClrMapping/>
  </p:clrMapOvr>
</p:sld>
</file>

<file path=ppt/slides/slide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3FACA5D-1E42-4CEF-977E-F095C85CED0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12271" y="0"/>
            <a:ext cx="9052758" cy="7355366"/>
          </a:xfrm>
          <a:prstGeom prst="rect">
            <a:avLst/>
          </a:prstGeom>
          <a:ln>
            <a:noFill/>
          </a:ln>
        </p:spPr>
      </p:pic>
      <p:sp>
        <p:nvSpPr>
          <p:cNvPr id="5" name="Oval 4">
            <a:extLst>
              <a:ext uri="{FF2B5EF4-FFF2-40B4-BE49-F238E27FC236}">
                <a16:creationId xmlns:a16="http://schemas.microsoft.com/office/drawing/2014/main" id="{8AC2D946-D1A0-4C94-8A79-AF6E2C2C5FF6}"/>
              </a:ext>
            </a:extLst>
          </p:cNvPr>
          <p:cNvSpPr/>
          <p:nvPr/>
        </p:nvSpPr>
        <p:spPr>
          <a:xfrm>
            <a:off x="8071735" y="-144997"/>
            <a:ext cx="2512446" cy="19395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
        <p:nvSpPr>
          <p:cNvPr id="16" name="Oval 15">
            <a:extLst>
              <a:ext uri="{FF2B5EF4-FFF2-40B4-BE49-F238E27FC236}">
                <a16:creationId xmlns:a16="http://schemas.microsoft.com/office/drawing/2014/main" id="{9BC84B08-510A-4639-AC14-CF76B5BE7268}"/>
              </a:ext>
            </a:extLst>
          </p:cNvPr>
          <p:cNvSpPr/>
          <p:nvPr/>
        </p:nvSpPr>
        <p:spPr>
          <a:xfrm>
            <a:off x="8382710" y="6160518"/>
            <a:ext cx="1916214" cy="136733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
        <p:nvSpPr>
          <p:cNvPr id="18" name="Oval 17">
            <a:extLst>
              <a:ext uri="{FF2B5EF4-FFF2-40B4-BE49-F238E27FC236}">
                <a16:creationId xmlns:a16="http://schemas.microsoft.com/office/drawing/2014/main" id="{741CBC8A-8AAD-479B-96F1-AF98FB5E876E}"/>
              </a:ext>
            </a:extLst>
          </p:cNvPr>
          <p:cNvSpPr/>
          <p:nvPr/>
        </p:nvSpPr>
        <p:spPr>
          <a:xfrm>
            <a:off x="5783581" y="4374275"/>
            <a:ext cx="5125424" cy="17862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7280" eaLnBrk="0" fontAlgn="base" hangingPunct="0">
              <a:spcBef>
                <a:spcPct val="0"/>
              </a:spcBef>
              <a:spcAft>
                <a:spcPct val="0"/>
              </a:spcAft>
            </a:pPr>
            <a:endParaRPr lang="nb-NO" sz="2160">
              <a:solidFill>
                <a:srgbClr val="FFFFFF"/>
              </a:solidFill>
              <a:latin typeface="Verdana"/>
            </a:endParaRPr>
          </a:p>
        </p:txBody>
      </p:sp>
    </p:spTree>
    <p:extLst>
      <p:ext uri="{BB962C8B-B14F-4D97-AF65-F5344CB8AC3E}">
        <p14:creationId xmlns:p14="http://schemas.microsoft.com/office/powerpoint/2010/main" val="417121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THENA.CUSTOMXMLID" val="{BB03D41D-4BFA-41FD-ACC2-DD60DD1FC08D}"/>
  <p:tag name="ATHENA.CUSTOMXMLCONTENT" val="&lt;?xml version=&quot;1.0&quot;?&gt;&lt;athena xmlns=&quot;http://schemas.microsoft.com/edu/athena&quot; version=&quot;0.1.3517.0&quot;&gt;&lt;timings duration=&quot;30315&quot;/&gt;&lt;/athena&gt;"/>
</p:tagLst>
</file>

<file path=ppt/tags/tag2.xml><?xml version="1.0" encoding="utf-8"?>
<p:tagLst xmlns:a="http://schemas.openxmlformats.org/drawingml/2006/main" xmlns:r="http://schemas.openxmlformats.org/officeDocument/2006/relationships" xmlns:p="http://schemas.openxmlformats.org/presentationml/2006/main">
  <p:tag name="ATHENA.CUSTOMXMLID" val="{BB9D9CB8-123F-466D-B3EF-229A32CE9CED}"/>
  <p:tag name="ATHENA.CUSTOMXMLCONTENT" val="&lt;?xml version=&quot;1.0&quot;?&gt;&lt;athena xmlns=&quot;http://schemas.microsoft.com/edu/athena&quot; version=&quot;0.1.3517.0&quot;&gt;&lt;timings duration=&quot;16450&quot;/&gt;&lt;/athena&gt;"/>
</p:tagLst>
</file>

<file path=ppt/tags/tag3.xml><?xml version="1.0" encoding="utf-8"?>
<p:tagLst xmlns:a="http://schemas.openxmlformats.org/drawingml/2006/main" xmlns:r="http://schemas.openxmlformats.org/officeDocument/2006/relationships" xmlns:p="http://schemas.openxmlformats.org/presentationml/2006/main">
  <p:tag name="ATHENA.CUSTOMXMLID" val="{32364869-BC91-4869-9F2D-9AD341E48D6F}"/>
  <p:tag name="ATHENA.CUSTOMXMLCONTENT" val="&lt;?xml version=&quot;1.0&quot;?&gt;&lt;athena xmlns=&quot;http://schemas.microsoft.com/edu/athena&quot; version=&quot;0.1.3517.0&quot;&gt;&lt;timings duration=&quot;8534&quot;/&gt;&lt;/athena&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4D0A7A2-7BE6-4EA9-B9F9-99CA4DBC03F3}" vid="{1ECF88F3-7EA2-44A5-BDE5-1200A1A52E6A}"/>
    </a:ext>
  </a:extLst>
</a:theme>
</file>

<file path=ppt/theme/theme2.xml><?xml version="1.0" encoding="utf-8"?>
<a:theme xmlns:a="http://schemas.openxmlformats.org/drawingml/2006/main" name="Office'i kujundus">
  <a:themeElements>
    <a:clrScheme name="TalTech">
      <a:dk1>
        <a:srgbClr val="000000"/>
      </a:dk1>
      <a:lt1>
        <a:srgbClr val="FFFFFF"/>
      </a:lt1>
      <a:dk2>
        <a:srgbClr val="332B60"/>
      </a:dk2>
      <a:lt2>
        <a:srgbClr val="DADAE4"/>
      </a:lt2>
      <a:accent1>
        <a:srgbClr val="E4067E"/>
      </a:accent1>
      <a:accent2>
        <a:srgbClr val="9396B0"/>
      </a:accent2>
      <a:accent3>
        <a:srgbClr val="AB1352"/>
      </a:accent3>
      <a:accent4>
        <a:srgbClr val="4FBFD3"/>
      </a:accent4>
      <a:accent5>
        <a:srgbClr val="332B60"/>
      </a:accent5>
      <a:accent6>
        <a:srgbClr val="DADAE4"/>
      </a:accent6>
      <a:hlink>
        <a:srgbClr val="AB1352"/>
      </a:hlink>
      <a:folHlink>
        <a:srgbClr val="AB1352"/>
      </a:folHlink>
    </a:clrScheme>
    <a:fontScheme name="TTÜ">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wrap="square" rtlCol="0" anchor="ctr">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EWNEW" id="{65034802-83F1-DE41-A876-6851A238EDFE}" vid="{814C7433-F944-B249-91D8-8F253693ECE1}"/>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3517.0">
  <timings duration="115509"/>
</athena>
</file>

<file path=customXml/item10.xml><?xml version="1.0" encoding="utf-8"?>
<athena xmlns="http://schemas.microsoft.com/edu/athena" version="0.1.3517.0">
  <timings duration="16450"/>
</athena>
</file>

<file path=customXml/item11.xml><?xml version="1.0" encoding="utf-8"?>
<athena xmlns="http://schemas.microsoft.com/edu/athena" version="0.1.3517.0">
  <timings duration="8534"/>
</athena>
</file>

<file path=customXml/item12.xml><?xml version="1.0" encoding="utf-8"?>
<athena xmlns="http://schemas.microsoft.com/edu/athena" version="0.1.3517.0">
  <timings duration="142812"/>
</athena>
</file>

<file path=customXml/item13.xml><?xml version="1.0" encoding="utf-8"?>
<athena xmlns="http://schemas.microsoft.com/edu/athena" version="0.1.3517.0">
  <timings duration="30315"/>
</athena>
</file>

<file path=customXml/item2.xml><?xml version="1.0" encoding="utf-8"?>
<athena xmlns="http://schemas.microsoft.com/edu/athena" version="0.1.3517.0">
  <timings duration="71339"/>
</athena>
</file>

<file path=customXml/item3.xml><?xml version="1.0" encoding="utf-8"?>
<athena xmlns="http://schemas.microsoft.com/edu/athena" version="0.1.3517.0">
  <timings duration="8534"/>
</athena>
</file>

<file path=customXml/item4.xml><?xml version="1.0" encoding="utf-8"?>
<athena xmlns="http://schemas.microsoft.com/edu/athena" version="0.1.3517.0">
  <timings duration="174614"/>
</athena>
</file>

<file path=customXml/item5.xml><?xml version="1.0" encoding="utf-8"?>
<athena xmlns="http://schemas.microsoft.com/edu/athena" version="0.1.3517.0">
  <ink scale="0.7224563">AAEAAAD/////AQAAAAAAAAAMAgAAAE9BdXRob3JQUFQsIFZlcnNpb249MC4xLjM1MTcuMCwgQ3VsdHVyZT1uZXV0cmFsLCBQdWJsaWNLZXlUb2tlbj0zMWJmMzg1NmFkMzY0ZTM1BQEAAAALSW5rTWF0dGVyVjEDAAAADUxpc3RgMStfaXRlbXMMTGlzdGAxK19zaXplD0xpc3RgMStfdmVyc2lvbgQAABdTaGFyZWQuSW5raW5nLklua0F0b21bXQIAAAAICAIAAAAJAwAAAAIAAAAWAAAABwMAAAAAAQAAAAQAAAAECUlua0F0b21WMQIAAAAJBAAAAAkFAAAADQIFBAAAAAtQZW5TdHJva2VWMQQAAAAKQXR0cmlidXRlcwVUcmFjZQlTdGFydFRpbWUEVHlwZQQEAAQPUGVuQXR0cmlidXRlc1YxAgAAAApJbmtUcmFjZVYxAgAAABAMQWN0aW9uVHlwZVYxAgAAAAIAAAAJBgAAAAkHAAAA+XMAAAAAAAAF+P///wxBY3Rpb25UeXBlVjEBAAAAB3ZhbHVlX18ACAIAAAAAAAAABQUAAAANQ2xlYXJDYW52YXNWMQIAAAAJU3RhcnRUaW1lBFR5cGUABBAMQWN0aW9uVHlwZVYxAgAAAAIAAACrFgEAAAAAAAH3////+P///wAAAAAFBgAAAA9QZW5BdHRyaWJ1dGVzVjEKAAAAB19jb2xvckEHX2NvbG9yUgdfY29sb3JHB19jb2xvckIKRml0VG9DdXJ2ZQZIZWlnaHQOSWdub3JlUHJlc3N1cmUNSXNIaWdobGlnaHRlcgVTaGFwZQVXaWR0aAAAAAAAAAAABAACAgICAQYBAQxCcnVzaFNoYXBlVjECAAAABgIAAAD/AAAAAAAAAAAAAAhAAAAF9v///wxCcnVzaFNoYXBlVjEBAAAAB3ZhbHVlX18ACAIAAAABAAAAAAAAAAAACEAFBwAAAApJbmtUcmFjZVYxAwAAAA1MaXN0YDErX2l0ZW1zDExpc3RgMStfc2l6ZQ9MaXN0YDErX3ZlcnNpb24EAAAYU2hhcmVkLklua2luZy5JbmtQb2ludFtdAgAAAAgIAgAAAAkLAAAAAQAAAAEAAAAHCwAAAAABAAAABAAAAAQKSW5rUG9pbnRWMQIAAAAJDAAAAA0DBQwAAAAKSW5rUG9pbnRWMQQAAAABWAFZDlByZXNzdXJlRmFjdG9yCVRpbWVTdGFtcAAAAAAGBgsQAgAAAAAAAAAAAOA/AAAAAAAA4D8AAAA/AAAAAAAAAAAL</ink>
</athena>
</file>

<file path=customXml/item6.xml><?xml version="1.0" encoding="utf-8"?>
<athena xmlns="http://schemas.microsoft.com/edu/athena" version="0.1.3517.0">
  <timings duration="362101"/>
</athena>
</file>

<file path=customXml/item7.xml><?xml version="1.0" encoding="utf-8"?>
<athena xmlns="http://schemas.microsoft.com/edu/athena" version="0.1.3517.0">
  <timings duration="116444"/>
</athena>
</file>

<file path=customXml/item8.xml><?xml version="1.0" encoding="utf-8"?>
<athena xmlns="http://schemas.microsoft.com/edu/athena" version="0.1.3517.0">
  <timings duration="30315"/>
</athena>
</file>

<file path=customXml/item9.xml><?xml version="1.0" encoding="utf-8"?>
<athena xmlns="http://schemas.microsoft.com/edu/athena" version="0.1.3517.0">
  <timings duration="16450"/>
</athena>
</file>

<file path=customXml/itemProps1.xml><?xml version="1.0" encoding="utf-8"?>
<ds:datastoreItem xmlns:ds="http://schemas.openxmlformats.org/officeDocument/2006/customXml" ds:itemID="{2AFA4837-5DBE-43EC-9E30-B0B2F9E98A9E}">
  <ds:schemaRefs>
    <ds:schemaRef ds:uri="http://schemas.microsoft.com/edu/athena"/>
  </ds:schemaRefs>
</ds:datastoreItem>
</file>

<file path=customXml/itemProps10.xml><?xml version="1.0" encoding="utf-8"?>
<ds:datastoreItem xmlns:ds="http://schemas.openxmlformats.org/officeDocument/2006/customXml" ds:itemID="{62C9948B-D880-4ED7-8B4C-9071F1A6786F}">
  <ds:schemaRefs>
    <ds:schemaRef ds:uri="http://schemas.microsoft.com/edu/athena"/>
  </ds:schemaRefs>
</ds:datastoreItem>
</file>

<file path=customXml/itemProps11.xml><?xml version="1.0" encoding="utf-8"?>
<ds:datastoreItem xmlns:ds="http://schemas.openxmlformats.org/officeDocument/2006/customXml" ds:itemID="{32364869-BC91-4869-9F2D-9AD341E48D6F}">
  <ds:schemaRefs>
    <ds:schemaRef ds:uri="http://schemas.microsoft.com/edu/athena"/>
  </ds:schemaRefs>
</ds:datastoreItem>
</file>

<file path=customXml/itemProps12.xml><?xml version="1.0" encoding="utf-8"?>
<ds:datastoreItem xmlns:ds="http://schemas.openxmlformats.org/officeDocument/2006/customXml" ds:itemID="{D1864494-59E7-498D-913D-0F65D06F6411}">
  <ds:schemaRefs>
    <ds:schemaRef ds:uri="http://schemas.microsoft.com/edu/athena"/>
  </ds:schemaRefs>
</ds:datastoreItem>
</file>

<file path=customXml/itemProps13.xml><?xml version="1.0" encoding="utf-8"?>
<ds:datastoreItem xmlns:ds="http://schemas.openxmlformats.org/officeDocument/2006/customXml" ds:itemID="{F6085EBF-E351-4347-ACF1-426D1FF82272}">
  <ds:schemaRefs>
    <ds:schemaRef ds:uri="http://schemas.microsoft.com/edu/athena"/>
  </ds:schemaRefs>
</ds:datastoreItem>
</file>

<file path=customXml/itemProps2.xml><?xml version="1.0" encoding="utf-8"?>
<ds:datastoreItem xmlns:ds="http://schemas.openxmlformats.org/officeDocument/2006/customXml" ds:itemID="{B4852DDA-C7C3-44E4-894C-4AFE6144B566}">
  <ds:schemaRefs>
    <ds:schemaRef ds:uri="http://schemas.microsoft.com/edu/athena"/>
  </ds:schemaRefs>
</ds:datastoreItem>
</file>

<file path=customXml/itemProps3.xml><?xml version="1.0" encoding="utf-8"?>
<ds:datastoreItem xmlns:ds="http://schemas.openxmlformats.org/officeDocument/2006/customXml" ds:itemID="{20122FD5-5037-4161-8198-972A16235E07}">
  <ds:schemaRefs>
    <ds:schemaRef ds:uri="http://schemas.microsoft.com/edu/athena"/>
  </ds:schemaRefs>
</ds:datastoreItem>
</file>

<file path=customXml/itemProps4.xml><?xml version="1.0" encoding="utf-8"?>
<ds:datastoreItem xmlns:ds="http://schemas.openxmlformats.org/officeDocument/2006/customXml" ds:itemID="{FCB9D366-B166-4412-B972-8FB427140357}">
  <ds:schemaRefs>
    <ds:schemaRef ds:uri="http://schemas.microsoft.com/edu/athena"/>
  </ds:schemaRefs>
</ds:datastoreItem>
</file>

<file path=customXml/itemProps5.xml><?xml version="1.0" encoding="utf-8"?>
<ds:datastoreItem xmlns:ds="http://schemas.openxmlformats.org/officeDocument/2006/customXml" ds:itemID="{D1771139-3510-40CE-B05F-331E41900058}">
  <ds:schemaRefs>
    <ds:schemaRef ds:uri="http://schemas.microsoft.com/edu/athena"/>
  </ds:schemaRefs>
</ds:datastoreItem>
</file>

<file path=customXml/itemProps6.xml><?xml version="1.0" encoding="utf-8"?>
<ds:datastoreItem xmlns:ds="http://schemas.openxmlformats.org/officeDocument/2006/customXml" ds:itemID="{52142907-A74C-498B-AF41-5E7E2D039A7E}">
  <ds:schemaRefs>
    <ds:schemaRef ds:uri="http://schemas.microsoft.com/edu/athena"/>
  </ds:schemaRefs>
</ds:datastoreItem>
</file>

<file path=customXml/itemProps7.xml><?xml version="1.0" encoding="utf-8"?>
<ds:datastoreItem xmlns:ds="http://schemas.openxmlformats.org/officeDocument/2006/customXml" ds:itemID="{3E201CF2-03EC-4A84-B6FB-06068A722A58}">
  <ds:schemaRefs>
    <ds:schemaRef ds:uri="http://schemas.microsoft.com/edu/athena"/>
  </ds:schemaRefs>
</ds:datastoreItem>
</file>

<file path=customXml/itemProps8.xml><?xml version="1.0" encoding="utf-8"?>
<ds:datastoreItem xmlns:ds="http://schemas.openxmlformats.org/officeDocument/2006/customXml" ds:itemID="{BB03D41D-4BFA-41FD-ACC2-DD60DD1FC08D}">
  <ds:schemaRefs>
    <ds:schemaRef ds:uri="http://schemas.microsoft.com/edu/athena"/>
  </ds:schemaRefs>
</ds:datastoreItem>
</file>

<file path=customXml/itemProps9.xml><?xml version="1.0" encoding="utf-8"?>
<ds:datastoreItem xmlns:ds="http://schemas.openxmlformats.org/officeDocument/2006/customXml" ds:itemID="{2805EC88-4562-4B5F-8A30-4A6D6CFF927D}">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
  <TotalTime>33</TotalTime>
  <Words>6936</Words>
  <Application>Microsoft Office PowerPoint</Application>
  <PresentationFormat>Custom</PresentationFormat>
  <Paragraphs>742</Paragraphs>
  <Slides>83</Slides>
  <Notes>38</Notes>
  <HiddenSlides>0</HiddenSlides>
  <MMClips>2</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83</vt:i4>
      </vt:variant>
    </vt:vector>
  </HeadingPairs>
  <TitlesOfParts>
    <vt:vector size="97" baseType="lpstr">
      <vt:lpstr>Arial</vt:lpstr>
      <vt:lpstr>Calibri</vt:lpstr>
      <vt:lpstr>Calibri Light</vt:lpstr>
      <vt:lpstr>CMR10</vt:lpstr>
      <vt:lpstr>Courier New</vt:lpstr>
      <vt:lpstr>ElsevierSans</vt:lpstr>
      <vt:lpstr>Helvetica Neue</vt:lpstr>
      <vt:lpstr>Palatino Linotype</vt:lpstr>
      <vt:lpstr>Verdana</vt:lpstr>
      <vt:lpstr>Wingdings</vt:lpstr>
      <vt:lpstr>Office Theme</vt:lpstr>
      <vt:lpstr>Office'i kujundus</vt:lpstr>
      <vt:lpstr>Office</vt:lpstr>
      <vt:lpstr>1_Office</vt:lpstr>
      <vt:lpstr>PowerPoint Presentation</vt:lpstr>
      <vt:lpstr>Acknowledgement</vt:lpstr>
      <vt:lpstr>PowerPoint Presentation</vt:lpstr>
      <vt:lpstr>PowerPoint Presentation</vt:lpstr>
      <vt:lpstr>PowerPoint Presentation</vt:lpstr>
      <vt:lpstr>PowerPoint Presentation</vt:lpstr>
      <vt:lpstr>Situation Awareness - Definition</vt:lpstr>
      <vt:lpstr>Levels of SA</vt:lpstr>
      <vt:lpstr>PowerPoint Presentation</vt:lpstr>
      <vt:lpstr>From My Domain</vt:lpstr>
      <vt:lpstr>PowerPoint Presentation</vt:lpstr>
      <vt:lpstr>Bottom-up / data-driven processing</vt:lpstr>
      <vt:lpstr>Pattern Matching</vt:lpstr>
      <vt:lpstr>Mental Models</vt:lpstr>
      <vt:lpstr>Interrelationship between SA levels</vt:lpstr>
      <vt:lpstr>Factors affecting SA in novices and experts</vt:lpstr>
      <vt:lpstr>PowerPoint Presentation</vt:lpstr>
      <vt:lpstr>PowerPoint Presentation</vt:lpstr>
      <vt:lpstr>8 Other Threats to SA</vt:lpstr>
      <vt:lpstr>Social Aspect of CS, SA &amp; SMM</vt:lpstr>
      <vt:lpstr>Team Cognition</vt:lpstr>
      <vt:lpstr>Macrocognition</vt:lpstr>
      <vt:lpstr>PowerPoint Presentation</vt:lpstr>
      <vt:lpstr>PowerPoint Presentation</vt:lpstr>
      <vt:lpstr>PowerPoint Presentation</vt:lpstr>
      <vt:lpstr>PowerPoint Presentation</vt:lpstr>
      <vt:lpstr>PowerPoint Presentation</vt:lpstr>
      <vt:lpstr>PowerPoint Presentation</vt:lpstr>
      <vt:lpstr>Cyber Security and Situational Analysis</vt:lpstr>
      <vt:lpstr>About visualizations</vt:lpstr>
      <vt:lpstr>SA-improving visualizations: a SCADA-example</vt:lpstr>
      <vt:lpstr>PowerPoint Presentation</vt:lpstr>
      <vt:lpstr>Summary: Principles of SA-centered design</vt:lpstr>
      <vt:lpstr>Communication of RCP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3D Mixed Reality Visualization of Network Topology and Activity Results in Better Dyadic Cyber Team Communication and Cyber Situational Awareness</vt:lpstr>
      <vt:lpstr>PowerPoint Presentation</vt:lpstr>
      <vt:lpstr>PowerPoint Presentation</vt:lpstr>
      <vt:lpstr>Questions</vt:lpstr>
      <vt:lpstr>Questions</vt:lpstr>
      <vt:lpstr>Methods</vt:lpstr>
      <vt:lpstr>Methods</vt:lpstr>
      <vt:lpstr>Visualizations in the Arkime (2D) condition</vt:lpstr>
      <vt:lpstr>Visualizations in the VDE (3D) condition</vt:lpstr>
      <vt:lpstr>Communication is better in the VDE group</vt:lpstr>
      <vt:lpstr>Communication is better in the VDE group</vt:lpstr>
      <vt:lpstr>Communication is better in the VDE group</vt:lpstr>
      <vt:lpstr>Condition had no effect on decision-making</vt:lpstr>
      <vt:lpstr>Summary and discussion</vt:lpstr>
      <vt:lpstr>Conclusion</vt:lpstr>
      <vt:lpstr>What to Communicate</vt:lpstr>
      <vt:lpstr>PowerPoint Presentation</vt:lpstr>
      <vt:lpstr>PowerPoint Presentation</vt:lpstr>
      <vt:lpstr>PowerPoint Presentation</vt:lpstr>
      <vt:lpstr>PowerPoint Presentation</vt:lpstr>
      <vt:lpstr>Research in Communication in CDX</vt:lpstr>
      <vt:lpstr>PowerPoint Presentation</vt:lpstr>
      <vt:lpstr>Cognisance as a Human Factor</vt:lpstr>
      <vt:lpstr>PowerPoint Presentation</vt:lpstr>
      <vt:lpstr>PowerPoint Presentation</vt:lpstr>
      <vt:lpstr>PowerPoint Presentation</vt:lpstr>
      <vt:lpstr>PowerPoint Presentation</vt:lpstr>
      <vt:lpstr>PowerPoint Presentation</vt:lpstr>
      <vt:lpstr>What to Communicate - SITREPS</vt:lpstr>
      <vt:lpstr>PowerPoint Presentation</vt:lpstr>
      <vt:lpstr>PowerPoint Presentation</vt:lpstr>
      <vt:lpstr>PowerPoint Presentation</vt:lpstr>
      <vt:lpstr>Why?</vt:lpstr>
      <vt:lpstr>Let’s talk</vt:lpstr>
      <vt:lpstr>PowerPoint Presentation</vt:lpstr>
      <vt:lpstr>Raman &amp; Koka, 2015</vt:lpstr>
      <vt:lpstr>Now some stereotypes</vt:lpstr>
      <vt:lpstr>Using SMM for Mitigating CS Attacks</vt:lpstr>
      <vt:lpstr>Summary</vt:lpstr>
      <vt:lpstr>PowerPoint Presentation</vt:lpstr>
      <vt:lpstr>Thank you</vt:lpstr>
    </vt:vector>
  </TitlesOfParts>
  <Company>Tallinn University of Technology</Company>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
  <dc:subject>CyberSecPro Module-1-Professional Training</dc:subject>
  <dc:creator>Ricardo Gregorio Lugo</dc:creator>
  <lastModifiedBy>Ricardo Gregorio Lugo</lastModifiedBy>
  <revision>11</revision>
  <dcterms:created xsi:type="dcterms:W3CDTF">2026-02-04T08:41:44.0000000Z</dcterms:created>
  <dcterms:modified xsi:type="dcterms:W3CDTF">2026-02-04T10:24:09.0000000Z</dcterms:modified>
  <keywords>, docId:3F984EDA95A7C89C11340840374AD4CC</keywords>
</coreProperties>
</file>