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ink/ink4.xml" ContentType="application/inkml+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ink/ink5.xml" ContentType="application/inkml+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376" r:id="rId2"/>
    <p:sldId id="407" r:id="rId3"/>
    <p:sldId id="2462" r:id="rId4"/>
    <p:sldId id="659" r:id="rId5"/>
    <p:sldId id="2580" r:id="rId6"/>
    <p:sldId id="990" r:id="rId7"/>
    <p:sldId id="393" r:id="rId8"/>
    <p:sldId id="2583" r:id="rId9"/>
    <p:sldId id="257" r:id="rId10"/>
    <p:sldId id="989" r:id="rId11"/>
    <p:sldId id="2581" r:id="rId12"/>
    <p:sldId id="2535" r:id="rId13"/>
    <p:sldId id="2578" r:id="rId14"/>
    <p:sldId id="2522" r:id="rId15"/>
    <p:sldId id="259" r:id="rId16"/>
    <p:sldId id="2579" r:id="rId17"/>
    <p:sldId id="988" r:id="rId18"/>
    <p:sldId id="368" r:id="rId19"/>
    <p:sldId id="2536" r:id="rId20"/>
    <p:sldId id="2469" r:id="rId21"/>
    <p:sldId id="484" r:id="rId22"/>
    <p:sldId id="2506" r:id="rId23"/>
    <p:sldId id="2508" r:id="rId24"/>
    <p:sldId id="2571" r:id="rId25"/>
    <p:sldId id="2507" r:id="rId26"/>
    <p:sldId id="2474" r:id="rId27"/>
    <p:sldId id="2473" r:id="rId28"/>
    <p:sldId id="2470" r:id="rId29"/>
    <p:sldId id="605" r:id="rId30"/>
    <p:sldId id="2467" r:id="rId31"/>
    <p:sldId id="2466" r:id="rId32"/>
    <p:sldId id="2471" r:id="rId33"/>
    <p:sldId id="2472" r:id="rId34"/>
    <p:sldId id="998" r:id="rId35"/>
    <p:sldId id="1013" r:id="rId36"/>
    <p:sldId id="2516" r:id="rId37"/>
    <p:sldId id="2572" r:id="rId38"/>
    <p:sldId id="2573" r:id="rId39"/>
    <p:sldId id="2574" r:id="rId40"/>
    <p:sldId id="2541" r:id="rId41"/>
    <p:sldId id="2575" r:id="rId42"/>
    <p:sldId id="2544" r:id="rId43"/>
    <p:sldId id="2577" r:id="rId44"/>
    <p:sldId id="2570" r:id="rId45"/>
    <p:sldId id="2463" r:id="rId46"/>
    <p:sldId id="346" r:id="rId47"/>
    <p:sldId id="2464" r:id="rId48"/>
    <p:sldId id="261" r:id="rId49"/>
    <p:sldId id="2465" r:id="rId50"/>
    <p:sldId id="263" r:id="rId51"/>
    <p:sldId id="264" r:id="rId52"/>
    <p:sldId id="266" r:id="rId53"/>
    <p:sldId id="267" r:id="rId54"/>
    <p:sldId id="268" r:id="rId55"/>
    <p:sldId id="269" r:id="rId56"/>
    <p:sldId id="270" r:id="rId57"/>
    <p:sldId id="271" r:id="rId58"/>
    <p:sldId id="314" r:id="rId59"/>
    <p:sldId id="322" r:id="rId60"/>
    <p:sldId id="337" r:id="rId61"/>
    <p:sldId id="338" r:id="rId62"/>
    <p:sldId id="323" r:id="rId63"/>
    <p:sldId id="340" r:id="rId64"/>
    <p:sldId id="341" r:id="rId65"/>
    <p:sldId id="319" r:id="rId66"/>
    <p:sldId id="342" r:id="rId67"/>
    <p:sldId id="273" r:id="rId68"/>
    <p:sldId id="321" r:id="rId69"/>
    <p:sldId id="274" r:id="rId70"/>
    <p:sldId id="279" r:id="rId71"/>
    <p:sldId id="324" r:id="rId72"/>
    <p:sldId id="329" r:id="rId73"/>
    <p:sldId id="315" r:id="rId74"/>
    <p:sldId id="325" r:id="rId75"/>
    <p:sldId id="327" r:id="rId76"/>
    <p:sldId id="328" r:id="rId77"/>
    <p:sldId id="330" r:id="rId78"/>
    <p:sldId id="284" r:id="rId79"/>
    <p:sldId id="331" r:id="rId80"/>
    <p:sldId id="286" r:id="rId81"/>
    <p:sldId id="287" r:id="rId82"/>
    <p:sldId id="294" r:id="rId83"/>
    <p:sldId id="295" r:id="rId84"/>
    <p:sldId id="335" r:id="rId85"/>
    <p:sldId id="317" r:id="rId86"/>
    <p:sldId id="336" r:id="rId87"/>
    <p:sldId id="310" r:id="rId88"/>
    <p:sldId id="311" r:id="rId89"/>
    <p:sldId id="312" r:id="rId90"/>
    <p:sldId id="313" r:id="rId91"/>
    <p:sldId id="305" r:id="rId92"/>
    <p:sldId id="307" r:id="rId93"/>
    <p:sldId id="308" r:id="rId94"/>
    <p:sldId id="309" r:id="rId95"/>
    <p:sldId id="387" r:id="rId9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6:38:03.573"/>
    </inkml:context>
    <inkml:brush xml:id="br0">
      <inkml:brushProperty name="width" value="0.05292" units="cm"/>
      <inkml:brushProperty name="height" value="0.05292" units="cm"/>
      <inkml:brushProperty name="color" value="#FF0000"/>
    </inkml:brush>
  </inkml:definitions>
  <inkml:trace contextRef="#ctx0" brushRef="#br0">20673 9084 0</inkml:trace>
</inkml:ink>
</file>

<file path=ppt/ink/ink2.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09:09.028"/>
    </inkml:context>
    <inkml:brush xml:id="br0">
      <inkml:brushProperty name="width" value="0.05292" units="cm"/>
      <inkml:brushProperty name="height" value="0.05292" units="cm"/>
      <inkml:brushProperty name="color" value="#FF0000"/>
    </inkml:brush>
  </inkml:definitions>
  <inkml:trace contextRef="#ctx0" brushRef="#br0">8996 10125 0</inkml:trace>
</inkml:ink>
</file>

<file path=ppt/ink/ink3.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29:27.547"/>
    </inkml:context>
    <inkml:brush xml:id="br0">
      <inkml:brushProperty name="width" value="0.05292" units="cm"/>
      <inkml:brushProperty name="height" value="0.05292" units="cm"/>
      <inkml:brushProperty name="color" value="#FF0000"/>
    </inkml:brush>
  </inkml:definitions>
  <inkml:trace contextRef="#ctx0" brushRef="#br0">19332 9402 0</inkml:trace>
</inkml:ink>
</file>

<file path=ppt/ink/ink4.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41:27.391"/>
    </inkml:context>
    <inkml:brush xml:id="br0">
      <inkml:brushProperty name="width" value="0.05292" units="cm"/>
      <inkml:brushProperty name="height" value="0.05292" units="cm"/>
      <inkml:brushProperty name="color" value="#FF0000"/>
    </inkml:brush>
  </inkml:definitions>
  <inkml:trace contextRef="#ctx0" brushRef="#br0">7355 10037 0</inkml:trace>
</inkml:ink>
</file>

<file path=ppt/ink/ink5.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0-11T07:53:30.264"/>
    </inkml:context>
    <inkml:brush xml:id="br0">
      <inkml:brushProperty name="width" value="0.05292" units="cm"/>
      <inkml:brushProperty name="height" value="0.05292" units="cm"/>
      <inkml:brushProperty name="color" value="#FF0000"/>
    </inkml:brush>
  </inkml:definitions>
  <inkml:trace contextRef="#ctx0" brushRef="#br0">10795 9102 0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sa=X&amp;sca_esv=0daf534e446e5838&amp;rlz=1C1GCEA_enNO1078NO1078&amp;biw=1920&amp;bih=911&amp;q=fraudulent&amp;si=ACC90nyOnVY18Aw7zUtkWPYo5mTnaAuK2Fn5eDkIABrSo7Fw1_sgJl2eXUcTTxFnqif-fRqPeVGuPpa6QNPFXoffbccFi7W0bR6qcy-hWxQOisQErbKrtV8%3D&amp;expnd=1&amp;ved=2ahUKEwjFv46kyoWJAxX_VfEDHbiBKIsQyecJegQIIBAO"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google.com/search?sa=X&amp;sca_esv=0daf534e446e5838&amp;rlz=1C1GCEA_enNO1078NO1078&amp;biw=1920&amp;bih=911&amp;q=reputable&amp;si=ACC90nytWkp8tIhRuqKAL6XWXX-NHQ-P4A6dmuZh_5jvj1dzWLSGJJQ302TIiiuM9hkssmApj0Li0yEIRQK7p7Kns-XcL4OCND1oE_0scK6t2uKeG0rWiHM%3D&amp;expnd=1&amp;ved=2ahUKEwjFv46kyoWJAxX_VfEDHbiBKIsQyecJegQIIBAQ" TargetMode="External"/><Relationship Id="rId4" Type="http://schemas.openxmlformats.org/officeDocument/2006/relationships/hyperlink" Target="https://www.google.com/search?sa=X&amp;sca_esv=0daf534e446e5838&amp;rlz=1C1GCEA_enNO1078NO1078&amp;biw=1920&amp;bih=911&amp;q=purporting&amp;si=ACC90nyOnVY18Aw7zUtkWPYo5mTnCG6ly3Yf3UJuNGj7altjY6H7XMrDj8_B-SK2VaIpJJPE80tYe9JL8vA6by6gKBwv3oIgOM5F4kl5lSB-rJ3Cxg5VC7Y%3D&amp;expnd=1&amp;ved=2ahUKEwjFv46kyoWJAxX_VfEDHbiBKIsQyecJegQIIBAP"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hishgrid.com/blog/types-of-phishing-attack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Process_of_intelligenc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Open-source_intelligence#cite_note-7" TargetMode="External"/><Relationship Id="rId5" Type="http://schemas.openxmlformats.org/officeDocument/2006/relationships/hyperlink" Target="https://en.wikipedia.org/wiki/Terrorist" TargetMode="External"/><Relationship Id="rId4" Type="http://schemas.openxmlformats.org/officeDocument/2006/relationships/hyperlink" Target="https://en.wikipedia.org/wiki/Internet" TargetMode="Externa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250733319"/>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10041660"/>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Quando leggi articoli o capitoli sul phishing, noterai che la maggior parte di essi inizia con diversi paragrafi su quanto sia grave la situazione e quanto sia peggiorata. In realtà, solo i numeri cambiano di anno in anno, mentre la formulazione (definizione di phishing e gravità del problema) a volte sembra molto ripetitiva. Ma questo perché è necessario descrivere l'argomento in modo esauriente anche per un pubblico più ampio che non necessariamente possiede conoscenze preliminari. Il rapporto dell'Anti-Phishing Working Group fornisce i dati più recenti su base trimestrale.</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7D704-BFC2-4D20-804B-33534A9B91C7}"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546802"/>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8E8E8"/>
                </a:solidFill>
                <a:effectLst/>
                <a:latin typeface="Helvetica Neue"/>
              </a:rPr>
              <a:t>la pratica </a:t>
            </a:r>
            <a:r>
              <a:rPr lang="en-GB" b="0" i="0" u="none" strike="noStrike" dirty="0">
                <a:solidFill>
                  <a:srgbClr val="E8E8E8"/>
                </a:solidFill>
                <a:effectLst/>
                <a:latin typeface="Helvetica Neue"/>
                <a:hlinkClick r:id="rId3"/>
              </a:rPr>
              <a:t>fraudolenta </a:t>
            </a:r>
            <a:r>
              <a:rPr lang="en-GB" b="0" i="0" dirty="0">
                <a:solidFill>
                  <a:srgbClr val="E8E8E8"/>
                </a:solidFill>
                <a:effectLst/>
                <a:latin typeface="Helvetica Neue"/>
              </a:rPr>
              <a:t>di inviare e-mail o altri messaggi </a:t>
            </a:r>
            <a:r>
              <a:rPr lang="en-GB" b="0" i="0" dirty="0">
                <a:solidFill>
                  <a:srgbClr val="E8E8E8"/>
                </a:solidFill>
                <a:effectLst/>
                <a:latin typeface="Helvetica Neue"/>
              </a:rPr>
              <a:t>che sembrano provenire da </a:t>
            </a:r>
            <a:r>
              <a:rPr lang="en-GB" b="0" i="0" dirty="0">
                <a:solidFill>
                  <a:srgbClr val="E8E8E8"/>
                </a:solidFill>
                <a:effectLst/>
                <a:latin typeface="Helvetica Neue"/>
              </a:rPr>
              <a:t>aziende </a:t>
            </a:r>
            <a:r>
              <a:rPr lang="en-GB" b="0" i="0" u="none" strike="noStrike" dirty="0">
                <a:solidFill>
                  <a:srgbClr val="E8E8E8"/>
                </a:solidFill>
                <a:effectLst/>
                <a:latin typeface="Helvetica Neue"/>
                <a:hlinkClick r:id="rId5"/>
              </a:rPr>
              <a:t>affidabili </a:t>
            </a:r>
            <a:r>
              <a:rPr lang="en-GB" b="0" i="0" dirty="0">
                <a:solidFill>
                  <a:srgbClr val="E8E8E8"/>
                </a:solidFill>
                <a:effectLst/>
                <a:latin typeface="Helvetica Neue"/>
              </a:rPr>
              <a:t>al fine di indurre le persone a rivelare informazioni personali, come password e numeri di carte di credito.</a:t>
            </a:r>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27</a:t>
            </a:fld>
            <a:endParaRPr lang="en-GB" noProof="0"/>
          </a:p>
        </p:txBody>
      </p:sp>
    </p:spTree>
    <p:extLst>
      <p:ext uri="{BB962C8B-B14F-4D97-AF65-F5344CB8AC3E}">
        <p14:creationId xmlns:p14="http://schemas.microsoft.com/office/powerpoint/2010/main" val="39323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d3a36edd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d3a36edd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8ae986ccb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8ae986cc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Wannacry ha infettato 230.000 sistemi Windows in 150 paesi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 tuoi dati sono più preziosi di quanto pensi (valore sul mercato nero nel Dark Web)</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Ma molto più importante del valore che hanno per gli altri è il valore che hanno per te e per il tuo lavoro. Spesso tendiamo a pensare: non devo chiudere a chiave la porta, non c'è molto di valore nel mio appartamento. Chi dovrebbe entrare QUI? Ma il punto è che le cose possono avere valore per VOI - e la differenza tra questo crimine digitale/cybercrimine e il crimine tradizionale a cui siamo abituati è che i DATI possono essere tenuti in ostaggio. Come abbiamo imparato dal ransomware Wannacry del 20xx che ha criptato xxxx milioni di computer in tutto il mondo.</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In alcuni casi è possibile recuperare i dati dopo aver pagato tramite una criptovaluta, in altri casi no. Alcuni di questi criminali hanno la "reputazione" di essere "affidabili", altri no. Alcuni hanno persino un servizio di assistenza clienti a cui è possibile rivolgersi per chiedere istruzioni su come aprire un portafoglio digitale bitcoin, qualcosa con cui la maggior parte di noi potrebbe non avere molta familiarità, e sono felici di aiutare.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31</a:t>
            </a:fld>
            <a:endParaRPr lang="en-GB" noProof="0"/>
          </a:p>
        </p:txBody>
      </p:sp>
    </p:spTree>
    <p:extLst>
      <p:ext uri="{BB962C8B-B14F-4D97-AF65-F5344CB8AC3E}">
        <p14:creationId xmlns:p14="http://schemas.microsoft.com/office/powerpoint/2010/main" val="1223230690"/>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effectLst/>
                <a:latin typeface="var(--uicore-typography--h3-f,&quot;Inter&quot;)"/>
              </a:rPr>
              <a:t>Che cos'è un attacco whaling?</a:t>
            </a:r>
          </a:p>
          <a:p>
            <a:pPr algn="l"/>
            <a:r>
              <a:rPr lang="en-GB" b="0" i="0" dirty="0">
                <a:solidFill>
                  <a:srgbClr val="555555"/>
                </a:solidFill>
                <a:effectLst/>
                <a:latin typeface="Space Grotesk"/>
              </a:rPr>
              <a:t>Il whaling è un tipo di attacco di phishing che prende di mira persone di alto profilo o di alto livello all'interno di un'organizzazione, come dirigenti, membri del consiglio di amministrazione o altri dipendenti di alto rango. Queste persone sono chiamate "pesci grossi" o "balene", da cui il termine "whaling".</a:t>
            </a:r>
          </a:p>
          <a:p>
            <a:pPr algn="l"/>
            <a:r>
              <a:rPr lang="en-GB" b="1" i="0" dirty="0">
                <a:effectLst/>
                <a:latin typeface="var(--uicore-typography--h3-f,&quot;Inter&quot;)"/>
              </a:rPr>
              <a:t>Come funziona?</a:t>
            </a:r>
          </a:p>
          <a:p>
            <a:pPr algn="l"/>
            <a:r>
              <a:rPr lang="en-GB" b="0" i="0" dirty="0">
                <a:solidFill>
                  <a:srgbClr val="555555"/>
                </a:solidFill>
                <a:effectLst/>
                <a:latin typeface="Space Grotesk"/>
              </a:rPr>
              <a:t>L'obiettivo principale di questo attacco è quello di indurre la persona a rivelare informazioni personali o qualsiasi informazione relativa all'azienda utilizzando tecniche quali lo spoofing delle e-mail, l'ingegneria sociale e contenuti personalizzati per il bersaglio. L'autore dell'attacco si assicura che l'e-mail sembri provenire da una fonte attendibile e crea anche un senso di urgenza che impedisce di verificare l'integrità di tali e-mail.</a:t>
            </a:r>
          </a:p>
          <a:p>
            <a:pPr algn="l"/>
            <a:r>
              <a:rPr lang="en-GB" b="0" i="0" dirty="0">
                <a:solidFill>
                  <a:srgbClr val="555555"/>
                </a:solidFill>
                <a:effectLst/>
                <a:latin typeface="Space Grotesk"/>
              </a:rPr>
              <a:t>Le e-mail sono altamente personalizzate e spesso contengono il nome del bersaglio, l'organizzazione, la qualifica lavorativa e altre informazioni rilevanti provenienti da varie fonti per rendere l'attacco difficile da individuare. Gli aggressori utilizzano in gran parte i social media come Facebook, LinkedIn, Instagram per raccogliere informazioni sulla vittima e rendere l'attacco più realistico.</a:t>
            </a:r>
          </a:p>
          <a:p>
            <a:pPr algn="l"/>
            <a:r>
              <a:rPr lang="en-GB" b="0" i="0" dirty="0">
                <a:solidFill>
                  <a:srgbClr val="555555"/>
                </a:solidFill>
                <a:effectLst/>
                <a:latin typeface="Space Grotesk"/>
              </a:rPr>
              <a:t>Prima di approfondire gli esempi di questi attacchi, chiariamo in che modo essi differiscono da altri </a:t>
            </a:r>
            <a:r>
              <a:rPr lang="en-GB" b="0" i="0" u="none" strike="noStrike" dirty="0">
                <a:solidFill>
                  <a:srgbClr val="555555"/>
                </a:solidFill>
                <a:effectLst/>
                <a:latin typeface="Space Grotesk"/>
                <a:hlinkClick r:id="rId3"/>
              </a:rPr>
              <a:t>tipi di attacchi di phishing</a:t>
            </a:r>
            <a:r>
              <a:rPr lang="en-GB" b="0" i="0" dirty="0">
                <a:solidFill>
                  <a:srgbClr val="555555"/>
                </a:solidFill>
                <a:effectLst/>
                <a:latin typeface="Space Grotesk"/>
              </a:rPr>
              <a:t>.</a:t>
            </a:r>
          </a:p>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32</a:t>
            </a:fld>
            <a:endParaRPr lang="en-GB" noProof="0"/>
          </a:p>
        </p:txBody>
      </p:sp>
    </p:spTree>
    <p:extLst>
      <p:ext uri="{BB962C8B-B14F-4D97-AF65-F5344CB8AC3E}">
        <p14:creationId xmlns:p14="http://schemas.microsoft.com/office/powerpoint/2010/main" val="1841275196"/>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metà del 2015, Mattel è stata vittima di un sofisticato attacco informatico di tipo "whaling", in cui gli hacker hanno preso di mira specificatamente i dirigenti di alto livello. Gli aggressori, che si ritiene fossero un gruppo di criminali informatici cinesi, avevano dedicato molto tempo a infiltrarsi e studiare le reti informatiche, le procedure interne e la gerarchia aziendale di Mattel. Hanno sfruttato queste conoscenze quando la società ha nominato un nuovo amministratore delegato, Christopher Sinclair, nel gennaio 2015, approfittando dei cambiamenti manageriali che ne sono seguiti.</a:t>
            </a:r>
          </a:p>
          <a:p>
            <a:r>
              <a:rPr lang="en-GB" dirty="0"/>
              <a:t>I cybercriminali hanno creato un'e-mail ingannevole fingendo di essere il nuovo CEO e l'hanno inviata a un dirigente senior, richiedendo l'approvazione congiunta per un pagamento di 3 milioni di dollari a un fornitore cinese. Seguendo il protocollo di trasferimento di denaro di Mattel, che richiedeva due autorizzazioni di alto livello, il dirigente ha approvato il trasferimento, credendo che fosse una richiesta legittima. Poche ore dopo, ha informato Sinclair, il quale ha rivelato di non aver mai inviato l'e-mail. A quel punto, il denaro era già stato trasferito a una banca in Cina e, nonostante gli sforzi di Mattel, della banca e dell'FBI, non è stato possibile recuperarlo.</a:t>
            </a:r>
          </a:p>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33</a:t>
            </a:fld>
            <a:endParaRPr lang="en-GB" noProof="0"/>
          </a:p>
        </p:txBody>
      </p:sp>
    </p:spTree>
    <p:extLst>
      <p:ext uri="{BB962C8B-B14F-4D97-AF65-F5344CB8AC3E}">
        <p14:creationId xmlns:p14="http://schemas.microsoft.com/office/powerpoint/2010/main" val="161205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afaa372b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afaa372b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222222"/>
                </a:solidFill>
                <a:highlight>
                  <a:srgbClr val="FFFFFF"/>
                </a:highlight>
              </a:rPr>
              <a:t>Parrish Jr, J. L., Bailey, J. L., &amp; Courtney, J. F. (2009). Un modello basato sulla personalità per determinare la suscettibilità agli attacchi di phishing. </a:t>
            </a:r>
            <a:r>
              <a:rPr lang="en-GB" sz="1000" i="1" dirty="0">
                <a:solidFill>
                  <a:srgbClr val="222222"/>
                </a:solidFill>
                <a:highlight>
                  <a:srgbClr val="FFFFFF"/>
                </a:highlight>
              </a:rPr>
              <a:t>Little Rock: Università dell'Arkansas</a:t>
            </a:r>
            <a:r>
              <a:rPr lang="en-GB" sz="1000" dirty="0">
                <a:solidFill>
                  <a:srgbClr val="222222"/>
                </a:solidFill>
                <a:highlight>
                  <a:srgbClr val="FFFFFF"/>
                </a:highlight>
              </a:rPr>
              <a:t>, 285-296.</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I fattori personali sono quelli che non possono essere modificati o che sono estremamente difficili da modificare e includono il sesso, la cultura e l'età. I fattori esperienziali sono quelli che modellano la personalità di un individuo a causa di un evento o di un'esperienza passata. Il profilo della personalità Big-Five classifica le differenze di personalità degli individui in cinque fattori generali, come discusso in precedenza. Il quadro propone che ciascuno di questi fattori abbia un ruolo da svolgere per quanto riguarda la suscettibilità di un individuo a un attacco di phishing.</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I bambini aumentano A!</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Non tecnologico vs tecnologico. Esperienze negative</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2 aspetti: suscettibilità e tempo necessario per la rimozione</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Dawson &amp; Stewart 2018 - Effetti moderatori. Cultura (Regno Unito vs USA), età</a:t>
            </a:r>
            <a:endParaRPr sz="1000" dirty="0">
              <a:solidFill>
                <a:srgbClr val="222222"/>
              </a:solidFill>
              <a:highlight>
                <a:srgbClr val="FFFFFF"/>
              </a:highlight>
            </a:endParaRPr>
          </a:p>
          <a:p>
            <a:pPr marL="0" lvl="0" indent="0" algn="l" rtl="0">
              <a:spcBef>
                <a:spcPts val="0"/>
              </a:spcBef>
              <a:spcAft>
                <a:spcPts val="0"/>
              </a:spcAft>
              <a:buNone/>
            </a:pPr>
            <a:r>
              <a:rPr lang="en-GB" sz="1000" dirty="0">
                <a:solidFill>
                  <a:srgbClr val="222222"/>
                </a:solidFill>
                <a:highlight>
                  <a:srgbClr val="FFFFFF"/>
                </a:highlight>
              </a:rPr>
              <a:t>a influenza sociale, conformità, obbedienza, reattanza, resistenza e autorità (Lindsey, 2005; Weatherby et al., 1999) b impegno, affetto, normatività, continuità, dedizione e impegno affettivo (Allen e Meyer, 1990) c fiducia e vulnerabilità (</a:t>
            </a:r>
            <a:r>
              <a:rPr lang="en-GB" sz="1000" dirty="0" err="1">
                <a:solidFill>
                  <a:srgbClr val="222222"/>
                </a:solidFill>
                <a:highlight>
                  <a:srgbClr val="FFFFFF"/>
                </a:highlight>
              </a:rPr>
              <a:t>Gendall</a:t>
            </a:r>
            <a:r>
              <a:rPr lang="en-GB" sz="1000" dirty="0">
                <a:solidFill>
                  <a:srgbClr val="222222"/>
                </a:solidFill>
                <a:highlight>
                  <a:srgbClr val="FFFFFF"/>
                </a:highlight>
              </a:rPr>
              <a:t>, 2005) d minaccia (</a:t>
            </a:r>
            <a:r>
              <a:rPr lang="en-GB" sz="1000" dirty="0" err="1">
                <a:solidFill>
                  <a:srgbClr val="222222"/>
                </a:solidFill>
                <a:highlight>
                  <a:srgbClr val="FFFFFF"/>
                </a:highlight>
              </a:rPr>
              <a:t>Pyszczynski </a:t>
            </a:r>
            <a:r>
              <a:rPr lang="en-GB" sz="1000" dirty="0">
                <a:solidFill>
                  <a:srgbClr val="222222"/>
                </a:solidFill>
                <a:highlight>
                  <a:srgbClr val="FFFFFF"/>
                </a:highlight>
              </a:rPr>
              <a:t>et al., 1997)</a:t>
            </a:r>
          </a:p>
          <a:p>
            <a:pPr marL="0" lvl="0" indent="0" algn="l" rtl="0">
              <a:spcBef>
                <a:spcPts val="0"/>
              </a:spcBef>
              <a:spcAft>
                <a:spcPts val="0"/>
              </a:spcAft>
              <a:buNone/>
            </a:pPr>
            <a:endParaRPr lang="en-GB" sz="1000" dirty="0">
              <a:solidFill>
                <a:srgbClr val="222222"/>
              </a:solidFill>
              <a:highlight>
                <a:srgbClr val="FFFFFF"/>
              </a:highlight>
            </a:endParaRPr>
          </a:p>
          <a:p>
            <a:pPr marL="0" indent="0">
              <a:buNone/>
            </a:pPr>
            <a:r>
              <a:rPr lang="en-US" sz="1000" dirty="0"/>
              <a:t>Attacco:</a:t>
            </a:r>
          </a:p>
          <a:p>
            <a:pPr marL="0" indent="0">
              <a:spcBef>
                <a:spcPts val="1600"/>
              </a:spcBef>
              <a:buNone/>
            </a:pPr>
            <a:r>
              <a:rPr lang="en-US" sz="1000" dirty="0"/>
              <a:t>C: regole</a:t>
            </a:r>
          </a:p>
          <a:p>
            <a:pPr marL="0" indent="0">
              <a:spcBef>
                <a:spcPts val="1600"/>
              </a:spcBef>
              <a:buNone/>
            </a:pPr>
            <a:r>
              <a:rPr lang="en-US" sz="1000" dirty="0"/>
              <a:t>E: eccitazione</a:t>
            </a:r>
          </a:p>
          <a:p>
            <a:pPr marL="0" indent="0">
              <a:spcBef>
                <a:spcPts val="1600"/>
              </a:spcBef>
              <a:buNone/>
            </a:pPr>
            <a:r>
              <a:rPr lang="en-US" sz="1000" dirty="0"/>
              <a:t>A: Molti modi in...</a:t>
            </a:r>
          </a:p>
          <a:p>
            <a:pPr marL="0" indent="0">
              <a:spcBef>
                <a:spcPts val="1600"/>
              </a:spcBef>
              <a:buNone/>
            </a:pPr>
            <a:r>
              <a:rPr lang="en-US" sz="1000" dirty="0"/>
              <a:t>O: Scarsità - limitare la libertà</a:t>
            </a:r>
          </a:p>
          <a:p>
            <a:pPr marL="0" indent="0">
              <a:spcBef>
                <a:spcPts val="1600"/>
              </a:spcBef>
              <a:buNone/>
            </a:pPr>
            <a:r>
              <a:rPr lang="en-US" sz="1000" dirty="0"/>
              <a:t>N: Fattori protettivi</a:t>
            </a:r>
          </a:p>
          <a:p>
            <a:pPr marL="0" lvl="0" indent="0" algn="l" rtl="0">
              <a:spcBef>
                <a:spcPts val="0"/>
              </a:spcBef>
              <a:spcAft>
                <a:spcPts val="0"/>
              </a:spcAft>
              <a:buNone/>
            </a:pPr>
            <a:endParaRPr sz="1000" dirty="0">
              <a:solidFill>
                <a:srgbClr val="222222"/>
              </a:solidFill>
              <a:highlight>
                <a:srgbClr val="FFFFFF"/>
              </a:highlight>
            </a:endParaRPr>
          </a:p>
        </p:txBody>
      </p:sp>
    </p:spTree>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ea18685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ea18685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4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b2df248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b2df248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Cosa sono i dark pattern?
Il termine è stato coniato originariamente da Harry </a:t>
            </a:r>
            <a:r>
              <a:rPr lang="en-GB" dirty="0" err="1"/>
              <a:t>Brignull</a:t>
            </a:r>
            <a:r>
              <a:rPr lang="en-GB" dirty="0"/>
              <a:t>, un esperto di user experience, che lo ha inserito nel suo sito web e quindi nel mondo nel 2010. Questo termine è stato adottato rapidamente e si è diffuso ulteriormente, trovando spazio nella letteratura scientifica e nei documenti delle conferenze.
Il suo sito web "darkpatterns.org" offre anche utili video esplicativi e definizioni sull'argomento.
[Trucchi sporchi...] riassume piuttosto bene il significato della definizione.
[</a:t>
            </a:r>
            <a:r>
              <a:rPr lang="en-GB" dirty="0"/>
              <a:t>Interf...] è una versione più elaborata della stessa definizione. Il riferimento al fatto che gli utenti sono indotti a prendere decisioni che non avrebbero preso in altre circostanze più neutre spiega perché viene utilizzato il termine "dark" (oscuro). Poiché le decisioni degli utenti, la navigazione e l'intera configurazione, ad esempio delle GUI, sono costituite da molti elementi diversi, alcuni dei quali sono direttamente coordinati tra loro, il termine "pattern" (modello) viene utilizzato per "modello" – da qui "dark patterns" (modelli oscuri).
Il termine "usabilità come arma" appare abbastanza spesso e dovrebbe quindi essere menzionato anche in questo contesto. "Usabilità come arma" è un termine che intende rappresentare il fatto che un processo intrinsecamente innocuo e inoffensivo viene utilizzato o abusato per scopi potenzialmente pericolosi e dannosi. 
Poiché fondamentalmente associamo l'usabilità alla facilità d'uso, cioè a qualcosa di positivo, ma i dark pattern e l'usabilità nel senso del fornitore/autore del sito sono diretti contro gli interessi (per lo più economici o relativi alla privacy) dell'utente – nel senso che tutto ciò che è "conveniente" aiuta il fornitore a ottenere dati, acquisti o simili – il termine "weaponized" mostra molto bene l'inversione del principio di usabilità.</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a51a339e10_2_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L'importanza dell'usabilità, ovvero della facilità d'uso, dello sforzo di progettare un sistema incentrato sull'utente e sulle sue caratteristiche e non viceversa, diventa molto chiara se si osservano queste precedenti norme sulle password di un'università americana. In questo caso qualcuno aveva *davvero* buone intenzioni in materia di sicurezza delle password. 
Il risultato non è difficile da immaginare: la maggior parte delle persone avrà difficoltà a ricordare una password del genere e troverà altre soluzioni, meno sicure, per evitare il </a:t>
            </a:r>
            <a:r>
              <a:rPr lang="en-GB" dirty="0" err="1"/>
              <a:t>comportamento</a:t>
            </a:r>
            <a:r>
              <a:rPr lang="en-GB" dirty="0"/>
              <a:t> previsto, ma molto laborioso</a:t>
            </a:r>
            <a:r>
              <a:rPr lang="en-GB" dirty="0"/>
              <a:t>...</a:t>
            </a:r>
            <a:endParaRPr dirty="0"/>
          </a:p>
        </p:txBody>
      </p:sp>
      <p:sp>
        <p:nvSpPr>
          <p:cNvPr id="155" name="Google Shape;155;ga51a339e10_2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51a339e10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 Ad esempio, come in questo caso (immagine di un'intervista a un meteorologo alle Hawaii durante un uragano).
... ma torniamo ai dark pattern come "appropriazione indebita" dei principi di usabilità. Mentre l'esempio della password era un caso in cui l'usabilità era stata semplicemente sottovalutata e ignorata, quello che segue è un esempio di come può essere utilizzata per indurre l'utente a comportarsi in modo contrario ai propri interessi, ovvero ad acconsentire alle impostazioni sulla privacy desiderate dal fornitore.</a:t>
            </a:r>
            <a:endParaRPr dirty="0"/>
          </a:p>
        </p:txBody>
      </p:sp>
      <p:sp>
        <p:nvSpPr>
          <p:cNvPr id="161" name="Google Shape;161;ga51a339e10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51a339e10_2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a51a339e10_2_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Ecco un esempio tratto da un rapporto del Centro norvegese per la tutela dei consumatori. In questo caso hanno deciso di aprire un account da Facebook. Naturalmente esistono rapporti simili anche su altri fornitori.
Qui potete vedere in verde il percorso "meno impegnativo", che non richiede quasi nessuno sforzo cognitivo né alcuna rinuncia attiva alle impostazioni predefinite. Basta semplicemente cliccare, accettare, tra le altre cose, la pubblicità personalizzata basata su analisi approfondite del </a:t>
            </a:r>
            <a:r>
              <a:rPr lang="en-GB" dirty="0" err="1"/>
              <a:t>comportamento</a:t>
            </a:r>
            <a:r>
              <a:rPr lang="en-GB" dirty="0"/>
              <a:t> dell'utente</a:t>
            </a:r>
            <a:r>
              <a:rPr lang="en-GB" dirty="0"/>
              <a:t>, la condivisione dei dati dell'utente con altri partner commerciali di Facebook, il trattamento dei dati biometrici e, naturalmente, alla fine, i Termini e condizioni generali. 
Se non si desidera fornire queste dichiarazioni di consenso "volontarie", è necessario districarsi in un labirinto di menu con istruzioni a volte controintuitive (doppie negazioni o simili).
Quindi avete a che fare con "impostazioni predefinite" invadenti, formulazioni fuorvianti, la trasmissione di un'illusione di controllo e scelta, l'occultamento di scelte rispettose della privacy, decisioni da prendere o lasciare e, in generale, un'architettura dell'interfaccia in cui le alternative rispettose della privacy richiedono sempre uno sforzo maggiore.</a:t>
            </a:r>
            <a:endParaRPr lang="en-GB" baseline="0" dirty="0"/>
          </a:p>
        </p:txBody>
      </p:sp>
      <p:sp>
        <p:nvSpPr>
          <p:cNvPr id="167" name="Google Shape;167;ga51a339e10_2_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b2df2481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ab2df2481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La varietà delle possibilità di manipolazione può essere ricondotta abbastanza bene ai cinque principi fondamentali dell'usabilità. Nel loro insieme, questi cinque principi consentono un utilizzo piacevole, rapido ed efficiente di un prodotto.
Questi principi si applicano fondamentalmente a tutti i prodotti progettati. Che si tratti di un account Facebook, di un telefono cellulare, di un fornello da cucina o di un'auto a noleggio.
Quanto tempo mi occorre per imparare a utilizzarlo?
Quanto tempo mi occorre per raggiungere il mio obiettivo, ovvero per ottenere lo scopo per cui ho bisogno di questo prodotto?
Riesco a orientarmi rapidamente dopo un periodo di inutilizzo?
Se ho commesso un errore, quanto è facile correggerlo (senza danneggiare nulla o perdere molto tempo) e quanto è probabile che commetta un errore?
Quanto sono soddisfatto nel complesso dell'utilizzo (anche le proprietà estetiche hanno un ruolo importante in questo caso).
Tutti questi principi, ma soprattutto i primi quattro, se tenuti in debita considerazione, riducono il nostro sforzo cognitivo, che è un importante indicatore del nostro livello di soddisfazione. Vogliamo sempre mantenere il nostro sforzo cognitivo il più basso possibile, e questo non vale solo per i nostri studi.</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b2df2481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b2df2481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Questa citazione di Waldman ci ricorda che progettare significa SEMPRE SELEZIONARE e quindi LIMITARE. 
Una volta progettata un'interfaccia grafica, sei TU a decidere cosa l'utente può scegliere, QUANDO può farlo, QUALI opzioni ha a disposizione per fare la propria scelta e quale SFORZO ciò comporta. Sei anche TU a decidere cosa non viene chiesto all'utente e cosa non gli viene dato di decidere. 
Dal momento che, dal punto di vista dell'utente, spesso è richiesto un "input", una decisione, e non è così facile sapere cosa ti viene negato come decisione, questo porta molto rapidamente a una sopravvalutazione delle scelte effettive.</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b2df2481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ab2df2481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b2df2481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b2df2481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LinkedIn ha ottenuto maggiore attenzione nel 2015 quando ha raggiunto un accordo extragiudiziale con i membri di questa rete, per un importo storicamente elevato pari a 13 milioni di dollari.
In questo primo grande processo sui Dark Patterns, per la prima volta un fornitore di servizi online è stato ritenuto responsabile di </a:t>
            </a:r>
            <a:r>
              <a:rPr lang="en-GB" dirty="0" err="1"/>
              <a:t>un comportamento </a:t>
            </a:r>
            <a:r>
              <a:rPr lang="en-GB" dirty="0"/>
              <a:t>che non comportava oggettivamente "inganni" o "menzogne", ma che, con l'aiuto del principio universale di usabilità della "economia cognitiva", forniva informazioni deliberatamente concepite in modo tale da essere fraintese da molti utenti.</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b2df24817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b2df2481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Ci scusiamo per lo screenshot leggermente sfocato, ma poiché le pagine non sono più originali, possiamo solo trovare vecchie immagini in rete.
Quando si registra un account LinkedIn per la prima volta, viene data la possibilità di registrarsi con le credenziali e-mail, cosa del tutto superflua.
Naturalmente, si conosce il vecchio trucco con il pulsante "Continua" chiaramente visibile e il pulsante "Salta" appena visibile ma ugualmente funzionante, ma in realtà funziona piuttosto bene. – Ad esempio, il nuovo "accetta tutti i cookie" contro "accetta i cookie selezionati" ecc.
Questa finestra di dialogo dice: "Importeremo la tua rubrica per suggerirti connessioni e aiutarti a gestire i tuoi contatti".
-&gt; Innanzitutto, non sembra esserci nulla di particolarmente minaccioso nel fatto che LinkedIn guardi la mia rubrica e poi mi suggerisca quali dei miei contatti e-mail si trovano su LinkedIn. Giusto?
-&gt; La frase "gestire i tuoi contatti" dovrebbe ovviamente far suonare un campanello d'allarme, poiché potrebbe significare una manipolazione attiva del contenuto. In inglese, tuttavia, "gestire" può anche essere interpretato in modo più innocuo, nel senso di "vedere" e "elaborare" per fornire suggerimenti sui contatti presenti nella mia lista.</a:t>
            </a:r>
            <a:endParaRPr dirty="0"/>
          </a:p>
        </p:txBody>
      </p:sp>
    </p:spTree>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228B34ED-4CDD-41C9-90F7-D768D5559A6F}" type="slidenum">
              <a:rPr lang="en-GB" smtClean="0"/>
              <a:t>3</a:t>
            </a:fld>
            <a:endParaRPr lang="en-GB"/>
          </a:p>
        </p:txBody>
      </p:sp>
    </p:spTree>
    <p:extLst>
      <p:ext uri="{BB962C8B-B14F-4D97-AF65-F5344CB8AC3E}">
        <p14:creationId xmlns:p14="http://schemas.microsoft.com/office/powerpoint/2010/main" val="333133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b2df2481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b2df2481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Leggi prima brevemente questo.
Se leggi questa domanda e la spiegazione sottostante, probabilmente hai anche l'impressione che si tratti di trovare persone dalla tua lista di contatti e-mail che sono anche registrate su LinkedIn, giusto? Forse anche il contrario, in modo che i tuoi contatti e-mail su LinkedIn vengano a conoscenza della tua nuova iscrizione e del tuo profilo, il che è nel tuo interesse, giusto?</a:t>
            </a:r>
            <a:endParaRPr lang="de-DE" baseline="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ab2df2481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ab2df2481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"Visualizza il tuo indirizzo e-mail" sembra ovviamente molto innocuo. Lo stesso vale per la seconda domanda: "guarda"... "gestisci i tuoi contatti", d'altra parte, è MOLTO esaustivo, ma questo non è evidente dal testo riconoscibile qui. Il contesto della "visualizzazione dell'indirizzo" e dell'informazione sui miei contatti che sono già su LinkedIn dovrebbe portare al fatto che difficilmente si dovrebbe sospettare qualcosa qui.</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b2df2481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b2df2481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Quindi, se qui vedi un elenco dei tuoi contatti e-mail e l'opzione "Aggiungi alla rete" è evidenziata in modo evidente, è naturale supporre che queste persone facciano parte della tua cerchia di conoscenti su LinkedIn e che ora vengano aggiunte alla tua cerchia di amici su LinkedIn, ovvero alla tua rete LinkedIn.
Tuttavia, non è così. In realtà, sono state inviate delle e-mail di invito a nome del nuovo utente, cioè dal tuo account e-mail, con la richiesta di aprire un account su LinkedIn. 
Il tuo nome e la tua identità vengono quindi utilizzati senza che tu, come utente, ne sia a conoscenza.
Durante l'intero processo di registrazione, l'utente ha dato per scontato, sulla base di una comprensione della situazione errata, che fosse stata deliberatamente creata "suggerendo" determinate conclusioni al fine di fuorviarlo. Pochissimi utenti acconsentirebbero all'uso del proprio indirizzo e-mail per scopi pubblicitari, alcuni direbbero per scopi di spam, senza ottenere nulla in cambio.
Questo inganno deliberato è quindi costato a LinkedIn una somma a doppia cifra milionaria.
Abbiamo approfondito questo esempio specifico in modo molto dettagliato perché era particolarmente sottile (troppo sottile, come probabilmente hanno pensato i tribunali...), ma per me era importante discutere un esempio in modo approfondito in modo che poteste esaminarlo passo dopo passo.</a:t>
            </a:r>
            <a:endParaRPr dirty="0"/>
          </a:p>
        </p:txBody>
      </p:sp>
    </p:spTree>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58750" indent="0">
              <a:buNone/>
            </a:pPr>
            <a:r>
              <a:rPr lang="en-GB" dirty="0"/>
              <a:t>Qui abbiamo una breve descrizione, non direttamente rilevante per l'esame, uno schizzo approssimativo. Le aree arancioni elaborano le impressioni emotive, mentre quelle blu e viola sono responsabili della regolazione dell'impatto delle informazioni emotive. È quindi possibile vedere la differenza tra subcorticale e prefrontale.
Le influenze emotive sono ovviamente utili: forniscono segnali importanti per una sana interazione sociale, per prendere buone decisioni, sono importanti per l'empatia, ecc</a:t>
            </a:r>
            <a:r>
              <a:rPr lang="en-GB" dirty="0"/>
              <a:t>.</a:t>
            </a:r>
            <a:r>
              <a:rPr lang="en-GB" dirty="0" err="1"/>
              <a:t> ecc</a:t>
            </a:r>
            <a:r>
              <a:rPr lang="en-GB" dirty="0"/>
              <a:t>. Quindi non si tratta di sopprimere le emozioni, ma di regolarle al livello corretto adattato alla situazione.
Tutto questo è ora notevolmente semplificato. Ovviamente non esistono "informazioni emotive" e ovviamente sono coinvolte molte più aree, ma non è così semplice.
Per noi dovrebbe essere sufficiente per ora sapere che esistono aree neuroanatomiche e neurofisiologiche (cioè funzionanti) note a cui possono essere assegnati i diversi stili di pensiero. In questo modo, la ricerca ha imparato a comprendere come diversi stati chimici (ad esempio dovuti a farmaci), farmaci o lesioni, forme di demenza, ecc. influenzano e spiegano il controllo dell'azione e gli stati emotivi.</a:t>
            </a:r>
          </a:p>
          <a:p>
            <a:pPr marL="158750" indent="0">
              <a:buNone/>
            </a:pPr>
            <a:endParaRPr lang="en-GB"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GB" dirty="0"/>
              <a:t>Esistono molti approcci teorici diversi e complementari per descrivere le diverse sfaccettature degli stili di pensiero che possono essere utilizzati per creare errori di pensiero.
Nel nostro contesto - e in molti altri - la divisione più sensata in due diversi stili di pensiero è la distinzione di Daniel Kahneman.
Se conoscete il suo libro "Pensare veloce e lento", lo sapete già. In caso contrario, vi consiglio di leggerlo. È il libro di divulgazione scientifica più completo e meglio scritto sul tema del pensiero e molto rilevante per la vita quotidiana.
Kahneman distingue tra 2 diversi stili di pensiero: il Sistema 1 e il Sistema 2. 
Il Sistema 1 significa...... […]
Un esempio potrebbe essere l'orientamento in un nuovo ambiente che richiede molte risorse, l'uso attivo di punti di riferimento e la posizione relativa rispetto ad essi, al contrario di una situazione in cui si conosce bene il percorso e sono sufficienti pochi "segnali" per orientarsi immediatamente senza problemi. Oppure guidare un'auto dal primo apprendimento dei comandi al guidare mentre si parla al telefono (S1 -&gt; S2).
Non è più complicato di così. 
Abbiamo spesso vissuto molte situazioni quotidiane in una forma o nell'altra. Gli indizi noti segnalano la nostra familiarità con un determinato contenuto, una linea di condotta, una persona, ovvero le nostre aspettative sono chiaramente strutturate e noi mettiamo in atto un programma appreso. I social engineer cercano sempre di aiutarci, ad esempio attraverso l'imitazione, l'uso di simboli familiari, espressioni, ecc., a entrare nella modalità S1, poiché S1 non è compatibile con l'analisi critica, l'elaborazione dettagliata e il recupero attivo dei contenuti della memoria allo scopo di un'indagine più approfondita di una circostanza.
I modelli oscuri potrebbero essere descritti come una categoria correlata all'ingegneria sociale, con la differenza che non sono "sociali" nel senso di un altro attore umano, ma di un design dell'interfaccia utente, quindi forse si preferirebbe il termine ingegneria cognitiva come </a:t>
            </a:r>
            <a:r>
              <a:rPr lang="en-GB" dirty="0" err="1"/>
              <a:t>supercategoria</a:t>
            </a:r>
            <a:r>
              <a:rPr lang="en-GB" dirty="0"/>
              <a:t>.</a:t>
            </a:r>
          </a:p>
          <a:p>
            <a:pPr marL="158750" indent="0">
              <a:buNone/>
            </a:pPr>
            <a:endParaRPr lang="nb-NO" dirty="0"/>
          </a:p>
        </p:txBody>
      </p:sp>
    </p:spTree>
    <p:extLst>
      <p:ext uri="{BB962C8B-B14F-4D97-AF65-F5344CB8AC3E}">
        <p14:creationId xmlns:p14="http://schemas.microsoft.com/office/powerpoint/2010/main" val="174908562"/>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c18f527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c18f527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alcuni articoli di cyberpsicologia, in particolare quando si tratta della questione di chi sia più o meno suscettibile alle e-mail di phishing o ad altre forme di ingegneria sociale, si fa riferimento all'ELM invece che all'S1/S2. In linea di principio, è quasi la stessa cosa. In questi ambiti di ricerca, spesso abbiamo a che fare con modelli paralleli in fase di sviluppo che cercano di descrivere fenomeni simili: alcuni sono più orientati alla biologia, altri sono più teorico-filosofici, altri ancora vengono applicati in modo diverso, ecc. Bisogna semplicemente abituarsi al fatto che esistono diverse spiegazioni possibili per descrivere o eventualmente prevedere </a:t>
            </a:r>
            <a:r>
              <a:rPr lang="en-GB" dirty="0" err="1"/>
              <a:t>un comportamento</a:t>
            </a:r>
            <a:r>
              <a:rPr lang="en-GB" dirty="0"/>
              <a:t>.</a:t>
            </a:r>
            <a:endParaRPr dirty="0"/>
          </a:p>
        </p:txBody>
      </p:sp>
    </p:spTree>
    <p:extLst>
      <p:ext uri="{BB962C8B-B14F-4D97-AF65-F5344CB8AC3E}">
        <p14:creationId xmlns:p14="http://schemas.microsoft.com/office/powerpoint/2010/main" val="410037506"/>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60</a:t>
            </a:fld>
            <a:endParaRPr lang="en-GB" noProof="0"/>
          </a:p>
        </p:txBody>
      </p:sp>
    </p:spTree>
    <p:extLst>
      <p:ext uri="{BB962C8B-B14F-4D97-AF65-F5344CB8AC3E}">
        <p14:creationId xmlns:p14="http://schemas.microsoft.com/office/powerpoint/2010/main" val="3626279981"/>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65</a:t>
            </a:fld>
            <a:endParaRPr lang="en-GB" noProof="0"/>
          </a:p>
        </p:txBody>
      </p:sp>
    </p:spTree>
    <p:extLst>
      <p:ext uri="{BB962C8B-B14F-4D97-AF65-F5344CB8AC3E}">
        <p14:creationId xmlns:p14="http://schemas.microsoft.com/office/powerpoint/2010/main" val="352256357"/>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GB" dirty="0"/>
              <a:t>I DP sembrano primitivi, ma è proprio per questo che hanno così tanto successo. Le persone che sopravvalutano le proprie capacità prendono decisioni ancora più intuitive! Il diritto di giudicare!
Si può essere molto sicuri di sé e aver comunque preso una decisione intuitiva, specialmente quando l'IS </a:t>
            </a:r>
            <a:r>
              <a:rPr lang="en-GB" dirty="0" err="1"/>
              <a:t>è </a:t>
            </a:r>
            <a:r>
              <a:rPr lang="en-GB" dirty="0"/>
              <a:t>molto alto.</a:t>
            </a:r>
            <a:endParaRPr lang="de-DE" dirty="0"/>
          </a:p>
        </p:txBody>
      </p:sp>
      <p:sp>
        <p:nvSpPr>
          <p:cNvPr id="4" name="Foliennummernplatzhalter 3"/>
          <p:cNvSpPr>
            <a:spLocks noGrp="1"/>
          </p:cNvSpPr>
          <p:nvPr>
            <p:ph type="sldNum" sz="quarter" idx="5"/>
          </p:nvPr>
        </p:nvSpPr>
        <p:spPr/>
        <p:txBody>
          <a:bodyPr/>
          <a:lstStyle/>
          <a:p>
            <a:fld id="{6FD9AEB7-0287-4C3A-91A6-A56B59BAA80E}" type="slidenum">
              <a:rPr lang="de-DE" smtClean="0"/>
              <a:t>66</a:t>
            </a:fld>
            <a:endParaRPr lang="de-DE"/>
          </a:p>
        </p:txBody>
      </p:sp>
    </p:spTree>
    <p:extLst>
      <p:ext uri="{BB962C8B-B14F-4D97-AF65-F5344CB8AC3E}">
        <p14:creationId xmlns:p14="http://schemas.microsoft.com/office/powerpoint/2010/main" val="3545024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b2df24817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b2df24817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Tutti conoscono l'espressione "decidere seguendo il proprio istinto" e conoscono il concetto di intuizione.
Ciò che è meno noto è che l'intuizione esiste, è relativamente facile da individuare ed è anche </a:t>
            </a:r>
            <a:r>
              <a:rPr lang="en-GB" dirty="0"/>
              <a:t>ben spiegata e compresa </a:t>
            </a:r>
            <a:r>
              <a:rPr lang="en-GB" dirty="0"/>
              <a:t>dal punto di vista biologico, più precisamente </a:t>
            </a:r>
            <a:r>
              <a:rPr lang="en-GB" dirty="0" err="1"/>
              <a:t>neurofisiologico</a:t>
            </a:r>
            <a:r>
              <a:rPr lang="en-GB" dirty="0"/>
              <a:t>.
Per essere più precisi, le strutture coinvolte sono alcune parti del PFC, le cosiddette parti ventromediali, dove vengono co-determinate le decisioni, la corteccia insulare anteriore, i segnali provenienti dall'interno del corpo, sì! Le sensazioni viscerali - "mappate", cioè nel nervo centrale, cioè nel cervello - e il decimo nervo cranico afferente, il </a:t>
            </a:r>
            <a:r>
              <a:rPr lang="en-GB" dirty="0"/>
              <a:t>nervo </a:t>
            </a:r>
            <a:r>
              <a:rPr lang="en-GB" dirty="0" err="1"/>
              <a:t>vago</a:t>
            </a:r>
            <a:r>
              <a:rPr lang="en-GB" dirty="0"/>
              <a:t>, cioè il nervo che conduce i segnali sensoriali dall'intestino al cervello. E alcuni altri. In breve: le strutture sono abbastanza chiare e coinvolgono strutture nervose centrali e periferiche e aree cerebrali, le aree cerebrali responsabili della percezione del corpo, dell'elaborazione delle emozioni e dell'integrazione delle emozioni e delle considerazioni razionali.
Il pensiero intuitivo è fortemente influenzato dai sentimenti e funziona relativamente bene dal punto di vista evolutivo. Funziona sempre bene quando una chiara componente emotiva in una decisione ha più senso del pensiero puramente razionale-logico. Questo è spesso il caso, soprattutto nelle interazioni sociali. Se, ad esempio, si diffida di qualcuno senza essere in grado di spiegare esattamente perché.
Cogliere l'intuizione è relativamente facile. Il cosiddetto "Iowa Gambling Task" esiste dal 1994. [SPIEGARE IGT]
Questo semplice compito, che almeno alcuni anni fa era disponibile anche come app per Android (senza la misurazione della conduttanza cutanea), è la prova psicofisiologica dell'esistenza di informazioni significative per le decisioni, che sono inconsciamente disponibili e utilizzate, influenzano le nostre "decisioni libere" e hanno un effetto non trascurabile, ad esempio</a:t>
            </a:r>
            <a:r>
              <a:rPr lang="en-GB" dirty="0"/>
              <a:t>,</a:t>
            </a:r>
            <a:r>
              <a:rPr lang="en-GB" dirty="0"/>
              <a:t> sul nostro </a:t>
            </a:r>
            <a:r>
              <a:rPr lang="en-GB" dirty="0" err="1"/>
              <a:t>comportamento</a:t>
            </a:r>
            <a:r>
              <a:rPr lang="en-GB" dirty="0"/>
              <a:t> di acquisto</a:t>
            </a:r>
            <a:r>
              <a:rPr lang="en-GB" dirty="0"/>
              <a:t>, sull'effetto della pubblicità, sulla manipolazione sociale, ecc. 
Questo, quindi, è il meccanismo attraverso il quale le emozioni sottili spiegano gli effetti sulle decisioni percepite come razionali. 
La cyberpsicologia non si limita a descrivere </a:t>
            </a:r>
            <a:r>
              <a:rPr lang="en-GB" dirty="0" err="1"/>
              <a:t>il comportamento</a:t>
            </a:r>
            <a:r>
              <a:rPr lang="en-GB" dirty="0"/>
              <a:t>, ma cerca di scoprirne le cause – pensatela come una sorta di "reverse engineering" – sappiamo che </a:t>
            </a:r>
            <a:r>
              <a:rPr lang="en-GB" dirty="0" err="1"/>
              <a:t>il comportamento </a:t>
            </a:r>
            <a:r>
              <a:rPr lang="en-GB" dirty="0"/>
              <a:t>può essere influenzato emotivamente e inconsciamente – ed ecco la spiegazione di come. Quali problemi è possibile risolvere con essa? Non è una domanda cruciale in questo campo. Ma sì, ci sono delle possibilità, ad esempio è possibile utilizzare la TMS per manipolare il ciclo di feedback dal corpo e rafforzare l'intuizione. Questo fenomeno spiega anche perché le persone con dipendenze da sostanze spesso prendono decisioni irrazionali in tali compiti.</a:t>
            </a:r>
            <a:endParaRPr dirty="0"/>
          </a:p>
        </p:txBody>
      </p:sp>
    </p:spTree>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Riceverete alcuni esempi di applicazione raccolti dagli studenti di un corso precedente, in file separati </a:t>
            </a:r>
            <a:r>
              <a:rPr lang="de-DE" baseline="0" dirty="0"/>
              <a:t>nella cartella Teams.</a:t>
            </a: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Di </a:t>
            </a:r>
            <a:r>
              <a:rPr lang="de-DE" baseline="0" dirty="0"/>
              <a:t>seguito esamineremo innanzitutto alcuni altri principi di errore cognitivo che possono essere sfruttati in modo appropriato attraverso strutture di progettazione.</a:t>
            </a:r>
            <a:endParaRPr lang="nb-NO" dirty="0"/>
          </a:p>
          <a:p>
            <a:endParaRPr lang="nb-NO" dirty="0"/>
          </a:p>
        </p:txBody>
      </p:sp>
    </p:spTree>
    <p:extLst>
      <p:ext uri="{BB962C8B-B14F-4D97-AF65-F5344CB8AC3E}">
        <p14:creationId xmlns:p14="http://schemas.microsoft.com/office/powerpoint/2010/main" val="2200312125"/>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4</a:t>
            </a:fld>
            <a:endParaRPr lang="en-GB" noProof="0"/>
          </a:p>
        </p:txBody>
      </p:sp>
    </p:spTree>
    <p:extLst>
      <p:ext uri="{BB962C8B-B14F-4D97-AF65-F5344CB8AC3E}">
        <p14:creationId xmlns:p14="http://schemas.microsoft.com/office/powerpoint/2010/main" val="3093323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ab2df2481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ab2df2481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Diamo un'occhiata a un esempio di un tipico processo di dark pattern in cui l'intuizione gioca un ruolo particolarmente importante.
Il termine "condivisione della conferma" si riferisce a un elemento DP in cui si cerca di far sentire in colpa le persone se "non stanno al gioco", per così dire. Spesso quando si tratta di abbandonare qualcosa, smettere, rinunciare, non essere d'accordo su qualcosa, non partecipare.
Nell'esempio qui riportato, prima di chiudere un account Facebook, vengono mostrate nuovamente le foto degli amici... "... Ci mancherai..." – anche se può sembrare goffo, non lo è affatto. La probabilità che ci si ripensi e che ci si chieda chi potrebbe sentire la propria mancanza, con cui non si ha altro contatto se non FB, è alta – e chi è appena riuscito a chiudere l'account potrebbe ripensarci.
[CYBERBALL E CONCETTO DI DOLORE SOCIALE]</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b4125b51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b4125b51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 pregiudizi sono distorsioni sistematiche del pensiero. Si tratta di euristiche che semplificano i processi analitico-logici complessi e dispendiosi in termini di risorse secondo il Sistema 1 e che nella maggior parte dei casi sono piuttosto utili nel complesso o almeno nella storia evolutiva. 
I pregiudizi sono indotti e sfruttati deliberatamente nella DP.
Esempio: effetto di ancoraggio.
L'elaborazione cognitiva, anche superficiale, ad esempio di un numero (o di altre informazioni), ha un effetto diretto sull'elaborazione e sulla valutazione delle informazioni successive.
Guardate questo video nella sua interezza e pensate a una delle tante possibili applicazioni, che chiameremmo allora DP.
Esistono ben oltre 100 pregiudizi e non li esamineremo tutti né elencheremo innumerevoli esempi.
Un altro esempio: effetto Ikea. Se abbiamo assemblato qualcosa da soli (non solo mobili), pensiamo che abbia più valore. Anche se né la funzione né la sostituibilità – criteri importanti per il "valore oggettivo" – vengono presi in considerazione. Abbiamo investito molto, quindi vale molto. Falso. Da un punto di vista evolutivo, tuttavia, è giusto in linea di principio, perché noi esseri umani in passato abbiamo investito molto tempo in cose di valore. Oggi è diverso, perché le "cose" importanti per la sopravvivenza sono disponibili e abbondanti. Esempio: dopo un noioso processo di registrazione (vedi il percorso di registrazione di Facebook che abbiamo esaminato in precedenza), è ancora più probabile che accetti gli aggiornamenti dei Termini e condizioni cliccandoci sopra. Altrimenti tutto lo sforzo sarebbe stato vano. Quindi può avere senso impostare un processo di registrazione lungo se alla fine si vuole chiedere qualcosa di potenzialmente spiacevole.</a:t>
            </a:r>
            <a:endParaRPr dirty="0"/>
          </a:p>
        </p:txBody>
      </p:sp>
    </p:spTree>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n-GB" dirty="0"/>
              <a:t>Probabilmente ti è venuto in mente anche che l'effetto ancora, ad esempio, gioca un ruolo decisivo nelle riduzioni di prezzo, poiché la valutazione del valore di un prodotto e il prezzo da pagare sono allora in un rapporto interessante.
-----
Un altro esempio molto spesso utilizzato è la cosiddetta avversione alla perdita. Ciò è particolarmente evidente in questo problema molto noto di Tversky &amp; Kahneman (1981).
Per prima cosa, dai un'occhiata alla parte superiore della domanda e scegli tra le opzioni A e B: puoi riflettere, ma non troppo a lungo.
Poi scegli tra l'opzione C e D.
Quindi scorri verso il basso...</a:t>
            </a:r>
            <a:endParaRPr lang="de-DE" baseline="0" dirty="0"/>
          </a:p>
          <a:p>
            <a:pPr marL="158750" indent="0">
              <a:buNone/>
            </a:pPr>
            <a:endParaRPr lang="de-DE" baseline="0" dirty="0"/>
          </a:p>
        </p:txBody>
      </p:sp>
    </p:spTree>
    <p:extLst>
      <p:ext uri="{BB962C8B-B14F-4D97-AF65-F5344CB8AC3E}">
        <p14:creationId xmlns:p14="http://schemas.microsoft.com/office/powerpoint/2010/main" val="2135489326"/>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n-GB" dirty="0"/>
              <a:t>Qui vediamo il </a:t>
            </a:r>
            <a:r>
              <a:rPr lang="en-GB" dirty="0" err="1"/>
              <a:t>comportamento</a:t>
            </a:r>
            <a:r>
              <a:rPr lang="en-GB" dirty="0"/>
              <a:t> di voto tipico </a:t>
            </a:r>
            <a:r>
              <a:rPr lang="en-GB" dirty="0"/>
              <a:t>della popolazione generale. 
Se torniamo indietro e guardiamo le opzioni, vedremo che le opzioni A e C sono uguali, così come le opzioni B e D.
L'unica differenza è la formulazione.
Quindi, se il bicchiere è pieno per 1/3 o vuoto per 2/3. Questo viene definito come informazione pragmatica identica.
Quando possiamo essere sicuri del risultato (A e C), tendiamo a scegliere l'opzione positiva. Quando l'informazione sulle morti previste, cioè sulle perdite, è particolarmente enfatizzata, preferiamo evitarle e siamo disposti ad aumentare il rischio e a scommettere.
Come si possono spiegare questi diversi modelli decisionali?
Dal punto di vista evolutivo, l'evitamento della perdita si basa sul fatto che perdere qualcosa è potenzialmente più rischioso per la nostra sopravvivenza che non guadagnare qualcosa. Un'occasione persa è chiaramente meno problematica di un nuovo problema. Pertanto, l'intensità emotiva di una banconota da 10 euro trovata è inferiore alla rabbia per la perdita di una banconota simile.</a:t>
            </a:r>
            <a:endParaRPr lang="nb-NO" dirty="0"/>
          </a:p>
        </p:txBody>
      </p:sp>
    </p:spTree>
    <p:extLst>
      <p:ext uri="{BB962C8B-B14F-4D97-AF65-F5344CB8AC3E}">
        <p14:creationId xmlns:p14="http://schemas.microsoft.com/office/powerpoint/2010/main" val="3152045484"/>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L'avversione alla perdita fa parte di una teoria più ampia, la cosiddetta teoria delle prospettive, strettamente correlata all'effetto framing, di cui parleremo tra poco.
-----
Il framing più comune attira l'attenzione sul guadagno positivo o sulla perdita negativa associati a un'opzione. Siamo sensibili a questo tipo di framing perché, in accordo con la "teoria delle prospettive", tendiamo ad evitare determinate perdite. Una perdita è percepita come più significativa, e quindi più degna di essere evitata, rispetto a un guadagno equivalente. Il modo in cui qualcosa viene inquadrato può influenzare la nostra certezza che porterà un guadagno o una perdita. Questo è il motivo per cui troviamo attraente quando vengono evidenziate le caratteristiche positive di un'opzione invece di quelle negative.
Anche l'"euristica" o le scorciatoie mentali possono avere un ruolo. A causa dell'euristica della disponibilità, </a:t>
            </a:r>
            <a:r>
              <a:rPr lang="en-GB" dirty="0" err="1"/>
              <a:t>privilegiamo </a:t>
            </a:r>
            <a:r>
              <a:rPr lang="en-GB" dirty="0"/>
              <a:t>le informazioni che sono facilmente comprensibili e ricordabili. Le opzioni e le informazioni inquadrate in questo modo sono </a:t>
            </a:r>
            <a:r>
              <a:rPr lang="en-GB" dirty="0" err="1"/>
              <a:t>preferite </a:t>
            </a:r>
            <a:r>
              <a:rPr lang="en-GB" dirty="0"/>
              <a:t>rispetto a quelle che non lo sono. L'euristica affettiva può indurci a </a:t>
            </a:r>
            <a:r>
              <a:rPr lang="en-GB" dirty="0" err="1"/>
              <a:t>privilegiare </a:t>
            </a:r>
            <a:r>
              <a:rPr lang="en-GB" dirty="0"/>
              <a:t>le informazioni e le opzioni che sono inquadrate in modo da suscitare una risposta emotiva immediata. La ricerca ha dimostrato che l'inquadramento si basa su appelli emotivi e può essere progettato per suscitare reazioni emotive specifiche.</a:t>
            </a:r>
            <a:endParaRPr lang="nb-NO" dirty="0"/>
          </a:p>
        </p:txBody>
      </p:sp>
    </p:spTree>
    <p:extLst>
      <p:ext uri="{BB962C8B-B14F-4D97-AF65-F5344CB8AC3E}">
        <p14:creationId xmlns:p14="http://schemas.microsoft.com/office/powerpoint/2010/main" val="3749407614"/>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en-GB" dirty="0"/>
              <a:t>La teoria delle prospettive, che è stata una delle ragioni principali per cui Kahneman ha vinto il Premio Nobel per l'Economia, spiega </a:t>
            </a:r>
            <a:r>
              <a:rPr lang="en-GB" dirty="0" err="1"/>
              <a:t>il comportamento</a:t>
            </a:r>
            <a:r>
              <a:rPr lang="en-GB" dirty="0"/>
              <a:t> economico </a:t>
            </a:r>
            <a:r>
              <a:rPr lang="en-GB" dirty="0"/>
              <a:t>e può essere applicata anche ad alcuni DP.
Nel grafico si può vedere che la curva nell'area delle perdite non è simmetrica rispetto alla curva nell'area dei guadagni, dove è più piatta, per i motivi sopra citati.
Oltre all'avversione alla perdita – una perdita è più grave di un corrispondente profitto dello stesso importo – vediamo anche perché ha senso acquistare buone notizie – ad esempio bonus, vincite, pagamenti, ricompense di qualsiasi tipo – per dividerle in piccoli pezzi e "massaggiare" le perdite, cioè "amministrarle" in un unico pezzo. Due vincite alla lotteria di 3000 ci rendono più felici di una vincita di 6000, in totale.
I programmi di rimborso dovrebbero quindi garantire che l'ostacolo per il primo scambio, ad esempio di </a:t>
            </a:r>
            <a:r>
              <a:rPr lang="en-GB" dirty="0"/>
              <a:t>punti </a:t>
            </a:r>
            <a:r>
              <a:rPr lang="en-GB" dirty="0" err="1"/>
              <a:t>packback</a:t>
            </a:r>
            <a:r>
              <a:rPr lang="en-GB" dirty="0"/>
              <a:t>, sia relativamente facile da superare, almeno fino a quando non si è instaurata un'abitudine, quindi dare molti punti all'inizio, come ricompensa per la prenotazione. Questo effetto è chiamato "diminuzione della sensibilità".
Se offriamo queste probabilità con un valore atteso identico, vediamo chiaramente l'effetto. Meglio un uovo oggi che una gallina domani sarebbe l'equivalente psicologico quotidiano in questo caso.</a:t>
            </a:r>
            <a:endParaRPr lang="de-DE" baseline="0" dirty="0"/>
          </a:p>
        </p:txBody>
      </p:sp>
      <p:sp>
        <p:nvSpPr>
          <p:cNvPr id="4" name="Plassholder for lysbildenummer 3"/>
          <p:cNvSpPr>
            <a:spLocks noGrp="1"/>
          </p:cNvSpPr>
          <p:nvPr>
            <p:ph type="sldNum" sz="quarter" idx="10"/>
          </p:nvPr>
        </p:nvSpPr>
        <p:spPr/>
        <p:txBody>
          <a:bodyPr/>
          <a:lstStyle/>
          <a:p>
            <a:fld id="{8F945F18-70AE-492B-8FC3-F1A34F87610F}" type="slidenum">
              <a:rPr lang="nb-NO" smtClean="0"/>
              <a:t>74</a:t>
            </a:fld>
            <a:endParaRPr lang="nb-NO"/>
          </a:p>
        </p:txBody>
      </p:sp>
    </p:spTree>
    <p:extLst>
      <p:ext uri="{BB962C8B-B14F-4D97-AF65-F5344CB8AC3E}">
        <p14:creationId xmlns:p14="http://schemas.microsoft.com/office/powerpoint/2010/main" val="2678950511"/>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228B34ED-4CDD-41C9-90F7-D768D5559A6F}" type="slidenum">
              <a:rPr lang="en-GB" noProof="0" smtClean="0"/>
              <a:t>76</a:t>
            </a:fld>
            <a:endParaRPr lang="en-GB" noProof="0"/>
          </a:p>
        </p:txBody>
      </p:sp>
    </p:spTree>
    <p:extLst>
      <p:ext uri="{BB962C8B-B14F-4D97-AF65-F5344CB8AC3E}">
        <p14:creationId xmlns:p14="http://schemas.microsoft.com/office/powerpoint/2010/main" val="3536984915"/>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r>
              <a:rPr lang="en-GB" dirty="0"/>
              <a:t>A causa dei limiti di tempo, non è possibile fornire una panoramica esaustiva, considerando che esistono oltre 100 pregiudizi cognitivi e sottili possibilità di manipolazione.
Di seguito sono riportati in dettaglio alcuni dei più importanti. 
Sono rilevanti anche la psicologia aziendale, la comunicazione politica, l'educazione dei bambini, ecc.
È possibile prendere qualsiasi pregiudizio, speculare sui vantaggi evolutivi, identificare i processi neuropsicologici corrispondenti e quindi utilizzarli in modo mirato.</a:t>
            </a:r>
            <a:endParaRPr lang="nb-NO" dirty="0"/>
          </a:p>
        </p:txBody>
      </p:sp>
    </p:spTree>
    <p:extLst>
      <p:ext uri="{BB962C8B-B14F-4D97-AF65-F5344CB8AC3E}">
        <p14:creationId xmlns:p14="http://schemas.microsoft.com/office/powerpoint/2010/main" val="2789544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b2df2481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ab2df2481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Soprattutto il cosiddetto Roach Motel.
Ma anche l'avversione alla perdita ("perdita di funzionalità se gli utenti rifiutano" – vedi "scelte di progettazione astute").</a:t>
            </a:r>
            <a:endParaRPr lang="de-DE" baseline="0" dirty="0"/>
          </a:p>
          <a:p>
            <a:pPr marL="0" lvl="0" indent="0" algn="l" rtl="0">
              <a:spcBef>
                <a:spcPts val="0"/>
              </a:spcBef>
              <a:spcAft>
                <a:spcPts val="0"/>
              </a:spcAft>
              <a:buNone/>
            </a:pPr>
            <a:endParaRPr dirty="0"/>
          </a:p>
        </p:txBody>
      </p:sp>
      <p:sp>
        <p:nvSpPr>
          <p:cNvPr id="322" name="Google Shape;322;gab2df2481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78</a:t>
            </a:fld>
            <a:endParaRPr/>
          </a:p>
        </p:txBody>
      </p:sp>
    </p:spTree>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58750" indent="0">
              <a:buNone/>
            </a:pPr>
            <a:r>
              <a:rPr lang="de-DE" dirty="0"/>
              <a:t>Vi state chiedendo cosa significa "Roach Motel"...?</a:t>
            </a:r>
          </a:p>
          <a:p>
            <a:pPr marL="158750" indent="0">
              <a:buNone/>
            </a:pPr>
            <a:endParaRPr lang="de-DE" dirty="0"/>
          </a:p>
          <a:p>
            <a:pPr marL="158750" indent="0">
              <a:buNone/>
            </a:pPr>
            <a:r>
              <a:rPr lang="de-DE" dirty="0" err="1"/>
              <a:t>Trappola per scarafaggi </a:t>
            </a:r>
            <a:r>
              <a:rPr lang="de-DE" baseline="0" dirty="0"/>
              <a:t>con esca.</a:t>
            </a:r>
            <a:endParaRPr lang="nb-NO" dirty="0"/>
          </a:p>
        </p:txBody>
      </p:sp>
    </p:spTree>
    <p:extLst>
      <p:ext uri="{BB962C8B-B14F-4D97-AF65-F5344CB8AC3E}">
        <p14:creationId xmlns:p14="http://schemas.microsoft.com/office/powerpoint/2010/main" val="766425366"/>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1502810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b4125b51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b4125b51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La quantità di informazioni e il grado di complessità hanno lo scopo di stimolare un pensiero S1 più economico.
Empatia e coscienza -&gt; vergogna da conferma
Concreto e plastico -&gt; la ricompensa per una buona azione è più concepibile (controllo, giustificazione) -&gt; "donare matite" – se possibile (non incluso qui).
Reciprocità -&gt; Hai tratto profitto, senso di colpa, non restituire.
Effetto di ancoraggio: suggerire l'importo.
Compassione (dare meno del 2%) -&gt; S1 (chiedere l'elemosina con un cane o un bambino ha più successo)
Groom: "eccezionale" &gt; ricompensa, simpatia – l'effetto positivo è più associato a S1.
Conveniente-&gt;usabilità-&gt;molte opzioni di pagamento.
Nudging: il pulsante "Forse più tardi" è blu, il pulsante "Chiudi" è </a:t>
            </a:r>
            <a:r>
              <a:rPr lang="en-GB" dirty="0" err="1"/>
              <a:t>grigio</a:t>
            </a:r>
            <a:r>
              <a:rPr lang="en-GB" dirty="0"/>
              <a:t>.</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ab4125b51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ab4125b515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b2df2481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b2df2481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Qui probabilmente in combinazione con </a:t>
            </a:r>
            <a:r>
              <a:rPr lang="de-DE" dirty="0" err="1"/>
              <a:t>l'ottimismo </a:t>
            </a:r>
            <a:r>
              <a:rPr lang="de-DE" dirty="0"/>
              <a:t>distorto.</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ab4125b51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ab4125b51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Un esempio tratto dal popolare gioco Candy Crush.
La vergogna è un'emozione particolarmente potente: segnala il rimorso e mantiene i legami sociali, evitando l'espulsione dal gruppo.</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ab4125b51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ab4125b51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solidFill>
                  <a:srgbClr val="222222"/>
                </a:solidFill>
                <a:highlight>
                  <a:srgbClr val="FFFFFF"/>
                </a:highlight>
              </a:rPr>
              <a:t>Cho, H., Lee, J. S., &amp; Chung, S. (2010). Ottimismo distorto sui rischi della privacy online: verifica degli effetti moderatori della controllabilità percepita e dell'esperienza precedente. </a:t>
            </a:r>
            <a:r>
              <a:rPr lang="en-GB" sz="1000" i="1" dirty="0">
                <a:solidFill>
                  <a:srgbClr val="222222"/>
                </a:solidFill>
                <a:highlight>
                  <a:srgbClr val="FFFFFF"/>
                </a:highlight>
              </a:rPr>
              <a:t>Computers in Human </a:t>
            </a:r>
            <a:r>
              <a:rPr lang="en-GB" sz="1000" i="1" dirty="0" err="1">
                <a:solidFill>
                  <a:srgbClr val="222222"/>
                </a:solidFill>
                <a:highlight>
                  <a:srgbClr val="FFFFFF"/>
                </a:highlight>
              </a:rPr>
              <a:t>Behavior</a:t>
            </a:r>
            <a:r>
              <a:rPr lang="en-GB" sz="1000" dirty="0">
                <a:solidFill>
                  <a:srgbClr val="222222"/>
                </a:solidFill>
                <a:highlight>
                  <a:srgbClr val="FFFFFF"/>
                </a:highlight>
              </a:rPr>
              <a:t>,</a:t>
            </a:r>
            <a:r>
              <a:rPr lang="en-GB" sz="1000" i="1" dirty="0">
                <a:solidFill>
                  <a:srgbClr val="222222"/>
                </a:solidFill>
                <a:highlight>
                  <a:srgbClr val="FFFFFF"/>
                </a:highlight>
              </a:rPr>
              <a:t> 26</a:t>
            </a:r>
            <a:r>
              <a:rPr lang="en-GB" sz="1000" dirty="0">
                <a:solidFill>
                  <a:srgbClr val="222222"/>
                </a:solidFill>
                <a:highlight>
                  <a:srgbClr val="FFFFFF"/>
                </a:highlight>
              </a:rPr>
              <a:t>(5), 987-995.</a:t>
            </a:r>
            <a:endParaRPr dirty="0"/>
          </a:p>
          <a:p>
            <a:pPr marL="0" lvl="0" indent="0" algn="l" rtl="0">
              <a:spcBef>
                <a:spcPts val="0"/>
              </a:spcBef>
              <a:spcAft>
                <a:spcPts val="0"/>
              </a:spcAft>
              <a:buNone/>
            </a:pPr>
            <a:r>
              <a:rPr lang="en-GB" dirty="0"/>
              <a:t>I risultati suggeriscono una relazione di rinforzo tra i due moderatori: i due fattori interagiscono tra loro per amplificare o minimizzare in modo significativo le valutazioni di rischio delle persone sui rischi per la privacy online sia a livello personale che sociale</a:t>
            </a:r>
            <a:endParaRPr dirty="0"/>
          </a:p>
          <a:p>
            <a:pPr marL="0" lvl="0" indent="0" algn="l" rtl="0">
              <a:spcBef>
                <a:spcPts val="0"/>
              </a:spcBef>
              <a:spcAft>
                <a:spcPts val="0"/>
              </a:spcAft>
              <a:buNone/>
            </a:pPr>
            <a:r>
              <a:rPr lang="en-GB" dirty="0"/>
              <a:t>.</a:t>
            </a:r>
            <a:endParaRPr dirty="0"/>
          </a:p>
          <a:p>
            <a:pPr marL="0" lvl="0" indent="0" algn="l" rtl="0">
              <a:spcBef>
                <a:spcPts val="0"/>
              </a:spcBef>
              <a:spcAft>
                <a:spcPts val="0"/>
              </a:spcAft>
              <a:buNone/>
            </a:pPr>
            <a:r>
              <a:rPr lang="en-GB" dirty="0"/>
              <a:t>Fig. 1a (in alto): la controllabilità percepita ha funzionato come un fattore di aumento del divario, in quanto il gruppo con elevata controllabilità ha mostrato un pregiudizio ottimistico maggiore rispetto al gruppo con bassa controllabilità. Fig. 1b: l'esperienza precedente ha funzionato come un </a:t>
            </a:r>
            <a:r>
              <a:rPr lang="en-GB" dirty="0" err="1"/>
              <a:t>fattore di livellamento</a:t>
            </a:r>
            <a:r>
              <a:rPr lang="en-GB" dirty="0"/>
              <a:t> del divario</a:t>
            </a:r>
            <a:r>
              <a:rPr lang="en-GB" dirty="0"/>
              <a:t>, in quanto il pregiudizio ottimistico è diminuito con l'aumentare dell'esperienza delle persone in materia di violazioni della privacy</a:t>
            </a:r>
            <a:endParaRPr dirty="0"/>
          </a:p>
          <a:p>
            <a:pPr marL="0" lvl="0" indent="0" algn="l" rtl="0">
              <a:spcBef>
                <a:spcPts val="0"/>
              </a:spcBef>
              <a:spcAft>
                <a:spcPts val="0"/>
              </a:spcAft>
              <a:buNone/>
            </a:pPr>
            <a:r>
              <a:rPr lang="en-GB" dirty="0" err="1"/>
              <a:t>Fig.</a:t>
            </a:r>
            <a:r>
              <a:rPr lang="en-GB" dirty="0"/>
              <a:t> 2 (in basso): la controllabilità percepita e l'esperienza precedente sembravano avere effetti significativi sui giudizi di rischio sia a livello personale che sociale, ma i risultati suggeriscono che i loro effetti possono essere spiegati completamente solo se si considera l'interazione tra questi due fattori.</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51a339e10_2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a51a339e10_2_2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Narcisismo -&gt; Research Gate &gt; Dati -&gt; Confronto sociale
Questione del </a:t>
            </a:r>
            <a:r>
              <a:rPr lang="en-GB" dirty="0"/>
              <a:t>divario</a:t>
            </a:r>
            <a:r>
              <a:rPr lang="en-GB" dirty="0"/>
              <a:t> </a:t>
            </a:r>
            <a:r>
              <a:rPr lang="en-GB" dirty="0" err="1"/>
              <a:t>tra intenzione e comportamento
Percezione-Preparazione
</a:t>
            </a:r>
            <a:r>
              <a:rPr lang="en-GB" dirty="0"/>
              <a:t>Esempio di combinazione: PERDITA di contatti SOCIALI su FB, dopo aver lavorato fino alla chiusura in modo Roach-Motel.
Strumenti: app che DP ha memorizzato nelle mie app installate e spiega in un linguaggio semplificato, chiede i miei desideri, spiega le implicazioni delle decisioni e fornisce istruzioni dettagliate.</a:t>
            </a:r>
            <a:endParaRPr dirty="0"/>
          </a:p>
        </p:txBody>
      </p:sp>
      <p:sp>
        <p:nvSpPr>
          <p:cNvPr id="520" name="Google Shape;520;ga51a339e10_2_20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87</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b2df24817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ab2df24817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ab2df2481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ab2df24817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51a339e10_2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a51a339e10_2_1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Criminalità informatica: solitamente pensiamo innanzitutto ad attacchi alla rete, </a:t>
            </a:r>
            <a:r>
              <a:rPr lang="en-GB" dirty="0" err="1"/>
              <a:t>ransommail</a:t>
            </a:r>
            <a:r>
              <a:rPr lang="en-GB" dirty="0"/>
              <a:t>, pirateria, riciclaggio di denaro sporco, </a:t>
            </a:r>
            <a:r>
              <a:rPr lang="en-GB" dirty="0" err="1"/>
              <a:t>contraffazione</a:t>
            </a:r>
            <a:r>
              <a:rPr lang="en-GB" dirty="0"/>
              <a:t>, attacchi DOS, frodi con carte di credito
I DP non fanno parte della criminalità informatica "in sé". Il termine criminalità informatica implica una violazione della legge e va oltre lo sfruttamento non etico delle debolezze cognitive umane. 
È molto comune utilizzare i dati ottenuti tramite DP per scopi criminali. Se, ad esempio, la gestione dell'identità è resa più difficile dalla DP e i dati interessanti acquisiti come risultato vengono scambiati illegalmente (vedi ad esempio l'articolo di Lothar?). Ma ciò non rende la DP illegale. L'uso dei dati ottenuti tramite DP (legale) è quindi altrettanto diversificato quanto l'area del crimine informatico nel suo complesso. È anche difficile da classificare o quantificare, perché l'origine dei dati sensibili, ad esempio, non è solitamente tracciabile. Pertanto, si tratta piuttosto di stabilire in che misura i DP stessi possano essere descritti come crimini informatici. 
La situazione giuridica è in ritardo rispetto alla realtà.
Truffa del nipote vs. formazione alla vendita ("neuromarketing")
Il GDPR è un grande passo avanti.
Il GDPR stabilisce i seguenti standard, che sono in realtà incompatibili con il DP.
1. Trasparenza, finalità, limitazione e minimizzazione dei dati (art. 5 GDPR)
2. Molti dei suggerimenti trattati nella relazione sembrano basarsi sul consenso (art. 7) come base giuridica per il trattamento. Tuttavia, le pratiche adottate dalle aziende sollevano interrogativi sul fatto che il consenso in questo caso possa essere considerato informato e liberamente prestato. 
3. Protezione dei dati fin dalla progettazione e per impostazione predefinita (articolo 25). 
Ciononostante, è vero che le violazioni sono una pratica comune fino a quando non vengono ufficialmente accertate, e talvolta anche oltre.
Non sono ancora state emesse sentenze di riferimento: il GDPR è ancora troppo recente.</a:t>
            </a:r>
            <a:endParaRPr dirty="0"/>
          </a:p>
          <a:p>
            <a:pPr marL="171450" lvl="0" indent="-95250" algn="l" rtl="0">
              <a:spcBef>
                <a:spcPts val="0"/>
              </a:spcBef>
              <a:spcAft>
                <a:spcPts val="0"/>
              </a:spcAft>
              <a:buClr>
                <a:schemeClr val="dk1"/>
              </a:buClr>
              <a:buSzPts val="1200"/>
              <a:buFont typeface="Calibri"/>
              <a:buNone/>
            </a:pPr>
            <a:endParaRPr dirty="0"/>
          </a:p>
          <a:p>
            <a:pPr marL="171450" lvl="0" indent="-95250" algn="l" rtl="0">
              <a:spcBef>
                <a:spcPts val="0"/>
              </a:spcBef>
              <a:spcAft>
                <a:spcPts val="0"/>
              </a:spcAft>
              <a:buClr>
                <a:schemeClr val="dk1"/>
              </a:buClr>
              <a:buSzPts val="1200"/>
              <a:buFont typeface="Calibri"/>
              <a:buNone/>
            </a:pPr>
            <a:endParaRPr dirty="0"/>
          </a:p>
          <a:p>
            <a:pPr marL="171450" marR="0" lvl="0" indent="-171450" algn="l" rtl="0">
              <a:lnSpc>
                <a:spcPct val="100000"/>
              </a:lnSpc>
              <a:spcBef>
                <a:spcPts val="0"/>
              </a:spcBef>
              <a:spcAft>
                <a:spcPts val="0"/>
              </a:spcAft>
              <a:buClr>
                <a:schemeClr val="dk1"/>
              </a:buClr>
              <a:buSzPts val="1200"/>
              <a:buFont typeface="Calibri"/>
              <a:buChar char="-"/>
            </a:pPr>
            <a:r>
              <a:rPr lang="en-GB" dirty="0"/>
              <a:t>: (1) I principi di protezione dei dati di trasparenza, limitazione delle finalità e minimizzazione dei dati (articolo 5 del GDPR). Agli individui non viene fornito un quadro completo e le notifiche sono state concepite in modo tale da "nascondere" </a:t>
            </a:r>
            <a:r>
              <a:rPr lang="en-GB" dirty="0" err="1"/>
              <a:t>Forbrukerrådet</a:t>
            </a:r>
            <a:r>
              <a:rPr lang="en-GB" dirty="0" err="1"/>
              <a:t> Postboks</a:t>
            </a:r>
            <a:r>
              <a:rPr lang="en-GB" dirty="0"/>
              <a:t> 463 </a:t>
            </a:r>
            <a:r>
              <a:rPr lang="en-GB" dirty="0" err="1"/>
              <a:t>Sentrum</a:t>
            </a:r>
            <a:r>
              <a:rPr lang="en-GB" dirty="0"/>
              <a:t>, 0105 Oslo, Org.nr 871 033 382 </a:t>
            </a:r>
            <a:r>
              <a:rPr lang="en-GB" dirty="0" err="1"/>
              <a:t>Telefon</a:t>
            </a:r>
            <a:r>
              <a:rPr lang="en-GB" dirty="0"/>
              <a:t> 23 400 500, post@forbrukerradet.no informazioni importanti da loro e spingerli a dare il consenso all'uso del maggior numero possibile di dati per una vasta gamma di scopi. (2) La base giuridica del trattamento (articoli 6 e 9), in particolare il consenso (articolo 7). Molti dei messaggi trattati nella relazione sembrano basarsi sul consenso come base giuridica per il trattamento. Tuttavia, le pratiche adottate dalle aziende sollevano interrogativi sul fatto che il consenso in questo caso possa essere considerato informato e liberamente prestato. (3) Protezione dei dati fin dalla progettazione e per impostazione predefinita (articolo 25). Contrariamente ai requisiti di questo principio, la progettazione e il funzionamento dei "pop-up" descritti nella relazione rendono difficile per le persone proteggere i propri dati personali, spingendole verso una maggiore condivisione dei dati e con impostazioni predefinite (nascoste) che non sono le più rispettose della privacy</a:t>
            </a:r>
            <a:endParaRPr dirty="0"/>
          </a:p>
          <a:p>
            <a:pPr marL="171450" lvl="0" indent="-95250" algn="l" rtl="0">
              <a:spcBef>
                <a:spcPts val="0"/>
              </a:spcBef>
              <a:spcAft>
                <a:spcPts val="0"/>
              </a:spcAft>
              <a:buClr>
                <a:schemeClr val="dk1"/>
              </a:buClr>
              <a:buSzPts val="1200"/>
              <a:buFont typeface="Calibri"/>
              <a:buNone/>
            </a:pPr>
            <a:endParaRPr dirty="0"/>
          </a:p>
          <a:p>
            <a:pPr marL="171450" lvl="0" indent="-95250" algn="l" rtl="0">
              <a:spcBef>
                <a:spcPts val="0"/>
              </a:spcBef>
              <a:spcAft>
                <a:spcPts val="0"/>
              </a:spcAft>
              <a:buClr>
                <a:schemeClr val="dk1"/>
              </a:buClr>
              <a:buSzPts val="1200"/>
              <a:buFont typeface="Calibri"/>
              <a:buNone/>
            </a:pPr>
            <a:endParaRPr dirty="0"/>
          </a:p>
          <a:p>
            <a:pPr marL="171450" lvl="0" indent="-95250" algn="l" rtl="0">
              <a:spcBef>
                <a:spcPts val="0"/>
              </a:spcBef>
              <a:spcAft>
                <a:spcPts val="0"/>
              </a:spcAft>
              <a:buClr>
                <a:schemeClr val="dk1"/>
              </a:buClr>
              <a:buSzPts val="1200"/>
              <a:buFont typeface="Calibri"/>
              <a:buNone/>
            </a:pPr>
            <a:endParaRPr dirty="0"/>
          </a:p>
          <a:p>
            <a:pPr marL="171450" lvl="0" indent="-171450" algn="l" rtl="0">
              <a:spcBef>
                <a:spcPts val="0"/>
              </a:spcBef>
              <a:spcAft>
                <a:spcPts val="0"/>
              </a:spcAft>
              <a:buClr>
                <a:schemeClr val="dk1"/>
              </a:buClr>
              <a:buSzPts val="1200"/>
              <a:buFont typeface="Calibri"/>
              <a:buChar char="-"/>
            </a:pPr>
            <a:r>
              <a:rPr lang="en-GB" dirty="0"/>
              <a:t>: (1) I principi di protezione dei dati di trasparenza, limitazione delle finalità e minimizzazione dei dati (articolo 5 del GDPR). Agli individui non viene fornito un quadro completo e le notifiche sono state progettate in modo tale da "nascondere" loro informazioni importanti e spingerli a dare il consenso all'utilizzo del maggior numero possibile di dati per una vasta gamma di finalità. (2) La base giuridica del trattamento (articoli 6 e 9), in particolare il consenso (articolo 7). Molti dei messaggi trattati nella relazione sembrano basarsi sul consenso come base giuridica del trattamento. Tuttavia, le pratiche adottate dalle aziende sollevano dubbi sul fatto che il consenso in questo caso possa essere considerato informato e liberamente prestato. (3) Protezione dei dati fin dalla progettazione e per impostazione predefinita (articolo 25). Contrariamente ai requisiti di questo principio, la progettazione e il funzionamento dei "pop-up" descritti nella relazione rendono difficile per le persone proteggere i propri dati personali, spingendole verso una maggiore condivisione dei dati e con impostazioni predefinite (nascoste) che non sono le più rispettose della privacy.</a:t>
            </a:r>
            <a:endParaRPr dirty="0"/>
          </a:p>
        </p:txBody>
      </p:sp>
      <p:sp>
        <p:nvSpPr>
          <p:cNvPr id="476" name="Google Shape;476;ga51a339e10_2_1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90</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a51a339e10_2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a51a339e10_2_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Il consenso informato per ottenere dati aggiuntivi (non necessari, in quanto non legati a uno scopo specifico) viene spesso ottenuto, ma in modi percepiti come non trasparenti e sgradevoli. Le decisioni potrebbero non essere informate e non possono essere descritte come libere.</a:t>
            </a:r>
            <a:endParaRPr dirty="0"/>
          </a:p>
        </p:txBody>
      </p:sp>
      <p:sp>
        <p:nvSpPr>
          <p:cNvPr id="483" name="Google Shape;483;ga51a339e10_2_1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91</a:t>
            </a:fld>
            <a:endParaRPr/>
          </a:p>
        </p:txBody>
      </p:sp>
    </p:spTree>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un aggressore che sferra un attacco informatico di ingegneria sociale contro le funzioni cognitive umane della vittima (ovvero l'ovale). Il comportamento risultante è associato alla persuasione (ovvero, un attacco ha successo quando la vittima viene persuasa ad agire secondo le intenzioni dell'aggressore).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carico di lavoro cognitivo, attraverso meccanismi come la cecità da disattenzione, può aumentare la vulnerabilità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Lo stress può ridurre la capacità di individuare i segnali di inganno nei messaggi degli attacchi informatici di ingegneria sociale, ma gli effetti diretti dello stress acuto sulla sicurezza informatica dell'ingegneria sociale non sono stati esaminati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vigilanza attentiva, in particolare il decremento della vigilanza, può essere un fattore importante che influenza la suscettibilità agli attacchi di ingegneria sociale, ma sono necessarie ulteriori ricerche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risultati della letteratura non sono conclusivi su come la personalità possa influenzare la suscettibilità di una persona agli attacchi informatici di ingegneria sociale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conoscenza del settore aiuta a ridurre la vulnerabilità agli attacchi informatici di ingegneria sociale</a:t>
            </a:r>
            <a:r>
              <a:rPr lang="en-GB">
                <a:solidFill>
                  <a:schemeClr val="dk1"/>
                </a:solidFill>
              </a:rPr>
              <a:t>. </a:t>
            </a:r>
            <a:r>
              <a:rPr lang="en-GB" i="1">
                <a:solidFill>
                  <a:schemeClr val="dk1"/>
                </a:solidFill>
              </a:rPr>
              <a:t>La consapevolezza e la conoscenza tecnica generale non riducono necessariamente la suscettibilità agli attacchi informatici di ingegneria sociale, forse perché non sono state prese in considerazione le funzioni cognitive umane</a:t>
            </a:r>
            <a:r>
              <a:rPr lang="en-GB">
                <a:solidFill>
                  <a:schemeClr val="dk1"/>
                </a:solidFill>
              </a:rPr>
              <a:t>. </a:t>
            </a:r>
            <a:r>
              <a:rPr lang="en-GB" b="1" i="1">
                <a:solidFill>
                  <a:schemeClr val="dk1"/>
                </a:solidFill>
              </a:rPr>
              <a:t>L'autoefficacia</a:t>
            </a:r>
            <a:r>
              <a:rPr lang="en-GB" i="1">
                <a:solidFill>
                  <a:schemeClr val="dk1"/>
                </a:solidFill>
              </a:rPr>
              <a:t>, la conoscenza e il precedente incontro con attacchi informatici di ingegneria sociale riducono collettivamente la suscettibilità di una persona agli attacchi informatici di ingegneria sociale. In particolare, esperienze di phishing costose ridurrebbero notevolmente la suscettibilità di una persona agli attacchi informatici di ingegneria sociale, mentre esperienze non costose non lo farebbero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Ma Stefan discuterà questo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Il genere non ha un grande impatto sulla vulnerabilità agli attacchi informatici di ingegneria sociale</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Le persone anziane con un livello di istruzione più elevato, una maggiore consapevolezza e una maggiore esposizione agli attacchi informatici di ingegneria sociale sono meno vulnerabili a questi attacchi</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a:t>
            </a:r>
            <a:r>
              <a:rPr lang="en-GB">
                <a:solidFill>
                  <a:schemeClr val="dk1"/>
                </a:solidFill>
              </a:rPr>
              <a:t>cultura</a:t>
            </a:r>
            <a:r>
              <a:rPr lang="en-GB" i="1">
                <a:solidFill>
                  <a:schemeClr val="dk1"/>
                </a:solidFill>
              </a:rPr>
              <a:t> influenza l'atteggiamento nei confronti della privacy e della fiducia, che a sua volta influisce indirettamente sulla vulnerabilità alle minacce informatiche di social engineering.</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Memoria a lungo termine </a:t>
            </a:r>
            <a:r>
              <a:rPr lang="en-GB" i="1">
                <a:solidFill>
                  <a:schemeClr val="dk1"/>
                </a:solidFill>
              </a:rPr>
              <a:t>Il successo degli attacchi informatici di ingegneria sociale è inversamente proporzionale alla loro prevalenza</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I metodi di formazione che chiedono alle persone di pensare consapevolmente agli attacchi informatici di ingegneria sociale difficilmente avranno molto successo, a meno che l'apprendimento non raggiunga il punto in cui diventa un'abitudine che, in gran parte inconsciamente, guida un comportamento più sicuro nell'uso del computer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qualità e l'attrattiva del messaggio, che riflettono lo sforzo dell'aggressore (ad esempio, utilizzando la contestualizzazione e la personalizzazione), hanno un impatto significativo sul successo dell'aggressore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La capacità di un individuo di individuare gli attacchi informatici di ingegneria sociale è influenzata dalla sua consapevolezza delle minacce, dal suo background culturale e dalle sue differenze individuali in termini di fiducia/sospetto</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3644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a51a339e10_2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a51a339e10_2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"Esistono diversi espedienti legali plausibili che potrebbero essere utilizzati per limitare l'uso dei dark pattern nell'e-commerce". </a:t>
            </a:r>
            <a:endParaRPr/>
          </a:p>
          <a:p>
            <a:pPr marL="0" marR="0" lvl="0" indent="0" algn="l" rtl="0">
              <a:lnSpc>
                <a:spcPct val="100000"/>
              </a:lnSpc>
              <a:spcBef>
                <a:spcPts val="0"/>
              </a:spcBef>
              <a:spcAft>
                <a:spcPts val="0"/>
              </a:spcAft>
              <a:buClr>
                <a:schemeClr val="dk1"/>
              </a:buClr>
              <a:buSzPts val="1200"/>
              <a:buFont typeface="Calibri"/>
              <a:buNone/>
            </a:pPr>
            <a:r>
              <a:rPr lang="en-GB"/>
              <a:t>"potrebbe" "imporre" "questione ampia"</a:t>
            </a:r>
            <a:endParaRPr/>
          </a:p>
          <a:p>
            <a:pPr marL="0" marR="0" lvl="0" indent="0" algn="l" rtl="0">
              <a:lnSpc>
                <a:spcPct val="100000"/>
              </a:lnSpc>
              <a:spcBef>
                <a:spcPts val="0"/>
              </a:spcBef>
              <a:spcAft>
                <a:spcPts val="0"/>
              </a:spcAft>
              <a:buClr>
                <a:schemeClr val="dk1"/>
              </a:buClr>
              <a:buSzPts val="1200"/>
              <a:buFont typeface="Calibri"/>
              <a:buNone/>
            </a:pPr>
            <a:r>
              <a:rPr lang="en-GB"/>
              <a:t>"altamente efficace"</a:t>
            </a:r>
            <a:endParaRPr/>
          </a:p>
          <a:p>
            <a:pPr marL="0" marR="0" lvl="0" indent="0" algn="l" rtl="0">
              <a:lnSpc>
                <a:spcPct val="100000"/>
              </a:lnSpc>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Noto Sans Symbols"/>
              <a:buChar char="⇒"/>
            </a:pPr>
            <a:r>
              <a:rPr lang="en-GB"/>
              <a:t>Non illegale per default.</a:t>
            </a:r>
            <a:endParaRPr/>
          </a:p>
          <a:p>
            <a:pPr marL="171450" lvl="0" indent="-95250" algn="l" rtl="0">
              <a:spcBef>
                <a:spcPts val="0"/>
              </a:spcBef>
              <a:spcAft>
                <a:spcPts val="0"/>
              </a:spcAft>
              <a:buClr>
                <a:schemeClr val="dk1"/>
              </a:buClr>
              <a:buSzPts val="1200"/>
              <a:buFont typeface="Noto Sans Symbols"/>
              <a:buNone/>
            </a:pPr>
            <a:endParaRPr/>
          </a:p>
          <a:p>
            <a:pPr marL="171450" lvl="0" indent="-95250" algn="l" rtl="0">
              <a:spcBef>
                <a:spcPts val="0"/>
              </a:spcBef>
              <a:spcAft>
                <a:spcPts val="0"/>
              </a:spcAft>
              <a:buClr>
                <a:schemeClr val="dk1"/>
              </a:buClr>
              <a:buSzPts val="1200"/>
              <a:buFont typeface="Noto Sans Symbols"/>
              <a:buNone/>
            </a:pPr>
            <a:endParaRPr/>
          </a:p>
          <a:p>
            <a:pPr marL="0" lvl="0" indent="0" algn="l" rtl="0">
              <a:spcBef>
                <a:spcPts val="0"/>
              </a:spcBef>
              <a:spcAft>
                <a:spcPts val="0"/>
              </a:spcAft>
              <a:buClr>
                <a:schemeClr val="dk1"/>
              </a:buClr>
              <a:buSzPts val="1200"/>
              <a:buFont typeface="Noto Sans Symbols"/>
              <a:buNone/>
            </a:pPr>
            <a:endParaRPr/>
          </a:p>
        </p:txBody>
      </p:sp>
      <p:sp>
        <p:nvSpPr>
          <p:cNvPr id="496" name="Google Shape;496;ga51a339e10_2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92</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51a339e10_2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a51a339e10_2_1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Lo sfruttamento delle caratteristiche psicologiche universali a proprio vantaggio economico è "comune".
Il reparto vendite opera con la verità, se necessario trattenendola.
La sicurezza informatica riguarda frodi, intrusioni, inganni criminali (phishing). La legislazione è consolidata e la legalità è più facile da determinare.
Con il DP, la portata è decisiva e </a:t>
            </a:r>
            <a:r>
              <a:rPr lang="en-GB" dirty="0"/>
              <a:t>l'area</a:t>
            </a:r>
            <a:r>
              <a:rPr lang="en-GB" dirty="0"/>
              <a:t> </a:t>
            </a:r>
            <a:r>
              <a:rPr lang="en-GB" dirty="0" err="1"/>
              <a:t>grigia </a:t>
            </a:r>
            <a:r>
              <a:rPr lang="en-GB" dirty="0"/>
              <a:t>è ampia.
La "verità" è ancora oggetto di manipolazione, ma alcune verità vengono nascoste.</a:t>
            </a:r>
            <a:endParaRPr dirty="0"/>
          </a:p>
        </p:txBody>
      </p:sp>
      <p:sp>
        <p:nvSpPr>
          <p:cNvPr id="503" name="Google Shape;503;ga51a339e10_2_1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93</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a51a339e10_2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a51a339e10_2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Le impostazioni predefinite sono progettate per raccogliere dati.
Violazione della privacy predefinita.
Allo stesso tempo, fornisce un punto di accesso agli hacker che possono accedere come genitori attraverso misure di sicurezza poco rigorose, rilevamento della posizione, spoofing della posizione, ecc.
https://affinity-it-security.com/what-is-an-insecure-direct-object-reference/</a:t>
            </a:r>
            <a:endParaRPr dirty="0"/>
          </a:p>
        </p:txBody>
      </p:sp>
      <p:sp>
        <p:nvSpPr>
          <p:cNvPr id="512" name="Google Shape;512;ga51a339e10_2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94</a:t>
            </a:fld>
            <a:endParaRPr/>
          </a:p>
        </p:txBody>
      </p:sp>
    </p:spTree>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93891"/>
      </p:ext>
    </p:extLst>
  </p:cSld>
  <p:clrMapOvr>
    <a:masterClrMapping/>
  </p:clrMapOvr>
</p:notes>
</file>

<file path=ppt/notesSlides/notesSlide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AFDF3-B3C7-0A2A-904B-BC28FF4A5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2ABA3-1260-D1C0-DC3D-7B51D04A8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2B28F-49E3-2DC0-0CDC-D1F079ACB3B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E9B99FD-6D56-9E77-8C64-602703888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15830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highlight>
                  <a:srgbClr val="FFFFFF"/>
                </a:highlight>
                <a:latin typeface="Arial" panose="020B0604020202020204" pitchFamily="34" charset="0"/>
              </a:rPr>
              <a:t>L'OSINT si distingue dalla ricerca in quanto applica il </a:t>
            </a:r>
            <a:r>
              <a:rPr lang="en-GB" b="0" i="0" u="none" strike="noStrike" dirty="0">
                <a:effectLst/>
                <a:highlight>
                  <a:srgbClr val="FFFFFF"/>
                </a:highlight>
                <a:latin typeface="Arial" panose="020B0604020202020204" pitchFamily="34" charset="0"/>
                <a:hlinkClick r:id="rId3" tooltip="Process of intelligence"/>
              </a:rPr>
              <a:t>processo di intelligence </a:t>
            </a:r>
            <a:r>
              <a:rPr lang="en-GB" b="0" i="0" dirty="0">
                <a:solidFill>
                  <a:srgbClr val="202122"/>
                </a:solidFill>
                <a:effectLst/>
                <a:highlight>
                  <a:srgbClr val="FFFFFF"/>
                </a:highlight>
                <a:latin typeface="Arial" panose="020B0604020202020204" pitchFamily="34" charset="0"/>
              </a:rPr>
              <a:t>per creare conoscenze su misura a supporto di una decisione specifica da parte di un individuo o di un gruppo specifico</a:t>
            </a:r>
          </a:p>
          <a:p>
            <a:r>
              <a:rPr lang="en-GB" b="0" i="0" dirty="0">
                <a:solidFill>
                  <a:srgbClr val="202122"/>
                </a:solidFill>
                <a:effectLst/>
                <a:highlight>
                  <a:srgbClr val="FFFFFF"/>
                </a:highlight>
                <a:latin typeface="Arial" panose="020B0604020202020204" pitchFamily="34" charset="0"/>
              </a:rPr>
              <a:t>L'acquisizione di fonti aperte comporta il reperimento di materiale verbale, scritto o trasmesso elettronicamente che può essere ottenuto legalmente. Oltre ai documenti e ai video disponibili su </a:t>
            </a:r>
            <a:r>
              <a:rPr lang="en-GB" b="0" i="0" u="none" strike="noStrike" dirty="0">
                <a:effectLst/>
                <a:highlight>
                  <a:srgbClr val="FFFFFF"/>
                </a:highlight>
                <a:latin typeface="Arial" panose="020B0604020202020204" pitchFamily="34" charset="0"/>
                <a:hlinkClick r:id="rId4" tooltip="Internet"/>
              </a:rPr>
              <a:t>Internet </a:t>
            </a:r>
            <a:r>
              <a:rPr lang="en-GB" b="0" i="0" dirty="0">
                <a:solidFill>
                  <a:srgbClr val="202122"/>
                </a:solidFill>
                <a:effectLst/>
                <a:highlight>
                  <a:srgbClr val="FFFFFF"/>
                </a:highlight>
                <a:latin typeface="Arial" panose="020B0604020202020204" pitchFamily="34" charset="0"/>
              </a:rPr>
              <a:t>o forniti da una fonte umana, altri vengono ottenuti dopo che le forze statunitensi o alleate hanno preso il controllo di una struttura o di un sito precedentemente gestito da un governo straniero o da </a:t>
            </a:r>
            <a:r>
              <a:rPr lang="en-GB" b="0" i="0" dirty="0">
                <a:solidFill>
                  <a:srgbClr val="202122"/>
                </a:solidFill>
                <a:effectLst/>
                <a:highlight>
                  <a:srgbClr val="FFFFFF"/>
                </a:highlight>
                <a:latin typeface="Arial" panose="020B0604020202020204" pitchFamily="34" charset="0"/>
              </a:rPr>
              <a:t>un gruppo </a:t>
            </a:r>
            <a:r>
              <a:rPr lang="en-GB" b="0" i="0" u="none" strike="noStrike" dirty="0">
                <a:effectLst/>
                <a:highlight>
                  <a:srgbClr val="FFFFFF"/>
                </a:highlight>
                <a:latin typeface="Arial" panose="020B0604020202020204" pitchFamily="34" charset="0"/>
                <a:hlinkClick r:id="rId5" tooltip="Terrorist"/>
              </a:rPr>
              <a:t>terroristico</a:t>
            </a:r>
            <a:r>
              <a:rPr lang="en-GB" b="0" i="0" dirty="0">
                <a:solidFill>
                  <a:srgbClr val="202122"/>
                </a:solidFill>
                <a:effectLst/>
                <a:highlight>
                  <a:srgbClr val="FFFFFF"/>
                </a:highlight>
                <a:latin typeface="Arial" panose="020B0604020202020204" pitchFamily="34" charset="0"/>
              </a:rPr>
              <a:t>.</a:t>
            </a:r>
            <a:r>
              <a:rPr lang="en-GB" b="0" i="0" u="none" strike="noStrike" baseline="30000" dirty="0">
                <a:solidFill>
                  <a:srgbClr val="202122"/>
                </a:solidFill>
                <a:effectLst/>
                <a:highlight>
                  <a:srgbClr val="FFFFFF"/>
                </a:highlight>
                <a:latin typeface="Arial" panose="020B0604020202020204" pitchFamily="34" charset="0"/>
                <a:hlinkClick r:id="rId6"/>
              </a:rPr>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BF14F-2CC6-4509-B118-C257CC170E6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8865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344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4630400" cy="82296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1" y="4268738"/>
            <a:ext cx="7968342" cy="3960863"/>
          </a:xfrm>
          <a:gradFill>
            <a:gsLst>
              <a:gs pos="0">
                <a:schemeClr val="bg2">
                  <a:alpha val="0"/>
                </a:schemeClr>
              </a:gs>
              <a:gs pos="50000">
                <a:schemeClr val="bg2">
                  <a:alpha val="60000"/>
                </a:schemeClr>
              </a:gs>
            </a:gsLst>
            <a:lin ang="10800000" scaled="1"/>
          </a:gradFill>
        </p:spPr>
        <p:txBody>
          <a:bodyPr rtlCol="0">
            <a:noAutofit/>
          </a:bodyPr>
          <a:lstStyle>
            <a:lvl1pPr marL="658368"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1" y="1"/>
            <a:ext cx="7968342" cy="4242611"/>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658368">
              <a:spcAft>
                <a:spcPts val="1440"/>
              </a:spcAft>
              <a:defRPr sz="7680"/>
            </a:lvl1pPr>
          </a:lstStyle>
          <a:p>
            <a:pPr rtl="0"/>
            <a:r>
              <a:rPr lang="en-US"/>
              <a:t>Click to edit Master title style</a:t>
            </a:r>
            <a:endParaRPr lang="en-GB" dirty="0"/>
          </a:p>
        </p:txBody>
      </p:sp>
      <p:pic>
        <p:nvPicPr>
          <p:cNvPr id="3074" name="Picture 2" descr="Tallinn University of Technology (TalTech) - EEVR">
            <a:extLst>
              <a:ext uri="{FF2B5EF4-FFF2-40B4-BE49-F238E27FC236}">
                <a16:creationId xmlns:a16="http://schemas.microsoft.com/office/drawing/2014/main" id="{E0795751-0FA6-A5E3-CDCE-7CDF8B4C0C4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361774" y="7519706"/>
            <a:ext cx="1268627" cy="70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894438"/>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86FE9B2-6286-484B-8943-95EE0B6B0267}"/>
              </a:ext>
            </a:extLst>
          </p:cNvPr>
          <p:cNvSpPr>
            <a:spLocks noGrp="1"/>
          </p:cNvSpPr>
          <p:nvPr>
            <p:ph type="pic" sz="quarter" idx="14"/>
          </p:nvPr>
        </p:nvSpPr>
        <p:spPr>
          <a:xfrm>
            <a:off x="0" y="0"/>
            <a:ext cx="6499860" cy="8229600"/>
          </a:xfrm>
          <a:effectLst/>
        </p:spPr>
        <p:txBody>
          <a:bodyPr rtlCol="0" anchor="ctr"/>
          <a:lstStyle>
            <a:lvl1pPr marL="0" indent="0" algn="ctr">
              <a:buNone/>
              <a:defRPr/>
            </a:lvl1pPr>
          </a:lstStyle>
          <a:p>
            <a:pPr rtl="0"/>
            <a:r>
              <a:rPr lang="en-US" noProof="0"/>
              <a:t>Click icon to add picture</a:t>
            </a:r>
            <a:endParaRPr lang="en-GB" noProof="0"/>
          </a:p>
        </p:txBody>
      </p:sp>
      <p:sp>
        <p:nvSpPr>
          <p:cNvPr id="11" name="Slide Number Placeholder 5">
            <a:extLst>
              <a:ext uri="{FF2B5EF4-FFF2-40B4-BE49-F238E27FC236}">
                <a16:creationId xmlns:a16="http://schemas.microsoft.com/office/drawing/2014/main" id="{7D4E8708-8565-4A5B-9D9E-1D4F40EAF909}"/>
              </a:ext>
            </a:extLst>
          </p:cNvPr>
          <p:cNvSpPr>
            <a:spLocks noGrp="1"/>
          </p:cNvSpPr>
          <p:nvPr>
            <p:ph type="sldNum" sz="quarter" idx="4"/>
          </p:nvPr>
        </p:nvSpPr>
        <p:spPr>
          <a:xfrm>
            <a:off x="13859123" y="7761964"/>
            <a:ext cx="532738" cy="438150"/>
          </a:xfrm>
          <a:prstGeom prst="rect">
            <a:avLst/>
          </a:prstGeom>
        </p:spPr>
        <p:txBody>
          <a:bodyPr vert="horz" lIns="91440" tIns="45720" rIns="91440" bIns="45720" rtlCol="0" anchor="ctr"/>
          <a:lstStyle>
            <a:lvl1pPr algn="r">
              <a:defRPr sz="1440">
                <a:solidFill>
                  <a:schemeClr val="tx1">
                    <a:tint val="75000"/>
                  </a:schemeClr>
                </a:solidFill>
              </a:defRPr>
            </a:lvl1pPr>
          </a:lstStyle>
          <a:p>
            <a:pPr rtl="0"/>
            <a:fld id="{8C2E478F-E849-4A8C-AF1F-CBCC78A7CBFA}" type="slidenum">
              <a:rPr lang="en-GB" noProof="0" smtClean="0"/>
              <a:t>‹#›</a:t>
            </a:fld>
            <a:endParaRPr lang="en-GB" noProof="0"/>
          </a:p>
        </p:txBody>
      </p:sp>
      <p:sp>
        <p:nvSpPr>
          <p:cNvPr id="16" name="Content Placeholder 8">
            <a:extLst>
              <a:ext uri="{FF2B5EF4-FFF2-40B4-BE49-F238E27FC236}">
                <a16:creationId xmlns:a16="http://schemas.microsoft.com/office/drawing/2014/main" id="{42436126-0370-4532-A8AD-D20897982AD2}"/>
              </a:ext>
            </a:extLst>
          </p:cNvPr>
          <p:cNvSpPr>
            <a:spLocks noGrp="1"/>
          </p:cNvSpPr>
          <p:nvPr>
            <p:ph idx="1" hasCustomPrompt="1"/>
          </p:nvPr>
        </p:nvSpPr>
        <p:spPr>
          <a:xfrm>
            <a:off x="7315200" y="1993393"/>
            <a:ext cx="5575495" cy="2662302"/>
          </a:xfrm>
        </p:spPr>
        <p:txBody>
          <a:bodyPr rtlCol="0">
            <a:noAutofit/>
          </a:bodyPr>
          <a:lstStyle>
            <a:lvl1pPr marL="0" indent="0" rtl="0">
              <a:lnSpc>
                <a:spcPct val="100000"/>
              </a:lnSpc>
              <a:buNone/>
              <a:defRPr/>
            </a:lvl1pPr>
          </a:lstStyle>
          <a:p>
            <a:pPr marL="0" indent="0" rtl="0">
              <a:lnSpc>
                <a:spcPct val="100000"/>
              </a:lnSpc>
              <a:buNone/>
            </a:pPr>
            <a:r>
              <a:rPr lang="en-GB" sz="1920" noProof="0">
                <a:cs typeface="Biome Light" panose="020B0303030204020804" pitchFamily="34" charset="0"/>
              </a:rPr>
              <a:t>Click to edit master text style.</a:t>
            </a:r>
          </a:p>
          <a:p>
            <a:pPr marL="0" indent="0" rtl="0">
              <a:buNone/>
            </a:pPr>
            <a:endParaRPr lang="en-GB" noProof="0"/>
          </a:p>
        </p:txBody>
      </p:sp>
      <p:sp>
        <p:nvSpPr>
          <p:cNvPr id="17" name="Slide Number Placeholder 70">
            <a:extLst>
              <a:ext uri="{FF2B5EF4-FFF2-40B4-BE49-F238E27FC236}">
                <a16:creationId xmlns:a16="http://schemas.microsoft.com/office/drawing/2014/main" id="{AEC105AD-E933-4969-B038-0ABD6F013167}"/>
              </a:ext>
            </a:extLst>
          </p:cNvPr>
          <p:cNvSpPr txBox="1">
            <a:spLocks/>
          </p:cNvSpPr>
          <p:nvPr userDrawn="1"/>
        </p:nvSpPr>
        <p:spPr>
          <a:xfrm>
            <a:off x="13859123" y="7761964"/>
            <a:ext cx="532738" cy="438150"/>
          </a:xfrm>
          <a:prstGeom prst="rect">
            <a:avLst/>
          </a:prstGeom>
        </p:spPr>
        <p:txBody>
          <a:bodyPr vert="horz" lIns="109728" tIns="54864" rIns="109728" bIns="5486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en-GB" sz="1440" noProof="0" smtClean="0"/>
              <a:pPr/>
              <a:t>‹#›</a:t>
            </a:fld>
            <a:endParaRPr lang="en-GB" sz="1440" noProof="0"/>
          </a:p>
        </p:txBody>
      </p:sp>
      <p:sp>
        <p:nvSpPr>
          <p:cNvPr id="7" name="Title 1">
            <a:extLst>
              <a:ext uri="{FF2B5EF4-FFF2-40B4-BE49-F238E27FC236}">
                <a16:creationId xmlns:a16="http://schemas.microsoft.com/office/drawing/2014/main" id="{76CDEBF2-B5C9-4887-B717-81C3D1A73CA9}"/>
              </a:ext>
            </a:extLst>
          </p:cNvPr>
          <p:cNvSpPr>
            <a:spLocks noGrp="1"/>
          </p:cNvSpPr>
          <p:nvPr>
            <p:ph type="title"/>
          </p:nvPr>
        </p:nvSpPr>
        <p:spPr>
          <a:xfrm>
            <a:off x="7315199" y="734444"/>
            <a:ext cx="7076662" cy="1061086"/>
          </a:xfrm>
        </p:spPr>
        <p:txBody>
          <a:bodyPr lIns="91440" rIns="91440" rtlCol="0" anchor="t">
            <a:noAutofit/>
          </a:bodyPr>
          <a:lstStyle>
            <a:lvl1pPr algn="l">
              <a:lnSpc>
                <a:spcPct val="150000"/>
              </a:lnSpc>
              <a:spcBef>
                <a:spcPts val="1200"/>
              </a:spcBef>
              <a:defRPr sz="3840">
                <a:solidFill>
                  <a:schemeClr val="tx1"/>
                </a:solidFill>
              </a:defRPr>
            </a:lvl1pPr>
          </a:lstStyle>
          <a:p>
            <a:pPr rtl="0"/>
            <a:r>
              <a:rPr lang="en-US" noProof="0"/>
              <a:t>Click to edit Master title style</a:t>
            </a:r>
            <a:endParaRPr lang="en-GB" noProof="0"/>
          </a:p>
        </p:txBody>
      </p:sp>
      <p:sp>
        <p:nvSpPr>
          <p:cNvPr id="2" name="Rectangle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7328453" y="7564756"/>
            <a:ext cx="3617976" cy="664844"/>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60" noProof="0"/>
          </a:p>
        </p:txBody>
      </p:sp>
    </p:spTree>
    <p:extLst>
      <p:ext uri="{BB962C8B-B14F-4D97-AF65-F5344CB8AC3E}">
        <p14:creationId xmlns:p14="http://schemas.microsoft.com/office/powerpoint/2010/main" val="3971568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o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4630400" cy="8229600"/>
          </a:xfrm>
        </p:spPr>
        <p:txBody>
          <a:bodyPr rtlCol="0" anchor="ctr"/>
          <a:lstStyle>
            <a:lvl1pPr marL="0" indent="0"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4C179BAC-E989-4203-B9B4-66280365481B}"/>
              </a:ext>
            </a:extLst>
          </p:cNvPr>
          <p:cNvSpPr>
            <a:spLocks noGrp="1"/>
          </p:cNvSpPr>
          <p:nvPr>
            <p:ph type="title"/>
          </p:nvPr>
        </p:nvSpPr>
        <p:spPr>
          <a:xfrm>
            <a:off x="4846320" y="5528564"/>
            <a:ext cx="4937760" cy="505776"/>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a:defRPr sz="1680" spc="360" baseline="0">
                <a:latin typeface="+mn-lt"/>
              </a:defRPr>
            </a:lvl1pPr>
          </a:lstStyle>
          <a:p>
            <a:pPr rtl="0"/>
            <a:r>
              <a:rPr lang="en-US" noProof="0"/>
              <a:t>Click to edit Master title style</a:t>
            </a:r>
            <a:endParaRPr lang="en-GB" noProof="0"/>
          </a:p>
        </p:txBody>
      </p:sp>
      <p:sp>
        <p:nvSpPr>
          <p:cNvPr id="7" name="Text Placeholder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774507" y="1883663"/>
            <a:ext cx="11081386" cy="3181732"/>
          </a:xfrm>
        </p:spPr>
        <p:txBody>
          <a:bodyPr rtlCol="0">
            <a:noAutofit/>
          </a:bodyPr>
          <a:lstStyle>
            <a:lvl1pPr marL="0" indent="0" algn="ctr">
              <a:buNone/>
              <a:defRPr sz="3840"/>
            </a:lvl1pPr>
          </a:lstStyle>
          <a:p>
            <a:pPr lvl="0" rtl="0"/>
            <a:r>
              <a:rPr lang="en-GB" noProof="0"/>
              <a:t>CLICK TO EDIT MASTER TEXT STYLES</a:t>
            </a:r>
          </a:p>
        </p:txBody>
      </p:sp>
    </p:spTree>
    <p:extLst>
      <p:ext uri="{BB962C8B-B14F-4D97-AF65-F5344CB8AC3E}">
        <p14:creationId xmlns:p14="http://schemas.microsoft.com/office/powerpoint/2010/main" val="266591297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4630400" cy="8229600"/>
          </a:xfrm>
        </p:spPr>
        <p:txBody>
          <a:bodyPr rtlCol="0"/>
          <a:lstStyle>
            <a:lvl1pPr marL="0" indent="0" algn="ctr">
              <a:buNone/>
              <a:defRPr/>
            </a:lvl1pPr>
          </a:lstStyle>
          <a:p>
            <a:pPr rtl="0"/>
            <a:r>
              <a:rPr lang="en-US" noProof="0"/>
              <a:t>Click icon to add picture</a:t>
            </a:r>
            <a:endParaRPr lang="en-GB" noProof="0"/>
          </a:p>
        </p:txBody>
      </p:sp>
      <p:sp>
        <p:nvSpPr>
          <p:cNvPr id="14" name="Text Placeholder 13">
            <a:extLst>
              <a:ext uri="{FF2B5EF4-FFF2-40B4-BE49-F238E27FC236}">
                <a16:creationId xmlns:a16="http://schemas.microsoft.com/office/drawing/2014/main" id="{F80209DF-C4D9-43B8-AA05-F53619153042}"/>
              </a:ext>
            </a:extLst>
          </p:cNvPr>
          <p:cNvSpPr>
            <a:spLocks noGrp="1"/>
          </p:cNvSpPr>
          <p:nvPr>
            <p:ph type="body" sz="quarter" idx="12"/>
          </p:nvPr>
        </p:nvSpPr>
        <p:spPr>
          <a:xfrm>
            <a:off x="4214812" y="7106569"/>
            <a:ext cx="6200776" cy="622554"/>
          </a:xfrm>
        </p:spPr>
        <p:txBody>
          <a:bodyPr rtlCol="0">
            <a:noAutofit/>
          </a:bodyPr>
          <a:lstStyle>
            <a:lvl1pPr marL="0" indent="0" algn="ctr">
              <a:buNone/>
              <a:defRPr sz="2160" spc="360">
                <a:solidFill>
                  <a:schemeClr val="tx1"/>
                </a:solidFill>
              </a:defRPr>
            </a:lvl1pPr>
            <a:lvl2pPr marL="548640" indent="0">
              <a:buNone/>
              <a:defRPr/>
            </a:lvl2pPr>
          </a:lstStyle>
          <a:p>
            <a:pPr lvl="0" rtl="0"/>
            <a:r>
              <a:rPr lang="en-US" noProof="0"/>
              <a:t>Click to edit Master text styles</a:t>
            </a:r>
          </a:p>
        </p:txBody>
      </p:sp>
      <p:sp>
        <p:nvSpPr>
          <p:cNvPr id="7" name="Text Placeholder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846320" y="4330214"/>
            <a:ext cx="4937760" cy="622554"/>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2160" cap="all" baseline="0"/>
            </a:lvl1pPr>
          </a:lstStyle>
          <a:p>
            <a:pPr rtl="0"/>
            <a:r>
              <a:rPr lang="en-GB" spc="360" noProof="0"/>
              <a:t>ANNUAL REVIEW</a:t>
            </a:r>
          </a:p>
        </p:txBody>
      </p:sp>
      <p:sp>
        <p:nvSpPr>
          <p:cNvPr id="2" name="Title 1">
            <a:extLst>
              <a:ext uri="{FF2B5EF4-FFF2-40B4-BE49-F238E27FC236}">
                <a16:creationId xmlns:a16="http://schemas.microsoft.com/office/drawing/2014/main" id="{298B2C6E-DB6F-4476-8E95-9F6EC79392FD}"/>
              </a:ext>
            </a:extLst>
          </p:cNvPr>
          <p:cNvSpPr>
            <a:spLocks noGrp="1"/>
          </p:cNvSpPr>
          <p:nvPr>
            <p:ph type="title" hasCustomPrompt="1"/>
          </p:nvPr>
        </p:nvSpPr>
        <p:spPr>
          <a:xfrm>
            <a:off x="421004" y="2934760"/>
            <a:ext cx="13788390" cy="988696"/>
          </a:xfrm>
        </p:spPr>
        <p:txBody>
          <a:bodyPr rtlCol="0">
            <a:noAutofit/>
          </a:bodyPr>
          <a:lstStyle>
            <a:lvl1pPr>
              <a:lnSpc>
                <a:spcPct val="150000"/>
              </a:lnSpc>
              <a:spcBef>
                <a:spcPts val="1200"/>
              </a:spcBef>
              <a:defRPr sz="4800" cap="all" spc="360" baseline="0"/>
            </a:lvl1pPr>
          </a:lstStyle>
          <a:p>
            <a:pPr rtl="0"/>
            <a:r>
              <a:rPr lang="en-GB" noProof="0"/>
              <a:t>Click to edit Master TEXT styles</a:t>
            </a:r>
          </a:p>
        </p:txBody>
      </p:sp>
    </p:spTree>
    <p:extLst>
      <p:ext uri="{BB962C8B-B14F-4D97-AF65-F5344CB8AC3E}">
        <p14:creationId xmlns:p14="http://schemas.microsoft.com/office/powerpoint/2010/main" val="124840258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re tittel" type="titleOnly">
  <p:cSld name="Bare tittel">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1005840" y="7627622"/>
            <a:ext cx="3291840" cy="4381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4846320" y="7627622"/>
            <a:ext cx="4937760" cy="4381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4542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4144541-0D13-6756-E4A1-B707917A77F1}"/>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589599B7-A7B3-F921-960A-461548F5FD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CF6BE346-2DE8-E781-6F18-B34817CC13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3068F652-55BB-B95E-9E49-497AD6C99ABD}"/>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41ABF03-3B54-1090-A19E-50CEB2C54B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8692BD9-334A-31C5-4630-C02B457AC5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12AA41C-A030-4521-8130-6A8E4543F277}"/>
              </a:ext>
            </a:extLst>
          </p:cNvPr>
          <p:cNvSpPr>
            <a:spLocks noGrp="1"/>
          </p:cNvSpPr>
          <p:nvPr>
            <p:ph type="pic" sz="quarter" idx="13"/>
          </p:nvPr>
        </p:nvSpPr>
        <p:spPr>
          <a:xfrm>
            <a:off x="0" y="0"/>
            <a:ext cx="7315200" cy="8229600"/>
          </a:xfrm>
          <a:prstGeom prst="parallelogram">
            <a:avLst/>
          </a:prstGeom>
          <a:effectLst/>
        </p:spPr>
        <p:txBody>
          <a:bodyPr rtlCol="0" anchor="ctr"/>
          <a:lstStyle>
            <a:lvl1pPr marL="0" indent="0" algn="ctr">
              <a:buNone/>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7C83D428-B974-43F4-9246-0A2EECA11A5B}"/>
              </a:ext>
            </a:extLst>
          </p:cNvPr>
          <p:cNvSpPr>
            <a:spLocks noGrp="1"/>
          </p:cNvSpPr>
          <p:nvPr>
            <p:ph type="title" hasCustomPrompt="1"/>
          </p:nvPr>
        </p:nvSpPr>
        <p:spPr>
          <a:xfrm>
            <a:off x="8482583" y="771513"/>
            <a:ext cx="5815584" cy="1723136"/>
          </a:xfrm>
        </p:spPr>
        <p:txBody>
          <a:bodyPr rtlCol="0" anchor="t">
            <a:noAutofit/>
          </a:bodyPr>
          <a:lstStyle>
            <a:lvl1pPr algn="l">
              <a:lnSpc>
                <a:spcPct val="150000"/>
              </a:lnSpc>
              <a:spcBef>
                <a:spcPts val="1200"/>
              </a:spcBef>
              <a:defRPr sz="6480" baseline="0"/>
            </a:lvl1pPr>
          </a:lstStyle>
          <a:p>
            <a:pPr rtl="0"/>
            <a:r>
              <a:rPr lang="en-GB" noProof="0"/>
              <a:t>Title</a:t>
            </a:r>
          </a:p>
        </p:txBody>
      </p:sp>
      <p:sp>
        <p:nvSpPr>
          <p:cNvPr id="5" name="Footer Placeholder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en-GB" noProof="0" smtClean="0"/>
              <a:t>‹#›</a:t>
            </a:fld>
            <a:endParaRPr lang="en-GB" noProof="0"/>
          </a:p>
        </p:txBody>
      </p:sp>
      <p:sp>
        <p:nvSpPr>
          <p:cNvPr id="13" name="Text Placeholder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8482584" y="2494650"/>
            <a:ext cx="4937760" cy="4558666"/>
          </a:xfrm>
        </p:spPr>
        <p:txBody>
          <a:bodyPr rtlCol="0">
            <a:noAutofit/>
          </a:bodyPr>
          <a:lstStyle>
            <a:lvl1pPr marL="0" indent="0">
              <a:buNone/>
              <a:defRPr sz="2160" spc="360"/>
            </a:lvl1pPr>
          </a:lstStyle>
          <a:p>
            <a:pPr lvl="0" rtl="0"/>
            <a:r>
              <a:rPr lang="en-GB" noProof="0"/>
              <a:t>CLICK TO EDIT MASTER TEXT STYLES</a:t>
            </a:r>
          </a:p>
        </p:txBody>
      </p:sp>
      <p:sp>
        <p:nvSpPr>
          <p:cNvPr id="3" name="Rectangle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8482584" y="7564756"/>
            <a:ext cx="3617976" cy="664844"/>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2160" noProof="0"/>
          </a:p>
        </p:txBody>
      </p:sp>
    </p:spTree>
    <p:extLst>
      <p:ext uri="{BB962C8B-B14F-4D97-AF65-F5344CB8AC3E}">
        <p14:creationId xmlns:p14="http://schemas.microsoft.com/office/powerpoint/2010/main" val="156033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005840" y="438150"/>
            <a:ext cx="12618720" cy="1590676"/>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005840" y="2190751"/>
            <a:ext cx="12618720" cy="5221607"/>
          </a:xfrm>
          <a:prstGeom prst="rect">
            <a:avLst/>
          </a:prstGeom>
          <a:noFill/>
          <a:ln>
            <a:noFill/>
          </a:ln>
        </p:spPr>
        <p:txBody>
          <a:bodyPr spcFirstLastPara="1" wrap="square" lIns="68575" tIns="34275" rIns="68575" bIns="34275" anchor="t" anchorCtr="0">
            <a:noAutofit/>
          </a:bodyPr>
          <a:lstStyle>
            <a:lvl1pPr marL="731502" lvl="0" indent="-507988" algn="l">
              <a:lnSpc>
                <a:spcPct val="90000"/>
              </a:lnSpc>
              <a:spcBef>
                <a:spcPts val="1280"/>
              </a:spcBef>
              <a:spcAft>
                <a:spcPts val="0"/>
              </a:spcAft>
              <a:buClr>
                <a:schemeClr val="dk1"/>
              </a:buClr>
              <a:buSzPts val="1400"/>
              <a:buChar char="•"/>
              <a:defRPr/>
            </a:lvl1pPr>
            <a:lvl2pPr marL="1463004" lvl="1" indent="-507988" algn="l">
              <a:lnSpc>
                <a:spcPct val="90000"/>
              </a:lnSpc>
              <a:spcBef>
                <a:spcPts val="640"/>
              </a:spcBef>
              <a:spcAft>
                <a:spcPts val="0"/>
              </a:spcAft>
              <a:buClr>
                <a:schemeClr val="dk1"/>
              </a:buClr>
              <a:buSzPts val="1400"/>
              <a:buChar char="•"/>
              <a:defRPr/>
            </a:lvl2pPr>
            <a:lvl3pPr marL="2194505" lvl="2" indent="-507988" algn="l">
              <a:lnSpc>
                <a:spcPct val="90000"/>
              </a:lnSpc>
              <a:spcBef>
                <a:spcPts val="640"/>
              </a:spcBef>
              <a:spcAft>
                <a:spcPts val="0"/>
              </a:spcAft>
              <a:buClr>
                <a:schemeClr val="dk1"/>
              </a:buClr>
              <a:buSzPts val="1400"/>
              <a:buChar char="•"/>
              <a:defRPr/>
            </a:lvl3pPr>
            <a:lvl4pPr marL="2926007" lvl="3" indent="-507988" algn="l">
              <a:lnSpc>
                <a:spcPct val="90000"/>
              </a:lnSpc>
              <a:spcBef>
                <a:spcPts val="640"/>
              </a:spcBef>
              <a:spcAft>
                <a:spcPts val="0"/>
              </a:spcAft>
              <a:buClr>
                <a:schemeClr val="dk1"/>
              </a:buClr>
              <a:buSzPts val="1400"/>
              <a:buChar char="•"/>
              <a:defRPr/>
            </a:lvl4pPr>
            <a:lvl5pPr marL="3657509" lvl="4" indent="-507988" algn="l">
              <a:lnSpc>
                <a:spcPct val="90000"/>
              </a:lnSpc>
              <a:spcBef>
                <a:spcPts val="640"/>
              </a:spcBef>
              <a:spcAft>
                <a:spcPts val="0"/>
              </a:spcAft>
              <a:buClr>
                <a:schemeClr val="dk1"/>
              </a:buClr>
              <a:buSzPts val="1400"/>
              <a:buChar char="•"/>
              <a:defRPr/>
            </a:lvl5pPr>
            <a:lvl6pPr marL="4389011" lvl="5" indent="-507988" algn="l">
              <a:lnSpc>
                <a:spcPct val="90000"/>
              </a:lnSpc>
              <a:spcBef>
                <a:spcPts val="640"/>
              </a:spcBef>
              <a:spcAft>
                <a:spcPts val="0"/>
              </a:spcAft>
              <a:buClr>
                <a:schemeClr val="dk1"/>
              </a:buClr>
              <a:buSzPts val="1400"/>
              <a:buChar char="•"/>
              <a:defRPr/>
            </a:lvl6pPr>
            <a:lvl7pPr marL="5120512" lvl="6" indent="-507988" algn="l">
              <a:lnSpc>
                <a:spcPct val="90000"/>
              </a:lnSpc>
              <a:spcBef>
                <a:spcPts val="640"/>
              </a:spcBef>
              <a:spcAft>
                <a:spcPts val="0"/>
              </a:spcAft>
              <a:buClr>
                <a:schemeClr val="dk1"/>
              </a:buClr>
              <a:buSzPts val="1400"/>
              <a:buChar char="•"/>
              <a:defRPr/>
            </a:lvl7pPr>
            <a:lvl8pPr marL="5852014" lvl="7" indent="-507988" algn="l">
              <a:lnSpc>
                <a:spcPct val="90000"/>
              </a:lnSpc>
              <a:spcBef>
                <a:spcPts val="640"/>
              </a:spcBef>
              <a:spcAft>
                <a:spcPts val="0"/>
              </a:spcAft>
              <a:buClr>
                <a:schemeClr val="dk1"/>
              </a:buClr>
              <a:buSzPts val="1400"/>
              <a:buChar char="•"/>
              <a:defRPr/>
            </a:lvl8pPr>
            <a:lvl9pPr marL="6583516" lvl="8" indent="-507988" algn="l">
              <a:lnSpc>
                <a:spcPct val="90000"/>
              </a:lnSpc>
              <a:spcBef>
                <a:spcPts val="64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1005840" y="7627622"/>
            <a:ext cx="3291840" cy="4381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4846320" y="7627622"/>
            <a:ext cx="4937760" cy="43815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10332720" y="7627622"/>
            <a:ext cx="3291840" cy="43815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701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237304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4030980" y="467809"/>
            <a:ext cx="9938384" cy="3545586"/>
          </a:xfrm>
        </p:spPr>
        <p:txBody>
          <a:bodyPr rtlCol="0" anchor="t" anchorCtr="0">
            <a:noAutofit/>
          </a:bodyPr>
          <a:lstStyle>
            <a:lvl1pPr algn="l">
              <a:lnSpc>
                <a:spcPct val="100000"/>
              </a:lnSpc>
              <a:defRPr sz="7680"/>
            </a:lvl1pPr>
          </a:lstStyle>
          <a:p>
            <a:pPr rtl="0"/>
            <a:r>
              <a:rPr lang="en-US"/>
              <a:t>Click to edit Master title style</a:t>
            </a:r>
            <a:endParaRPr lang="en-GB"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4030979" y="4244341"/>
            <a:ext cx="9938387" cy="3067049"/>
          </a:xfrm>
        </p:spPr>
        <p:txBody>
          <a:bodyPr rtlCol="0">
            <a:noAutofit/>
          </a:bodyPr>
          <a:lstStyle>
            <a:lvl1pPr marL="0" indent="0" algn="l">
              <a:lnSpc>
                <a:spcPct val="100000"/>
              </a:lnSpc>
              <a:buNone/>
              <a:defRPr sz="2880">
                <a:solidFill>
                  <a:schemeClr val="tx1">
                    <a:alpha val="80000"/>
                  </a:schemeClr>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rtl="0"/>
            <a:r>
              <a:rPr lang="en-US"/>
              <a:t>Click to edit Master subtitle style</a:t>
            </a:r>
            <a:endParaRPr lang="en-GB"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fld id="{85EBC166-A756-44D2-BD3B-0FC93EAADE3D}" type="datetime1">
              <a:rPr lang="en-US" smtClean="0"/>
              <a:t>2/4/2026</a:t>
            </a:fld>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734934" y="578266"/>
            <a:ext cx="1296000" cy="1515536"/>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sp>
        <p:nvSpPr>
          <p:cNvPr id="20" name="Oval 19">
            <a:extLst>
              <a:ext uri="{FF2B5EF4-FFF2-40B4-BE49-F238E27FC236}">
                <a16:creationId xmlns:a16="http://schemas.microsoft.com/office/drawing/2014/main" id="{AAA7AB09-557C-41AD-9113-FF9F68FA1035}"/>
              </a:ext>
            </a:extLst>
          </p:cNvPr>
          <p:cNvSpPr/>
          <p:nvPr/>
        </p:nvSpPr>
        <p:spPr>
          <a:xfrm rot="8100000">
            <a:off x="752214" y="994754"/>
            <a:ext cx="648000" cy="1296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2160962" y="2967426"/>
            <a:ext cx="432000" cy="432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595943" y="5429255"/>
            <a:ext cx="2376001" cy="1636699"/>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2160"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sz="2160"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grpSp>
    </p:spTree>
    <p:extLst>
      <p:ext uri="{BB962C8B-B14F-4D97-AF65-F5344CB8AC3E}">
        <p14:creationId xmlns:p14="http://schemas.microsoft.com/office/powerpoint/2010/main" val="44162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3283837" y="400050"/>
            <a:ext cx="432000" cy="432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rtl="0"/>
            <a:endParaRPr lang="en-GB" sz="2160"/>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98143" y="6633838"/>
            <a:ext cx="757769" cy="80136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sz="216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661036" y="659130"/>
            <a:ext cx="13308329" cy="1598400"/>
          </a:xfrm>
        </p:spPr>
        <p:txBody>
          <a:bodyPr rtlCol="0">
            <a:noAutofit/>
          </a:bodyPr>
          <a:lstStyle>
            <a:lvl1pPr>
              <a:lnSpc>
                <a:spcPct val="100000"/>
              </a:lnSpc>
              <a:defRPr/>
            </a:lvl1pPr>
          </a:lstStyle>
          <a:p>
            <a:pPr rtl="0"/>
            <a:r>
              <a:rPr lang="en-US"/>
              <a:t>Click to edit Master title style</a:t>
            </a:r>
            <a:endParaRPr lang="en-GB"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661034" y="2516610"/>
            <a:ext cx="6522720" cy="479478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7446646" y="2516610"/>
            <a:ext cx="6522720" cy="4794780"/>
          </a:xfrm>
        </p:spPr>
        <p:txBody>
          <a:bodyPr rtlCol="0">
            <a:no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rtlCol="0">
            <a:noAutofit/>
          </a:bodyPr>
          <a:lstStyle/>
          <a:p>
            <a:pPr rtl="0"/>
            <a:fld id="{E5381644-D3A0-4A58-B3D1-5684ECCC33B5}" type="datetime1">
              <a:rPr lang="en-US" smtClean="0"/>
              <a:t>2/4/2026</a:t>
            </a:fld>
            <a:endParaRPr lang="en-GB"/>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rtlCol="0">
            <a:noAutofit/>
          </a:bodyPr>
          <a:lstStyle/>
          <a:p>
            <a:pPr rtl="0"/>
            <a:r>
              <a:rPr lang="en-GB"/>
              <a:t>Research Group on Human Aspects I Cybersecurity</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50745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p:cSld name="1_Agenda">
    <p:spTree>
      <p:nvGrpSpPr>
        <p:cNvPr id="1" name="Shape 23"/>
        <p:cNvGrpSpPr/>
        <p:nvPr/>
      </p:nvGrpSpPr>
      <p:grpSpPr>
        <a:xfrm>
          <a:off x="0" y="0"/>
          <a:ext cx="0" cy="0"/>
          <a:chOff x="0" y="0"/>
          <a:chExt cx="0" cy="0"/>
        </a:xfrm>
      </p:grpSpPr>
      <p:sp>
        <p:nvSpPr>
          <p:cNvPr id="24" name="Google Shape;24;p5"/>
          <p:cNvSpPr/>
          <p:nvPr/>
        </p:nvSpPr>
        <p:spPr>
          <a:xfrm>
            <a:off x="0" y="8073120"/>
            <a:ext cx="14630400" cy="156480"/>
          </a:xfrm>
          <a:prstGeom prst="rect">
            <a:avLst/>
          </a:prstGeom>
          <a:solidFill>
            <a:schemeClr val="lt2"/>
          </a:solidFill>
          <a:ln>
            <a:noFill/>
          </a:ln>
        </p:spPr>
        <p:txBody>
          <a:bodyPr spcFirstLastPara="1" wrap="square" lIns="146280" tIns="146280" rIns="146280" bIns="146280" anchor="ctr" anchorCtr="0">
            <a:noAutofit/>
          </a:bodyPr>
          <a:lstStyle/>
          <a:p>
            <a:pPr marL="0" lvl="0" indent="0" algn="l" rtl="0">
              <a:spcBef>
                <a:spcPts val="0"/>
              </a:spcBef>
              <a:spcAft>
                <a:spcPts val="0"/>
              </a:spcAft>
              <a:buNone/>
            </a:pPr>
            <a:endParaRPr sz="2880"/>
          </a:p>
        </p:txBody>
      </p:sp>
      <p:sp>
        <p:nvSpPr>
          <p:cNvPr id="25" name="Google Shape;25;p5"/>
          <p:cNvSpPr txBox="1">
            <a:spLocks noGrp="1"/>
          </p:cNvSpPr>
          <p:nvPr>
            <p:ph type="title"/>
          </p:nvPr>
        </p:nvSpPr>
        <p:spPr>
          <a:xfrm>
            <a:off x="498720" y="224360"/>
            <a:ext cx="13632960" cy="916320"/>
          </a:xfrm>
          <a:prstGeom prst="rect">
            <a:avLst/>
          </a:prstGeom>
        </p:spPr>
        <p:txBody>
          <a:bodyPr spcFirstLastPara="1" wrap="square" lIns="91425" tIns="91425" rIns="91425" bIns="91425" anchor="t" anchorCtr="0">
            <a:normAutofit/>
          </a:bodyPr>
          <a:lstStyle>
            <a:lvl1pPr lvl="0" rtl="0">
              <a:spcBef>
                <a:spcPts val="0"/>
              </a:spcBef>
              <a:spcAft>
                <a:spcPts val="0"/>
              </a:spcAft>
              <a:buSzPts val="2200"/>
              <a:buNone/>
              <a:defRPr sz="35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98720" y="1112440"/>
            <a:ext cx="13632960" cy="5466240"/>
          </a:xfrm>
          <a:prstGeom prst="rect">
            <a:avLst/>
          </a:prstGeom>
        </p:spPr>
        <p:txBody>
          <a:bodyPr spcFirstLastPara="1" wrap="square" lIns="91425" tIns="91425" rIns="91425" bIns="91425" anchor="t" anchorCtr="0">
            <a:normAutofit/>
          </a:bodyPr>
          <a:lstStyle>
            <a:lvl1pPr marL="731502" lvl="0" indent="-528307" rtl="0">
              <a:spcBef>
                <a:spcPts val="0"/>
              </a:spcBef>
              <a:spcAft>
                <a:spcPts val="0"/>
              </a:spcAft>
              <a:buSzPts val="1600"/>
              <a:buChar char="●"/>
              <a:defRPr sz="2560"/>
            </a:lvl1pPr>
            <a:lvl2pPr marL="1463004" lvl="1" indent="-507988" rtl="0">
              <a:spcBef>
                <a:spcPts val="0"/>
              </a:spcBef>
              <a:spcAft>
                <a:spcPts val="0"/>
              </a:spcAft>
              <a:buSzPts val="1400"/>
              <a:buChar char="○"/>
              <a:defRPr/>
            </a:lvl2pPr>
            <a:lvl3pPr marL="2194505" lvl="2" indent="-507988" rtl="0">
              <a:spcBef>
                <a:spcPts val="0"/>
              </a:spcBef>
              <a:spcAft>
                <a:spcPts val="0"/>
              </a:spcAft>
              <a:buSzPts val="1400"/>
              <a:buChar char="■"/>
              <a:defRPr/>
            </a:lvl3pPr>
            <a:lvl4pPr marL="2926007" lvl="3" indent="-507988" rtl="0">
              <a:spcBef>
                <a:spcPts val="0"/>
              </a:spcBef>
              <a:spcAft>
                <a:spcPts val="0"/>
              </a:spcAft>
              <a:buSzPts val="1400"/>
              <a:buChar char="●"/>
              <a:defRPr/>
            </a:lvl4pPr>
            <a:lvl5pPr marL="3657509" lvl="4" indent="-507988" rtl="0">
              <a:spcBef>
                <a:spcPts val="0"/>
              </a:spcBef>
              <a:spcAft>
                <a:spcPts val="0"/>
              </a:spcAft>
              <a:buSzPts val="1400"/>
              <a:buChar char="○"/>
              <a:defRPr/>
            </a:lvl5pPr>
            <a:lvl6pPr marL="4389011" lvl="5" indent="-507988" rtl="0">
              <a:spcBef>
                <a:spcPts val="0"/>
              </a:spcBef>
              <a:spcAft>
                <a:spcPts val="0"/>
              </a:spcAft>
              <a:buSzPts val="1400"/>
              <a:buChar char="■"/>
              <a:defRPr/>
            </a:lvl6pPr>
            <a:lvl7pPr marL="5120512" lvl="6" indent="-507988" rtl="0">
              <a:spcBef>
                <a:spcPts val="0"/>
              </a:spcBef>
              <a:spcAft>
                <a:spcPts val="0"/>
              </a:spcAft>
              <a:buSzPts val="1400"/>
              <a:buChar char="●"/>
              <a:defRPr/>
            </a:lvl7pPr>
            <a:lvl8pPr marL="5852014" lvl="7" indent="-507988" rtl="0">
              <a:spcBef>
                <a:spcPts val="0"/>
              </a:spcBef>
              <a:spcAft>
                <a:spcPts val="0"/>
              </a:spcAft>
              <a:buSzPts val="1400"/>
              <a:buChar char="○"/>
              <a:defRPr/>
            </a:lvl8pPr>
            <a:lvl9pPr marL="6583516" lvl="8" indent="-507988" rtl="0">
              <a:spcBef>
                <a:spcPts val="0"/>
              </a:spcBef>
              <a:spcAft>
                <a:spcPts val="0"/>
              </a:spcAft>
              <a:buSzPts val="1400"/>
              <a:buChar char="■"/>
              <a:defRPr/>
            </a:lvl9pPr>
          </a:lstStyle>
          <a:p>
            <a:endParaRPr/>
          </a:p>
        </p:txBody>
      </p:sp>
      <p:sp>
        <p:nvSpPr>
          <p:cNvPr id="27" name="Google Shape;27;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308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E6B122-3E26-D824-1869-3131813B6CF4}"/>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34BF2F33-D17E-4A7B-B3FD-4AD5CD5EB1F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5A591C88-9EA4-7572-BD28-85E78BF58E2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osintframework.com/"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blackhat.com/presentations/bh-europe-05/BH_EU_05-Long.pdf"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www.csoonline.com/article/3445357/what-is-osint-top-open-source-intelligence-tools.html"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hyperlink" Target="https://www.cosmopolitan.com/lifestyle/a37377027/deep-fake-cheer-scandal/" TargetMode="Externa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6.xml"/><Relationship Id="rId7" Type="http://schemas.openxmlformats.org/officeDocument/2006/relationships/image" Target="../media/image6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1.xml"/><Relationship Id="rId7" Type="http://schemas.openxmlformats.org/officeDocument/2006/relationships/customXml" Target="../ink/ink2.xml"/><Relationship Id="rId2" Type="http://schemas.openxmlformats.org/officeDocument/2006/relationships/slideLayout" Target="../slideLayouts/slideLayout5.xml"/><Relationship Id="rId1" Type="http://schemas.openxmlformats.org/officeDocument/2006/relationships/video" Target="https://www.youtube.com/embed/NFiDdbquWJY?feature=oembed" TargetMode="External"/><Relationship Id="rId6" Type="http://schemas.openxmlformats.org/officeDocument/2006/relationships/image" Target="../media/image102.jpeg"/><Relationship Id="rId5" Type="http://schemas.openxmlformats.org/officeDocument/2006/relationships/hyperlink" Target="https://en.wikipedia.org/wiki/List_of_cognitive_biases" TargetMode="External"/><Relationship Id="rId4" Type="http://schemas.openxmlformats.org/officeDocument/2006/relationships/hyperlink" Target="https://www.youtube.com/watch?v=NFiDdbquWJY"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109.emf"/><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customXml" Target="../ink/ink3.xml"/><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image" Target="../media/image113.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slide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Presentazione a cura di: </a:t>
            </a:r>
          </a:p>
          <a:p>
            <a:r>
              <a:rPr lang="en-US" sz="2400" b="1" cap="none" dirty="0"/>
              <a:t>Ricardo Lugo</a:t>
            </a:r>
          </a:p>
          <a:p>
            <a:r>
              <a:rPr lang="en-US" sz="1700" cap="none" dirty="0"/>
              <a:t>TALTECH, Estonia</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GB" sz="4800" dirty="0">
                <a:solidFill>
                  <a:schemeClr val="tx1"/>
                </a:solidFill>
              </a:rPr>
              <a:t>Argomento 4: </a:t>
            </a:r>
            <a:r>
              <a:rPr lang="en-GB" sz="4800" dirty="0"/>
              <a:t>Ingegneria sociale II: modelli oscuri e fattori cognitivi</a:t>
            </a:r>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479C-F605-3F33-0A84-095BDADD789B}"/>
              </a:ext>
            </a:extLst>
          </p:cNvPr>
          <p:cNvSpPr>
            <a:spLocks noGrp="1"/>
          </p:cNvSpPr>
          <p:nvPr>
            <p:ph type="title"/>
          </p:nvPr>
        </p:nvSpPr>
        <p:spPr/>
        <p:txBody>
          <a:bodyPr/>
          <a:lstStyle/>
          <a:p>
            <a:r>
              <a:rPr lang="nb-NO" dirty="0"/>
              <a:t>Categorie</a:t>
            </a:r>
            <a:endParaRPr lang="en-GB" dirty="0"/>
          </a:p>
        </p:txBody>
      </p:sp>
      <p:sp>
        <p:nvSpPr>
          <p:cNvPr id="3" name="Text Placeholder 2">
            <a:extLst>
              <a:ext uri="{FF2B5EF4-FFF2-40B4-BE49-F238E27FC236}">
                <a16:creationId xmlns:a16="http://schemas.microsoft.com/office/drawing/2014/main" id="{FE93C070-AC10-C1E1-1FB1-CE7BD3BCC62E}"/>
              </a:ext>
            </a:extLst>
          </p:cNvPr>
          <p:cNvSpPr>
            <a:spLocks noGrp="1"/>
          </p:cNvSpPr>
          <p:nvPr>
            <p:ph type="body" idx="1"/>
          </p:nvPr>
        </p:nvSpPr>
        <p:spPr/>
        <p:txBody>
          <a:bodyPr>
            <a:normAutofit/>
          </a:bodyPr>
          <a:lstStyle/>
          <a:p>
            <a:r>
              <a:rPr lang="en-GB" dirty="0"/>
              <a:t>Media, giornali cartacei, riviste, radio e televisione di diversi paesi.</a:t>
            </a:r>
          </a:p>
          <a:p>
            <a:r>
              <a:rPr lang="en-GB" dirty="0"/>
              <a:t>Internet, pubblicazioni online, blog, gruppi di discussione, media cittadini (ad esempio video girati con telefoni cellulari e contenuti creati dagli utenti), YouTube e altri siti web di social media (ad esempio Facebook, Twitter, Instagram, ecc.). Questa fonte supera anche una serie di altre fonti grazie alla sua tempestività e facilità di accesso.</a:t>
            </a:r>
          </a:p>
          <a:p>
            <a:r>
              <a:rPr lang="en-GB" dirty="0"/>
              <a:t>Dati pubblici governativi, relazioni pubbliche governative, bilanci, audizioni, elenchi telefonici, conferenze stampa, siti web e discorsi. Sebbene questa fonte provenga da una fonte ufficiale, è accessibile al pubblico e può essere utilizzata apertamente e liberamente.</a:t>
            </a:r>
          </a:p>
          <a:p>
            <a:r>
              <a:rPr lang="en-GB" dirty="0"/>
              <a:t>Pubblicazioni professionali e accademiche, informazioni acquisite da riviste, conferenze, simposi, articoli accademici, dissertazioni e tesi.</a:t>
            </a:r>
          </a:p>
          <a:p>
            <a:r>
              <a:rPr lang="en-GB" dirty="0"/>
              <a:t>Dati commerciali, immagini commerciali, valutazioni finanziarie e industriali e banche dati.</a:t>
            </a:r>
          </a:p>
          <a:p>
            <a:r>
              <a:rPr lang="en-GB" dirty="0"/>
              <a:t>Letteratura grigia, relazioni tecniche, preprint, brevetti, documenti di lavoro, documenti aziendali, opere inedite e newsletter.</a:t>
            </a:r>
          </a:p>
        </p:txBody>
      </p:sp>
      <p:sp>
        <p:nvSpPr>
          <p:cNvPr id="4" name="Slide Number Placeholder 3">
            <a:extLst>
              <a:ext uri="{FF2B5EF4-FFF2-40B4-BE49-F238E27FC236}">
                <a16:creationId xmlns:a16="http://schemas.microsoft.com/office/drawing/2014/main" id="{49F49D4A-8A07-B218-182A-64472F0EF402}"/>
              </a:ext>
            </a:extLst>
          </p:cNvPr>
          <p:cNvSpPr>
            <a:spLocks noGrp="1"/>
          </p:cNvSpPr>
          <p:nvPr>
            <p:ph type="sldNum" idx="12"/>
          </p:nvPr>
        </p:nvSpPr>
        <p:spPr/>
        <p:txBody>
          <a:bodyPr/>
          <a:lstStyle/>
          <a:p>
            <a:pPr algn="r" defTabSz="1097280">
              <a:defRPr/>
            </a:pPr>
            <a:fld id="{00000000-1234-1234-1234-123412341234}" type="slidenum">
              <a:rPr lang="en" sz="1200">
                <a:solidFill>
                  <a:srgbClr val="B86E62"/>
                </a:solidFill>
                <a:latin typeface="Gill Sans MT"/>
              </a:rPr>
              <a:t>10</a:t>
            </a:fld>
            <a:endParaRPr lang="en" sz="1200">
              <a:solidFill>
                <a:srgbClr val="B86E62"/>
              </a:solidFill>
              <a:latin typeface="Gill Sans MT"/>
            </a:endParaRPr>
          </a:p>
        </p:txBody>
      </p:sp>
    </p:spTree>
    <p:extLst>
      <p:ext uri="{BB962C8B-B14F-4D97-AF65-F5344CB8AC3E}">
        <p14:creationId xmlns:p14="http://schemas.microsoft.com/office/powerpoint/2010/main" val="3669355830"/>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6DEA51-D74E-E992-C3E1-55E4DBD3318E}"/>
              </a:ext>
            </a:extLst>
          </p:cNvPr>
          <p:cNvSpPr>
            <a:spLocks noGrp="1"/>
          </p:cNvSpPr>
          <p:nvPr>
            <p:ph type="title"/>
          </p:nvPr>
        </p:nvSpPr>
        <p:spPr>
          <a:xfrm>
            <a:off x="661036" y="659130"/>
            <a:ext cx="13308329" cy="1598400"/>
          </a:xfrm>
        </p:spPr>
        <p:txBody>
          <a:bodyPr/>
          <a:lstStyle/>
          <a:p>
            <a:endParaRPr lang="en-US"/>
          </a:p>
        </p:txBody>
      </p:sp>
      <p:pic>
        <p:nvPicPr>
          <p:cNvPr id="6" name="Picture 5">
            <a:extLst>
              <a:ext uri="{FF2B5EF4-FFF2-40B4-BE49-F238E27FC236}">
                <a16:creationId xmlns:a16="http://schemas.microsoft.com/office/drawing/2014/main" id="{F867A0DA-2DED-191C-5D52-E5002076FCEC}"/>
              </a:ext>
            </a:extLst>
          </p:cNvPr>
          <p:cNvPicPr>
            <a:picLocks noChangeAspect="1"/>
          </p:cNvPicPr>
          <p:nvPr/>
        </p:nvPicPr>
        <p:blipFill>
          <a:blip r:embed="rId2"/>
          <a:srcRect t="32792" r="-1" b="12443"/>
          <a:stretch>
            <a:fillRect/>
          </a:stretch>
        </p:blipFill>
        <p:spPr>
          <a:xfrm>
            <a:off x="661034" y="2516610"/>
            <a:ext cx="6522720" cy="4794780"/>
          </a:xfrm>
          <a:prstGeom prst="rect">
            <a:avLst/>
          </a:prstGeom>
          <a:noFill/>
        </p:spPr>
      </p:pic>
      <p:sp>
        <p:nvSpPr>
          <p:cNvPr id="15" name="Date Placeholder 4">
            <a:extLst>
              <a:ext uri="{FF2B5EF4-FFF2-40B4-BE49-F238E27FC236}">
                <a16:creationId xmlns:a16="http://schemas.microsoft.com/office/drawing/2014/main" id="{F9A44955-40AA-8FEC-E529-0EC1FFD60115}"/>
              </a:ext>
            </a:extLst>
          </p:cNvPr>
          <p:cNvSpPr>
            <a:spLocks noGrp="1"/>
          </p:cNvSpPr>
          <p:nvPr>
            <p:ph type="dt" sz="half" idx="10"/>
          </p:nvPr>
        </p:nvSpPr>
        <p:spPr>
          <a:xfrm>
            <a:off x="661036" y="7808654"/>
            <a:ext cx="3154680" cy="184666"/>
          </a:xfrm>
        </p:spPr>
        <p:txBody>
          <a:bodyPr/>
          <a:lstStyle/>
          <a:p>
            <a:pPr>
              <a:spcAft>
                <a:spcPts val="720"/>
              </a:spcAft>
            </a:pPr>
            <a:fld id="{E5381644-D3A0-4A58-B3D1-5684ECCC33B5}" type="datetime1">
              <a:rPr lang="en-US" smtClean="0"/>
              <a:t>2/4/2026</a:t>
            </a:fld>
            <a:endParaRPr lang="en-GB"/>
          </a:p>
        </p:txBody>
      </p:sp>
      <p:sp>
        <p:nvSpPr>
          <p:cNvPr id="17" name="Footer Placeholder 5">
            <a:extLst>
              <a:ext uri="{FF2B5EF4-FFF2-40B4-BE49-F238E27FC236}">
                <a16:creationId xmlns:a16="http://schemas.microsoft.com/office/drawing/2014/main" id="{26367346-F471-C662-A51B-7DE2B08C906C}"/>
              </a:ext>
            </a:extLst>
          </p:cNvPr>
          <p:cNvSpPr>
            <a:spLocks noGrp="1"/>
          </p:cNvSpPr>
          <p:nvPr>
            <p:ph type="ftr" sz="quarter" idx="11"/>
          </p:nvPr>
        </p:nvSpPr>
        <p:spPr>
          <a:xfrm>
            <a:off x="4030980" y="7808654"/>
            <a:ext cx="7655052" cy="184666"/>
          </a:xfrm>
        </p:spPr>
        <p:txBody>
          <a:bodyPr/>
          <a:lstStyle/>
          <a:p>
            <a:pPr>
              <a:spcAft>
                <a:spcPts val="720"/>
              </a:spcAft>
            </a:pPr>
            <a:r>
              <a:rPr lang="en-GB"/>
              <a:t>Gruppo di ricerca sugli aspetti umani I Cybersecurity</a:t>
            </a:r>
          </a:p>
        </p:txBody>
      </p:sp>
      <p:sp>
        <p:nvSpPr>
          <p:cNvPr id="4" name="Slide Number Placeholder 3">
            <a:extLst>
              <a:ext uri="{FF2B5EF4-FFF2-40B4-BE49-F238E27FC236}">
                <a16:creationId xmlns:a16="http://schemas.microsoft.com/office/drawing/2014/main" id="{6BAB3FEB-3BB5-B6B3-0BCE-47E16C37F77D}"/>
              </a:ext>
            </a:extLst>
          </p:cNvPr>
          <p:cNvSpPr>
            <a:spLocks noGrp="1"/>
          </p:cNvSpPr>
          <p:nvPr>
            <p:ph type="sldNum" sz="quarter" idx="12"/>
          </p:nvPr>
        </p:nvSpPr>
        <p:spPr>
          <a:xfrm>
            <a:off x="11938636" y="7808654"/>
            <a:ext cx="2030729" cy="184666"/>
          </a:xfrm>
        </p:spPr>
        <p:txBody>
          <a:bodyPr wrap="square" anchor="ctr">
            <a:normAutofit fontScale="40000" lnSpcReduction="20000"/>
          </a:bodyPr>
          <a:lstStyle/>
          <a:p>
            <a:pPr>
              <a:spcAft>
                <a:spcPts val="720"/>
              </a:spcAft>
            </a:pPr>
            <a:fld id="{00000000-1234-1234-1234-123412341234}" type="slidenum">
              <a:rPr lang="en" smtClean="0"/>
              <a:t>11</a:t>
            </a:fld>
            <a:endParaRPr lang="en"/>
          </a:p>
        </p:txBody>
      </p:sp>
      <p:pic>
        <p:nvPicPr>
          <p:cNvPr id="10" name="Picture 9">
            <a:extLst>
              <a:ext uri="{FF2B5EF4-FFF2-40B4-BE49-F238E27FC236}">
                <a16:creationId xmlns:a16="http://schemas.microsoft.com/office/drawing/2014/main" id="{DCA9823C-827B-6965-5FD2-2A281529BFB6}"/>
              </a:ext>
            </a:extLst>
          </p:cNvPr>
          <p:cNvPicPr>
            <a:picLocks noChangeAspect="1"/>
          </p:cNvPicPr>
          <p:nvPr/>
        </p:nvPicPr>
        <p:blipFill>
          <a:blip r:embed="rId3"/>
          <a:stretch>
            <a:fillRect/>
          </a:stretch>
        </p:blipFill>
        <p:spPr>
          <a:xfrm>
            <a:off x="8219350" y="0"/>
            <a:ext cx="6099683" cy="8229600"/>
          </a:xfrm>
          <a:prstGeom prst="rect">
            <a:avLst/>
          </a:prstGeom>
        </p:spPr>
      </p:pic>
    </p:spTree>
    <p:extLst>
      <p:ext uri="{BB962C8B-B14F-4D97-AF65-F5344CB8AC3E}">
        <p14:creationId xmlns:p14="http://schemas.microsoft.com/office/powerpoint/2010/main" val="333537242"/>
      </p:ext>
    </p:extLst>
  </p:cSld>
  <p:clrMapOvr>
    <a:masterClrMapping/>
  </p:clrMapOvr>
</p:sld>
</file>

<file path=ppt/slides/slide12.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C109A6-4C52-E4D6-8C63-748CFC03CEBA}"/>
              </a:ext>
            </a:extLst>
          </p:cNvPr>
          <p:cNvPicPr>
            <a:picLocks noChangeAspect="1"/>
          </p:cNvPicPr>
          <p:nvPr/>
        </p:nvPicPr>
        <p:blipFill>
          <a:blip r:embed="rId2">
            <a:alphaModFix amt="20000"/>
          </a:blip>
          <a:stretch>
            <a:fillRect/>
          </a:stretch>
        </p:blipFill>
        <p:spPr>
          <a:xfrm flipH="1">
            <a:off x="21098" y="46493"/>
            <a:ext cx="14609302" cy="7958747"/>
          </a:xfrm>
          <a:prstGeom prst="rect">
            <a:avLst/>
          </a:prstGeom>
        </p:spPr>
      </p:pic>
      <p:sp>
        <p:nvSpPr>
          <p:cNvPr id="2" name="Title 1"/>
          <p:cNvSpPr>
            <a:spLocks noGrp="1"/>
          </p:cNvSpPr>
          <p:nvPr>
            <p:ph type="ctrTitle"/>
          </p:nvPr>
        </p:nvSpPr>
        <p:spPr>
          <a:xfrm>
            <a:off x="4030980" y="2638698"/>
            <a:ext cx="9938384" cy="1374697"/>
          </a:xfrm>
        </p:spPr>
        <p:txBody>
          <a:bodyPr>
            <a:normAutofit/>
          </a:bodyPr>
          <a:lstStyle/>
          <a:p>
            <a:r>
              <a:rPr lang="en-GB" dirty="0">
                <a:solidFill>
                  <a:schemeClr val="tx1">
                    <a:lumMod val="95000"/>
                  </a:schemeClr>
                </a:solidFill>
                <a:hlinkClick r:id="rId3"/>
              </a:rPr>
              <a:t>Struttura OSINT</a:t>
            </a:r>
            <a:endParaRPr lang="en-GB" dirty="0">
              <a:solidFill>
                <a:schemeClr val="tx1">
                  <a:lumMod val="95000"/>
                </a:schemeClr>
              </a:solidFill>
            </a:endParaRPr>
          </a:p>
        </p:txBody>
      </p:sp>
      <p:sp>
        <p:nvSpPr>
          <p:cNvPr id="3" name="Subtitle 2">
            <a:extLst>
              <a:ext uri="{FF2B5EF4-FFF2-40B4-BE49-F238E27FC236}">
                <a16:creationId xmlns:a16="http://schemas.microsoft.com/office/drawing/2014/main" id="{9E97F736-0BAA-2F7C-00A3-5FE392765E4E}"/>
              </a:ext>
            </a:extLst>
          </p:cNvPr>
          <p:cNvSpPr>
            <a:spLocks noGrp="1"/>
          </p:cNvSpPr>
          <p:nvPr>
            <p:ph type="subTitle" idx="1"/>
          </p:nvPr>
        </p:nvSpPr>
        <p:spPr/>
        <p:txBody>
          <a:bodyPr/>
          <a:lstStyle/>
          <a:p>
            <a:endParaRPr lang="en-GB"/>
          </a:p>
        </p:txBody>
      </p:sp>
      <p:sp>
        <p:nvSpPr>
          <p:cNvPr id="9" name="TextBox 8"/>
          <p:cNvSpPr txBox="1"/>
          <p:nvPr/>
        </p:nvSpPr>
        <p:spPr>
          <a:xfrm>
            <a:off x="7559042" y="2413872"/>
            <a:ext cx="6705599" cy="443198"/>
          </a:xfrm>
          <a:prstGeom prst="rect">
            <a:avLst/>
          </a:prstGeom>
          <a:noFill/>
          <a:ln>
            <a:noFill/>
          </a:ln>
        </p:spPr>
        <p:txBody>
          <a:bodyPr wrap="square" lIns="0" tIns="0" rIns="0" bIns="0" anchor="t">
            <a:spAutoFit/>
          </a:bodyPr>
          <a:lstStyle/>
          <a:p>
            <a:pPr defTabSz="1097280">
              <a:defRPr/>
            </a:pPr>
            <a:endParaRPr sz="2880">
              <a:solidFill>
                <a:prstClr val="white"/>
              </a:solidFill>
              <a:latin typeface="Gill Sans MT"/>
            </a:endParaRPr>
          </a:p>
        </p:txBody>
      </p:sp>
    </p:spTree>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8E63-009E-D1DD-2FDE-3BBE7BD6343D}"/>
              </a:ext>
            </a:extLst>
          </p:cNvPr>
          <p:cNvSpPr>
            <a:spLocks noGrp="1"/>
          </p:cNvSpPr>
          <p:nvPr>
            <p:ph type="title"/>
          </p:nvPr>
        </p:nvSpPr>
        <p:spPr/>
        <p:txBody>
          <a:bodyPr/>
          <a:lstStyle/>
          <a:p>
            <a:r>
              <a:rPr lang="nb-NO" dirty="0"/>
              <a:t>Google Dorking</a:t>
            </a:r>
            <a:endParaRPr lang="en-GB" dirty="0"/>
          </a:p>
        </p:txBody>
      </p:sp>
      <p:sp>
        <p:nvSpPr>
          <p:cNvPr id="3" name="Text Placeholder 2">
            <a:extLst>
              <a:ext uri="{FF2B5EF4-FFF2-40B4-BE49-F238E27FC236}">
                <a16:creationId xmlns:a16="http://schemas.microsoft.com/office/drawing/2014/main" id="{48860BE7-3278-2F2A-EC3C-DA0710ADE955}"/>
              </a:ext>
            </a:extLst>
          </p:cNvPr>
          <p:cNvSpPr>
            <a:spLocks noGrp="1"/>
          </p:cNvSpPr>
          <p:nvPr>
            <p:ph type="body" idx="1"/>
          </p:nvPr>
        </p:nvSpPr>
        <p:spPr/>
        <p:txBody>
          <a:bodyPr/>
          <a:lstStyle/>
          <a:p>
            <a:r>
              <a:rPr lang="nb-NO" dirty="0"/>
              <a:t>Hacking</a:t>
            </a:r>
          </a:p>
          <a:p>
            <a:r>
              <a:rPr lang="nb-NO" dirty="0"/>
              <a:t>Utilizzo di strumenti di uso quotidiano</a:t>
            </a:r>
          </a:p>
          <a:p>
            <a:r>
              <a:rPr lang="en-GB" dirty="0">
                <a:hlinkClick r:id="rId2"/>
              </a:rPr>
              <a:t>https://www.blackhat.com/presentations/bh-europe-05/BH_EU_05-Long.pdf</a:t>
            </a:r>
            <a:endParaRPr lang="en-GB" dirty="0"/>
          </a:p>
        </p:txBody>
      </p:sp>
      <p:sp>
        <p:nvSpPr>
          <p:cNvPr id="4" name="Slide Number Placeholder 3">
            <a:extLst>
              <a:ext uri="{FF2B5EF4-FFF2-40B4-BE49-F238E27FC236}">
                <a16:creationId xmlns:a16="http://schemas.microsoft.com/office/drawing/2014/main" id="{B932BB1B-2801-6BED-E9B0-9E33923636BD}"/>
              </a:ext>
            </a:extLst>
          </p:cNvPr>
          <p:cNvSpPr>
            <a:spLocks noGrp="1"/>
          </p:cNvSpPr>
          <p:nvPr>
            <p:ph type="sldNum" idx="12"/>
          </p:nvPr>
        </p:nvSpPr>
        <p:spPr/>
        <p:txBody>
          <a:bodyPr/>
          <a:lstStyle/>
          <a:p>
            <a:pPr algn="r" defTabSz="1097280">
              <a:defRPr/>
            </a:pPr>
            <a:fld id="{00000000-1234-1234-1234-123412341234}" type="slidenum">
              <a:rPr lang="en" sz="1200">
                <a:solidFill>
                  <a:srgbClr val="B86E62"/>
                </a:solidFill>
                <a:latin typeface="Gill Sans MT"/>
              </a:rPr>
              <a:t>13</a:t>
            </a:fld>
            <a:endParaRPr lang="en" sz="1200">
              <a:solidFill>
                <a:srgbClr val="B86E62"/>
              </a:solidFill>
              <a:latin typeface="Gill Sans MT"/>
            </a:endParaRPr>
          </a:p>
        </p:txBody>
      </p:sp>
    </p:spTree>
    <p:extLst>
      <p:ext uri="{BB962C8B-B14F-4D97-AF65-F5344CB8AC3E}">
        <p14:creationId xmlns:p14="http://schemas.microsoft.com/office/powerpoint/2010/main" val="1077070503"/>
      </p:ext>
    </p:extLst>
  </p:cSld>
  <p:clrMapOvr>
    <a:masterClrMapping/>
  </p:clrMapOvr>
</p:sld>
</file>

<file path=ppt/slides/slide14.xml><?xml version="1.0" encoding="utf-8"?>
<p:sld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95848" y="2763999"/>
            <a:ext cx="12114560" cy="3439852"/>
          </a:xfrm>
          <a:prstGeom prst="rect">
            <a:avLst/>
          </a:prstGeom>
        </p:spPr>
        <p:txBody>
          <a:bodyPr lIns="0" tIns="0" rIns="0" bIns="0" rtlCol="0" anchor="t">
            <a:spAutoFit/>
          </a:bodyPr>
          <a:lstStyle/>
          <a:p>
            <a:pPr defTabSz="731556">
              <a:lnSpc>
                <a:spcPts val="2998"/>
              </a:lnSpc>
              <a:defRPr/>
            </a:pPr>
            <a:r>
              <a:rPr lang="en-US" sz="2172" u="sng" dirty="0">
                <a:latin typeface="DM Sans"/>
                <a:ea typeface="DM Sans"/>
                <a:cs typeface="DM Sans"/>
                <a:sym typeface="DM Sans"/>
                <a:hlinkClick r:id="rId3" tooltip="https://www.csoonline.com/article/3445357/what-is-osint-top-open-source-intelligence-tools.html">
                  <a:extLst>
                    <a:ext uri="{A12FA001-AC4F-418D-AE19-62706E023703}">
                      <ahyp:hlinkClr xmlns:ahyp="http://schemas.microsoft.com/office/drawing/2018/hyperlinkcolor" val="tx"/>
                    </a:ext>
                  </a:extLst>
                </a:hlinkClick>
              </a:rPr>
              <a:t>L'intelligence open source (OSINT) </a:t>
            </a:r>
            <a:r>
              <a:rPr lang="en-US" sz="2172" dirty="0">
                <a:latin typeface="DM Sans"/>
                <a:ea typeface="DM Sans"/>
                <a:cs typeface="DM Sans"/>
                <a:sym typeface="DM Sans"/>
              </a:rPr>
              <a:t>è la pratica di raccogliere e </a:t>
            </a:r>
            <a:r>
              <a:rPr lang="en-US" sz="2172" dirty="0" err="1">
                <a:latin typeface="DM Sans"/>
                <a:ea typeface="DM Sans"/>
                <a:cs typeface="DM Sans"/>
                <a:sym typeface="DM Sans"/>
              </a:rPr>
              <a:t>analizzare </a:t>
            </a:r>
            <a:r>
              <a:rPr lang="en-US" sz="2172" dirty="0">
                <a:latin typeface="DM Sans"/>
                <a:ea typeface="DM Sans"/>
                <a:cs typeface="DM Sans"/>
                <a:sym typeface="DM Sans"/>
              </a:rPr>
              <a:t>informazioni </a:t>
            </a:r>
            <a:r>
              <a:rPr lang="en-US" sz="2172" b="1" dirty="0">
                <a:latin typeface="DM Sans Bold"/>
                <a:ea typeface="DM Sans Bold"/>
                <a:cs typeface="DM Sans Bold"/>
                <a:sym typeface="DM Sans Bold"/>
              </a:rPr>
              <a:t>provenienti da fonti aperte</a:t>
            </a:r>
            <a:r>
              <a:rPr lang="en-US" sz="2172" b="1" dirty="0">
                <a:latin typeface="DM Sans Bold"/>
                <a:ea typeface="DM Sans Bold"/>
                <a:cs typeface="DM Sans Bold"/>
                <a:sym typeface="DM Sans Bold"/>
              </a:rPr>
              <a:t> per produrre intelligence utilizzabile</a:t>
            </a:r>
            <a:r>
              <a:rPr lang="en-US" sz="2172" dirty="0">
                <a:latin typeface="DM Sans"/>
                <a:ea typeface="DM Sans"/>
                <a:cs typeface="DM Sans"/>
                <a:sym typeface="DM Sans"/>
              </a:rPr>
              <a:t>. Questa intelligence può supportare, ad esempio, la sicurezza nazionale, le forze dell'ordine e la business intelligence. L'OSINT indaga sui dati aperti (fonte) raccolti per uno scopo specifico e li riutilizza per far luce su argomenti nascosti. L'intero concetto di OSINT sembra controintuitivo: utilizzare dati aperti per rivelare informazioni che </a:t>
            </a:r>
            <a:r>
              <a:rPr lang="en-US" sz="2172" dirty="0" err="1">
                <a:latin typeface="DM Sans"/>
                <a:ea typeface="DM Sans"/>
                <a:cs typeface="DM Sans"/>
                <a:sym typeface="DM Sans"/>
              </a:rPr>
              <a:t>le organizzazioni </a:t>
            </a:r>
            <a:r>
              <a:rPr lang="en-US" sz="2172" dirty="0">
                <a:latin typeface="DM Sans"/>
                <a:ea typeface="DM Sans"/>
                <a:cs typeface="DM Sans"/>
                <a:sym typeface="DM Sans"/>
              </a:rPr>
              <a:t>vogliono mantenere segrete.</a:t>
            </a:r>
          </a:p>
          <a:p>
            <a:pPr defTabSz="731556">
              <a:lnSpc>
                <a:spcPts val="2998"/>
              </a:lnSpc>
              <a:defRPr/>
            </a:pPr>
            <a:endParaRPr lang="en-US" sz="2172" dirty="0">
              <a:latin typeface="DM Sans"/>
              <a:ea typeface="DM Sans"/>
              <a:cs typeface="DM Sans"/>
              <a:sym typeface="DM Sans"/>
            </a:endParaRPr>
          </a:p>
          <a:p>
            <a:pPr defTabSz="731556">
              <a:lnSpc>
                <a:spcPts val="2998"/>
              </a:lnSpc>
              <a:defRPr/>
            </a:pPr>
            <a:r>
              <a:rPr lang="en-US" sz="2172" i="1" dirty="0">
                <a:latin typeface="DM Sans Italics"/>
                <a:ea typeface="DM Sans Italics"/>
                <a:cs typeface="DM Sans Italics"/>
                <a:sym typeface="DM Sans Italics"/>
              </a:rPr>
              <a:t>https://data.europa.eu/en/publications/datastories/what-osint-open-source-intelligence</a:t>
            </a:r>
          </a:p>
          <a:p>
            <a:pPr defTabSz="731556">
              <a:lnSpc>
                <a:spcPts val="2998"/>
              </a:lnSpc>
              <a:spcBef>
                <a:spcPct val="0"/>
              </a:spcBef>
              <a:defRPr/>
            </a:pPr>
            <a:endParaRPr lang="en-US" sz="2172" i="1" dirty="0">
              <a:latin typeface="DM Sans Italics"/>
              <a:ea typeface="DM Sans Italics"/>
              <a:cs typeface="DM Sans Italics"/>
              <a:sym typeface="DM Sans Italics"/>
            </a:endParaRPr>
          </a:p>
        </p:txBody>
      </p:sp>
      <p:sp>
        <p:nvSpPr>
          <p:cNvPr id="3" name="Freeform 3"/>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4"/>
            <a:stretch>
              <a:fillRect/>
            </a:stretch>
          </a:blipFill>
        </p:spPr>
        <p:txBody>
          <a:bodyPr/>
          <a:lstStyle/>
          <a:p>
            <a:pPr defTabSz="731556">
              <a:defRPr/>
            </a:pPr>
            <a:endParaRPr lang="en-GB" sz="1440">
              <a:solidFill>
                <a:prstClr val="black"/>
              </a:solidFill>
              <a:latin typeface="Calibri"/>
            </a:endParaRPr>
          </a:p>
        </p:txBody>
      </p:sp>
      <p:sp>
        <p:nvSpPr>
          <p:cNvPr id="4" name="TextBox 4"/>
          <p:cNvSpPr txBox="1"/>
          <p:nvPr/>
        </p:nvSpPr>
        <p:spPr>
          <a:xfrm>
            <a:off x="1017724" y="1743368"/>
            <a:ext cx="11493815" cy="769441"/>
          </a:xfrm>
          <a:prstGeom prst="rect">
            <a:avLst/>
          </a:prstGeom>
        </p:spPr>
        <p:txBody>
          <a:bodyPr lIns="0" tIns="0" rIns="0" bIns="0" rtlCol="0" anchor="t">
            <a:spAutoFit/>
          </a:bodyPr>
          <a:lstStyle/>
          <a:p>
            <a:pPr defTabSz="731556">
              <a:lnSpc>
                <a:spcPts val="6018"/>
              </a:lnSpc>
              <a:spcBef>
                <a:spcPct val="0"/>
              </a:spcBef>
              <a:defRPr/>
            </a:pPr>
            <a:r>
              <a:rPr lang="en-US" sz="5015" b="1" dirty="0">
                <a:latin typeface="DM Sans Bold"/>
                <a:ea typeface="DM Sans Bold"/>
                <a:cs typeface="DM Sans Bold"/>
                <a:sym typeface="DM Sans Bold"/>
              </a:rPr>
              <a:t>INTELLIGENCE DA FONTI APERTE*</a:t>
            </a:r>
          </a:p>
        </p:txBody>
      </p:sp>
    </p:spTree>
    <p:extLst>
      <p:ext uri="{BB962C8B-B14F-4D97-AF65-F5344CB8AC3E}">
        <p14:creationId xmlns:p14="http://schemas.microsoft.com/office/powerpoint/2010/main" val="2797169636"/>
      </p:ext>
    </p:extLst>
  </p:cSld>
  <p:clrMapOvr>
    <a:masterClrMapping/>
  </p:clrMapOvr>
</p:sld>
</file>

<file path=ppt/slides/slide1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22961" y="822962"/>
            <a:ext cx="9905646" cy="769441"/>
          </a:xfrm>
          <a:prstGeom prst="rect">
            <a:avLst/>
          </a:prstGeom>
        </p:spPr>
        <p:txBody>
          <a:bodyPr lIns="0" tIns="0" rIns="0" bIns="0" rtlCol="0" anchor="t">
            <a:spAutoFit/>
          </a:bodyPr>
          <a:lstStyle/>
          <a:p>
            <a:pPr defTabSz="731556">
              <a:lnSpc>
                <a:spcPts val="6018"/>
              </a:lnSpc>
              <a:spcBef>
                <a:spcPct val="0"/>
              </a:spcBef>
              <a:defRPr/>
            </a:pPr>
            <a:r>
              <a:rPr lang="en-US" sz="5015" b="1">
                <a:latin typeface="DM Sans Bold"/>
                <a:ea typeface="DM Sans Bold"/>
                <a:cs typeface="DM Sans Bold"/>
                <a:sym typeface="DM Sans Bold"/>
              </a:rPr>
              <a:t>FONTI DEI DATI*</a:t>
            </a:r>
          </a:p>
        </p:txBody>
      </p:sp>
      <p:sp>
        <p:nvSpPr>
          <p:cNvPr id="3" name="TextBox 3"/>
          <p:cNvSpPr txBox="1"/>
          <p:nvPr/>
        </p:nvSpPr>
        <p:spPr>
          <a:xfrm>
            <a:off x="901084" y="1843592"/>
            <a:ext cx="12114560" cy="5686044"/>
          </a:xfrm>
          <a:prstGeom prst="rect">
            <a:avLst/>
          </a:prstGeom>
        </p:spPr>
        <p:txBody>
          <a:bodyPr lIns="0" tIns="0" rIns="0" bIns="0" rtlCol="0" anchor="t">
            <a:spAutoFit/>
          </a:bodyPr>
          <a:lstStyle/>
          <a:p>
            <a:pPr marL="469085" lvl="1" indent="-234542" defTabSz="731556">
              <a:lnSpc>
                <a:spcPts val="2998"/>
              </a:lnSpc>
              <a:buFont typeface="Arial"/>
              <a:buChar char="•"/>
              <a:defRPr/>
            </a:pPr>
            <a:r>
              <a:rPr lang="en-US" sz="2172" dirty="0">
                <a:latin typeface="DM Sans"/>
                <a:ea typeface="DM Sans"/>
                <a:cs typeface="DM Sans"/>
                <a:sym typeface="DM Sans"/>
              </a:rPr>
              <a:t>Media pubblici – quotidiani cartacei, riviste e televisione. </a:t>
            </a:r>
          </a:p>
          <a:p>
            <a:pPr marL="469085" lvl="1" indent="-234542" defTabSz="731556">
              <a:lnSpc>
                <a:spcPts val="2998"/>
              </a:lnSpc>
              <a:buFont typeface="Arial"/>
              <a:buChar char="•"/>
              <a:defRPr/>
            </a:pPr>
            <a:r>
              <a:rPr lang="en-US" sz="2172" dirty="0">
                <a:latin typeface="DM Sans"/>
                <a:ea typeface="DM Sans"/>
                <a:cs typeface="DM Sans"/>
                <a:sym typeface="DM Sans"/>
              </a:rPr>
              <a:t>Internet: pubblicazioni online e blog, gruppi di discussione come forum e siti web di social media, come YouTube, Twitter e Instagram.</a:t>
            </a:r>
          </a:p>
          <a:p>
            <a:pPr marL="469085" lvl="1" indent="-234542" defTabSz="731556">
              <a:lnSpc>
                <a:spcPts val="2998"/>
              </a:lnSpc>
              <a:buFont typeface="Arial"/>
              <a:buChar char="•"/>
              <a:defRPr/>
            </a:pPr>
            <a:r>
              <a:rPr lang="en-US" sz="2172" dirty="0">
                <a:latin typeface="DM Sans"/>
                <a:ea typeface="DM Sans"/>
                <a:cs typeface="DM Sans"/>
                <a:sym typeface="DM Sans"/>
              </a:rPr>
              <a:t>Dati pubblici governativi – relazioni pubbliche governative, bilanci, conferenze stampa, audizioni e discorsi.</a:t>
            </a:r>
          </a:p>
          <a:p>
            <a:pPr marL="469085" lvl="1" indent="-234542" defTabSz="731556">
              <a:lnSpc>
                <a:spcPts val="2998"/>
              </a:lnSpc>
              <a:buFont typeface="Arial"/>
              <a:buChar char="•"/>
              <a:defRPr/>
            </a:pPr>
            <a:r>
              <a:rPr lang="en-US" sz="2172" dirty="0">
                <a:latin typeface="DM Sans"/>
                <a:ea typeface="DM Sans"/>
                <a:cs typeface="DM Sans"/>
                <a:sym typeface="DM Sans"/>
              </a:rPr>
              <a:t>Pubblicazioni professionali e accademiche: riviste, conferenze, articoli accademici e tesi.</a:t>
            </a:r>
          </a:p>
          <a:p>
            <a:pPr marL="469085" lvl="1" indent="-234542" defTabSz="731556">
              <a:lnSpc>
                <a:spcPts val="2998"/>
              </a:lnSpc>
              <a:buFont typeface="Arial"/>
              <a:buChar char="•"/>
              <a:defRPr/>
            </a:pPr>
            <a:r>
              <a:rPr lang="en-US" sz="2172" dirty="0">
                <a:latin typeface="DM Sans"/>
                <a:ea typeface="DM Sans"/>
                <a:cs typeface="DM Sans"/>
                <a:sym typeface="DM Sans"/>
              </a:rPr>
              <a:t>Dati commerciali – immagini commerciali, valutazioni aziendali e finanziarie e banche dati.</a:t>
            </a:r>
          </a:p>
          <a:p>
            <a:pPr marL="469085" lvl="1" indent="-234542" defTabSz="731556">
              <a:lnSpc>
                <a:spcPts val="2998"/>
              </a:lnSpc>
              <a:buFont typeface="Arial"/>
              <a:buChar char="•"/>
              <a:defRPr/>
            </a:pPr>
            <a:r>
              <a:rPr lang="en-US" sz="2172" dirty="0">
                <a:latin typeface="DM Sans"/>
                <a:ea typeface="DM Sans"/>
                <a:cs typeface="DM Sans"/>
                <a:sym typeface="DM Sans"/>
              </a:rPr>
              <a:t>Letteratura grigia: relazioni tecniche, brevetti, documenti aziendali, opere inedite e newsletter.</a:t>
            </a:r>
          </a:p>
          <a:p>
            <a:pPr defTabSz="731556">
              <a:lnSpc>
                <a:spcPts val="2998"/>
              </a:lnSpc>
              <a:defRPr/>
            </a:pPr>
            <a:endParaRPr lang="en-US" sz="2172" dirty="0">
              <a:latin typeface="DM Sans"/>
              <a:ea typeface="DM Sans"/>
              <a:cs typeface="DM Sans"/>
              <a:sym typeface="DM Sans"/>
            </a:endParaRPr>
          </a:p>
          <a:p>
            <a:pPr defTabSz="731556">
              <a:lnSpc>
                <a:spcPts val="2556"/>
              </a:lnSpc>
              <a:defRPr/>
            </a:pPr>
            <a:r>
              <a:rPr lang="en-US" sz="1852" i="1" dirty="0">
                <a:latin typeface="DM Sans Italics"/>
                <a:ea typeface="DM Sans Italics"/>
                <a:cs typeface="DM Sans Italics"/>
                <a:sym typeface="DM Sans Italics"/>
              </a:rPr>
              <a:t>https://data.europa.eu/en/publications/datastories/what-osint-open-source-intelligence</a:t>
            </a:r>
          </a:p>
          <a:p>
            <a:pPr defTabSz="731556">
              <a:lnSpc>
                <a:spcPts val="2998"/>
              </a:lnSpc>
              <a:defRPr/>
            </a:pPr>
            <a:endParaRPr lang="en-US" sz="1852" i="1" dirty="0">
              <a:latin typeface="DM Sans Italics"/>
              <a:ea typeface="DM Sans Italics"/>
              <a:cs typeface="DM Sans Italics"/>
              <a:sym typeface="DM Sans Italics"/>
            </a:endParaRPr>
          </a:p>
          <a:p>
            <a:pPr defTabSz="731556">
              <a:lnSpc>
                <a:spcPts val="2998"/>
              </a:lnSpc>
              <a:spcBef>
                <a:spcPct val="0"/>
              </a:spcBef>
              <a:defRPr/>
            </a:pPr>
            <a:endParaRPr lang="en-US" sz="1852" i="1" dirty="0">
              <a:latin typeface="DM Sans Italics"/>
              <a:ea typeface="DM Sans Italics"/>
              <a:cs typeface="DM Sans Italics"/>
              <a:sym typeface="DM Sans Italics"/>
            </a:endParaRPr>
          </a:p>
        </p:txBody>
      </p:sp>
      <p:sp>
        <p:nvSpPr>
          <p:cNvPr id="4" name="Freeform 4"/>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3"/>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3005245277"/>
      </p:ext>
    </p:extLst>
  </p:cSld>
  <p:clrMapOvr>
    <a:masterClrMapping/>
  </p:clrMapOvr>
</p:sld>
</file>

<file path=ppt/slides/slide16.xml><?xml version="1.0" encoding="utf-8"?>
<p:sld xmlns:asvg="http://schemas.microsoft.com/office/drawing/2016/SVG/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693921" y="-2238552"/>
            <a:ext cx="5162279" cy="4477103"/>
          </a:xfrm>
          <a:custGeom>
            <a:avLst/>
            <a:gdLst/>
            <a:ahLst/>
            <a:cxnLst/>
            <a:rect l="l" t="t" r="r" b="b"/>
            <a:pathLst>
              <a:path w="6452848" h="5596379">
                <a:moveTo>
                  <a:pt x="0" y="0"/>
                </a:moveTo>
                <a:lnTo>
                  <a:pt x="6452849" y="0"/>
                </a:lnTo>
                <a:lnTo>
                  <a:pt x="6452849" y="5596380"/>
                </a:lnTo>
                <a:lnTo>
                  <a:pt x="0" y="55963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731556">
              <a:defRPr/>
            </a:pPr>
            <a:endParaRPr lang="en-GB" sz="1440">
              <a:solidFill>
                <a:prstClr val="black"/>
              </a:solidFill>
              <a:latin typeface="Calibri"/>
            </a:endParaRPr>
          </a:p>
        </p:txBody>
      </p:sp>
      <p:sp>
        <p:nvSpPr>
          <p:cNvPr id="3" name="TextBox 3"/>
          <p:cNvSpPr txBox="1"/>
          <p:nvPr/>
        </p:nvSpPr>
        <p:spPr>
          <a:xfrm>
            <a:off x="372136" y="6197985"/>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04</a:t>
            </a:r>
          </a:p>
        </p:txBody>
      </p:sp>
      <p:sp>
        <p:nvSpPr>
          <p:cNvPr id="4" name="AutoShape 4"/>
          <p:cNvSpPr/>
          <p:nvPr/>
        </p:nvSpPr>
        <p:spPr>
          <a:xfrm flipH="1" flipV="1">
            <a:off x="545932" y="4315913"/>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sp>
        <p:nvSpPr>
          <p:cNvPr id="5" name="AutoShape 5"/>
          <p:cNvSpPr/>
          <p:nvPr/>
        </p:nvSpPr>
        <p:spPr>
          <a:xfrm flipH="1" flipV="1">
            <a:off x="495567" y="5224084"/>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sp>
        <p:nvSpPr>
          <p:cNvPr id="6" name="AutoShape 6"/>
          <p:cNvSpPr/>
          <p:nvPr/>
        </p:nvSpPr>
        <p:spPr>
          <a:xfrm flipH="1" flipV="1">
            <a:off x="495567" y="6133928"/>
            <a:ext cx="468896" cy="0"/>
          </a:xfrm>
          <a:prstGeom prst="line">
            <a:avLst/>
          </a:prstGeom>
          <a:ln w="47625" cap="flat">
            <a:solidFill>
              <a:srgbClr val="4BD1FB"/>
            </a:solidFill>
            <a:prstDash val="solid"/>
            <a:headEnd type="none" w="sm" len="sm"/>
            <a:tailEnd type="none" w="sm" len="sm"/>
          </a:ln>
        </p:spPr>
        <p:txBody>
          <a:bodyPr/>
          <a:lstStyle/>
          <a:p>
            <a:pPr defTabSz="731556">
              <a:defRPr/>
            </a:pPr>
            <a:endParaRPr lang="en-GB" sz="1440">
              <a:latin typeface="Calibri"/>
            </a:endParaRPr>
          </a:p>
        </p:txBody>
      </p:sp>
      <p:grpSp>
        <p:nvGrpSpPr>
          <p:cNvPr id="7" name="Group 7"/>
          <p:cNvGrpSpPr/>
          <p:nvPr/>
        </p:nvGrpSpPr>
        <p:grpSpPr>
          <a:xfrm>
            <a:off x="3724123" y="3686631"/>
            <a:ext cx="1005215" cy="2920259"/>
            <a:chOff x="0" y="0"/>
            <a:chExt cx="547717" cy="1591176"/>
          </a:xfrm>
        </p:grpSpPr>
        <p:sp>
          <p:nvSpPr>
            <p:cNvPr id="8" name="Freeform 8"/>
            <p:cNvSpPr/>
            <p:nvPr/>
          </p:nvSpPr>
          <p:spPr>
            <a:xfrm>
              <a:off x="0" y="0"/>
              <a:ext cx="547717" cy="1591176"/>
            </a:xfrm>
            <a:custGeom>
              <a:avLst/>
              <a:gdLst/>
              <a:ahLst/>
              <a:cxnLst/>
              <a:rect l="l" t="t" r="r" b="b"/>
              <a:pathLst>
                <a:path w="547717" h="1591176">
                  <a:moveTo>
                    <a:pt x="273858" y="1591176"/>
                  </a:moveTo>
                  <a:lnTo>
                    <a:pt x="0" y="1184776"/>
                  </a:lnTo>
                  <a:lnTo>
                    <a:pt x="203200" y="1184776"/>
                  </a:lnTo>
                  <a:lnTo>
                    <a:pt x="203200" y="0"/>
                  </a:lnTo>
                  <a:lnTo>
                    <a:pt x="344517" y="0"/>
                  </a:lnTo>
                  <a:lnTo>
                    <a:pt x="344517" y="1184776"/>
                  </a:lnTo>
                  <a:lnTo>
                    <a:pt x="547717" y="1184776"/>
                  </a:lnTo>
                  <a:lnTo>
                    <a:pt x="273858" y="1591176"/>
                  </a:lnTo>
                  <a:close/>
                </a:path>
              </a:pathLst>
            </a:custGeom>
            <a:solidFill>
              <a:srgbClr val="0071C9"/>
            </a:solidFill>
          </p:spPr>
          <p:txBody>
            <a:bodyPr/>
            <a:lstStyle/>
            <a:p>
              <a:pPr defTabSz="731556">
                <a:defRPr/>
              </a:pPr>
              <a:endParaRPr lang="en-GB" sz="1440">
                <a:latin typeface="Calibri"/>
              </a:endParaRPr>
            </a:p>
          </p:txBody>
        </p:sp>
        <p:sp>
          <p:nvSpPr>
            <p:cNvPr id="9" name="TextBox 9"/>
            <p:cNvSpPr txBox="1"/>
            <p:nvPr/>
          </p:nvSpPr>
          <p:spPr>
            <a:xfrm>
              <a:off x="203200" y="-38100"/>
              <a:ext cx="141317" cy="1527676"/>
            </a:xfrm>
            <a:prstGeom prst="rect">
              <a:avLst/>
            </a:prstGeom>
          </p:spPr>
          <p:txBody>
            <a:bodyPr lIns="40640" tIns="40640" rIns="40640" bIns="40640" rtlCol="0" anchor="ctr"/>
            <a:lstStyle/>
            <a:p>
              <a:pPr algn="ctr" defTabSz="731556">
                <a:lnSpc>
                  <a:spcPts val="2084"/>
                </a:lnSpc>
                <a:defRPr/>
              </a:pPr>
              <a:endParaRPr sz="1440">
                <a:latin typeface="Calibri"/>
              </a:endParaRPr>
            </a:p>
          </p:txBody>
        </p:sp>
      </p:grpSp>
      <p:sp>
        <p:nvSpPr>
          <p:cNvPr id="10" name="Freeform 10"/>
          <p:cNvSpPr/>
          <p:nvPr/>
        </p:nvSpPr>
        <p:spPr>
          <a:xfrm>
            <a:off x="7742698" y="32614"/>
            <a:ext cx="6887702" cy="5822261"/>
          </a:xfrm>
          <a:custGeom>
            <a:avLst/>
            <a:gdLst/>
            <a:ahLst/>
            <a:cxnLst/>
            <a:rect l="l" t="t" r="r" b="b"/>
            <a:pathLst>
              <a:path w="8609628" h="7277826">
                <a:moveTo>
                  <a:pt x="0" y="0"/>
                </a:moveTo>
                <a:lnTo>
                  <a:pt x="8609628" y="0"/>
                </a:lnTo>
                <a:lnTo>
                  <a:pt x="8609628" y="7277826"/>
                </a:lnTo>
                <a:lnTo>
                  <a:pt x="0" y="727782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defTabSz="731556">
              <a:defRPr/>
            </a:pPr>
            <a:endParaRPr lang="en-GB" sz="1440">
              <a:solidFill>
                <a:prstClr val="black"/>
              </a:solidFill>
              <a:latin typeface="Calibri"/>
            </a:endParaRPr>
          </a:p>
        </p:txBody>
      </p:sp>
      <p:sp>
        <p:nvSpPr>
          <p:cNvPr id="11" name="TextBox 11"/>
          <p:cNvSpPr txBox="1"/>
          <p:nvPr/>
        </p:nvSpPr>
        <p:spPr>
          <a:xfrm>
            <a:off x="372136" y="5279248"/>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03</a:t>
            </a:r>
          </a:p>
        </p:txBody>
      </p:sp>
      <p:sp>
        <p:nvSpPr>
          <p:cNvPr id="12" name="TextBox 12"/>
          <p:cNvSpPr txBox="1"/>
          <p:nvPr/>
        </p:nvSpPr>
        <p:spPr>
          <a:xfrm>
            <a:off x="372136" y="1112724"/>
            <a:ext cx="6943064" cy="743793"/>
          </a:xfrm>
          <a:prstGeom prst="rect">
            <a:avLst/>
          </a:prstGeom>
        </p:spPr>
        <p:txBody>
          <a:bodyPr lIns="0" tIns="0" rIns="0" bIns="0" rtlCol="0" anchor="t">
            <a:spAutoFit/>
          </a:bodyPr>
          <a:lstStyle/>
          <a:p>
            <a:pPr defTabSz="731556">
              <a:lnSpc>
                <a:spcPts val="5826"/>
              </a:lnSpc>
              <a:spcBef>
                <a:spcPct val="0"/>
              </a:spcBef>
              <a:defRPr/>
            </a:pPr>
            <a:r>
              <a:rPr lang="en-US" sz="4855" b="1">
                <a:latin typeface="DM Sans Bold"/>
                <a:ea typeface="DM Sans Bold"/>
                <a:cs typeface="DM Sans Bold"/>
                <a:sym typeface="DM Sans Bold"/>
              </a:rPr>
              <a:t>FASI DELL'OSINT</a:t>
            </a:r>
          </a:p>
        </p:txBody>
      </p:sp>
      <p:sp>
        <p:nvSpPr>
          <p:cNvPr id="13" name="TextBox 13"/>
          <p:cNvSpPr txBox="1"/>
          <p:nvPr/>
        </p:nvSpPr>
        <p:spPr>
          <a:xfrm>
            <a:off x="372136" y="3443707"/>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01</a:t>
            </a:r>
          </a:p>
        </p:txBody>
      </p:sp>
      <p:sp>
        <p:nvSpPr>
          <p:cNvPr id="14" name="TextBox 14"/>
          <p:cNvSpPr txBox="1"/>
          <p:nvPr/>
        </p:nvSpPr>
        <p:spPr>
          <a:xfrm>
            <a:off x="372136" y="4362443"/>
            <a:ext cx="766123" cy="589392"/>
          </a:xfrm>
          <a:prstGeom prst="rect">
            <a:avLst/>
          </a:prstGeom>
        </p:spPr>
        <p:txBody>
          <a:bodyPr lIns="0" tIns="0" rIns="0" bIns="0" rtlCol="0" anchor="t">
            <a:spAutoFit/>
          </a:bodyPr>
          <a:lstStyle/>
          <a:p>
            <a:pPr algn="ctr" defTabSz="731556">
              <a:lnSpc>
                <a:spcPts val="4811"/>
              </a:lnSpc>
              <a:spcBef>
                <a:spcPct val="0"/>
              </a:spcBef>
              <a:defRPr/>
            </a:pPr>
            <a:r>
              <a:rPr lang="en-US" sz="3486" b="1">
                <a:latin typeface="DM Sans Bold"/>
                <a:ea typeface="DM Sans Bold"/>
                <a:cs typeface="DM Sans Bold"/>
                <a:sym typeface="DM Sans Bold"/>
              </a:rPr>
              <a:t>02</a:t>
            </a:r>
          </a:p>
        </p:txBody>
      </p:sp>
      <p:sp>
        <p:nvSpPr>
          <p:cNvPr id="15" name="TextBox 15"/>
          <p:cNvSpPr txBox="1"/>
          <p:nvPr/>
        </p:nvSpPr>
        <p:spPr>
          <a:xfrm>
            <a:off x="372136" y="1950475"/>
            <a:ext cx="6288895" cy="1420197"/>
          </a:xfrm>
          <a:prstGeom prst="rect">
            <a:avLst/>
          </a:prstGeom>
        </p:spPr>
        <p:txBody>
          <a:bodyPr lIns="0" tIns="0" rIns="0" bIns="0" rtlCol="0" anchor="t">
            <a:spAutoFit/>
          </a:bodyPr>
          <a:lstStyle/>
          <a:p>
            <a:pPr defTabSz="731556">
              <a:lnSpc>
                <a:spcPts val="2777"/>
              </a:lnSpc>
              <a:spcBef>
                <a:spcPct val="0"/>
              </a:spcBef>
              <a:defRPr/>
            </a:pPr>
            <a:r>
              <a:rPr lang="en-US" sz="2012" dirty="0">
                <a:latin typeface="DM Sans"/>
                <a:ea typeface="DM Sans"/>
                <a:cs typeface="DM Sans"/>
                <a:sym typeface="DM Sans"/>
              </a:rPr>
              <a:t>L'OSINT opera come un processo continuo, migliorando costantemente la raccolta, l'elaborazione e l'analisi dei dati attraverso l'integrazione di nuove informazioni e risposte.</a:t>
            </a:r>
          </a:p>
        </p:txBody>
      </p:sp>
      <p:sp>
        <p:nvSpPr>
          <p:cNvPr id="16" name="TextBox 16"/>
          <p:cNvSpPr txBox="1"/>
          <p:nvPr/>
        </p:nvSpPr>
        <p:spPr>
          <a:xfrm>
            <a:off x="1138260" y="4453675"/>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Elaborazione</a:t>
            </a:r>
          </a:p>
        </p:txBody>
      </p:sp>
      <p:sp>
        <p:nvSpPr>
          <p:cNvPr id="17" name="TextBox 17"/>
          <p:cNvSpPr txBox="1"/>
          <p:nvPr/>
        </p:nvSpPr>
        <p:spPr>
          <a:xfrm>
            <a:off x="1138260" y="5356436"/>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Analisi</a:t>
            </a:r>
          </a:p>
        </p:txBody>
      </p:sp>
      <p:sp>
        <p:nvSpPr>
          <p:cNvPr id="18" name="TextBox 18"/>
          <p:cNvSpPr txBox="1"/>
          <p:nvPr/>
        </p:nvSpPr>
        <p:spPr>
          <a:xfrm>
            <a:off x="1138260" y="6257747"/>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Diffusione</a:t>
            </a:r>
          </a:p>
        </p:txBody>
      </p:sp>
      <p:sp>
        <p:nvSpPr>
          <p:cNvPr id="19" name="TextBox 19"/>
          <p:cNvSpPr txBox="1"/>
          <p:nvPr/>
        </p:nvSpPr>
        <p:spPr>
          <a:xfrm>
            <a:off x="1138260" y="3532875"/>
            <a:ext cx="5076193" cy="440505"/>
          </a:xfrm>
          <a:prstGeom prst="rect">
            <a:avLst/>
          </a:prstGeom>
        </p:spPr>
        <p:txBody>
          <a:bodyPr lIns="0" tIns="0" rIns="0" bIns="0" rtlCol="0" anchor="t">
            <a:spAutoFit/>
          </a:bodyPr>
          <a:lstStyle/>
          <a:p>
            <a:pPr defTabSz="731556">
              <a:lnSpc>
                <a:spcPts val="3550"/>
              </a:lnSpc>
              <a:spcBef>
                <a:spcPct val="0"/>
              </a:spcBef>
              <a:defRPr/>
            </a:pPr>
            <a:r>
              <a:rPr lang="en-US" sz="2572">
                <a:latin typeface="DM Sans"/>
                <a:ea typeface="DM Sans"/>
                <a:cs typeface="DM Sans"/>
                <a:sym typeface="DM Sans"/>
              </a:rPr>
              <a:t>Raccolta</a:t>
            </a:r>
          </a:p>
        </p:txBody>
      </p:sp>
      <p:sp>
        <p:nvSpPr>
          <p:cNvPr id="20" name="TextBox 20"/>
          <p:cNvSpPr txBox="1"/>
          <p:nvPr/>
        </p:nvSpPr>
        <p:spPr>
          <a:xfrm>
            <a:off x="7995449" y="6303460"/>
            <a:ext cx="6382202" cy="1061316"/>
          </a:xfrm>
          <a:prstGeom prst="rect">
            <a:avLst/>
          </a:prstGeom>
        </p:spPr>
        <p:txBody>
          <a:bodyPr lIns="0" tIns="0" rIns="0" bIns="0" rtlCol="0" anchor="t">
            <a:spAutoFit/>
          </a:bodyPr>
          <a:lstStyle/>
          <a:p>
            <a:pPr defTabSz="731556">
              <a:lnSpc>
                <a:spcPts val="2096"/>
              </a:lnSpc>
              <a:spcBef>
                <a:spcPct val="0"/>
              </a:spcBef>
              <a:defRPr/>
            </a:pPr>
            <a:r>
              <a:rPr lang="en-US" sz="1519" b="1" i="1">
                <a:solidFill>
                  <a:srgbClr val="FFFFFF"/>
                </a:solidFill>
                <a:latin typeface="DM Sans Bold Italics"/>
                <a:ea typeface="DM Sans Bold Italics"/>
                <a:cs typeface="DM Sans Bold Italics"/>
                <a:sym typeface="DM Sans Bold Italics"/>
              </a:rPr>
              <a:t>Yadav, A., Kumar, A. &amp; Singh, V. Open-source intelligence: una revisione completa dello stato attuale, delle applicazioni e delle prospettive future nella sicurezza informatica. Artif Intell Rev 56, 12407–12438 (2023). https://doi.org/10.1007/s10462-023-10454-y</a:t>
            </a:r>
          </a:p>
        </p:txBody>
      </p:sp>
      <p:sp>
        <p:nvSpPr>
          <p:cNvPr id="21" name="Freeform 21"/>
          <p:cNvSpPr/>
          <p:nvPr/>
        </p:nvSpPr>
        <p:spPr>
          <a:xfrm>
            <a:off x="1"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5"/>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658384716"/>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6348-5A16-2666-DC13-239A278A7B4E}"/>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A95EFE-A786-0675-E750-91D7DD2C98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 y="12"/>
            <a:ext cx="14630376" cy="8229588"/>
          </a:xfrm>
          <a:prstGeom prst="rect">
            <a:avLst/>
          </a:prstGeom>
          <a:noFill/>
        </p:spPr>
      </p:pic>
      <p:sp>
        <p:nvSpPr>
          <p:cNvPr id="7" name="TextBox 6">
            <a:extLst>
              <a:ext uri="{FF2B5EF4-FFF2-40B4-BE49-F238E27FC236}">
                <a16:creationId xmlns:a16="http://schemas.microsoft.com/office/drawing/2014/main" id="{246E3AD0-4517-4658-D24B-359251D37558}"/>
              </a:ext>
            </a:extLst>
          </p:cNvPr>
          <p:cNvSpPr txBox="1"/>
          <p:nvPr/>
        </p:nvSpPr>
        <p:spPr>
          <a:xfrm>
            <a:off x="0" y="2694433"/>
            <a:ext cx="14215872" cy="5535168"/>
          </a:xfrm>
          <a:prstGeom prst="rect">
            <a:avLst/>
          </a:prstGeom>
          <a:gradFill>
            <a:gsLst>
              <a:gs pos="0">
                <a:schemeClr val="bg2">
                  <a:alpha val="0"/>
                </a:schemeClr>
              </a:gs>
              <a:gs pos="50000">
                <a:schemeClr val="bg2">
                  <a:alpha val="60000"/>
                </a:schemeClr>
              </a:gs>
            </a:gsLst>
            <a:lin ang="10800000" scaled="1"/>
          </a:gradFill>
        </p:spPr>
        <p:txBody>
          <a:bodyPr vert="horz" wrap="square" lIns="0" tIns="0" rIns="0" bIns="0" rtlCol="0">
            <a:normAutofit/>
          </a:bodyPr>
          <a:lstStyle/>
          <a:p>
            <a:pPr marL="658368" defTabSz="1097280">
              <a:lnSpc>
                <a:spcPct val="190000"/>
              </a:lnSpc>
              <a:spcBef>
                <a:spcPts val="1200"/>
              </a:spcBef>
              <a:spcAft>
                <a:spcPts val="960"/>
              </a:spcAft>
              <a:buSzPct val="100000"/>
              <a:defRPr/>
            </a:pPr>
            <a:endParaRPr lang="en-US" sz="2400" dirty="0">
              <a:solidFill>
                <a:prstClr val="white">
                  <a:alpha val="60000"/>
                </a:prstClr>
              </a:solidFill>
              <a:latin typeface="Gill Sans MT"/>
            </a:endParaRPr>
          </a:p>
        </p:txBody>
      </p:sp>
      <p:sp>
        <p:nvSpPr>
          <p:cNvPr id="2" name="Title 1">
            <a:extLst>
              <a:ext uri="{FF2B5EF4-FFF2-40B4-BE49-F238E27FC236}">
                <a16:creationId xmlns:a16="http://schemas.microsoft.com/office/drawing/2014/main" id="{AC7BED4B-1374-ECAD-50DE-7446C2FC15DE}"/>
              </a:ext>
            </a:extLst>
          </p:cNvPr>
          <p:cNvSpPr>
            <a:spLocks noGrp="1"/>
          </p:cNvSpPr>
          <p:nvPr>
            <p:ph type="ctrTitle"/>
          </p:nvPr>
        </p:nvSpPr>
        <p:spPr>
          <a:xfrm>
            <a:off x="0" y="1"/>
            <a:ext cx="14130528" cy="2694432"/>
          </a:xfrm>
        </p:spPr>
        <p:txBody>
          <a:bodyPr vert="horz" wrap="square" lIns="0" tIns="0" rIns="0" bIns="0" rtlCol="0" anchor="b" anchorCtr="0">
            <a:normAutofit/>
          </a:bodyPr>
          <a:lstStyle/>
          <a:p>
            <a:r>
              <a:rPr lang="nb-NO" dirty="0"/>
              <a:t>Casi di studio</a:t>
            </a:r>
            <a:endParaRPr dirty="0"/>
          </a:p>
        </p:txBody>
      </p:sp>
    </p:spTree>
    <p:extLst>
      <p:ext uri="{BB962C8B-B14F-4D97-AF65-F5344CB8AC3E}">
        <p14:creationId xmlns:p14="http://schemas.microsoft.com/office/powerpoint/2010/main" val="2560610200"/>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75523-4F9A-F728-04D1-2F4036B14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E44E3-D0B1-939B-8C13-90BB394403CD}"/>
              </a:ext>
            </a:extLst>
          </p:cNvPr>
          <p:cNvSpPr>
            <a:spLocks noGrp="1"/>
          </p:cNvSpPr>
          <p:nvPr>
            <p:ph type="title"/>
          </p:nvPr>
        </p:nvSpPr>
        <p:spPr/>
        <p:txBody>
          <a:bodyPr/>
          <a:lstStyle/>
          <a:p>
            <a:r>
              <a:rPr lang="nb-NO" dirty="0">
                <a:hlinkClick r:id="rId2"/>
              </a:rPr>
              <a:t>L'amore </a:t>
            </a:r>
            <a:r>
              <a:rPr lang="nb-NO" dirty="0" err="1">
                <a:hlinkClick r:id="rId2"/>
              </a:rPr>
              <a:t>di un genitore</a:t>
            </a:r>
            <a:endParaRPr lang="nb-NO" dirty="0"/>
          </a:p>
        </p:txBody>
      </p:sp>
      <p:sp>
        <p:nvSpPr>
          <p:cNvPr id="3" name="Content Placeholder 2">
            <a:extLst>
              <a:ext uri="{FF2B5EF4-FFF2-40B4-BE49-F238E27FC236}">
                <a16:creationId xmlns:a16="http://schemas.microsoft.com/office/drawing/2014/main" id="{366EC9A5-394A-70A6-5D66-5266475A7DB2}"/>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107F6EE9-4CB1-00E6-3789-CB75C3CFD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812" y="1915623"/>
            <a:ext cx="12373138" cy="5875828"/>
          </a:xfrm>
          <a:prstGeom prst="rect">
            <a:avLst/>
          </a:prstGeom>
        </p:spPr>
      </p:pic>
      <p:pic>
        <p:nvPicPr>
          <p:cNvPr id="7" name="Picture 6">
            <a:extLst>
              <a:ext uri="{FF2B5EF4-FFF2-40B4-BE49-F238E27FC236}">
                <a16:creationId xmlns:a16="http://schemas.microsoft.com/office/drawing/2014/main" id="{9A5F05DA-3A92-2CBE-F742-111EE0FDE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1527" y="2524225"/>
            <a:ext cx="12428874" cy="3865920"/>
          </a:xfrm>
          <a:prstGeom prst="rect">
            <a:avLst/>
          </a:prstGeom>
        </p:spPr>
      </p:pic>
      <p:pic>
        <p:nvPicPr>
          <p:cNvPr id="9" name="Picture 8">
            <a:extLst>
              <a:ext uri="{FF2B5EF4-FFF2-40B4-BE49-F238E27FC236}">
                <a16:creationId xmlns:a16="http://schemas.microsoft.com/office/drawing/2014/main" id="{9E8FEC54-32D7-3820-395E-3DFAAABBD3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7451" y="438152"/>
            <a:ext cx="12442992" cy="4668856"/>
          </a:xfrm>
          <a:prstGeom prst="rect">
            <a:avLst/>
          </a:prstGeom>
        </p:spPr>
      </p:pic>
      <p:pic>
        <p:nvPicPr>
          <p:cNvPr id="11" name="Picture 10">
            <a:extLst>
              <a:ext uri="{FF2B5EF4-FFF2-40B4-BE49-F238E27FC236}">
                <a16:creationId xmlns:a16="http://schemas.microsoft.com/office/drawing/2014/main" id="{3E00046B-3133-D81B-D72D-0B33206923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980015"/>
            <a:ext cx="14630400" cy="4269572"/>
          </a:xfrm>
          <a:prstGeom prst="rect">
            <a:avLst/>
          </a:prstGeom>
        </p:spPr>
      </p:pic>
      <p:pic>
        <p:nvPicPr>
          <p:cNvPr id="13" name="Picture 12">
            <a:extLst>
              <a:ext uri="{FF2B5EF4-FFF2-40B4-BE49-F238E27FC236}">
                <a16:creationId xmlns:a16="http://schemas.microsoft.com/office/drawing/2014/main" id="{D6DC0A49-DECA-9C07-E828-FF75631067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65801" y="0"/>
            <a:ext cx="5298800" cy="8229600"/>
          </a:xfrm>
          <a:prstGeom prst="rect">
            <a:avLst/>
          </a:prstGeom>
        </p:spPr>
      </p:pic>
      <p:pic>
        <p:nvPicPr>
          <p:cNvPr id="15" name="Picture 14">
            <a:extLst>
              <a:ext uri="{FF2B5EF4-FFF2-40B4-BE49-F238E27FC236}">
                <a16:creationId xmlns:a16="http://schemas.microsoft.com/office/drawing/2014/main" id="{307EA659-6926-DBA7-4C92-909B21A553B0}"/>
              </a:ext>
            </a:extLst>
          </p:cNvPr>
          <p:cNvPicPr>
            <a:picLocks noChangeAspect="1"/>
          </p:cNvPicPr>
          <p:nvPr/>
        </p:nvPicPr>
        <p:blipFill>
          <a:blip r:embed="rId8"/>
          <a:stretch>
            <a:fillRect/>
          </a:stretch>
        </p:blipFill>
        <p:spPr>
          <a:xfrm>
            <a:off x="1027823" y="1203555"/>
            <a:ext cx="12574756" cy="5822492"/>
          </a:xfrm>
          <a:prstGeom prst="rect">
            <a:avLst/>
          </a:prstGeom>
        </p:spPr>
      </p:pic>
    </p:spTree>
    <p:extLst>
      <p:ext uri="{BB962C8B-B14F-4D97-AF65-F5344CB8AC3E}">
        <p14:creationId xmlns:p14="http://schemas.microsoft.com/office/powerpoint/2010/main" val="40996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C314-8F0D-1B48-FBD4-63DD39B3E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4E30D-12BB-2F81-91CC-9E02AC8E673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D2445F-18C3-8C85-771D-D2520BB6EEF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14660C9E-0898-E1D4-7763-A4EFAC59961F}"/>
              </a:ext>
            </a:extLst>
          </p:cNvPr>
          <p:cNvSpPr>
            <a:spLocks noGrp="1"/>
          </p:cNvSpPr>
          <p:nvPr>
            <p:ph type="sldNum" sz="quarter" idx="12"/>
          </p:nvPr>
        </p:nvSpPr>
        <p:spPr/>
        <p:txBody>
          <a:bodyPr/>
          <a:lstStyle/>
          <a:p>
            <a:pPr defTabSz="1097280">
              <a:defRPr/>
            </a:pPr>
            <a:fld id="{83C72186-AF70-4CAA-BEA5-8C4411AE0AB1}" type="slidenum">
              <a:rPr lang="nb-NO" sz="1200">
                <a:solidFill>
                  <a:prstClr val="white">
                    <a:lumMod val="65000"/>
                    <a:alpha val="80000"/>
                  </a:prstClr>
                </a:solidFill>
                <a:latin typeface="Gill Sans MT"/>
              </a:rPr>
              <a:t>19</a:t>
            </a:fld>
            <a:endParaRPr lang="nb-NO" sz="1200">
              <a:solidFill>
                <a:prstClr val="white">
                  <a:lumMod val="65000"/>
                  <a:alpha val="80000"/>
                </a:prstClr>
              </a:solidFill>
              <a:latin typeface="Gill Sans MT"/>
            </a:endParaRPr>
          </a:p>
        </p:txBody>
      </p:sp>
      <p:pic>
        <p:nvPicPr>
          <p:cNvPr id="6" name="Picture 5">
            <a:extLst>
              <a:ext uri="{FF2B5EF4-FFF2-40B4-BE49-F238E27FC236}">
                <a16:creationId xmlns:a16="http://schemas.microsoft.com/office/drawing/2014/main" id="{1179439E-1AB4-A13F-411E-60B84F6A5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809" y="0"/>
            <a:ext cx="9424363" cy="8229600"/>
          </a:xfrm>
          <a:prstGeom prst="rect">
            <a:avLst/>
          </a:prstGeom>
        </p:spPr>
      </p:pic>
      <p:pic>
        <p:nvPicPr>
          <p:cNvPr id="8" name="Picture 7">
            <a:extLst>
              <a:ext uri="{FF2B5EF4-FFF2-40B4-BE49-F238E27FC236}">
                <a16:creationId xmlns:a16="http://schemas.microsoft.com/office/drawing/2014/main" id="{D2755F21-A77F-4321-D9D7-014713F9F4AB}"/>
              </a:ext>
            </a:extLst>
          </p:cNvPr>
          <p:cNvPicPr>
            <a:picLocks noChangeAspect="1"/>
          </p:cNvPicPr>
          <p:nvPr/>
        </p:nvPicPr>
        <p:blipFill>
          <a:blip r:embed="rId3"/>
          <a:stretch>
            <a:fillRect/>
          </a:stretch>
        </p:blipFill>
        <p:spPr>
          <a:xfrm>
            <a:off x="5084025" y="2402390"/>
            <a:ext cx="8493676" cy="5498597"/>
          </a:xfrm>
          <a:prstGeom prst="rect">
            <a:avLst/>
          </a:prstGeom>
        </p:spPr>
      </p:pic>
    </p:spTree>
    <p:extLst>
      <p:ext uri="{BB962C8B-B14F-4D97-AF65-F5344CB8AC3E}">
        <p14:creationId xmlns:p14="http://schemas.microsoft.com/office/powerpoint/2010/main" val="34881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3EBAA-9B33-8094-2DF7-850B022B1914}"/>
              </a:ext>
            </a:extLst>
          </p:cNvPr>
          <p:cNvPicPr>
            <a:picLocks noChangeAspect="1"/>
          </p:cNvPicPr>
          <p:nvPr/>
        </p:nvPicPr>
        <p:blipFill>
          <a:blip r:embed="rId2"/>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0A7D6308-F909-DC24-EB9B-CC6AE0653D5D}"/>
              </a:ext>
            </a:extLst>
          </p:cNvPr>
          <p:cNvSpPr>
            <a:spLocks noGrp="1"/>
          </p:cNvSpPr>
          <p:nvPr>
            <p:ph type="title"/>
          </p:nvPr>
        </p:nvSpPr>
        <p:spPr/>
        <p:txBody>
          <a:bodyPr/>
          <a:lstStyle/>
          <a:p>
            <a:r>
              <a:rPr lang="nb-NO" dirty="0">
                <a:solidFill>
                  <a:schemeClr val="bg1"/>
                </a:solidFill>
              </a:rPr>
              <a:t>Membro?</a:t>
            </a:r>
            <a:endParaRPr lang="en-GB" dirty="0">
              <a:solidFill>
                <a:schemeClr val="bg1"/>
              </a:solidFill>
            </a:endParaRPr>
          </a:p>
        </p:txBody>
      </p:sp>
      <p:sp>
        <p:nvSpPr>
          <p:cNvPr id="3" name="Text Placeholder 2">
            <a:extLst>
              <a:ext uri="{FF2B5EF4-FFF2-40B4-BE49-F238E27FC236}">
                <a16:creationId xmlns:a16="http://schemas.microsoft.com/office/drawing/2014/main" id="{5B3B8C40-2BA5-3D79-4F8B-A237A179244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186C264-69F1-F6E4-50B3-ACF68C876FB0}"/>
              </a:ext>
            </a:extLst>
          </p:cNvPr>
          <p:cNvSpPr>
            <a:spLocks noGrp="1"/>
          </p:cNvSpPr>
          <p:nvPr>
            <p:ph type="sldNum" idx="12"/>
          </p:nvPr>
        </p:nvSpPr>
        <p:spPr/>
        <p:txBody>
          <a:bodyPr/>
          <a:lstStyle/>
          <a:p>
            <a:fld id="{00000000-1234-1234-1234-123412341234}" type="slidenum">
              <a:rPr lang="no" smtClean="0"/>
              <a:t>20</a:t>
            </a:fld>
            <a:endParaRPr lang="no"/>
          </a:p>
        </p:txBody>
      </p:sp>
      <p:pic>
        <p:nvPicPr>
          <p:cNvPr id="3074" name="Picture 2" descr="Cialdini, Gragg, and Stajano principles (Ferreira et al. 2015; Caulkins 2017)">
            <a:extLst>
              <a:ext uri="{FF2B5EF4-FFF2-40B4-BE49-F238E27FC236}">
                <a16:creationId xmlns:a16="http://schemas.microsoft.com/office/drawing/2014/main" id="{5A89827F-ABAA-B4D5-ED3C-D67F59D8C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219" y="1783539"/>
            <a:ext cx="8512231" cy="5734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4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4348713" y="7751620"/>
            <a:ext cx="3002232" cy="341632"/>
          </a:xfrm>
          <a:prstGeom prst="rect">
            <a:avLst/>
          </a:prstGeom>
        </p:spPr>
        <p:txBody>
          <a:bodyPr wrap="none">
            <a:spAutoFit/>
          </a:bodyPr>
          <a:lstStyle/>
          <a:p>
            <a:pPr defTabSz="1097280">
              <a:defRPr/>
            </a:pPr>
            <a:r>
              <a:rPr lang="nb-NO" sz="1620" dirty="0">
                <a:solidFill>
                  <a:prstClr val="black"/>
                </a:solidFill>
                <a:latin typeface="Aptos" panose="02110004020202020204"/>
              </a:rPr>
              <a:t>https://apwg.org/trendsreports/</a:t>
            </a:r>
          </a:p>
        </p:txBody>
      </p:sp>
      <p:pic>
        <p:nvPicPr>
          <p:cNvPr id="5" name="Bilde 4"/>
          <p:cNvPicPr>
            <a:picLocks noChangeAspect="1"/>
          </p:cNvPicPr>
          <p:nvPr/>
        </p:nvPicPr>
        <p:blipFill>
          <a:blip r:embed="rId3"/>
          <a:stretch>
            <a:fillRect/>
          </a:stretch>
        </p:blipFill>
        <p:spPr>
          <a:xfrm>
            <a:off x="5715399" y="1546404"/>
            <a:ext cx="3447811" cy="3174658"/>
          </a:xfrm>
          <a:prstGeom prst="rect">
            <a:avLst/>
          </a:prstGeom>
        </p:spPr>
      </p:pic>
      <p:pic>
        <p:nvPicPr>
          <p:cNvPr id="6" name="Bilde 5"/>
          <p:cNvPicPr>
            <a:picLocks noChangeAspect="1"/>
          </p:cNvPicPr>
          <p:nvPr/>
        </p:nvPicPr>
        <p:blipFill>
          <a:blip r:embed="rId4"/>
          <a:stretch>
            <a:fillRect/>
          </a:stretch>
        </p:blipFill>
        <p:spPr>
          <a:xfrm>
            <a:off x="7819492" y="4931465"/>
            <a:ext cx="3788364" cy="3126904"/>
          </a:xfrm>
          <a:prstGeom prst="rect">
            <a:avLst/>
          </a:prstGeom>
        </p:spPr>
      </p:pic>
      <p:sp>
        <p:nvSpPr>
          <p:cNvPr id="2" name="Rektangel 1"/>
          <p:cNvSpPr/>
          <p:nvPr/>
        </p:nvSpPr>
        <p:spPr>
          <a:xfrm>
            <a:off x="2076241" y="6643623"/>
            <a:ext cx="5486400" cy="1089529"/>
          </a:xfrm>
          <a:prstGeom prst="rect">
            <a:avLst/>
          </a:prstGeom>
        </p:spPr>
        <p:txBody>
          <a:bodyPr>
            <a:spAutoFit/>
          </a:bodyPr>
          <a:lstStyle/>
          <a:p>
            <a:pPr defTabSz="1097280">
              <a:defRPr/>
            </a:pPr>
            <a:r>
              <a:rPr lang="en-US" sz="1080" dirty="0">
                <a:solidFill>
                  <a:prstClr val="black"/>
                </a:solidFill>
                <a:latin typeface="Arial" panose="020B0604020202020204" pitchFamily="34" charset="0"/>
              </a:rPr>
              <a:t>Fondato nel 2003, l'Anti-Phishing Working Group (APWG) è un'associazione di settore senza scopo di lucro che si occupa di eliminare i furti di identità e le frodi derivanti dal crescente problema del phishing, </a:t>
            </a:r>
            <a:r>
              <a:rPr lang="en-US" sz="1080" dirty="0" err="1">
                <a:solidFill>
                  <a:prstClr val="black"/>
                </a:solidFill>
                <a:latin typeface="Arial" panose="020B0604020202020204" pitchFamily="34" charset="0"/>
              </a:rPr>
              <a:t>del crimeware </a:t>
            </a:r>
            <a:r>
              <a:rPr lang="en-US" sz="1080" dirty="0">
                <a:solidFill>
                  <a:prstClr val="black"/>
                </a:solidFill>
                <a:latin typeface="Arial" panose="020B0604020202020204" pitchFamily="34" charset="0"/>
              </a:rPr>
              <a:t>e dello spoofing delle e-mail. L'adesione è aperta a istituzioni finanziarie qualificate, rivenditori online, ISP, fornitori di soluzioni, forze dell'ordine, agenzie governative, organizzazioni multilaterali e ONG. Sono più di 2.000 le aziende in tutto il mondo che partecipano all'APWG.</a:t>
            </a:r>
            <a:endParaRPr lang="nb-NO" sz="1080" dirty="0">
              <a:solidFill>
                <a:prstClr val="black"/>
              </a:solidFill>
              <a:latin typeface="Aptos" panose="02110004020202020204"/>
            </a:endParaRPr>
          </a:p>
        </p:txBody>
      </p:sp>
      <p:sp>
        <p:nvSpPr>
          <p:cNvPr id="8" name="Tittel 1">
            <a:extLst>
              <a:ext uri="{FF2B5EF4-FFF2-40B4-BE49-F238E27FC236}">
                <a16:creationId xmlns:a16="http://schemas.microsoft.com/office/drawing/2014/main" id="{729752D5-D53D-4D54-AE55-63B10F550F97}"/>
              </a:ext>
            </a:extLst>
          </p:cNvPr>
          <p:cNvSpPr>
            <a:spLocks noGrp="1"/>
          </p:cNvSpPr>
          <p:nvPr>
            <p:ph type="title"/>
          </p:nvPr>
        </p:nvSpPr>
        <p:spPr>
          <a:xfrm>
            <a:off x="2830621" y="579883"/>
            <a:ext cx="9464040" cy="516391"/>
          </a:xfrm>
        </p:spPr>
        <p:txBody>
          <a:bodyPr>
            <a:normAutofit fontScale="90000"/>
          </a:bodyPr>
          <a:lstStyle/>
          <a:p>
            <a:r>
              <a:rPr lang="de-DE" dirty="0"/>
              <a:t>Il phishing </a:t>
            </a:r>
            <a:r>
              <a:rPr lang="de-DE" dirty="0" err="1"/>
              <a:t>come</a:t>
            </a:r>
            <a:r>
              <a:rPr lang="de-DE" dirty="0" err="1"/>
              <a:t> </a:t>
            </a:r>
            <a:r>
              <a:rPr lang="de-DE" dirty="0" err="1"/>
              <a:t>attacco </a:t>
            </a:r>
            <a:r>
              <a:rPr lang="de-DE" dirty="0" err="1"/>
              <a:t>più </a:t>
            </a:r>
            <a:r>
              <a:rPr lang="de-DE" dirty="0" err="1"/>
              <a:t>comune</a:t>
            </a:r>
            <a:r>
              <a:rPr lang="de-DE" dirty="0" err="1"/>
              <a:t> </a:t>
            </a:r>
            <a:r>
              <a:rPr lang="de-DE" dirty="0" err="1"/>
              <a:t>vettore</a:t>
            </a:r>
            <a:r>
              <a:rPr lang="de-DE" dirty="0" err="1"/>
              <a:t> </a:t>
            </a:r>
            <a:endParaRPr lang="nb-NO" dirty="0"/>
          </a:p>
        </p:txBody>
      </p:sp>
      <p:pic>
        <p:nvPicPr>
          <p:cNvPr id="9" name="Grafik 8">
            <a:extLst>
              <a:ext uri="{FF2B5EF4-FFF2-40B4-BE49-F238E27FC236}">
                <a16:creationId xmlns:a16="http://schemas.microsoft.com/office/drawing/2014/main" id="{83A36956-FB7F-99A9-C25C-4E7EEDD3E1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4931" y="1355349"/>
            <a:ext cx="3090881" cy="3317042"/>
          </a:xfrm>
          <a:prstGeom prst="rect">
            <a:avLst/>
          </a:prstGeom>
        </p:spPr>
      </p:pic>
      <p:pic>
        <p:nvPicPr>
          <p:cNvPr id="11" name="Grafik 10">
            <a:extLst>
              <a:ext uri="{FF2B5EF4-FFF2-40B4-BE49-F238E27FC236}">
                <a16:creationId xmlns:a16="http://schemas.microsoft.com/office/drawing/2014/main" id="{959E2E27-65D8-10F7-19C0-C791EDF54F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0562" y="2292320"/>
            <a:ext cx="3253171" cy="3991205"/>
          </a:xfrm>
          <a:prstGeom prst="rect">
            <a:avLst/>
          </a:prstGeom>
        </p:spPr>
      </p:pic>
      <p:sp>
        <p:nvSpPr>
          <p:cNvPr id="3" name="Foliennummernplatzhalter 2">
            <a:extLst>
              <a:ext uri="{FF2B5EF4-FFF2-40B4-BE49-F238E27FC236}">
                <a16:creationId xmlns:a16="http://schemas.microsoft.com/office/drawing/2014/main" id="{9E0B5B38-91FF-9D0F-A2E1-3074D23702C4}"/>
              </a:ext>
            </a:extLst>
          </p:cNvPr>
          <p:cNvSpPr>
            <a:spLocks noGrp="1"/>
          </p:cNvSpPr>
          <p:nvPr>
            <p:ph type="sldNum" sz="quarter" idx="12"/>
          </p:nvPr>
        </p:nvSpPr>
        <p:spPr/>
        <p:txBody>
          <a:bodyPr/>
          <a:lstStyle/>
          <a:p>
            <a:pPr defTabSz="1097280">
              <a:defRPr/>
            </a:pPr>
            <a:fld id="{79D199B6-069C-4494-B074-391AD1ED88E0}" type="slidenum">
              <a:rPr lang="de-DE" sz="1440">
                <a:solidFill>
                  <a:prstClr val="black">
                    <a:tint val="82000"/>
                  </a:prstClr>
                </a:solidFill>
                <a:latin typeface="Aptos" panose="02110004020202020204"/>
              </a:rPr>
              <a:t>21</a:t>
            </a:fld>
            <a:endParaRPr lang="de-DE" sz="1440">
              <a:solidFill>
                <a:prstClr val="black">
                  <a:tint val="82000"/>
                </a:prstClr>
              </a:solidFill>
              <a:latin typeface="Aptos" panose="02110004020202020204"/>
            </a:endParaRPr>
          </a:p>
        </p:txBody>
      </p:sp>
    </p:spTree>
    <p:extLst>
      <p:ext uri="{BB962C8B-B14F-4D97-AF65-F5344CB8AC3E}">
        <p14:creationId xmlns:p14="http://schemas.microsoft.com/office/powerpoint/2010/main" val="2587676189"/>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B780-52DE-142A-4700-97D21D85320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028275D-ED5E-CE75-C976-67B8420C77AD}"/>
              </a:ext>
            </a:extLst>
          </p:cNvPr>
          <p:cNvSpPr>
            <a:spLocks noGrp="1"/>
          </p:cNvSpPr>
          <p:nvPr>
            <p:ph idx="1"/>
          </p:nvPr>
        </p:nvSpPr>
        <p:spPr/>
        <p:txBody>
          <a:bodyPr>
            <a:normAutofit lnSpcReduction="10000"/>
          </a:bodyPr>
          <a:lstStyle/>
          <a:p>
            <a:r>
              <a:rPr lang="en-GB" dirty="0">
                <a:solidFill>
                  <a:srgbClr val="0E0B3D"/>
                </a:solidFill>
                <a:latin typeface="Inter"/>
              </a:rPr>
              <a:t>I tentativi di ingegneria sociale tramite e-mail di phishing </a:t>
            </a:r>
            <a:r>
              <a:rPr lang="en-GB" b="1" dirty="0">
                <a:solidFill>
                  <a:srgbClr val="0E0B3D"/>
                </a:solidFill>
                <a:latin typeface="Inter"/>
              </a:rPr>
              <a:t>sono aumentati a 1,76 miliardi, </a:t>
            </a:r>
            <a:r>
              <a:rPr lang="en-GB" dirty="0">
                <a:solidFill>
                  <a:srgbClr val="0E0B3D"/>
                </a:solidFill>
                <a:latin typeface="Inter"/>
              </a:rPr>
              <a:t>con un incremento del 51% rispetto al 2022. Facebook è stato il marchio più imitato, con il 23% delle e-mail di phishing che menzionavano l'azienda nell'URL di phishing.</a:t>
            </a:r>
            <a:endParaRPr lang="en-GB" dirty="0"/>
          </a:p>
          <a:p>
            <a:r>
              <a:rPr lang="en-GB" b="0" i="0" dirty="0">
                <a:solidFill>
                  <a:srgbClr val="0E0B3D"/>
                </a:solidFill>
                <a:effectLst/>
                <a:latin typeface="Inter"/>
              </a:rPr>
              <a:t>Oltre </a:t>
            </a:r>
            <a:r>
              <a:rPr lang="en-GB" b="1" i="0" dirty="0">
                <a:solidFill>
                  <a:srgbClr val="0E0B3D"/>
                </a:solidFill>
                <a:effectLst/>
                <a:latin typeface="Inter"/>
              </a:rPr>
              <a:t>il 30% delle e-mail di phishing </a:t>
            </a:r>
            <a:r>
              <a:rPr lang="en-GB" b="0" i="0" dirty="0">
                <a:solidFill>
                  <a:srgbClr val="0E0B3D"/>
                </a:solidFill>
                <a:effectLst/>
                <a:latin typeface="Inter"/>
              </a:rPr>
              <a:t>inviate proveniva dalla </a:t>
            </a:r>
            <a:r>
              <a:rPr lang="en-GB" b="1" i="0" dirty="0">
                <a:solidFill>
                  <a:srgbClr val="0E0B3D"/>
                </a:solidFill>
                <a:effectLst/>
                <a:latin typeface="Inter"/>
              </a:rPr>
              <a:t>Russia</a:t>
            </a:r>
            <a:r>
              <a:rPr lang="en-GB" b="0" i="0" dirty="0">
                <a:solidFill>
                  <a:srgbClr val="0E0B3D"/>
                </a:solidFill>
                <a:effectLst/>
                <a:latin typeface="Inter"/>
              </a:rPr>
              <a:t>.</a:t>
            </a:r>
          </a:p>
          <a:p>
            <a:r>
              <a:rPr lang="en-GB" b="0" i="0" dirty="0">
                <a:solidFill>
                  <a:srgbClr val="0E0B3D"/>
                </a:solidFill>
                <a:effectLst/>
                <a:latin typeface="Inter"/>
              </a:rPr>
              <a:t>Contrariamente a quanto si crede comunemente, </a:t>
            </a:r>
            <a:r>
              <a:rPr lang="en-GB" b="1" i="0" dirty="0">
                <a:solidFill>
                  <a:srgbClr val="0E0B3D"/>
                </a:solidFill>
                <a:effectLst/>
                <a:latin typeface="Inter"/>
              </a:rPr>
              <a:t>gli utenti millennial e della Generazione Z sono più inclini a cadere vittime di truffe di phishing.</a:t>
            </a:r>
            <a:endParaRPr lang="en-GB" dirty="0">
              <a:solidFill>
                <a:srgbClr val="0E0B3D"/>
              </a:solidFill>
              <a:latin typeface="Inter"/>
            </a:endParaRPr>
          </a:p>
          <a:p>
            <a:r>
              <a:rPr lang="en-GB" b="0" i="0" dirty="0">
                <a:solidFill>
                  <a:srgbClr val="0E0B3D"/>
                </a:solidFill>
                <a:effectLst/>
                <a:latin typeface="Inter"/>
              </a:rPr>
              <a:t>Il tempo necessario per cadere vittima di </a:t>
            </a:r>
            <a:r>
              <a:rPr lang="en-GB" b="1" i="0" dirty="0">
                <a:solidFill>
                  <a:srgbClr val="0E0B3D"/>
                </a:solidFill>
                <a:effectLst/>
                <a:latin typeface="Inter"/>
              </a:rPr>
              <a:t>un'e-mail</a:t>
            </a:r>
            <a:r>
              <a:rPr lang="en-GB" b="0" i="0" dirty="0">
                <a:solidFill>
                  <a:srgbClr val="0E0B3D"/>
                </a:solidFill>
                <a:effectLst/>
                <a:latin typeface="Inter"/>
              </a:rPr>
              <a:t> di phishing </a:t>
            </a:r>
            <a:r>
              <a:rPr lang="en-GB" b="1" i="0" dirty="0">
                <a:solidFill>
                  <a:srgbClr val="0E0B3D"/>
                </a:solidFill>
                <a:effectLst/>
                <a:latin typeface="Inter"/>
              </a:rPr>
              <a:t>è inferiore a 60 secondi.</a:t>
            </a:r>
          </a:p>
          <a:p>
            <a:r>
              <a:rPr lang="en-GB" b="1" i="0" dirty="0">
                <a:solidFill>
                  <a:srgbClr val="0E0B3D"/>
                </a:solidFill>
                <a:effectLst/>
                <a:latin typeface="Inter"/>
              </a:rPr>
              <a:t>Lo spear phishing è la causa principale delle violazioni dei dati.</a:t>
            </a:r>
          </a:p>
        </p:txBody>
      </p:sp>
    </p:spTree>
    <p:extLst>
      <p:ext uri="{BB962C8B-B14F-4D97-AF65-F5344CB8AC3E}">
        <p14:creationId xmlns:p14="http://schemas.microsoft.com/office/powerpoint/2010/main" val="121588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0F9-58B5-FB15-C40D-3FA431D14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7ABB8-9165-6F66-D0C9-BD82514F0DA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25CD41-D97A-9EA4-DF85-1CFB44F18952}"/>
              </a:ext>
            </a:extLst>
          </p:cNvPr>
          <p:cNvSpPr>
            <a:spLocks noGrp="1"/>
          </p:cNvSpPr>
          <p:nvPr>
            <p:ph idx="1"/>
          </p:nvPr>
        </p:nvSpPr>
        <p:spPr/>
        <p:txBody>
          <a:bodyPr>
            <a:normAutofit/>
          </a:bodyPr>
          <a:lstStyle/>
          <a:p>
            <a:pPr>
              <a:lnSpc>
                <a:spcPts val="2880"/>
              </a:lnSpc>
              <a:spcAft>
                <a:spcPts val="2880"/>
              </a:spcAft>
            </a:pPr>
            <a:r>
              <a:rPr lang="en-GB" b="1" i="0" dirty="0">
                <a:solidFill>
                  <a:srgbClr val="0E0B3D"/>
                </a:solidFill>
                <a:effectLst/>
                <a:latin typeface="Inter"/>
              </a:rPr>
              <a:t>1 dipendente su 8 </a:t>
            </a:r>
            <a:r>
              <a:rPr lang="en-GB" b="0" i="0" dirty="0">
                <a:solidFill>
                  <a:srgbClr val="0E0B3D"/>
                </a:solidFill>
                <a:effectLst/>
                <a:latin typeface="Inter"/>
              </a:rPr>
              <a:t>è incline a condividere accidentalmente le proprie credenziali quando richiesto in un'e-mail di phishing.</a:t>
            </a:r>
          </a:p>
          <a:p>
            <a:pPr>
              <a:lnSpc>
                <a:spcPts val="2880"/>
              </a:lnSpc>
              <a:spcAft>
                <a:spcPts val="2880"/>
              </a:spcAft>
            </a:pPr>
            <a:r>
              <a:rPr lang="en-GB" b="0" i="0" dirty="0">
                <a:solidFill>
                  <a:srgbClr val="0E0B3D"/>
                </a:solidFill>
                <a:effectLst/>
                <a:latin typeface="Inter"/>
              </a:rPr>
              <a:t>Prima del 2019, </a:t>
            </a:r>
            <a:r>
              <a:rPr lang="en-GB" b="1" i="0" dirty="0">
                <a:solidFill>
                  <a:srgbClr val="0E0B3D"/>
                </a:solidFill>
                <a:effectLst/>
                <a:latin typeface="Inter"/>
              </a:rPr>
              <a:t>il 65% degli aggressori </a:t>
            </a:r>
            <a:r>
              <a:rPr lang="en-GB" b="0" i="0" dirty="0">
                <a:solidFill>
                  <a:srgbClr val="0E0B3D"/>
                </a:solidFill>
                <a:effectLst/>
                <a:latin typeface="Inter"/>
              </a:rPr>
              <a:t>utilizzava lo spear phishing come vettore di infezione principale. </a:t>
            </a:r>
          </a:p>
          <a:p>
            <a:pPr>
              <a:lnSpc>
                <a:spcPts val="2880"/>
              </a:lnSpc>
              <a:spcAft>
                <a:spcPts val="2880"/>
              </a:spcAft>
            </a:pPr>
            <a:r>
              <a:rPr lang="en-GB" b="0" i="0" dirty="0">
                <a:solidFill>
                  <a:srgbClr val="0E0B3D"/>
                </a:solidFill>
                <a:effectLst/>
                <a:latin typeface="Inter"/>
              </a:rPr>
              <a:t>Il 97% delle persone a livello globale non è in grado di identificare un'e-mail di phishing sofisticata.</a:t>
            </a:r>
          </a:p>
        </p:txBody>
      </p:sp>
    </p:spTree>
    <p:extLst>
      <p:ext uri="{BB962C8B-B14F-4D97-AF65-F5344CB8AC3E}">
        <p14:creationId xmlns:p14="http://schemas.microsoft.com/office/powerpoint/2010/main" val="32907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85D9-13D2-4F44-48C4-0AF71B07A96F}"/>
              </a:ext>
            </a:extLst>
          </p:cNvPr>
          <p:cNvSpPr>
            <a:spLocks noGrp="1"/>
          </p:cNvSpPr>
          <p:nvPr>
            <p:ph type="title"/>
          </p:nvPr>
        </p:nvSpPr>
        <p:spPr/>
        <p:txBody>
          <a:bodyPr/>
          <a:lstStyle/>
          <a:p>
            <a:r>
              <a:rPr lang="nb-NO" dirty="0"/>
              <a:t>Ric... Vecchi numeri: dobbiamo migliorare.</a:t>
            </a:r>
            <a:endParaRPr lang="en-GB" dirty="0"/>
          </a:p>
        </p:txBody>
      </p:sp>
      <p:sp>
        <p:nvSpPr>
          <p:cNvPr id="3" name="Content Placeholder 2">
            <a:extLst>
              <a:ext uri="{FF2B5EF4-FFF2-40B4-BE49-F238E27FC236}">
                <a16:creationId xmlns:a16="http://schemas.microsoft.com/office/drawing/2014/main" id="{0AE32C4C-01B0-8B3D-6FA0-1396C6BED4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782BF5-F664-F273-49C0-23FA3E69D168}"/>
              </a:ext>
            </a:extLst>
          </p:cNvPr>
          <p:cNvPicPr>
            <a:picLocks noChangeAspect="1"/>
          </p:cNvPicPr>
          <p:nvPr/>
        </p:nvPicPr>
        <p:blipFill>
          <a:blip r:embed="rId2"/>
          <a:stretch>
            <a:fillRect/>
          </a:stretch>
        </p:blipFill>
        <p:spPr>
          <a:xfrm>
            <a:off x="729720" y="1749609"/>
            <a:ext cx="12894840" cy="5510029"/>
          </a:xfrm>
          <a:prstGeom prst="rect">
            <a:avLst/>
          </a:prstGeom>
        </p:spPr>
      </p:pic>
    </p:spTree>
    <p:extLst>
      <p:ext uri="{BB962C8B-B14F-4D97-AF65-F5344CB8AC3E}">
        <p14:creationId xmlns:p14="http://schemas.microsoft.com/office/powerpoint/2010/main" val="38121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type of engineering&#10;&#10;AI-generated content may be incorrect.">
            <a:extLst>
              <a:ext uri="{FF2B5EF4-FFF2-40B4-BE49-F238E27FC236}">
                <a16:creationId xmlns:a16="http://schemas.microsoft.com/office/drawing/2014/main" id="{75A1EB25-E6D9-0B5A-40A7-319006C02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6117" y="548640"/>
            <a:ext cx="9478166" cy="7132320"/>
          </a:xfrm>
          <a:prstGeom prst="rect">
            <a:avLst/>
          </a:prstGeom>
        </p:spPr>
      </p:pic>
      <p:pic>
        <p:nvPicPr>
          <p:cNvPr id="5" name="Picture 2" descr="Tallinn University of Technology - Wikipedia">
            <a:extLst>
              <a:ext uri="{FF2B5EF4-FFF2-40B4-BE49-F238E27FC236}">
                <a16:creationId xmlns:a16="http://schemas.microsoft.com/office/drawing/2014/main" id="{A783B8A9-1BE0-0120-E763-D01490EBE0F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830"/>
          <a:stretch/>
        </p:blipFill>
        <p:spPr bwMode="auto">
          <a:xfrm>
            <a:off x="12765898" y="7314040"/>
            <a:ext cx="1864502" cy="895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17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5977-C581-979C-467A-110533FE9373}"/>
              </a:ext>
            </a:extLst>
          </p:cNvPr>
          <p:cNvSpPr>
            <a:spLocks noGrp="1"/>
          </p:cNvSpPr>
          <p:nvPr>
            <p:ph type="title"/>
          </p:nvPr>
        </p:nvSpPr>
        <p:spPr/>
        <p:txBody>
          <a:bodyPr/>
          <a:lstStyle/>
          <a:p>
            <a:r>
              <a:rPr lang="nb-NO" dirty="0"/>
              <a:t>Mostrami i soldi</a:t>
            </a:r>
            <a:endParaRPr lang="en-GB" dirty="0"/>
          </a:p>
        </p:txBody>
      </p:sp>
      <p:sp>
        <p:nvSpPr>
          <p:cNvPr id="3" name="Text Placeholder 2">
            <a:extLst>
              <a:ext uri="{FF2B5EF4-FFF2-40B4-BE49-F238E27FC236}">
                <a16:creationId xmlns:a16="http://schemas.microsoft.com/office/drawing/2014/main" id="{61EF0B0D-96B9-BF71-386C-27F2CA5E2B4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CC01F3A-790F-B35D-F928-87745B537405}"/>
              </a:ext>
            </a:extLst>
          </p:cNvPr>
          <p:cNvSpPr>
            <a:spLocks noGrp="1"/>
          </p:cNvSpPr>
          <p:nvPr>
            <p:ph type="sldNum" idx="12"/>
          </p:nvPr>
        </p:nvSpPr>
        <p:spPr/>
        <p:txBody>
          <a:bodyPr/>
          <a:lstStyle/>
          <a:p>
            <a:fld id="{00000000-1234-1234-1234-123412341234}" type="slidenum">
              <a:rPr lang="no" smtClean="0"/>
              <a:t>26</a:t>
            </a:fld>
            <a:endParaRPr lang="no"/>
          </a:p>
        </p:txBody>
      </p:sp>
      <p:pic>
        <p:nvPicPr>
          <p:cNvPr id="6" name="Picture 5">
            <a:extLst>
              <a:ext uri="{FF2B5EF4-FFF2-40B4-BE49-F238E27FC236}">
                <a16:creationId xmlns:a16="http://schemas.microsoft.com/office/drawing/2014/main" id="{8A227A57-722D-0057-9A3D-1091A59CB171}"/>
              </a:ext>
            </a:extLst>
          </p:cNvPr>
          <p:cNvPicPr>
            <a:picLocks noChangeAspect="1"/>
          </p:cNvPicPr>
          <p:nvPr/>
        </p:nvPicPr>
        <p:blipFill>
          <a:blip r:embed="rId2"/>
          <a:stretch>
            <a:fillRect/>
          </a:stretch>
        </p:blipFill>
        <p:spPr>
          <a:xfrm>
            <a:off x="498720" y="1843960"/>
            <a:ext cx="10048373" cy="3075100"/>
          </a:xfrm>
          <a:prstGeom prst="rect">
            <a:avLst/>
          </a:prstGeom>
        </p:spPr>
      </p:pic>
      <p:pic>
        <p:nvPicPr>
          <p:cNvPr id="9218" name="Picture 2" descr="Cost and frequency of a data breach by initial attack vector in 2023">
            <a:extLst>
              <a:ext uri="{FF2B5EF4-FFF2-40B4-BE49-F238E27FC236}">
                <a16:creationId xmlns:a16="http://schemas.microsoft.com/office/drawing/2014/main" id="{F452FD1B-EDF0-7FE0-4FF7-5698F9FE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421" y="660605"/>
            <a:ext cx="11178499" cy="74299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hishing Stats IC3 FBI Report Complaints Losses Five Years">
            <a:extLst>
              <a:ext uri="{FF2B5EF4-FFF2-40B4-BE49-F238E27FC236}">
                <a16:creationId xmlns:a16="http://schemas.microsoft.com/office/drawing/2014/main" id="{42EFE7EC-AEB6-FB46-1C61-3D33707FEB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875" y="712040"/>
            <a:ext cx="10967046" cy="7561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0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ipe(down)">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randombar(horizontal)">
                                      <p:cBhvr>
                                        <p:cTn id="1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89E0C2-F7F3-F420-A235-44CB1E5F1066}"/>
              </a:ext>
            </a:extLst>
          </p:cNvPr>
          <p:cNvPicPr>
            <a:picLocks noChangeAspect="1"/>
          </p:cNvPicPr>
          <p:nvPr/>
        </p:nvPicPr>
        <p:blipFill>
          <a:blip r:embed="rId3"/>
          <a:srcRect l="26569" r="20711" b="-1"/>
          <a:stretch/>
        </p:blipFill>
        <p:spPr>
          <a:xfrm>
            <a:off x="24" y="12"/>
            <a:ext cx="6499836" cy="8229588"/>
          </a:xfrm>
          <a:prstGeom prst="rect">
            <a:avLst/>
          </a:prstGeom>
          <a:noFill/>
          <a:effectLst/>
        </p:spPr>
      </p:pic>
      <p:sp>
        <p:nvSpPr>
          <p:cNvPr id="4" name="Slide Number Placeholder 3">
            <a:extLst>
              <a:ext uri="{FF2B5EF4-FFF2-40B4-BE49-F238E27FC236}">
                <a16:creationId xmlns:a16="http://schemas.microsoft.com/office/drawing/2014/main" id="{D33F61D3-3BAA-8E5E-2369-C8AE1EABC848}"/>
              </a:ext>
            </a:extLst>
          </p:cNvPr>
          <p:cNvSpPr>
            <a:spLocks noGrp="1"/>
          </p:cNvSpPr>
          <p:nvPr>
            <p:ph type="sldNum" sz="quarter" idx="4"/>
          </p:nvPr>
        </p:nvSpPr>
        <p:spPr>
          <a:xfrm>
            <a:off x="13859123" y="7761964"/>
            <a:ext cx="532738" cy="438150"/>
          </a:xfrm>
        </p:spPr>
        <p:txBody>
          <a:bodyPr anchor="ctr">
            <a:normAutofit/>
          </a:bodyPr>
          <a:lstStyle/>
          <a:p>
            <a:pPr>
              <a:spcAft>
                <a:spcPts val="720"/>
              </a:spcAft>
            </a:pPr>
            <a:fld id="{00000000-1234-1234-1234-123412341234}" type="slidenum">
              <a:rPr lang="no" smtClean="0"/>
              <a:t>27</a:t>
            </a:fld>
            <a:endParaRPr lang="no"/>
          </a:p>
        </p:txBody>
      </p:sp>
      <p:pic>
        <p:nvPicPr>
          <p:cNvPr id="8194" name="Picture 2" descr="Top 20 Ways to Stop Email Phishing Attacks - Kratikal Blogs">
            <a:extLst>
              <a:ext uri="{FF2B5EF4-FFF2-40B4-BE49-F238E27FC236}">
                <a16:creationId xmlns:a16="http://schemas.microsoft.com/office/drawing/2014/main" id="{2DC3C0C2-40FF-FB4F-EC0F-FD11A29D4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47" r="4" b="4"/>
          <a:stretch/>
        </p:blipFill>
        <p:spPr bwMode="auto">
          <a:xfrm>
            <a:off x="7474949" y="1882716"/>
            <a:ext cx="6816437" cy="5612440"/>
          </a:xfrm>
          <a:prstGeom prst="rect">
            <a:avLst/>
          </a:prstGeom>
          <a:solidFill>
            <a:srgbClr val="FFFFFF"/>
          </a:solidFill>
        </p:spPr>
      </p:pic>
      <p:sp>
        <p:nvSpPr>
          <p:cNvPr id="8199" name="Title 4">
            <a:extLst>
              <a:ext uri="{FF2B5EF4-FFF2-40B4-BE49-F238E27FC236}">
                <a16:creationId xmlns:a16="http://schemas.microsoft.com/office/drawing/2014/main" id="{DAE8AC70-11A5-547D-3F4E-302C13628EE1}"/>
              </a:ext>
            </a:extLst>
          </p:cNvPr>
          <p:cNvSpPr>
            <a:spLocks noGrp="1"/>
          </p:cNvSpPr>
          <p:nvPr>
            <p:ph type="title"/>
          </p:nvPr>
        </p:nvSpPr>
        <p:spPr>
          <a:xfrm>
            <a:off x="7315199" y="734444"/>
            <a:ext cx="7076662" cy="1061086"/>
          </a:xfrm>
        </p:spPr>
        <p:txBody>
          <a:bodyPr/>
          <a:lstStyle/>
          <a:p>
            <a:r>
              <a:rPr lang="en-US" dirty="0"/>
              <a:t>Phishing</a:t>
            </a:r>
          </a:p>
        </p:txBody>
      </p:sp>
    </p:spTree>
    <p:extLst>
      <p:ext uri="{BB962C8B-B14F-4D97-AF65-F5344CB8AC3E}">
        <p14:creationId xmlns:p14="http://schemas.microsoft.com/office/powerpoint/2010/main" val="3399228045"/>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3635E-2379-D3F1-A39E-2EB97ECB185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4953F4AD-9DAF-8372-7734-08319D90DB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E7E546-CB65-FC19-CFA7-96EFEEF5B2A4}"/>
              </a:ext>
            </a:extLst>
          </p:cNvPr>
          <p:cNvSpPr>
            <a:spLocks noGrp="1"/>
          </p:cNvSpPr>
          <p:nvPr>
            <p:ph type="sldNum" idx="12"/>
          </p:nvPr>
        </p:nvSpPr>
        <p:spPr/>
        <p:txBody>
          <a:bodyPr/>
          <a:lstStyle/>
          <a:p>
            <a:fld id="{00000000-1234-1234-1234-123412341234}" type="slidenum">
              <a:rPr lang="no" smtClean="0"/>
              <a:t>28</a:t>
            </a:fld>
            <a:endParaRPr lang="no"/>
          </a:p>
        </p:txBody>
      </p:sp>
      <p:pic>
        <p:nvPicPr>
          <p:cNvPr id="4098" name="Picture 2" descr="Spear Phishing vs. Phishing: Key Differences and Similarities - Spiceworks">
            <a:extLst>
              <a:ext uri="{FF2B5EF4-FFF2-40B4-BE49-F238E27FC236}">
                <a16:creationId xmlns:a16="http://schemas.microsoft.com/office/drawing/2014/main" id="{900AC7B6-E55E-B0BE-BF41-00528C986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2999"/>
      </p:ext>
    </p:extLst>
  </p:cSld>
  <p:clrMapOvr>
    <a:masterClrMapping/>
  </p:clrMapOvr>
</p:sld>
</file>

<file path=ppt/slides/slide29.xml><?xml version="1.0" encoding="utf-8"?>
<p:sld xmlns:a14="http://schemas.microsoft.com/office/drawing/2010/main"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title"/>
          </p:nvPr>
        </p:nvSpPr>
        <p:spPr>
          <a:xfrm>
            <a:off x="757123" y="767424"/>
            <a:ext cx="4114800" cy="2062886"/>
          </a:xfrm>
          <a:prstGeom prst="rect">
            <a:avLst/>
          </a:prstGeom>
        </p:spPr>
        <p:txBody>
          <a:bodyPr spcFirstLastPara="1" vert="horz" wrap="square" lIns="146304" tIns="73152" rIns="146304" bIns="73152" rtlCol="0" anchor="b" anchorCtr="0">
            <a:normAutofit/>
          </a:bodyPr>
          <a:lstStyle/>
          <a:p>
            <a:pPr defTabSz="1463004">
              <a:spcBef>
                <a:spcPct val="0"/>
              </a:spcBef>
            </a:pPr>
            <a:r>
              <a:rPr lang="en-US" sz="6560"/>
              <a:t>Phishing</a:t>
            </a:r>
          </a:p>
        </p:txBody>
      </p:sp>
      <p:sp>
        <p:nvSpPr>
          <p:cNvPr id="186" name="Google Shape;186;p33"/>
          <p:cNvSpPr txBox="1">
            <a:spLocks noGrp="1"/>
          </p:cNvSpPr>
          <p:nvPr>
            <p:ph type="body" idx="1"/>
          </p:nvPr>
        </p:nvSpPr>
        <p:spPr>
          <a:xfrm>
            <a:off x="757123" y="3368650"/>
            <a:ext cx="4114800" cy="4092854"/>
          </a:xfrm>
          <a:prstGeom prst="rect">
            <a:avLst/>
          </a:prstGeom>
        </p:spPr>
        <p:txBody>
          <a:bodyPr spcFirstLastPara="1" vert="horz" wrap="square" lIns="146304" tIns="73152" rIns="146304" bIns="73152" rtlCol="0" anchor="t" anchorCtr="0">
            <a:normAutofit/>
          </a:bodyPr>
          <a:lstStyle/>
          <a:p>
            <a:pPr marL="0" indent="-365750" defTabSz="1463004">
              <a:buFont typeface="Arial" panose="020B0604020202020204" pitchFamily="34" charset="0"/>
              <a:buChar char="•"/>
            </a:pPr>
            <a:r>
              <a:rPr lang="en-US" sz="2720" dirty="0"/>
              <a:t>Somiglianza</a:t>
            </a:r>
          </a:p>
          <a:p>
            <a:pPr marL="0" indent="-365750" defTabSz="1463004">
              <a:spcBef>
                <a:spcPts val="2560"/>
              </a:spcBef>
              <a:buFont typeface="Arial" panose="020B0604020202020204" pitchFamily="34" charset="0"/>
              <a:buChar char="•"/>
            </a:pPr>
            <a:r>
              <a:rPr lang="en-US" sz="2720" dirty="0"/>
              <a:t>Familiarità</a:t>
            </a:r>
          </a:p>
        </p:txBody>
      </p:sp>
      <p:pic>
        <p:nvPicPr>
          <p:cNvPr id="187" name="Google Shape;187;p33"/>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683031" y="768097"/>
            <a:ext cx="8631810" cy="6955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7"/>
                                        </p:tgtEl>
                                        <p:attrNameLst>
                                          <p:attrName>style.visibility</p:attrName>
                                        </p:attrNameLst>
                                      </p:cBhvr>
                                      <p:to>
                                        <p:strVal val="visible"/>
                                      </p:to>
                                    </p:set>
                                    <p:animEffect transition="in" filter="fade">
                                      <p:cBhvr>
                                        <p:cTn id="15" dur="1000"/>
                                        <p:tgtEl>
                                          <p:spTgt spid="187"/>
                                        </p:tgtEl>
                                      </p:cBhvr>
                                    </p:animEffect>
                                    <p:anim calcmode="lin" valueType="num">
                                      <p:cBhvr>
                                        <p:cTn id="16" dur="1000" fill="hold"/>
                                        <p:tgtEl>
                                          <p:spTgt spid="187"/>
                                        </p:tgtEl>
                                        <p:attrNameLst>
                                          <p:attrName>ppt_x</p:attrName>
                                        </p:attrNameLst>
                                      </p:cBhvr>
                                      <p:tavLst>
                                        <p:tav tm="0">
                                          <p:val>
                                            <p:strVal val="#ppt_x"/>
                                          </p:val>
                                        </p:tav>
                                        <p:tav tm="100000">
                                          <p:val>
                                            <p:strVal val="#ppt_x"/>
                                          </p:val>
                                        </p:tav>
                                      </p:tavLst>
                                    </p:anim>
                                    <p:anim calcmode="lin" valueType="num">
                                      <p:cBhvr>
                                        <p:cTn id="17"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A87B3-0A27-4EE9-979E-B69581E476F0}"/>
              </a:ext>
            </a:extLst>
          </p:cNvPr>
          <p:cNvSpPr>
            <a:spLocks noGrp="1"/>
          </p:cNvSpPr>
          <p:nvPr>
            <p:ph type="title"/>
          </p:nvPr>
        </p:nvSpPr>
        <p:spPr/>
        <p:txBody>
          <a:bodyPr rtlCol="0"/>
          <a:lstStyle/>
          <a:p>
            <a:pPr rtl="0"/>
            <a:r>
              <a:rPr lang="en-GB"/>
              <a:t>Agenda</a:t>
            </a:r>
          </a:p>
        </p:txBody>
      </p:sp>
      <p:pic>
        <p:nvPicPr>
          <p:cNvPr id="8" name="Picture Placeholder 7">
            <a:extLst>
              <a:ext uri="{FF2B5EF4-FFF2-40B4-BE49-F238E27FC236}">
                <a16:creationId xmlns:a16="http://schemas.microsoft.com/office/drawing/2014/main" id="{BB76F5AB-0940-46E1-85F9-6A870D7D04C9}"/>
              </a:ext>
            </a:extLst>
          </p:cNvPr>
          <p:cNvPicPr>
            <a:picLocks noGrp="1" noChangeAspect="1"/>
          </p:cNvPicPr>
          <p:nvPr>
            <p:ph type="pic" sz="quarter" idx="13"/>
          </p:nvPr>
        </p:nvPicPr>
        <p:blipFill rotWithShape="1">
          <a:blip r:embed="rId3"/>
          <a:srcRect l="22089" r="22089"/>
          <a:stretch/>
        </p:blipFill>
        <p:spPr/>
      </p:pic>
      <p:sp>
        <p:nvSpPr>
          <p:cNvPr id="6" name="Text Placeholder 5">
            <a:extLst>
              <a:ext uri="{FF2B5EF4-FFF2-40B4-BE49-F238E27FC236}">
                <a16:creationId xmlns:a16="http://schemas.microsoft.com/office/drawing/2014/main" id="{F3C89A40-EEAA-43AB-9A3A-B2CFDE450F1B}"/>
              </a:ext>
            </a:extLst>
          </p:cNvPr>
          <p:cNvSpPr>
            <a:spLocks noGrp="1"/>
          </p:cNvSpPr>
          <p:nvPr>
            <p:ph type="body" sz="quarter" idx="15"/>
          </p:nvPr>
        </p:nvSpPr>
        <p:spPr/>
        <p:txBody>
          <a:bodyPr rtlCol="0"/>
          <a:lstStyle/>
          <a:p>
            <a:pPr rtl="0"/>
            <a:r>
              <a:rPr lang="en-GB" dirty="0"/>
              <a:t>OSINT</a:t>
            </a:r>
          </a:p>
          <a:p>
            <a:pPr rtl="0"/>
            <a:r>
              <a:rPr lang="en-GB" dirty="0"/>
              <a:t>Modelli oscuri</a:t>
            </a:r>
          </a:p>
          <a:p>
            <a:pPr rtl="0"/>
            <a:r>
              <a:rPr lang="en-GB" dirty="0" err="1"/>
              <a:t>Cognizione</a:t>
            </a:r>
            <a:endParaRPr lang="en-GB" dirty="0"/>
          </a:p>
          <a:p>
            <a:pPr rtl="0"/>
            <a:r>
              <a:rPr lang="en-GB" dirty="0"/>
              <a:t>Aspetti teorici</a:t>
            </a:r>
          </a:p>
          <a:p>
            <a:pPr rtl="0"/>
            <a:r>
              <a:rPr lang="en-GB" dirty="0"/>
              <a:t>Ricerca</a:t>
            </a:r>
          </a:p>
          <a:p>
            <a:pPr rtl="0"/>
            <a:r>
              <a:rPr lang="en-GB" dirty="0"/>
              <a:t>Caso di studio!</a:t>
            </a:r>
          </a:p>
        </p:txBody>
      </p:sp>
      <p:sp>
        <p:nvSpPr>
          <p:cNvPr id="7" name="Slide Number Placeholder 6">
            <a:extLst>
              <a:ext uri="{FF2B5EF4-FFF2-40B4-BE49-F238E27FC236}">
                <a16:creationId xmlns:a16="http://schemas.microsoft.com/office/drawing/2014/main" id="{F29F8048-1E86-48F4-B246-D2F8C54B7EB1}"/>
              </a:ext>
            </a:extLst>
          </p:cNvPr>
          <p:cNvSpPr>
            <a:spLocks noGrp="1"/>
          </p:cNvSpPr>
          <p:nvPr>
            <p:ph type="sldNum" sz="quarter" idx="12"/>
          </p:nvPr>
        </p:nvSpPr>
        <p:spPr/>
        <p:txBody>
          <a:bodyPr rtlCol="0"/>
          <a:lstStyle/>
          <a:p>
            <a:pPr rtl="0"/>
            <a:fld id="{8C2E478F-E849-4A8C-AF1F-CBCC78A7CBFA}" type="slidenum">
              <a:rPr lang="en-GB" smtClean="0"/>
              <a:t>3</a:t>
            </a:fld>
            <a:endParaRPr lang="en-GB"/>
          </a:p>
        </p:txBody>
      </p:sp>
    </p:spTree>
    <p:extLst>
      <p:ext uri="{BB962C8B-B14F-4D97-AF65-F5344CB8AC3E}">
        <p14:creationId xmlns:p14="http://schemas.microsoft.com/office/powerpoint/2010/main" val="1426091063"/>
      </p:ext>
    </p:extLst>
  </p:cSld>
  <p:clrMapOvr>
    <a:masterClrMapping/>
  </p:clrMapOvr>
</p:sld>
</file>

<file path=ppt/slides/slide30.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1"/>
          <p:cNvSpPr txBox="1">
            <a:spLocks noGrp="1"/>
          </p:cNvSpPr>
          <p:nvPr>
            <p:ph type="body" idx="1"/>
          </p:nvPr>
        </p:nvSpPr>
        <p:spPr>
          <a:xfrm>
            <a:off x="619026" y="768109"/>
            <a:ext cx="3922685" cy="4066560"/>
          </a:xfrm>
          <a:prstGeom prst="rect">
            <a:avLst/>
          </a:prstGeom>
        </p:spPr>
        <p:txBody>
          <a:bodyPr spcFirstLastPara="1" vert="horz" wrap="square" lIns="146280" tIns="146280" rIns="146280" bIns="146280" rtlCol="0" anchor="t" anchorCtr="0">
            <a:normAutofit/>
          </a:bodyPr>
          <a:lstStyle/>
          <a:p>
            <a:pPr marL="0" indent="0">
              <a:spcAft>
                <a:spcPts val="1920"/>
              </a:spcAft>
              <a:buNone/>
            </a:pPr>
            <a:r>
              <a:rPr lang="en-GB" dirty="0"/>
              <a:t>L'attacco ransomware WannaCry del 2017 ha colpito 230.000 computer in 150 paesi che utilizzavano un sistema operativo obsoleto.</a:t>
            </a:r>
            <a:endParaRPr dirty="0"/>
          </a:p>
        </p:txBody>
      </p:sp>
      <p:pic>
        <p:nvPicPr>
          <p:cNvPr id="329" name="Google Shape;329;p21"/>
          <p:cNvPicPr preferRelativeResize="0"/>
          <p:nvPr/>
        </p:nvPicPr>
        <p:blipFill>
          <a:blip r:embed="rId3">
            <a:alphaModFix/>
          </a:blip>
          <a:stretch>
            <a:fillRect/>
          </a:stretch>
        </p:blipFill>
        <p:spPr>
          <a:xfrm>
            <a:off x="5104949" y="522356"/>
            <a:ext cx="9144000" cy="6903720"/>
          </a:xfrm>
          <a:prstGeom prst="rect">
            <a:avLst/>
          </a:prstGeom>
          <a:noFill/>
          <a:ln>
            <a:noFill/>
          </a:ln>
        </p:spPr>
      </p:pic>
      <p:pic>
        <p:nvPicPr>
          <p:cNvPr id="2" name="Picture 1">
            <a:extLst>
              <a:ext uri="{FF2B5EF4-FFF2-40B4-BE49-F238E27FC236}">
                <a16:creationId xmlns:a16="http://schemas.microsoft.com/office/drawing/2014/main" id="{ABBCA01E-FCD0-AF54-23F0-E5131EE98119}"/>
              </a:ext>
            </a:extLst>
          </p:cNvPr>
          <p:cNvPicPr>
            <a:picLocks noChangeAspect="1"/>
          </p:cNvPicPr>
          <p:nvPr/>
        </p:nvPicPr>
        <p:blipFill>
          <a:blip r:embed="rId4"/>
          <a:stretch>
            <a:fillRect/>
          </a:stretch>
        </p:blipFill>
        <p:spPr>
          <a:xfrm>
            <a:off x="266630" y="3023106"/>
            <a:ext cx="4821077" cy="4152124"/>
          </a:xfrm>
          <a:prstGeom prst="rect">
            <a:avLst/>
          </a:prstGeom>
        </p:spPr>
      </p:pic>
    </p:spTree>
  </p:cSld>
  <p:clrMapOvr>
    <a:masterClrMapping/>
  </p:clrMapOvr>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EA94B-B0DF-F24D-0EFD-D4ADB81AB8A1}"/>
              </a:ext>
            </a:extLst>
          </p:cNvPr>
          <p:cNvSpPr>
            <a:spLocks noGrp="1"/>
          </p:cNvSpPr>
          <p:nvPr>
            <p:ph type="title"/>
          </p:nvPr>
        </p:nvSpPr>
        <p:spPr/>
        <p:txBody>
          <a:bodyPr/>
          <a:lstStyle/>
          <a:p>
            <a:pPr algn="l"/>
            <a:r>
              <a:rPr lang="nb-NO" dirty="0"/>
              <a:t>Spear phishing</a:t>
            </a:r>
            <a:endParaRPr lang="en-GB" dirty="0"/>
          </a:p>
        </p:txBody>
      </p:sp>
      <p:sp>
        <p:nvSpPr>
          <p:cNvPr id="3" name="Text Placeholder 2">
            <a:extLst>
              <a:ext uri="{FF2B5EF4-FFF2-40B4-BE49-F238E27FC236}">
                <a16:creationId xmlns:a16="http://schemas.microsoft.com/office/drawing/2014/main" id="{08939BF7-E700-FA20-86A1-45896FFB2A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CCDF0A-19E6-0AE3-47E0-6897AB3B69AC}"/>
              </a:ext>
            </a:extLst>
          </p:cNvPr>
          <p:cNvSpPr>
            <a:spLocks noGrp="1"/>
          </p:cNvSpPr>
          <p:nvPr>
            <p:ph type="sldNum" idx="12"/>
          </p:nvPr>
        </p:nvSpPr>
        <p:spPr/>
        <p:txBody>
          <a:bodyPr/>
          <a:lstStyle/>
          <a:p>
            <a:fld id="{00000000-1234-1234-1234-123412341234}" type="slidenum">
              <a:rPr lang="no" smtClean="0"/>
              <a:t>31</a:t>
            </a:fld>
            <a:endParaRPr lang="no"/>
          </a:p>
        </p:txBody>
      </p:sp>
      <p:pic>
        <p:nvPicPr>
          <p:cNvPr id="1026" name="Picture 2" descr="You know how to identify phishing emails – a cybersecurity researcher  explains how to trust your instincts to foil the attacks">
            <a:extLst>
              <a:ext uri="{FF2B5EF4-FFF2-40B4-BE49-F238E27FC236}">
                <a16:creationId xmlns:a16="http://schemas.microsoft.com/office/drawing/2014/main" id="{64E7ADD5-5B58-C431-8FEA-705AA093E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05" y="0"/>
            <a:ext cx="9904096" cy="8229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B6C0D0-B7EA-AF28-9A01-63E75D629E39}"/>
              </a:ext>
            </a:extLst>
          </p:cNvPr>
          <p:cNvPicPr>
            <a:picLocks noChangeAspect="1"/>
          </p:cNvPicPr>
          <p:nvPr/>
        </p:nvPicPr>
        <p:blipFill>
          <a:blip r:embed="rId4"/>
          <a:stretch>
            <a:fillRect/>
          </a:stretch>
        </p:blipFill>
        <p:spPr>
          <a:xfrm>
            <a:off x="196547" y="3378755"/>
            <a:ext cx="4821077" cy="4152124"/>
          </a:xfrm>
          <a:prstGeom prst="rect">
            <a:avLst/>
          </a:prstGeom>
        </p:spPr>
      </p:pic>
    </p:spTree>
    <p:extLst>
      <p:ext uri="{BB962C8B-B14F-4D97-AF65-F5344CB8AC3E}">
        <p14:creationId xmlns:p14="http://schemas.microsoft.com/office/powerpoint/2010/main" val="1935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3ECC70-790D-3CA0-FC89-00933138D60E}"/>
              </a:ext>
            </a:extLst>
          </p:cNvPr>
          <p:cNvPicPr>
            <a:picLocks noChangeAspect="1"/>
          </p:cNvPicPr>
          <p:nvPr/>
        </p:nvPicPr>
        <p:blipFill>
          <a:blip r:embed="rId3"/>
          <a:stretch>
            <a:fillRect/>
          </a:stretch>
        </p:blipFill>
        <p:spPr>
          <a:xfrm>
            <a:off x="2814238" y="48883"/>
            <a:ext cx="9498724" cy="8180718"/>
          </a:xfrm>
          <a:prstGeom prst="rect">
            <a:avLst/>
          </a:prstGeom>
        </p:spPr>
      </p:pic>
      <p:sp>
        <p:nvSpPr>
          <p:cNvPr id="2" name="Title 1">
            <a:extLst>
              <a:ext uri="{FF2B5EF4-FFF2-40B4-BE49-F238E27FC236}">
                <a16:creationId xmlns:a16="http://schemas.microsoft.com/office/drawing/2014/main" id="{2DE634A7-D890-7887-83B9-6529E2D4A423}"/>
              </a:ext>
            </a:extLst>
          </p:cNvPr>
          <p:cNvSpPr>
            <a:spLocks noGrp="1"/>
          </p:cNvSpPr>
          <p:nvPr>
            <p:ph type="title"/>
          </p:nvPr>
        </p:nvSpPr>
        <p:spPr/>
        <p:txBody>
          <a:bodyPr/>
          <a:lstStyle/>
          <a:p>
            <a:r>
              <a:rPr lang="nb-NO" dirty="0"/>
              <a:t>Altro</a:t>
            </a:r>
            <a:endParaRPr lang="en-GB" dirty="0"/>
          </a:p>
        </p:txBody>
      </p:sp>
      <p:sp>
        <p:nvSpPr>
          <p:cNvPr id="3" name="Text Placeholder 2">
            <a:extLst>
              <a:ext uri="{FF2B5EF4-FFF2-40B4-BE49-F238E27FC236}">
                <a16:creationId xmlns:a16="http://schemas.microsoft.com/office/drawing/2014/main" id="{5D0A7FC3-5C27-B4E5-2F9D-5270407922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6BB978-FAEA-CC16-53C8-C18EB06C4A97}"/>
              </a:ext>
            </a:extLst>
          </p:cNvPr>
          <p:cNvSpPr>
            <a:spLocks noGrp="1"/>
          </p:cNvSpPr>
          <p:nvPr>
            <p:ph type="sldNum" idx="12"/>
          </p:nvPr>
        </p:nvSpPr>
        <p:spPr/>
        <p:txBody>
          <a:bodyPr/>
          <a:lstStyle/>
          <a:p>
            <a:fld id="{00000000-1234-1234-1234-123412341234}" type="slidenum">
              <a:rPr lang="no" smtClean="0"/>
              <a:t>32</a:t>
            </a:fld>
            <a:endParaRPr lang="no"/>
          </a:p>
        </p:txBody>
      </p:sp>
      <p:pic>
        <p:nvPicPr>
          <p:cNvPr id="5122" name="Picture 2" descr="Whale phishing attack – targeting senior staff – IS News Blog">
            <a:extLst>
              <a:ext uri="{FF2B5EF4-FFF2-40B4-BE49-F238E27FC236}">
                <a16:creationId xmlns:a16="http://schemas.microsoft.com/office/drawing/2014/main" id="{F6C6EDA1-4E33-1AC5-923C-DEB68C8BD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874" y="1170201"/>
            <a:ext cx="11601450" cy="659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52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02CF-2019-2721-EFA8-61D9C1E0A32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ABF87BF-4890-327F-9B8F-AC1BE16915C5}"/>
              </a:ext>
            </a:extLst>
          </p:cNvPr>
          <p:cNvSpPr>
            <a:spLocks noGrp="1"/>
          </p:cNvSpPr>
          <p:nvPr>
            <p:ph type="body" idx="1"/>
          </p:nvPr>
        </p:nvSpPr>
        <p:spPr>
          <a:xfrm>
            <a:off x="3056664" y="4202224"/>
            <a:ext cx="9405716" cy="2733120"/>
          </a:xfrm>
        </p:spPr>
        <p:txBody>
          <a:bodyPr/>
          <a:lstStyle/>
          <a:p>
            <a:endParaRPr lang="en-GB" dirty="0"/>
          </a:p>
        </p:txBody>
      </p:sp>
      <p:sp>
        <p:nvSpPr>
          <p:cNvPr id="4" name="Slide Number Placeholder 3">
            <a:extLst>
              <a:ext uri="{FF2B5EF4-FFF2-40B4-BE49-F238E27FC236}">
                <a16:creationId xmlns:a16="http://schemas.microsoft.com/office/drawing/2014/main" id="{8E86DFBD-B254-C91F-5304-79DFF6F33980}"/>
              </a:ext>
            </a:extLst>
          </p:cNvPr>
          <p:cNvSpPr>
            <a:spLocks noGrp="1"/>
          </p:cNvSpPr>
          <p:nvPr>
            <p:ph type="sldNum" idx="12"/>
          </p:nvPr>
        </p:nvSpPr>
        <p:spPr/>
        <p:txBody>
          <a:bodyPr/>
          <a:lstStyle/>
          <a:p>
            <a:fld id="{00000000-1234-1234-1234-123412341234}" type="slidenum">
              <a:rPr lang="no" smtClean="0"/>
              <a:t>33</a:t>
            </a:fld>
            <a:endParaRPr lang="no"/>
          </a:p>
        </p:txBody>
      </p:sp>
      <p:pic>
        <p:nvPicPr>
          <p:cNvPr id="6" name="Picture 5">
            <a:extLst>
              <a:ext uri="{FF2B5EF4-FFF2-40B4-BE49-F238E27FC236}">
                <a16:creationId xmlns:a16="http://schemas.microsoft.com/office/drawing/2014/main" id="{21F9C4FE-AEBC-AC46-B9EB-D313474AC451}"/>
              </a:ext>
            </a:extLst>
          </p:cNvPr>
          <p:cNvPicPr>
            <a:picLocks noChangeAspect="1"/>
          </p:cNvPicPr>
          <p:nvPr/>
        </p:nvPicPr>
        <p:blipFill>
          <a:blip r:embed="rId3"/>
          <a:stretch>
            <a:fillRect/>
          </a:stretch>
        </p:blipFill>
        <p:spPr>
          <a:xfrm>
            <a:off x="30830" y="41919"/>
            <a:ext cx="8688012" cy="3578089"/>
          </a:xfrm>
          <a:prstGeom prst="rect">
            <a:avLst/>
          </a:prstGeom>
        </p:spPr>
      </p:pic>
      <p:pic>
        <p:nvPicPr>
          <p:cNvPr id="6146" name="Picture 2" descr="5 Worst Whaling Attacks | Whale Phishing - PhishGrid">
            <a:extLst>
              <a:ext uri="{FF2B5EF4-FFF2-40B4-BE49-F238E27FC236}">
                <a16:creationId xmlns:a16="http://schemas.microsoft.com/office/drawing/2014/main" id="{41081990-10F2-6769-0EEA-831A27D69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836" y="1818353"/>
            <a:ext cx="7428461" cy="52125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Is Whaling Phishing? Definition, Identification, and Prevention -  Spiceworks">
            <a:extLst>
              <a:ext uri="{FF2B5EF4-FFF2-40B4-BE49-F238E27FC236}">
                <a16:creationId xmlns:a16="http://schemas.microsoft.com/office/drawing/2014/main" id="{6B4B5E99-0D0D-BE2A-F8A7-E6A7543C6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3979" y="3140289"/>
            <a:ext cx="10058400" cy="495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0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498720" y="183000"/>
            <a:ext cx="13632960" cy="916320"/>
          </a:xfrm>
          <a:prstGeom prst="rect">
            <a:avLst/>
          </a:prstGeom>
        </p:spPr>
        <p:txBody>
          <a:bodyPr spcFirstLastPara="1" vert="horz" wrap="square" lIns="146280" tIns="146280" rIns="146280" bIns="146280" rtlCol="0" anchor="t" anchorCtr="0">
            <a:normAutofit fontScale="90000"/>
          </a:bodyPr>
          <a:lstStyle/>
          <a:p>
            <a:endParaRPr/>
          </a:p>
        </p:txBody>
      </p:sp>
      <p:sp>
        <p:nvSpPr>
          <p:cNvPr id="399" name="Google Shape;399;p32"/>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dirty="0"/>
          </a:p>
        </p:txBody>
      </p:sp>
      <p:pic>
        <p:nvPicPr>
          <p:cNvPr id="400" name="Google Shape;400;p32"/>
          <p:cNvPicPr preferRelativeResize="0"/>
          <p:nvPr/>
        </p:nvPicPr>
        <p:blipFill>
          <a:blip r:embed="rId3">
            <a:alphaModFix/>
          </a:blip>
          <a:stretch>
            <a:fillRect/>
          </a:stretch>
        </p:blipFill>
        <p:spPr>
          <a:xfrm>
            <a:off x="174478" y="129582"/>
            <a:ext cx="7273680" cy="4932760"/>
          </a:xfrm>
          <a:prstGeom prst="rect">
            <a:avLst/>
          </a:prstGeom>
          <a:noFill/>
          <a:ln>
            <a:noFill/>
          </a:ln>
        </p:spPr>
      </p:pic>
      <p:pic>
        <p:nvPicPr>
          <p:cNvPr id="5" name="Google Shape;421;p35">
            <a:extLst>
              <a:ext uri="{FF2B5EF4-FFF2-40B4-BE49-F238E27FC236}">
                <a16:creationId xmlns:a16="http://schemas.microsoft.com/office/drawing/2014/main" id="{35D33C0C-FAA4-41F8-9F9E-8C36F6811D26}"/>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6240" y="183000"/>
            <a:ext cx="5825880" cy="4219058"/>
          </a:xfrm>
          <a:prstGeom prst="rect">
            <a:avLst/>
          </a:prstGeom>
          <a:noFill/>
          <a:ln>
            <a:noFill/>
          </a:ln>
        </p:spPr>
      </p:pic>
      <p:pic>
        <p:nvPicPr>
          <p:cNvPr id="6" name="Google Shape;392;p31">
            <a:extLst>
              <a:ext uri="{FF2B5EF4-FFF2-40B4-BE49-F238E27FC236}">
                <a16:creationId xmlns:a16="http://schemas.microsoft.com/office/drawing/2014/main" id="{4576EC33-89BC-429F-828D-70745D86CE54}"/>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11318" y="4471138"/>
            <a:ext cx="7343045" cy="3628880"/>
          </a:xfrm>
          <a:prstGeom prst="rect">
            <a:avLst/>
          </a:prstGeom>
          <a:noFill/>
          <a:ln>
            <a:noFill/>
          </a:ln>
        </p:spPr>
      </p:pic>
    </p:spTree>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498720" y="712040"/>
            <a:ext cx="13632960" cy="568800"/>
          </a:xfrm>
          <a:prstGeom prst="rect">
            <a:avLst/>
          </a:prstGeom>
        </p:spPr>
        <p:txBody>
          <a:bodyPr spcFirstLastPara="1" vert="horz" wrap="square" lIns="146280" tIns="146280" rIns="146280" bIns="146280" rtlCol="0" anchor="t" anchorCtr="0">
            <a:noAutofit/>
          </a:bodyPr>
          <a:lstStyle/>
          <a:p>
            <a:r>
              <a:rPr lang="en-GB" sz="2880" i="1" dirty="0">
                <a:solidFill>
                  <a:schemeClr val="dk2"/>
                </a:solidFill>
              </a:rPr>
              <a:t>(molto) piccoli esempi</a:t>
            </a:r>
            <a:endParaRPr dirty="0"/>
          </a:p>
        </p:txBody>
      </p:sp>
      <p:pic>
        <p:nvPicPr>
          <p:cNvPr id="2" name="Google Shape;599;p94">
            <a:extLst>
              <a:ext uri="{FF2B5EF4-FFF2-40B4-BE49-F238E27FC236}">
                <a16:creationId xmlns:a16="http://schemas.microsoft.com/office/drawing/2014/main" id="{2E633413-BB60-6B67-AB8F-478E13E32B78}"/>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0" y="5603966"/>
            <a:ext cx="8454199" cy="2392297"/>
          </a:xfrm>
          <a:prstGeom prst="rect">
            <a:avLst/>
          </a:prstGeom>
          <a:noFill/>
          <a:ln>
            <a:noFill/>
          </a:ln>
        </p:spPr>
      </p:pic>
      <p:pic>
        <p:nvPicPr>
          <p:cNvPr id="3" name="Google Shape;607;p95">
            <a:extLst>
              <a:ext uri="{FF2B5EF4-FFF2-40B4-BE49-F238E27FC236}">
                <a16:creationId xmlns:a16="http://schemas.microsoft.com/office/drawing/2014/main" id="{4407FCC4-29C1-67C6-84BB-44B1D2E4BE07}"/>
              </a:ext>
            </a:extLst>
          </p:cNvPr>
          <p:cNvPicPr preferRelativeResize="0"/>
          <p:nvPr/>
        </p:nvPicPr>
        <p:blipFill>
          <a:blip r:embed="rId6">
            <a:alphaModFix/>
          </a:blip>
          <a:stretch>
            <a:fillRect/>
          </a:stretch>
        </p:blipFill>
        <p:spPr>
          <a:xfrm>
            <a:off x="8301447" y="5590562"/>
            <a:ext cx="6087292" cy="2474280"/>
          </a:xfrm>
          <a:prstGeom prst="rect">
            <a:avLst/>
          </a:prstGeom>
          <a:noFill/>
          <a:ln>
            <a:noFill/>
          </a:ln>
        </p:spPr>
      </p:pic>
      <p:pic>
        <p:nvPicPr>
          <p:cNvPr id="5" name="This is how hackers hack you using simple social engineering">
            <a:hlinkClick r:id="" action="ppaction://media"/>
            <a:extLst>
              <a:ext uri="{FF2B5EF4-FFF2-40B4-BE49-F238E27FC236}">
                <a16:creationId xmlns:a16="http://schemas.microsoft.com/office/drawing/2014/main" id="{ED8D275A-E4A1-ECCE-6704-9D5F6D9AD0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22990" y="164758"/>
            <a:ext cx="9486900" cy="5336381"/>
          </a:xfrm>
          <a:prstGeom prst="rect">
            <a:avLst/>
          </a:prstGeom>
        </p:spPr>
      </p:pic>
      <p:sp>
        <p:nvSpPr>
          <p:cNvPr id="6" name="Oval 5">
            <a:extLst>
              <a:ext uri="{FF2B5EF4-FFF2-40B4-BE49-F238E27FC236}">
                <a16:creationId xmlns:a16="http://schemas.microsoft.com/office/drawing/2014/main" id="{5933FABA-9C6A-4989-FDF2-0A440065E765}"/>
              </a:ext>
            </a:extLst>
          </p:cNvPr>
          <p:cNvSpPr/>
          <p:nvPr/>
        </p:nvSpPr>
        <p:spPr>
          <a:xfrm>
            <a:off x="-88906" y="5231160"/>
            <a:ext cx="2478678"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8" name="Oval 7">
            <a:extLst>
              <a:ext uri="{FF2B5EF4-FFF2-40B4-BE49-F238E27FC236}">
                <a16:creationId xmlns:a16="http://schemas.microsoft.com/office/drawing/2014/main" id="{7E2F361F-9705-321D-8042-DD208AC9F60B}"/>
              </a:ext>
            </a:extLst>
          </p:cNvPr>
          <p:cNvSpPr/>
          <p:nvPr/>
        </p:nvSpPr>
        <p:spPr>
          <a:xfrm>
            <a:off x="12017828" y="5633362"/>
            <a:ext cx="2188031" cy="76365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7" name="Picture 6">
            <a:extLst>
              <a:ext uri="{FF2B5EF4-FFF2-40B4-BE49-F238E27FC236}">
                <a16:creationId xmlns:a16="http://schemas.microsoft.com/office/drawing/2014/main" id="{13F67507-79BA-C2E1-CDF1-053237196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28727" y="617736"/>
            <a:ext cx="4501674" cy="4430424"/>
          </a:xfrm>
          <a:prstGeom prst="rect">
            <a:avLst/>
          </a:prstGeom>
        </p:spPr>
      </p:pic>
      <p:sp>
        <p:nvSpPr>
          <p:cNvPr id="9" name="Oval 8">
            <a:extLst>
              <a:ext uri="{FF2B5EF4-FFF2-40B4-BE49-F238E27FC236}">
                <a16:creationId xmlns:a16="http://schemas.microsoft.com/office/drawing/2014/main" id="{B20BD543-8D4C-D5FB-60CB-7A3BD505AA8D}"/>
              </a:ext>
            </a:extLst>
          </p:cNvPr>
          <p:cNvSpPr/>
          <p:nvPr/>
        </p:nvSpPr>
        <p:spPr>
          <a:xfrm>
            <a:off x="9927772" y="559122"/>
            <a:ext cx="4782638" cy="983928"/>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
        <p:nvSpPr>
          <p:cNvPr id="10" name="Oval 9">
            <a:extLst>
              <a:ext uri="{FF2B5EF4-FFF2-40B4-BE49-F238E27FC236}">
                <a16:creationId xmlns:a16="http://schemas.microsoft.com/office/drawing/2014/main" id="{B3F9BCAE-6A85-702A-9DC8-EFF0AC16741F}"/>
              </a:ext>
            </a:extLst>
          </p:cNvPr>
          <p:cNvSpPr/>
          <p:nvPr/>
        </p:nvSpPr>
        <p:spPr>
          <a:xfrm>
            <a:off x="9927772" y="4197394"/>
            <a:ext cx="4501674" cy="1165860"/>
          </a:xfrm>
          <a:prstGeom prst="ellipse">
            <a:avLst/>
          </a:prstGeom>
          <a:noFill/>
          <a:ln w="38100">
            <a:solidFill>
              <a:srgbClr val="F64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spTree>
    <p:extLst>
      <p:ext uri="{BB962C8B-B14F-4D97-AF65-F5344CB8AC3E}">
        <p14:creationId xmlns:p14="http://schemas.microsoft.com/office/powerpoint/2010/main" val="11940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9791" fill="hold"/>
                                        <p:tgtEl>
                                          <p:spTgt spid="5"/>
                                        </p:tgtEl>
                                      </p:cBhvr>
                                    </p:cmd>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P spid="9" grpId="0" animBg="1"/>
      <p:bldP spid="10" grpId="0" animBg="1"/>
    </p:bldLst>
  </p:timing>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A3B42-DEDF-1C43-FC96-BA70F33B2A37}"/>
              </a:ext>
            </a:extLst>
          </p:cNvPr>
          <p:cNvSpPr>
            <a:spLocks noGrp="1"/>
          </p:cNvSpPr>
          <p:nvPr>
            <p:ph type="title"/>
          </p:nvPr>
        </p:nvSpPr>
        <p:spPr/>
        <p:txBody>
          <a:bodyPr>
            <a:normAutofit/>
          </a:bodyPr>
          <a:lstStyle/>
          <a:p>
            <a:r>
              <a:rPr lang="nb-NO" dirty="0"/>
              <a:t>Scala di phishing del NIST</a:t>
            </a:r>
            <a:endParaRPr lang="en-GB" dirty="0"/>
          </a:p>
        </p:txBody>
      </p:sp>
      <p:sp>
        <p:nvSpPr>
          <p:cNvPr id="3" name="Text Placeholder 2">
            <a:extLst>
              <a:ext uri="{FF2B5EF4-FFF2-40B4-BE49-F238E27FC236}">
                <a16:creationId xmlns:a16="http://schemas.microsoft.com/office/drawing/2014/main" id="{C811EC1B-1C51-9C35-D922-013862EED99F}"/>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D2170BF-0238-952D-9995-D5AE9AA19669}"/>
              </a:ext>
            </a:extLst>
          </p:cNvPr>
          <p:cNvPicPr>
            <a:picLocks noChangeAspect="1"/>
          </p:cNvPicPr>
          <p:nvPr/>
        </p:nvPicPr>
        <p:blipFill>
          <a:blip r:embed="rId2"/>
          <a:stretch>
            <a:fillRect/>
          </a:stretch>
        </p:blipFill>
        <p:spPr>
          <a:xfrm>
            <a:off x="969345" y="1843960"/>
            <a:ext cx="10242709" cy="2606404"/>
          </a:xfrm>
          <a:prstGeom prst="rect">
            <a:avLst/>
          </a:prstGeom>
        </p:spPr>
      </p:pic>
      <p:pic>
        <p:nvPicPr>
          <p:cNvPr id="7" name="Picture 6">
            <a:extLst>
              <a:ext uri="{FF2B5EF4-FFF2-40B4-BE49-F238E27FC236}">
                <a16:creationId xmlns:a16="http://schemas.microsoft.com/office/drawing/2014/main" id="{81F8A03C-ED73-8408-4D18-B4C403228C57}"/>
              </a:ext>
            </a:extLst>
          </p:cNvPr>
          <p:cNvPicPr>
            <a:picLocks noChangeAspect="1"/>
          </p:cNvPicPr>
          <p:nvPr/>
        </p:nvPicPr>
        <p:blipFill>
          <a:blip r:embed="rId3"/>
          <a:stretch>
            <a:fillRect/>
          </a:stretch>
        </p:blipFill>
        <p:spPr>
          <a:xfrm>
            <a:off x="1216444" y="4647189"/>
            <a:ext cx="12197513" cy="2183435"/>
          </a:xfrm>
          <a:prstGeom prst="rect">
            <a:avLst/>
          </a:prstGeom>
        </p:spPr>
      </p:pic>
    </p:spTree>
    <p:extLst>
      <p:ext uri="{BB962C8B-B14F-4D97-AF65-F5344CB8AC3E}">
        <p14:creationId xmlns:p14="http://schemas.microsoft.com/office/powerpoint/2010/main" val="4005175098"/>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E5A55-EEEB-A14C-AFF8-E5ECED36D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BE8197-C3A9-AA3E-7CD2-176740D2BAD8}"/>
              </a:ext>
            </a:extLst>
          </p:cNvPr>
          <p:cNvSpPr>
            <a:spLocks noGrp="1"/>
          </p:cNvSpPr>
          <p:nvPr>
            <p:ph type="title"/>
          </p:nvPr>
        </p:nvSpPr>
        <p:spPr/>
        <p:txBody>
          <a:bodyPr>
            <a:normAutofit/>
          </a:bodyPr>
          <a:lstStyle/>
          <a:p>
            <a:r>
              <a:rPr lang="nb-NO" dirty="0"/>
              <a:t>Scala di phishing del NIST</a:t>
            </a:r>
            <a:endParaRPr lang="en-GB" dirty="0"/>
          </a:p>
        </p:txBody>
      </p:sp>
      <p:sp>
        <p:nvSpPr>
          <p:cNvPr id="3" name="Text Placeholder 2">
            <a:extLst>
              <a:ext uri="{FF2B5EF4-FFF2-40B4-BE49-F238E27FC236}">
                <a16:creationId xmlns:a16="http://schemas.microsoft.com/office/drawing/2014/main" id="{C3E84CE0-7EE8-F4C8-67E0-5153645D38F1}"/>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6CAEC20B-6952-06C1-0B11-BFEA59350B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9938" y="0"/>
            <a:ext cx="7670525" cy="8229600"/>
          </a:xfrm>
          <a:prstGeom prst="rect">
            <a:avLst/>
          </a:prstGeom>
        </p:spPr>
      </p:pic>
    </p:spTree>
    <p:extLst>
      <p:ext uri="{BB962C8B-B14F-4D97-AF65-F5344CB8AC3E}">
        <p14:creationId xmlns:p14="http://schemas.microsoft.com/office/powerpoint/2010/main" val="898026330"/>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86AE7-9735-AFFF-A924-99AD97E68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95D14-20AF-8102-7663-E0358618F9F4}"/>
              </a:ext>
            </a:extLst>
          </p:cNvPr>
          <p:cNvSpPr>
            <a:spLocks noGrp="1"/>
          </p:cNvSpPr>
          <p:nvPr>
            <p:ph type="title"/>
          </p:nvPr>
        </p:nvSpPr>
        <p:spPr/>
        <p:txBody>
          <a:bodyPr>
            <a:normAutofit/>
          </a:bodyPr>
          <a:lstStyle/>
          <a:p>
            <a:r>
              <a:rPr lang="nb-NO" dirty="0"/>
              <a:t>Scala di phishing del NIST</a:t>
            </a:r>
            <a:endParaRPr lang="en-GB" dirty="0"/>
          </a:p>
        </p:txBody>
      </p:sp>
      <p:sp>
        <p:nvSpPr>
          <p:cNvPr id="3" name="Text Placeholder 2">
            <a:extLst>
              <a:ext uri="{FF2B5EF4-FFF2-40B4-BE49-F238E27FC236}">
                <a16:creationId xmlns:a16="http://schemas.microsoft.com/office/drawing/2014/main" id="{63794DCB-24DA-1EB4-1473-70ADCD6ABFEB}"/>
              </a:ext>
            </a:extLst>
          </p:cNvPr>
          <p:cNvSpPr>
            <a:spLocks noGrp="1"/>
          </p:cNvSpPr>
          <p:nvPr>
            <p:ph type="body" idx="1"/>
          </p:nvPr>
        </p:nvSpPr>
        <p:spPr/>
        <p:txBody>
          <a:bodyPr/>
          <a:lstStyle/>
          <a:p>
            <a:endParaRPr lang="en-GB" dirty="0"/>
          </a:p>
        </p:txBody>
      </p:sp>
      <p:pic>
        <p:nvPicPr>
          <p:cNvPr id="8" name="Picture 7">
            <a:extLst>
              <a:ext uri="{FF2B5EF4-FFF2-40B4-BE49-F238E27FC236}">
                <a16:creationId xmlns:a16="http://schemas.microsoft.com/office/drawing/2014/main" id="{F32B7D37-4233-D57C-ECF3-74463F53580B}"/>
              </a:ext>
            </a:extLst>
          </p:cNvPr>
          <p:cNvPicPr>
            <a:picLocks noChangeAspect="1"/>
          </p:cNvPicPr>
          <p:nvPr/>
        </p:nvPicPr>
        <p:blipFill>
          <a:blip r:embed="rId2"/>
          <a:stretch>
            <a:fillRect/>
          </a:stretch>
        </p:blipFill>
        <p:spPr>
          <a:xfrm>
            <a:off x="1" y="0"/>
            <a:ext cx="9693992" cy="5887272"/>
          </a:xfrm>
          <a:prstGeom prst="rect">
            <a:avLst/>
          </a:prstGeom>
        </p:spPr>
      </p:pic>
      <p:pic>
        <p:nvPicPr>
          <p:cNvPr id="10" name="Picture 9">
            <a:extLst>
              <a:ext uri="{FF2B5EF4-FFF2-40B4-BE49-F238E27FC236}">
                <a16:creationId xmlns:a16="http://schemas.microsoft.com/office/drawing/2014/main" id="{E1E1DB5D-D959-846D-F6D7-AC5B8DD145FA}"/>
              </a:ext>
            </a:extLst>
          </p:cNvPr>
          <p:cNvPicPr>
            <a:picLocks noChangeAspect="1"/>
          </p:cNvPicPr>
          <p:nvPr/>
        </p:nvPicPr>
        <p:blipFill>
          <a:blip r:embed="rId3"/>
          <a:stretch>
            <a:fillRect/>
          </a:stretch>
        </p:blipFill>
        <p:spPr>
          <a:xfrm>
            <a:off x="5370808" y="1004832"/>
            <a:ext cx="9259592" cy="7224768"/>
          </a:xfrm>
          <a:prstGeom prst="rect">
            <a:avLst/>
          </a:prstGeom>
        </p:spPr>
      </p:pic>
      <p:pic>
        <p:nvPicPr>
          <p:cNvPr id="12" name="Picture 11">
            <a:extLst>
              <a:ext uri="{FF2B5EF4-FFF2-40B4-BE49-F238E27FC236}">
                <a16:creationId xmlns:a16="http://schemas.microsoft.com/office/drawing/2014/main" id="{685899B9-65F5-04A7-D966-C2286183631D}"/>
              </a:ext>
            </a:extLst>
          </p:cNvPr>
          <p:cNvPicPr>
            <a:picLocks noChangeAspect="1"/>
          </p:cNvPicPr>
          <p:nvPr/>
        </p:nvPicPr>
        <p:blipFill>
          <a:blip r:embed="rId4"/>
          <a:stretch>
            <a:fillRect/>
          </a:stretch>
        </p:blipFill>
        <p:spPr>
          <a:xfrm>
            <a:off x="239043" y="5887273"/>
            <a:ext cx="4892723" cy="2309183"/>
          </a:xfrm>
          <a:prstGeom prst="rect">
            <a:avLst/>
          </a:prstGeom>
        </p:spPr>
      </p:pic>
    </p:spTree>
    <p:extLst>
      <p:ext uri="{BB962C8B-B14F-4D97-AF65-F5344CB8AC3E}">
        <p14:creationId xmlns:p14="http://schemas.microsoft.com/office/powerpoint/2010/main" val="2073636186"/>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5DCFB-AD84-A580-B6EB-989A6D7AC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8B10E-5AD2-4C6B-5D88-EFCF61BF8B97}"/>
              </a:ext>
            </a:extLst>
          </p:cNvPr>
          <p:cNvSpPr>
            <a:spLocks noGrp="1"/>
          </p:cNvSpPr>
          <p:nvPr>
            <p:ph type="title"/>
          </p:nvPr>
        </p:nvSpPr>
        <p:spPr/>
        <p:txBody>
          <a:bodyPr>
            <a:normAutofit/>
          </a:bodyPr>
          <a:lstStyle/>
          <a:p>
            <a:r>
              <a:rPr lang="nb-NO" dirty="0"/>
              <a:t>Scala di phishing del NIST</a:t>
            </a:r>
            <a:endParaRPr lang="en-GB" dirty="0"/>
          </a:p>
        </p:txBody>
      </p:sp>
      <p:sp>
        <p:nvSpPr>
          <p:cNvPr id="3" name="Text Placeholder 2">
            <a:extLst>
              <a:ext uri="{FF2B5EF4-FFF2-40B4-BE49-F238E27FC236}">
                <a16:creationId xmlns:a16="http://schemas.microsoft.com/office/drawing/2014/main" id="{FD0DD4DA-54A1-0926-7A39-79EAFEFD753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D8128D7-F8E1-A520-EA30-B189964BBA2A}"/>
              </a:ext>
            </a:extLst>
          </p:cNvPr>
          <p:cNvPicPr>
            <a:picLocks noChangeAspect="1"/>
          </p:cNvPicPr>
          <p:nvPr/>
        </p:nvPicPr>
        <p:blipFill>
          <a:blip r:embed="rId2"/>
          <a:stretch>
            <a:fillRect/>
          </a:stretch>
        </p:blipFill>
        <p:spPr>
          <a:xfrm>
            <a:off x="207924" y="1497626"/>
            <a:ext cx="7853506" cy="2880762"/>
          </a:xfrm>
          <a:prstGeom prst="rect">
            <a:avLst/>
          </a:prstGeom>
        </p:spPr>
      </p:pic>
      <p:pic>
        <p:nvPicPr>
          <p:cNvPr id="7" name="Picture 6">
            <a:extLst>
              <a:ext uri="{FF2B5EF4-FFF2-40B4-BE49-F238E27FC236}">
                <a16:creationId xmlns:a16="http://schemas.microsoft.com/office/drawing/2014/main" id="{B3F2DCCB-A467-24B5-9A13-E00D5EBCD1A9}"/>
              </a:ext>
            </a:extLst>
          </p:cNvPr>
          <p:cNvPicPr>
            <a:picLocks noChangeAspect="1"/>
          </p:cNvPicPr>
          <p:nvPr/>
        </p:nvPicPr>
        <p:blipFill>
          <a:blip r:embed="rId3"/>
          <a:stretch>
            <a:fillRect/>
          </a:stretch>
        </p:blipFill>
        <p:spPr>
          <a:xfrm>
            <a:off x="4134677" y="56584"/>
            <a:ext cx="10425614" cy="8116433"/>
          </a:xfrm>
          <a:prstGeom prst="rect">
            <a:avLst/>
          </a:prstGeom>
        </p:spPr>
      </p:pic>
      <p:pic>
        <p:nvPicPr>
          <p:cNvPr id="11" name="Picture 10">
            <a:extLst>
              <a:ext uri="{FF2B5EF4-FFF2-40B4-BE49-F238E27FC236}">
                <a16:creationId xmlns:a16="http://schemas.microsoft.com/office/drawing/2014/main" id="{90C729DB-BD20-A567-BDEA-68F0A829F2F2}"/>
              </a:ext>
            </a:extLst>
          </p:cNvPr>
          <p:cNvPicPr>
            <a:picLocks noChangeAspect="1"/>
          </p:cNvPicPr>
          <p:nvPr/>
        </p:nvPicPr>
        <p:blipFill>
          <a:blip r:embed="rId4"/>
          <a:stretch>
            <a:fillRect/>
          </a:stretch>
        </p:blipFill>
        <p:spPr>
          <a:xfrm>
            <a:off x="378485" y="6092466"/>
            <a:ext cx="6367398" cy="2080550"/>
          </a:xfrm>
          <a:prstGeom prst="rect">
            <a:avLst/>
          </a:prstGeom>
        </p:spPr>
      </p:pic>
    </p:spTree>
    <p:extLst>
      <p:ext uri="{BB962C8B-B14F-4D97-AF65-F5344CB8AC3E}">
        <p14:creationId xmlns:p14="http://schemas.microsoft.com/office/powerpoint/2010/main" val="1162815328"/>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16F-5877-0CE1-5826-80733952CB6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06D5D617-C4ED-5CB9-1A53-CF66B336699C}"/>
              </a:ext>
            </a:extLst>
          </p:cNvPr>
          <p:cNvSpPr>
            <a:spLocks noGrp="1"/>
          </p:cNvSpPr>
          <p:nvPr>
            <p:ph idx="1"/>
          </p:nvPr>
        </p:nvSpPr>
        <p:spPr>
          <a:xfrm>
            <a:off x="502921" y="3778517"/>
            <a:ext cx="6983730" cy="1203960"/>
          </a:xfrm>
        </p:spPr>
        <p:txBody>
          <a:bodyPr>
            <a:normAutofit/>
          </a:bodyPr>
          <a:lstStyle/>
          <a:p>
            <a:pPr marL="0" indent="0" algn="ctr">
              <a:buNone/>
            </a:pPr>
            <a:r>
              <a:rPr lang="en-GB" i="1" dirty="0"/>
              <a:t>Livelli </a:t>
            </a:r>
            <a:r>
              <a:rPr lang="nb-NO" i="1" dirty="0"/>
              <a:t>individuale, </a:t>
            </a:r>
            <a:r>
              <a:rPr lang="en-GB" i="1" dirty="0"/>
              <a:t>sociale e organizzativo</a:t>
            </a:r>
            <a:endParaRPr lang="nb-NO" i="1" dirty="0"/>
          </a:p>
        </p:txBody>
      </p:sp>
      <p:pic>
        <p:nvPicPr>
          <p:cNvPr id="4" name="Picture 1" descr="page8image31863184">
            <a:extLst>
              <a:ext uri="{FF2B5EF4-FFF2-40B4-BE49-F238E27FC236}">
                <a16:creationId xmlns:a16="http://schemas.microsoft.com/office/drawing/2014/main" id="{A15655CB-E235-DC24-BCC1-D66CE5B1B4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05717" y="1658594"/>
            <a:ext cx="5465934" cy="54438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3A6B2D-79D3-CFD4-EFCF-0F9309BDECF4}"/>
              </a:ext>
            </a:extLst>
          </p:cNvPr>
          <p:cNvSpPr/>
          <p:nvPr/>
        </p:nvSpPr>
        <p:spPr>
          <a:xfrm>
            <a:off x="8481059" y="7102399"/>
            <a:ext cx="5703570" cy="535531"/>
          </a:xfrm>
          <a:prstGeom prst="rect">
            <a:avLst/>
          </a:prstGeom>
        </p:spPr>
        <p:txBody>
          <a:bodyPr wrap="square">
            <a:spAutoFit/>
          </a:bodyPr>
          <a:lstStyle/>
          <a:p>
            <a:pPr marL="548627" indent="-548627" defTabSz="1097252">
              <a:spcAft>
                <a:spcPts val="600"/>
              </a:spcAft>
              <a:tabLst>
                <a:tab pos="3223181" algn="l"/>
              </a:tabLst>
              <a:defRPr/>
            </a:pPr>
            <a:r>
              <a:rPr lang="en-GB" sz="144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Joinson</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 &amp; van Steen, T. (2018). Aspetti umani della sicurezza informatica: cambiamento comportamentale o culturale? </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Cyber Security, 1(4)</a:t>
            </a:r>
            <a:r>
              <a:rPr lang="en-GB" sz="144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351-360</a:t>
            </a:r>
            <a:r>
              <a:rPr lang="en-GB" sz="144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440" dirty="0">
              <a:solidFill>
                <a:prstClr val="black"/>
              </a:solidFill>
              <a:latin typeface="Verdana" panose="020B0604030504040204" pitchFamily="34" charset="0"/>
              <a:ea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47E1DD7-F643-F864-9051-AB3BE934D333}"/>
              </a:ext>
            </a:extLst>
          </p:cNvPr>
          <p:cNvSpPr/>
          <p:nvPr/>
        </p:nvSpPr>
        <p:spPr>
          <a:xfrm>
            <a:off x="8988814" y="2531906"/>
            <a:ext cx="5099738" cy="45704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166142088"/>
      </p:ext>
    </p:extLst>
  </p:cSld>
  <p:clrMapOvr>
    <a:masterClrMapping/>
  </p:clrMapOvr>
  <mc:AlternateContent xmlns:mc="http://schemas.openxmlformats.org/markup-compatibility/2006" xmlns:p14="http://schemas.microsoft.com/office/powerpoint/2010/main">
    <mc:Choice Requires="p14">
      <p:transition spd="slow" p14:dur="2000" advTm="14925"/>
    </mc:Choice>
    <mc:Fallback>
      <p:transition spd="slow" advTm="1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3BA8-7941-EFF1-3117-2A87C414E0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1F3D3-78AD-CB29-D574-761D317A2348}"/>
              </a:ext>
            </a:extLst>
          </p:cNvPr>
          <p:cNvSpPr>
            <a:spLocks noGrp="1"/>
          </p:cNvSpPr>
          <p:nvPr>
            <p:ph type="title"/>
          </p:nvPr>
        </p:nvSpPr>
        <p:spPr/>
        <p:txBody>
          <a:bodyPr>
            <a:normAutofit/>
          </a:bodyPr>
          <a:lstStyle/>
          <a:p>
            <a:r>
              <a:rPr lang="nb-NO" dirty="0"/>
              <a:t>Scala di phishing del NIST</a:t>
            </a:r>
            <a:endParaRPr lang="en-GB" dirty="0"/>
          </a:p>
        </p:txBody>
      </p:sp>
      <p:sp>
        <p:nvSpPr>
          <p:cNvPr id="3" name="Text Placeholder 2">
            <a:extLst>
              <a:ext uri="{FF2B5EF4-FFF2-40B4-BE49-F238E27FC236}">
                <a16:creationId xmlns:a16="http://schemas.microsoft.com/office/drawing/2014/main" id="{04C327E4-1471-0EC8-9FA1-C7B13BEBB44C}"/>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59E0A30C-1A1B-1E76-606C-AF31805E85B9}"/>
              </a:ext>
            </a:extLst>
          </p:cNvPr>
          <p:cNvPicPr>
            <a:picLocks noChangeAspect="1"/>
          </p:cNvPicPr>
          <p:nvPr/>
        </p:nvPicPr>
        <p:blipFill>
          <a:blip r:embed="rId2"/>
          <a:stretch>
            <a:fillRect/>
          </a:stretch>
        </p:blipFill>
        <p:spPr>
          <a:xfrm>
            <a:off x="2637416" y="1519255"/>
            <a:ext cx="9705425" cy="6710346"/>
          </a:xfrm>
          <a:prstGeom prst="rect">
            <a:avLst/>
          </a:prstGeom>
        </p:spPr>
      </p:pic>
    </p:spTree>
    <p:extLst>
      <p:ext uri="{BB962C8B-B14F-4D97-AF65-F5344CB8AC3E}">
        <p14:creationId xmlns:p14="http://schemas.microsoft.com/office/powerpoint/2010/main" val="3638877028"/>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AA9F-32D5-7EF3-EA44-3E8307C26087}"/>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445A98FE-7FA4-04C5-7D42-C89C9916BDCF}"/>
              </a:ext>
            </a:extLst>
          </p:cNvPr>
          <p:cNvSpPr>
            <a:spLocks noGrp="1"/>
          </p:cNvSpPr>
          <p:nvPr>
            <p:ph type="body" idx="1"/>
          </p:nvPr>
        </p:nvSpPr>
        <p:spPr/>
        <p:txBody>
          <a:bodyPr/>
          <a:lstStyle/>
          <a:p>
            <a:endParaRPr lang="en-GB" dirty="0"/>
          </a:p>
          <a:p>
            <a:r>
              <a:rPr lang="en-GB" dirty="0"/>
              <a:t>https://phishingquiz.withgoogle.com/</a:t>
            </a:r>
          </a:p>
          <a:p>
            <a:endParaRPr lang="en-GB" dirty="0"/>
          </a:p>
          <a:p>
            <a:endParaRPr lang="en-GB" dirty="0"/>
          </a:p>
          <a:p>
            <a:r>
              <a:rPr lang="en-GB" dirty="0"/>
              <a:t>https://caniphish.com/free-phishing-test/phishing-email-templates</a:t>
            </a:r>
          </a:p>
        </p:txBody>
      </p:sp>
    </p:spTree>
    <p:extLst>
      <p:ext uri="{BB962C8B-B14F-4D97-AF65-F5344CB8AC3E}">
        <p14:creationId xmlns:p14="http://schemas.microsoft.com/office/powerpoint/2010/main" val="2889064905"/>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76D9E-EE06-30DB-2AC4-D3BEB7DDC3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ACD030-79A0-A4A1-D222-889F0B8BB901}"/>
              </a:ext>
            </a:extLst>
          </p:cNvPr>
          <p:cNvSpPr/>
          <p:nvPr/>
        </p:nvSpPr>
        <p:spPr>
          <a:xfrm>
            <a:off x="0" y="0"/>
            <a:ext cx="14630400" cy="740664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defTabSz="731556">
              <a:defRPr/>
            </a:pPr>
            <a:endParaRPr lang="en-GB" sz="1440">
              <a:solidFill>
                <a:prstClr val="black"/>
              </a:solidFill>
              <a:latin typeface="Calibri"/>
            </a:endParaRPr>
          </a:p>
        </p:txBody>
      </p:sp>
      <p:sp>
        <p:nvSpPr>
          <p:cNvPr id="3" name="TextBox 3">
            <a:extLst>
              <a:ext uri="{FF2B5EF4-FFF2-40B4-BE49-F238E27FC236}">
                <a16:creationId xmlns:a16="http://schemas.microsoft.com/office/drawing/2014/main" id="{F07FE17E-E7DF-DA0F-3D3F-2A87EFBD7C26}"/>
              </a:ext>
            </a:extLst>
          </p:cNvPr>
          <p:cNvSpPr txBox="1"/>
          <p:nvPr/>
        </p:nvSpPr>
        <p:spPr>
          <a:xfrm>
            <a:off x="0" y="7857673"/>
            <a:ext cx="6731374" cy="312330"/>
          </a:xfrm>
          <a:prstGeom prst="rect">
            <a:avLst/>
          </a:prstGeom>
        </p:spPr>
        <p:txBody>
          <a:bodyPr lIns="0" tIns="0" rIns="0" bIns="0" rtlCol="0" anchor="t">
            <a:spAutoFit/>
          </a:bodyPr>
          <a:lstStyle/>
          <a:p>
            <a:pPr algn="ctr" defTabSz="731556">
              <a:lnSpc>
                <a:spcPts val="2576"/>
              </a:lnSpc>
              <a:spcBef>
                <a:spcPct val="0"/>
              </a:spcBef>
              <a:defRPr/>
            </a:pPr>
            <a:r>
              <a:rPr lang="en-US" sz="1840" i="1">
                <a:solidFill>
                  <a:srgbClr val="F5FFF5"/>
                </a:solidFill>
                <a:latin typeface="DM Sans Italics"/>
                <a:ea typeface="DM Sans Italics"/>
                <a:cs typeface="DM Sans Italics"/>
                <a:sym typeface="DM Sans Italics"/>
              </a:rPr>
              <a:t>https://www.techtarget.com/searchsecurity/definition/whaling</a:t>
            </a:r>
          </a:p>
        </p:txBody>
      </p:sp>
      <p:sp>
        <p:nvSpPr>
          <p:cNvPr id="4" name="TextBox 4">
            <a:extLst>
              <a:ext uri="{FF2B5EF4-FFF2-40B4-BE49-F238E27FC236}">
                <a16:creationId xmlns:a16="http://schemas.microsoft.com/office/drawing/2014/main" id="{0BAE9D30-E769-8034-63B7-6AFEB6554F09}"/>
              </a:ext>
            </a:extLst>
          </p:cNvPr>
          <p:cNvSpPr txBox="1"/>
          <p:nvPr/>
        </p:nvSpPr>
        <p:spPr>
          <a:xfrm>
            <a:off x="1" y="7523846"/>
            <a:ext cx="4809116" cy="312330"/>
          </a:xfrm>
          <a:prstGeom prst="rect">
            <a:avLst/>
          </a:prstGeom>
        </p:spPr>
        <p:txBody>
          <a:bodyPr lIns="0" tIns="0" rIns="0" bIns="0" rtlCol="0" anchor="t">
            <a:spAutoFit/>
          </a:bodyPr>
          <a:lstStyle/>
          <a:p>
            <a:pPr algn="ctr" defTabSz="731556">
              <a:lnSpc>
                <a:spcPts val="2576"/>
              </a:lnSpc>
              <a:spcBef>
                <a:spcPct val="0"/>
              </a:spcBef>
              <a:defRPr/>
            </a:pPr>
            <a:r>
              <a:rPr lang="en-US" sz="1840" i="1">
                <a:solidFill>
                  <a:srgbClr val="F5FFF5"/>
                </a:solidFill>
                <a:latin typeface="DM Sans Italics"/>
                <a:ea typeface="DM Sans Italics"/>
                <a:cs typeface="DM Sans Italics"/>
                <a:sym typeface="DM Sans Italics"/>
              </a:rPr>
              <a:t>https://www.ibm.com/topics/whale-phishing</a:t>
            </a:r>
          </a:p>
        </p:txBody>
      </p:sp>
      <p:sp>
        <p:nvSpPr>
          <p:cNvPr id="5" name="Freeform 5">
            <a:extLst>
              <a:ext uri="{FF2B5EF4-FFF2-40B4-BE49-F238E27FC236}">
                <a16:creationId xmlns:a16="http://schemas.microsoft.com/office/drawing/2014/main" id="{DB084A15-4333-483E-0382-E8ADDFA0DDBC}"/>
              </a:ext>
            </a:extLst>
          </p:cNvPr>
          <p:cNvSpPr/>
          <p:nvPr/>
        </p:nvSpPr>
        <p:spPr>
          <a:xfrm>
            <a:off x="10912480" y="7561946"/>
            <a:ext cx="3717920" cy="667655"/>
          </a:xfrm>
          <a:custGeom>
            <a:avLst/>
            <a:gdLst/>
            <a:ahLst/>
            <a:cxnLst/>
            <a:rect l="l" t="t" r="r" b="b"/>
            <a:pathLst>
              <a:path w="4647400" h="834568">
                <a:moveTo>
                  <a:pt x="0" y="0"/>
                </a:moveTo>
                <a:lnTo>
                  <a:pt x="4647400" y="0"/>
                </a:lnTo>
                <a:lnTo>
                  <a:pt x="4647400" y="834568"/>
                </a:lnTo>
                <a:lnTo>
                  <a:pt x="0" y="834568"/>
                </a:lnTo>
                <a:lnTo>
                  <a:pt x="0" y="0"/>
                </a:lnTo>
                <a:close/>
              </a:path>
            </a:pathLst>
          </a:custGeom>
          <a:blipFill>
            <a:blip r:embed="rId3"/>
            <a:stretch>
              <a:fillRect/>
            </a:stretch>
          </a:blipFill>
        </p:spPr>
        <p:txBody>
          <a:bodyPr/>
          <a:lstStyle/>
          <a:p>
            <a:pPr defTabSz="731556">
              <a:defRPr/>
            </a:pPr>
            <a:endParaRPr lang="en-GB" sz="1440">
              <a:solidFill>
                <a:prstClr val="black"/>
              </a:solidFill>
              <a:latin typeface="Calibri"/>
            </a:endParaRPr>
          </a:p>
        </p:txBody>
      </p:sp>
    </p:spTree>
    <p:extLst>
      <p:ext uri="{BB962C8B-B14F-4D97-AF65-F5344CB8AC3E}">
        <p14:creationId xmlns:p14="http://schemas.microsoft.com/office/powerpoint/2010/main" val="2061349134"/>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6B97-C030-CA47-B00D-C8B9530CA68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EF41E3A-BD47-CD33-36BE-EF73EA6AB55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04397" y="2190750"/>
            <a:ext cx="5221606" cy="5221606"/>
          </a:xfrm>
        </p:spPr>
      </p:pic>
    </p:spTree>
    <p:extLst>
      <p:ext uri="{BB962C8B-B14F-4D97-AF65-F5344CB8AC3E}">
        <p14:creationId xmlns:p14="http://schemas.microsoft.com/office/powerpoint/2010/main" val="529610900"/>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F2A1F-3C90-4887-941F-8853F7AD7C8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C1CA723-87CF-DCC9-61DD-1E8343B3E3B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E18B284-0363-3486-8A8C-88A46A9552BC}"/>
              </a:ext>
            </a:extLst>
          </p:cNvPr>
          <p:cNvPicPr>
            <a:picLocks noChangeAspect="1"/>
          </p:cNvPicPr>
          <p:nvPr/>
        </p:nvPicPr>
        <p:blipFill>
          <a:blip r:embed="rId2"/>
          <a:stretch>
            <a:fillRect/>
          </a:stretch>
        </p:blipFill>
        <p:spPr>
          <a:xfrm>
            <a:off x="100058" y="110684"/>
            <a:ext cx="7544852" cy="2686424"/>
          </a:xfrm>
          <a:prstGeom prst="rect">
            <a:avLst/>
          </a:prstGeom>
        </p:spPr>
      </p:pic>
      <p:pic>
        <p:nvPicPr>
          <p:cNvPr id="7" name="Picture 6">
            <a:extLst>
              <a:ext uri="{FF2B5EF4-FFF2-40B4-BE49-F238E27FC236}">
                <a16:creationId xmlns:a16="http://schemas.microsoft.com/office/drawing/2014/main" id="{93B96EBE-1E98-FAB7-2DDC-38FF006B49C4}"/>
              </a:ext>
            </a:extLst>
          </p:cNvPr>
          <p:cNvPicPr>
            <a:picLocks noChangeAspect="1"/>
          </p:cNvPicPr>
          <p:nvPr/>
        </p:nvPicPr>
        <p:blipFill>
          <a:blip r:embed="rId3"/>
          <a:stretch>
            <a:fillRect/>
          </a:stretch>
        </p:blipFill>
        <p:spPr>
          <a:xfrm>
            <a:off x="1834491" y="0"/>
            <a:ext cx="10961418" cy="8229600"/>
          </a:xfrm>
          <a:prstGeom prst="rect">
            <a:avLst/>
          </a:prstGeom>
        </p:spPr>
      </p:pic>
      <p:sp>
        <p:nvSpPr>
          <p:cNvPr id="10" name="Oval 9">
            <a:extLst>
              <a:ext uri="{FF2B5EF4-FFF2-40B4-BE49-F238E27FC236}">
                <a16:creationId xmlns:a16="http://schemas.microsoft.com/office/drawing/2014/main" id="{2403D070-9660-3042-6CA4-84903CE45100}"/>
              </a:ext>
            </a:extLst>
          </p:cNvPr>
          <p:cNvSpPr/>
          <p:nvPr/>
        </p:nvSpPr>
        <p:spPr>
          <a:xfrm>
            <a:off x="3249089" y="5315396"/>
            <a:ext cx="4395821" cy="783772"/>
          </a:xfrm>
          <a:prstGeom prst="ellipse">
            <a:avLst/>
          </a:prstGeom>
          <a:noFill/>
          <a:ln w="57150">
            <a:solidFill>
              <a:srgbClr val="EC28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Aptos" panose="02110004020202020204"/>
            </a:endParaRPr>
          </a:p>
        </p:txBody>
      </p:sp>
      <p:pic>
        <p:nvPicPr>
          <p:cNvPr id="9" name="Picture 8">
            <a:extLst>
              <a:ext uri="{FF2B5EF4-FFF2-40B4-BE49-F238E27FC236}">
                <a16:creationId xmlns:a16="http://schemas.microsoft.com/office/drawing/2014/main" id="{AB29542D-0C10-57C5-B6F5-FEA2C44943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0398" y="0"/>
            <a:ext cx="8912813" cy="8229600"/>
          </a:xfrm>
          <a:prstGeom prst="rect">
            <a:avLst/>
          </a:prstGeom>
        </p:spPr>
      </p:pic>
    </p:spTree>
    <p:extLst>
      <p:ext uri="{BB962C8B-B14F-4D97-AF65-F5344CB8AC3E}">
        <p14:creationId xmlns:p14="http://schemas.microsoft.com/office/powerpoint/2010/main" val="23317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dirty="0"/>
              <a:t>Cosa sono i "dark pattern"?</a:t>
            </a:r>
            <a:endParaRPr dirty="0"/>
          </a:p>
        </p:txBody>
      </p:sp>
      <p:sp>
        <p:nvSpPr>
          <p:cNvPr id="152" name="Google Shape;152;p28"/>
          <p:cNvSpPr txBox="1">
            <a:spLocks noGrp="1"/>
          </p:cNvSpPr>
          <p:nvPr>
            <p:ph type="body" idx="1"/>
          </p:nvPr>
        </p:nvSpPr>
        <p:spPr>
          <a:xfrm>
            <a:off x="1005840" y="2454000"/>
            <a:ext cx="8971200" cy="5409120"/>
          </a:xfrm>
          <a:prstGeom prst="rect">
            <a:avLst/>
          </a:prstGeom>
        </p:spPr>
        <p:txBody>
          <a:bodyPr spcFirstLastPara="1" vert="horz" wrap="square" lIns="109720" tIns="54840" rIns="109720" bIns="54840" rtlCol="0" anchor="t" anchorCtr="0">
            <a:noAutofit/>
          </a:bodyPr>
          <a:lstStyle/>
          <a:p>
            <a:pPr marL="0" indent="0">
              <a:spcBef>
                <a:spcPts val="0"/>
              </a:spcBef>
              <a:buNone/>
            </a:pPr>
            <a:r>
              <a:rPr lang="en-GB" sz="2880" b="1" dirty="0"/>
              <a:t>"Trucchi sporchi utilizzati dai designer per indurre le persone a fare qualcosa"</a:t>
            </a:r>
            <a:endParaRPr sz="2880" b="1" dirty="0"/>
          </a:p>
          <a:p>
            <a:pPr marL="0" indent="0" algn="r">
              <a:spcBef>
                <a:spcPts val="0"/>
              </a:spcBef>
              <a:buNone/>
            </a:pPr>
            <a:r>
              <a:rPr lang="en-GB" sz="2240" i="1" dirty="0"/>
              <a:t>Harry </a:t>
            </a:r>
            <a:r>
              <a:rPr lang="en-GB" sz="2240" i="1" dirty="0" err="1"/>
              <a:t>Brignull </a:t>
            </a:r>
            <a:r>
              <a:rPr lang="en-GB" sz="2240" i="1" dirty="0"/>
              <a:t>(2010)</a:t>
            </a:r>
            <a:endParaRPr sz="2240" i="1" dirty="0"/>
          </a:p>
          <a:p>
            <a:pPr marL="0" indent="0" algn="r">
              <a:spcBef>
                <a:spcPts val="0"/>
              </a:spcBef>
              <a:buNone/>
            </a:pPr>
            <a:endParaRPr sz="2880" i="1" dirty="0"/>
          </a:p>
          <a:p>
            <a:pPr marL="0" indent="0">
              <a:buNone/>
            </a:pPr>
            <a:r>
              <a:rPr lang="en-GB" sz="2880" b="1" dirty="0"/>
              <a:t>"Scelte di progettazione dell'interfaccia che avvantaggiano un servizio online costringendo, influenzando o ingannando gli utenti affinché prendano decisioni che, se fossero pienamente informati e in grado di scegliere alternative, potrebbero non prendere".</a:t>
            </a:r>
            <a:endParaRPr sz="2240" i="1" dirty="0"/>
          </a:p>
          <a:p>
            <a:pPr marL="0" indent="0" algn="r">
              <a:buSzPts val="1800"/>
              <a:buNone/>
            </a:pPr>
            <a:r>
              <a:rPr lang="en-GB" sz="2240" i="1" dirty="0"/>
              <a:t>(Mathur et al., 2019)</a:t>
            </a:r>
            <a:endParaRPr sz="2240" i="1" dirty="0"/>
          </a:p>
          <a:p>
            <a:pPr marL="0" indent="0">
              <a:buSzPts val="2100"/>
              <a:buNone/>
            </a:pPr>
            <a:endParaRPr sz="1760" dirty="0"/>
          </a:p>
          <a:p>
            <a:pPr marL="0" indent="0">
              <a:buSzPts val="2100"/>
              <a:buNone/>
            </a:pPr>
            <a:r>
              <a:rPr lang="en-GB" sz="2880" b="1" dirty="0"/>
              <a:t>"Usabilità trasformata in arma"</a:t>
            </a:r>
            <a:endParaRPr sz="288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animEffect transition="in" filter="fade">
                                      <p:cBhvr>
                                        <p:cTn id="7" dur="500"/>
                                        <p:tgtEl>
                                          <p:spTgt spid="1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
                                            <p:txEl>
                                              <p:pRg st="1" end="1"/>
                                            </p:txEl>
                                          </p:spTgt>
                                        </p:tgtEl>
                                        <p:attrNameLst>
                                          <p:attrName>style.visibility</p:attrName>
                                        </p:attrNameLst>
                                      </p:cBhvr>
                                      <p:to>
                                        <p:strVal val="visible"/>
                                      </p:to>
                                    </p:set>
                                    <p:animEffect transition="in" filter="fade">
                                      <p:cBhvr>
                                        <p:cTn id="12" dur="500"/>
                                        <p:tgtEl>
                                          <p:spTgt spid="1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
                                            <p:txEl>
                                              <p:pRg st="3" end="3"/>
                                            </p:txEl>
                                          </p:spTgt>
                                        </p:tgtEl>
                                        <p:attrNameLst>
                                          <p:attrName>style.visibility</p:attrName>
                                        </p:attrNameLst>
                                      </p:cBhvr>
                                      <p:to>
                                        <p:strVal val="visible"/>
                                      </p:to>
                                    </p:set>
                                    <p:animEffect transition="in" filter="fade">
                                      <p:cBhvr>
                                        <p:cTn id="17" dur="500"/>
                                        <p:tgtEl>
                                          <p:spTgt spid="1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
                                            <p:txEl>
                                              <p:pRg st="4" end="4"/>
                                            </p:txEl>
                                          </p:spTgt>
                                        </p:tgtEl>
                                        <p:attrNameLst>
                                          <p:attrName>style.visibility</p:attrName>
                                        </p:attrNameLst>
                                      </p:cBhvr>
                                      <p:to>
                                        <p:strVal val="visible"/>
                                      </p:to>
                                    </p:set>
                                    <p:animEffect transition="in" filter="fade">
                                      <p:cBhvr>
                                        <p:cTn id="22" dur="500"/>
                                        <p:tgtEl>
                                          <p:spTgt spid="15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animEffect transition="in" filter="fade">
                                      <p:cBhvr>
                                        <p:cTn id="27" dur="500"/>
                                        <p:tgtEl>
                                          <p:spTgt spid="15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build="p"/>
    </p:bldLst>
  </p:timing>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084E0-79F9-0BFF-880A-87E6D3D8425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FC50E55A-19A7-FE86-BF28-099B24E975BD}"/>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E3F1444B-9B5E-9158-BF17-89F3901E99DC}"/>
              </a:ext>
            </a:extLst>
          </p:cNvPr>
          <p:cNvPicPr>
            <a:picLocks noChangeAspect="1"/>
          </p:cNvPicPr>
          <p:nvPr/>
        </p:nvPicPr>
        <p:blipFill>
          <a:blip r:embed="rId2"/>
          <a:stretch>
            <a:fillRect/>
          </a:stretch>
        </p:blipFill>
        <p:spPr>
          <a:xfrm>
            <a:off x="322366" y="436975"/>
            <a:ext cx="13983433" cy="7354477"/>
          </a:xfrm>
          <a:prstGeom prst="rect">
            <a:avLst/>
          </a:prstGeom>
        </p:spPr>
      </p:pic>
    </p:spTree>
    <p:extLst>
      <p:ext uri="{BB962C8B-B14F-4D97-AF65-F5344CB8AC3E}">
        <p14:creationId xmlns:p14="http://schemas.microsoft.com/office/powerpoint/2010/main" val="3556711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9"/>
          <p:cNvPicPr preferRelativeResize="0"/>
          <p:nvPr/>
        </p:nvPicPr>
        <p:blipFill rotWithShape="1">
          <a:blip r:embed="rId3">
            <a:alphaModFix/>
          </a:blip>
          <a:srcRect/>
          <a:stretch/>
        </p:blipFill>
        <p:spPr>
          <a:xfrm>
            <a:off x="330420" y="269844"/>
            <a:ext cx="11328644" cy="6855532"/>
          </a:xfrm>
          <a:prstGeom prst="rect">
            <a:avLst/>
          </a:prstGeom>
          <a:noFill/>
          <a:ln>
            <a:noFill/>
          </a:ln>
        </p:spPr>
      </p:pic>
      <p:sp>
        <p:nvSpPr>
          <p:cNvPr id="158" name="Google Shape;158;p29"/>
          <p:cNvSpPr txBox="1"/>
          <p:nvPr/>
        </p:nvSpPr>
        <p:spPr>
          <a:xfrm>
            <a:off x="8873120" y="7675600"/>
            <a:ext cx="5843520" cy="443040"/>
          </a:xfrm>
          <a:prstGeom prst="rect">
            <a:avLst/>
          </a:prstGeom>
          <a:noFill/>
          <a:ln>
            <a:noFill/>
          </a:ln>
        </p:spPr>
        <p:txBody>
          <a:bodyPr spcFirstLastPara="1" wrap="square" lIns="109720" tIns="54840" rIns="109720" bIns="54840" anchor="t" anchorCtr="0">
            <a:noAutofit/>
          </a:bodyPr>
          <a:lstStyle/>
          <a:p>
            <a:pPr algn="r"/>
            <a:r>
              <a:rPr lang="en-GB" sz="1760">
                <a:solidFill>
                  <a:schemeClr val="dk1"/>
                </a:solidFill>
                <a:latin typeface="Calibri"/>
                <a:ea typeface="Calibri"/>
                <a:cs typeface="Calibri"/>
                <a:sym typeface="Calibri"/>
              </a:rPr>
              <a:t>Per gentile concessione di Matthew Canham, Università della Florida Centrale</a:t>
            </a:r>
            <a:endParaRPr sz="176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0"/>
          <p:cNvPicPr preferRelativeResize="0"/>
          <p:nvPr/>
        </p:nvPicPr>
        <p:blipFill rotWithShape="1">
          <a:blip r:embed="rId3">
            <a:alphaModFix/>
          </a:blip>
          <a:srcRect/>
          <a:stretch/>
        </p:blipFill>
        <p:spPr>
          <a:xfrm>
            <a:off x="1048512" y="580611"/>
            <a:ext cx="10204704" cy="6916523"/>
          </a:xfrm>
          <a:prstGeom prst="rect">
            <a:avLst/>
          </a:prstGeom>
          <a:noFill/>
          <a:ln>
            <a:noFill/>
          </a:ln>
        </p:spPr>
      </p:pic>
    </p:spTree>
  </p:cSld>
  <p:clrMapOvr>
    <a:masterClrMapping/>
  </p:clrMapOvr>
</p:sld>
</file>

<file path=ppt/slides/slide49.xml><?xml version="1.0" encoding="utf-8"?>
<p:sld xmlns:mc="http://schemas.openxmlformats.org/markup-compatibility/2006"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a:stretch/>
        </p:blipFill>
        <p:spPr>
          <a:xfrm>
            <a:off x="174147" y="30944"/>
            <a:ext cx="8282746" cy="8198658"/>
          </a:xfrm>
          <a:prstGeom prst="rect">
            <a:avLst/>
          </a:prstGeom>
          <a:noFill/>
          <a:ln>
            <a:noFill/>
          </a:ln>
        </p:spPr>
      </p:pic>
      <p:sp>
        <p:nvSpPr>
          <p:cNvPr id="170" name="Google Shape;170;p31"/>
          <p:cNvSpPr txBox="1"/>
          <p:nvPr/>
        </p:nvSpPr>
        <p:spPr>
          <a:xfrm>
            <a:off x="8688542" y="409034"/>
            <a:ext cx="1675381" cy="553998"/>
          </a:xfrm>
          <a:prstGeom prst="rect">
            <a:avLst/>
          </a:prstGeom>
          <a:noFill/>
          <a:ln>
            <a:noFill/>
          </a:ln>
        </p:spPr>
        <p:txBody>
          <a:bodyPr spcFirstLastPara="1" wrap="square" lIns="109720" tIns="54840" rIns="109720" bIns="54840" anchor="t" anchorCtr="0">
            <a:noAutofit/>
          </a:bodyPr>
          <a:lstStyle/>
          <a:p>
            <a:r>
              <a:rPr lang="en-GB" sz="2880" b="1">
                <a:solidFill>
                  <a:schemeClr val="dk1"/>
                </a:solidFill>
                <a:latin typeface="Calibri"/>
                <a:ea typeface="Calibri"/>
                <a:cs typeface="Calibri"/>
                <a:sym typeface="Calibri"/>
              </a:rPr>
              <a:t>Facebook</a:t>
            </a:r>
            <a:endParaRPr sz="2880" b="1">
              <a:solidFill>
                <a:schemeClr val="dk1"/>
              </a:solidFill>
              <a:latin typeface="Calibri"/>
              <a:ea typeface="Calibri"/>
              <a:cs typeface="Calibri"/>
              <a:sym typeface="Calibri"/>
            </a:endParaRPr>
          </a:p>
        </p:txBody>
      </p:sp>
      <p:sp>
        <p:nvSpPr>
          <p:cNvPr id="171" name="Google Shape;171;p31"/>
          <p:cNvSpPr txBox="1"/>
          <p:nvPr/>
        </p:nvSpPr>
        <p:spPr>
          <a:xfrm>
            <a:off x="10392960" y="7072920"/>
            <a:ext cx="4237440" cy="443040"/>
          </a:xfrm>
          <a:prstGeom prst="rect">
            <a:avLst/>
          </a:prstGeom>
          <a:noFill/>
          <a:ln>
            <a:noFill/>
          </a:ln>
        </p:spPr>
        <p:txBody>
          <a:bodyPr spcFirstLastPara="1" wrap="square" lIns="109720" tIns="54840" rIns="109720" bIns="54840" anchor="t" anchorCtr="0">
            <a:noAutofit/>
          </a:bodyPr>
          <a:lstStyle/>
          <a:p>
            <a:r>
              <a:rPr lang="en-GB" sz="1600" dirty="0">
                <a:solidFill>
                  <a:schemeClr val="dk1"/>
                </a:solidFill>
                <a:latin typeface="Calibri"/>
                <a:ea typeface="Calibri"/>
                <a:cs typeface="Calibri"/>
                <a:sym typeface="Calibri"/>
              </a:rPr>
              <a:t>(Agenzia norvegese per la tutela dei consumatori, 2019)</a:t>
            </a:r>
            <a:endParaRPr sz="1600" dirty="0">
              <a:solidFill>
                <a:schemeClr val="dk1"/>
              </a:solidFill>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CFC452D-3458-F524-0488-8F0E5BA41628}"/>
                  </a:ext>
                </a:extLst>
              </p14:cNvPr>
              <p14:cNvContentPartPr/>
              <p14:nvPr/>
            </p14:nvContentPartPr>
            <p14:xfrm>
              <a:off x="8930736" y="3924288"/>
              <a:ext cx="432" cy="432"/>
            </p14:xfrm>
          </p:contentPart>
        </mc:Choice>
        <mc:Fallback>
          <p:pic>
            <p:nvPicPr>
              <p:cNvPr id="2" name="Ink 1">
                <a:extLst>
                  <a:ext uri="{FF2B5EF4-FFF2-40B4-BE49-F238E27FC236}">
                    <a16:creationId xmlns:a16="http://schemas.microsoft.com/office/drawing/2014/main" id="{ACFC452D-3458-F524-0488-8F0E5BA41628}"/>
                  </a:ext>
                </a:extLst>
              </p:cNvPr>
              <p:cNvPicPr/>
              <p:nvPr/>
            </p:nvPicPr>
            <p:blipFill>
              <a:blip r:embed="rId5"/>
              <a:stretch>
                <a:fillRect/>
              </a:stretch>
            </p:blipFill>
            <p:spPr>
              <a:xfrm>
                <a:off x="8919504" y="3913056"/>
                <a:ext cx="22896" cy="22896"/>
              </a:xfrm>
              <a:prstGeom prst="rect">
                <a:avLst/>
              </a:prstGeom>
            </p:spPr>
          </p:pic>
        </mc:Fallback>
      </mc:AlternateContent>
    </p:spTree>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568E86-2247-2365-3F53-6D55E384BE8D}"/>
              </a:ext>
            </a:extLst>
          </p:cNvPr>
          <p:cNvPicPr>
            <a:picLocks noChangeAspect="1"/>
          </p:cNvPicPr>
          <p:nvPr/>
        </p:nvPicPr>
        <p:blipFill>
          <a:blip r:embed="rId3"/>
          <a:srcRect l="5959" r="5153"/>
          <a:stretch>
            <a:fillRect/>
          </a:stretch>
        </p:blipFill>
        <p:spPr>
          <a:xfrm>
            <a:off x="24" y="12"/>
            <a:ext cx="7315176" cy="8229588"/>
          </a:xfrm>
          <a:prstGeom prst="parallelogram">
            <a:avLst/>
          </a:prstGeom>
          <a:noFill/>
          <a:effectLst/>
        </p:spPr>
      </p:pic>
      <p:sp>
        <p:nvSpPr>
          <p:cNvPr id="2" name="Tittel 1"/>
          <p:cNvSpPr>
            <a:spLocks noGrp="1"/>
          </p:cNvSpPr>
          <p:nvPr>
            <p:ph type="title"/>
          </p:nvPr>
        </p:nvSpPr>
        <p:spPr>
          <a:xfrm>
            <a:off x="8482583" y="771513"/>
            <a:ext cx="5815584" cy="1723136"/>
          </a:xfrm>
        </p:spPr>
        <p:txBody>
          <a:bodyPr anchor="t">
            <a:normAutofit/>
          </a:bodyPr>
          <a:lstStyle/>
          <a:p>
            <a:pPr>
              <a:lnSpc>
                <a:spcPct val="140000"/>
              </a:lnSpc>
            </a:pPr>
            <a:r>
              <a:rPr lang="nb-NO" sz="4080" err="1"/>
              <a:t>Paradigma </a:t>
            </a:r>
            <a:r>
              <a:rPr lang="nb-NO" sz="4080" err="1"/>
              <a:t>dell'interazione "</a:t>
            </a:r>
            <a:r>
              <a:rPr lang="nb-NO" sz="4080" err="1"/>
              <a:t> "</a:t>
            </a:r>
          </a:p>
        </p:txBody>
      </p:sp>
      <p:sp>
        <p:nvSpPr>
          <p:cNvPr id="9" name="Slide Number Placeholder 3">
            <a:extLst>
              <a:ext uri="{FF2B5EF4-FFF2-40B4-BE49-F238E27FC236}">
                <a16:creationId xmlns:a16="http://schemas.microsoft.com/office/drawing/2014/main" id="{F0C534A9-B871-BB37-1172-7AD2BA6850B7}"/>
              </a:ext>
            </a:extLst>
          </p:cNvPr>
          <p:cNvSpPr>
            <a:spLocks noGrp="1"/>
          </p:cNvSpPr>
          <p:nvPr>
            <p:ph type="sldNum" sz="quarter" idx="12"/>
          </p:nvPr>
        </p:nvSpPr>
        <p:spPr>
          <a:xfrm>
            <a:off x="13859123" y="7761964"/>
            <a:ext cx="532738" cy="438150"/>
          </a:xfrm>
        </p:spPr>
        <p:txBody>
          <a:bodyPr/>
          <a:lstStyle/>
          <a:p>
            <a:pPr>
              <a:spcAft>
                <a:spcPts val="720"/>
              </a:spcAft>
            </a:pPr>
            <a:fld id="{8C2E478F-E849-4A8C-AF1F-CBCC78A7CBFA}" type="slidenum">
              <a:rPr lang="en-GB" noProof="0" smtClean="0"/>
              <a:t>5</a:t>
            </a:fld>
            <a:endParaRPr lang="en-GB" noProof="0"/>
          </a:p>
        </p:txBody>
      </p:sp>
      <p:sp>
        <p:nvSpPr>
          <p:cNvPr id="3" name="Plassholder for innhold 2"/>
          <p:cNvSpPr>
            <a:spLocks noGrp="1"/>
          </p:cNvSpPr>
          <p:nvPr>
            <p:ph type="body" sz="quarter" idx="15"/>
          </p:nvPr>
        </p:nvSpPr>
        <p:spPr>
          <a:xfrm>
            <a:off x="8482584" y="2494650"/>
            <a:ext cx="4937760" cy="4558666"/>
          </a:xfrm>
        </p:spPr>
        <p:txBody>
          <a:bodyPr>
            <a:normAutofit/>
          </a:bodyPr>
          <a:lstStyle/>
          <a:p>
            <a:r>
              <a:rPr lang="nb-NO" sz="7200" dirty="0"/>
              <a:t>B= ƒ(P x S)</a:t>
            </a:r>
          </a:p>
        </p:txBody>
      </p:sp>
    </p:spTree>
    <p:extLst>
      <p:ext uri="{BB962C8B-B14F-4D97-AF65-F5344CB8AC3E}">
        <p14:creationId xmlns:p14="http://schemas.microsoft.com/office/powerpoint/2010/main" val="34182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2"/>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a:t>Usabilità</a:t>
            </a:r>
            <a:endParaRPr/>
          </a:p>
        </p:txBody>
      </p:sp>
      <p:sp>
        <p:nvSpPr>
          <p:cNvPr id="177" name="Google Shape;177;p32"/>
          <p:cNvSpPr txBox="1">
            <a:spLocks noGrp="1"/>
          </p:cNvSpPr>
          <p:nvPr>
            <p:ph type="body" idx="1"/>
          </p:nvPr>
        </p:nvSpPr>
        <p:spPr>
          <a:xfrm>
            <a:off x="1005840" y="2190750"/>
            <a:ext cx="8763193" cy="5221440"/>
          </a:xfrm>
          <a:prstGeom prst="rect">
            <a:avLst/>
          </a:prstGeom>
        </p:spPr>
        <p:txBody>
          <a:bodyPr spcFirstLastPara="1" vert="horz" wrap="square" lIns="109720" tIns="54840" rIns="109720" bIns="54840" rtlCol="0" anchor="t" anchorCtr="0">
            <a:noAutofit/>
          </a:bodyPr>
          <a:lstStyle/>
          <a:p>
            <a:pPr marL="0" indent="0">
              <a:spcBef>
                <a:spcPts val="1600"/>
              </a:spcBef>
              <a:buNone/>
            </a:pPr>
            <a:r>
              <a:rPr lang="en-GB" dirty="0">
                <a:latin typeface="Arial"/>
                <a:ea typeface="Arial"/>
                <a:cs typeface="Arial"/>
                <a:sym typeface="Arial"/>
              </a:rPr>
              <a:t>= facilità e piacevolezza d'uso.</a:t>
            </a:r>
            <a:endParaRPr dirty="0">
              <a:latin typeface="Arial"/>
              <a:ea typeface="Arial"/>
              <a:cs typeface="Arial"/>
              <a:sym typeface="Arial"/>
            </a:endParaRPr>
          </a:p>
          <a:p>
            <a:pPr indent="-487668">
              <a:spcBef>
                <a:spcPts val="1600"/>
              </a:spcBef>
              <a:buSzPts val="1200"/>
              <a:buFont typeface="Arial"/>
              <a:buAutoNum type="arabicPeriod"/>
            </a:pPr>
            <a:r>
              <a:rPr lang="en-GB" dirty="0">
                <a:latin typeface="Arial"/>
                <a:ea typeface="Arial"/>
                <a:cs typeface="Arial"/>
                <a:sym typeface="Arial"/>
              </a:rPr>
              <a:t>Facilità di apprendimento (quanto tempo mi occorre per imparare a usarlo?)</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Efficienza (quanto velocemente raggiungerò il mio obiettivo?)</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Memorabilità (</a:t>
            </a:r>
            <a:r>
              <a:rPr lang="en-GB" dirty="0" err="1">
                <a:latin typeface="Arial"/>
                <a:ea typeface="Arial"/>
                <a:cs typeface="Arial"/>
                <a:sym typeface="Arial"/>
              </a:rPr>
              <a:t>facilità </a:t>
            </a:r>
            <a:r>
              <a:rPr lang="en-GB" dirty="0">
                <a:latin typeface="Arial"/>
                <a:ea typeface="Arial"/>
                <a:cs typeface="Arial"/>
                <a:sym typeface="Arial"/>
              </a:rPr>
              <a:t>d'uso dopo un periodo di assenza)</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Errori (con quale frequenza commetto </a:t>
            </a:r>
            <a:r>
              <a:rPr lang="en-GB" dirty="0">
                <a:latin typeface="Arial"/>
                <a:ea typeface="Arial"/>
                <a:cs typeface="Arial"/>
                <a:sym typeface="Arial"/>
              </a:rPr>
              <a:t>errori e con quale facilità posso correggermi?)</a:t>
            </a:r>
            <a:endParaRPr dirty="0">
              <a:latin typeface="Arial"/>
              <a:ea typeface="Arial"/>
              <a:cs typeface="Arial"/>
              <a:sym typeface="Arial"/>
            </a:endParaRPr>
          </a:p>
          <a:p>
            <a:pPr indent="-487668">
              <a:spcBef>
                <a:spcPts val="0"/>
              </a:spcBef>
              <a:buSzPts val="1200"/>
              <a:buFont typeface="Arial"/>
              <a:buAutoNum type="arabicPeriod"/>
            </a:pPr>
            <a:r>
              <a:rPr lang="en-GB" dirty="0">
                <a:latin typeface="Arial"/>
                <a:ea typeface="Arial"/>
                <a:cs typeface="Arial"/>
                <a:sym typeface="Arial"/>
              </a:rPr>
              <a:t>Soddisfazione (quanto è piacevole l'utilizzo?)</a:t>
            </a:r>
            <a:endParaRPr dirty="0">
              <a:latin typeface="Arial"/>
              <a:ea typeface="Arial"/>
              <a:cs typeface="Arial"/>
              <a:sym typeface="Arial"/>
            </a:endParaRPr>
          </a:p>
          <a:p>
            <a:pPr marL="0" indent="0">
              <a:spcBef>
                <a:spcPts val="1600"/>
              </a:spcBef>
              <a:buNone/>
            </a:pPr>
            <a:endParaRPr dirty="0"/>
          </a:p>
          <a:p>
            <a:pPr marL="0" indent="0">
              <a:spcBef>
                <a:spcPts val="800"/>
              </a:spcBef>
              <a:buNone/>
            </a:pPr>
            <a:endParaRPr dirty="0"/>
          </a:p>
          <a:p>
            <a:pPr marL="0" indent="0">
              <a:spcBef>
                <a:spcPts val="800"/>
              </a:spcBef>
              <a:buSzPts val="1100"/>
              <a:buNone/>
            </a:pPr>
            <a:endParaRPr dirty="0"/>
          </a:p>
          <a:p>
            <a:pPr marL="0" indent="0">
              <a:spcBef>
                <a:spcPts val="1600"/>
              </a:spcBef>
              <a:buSzPts val="1100"/>
              <a:buNone/>
            </a:pPr>
            <a:endParaRPr dirty="0"/>
          </a:p>
          <a:p>
            <a:pPr marL="0" indent="0">
              <a:buNone/>
            </a:pPr>
            <a:endParaRPr dirty="0"/>
          </a:p>
        </p:txBody>
      </p:sp>
      <p:pic>
        <p:nvPicPr>
          <p:cNvPr id="178" name="Google Shape;178;p32"/>
          <p:cNvPicPr preferRelativeResize="0"/>
          <p:nvPr/>
        </p:nvPicPr>
        <p:blipFill rotWithShape="1">
          <a:blip r:embed="rId3">
            <a:alphaModFix/>
          </a:blip>
          <a:srcRect/>
          <a:stretch/>
        </p:blipFill>
        <p:spPr>
          <a:xfrm>
            <a:off x="3720480" y="6068908"/>
            <a:ext cx="2052121" cy="2031280"/>
          </a:xfrm>
          <a:prstGeom prst="rect">
            <a:avLst/>
          </a:prstGeom>
          <a:noFill/>
          <a:ln>
            <a:noFill/>
          </a:ln>
        </p:spPr>
      </p:pic>
      <p:sp>
        <p:nvSpPr>
          <p:cNvPr id="179" name="Google Shape;179;p32"/>
          <p:cNvSpPr/>
          <p:nvPr/>
        </p:nvSpPr>
        <p:spPr>
          <a:xfrm>
            <a:off x="6372480" y="6639390"/>
            <a:ext cx="1885440" cy="772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0" name="Google Shape;180;p32"/>
          <p:cNvSpPr txBox="1"/>
          <p:nvPr/>
        </p:nvSpPr>
        <p:spPr>
          <a:xfrm>
            <a:off x="8436240" y="6545270"/>
            <a:ext cx="2632800" cy="1078560"/>
          </a:xfrm>
          <a:prstGeom prst="rect">
            <a:avLst/>
          </a:prstGeom>
          <a:noFill/>
          <a:ln>
            <a:noFill/>
          </a:ln>
        </p:spPr>
        <p:txBody>
          <a:bodyPr spcFirstLastPara="1" wrap="square" lIns="146280" tIns="146280" rIns="146280" bIns="146280" anchor="t" anchorCtr="0">
            <a:noAutofit/>
          </a:bodyPr>
          <a:lstStyle/>
          <a:p>
            <a:r>
              <a:rPr lang="en-GB" sz="2880" b="1" dirty="0">
                <a:latin typeface="Calibri"/>
                <a:ea typeface="Calibri"/>
                <a:cs typeface="Calibri"/>
                <a:sym typeface="Calibri"/>
              </a:rPr>
              <a:t>Privacy: UX -</a:t>
            </a:r>
            <a:endParaRPr sz="2880" b="1" dirty="0">
              <a:latin typeface="Calibri"/>
              <a:ea typeface="Calibri"/>
              <a:cs typeface="Calibri"/>
              <a:sym typeface="Calibri"/>
            </a:endParaRPr>
          </a:p>
          <a:p>
            <a:r>
              <a:rPr lang="en-GB" sz="2880" b="1" dirty="0" err="1">
                <a:latin typeface="Calibri"/>
                <a:ea typeface="Calibri"/>
                <a:cs typeface="Calibri"/>
                <a:sym typeface="Calibri"/>
              </a:rPr>
              <a:t>Condivisione dei dati</a:t>
            </a:r>
            <a:r>
              <a:rPr lang="en-GB" sz="2880" b="1" dirty="0">
                <a:latin typeface="Calibri"/>
                <a:ea typeface="Calibri"/>
                <a:cs typeface="Calibri"/>
                <a:sym typeface="Calibri"/>
              </a:rPr>
              <a:t>: UX +</a:t>
            </a:r>
            <a:endParaRPr sz="2880" b="1" dirty="0">
              <a:latin typeface="Calibri"/>
              <a:ea typeface="Calibri"/>
              <a:cs typeface="Calibri"/>
              <a:sym typeface="Calibri"/>
            </a:endParaRPr>
          </a:p>
        </p:txBody>
      </p:sp>
      <p:sp>
        <p:nvSpPr>
          <p:cNvPr id="181" name="Google Shape;181;p32"/>
          <p:cNvSpPr/>
          <p:nvPr/>
        </p:nvSpPr>
        <p:spPr>
          <a:xfrm>
            <a:off x="10096120" y="2843640"/>
            <a:ext cx="671040" cy="1590720"/>
          </a:xfrm>
          <a:prstGeom prst="rightBrace">
            <a:avLst>
              <a:gd name="adj1" fmla="val 50000"/>
              <a:gd name="adj2" fmla="val 50000"/>
            </a:avLst>
          </a:prstGeom>
          <a:noFill/>
          <a:ln w="9525" cap="flat" cmpd="sng">
            <a:solidFill>
              <a:srgbClr val="000000"/>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
        <p:nvSpPr>
          <p:cNvPr id="182" name="Google Shape;182;p32"/>
          <p:cNvSpPr txBox="1"/>
          <p:nvPr/>
        </p:nvSpPr>
        <p:spPr>
          <a:xfrm>
            <a:off x="11004840" y="3159240"/>
            <a:ext cx="2819520" cy="959520"/>
          </a:xfrm>
          <a:prstGeom prst="rect">
            <a:avLst/>
          </a:prstGeom>
          <a:noFill/>
          <a:ln>
            <a:noFill/>
          </a:ln>
        </p:spPr>
        <p:txBody>
          <a:bodyPr spcFirstLastPara="1" wrap="square" lIns="146280" tIns="146280" rIns="146280" bIns="146280" anchor="t" anchorCtr="0">
            <a:noAutofit/>
          </a:bodyPr>
          <a:lstStyle/>
          <a:p>
            <a:r>
              <a:rPr lang="en-GB" sz="2880">
                <a:latin typeface="Calibri"/>
                <a:ea typeface="Calibri"/>
                <a:cs typeface="Calibri"/>
                <a:sym typeface="Calibri"/>
              </a:rPr>
              <a:t>Sforzo cognitivo</a:t>
            </a:r>
            <a:endParaRPr sz="2880">
              <a:latin typeface="Calibri"/>
              <a:ea typeface="Calibri"/>
              <a:cs typeface="Calibri"/>
              <a:sym typeface="Calibri"/>
            </a:endParaRPr>
          </a:p>
          <a:p>
            <a:r>
              <a:rPr lang="en-GB" sz="2880">
                <a:latin typeface="Calibri"/>
                <a:ea typeface="Calibri"/>
                <a:cs typeface="Calibri"/>
                <a:sym typeface="Calibri"/>
              </a:rPr>
              <a:t>("carico cognitivo")</a:t>
            </a:r>
            <a:endParaRPr sz="2880">
              <a:latin typeface="Calibri"/>
              <a:ea typeface="Calibri"/>
              <a:cs typeface="Calibri"/>
              <a:sym typeface="Calibri"/>
            </a:endParaRPr>
          </a:p>
        </p:txBody>
      </p:sp>
    </p:spTree>
  </p:cSld>
  <p:clrMapOvr>
    <a:masterClrMapping/>
  </p:clrMapOvr>
</p:sld>
</file>

<file path=ppt/slides/slide51.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2" name="Picture 1">
            <a:extLst>
              <a:ext uri="{FF2B5EF4-FFF2-40B4-BE49-F238E27FC236}">
                <a16:creationId xmlns:a16="http://schemas.microsoft.com/office/drawing/2014/main" id="{9CC445DA-2741-CAA5-34C5-29DC7156BC58}"/>
              </a:ext>
            </a:extLst>
          </p:cNvPr>
          <p:cNvPicPr>
            <a:picLocks noChangeAspect="1"/>
          </p:cNvPicPr>
          <p:nvPr/>
        </p:nvPicPr>
        <p:blipFill>
          <a:blip r:embed="rId3">
            <a:alphaModFix amt="27000"/>
          </a:blip>
          <a:stretch>
            <a:fillRect/>
          </a:stretch>
        </p:blipFill>
        <p:spPr>
          <a:xfrm>
            <a:off x="382387" y="224643"/>
            <a:ext cx="13915505" cy="7752526"/>
          </a:xfrm>
          <a:prstGeom prst="rect">
            <a:avLst/>
          </a:prstGeom>
        </p:spPr>
      </p:pic>
      <p:sp>
        <p:nvSpPr>
          <p:cNvPr id="187" name="Google Shape;187;p33"/>
          <p:cNvSpPr txBox="1">
            <a:spLocks noGrp="1"/>
          </p:cNvSpPr>
          <p:nvPr>
            <p:ph type="body" idx="1"/>
          </p:nvPr>
        </p:nvSpPr>
        <p:spPr>
          <a:xfrm>
            <a:off x="971840" y="1586680"/>
            <a:ext cx="12618720" cy="6488640"/>
          </a:xfrm>
          <a:prstGeom prst="rect">
            <a:avLst/>
          </a:prstGeom>
        </p:spPr>
        <p:txBody>
          <a:bodyPr spcFirstLastPara="1" vert="horz" wrap="square" lIns="109720" tIns="54840" rIns="109720" bIns="54840" rtlCol="0" anchor="t" anchorCtr="0">
            <a:noAutofit/>
          </a:bodyPr>
          <a:lstStyle/>
          <a:p>
            <a:pPr marL="0" indent="0">
              <a:buNone/>
            </a:pPr>
            <a:r>
              <a:rPr lang="en-GB" sz="2240" b="1" dirty="0"/>
              <a:t>"La realtà della tecnologia su larga scala implica che i servizi che utilizziamo devono necessariamente essere costruiti in modo tale da </a:t>
            </a:r>
            <a:r>
              <a:rPr lang="en-GB" sz="2240" b="1" dirty="0">
                <a:solidFill>
                  <a:srgbClr val="FF0000"/>
                </a:solidFill>
              </a:rPr>
              <a:t>limitare le nostre scelte</a:t>
            </a:r>
            <a:r>
              <a:rPr lang="en-GB" sz="2240" b="1" dirty="0"/>
              <a:t>.</a:t>
            </a:r>
            <a:endParaRPr sz="2240" b="1" dirty="0"/>
          </a:p>
          <a:p>
            <a:pPr marL="0" indent="0">
              <a:buNone/>
            </a:pPr>
            <a:r>
              <a:rPr lang="en-GB" sz="2240" b="1" dirty="0"/>
              <a:t>Danno alle persone </a:t>
            </a:r>
            <a:r>
              <a:rPr lang="en-GB" sz="2240" b="1" dirty="0">
                <a:solidFill>
                  <a:srgbClr val="FF0000"/>
                </a:solidFill>
              </a:rPr>
              <a:t>l'illusione della libera scelta, </a:t>
            </a:r>
            <a:r>
              <a:rPr lang="en-GB" sz="2240" b="1" dirty="0"/>
              <a:t>mentre in realtà </a:t>
            </a:r>
            <a:r>
              <a:rPr lang="en-GB" sz="2240" b="1" dirty="0"/>
              <a:t>strutturano il menu in modo tale da guadagnarci, indipendentemente dalla scelta che fai.</a:t>
            </a:r>
            <a:endParaRPr sz="2240" b="1" dirty="0"/>
          </a:p>
          <a:p>
            <a:r>
              <a:rPr lang="en-GB" sz="2240" b="1" dirty="0"/>
              <a:t>Facebook ci dice quando i nostri amici hanno messo "mi piace" a una pagina, </a:t>
            </a:r>
            <a:r>
              <a:rPr lang="en-GB" sz="2240" b="1" dirty="0">
                <a:solidFill>
                  <a:srgbClr val="FF0000"/>
                </a:solidFill>
              </a:rPr>
              <a:t>incoraggiandoci </a:t>
            </a:r>
            <a:r>
              <a:rPr lang="en-GB" sz="2240" b="1" dirty="0"/>
              <a:t>a fare lo stesso; </a:t>
            </a:r>
            <a:endParaRPr sz="2240" b="1" dirty="0"/>
          </a:p>
          <a:p>
            <a:pPr>
              <a:spcBef>
                <a:spcPts val="0"/>
              </a:spcBef>
            </a:pPr>
            <a:r>
              <a:rPr lang="en-GB" sz="2240" b="1" dirty="0"/>
              <a:t>i dark pattern </a:t>
            </a:r>
            <a:r>
              <a:rPr lang="en-GB" sz="2240" b="1" dirty="0">
                <a:solidFill>
                  <a:srgbClr val="FF0000"/>
                </a:solidFill>
              </a:rPr>
              <a:t>stimolano </a:t>
            </a:r>
            <a:r>
              <a:rPr lang="en-GB" sz="2240" b="1" dirty="0"/>
              <a:t>la nostra preferenza per i pulsanti lucidi rispetto a quelli grigi; </a:t>
            </a:r>
            <a:endParaRPr sz="2240" b="1" dirty="0"/>
          </a:p>
          <a:p>
            <a:pPr>
              <a:spcBef>
                <a:spcPts val="0"/>
              </a:spcBef>
            </a:pPr>
            <a:r>
              <a:rPr lang="en-GB" sz="2240" b="1" dirty="0"/>
              <a:t>le piattaforme </a:t>
            </a:r>
            <a:r>
              <a:rPr lang="en-GB" sz="2240" b="1" dirty="0"/>
              <a:t>ci </a:t>
            </a:r>
            <a:r>
              <a:rPr lang="en-GB" sz="2240" b="1" dirty="0">
                <a:solidFill>
                  <a:srgbClr val="FF0000"/>
                </a:solidFill>
              </a:rPr>
              <a:t>spingono </a:t>
            </a:r>
            <a:r>
              <a:rPr lang="en-GB" sz="2240" b="1" dirty="0"/>
              <a:t>ad acquistare prodotti che altri hanno acquistato prima di noi; </a:t>
            </a:r>
            <a:endParaRPr sz="2240" b="1" dirty="0"/>
          </a:p>
          <a:p>
            <a:pPr>
              <a:spcBef>
                <a:spcPts val="0"/>
              </a:spcBef>
            </a:pPr>
            <a:r>
              <a:rPr lang="en-GB" sz="2240" b="1" dirty="0"/>
              <a:t>e le app rendono la condivisione un gioco, </a:t>
            </a:r>
            <a:r>
              <a:rPr lang="en-GB" sz="2240" b="1" dirty="0"/>
              <a:t>incoraggiandoci a continuare una "serie" con i nostri amici". </a:t>
            </a:r>
            <a:endParaRPr sz="2240" b="1" dirty="0"/>
          </a:p>
          <a:p>
            <a:pPr marL="0" indent="0">
              <a:buNone/>
            </a:pPr>
            <a:endParaRPr sz="2240" dirty="0"/>
          </a:p>
          <a:p>
            <a:pPr marL="0" indent="0">
              <a:buNone/>
            </a:pPr>
            <a:r>
              <a:rPr lang="en-GB" sz="2240" dirty="0"/>
              <a:t>Waldman (2020)</a:t>
            </a:r>
            <a:endParaRPr sz="2240" dirty="0"/>
          </a:p>
          <a:p>
            <a:pPr marL="0" indent="0">
              <a:buNone/>
            </a:pPr>
            <a:endParaRPr sz="224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5"/>
          <p:cNvSpPr txBox="1">
            <a:spLocks noGrp="1"/>
          </p:cNvSpPr>
          <p:nvPr>
            <p:ph type="title"/>
          </p:nvPr>
        </p:nvSpPr>
        <p:spPr>
          <a:xfrm>
            <a:off x="869454" y="1454838"/>
            <a:ext cx="12618720" cy="1590720"/>
          </a:xfrm>
          <a:prstGeom prst="rect">
            <a:avLst/>
          </a:prstGeom>
        </p:spPr>
        <p:txBody>
          <a:bodyPr spcFirstLastPara="1" vert="horz" wrap="square" lIns="109720" tIns="54840" rIns="109720" bIns="54840" rtlCol="0" anchor="ctr" anchorCtr="0">
            <a:noAutofit/>
          </a:bodyPr>
          <a:lstStyle/>
          <a:p>
            <a:r>
              <a:rPr lang="en-GB" dirty="0"/>
              <a:t>Alcuni esempi e i loro meccanismi di azione</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592040" y="3411481"/>
            <a:ext cx="7071360" cy="2746643"/>
          </a:xfrm>
          <a:prstGeom prst="rect">
            <a:avLst/>
          </a:prstGeom>
          <a:noFill/>
          <a:ln>
            <a:noFill/>
          </a:ln>
        </p:spPr>
      </p:pic>
      <p:pic>
        <p:nvPicPr>
          <p:cNvPr id="204" name="Google Shape;204;p36"/>
          <p:cNvPicPr preferRelativeResize="0"/>
          <p:nvPr/>
        </p:nvPicPr>
        <p:blipFill>
          <a:blip r:embed="rId4">
            <a:alphaModFix/>
          </a:blip>
          <a:stretch>
            <a:fillRect/>
          </a:stretch>
        </p:blipFill>
        <p:spPr>
          <a:xfrm>
            <a:off x="702440" y="2307441"/>
            <a:ext cx="5729400" cy="875720"/>
          </a:xfrm>
          <a:prstGeom prst="rect">
            <a:avLst/>
          </a:prstGeom>
          <a:noFill/>
          <a:ln>
            <a:noFill/>
          </a:ln>
        </p:spPr>
      </p:pic>
      <p:pic>
        <p:nvPicPr>
          <p:cNvPr id="205" name="Google Shape;205;p36"/>
          <p:cNvPicPr preferRelativeResize="0"/>
          <p:nvPr/>
        </p:nvPicPr>
        <p:blipFill>
          <a:blip r:embed="rId5">
            <a:alphaModFix/>
          </a:blip>
          <a:stretch>
            <a:fillRect/>
          </a:stretch>
        </p:blipFill>
        <p:spPr>
          <a:xfrm>
            <a:off x="702442" y="235362"/>
            <a:ext cx="1722520" cy="129188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2" name="Google Shape;212;p37"/>
          <p:cNvPicPr preferRelativeResize="0"/>
          <p:nvPr/>
        </p:nvPicPr>
        <p:blipFill rotWithShape="1">
          <a:blip r:embed="rId3">
            <a:alphaModFix/>
          </a:blip>
          <a:srcRect/>
          <a:stretch/>
        </p:blipFill>
        <p:spPr>
          <a:xfrm>
            <a:off x="1005842" y="438160"/>
            <a:ext cx="11192040" cy="7119000"/>
          </a:xfrm>
          <a:prstGeom prst="rect">
            <a:avLst/>
          </a:prstGeom>
          <a:noFill/>
          <a:ln>
            <a:noFill/>
          </a:ln>
        </p:spPr>
      </p:pic>
      <p:sp>
        <p:nvSpPr>
          <p:cNvPr id="213" name="Google Shape;213;p37"/>
          <p:cNvSpPr/>
          <p:nvPr/>
        </p:nvSpPr>
        <p:spPr>
          <a:xfrm>
            <a:off x="8176680" y="3639120"/>
            <a:ext cx="611520" cy="475680"/>
          </a:xfrm>
          <a:prstGeom prst="ellipse">
            <a:avLst/>
          </a:prstGeom>
          <a:noFill/>
          <a:ln w="9525" cap="flat" cmpd="sng">
            <a:solidFill>
              <a:srgbClr val="FF0000"/>
            </a:solidFill>
            <a:prstDash val="solid"/>
            <a:round/>
            <a:headEnd type="none" w="sm" len="sm"/>
            <a:tailEnd type="none" w="sm" len="sm"/>
          </a:ln>
        </p:spPr>
        <p:txBody>
          <a:bodyPr spcFirstLastPara="1" wrap="square" lIns="146280" tIns="146280" rIns="146280" bIns="146280" anchor="ctr" anchorCtr="0">
            <a:noAutofit/>
          </a:bodyPr>
          <a:lstStyle/>
          <a:p>
            <a:endParaRPr sz="288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8"/>
          <p:cNvPicPr preferRelativeResize="0"/>
          <p:nvPr/>
        </p:nvPicPr>
        <p:blipFill rotWithShape="1">
          <a:blip r:embed="rId3">
            <a:alphaModFix/>
          </a:blip>
          <a:srcRect/>
          <a:stretch/>
        </p:blipFill>
        <p:spPr>
          <a:xfrm>
            <a:off x="1139131" y="2548504"/>
            <a:ext cx="5901992" cy="188179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9"/>
          <p:cNvPicPr preferRelativeResize="0"/>
          <p:nvPr/>
        </p:nvPicPr>
        <p:blipFill rotWithShape="1">
          <a:blip r:embed="rId3">
            <a:alphaModFix/>
          </a:blip>
          <a:srcRect/>
          <a:stretch/>
        </p:blipFill>
        <p:spPr>
          <a:xfrm>
            <a:off x="736989" y="334295"/>
            <a:ext cx="8924279" cy="735615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pSp>
        <p:nvGrpSpPr>
          <p:cNvPr id="228" name="Google Shape;228;p40"/>
          <p:cNvGrpSpPr/>
          <p:nvPr/>
        </p:nvGrpSpPr>
        <p:grpSpPr>
          <a:xfrm>
            <a:off x="878376" y="622573"/>
            <a:ext cx="9718856" cy="7079137"/>
            <a:chOff x="685801" y="1194435"/>
            <a:chExt cx="3884559" cy="2640208"/>
          </a:xfrm>
        </p:grpSpPr>
        <p:pic>
          <p:nvPicPr>
            <p:cNvPr id="229" name="Google Shape;229;p40"/>
            <p:cNvPicPr preferRelativeResize="0"/>
            <p:nvPr/>
          </p:nvPicPr>
          <p:blipFill rotWithShape="1">
            <a:blip r:embed="rId3">
              <a:alphaModFix/>
            </a:blip>
            <a:srcRect/>
            <a:stretch/>
          </p:blipFill>
          <p:spPr>
            <a:xfrm>
              <a:off x="685801" y="1194435"/>
              <a:ext cx="3884417" cy="2470785"/>
            </a:xfrm>
            <a:prstGeom prst="rect">
              <a:avLst/>
            </a:prstGeom>
            <a:noFill/>
            <a:ln>
              <a:noFill/>
            </a:ln>
          </p:spPr>
        </p:pic>
        <p:sp>
          <p:nvSpPr>
            <p:cNvPr id="230" name="Google Shape;230;p40"/>
            <p:cNvSpPr txBox="1"/>
            <p:nvPr/>
          </p:nvSpPr>
          <p:spPr>
            <a:xfrm>
              <a:off x="2830960" y="3495943"/>
              <a:ext cx="1739400" cy="338700"/>
            </a:xfrm>
            <a:prstGeom prst="rect">
              <a:avLst/>
            </a:prstGeom>
            <a:gradFill>
              <a:gsLst>
                <a:gs pos="0">
                  <a:srgbClr val="F08B54"/>
                </a:gs>
                <a:gs pos="50000">
                  <a:srgbClr val="F67A26"/>
                </a:gs>
                <a:gs pos="100000">
                  <a:srgbClr val="E36A18"/>
                </a:gs>
              </a:gsLst>
              <a:lin ang="5400012" scaled="0"/>
            </a:gradFill>
            <a:ln>
              <a:noFill/>
            </a:ln>
            <a:effectLst>
              <a:outerShdw blurRad="57150" dist="19050" dir="5400000" algn="ctr" rotWithShape="0">
                <a:srgbClr val="000000">
                  <a:alpha val="62750"/>
                </a:srgbClr>
              </a:outerShdw>
            </a:effectLst>
          </p:spPr>
          <p:txBody>
            <a:bodyPr spcFirstLastPara="1" wrap="square" lIns="109720" tIns="54840" rIns="109720" bIns="54840" anchor="t" anchorCtr="0">
              <a:noAutofit/>
            </a:bodyPr>
            <a:lstStyle/>
            <a:p>
              <a:r>
                <a:rPr lang="en-GB" sz="1920" b="1">
                  <a:solidFill>
                    <a:schemeClr val="lt1"/>
                  </a:solidFill>
                  <a:latin typeface="Calibri"/>
                  <a:ea typeface="Calibri"/>
                  <a:cs typeface="Calibri"/>
                  <a:sym typeface="Calibri"/>
                </a:rPr>
                <a:t>«Aggiungi alla rete»</a:t>
              </a:r>
              <a:endParaRPr sz="1920" b="1">
                <a:solidFill>
                  <a:schemeClr val="lt1"/>
                </a:solidFill>
                <a:latin typeface="Calibri"/>
                <a:ea typeface="Calibri"/>
                <a:cs typeface="Calibri"/>
                <a:sym typeface="Calibri"/>
              </a:endParaRPr>
            </a:p>
          </p:txBody>
        </p:sp>
        <p:cxnSp>
          <p:nvCxnSpPr>
            <p:cNvPr id="231" name="Google Shape;231;p40"/>
            <p:cNvCxnSpPr/>
            <p:nvPr/>
          </p:nvCxnSpPr>
          <p:spPr>
            <a:xfrm rot="10800000">
              <a:off x="1851600" y="2985120"/>
              <a:ext cx="929700" cy="680100"/>
            </a:xfrm>
            <a:prstGeom prst="straightConnector1">
              <a:avLst/>
            </a:prstGeom>
            <a:noFill/>
            <a:ln w="28575" cap="flat" cmpd="sng">
              <a:solidFill>
                <a:srgbClr val="FF0000"/>
              </a:solidFill>
              <a:prstDash val="solid"/>
              <a:miter lim="800000"/>
              <a:headEnd type="none" w="sm" len="sm"/>
              <a:tailEnd type="triangle" w="med" len="med"/>
            </a:ln>
          </p:spPr>
        </p:cxnSp>
      </p:grpSp>
    </p:spTree>
  </p:cSld>
  <p:clrMapOvr>
    <a:masterClrMapping/>
  </p:clrMapOvr>
</p:sld>
</file>

<file path=ppt/slides/slide5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91F76-F70C-4A6C-9EEF-8968F782D777}"/>
              </a:ext>
            </a:extLst>
          </p:cNvPr>
          <p:cNvSpPr>
            <a:spLocks noGrp="1"/>
          </p:cNvSpPr>
          <p:nvPr>
            <p:ph type="title"/>
          </p:nvPr>
        </p:nvSpPr>
        <p:spPr/>
        <p:txBody>
          <a:bodyPr/>
          <a:lstStyle/>
          <a:p>
            <a:r>
              <a:rPr lang="nb-NO" dirty="0"/>
              <a:t>Sistema 1  e Sistema 2</a:t>
            </a:r>
          </a:p>
        </p:txBody>
      </p:sp>
      <p:pic>
        <p:nvPicPr>
          <p:cNvPr id="4" name="Picture 3">
            <a:extLst>
              <a:ext uri="{FF2B5EF4-FFF2-40B4-BE49-F238E27FC236}">
                <a16:creationId xmlns:a16="http://schemas.microsoft.com/office/drawing/2014/main" id="{5A884D12-C78D-4F30-BA5E-3009E70B4B2B}"/>
              </a:ext>
            </a:extLst>
          </p:cNvPr>
          <p:cNvPicPr>
            <a:picLocks noChangeAspect="1"/>
          </p:cNvPicPr>
          <p:nvPr/>
        </p:nvPicPr>
        <p:blipFill>
          <a:blip r:embed="rId3"/>
          <a:stretch>
            <a:fillRect/>
          </a:stretch>
        </p:blipFill>
        <p:spPr>
          <a:xfrm>
            <a:off x="4453859" y="1530227"/>
            <a:ext cx="8587228" cy="6699374"/>
          </a:xfrm>
          <a:prstGeom prst="rect">
            <a:avLst/>
          </a:prstGeom>
        </p:spPr>
      </p:pic>
    </p:spTree>
    <p:extLst>
      <p:ext uri="{BB962C8B-B14F-4D97-AF65-F5344CB8AC3E}">
        <p14:creationId xmlns:p14="http://schemas.microsoft.com/office/powerpoint/2010/main" val="756834934"/>
      </p:ext>
    </p:extLst>
  </p:cSld>
  <p:clrMapOvr>
    <a:masterClrMapping/>
  </p:clrMapOvr>
</p:sld>
</file>

<file path=ppt/slides/slide5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endParaRPr/>
          </a:p>
        </p:txBody>
      </p:sp>
      <p:sp>
        <p:nvSpPr>
          <p:cNvPr id="308" name="Google Shape;308;p51"/>
          <p:cNvSpPr txBox="1">
            <a:spLocks noGrp="1"/>
          </p:cNvSpPr>
          <p:nvPr>
            <p:ph type="body" idx="1"/>
          </p:nvPr>
        </p:nvSpPr>
        <p:spPr>
          <a:xfrm>
            <a:off x="1005840" y="2190750"/>
            <a:ext cx="6217920" cy="5221440"/>
          </a:xfrm>
          <a:prstGeom prst="rect">
            <a:avLst/>
          </a:prstGeom>
        </p:spPr>
        <p:txBody>
          <a:bodyPr spcFirstLastPara="1" vert="horz" wrap="square" lIns="109720" tIns="54840" rIns="109720" bIns="54840" rtlCol="0" anchor="t" anchorCtr="0">
            <a:noAutofit/>
          </a:bodyPr>
          <a:lstStyle/>
          <a:p>
            <a:pPr marL="0" indent="0">
              <a:buNone/>
            </a:pPr>
            <a:endParaRPr/>
          </a:p>
        </p:txBody>
      </p:sp>
      <p:sp>
        <p:nvSpPr>
          <p:cNvPr id="309" name="Google Shape;309;p51"/>
          <p:cNvSpPr txBox="1">
            <a:spLocks noGrp="1"/>
          </p:cNvSpPr>
          <p:nvPr>
            <p:ph type="body" idx="2"/>
          </p:nvPr>
        </p:nvSpPr>
        <p:spPr>
          <a:xfrm>
            <a:off x="7406640" y="2190750"/>
            <a:ext cx="6217920" cy="5221440"/>
          </a:xfrm>
          <a:prstGeom prst="rect">
            <a:avLst/>
          </a:prstGeom>
        </p:spPr>
        <p:txBody>
          <a:bodyPr spcFirstLastPara="1" vert="horz" wrap="square" lIns="109720" tIns="54840" rIns="109720" bIns="54840" rtlCol="0" anchor="t" anchorCtr="0">
            <a:noAutofit/>
          </a:bodyPr>
          <a:lstStyle/>
          <a:p>
            <a:pPr marL="0" indent="0">
              <a:buNone/>
            </a:pPr>
            <a:endParaRPr/>
          </a:p>
        </p:txBody>
      </p:sp>
      <p:pic>
        <p:nvPicPr>
          <p:cNvPr id="310" name="Google Shape;310;p51"/>
          <p:cNvPicPr preferRelativeResize="0"/>
          <p:nvPr/>
        </p:nvPicPr>
        <p:blipFill>
          <a:blip r:embed="rId3">
            <a:alphaModFix/>
          </a:blip>
          <a:stretch>
            <a:fillRect/>
          </a:stretch>
        </p:blipFill>
        <p:spPr>
          <a:xfrm>
            <a:off x="1158240" y="99061"/>
            <a:ext cx="12313920" cy="8031480"/>
          </a:xfrm>
          <a:prstGeom prst="rect">
            <a:avLst/>
          </a:prstGeom>
          <a:noFill/>
          <a:ln>
            <a:noFill/>
          </a:ln>
        </p:spPr>
      </p:pic>
    </p:spTree>
    <p:extLst>
      <p:ext uri="{BB962C8B-B14F-4D97-AF65-F5344CB8AC3E}">
        <p14:creationId xmlns:p14="http://schemas.microsoft.com/office/powerpoint/2010/main" val="1633388016"/>
      </p:ext>
    </p:extLst>
  </p:cSld>
  <p:clrMapOvr>
    <a:masterClrMapping/>
  </p:clrMapOvr>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4"/>
          <p:cNvPicPr preferRelativeResize="0"/>
          <p:nvPr/>
        </p:nvPicPr>
        <p:blipFill>
          <a:blip r:embed="rId3">
            <a:alphaModFix/>
          </a:blip>
          <a:stretch>
            <a:fillRect/>
          </a:stretch>
        </p:blipFill>
        <p:spPr>
          <a:xfrm>
            <a:off x="1463040" y="2451080"/>
            <a:ext cx="11704320" cy="4251960"/>
          </a:xfrm>
          <a:prstGeom prst="rect">
            <a:avLst/>
          </a:prstGeom>
          <a:noFill/>
          <a:ln>
            <a:noFill/>
          </a:ln>
        </p:spPr>
      </p:pic>
      <p:sp>
        <p:nvSpPr>
          <p:cNvPr id="600" name="Google Shape;600;p94"/>
          <p:cNvSpPr txBox="1">
            <a:spLocks noGrp="1"/>
          </p:cNvSpPr>
          <p:nvPr>
            <p:ph type="title"/>
          </p:nvPr>
        </p:nvSpPr>
        <p:spPr>
          <a:xfrm>
            <a:off x="1005840" y="520638"/>
            <a:ext cx="12618720" cy="1397280"/>
          </a:xfrm>
          <a:prstGeom prst="rect">
            <a:avLst/>
          </a:prstGeom>
        </p:spPr>
        <p:txBody>
          <a:bodyPr spcFirstLastPara="1" vert="horz" wrap="square" lIns="146280" tIns="146280" rIns="146280" bIns="146280" rtlCol="0" anchor="t" anchorCtr="0">
            <a:normAutofit/>
          </a:bodyPr>
          <a:lstStyle/>
          <a:p>
            <a:r>
              <a:rPr lang="en-GB"/>
              <a:t>Sfruttamenti cognitivi e vettori di attacco</a:t>
            </a:r>
            <a:endParaRPr/>
          </a:p>
        </p:txBody>
      </p:sp>
    </p:spTree>
    <p:extLst>
      <p:ext uri="{BB962C8B-B14F-4D97-AF65-F5344CB8AC3E}">
        <p14:creationId xmlns:p14="http://schemas.microsoft.com/office/powerpoint/2010/main" val="3761412816"/>
      </p:ext>
    </p:extLst>
  </p:cSld>
  <p:clrMapOvr>
    <a:masterClrMapping/>
  </p:clrMapOvr>
</p:sld>
</file>

<file path=ppt/slides/slide6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typing on a keyboard&#10;&#10;Description automatically generated">
            <a:extLst>
              <a:ext uri="{FF2B5EF4-FFF2-40B4-BE49-F238E27FC236}">
                <a16:creationId xmlns:a16="http://schemas.microsoft.com/office/drawing/2014/main" id="{AC76474B-ED05-DB2F-E603-853EBE6D76BE}"/>
              </a:ext>
            </a:extLst>
          </p:cNvPr>
          <p:cNvPicPr>
            <a:picLocks noChangeAspect="1"/>
          </p:cNvPicPr>
          <p:nvPr/>
        </p:nvPicPr>
        <p:blipFill>
          <a:blip r:embed="rId3">
            <a:alphaModFix amt="39000"/>
          </a:blip>
          <a:srcRect l="3787" r="2880"/>
          <a:stretch/>
        </p:blipFill>
        <p:spPr>
          <a:xfrm>
            <a:off x="24" y="12"/>
            <a:ext cx="14630376" cy="8229588"/>
          </a:xfrm>
          <a:prstGeom prst="rect">
            <a:avLst/>
          </a:prstGeom>
          <a:noFill/>
        </p:spPr>
      </p:pic>
      <p:sp>
        <p:nvSpPr>
          <p:cNvPr id="8" name="Title 2">
            <a:extLst>
              <a:ext uri="{FF2B5EF4-FFF2-40B4-BE49-F238E27FC236}">
                <a16:creationId xmlns:a16="http://schemas.microsoft.com/office/drawing/2014/main" id="{D7935B75-7452-1FFF-E46B-665C289EAC5B}"/>
              </a:ext>
            </a:extLst>
          </p:cNvPr>
          <p:cNvSpPr>
            <a:spLocks noGrp="1"/>
          </p:cNvSpPr>
          <p:nvPr>
            <p:ph type="title"/>
          </p:nvPr>
        </p:nvSpPr>
        <p:spPr>
          <a:xfrm>
            <a:off x="4846320" y="5528564"/>
            <a:ext cx="4937760" cy="505776"/>
          </a:xfrm>
        </p:spPr>
        <p:txBody>
          <a:bodyPr/>
          <a:lstStyle/>
          <a:p>
            <a:endParaRPr lang="en-US"/>
          </a:p>
        </p:txBody>
      </p:sp>
      <p:sp>
        <p:nvSpPr>
          <p:cNvPr id="3" name="Inhaltsplatzhalter 2">
            <a:extLst>
              <a:ext uri="{FF2B5EF4-FFF2-40B4-BE49-F238E27FC236}">
                <a16:creationId xmlns:a16="http://schemas.microsoft.com/office/drawing/2014/main" id="{81A9FBC7-480F-48F0-8032-7FF40185703A}"/>
              </a:ext>
            </a:extLst>
          </p:cNvPr>
          <p:cNvSpPr>
            <a:spLocks noGrp="1"/>
          </p:cNvSpPr>
          <p:nvPr>
            <p:ph type="body" sz="quarter" idx="11"/>
          </p:nvPr>
        </p:nvSpPr>
        <p:spPr>
          <a:xfrm>
            <a:off x="1774507" y="1883663"/>
            <a:ext cx="11081386" cy="3181732"/>
          </a:xfrm>
        </p:spPr>
        <p:txBody>
          <a:bodyPr>
            <a:normAutofit/>
          </a:bodyPr>
          <a:lstStyle/>
          <a:p>
            <a:pPr>
              <a:lnSpc>
                <a:spcPct val="140000"/>
              </a:lnSpc>
            </a:pPr>
            <a:r>
              <a:rPr lang="en-US" sz="3240"/>
              <a:t>Rispondi alle tre domande nella pagina seguente il più rapidamente possibile. Hai a disposizione un massimo di 30 secondi. 10 secondi per domanda.</a:t>
            </a:r>
          </a:p>
          <a:p>
            <a:pPr>
              <a:lnSpc>
                <a:spcPct val="140000"/>
              </a:lnSpc>
            </a:pPr>
            <a:r>
              <a:rPr lang="en-US" sz="3240"/>
              <a:t>Scrivi la risposta.</a:t>
            </a:r>
            <a:endParaRPr lang="de-DE" sz="3240"/>
          </a:p>
        </p:txBody>
      </p:sp>
    </p:spTree>
    <p:extLst>
      <p:ext uri="{BB962C8B-B14F-4D97-AF65-F5344CB8AC3E}">
        <p14:creationId xmlns:p14="http://schemas.microsoft.com/office/powerpoint/2010/main" val="3735701839"/>
      </p:ext>
    </p:extLst>
  </p:cSld>
  <p:clrMapOvr>
    <a:masterClrMapping/>
  </p:clrMapOvr>
</p:sld>
</file>

<file path=ppt/slides/slide6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C361C-91FA-4B93-A2F4-DE3915A8761B}"/>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29A7EB69-3CBE-4392-B7E7-30D7AB9DE397}"/>
              </a:ext>
            </a:extLst>
          </p:cNvPr>
          <p:cNvSpPr>
            <a:spLocks noGrp="1"/>
          </p:cNvSpPr>
          <p:nvPr>
            <p:ph idx="1"/>
          </p:nvPr>
        </p:nvSpPr>
        <p:spPr/>
        <p:txBody>
          <a:bodyPr/>
          <a:lstStyle/>
          <a:p>
            <a:pPr marL="0" indent="0">
              <a:buNone/>
            </a:pPr>
            <a:r>
              <a:rPr lang="en-US" b="0" i="0" dirty="0">
                <a:solidFill>
                  <a:srgbClr val="3E4855"/>
                </a:solidFill>
                <a:effectLst/>
                <a:latin typeface="Averta"/>
              </a:rPr>
              <a:t>Una mazza e una palla costano in totale 1,10 $. La mazza costa 1,00 $ in più della palla. Quanto costa la palla?</a:t>
            </a:r>
            <a:endParaRPr lang="de-DE" dirty="0"/>
          </a:p>
        </p:txBody>
      </p:sp>
    </p:spTree>
    <p:extLst>
      <p:ext uri="{BB962C8B-B14F-4D97-AF65-F5344CB8AC3E}">
        <p14:creationId xmlns:p14="http://schemas.microsoft.com/office/powerpoint/2010/main" val="1332493122"/>
      </p:ext>
    </p:extLst>
  </p:cSld>
  <p:clrMapOvr>
    <a:masterClrMapping/>
  </p:clrMapOvr>
</p:sld>
</file>

<file path=ppt/slides/slide6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74B2D9-E4F5-4425-BC06-B144BFC55D28}"/>
              </a:ext>
            </a:extLst>
          </p:cNvPr>
          <p:cNvSpPr>
            <a:spLocks noGrp="1"/>
          </p:cNvSpPr>
          <p:nvPr>
            <p:ph idx="1"/>
          </p:nvPr>
        </p:nvSpPr>
        <p:spPr/>
        <p:txBody>
          <a:bodyPr/>
          <a:lstStyle/>
          <a:p>
            <a:pPr marL="0" indent="0">
              <a:buNone/>
            </a:pPr>
            <a:r>
              <a:rPr lang="en-US" dirty="0"/>
              <a:t>5 macchine impiegano 5 minuti per produrre 5 prodotti. Quanto tempo impiegano 100 macchine per produrre 100 prodotti?</a:t>
            </a:r>
            <a:endParaRPr lang="de-DE" dirty="0"/>
          </a:p>
        </p:txBody>
      </p:sp>
    </p:spTree>
    <p:extLst>
      <p:ext uri="{BB962C8B-B14F-4D97-AF65-F5344CB8AC3E}">
        <p14:creationId xmlns:p14="http://schemas.microsoft.com/office/powerpoint/2010/main" val="633508206"/>
      </p:ext>
    </p:extLst>
  </p:cSld>
  <p:clrMapOvr>
    <a:masterClrMapping/>
  </p:clrMapOvr>
</p:sld>
</file>

<file path=ppt/slides/slide6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9B92511-323B-4A51-A946-D970CC298FA9}"/>
              </a:ext>
            </a:extLst>
          </p:cNvPr>
          <p:cNvSpPr>
            <a:spLocks noGrp="1"/>
          </p:cNvSpPr>
          <p:nvPr>
            <p:ph idx="1"/>
          </p:nvPr>
        </p:nvSpPr>
        <p:spPr/>
        <p:txBody>
          <a:bodyPr/>
          <a:lstStyle/>
          <a:p>
            <a:pPr marL="0" indent="0">
              <a:buNone/>
            </a:pPr>
            <a:r>
              <a:rPr lang="en-US" dirty="0"/>
              <a:t>Le ninfee in uno stagno raddoppiano la loro superficie ogni giorno. Se il lago è completamente ricoperto di ninfee dopo 48 giorni, quanto tempo ci è voluto per ricoprirne metà?</a:t>
            </a:r>
            <a:endParaRPr lang="de-DE" dirty="0"/>
          </a:p>
        </p:txBody>
      </p:sp>
    </p:spTree>
    <p:extLst>
      <p:ext uri="{BB962C8B-B14F-4D97-AF65-F5344CB8AC3E}">
        <p14:creationId xmlns:p14="http://schemas.microsoft.com/office/powerpoint/2010/main" val="3762404274"/>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17C3935-F81C-4085-9052-1151A152B83B}"/>
              </a:ext>
            </a:extLst>
          </p:cNvPr>
          <p:cNvSpPr>
            <a:spLocks noGrp="1"/>
          </p:cNvSpPr>
          <p:nvPr>
            <p:ph idx="1"/>
          </p:nvPr>
        </p:nvSpPr>
        <p:spPr/>
        <p:txBody>
          <a:bodyPr/>
          <a:lstStyle/>
          <a:p>
            <a:pPr marL="0" indent="0">
              <a:buNone/>
            </a:pPr>
            <a:r>
              <a:rPr lang="en-US" i="1" dirty="0"/>
              <a:t>La maggior parte delle persone risponderebbe così:</a:t>
            </a:r>
          </a:p>
          <a:p>
            <a:pPr indent="-731502">
              <a:buAutoNum type="arabicParenR"/>
            </a:pPr>
            <a:r>
              <a:rPr lang="en-US" i="1" dirty="0"/>
              <a:t>10 centesimi</a:t>
            </a:r>
          </a:p>
          <a:p>
            <a:pPr indent="-731502">
              <a:buAutoNum type="arabicParenR"/>
            </a:pPr>
            <a:r>
              <a:rPr lang="en-US" i="1" dirty="0"/>
              <a:t>100 minuti</a:t>
            </a:r>
          </a:p>
          <a:p>
            <a:pPr indent="-731502">
              <a:buAutoNum type="arabicParenR"/>
            </a:pPr>
            <a:r>
              <a:rPr lang="en-US" i="1" dirty="0"/>
              <a:t>24 giorni</a:t>
            </a:r>
            <a:endParaRPr lang="de-DE" dirty="0"/>
          </a:p>
        </p:txBody>
      </p:sp>
    </p:spTree>
    <p:extLst>
      <p:ext uri="{BB962C8B-B14F-4D97-AF65-F5344CB8AC3E}">
        <p14:creationId xmlns:p14="http://schemas.microsoft.com/office/powerpoint/2010/main" val="1775603579"/>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DDB13-A92D-430C-A7A9-21659C57EFFD}"/>
              </a:ext>
            </a:extLst>
          </p:cNvPr>
          <p:cNvSpPr>
            <a:spLocks noGrp="1"/>
          </p:cNvSpPr>
          <p:nvPr>
            <p:ph type="title"/>
          </p:nvPr>
        </p:nvSpPr>
        <p:spPr/>
        <p:txBody>
          <a:bodyPr/>
          <a:lstStyle/>
          <a:p>
            <a:r>
              <a:rPr lang="de-DE" dirty="0" err="1"/>
              <a:t>Risposte </a:t>
            </a:r>
            <a:r>
              <a:rPr lang="de-DE" dirty="0" err="1"/>
              <a:t>corrette per "</a:t>
            </a:r>
            <a:r>
              <a:rPr lang="de-DE" dirty="0" err="1"/>
              <a:t> "</a:t>
            </a:r>
            <a:endParaRPr lang="de-DE" dirty="0"/>
          </a:p>
        </p:txBody>
      </p:sp>
      <p:sp>
        <p:nvSpPr>
          <p:cNvPr id="3" name="Inhaltsplatzhalter 2">
            <a:extLst>
              <a:ext uri="{FF2B5EF4-FFF2-40B4-BE49-F238E27FC236}">
                <a16:creationId xmlns:a16="http://schemas.microsoft.com/office/drawing/2014/main" id="{F5CB8D1E-1E37-467B-9E9C-19DF31777C79}"/>
              </a:ext>
            </a:extLst>
          </p:cNvPr>
          <p:cNvSpPr>
            <a:spLocks noGrp="1"/>
          </p:cNvSpPr>
          <p:nvPr>
            <p:ph idx="1"/>
          </p:nvPr>
        </p:nvSpPr>
        <p:spPr/>
        <p:txBody>
          <a:bodyPr/>
          <a:lstStyle/>
          <a:p>
            <a:r>
              <a:rPr lang="en-US" dirty="0"/>
              <a:t>La racchetta non dovrebbe costare solo 1 €, ma 1 € in più rispetto alla pallina. Ovvero (racchetta + 1 €) + pallina = 1,10 €. Ne consegue che la racchetta e la pallina devono dividersi i restanti 10 centesimi. Quindi solo quando la racchetta costa 1,05 € e la pallina 5 centesimi, la racchetta è davvero più cara di un euro.</a:t>
            </a:r>
          </a:p>
          <a:p>
            <a:r>
              <a:rPr lang="en-US" dirty="0"/>
              <a:t>Le macchine non hanno bisogno di cento minuti, ma solo di cinque, perché ciascuna ne produce uno.</a:t>
            </a:r>
          </a:p>
          <a:p>
            <a:r>
              <a:rPr lang="en-US" dirty="0"/>
              <a:t>Il lago non è coperto per metà da ninfee dopo 24 giorni, ma solo dopo 47 giorni. Il giorno seguente, l'area coperta dalle ninfee è raddoppiata e il lago è completamente coperto.</a:t>
            </a:r>
            <a:endParaRPr lang="de-DE" dirty="0"/>
          </a:p>
        </p:txBody>
      </p:sp>
    </p:spTree>
    <p:extLst>
      <p:ext uri="{BB962C8B-B14F-4D97-AF65-F5344CB8AC3E}">
        <p14:creationId xmlns:p14="http://schemas.microsoft.com/office/powerpoint/2010/main" val="2858806007"/>
      </p:ext>
    </p:extLst>
  </p:cSld>
  <p:clrMapOvr>
    <a:masterClrMapping/>
  </p:clrMapOvr>
</p:sld>
</file>

<file path=ppt/slides/slide6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B8DE3D-7F30-4B9C-A57E-77A964E7DC18}"/>
              </a:ext>
            </a:extLst>
          </p:cNvPr>
          <p:cNvSpPr>
            <a:spLocks noGrp="1"/>
          </p:cNvSpPr>
          <p:nvPr>
            <p:ph idx="1"/>
          </p:nvPr>
        </p:nvSpPr>
        <p:spPr>
          <a:xfrm>
            <a:off x="819071" y="614870"/>
            <a:ext cx="12618720" cy="5221607"/>
          </a:xfrm>
        </p:spPr>
        <p:txBody>
          <a:bodyPr/>
          <a:lstStyle/>
          <a:p>
            <a:r>
              <a:rPr lang="de-DE" dirty="0" err="1"/>
              <a:t>Riflessione </a:t>
            </a:r>
            <a:r>
              <a:rPr lang="de-DE" dirty="0" err="1"/>
              <a:t>cognitiva </a:t>
            </a:r>
            <a:r>
              <a:rPr lang="de-DE" dirty="0" err="1"/>
              <a:t>sull'</a:t>
            </a:r>
            <a:r>
              <a:rPr lang="de-DE" dirty="0" err="1"/>
              <a:t> e </a:t>
            </a:r>
            <a:r>
              <a:rPr lang="de-DE" dirty="0" err="1"/>
              <a:t>Compito di "</a:t>
            </a:r>
            <a:r>
              <a:rPr lang="de-DE" dirty="0" err="1"/>
              <a:t> " </a:t>
            </a:r>
            <a:r>
              <a:rPr lang="de-DE" dirty="0"/>
              <a:t>(Frederick, 2005)</a:t>
            </a:r>
          </a:p>
          <a:p>
            <a:pPr lvl="1"/>
            <a:r>
              <a:rPr lang="en-US" dirty="0"/>
              <a:t>Correlato, tra le altre cose, alla flessibilità cognitiva, al pensiero intuitivo, ecc.</a:t>
            </a:r>
            <a:endParaRPr lang="de-DE" dirty="0"/>
          </a:p>
        </p:txBody>
      </p:sp>
      <p:pic>
        <p:nvPicPr>
          <p:cNvPr id="4" name="Grafik 3">
            <a:extLst>
              <a:ext uri="{FF2B5EF4-FFF2-40B4-BE49-F238E27FC236}">
                <a16:creationId xmlns:a16="http://schemas.microsoft.com/office/drawing/2014/main" id="{88C567C6-FEFB-4E97-B4ED-67248E834222}"/>
              </a:ext>
            </a:extLst>
          </p:cNvPr>
          <p:cNvPicPr>
            <a:picLocks noChangeAspect="1"/>
          </p:cNvPicPr>
          <p:nvPr/>
        </p:nvPicPr>
        <p:blipFill>
          <a:blip r:embed="rId3"/>
          <a:stretch>
            <a:fillRect/>
          </a:stretch>
        </p:blipFill>
        <p:spPr>
          <a:xfrm>
            <a:off x="8482765" y="2756942"/>
            <a:ext cx="5703570" cy="3486150"/>
          </a:xfrm>
          <a:prstGeom prst="rect">
            <a:avLst/>
          </a:prstGeom>
        </p:spPr>
      </p:pic>
      <p:pic>
        <p:nvPicPr>
          <p:cNvPr id="5" name="Grafik 4">
            <a:extLst>
              <a:ext uri="{FF2B5EF4-FFF2-40B4-BE49-F238E27FC236}">
                <a16:creationId xmlns:a16="http://schemas.microsoft.com/office/drawing/2014/main" id="{EBD13F65-E56A-48C9-8614-3085B29BD400}"/>
              </a:ext>
            </a:extLst>
          </p:cNvPr>
          <p:cNvPicPr>
            <a:picLocks noChangeAspect="1"/>
          </p:cNvPicPr>
          <p:nvPr/>
        </p:nvPicPr>
        <p:blipFill>
          <a:blip r:embed="rId4"/>
          <a:stretch>
            <a:fillRect/>
          </a:stretch>
        </p:blipFill>
        <p:spPr>
          <a:xfrm>
            <a:off x="444068" y="2934106"/>
            <a:ext cx="8092440" cy="3131821"/>
          </a:xfrm>
          <a:prstGeom prst="rect">
            <a:avLst/>
          </a:prstGeom>
        </p:spPr>
      </p:pic>
      <p:sp>
        <p:nvSpPr>
          <p:cNvPr id="6" name="Textfeld 5">
            <a:extLst>
              <a:ext uri="{FF2B5EF4-FFF2-40B4-BE49-F238E27FC236}">
                <a16:creationId xmlns:a16="http://schemas.microsoft.com/office/drawing/2014/main" id="{E4D1746C-2996-4E6A-AC1E-7FDAB9ED07A4}"/>
              </a:ext>
            </a:extLst>
          </p:cNvPr>
          <p:cNvSpPr txBox="1"/>
          <p:nvPr/>
        </p:nvSpPr>
        <p:spPr>
          <a:xfrm>
            <a:off x="955027" y="7040387"/>
            <a:ext cx="2541530" cy="350865"/>
          </a:xfrm>
          <a:prstGeom prst="rect">
            <a:avLst/>
          </a:prstGeom>
          <a:noFill/>
        </p:spPr>
        <p:txBody>
          <a:bodyPr wrap="none" rtlCol="0">
            <a:spAutoFit/>
          </a:bodyPr>
          <a:lstStyle/>
          <a:p>
            <a:r>
              <a:rPr lang="de-DE" sz="1680" dirty="0" err="1"/>
              <a:t>Attenzione </a:t>
            </a:r>
            <a:r>
              <a:rPr lang="de-DE" sz="1680" dirty="0" err="1"/>
              <a:t>all'</a:t>
            </a:r>
            <a:r>
              <a:rPr lang="de-DE" sz="1680" dirty="0" err="1"/>
              <a:t> e </a:t>
            </a:r>
            <a:r>
              <a:rPr lang="de-DE" sz="1680" dirty="0" err="1"/>
              <a:t>dell'eccessiva sicurezza di sé</a:t>
            </a:r>
            <a:r>
              <a:rPr lang="de-DE" sz="1680" dirty="0"/>
              <a:t>!</a:t>
            </a:r>
          </a:p>
        </p:txBody>
      </p:sp>
    </p:spTree>
    <p:extLst>
      <p:ext uri="{BB962C8B-B14F-4D97-AF65-F5344CB8AC3E}">
        <p14:creationId xmlns:p14="http://schemas.microsoft.com/office/powerpoint/2010/main" val="307550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649120" y="293755"/>
            <a:ext cx="12618720" cy="953280"/>
          </a:xfrm>
          <a:prstGeom prst="rect">
            <a:avLst/>
          </a:prstGeom>
        </p:spPr>
        <p:txBody>
          <a:bodyPr spcFirstLastPara="1" vert="horz" wrap="square" lIns="109720" tIns="54840" rIns="109720" bIns="54840" rtlCol="0" anchor="ctr" anchorCtr="0">
            <a:noAutofit/>
          </a:bodyPr>
          <a:lstStyle/>
          <a:p>
            <a:r>
              <a:rPr lang="en-GB" sz="4160" dirty="0"/>
              <a:t>Processo decisionale intuitivo</a:t>
            </a:r>
            <a:endParaRPr sz="4160" dirty="0"/>
          </a:p>
        </p:txBody>
      </p:sp>
      <p:sp>
        <p:nvSpPr>
          <p:cNvPr id="244" name="Google Shape;244;p42"/>
          <p:cNvSpPr txBox="1">
            <a:spLocks noGrp="1"/>
          </p:cNvSpPr>
          <p:nvPr>
            <p:ph type="body" idx="1"/>
          </p:nvPr>
        </p:nvSpPr>
        <p:spPr>
          <a:xfrm>
            <a:off x="438880" y="1332960"/>
            <a:ext cx="13039200" cy="3226080"/>
          </a:xfrm>
          <a:prstGeom prst="rect">
            <a:avLst/>
          </a:prstGeom>
        </p:spPr>
        <p:txBody>
          <a:bodyPr spcFirstLastPara="1" vert="horz" wrap="square" lIns="109720" tIns="54840" rIns="109720" bIns="54840" rtlCol="0" anchor="t" anchorCtr="0">
            <a:noAutofit/>
          </a:bodyPr>
          <a:lstStyle/>
          <a:p>
            <a:pPr indent="-528307">
              <a:lnSpc>
                <a:spcPct val="100000"/>
              </a:lnSpc>
              <a:spcBef>
                <a:spcPts val="0"/>
              </a:spcBef>
              <a:buSzPts val="1600"/>
            </a:pPr>
            <a:r>
              <a:rPr lang="en-US" sz="2560" dirty="0"/>
              <a:t>Decisioni rapide e approssimative o tendenze decisionali innescate da segnali noti (ad esempio caratteristiche di progettazione).</a:t>
            </a:r>
          </a:p>
          <a:p>
            <a:pPr indent="-528307">
              <a:lnSpc>
                <a:spcPct val="100000"/>
              </a:lnSpc>
              <a:spcBef>
                <a:spcPts val="0"/>
              </a:spcBef>
              <a:buSzPts val="1600"/>
            </a:pPr>
            <a:r>
              <a:rPr lang="en-US" sz="2560" dirty="0"/>
              <a:t>Inconscio.</a:t>
            </a:r>
          </a:p>
          <a:p>
            <a:pPr indent="-528307">
              <a:lnSpc>
                <a:spcPct val="100000"/>
              </a:lnSpc>
              <a:spcBef>
                <a:spcPts val="0"/>
              </a:spcBef>
              <a:buSzPts val="1600"/>
            </a:pPr>
            <a:r>
              <a:rPr lang="en-US" sz="2560" dirty="0"/>
              <a:t>Per lo più sensato/utile e che consente di risparmiare risorse (evolutivo).</a:t>
            </a:r>
          </a:p>
          <a:p>
            <a:pPr indent="-528307">
              <a:lnSpc>
                <a:spcPct val="100000"/>
              </a:lnSpc>
              <a:spcBef>
                <a:spcPts val="0"/>
              </a:spcBef>
              <a:buSzPts val="1600"/>
            </a:pPr>
            <a:r>
              <a:rPr lang="en-US" sz="2560" dirty="0"/>
              <a:t>Basato principalmente sulle strutture cerebrali subcorticali e su quelle coinvolte </a:t>
            </a:r>
            <a:r>
              <a:rPr lang="en-US" sz="2560" dirty="0" err="1"/>
              <a:t>nell'interocezione</a:t>
            </a:r>
            <a:r>
              <a:rPr lang="en-US" sz="2560" dirty="0"/>
              <a:t>.</a:t>
            </a:r>
          </a:p>
          <a:p>
            <a:pPr indent="-528307">
              <a:lnSpc>
                <a:spcPct val="100000"/>
              </a:lnSpc>
              <a:spcBef>
                <a:spcPts val="0"/>
              </a:spcBef>
              <a:buSzPts val="1600"/>
            </a:pPr>
            <a:r>
              <a:rPr lang="en-US" sz="2560" dirty="0"/>
              <a:t>Corrisponde al pensiero S1.</a:t>
            </a:r>
          </a:p>
          <a:p>
            <a:pPr indent="-528307">
              <a:lnSpc>
                <a:spcPct val="100000"/>
              </a:lnSpc>
              <a:spcBef>
                <a:spcPts val="0"/>
              </a:spcBef>
              <a:buSzPts val="1600"/>
            </a:pPr>
            <a:r>
              <a:rPr lang="en-US" sz="2560" dirty="0"/>
              <a:t>Agire secondo l'istinto (inglese: "gut feeling").</a:t>
            </a:r>
            <a:endParaRPr sz="2560" dirty="0"/>
          </a:p>
        </p:txBody>
      </p:sp>
      <p:pic>
        <p:nvPicPr>
          <p:cNvPr id="245" name="Google Shape;245;p42"/>
          <p:cNvPicPr preferRelativeResize="0"/>
          <p:nvPr/>
        </p:nvPicPr>
        <p:blipFill>
          <a:blip r:embed="rId3">
            <a:alphaModFix/>
          </a:blip>
          <a:stretch>
            <a:fillRect/>
          </a:stretch>
        </p:blipFill>
        <p:spPr>
          <a:xfrm>
            <a:off x="3165119" y="5055320"/>
            <a:ext cx="4612440" cy="2885720"/>
          </a:xfrm>
          <a:prstGeom prst="rect">
            <a:avLst/>
          </a:prstGeom>
          <a:noFill/>
          <a:ln>
            <a:noFill/>
          </a:ln>
        </p:spPr>
      </p:pic>
      <p:pic>
        <p:nvPicPr>
          <p:cNvPr id="246" name="Google Shape;246;p42"/>
          <p:cNvPicPr preferRelativeResize="0"/>
          <p:nvPr/>
        </p:nvPicPr>
        <p:blipFill>
          <a:blip r:embed="rId4">
            <a:alphaModFix/>
          </a:blip>
          <a:stretch>
            <a:fillRect/>
          </a:stretch>
        </p:blipFill>
        <p:spPr>
          <a:xfrm>
            <a:off x="8335598" y="4938761"/>
            <a:ext cx="5791200" cy="3002280"/>
          </a:xfrm>
          <a:prstGeom prst="rect">
            <a:avLst/>
          </a:prstGeom>
          <a:noFill/>
          <a:ln>
            <a:noFill/>
          </a:ln>
        </p:spPr>
      </p:pic>
      <p:sp>
        <p:nvSpPr>
          <p:cNvPr id="247" name="Google Shape;247;p42"/>
          <p:cNvSpPr txBox="1"/>
          <p:nvPr/>
        </p:nvSpPr>
        <p:spPr>
          <a:xfrm>
            <a:off x="422720" y="7693040"/>
            <a:ext cx="2343840" cy="331200"/>
          </a:xfrm>
          <a:prstGeom prst="rect">
            <a:avLst/>
          </a:prstGeom>
          <a:noFill/>
          <a:ln>
            <a:noFill/>
          </a:ln>
        </p:spPr>
        <p:txBody>
          <a:bodyPr spcFirstLastPara="1" wrap="square" lIns="146280" tIns="146280" rIns="146280" bIns="146280" anchor="t" anchorCtr="0">
            <a:noAutofit/>
          </a:bodyPr>
          <a:lstStyle/>
          <a:p>
            <a:r>
              <a:rPr lang="en-GB" sz="2880">
                <a:latin typeface="Calibri"/>
                <a:ea typeface="Calibri"/>
                <a:cs typeface="Calibri"/>
                <a:sym typeface="Calibri"/>
              </a:rPr>
              <a:t>Bechara (1994)</a:t>
            </a:r>
            <a:endParaRPr sz="2880">
              <a:latin typeface="Calibri"/>
              <a:ea typeface="Calibri"/>
              <a:cs typeface="Calibri"/>
              <a:sym typeface="Calibri"/>
            </a:endParaRPr>
          </a:p>
        </p:txBody>
      </p:sp>
    </p:spTree>
  </p:cSld>
  <p:clrMapOvr>
    <a:masterClrMapping/>
  </p:clrMapOvr>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3DC96B12-15B4-3767-3B90-00EDFA5493E4}"/>
              </a:ext>
            </a:extLst>
          </p:cNvPr>
          <p:cNvSpPr>
            <a:spLocks noGrp="1"/>
          </p:cNvSpPr>
          <p:nvPr>
            <p:ph type="pic" sz="quarter" idx="10"/>
          </p:nvPr>
        </p:nvSpPr>
        <p:spPr>
          <a:xfrm>
            <a:off x="0" y="0"/>
            <a:ext cx="14630400" cy="8229600"/>
          </a:xfrm>
        </p:spPr>
        <p:txBody>
          <a:bodyPr/>
          <a:lstStyle/>
          <a:p>
            <a:endParaRPr lang="en-GB"/>
          </a:p>
        </p:txBody>
      </p:sp>
      <p:sp>
        <p:nvSpPr>
          <p:cNvPr id="9" name="Text Placeholder 2">
            <a:extLst>
              <a:ext uri="{FF2B5EF4-FFF2-40B4-BE49-F238E27FC236}">
                <a16:creationId xmlns:a16="http://schemas.microsoft.com/office/drawing/2014/main" id="{B4CDD7EA-B1C8-3B66-F961-766472836334}"/>
              </a:ext>
            </a:extLst>
          </p:cNvPr>
          <p:cNvSpPr>
            <a:spLocks noGrp="1"/>
          </p:cNvSpPr>
          <p:nvPr>
            <p:ph type="body" sz="quarter" idx="12"/>
          </p:nvPr>
        </p:nvSpPr>
        <p:spPr>
          <a:xfrm>
            <a:off x="4214812" y="7106569"/>
            <a:ext cx="6200776" cy="622554"/>
          </a:xfrm>
        </p:spPr>
        <p:txBody>
          <a:bodyPr/>
          <a:lstStyle/>
          <a:p>
            <a:endParaRPr lang="en-US"/>
          </a:p>
        </p:txBody>
      </p:sp>
      <p:sp>
        <p:nvSpPr>
          <p:cNvPr id="2" name="Tittel 1"/>
          <p:cNvSpPr>
            <a:spLocks noGrp="1"/>
          </p:cNvSpPr>
          <p:nvPr>
            <p:ph type="title"/>
          </p:nvPr>
        </p:nvSpPr>
        <p:spPr>
          <a:xfrm>
            <a:off x="421004" y="2934760"/>
            <a:ext cx="13788390" cy="988696"/>
          </a:xfrm>
        </p:spPr>
        <p:txBody>
          <a:bodyPr anchor="ctr">
            <a:normAutofit/>
          </a:bodyPr>
          <a:lstStyle/>
          <a:p>
            <a:pPr>
              <a:lnSpc>
                <a:spcPct val="140000"/>
              </a:lnSpc>
            </a:pPr>
            <a:r>
              <a:rPr lang="en-US" sz="3720"/>
              <a:t>Una piccola selezione di principi e applicazioni...</a:t>
            </a:r>
            <a:endParaRPr lang="nb-NO" sz="3720"/>
          </a:p>
        </p:txBody>
      </p:sp>
    </p:spTree>
    <p:extLst>
      <p:ext uri="{BB962C8B-B14F-4D97-AF65-F5344CB8AC3E}">
        <p14:creationId xmlns:p14="http://schemas.microsoft.com/office/powerpoint/2010/main" val="324535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3"/>
          <p:cNvSpPr txBox="1">
            <a:spLocks noGrp="1"/>
          </p:cNvSpPr>
          <p:nvPr>
            <p:ph type="title"/>
          </p:nvPr>
        </p:nvSpPr>
        <p:spPr>
          <a:xfrm>
            <a:off x="275440" y="336240"/>
            <a:ext cx="4954080" cy="817440"/>
          </a:xfrm>
          <a:prstGeom prst="rect">
            <a:avLst/>
          </a:prstGeom>
        </p:spPr>
        <p:txBody>
          <a:bodyPr spcFirstLastPara="1" vert="horz" wrap="square" lIns="109720" tIns="54840" rIns="109720" bIns="54840" rtlCol="0" anchor="ctr" anchorCtr="0">
            <a:noAutofit/>
          </a:bodyPr>
          <a:lstStyle/>
          <a:p>
            <a:r>
              <a:rPr lang="en-GB"/>
              <a:t>Confirm sham</a:t>
            </a:r>
            <a:endParaRPr/>
          </a:p>
        </p:txBody>
      </p:sp>
      <p:pic>
        <p:nvPicPr>
          <p:cNvPr id="253" name="Google Shape;253;p43"/>
          <p:cNvPicPr preferRelativeResize="0"/>
          <p:nvPr/>
        </p:nvPicPr>
        <p:blipFill rotWithShape="1">
          <a:blip r:embed="rId3">
            <a:alphaModFix/>
          </a:blip>
          <a:srcRect/>
          <a:stretch/>
        </p:blipFill>
        <p:spPr>
          <a:xfrm>
            <a:off x="387842" y="3253664"/>
            <a:ext cx="4729278" cy="4029880"/>
          </a:xfrm>
          <a:prstGeom prst="rect">
            <a:avLst/>
          </a:prstGeom>
          <a:noFill/>
          <a:ln>
            <a:noFill/>
          </a:ln>
        </p:spPr>
      </p:pic>
      <p:pic>
        <p:nvPicPr>
          <p:cNvPr id="254" name="Google Shape;254;p43"/>
          <p:cNvPicPr preferRelativeResize="0"/>
          <p:nvPr/>
        </p:nvPicPr>
        <p:blipFill rotWithShape="1">
          <a:blip r:embed="rId4">
            <a:alphaModFix/>
          </a:blip>
          <a:srcRect/>
          <a:stretch/>
        </p:blipFill>
        <p:spPr>
          <a:xfrm>
            <a:off x="7954087" y="336240"/>
            <a:ext cx="5143499" cy="2286000"/>
          </a:xfrm>
          <a:prstGeom prst="rect">
            <a:avLst/>
          </a:prstGeom>
          <a:noFill/>
          <a:ln>
            <a:noFill/>
          </a:ln>
        </p:spPr>
      </p:pic>
      <p:pic>
        <p:nvPicPr>
          <p:cNvPr id="255" name="Google Shape;255;p43"/>
          <p:cNvPicPr preferRelativeResize="0"/>
          <p:nvPr/>
        </p:nvPicPr>
        <p:blipFill>
          <a:blip r:embed="rId5">
            <a:alphaModFix/>
          </a:blip>
          <a:stretch>
            <a:fillRect/>
          </a:stretch>
        </p:blipFill>
        <p:spPr>
          <a:xfrm>
            <a:off x="5229520" y="2942706"/>
            <a:ext cx="5660153" cy="4992094"/>
          </a:xfrm>
          <a:prstGeom prst="rect">
            <a:avLst/>
          </a:prstGeom>
          <a:noFill/>
          <a:ln>
            <a:noFill/>
          </a:ln>
        </p:spPr>
      </p:pic>
      <p:sp>
        <p:nvSpPr>
          <p:cNvPr id="256" name="Google Shape;256;p43"/>
          <p:cNvSpPr txBox="1"/>
          <p:nvPr/>
        </p:nvSpPr>
        <p:spPr>
          <a:xfrm>
            <a:off x="11092202" y="6316080"/>
            <a:ext cx="3286560" cy="817440"/>
          </a:xfrm>
          <a:prstGeom prst="rect">
            <a:avLst/>
          </a:prstGeom>
          <a:noFill/>
          <a:ln>
            <a:noFill/>
          </a:ln>
        </p:spPr>
        <p:txBody>
          <a:bodyPr spcFirstLastPara="1" wrap="square" lIns="146280" tIns="146280" rIns="146280" bIns="146280" anchor="t" anchorCtr="0">
            <a:noAutofit/>
          </a:bodyPr>
          <a:lstStyle/>
          <a:p>
            <a:r>
              <a:rPr lang="en-GB" sz="2880">
                <a:latin typeface="Calibri"/>
                <a:ea typeface="Calibri"/>
                <a:cs typeface="Calibri"/>
                <a:sym typeface="Calibri"/>
              </a:rPr>
              <a:t>Il dolore sociale e il cervello</a:t>
            </a:r>
            <a:endParaRPr sz="2880">
              <a:latin typeface="Calibri"/>
              <a:ea typeface="Calibri"/>
              <a:cs typeface="Calibri"/>
              <a:sym typeface="Calibri"/>
            </a:endParaRPr>
          </a:p>
          <a:p>
            <a:r>
              <a:rPr lang="en-GB" sz="2880">
                <a:latin typeface="Calibri"/>
                <a:ea typeface="Calibri"/>
                <a:cs typeface="Calibri"/>
                <a:sym typeface="Calibri"/>
              </a:rPr>
              <a:t>DeWall et al. (2014)</a:t>
            </a:r>
            <a:endParaRPr sz="2880">
              <a:latin typeface="Calibri"/>
              <a:ea typeface="Calibri"/>
              <a:cs typeface="Calibri"/>
              <a:sym typeface="Calibri"/>
            </a:endParaRPr>
          </a:p>
        </p:txBody>
      </p:sp>
      <p:sp>
        <p:nvSpPr>
          <p:cNvPr id="2" name="Rektangel 1"/>
          <p:cNvSpPr/>
          <p:nvPr/>
        </p:nvSpPr>
        <p:spPr>
          <a:xfrm>
            <a:off x="275440" y="1093627"/>
            <a:ext cx="7315200" cy="1569660"/>
          </a:xfrm>
          <a:prstGeom prst="rect">
            <a:avLst/>
          </a:prstGeom>
        </p:spPr>
        <p:txBody>
          <a:bodyPr>
            <a:spAutoFit/>
          </a:bodyPr>
          <a:lstStyle/>
          <a:p>
            <a:r>
              <a:rPr lang="en-US" sz="1920" dirty="0"/>
              <a:t>"</a:t>
            </a:r>
            <a:r>
              <a:rPr lang="en-US" sz="1920" dirty="0"/>
              <a:t>Il </a:t>
            </a:r>
            <a:r>
              <a:rPr lang="en-US" sz="1920" dirty="0" err="1"/>
              <a:t>confirmshaming </a:t>
            </a:r>
            <a:r>
              <a:rPr lang="en-US" sz="1920" dirty="0"/>
              <a:t>è l'atto di </a:t>
            </a:r>
            <a:r>
              <a:rPr lang="en-US" sz="1920" dirty="0"/>
              <a:t>indurre l'utente a scegliere qualcosa facendogli provare senso di </a:t>
            </a:r>
            <a:r>
              <a:rPr lang="en-US" sz="1920" dirty="0" err="1"/>
              <a:t>colpa</a:t>
            </a:r>
            <a:r>
              <a:rPr lang="en-US" sz="1920" dirty="0"/>
              <a:t>. L'opzione di rifiuto è formulata in modo tale da spingere l'utente ad accettare. L'uso più comune è quello di convincere un utente a iscriversi a una mailing list, e si trova spesso nei modali di uscita e in altri popup.</a:t>
            </a:r>
            <a:r>
              <a:rPr lang="en-US" sz="1920" dirty="0"/>
              <a:t>" (darkpatterns.org)</a:t>
            </a:r>
            <a:endParaRPr lang="nb-NO" sz="1920" dirty="0"/>
          </a:p>
        </p:txBody>
      </p:sp>
    </p:spTree>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8B01578-0FDF-BBEC-694A-C15B82DE1EA9}"/>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a:off x="3418736" y="459379"/>
            <a:ext cx="7792928" cy="7267487"/>
          </a:xfrm>
          <a:prstGeom prst="rect">
            <a:avLst/>
          </a:prstGeom>
        </p:spPr>
      </p:pic>
      <p:pic>
        <p:nvPicPr>
          <p:cNvPr id="12" name="Picture 11">
            <a:extLst>
              <a:ext uri="{FF2B5EF4-FFF2-40B4-BE49-F238E27FC236}">
                <a16:creationId xmlns:a16="http://schemas.microsoft.com/office/drawing/2014/main" id="{66156D89-9E41-1CBB-4E07-C1E5D72B0A20}"/>
              </a:ext>
            </a:extLst>
          </p:cNvPr>
          <p:cNvPicPr>
            <a:picLocks noChangeAspect="1"/>
          </p:cNvPicPr>
          <p:nvPr/>
        </p:nvPicPr>
        <p:blipFill>
          <a:blip r:embed="rId4">
            <a:alphaModFix amt="50000"/>
          </a:blip>
          <a:stretch>
            <a:fillRect/>
          </a:stretch>
        </p:blipFill>
        <p:spPr>
          <a:xfrm>
            <a:off x="115673" y="918210"/>
            <a:ext cx="14406492" cy="6890444"/>
          </a:xfrm>
          <a:prstGeom prst="rect">
            <a:avLst/>
          </a:prstGeom>
        </p:spPr>
      </p:pic>
      <p:sp>
        <p:nvSpPr>
          <p:cNvPr id="10" name="Title 9">
            <a:extLst>
              <a:ext uri="{FF2B5EF4-FFF2-40B4-BE49-F238E27FC236}">
                <a16:creationId xmlns:a16="http://schemas.microsoft.com/office/drawing/2014/main" id="{439160B8-8297-55D3-1406-9F8DE50980CC}"/>
              </a:ext>
            </a:extLst>
          </p:cNvPr>
          <p:cNvSpPr>
            <a:spLocks noGrp="1"/>
          </p:cNvSpPr>
          <p:nvPr>
            <p:ph type="ctrTitle"/>
          </p:nvPr>
        </p:nvSpPr>
        <p:spPr>
          <a:xfrm>
            <a:off x="5673088" y="3760342"/>
            <a:ext cx="3284221" cy="1005121"/>
          </a:xfrm>
        </p:spPr>
        <p:txBody>
          <a:bodyPr/>
          <a:lstStyle/>
          <a:p>
            <a:r>
              <a:rPr lang="nb-NO" dirty="0"/>
              <a:t>OSINT</a:t>
            </a:r>
            <a:endParaRPr lang="en-GB" dirty="0"/>
          </a:p>
        </p:txBody>
      </p:sp>
      <p:sp>
        <p:nvSpPr>
          <p:cNvPr id="7" name="Date Placeholder 6">
            <a:extLst>
              <a:ext uri="{FF2B5EF4-FFF2-40B4-BE49-F238E27FC236}">
                <a16:creationId xmlns:a16="http://schemas.microsoft.com/office/drawing/2014/main" id="{38C283E8-6C96-727D-DC46-44BCEDF44E7B}"/>
              </a:ext>
            </a:extLst>
          </p:cNvPr>
          <p:cNvSpPr>
            <a:spLocks noGrp="1"/>
          </p:cNvSpPr>
          <p:nvPr>
            <p:ph type="dt" sz="half" idx="10"/>
          </p:nvPr>
        </p:nvSpPr>
        <p:spPr/>
        <p:txBody>
          <a:bodyPr/>
          <a:lstStyle/>
          <a:p>
            <a:pPr defTabSz="1097280">
              <a:defRPr/>
            </a:pPr>
            <a:fld id="{D6E9D413-FB9F-4AE0-9677-AAAB45A1390C}" type="datetime1">
              <a:rPr lang="en-US" sz="1200">
                <a:solidFill>
                  <a:prstClr val="white">
                    <a:lumMod val="65000"/>
                    <a:alpha val="80000"/>
                  </a:prstClr>
                </a:solidFill>
                <a:latin typeface="Gill Sans MT"/>
              </a:rPr>
              <a:t>2/4/2026</a:t>
            </a:fld>
            <a:endParaRPr lang="en-GB" sz="1200">
              <a:solidFill>
                <a:prstClr val="white">
                  <a:lumMod val="65000"/>
                  <a:alpha val="80000"/>
                </a:prstClr>
              </a:solidFill>
              <a:latin typeface="Gill Sans MT"/>
            </a:endParaRPr>
          </a:p>
        </p:txBody>
      </p:sp>
      <p:sp>
        <p:nvSpPr>
          <p:cNvPr id="8" name="Footer Placeholder 7">
            <a:extLst>
              <a:ext uri="{FF2B5EF4-FFF2-40B4-BE49-F238E27FC236}">
                <a16:creationId xmlns:a16="http://schemas.microsoft.com/office/drawing/2014/main" id="{1783C9F3-DA4F-7705-B4D5-6413171A405E}"/>
              </a:ext>
            </a:extLst>
          </p:cNvPr>
          <p:cNvSpPr>
            <a:spLocks noGrp="1"/>
          </p:cNvSpPr>
          <p:nvPr>
            <p:ph type="ftr" sz="quarter" idx="11"/>
          </p:nvPr>
        </p:nvSpPr>
        <p:spPr/>
        <p:txBody>
          <a:bodyPr/>
          <a:lstStyle/>
          <a:p>
            <a:pPr defTabSz="1097280">
              <a:defRPr/>
            </a:pPr>
            <a:r>
              <a:rPr lang="en-GB" sz="1200">
                <a:solidFill>
                  <a:prstClr val="white">
                    <a:lumMod val="65000"/>
                    <a:alpha val="80000"/>
                  </a:prstClr>
                </a:solidFill>
                <a:latin typeface="Gill Sans MT"/>
              </a:rPr>
              <a:t>Gruppo di ricerca sugli aspetti umani I Cybersecurity</a:t>
            </a:r>
          </a:p>
        </p:txBody>
      </p:sp>
      <p:sp>
        <p:nvSpPr>
          <p:cNvPr id="9" name="Slide Number Placeholder 8">
            <a:extLst>
              <a:ext uri="{FF2B5EF4-FFF2-40B4-BE49-F238E27FC236}">
                <a16:creationId xmlns:a16="http://schemas.microsoft.com/office/drawing/2014/main" id="{E17EE869-D8F9-60C1-A3A9-D0E508B5FE6E}"/>
              </a:ext>
            </a:extLst>
          </p:cNvPr>
          <p:cNvSpPr>
            <a:spLocks noGrp="1"/>
          </p:cNvSpPr>
          <p:nvPr>
            <p:ph type="sldNum" sz="quarter" idx="12"/>
          </p:nvPr>
        </p:nvSpPr>
        <p:spPr/>
        <p:txBody>
          <a:bodyPr/>
          <a:lstStyle/>
          <a:p>
            <a:pPr algn="r" defTabSz="1097280">
              <a:defRPr/>
            </a:pPr>
            <a:fld id="{DBA1B0FB-D917-4C8C-928F-313BD683BF39}" type="slidenum">
              <a:rPr lang="en-GB" sz="1200">
                <a:solidFill>
                  <a:prstClr val="white">
                    <a:lumMod val="65000"/>
                    <a:alpha val="80000"/>
                  </a:prstClr>
                </a:solidFill>
                <a:latin typeface="Gill Sans MT"/>
              </a:rPr>
              <a:t>7</a:t>
            </a:fld>
            <a:endParaRPr lang="en-GB" sz="1200">
              <a:solidFill>
                <a:prstClr val="white">
                  <a:lumMod val="65000"/>
                  <a:alpha val="80000"/>
                </a:prstClr>
              </a:solidFill>
              <a:latin typeface="Gill Sans MT"/>
            </a:endParaRPr>
          </a:p>
        </p:txBody>
      </p:sp>
    </p:spTree>
    <p:extLst>
      <p:ext uri="{BB962C8B-B14F-4D97-AF65-F5344CB8AC3E}">
        <p14:creationId xmlns:p14="http://schemas.microsoft.com/office/powerpoint/2010/main" val="2044385911"/>
      </p:ext>
    </p:extLst>
  </p:cSld>
  <p:clrMapOvr>
    <a:masterClrMapping/>
  </p:clrMapOvr>
</p:sld>
</file>

<file path=ppt/slides/slide70.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a:t>Pregiudizi</a:t>
            </a:r>
            <a:endParaRPr/>
          </a:p>
        </p:txBody>
      </p:sp>
      <p:sp>
        <p:nvSpPr>
          <p:cNvPr id="288" name="Google Shape;288;p48"/>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0" indent="0">
              <a:buNone/>
            </a:pPr>
            <a:r>
              <a:rPr lang="en-GB" dirty="0"/>
              <a:t>Effetto di ancoraggio</a:t>
            </a:r>
            <a:endParaRPr dirty="0"/>
          </a:p>
          <a:p>
            <a:pPr marL="0" indent="0">
              <a:buNone/>
            </a:pPr>
            <a:r>
              <a:rPr lang="en-GB" dirty="0"/>
              <a:t>Definizione: «Il giudizio dipende eccessivamente da un'informazione iniziale fornita per formulare giudizi successivi. Tutti gli altri giudizi vengono formulati a partire da questo punto».</a:t>
            </a:r>
            <a:endParaRPr dirty="0"/>
          </a:p>
          <a:p>
            <a:pPr marL="0" indent="0">
              <a:buNone/>
            </a:pPr>
            <a:r>
              <a:rPr lang="de-DE" dirty="0" err="1"/>
              <a:t>Video </a:t>
            </a:r>
            <a:r>
              <a:rPr lang="de-DE" dirty="0" err="1"/>
              <a:t>esplicativo </a:t>
            </a:r>
            <a:r>
              <a:rPr lang="de-DE" dirty="0" err="1"/>
              <a:t>dell'</a:t>
            </a:r>
            <a:r>
              <a:rPr lang="de-DE" dirty="0" err="1"/>
              <a:t> </a:t>
            </a:r>
            <a:r>
              <a:rPr lang="de-DE" dirty="0"/>
              <a:t>:</a:t>
            </a:r>
          </a:p>
          <a:p>
            <a:pPr marL="0" indent="0">
              <a:buNone/>
            </a:pPr>
            <a:r>
              <a:rPr lang="nb-NO" dirty="0">
                <a:hlinkClick r:id="rId4"/>
              </a:rPr>
              <a:t>https://www.youtube.com/watch?v=NFiDdbquWJY</a:t>
            </a:r>
            <a:endParaRPr lang="nb-NO" dirty="0"/>
          </a:p>
        </p:txBody>
      </p:sp>
      <p:sp>
        <p:nvSpPr>
          <p:cNvPr id="2" name="TekstSylinder 1"/>
          <p:cNvSpPr txBox="1"/>
          <p:nvPr/>
        </p:nvSpPr>
        <p:spPr>
          <a:xfrm>
            <a:off x="1005840" y="7000918"/>
            <a:ext cx="8361520" cy="535531"/>
          </a:xfrm>
          <a:prstGeom prst="rect">
            <a:avLst/>
          </a:prstGeom>
          <a:noFill/>
        </p:spPr>
        <p:txBody>
          <a:bodyPr wrap="none" rtlCol="0">
            <a:spAutoFit/>
          </a:bodyPr>
          <a:lstStyle/>
          <a:p>
            <a:r>
              <a:rPr lang="nb-NO" sz="2880" dirty="0">
                <a:hlinkClick r:id="rId5"/>
              </a:rPr>
              <a:t>https://en.wikipedia.org/wiki/List_of_cognitive_biases</a:t>
            </a:r>
            <a:endParaRPr lang="nb-NO" sz="2880" dirty="0"/>
          </a:p>
        </p:txBody>
      </p:sp>
      <p:pic>
        <p:nvPicPr>
          <p:cNvPr id="3" name="Online Media 2" title="CRITICAL THINKING - Cognitive Biases: Anchoring [HD]">
            <a:hlinkClick r:id="" action="ppaction://media"/>
            <a:extLst>
              <a:ext uri="{FF2B5EF4-FFF2-40B4-BE49-F238E27FC236}">
                <a16:creationId xmlns:a16="http://schemas.microsoft.com/office/drawing/2014/main" id="{5183B4BB-763B-EF16-4886-B9F17EF5F856}"/>
              </a:ext>
            </a:extLst>
          </p:cNvPr>
          <p:cNvPicPr>
            <a:picLocks noRot="1" noChangeAspect="1"/>
          </p:cNvPicPr>
          <p:nvPr>
            <a:videoFile r:link="rId1"/>
          </p:nvPr>
        </p:nvPicPr>
        <p:blipFill>
          <a:blip r:embed="rId6"/>
          <a:stretch>
            <a:fillRect/>
          </a:stretch>
        </p:blipFill>
        <p:spPr>
          <a:xfrm>
            <a:off x="1304665" y="1437681"/>
            <a:ext cx="12021070" cy="6791920"/>
          </a:xfrm>
          <a:prstGeom prst="rect">
            <a:avLst/>
          </a:prstGeom>
        </p:spPr>
      </p:pic>
      <mc:AlternateContent xmlns:mc="http://schemas.openxmlformats.org/markup-compatibility/2006">
        <mc:Choice xmlns:p14="http://schemas.microsoft.com/office/powerpoint/2010/main" Requires="p14">
          <p:contentPart p14:bwMode="auto" r:id="rId7">
            <p14:nvContentPartPr>
              <p14:cNvPr id="4" name="Ink 3">
                <a:extLst>
                  <a:ext uri="{FF2B5EF4-FFF2-40B4-BE49-F238E27FC236}">
                    <a16:creationId xmlns:a16="http://schemas.microsoft.com/office/drawing/2014/main" id="{251627EA-574C-96EB-0DDB-4346BE3C63D2}"/>
                  </a:ext>
                </a:extLst>
              </p14:cNvPr>
              <p14:cNvContentPartPr/>
              <p14:nvPr/>
            </p14:nvContentPartPr>
            <p14:xfrm>
              <a:off x="3886272" y="4374000"/>
              <a:ext cx="432" cy="432"/>
            </p14:xfrm>
          </p:contentPart>
        </mc:Choice>
        <mc:Fallback>
          <p:pic>
            <p:nvPicPr>
              <p:cNvPr id="4" name="Ink 3">
                <a:extLst>
                  <a:ext uri="{FF2B5EF4-FFF2-40B4-BE49-F238E27FC236}">
                    <a16:creationId xmlns:a16="http://schemas.microsoft.com/office/drawing/2014/main" id="{251627EA-574C-96EB-0DDB-4346BE3C63D2}"/>
                  </a:ext>
                </a:extLst>
              </p:cNvPr>
              <p:cNvPicPr/>
              <p:nvPr/>
            </p:nvPicPr>
            <p:blipFill>
              <a:blip r:embed="rId8"/>
              <a:stretch>
                <a:fillRect/>
              </a:stretch>
            </p:blipFill>
            <p:spPr>
              <a:xfrm>
                <a:off x="3875040" y="4362768"/>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7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992778" y="1996779"/>
            <a:ext cx="13083758" cy="3194721"/>
          </a:xfrm>
          <a:prstGeom prst="rect">
            <a:avLst/>
          </a:prstGeom>
          <a:noFill/>
        </p:spPr>
        <p:txBody>
          <a:bodyPr wrap="square" rtlCol="0">
            <a:spAutoFit/>
          </a:bodyPr>
          <a:lstStyle/>
          <a:p>
            <a:r>
              <a:rPr lang="en-US" sz="1680" dirty="0"/>
              <a:t>Immaginate che gli Stati Uniti si stiano preparando all'epidemia di una malattia asiatica insolita, che dovrebbe causare la morte di 600 persone. Sono stati proposti due programmi alternativi per combattere la malattia. Supponiamo che le stime scientifiche esatte delle conseguenze dei programmi siano le seguenti:</a:t>
            </a:r>
            <a:endParaRPr lang="nb-NO" sz="1680" dirty="0"/>
          </a:p>
          <a:p>
            <a:pPr lvl="0"/>
            <a:endParaRPr lang="en-US" sz="1680" dirty="0"/>
          </a:p>
          <a:p>
            <a:pPr lvl="0"/>
            <a:r>
              <a:rPr lang="en-US" sz="1680" b="1" dirty="0"/>
              <a:t>Scegliete tra le opzioni </a:t>
            </a:r>
            <a:r>
              <a:rPr lang="en-US" sz="1680" b="1" dirty="0">
                <a:solidFill>
                  <a:srgbClr val="FF0000"/>
                </a:solidFill>
              </a:rPr>
              <a:t>A </a:t>
            </a:r>
            <a:r>
              <a:rPr lang="en-US" sz="1680" b="1" dirty="0"/>
              <a:t>e </a:t>
            </a:r>
            <a:r>
              <a:rPr lang="en-US" sz="1680" b="1" dirty="0">
                <a:solidFill>
                  <a:srgbClr val="FF0000"/>
                </a:solidFill>
              </a:rPr>
              <a:t>B</a:t>
            </a:r>
            <a:r>
              <a:rPr lang="en-US" sz="1680" b="1" dirty="0"/>
              <a:t>:</a:t>
            </a:r>
          </a:p>
          <a:p>
            <a:pPr lvl="0"/>
            <a:r>
              <a:rPr lang="en-US" sz="1680" dirty="0">
                <a:solidFill>
                  <a:srgbClr val="FF0000"/>
                </a:solidFill>
              </a:rPr>
              <a:t>A: </a:t>
            </a:r>
            <a:r>
              <a:rPr lang="en-US" sz="1680" dirty="0"/>
              <a:t>Se viene adottato il programma A, saranno salvate 200 persone.</a:t>
            </a:r>
            <a:endParaRPr lang="nb-NO" sz="1680" dirty="0"/>
          </a:p>
          <a:p>
            <a:pPr lvl="0"/>
            <a:r>
              <a:rPr lang="en-US" sz="1680" dirty="0">
                <a:solidFill>
                  <a:srgbClr val="FF0000"/>
                </a:solidFill>
              </a:rPr>
              <a:t>B: </a:t>
            </a:r>
            <a:r>
              <a:rPr lang="en-US" sz="1680" dirty="0"/>
              <a:t>Se viene adottato il programma B, c'è una probabilità di un terzo che 600 persone saranno salvate e una probabilità di due terzi che nessuna persona sarà salvata. </a:t>
            </a:r>
          </a:p>
          <a:p>
            <a:pPr lvl="0"/>
            <a:endParaRPr lang="en-US" sz="1680" dirty="0"/>
          </a:p>
          <a:p>
            <a:pPr lvl="0"/>
            <a:r>
              <a:rPr lang="en-US" sz="1680" b="1" dirty="0"/>
              <a:t>E ora decidete tra le opzioni </a:t>
            </a:r>
            <a:r>
              <a:rPr lang="en-US" sz="1680" b="1" dirty="0">
                <a:solidFill>
                  <a:srgbClr val="FF0000"/>
                </a:solidFill>
              </a:rPr>
              <a:t>C </a:t>
            </a:r>
            <a:r>
              <a:rPr lang="en-US" sz="1680" b="1" dirty="0"/>
              <a:t>e </a:t>
            </a:r>
            <a:r>
              <a:rPr lang="en-US" sz="1680" b="1" dirty="0">
                <a:solidFill>
                  <a:srgbClr val="FF0000"/>
                </a:solidFill>
              </a:rPr>
              <a:t>D</a:t>
            </a:r>
            <a:r>
              <a:rPr lang="en-US" sz="1680" b="1" dirty="0"/>
              <a:t>:</a:t>
            </a:r>
          </a:p>
          <a:p>
            <a:pPr lvl="0"/>
            <a:r>
              <a:rPr lang="en-US" sz="1680" dirty="0">
                <a:solidFill>
                  <a:srgbClr val="FF0000"/>
                </a:solidFill>
              </a:rPr>
              <a:t>C: </a:t>
            </a:r>
            <a:r>
              <a:rPr lang="en-US" sz="1680" dirty="0"/>
              <a:t>Se viene adottato il programma C, moriranno 400 persone. </a:t>
            </a:r>
            <a:endParaRPr lang="nb-NO" sz="1680" dirty="0"/>
          </a:p>
          <a:p>
            <a:pPr lvl="0"/>
            <a:r>
              <a:rPr lang="en-US" sz="1680" dirty="0">
                <a:solidFill>
                  <a:srgbClr val="FF0000"/>
                </a:solidFill>
              </a:rPr>
              <a:t>D: </a:t>
            </a:r>
            <a:r>
              <a:rPr lang="en-US" sz="1680" dirty="0"/>
              <a:t>Se viene adottato il programma D, c'è un terzo di probabilità che non morirà nessuno e due terzi di probabilità che moriranno 600 persone.</a:t>
            </a:r>
          </a:p>
          <a:p>
            <a:pPr lvl="0"/>
            <a:endParaRPr lang="en-US" sz="1680" dirty="0"/>
          </a:p>
          <a:p>
            <a:pPr lvl="0"/>
            <a:endParaRPr lang="nb-NO" sz="1680" dirty="0"/>
          </a:p>
        </p:txBody>
      </p:sp>
      <p:sp>
        <p:nvSpPr>
          <p:cNvPr id="5" name="TekstSylinder 4"/>
          <p:cNvSpPr txBox="1"/>
          <p:nvPr/>
        </p:nvSpPr>
        <p:spPr>
          <a:xfrm>
            <a:off x="992778" y="799055"/>
            <a:ext cx="12224512" cy="978729"/>
          </a:xfrm>
          <a:prstGeom prst="rect">
            <a:avLst/>
          </a:prstGeom>
          <a:noFill/>
        </p:spPr>
        <p:txBody>
          <a:bodyPr wrap="square" rtlCol="0">
            <a:spAutoFit/>
          </a:bodyPr>
          <a:lstStyle/>
          <a:p>
            <a:r>
              <a:rPr lang="en-US" sz="2880" b="1" dirty="0"/>
              <a:t>Il classico scenario epidemico: "Il problema della malattia asiatica". </a:t>
            </a:r>
          </a:p>
          <a:p>
            <a:r>
              <a:rPr lang="en-US" sz="2880" b="1" dirty="0"/>
              <a:t>- Leggi rapidamente e prendi una decisione!</a:t>
            </a:r>
            <a:endParaRPr lang="nb-NO" sz="2880" b="1" dirty="0"/>
          </a:p>
        </p:txBody>
      </p:sp>
      <p:sp>
        <p:nvSpPr>
          <p:cNvPr id="6" name="TekstSylinder 5"/>
          <p:cNvSpPr txBox="1"/>
          <p:nvPr/>
        </p:nvSpPr>
        <p:spPr>
          <a:xfrm>
            <a:off x="8149675" y="7271853"/>
            <a:ext cx="4372736" cy="535531"/>
          </a:xfrm>
          <a:prstGeom prst="rect">
            <a:avLst/>
          </a:prstGeom>
          <a:noFill/>
        </p:spPr>
        <p:txBody>
          <a:bodyPr wrap="none" rtlCol="0">
            <a:spAutoFit/>
          </a:bodyPr>
          <a:lstStyle/>
          <a:p>
            <a:r>
              <a:rPr lang="de-DE" sz="2880" dirty="0" err="1"/>
              <a:t>Tversky </a:t>
            </a:r>
            <a:r>
              <a:rPr lang="de-DE" sz="2880" dirty="0"/>
              <a:t>&amp; </a:t>
            </a:r>
            <a:r>
              <a:rPr lang="de-DE" sz="2880" dirty="0" err="1"/>
              <a:t>Kahneman </a:t>
            </a:r>
            <a:r>
              <a:rPr lang="de-DE" sz="2880" dirty="0"/>
              <a:t>(1981)</a:t>
            </a:r>
            <a:endParaRPr lang="nb-NO" sz="2880" dirty="0"/>
          </a:p>
        </p:txBody>
      </p:sp>
    </p:spTree>
    <p:extLst>
      <p:ext uri="{BB962C8B-B14F-4D97-AF65-F5344CB8AC3E}">
        <p14:creationId xmlns:p14="http://schemas.microsoft.com/office/powerpoint/2010/main" val="98294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016678" y="662687"/>
            <a:ext cx="12618720" cy="6479117"/>
          </a:xfrm>
        </p:spPr>
        <p:txBody>
          <a:bodyPr/>
          <a:lstStyle/>
          <a:p>
            <a:pPr marL="223514" indent="0">
              <a:buNone/>
            </a:pPr>
            <a:r>
              <a:rPr lang="en-US" dirty="0"/>
              <a:t>La distribuzione statistica usuale nella popolazione normale è la seguente:</a:t>
            </a:r>
          </a:p>
          <a:p>
            <a:pPr marL="223514" indent="0">
              <a:buNone/>
            </a:pPr>
            <a:r>
              <a:rPr lang="en-US" sz="3840" dirty="0"/>
              <a:t>A: 72%, B: 28%, C: 22%, D: 78%</a:t>
            </a:r>
          </a:p>
          <a:p>
            <a:pPr marL="223514" indent="0">
              <a:buNone/>
            </a:pPr>
            <a:endParaRPr lang="en-US" sz="3840" dirty="0"/>
          </a:p>
          <a:p>
            <a:pPr marL="223514" indent="0">
              <a:buNone/>
            </a:pPr>
            <a:r>
              <a:rPr lang="en-US" sz="3840" i="1" dirty="0"/>
              <a:t>"Il cambiamento nel quadro decisionale tra i due gruppi di partecipanti ha prodotto un'inversione di preferenza: quando i programmi sono stati presentati in termini di vite salvate, i partecipanti hanno preferito il programma sicuro, A (= C). Quando i programmi sono stati presentati in termini di decessi previsti, i partecipanti hanno scelto il programma rischioso D (= B)".</a:t>
            </a:r>
            <a:endParaRPr lang="nb-NO" sz="3840" i="1" dirty="0"/>
          </a:p>
          <a:p>
            <a:pPr marL="223514" indent="0">
              <a:buNone/>
            </a:pPr>
            <a:endParaRPr lang="nb-NO" dirty="0"/>
          </a:p>
        </p:txBody>
      </p:sp>
      <p:sp>
        <p:nvSpPr>
          <p:cNvPr id="4" name="TekstSylinder 3"/>
          <p:cNvSpPr txBox="1"/>
          <p:nvPr/>
        </p:nvSpPr>
        <p:spPr>
          <a:xfrm>
            <a:off x="10961952" y="1436599"/>
            <a:ext cx="3206839" cy="7571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nb-NO" sz="4320" dirty="0">
                <a:ln w="0"/>
                <a:solidFill>
                  <a:schemeClr val="tx1"/>
                </a:solidFill>
                <a:effectLst>
                  <a:outerShdw blurRad="38100" dist="19050" dir="2700000" algn="tl" rotWithShape="0">
                    <a:schemeClr val="dk1">
                      <a:alpha val="40000"/>
                    </a:schemeClr>
                  </a:outerShdw>
                </a:effectLst>
              </a:rPr>
              <a:t>Avversione alla perdita</a:t>
            </a:r>
          </a:p>
        </p:txBody>
      </p:sp>
    </p:spTree>
    <p:extLst>
      <p:ext uri="{BB962C8B-B14F-4D97-AF65-F5344CB8AC3E}">
        <p14:creationId xmlns:p14="http://schemas.microsoft.com/office/powerpoint/2010/main" val="170740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34783-0CE9-470C-A48B-84BEBF1F3E86}"/>
              </a:ext>
            </a:extLst>
          </p:cNvPr>
          <p:cNvSpPr>
            <a:spLocks noGrp="1"/>
          </p:cNvSpPr>
          <p:nvPr>
            <p:ph type="title"/>
          </p:nvPr>
        </p:nvSpPr>
        <p:spPr/>
        <p:txBody>
          <a:bodyPr/>
          <a:lstStyle/>
          <a:p>
            <a:r>
              <a:rPr lang="nb-NO" dirty="0"/>
              <a:t>Effetto framing</a:t>
            </a:r>
          </a:p>
        </p:txBody>
      </p:sp>
      <p:sp>
        <p:nvSpPr>
          <p:cNvPr id="3" name="Text Placeholder 2">
            <a:extLst>
              <a:ext uri="{FF2B5EF4-FFF2-40B4-BE49-F238E27FC236}">
                <a16:creationId xmlns:a16="http://schemas.microsoft.com/office/drawing/2014/main" id="{8A3D68CE-6C06-4EF3-BF7A-706C73F234DE}"/>
              </a:ext>
            </a:extLst>
          </p:cNvPr>
          <p:cNvSpPr>
            <a:spLocks noGrp="1"/>
          </p:cNvSpPr>
          <p:nvPr>
            <p:ph type="body" idx="1"/>
          </p:nvPr>
        </p:nvSpPr>
        <p:spPr/>
        <p:txBody>
          <a:bodyPr/>
          <a:lstStyle/>
          <a:p>
            <a:pPr marL="223514" indent="0">
              <a:buNone/>
            </a:pPr>
            <a:r>
              <a:rPr lang="en-US" dirty="0"/>
              <a:t>Influenzare una decisione attraverso il modo in cui viene presentata un'informazione senza modificarne il contenuto.</a:t>
            </a:r>
          </a:p>
          <a:p>
            <a:pPr marL="223514" indent="0">
              <a:buNone/>
            </a:pPr>
            <a:endParaRPr lang="en-US" dirty="0"/>
          </a:p>
          <a:p>
            <a:pPr marL="223514" indent="0">
              <a:buNone/>
            </a:pPr>
            <a:r>
              <a:rPr lang="en-US" dirty="0"/>
              <a:t>Induce il pensiero del Sistema 1 verso valutazioni più periferiche (ELM).</a:t>
            </a:r>
            <a:endParaRPr lang="nb-NO" dirty="0"/>
          </a:p>
        </p:txBody>
      </p:sp>
      <p:pic>
        <p:nvPicPr>
          <p:cNvPr id="5" name="Picture 4">
            <a:extLst>
              <a:ext uri="{FF2B5EF4-FFF2-40B4-BE49-F238E27FC236}">
                <a16:creationId xmlns:a16="http://schemas.microsoft.com/office/drawing/2014/main" id="{99A358DD-2A4C-4622-AFD8-DF0FB7850A47}"/>
              </a:ext>
            </a:extLst>
          </p:cNvPr>
          <p:cNvPicPr>
            <a:picLocks noChangeAspect="1"/>
          </p:cNvPicPr>
          <p:nvPr/>
        </p:nvPicPr>
        <p:blipFill>
          <a:blip r:embed="rId3"/>
          <a:stretch>
            <a:fillRect/>
          </a:stretch>
        </p:blipFill>
        <p:spPr>
          <a:xfrm>
            <a:off x="7406640" y="2036095"/>
            <a:ext cx="5880152" cy="5880152"/>
          </a:xfrm>
          <a:prstGeom prst="rect">
            <a:avLst/>
          </a:prstGeom>
        </p:spPr>
      </p:pic>
    </p:spTree>
    <p:extLst>
      <p:ext uri="{BB962C8B-B14F-4D97-AF65-F5344CB8AC3E}">
        <p14:creationId xmlns:p14="http://schemas.microsoft.com/office/powerpoint/2010/main" val="328826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txBox="1">
            <a:spLocks/>
          </p:cNvSpPr>
          <p:nvPr/>
        </p:nvSpPr>
        <p:spPr>
          <a:xfrm>
            <a:off x="821054" y="358212"/>
            <a:ext cx="10241280" cy="1808480"/>
          </a:xfrm>
          <a:prstGeom prst="rect">
            <a:avLst/>
          </a:prstGeom>
          <a:effectLst/>
        </p:spPr>
        <p:txBody>
          <a:bodyPr vert="horz" lIns="109728" tIns="54864" rIns="109728" bIns="54864"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b-NO" sz="4320"/>
              <a:t>Teoria </a:t>
            </a:r>
            <a:r>
              <a:rPr lang="nb-NO" sz="4320" err="1"/>
              <a:t>delle prospettive</a:t>
            </a:r>
          </a:p>
        </p:txBody>
      </p:sp>
      <p:pic>
        <p:nvPicPr>
          <p:cNvPr id="7" name="Bilde 6"/>
          <p:cNvPicPr>
            <a:picLocks noChangeAspect="1"/>
          </p:cNvPicPr>
          <p:nvPr/>
        </p:nvPicPr>
        <p:blipFill>
          <a:blip r:embed="rId3"/>
          <a:stretch>
            <a:fillRect/>
          </a:stretch>
        </p:blipFill>
        <p:spPr>
          <a:xfrm>
            <a:off x="589768" y="1747833"/>
            <a:ext cx="6922736" cy="4364678"/>
          </a:xfrm>
          <a:prstGeom prst="rect">
            <a:avLst/>
          </a:prstGeom>
        </p:spPr>
      </p:pic>
      <p:sp>
        <p:nvSpPr>
          <p:cNvPr id="8" name="TekstSylinder 7"/>
          <p:cNvSpPr txBox="1"/>
          <p:nvPr/>
        </p:nvSpPr>
        <p:spPr>
          <a:xfrm>
            <a:off x="992506" y="7143793"/>
            <a:ext cx="3492563" cy="387798"/>
          </a:xfrm>
          <a:prstGeom prst="rect">
            <a:avLst/>
          </a:prstGeom>
          <a:noFill/>
        </p:spPr>
        <p:txBody>
          <a:bodyPr wrap="square" rtlCol="0">
            <a:spAutoFit/>
          </a:bodyPr>
          <a:lstStyle/>
          <a:p>
            <a:r>
              <a:rPr lang="nb-NO" sz="1680" i="1" err="1"/>
              <a:t>Kahneman </a:t>
            </a:r>
            <a:r>
              <a:rPr lang="nb-NO" sz="1680" i="1"/>
              <a:t>&amp; </a:t>
            </a:r>
            <a:r>
              <a:rPr lang="nb-NO" sz="1920" i="1" err="1"/>
              <a:t>Tversky</a:t>
            </a:r>
            <a:r>
              <a:rPr lang="nb-NO" sz="1680" i="1"/>
              <a:t>, 1979</a:t>
            </a:r>
          </a:p>
        </p:txBody>
      </p:sp>
      <p:sp>
        <p:nvSpPr>
          <p:cNvPr id="2" name="Rektangel 1"/>
          <p:cNvSpPr/>
          <p:nvPr/>
        </p:nvSpPr>
        <p:spPr>
          <a:xfrm>
            <a:off x="7743790" y="1171619"/>
            <a:ext cx="6096097" cy="1311128"/>
          </a:xfrm>
          <a:prstGeom prst="rect">
            <a:avLst/>
          </a:prstGeom>
        </p:spPr>
        <p:txBody>
          <a:bodyPr wrap="square">
            <a:spAutoFit/>
          </a:bodyPr>
          <a:lstStyle/>
          <a:p>
            <a:r>
              <a:rPr lang="en-US" sz="2640" dirty="0">
                <a:latin typeface="Arial" panose="020B0604020202020204" pitchFamily="34" charset="0"/>
              </a:rPr>
              <a:t>Scegli tra</a:t>
            </a:r>
          </a:p>
          <a:p>
            <a:r>
              <a:rPr lang="en-US" sz="2640" dirty="0">
                <a:latin typeface="Arial" panose="020B0604020202020204" pitchFamily="34" charset="0"/>
              </a:rPr>
              <a:t>1)  Una probabilità del 45% di vincere 6000 dollari</a:t>
            </a:r>
          </a:p>
          <a:p>
            <a:r>
              <a:rPr lang="en-US" sz="2640" dirty="0">
                <a:latin typeface="Arial" panose="020B0604020202020204" pitchFamily="34" charset="0"/>
              </a:rPr>
              <a:t>2)  Una probabilità del 90% di vincere 3000</a:t>
            </a:r>
          </a:p>
        </p:txBody>
      </p:sp>
      <p:sp>
        <p:nvSpPr>
          <p:cNvPr id="10" name="Rektangel 9"/>
          <p:cNvSpPr/>
          <p:nvPr/>
        </p:nvSpPr>
        <p:spPr>
          <a:xfrm>
            <a:off x="13372201" y="1577885"/>
            <a:ext cx="1258199" cy="978729"/>
          </a:xfrm>
          <a:prstGeom prst="rect">
            <a:avLst/>
          </a:prstGeom>
        </p:spPr>
        <p:txBody>
          <a:bodyPr wrap="square">
            <a:spAutoFit/>
          </a:bodyPr>
          <a:lstStyle/>
          <a:p>
            <a:r>
              <a:rPr lang="en-US" sz="2880" dirty="0">
                <a:solidFill>
                  <a:srgbClr val="FF0000"/>
                </a:solidFill>
                <a:latin typeface="Arial" panose="020B0604020202020204" pitchFamily="34" charset="0"/>
              </a:rPr>
              <a:t>14</a:t>
            </a:r>
          </a:p>
          <a:p>
            <a:r>
              <a:rPr lang="en-US" sz="2880" dirty="0">
                <a:solidFill>
                  <a:srgbClr val="FF0000"/>
                </a:solidFill>
                <a:latin typeface="Arial" panose="020B0604020202020204" pitchFamily="34" charset="0"/>
              </a:rPr>
              <a:t>86</a:t>
            </a:r>
          </a:p>
        </p:txBody>
      </p:sp>
      <p:sp>
        <p:nvSpPr>
          <p:cNvPr id="11" name="Rektangel 10"/>
          <p:cNvSpPr/>
          <p:nvPr/>
        </p:nvSpPr>
        <p:spPr>
          <a:xfrm>
            <a:off x="7743790" y="3901885"/>
            <a:ext cx="6096097" cy="1311128"/>
          </a:xfrm>
          <a:prstGeom prst="rect">
            <a:avLst/>
          </a:prstGeom>
        </p:spPr>
        <p:txBody>
          <a:bodyPr wrap="square">
            <a:spAutoFit/>
          </a:bodyPr>
          <a:lstStyle/>
          <a:p>
            <a:r>
              <a:rPr lang="en-US" sz="2640" dirty="0">
                <a:latin typeface="Arial" panose="020B0604020202020204" pitchFamily="34" charset="0"/>
              </a:rPr>
              <a:t>Massimizzare (dividere) il numero di eventi positivi e minimizzare il numero di eventi negativi.</a:t>
            </a:r>
          </a:p>
        </p:txBody>
      </p:sp>
    </p:spTree>
    <p:extLst>
      <p:ext uri="{BB962C8B-B14F-4D97-AF65-F5344CB8AC3E}">
        <p14:creationId xmlns:p14="http://schemas.microsoft.com/office/powerpoint/2010/main" val="26341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ln w="3175" cmpd="sng">
                  <a:noFill/>
                </a:ln>
              </a:rPr>
              <a:t>AVVERSIONE ALLA PERDITA IN CONTESTO SPERIMENTALE</a:t>
            </a:r>
          </a:p>
        </p:txBody>
      </p:sp>
      <p:pic>
        <p:nvPicPr>
          <p:cNvPr id="4" name="Plassholder for innhold 3"/>
          <p:cNvPicPr>
            <a:picLocks noGrp="1" noChangeAspect="1"/>
          </p:cNvPicPr>
          <p:nvPr>
            <p:ph idx="1"/>
          </p:nvPr>
        </p:nvPicPr>
        <p:blipFill>
          <a:blip r:embed="rId2"/>
          <a:stretch>
            <a:fillRect/>
          </a:stretch>
        </p:blipFill>
        <p:spPr>
          <a:xfrm>
            <a:off x="883920" y="2003826"/>
            <a:ext cx="6705600" cy="5686896"/>
          </a:xfrm>
          <a:prstGeom prst="rect">
            <a:avLst/>
          </a:prstGeom>
        </p:spPr>
      </p:pic>
      <p:pic>
        <p:nvPicPr>
          <p:cNvPr id="5" name="Bilde 4"/>
          <p:cNvPicPr>
            <a:picLocks noChangeAspect="1"/>
          </p:cNvPicPr>
          <p:nvPr/>
        </p:nvPicPr>
        <p:blipFill>
          <a:blip r:embed="rId3"/>
          <a:stretch>
            <a:fillRect/>
          </a:stretch>
        </p:blipFill>
        <p:spPr>
          <a:xfrm>
            <a:off x="7589521" y="2003824"/>
            <a:ext cx="6800539" cy="5280896"/>
          </a:xfrm>
          <a:prstGeom prst="rect">
            <a:avLst/>
          </a:prstGeom>
        </p:spPr>
      </p:pic>
      <p:sp>
        <p:nvSpPr>
          <p:cNvPr id="6" name="TekstSylinder 5"/>
          <p:cNvSpPr txBox="1"/>
          <p:nvPr/>
        </p:nvSpPr>
        <p:spPr>
          <a:xfrm>
            <a:off x="8122922" y="7467602"/>
            <a:ext cx="3025893" cy="350865"/>
          </a:xfrm>
          <a:prstGeom prst="rect">
            <a:avLst/>
          </a:prstGeom>
          <a:noFill/>
        </p:spPr>
        <p:txBody>
          <a:bodyPr wrap="none" rtlCol="0">
            <a:spAutoFit/>
          </a:bodyPr>
          <a:lstStyle/>
          <a:p>
            <a:r>
              <a:rPr lang="nb-NO" sz="1680"/>
              <a:t>De Martino et al. (2006), </a:t>
            </a:r>
            <a:r>
              <a:rPr lang="nb-NO" sz="1680" i="1"/>
              <a:t>Science</a:t>
            </a:r>
          </a:p>
        </p:txBody>
      </p:sp>
      <p:sp>
        <p:nvSpPr>
          <p:cNvPr id="7" name="Ellipse 6"/>
          <p:cNvSpPr/>
          <p:nvPr/>
        </p:nvSpPr>
        <p:spPr>
          <a:xfrm>
            <a:off x="5077171" y="5719157"/>
            <a:ext cx="1005840" cy="792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680"/>
          </a:p>
        </p:txBody>
      </p:sp>
    </p:spTree>
    <p:extLst>
      <p:ext uri="{BB962C8B-B14F-4D97-AF65-F5344CB8AC3E}">
        <p14:creationId xmlns:p14="http://schemas.microsoft.com/office/powerpoint/2010/main" val="13834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ln w="3175" cmpd="sng">
                  <a:noFill/>
                </a:ln>
              </a:rPr>
              <a:t>Substrato neuronale dell'effetto framing nell'avversione alla perdita indotta </a:t>
            </a:r>
            <a:r>
              <a:rPr lang="nb-NO" sz="3000" dirty="0"/>
              <a:t>(DeMartino et al., 2006)</a:t>
            </a:r>
          </a:p>
        </p:txBody>
      </p:sp>
      <p:pic>
        <p:nvPicPr>
          <p:cNvPr id="4" name="Plassholder for innhold 3"/>
          <p:cNvPicPr>
            <a:picLocks noGrp="1" noChangeAspect="1"/>
          </p:cNvPicPr>
          <p:nvPr>
            <p:ph idx="1"/>
          </p:nvPr>
        </p:nvPicPr>
        <p:blipFill>
          <a:blip r:embed="rId3"/>
          <a:stretch>
            <a:fillRect/>
          </a:stretch>
        </p:blipFill>
        <p:spPr>
          <a:xfrm>
            <a:off x="1129178" y="2863602"/>
            <a:ext cx="3593809" cy="3144384"/>
          </a:xfrm>
          <a:prstGeom prst="rect">
            <a:avLst/>
          </a:prstGeom>
        </p:spPr>
      </p:pic>
      <p:sp>
        <p:nvSpPr>
          <p:cNvPr id="6" name="TekstSylinder 5"/>
          <p:cNvSpPr txBox="1"/>
          <p:nvPr/>
        </p:nvSpPr>
        <p:spPr>
          <a:xfrm>
            <a:off x="8549642" y="6727690"/>
            <a:ext cx="5611223" cy="867930"/>
          </a:xfrm>
          <a:prstGeom prst="rect">
            <a:avLst/>
          </a:prstGeom>
          <a:noFill/>
        </p:spPr>
        <p:txBody>
          <a:bodyPr wrap="square" rtlCol="0">
            <a:spAutoFit/>
          </a:bodyPr>
          <a:lstStyle/>
          <a:p>
            <a:r>
              <a:rPr lang="nb-NO" sz="1680"/>
              <a:t>Corteccia insulare (anteriore): </a:t>
            </a:r>
          </a:p>
          <a:p>
            <a:pPr marL="342893" indent="-342893">
              <a:buFont typeface="Arial" panose="020B0604020202020204" pitchFamily="34" charset="0"/>
              <a:buChar char="•"/>
            </a:pPr>
            <a:r>
              <a:rPr lang="nb-NO" sz="1680"/>
              <a:t>Consapevolezza del corpo</a:t>
            </a:r>
          </a:p>
          <a:p>
            <a:pPr marL="342893" indent="-342893">
              <a:buFont typeface="Arial" panose="020B0604020202020204" pitchFamily="34" charset="0"/>
              <a:buChar char="•"/>
            </a:pPr>
            <a:r>
              <a:rPr lang="nb-NO" sz="1680"/>
              <a:t>Processo decisionale rischioso</a:t>
            </a:r>
          </a:p>
        </p:txBody>
      </p:sp>
      <p:pic>
        <p:nvPicPr>
          <p:cNvPr id="1026" name="Picture 2" descr="http://theamazingworldofpsychiatry.files.wordpress.com/2010/11/human_brain_frontal_coronal_section_descrip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642" y="2652895"/>
            <a:ext cx="5611223" cy="38926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p:cNvPicPr>
            <a:picLocks noChangeAspect="1"/>
          </p:cNvPicPr>
          <p:nvPr/>
        </p:nvPicPr>
        <p:blipFill>
          <a:blip r:embed="rId5"/>
          <a:stretch>
            <a:fillRect/>
          </a:stretch>
        </p:blipFill>
        <p:spPr>
          <a:xfrm>
            <a:off x="4968242" y="2889615"/>
            <a:ext cx="3581400" cy="3092358"/>
          </a:xfrm>
          <a:prstGeom prst="rect">
            <a:avLst/>
          </a:prstGeom>
        </p:spPr>
      </p:pic>
    </p:spTree>
    <p:extLst>
      <p:ext uri="{BB962C8B-B14F-4D97-AF65-F5344CB8AC3E}">
        <p14:creationId xmlns:p14="http://schemas.microsoft.com/office/powerpoint/2010/main" val="36068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60712" y="2171831"/>
            <a:ext cx="4102188" cy="5221607"/>
          </a:xfrm>
        </p:spPr>
        <p:txBody>
          <a:bodyPr/>
          <a:lstStyle/>
          <a:p>
            <a:pPr marL="223514" indent="0">
              <a:buNone/>
            </a:pPr>
            <a:r>
              <a:rPr lang="de-DE" dirty="0"/>
              <a:t>... torna </a:t>
            </a:r>
            <a:r>
              <a:rPr lang="de-DE" dirty="0" err="1"/>
              <a:t>a</a:t>
            </a:r>
            <a:r>
              <a:rPr lang="de-DE" dirty="0" err="1"/>
              <a:t> le </a:t>
            </a:r>
            <a:r>
              <a:rPr lang="de-DE" dirty="0" err="1"/>
              <a:t>applicazioni</a:t>
            </a:r>
            <a:r>
              <a:rPr lang="de-DE" dirty="0" err="1"/>
              <a:t> </a:t>
            </a:r>
            <a:r>
              <a:rPr lang="de-DE" dirty="0"/>
              <a:t>....</a:t>
            </a:r>
            <a:endParaRPr lang="nb-NO" dirty="0"/>
          </a:p>
        </p:txBody>
      </p:sp>
      <p:pic>
        <p:nvPicPr>
          <p:cNvPr id="2" name="Content Placeholder 4" descr="A diagram of a brain&#10;&#10;Description automatically generated">
            <a:extLst>
              <a:ext uri="{FF2B5EF4-FFF2-40B4-BE49-F238E27FC236}">
                <a16:creationId xmlns:a16="http://schemas.microsoft.com/office/drawing/2014/main" id="{81500CA1-5C34-4C3B-62C1-6B6336A30F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6612" y="-111486"/>
            <a:ext cx="10573788" cy="8452571"/>
          </a:xfrm>
          <a:prstGeom prst="rect">
            <a:avLst/>
          </a:prstGeom>
          <a:noFill/>
          <a:ln>
            <a:noFill/>
          </a:ln>
        </p:spPr>
      </p:pic>
    </p:spTree>
    <p:extLst>
      <p:ext uri="{BB962C8B-B14F-4D97-AF65-F5344CB8AC3E}">
        <p14:creationId xmlns:p14="http://schemas.microsoft.com/office/powerpoint/2010/main" val="2570725888"/>
      </p:ext>
    </p:extLst>
  </p:cSld>
  <p:clrMapOvr>
    <a:masterClrMapping/>
  </p:clrMapOvr>
</p:sld>
</file>

<file path=ppt/slides/slide78.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53"/>
          <p:cNvPicPr preferRelativeResize="0"/>
          <p:nvPr/>
        </p:nvPicPr>
        <p:blipFill rotWithShape="1">
          <a:blip r:embed="rId3">
            <a:alphaModFix/>
          </a:blip>
          <a:srcRect/>
          <a:stretch/>
        </p:blipFill>
        <p:spPr>
          <a:xfrm>
            <a:off x="817960" y="2269206"/>
            <a:ext cx="7019754" cy="5960395"/>
          </a:xfrm>
          <a:prstGeom prst="rect">
            <a:avLst/>
          </a:prstGeom>
          <a:noFill/>
          <a:ln>
            <a:noFill/>
          </a:ln>
        </p:spPr>
      </p:pic>
      <p:sp>
        <p:nvSpPr>
          <p:cNvPr id="325" name="Google Shape;325;p53"/>
          <p:cNvSpPr txBox="1"/>
          <p:nvPr/>
        </p:nvSpPr>
        <p:spPr>
          <a:xfrm>
            <a:off x="8688541" y="409032"/>
            <a:ext cx="1675200" cy="553920"/>
          </a:xfrm>
          <a:prstGeom prst="rect">
            <a:avLst/>
          </a:prstGeom>
          <a:noFill/>
          <a:ln>
            <a:noFill/>
          </a:ln>
        </p:spPr>
        <p:txBody>
          <a:bodyPr spcFirstLastPara="1" wrap="square" lIns="109720" tIns="54840" rIns="109720" bIns="54840" anchor="t" anchorCtr="0">
            <a:noAutofit/>
          </a:bodyPr>
          <a:lstStyle/>
          <a:p>
            <a:r>
              <a:rPr lang="en-GB" sz="2880" b="1">
                <a:solidFill>
                  <a:schemeClr val="dk1"/>
                </a:solidFill>
                <a:latin typeface="Calibri"/>
                <a:ea typeface="Calibri"/>
                <a:cs typeface="Calibri"/>
                <a:sym typeface="Calibri"/>
              </a:rPr>
              <a:t>Facebook</a:t>
            </a:r>
            <a:endParaRPr sz="2880" b="1">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7E46FCEB-C238-4D40-A242-E76C9339AD90}"/>
              </a:ext>
            </a:extLst>
          </p:cNvPr>
          <p:cNvSpPr>
            <a:spLocks noGrp="1"/>
          </p:cNvSpPr>
          <p:nvPr>
            <p:ph type="title"/>
          </p:nvPr>
        </p:nvSpPr>
        <p:spPr>
          <a:xfrm>
            <a:off x="694029" y="444098"/>
            <a:ext cx="7994514" cy="1590676"/>
          </a:xfrm>
        </p:spPr>
        <p:txBody>
          <a:bodyPr/>
          <a:lstStyle/>
          <a:p>
            <a:r>
              <a:rPr lang="nb-NO" dirty="0"/>
              <a:t>Il «Roach Motel»</a:t>
            </a:r>
          </a:p>
        </p:txBody>
      </p:sp>
      <p:pic>
        <p:nvPicPr>
          <p:cNvPr id="326" name="Google Shape;326;p53"/>
          <p:cNvPicPr preferRelativeResize="0">
            <a:picLocks noGrp="1"/>
          </p:cNvPicPr>
          <p:nvPr>
            <p:ph type="body" idx="4294967295"/>
          </p:nvPr>
        </p:nvPicPr>
        <p:blipFill rotWithShape="1">
          <a:blip r:embed="rId4">
            <a:alphaModFix/>
          </a:blip>
          <a:srcRect/>
          <a:stretch/>
        </p:blipFill>
        <p:spPr>
          <a:xfrm>
            <a:off x="8638541" y="1341122"/>
            <a:ext cx="5991859" cy="5755640"/>
          </a:xfrm>
          <a:prstGeom prst="rect">
            <a:avLst/>
          </a:prstGeom>
          <a:noFill/>
          <a:ln>
            <a:noFill/>
          </a:ln>
        </p:spPr>
      </p:pic>
      <p:sp>
        <p:nvSpPr>
          <p:cNvPr id="327" name="Google Shape;327;p53"/>
          <p:cNvSpPr txBox="1"/>
          <p:nvPr/>
        </p:nvSpPr>
        <p:spPr>
          <a:xfrm>
            <a:off x="8301080" y="7597640"/>
            <a:ext cx="5993760" cy="443040"/>
          </a:xfrm>
          <a:prstGeom prst="rect">
            <a:avLst/>
          </a:prstGeom>
          <a:noFill/>
          <a:ln>
            <a:noFill/>
          </a:ln>
        </p:spPr>
        <p:txBody>
          <a:bodyPr spcFirstLastPara="1" wrap="square" lIns="109720" tIns="54840" rIns="109720" bIns="54840" anchor="t" anchorCtr="0">
            <a:noAutofit/>
          </a:bodyPr>
          <a:lstStyle/>
          <a:p>
            <a:r>
              <a:rPr lang="en-GB" sz="2240">
                <a:solidFill>
                  <a:schemeClr val="dk1"/>
                </a:solidFill>
                <a:latin typeface="Calibri"/>
                <a:ea typeface="Calibri"/>
                <a:cs typeface="Calibri"/>
                <a:sym typeface="Calibri"/>
              </a:rPr>
              <a:t>(Agenzia norvegese per la tutela dei consumatori, 2019)</a:t>
            </a:r>
            <a:endParaRPr sz="2240">
              <a:solidFill>
                <a:schemeClr val="dk1"/>
              </a:solidFill>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DF2B1D3C-7987-225A-E52B-4046B2331810}"/>
                  </a:ext>
                </a:extLst>
              </p14:cNvPr>
              <p14:cNvContentPartPr/>
              <p14:nvPr/>
            </p14:nvContentPartPr>
            <p14:xfrm>
              <a:off x="8351424" y="4061664"/>
              <a:ext cx="432" cy="432"/>
            </p14:xfrm>
          </p:contentPart>
        </mc:Choice>
        <mc:Fallback>
          <p:pic>
            <p:nvPicPr>
              <p:cNvPr id="3" name="Ink 2">
                <a:extLst>
                  <a:ext uri="{FF2B5EF4-FFF2-40B4-BE49-F238E27FC236}">
                    <a16:creationId xmlns:a16="http://schemas.microsoft.com/office/drawing/2014/main" id="{DF2B1D3C-7987-225A-E52B-4046B2331810}"/>
                  </a:ext>
                </a:extLst>
              </p:cNvPr>
              <p:cNvPicPr/>
              <p:nvPr/>
            </p:nvPicPr>
            <p:blipFill>
              <a:blip r:embed="rId6"/>
              <a:stretch>
                <a:fillRect/>
              </a:stretch>
            </p:blipFill>
            <p:spPr>
              <a:xfrm>
                <a:off x="8340192" y="4050432"/>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877825" y="715266"/>
            <a:ext cx="3327386" cy="535531"/>
          </a:xfrm>
          <a:prstGeom prst="rect">
            <a:avLst/>
          </a:prstGeom>
          <a:noFill/>
        </p:spPr>
        <p:txBody>
          <a:bodyPr wrap="none" rtlCol="0">
            <a:spAutoFit/>
          </a:bodyPr>
          <a:lstStyle/>
          <a:p>
            <a:r>
              <a:rPr lang="de-DE" sz="2880" dirty="0" err="1"/>
              <a:t>Perché </a:t>
            </a:r>
            <a:r>
              <a:rPr lang="de-DE" sz="2880" dirty="0"/>
              <a:t>"Roach Motel"?</a:t>
            </a:r>
            <a:endParaRPr lang="nb-NO" sz="2880"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4" y="2245360"/>
            <a:ext cx="2255520" cy="243840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299" y="1706227"/>
            <a:ext cx="9040704" cy="5085397"/>
          </a:xfrm>
          <a:prstGeom prst="rect">
            <a:avLst/>
          </a:prstGeom>
        </p:spPr>
      </p:pic>
    </p:spTree>
    <p:extLst>
      <p:ext uri="{BB962C8B-B14F-4D97-AF65-F5344CB8AC3E}">
        <p14:creationId xmlns:p14="http://schemas.microsoft.com/office/powerpoint/2010/main" val="1976934394"/>
      </p:ext>
    </p:extLst>
  </p:cSld>
  <p:clrMapOvr>
    <a:masterClrMapping/>
  </p:clrMapOvr>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534D1-ED81-9C5A-19D5-C073E7A9F8A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4581035-73E1-CF2E-D959-4B40C9E0E85F}"/>
              </a:ext>
            </a:extLst>
          </p:cNvPr>
          <p:cNvSpPr>
            <a:spLocks noGrp="1"/>
          </p:cNvSpPr>
          <p:nvPr>
            <p:ph type="title"/>
          </p:nvPr>
        </p:nvSpPr>
        <p:spPr>
          <a:xfrm>
            <a:off x="661036" y="659130"/>
            <a:ext cx="13308329" cy="1598400"/>
          </a:xfrm>
        </p:spPr>
        <p:txBody>
          <a:bodyPr wrap="square" anchor="t">
            <a:normAutofit/>
          </a:bodyPr>
          <a:lstStyle/>
          <a:p>
            <a:r>
              <a:rPr lang="nb-NO" dirty="0"/>
              <a:t>OSINT</a:t>
            </a:r>
            <a:endParaRPr lang="en-GB" dirty="0"/>
          </a:p>
        </p:txBody>
      </p:sp>
      <p:pic>
        <p:nvPicPr>
          <p:cNvPr id="13" name="Picture 12">
            <a:extLst>
              <a:ext uri="{FF2B5EF4-FFF2-40B4-BE49-F238E27FC236}">
                <a16:creationId xmlns:a16="http://schemas.microsoft.com/office/drawing/2014/main" id="{65297A92-78FC-82D2-C3AB-2D65E2E5D6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335" b="16835"/>
          <a:stretch>
            <a:fillRect/>
          </a:stretch>
        </p:blipFill>
        <p:spPr>
          <a:xfrm>
            <a:off x="661034" y="2516610"/>
            <a:ext cx="6522720" cy="4794780"/>
          </a:xfrm>
          <a:prstGeom prst="rect">
            <a:avLst/>
          </a:prstGeom>
          <a:noFill/>
        </p:spPr>
      </p:pic>
      <p:pic>
        <p:nvPicPr>
          <p:cNvPr id="12" name="Picture 11">
            <a:extLst>
              <a:ext uri="{FF2B5EF4-FFF2-40B4-BE49-F238E27FC236}">
                <a16:creationId xmlns:a16="http://schemas.microsoft.com/office/drawing/2014/main" id="{BB4D57B5-4F72-71F3-966D-CC1FAFFA76E4}"/>
              </a:ext>
            </a:extLst>
          </p:cNvPr>
          <p:cNvPicPr>
            <a:picLocks noChangeAspect="1"/>
          </p:cNvPicPr>
          <p:nvPr/>
        </p:nvPicPr>
        <p:blipFill>
          <a:blip r:embed="rId4"/>
          <a:srcRect l="22628" r="16834" b="-2"/>
          <a:stretch>
            <a:fillRect/>
          </a:stretch>
        </p:blipFill>
        <p:spPr>
          <a:xfrm>
            <a:off x="7446646" y="2516610"/>
            <a:ext cx="6522720" cy="4794780"/>
          </a:xfrm>
          <a:prstGeom prst="rect">
            <a:avLst/>
          </a:prstGeom>
          <a:noFill/>
        </p:spPr>
      </p:pic>
      <p:sp>
        <p:nvSpPr>
          <p:cNvPr id="7" name="Date Placeholder 6">
            <a:extLst>
              <a:ext uri="{FF2B5EF4-FFF2-40B4-BE49-F238E27FC236}">
                <a16:creationId xmlns:a16="http://schemas.microsoft.com/office/drawing/2014/main" id="{7055DADE-9193-52B7-2CFF-5169D1E3293F}"/>
              </a:ext>
            </a:extLst>
          </p:cNvPr>
          <p:cNvSpPr>
            <a:spLocks noGrp="1"/>
          </p:cNvSpPr>
          <p:nvPr>
            <p:ph type="dt" sz="half" idx="10"/>
          </p:nvPr>
        </p:nvSpPr>
        <p:spPr>
          <a:xfrm>
            <a:off x="661036" y="7808654"/>
            <a:ext cx="3154680" cy="184666"/>
          </a:xfrm>
        </p:spPr>
        <p:txBody>
          <a:bodyPr wrap="square" anchor="ctr">
            <a:normAutofit fontScale="40000" lnSpcReduction="20000"/>
          </a:bodyPr>
          <a:lstStyle/>
          <a:p>
            <a:pPr defTabSz="1097280">
              <a:spcAft>
                <a:spcPts val="720"/>
              </a:spcAft>
              <a:defRPr/>
            </a:pPr>
            <a:fld id="{D6E9D413-FB9F-4AE0-9677-AAAB45A1390C}" type="datetime1">
              <a:rPr lang="en-US"/>
              <a:t>2/4/2026</a:t>
            </a:fld>
            <a:endParaRPr lang="en-GB"/>
          </a:p>
        </p:txBody>
      </p:sp>
      <p:sp>
        <p:nvSpPr>
          <p:cNvPr id="8" name="Footer Placeholder 7">
            <a:extLst>
              <a:ext uri="{FF2B5EF4-FFF2-40B4-BE49-F238E27FC236}">
                <a16:creationId xmlns:a16="http://schemas.microsoft.com/office/drawing/2014/main" id="{2E080800-554E-68B8-52BB-D88BCE662508}"/>
              </a:ext>
            </a:extLst>
          </p:cNvPr>
          <p:cNvSpPr>
            <a:spLocks noGrp="1"/>
          </p:cNvSpPr>
          <p:nvPr>
            <p:ph type="ftr" sz="quarter" idx="11"/>
          </p:nvPr>
        </p:nvSpPr>
        <p:spPr>
          <a:xfrm>
            <a:off x="4030980" y="7808654"/>
            <a:ext cx="7655052" cy="184666"/>
          </a:xfrm>
        </p:spPr>
        <p:txBody>
          <a:bodyPr wrap="square" anchor="ctr">
            <a:normAutofit fontScale="40000" lnSpcReduction="20000"/>
          </a:bodyPr>
          <a:lstStyle/>
          <a:p>
            <a:pPr defTabSz="1097280">
              <a:spcAft>
                <a:spcPts val="720"/>
              </a:spcAft>
              <a:defRPr/>
            </a:pPr>
            <a:r>
              <a:rPr lang="en-GB"/>
              <a:t>Gruppo di ricerca sugli aspetti umani I Cybersecurity</a:t>
            </a:r>
          </a:p>
        </p:txBody>
      </p:sp>
      <p:sp>
        <p:nvSpPr>
          <p:cNvPr id="9" name="Slide Number Placeholder 8">
            <a:extLst>
              <a:ext uri="{FF2B5EF4-FFF2-40B4-BE49-F238E27FC236}">
                <a16:creationId xmlns:a16="http://schemas.microsoft.com/office/drawing/2014/main" id="{7FC6B15F-7038-76D1-67AB-F5769DCE23F0}"/>
              </a:ext>
            </a:extLst>
          </p:cNvPr>
          <p:cNvSpPr>
            <a:spLocks noGrp="1"/>
          </p:cNvSpPr>
          <p:nvPr>
            <p:ph type="sldNum" sz="quarter" idx="12"/>
          </p:nvPr>
        </p:nvSpPr>
        <p:spPr>
          <a:xfrm>
            <a:off x="11938636" y="7808654"/>
            <a:ext cx="2030729" cy="184666"/>
          </a:xfrm>
        </p:spPr>
        <p:txBody>
          <a:bodyPr wrap="square" anchor="ctr">
            <a:normAutofit fontScale="40000" lnSpcReduction="20000"/>
          </a:bodyPr>
          <a:lstStyle/>
          <a:p>
            <a:pPr defTabSz="1097280">
              <a:spcAft>
                <a:spcPts val="720"/>
              </a:spcAft>
              <a:defRPr/>
            </a:pPr>
            <a:fld id="{DBA1B0FB-D917-4C8C-928F-313BD683BF39}" type="slidenum">
              <a:rPr lang="en-GB"/>
              <a:t>8</a:t>
            </a:fld>
            <a:endParaRPr lang="en-GB"/>
          </a:p>
        </p:txBody>
      </p:sp>
    </p:spTree>
    <p:extLst>
      <p:ext uri="{BB962C8B-B14F-4D97-AF65-F5344CB8AC3E}">
        <p14:creationId xmlns:p14="http://schemas.microsoft.com/office/powerpoint/2010/main" val="973213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5"/>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dirty="0"/>
              <a:t>Combinazioni</a:t>
            </a:r>
            <a:endParaRPr dirty="0"/>
          </a:p>
        </p:txBody>
      </p:sp>
      <p:sp>
        <p:nvSpPr>
          <p:cNvPr id="340" name="Google Shape;340;p55"/>
          <p:cNvSpPr txBox="1">
            <a:spLocks noGrp="1"/>
          </p:cNvSpPr>
          <p:nvPr>
            <p:ph type="body" idx="1"/>
          </p:nvPr>
        </p:nvSpPr>
        <p:spPr>
          <a:xfrm>
            <a:off x="1005840" y="1504080"/>
            <a:ext cx="12618720" cy="5221440"/>
          </a:xfrm>
          <a:prstGeom prst="rect">
            <a:avLst/>
          </a:prstGeom>
        </p:spPr>
        <p:txBody>
          <a:bodyPr spcFirstLastPara="1" vert="horz" wrap="square" lIns="109720" tIns="54840" rIns="109720" bIns="54840" rtlCol="0" anchor="t" anchorCtr="0">
            <a:noAutofit/>
          </a:bodyPr>
          <a:lstStyle/>
          <a:p>
            <a:pPr marL="0" indent="0">
              <a:buNone/>
            </a:pPr>
            <a:r>
              <a:rPr lang="en-GB" dirty="0"/>
              <a:t>Economia </a:t>
            </a:r>
            <a:r>
              <a:rPr lang="en-GB" dirty="0" err="1"/>
              <a:t>comportamentale</a:t>
            </a:r>
            <a:r>
              <a:rPr lang="en-GB" dirty="0"/>
              <a:t>:</a:t>
            </a:r>
            <a:endParaRPr dirty="0"/>
          </a:p>
          <a:p>
            <a:pPr>
              <a:buChar char="●"/>
            </a:pPr>
            <a:r>
              <a:rPr lang="en-GB" dirty="0"/>
              <a:t>Le difficoltà nell'elaborazione delle informazioni fanno </a:t>
            </a:r>
            <a:r>
              <a:rPr lang="en-GB" i="1" u="sng" dirty="0"/>
              <a:t>sentire</a:t>
            </a:r>
            <a:r>
              <a:rPr lang="en-GB" dirty="0"/>
              <a:t> le persone </a:t>
            </a:r>
            <a:r>
              <a:rPr lang="en-GB" dirty="0"/>
              <a:t>sopraffatte</a:t>
            </a:r>
            <a:endParaRPr dirty="0"/>
          </a:p>
          <a:p>
            <a:pPr>
              <a:spcBef>
                <a:spcPts val="0"/>
              </a:spcBef>
              <a:buChar char="●"/>
            </a:pPr>
            <a:r>
              <a:rPr lang="en-GB" dirty="0"/>
              <a:t>Entra in contatto con persone o animali che stanno soffrendo, aiuta una persona reale e rendilo significativo</a:t>
            </a:r>
            <a:endParaRPr dirty="0"/>
          </a:p>
          <a:p>
            <a:pPr>
              <a:spcBef>
                <a:spcPts val="0"/>
              </a:spcBef>
              <a:buChar char="●"/>
            </a:pPr>
            <a:r>
              <a:rPr lang="en-GB" dirty="0"/>
              <a:t>Se si tratta di beneficenza, utilizzare articoli specifici (ad esempio medicine, libri, attrezzature)</a:t>
            </a:r>
            <a:endParaRPr dirty="0"/>
          </a:p>
          <a:p>
            <a:pPr>
              <a:spcBef>
                <a:spcPts val="0"/>
              </a:spcBef>
              <a:buChar char="●"/>
            </a:pPr>
            <a:r>
              <a:rPr lang="en-GB" dirty="0"/>
              <a:t>Reciprocità (conformità) (tu usi - noi abbiamo bisogno)</a:t>
            </a:r>
            <a:endParaRPr dirty="0"/>
          </a:p>
          <a:p>
            <a:pPr>
              <a:spcBef>
                <a:spcPts val="0"/>
              </a:spcBef>
              <a:buChar char="●"/>
            </a:pPr>
            <a:r>
              <a:rPr lang="en-GB" dirty="0"/>
              <a:t>Suggerisci un importo (ragionevole) (150)</a:t>
            </a:r>
            <a:endParaRPr dirty="0"/>
          </a:p>
          <a:p>
            <a:pPr>
              <a:spcBef>
                <a:spcPts val="0"/>
              </a:spcBef>
              <a:buChar char="●"/>
            </a:pPr>
            <a:r>
              <a:rPr lang="en-GB" dirty="0"/>
              <a:t>Mostra chi dona (&lt;2%)</a:t>
            </a:r>
            <a:endParaRPr dirty="0"/>
          </a:p>
          <a:p>
            <a:pPr>
              <a:spcBef>
                <a:spcPts val="0"/>
              </a:spcBef>
              <a:buChar char="●"/>
            </a:pPr>
            <a:r>
              <a:rPr lang="en-GB" dirty="0"/>
              <a:t>Cura l'aspetto: lettori eccezionali</a:t>
            </a:r>
            <a:endParaRPr dirty="0"/>
          </a:p>
          <a:p>
            <a:pPr>
              <a:spcBef>
                <a:spcPts val="0"/>
              </a:spcBef>
              <a:buChar char="●"/>
            </a:pPr>
            <a:r>
              <a:rPr lang="en-GB" dirty="0"/>
              <a:t>Se hai testimonianze, usale!</a:t>
            </a:r>
            <a:endParaRPr dirty="0"/>
          </a:p>
          <a:p>
            <a:pPr marL="0" indent="0">
              <a:buNone/>
            </a:pPr>
            <a:endParaRPr dirty="0"/>
          </a:p>
        </p:txBody>
      </p:sp>
      <p:pic>
        <p:nvPicPr>
          <p:cNvPr id="341" name="Google Shape;341;p55"/>
          <p:cNvPicPr preferRelativeResize="0"/>
          <p:nvPr/>
        </p:nvPicPr>
        <p:blipFill>
          <a:blip r:embed="rId3">
            <a:alphaModFix/>
          </a:blip>
          <a:stretch>
            <a:fillRect/>
          </a:stretch>
        </p:blipFill>
        <p:spPr>
          <a:xfrm>
            <a:off x="3341717" y="4239492"/>
            <a:ext cx="8412480" cy="399010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6"/>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nb-NO" dirty="0"/>
              <a:t>Effetto ancora</a:t>
            </a:r>
            <a:endParaRPr dirty="0"/>
          </a:p>
        </p:txBody>
      </p:sp>
      <p:sp>
        <p:nvSpPr>
          <p:cNvPr id="352" name="Google Shape;352;p56"/>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0" indent="0">
              <a:buNone/>
            </a:pPr>
            <a:endParaRPr/>
          </a:p>
        </p:txBody>
      </p:sp>
      <p:pic>
        <p:nvPicPr>
          <p:cNvPr id="353" name="Google Shape;353;p56"/>
          <p:cNvPicPr preferRelativeResize="0"/>
          <p:nvPr/>
        </p:nvPicPr>
        <p:blipFill>
          <a:blip r:embed="rId3">
            <a:alphaModFix/>
          </a:blip>
          <a:stretch>
            <a:fillRect/>
          </a:stretch>
        </p:blipFill>
        <p:spPr>
          <a:xfrm>
            <a:off x="150202" y="1761802"/>
            <a:ext cx="14480198" cy="64678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3"/>
          <p:cNvSpPr txBox="1">
            <a:spLocks noGrp="1"/>
          </p:cNvSpPr>
          <p:nvPr>
            <p:ph type="title"/>
          </p:nvPr>
        </p:nvSpPr>
        <p:spPr>
          <a:xfrm>
            <a:off x="323088" y="308104"/>
            <a:ext cx="12618720" cy="580559"/>
          </a:xfrm>
          <a:prstGeom prst="rect">
            <a:avLst/>
          </a:prstGeom>
        </p:spPr>
        <p:txBody>
          <a:bodyPr spcFirstLastPara="1" vert="horz" wrap="square" lIns="109720" tIns="54840" rIns="109720" bIns="54840" rtlCol="0" anchor="ctr" anchorCtr="0">
            <a:noAutofit/>
          </a:bodyPr>
          <a:lstStyle/>
          <a:p>
            <a:r>
              <a:rPr lang="en-GB" sz="7040" dirty="0">
                <a:latin typeface="Arial"/>
                <a:ea typeface="Arial"/>
                <a:cs typeface="Arial"/>
                <a:sym typeface="Arial"/>
              </a:rPr>
              <a:t>Reciprocità </a:t>
            </a:r>
            <a:r>
              <a:rPr lang="en-GB" sz="3200" dirty="0">
                <a:latin typeface="Arial"/>
                <a:ea typeface="Arial"/>
                <a:cs typeface="Arial"/>
                <a:sym typeface="Arial"/>
              </a:rPr>
              <a:t>(</a:t>
            </a:r>
            <a:r>
              <a:rPr lang="en-GB" sz="3200" dirty="0" err="1">
                <a:latin typeface="Arial"/>
                <a:ea typeface="Arial"/>
                <a:cs typeface="Arial"/>
                <a:sym typeface="Arial"/>
              </a:rPr>
              <a:t>Happ </a:t>
            </a:r>
            <a:r>
              <a:rPr lang="en-GB" sz="3200" dirty="0">
                <a:latin typeface="Arial"/>
                <a:ea typeface="Arial"/>
                <a:cs typeface="Arial"/>
                <a:sym typeface="Arial"/>
              </a:rPr>
              <a:t>et al., 2016)</a:t>
            </a:r>
            <a:endParaRPr dirty="0"/>
          </a:p>
        </p:txBody>
      </p:sp>
      <p:pic>
        <p:nvPicPr>
          <p:cNvPr id="3" name="Bilde 2"/>
          <p:cNvPicPr>
            <a:picLocks noChangeAspect="1"/>
          </p:cNvPicPr>
          <p:nvPr/>
        </p:nvPicPr>
        <p:blipFill>
          <a:blip r:embed="rId3"/>
          <a:stretch>
            <a:fillRect/>
          </a:stretch>
        </p:blipFill>
        <p:spPr>
          <a:xfrm>
            <a:off x="323088" y="1153498"/>
            <a:ext cx="10116960" cy="6822779"/>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a:off x="352120" y="414389"/>
            <a:ext cx="12618720" cy="852173"/>
          </a:xfrm>
          <a:prstGeom prst="rect">
            <a:avLst/>
          </a:prstGeom>
        </p:spPr>
        <p:txBody>
          <a:bodyPr spcFirstLastPara="1" vert="horz" wrap="square" lIns="109720" tIns="54840" rIns="109720" bIns="54840" rtlCol="0" anchor="ctr" anchorCtr="0">
            <a:noAutofit/>
          </a:bodyPr>
          <a:lstStyle/>
          <a:p>
            <a:r>
              <a:rPr lang="en-GB" dirty="0" err="1"/>
              <a:t>Confirm sham</a:t>
            </a:r>
            <a:endParaRPr dirty="0"/>
          </a:p>
        </p:txBody>
      </p:sp>
      <p:sp>
        <p:nvSpPr>
          <p:cNvPr id="417" name="Google Shape;417;p64"/>
          <p:cNvSpPr txBox="1">
            <a:spLocks noGrp="1"/>
          </p:cNvSpPr>
          <p:nvPr>
            <p:ph type="body" idx="1"/>
          </p:nvPr>
        </p:nvSpPr>
        <p:spPr>
          <a:xfrm>
            <a:off x="505540" y="1266562"/>
            <a:ext cx="4441440" cy="5628960"/>
          </a:xfrm>
          <a:prstGeom prst="rect">
            <a:avLst/>
          </a:prstGeom>
        </p:spPr>
        <p:txBody>
          <a:bodyPr spcFirstLastPara="1" vert="horz" wrap="square" lIns="109720" tIns="54840" rIns="109720" bIns="54840" rtlCol="0" anchor="t" anchorCtr="0">
            <a:noAutofit/>
          </a:bodyPr>
          <a:lstStyle/>
          <a:p>
            <a:pPr marL="0" indent="0">
              <a:buNone/>
            </a:pPr>
            <a:r>
              <a:rPr lang="en-GB" dirty="0"/>
              <a:t>La vergogna: l'emozione "padrona". Mantiene uniti i legami sociali (</a:t>
            </a:r>
            <a:r>
              <a:rPr lang="en-GB" dirty="0" err="1"/>
              <a:t>Scheff</a:t>
            </a:r>
            <a:r>
              <a:rPr lang="en-GB" dirty="0"/>
              <a:t>, 2002)</a:t>
            </a:r>
            <a:endParaRPr dirty="0"/>
          </a:p>
          <a:p>
            <a:pPr marL="0" indent="0">
              <a:buNone/>
            </a:pPr>
            <a:endParaRPr dirty="0"/>
          </a:p>
          <a:p>
            <a:pPr marL="0" indent="0">
              <a:buNone/>
            </a:pPr>
            <a:endParaRPr dirty="0"/>
          </a:p>
          <a:p>
            <a:pPr marL="0" indent="0">
              <a:buNone/>
            </a:pPr>
            <a:endParaRPr dirty="0"/>
          </a:p>
        </p:txBody>
      </p:sp>
      <p:pic>
        <p:nvPicPr>
          <p:cNvPr id="418" name="Google Shape;418;p64"/>
          <p:cNvPicPr preferRelativeResize="0"/>
          <p:nvPr/>
        </p:nvPicPr>
        <p:blipFill>
          <a:blip r:embed="rId3">
            <a:alphaModFix/>
          </a:blip>
          <a:stretch>
            <a:fillRect/>
          </a:stretch>
        </p:blipFill>
        <p:spPr>
          <a:xfrm>
            <a:off x="6743701" y="0"/>
            <a:ext cx="8023861" cy="5221440"/>
          </a:xfrm>
          <a:prstGeom prst="rect">
            <a:avLst/>
          </a:prstGeom>
          <a:noFill/>
          <a:ln>
            <a:noFill/>
          </a:ln>
        </p:spPr>
      </p:pic>
      <p:pic>
        <p:nvPicPr>
          <p:cNvPr id="419" name="Google Shape;419;p64"/>
          <p:cNvPicPr preferRelativeResize="0"/>
          <p:nvPr/>
        </p:nvPicPr>
        <p:blipFill>
          <a:blip r:embed="rId4">
            <a:alphaModFix/>
          </a:blip>
          <a:stretch>
            <a:fillRect/>
          </a:stretch>
        </p:blipFill>
        <p:spPr>
          <a:xfrm>
            <a:off x="352120" y="3799642"/>
            <a:ext cx="4441440" cy="4231741"/>
          </a:xfrm>
          <a:prstGeom prst="rect">
            <a:avLst/>
          </a:prstGeom>
          <a:noFill/>
          <a:ln>
            <a:noFill/>
          </a:ln>
        </p:spPr>
      </p:pic>
      <p:pic>
        <p:nvPicPr>
          <p:cNvPr id="420" name="Google Shape;420;p64"/>
          <p:cNvPicPr preferRelativeResize="0"/>
          <p:nvPr/>
        </p:nvPicPr>
        <p:blipFill>
          <a:blip r:embed="rId5">
            <a:alphaModFix/>
          </a:blip>
          <a:stretch>
            <a:fillRect/>
          </a:stretch>
        </p:blipFill>
        <p:spPr>
          <a:xfrm>
            <a:off x="5074920" y="5066161"/>
            <a:ext cx="8242681" cy="3280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build="p"/>
    </p:bldLst>
  </p:timing>
</p:sld>
</file>

<file path=ppt/slides/slide8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CA3443C-FE78-41C3-AE54-C00865B3C511}"/>
              </a:ext>
            </a:extLst>
          </p:cNvPr>
          <p:cNvPicPr>
            <a:picLocks noChangeAspect="1"/>
          </p:cNvPicPr>
          <p:nvPr/>
        </p:nvPicPr>
        <p:blipFill>
          <a:blip r:embed="rId2"/>
          <a:stretch>
            <a:fillRect/>
          </a:stretch>
        </p:blipFill>
        <p:spPr>
          <a:xfrm>
            <a:off x="1731646" y="188596"/>
            <a:ext cx="11167110" cy="7852410"/>
          </a:xfrm>
          <a:prstGeom prst="rect">
            <a:avLst/>
          </a:prstGeom>
        </p:spPr>
      </p:pic>
      <p:sp>
        <p:nvSpPr>
          <p:cNvPr id="5" name="Textfeld 4">
            <a:extLst>
              <a:ext uri="{FF2B5EF4-FFF2-40B4-BE49-F238E27FC236}">
                <a16:creationId xmlns:a16="http://schemas.microsoft.com/office/drawing/2014/main" id="{5931F813-A1D8-49E0-B2B7-8A8AA9918695}"/>
              </a:ext>
            </a:extLst>
          </p:cNvPr>
          <p:cNvSpPr txBox="1"/>
          <p:nvPr/>
        </p:nvSpPr>
        <p:spPr>
          <a:xfrm>
            <a:off x="9175128" y="7400805"/>
            <a:ext cx="2773516" cy="350865"/>
          </a:xfrm>
          <a:prstGeom prst="rect">
            <a:avLst/>
          </a:prstGeom>
          <a:noFill/>
        </p:spPr>
        <p:txBody>
          <a:bodyPr wrap="none" rtlCol="0">
            <a:spAutoFit/>
          </a:bodyPr>
          <a:lstStyle/>
          <a:p>
            <a:r>
              <a:rPr lang="de-DE" sz="1680" dirty="0" err="1"/>
              <a:t>Esempio</a:t>
            </a:r>
            <a:r>
              <a:rPr lang="de-DE" sz="1680" dirty="0" err="1"/>
              <a:t> per </a:t>
            </a:r>
            <a:r>
              <a:rPr lang="de-DE" sz="1680" dirty="0"/>
              <a:t>"</a:t>
            </a:r>
            <a:r>
              <a:rPr lang="de-DE" sz="1680" dirty="0" err="1"/>
              <a:t>bait </a:t>
            </a:r>
            <a:r>
              <a:rPr lang="de-DE" sz="1680" dirty="0"/>
              <a:t>and switch"</a:t>
            </a:r>
          </a:p>
        </p:txBody>
      </p:sp>
    </p:spTree>
    <p:extLst>
      <p:ext uri="{BB962C8B-B14F-4D97-AF65-F5344CB8AC3E}">
        <p14:creationId xmlns:p14="http://schemas.microsoft.com/office/powerpoint/2010/main" val="460620262"/>
      </p:ext>
    </p:extLst>
  </p:cSld>
  <p:clrMapOvr>
    <a:masterClrMapping/>
  </p:clrMapOvr>
</p:sld>
</file>

<file path=ppt/slides/slide8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80138-9733-46F9-88CE-D5A7CA4BB988}"/>
              </a:ext>
            </a:extLst>
          </p:cNvPr>
          <p:cNvSpPr>
            <a:spLocks noGrp="1"/>
          </p:cNvSpPr>
          <p:nvPr>
            <p:ph type="title"/>
          </p:nvPr>
        </p:nvSpPr>
        <p:spPr>
          <a:xfrm>
            <a:off x="6274292" y="340236"/>
            <a:ext cx="8238404" cy="1046942"/>
          </a:xfrm>
        </p:spPr>
        <p:txBody>
          <a:bodyPr/>
          <a:lstStyle/>
          <a:p>
            <a:r>
              <a:rPr lang="nb-NO" dirty="0"/>
              <a:t>Scelte </a:t>
            </a:r>
            <a:r>
              <a:rPr lang="nb-NO" dirty="0" err="1"/>
              <a:t>forzate</a:t>
            </a:r>
          </a:p>
        </p:txBody>
      </p:sp>
      <p:pic>
        <p:nvPicPr>
          <p:cNvPr id="4" name="Picture 3">
            <a:extLst>
              <a:ext uri="{FF2B5EF4-FFF2-40B4-BE49-F238E27FC236}">
                <a16:creationId xmlns:a16="http://schemas.microsoft.com/office/drawing/2014/main" id="{1EEF813C-E440-45C4-A805-73E81962863D}"/>
              </a:ext>
            </a:extLst>
          </p:cNvPr>
          <p:cNvPicPr>
            <a:picLocks noChangeAspect="1"/>
          </p:cNvPicPr>
          <p:nvPr/>
        </p:nvPicPr>
        <p:blipFill>
          <a:blip r:embed="rId2"/>
          <a:stretch>
            <a:fillRect/>
          </a:stretch>
        </p:blipFill>
        <p:spPr>
          <a:xfrm>
            <a:off x="2278633" y="0"/>
            <a:ext cx="3614087" cy="8229600"/>
          </a:xfrm>
          <a:prstGeom prst="rect">
            <a:avLst/>
          </a:prstGeom>
        </p:spPr>
      </p:pic>
      <p:pic>
        <p:nvPicPr>
          <p:cNvPr id="5" name="Picture 4">
            <a:extLst>
              <a:ext uri="{FF2B5EF4-FFF2-40B4-BE49-F238E27FC236}">
                <a16:creationId xmlns:a16="http://schemas.microsoft.com/office/drawing/2014/main" id="{EDBDE7A1-76BA-4DC0-BE5B-25E16EAD5086}"/>
              </a:ext>
            </a:extLst>
          </p:cNvPr>
          <p:cNvPicPr>
            <a:picLocks noChangeAspect="1"/>
          </p:cNvPicPr>
          <p:nvPr/>
        </p:nvPicPr>
        <p:blipFill>
          <a:blip r:embed="rId3"/>
          <a:stretch>
            <a:fillRect/>
          </a:stretch>
        </p:blipFill>
        <p:spPr>
          <a:xfrm>
            <a:off x="6156589" y="1681656"/>
            <a:ext cx="8473813" cy="6547945"/>
          </a:xfrm>
          <a:prstGeom prst="rect">
            <a:avLst/>
          </a:prstGeom>
        </p:spPr>
      </p:pic>
    </p:spTree>
    <p:extLst>
      <p:ext uri="{BB962C8B-B14F-4D97-AF65-F5344CB8AC3E}">
        <p14:creationId xmlns:p14="http://schemas.microsoft.com/office/powerpoint/2010/main" val="292571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1"/>
          <p:cNvSpPr txBox="1">
            <a:spLocks noGrp="1"/>
          </p:cNvSpPr>
          <p:nvPr>
            <p:ph type="title"/>
          </p:nvPr>
        </p:nvSpPr>
        <p:spPr>
          <a:xfrm>
            <a:off x="1005840" y="438152"/>
            <a:ext cx="12618720" cy="713730"/>
          </a:xfrm>
          <a:prstGeom prst="rect">
            <a:avLst/>
          </a:prstGeom>
        </p:spPr>
        <p:txBody>
          <a:bodyPr spcFirstLastPara="1" vert="horz" wrap="square" lIns="109720" tIns="54840" rIns="109720" bIns="54840" rtlCol="0" anchor="ctr" anchorCtr="0">
            <a:noAutofit/>
          </a:bodyPr>
          <a:lstStyle/>
          <a:p>
            <a:r>
              <a:rPr lang="en-GB" dirty="0"/>
              <a:t>Ottimismo distorto</a:t>
            </a:r>
            <a:endParaRPr dirty="0"/>
          </a:p>
        </p:txBody>
      </p:sp>
      <p:sp>
        <p:nvSpPr>
          <p:cNvPr id="393" name="Google Shape;393;p61"/>
          <p:cNvSpPr txBox="1">
            <a:spLocks noGrp="1"/>
          </p:cNvSpPr>
          <p:nvPr>
            <p:ph type="body" idx="1"/>
          </p:nvPr>
        </p:nvSpPr>
        <p:spPr>
          <a:xfrm>
            <a:off x="1005841" y="1704723"/>
            <a:ext cx="3581725" cy="2497627"/>
          </a:xfrm>
          <a:prstGeom prst="rect">
            <a:avLst/>
          </a:prstGeom>
        </p:spPr>
        <p:txBody>
          <a:bodyPr spcFirstLastPara="1" vert="horz" wrap="square" lIns="109720" tIns="54840" rIns="109720" bIns="54840" rtlCol="0" anchor="t" anchorCtr="0">
            <a:noAutofit/>
          </a:bodyPr>
          <a:lstStyle/>
          <a:p>
            <a:pPr marL="0" indent="0">
              <a:buNone/>
            </a:pPr>
            <a:r>
              <a:rPr lang="en-GB" dirty="0"/>
              <a:t>La convinzione che le cose brutte siano più probabili per gli altri che per sé stessi, mentre quelle belle siano più probabili per sé stessi che per gli altri.</a:t>
            </a:r>
            <a:endParaRPr dirty="0"/>
          </a:p>
          <a:p>
            <a:pPr marL="0" indent="0">
              <a:buNone/>
            </a:pPr>
            <a:r>
              <a:rPr lang="en-GB" dirty="0"/>
              <a:t>Sottovalutazione del rischio e eccessiva sicurezza.</a:t>
            </a:r>
          </a:p>
          <a:p>
            <a:pPr marL="0" indent="0">
              <a:buNone/>
            </a:pPr>
            <a:endParaRPr lang="en-GB" dirty="0"/>
          </a:p>
          <a:p>
            <a:pPr marL="0" indent="0">
              <a:buNone/>
            </a:pPr>
            <a:endParaRPr lang="en-GB" dirty="0"/>
          </a:p>
          <a:p>
            <a:pPr marL="0" indent="0">
              <a:buNone/>
            </a:pPr>
            <a:r>
              <a:rPr lang="en-GB" dirty="0"/>
              <a:t>La sottovalutazione cronica dei rischi è tipica dei giovani adulti. Con l'avanzare dell'età, l'"euristica della rappresentatività" compensa in parte questo effetto.</a:t>
            </a:r>
            <a:endParaRPr dirty="0"/>
          </a:p>
        </p:txBody>
      </p:sp>
      <p:pic>
        <p:nvPicPr>
          <p:cNvPr id="2" name="Grafik 1">
            <a:extLst>
              <a:ext uri="{FF2B5EF4-FFF2-40B4-BE49-F238E27FC236}">
                <a16:creationId xmlns:a16="http://schemas.microsoft.com/office/drawing/2014/main" id="{2DE74875-3F7D-4FBF-8595-A2621AAC2F6C}"/>
              </a:ext>
            </a:extLst>
          </p:cNvPr>
          <p:cNvPicPr>
            <a:picLocks noChangeAspect="1"/>
          </p:cNvPicPr>
          <p:nvPr/>
        </p:nvPicPr>
        <p:blipFill>
          <a:blip r:embed="rId3"/>
          <a:stretch>
            <a:fillRect/>
          </a:stretch>
        </p:blipFill>
        <p:spPr>
          <a:xfrm>
            <a:off x="6997907" y="204282"/>
            <a:ext cx="6626654" cy="7322218"/>
          </a:xfrm>
          <a:prstGeom prst="rect">
            <a:avLst/>
          </a:prstGeom>
        </p:spPr>
      </p:pic>
    </p:spTree>
  </p:cSld>
  <p:clrMapOvr>
    <a:masterClrMapping/>
  </p:clrMapOvr>
</p:sld>
</file>

<file path=ppt/slides/slide87.xml><?xml version="1.0" encoding="utf-8"?>
<p:sld xmlns:mc="http://schemas.openxmlformats.org/markup-compatibility/2006"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9"/>
          <p:cNvSpPr txBox="1">
            <a:spLocks noGrp="1"/>
          </p:cNvSpPr>
          <p:nvPr>
            <p:ph type="body" idx="1"/>
          </p:nvPr>
        </p:nvSpPr>
        <p:spPr>
          <a:xfrm>
            <a:off x="1005840" y="1841480"/>
            <a:ext cx="12618720" cy="5570880"/>
          </a:xfrm>
          <a:prstGeom prst="rect">
            <a:avLst/>
          </a:prstGeom>
          <a:noFill/>
          <a:ln>
            <a:noFill/>
          </a:ln>
        </p:spPr>
        <p:txBody>
          <a:bodyPr spcFirstLastPara="1" vert="horz" wrap="square" lIns="109720" tIns="54840" rIns="109720" bIns="54840" rtlCol="0" anchor="t" anchorCtr="0">
            <a:noAutofit/>
          </a:bodyPr>
          <a:lstStyle/>
          <a:p>
            <a:pPr marL="731484" indent="-528294">
              <a:spcBef>
                <a:spcPts val="0"/>
              </a:spcBef>
              <a:buSzPts val="1600"/>
            </a:pPr>
            <a:r>
              <a:rPr lang="en-GB" sz="2560"/>
              <a:t>La suscettibilità agli effetti DP non è una caratteristica della personalità. </a:t>
            </a:r>
            <a:br>
              <a:rPr lang="en-GB" sz="2560"/>
            </a:br>
            <a:endParaRPr sz="2560"/>
          </a:p>
          <a:p>
            <a:pPr marL="731484" indent="-528294">
              <a:spcBef>
                <a:spcPts val="0"/>
              </a:spcBef>
              <a:buSzPts val="1600"/>
            </a:pPr>
            <a:r>
              <a:rPr lang="en-GB" sz="2560"/>
              <a:t>Gli effetti psicologici sono molteplici. I DP consistono in serie e combinazioni di un'ampia gamma di meccanismi psicologici.</a:t>
            </a:r>
            <a:br>
              <a:rPr lang="en-GB" sz="2560"/>
            </a:br>
            <a:endParaRPr sz="2560"/>
          </a:p>
          <a:p>
            <a:pPr marL="731484" indent="-528294">
              <a:spcBef>
                <a:spcPts val="0"/>
              </a:spcBef>
              <a:buSzPts val="1600"/>
            </a:pPr>
            <a:r>
              <a:rPr lang="en-GB" sz="2560"/>
              <a:t>La suscettibilità verso particolari meccanismi e manipolazioni può essere in parte dipendente dalla personalità (ad esempio, affabilità, conformismo, alfabetizzazione informatica, narcisismo).</a:t>
            </a:r>
            <a:br>
              <a:rPr lang="en-GB" sz="2560"/>
            </a:br>
            <a:endParaRPr sz="2560"/>
          </a:p>
          <a:p>
            <a:pPr marL="731484" indent="-528294">
              <a:spcBef>
                <a:spcPts val="0"/>
              </a:spcBef>
              <a:buSzPts val="1600"/>
            </a:pPr>
            <a:r>
              <a:rPr lang="en-GB" sz="2560"/>
              <a:t>Fattori che contribuiscono fortemente agli effetti DP sono le influenze situazionali/contestuali: la pressione del tempo e lo stress facilitano stili cognitivi superficiali e la percezione della rilevanza del processo determina quanto lavoro cognitivo sono disposto a investire in una lettura attenta e in una decisione consapevole e riflessiva. Esempio: l'uso del telefono cellulare è più probabile quando si è sotto pressione, mentre si fa qualcos'altro (camminare, viaggiare, lavorare) e si hanno meno risorse cognitive a disposizione. Lo schermo più piccolo aumenta lo sforzo cognitivo rendendo più difficile la navigazione.</a:t>
            </a:r>
            <a:endParaRPr sz="2560"/>
          </a:p>
          <a:p>
            <a:pPr marL="223510" indent="0">
              <a:buSzPts val="2100"/>
              <a:buNone/>
            </a:pPr>
            <a:endParaRPr sz="1760"/>
          </a:p>
        </p:txBody>
      </p:sp>
      <p:sp>
        <p:nvSpPr>
          <p:cNvPr id="523" name="Google Shape;523;p79"/>
          <p:cNvSpPr txBox="1">
            <a:spLocks noGrp="1"/>
          </p:cNvSpPr>
          <p:nvPr>
            <p:ph type="title"/>
          </p:nvPr>
        </p:nvSpPr>
        <p:spPr>
          <a:xfrm>
            <a:off x="1168840" y="571760"/>
            <a:ext cx="9903840" cy="734400"/>
          </a:xfrm>
          <a:prstGeom prst="rect">
            <a:avLst/>
          </a:prstGeom>
          <a:noFill/>
          <a:ln>
            <a:noFill/>
          </a:ln>
        </p:spPr>
        <p:txBody>
          <a:bodyPr spcFirstLastPara="1" vert="horz" wrap="square" lIns="109720" tIns="54840" rIns="109720" bIns="54840" rtlCol="0" anchor="ctr" anchorCtr="0">
            <a:noAutofit/>
          </a:bodyPr>
          <a:lstStyle/>
          <a:p>
            <a:pPr>
              <a:buSzPts val="3000"/>
            </a:pPr>
            <a:r>
              <a:rPr lang="en-GB" sz="4800"/>
              <a:t>Differenze individuali</a:t>
            </a:r>
            <a:endParaRPr sz="480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DCCF5D14-1CE1-1EDA-FFFA-E259AAD7922C}"/>
                  </a:ext>
                </a:extLst>
              </p14:cNvPr>
              <p14:cNvContentPartPr/>
              <p14:nvPr/>
            </p14:nvContentPartPr>
            <p14:xfrm>
              <a:off x="3177360" y="4335984"/>
              <a:ext cx="432" cy="432"/>
            </p14:xfrm>
          </p:contentPart>
        </mc:Choice>
        <mc:Fallback>
          <p:pic>
            <p:nvPicPr>
              <p:cNvPr id="2" name="Ink 1">
                <a:extLst>
                  <a:ext uri="{FF2B5EF4-FFF2-40B4-BE49-F238E27FC236}">
                    <a16:creationId xmlns:a16="http://schemas.microsoft.com/office/drawing/2014/main" id="{DCCF5D14-1CE1-1EDA-FFFA-E259AAD7922C}"/>
                  </a:ext>
                </a:extLst>
              </p:cNvPr>
              <p:cNvPicPr/>
              <p:nvPr/>
            </p:nvPicPr>
            <p:blipFill>
              <a:blip r:embed="rId4"/>
              <a:stretch>
                <a:fillRect/>
              </a:stretch>
            </p:blipFill>
            <p:spPr>
              <a:xfrm>
                <a:off x="3166128" y="4324752"/>
                <a:ext cx="22896" cy="22896"/>
              </a:xfrm>
              <a:prstGeom prst="rect">
                <a:avLst/>
              </a:prstGeom>
            </p:spPr>
          </p:pic>
        </mc:Fallback>
      </mc:AlternateContent>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1"/>
          <p:cNvSpPr txBox="1">
            <a:spLocks noGrp="1"/>
          </p:cNvSpPr>
          <p:nvPr>
            <p:ph type="title"/>
          </p:nvPr>
        </p:nvSpPr>
        <p:spPr>
          <a:xfrm>
            <a:off x="1005840" y="438150"/>
            <a:ext cx="12618720" cy="1590720"/>
          </a:xfrm>
          <a:prstGeom prst="rect">
            <a:avLst/>
          </a:prstGeom>
        </p:spPr>
        <p:txBody>
          <a:bodyPr spcFirstLastPara="1" vert="horz" wrap="square" lIns="109720" tIns="54840" rIns="109720" bIns="54840" rtlCol="0" anchor="ctr" anchorCtr="0">
            <a:noAutofit/>
          </a:bodyPr>
          <a:lstStyle/>
          <a:p>
            <a:r>
              <a:rPr lang="en-GB" dirty="0"/>
              <a:t>Aspetti legali del DP</a:t>
            </a:r>
            <a:endParaRPr dirty="0"/>
          </a:p>
        </p:txBody>
      </p:sp>
      <p:sp>
        <p:nvSpPr>
          <p:cNvPr id="466" name="Google Shape;466;p71"/>
          <p:cNvSpPr txBox="1">
            <a:spLocks noGrp="1"/>
          </p:cNvSpPr>
          <p:nvPr>
            <p:ph type="body" idx="1"/>
          </p:nvPr>
        </p:nvSpPr>
        <p:spPr>
          <a:xfrm>
            <a:off x="1005840" y="2190750"/>
            <a:ext cx="12618720" cy="5221440"/>
          </a:xfrm>
          <a:prstGeom prst="rect">
            <a:avLst/>
          </a:prstGeom>
        </p:spPr>
        <p:txBody>
          <a:bodyPr spcFirstLastPara="1" vert="horz" wrap="square" lIns="109720" tIns="54840" rIns="109720" bIns="54840" rtlCol="0" anchor="t" anchorCtr="0">
            <a:noAutofit/>
          </a:bodyPr>
          <a:lstStyle/>
          <a:p>
            <a:pPr marL="731484" indent="-507974">
              <a:buAutoNum type="arabicPeriod"/>
            </a:pPr>
            <a:r>
              <a:rPr lang="en-GB" dirty="0"/>
              <a:t>Ritieni che il DP debba essere regolamentato?</a:t>
            </a:r>
            <a:endParaRPr dirty="0"/>
          </a:p>
          <a:p>
            <a:pPr marL="731484" indent="-507974">
              <a:spcBef>
                <a:spcPts val="0"/>
              </a:spcBef>
              <a:buAutoNum type="arabicPeriod"/>
            </a:pPr>
            <a:r>
              <a:rPr lang="en-GB" dirty="0"/>
              <a:t>Ritieni che il DP sia già regolamentato?</a:t>
            </a:r>
            <a:endParaRPr dirty="0"/>
          </a:p>
          <a:p>
            <a:pPr marL="731484" indent="-507974">
              <a:spcBef>
                <a:spcPts val="0"/>
              </a:spcBef>
              <a:buAutoNum type="arabicPeriod"/>
            </a:pPr>
            <a:r>
              <a:rPr lang="en-GB" dirty="0"/>
              <a:t>Come sono regolamentati e/o come dovrebbero essere regolamentati?</a:t>
            </a:r>
            <a:endParaRPr dirty="0"/>
          </a:p>
          <a:p>
            <a:pPr marL="731484" indent="-507974">
              <a:spcBef>
                <a:spcPts val="0"/>
              </a:spcBef>
              <a:buAutoNum type="arabicPeriod"/>
            </a:pPr>
            <a:r>
              <a:rPr lang="en-GB" dirty="0"/>
              <a:t>Quanto è realistico controllare e regolamentare l'uso dei Dark Pattern?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2"/>
          <p:cNvSpPr txBox="1">
            <a:spLocks noGrp="1"/>
          </p:cNvSpPr>
          <p:nvPr>
            <p:ph type="title"/>
          </p:nvPr>
        </p:nvSpPr>
        <p:spPr>
          <a:xfrm>
            <a:off x="1005840" y="438154"/>
            <a:ext cx="12618720" cy="681600"/>
          </a:xfrm>
          <a:prstGeom prst="rect">
            <a:avLst/>
          </a:prstGeom>
        </p:spPr>
        <p:txBody>
          <a:bodyPr spcFirstLastPara="1" vert="horz" wrap="square" lIns="109720" tIns="54840" rIns="109720" bIns="54840" rtlCol="0" anchor="ctr" anchorCtr="0">
            <a:noAutofit/>
          </a:bodyPr>
          <a:lstStyle/>
          <a:p>
            <a:r>
              <a:rPr lang="en-GB"/>
              <a:t>Quando i Dark Pattern diventano illegali?</a:t>
            </a:r>
            <a:endParaRPr/>
          </a:p>
        </p:txBody>
      </p:sp>
      <p:sp>
        <p:nvSpPr>
          <p:cNvPr id="472" name="Google Shape;472;p72"/>
          <p:cNvSpPr txBox="1">
            <a:spLocks noGrp="1"/>
          </p:cNvSpPr>
          <p:nvPr>
            <p:ph type="body" idx="1"/>
          </p:nvPr>
        </p:nvSpPr>
        <p:spPr>
          <a:xfrm>
            <a:off x="963360" y="1417882"/>
            <a:ext cx="12618720" cy="6396000"/>
          </a:xfrm>
          <a:prstGeom prst="rect">
            <a:avLst/>
          </a:prstGeom>
        </p:spPr>
        <p:txBody>
          <a:bodyPr spcFirstLastPara="1" vert="horz" wrap="square" lIns="109720" tIns="54840" rIns="109720" bIns="54840" rtlCol="0" anchor="t" anchorCtr="0">
            <a:noAutofit/>
          </a:bodyPr>
          <a:lstStyle/>
          <a:p>
            <a:pPr marL="0" indent="0">
              <a:buNone/>
            </a:pPr>
            <a:r>
              <a:rPr lang="en-GB" sz="2400" dirty="0"/>
              <a:t>I dark pattern possono essere illegali quando non sono in linea con i termini e le condizioni accettati dall'utente al momento della registrazione (ad esempio, nel caso di LinkedIn: l'utente non è mai stato informato di questo utilizzo dei dati).</a:t>
            </a:r>
            <a:endParaRPr sz="2400" dirty="0"/>
          </a:p>
          <a:p>
            <a:pPr marL="0" indent="0">
              <a:buNone/>
            </a:pPr>
            <a:endParaRPr sz="2400" dirty="0"/>
          </a:p>
          <a:p>
            <a:pPr marL="0" indent="0">
              <a:buNone/>
            </a:pPr>
            <a:r>
              <a:rPr lang="en-GB" sz="2400" dirty="0"/>
              <a:t>I dark pattern possono essere illegali se violano le leggi sulla protezione dei dati (le leggi stabiliscono gli standard relativi ai dati che possono essere raccolti e per quale motivo, ad esempio le norme sulla trasparenza o sulla minimizzazione del GDPR).</a:t>
            </a:r>
            <a:endParaRPr sz="2400" dirty="0"/>
          </a:p>
          <a:p>
            <a:pPr marL="0" indent="0">
              <a:buNone/>
            </a:pPr>
            <a:endParaRPr sz="2400" dirty="0"/>
          </a:p>
          <a:p>
            <a:pPr marL="0" indent="0">
              <a:buNone/>
            </a:pPr>
            <a:r>
              <a:rPr lang="en-GB" sz="2400" dirty="0"/>
              <a:t>I dark pattern possono essere tecnicamente legali, ma aumentano il rischio di </a:t>
            </a:r>
            <a:r>
              <a:rPr lang="en-GB" sz="2400" dirty="0" err="1"/>
              <a:t>comportamenti</a:t>
            </a:r>
            <a:r>
              <a:rPr lang="en-GB" sz="2400" dirty="0"/>
              <a:t> cyber-insicuri </a:t>
            </a:r>
            <a:r>
              <a:rPr lang="en-GB" sz="2400" dirty="0"/>
              <a:t>creando incentivi sbagliati in termini di usabilità, aumentando il rischio di essere esposti a reati commessi da terzi (ad esempio, le impostazioni di sicurezza degli smartwatch).</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2">
                                            <p:txEl>
                                              <p:pRg st="0" end="0"/>
                                            </p:txEl>
                                          </p:spTgt>
                                        </p:tgtEl>
                                        <p:attrNameLst>
                                          <p:attrName>style.visibility</p:attrName>
                                        </p:attrNameLst>
                                      </p:cBhvr>
                                      <p:to>
                                        <p:strVal val="visible"/>
                                      </p:to>
                                    </p:set>
                                    <p:animEffect transition="in" filter="fade">
                                      <p:cBhvr>
                                        <p:cTn id="7" dur="1000"/>
                                        <p:tgtEl>
                                          <p:spTgt spid="472">
                                            <p:txEl>
                                              <p:pRg st="0" end="0"/>
                                            </p:txEl>
                                          </p:spTgt>
                                        </p:tgtEl>
                                      </p:cBhvr>
                                    </p:animEffect>
                                    <p:anim calcmode="lin" valueType="num">
                                      <p:cBhvr>
                                        <p:cTn id="8" dur="1000" fill="hold"/>
                                        <p:tgtEl>
                                          <p:spTgt spid="47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2">
                                            <p:txEl>
                                              <p:pRg st="2" end="2"/>
                                            </p:txEl>
                                          </p:spTgt>
                                        </p:tgtEl>
                                        <p:attrNameLst>
                                          <p:attrName>style.visibility</p:attrName>
                                        </p:attrNameLst>
                                      </p:cBhvr>
                                      <p:to>
                                        <p:strVal val="visible"/>
                                      </p:to>
                                    </p:set>
                                    <p:animEffect transition="in" filter="fade">
                                      <p:cBhvr>
                                        <p:cTn id="14" dur="1000"/>
                                        <p:tgtEl>
                                          <p:spTgt spid="472">
                                            <p:txEl>
                                              <p:pRg st="2" end="2"/>
                                            </p:txEl>
                                          </p:spTgt>
                                        </p:tgtEl>
                                      </p:cBhvr>
                                    </p:animEffect>
                                    <p:anim calcmode="lin" valueType="num">
                                      <p:cBhvr>
                                        <p:cTn id="15" dur="1000" fill="hold"/>
                                        <p:tgtEl>
                                          <p:spTgt spid="47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2">
                                            <p:txEl>
                                              <p:pRg st="4" end="4"/>
                                            </p:txEl>
                                          </p:spTgt>
                                        </p:tgtEl>
                                        <p:attrNameLst>
                                          <p:attrName>style.visibility</p:attrName>
                                        </p:attrNameLst>
                                      </p:cBhvr>
                                      <p:to>
                                        <p:strVal val="visible"/>
                                      </p:to>
                                    </p:set>
                                    <p:animEffect transition="in" filter="fade">
                                      <p:cBhvr>
                                        <p:cTn id="21" dur="1000"/>
                                        <p:tgtEl>
                                          <p:spTgt spid="472">
                                            <p:txEl>
                                              <p:pRg st="4" end="4"/>
                                            </p:txEl>
                                          </p:spTgt>
                                        </p:tgtEl>
                                      </p:cBhvr>
                                    </p:animEffect>
                                    <p:anim calcmode="lin" valueType="num">
                                      <p:cBhvr>
                                        <p:cTn id="22" dur="1000" fill="hold"/>
                                        <p:tgtEl>
                                          <p:spTgt spid="47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7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build="p"/>
    </p:bldLst>
  </p:timing>
</p:sld>
</file>

<file path=ppt/slides/slide9.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63D7C1-E1B6-119D-F2BF-FD67A80EC975}"/>
              </a:ext>
            </a:extLst>
          </p:cNvPr>
          <p:cNvPicPr>
            <a:picLocks noChangeAspect="1"/>
          </p:cNvPicPr>
          <p:nvPr/>
        </p:nvPicPr>
        <p:blipFill>
          <a:blip r:embed="rId2">
            <a:alphaModFix amt="43000"/>
          </a:blip>
          <a:stretch>
            <a:fillRect/>
          </a:stretch>
        </p:blipFill>
        <p:spPr>
          <a:xfrm>
            <a:off x="105104" y="1"/>
            <a:ext cx="14403377" cy="7201688"/>
          </a:xfrm>
          <a:prstGeom prst="rect">
            <a:avLst/>
          </a:prstGeom>
          <a:ln>
            <a:noFill/>
          </a:ln>
          <a:effectLst>
            <a:softEdge rad="112500"/>
          </a:effectLst>
        </p:spPr>
      </p:pic>
      <p:sp>
        <p:nvSpPr>
          <p:cNvPr id="2" name="Title 1"/>
          <p:cNvSpPr>
            <a:spLocks noGrp="1"/>
          </p:cNvSpPr>
          <p:nvPr>
            <p:ph type="title"/>
          </p:nvPr>
        </p:nvSpPr>
        <p:spPr/>
        <p:txBody>
          <a:bodyPr>
            <a:normAutofit/>
          </a:bodyPr>
          <a:lstStyle/>
          <a:p>
            <a:r>
              <a:rPr dirty="0"/>
              <a:t>Intelligence open source</a:t>
            </a:r>
          </a:p>
        </p:txBody>
      </p:sp>
      <p:sp>
        <p:nvSpPr>
          <p:cNvPr id="3" name="Rectangle 2"/>
          <p:cNvSpPr/>
          <p:nvPr/>
        </p:nvSpPr>
        <p:spPr>
          <a:xfrm>
            <a:off x="365760" y="2413872"/>
            <a:ext cx="13898880" cy="512064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4" name="Rectangle 3"/>
          <p:cNvSpPr/>
          <p:nvPr/>
        </p:nvSpPr>
        <p:spPr>
          <a:xfrm>
            <a:off x="365760" y="2413872"/>
            <a:ext cx="13898880" cy="512064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sz="1200" b="0" i="0">
                <a:solidFill>
                  <a:srgbClr val="616161"/>
                </a:solidFill>
                <a:latin typeface="Proxima Nova"/>
              </a:defRPr>
            </a:pPr>
            <a:endParaRPr sz="1920">
              <a:solidFill>
                <a:srgbClr val="616161"/>
              </a:solidFill>
              <a:latin typeface="Proxima Nova"/>
            </a:endParaRPr>
          </a:p>
        </p:txBody>
      </p:sp>
      <p:sp>
        <p:nvSpPr>
          <p:cNvPr id="5" name="Rectangle 4"/>
          <p:cNvSpPr/>
          <p:nvPr/>
        </p:nvSpPr>
        <p:spPr>
          <a:xfrm>
            <a:off x="365760" y="2413873"/>
            <a:ext cx="13898880" cy="501634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6" name="Rectangle 5"/>
          <p:cNvSpPr/>
          <p:nvPr/>
        </p:nvSpPr>
        <p:spPr>
          <a:xfrm>
            <a:off x="365762" y="2413873"/>
            <a:ext cx="6705599" cy="501634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97280">
              <a:defRPr/>
            </a:pPr>
            <a:endParaRPr sz="2880">
              <a:solidFill>
                <a:prstClr val="white"/>
              </a:solidFill>
              <a:latin typeface="Gill Sans MT"/>
            </a:endParaRPr>
          </a:p>
        </p:txBody>
      </p:sp>
      <p:sp>
        <p:nvSpPr>
          <p:cNvPr id="7" name="TextBox 6"/>
          <p:cNvSpPr txBox="1"/>
          <p:nvPr/>
        </p:nvSpPr>
        <p:spPr>
          <a:xfrm>
            <a:off x="365761" y="2413872"/>
            <a:ext cx="13898878" cy="3595856"/>
          </a:xfrm>
          <a:prstGeom prst="rect">
            <a:avLst/>
          </a:prstGeom>
          <a:noFill/>
          <a:ln>
            <a:noFill/>
          </a:ln>
        </p:spPr>
        <p:txBody>
          <a:bodyPr wrap="square" lIns="304800" tIns="0" rIns="0" bIns="304800" anchor="t">
            <a:spAutoFit/>
          </a:bodyPr>
          <a:lstStyle/>
          <a:p>
            <a:pPr marL="219450" defTabSz="1097280">
              <a:spcAft>
                <a:spcPts val="1280"/>
              </a:spcAft>
              <a:buSzPct val="100000"/>
              <a:defRPr/>
            </a:pPr>
            <a:r>
              <a:rPr lang="en-GB" sz="1920" dirty="0" err="1">
                <a:latin typeface="Proxima Nova"/>
              </a:rPr>
              <a:t>Raccolta </a:t>
            </a:r>
            <a:r>
              <a:rPr lang="en-GB" sz="1920" dirty="0">
                <a:latin typeface="Proxima Nova"/>
              </a:rPr>
              <a:t>e analisi di dati provenienti da fonti aperte (fonti segrete e informazioni disponibili al pubblico) per produrre intelligence utilizzabile. L'OSINT è utilizzato principalmente nella sicurezza nazionale, nelle forze dell'ordine e nelle funzioni di business intelligence ed è prezioso per gli analisti che utilizzano intelligence non sensibile per rispondere a requisiti di intelligence classificati, non classificati o proprietari nelle precedenti discipline di intelligence. </a:t>
            </a:r>
            <a:r>
              <a:rPr sz="1920" dirty="0">
                <a:latin typeface="Proxima Nova"/>
              </a:rPr>
              <a:t>La ricerca evidenzia l'importanza di considerare gli elementi umani nella sicurezza informatica</a:t>
            </a:r>
            <a:endParaRPr lang="nb-NO" sz="1920" dirty="0">
              <a:latin typeface="Proxima Nova"/>
            </a:endParaRPr>
          </a:p>
          <a:p>
            <a:pPr marL="219450" defTabSz="1097280">
              <a:spcAft>
                <a:spcPts val="1280"/>
              </a:spcAft>
              <a:buSzPct val="100000"/>
              <a:defRPr/>
            </a:pPr>
            <a:endParaRPr lang="nb-NO" sz="1920" dirty="0">
              <a:latin typeface="Proxima Nova"/>
            </a:endParaRPr>
          </a:p>
          <a:p>
            <a:pPr marL="219450" defTabSz="1097280">
              <a:spcAft>
                <a:spcPts val="1280"/>
              </a:spcAft>
              <a:buSzPct val="100000"/>
              <a:defRPr/>
            </a:pPr>
            <a:r>
              <a:rPr lang="nb-NO" sz="1920" dirty="0">
                <a:latin typeface="Proxima Nova"/>
              </a:rPr>
              <a:t>Definizione: </a:t>
            </a:r>
            <a:r>
              <a:rPr lang="en-GB" sz="1920" i="1" dirty="0">
                <a:latin typeface="Proxima Nova"/>
              </a:rPr>
              <a:t>l'OSINT è definito negli Stati Uniti d'America dalla legge pubblica 109-163, citata sia dal Direttore dell'intelligence nazionale degli Stati Uniti che dal Dipartimento della </a:t>
            </a:r>
            <a:r>
              <a:rPr lang="en-GB" sz="1920" i="1" dirty="0" err="1">
                <a:latin typeface="Proxima Nova"/>
              </a:rPr>
              <a:t>Difesa</a:t>
            </a:r>
            <a:r>
              <a:rPr lang="en-GB" sz="1920" i="1" dirty="0">
                <a:latin typeface="Proxima Nova"/>
              </a:rPr>
              <a:t> degli Stati Uniti </a:t>
            </a:r>
            <a:r>
              <a:rPr lang="en-GB" sz="1920" i="1" dirty="0">
                <a:latin typeface="Proxima Nova"/>
              </a:rPr>
              <a:t>(DoD), come intelligence "prodotta da informazioni disponibili al pubblico che vengono raccolte, sfruttate e diffuse in modo tempestivo a un pubblico appropriato allo scopo di soddisfare un requisito di intelligence specifico".</a:t>
            </a:r>
            <a:endParaRPr lang="nb-NO" sz="1920" i="1" dirty="0">
              <a:latin typeface="Proxima Nov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3"/>
          <p:cNvSpPr txBox="1">
            <a:spLocks noGrp="1"/>
          </p:cNvSpPr>
          <p:nvPr>
            <p:ph type="title"/>
          </p:nvPr>
        </p:nvSpPr>
        <p:spPr>
          <a:xfrm>
            <a:off x="1005840" y="438151"/>
            <a:ext cx="12618720" cy="707898"/>
          </a:xfrm>
          <a:prstGeom prst="rect">
            <a:avLst/>
          </a:prstGeom>
          <a:noFill/>
          <a:ln>
            <a:noFill/>
          </a:ln>
        </p:spPr>
        <p:txBody>
          <a:bodyPr spcFirstLastPara="1" vert="horz" wrap="square" lIns="109720" tIns="54840" rIns="109720" bIns="54840" rtlCol="0" anchor="ctr" anchorCtr="0">
            <a:noAutofit/>
          </a:bodyPr>
          <a:lstStyle/>
          <a:p>
            <a:pPr>
              <a:buSzPts val="3000"/>
            </a:pPr>
            <a:r>
              <a:rPr lang="en-GB" sz="4800"/>
              <a:t>Modelli oscuri e criminalità informatica</a:t>
            </a:r>
            <a:endParaRPr sz="4800">
              <a:solidFill>
                <a:srgbClr val="FF0000"/>
              </a:solidFill>
            </a:endParaRPr>
          </a:p>
        </p:txBody>
      </p:sp>
      <p:sp>
        <p:nvSpPr>
          <p:cNvPr id="479" name="Google Shape;479;p73"/>
          <p:cNvSpPr txBox="1">
            <a:spLocks noGrp="1"/>
          </p:cNvSpPr>
          <p:nvPr>
            <p:ph type="body" idx="1"/>
          </p:nvPr>
        </p:nvSpPr>
        <p:spPr>
          <a:xfrm>
            <a:off x="1005840" y="1527858"/>
            <a:ext cx="12618720" cy="5884498"/>
          </a:xfrm>
          <a:prstGeom prst="rect">
            <a:avLst/>
          </a:prstGeom>
          <a:noFill/>
          <a:ln>
            <a:noFill/>
          </a:ln>
        </p:spPr>
        <p:txBody>
          <a:bodyPr spcFirstLastPara="1" vert="horz" wrap="square" lIns="109720" tIns="54840" rIns="109720" bIns="54840" rtlCol="0" anchor="t" anchorCtr="0">
            <a:noAutofit/>
          </a:bodyPr>
          <a:lstStyle/>
          <a:p>
            <a:pPr marL="284466" indent="-274307">
              <a:spcBef>
                <a:spcPts val="0"/>
              </a:spcBef>
              <a:buSzPts val="1900"/>
            </a:pPr>
            <a:r>
              <a:rPr lang="en-GB" sz="2560" i="1"/>
              <a:t>"Il crimine informatico, chiamato anche crimine telematico, è </a:t>
            </a:r>
            <a:r>
              <a:rPr lang="en-GB" sz="2560" i="1">
                <a:solidFill>
                  <a:srgbClr val="FF0000"/>
                </a:solidFill>
              </a:rPr>
              <a:t>l'uso di un computer </a:t>
            </a:r>
            <a:r>
              <a:rPr lang="en-GB" sz="2560" i="1"/>
              <a:t>come strumento per perseguire fini illegali, quali frodi, traffico di materiale pedopornografico e proprietà intellettuale, furto di identità o </a:t>
            </a:r>
            <a:r>
              <a:rPr lang="en-GB" sz="2560" i="1">
                <a:solidFill>
                  <a:srgbClr val="FF0000"/>
                </a:solidFill>
              </a:rPr>
              <a:t>violazione della privacy</a:t>
            </a:r>
            <a:r>
              <a:rPr lang="en-GB" sz="2560" i="1"/>
              <a:t>." </a:t>
            </a:r>
            <a:r>
              <a:rPr lang="en-GB" sz="1600"/>
              <a:t>(Encyclopaedia Britannica)</a:t>
            </a:r>
            <a:endParaRPr sz="1600"/>
          </a:p>
          <a:p>
            <a:pPr marL="284466" indent="-243828">
              <a:buSzPts val="1600"/>
            </a:pPr>
            <a:r>
              <a:rPr lang="en-GB" sz="2560"/>
              <a:t>I dati acquisiti con metodi DP hanno un valore di mercato e possono diventare oggetto di commercio illegale.</a:t>
            </a:r>
            <a:endParaRPr sz="2240"/>
          </a:p>
          <a:p>
            <a:pPr marL="284466" indent="-243828">
              <a:buSzPts val="1600"/>
            </a:pPr>
            <a:r>
              <a:rPr lang="en-GB" sz="2560"/>
              <a:t>Il DP in quanto tale non è illegale, poiché sfrutta principalmente le vulnerabilità cognitive ed emotive umane conosciute. La violazione delle leggi è una questione di rigore nella formulazione e nell'applicazione delle leggi stesse.</a:t>
            </a:r>
            <a:endParaRPr sz="2560"/>
          </a:p>
          <a:p>
            <a:pPr marL="284466" indent="-243828">
              <a:buSzPts val="1600"/>
            </a:pPr>
            <a:r>
              <a:rPr lang="en-GB" sz="2560"/>
              <a:t>Il grado di restrizione di questi quadri giuridici è il risultato di convenzioni sociali, fiducia pubblica e altre influenze culturali (macropsicologiche), della legislazione che ne deriva e dell'applicazione di queste leggi nel settore giuridico.</a:t>
            </a:r>
            <a:endParaRPr sz="2560"/>
          </a:p>
          <a:p>
            <a:pPr marL="284466" indent="-243828">
              <a:buSzPts val="1600"/>
            </a:pPr>
            <a:r>
              <a:rPr lang="en-GB" sz="2560"/>
              <a:t>I DP possono essere illegali, ma nella maggior parte dei casi non lo sono. In molti altri casi, aumentano la probabilità di crimini informatici aumentando la probabilità che si verifichino violazioni della privacy, direttamente o indirettamente.</a:t>
            </a:r>
            <a:endParaRPr sz="25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9">
                                            <p:txEl>
                                              <p:pRg st="0" end="0"/>
                                            </p:txEl>
                                          </p:spTgt>
                                        </p:tgtEl>
                                        <p:attrNameLst>
                                          <p:attrName>style.visibility</p:attrName>
                                        </p:attrNameLst>
                                      </p:cBhvr>
                                      <p:to>
                                        <p:strVal val="visible"/>
                                      </p:to>
                                    </p:set>
                                    <p:animEffect transition="in" filter="fade">
                                      <p:cBhvr>
                                        <p:cTn id="7" dur="1000"/>
                                        <p:tgtEl>
                                          <p:spTgt spid="479">
                                            <p:txEl>
                                              <p:pRg st="0" end="0"/>
                                            </p:txEl>
                                          </p:spTgt>
                                        </p:tgtEl>
                                      </p:cBhvr>
                                    </p:animEffect>
                                    <p:anim calcmode="lin" valueType="num">
                                      <p:cBhvr>
                                        <p:cTn id="8" dur="1000" fill="hold"/>
                                        <p:tgtEl>
                                          <p:spTgt spid="4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79">
                                            <p:txEl>
                                              <p:pRg st="1" end="1"/>
                                            </p:txEl>
                                          </p:spTgt>
                                        </p:tgtEl>
                                        <p:attrNameLst>
                                          <p:attrName>style.visibility</p:attrName>
                                        </p:attrNameLst>
                                      </p:cBhvr>
                                      <p:to>
                                        <p:strVal val="visible"/>
                                      </p:to>
                                    </p:set>
                                    <p:animEffect transition="in" filter="fade">
                                      <p:cBhvr>
                                        <p:cTn id="14" dur="1000"/>
                                        <p:tgtEl>
                                          <p:spTgt spid="479">
                                            <p:txEl>
                                              <p:pRg st="1" end="1"/>
                                            </p:txEl>
                                          </p:spTgt>
                                        </p:tgtEl>
                                      </p:cBhvr>
                                    </p:animEffect>
                                    <p:anim calcmode="lin" valueType="num">
                                      <p:cBhvr>
                                        <p:cTn id="15" dur="1000" fill="hold"/>
                                        <p:tgtEl>
                                          <p:spTgt spid="4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9">
                                            <p:txEl>
                                              <p:pRg st="2" end="2"/>
                                            </p:txEl>
                                          </p:spTgt>
                                        </p:tgtEl>
                                        <p:attrNameLst>
                                          <p:attrName>style.visibility</p:attrName>
                                        </p:attrNameLst>
                                      </p:cBhvr>
                                      <p:to>
                                        <p:strVal val="visible"/>
                                      </p:to>
                                    </p:set>
                                    <p:animEffect transition="in" filter="fade">
                                      <p:cBhvr>
                                        <p:cTn id="21" dur="1000"/>
                                        <p:tgtEl>
                                          <p:spTgt spid="479">
                                            <p:txEl>
                                              <p:pRg st="2" end="2"/>
                                            </p:txEl>
                                          </p:spTgt>
                                        </p:tgtEl>
                                      </p:cBhvr>
                                    </p:animEffect>
                                    <p:anim calcmode="lin" valueType="num">
                                      <p:cBhvr>
                                        <p:cTn id="22" dur="1000" fill="hold"/>
                                        <p:tgtEl>
                                          <p:spTgt spid="4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79">
                                            <p:txEl>
                                              <p:pRg st="3" end="3"/>
                                            </p:txEl>
                                          </p:spTgt>
                                        </p:tgtEl>
                                        <p:attrNameLst>
                                          <p:attrName>style.visibility</p:attrName>
                                        </p:attrNameLst>
                                      </p:cBhvr>
                                      <p:to>
                                        <p:strVal val="visible"/>
                                      </p:to>
                                    </p:set>
                                    <p:animEffect transition="in" filter="fade">
                                      <p:cBhvr>
                                        <p:cTn id="28" dur="1000"/>
                                        <p:tgtEl>
                                          <p:spTgt spid="479">
                                            <p:txEl>
                                              <p:pRg st="3" end="3"/>
                                            </p:txEl>
                                          </p:spTgt>
                                        </p:tgtEl>
                                      </p:cBhvr>
                                    </p:animEffect>
                                    <p:anim calcmode="lin" valueType="num">
                                      <p:cBhvr>
                                        <p:cTn id="29" dur="1000" fill="hold"/>
                                        <p:tgtEl>
                                          <p:spTgt spid="4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79">
                                            <p:txEl>
                                              <p:pRg st="4" end="4"/>
                                            </p:txEl>
                                          </p:spTgt>
                                        </p:tgtEl>
                                        <p:attrNameLst>
                                          <p:attrName>style.visibility</p:attrName>
                                        </p:attrNameLst>
                                      </p:cBhvr>
                                      <p:to>
                                        <p:strVal val="visible"/>
                                      </p:to>
                                    </p:set>
                                    <p:animEffect transition="in" filter="fade">
                                      <p:cBhvr>
                                        <p:cTn id="35" dur="1000"/>
                                        <p:tgtEl>
                                          <p:spTgt spid="479">
                                            <p:txEl>
                                              <p:pRg st="4" end="4"/>
                                            </p:txEl>
                                          </p:spTgt>
                                        </p:tgtEl>
                                      </p:cBhvr>
                                    </p:animEffect>
                                    <p:anim calcmode="lin" valueType="num">
                                      <p:cBhvr>
                                        <p:cTn id="36" dur="1000" fill="hold"/>
                                        <p:tgtEl>
                                          <p:spTgt spid="47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7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4"/>
          <p:cNvSpPr txBox="1">
            <a:spLocks noGrp="1"/>
          </p:cNvSpPr>
          <p:nvPr>
            <p:ph type="title"/>
          </p:nvPr>
        </p:nvSpPr>
        <p:spPr>
          <a:xfrm>
            <a:off x="1005840" y="438155"/>
            <a:ext cx="12618720" cy="964703"/>
          </a:xfrm>
          <a:prstGeom prst="rect">
            <a:avLst/>
          </a:prstGeom>
          <a:noFill/>
          <a:ln>
            <a:noFill/>
          </a:ln>
        </p:spPr>
        <p:txBody>
          <a:bodyPr spcFirstLastPara="1" vert="horz" wrap="square" lIns="109720" tIns="54840" rIns="109720" bIns="54840" rtlCol="0" anchor="ctr" anchorCtr="0">
            <a:noAutofit/>
          </a:bodyPr>
          <a:lstStyle/>
          <a:p>
            <a:pPr>
              <a:buSzPts val="3300"/>
            </a:pPr>
            <a:r>
              <a:rPr lang="en-GB" sz="4800"/>
              <a:t>Regolamento generale sulla protezione dei dati (GDPR)</a:t>
            </a:r>
            <a:endParaRPr sz="4800"/>
          </a:p>
        </p:txBody>
      </p:sp>
      <p:sp>
        <p:nvSpPr>
          <p:cNvPr id="486" name="Google Shape;486;p74"/>
          <p:cNvSpPr txBox="1">
            <a:spLocks noGrp="1"/>
          </p:cNvSpPr>
          <p:nvPr>
            <p:ph type="body" idx="1"/>
          </p:nvPr>
        </p:nvSpPr>
        <p:spPr>
          <a:xfrm>
            <a:off x="1005840" y="1694533"/>
            <a:ext cx="12618720" cy="5717822"/>
          </a:xfrm>
          <a:prstGeom prst="rect">
            <a:avLst/>
          </a:prstGeom>
          <a:noFill/>
          <a:ln>
            <a:noFill/>
          </a:ln>
        </p:spPr>
        <p:txBody>
          <a:bodyPr spcFirstLastPara="1" vert="horz" wrap="square" lIns="109720" tIns="54840" rIns="109720" bIns="54840" rtlCol="0" anchor="t" anchorCtr="0">
            <a:noAutofit/>
          </a:bodyPr>
          <a:lstStyle/>
          <a:p>
            <a:pPr marL="0" indent="0">
              <a:lnSpc>
                <a:spcPct val="80000"/>
              </a:lnSpc>
              <a:spcBef>
                <a:spcPts val="0"/>
              </a:spcBef>
              <a:buNone/>
            </a:pPr>
            <a:r>
              <a:rPr lang="en-GB" sz="2560"/>
              <a:t>Il DP viola potenzialmente almeno i seguenti principi stabiliti nel Regolamento generale sulla protezione dei dati dell'Unione Europea (Articolo 5, GDPR):</a:t>
            </a:r>
            <a:endParaRPr sz="2560"/>
          </a:p>
          <a:p>
            <a:pPr marL="833078" lvl="1" indent="-335263">
              <a:lnSpc>
                <a:spcPct val="80000"/>
              </a:lnSpc>
              <a:buSzPts val="2300"/>
            </a:pPr>
            <a:r>
              <a:rPr lang="en-GB" sz="2560" b="1"/>
              <a:t>Trasparenza, </a:t>
            </a:r>
            <a:endParaRPr sz="2560" b="1"/>
          </a:p>
          <a:p>
            <a:pPr marL="833078" lvl="1" indent="-335263">
              <a:lnSpc>
                <a:spcPct val="80000"/>
              </a:lnSpc>
              <a:buSzPts val="2300"/>
            </a:pPr>
            <a:r>
              <a:rPr lang="en-GB" sz="2560" b="1"/>
              <a:t>limitazione delle finalità e </a:t>
            </a:r>
            <a:endParaRPr sz="2560" b="1"/>
          </a:p>
          <a:p>
            <a:pPr marL="833078" lvl="1" indent="-335263">
              <a:lnSpc>
                <a:spcPct val="80000"/>
              </a:lnSpc>
              <a:buSzPts val="2300"/>
            </a:pPr>
            <a:r>
              <a:rPr lang="en-GB" sz="2560" b="1"/>
              <a:t>minimizzazione dei dati</a:t>
            </a:r>
            <a:br>
              <a:rPr lang="en-GB" sz="2560" b="1"/>
            </a:br>
            <a:endParaRPr sz="2560"/>
          </a:p>
          <a:p>
            <a:pPr marL="0" indent="0">
              <a:lnSpc>
                <a:spcPct val="80000"/>
              </a:lnSpc>
              <a:buNone/>
            </a:pPr>
            <a:r>
              <a:rPr lang="en-GB" sz="2560" b="1"/>
              <a:t>Consenso informato: </a:t>
            </a:r>
            <a:r>
              <a:rPr lang="en-GB" sz="2560"/>
              <a:t>esercitare pressioni sulle persone con minacce non può essere considerato "consenso" e fornire loro un'enorme quantità di dettagli complessi (ad esempio termini e condizioni) non è considerato "informarle".</a:t>
            </a:r>
            <a:endParaRPr sz="2560"/>
          </a:p>
          <a:p>
            <a:pPr marL="548614" lvl="1" indent="0">
              <a:lnSpc>
                <a:spcPct val="80000"/>
              </a:lnSpc>
              <a:buSzPts val="1800"/>
              <a:buNone/>
            </a:pPr>
            <a:endParaRPr sz="2560"/>
          </a:p>
          <a:p>
            <a:pPr marL="0" indent="0">
              <a:lnSpc>
                <a:spcPct val="80000"/>
              </a:lnSpc>
              <a:buNone/>
            </a:pPr>
            <a:r>
              <a:rPr lang="en-GB" sz="2560"/>
              <a:t>Protezione dei dati </a:t>
            </a:r>
            <a:r>
              <a:rPr lang="en-GB" sz="2560" b="1"/>
              <a:t>fin dalla progettazione </a:t>
            </a:r>
            <a:r>
              <a:rPr lang="en-GB" sz="2560"/>
              <a:t>e per impostazione predefinita (art. 25 GDPR)</a:t>
            </a:r>
            <a:endParaRPr sz="2560"/>
          </a:p>
          <a:p>
            <a:pPr marL="833078" lvl="1" indent="-335263">
              <a:lnSpc>
                <a:spcPct val="80000"/>
              </a:lnSpc>
              <a:buSzPts val="2300"/>
            </a:pPr>
            <a:r>
              <a:rPr lang="en-GB" sz="2560"/>
              <a:t>L'usabilità dovrebbe sempre servire l'interesse dell'utente.</a:t>
            </a:r>
            <a:endParaRPr sz="2560"/>
          </a:p>
          <a:p>
            <a:pPr marL="284466" indent="-60956">
              <a:lnSpc>
                <a:spcPct val="80000"/>
              </a:lnSpc>
              <a:buSzPts val="2100"/>
              <a:buNone/>
            </a:pPr>
            <a:endParaRPr sz="25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animEffect transition="in" filter="fade">
                                      <p:cBhvr>
                                        <p:cTn id="7" dur="1000"/>
                                        <p:tgtEl>
                                          <p:spTgt spid="486">
                                            <p:txEl>
                                              <p:pRg st="0" end="0"/>
                                            </p:txEl>
                                          </p:spTgt>
                                        </p:tgtEl>
                                      </p:cBhvr>
                                    </p:animEffect>
                                    <p:anim calcmode="lin" valueType="num">
                                      <p:cBhvr>
                                        <p:cTn id="8" dur="1000" fill="hold"/>
                                        <p:tgtEl>
                                          <p:spTgt spid="4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6">
                                            <p:txEl>
                                              <p:pRg st="1" end="1"/>
                                            </p:txEl>
                                          </p:spTgt>
                                        </p:tgtEl>
                                        <p:attrNameLst>
                                          <p:attrName>style.visibility</p:attrName>
                                        </p:attrNameLst>
                                      </p:cBhvr>
                                      <p:to>
                                        <p:strVal val="visible"/>
                                      </p:to>
                                    </p:set>
                                    <p:animEffect transition="in" filter="fade">
                                      <p:cBhvr>
                                        <p:cTn id="12" dur="1000"/>
                                        <p:tgtEl>
                                          <p:spTgt spid="486">
                                            <p:txEl>
                                              <p:pRg st="1" end="1"/>
                                            </p:txEl>
                                          </p:spTgt>
                                        </p:tgtEl>
                                      </p:cBhvr>
                                    </p:animEffect>
                                    <p:anim calcmode="lin" valueType="num">
                                      <p:cBhvr>
                                        <p:cTn id="13" dur="1000" fill="hold"/>
                                        <p:tgtEl>
                                          <p:spTgt spid="48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86">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86">
                                            <p:txEl>
                                              <p:pRg st="2" end="2"/>
                                            </p:txEl>
                                          </p:spTgt>
                                        </p:tgtEl>
                                        <p:attrNameLst>
                                          <p:attrName>style.visibility</p:attrName>
                                        </p:attrNameLst>
                                      </p:cBhvr>
                                      <p:to>
                                        <p:strVal val="visible"/>
                                      </p:to>
                                    </p:set>
                                    <p:animEffect transition="in" filter="fade">
                                      <p:cBhvr>
                                        <p:cTn id="17" dur="1000"/>
                                        <p:tgtEl>
                                          <p:spTgt spid="486">
                                            <p:txEl>
                                              <p:pRg st="2" end="2"/>
                                            </p:txEl>
                                          </p:spTgt>
                                        </p:tgtEl>
                                      </p:cBhvr>
                                    </p:animEffect>
                                    <p:anim calcmode="lin" valueType="num">
                                      <p:cBhvr>
                                        <p:cTn id="18" dur="1000" fill="hold"/>
                                        <p:tgtEl>
                                          <p:spTgt spid="48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86">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6">
                                            <p:txEl>
                                              <p:pRg st="3" end="3"/>
                                            </p:txEl>
                                          </p:spTgt>
                                        </p:tgtEl>
                                        <p:attrNameLst>
                                          <p:attrName>style.visibility</p:attrName>
                                        </p:attrNameLst>
                                      </p:cBhvr>
                                      <p:to>
                                        <p:strVal val="visible"/>
                                      </p:to>
                                    </p:set>
                                    <p:animEffect transition="in" filter="fade">
                                      <p:cBhvr>
                                        <p:cTn id="22" dur="1000"/>
                                        <p:tgtEl>
                                          <p:spTgt spid="486">
                                            <p:txEl>
                                              <p:pRg st="3" end="3"/>
                                            </p:txEl>
                                          </p:spTgt>
                                        </p:tgtEl>
                                      </p:cBhvr>
                                    </p:animEffect>
                                    <p:anim calcmode="lin" valueType="num">
                                      <p:cBhvr>
                                        <p:cTn id="23" dur="1000" fill="hold"/>
                                        <p:tgtEl>
                                          <p:spTgt spid="486">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6">
                                            <p:txEl>
                                              <p:pRg st="4" end="4"/>
                                            </p:txEl>
                                          </p:spTgt>
                                        </p:tgtEl>
                                        <p:attrNameLst>
                                          <p:attrName>style.visibility</p:attrName>
                                        </p:attrNameLst>
                                      </p:cBhvr>
                                      <p:to>
                                        <p:strVal val="visible"/>
                                      </p:to>
                                    </p:set>
                                    <p:animEffect transition="in" filter="fade">
                                      <p:cBhvr>
                                        <p:cTn id="29" dur="1000"/>
                                        <p:tgtEl>
                                          <p:spTgt spid="486">
                                            <p:txEl>
                                              <p:pRg st="4" end="4"/>
                                            </p:txEl>
                                          </p:spTgt>
                                        </p:tgtEl>
                                      </p:cBhvr>
                                    </p:animEffect>
                                    <p:anim calcmode="lin" valueType="num">
                                      <p:cBhvr>
                                        <p:cTn id="30" dur="1000" fill="hold"/>
                                        <p:tgtEl>
                                          <p:spTgt spid="486">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86">
                                            <p:txEl>
                                              <p:pRg st="6" end="6"/>
                                            </p:txEl>
                                          </p:spTgt>
                                        </p:tgtEl>
                                        <p:attrNameLst>
                                          <p:attrName>style.visibility</p:attrName>
                                        </p:attrNameLst>
                                      </p:cBhvr>
                                      <p:to>
                                        <p:strVal val="visible"/>
                                      </p:to>
                                    </p:set>
                                    <p:animEffect transition="in" filter="fade">
                                      <p:cBhvr>
                                        <p:cTn id="36" dur="1000"/>
                                        <p:tgtEl>
                                          <p:spTgt spid="486">
                                            <p:txEl>
                                              <p:pRg st="6" end="6"/>
                                            </p:txEl>
                                          </p:spTgt>
                                        </p:tgtEl>
                                      </p:cBhvr>
                                    </p:animEffect>
                                    <p:anim calcmode="lin" valueType="num">
                                      <p:cBhvr>
                                        <p:cTn id="37" dur="1000" fill="hold"/>
                                        <p:tgtEl>
                                          <p:spTgt spid="486">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486">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86">
                                            <p:txEl>
                                              <p:pRg st="7" end="7"/>
                                            </p:txEl>
                                          </p:spTgt>
                                        </p:tgtEl>
                                        <p:attrNameLst>
                                          <p:attrName>style.visibility</p:attrName>
                                        </p:attrNameLst>
                                      </p:cBhvr>
                                      <p:to>
                                        <p:strVal val="visible"/>
                                      </p:to>
                                    </p:set>
                                    <p:animEffect transition="in" filter="fade">
                                      <p:cBhvr>
                                        <p:cTn id="41" dur="1000"/>
                                        <p:tgtEl>
                                          <p:spTgt spid="486">
                                            <p:txEl>
                                              <p:pRg st="7" end="7"/>
                                            </p:txEl>
                                          </p:spTgt>
                                        </p:tgtEl>
                                      </p:cBhvr>
                                    </p:animEffect>
                                    <p:anim calcmode="lin" valueType="num">
                                      <p:cBhvr>
                                        <p:cTn id="42" dur="1000" fill="hold"/>
                                        <p:tgtEl>
                                          <p:spTgt spid="486">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48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76"/>
          <p:cNvSpPr txBox="1">
            <a:spLocks noGrp="1"/>
          </p:cNvSpPr>
          <p:nvPr>
            <p:ph type="title"/>
          </p:nvPr>
        </p:nvSpPr>
        <p:spPr>
          <a:xfrm>
            <a:off x="1005840" y="438151"/>
            <a:ext cx="12618720" cy="781050"/>
          </a:xfrm>
          <a:prstGeom prst="rect">
            <a:avLst/>
          </a:prstGeom>
          <a:noFill/>
          <a:ln>
            <a:noFill/>
          </a:ln>
        </p:spPr>
        <p:txBody>
          <a:bodyPr spcFirstLastPara="1" vert="horz" wrap="square" lIns="109720" tIns="54840" rIns="109720" bIns="54840" rtlCol="0" anchor="ctr" anchorCtr="0">
            <a:noAutofit/>
          </a:bodyPr>
          <a:lstStyle/>
          <a:p>
            <a:pPr>
              <a:buSzPts val="3000"/>
            </a:pPr>
            <a:r>
              <a:rPr lang="en-GB" sz="4800"/>
              <a:t>Legge statunitense sulla protezione dei dati (F.T.C.)</a:t>
            </a:r>
            <a:endParaRPr sz="4800"/>
          </a:p>
        </p:txBody>
      </p:sp>
      <p:sp>
        <p:nvSpPr>
          <p:cNvPr id="499" name="Google Shape;499;p76"/>
          <p:cNvSpPr txBox="1">
            <a:spLocks noGrp="1"/>
          </p:cNvSpPr>
          <p:nvPr>
            <p:ph type="body" idx="1"/>
          </p:nvPr>
        </p:nvSpPr>
        <p:spPr>
          <a:xfrm>
            <a:off x="1005840" y="1609346"/>
            <a:ext cx="12618720" cy="5803012"/>
          </a:xfrm>
          <a:prstGeom prst="rect">
            <a:avLst/>
          </a:prstGeom>
          <a:noFill/>
          <a:ln>
            <a:noFill/>
          </a:ln>
        </p:spPr>
        <p:txBody>
          <a:bodyPr spcFirstLastPara="1" vert="horz" wrap="square" lIns="109720" tIns="54840" rIns="109720" bIns="54840" rtlCol="0" anchor="t" anchorCtr="0">
            <a:noAutofit/>
          </a:bodyPr>
          <a:lstStyle/>
          <a:p>
            <a:pPr marL="0" indent="0">
              <a:lnSpc>
                <a:spcPct val="80000"/>
              </a:lnSpc>
              <a:spcBef>
                <a:spcPts val="0"/>
              </a:spcBef>
              <a:buSzPts val="1800"/>
              <a:buNone/>
            </a:pPr>
            <a:r>
              <a:rPr lang="en-GB" sz="2880" b="1" i="1"/>
              <a:t>I dark pattern sono illegali negli Stati Uniti?</a:t>
            </a:r>
            <a:endParaRPr sz="1760"/>
          </a:p>
          <a:p>
            <a:pPr marL="0" indent="0">
              <a:lnSpc>
                <a:spcPct val="80000"/>
              </a:lnSpc>
              <a:buSzPts val="1800"/>
              <a:buNone/>
            </a:pPr>
            <a:r>
              <a:rPr lang="en-GB" sz="2880" i="1"/>
              <a:t>"Esistono diversi espedienti legali plausibili che </a:t>
            </a:r>
            <a:r>
              <a:rPr lang="en-GB" sz="2880" i="1">
                <a:solidFill>
                  <a:srgbClr val="FF0000"/>
                </a:solidFill>
              </a:rPr>
              <a:t>potrebbero essere utilizzati </a:t>
            </a:r>
            <a:r>
              <a:rPr lang="en-GB" sz="2880" i="1"/>
              <a:t>per limitare l'uso dei dark pattern nell'e-commerce". </a:t>
            </a:r>
            <a:endParaRPr sz="1760"/>
          </a:p>
          <a:p>
            <a:pPr marL="0" indent="0">
              <a:lnSpc>
                <a:spcPct val="80000"/>
              </a:lnSpc>
              <a:buSzPts val="1800"/>
              <a:buNone/>
            </a:pPr>
            <a:r>
              <a:rPr lang="en-GB" sz="2880" i="1"/>
              <a:t>In primo luogo, il Federal Trade Commission Act limita l'uso di pratiche sleali o ingannevoli nel commercio interstatale, conferendo alla Commissione il </a:t>
            </a:r>
            <a:r>
              <a:rPr lang="en-GB" sz="2880" i="1">
                <a:solidFill>
                  <a:srgbClr val="FF0000"/>
                </a:solidFill>
              </a:rPr>
              <a:t>mandato </a:t>
            </a:r>
            <a:r>
              <a:rPr lang="en-GB" sz="2880" i="1"/>
              <a:t>di regolamentare e limitare tali comportamenti. </a:t>
            </a:r>
            <a:endParaRPr sz="2880" i="1"/>
          </a:p>
          <a:p>
            <a:pPr marL="0" indent="0">
              <a:lnSpc>
                <a:spcPct val="80000"/>
              </a:lnSpc>
              <a:buSzPts val="1800"/>
              <a:buNone/>
            </a:pPr>
            <a:r>
              <a:rPr lang="en-GB" sz="2880" i="1"/>
              <a:t>In secondo luogo, le leggi statali sulla concorrenza sleale includono quadri normativi simili. </a:t>
            </a:r>
            <a:endParaRPr sz="2880" i="1"/>
          </a:p>
          <a:p>
            <a:pPr marL="0" indent="0">
              <a:lnSpc>
                <a:spcPct val="80000"/>
              </a:lnSpc>
              <a:buSzPts val="1800"/>
              <a:buNone/>
            </a:pPr>
            <a:r>
              <a:rPr lang="en-GB" sz="2880" i="1"/>
              <a:t>Infine, c'è una </a:t>
            </a:r>
            <a:r>
              <a:rPr lang="en-GB" sz="2880" i="1">
                <a:solidFill>
                  <a:srgbClr val="FF0000"/>
                </a:solidFill>
              </a:rPr>
              <a:t>questione più ampia </a:t>
            </a:r>
            <a:r>
              <a:rPr lang="en-GB" sz="2880" i="1"/>
              <a:t>relativa </a:t>
            </a:r>
            <a:r>
              <a:rPr lang="en-GB" sz="2880" i="1">
                <a:solidFill>
                  <a:srgbClr val="FF0000"/>
                </a:solidFill>
              </a:rPr>
              <a:t>alla validità</a:t>
            </a:r>
            <a:r>
              <a:rPr lang="en-GB" sz="2880" i="1"/>
              <a:t> del consenso dei consumatori ottenuto attraverso un processo che impiega </a:t>
            </a:r>
            <a:r>
              <a:rPr lang="en-GB" sz="2880" i="1">
                <a:solidFill>
                  <a:srgbClr val="FF0000"/>
                </a:solidFill>
              </a:rPr>
              <a:t>modelli oscuri altamente efficaci</a:t>
            </a:r>
            <a:r>
              <a:rPr lang="en-GB" sz="2880" i="1"/>
              <a:t>, che darebbe diritto ai consumatori a vari rimedi disponibili ai sensi del diritto contrattuale e che potrebbe comportare la responsabilità delle aziende che intraprendono varie attività (ad esempio, la sorveglianza o il trattamento di informazioni biometriche) </a:t>
            </a:r>
            <a:r>
              <a:rPr lang="en-GB" sz="2880" i="1">
                <a:solidFill>
                  <a:srgbClr val="FF0000"/>
                </a:solidFill>
              </a:rPr>
              <a:t>senza aver prima ottenuto il consenso appropriato dei consumatori.</a:t>
            </a:r>
            <a:endParaRPr sz="1760"/>
          </a:p>
          <a:p>
            <a:pPr marL="0" indent="0">
              <a:lnSpc>
                <a:spcPct val="80000"/>
              </a:lnSpc>
              <a:buSzPts val="1800"/>
              <a:buNone/>
            </a:pPr>
            <a:r>
              <a:rPr lang="en-GB" sz="2880" i="1"/>
              <a:t>Luguri (2019)</a:t>
            </a:r>
            <a:endParaRPr sz="2880" i="1"/>
          </a:p>
        </p:txBody>
      </p:sp>
    </p:spTree>
  </p:cSld>
  <p:clrMapOvr>
    <a:masterClrMapping/>
  </p:clrMapOvr>
</p:sld>
</file>

<file path=ppt/slides/slide93.xml><?xml version="1.0" encoding="utf-8"?>
<p:sld xmlns:mc="http://schemas.openxmlformats.org/markup-compatibility/2006" xmlns:p14="http://schemas.microsoft.com/office/powerpoint/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7"/>
          <p:cNvSpPr txBox="1">
            <a:spLocks noGrp="1"/>
          </p:cNvSpPr>
          <p:nvPr>
            <p:ph type="title"/>
          </p:nvPr>
        </p:nvSpPr>
        <p:spPr>
          <a:xfrm>
            <a:off x="1005840" y="438150"/>
            <a:ext cx="12618720" cy="1590676"/>
          </a:xfrm>
          <a:prstGeom prst="rect">
            <a:avLst/>
          </a:prstGeom>
          <a:noFill/>
          <a:ln>
            <a:noFill/>
          </a:ln>
        </p:spPr>
        <p:txBody>
          <a:bodyPr spcFirstLastPara="1" vert="horz" wrap="square" lIns="109720" tIns="54840" rIns="109720" bIns="54840" rtlCol="0" anchor="ctr" anchorCtr="0">
            <a:noAutofit/>
          </a:bodyPr>
          <a:lstStyle/>
          <a:p>
            <a:pPr>
              <a:buSzPts val="3300"/>
            </a:pPr>
            <a:r>
              <a:rPr lang="en-GB" sz="2880"/>
              <a:t>La zona grigia dell'uso dei Dark Patterns</a:t>
            </a:r>
            <a:endParaRPr sz="2880"/>
          </a:p>
        </p:txBody>
      </p:sp>
      <p:sp>
        <p:nvSpPr>
          <p:cNvPr id="506" name="Google Shape;506;p77"/>
          <p:cNvSpPr txBox="1">
            <a:spLocks noGrp="1"/>
          </p:cNvSpPr>
          <p:nvPr>
            <p:ph type="body" idx="1"/>
          </p:nvPr>
        </p:nvSpPr>
        <p:spPr>
          <a:xfrm>
            <a:off x="1005840" y="2190751"/>
            <a:ext cx="9857232" cy="5221607"/>
          </a:xfrm>
          <a:prstGeom prst="rect">
            <a:avLst/>
          </a:prstGeom>
          <a:noFill/>
          <a:ln>
            <a:noFill/>
          </a:ln>
        </p:spPr>
        <p:txBody>
          <a:bodyPr spcFirstLastPara="1" vert="horz" wrap="square" lIns="109720" tIns="54840" rIns="109720" bIns="54840" rtlCol="0" anchor="t" anchorCtr="0">
            <a:noAutofit/>
          </a:bodyPr>
          <a:lstStyle/>
          <a:p>
            <a:pPr marL="284466" indent="-274307">
              <a:spcBef>
                <a:spcPts val="0"/>
              </a:spcBef>
              <a:buSzPts val="2100"/>
            </a:pPr>
            <a:r>
              <a:rPr lang="en-GB" sz="1760" dirty="0"/>
              <a:t>Sfruttare le vulnerabilità psicologiche (cognitive, emotive) a proprio vantaggio economico</a:t>
            </a:r>
            <a:endParaRPr sz="1760" dirty="0"/>
          </a:p>
          <a:p>
            <a:pPr marL="833078" lvl="1" indent="-284466">
              <a:buSzPts val="1800"/>
            </a:pPr>
            <a:r>
              <a:rPr lang="en-GB" sz="1760" dirty="0"/>
              <a:t>Marketing, "Neuromarketing"</a:t>
            </a:r>
            <a:endParaRPr sz="1760" dirty="0"/>
          </a:p>
          <a:p>
            <a:pPr marL="833078" lvl="1" indent="-284466">
              <a:buSzPts val="1800"/>
            </a:pPr>
            <a:r>
              <a:rPr lang="en-GB" sz="1760" dirty="0"/>
              <a:t>Nudging</a:t>
            </a:r>
            <a:endParaRPr sz="1760" dirty="0"/>
          </a:p>
          <a:p>
            <a:pPr marL="833078" lvl="1" indent="-284466">
              <a:buSzPts val="1800"/>
            </a:pPr>
            <a:r>
              <a:rPr lang="en-GB" sz="1760" dirty="0"/>
              <a:t>Vendite</a:t>
            </a:r>
            <a:endParaRPr sz="1760" dirty="0"/>
          </a:p>
          <a:p>
            <a:pPr marL="284466" indent="-274307">
              <a:buSzPts val="2100"/>
            </a:pPr>
            <a:r>
              <a:rPr lang="en-GB" sz="1760" dirty="0"/>
              <a:t>Cyber</a:t>
            </a:r>
            <a:endParaRPr sz="1760" dirty="0"/>
          </a:p>
          <a:p>
            <a:pPr marL="833078" lvl="1" indent="-284466">
              <a:buSzPts val="1800"/>
            </a:pPr>
            <a:r>
              <a:rPr lang="en-GB" sz="1760" dirty="0"/>
              <a:t>Usabilità come arma / Dark Patterns</a:t>
            </a:r>
            <a:endParaRPr sz="1760" dirty="0"/>
          </a:p>
          <a:p>
            <a:pPr marL="284466" indent="-274307">
              <a:buSzPts val="2100"/>
            </a:pPr>
            <a:r>
              <a:rPr lang="en-GB" sz="1760" dirty="0"/>
              <a:t>Sicurezza informatica</a:t>
            </a:r>
            <a:endParaRPr sz="1760" dirty="0"/>
          </a:p>
          <a:p>
            <a:pPr marL="833078" lvl="1" indent="-284466">
              <a:buSzPts val="1800"/>
            </a:pPr>
            <a:r>
              <a:rPr lang="en-GB" sz="1760" dirty="0"/>
              <a:t>Ingegneria sociale e ingegneria sociale remota (phishing, </a:t>
            </a:r>
            <a:r>
              <a:rPr lang="en-GB" sz="1760" dirty="0" err="1"/>
              <a:t>SMSishing</a:t>
            </a:r>
            <a:r>
              <a:rPr lang="en-GB" sz="1760" dirty="0"/>
              <a:t>, ecc...)</a:t>
            </a:r>
            <a:endParaRPr sz="1760" dirty="0"/>
          </a:p>
        </p:txBody>
      </p:sp>
      <p:sp>
        <p:nvSpPr>
          <p:cNvPr id="507" name="Google Shape;507;p77"/>
          <p:cNvSpPr/>
          <p:nvPr/>
        </p:nvSpPr>
        <p:spPr>
          <a:xfrm>
            <a:off x="11753088" y="2190750"/>
            <a:ext cx="1627632" cy="4693920"/>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109720" tIns="54840" rIns="109720" bIns="54840" anchor="ctr" anchorCtr="0">
            <a:noAutofit/>
          </a:bodyPr>
          <a:lstStyle/>
          <a:p>
            <a:pPr algn="ctr"/>
            <a:endParaRPr sz="2880">
              <a:solidFill>
                <a:schemeClr val="lt1"/>
              </a:solidFill>
              <a:latin typeface="Calibri"/>
              <a:ea typeface="Calibri"/>
              <a:cs typeface="Calibri"/>
              <a:sym typeface="Calibri"/>
            </a:endParaRPr>
          </a:p>
        </p:txBody>
      </p:sp>
      <p:sp>
        <p:nvSpPr>
          <p:cNvPr id="508" name="Google Shape;508;p77"/>
          <p:cNvSpPr/>
          <p:nvPr/>
        </p:nvSpPr>
        <p:spPr>
          <a:xfrm>
            <a:off x="853440" y="5422632"/>
            <a:ext cx="7217664" cy="1320164"/>
          </a:xfrm>
          <a:prstGeom prst="rect">
            <a:avLst/>
          </a:prstGeom>
          <a:solidFill>
            <a:schemeClr val="lt2">
              <a:alpha val="49803"/>
            </a:schemeClr>
          </a:solidFill>
          <a:ln>
            <a:noFill/>
          </a:ln>
        </p:spPr>
        <p:txBody>
          <a:bodyPr spcFirstLastPara="1" wrap="square" lIns="109720" tIns="54840" rIns="109720" bIns="54840" anchor="ctr" anchorCtr="0">
            <a:noAutofit/>
          </a:bodyPr>
          <a:lstStyle/>
          <a:p>
            <a:pPr algn="ctr"/>
            <a:endParaRPr sz="2880">
              <a:latin typeface="Calibri"/>
              <a:ea typeface="Calibri"/>
              <a:cs typeface="Calibri"/>
              <a:sym typeface="Calibri"/>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36A5F316-2CBB-2B97-6B10-FC685882ECCC}"/>
                  </a:ext>
                </a:extLst>
              </p14:cNvPr>
              <p14:cNvContentPartPr/>
              <p14:nvPr/>
            </p14:nvContentPartPr>
            <p14:xfrm>
              <a:off x="4663440" y="3932064"/>
              <a:ext cx="432" cy="432"/>
            </p14:xfrm>
          </p:contentPart>
        </mc:Choice>
        <mc:Fallback>
          <p:pic>
            <p:nvPicPr>
              <p:cNvPr id="2" name="Ink 1">
                <a:extLst>
                  <a:ext uri="{FF2B5EF4-FFF2-40B4-BE49-F238E27FC236}">
                    <a16:creationId xmlns:a16="http://schemas.microsoft.com/office/drawing/2014/main" id="{36A5F316-2CBB-2B97-6B10-FC685882ECCC}"/>
                  </a:ext>
                </a:extLst>
              </p:cNvPr>
              <p:cNvPicPr/>
              <p:nvPr/>
            </p:nvPicPr>
            <p:blipFill>
              <a:blip r:embed="rId4"/>
              <a:stretch>
                <a:fillRect/>
              </a:stretch>
            </p:blipFill>
            <p:spPr>
              <a:xfrm>
                <a:off x="4652208" y="3920832"/>
                <a:ext cx="22896" cy="22896"/>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6">
                                            <p:txEl>
                                              <p:pRg st="0" end="0"/>
                                            </p:txEl>
                                          </p:spTgt>
                                        </p:tgtEl>
                                        <p:attrNameLst>
                                          <p:attrName>style.visibility</p:attrName>
                                        </p:attrNameLst>
                                      </p:cBhvr>
                                      <p:to>
                                        <p:strVal val="visible"/>
                                      </p:to>
                                    </p:set>
                                    <p:animEffect transition="in" filter="barn(inVertical)">
                                      <p:cBhvr>
                                        <p:cTn id="7" dur="500"/>
                                        <p:tgtEl>
                                          <p:spTgt spid="50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6">
                                            <p:txEl>
                                              <p:pRg st="1" end="1"/>
                                            </p:txEl>
                                          </p:spTgt>
                                        </p:tgtEl>
                                        <p:attrNameLst>
                                          <p:attrName>style.visibility</p:attrName>
                                        </p:attrNameLst>
                                      </p:cBhvr>
                                      <p:to>
                                        <p:strVal val="visible"/>
                                      </p:to>
                                    </p:set>
                                    <p:animEffect transition="in" filter="barn(inVertical)">
                                      <p:cBhvr>
                                        <p:cTn id="10" dur="500"/>
                                        <p:tgtEl>
                                          <p:spTgt spid="506">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6">
                                            <p:txEl>
                                              <p:pRg st="2" end="2"/>
                                            </p:txEl>
                                          </p:spTgt>
                                        </p:tgtEl>
                                        <p:attrNameLst>
                                          <p:attrName>style.visibility</p:attrName>
                                        </p:attrNameLst>
                                      </p:cBhvr>
                                      <p:to>
                                        <p:strVal val="visible"/>
                                      </p:to>
                                    </p:set>
                                    <p:animEffect transition="in" filter="barn(inVertical)">
                                      <p:cBhvr>
                                        <p:cTn id="13" dur="500"/>
                                        <p:tgtEl>
                                          <p:spTgt spid="506">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06">
                                            <p:txEl>
                                              <p:pRg st="3" end="3"/>
                                            </p:txEl>
                                          </p:spTgt>
                                        </p:tgtEl>
                                        <p:attrNameLst>
                                          <p:attrName>style.visibility</p:attrName>
                                        </p:attrNameLst>
                                      </p:cBhvr>
                                      <p:to>
                                        <p:strVal val="visible"/>
                                      </p:to>
                                    </p:set>
                                    <p:animEffect transition="in" filter="barn(inVertical)">
                                      <p:cBhvr>
                                        <p:cTn id="16" dur="500"/>
                                        <p:tgtEl>
                                          <p:spTgt spid="50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06">
                                            <p:txEl>
                                              <p:pRg st="4" end="4"/>
                                            </p:txEl>
                                          </p:spTgt>
                                        </p:tgtEl>
                                        <p:attrNameLst>
                                          <p:attrName>style.visibility</p:attrName>
                                        </p:attrNameLst>
                                      </p:cBhvr>
                                      <p:to>
                                        <p:strVal val="visible"/>
                                      </p:to>
                                    </p:set>
                                    <p:animEffect transition="in" filter="barn(inVertical)">
                                      <p:cBhvr>
                                        <p:cTn id="21" dur="500"/>
                                        <p:tgtEl>
                                          <p:spTgt spid="506">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06">
                                            <p:txEl>
                                              <p:pRg st="5" end="5"/>
                                            </p:txEl>
                                          </p:spTgt>
                                        </p:tgtEl>
                                        <p:attrNameLst>
                                          <p:attrName>style.visibility</p:attrName>
                                        </p:attrNameLst>
                                      </p:cBhvr>
                                      <p:to>
                                        <p:strVal val="visible"/>
                                      </p:to>
                                    </p:set>
                                    <p:animEffect transition="in" filter="barn(inVertical)">
                                      <p:cBhvr>
                                        <p:cTn id="24" dur="500"/>
                                        <p:tgtEl>
                                          <p:spTgt spid="50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06">
                                            <p:txEl>
                                              <p:pRg st="6" end="6"/>
                                            </p:txEl>
                                          </p:spTgt>
                                        </p:tgtEl>
                                        <p:attrNameLst>
                                          <p:attrName>style.visibility</p:attrName>
                                        </p:attrNameLst>
                                      </p:cBhvr>
                                      <p:to>
                                        <p:strVal val="visible"/>
                                      </p:to>
                                    </p:set>
                                    <p:animEffect transition="in" filter="barn(inVertical)">
                                      <p:cBhvr>
                                        <p:cTn id="29" dur="500"/>
                                        <p:tgtEl>
                                          <p:spTgt spid="506">
                                            <p:txEl>
                                              <p:pRg st="6" end="6"/>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06">
                                            <p:txEl>
                                              <p:pRg st="7" end="7"/>
                                            </p:txEl>
                                          </p:spTgt>
                                        </p:tgtEl>
                                        <p:attrNameLst>
                                          <p:attrName>style.visibility</p:attrName>
                                        </p:attrNameLst>
                                      </p:cBhvr>
                                      <p:to>
                                        <p:strVal val="visible"/>
                                      </p:to>
                                    </p:set>
                                    <p:animEffect transition="in" filter="barn(inVertical)">
                                      <p:cBhvr>
                                        <p:cTn id="32" dur="500"/>
                                        <p:tgtEl>
                                          <p:spTgt spid="5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8"/>
          <p:cNvSpPr txBox="1">
            <a:spLocks noGrp="1"/>
          </p:cNvSpPr>
          <p:nvPr>
            <p:ph type="title"/>
          </p:nvPr>
        </p:nvSpPr>
        <p:spPr>
          <a:xfrm>
            <a:off x="1005840" y="438157"/>
            <a:ext cx="12618720" cy="1029600"/>
          </a:xfrm>
          <a:prstGeom prst="rect">
            <a:avLst/>
          </a:prstGeom>
          <a:noFill/>
          <a:ln>
            <a:noFill/>
          </a:ln>
        </p:spPr>
        <p:txBody>
          <a:bodyPr spcFirstLastPara="1" vert="horz" wrap="square" lIns="109720" tIns="54840" rIns="109720" bIns="54840" rtlCol="0" anchor="ctr" anchorCtr="0">
            <a:noAutofit/>
          </a:bodyPr>
          <a:lstStyle/>
          <a:p>
            <a:pPr>
              <a:buSzPts val="3300"/>
            </a:pPr>
            <a:r>
              <a:rPr lang="en-GB" sz="3360" b="1"/>
              <a:t>I modelli oscuri favoriscono la criminalità informatica?</a:t>
            </a:r>
            <a:endParaRPr sz="3360" b="1"/>
          </a:p>
        </p:txBody>
      </p:sp>
      <p:pic>
        <p:nvPicPr>
          <p:cNvPr id="515" name="Google Shape;515;p78"/>
          <p:cNvPicPr preferRelativeResize="0"/>
          <p:nvPr/>
        </p:nvPicPr>
        <p:blipFill rotWithShape="1">
          <a:blip r:embed="rId3">
            <a:alphaModFix/>
          </a:blip>
          <a:srcRect/>
          <a:stretch/>
        </p:blipFill>
        <p:spPr>
          <a:xfrm>
            <a:off x="885216" y="1848263"/>
            <a:ext cx="7747684" cy="5597574"/>
          </a:xfrm>
          <a:prstGeom prst="rect">
            <a:avLst/>
          </a:prstGeom>
          <a:noFill/>
          <a:ln>
            <a:noFill/>
          </a:ln>
        </p:spPr>
      </p:pic>
      <p:sp>
        <p:nvSpPr>
          <p:cNvPr id="516" name="Google Shape;516;p78"/>
          <p:cNvSpPr txBox="1"/>
          <p:nvPr/>
        </p:nvSpPr>
        <p:spPr>
          <a:xfrm>
            <a:off x="9401640" y="1596640"/>
            <a:ext cx="4800000" cy="4800000"/>
          </a:xfrm>
          <a:prstGeom prst="rect">
            <a:avLst/>
          </a:prstGeom>
          <a:noFill/>
          <a:ln>
            <a:noFill/>
          </a:ln>
        </p:spPr>
        <p:txBody>
          <a:bodyPr spcFirstLastPara="1" wrap="square" lIns="146280" tIns="146280" rIns="146280" bIns="146280" anchor="t" anchorCtr="0">
            <a:noAutofit/>
          </a:bodyPr>
          <a:lstStyle/>
          <a:p>
            <a:pPr marL="284466">
              <a:lnSpc>
                <a:spcPct val="80000"/>
              </a:lnSpc>
              <a:spcBef>
                <a:spcPts val="1280"/>
              </a:spcBef>
            </a:pPr>
            <a:r>
              <a:rPr lang="en-GB" sz="3040" i="1">
                <a:solidFill>
                  <a:schemeClr val="dk1"/>
                </a:solidFill>
                <a:latin typeface="Calibri"/>
                <a:ea typeface="Calibri"/>
                <a:cs typeface="Calibri"/>
                <a:sym typeface="Calibri"/>
              </a:rPr>
              <a:t>«Alcune delle app associate agli orologi non riportano i termini e le condizioni. Inoltre, non è possibile cancellare i propri dati o il proprio account utente. Si tratta di chiare violazioni sia della legge norvegese sul controllo del marketing che della legge sui dati personali.» (Forbrukerrådet 2017)</a:t>
            </a:r>
            <a:endParaRPr sz="2880" i="1"/>
          </a:p>
        </p:txBody>
      </p:sp>
    </p:spTree>
  </p:cSld>
  <p:clrMapOvr>
    <a:masterClrMapping/>
  </p:clrMapOvr>
</p:sld>
</file>

<file path=ppt/slides/slide95.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F9BD2AC-A776-4B27-87D4-7E915D4A8FF6}" vid="{A872997B-6FD4-43C7-B974-FD72210F86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TotalTime>
  <Words>10924</Words>
  <Application>Microsoft Office PowerPoint</Application>
  <PresentationFormat>Custom</PresentationFormat>
  <Paragraphs>437</Paragraphs>
  <Slides>95</Slides>
  <Notes>62</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95</vt:i4>
      </vt:variant>
    </vt:vector>
  </HeadingPairs>
  <TitlesOfParts>
    <vt:vector size="115" baseType="lpstr">
      <vt:lpstr>Aptos</vt:lpstr>
      <vt:lpstr>Arial</vt:lpstr>
      <vt:lpstr>Averta</vt:lpstr>
      <vt:lpstr>Biome Light</vt:lpstr>
      <vt:lpstr>Calibri</vt:lpstr>
      <vt:lpstr>Courier New</vt:lpstr>
      <vt:lpstr>DM Sans</vt:lpstr>
      <vt:lpstr>DM Sans Bold</vt:lpstr>
      <vt:lpstr>DM Sans Bold Italics</vt:lpstr>
      <vt:lpstr>DM Sans Italics</vt:lpstr>
      <vt:lpstr>Gill Sans MT</vt:lpstr>
      <vt:lpstr>Helvetica Neue</vt:lpstr>
      <vt:lpstr>Inter</vt:lpstr>
      <vt:lpstr>Noto Sans Symbols</vt:lpstr>
      <vt:lpstr>Proxima Nova</vt:lpstr>
      <vt:lpstr>Space Grotesk</vt:lpstr>
      <vt:lpstr>Times New Roman</vt:lpstr>
      <vt:lpstr>var(--uicore-typography--h3-f,"Inter")</vt:lpstr>
      <vt:lpstr>Verdana</vt:lpstr>
      <vt:lpstr>Office Theme</vt:lpstr>
      <vt:lpstr>PowerPoint Presentation</vt:lpstr>
      <vt:lpstr>Acknowledgement</vt:lpstr>
      <vt:lpstr>Agenda</vt:lpstr>
      <vt:lpstr>PowerPoint Presentation</vt:lpstr>
      <vt:lpstr>Interaction Paradigm </vt:lpstr>
      <vt:lpstr>Cogntive exploits and attack vectors</vt:lpstr>
      <vt:lpstr>OSINT</vt:lpstr>
      <vt:lpstr>OSINT</vt:lpstr>
      <vt:lpstr>Open Source Intelligence</vt:lpstr>
      <vt:lpstr>Categories</vt:lpstr>
      <vt:lpstr>PowerPoint Presentation</vt:lpstr>
      <vt:lpstr>OSINT Framework</vt:lpstr>
      <vt:lpstr>Google Dorking</vt:lpstr>
      <vt:lpstr>PowerPoint Presentation</vt:lpstr>
      <vt:lpstr>PowerPoint Presentation</vt:lpstr>
      <vt:lpstr>PowerPoint Presentation</vt:lpstr>
      <vt:lpstr>Case Studies</vt:lpstr>
      <vt:lpstr>A Parent’s Love</vt:lpstr>
      <vt:lpstr>PowerPoint Presentation</vt:lpstr>
      <vt:lpstr>Member?</vt:lpstr>
      <vt:lpstr>Phishing as most common attack vector</vt:lpstr>
      <vt:lpstr>PowerPoint Presentation</vt:lpstr>
      <vt:lpstr>PowerPoint Presentation</vt:lpstr>
      <vt:lpstr>Ric...Old numbers – we must be getting better</vt:lpstr>
      <vt:lpstr>PowerPoint Presentation</vt:lpstr>
      <vt:lpstr>Show me the money</vt:lpstr>
      <vt:lpstr>Phishing</vt:lpstr>
      <vt:lpstr>PowerPoint Presentation</vt:lpstr>
      <vt:lpstr>Phishing</vt:lpstr>
      <vt:lpstr>PowerPoint Presentation</vt:lpstr>
      <vt:lpstr>Spearrphishing</vt:lpstr>
      <vt:lpstr>More</vt:lpstr>
      <vt:lpstr>PowerPoint Presentation</vt:lpstr>
      <vt:lpstr>PowerPoint Presentation</vt:lpstr>
      <vt:lpstr>(very) little examples</vt:lpstr>
      <vt:lpstr>NIST Phishing Scale</vt:lpstr>
      <vt:lpstr>NIST Phishing Scale</vt:lpstr>
      <vt:lpstr>NIST Phishing Scale</vt:lpstr>
      <vt:lpstr>NIST Phishing Scale</vt:lpstr>
      <vt:lpstr>NIST Phishing Scale</vt:lpstr>
      <vt:lpstr>PowerPoint Presentation</vt:lpstr>
      <vt:lpstr>PowerPoint Presentation</vt:lpstr>
      <vt:lpstr>PowerPoint Presentation</vt:lpstr>
      <vt:lpstr>PowerPoint Presentation</vt:lpstr>
      <vt:lpstr>What are “Dark Patterns”?</vt:lpstr>
      <vt:lpstr>PowerPoint Presentation</vt:lpstr>
      <vt:lpstr>PowerPoint Presentation</vt:lpstr>
      <vt:lpstr>PowerPoint Presentation</vt:lpstr>
      <vt:lpstr>PowerPoint Presentation</vt:lpstr>
      <vt:lpstr>Usability</vt:lpstr>
      <vt:lpstr>PowerPoint Presentation</vt:lpstr>
      <vt:lpstr>Some examples and their effect mechanisms</vt:lpstr>
      <vt:lpstr>PowerPoint Presentation</vt:lpstr>
      <vt:lpstr>PowerPoint Presentation</vt:lpstr>
      <vt:lpstr>PowerPoint Presentation</vt:lpstr>
      <vt:lpstr>PowerPoint Presentation</vt:lpstr>
      <vt:lpstr>PowerPoint Presentation</vt:lpstr>
      <vt:lpstr>System 1  and System 2</vt:lpstr>
      <vt:lpstr>PowerPoint Presentation</vt:lpstr>
      <vt:lpstr>PowerPoint Presentation</vt:lpstr>
      <vt:lpstr>PowerPoint Presentation</vt:lpstr>
      <vt:lpstr>PowerPoint Presentation</vt:lpstr>
      <vt:lpstr>PowerPoint Presentation</vt:lpstr>
      <vt:lpstr>PowerPoint Presentation</vt:lpstr>
      <vt:lpstr>Correct answers</vt:lpstr>
      <vt:lpstr>PowerPoint Presentation</vt:lpstr>
      <vt:lpstr>Intuitive decision making</vt:lpstr>
      <vt:lpstr>A tiny selection as principles and applications...</vt:lpstr>
      <vt:lpstr>Confirmshaming</vt:lpstr>
      <vt:lpstr>Biases</vt:lpstr>
      <vt:lpstr>PowerPoint Presentation</vt:lpstr>
      <vt:lpstr>PowerPoint Presentation</vt:lpstr>
      <vt:lpstr>Framing Effekt</vt:lpstr>
      <vt:lpstr>PowerPoint Presentation</vt:lpstr>
      <vt:lpstr>LOSS AVERSION in experimentAL setting</vt:lpstr>
      <vt:lpstr>Neuronal substrate of the framing effect in induced loss aversion (DeMartino et al., 2006)</vt:lpstr>
      <vt:lpstr>PowerPoint Presentation</vt:lpstr>
      <vt:lpstr>The «Roach Motel»</vt:lpstr>
      <vt:lpstr>PowerPoint Presentation</vt:lpstr>
      <vt:lpstr>Combinations</vt:lpstr>
      <vt:lpstr>Anchor-Effect</vt:lpstr>
      <vt:lpstr>Reciprocity (Happ et al., 2016)</vt:lpstr>
      <vt:lpstr>Confirmshaming</vt:lpstr>
      <vt:lpstr>PowerPoint Presentation</vt:lpstr>
      <vt:lpstr>Forced Choices</vt:lpstr>
      <vt:lpstr>Optimism Bias</vt:lpstr>
      <vt:lpstr>Individual differences</vt:lpstr>
      <vt:lpstr>Legal aspects of DP</vt:lpstr>
      <vt:lpstr>Where do Dark Patterns get criminal?</vt:lpstr>
      <vt:lpstr>Dark Patterns and Cybercrime</vt:lpstr>
      <vt:lpstr>General Data Protection Regulation (GDPR)</vt:lpstr>
      <vt:lpstr>USA’s data protection law (F.T.C.)</vt:lpstr>
      <vt:lpstr>The grey zone of Dark Patterns usage</vt:lpstr>
      <vt:lpstr>Are Dark Patterns promoting Cybercrime?</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Module-1-Professional Training</dc:subject>
  <dc:creator>Ricardo Gregorio Lugo</dc:creator>
  <lastModifiedBy>Ricardo Gregorio Lugo</lastModifiedBy>
  <revision>3</revision>
  <dcterms:created xsi:type="dcterms:W3CDTF">2026-02-04T08:26:06.0000000Z</dcterms:created>
  <dcterms:modified xsi:type="dcterms:W3CDTF">2026-02-04T08:40:36.0000000Z</dcterms:modified>
  <keywords>, docId:98F27D4AE2756C700B77247A25BFC073</keywords>
</coreProperties>
</file>