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7.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8.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11.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12.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34.xml" ContentType="application/vnd.openxmlformats-officedocument.presentationml.tags+xml"/>
  <Override PartName="/ppt/notesSlides/notesSlide15.xml" ContentType="application/vnd.openxmlformats-officedocument.presentationml.notesSlide+xml"/>
  <Override PartName="/ppt/tags/tag35.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3" r:id="rId2"/>
    <p:sldMasterId id="2147483666" r:id="rId3"/>
  </p:sldMasterIdLst>
  <p:notesMasterIdLst>
    <p:notesMasterId r:id="rId114"/>
  </p:notesMasterIdLst>
  <p:sldIdLst>
    <p:sldId id="376" r:id="rId4"/>
    <p:sldId id="407" r:id="rId5"/>
    <p:sldId id="946" r:id="rId6"/>
    <p:sldId id="339" r:id="rId7"/>
    <p:sldId id="341" r:id="rId8"/>
    <p:sldId id="895" r:id="rId9"/>
    <p:sldId id="896" r:id="rId10"/>
    <p:sldId id="904" r:id="rId11"/>
    <p:sldId id="906" r:id="rId12"/>
    <p:sldId id="900" r:id="rId13"/>
    <p:sldId id="901" r:id="rId14"/>
    <p:sldId id="905" r:id="rId15"/>
    <p:sldId id="907" r:id="rId16"/>
    <p:sldId id="908" r:id="rId17"/>
    <p:sldId id="909" r:id="rId18"/>
    <p:sldId id="911" r:id="rId19"/>
    <p:sldId id="903" r:id="rId20"/>
    <p:sldId id="920" r:id="rId21"/>
    <p:sldId id="921" r:id="rId22"/>
    <p:sldId id="912" r:id="rId23"/>
    <p:sldId id="930" r:id="rId24"/>
    <p:sldId id="922" r:id="rId25"/>
    <p:sldId id="931" r:id="rId26"/>
    <p:sldId id="932" r:id="rId27"/>
    <p:sldId id="923" r:id="rId28"/>
    <p:sldId id="933" r:id="rId29"/>
    <p:sldId id="948" r:id="rId30"/>
    <p:sldId id="924" r:id="rId31"/>
    <p:sldId id="949" r:id="rId32"/>
    <p:sldId id="950" r:id="rId33"/>
    <p:sldId id="925" r:id="rId34"/>
    <p:sldId id="926" r:id="rId35"/>
    <p:sldId id="927" r:id="rId36"/>
    <p:sldId id="913" r:id="rId37"/>
    <p:sldId id="914" r:id="rId38"/>
    <p:sldId id="938" r:id="rId39"/>
    <p:sldId id="939" r:id="rId40"/>
    <p:sldId id="928" r:id="rId41"/>
    <p:sldId id="918" r:id="rId42"/>
    <p:sldId id="940" r:id="rId43"/>
    <p:sldId id="941" r:id="rId44"/>
    <p:sldId id="947" r:id="rId45"/>
    <p:sldId id="935" r:id="rId46"/>
    <p:sldId id="936" r:id="rId47"/>
    <p:sldId id="934" r:id="rId48"/>
    <p:sldId id="945" r:id="rId49"/>
    <p:sldId id="937" r:id="rId50"/>
    <p:sldId id="942" r:id="rId51"/>
    <p:sldId id="944" r:id="rId52"/>
    <p:sldId id="943" r:id="rId53"/>
    <p:sldId id="929" r:id="rId54"/>
    <p:sldId id="2586" r:id="rId55"/>
    <p:sldId id="951" r:id="rId56"/>
    <p:sldId id="338" r:id="rId57"/>
    <p:sldId id="2587" r:id="rId58"/>
    <p:sldId id="2604" r:id="rId59"/>
    <p:sldId id="2605" r:id="rId60"/>
    <p:sldId id="662" r:id="rId61"/>
    <p:sldId id="2606" r:id="rId62"/>
    <p:sldId id="2607" r:id="rId63"/>
    <p:sldId id="2608" r:id="rId64"/>
    <p:sldId id="2613" r:id="rId65"/>
    <p:sldId id="660" r:id="rId66"/>
    <p:sldId id="661" r:id="rId67"/>
    <p:sldId id="664" r:id="rId68"/>
    <p:sldId id="2614" r:id="rId69"/>
    <p:sldId id="2609" r:id="rId70"/>
    <p:sldId id="262" r:id="rId71"/>
    <p:sldId id="260" r:id="rId72"/>
    <p:sldId id="340" r:id="rId73"/>
    <p:sldId id="2615" r:id="rId74"/>
    <p:sldId id="2610" r:id="rId75"/>
    <p:sldId id="2611" r:id="rId76"/>
    <p:sldId id="428" r:id="rId77"/>
    <p:sldId id="629" r:id="rId78"/>
    <p:sldId id="627" r:id="rId79"/>
    <p:sldId id="698" r:id="rId80"/>
    <p:sldId id="697" r:id="rId81"/>
    <p:sldId id="2616" r:id="rId82"/>
    <p:sldId id="954" r:id="rId83"/>
    <p:sldId id="373" r:id="rId84"/>
    <p:sldId id="2617" r:id="rId85"/>
    <p:sldId id="605" r:id="rId86"/>
    <p:sldId id="953" r:id="rId87"/>
    <p:sldId id="609" r:id="rId88"/>
    <p:sldId id="2618" r:id="rId89"/>
    <p:sldId id="2619" r:id="rId90"/>
    <p:sldId id="2620" r:id="rId91"/>
    <p:sldId id="308" r:id="rId92"/>
    <p:sldId id="2621" r:id="rId93"/>
    <p:sldId id="2622" r:id="rId94"/>
    <p:sldId id="2623" r:id="rId95"/>
    <p:sldId id="2624" r:id="rId96"/>
    <p:sldId id="2625" r:id="rId97"/>
    <p:sldId id="2612" r:id="rId98"/>
    <p:sldId id="2626" r:id="rId99"/>
    <p:sldId id="2627" r:id="rId100"/>
    <p:sldId id="2628" r:id="rId101"/>
    <p:sldId id="346" r:id="rId102"/>
    <p:sldId id="618" r:id="rId103"/>
    <p:sldId id="2629" r:id="rId104"/>
    <p:sldId id="2630" r:id="rId105"/>
    <p:sldId id="2631" r:id="rId106"/>
    <p:sldId id="297" r:id="rId107"/>
    <p:sldId id="641" r:id="rId108"/>
    <p:sldId id="642" r:id="rId109"/>
    <p:sldId id="643" r:id="rId110"/>
    <p:sldId id="955" r:id="rId111"/>
    <p:sldId id="347" r:id="rId112"/>
    <p:sldId id="387" r:id="rId113"/>
  </p:sldIdLst>
  <p:sldSz cx="14630400" cy="8229600"/>
  <p:notesSz cx="8229600" cy="146304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0E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0233" autoAdjust="0"/>
  </p:normalViewPr>
  <p:slideViewPr>
    <p:cSldViewPr snapToGrid="0" snapToObjects="1">
      <p:cViewPr varScale="1">
        <p:scale>
          <a:sx n="83" d="100"/>
          <a:sy n="83" d="100"/>
        </p:scale>
        <p:origin x="103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theme" Target="theme/theme1.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tableStyles" Target="tableStyles.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notesMaster" Target="notesMasters/notesMaster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presProps" Target="pres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96EEE4-1CD6-4FE7-9658-E2DD7542689B}" type="doc">
      <dgm:prSet loTypeId="urn:microsoft.com/office/officeart/2005/8/layout/hProcess9" loCatId="process" qsTypeId="urn:microsoft.com/office/officeart/2005/8/quickstyle/simple1" qsCatId="simple" csTypeId="urn:microsoft.com/office/officeart/2005/8/colors/colorful2" csCatId="colorful" phldr="1"/>
      <dgm:spPr/>
    </dgm:pt>
    <dgm:pt modelId="{D7FE3124-8026-4399-B9E7-021F4541D646}">
      <dgm:prSet phldrT="[Tekst]"/>
      <dgm:spPr/>
      <dgm:t>
        <a:bodyPr/>
        <a:lstStyle/>
        <a:p>
          <a:r>
            <a:rPr lang="de-DE" dirty="0"/>
            <a:t>Level 1</a:t>
          </a:r>
        </a:p>
        <a:p>
          <a:r>
            <a:rPr lang="de-DE" dirty="0" err="1"/>
            <a:t>Perception</a:t>
          </a:r>
          <a:endParaRPr lang="nb-NO" dirty="0"/>
        </a:p>
      </dgm:t>
    </dgm:pt>
    <dgm:pt modelId="{98D220BE-1887-4067-9E47-A518F71E6651}" type="parTrans" cxnId="{626F828B-680A-44D3-A6CD-27BECB9329BF}">
      <dgm:prSet/>
      <dgm:spPr/>
      <dgm:t>
        <a:bodyPr/>
        <a:lstStyle/>
        <a:p>
          <a:endParaRPr lang="nb-NO"/>
        </a:p>
      </dgm:t>
    </dgm:pt>
    <dgm:pt modelId="{673C4DF9-6BD0-4772-8A64-366233725BF0}" type="sibTrans" cxnId="{626F828B-680A-44D3-A6CD-27BECB9329BF}">
      <dgm:prSet/>
      <dgm:spPr/>
      <dgm:t>
        <a:bodyPr/>
        <a:lstStyle/>
        <a:p>
          <a:endParaRPr lang="nb-NO"/>
        </a:p>
      </dgm:t>
    </dgm:pt>
    <dgm:pt modelId="{9D5132AB-C251-42F7-A9B3-83CF867D73D7}">
      <dgm:prSet phldrT="[Tekst]"/>
      <dgm:spPr/>
      <dgm:t>
        <a:bodyPr/>
        <a:lstStyle/>
        <a:p>
          <a:r>
            <a:rPr lang="de-DE" dirty="0"/>
            <a:t>Level 2</a:t>
          </a:r>
        </a:p>
        <a:p>
          <a:r>
            <a:rPr lang="de-DE" dirty="0" err="1"/>
            <a:t>Comprehension</a:t>
          </a:r>
          <a:endParaRPr lang="nb-NO" dirty="0"/>
        </a:p>
      </dgm:t>
    </dgm:pt>
    <dgm:pt modelId="{7FAE4E27-23CF-4890-B247-B3FE85FF273A}" type="parTrans" cxnId="{69847D13-1FDD-4C97-ADE7-1B8C53C76175}">
      <dgm:prSet/>
      <dgm:spPr/>
      <dgm:t>
        <a:bodyPr/>
        <a:lstStyle/>
        <a:p>
          <a:endParaRPr lang="nb-NO"/>
        </a:p>
      </dgm:t>
    </dgm:pt>
    <dgm:pt modelId="{7D7E29ED-FD88-4247-B2C4-46D1891CF8D0}" type="sibTrans" cxnId="{69847D13-1FDD-4C97-ADE7-1B8C53C76175}">
      <dgm:prSet/>
      <dgm:spPr/>
      <dgm:t>
        <a:bodyPr/>
        <a:lstStyle/>
        <a:p>
          <a:endParaRPr lang="nb-NO"/>
        </a:p>
      </dgm:t>
    </dgm:pt>
    <dgm:pt modelId="{914AFCBE-331B-431D-AC75-74C245BE3CB6}">
      <dgm:prSet phldrT="[Tekst]"/>
      <dgm:spPr/>
      <dgm:t>
        <a:bodyPr/>
        <a:lstStyle/>
        <a:p>
          <a:r>
            <a:rPr lang="de-DE" dirty="0"/>
            <a:t>Level 3</a:t>
          </a:r>
        </a:p>
        <a:p>
          <a:r>
            <a:rPr lang="de-DE" dirty="0" err="1"/>
            <a:t>Projection</a:t>
          </a:r>
          <a:endParaRPr lang="nb-NO" dirty="0"/>
        </a:p>
      </dgm:t>
    </dgm:pt>
    <dgm:pt modelId="{C501FE9E-18A2-4FF5-B5EF-C86729F9C69B}" type="parTrans" cxnId="{74977518-D6B0-45FA-ADD8-704D3A80C98E}">
      <dgm:prSet/>
      <dgm:spPr/>
      <dgm:t>
        <a:bodyPr/>
        <a:lstStyle/>
        <a:p>
          <a:endParaRPr lang="nb-NO"/>
        </a:p>
      </dgm:t>
    </dgm:pt>
    <dgm:pt modelId="{E97D8506-EF9E-4AEB-ADD3-30ED4DC14A88}" type="sibTrans" cxnId="{74977518-D6B0-45FA-ADD8-704D3A80C98E}">
      <dgm:prSet/>
      <dgm:spPr/>
      <dgm:t>
        <a:bodyPr/>
        <a:lstStyle/>
        <a:p>
          <a:endParaRPr lang="nb-NO"/>
        </a:p>
      </dgm:t>
    </dgm:pt>
    <dgm:pt modelId="{DCE67C41-4951-4CDA-9D4F-C88B24C20C71}" type="pres">
      <dgm:prSet presAssocID="{B796EEE4-1CD6-4FE7-9658-E2DD7542689B}" presName="CompostProcess" presStyleCnt="0">
        <dgm:presLayoutVars>
          <dgm:dir/>
          <dgm:resizeHandles val="exact"/>
        </dgm:presLayoutVars>
      </dgm:prSet>
      <dgm:spPr/>
    </dgm:pt>
    <dgm:pt modelId="{B5FEB7E9-E2E9-4805-816E-0589447BBB1F}" type="pres">
      <dgm:prSet presAssocID="{B796EEE4-1CD6-4FE7-9658-E2DD7542689B}" presName="arrow" presStyleLbl="bgShp" presStyleIdx="0" presStyleCnt="1"/>
      <dgm:spPr/>
    </dgm:pt>
    <dgm:pt modelId="{14E6068E-6C76-4854-8545-B7453FB7A94C}" type="pres">
      <dgm:prSet presAssocID="{B796EEE4-1CD6-4FE7-9658-E2DD7542689B}" presName="linearProcess" presStyleCnt="0"/>
      <dgm:spPr/>
    </dgm:pt>
    <dgm:pt modelId="{F5A2F4EC-34B8-4E1A-AD03-63ED703AC7C0}" type="pres">
      <dgm:prSet presAssocID="{D7FE3124-8026-4399-B9E7-021F4541D646}" presName="textNode" presStyleLbl="node1" presStyleIdx="0" presStyleCnt="3">
        <dgm:presLayoutVars>
          <dgm:bulletEnabled val="1"/>
        </dgm:presLayoutVars>
      </dgm:prSet>
      <dgm:spPr/>
    </dgm:pt>
    <dgm:pt modelId="{2AA9B4EE-9226-44FF-9F1D-C7279D92A204}" type="pres">
      <dgm:prSet presAssocID="{673C4DF9-6BD0-4772-8A64-366233725BF0}" presName="sibTrans" presStyleCnt="0"/>
      <dgm:spPr/>
    </dgm:pt>
    <dgm:pt modelId="{D450C82A-820F-4007-8747-D0E34BB1C67A}" type="pres">
      <dgm:prSet presAssocID="{9D5132AB-C251-42F7-A9B3-83CF867D73D7}" presName="textNode" presStyleLbl="node1" presStyleIdx="1" presStyleCnt="3">
        <dgm:presLayoutVars>
          <dgm:bulletEnabled val="1"/>
        </dgm:presLayoutVars>
      </dgm:prSet>
      <dgm:spPr/>
    </dgm:pt>
    <dgm:pt modelId="{B511DEE9-6139-4DF0-8FE9-323E3467ED47}" type="pres">
      <dgm:prSet presAssocID="{7D7E29ED-FD88-4247-B2C4-46D1891CF8D0}" presName="sibTrans" presStyleCnt="0"/>
      <dgm:spPr/>
    </dgm:pt>
    <dgm:pt modelId="{719CB80B-CCE4-41E9-BE0F-69472E79C945}" type="pres">
      <dgm:prSet presAssocID="{914AFCBE-331B-431D-AC75-74C245BE3CB6}" presName="textNode" presStyleLbl="node1" presStyleIdx="2" presStyleCnt="3">
        <dgm:presLayoutVars>
          <dgm:bulletEnabled val="1"/>
        </dgm:presLayoutVars>
      </dgm:prSet>
      <dgm:spPr/>
    </dgm:pt>
  </dgm:ptLst>
  <dgm:cxnLst>
    <dgm:cxn modelId="{69847D13-1FDD-4C97-ADE7-1B8C53C76175}" srcId="{B796EEE4-1CD6-4FE7-9658-E2DD7542689B}" destId="{9D5132AB-C251-42F7-A9B3-83CF867D73D7}" srcOrd="1" destOrd="0" parTransId="{7FAE4E27-23CF-4890-B247-B3FE85FF273A}" sibTransId="{7D7E29ED-FD88-4247-B2C4-46D1891CF8D0}"/>
    <dgm:cxn modelId="{74977518-D6B0-45FA-ADD8-704D3A80C98E}" srcId="{B796EEE4-1CD6-4FE7-9658-E2DD7542689B}" destId="{914AFCBE-331B-431D-AC75-74C245BE3CB6}" srcOrd="2" destOrd="0" parTransId="{C501FE9E-18A2-4FF5-B5EF-C86729F9C69B}" sibTransId="{E97D8506-EF9E-4AEB-ADD3-30ED4DC14A88}"/>
    <dgm:cxn modelId="{3F0F283B-768C-4F87-AFAD-C97B7140B525}" type="presOf" srcId="{D7FE3124-8026-4399-B9E7-021F4541D646}" destId="{F5A2F4EC-34B8-4E1A-AD03-63ED703AC7C0}" srcOrd="0" destOrd="0" presId="urn:microsoft.com/office/officeart/2005/8/layout/hProcess9"/>
    <dgm:cxn modelId="{2EEC3E5F-B453-4EDC-8763-8E090F6E1E60}" type="presOf" srcId="{9D5132AB-C251-42F7-A9B3-83CF867D73D7}" destId="{D450C82A-820F-4007-8747-D0E34BB1C67A}" srcOrd="0" destOrd="0" presId="urn:microsoft.com/office/officeart/2005/8/layout/hProcess9"/>
    <dgm:cxn modelId="{9080F687-AE42-428C-9718-2945690604E3}" type="presOf" srcId="{914AFCBE-331B-431D-AC75-74C245BE3CB6}" destId="{719CB80B-CCE4-41E9-BE0F-69472E79C945}" srcOrd="0" destOrd="0" presId="urn:microsoft.com/office/officeart/2005/8/layout/hProcess9"/>
    <dgm:cxn modelId="{626F828B-680A-44D3-A6CD-27BECB9329BF}" srcId="{B796EEE4-1CD6-4FE7-9658-E2DD7542689B}" destId="{D7FE3124-8026-4399-B9E7-021F4541D646}" srcOrd="0" destOrd="0" parTransId="{98D220BE-1887-4067-9E47-A518F71E6651}" sibTransId="{673C4DF9-6BD0-4772-8A64-366233725BF0}"/>
    <dgm:cxn modelId="{3F77D4CC-1E9A-4B03-B2F9-708B6E0E6B8D}" type="presOf" srcId="{B796EEE4-1CD6-4FE7-9658-E2DD7542689B}" destId="{DCE67C41-4951-4CDA-9D4F-C88B24C20C71}" srcOrd="0" destOrd="0" presId="urn:microsoft.com/office/officeart/2005/8/layout/hProcess9"/>
    <dgm:cxn modelId="{9C2654C3-72BF-42A9-9554-50B28AF1FF02}" type="presParOf" srcId="{DCE67C41-4951-4CDA-9D4F-C88B24C20C71}" destId="{B5FEB7E9-E2E9-4805-816E-0589447BBB1F}" srcOrd="0" destOrd="0" presId="urn:microsoft.com/office/officeart/2005/8/layout/hProcess9"/>
    <dgm:cxn modelId="{AF782C16-9217-4AFD-9947-5391EEFBA32B}" type="presParOf" srcId="{DCE67C41-4951-4CDA-9D4F-C88B24C20C71}" destId="{14E6068E-6C76-4854-8545-B7453FB7A94C}" srcOrd="1" destOrd="0" presId="urn:microsoft.com/office/officeart/2005/8/layout/hProcess9"/>
    <dgm:cxn modelId="{767A5964-8E24-4A80-B376-14AD59B4C575}" type="presParOf" srcId="{14E6068E-6C76-4854-8545-B7453FB7A94C}" destId="{F5A2F4EC-34B8-4E1A-AD03-63ED703AC7C0}" srcOrd="0" destOrd="0" presId="urn:microsoft.com/office/officeart/2005/8/layout/hProcess9"/>
    <dgm:cxn modelId="{0E003BB7-0BE5-4ECB-9742-F766457D3150}" type="presParOf" srcId="{14E6068E-6C76-4854-8545-B7453FB7A94C}" destId="{2AA9B4EE-9226-44FF-9F1D-C7279D92A204}" srcOrd="1" destOrd="0" presId="urn:microsoft.com/office/officeart/2005/8/layout/hProcess9"/>
    <dgm:cxn modelId="{02A39359-CFF5-4193-B004-4CB46E007E62}" type="presParOf" srcId="{14E6068E-6C76-4854-8545-B7453FB7A94C}" destId="{D450C82A-820F-4007-8747-D0E34BB1C67A}" srcOrd="2" destOrd="0" presId="urn:microsoft.com/office/officeart/2005/8/layout/hProcess9"/>
    <dgm:cxn modelId="{E48264C1-A2B6-467E-ACF2-6E2D4D59183D}" type="presParOf" srcId="{14E6068E-6C76-4854-8545-B7453FB7A94C}" destId="{B511DEE9-6139-4DF0-8FE9-323E3467ED47}" srcOrd="3" destOrd="0" presId="urn:microsoft.com/office/officeart/2005/8/layout/hProcess9"/>
    <dgm:cxn modelId="{8A145992-34B8-4BD2-B4DF-85E9D4B960AF}" type="presParOf" srcId="{14E6068E-6C76-4854-8545-B7453FB7A94C}" destId="{719CB80B-CCE4-41E9-BE0F-69472E79C945}" srcOrd="4" destOrd="0" presId="urn:microsoft.com/office/officeart/2005/8/layout/hProcess9"/>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FEB7E9-E2E9-4805-816E-0589447BBB1F}">
      <dsp:nvSpPr>
        <dsp:cNvPr id="0" name=""/>
        <dsp:cNvSpPr/>
      </dsp:nvSpPr>
      <dsp:spPr>
        <a:xfrm>
          <a:off x="946403" y="0"/>
          <a:ext cx="10725912" cy="5223053"/>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A2F4EC-34B8-4E1A-AD03-63ED703AC7C0}">
      <dsp:nvSpPr>
        <dsp:cNvPr id="0" name=""/>
        <dsp:cNvSpPr/>
      </dsp:nvSpPr>
      <dsp:spPr>
        <a:xfrm>
          <a:off x="104129" y="1566915"/>
          <a:ext cx="3785616" cy="2089221"/>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de-DE" sz="3700" kern="1200" dirty="0"/>
            <a:t>Level 1</a:t>
          </a:r>
        </a:p>
        <a:p>
          <a:pPr marL="0" lvl="0" indent="0" algn="ctr" defTabSz="1644650">
            <a:lnSpc>
              <a:spcPct val="90000"/>
            </a:lnSpc>
            <a:spcBef>
              <a:spcPct val="0"/>
            </a:spcBef>
            <a:spcAft>
              <a:spcPct val="35000"/>
            </a:spcAft>
            <a:buNone/>
          </a:pPr>
          <a:r>
            <a:rPr lang="de-DE" sz="3700" kern="1200" dirty="0" err="1"/>
            <a:t>Perception</a:t>
          </a:r>
          <a:endParaRPr lang="nb-NO" sz="3700" kern="1200" dirty="0"/>
        </a:p>
      </dsp:txBody>
      <dsp:txXfrm>
        <a:off x="206116" y="1668902"/>
        <a:ext cx="3581642" cy="1885247"/>
      </dsp:txXfrm>
    </dsp:sp>
    <dsp:sp modelId="{D450C82A-820F-4007-8747-D0E34BB1C67A}">
      <dsp:nvSpPr>
        <dsp:cNvPr id="0" name=""/>
        <dsp:cNvSpPr/>
      </dsp:nvSpPr>
      <dsp:spPr>
        <a:xfrm>
          <a:off x="4416552" y="1566915"/>
          <a:ext cx="3785616" cy="2089221"/>
        </a:xfrm>
        <a:prstGeom prst="roundRect">
          <a:avLst/>
        </a:prstGeom>
        <a:solidFill>
          <a:schemeClr val="accent2">
            <a:hueOff val="3221807"/>
            <a:satOff val="-9246"/>
            <a:lumOff val="-1480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de-DE" sz="3700" kern="1200" dirty="0"/>
            <a:t>Level 2</a:t>
          </a:r>
        </a:p>
        <a:p>
          <a:pPr marL="0" lvl="0" indent="0" algn="ctr" defTabSz="1644650">
            <a:lnSpc>
              <a:spcPct val="90000"/>
            </a:lnSpc>
            <a:spcBef>
              <a:spcPct val="0"/>
            </a:spcBef>
            <a:spcAft>
              <a:spcPct val="35000"/>
            </a:spcAft>
            <a:buNone/>
          </a:pPr>
          <a:r>
            <a:rPr lang="de-DE" sz="3700" kern="1200" dirty="0" err="1"/>
            <a:t>Comprehension</a:t>
          </a:r>
          <a:endParaRPr lang="nb-NO" sz="3700" kern="1200" dirty="0"/>
        </a:p>
      </dsp:txBody>
      <dsp:txXfrm>
        <a:off x="4518539" y="1668902"/>
        <a:ext cx="3581642" cy="1885247"/>
      </dsp:txXfrm>
    </dsp:sp>
    <dsp:sp modelId="{719CB80B-CCE4-41E9-BE0F-69472E79C945}">
      <dsp:nvSpPr>
        <dsp:cNvPr id="0" name=""/>
        <dsp:cNvSpPr/>
      </dsp:nvSpPr>
      <dsp:spPr>
        <a:xfrm>
          <a:off x="8728974" y="1566915"/>
          <a:ext cx="3785616" cy="2089221"/>
        </a:xfrm>
        <a:prstGeom prst="roundRect">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de-DE" sz="3700" kern="1200" dirty="0"/>
            <a:t>Level 3</a:t>
          </a:r>
        </a:p>
        <a:p>
          <a:pPr marL="0" lvl="0" indent="0" algn="ctr" defTabSz="1644650">
            <a:lnSpc>
              <a:spcPct val="90000"/>
            </a:lnSpc>
            <a:spcBef>
              <a:spcPct val="0"/>
            </a:spcBef>
            <a:spcAft>
              <a:spcPct val="35000"/>
            </a:spcAft>
            <a:buNone/>
          </a:pPr>
          <a:r>
            <a:rPr lang="de-DE" sz="3700" kern="1200" dirty="0" err="1"/>
            <a:t>Projection</a:t>
          </a:r>
          <a:endParaRPr lang="nb-NO" sz="3700" kern="1200" dirty="0"/>
        </a:p>
      </dsp:txBody>
      <dsp:txXfrm>
        <a:off x="8830961" y="1668902"/>
        <a:ext cx="3581642" cy="188524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81475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3" Type="http://schemas.openxmlformats.org/officeDocument/2006/relationships/hyperlink" Target="https://www.techopedia.com/definition/13370/subdomain" TargetMode="External"/><Relationship Id="rId18" Type="http://schemas.openxmlformats.org/officeDocument/2006/relationships/hyperlink" Target="https://www.techopedia.com/definition/15423/drive-by-download" TargetMode="External"/><Relationship Id="rId26" Type="http://schemas.openxmlformats.org/officeDocument/2006/relationships/hyperlink" Target="https://www.techopedia.com/definition/4018/man-in-the-middle-attack-mitm" TargetMode="External"/><Relationship Id="rId39" Type="http://schemas.openxmlformats.org/officeDocument/2006/relationships/hyperlink" Target="https://www.techopedia.com/definition/24747/cybersecurity" TargetMode="External"/><Relationship Id="rId21" Type="http://schemas.openxmlformats.org/officeDocument/2006/relationships/hyperlink" Target="https://react.dev/" TargetMode="External"/><Relationship Id="rId34" Type="http://schemas.openxmlformats.org/officeDocument/2006/relationships/hyperlink" Target="https://www.techopedia.com/definition/16071/dns-cache-poisoning" TargetMode="External"/><Relationship Id="rId42" Type="http://schemas.openxmlformats.org/officeDocument/2006/relationships/hyperlink" Target="https://www.techopedia.com/definition/3515/operating-system-os" TargetMode="External"/><Relationship Id="rId47" Type="http://schemas.openxmlformats.org/officeDocument/2006/relationships/hyperlink" Target="https://reportfraud.ftc.gov/" TargetMode="External"/><Relationship Id="rId7" Type="http://schemas.openxmlformats.org/officeDocument/2006/relationships/hyperlink" Target="https://www.techopedia.com/definition/31562/dark-web" TargetMode="External"/><Relationship Id="rId2" Type="http://schemas.openxmlformats.org/officeDocument/2006/relationships/slide" Target="../slides/slide39.xml"/><Relationship Id="rId16" Type="http://schemas.openxmlformats.org/officeDocument/2006/relationships/hyperlink" Target="https://www.techopedia.com/definition/13639/inline-frame-iframe" TargetMode="External"/><Relationship Id="rId29" Type="http://schemas.openxmlformats.org/officeDocument/2006/relationships/hyperlink" Target="https://www.techopedia.com/definition/4101/session-hijacking" TargetMode="External"/><Relationship Id="rId1" Type="http://schemas.openxmlformats.org/officeDocument/2006/relationships/notesMaster" Target="../notesMasters/notesMaster1.xml"/><Relationship Id="rId6" Type="http://schemas.openxmlformats.org/officeDocument/2006/relationships/hyperlink" Target="https://www.techopedia.com/definition/15092/phishing-kit" TargetMode="External"/><Relationship Id="rId11" Type="http://schemas.openxmlformats.org/officeDocument/2006/relationships/hyperlink" Target="https://www.techopedia.com/definition/15633/web-filter" TargetMode="External"/><Relationship Id="rId24" Type="http://schemas.openxmlformats.org/officeDocument/2006/relationships/hyperlink" Target="https://www.techopedia.com/definition/24621/static-code-analysis" TargetMode="External"/><Relationship Id="rId32" Type="http://schemas.openxmlformats.org/officeDocument/2006/relationships/hyperlink" Target="https://www.techopedia.com/definition/13594/content-spoofing" TargetMode="External"/><Relationship Id="rId37" Type="http://schemas.openxmlformats.org/officeDocument/2006/relationships/hyperlink" Target="https://www.techopedia.com/definition/brand-impersonation" TargetMode="External"/><Relationship Id="rId40" Type="http://schemas.openxmlformats.org/officeDocument/2006/relationships/hyperlink" Target="https://www.techopedia.com/definition/5361/hypertext-transport-protocol-secure-https" TargetMode="External"/><Relationship Id="rId45" Type="http://schemas.openxmlformats.org/officeDocument/2006/relationships/hyperlink" Target="https://www.techopedia.com/definition/4132/strong-password" TargetMode="External"/><Relationship Id="rId5" Type="http://schemas.openxmlformats.org/officeDocument/2006/relationships/hyperlink" Target="https://www.techopedia.com/how-poisongpt-and-wormgpt-brought-the-generative-ai-boogeyman-to-life" TargetMode="External"/><Relationship Id="rId15" Type="http://schemas.openxmlformats.org/officeDocument/2006/relationships/hyperlink" Target="https://www.techopedia.com/definition/4013/malicious-active-content" TargetMode="External"/><Relationship Id="rId23" Type="http://schemas.openxmlformats.org/officeDocument/2006/relationships/hyperlink" Target="https://www.techopedia.com/definition/4874/dynamic-content-html" TargetMode="External"/><Relationship Id="rId28" Type="http://schemas.openxmlformats.org/officeDocument/2006/relationships/hyperlink" Target="https://www.techopedia.com/definition/10259/credentials" TargetMode="External"/><Relationship Id="rId36" Type="http://schemas.openxmlformats.org/officeDocument/2006/relationships/hyperlink" Target="https://www.techopedia.com/definition/4910/session-cookie" TargetMode="External"/><Relationship Id="rId10" Type="http://schemas.openxmlformats.org/officeDocument/2006/relationships/hyperlink" Target="https://www.techopedia.com/definition/1708/url-redirect" TargetMode="External"/><Relationship Id="rId19" Type="http://schemas.openxmlformats.org/officeDocument/2006/relationships/hyperlink" Target="https://www.techopedia.com/definition/948/encoding" TargetMode="External"/><Relationship Id="rId31" Type="http://schemas.openxmlformats.org/officeDocument/2006/relationships/hyperlink" Target="https://www.techopedia.com/definition/974/unicode" TargetMode="External"/><Relationship Id="rId44" Type="http://schemas.openxmlformats.org/officeDocument/2006/relationships/hyperlink" Target="https://www.techopedia.com/definition/30649/next-generation-firewalls" TargetMode="External"/><Relationship Id="rId4" Type="http://schemas.openxmlformats.org/officeDocument/2006/relationships/hyperlink" Target="https://www.techopedia.com/definition/fear-of-missing-out-fomo" TargetMode="External"/><Relationship Id="rId9" Type="http://schemas.openxmlformats.org/officeDocument/2006/relationships/hyperlink" Target="https://www.techopedia.com/definition/1710/simple-mail-transfer-protocol-smtp" TargetMode="External"/><Relationship Id="rId14" Type="http://schemas.openxmlformats.org/officeDocument/2006/relationships/hyperlink" Target="https://www.techopedia.com/definition/24802/macro-instruction" TargetMode="External"/><Relationship Id="rId22" Type="http://schemas.openxmlformats.org/officeDocument/2006/relationships/hyperlink" Target="https://angular.io/" TargetMode="External"/><Relationship Id="rId27" Type="http://schemas.openxmlformats.org/officeDocument/2006/relationships/hyperlink" Target="https://www.techopedia.com/definition/14682/data-exfiltration" TargetMode="External"/><Relationship Id="rId30" Type="http://schemas.openxmlformats.org/officeDocument/2006/relationships/hyperlink" Target="https://www.techopedia.com/definition/286/tabbed-browsing" TargetMode="External"/><Relationship Id="rId35" Type="http://schemas.openxmlformats.org/officeDocument/2006/relationships/hyperlink" Target="https://www.techopedia.com/definition/24435/cross-site-scripting-xss" TargetMode="External"/><Relationship Id="rId43" Type="http://schemas.openxmlformats.org/officeDocument/2006/relationships/hyperlink" Target="https://www.techopedia.com/antivirus/best-antivirus-software" TargetMode="External"/><Relationship Id="rId8" Type="http://schemas.openxmlformats.org/officeDocument/2006/relationships/hyperlink" Target="https://www.techopedia.com/definition/1664/email-spoofing" TargetMode="External"/><Relationship Id="rId3" Type="http://schemas.openxmlformats.org/officeDocument/2006/relationships/hyperlink" Target="https://www.techopedia.com/the-human-factor-of-cybersecurity-whats-putting-you-at-risk/2/34873" TargetMode="External"/><Relationship Id="rId12" Type="http://schemas.openxmlformats.org/officeDocument/2006/relationships/hyperlink" Target="https://www.techopedia.com/definition/23773/spoof-website" TargetMode="External"/><Relationship Id="rId17" Type="http://schemas.openxmlformats.org/officeDocument/2006/relationships/hyperlink" Target="https://www.techopedia.com/definition/3929/javascript-js" TargetMode="External"/><Relationship Id="rId25" Type="http://schemas.openxmlformats.org/officeDocument/2006/relationships/hyperlink" Target="https://www.techopedia.com/cert-alert-akira-malware-encrypts-your-files-before-demanding-a-ransom" TargetMode="External"/><Relationship Id="rId33" Type="http://schemas.openxmlformats.org/officeDocument/2006/relationships/hyperlink" Target="https://www.techopedia.com/definition/8220/email-filter" TargetMode="External"/><Relationship Id="rId38" Type="http://schemas.openxmlformats.org/officeDocument/2006/relationships/hyperlink" Target="https://www.techopedia.com/definition/4126/sql-injection" TargetMode="External"/><Relationship Id="rId46" Type="http://schemas.openxmlformats.org/officeDocument/2006/relationships/hyperlink" Target="https://www.techopedia.com/definition/13699/twofactor-authentication" TargetMode="External"/><Relationship Id="rId20" Type="http://schemas.openxmlformats.org/officeDocument/2006/relationships/hyperlink" Target="https://www.techopedia.com/definition/16375/obfuscation" TargetMode="External"/><Relationship Id="rId41" Type="http://schemas.openxmlformats.org/officeDocument/2006/relationships/hyperlink" Target="https://www.techopedia.com/definition/4046/personally-identifiable-information-pii"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zotero.org/google-docs/?gJiNxQ" TargetMode="External"/><Relationship Id="rId2" Type="http://schemas.openxmlformats.org/officeDocument/2006/relationships/slide" Target="../slides/slide60.xml"/><Relationship Id="rId1" Type="http://schemas.openxmlformats.org/officeDocument/2006/relationships/notesMaster" Target="../notesMasters/notesMaster1.xml"/><Relationship Id="rId6" Type="http://schemas.openxmlformats.org/officeDocument/2006/relationships/hyperlink" Target="https://www.zotero.org/google-docs/?iflXxx" TargetMode="External"/><Relationship Id="rId5" Type="http://schemas.openxmlformats.org/officeDocument/2006/relationships/hyperlink" Target="https://www.zotero.org/google-docs/?zELnIt" TargetMode="External"/><Relationship Id="rId4" Type="http://schemas.openxmlformats.org/officeDocument/2006/relationships/hyperlink" Target="https://www.zotero.org/google-docs/?jTHhvE"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en.wikipedia.org/wiki/Situation_awareness#cite_note-:2-1" TargetMode="External"/><Relationship Id="rId2" Type="http://schemas.openxmlformats.org/officeDocument/2006/relationships/slide" Target="../slides/slide69.xml"/><Relationship Id="rId1" Type="http://schemas.openxmlformats.org/officeDocument/2006/relationships/notesMaster" Target="../notesMasters/notesMaster1.xml"/><Relationship Id="rId5" Type="http://schemas.openxmlformats.org/officeDocument/2006/relationships/hyperlink" Target="https://en.wikipedia.org/wiki/Situation_awareness#cite_note-7" TargetMode="External"/><Relationship Id="rId4" Type="http://schemas.openxmlformats.org/officeDocument/2006/relationships/hyperlink" Target="https://en.wikipedia.org/wiki/Human_error"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frontiersin.org/articles/10.3389/fpsyg.2020.01390/full#B18" TargetMode="External"/><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csoonline.com/article/3601508/solarwinds-supply-chain-attack-explained-why-organizations-were-not-prepared.html"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www.csoonline.com/article/567833/equifax-data-breach-faq-what-happened-who-was-affected-what-was-the-impact.html"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1</a:t>
            </a:fld>
            <a:endParaRPr lang="en-US" noProof="0" dirty="0"/>
          </a:p>
        </p:txBody>
      </p:sp>
    </p:spTree>
    <p:extLst>
      <p:ext uri="{BB962C8B-B14F-4D97-AF65-F5344CB8AC3E}">
        <p14:creationId xmlns:p14="http://schemas.microsoft.com/office/powerpoint/2010/main" val="22787111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00000"/>
                </a:solidFill>
                <a:effectLst/>
                <a:latin typeface="proxima-nova"/>
              </a:rPr>
              <a:t>maturity and effectiveness of contemporary approaches to cybersecurity in the =”Maritime transportation sector”</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D10C4C-EAC2-4D66-B9F8-E052F2E25BCC}" type="slidenum">
              <a:rPr kumimoji="0" lang="en-US" altLang="et-EE"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t-EE"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3342813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None/>
            </a:pPr>
            <a:r>
              <a:rPr lang="en-GB" b="1" dirty="0">
                <a:effectLst/>
              </a:rPr>
              <a:t>Email Phishing</a:t>
            </a:r>
            <a:r>
              <a:rPr lang="en-GB" dirty="0"/>
              <a:t>: Most common phishing type, where attackers send emails mimicking legitimate sources like banks or government agencies, containing links to fake websites to steal </a:t>
            </a:r>
            <a:r>
              <a:rPr lang="en-GB" dirty="0" err="1"/>
              <a:t>information.</a:t>
            </a:r>
            <a:r>
              <a:rPr lang="en-GB" b="1" dirty="0" err="1">
                <a:effectLst/>
              </a:rPr>
              <a:t>Generative</a:t>
            </a:r>
            <a:r>
              <a:rPr lang="en-GB" b="1" dirty="0">
                <a:effectLst/>
              </a:rPr>
              <a:t> AI in Phishing</a:t>
            </a:r>
            <a:r>
              <a:rPr lang="en-GB" dirty="0"/>
              <a:t>: AI technologies enable phishers to create more convincing emails that appear legitimate, increasing the success rate of </a:t>
            </a:r>
            <a:r>
              <a:rPr lang="en-GB" dirty="0" err="1"/>
              <a:t>scams.</a:t>
            </a:r>
            <a:r>
              <a:rPr lang="en-GB" b="1" dirty="0" err="1">
                <a:effectLst/>
              </a:rPr>
              <a:t>Examples</a:t>
            </a:r>
            <a:r>
              <a:rPr lang="en-GB" b="1" dirty="0">
                <a:effectLst/>
              </a:rPr>
              <a:t> of Email Phishing </a:t>
            </a:r>
            <a:r>
              <a:rPr lang="en-GB" b="1" dirty="0" err="1">
                <a:effectLst/>
              </a:rPr>
              <a:t>Scams</a:t>
            </a:r>
            <a:r>
              <a:rPr lang="en-GB" dirty="0" err="1"/>
              <a:t>:</a:t>
            </a:r>
            <a:r>
              <a:rPr lang="en-GB" b="1" dirty="0" err="1">
                <a:effectLst/>
              </a:rPr>
              <a:t>Invoice</a:t>
            </a:r>
            <a:r>
              <a:rPr lang="en-GB" b="1" dirty="0">
                <a:effectLst/>
              </a:rPr>
              <a:t> Scam</a:t>
            </a:r>
            <a:r>
              <a:rPr lang="en-GB" dirty="0">
                <a:effectLst/>
              </a:rPr>
              <a:t>: Emails from fake companies about unpaid invoices, leading to fake payment sites.</a:t>
            </a:r>
          </a:p>
          <a:p>
            <a:pPr>
              <a:buFont typeface="Arial" panose="020B0604020202020204" pitchFamily="34" charset="0"/>
              <a:buChar char="•"/>
            </a:pPr>
            <a:r>
              <a:rPr lang="en-GB" b="1" dirty="0">
                <a:effectLst/>
              </a:rPr>
              <a:t>Password Reset Scam</a:t>
            </a:r>
            <a:r>
              <a:rPr lang="en-GB" dirty="0">
                <a:effectLst/>
              </a:rPr>
              <a:t>: Emails from fake companies for password resets, leading to fake sites to capture new passwords.</a:t>
            </a:r>
          </a:p>
          <a:p>
            <a:pPr>
              <a:buFont typeface="Arial" panose="020B0604020202020204" pitchFamily="34" charset="0"/>
              <a:buChar char="•"/>
            </a:pPr>
            <a:r>
              <a:rPr lang="en-GB" b="1" dirty="0">
                <a:effectLst/>
              </a:rPr>
              <a:t>Tech Support Scam</a:t>
            </a:r>
            <a:r>
              <a:rPr lang="en-GB" dirty="0">
                <a:effectLst/>
              </a:rPr>
              <a:t>: Emails from fake tech support asking to call a number, leading to remote access scams.</a:t>
            </a:r>
          </a:p>
          <a:p>
            <a:r>
              <a:rPr lang="en-GB" b="1" dirty="0">
                <a:effectLst/>
              </a:rPr>
              <a:t>Spear Phishing</a:t>
            </a:r>
            <a:r>
              <a:rPr lang="en-GB" dirty="0"/>
              <a:t>: Targeted attacks using personalized emails based on the victim's interests or work, making the scam more </a:t>
            </a:r>
            <a:r>
              <a:rPr lang="en-GB" dirty="0" err="1"/>
              <a:t>believable.</a:t>
            </a:r>
            <a:r>
              <a:rPr lang="en-GB" b="1" dirty="0" err="1">
                <a:effectLst/>
              </a:rPr>
              <a:t>Whaling</a:t>
            </a:r>
            <a:r>
              <a:rPr lang="en-GB" dirty="0"/>
              <a:t>: A form of spear phishing targeting high-profile executives with the aim of financial loss or data </a:t>
            </a:r>
            <a:r>
              <a:rPr lang="en-GB" dirty="0" err="1"/>
              <a:t>breach.</a:t>
            </a:r>
            <a:r>
              <a:rPr lang="en-GB" b="1" dirty="0" err="1">
                <a:effectLst/>
              </a:rPr>
              <a:t>Smishing</a:t>
            </a:r>
            <a:r>
              <a:rPr lang="en-GB" dirty="0"/>
              <a:t>: Phishing through SMS, sending text messages with links to fake websites to steal personal </a:t>
            </a:r>
            <a:r>
              <a:rPr lang="en-GB" dirty="0" err="1"/>
              <a:t>information.</a:t>
            </a:r>
            <a:r>
              <a:rPr lang="en-GB" b="1" dirty="0" err="1">
                <a:effectLst/>
              </a:rPr>
              <a:t>Vishing</a:t>
            </a:r>
            <a:r>
              <a:rPr lang="en-GB" dirty="0"/>
              <a:t>: Phone call scams impersonating legitimate companies to extract personal information or </a:t>
            </a:r>
            <a:r>
              <a:rPr lang="en-GB" dirty="0" err="1"/>
              <a:t>money.</a:t>
            </a:r>
            <a:r>
              <a:rPr lang="en-GB" b="1" dirty="0" err="1">
                <a:effectLst/>
              </a:rPr>
              <a:t>Crypto</a:t>
            </a:r>
            <a:r>
              <a:rPr lang="en-GB" b="1" dirty="0">
                <a:effectLst/>
              </a:rPr>
              <a:t> Phishing</a:t>
            </a:r>
            <a:r>
              <a:rPr lang="en-GB" dirty="0"/>
              <a:t>: Targeting cryptocurrency users with fake alerts or giveaways to steal login credentials or funds.</a:t>
            </a:r>
          </a:p>
          <a:p>
            <a:r>
              <a:rPr lang="en-GB" b="1" dirty="0">
                <a:effectLst/>
              </a:rPr>
              <a:t>Watering Hole Attacks</a:t>
            </a:r>
            <a:r>
              <a:rPr lang="en-GB" dirty="0"/>
              <a:t>: Compromising websites frequented by a target group to infect their devices or steal credentials.</a:t>
            </a:r>
          </a:p>
          <a:p>
            <a:r>
              <a:rPr lang="en-GB" b="1" dirty="0" err="1">
                <a:effectLst/>
              </a:rPr>
              <a:t>Malvertisements</a:t>
            </a:r>
            <a:r>
              <a:rPr lang="en-GB" dirty="0"/>
              <a:t>: Using malicious ads on legitimate sites to redirect users to phishing or malware-infected pages.</a:t>
            </a:r>
          </a:p>
          <a:p>
            <a:r>
              <a:rPr lang="en-GB" b="1" dirty="0">
                <a:effectLst/>
              </a:rPr>
              <a:t>Angler Phishing</a:t>
            </a:r>
            <a:r>
              <a:rPr lang="en-GB" dirty="0"/>
              <a:t>: Using social media to impersonate customer service accounts or offer fake giveaways to direct victims to phishing sites.</a:t>
            </a:r>
          </a:p>
          <a:p>
            <a:r>
              <a:rPr lang="en-GB" b="1" dirty="0">
                <a:effectLst/>
              </a:rPr>
              <a:t>Psychological Strategies in Phishing</a:t>
            </a:r>
            <a:r>
              <a:rPr lang="en-GB" dirty="0"/>
              <a:t>: Exploiting human psychology, such as urgency, fear, curiosity, and authority, to prompt victims into taking desired </a:t>
            </a:r>
            <a:r>
              <a:rPr lang="en-GB" dirty="0" err="1"/>
              <a:t>actions.</a:t>
            </a:r>
            <a:r>
              <a:rPr lang="en-GB" b="1" dirty="0" err="1">
                <a:effectLst/>
              </a:rPr>
              <a:t>Technical</a:t>
            </a:r>
            <a:r>
              <a:rPr lang="en-GB" b="1" dirty="0">
                <a:effectLst/>
              </a:rPr>
              <a:t> Techniques in Phishing</a:t>
            </a:r>
            <a:r>
              <a:rPr lang="en-GB" dirty="0"/>
              <a:t>: Utilizing email spoofing, link manipulation, domain spoofing, and other technical means to make phishing attacks more effective.</a:t>
            </a:r>
          </a:p>
          <a:p>
            <a:r>
              <a:rPr lang="en-GB" b="1" dirty="0">
                <a:effectLst/>
              </a:rPr>
              <a:t>Preventing Phishing Attacks</a:t>
            </a:r>
            <a:r>
              <a:rPr lang="en-GB" dirty="0"/>
              <a:t>: Involves being cautious with email attachments and links, validating URLs, using strong passwords and two-factor authentication, and staying updated with security </a:t>
            </a:r>
            <a:r>
              <a:rPr lang="en-GB" dirty="0" err="1"/>
              <a:t>tools.</a:t>
            </a:r>
            <a:r>
              <a:rPr lang="en-GB" b="1" i="0" dirty="0" err="1">
                <a:solidFill>
                  <a:srgbClr val="1C2642"/>
                </a:solidFill>
                <a:effectLst/>
                <a:latin typeface="Inter"/>
              </a:rPr>
              <a:t>Psychological</a:t>
            </a:r>
            <a:r>
              <a:rPr lang="en-GB" b="1" i="0" dirty="0">
                <a:solidFill>
                  <a:srgbClr val="1C2642"/>
                </a:solidFill>
                <a:effectLst/>
                <a:latin typeface="Inter"/>
              </a:rPr>
              <a:t> Strategies Used in Phishing</a:t>
            </a:r>
          </a:p>
          <a:p>
            <a:pPr algn="l"/>
            <a:r>
              <a:rPr lang="en-GB" b="0" i="0" dirty="0">
                <a:solidFill>
                  <a:srgbClr val="2E364E"/>
                </a:solidFill>
                <a:effectLst/>
                <a:latin typeface="helveticaregular"/>
              </a:rPr>
              <a:t>Phishing strategies for getting a victim to carry out a specific action on behalf of the attacker often </a:t>
            </a:r>
            <a:r>
              <a:rPr lang="en-GB" b="0" i="0" u="none" strike="noStrike" dirty="0">
                <a:solidFill>
                  <a:srgbClr val="0070E0"/>
                </a:solidFill>
                <a:effectLst/>
                <a:latin typeface="helveticaregular"/>
                <a:hlinkClick r:id="rId3"/>
              </a:rPr>
              <a:t>exploit human psychology</a:t>
            </a:r>
            <a:r>
              <a:rPr lang="en-GB" b="0" i="0" dirty="0">
                <a:solidFill>
                  <a:srgbClr val="2E364E"/>
                </a:solidFill>
                <a:effectLst/>
                <a:latin typeface="helveticaregular"/>
              </a:rPr>
              <a:t>. By masquerading as trusted entities, creating a sense of urgency, or appealing to victims’ desire to help or be part of a group, an attacker can prompt impulsive responses.</a:t>
            </a:r>
          </a:p>
          <a:p>
            <a:pPr algn="l"/>
            <a:r>
              <a:rPr lang="en-GB" b="0" i="0" dirty="0">
                <a:solidFill>
                  <a:srgbClr val="2E364E"/>
                </a:solidFill>
                <a:effectLst/>
                <a:latin typeface="helveticaregular"/>
              </a:rPr>
              <a:t>While technical tactics such as email spoofing, domain mimicry, or malware delivery are critical components, it’s the psychological manipulation that often determines success. Ironically, most of the strategies that phishers use are well-known marketing techniques.</a:t>
            </a:r>
          </a:p>
          <a:p>
            <a:pPr algn="l"/>
            <a:r>
              <a:rPr lang="en-GB" b="0" i="0" dirty="0">
                <a:solidFill>
                  <a:srgbClr val="2E364E"/>
                </a:solidFill>
                <a:effectLst/>
                <a:latin typeface="helveticaregular"/>
              </a:rPr>
              <a:t>Psychological strategies used to carry out successful attacks include:</a:t>
            </a:r>
          </a:p>
          <a:p>
            <a:pPr algn="l">
              <a:buFont typeface="Arial" panose="020B0604020202020204" pitchFamily="34" charset="0"/>
              <a:buChar char="•"/>
            </a:pPr>
            <a:r>
              <a:rPr lang="en-GB" b="0" i="0" dirty="0">
                <a:solidFill>
                  <a:srgbClr val="2E364E"/>
                </a:solidFill>
                <a:effectLst/>
                <a:latin typeface="helveticabold"/>
              </a:rPr>
              <a:t>Creating a Sense of Urgency</a:t>
            </a:r>
            <a:r>
              <a:rPr lang="en-GB" b="0" i="0" dirty="0">
                <a:solidFill>
                  <a:srgbClr val="2E364E"/>
                </a:solidFill>
                <a:effectLst/>
                <a:latin typeface="helveticaregular"/>
              </a:rPr>
              <a:t>: Phishers often design their communication to have a sense of urgency. People tend to prioritize urgent matters and are more likely to act impulsively when they perceive a time-sensitive threat.</a:t>
            </a:r>
          </a:p>
          <a:p>
            <a:pPr algn="l">
              <a:buFont typeface="Arial" panose="020B0604020202020204" pitchFamily="34" charset="0"/>
              <a:buChar char="•"/>
            </a:pPr>
            <a:r>
              <a:rPr lang="en-GB" b="0" i="0" dirty="0">
                <a:solidFill>
                  <a:srgbClr val="2E364E"/>
                </a:solidFill>
                <a:effectLst/>
                <a:latin typeface="helveticabold"/>
              </a:rPr>
              <a:t>Inspiring Fear</a:t>
            </a:r>
            <a:r>
              <a:rPr lang="en-GB" b="0" i="0" dirty="0">
                <a:solidFill>
                  <a:srgbClr val="2E364E"/>
                </a:solidFill>
                <a:effectLst/>
                <a:latin typeface="helveticaregular"/>
              </a:rPr>
              <a:t>: The attacker’s communication will claim the victim’s account will be suspended, or legal action will be taken unless they act immediately. Fearful individuals are more likely to react impulsively.</a:t>
            </a:r>
          </a:p>
          <a:p>
            <a:pPr algn="l">
              <a:buFont typeface="Arial" panose="020B0604020202020204" pitchFamily="34" charset="0"/>
              <a:buChar char="•"/>
            </a:pPr>
            <a:r>
              <a:rPr lang="en-GB" b="0" i="0" dirty="0">
                <a:solidFill>
                  <a:srgbClr val="2E364E"/>
                </a:solidFill>
                <a:effectLst/>
                <a:latin typeface="helveticabold"/>
              </a:rPr>
              <a:t>Inspiring Curiosity</a:t>
            </a:r>
            <a:r>
              <a:rPr lang="en-GB" b="0" i="0" dirty="0">
                <a:solidFill>
                  <a:srgbClr val="2E364E"/>
                </a:solidFill>
                <a:effectLst/>
                <a:latin typeface="helveticaregular"/>
              </a:rPr>
              <a:t>: The attacker’s communication is designed to pique the victim’s curiosity by providing incorrect information or tantalizing details that will prompt them to click on a link or open an attachment to learn more.</a:t>
            </a:r>
          </a:p>
          <a:p>
            <a:pPr algn="l">
              <a:buFont typeface="Arial" panose="020B0604020202020204" pitchFamily="34" charset="0"/>
              <a:buChar char="•"/>
            </a:pPr>
            <a:r>
              <a:rPr lang="en-GB" b="0" i="0" dirty="0">
                <a:solidFill>
                  <a:srgbClr val="2E364E"/>
                </a:solidFill>
                <a:effectLst/>
                <a:latin typeface="helveticabold"/>
              </a:rPr>
              <a:t>Appealing to Authority</a:t>
            </a:r>
            <a:r>
              <a:rPr lang="en-GB" b="0" i="0" dirty="0">
                <a:solidFill>
                  <a:srgbClr val="2E364E"/>
                </a:solidFill>
                <a:effectLst/>
                <a:latin typeface="helveticaregular"/>
              </a:rPr>
              <a:t>: The phisher’s communication seems to be from an authority figure like a CEO, IT administrator, or government official.</a:t>
            </a:r>
          </a:p>
          <a:p>
            <a:pPr algn="l">
              <a:buFont typeface="Arial" panose="020B0604020202020204" pitchFamily="34" charset="0"/>
              <a:buChar char="•"/>
            </a:pPr>
            <a:r>
              <a:rPr lang="en-GB" b="0" i="0" dirty="0">
                <a:solidFill>
                  <a:srgbClr val="2E364E"/>
                </a:solidFill>
                <a:effectLst/>
                <a:latin typeface="helveticabold"/>
              </a:rPr>
              <a:t>Appealing to Familiarity</a:t>
            </a:r>
            <a:r>
              <a:rPr lang="en-GB" b="0" i="0" dirty="0">
                <a:solidFill>
                  <a:srgbClr val="2E364E"/>
                </a:solidFill>
                <a:effectLst/>
                <a:latin typeface="helveticaregular"/>
              </a:rPr>
              <a:t>: The attacker uses the victim’s trust in a known brand, organization, or individual to create a false sense of security.</a:t>
            </a:r>
          </a:p>
          <a:p>
            <a:pPr algn="l">
              <a:buFont typeface="Arial" panose="020B0604020202020204" pitchFamily="34" charset="0"/>
              <a:buChar char="•"/>
            </a:pPr>
            <a:r>
              <a:rPr lang="en-GB" b="0" i="0" dirty="0">
                <a:solidFill>
                  <a:srgbClr val="2E364E"/>
                </a:solidFill>
                <a:effectLst/>
                <a:latin typeface="helveticabold"/>
              </a:rPr>
              <a:t>Creating a Sense of Scarcity</a:t>
            </a:r>
            <a:r>
              <a:rPr lang="en-GB" b="0" i="0" dirty="0">
                <a:solidFill>
                  <a:srgbClr val="2E364E"/>
                </a:solidFill>
                <a:effectLst/>
                <a:latin typeface="helveticaregular"/>
              </a:rPr>
              <a:t>: The attacker creates the perception of exclusivity or limited availability to motivate victims to take action quickly.</a:t>
            </a:r>
          </a:p>
          <a:p>
            <a:pPr algn="l">
              <a:buFont typeface="Arial" panose="020B0604020202020204" pitchFamily="34" charset="0"/>
              <a:buChar char="•"/>
            </a:pPr>
            <a:r>
              <a:rPr lang="en-GB" b="0" i="0" dirty="0">
                <a:solidFill>
                  <a:srgbClr val="2E364E"/>
                </a:solidFill>
                <a:effectLst/>
                <a:latin typeface="helveticabold"/>
              </a:rPr>
              <a:t>Inspiring Guilt</a:t>
            </a:r>
            <a:r>
              <a:rPr lang="en-GB" b="0" i="0" dirty="0">
                <a:solidFill>
                  <a:srgbClr val="2E364E"/>
                </a:solidFill>
                <a:effectLst/>
                <a:latin typeface="helveticaregular"/>
              </a:rPr>
              <a:t>: The attacker’s communication is designed to make the victim feel guilty or ashamed for not complying with a request by claiming the communication is not the first one sent.</a:t>
            </a:r>
          </a:p>
          <a:p>
            <a:pPr algn="l">
              <a:buFont typeface="Arial" panose="020B0604020202020204" pitchFamily="34" charset="0"/>
              <a:buChar char="•"/>
            </a:pPr>
            <a:r>
              <a:rPr lang="en-GB" b="0" i="0" dirty="0">
                <a:solidFill>
                  <a:srgbClr val="2E364E"/>
                </a:solidFill>
                <a:effectLst/>
                <a:latin typeface="helveticabold"/>
              </a:rPr>
              <a:t>Using Social Proofs</a:t>
            </a:r>
            <a:r>
              <a:rPr lang="en-GB" b="0" i="0" dirty="0">
                <a:solidFill>
                  <a:srgbClr val="2E364E"/>
                </a:solidFill>
                <a:effectLst/>
                <a:latin typeface="helveticaregular"/>
              </a:rPr>
              <a:t>: The attacker provides fake testimonials, endorsements, or references to make the request appear trustworthy and socially validated.</a:t>
            </a:r>
          </a:p>
          <a:p>
            <a:pPr algn="l">
              <a:buFont typeface="Arial" panose="020B0604020202020204" pitchFamily="34" charset="0"/>
              <a:buChar char="•"/>
            </a:pPr>
            <a:r>
              <a:rPr lang="en-GB" b="0" i="0" dirty="0">
                <a:solidFill>
                  <a:srgbClr val="2E364E"/>
                </a:solidFill>
                <a:effectLst/>
                <a:latin typeface="helveticabold"/>
              </a:rPr>
              <a:t>Encouraging Reciprocity</a:t>
            </a:r>
            <a:r>
              <a:rPr lang="en-GB" b="0" i="0" dirty="0">
                <a:solidFill>
                  <a:srgbClr val="2E364E"/>
                </a:solidFill>
                <a:effectLst/>
                <a:latin typeface="helveticaregular"/>
              </a:rPr>
              <a:t>: The attacker offers something of perceived value to the victim (such as a discount or freebie) in exchange for their taking a desired action.</a:t>
            </a:r>
          </a:p>
          <a:p>
            <a:pPr algn="l">
              <a:buFont typeface="Arial" panose="020B0604020202020204" pitchFamily="34" charset="0"/>
              <a:buChar char="•"/>
            </a:pPr>
            <a:r>
              <a:rPr lang="en-GB" b="0" i="0" dirty="0">
                <a:solidFill>
                  <a:srgbClr val="2E364E"/>
                </a:solidFill>
                <a:effectLst/>
                <a:latin typeface="helveticabold"/>
              </a:rPr>
              <a:t>Appealing to the Past</a:t>
            </a:r>
            <a:r>
              <a:rPr lang="en-GB" b="0" i="0" dirty="0">
                <a:solidFill>
                  <a:srgbClr val="2E364E"/>
                </a:solidFill>
                <a:effectLst/>
                <a:latin typeface="helveticaregular"/>
              </a:rPr>
              <a:t>: The attacker’s communication contains a request that is consistent with a prior action the victim is familiar with.</a:t>
            </a:r>
          </a:p>
          <a:p>
            <a:pPr algn="l">
              <a:buFont typeface="Arial" panose="020B0604020202020204" pitchFamily="34" charset="0"/>
              <a:buChar char="•"/>
            </a:pPr>
            <a:r>
              <a:rPr lang="en-GB" b="0" i="0" dirty="0">
                <a:solidFill>
                  <a:srgbClr val="2E364E"/>
                </a:solidFill>
                <a:effectLst/>
                <a:latin typeface="helveticabold"/>
              </a:rPr>
              <a:t>Appealing to Friendship</a:t>
            </a:r>
            <a:r>
              <a:rPr lang="en-GB" b="0" i="0" dirty="0">
                <a:solidFill>
                  <a:srgbClr val="2E364E"/>
                </a:solidFill>
                <a:effectLst/>
                <a:latin typeface="helveticaregular"/>
              </a:rPr>
              <a:t>: The attacker’s communication closely mimics the writing style of a colleague or friend in order to lower the victim’s guard.</a:t>
            </a:r>
          </a:p>
          <a:p>
            <a:pPr algn="l">
              <a:buFont typeface="Arial" panose="020B0604020202020204" pitchFamily="34" charset="0"/>
              <a:buChar char="•"/>
            </a:pPr>
            <a:r>
              <a:rPr lang="en-GB" b="0" i="0" dirty="0">
                <a:solidFill>
                  <a:srgbClr val="2E364E"/>
                </a:solidFill>
                <a:effectLst/>
                <a:latin typeface="helveticabold"/>
              </a:rPr>
              <a:t>Inspiring Sympathy</a:t>
            </a:r>
            <a:r>
              <a:rPr lang="en-GB" b="0" i="0" dirty="0">
                <a:solidFill>
                  <a:srgbClr val="2E364E"/>
                </a:solidFill>
                <a:effectLst/>
                <a:latin typeface="helveticaregular"/>
              </a:rPr>
              <a:t>: The attacker’s communication is designed to tap into the victim’s sense of sympathy and desire to help the attacker out of a jam.</a:t>
            </a:r>
          </a:p>
          <a:p>
            <a:pPr algn="l">
              <a:buFont typeface="Arial" panose="020B0604020202020204" pitchFamily="34" charset="0"/>
              <a:buChar char="•"/>
            </a:pPr>
            <a:r>
              <a:rPr lang="en-GB" b="0" i="0" dirty="0">
                <a:solidFill>
                  <a:srgbClr val="2E364E"/>
                </a:solidFill>
                <a:effectLst/>
                <a:latin typeface="helveticabold"/>
              </a:rPr>
              <a:t>Using FOMO (Fear of Missing Out)</a:t>
            </a:r>
            <a:r>
              <a:rPr lang="en-GB" b="0" i="0" dirty="0">
                <a:solidFill>
                  <a:srgbClr val="2E364E"/>
                </a:solidFill>
                <a:effectLst/>
                <a:latin typeface="helveticaregular"/>
              </a:rPr>
              <a:t>: The attacker’s communication exploits the victim’s </a:t>
            </a:r>
            <a:r>
              <a:rPr lang="en-GB" b="0" i="0" u="none" strike="noStrike" dirty="0">
                <a:solidFill>
                  <a:srgbClr val="0070E0"/>
                </a:solidFill>
                <a:effectLst/>
                <a:latin typeface="helveticaregular"/>
                <a:hlinkClick r:id="rId4"/>
              </a:rPr>
              <a:t>fear of missing out</a:t>
            </a:r>
            <a:r>
              <a:rPr lang="en-GB" b="0" i="0" dirty="0">
                <a:solidFill>
                  <a:srgbClr val="2E364E"/>
                </a:solidFill>
                <a:effectLst/>
                <a:latin typeface="helveticaregular"/>
              </a:rPr>
              <a:t> on an opportunity or event. Typically, the scammer will claim that immediate action is required to participate.</a:t>
            </a:r>
          </a:p>
          <a:p>
            <a:pPr algn="l">
              <a:buFont typeface="Arial" panose="020B0604020202020204" pitchFamily="34" charset="0"/>
              <a:buChar char="•"/>
            </a:pPr>
            <a:r>
              <a:rPr lang="en-GB" b="0" i="0" dirty="0">
                <a:solidFill>
                  <a:srgbClr val="2E364E"/>
                </a:solidFill>
                <a:effectLst/>
                <a:latin typeface="helveticabold"/>
              </a:rPr>
              <a:t>Appealing to Ingroup Biases</a:t>
            </a:r>
            <a:r>
              <a:rPr lang="en-GB" b="0" i="0" dirty="0">
                <a:solidFill>
                  <a:srgbClr val="2E364E"/>
                </a:solidFill>
                <a:effectLst/>
                <a:latin typeface="helveticaregular"/>
              </a:rPr>
              <a:t>: The attacker’s communication is designed to inspire a sense of belonging to a social group or “ingroup” the victim is familiar with. The phisher will craft phishing emails or messages that appear to come from sources that share a common identity or characteristic with the target.</a:t>
            </a:r>
          </a:p>
          <a:p>
            <a:pPr algn="l"/>
            <a:r>
              <a:rPr lang="en-GB" b="1" i="0" dirty="0">
                <a:solidFill>
                  <a:srgbClr val="1C2642"/>
                </a:solidFill>
                <a:effectLst/>
                <a:latin typeface="Inter"/>
              </a:rPr>
              <a:t>Technical Techniques Used in Phishing</a:t>
            </a:r>
          </a:p>
          <a:p>
            <a:pPr algn="l"/>
            <a:r>
              <a:rPr lang="en-GB" b="0" i="0" dirty="0">
                <a:solidFill>
                  <a:srgbClr val="2E364E"/>
                </a:solidFill>
                <a:effectLst/>
                <a:latin typeface="helveticaregular"/>
              </a:rPr>
              <a:t>The psychological strategies above, when combined with the technical tactics below, are what make phishing attacks so highly effective. When recipients act on psychological triggers, they often fall victim to the technical traps concealed within phishing emails, vishing phone calls, and SMS text messages. (Editor’s Note: </a:t>
            </a:r>
            <a:r>
              <a:rPr lang="en-GB" b="0" i="0" u="none" strike="noStrike" dirty="0">
                <a:solidFill>
                  <a:srgbClr val="0070E0"/>
                </a:solidFill>
                <a:effectLst/>
                <a:latin typeface="helveticaregular"/>
                <a:hlinkClick r:id="rId5"/>
              </a:rPr>
              <a:t>Attackers who lack the technical skills necessary to carry out an attack</a:t>
            </a:r>
            <a:r>
              <a:rPr lang="en-GB" b="0" i="0" dirty="0">
                <a:solidFill>
                  <a:srgbClr val="2E364E"/>
                </a:solidFill>
                <a:effectLst/>
                <a:latin typeface="helveticaregular"/>
              </a:rPr>
              <a:t> can purchase </a:t>
            </a:r>
            <a:r>
              <a:rPr lang="en-GB" b="0" i="0" u="none" strike="noStrike" dirty="0">
                <a:solidFill>
                  <a:srgbClr val="0070E0"/>
                </a:solidFill>
                <a:effectLst/>
                <a:latin typeface="helveticaregular"/>
                <a:hlinkClick r:id="rId6"/>
              </a:rPr>
              <a:t>phishing kits</a:t>
            </a:r>
            <a:r>
              <a:rPr lang="en-GB" b="0" i="0" dirty="0">
                <a:solidFill>
                  <a:srgbClr val="2E364E"/>
                </a:solidFill>
                <a:effectLst/>
                <a:latin typeface="helveticaregular"/>
              </a:rPr>
              <a:t> on the </a:t>
            </a:r>
            <a:r>
              <a:rPr lang="en-GB" b="0" i="0" u="none" strike="noStrike" dirty="0">
                <a:solidFill>
                  <a:srgbClr val="0070E0"/>
                </a:solidFill>
                <a:effectLst/>
                <a:latin typeface="helveticaregular"/>
                <a:hlinkClick r:id="rId7"/>
              </a:rPr>
              <a:t>dark web</a:t>
            </a:r>
            <a:r>
              <a:rPr lang="en-GB" b="0" i="0" dirty="0">
                <a:solidFill>
                  <a:srgbClr val="2E364E"/>
                </a:solidFill>
                <a:effectLst/>
                <a:latin typeface="helveticaregular"/>
              </a:rPr>
              <a:t>.)</a:t>
            </a:r>
          </a:p>
          <a:p>
            <a:pPr algn="l"/>
            <a:r>
              <a:rPr lang="en-GB" b="0" i="0" dirty="0">
                <a:solidFill>
                  <a:srgbClr val="2E364E"/>
                </a:solidFill>
                <a:effectLst/>
                <a:latin typeface="helveticaregular"/>
              </a:rPr>
              <a:t>Technical tactics commonly used in phishing attacks include:</a:t>
            </a:r>
          </a:p>
          <a:p>
            <a:pPr algn="l"/>
            <a:r>
              <a:rPr lang="en-GB" b="0" i="0" dirty="0">
                <a:solidFill>
                  <a:srgbClr val="2E364E"/>
                </a:solidFill>
                <a:effectLst/>
                <a:latin typeface="helveticabold"/>
              </a:rPr>
              <a:t>Email Spoofing:</a:t>
            </a:r>
            <a:r>
              <a:rPr lang="en-GB" b="0" i="0" dirty="0">
                <a:solidFill>
                  <a:srgbClr val="2E364E"/>
                </a:solidFill>
                <a:effectLst/>
                <a:latin typeface="helveticaregular"/>
              </a:rPr>
              <a:t> The attacker </a:t>
            </a:r>
            <a:r>
              <a:rPr lang="en-GB" b="0" i="0" u="none" strike="noStrike" dirty="0">
                <a:solidFill>
                  <a:srgbClr val="0070E0"/>
                </a:solidFill>
                <a:effectLst/>
                <a:latin typeface="helveticaregular"/>
                <a:hlinkClick r:id="rId8"/>
              </a:rPr>
              <a:t>manipulates email headers</a:t>
            </a:r>
            <a:r>
              <a:rPr lang="en-GB" b="0" i="0" dirty="0">
                <a:solidFill>
                  <a:srgbClr val="2E364E"/>
                </a:solidFill>
                <a:effectLst/>
                <a:latin typeface="helveticaregular"/>
              </a:rPr>
              <a:t> so they appear to be from a trusted source. Email spoofing is facilitated by weaknesses in the standard protocol for sending emails, </a:t>
            </a:r>
            <a:r>
              <a:rPr lang="en-GB" b="0" i="0" u="none" strike="noStrike" dirty="0">
                <a:solidFill>
                  <a:srgbClr val="0070E0"/>
                </a:solidFill>
                <a:effectLst/>
                <a:latin typeface="helveticaregular"/>
                <a:hlinkClick r:id="rId9"/>
              </a:rPr>
              <a:t>Simple Mail Transfer Protocol</a:t>
            </a:r>
            <a:r>
              <a:rPr lang="en-GB" b="0" i="0" dirty="0">
                <a:solidFill>
                  <a:srgbClr val="2E364E"/>
                </a:solidFill>
                <a:effectLst/>
                <a:latin typeface="helveticaregular"/>
              </a:rPr>
              <a:t> (SMTP). SMTP does not require email senders to verify the accuracy of the “From” address they provide, which makes it relatively easy for attackers to forge this information.</a:t>
            </a:r>
          </a:p>
          <a:p>
            <a:pPr algn="l"/>
            <a:r>
              <a:rPr lang="en-GB" b="0" i="0" dirty="0">
                <a:solidFill>
                  <a:srgbClr val="2E364E"/>
                </a:solidFill>
                <a:effectLst/>
                <a:latin typeface="helveticabold"/>
              </a:rPr>
              <a:t>Link Manipulation</a:t>
            </a:r>
            <a:r>
              <a:rPr lang="en-GB" b="0" i="0" dirty="0">
                <a:solidFill>
                  <a:srgbClr val="2E364E"/>
                </a:solidFill>
                <a:effectLst/>
                <a:latin typeface="helveticaregular"/>
              </a:rPr>
              <a:t>: The attacker uses bogus links in emails to </a:t>
            </a:r>
            <a:r>
              <a:rPr lang="en-GB" b="0" i="0" u="none" strike="noStrike" dirty="0">
                <a:solidFill>
                  <a:srgbClr val="0070E0"/>
                </a:solidFill>
                <a:effectLst/>
                <a:latin typeface="helveticaregular"/>
                <a:hlinkClick r:id="rId10"/>
              </a:rPr>
              <a:t>direct victims to malicious websites</a:t>
            </a:r>
            <a:r>
              <a:rPr lang="en-GB" b="0" i="0" dirty="0">
                <a:solidFill>
                  <a:srgbClr val="2E364E"/>
                </a:solidFill>
                <a:effectLst/>
                <a:latin typeface="helveticaregular"/>
              </a:rPr>
              <a:t>. Attackers often embed bogus URLs with legitimate subdomains to bypass </a:t>
            </a:r>
            <a:r>
              <a:rPr lang="en-GB" b="0" i="0" u="none" strike="noStrike" dirty="0">
                <a:solidFill>
                  <a:srgbClr val="0070E0"/>
                </a:solidFill>
                <a:effectLst/>
                <a:latin typeface="helveticaregular"/>
                <a:hlinkClick r:id="rId11"/>
              </a:rPr>
              <a:t>URL filters</a:t>
            </a:r>
            <a:r>
              <a:rPr lang="en-GB" b="0" i="0" dirty="0">
                <a:solidFill>
                  <a:srgbClr val="2E364E"/>
                </a:solidFill>
                <a:effectLst/>
                <a:latin typeface="helveticaregular"/>
              </a:rPr>
              <a:t>.</a:t>
            </a:r>
          </a:p>
          <a:p>
            <a:pPr algn="l"/>
            <a:r>
              <a:rPr lang="en-GB" b="0" i="0" dirty="0">
                <a:solidFill>
                  <a:srgbClr val="2E364E"/>
                </a:solidFill>
                <a:effectLst/>
                <a:latin typeface="helveticabold"/>
              </a:rPr>
              <a:t>Domain Spoofing</a:t>
            </a:r>
            <a:r>
              <a:rPr lang="en-GB" b="0" i="0" dirty="0">
                <a:solidFill>
                  <a:srgbClr val="2E364E"/>
                </a:solidFill>
                <a:effectLst/>
                <a:latin typeface="helveticaregular"/>
              </a:rPr>
              <a:t>: The attacker purchases domain names that </a:t>
            </a:r>
            <a:r>
              <a:rPr lang="en-GB" b="0" i="0" u="none" strike="noStrike" dirty="0">
                <a:solidFill>
                  <a:srgbClr val="0070E0"/>
                </a:solidFill>
                <a:effectLst/>
                <a:latin typeface="helveticaregular"/>
                <a:hlinkClick r:id="rId12"/>
              </a:rPr>
              <a:t>appear to be legitimate</a:t>
            </a:r>
            <a:r>
              <a:rPr lang="en-GB" b="0" i="0" dirty="0">
                <a:solidFill>
                  <a:srgbClr val="2E364E"/>
                </a:solidFill>
                <a:effectLst/>
                <a:latin typeface="helveticaregular"/>
              </a:rPr>
              <a:t> because they closely resemble legitimate and well-known domain names.</a:t>
            </a:r>
          </a:p>
          <a:p>
            <a:pPr algn="l"/>
            <a:r>
              <a:rPr lang="en-GB" b="0" i="0" dirty="0">
                <a:solidFill>
                  <a:srgbClr val="2E364E"/>
                </a:solidFill>
                <a:effectLst/>
                <a:latin typeface="helveticabold"/>
              </a:rPr>
              <a:t>Subdomain Takeover</a:t>
            </a:r>
            <a:r>
              <a:rPr lang="en-GB" b="0" i="0" dirty="0">
                <a:solidFill>
                  <a:srgbClr val="2E364E"/>
                </a:solidFill>
                <a:effectLst/>
                <a:latin typeface="helveticaregular"/>
              </a:rPr>
              <a:t>: The attacker identifies an organization’s vulnerable </a:t>
            </a:r>
            <a:r>
              <a:rPr lang="en-GB" b="0" i="0" u="none" strike="noStrike" dirty="0">
                <a:solidFill>
                  <a:srgbClr val="0070E0"/>
                </a:solidFill>
                <a:effectLst/>
                <a:latin typeface="helveticaregular"/>
                <a:hlinkClick r:id="rId13"/>
              </a:rPr>
              <a:t>subdomains</a:t>
            </a:r>
            <a:r>
              <a:rPr lang="en-GB" b="0" i="0" dirty="0">
                <a:solidFill>
                  <a:srgbClr val="2E364E"/>
                </a:solidFill>
                <a:effectLst/>
                <a:latin typeface="helveticaregular"/>
              </a:rPr>
              <a:t> and takes control of them to host phishing sites.</a:t>
            </a:r>
          </a:p>
          <a:p>
            <a:pPr algn="l"/>
            <a:r>
              <a:rPr lang="en-GB" b="0" i="0" dirty="0">
                <a:solidFill>
                  <a:srgbClr val="2E364E"/>
                </a:solidFill>
                <a:effectLst/>
                <a:latin typeface="helveticabold"/>
              </a:rPr>
              <a:t>Attachment-Based Attacks</a:t>
            </a:r>
            <a:r>
              <a:rPr lang="en-GB" b="0" i="0" dirty="0">
                <a:solidFill>
                  <a:srgbClr val="2E364E"/>
                </a:solidFill>
                <a:effectLst/>
                <a:latin typeface="helveticaregular"/>
              </a:rPr>
              <a:t>: The attacker sends phishing emails with attachments that contain macros or scripts that execute malicious code. The emails typically employ social engineering tactics designed to convince the recipient to enable the </a:t>
            </a:r>
            <a:r>
              <a:rPr lang="en-GB" b="0" i="0" u="none" strike="noStrike" dirty="0">
                <a:solidFill>
                  <a:srgbClr val="0070E0"/>
                </a:solidFill>
                <a:effectLst/>
                <a:latin typeface="helveticaregular"/>
                <a:hlinkClick r:id="rId14"/>
              </a:rPr>
              <a:t>macro instructions</a:t>
            </a:r>
            <a:r>
              <a:rPr lang="en-GB" b="0" i="0" dirty="0">
                <a:solidFill>
                  <a:srgbClr val="2E364E"/>
                </a:solidFill>
                <a:effectLst/>
                <a:latin typeface="helveticaregular"/>
              </a:rPr>
              <a:t> or </a:t>
            </a:r>
            <a:r>
              <a:rPr lang="en-GB" b="0" i="0" u="none" strike="noStrike" dirty="0">
                <a:solidFill>
                  <a:srgbClr val="0070E0"/>
                </a:solidFill>
                <a:effectLst/>
                <a:latin typeface="helveticaregular"/>
                <a:hlinkClick r:id="rId15"/>
              </a:rPr>
              <a:t>malicious scripts</a:t>
            </a:r>
            <a:r>
              <a:rPr lang="en-GB" b="0" i="0" dirty="0">
                <a:solidFill>
                  <a:srgbClr val="2E364E"/>
                </a:solidFill>
                <a:effectLst/>
                <a:latin typeface="helveticaregular"/>
              </a:rPr>
              <a:t> within the attachment.</a:t>
            </a:r>
          </a:p>
          <a:p>
            <a:pPr algn="l"/>
            <a:r>
              <a:rPr lang="en-GB" b="0" i="0" dirty="0">
                <a:solidFill>
                  <a:srgbClr val="2E364E"/>
                </a:solidFill>
                <a:effectLst/>
                <a:latin typeface="helveticabold"/>
              </a:rPr>
              <a:t>Malicious Redirects</a:t>
            </a:r>
            <a:r>
              <a:rPr lang="en-GB" b="0" i="0" dirty="0">
                <a:solidFill>
                  <a:srgbClr val="2E364E"/>
                </a:solidFill>
                <a:effectLst/>
                <a:latin typeface="helveticaregular"/>
              </a:rPr>
              <a:t>: The attacker uses hidden </a:t>
            </a:r>
            <a:r>
              <a:rPr lang="en-GB" b="0" i="0" u="none" strike="noStrike" dirty="0" err="1">
                <a:solidFill>
                  <a:srgbClr val="0070E0"/>
                </a:solidFill>
                <a:effectLst/>
                <a:latin typeface="helveticaregular"/>
                <a:hlinkClick r:id="rId16"/>
              </a:rPr>
              <a:t>iframes</a:t>
            </a:r>
            <a:r>
              <a:rPr lang="en-GB" b="0" i="0" dirty="0">
                <a:solidFill>
                  <a:srgbClr val="2E364E"/>
                </a:solidFill>
                <a:effectLst/>
                <a:latin typeface="helveticaregular"/>
              </a:rPr>
              <a:t> or </a:t>
            </a:r>
            <a:r>
              <a:rPr lang="en-GB" b="0" i="0" u="none" strike="noStrike" dirty="0">
                <a:solidFill>
                  <a:srgbClr val="0070E0"/>
                </a:solidFill>
                <a:effectLst/>
                <a:latin typeface="helveticaregular"/>
                <a:hlinkClick r:id="rId17"/>
              </a:rPr>
              <a:t>JavaScript</a:t>
            </a:r>
            <a:r>
              <a:rPr lang="en-GB" b="0" i="0" dirty="0">
                <a:solidFill>
                  <a:srgbClr val="2E364E"/>
                </a:solidFill>
                <a:effectLst/>
                <a:latin typeface="helveticaregular"/>
              </a:rPr>
              <a:t> to redirect victims from legitimate sites to phishing pages.</a:t>
            </a:r>
          </a:p>
          <a:p>
            <a:pPr algn="l"/>
            <a:r>
              <a:rPr lang="en-GB" b="0" i="0" dirty="0">
                <a:solidFill>
                  <a:srgbClr val="2E364E"/>
                </a:solidFill>
                <a:effectLst/>
                <a:latin typeface="helveticabold"/>
              </a:rPr>
              <a:t>Drive-By Downloads</a:t>
            </a:r>
            <a:r>
              <a:rPr lang="en-GB" b="0" i="0" dirty="0">
                <a:solidFill>
                  <a:srgbClr val="2E364E"/>
                </a:solidFill>
                <a:effectLst/>
                <a:latin typeface="helveticaregular"/>
              </a:rPr>
              <a:t>: The attacker exploits vulnerabilities in a victim’s browser or software to </a:t>
            </a:r>
            <a:r>
              <a:rPr lang="en-GB" b="0" i="0" u="none" strike="noStrike" dirty="0">
                <a:solidFill>
                  <a:srgbClr val="0070E0"/>
                </a:solidFill>
                <a:effectLst/>
                <a:latin typeface="helveticaregular"/>
                <a:hlinkClick r:id="rId18"/>
              </a:rPr>
              <a:t>download and install malware without the victim’s knowledge</a:t>
            </a:r>
            <a:r>
              <a:rPr lang="en-GB" b="0" i="0" dirty="0">
                <a:solidFill>
                  <a:srgbClr val="2E364E"/>
                </a:solidFill>
                <a:effectLst/>
                <a:latin typeface="helveticaregular"/>
              </a:rPr>
              <a:t>.</a:t>
            </a:r>
          </a:p>
          <a:p>
            <a:pPr algn="l"/>
            <a:r>
              <a:rPr lang="en-GB" b="0" i="0" dirty="0">
                <a:solidFill>
                  <a:srgbClr val="2E364E"/>
                </a:solidFill>
                <a:effectLst/>
                <a:latin typeface="helveticabold"/>
              </a:rPr>
              <a:t>Obfuscation Techniques</a:t>
            </a:r>
            <a:r>
              <a:rPr lang="en-GB" b="0" i="0" dirty="0">
                <a:solidFill>
                  <a:srgbClr val="2E364E"/>
                </a:solidFill>
                <a:effectLst/>
                <a:latin typeface="helveticaregular"/>
              </a:rPr>
              <a:t>: The attacker employs </a:t>
            </a:r>
            <a:r>
              <a:rPr lang="en-GB" b="0" i="0" u="none" strike="noStrike" dirty="0">
                <a:solidFill>
                  <a:srgbClr val="0070E0"/>
                </a:solidFill>
                <a:effectLst/>
                <a:latin typeface="helveticaregular"/>
                <a:hlinkClick r:id="rId19"/>
              </a:rPr>
              <a:t>encoding</a:t>
            </a:r>
            <a:r>
              <a:rPr lang="en-GB" b="0" i="0" dirty="0">
                <a:solidFill>
                  <a:srgbClr val="2E364E"/>
                </a:solidFill>
                <a:effectLst/>
                <a:latin typeface="helveticaregular"/>
              </a:rPr>
              <a:t> or </a:t>
            </a:r>
            <a:r>
              <a:rPr lang="en-GB" b="0" i="0" u="none" strike="noStrike" dirty="0">
                <a:solidFill>
                  <a:srgbClr val="0070E0"/>
                </a:solidFill>
                <a:effectLst/>
                <a:latin typeface="helveticaregular"/>
                <a:hlinkClick r:id="rId20"/>
              </a:rPr>
              <a:t>obfuscation</a:t>
            </a:r>
            <a:r>
              <a:rPr lang="en-GB" b="0" i="0" dirty="0">
                <a:solidFill>
                  <a:srgbClr val="2E364E"/>
                </a:solidFill>
                <a:effectLst/>
                <a:latin typeface="helveticaregular"/>
              </a:rPr>
              <a:t> techniques to hide malicious code within emails or websites.</a:t>
            </a:r>
          </a:p>
          <a:p>
            <a:pPr algn="l"/>
            <a:r>
              <a:rPr lang="en-GB" b="0" i="0" dirty="0">
                <a:solidFill>
                  <a:srgbClr val="2E364E"/>
                </a:solidFill>
                <a:effectLst/>
                <a:latin typeface="helveticabold"/>
              </a:rPr>
              <a:t>Dynamic Content Loading</a:t>
            </a:r>
            <a:r>
              <a:rPr lang="en-GB" b="0" i="0" dirty="0">
                <a:solidFill>
                  <a:srgbClr val="2E364E"/>
                </a:solidFill>
                <a:effectLst/>
                <a:latin typeface="helveticaregular"/>
              </a:rPr>
              <a:t>: The attacker uses a web service or JavaScript framework, such as </a:t>
            </a:r>
            <a:r>
              <a:rPr lang="en-GB" b="0" i="0" u="none" strike="noStrike" dirty="0">
                <a:solidFill>
                  <a:srgbClr val="0070E0"/>
                </a:solidFill>
                <a:effectLst/>
                <a:latin typeface="helveticaregular"/>
                <a:hlinkClick r:id="rId21"/>
              </a:rPr>
              <a:t>React</a:t>
            </a:r>
            <a:r>
              <a:rPr lang="en-GB" b="0" i="0" dirty="0">
                <a:solidFill>
                  <a:srgbClr val="2E364E"/>
                </a:solidFill>
                <a:effectLst/>
                <a:latin typeface="helveticaregular"/>
              </a:rPr>
              <a:t> or </a:t>
            </a:r>
            <a:r>
              <a:rPr lang="en-GB" b="0" i="0" u="none" strike="noStrike" dirty="0">
                <a:solidFill>
                  <a:srgbClr val="0070E0"/>
                </a:solidFill>
                <a:effectLst/>
                <a:latin typeface="helveticaregular"/>
                <a:hlinkClick r:id="rId22"/>
              </a:rPr>
              <a:t>Angular</a:t>
            </a:r>
            <a:r>
              <a:rPr lang="en-GB" b="0" i="0" dirty="0">
                <a:solidFill>
                  <a:srgbClr val="2E364E"/>
                </a:solidFill>
                <a:effectLst/>
                <a:latin typeface="helveticaregular"/>
              </a:rPr>
              <a:t>, to create </a:t>
            </a:r>
            <a:r>
              <a:rPr lang="en-GB" b="0" i="0" u="none" strike="noStrike" dirty="0">
                <a:solidFill>
                  <a:srgbClr val="0070E0"/>
                </a:solidFill>
                <a:effectLst/>
                <a:latin typeface="helveticaregular"/>
                <a:hlinkClick r:id="rId23"/>
              </a:rPr>
              <a:t>dynamic content</a:t>
            </a:r>
            <a:r>
              <a:rPr lang="en-GB" b="0" i="0" dirty="0">
                <a:solidFill>
                  <a:srgbClr val="2E364E"/>
                </a:solidFill>
                <a:effectLst/>
                <a:latin typeface="helveticaregular"/>
              </a:rPr>
              <a:t> that is not embedded in the website’s code. Dynamic content generated on the fly can’t be detected detection by </a:t>
            </a:r>
            <a:r>
              <a:rPr lang="en-GB" b="0" i="0" u="none" strike="noStrike" dirty="0">
                <a:solidFill>
                  <a:srgbClr val="0070E0"/>
                </a:solidFill>
                <a:effectLst/>
                <a:latin typeface="helveticaregular"/>
                <a:hlinkClick r:id="rId24"/>
              </a:rPr>
              <a:t>static analysis</a:t>
            </a:r>
            <a:r>
              <a:rPr lang="en-GB" b="0" i="0" dirty="0">
                <a:solidFill>
                  <a:srgbClr val="2E364E"/>
                </a:solidFill>
                <a:effectLst/>
                <a:latin typeface="helveticaregular"/>
              </a:rPr>
              <a:t>.</a:t>
            </a:r>
          </a:p>
          <a:p>
            <a:pPr algn="l"/>
            <a:r>
              <a:rPr lang="en-GB" b="0" i="0" dirty="0">
                <a:solidFill>
                  <a:srgbClr val="2E364E"/>
                </a:solidFill>
                <a:effectLst/>
                <a:latin typeface="helveticabold"/>
              </a:rPr>
              <a:t>JavaScript-Based Attacks</a:t>
            </a:r>
            <a:r>
              <a:rPr lang="en-GB" b="0" i="0" dirty="0">
                <a:solidFill>
                  <a:srgbClr val="2E364E"/>
                </a:solidFill>
                <a:effectLst/>
                <a:latin typeface="helveticaregular"/>
              </a:rPr>
              <a:t>: The attacker inserts malicious JavaScript code in emails or on compromised websites to </a:t>
            </a:r>
            <a:r>
              <a:rPr lang="en-GB" b="0" i="0" u="none" strike="noStrike" dirty="0">
                <a:solidFill>
                  <a:srgbClr val="0070E0"/>
                </a:solidFill>
                <a:effectLst/>
                <a:latin typeface="helveticaregular"/>
                <a:hlinkClick r:id="rId25"/>
              </a:rPr>
              <a:t>deliver malware that enables a ransomware attack</a:t>
            </a:r>
            <a:r>
              <a:rPr lang="en-GB" b="0" i="0" dirty="0">
                <a:solidFill>
                  <a:srgbClr val="2E364E"/>
                </a:solidFill>
                <a:effectLst/>
                <a:latin typeface="helveticaregular"/>
              </a:rPr>
              <a:t>.</a:t>
            </a:r>
          </a:p>
          <a:p>
            <a:pPr algn="l"/>
            <a:r>
              <a:rPr lang="en-GB" b="0" i="0" dirty="0">
                <a:solidFill>
                  <a:srgbClr val="2E364E"/>
                </a:solidFill>
                <a:effectLst/>
                <a:latin typeface="helveticabold"/>
              </a:rPr>
              <a:t>Man-in-the-Middle (MitM) Attacks</a:t>
            </a:r>
            <a:r>
              <a:rPr lang="en-GB" b="0" i="0" dirty="0">
                <a:solidFill>
                  <a:srgbClr val="2E364E"/>
                </a:solidFill>
                <a:effectLst/>
                <a:latin typeface="helveticaregular"/>
              </a:rPr>
              <a:t>: The attacker </a:t>
            </a:r>
            <a:r>
              <a:rPr lang="en-GB" b="0" i="0" u="none" strike="noStrike" dirty="0">
                <a:solidFill>
                  <a:srgbClr val="0070E0"/>
                </a:solidFill>
                <a:effectLst/>
                <a:latin typeface="helveticaregular"/>
                <a:hlinkClick r:id="rId26"/>
              </a:rPr>
              <a:t>intercepts communication between the victim and a legitimate website</a:t>
            </a:r>
            <a:r>
              <a:rPr lang="en-GB" b="0" i="0" dirty="0">
                <a:solidFill>
                  <a:srgbClr val="2E364E"/>
                </a:solidFill>
                <a:effectLst/>
                <a:latin typeface="helveticaregular"/>
              </a:rPr>
              <a:t> to capture sensitive data.</a:t>
            </a:r>
          </a:p>
          <a:p>
            <a:pPr algn="l"/>
            <a:r>
              <a:rPr lang="en-GB" b="0" i="0" dirty="0">
                <a:solidFill>
                  <a:srgbClr val="2E364E"/>
                </a:solidFill>
                <a:effectLst/>
                <a:latin typeface="helveticabold"/>
              </a:rPr>
              <a:t>Data Exfiltration</a:t>
            </a:r>
            <a:r>
              <a:rPr lang="en-GB" b="0" i="0" dirty="0">
                <a:solidFill>
                  <a:srgbClr val="2E364E"/>
                </a:solidFill>
                <a:effectLst/>
                <a:latin typeface="helveticaregular"/>
              </a:rPr>
              <a:t>: The attacker sends </a:t>
            </a:r>
            <a:r>
              <a:rPr lang="en-GB" b="0" i="0" u="none" strike="noStrike" dirty="0">
                <a:solidFill>
                  <a:srgbClr val="0070E0"/>
                </a:solidFill>
                <a:effectLst/>
                <a:latin typeface="helveticaregular"/>
                <a:hlinkClick r:id="rId27"/>
              </a:rPr>
              <a:t>data stolen from victims’ devices</a:t>
            </a:r>
            <a:r>
              <a:rPr lang="en-GB" b="0" i="0" dirty="0">
                <a:solidFill>
                  <a:srgbClr val="2E364E"/>
                </a:solidFill>
                <a:effectLst/>
                <a:latin typeface="helveticaregular"/>
              </a:rPr>
              <a:t> to a server the attacker controls, so the information can be used later on.</a:t>
            </a:r>
          </a:p>
          <a:p>
            <a:pPr algn="l"/>
            <a:r>
              <a:rPr lang="en-GB" b="0" i="0" dirty="0">
                <a:solidFill>
                  <a:srgbClr val="2E364E"/>
                </a:solidFill>
                <a:effectLst/>
                <a:latin typeface="helveticabold"/>
              </a:rPr>
              <a:t>Credential Harvesting</a:t>
            </a:r>
            <a:r>
              <a:rPr lang="en-GB" b="0" i="0" dirty="0">
                <a:solidFill>
                  <a:srgbClr val="2E364E"/>
                </a:solidFill>
                <a:effectLst/>
                <a:latin typeface="helveticaregular"/>
              </a:rPr>
              <a:t>: The attacker creates fake login pages for popular services to capture </a:t>
            </a:r>
            <a:r>
              <a:rPr lang="en-GB" b="0" i="0" u="none" strike="noStrike" dirty="0">
                <a:solidFill>
                  <a:srgbClr val="0070E0"/>
                </a:solidFill>
                <a:effectLst/>
                <a:latin typeface="helveticaregular"/>
                <a:hlinkClick r:id="rId28"/>
              </a:rPr>
              <a:t>usernames, passwords, and other credentials</a:t>
            </a:r>
            <a:r>
              <a:rPr lang="en-GB" b="0" i="0" dirty="0">
                <a:solidFill>
                  <a:srgbClr val="2E364E"/>
                </a:solidFill>
                <a:effectLst/>
                <a:latin typeface="helveticaregular"/>
              </a:rPr>
              <a:t>.</a:t>
            </a:r>
          </a:p>
          <a:p>
            <a:pPr algn="l"/>
            <a:r>
              <a:rPr lang="en-GB" b="0" i="0" dirty="0">
                <a:solidFill>
                  <a:srgbClr val="2E364E"/>
                </a:solidFill>
                <a:effectLst/>
                <a:latin typeface="helveticabold"/>
              </a:rPr>
              <a:t>Session Hijacking</a:t>
            </a:r>
            <a:r>
              <a:rPr lang="en-GB" b="0" i="0" dirty="0">
                <a:solidFill>
                  <a:srgbClr val="2E364E"/>
                </a:solidFill>
                <a:effectLst/>
                <a:latin typeface="helveticaregular"/>
              </a:rPr>
              <a:t>: The attacker </a:t>
            </a:r>
            <a:r>
              <a:rPr lang="en-GB" b="0" i="0" u="none" strike="noStrike" dirty="0">
                <a:solidFill>
                  <a:srgbClr val="0070E0"/>
                </a:solidFill>
                <a:effectLst/>
                <a:latin typeface="helveticaregular"/>
                <a:hlinkClick r:id="rId29"/>
              </a:rPr>
              <a:t>steals active session cookies or tokens</a:t>
            </a:r>
            <a:r>
              <a:rPr lang="en-GB" b="0" i="0" dirty="0">
                <a:solidFill>
                  <a:srgbClr val="2E364E"/>
                </a:solidFill>
                <a:effectLst/>
                <a:latin typeface="helveticaregular"/>
              </a:rPr>
              <a:t> to impersonate a user and gain unauthorized access to their accounts.</a:t>
            </a:r>
          </a:p>
          <a:p>
            <a:pPr algn="l"/>
            <a:r>
              <a:rPr lang="en-GB" b="0" i="0" dirty="0" err="1">
                <a:solidFill>
                  <a:srgbClr val="2E364E"/>
                </a:solidFill>
                <a:effectLst/>
                <a:latin typeface="helveticabold"/>
              </a:rPr>
              <a:t>Tabnabbing</a:t>
            </a:r>
            <a:r>
              <a:rPr lang="en-GB" b="0" i="0" dirty="0">
                <a:solidFill>
                  <a:srgbClr val="2E364E"/>
                </a:solidFill>
                <a:effectLst/>
                <a:latin typeface="helveticaregular"/>
              </a:rPr>
              <a:t>: The attacker exploits the user’s trust in </a:t>
            </a:r>
            <a:r>
              <a:rPr lang="en-GB" b="0" i="0" u="none" strike="noStrike" dirty="0">
                <a:solidFill>
                  <a:srgbClr val="0070E0"/>
                </a:solidFill>
                <a:effectLst/>
                <a:latin typeface="helveticaregular"/>
                <a:hlinkClick r:id="rId30"/>
              </a:rPr>
              <a:t>browser tabs</a:t>
            </a:r>
            <a:r>
              <a:rPr lang="en-GB" b="0" i="0" dirty="0">
                <a:solidFill>
                  <a:srgbClr val="2E364E"/>
                </a:solidFill>
                <a:effectLst/>
                <a:latin typeface="helveticaregular"/>
              </a:rPr>
              <a:t> by replacing inactive tabs with phishing pages.</a:t>
            </a:r>
          </a:p>
          <a:p>
            <a:pPr algn="l"/>
            <a:r>
              <a:rPr lang="en-GB" b="0" i="0" dirty="0">
                <a:solidFill>
                  <a:srgbClr val="2E364E"/>
                </a:solidFill>
                <a:effectLst/>
                <a:latin typeface="helveticabold"/>
              </a:rPr>
              <a:t>Homograph Attacks</a:t>
            </a:r>
            <a:r>
              <a:rPr lang="en-GB" b="0" i="0" dirty="0">
                <a:solidFill>
                  <a:srgbClr val="2E364E"/>
                </a:solidFill>
                <a:effectLst/>
                <a:latin typeface="helveticaregular"/>
              </a:rPr>
              <a:t>: The attacker uses </a:t>
            </a:r>
            <a:r>
              <a:rPr lang="en-GB" b="0" i="0" u="none" strike="noStrike" dirty="0">
                <a:solidFill>
                  <a:srgbClr val="0070E0"/>
                </a:solidFill>
                <a:effectLst/>
                <a:latin typeface="helveticaregular"/>
                <a:hlinkClick r:id="rId31"/>
              </a:rPr>
              <a:t>Unicode</a:t>
            </a:r>
            <a:r>
              <a:rPr lang="en-GB" b="0" i="0" dirty="0">
                <a:solidFill>
                  <a:srgbClr val="2E364E"/>
                </a:solidFill>
                <a:effectLst/>
                <a:latin typeface="helveticaregular"/>
              </a:rPr>
              <a:t> characters that look similar to Latin characters in domain names to deceive victims.</a:t>
            </a:r>
          </a:p>
          <a:p>
            <a:pPr algn="l"/>
            <a:r>
              <a:rPr lang="en-GB" b="0" i="0" dirty="0">
                <a:solidFill>
                  <a:srgbClr val="2E364E"/>
                </a:solidFill>
                <a:effectLst/>
                <a:latin typeface="helveticabold"/>
              </a:rPr>
              <a:t>Content Spoofing</a:t>
            </a:r>
            <a:r>
              <a:rPr lang="en-GB" b="0" i="0" dirty="0">
                <a:solidFill>
                  <a:srgbClr val="2E364E"/>
                </a:solidFill>
                <a:effectLst/>
                <a:latin typeface="helveticaregular"/>
              </a:rPr>
              <a:t>: The attacker </a:t>
            </a:r>
            <a:r>
              <a:rPr lang="en-GB" b="0" i="0" u="none" strike="noStrike" dirty="0">
                <a:solidFill>
                  <a:srgbClr val="0070E0"/>
                </a:solidFill>
                <a:effectLst/>
                <a:latin typeface="helveticaregular"/>
                <a:hlinkClick r:id="rId32"/>
              </a:rPr>
              <a:t>manipulates web content on a compromised website</a:t>
            </a:r>
            <a:r>
              <a:rPr lang="en-GB" b="0" i="0" dirty="0">
                <a:solidFill>
                  <a:srgbClr val="2E364E"/>
                </a:solidFill>
                <a:effectLst/>
                <a:latin typeface="helveticaregular"/>
              </a:rPr>
              <a:t> to trick visitors into engaging in actions that benefit the attacker.</a:t>
            </a:r>
          </a:p>
          <a:p>
            <a:pPr algn="l"/>
            <a:r>
              <a:rPr lang="en-GB" b="0" i="0" dirty="0">
                <a:solidFill>
                  <a:srgbClr val="2E364E"/>
                </a:solidFill>
                <a:effectLst/>
                <a:latin typeface="helveticabold"/>
              </a:rPr>
              <a:t>Email Forwarding</a:t>
            </a:r>
            <a:r>
              <a:rPr lang="en-GB" b="0" i="0" dirty="0">
                <a:solidFill>
                  <a:srgbClr val="2E364E"/>
                </a:solidFill>
                <a:effectLst/>
                <a:latin typeface="helveticaregular"/>
              </a:rPr>
              <a:t>: The attacker sets up </a:t>
            </a:r>
            <a:r>
              <a:rPr lang="en-GB" b="0" i="0" u="none" strike="noStrike" dirty="0">
                <a:solidFill>
                  <a:srgbClr val="0070E0"/>
                </a:solidFill>
                <a:effectLst/>
                <a:latin typeface="helveticaregular"/>
                <a:hlinkClick r:id="rId33"/>
              </a:rPr>
              <a:t>email filters</a:t>
            </a:r>
            <a:r>
              <a:rPr lang="en-GB" b="0" i="0" dirty="0">
                <a:solidFill>
                  <a:srgbClr val="2E364E"/>
                </a:solidFill>
                <a:effectLst/>
                <a:latin typeface="helveticaregular"/>
              </a:rPr>
              <a:t> (rules) in compromised email accounts that will automatically forward sensitive messages that contain account information to the attacker.</a:t>
            </a:r>
          </a:p>
          <a:p>
            <a:pPr algn="l"/>
            <a:r>
              <a:rPr lang="en-GB" b="0" i="0" dirty="0">
                <a:solidFill>
                  <a:srgbClr val="2E364E"/>
                </a:solidFill>
                <a:effectLst/>
                <a:latin typeface="helveticabold"/>
              </a:rPr>
              <a:t>DNS Spoofing</a:t>
            </a:r>
            <a:r>
              <a:rPr lang="en-GB" b="0" i="0" dirty="0">
                <a:solidFill>
                  <a:srgbClr val="2E364E"/>
                </a:solidFill>
                <a:effectLst/>
                <a:latin typeface="helveticaregular"/>
              </a:rPr>
              <a:t>: The attacker </a:t>
            </a:r>
            <a:r>
              <a:rPr lang="en-GB" b="0" i="0" u="none" strike="noStrike" dirty="0">
                <a:solidFill>
                  <a:srgbClr val="0070E0"/>
                </a:solidFill>
                <a:effectLst/>
                <a:latin typeface="helveticaregular"/>
                <a:hlinkClick r:id="rId34"/>
              </a:rPr>
              <a:t>manipulates DNS records</a:t>
            </a:r>
            <a:r>
              <a:rPr lang="en-GB" b="0" i="0" dirty="0">
                <a:solidFill>
                  <a:srgbClr val="2E364E"/>
                </a:solidFill>
                <a:effectLst/>
                <a:latin typeface="helveticaregular"/>
              </a:rPr>
              <a:t> to redirect users to fake websites when they enter legitimate URLs.</a:t>
            </a:r>
          </a:p>
          <a:p>
            <a:pPr algn="l"/>
            <a:r>
              <a:rPr lang="en-GB" b="0" i="0" dirty="0">
                <a:solidFill>
                  <a:srgbClr val="2E364E"/>
                </a:solidFill>
                <a:effectLst/>
                <a:latin typeface="helveticabold"/>
              </a:rPr>
              <a:t>Cross-Site Scripting (XSS)</a:t>
            </a:r>
            <a:r>
              <a:rPr lang="en-GB" b="0" i="0" dirty="0">
                <a:solidFill>
                  <a:srgbClr val="2E364E"/>
                </a:solidFill>
                <a:effectLst/>
                <a:latin typeface="helveticaregular"/>
              </a:rPr>
              <a:t>: The attacker </a:t>
            </a:r>
            <a:r>
              <a:rPr lang="en-GB" b="0" i="0" u="none" strike="noStrike" dirty="0">
                <a:solidFill>
                  <a:srgbClr val="0070E0"/>
                </a:solidFill>
                <a:effectLst/>
                <a:latin typeface="helveticaregular"/>
                <a:hlinkClick r:id="rId35"/>
              </a:rPr>
              <a:t>injects a malicious script</a:t>
            </a:r>
            <a:r>
              <a:rPr lang="en-GB" b="0" i="0" dirty="0">
                <a:solidFill>
                  <a:srgbClr val="2E364E"/>
                </a:solidFill>
                <a:effectLst/>
                <a:latin typeface="helveticaregular"/>
              </a:rPr>
              <a:t> into a web page’s code that will execute an action on behalf of the attacker. XSS can be used to steal </a:t>
            </a:r>
            <a:r>
              <a:rPr lang="en-GB" b="0" i="0" u="none" strike="noStrike" dirty="0">
                <a:solidFill>
                  <a:srgbClr val="0070E0"/>
                </a:solidFill>
                <a:effectLst/>
                <a:latin typeface="helveticaregular"/>
                <a:hlinkClick r:id="rId36"/>
              </a:rPr>
              <a:t>session cookies</a:t>
            </a:r>
            <a:r>
              <a:rPr lang="en-GB" b="0" i="0" dirty="0">
                <a:solidFill>
                  <a:srgbClr val="2E364E"/>
                </a:solidFill>
                <a:effectLst/>
                <a:latin typeface="helveticaregular"/>
              </a:rPr>
              <a:t>, which may contain login credentials or other sensitive information that allows the attacker to impersonate the victim.</a:t>
            </a:r>
          </a:p>
          <a:p>
            <a:pPr algn="l"/>
            <a:r>
              <a:rPr lang="en-GB" b="0" i="0" dirty="0">
                <a:solidFill>
                  <a:srgbClr val="2E364E"/>
                </a:solidFill>
                <a:effectLst/>
                <a:latin typeface="helveticabold"/>
              </a:rPr>
              <a:t>Brand Impersonation</a:t>
            </a:r>
            <a:r>
              <a:rPr lang="en-GB" b="0" i="0" dirty="0">
                <a:solidFill>
                  <a:srgbClr val="2E364E"/>
                </a:solidFill>
                <a:effectLst/>
                <a:latin typeface="helveticaregular"/>
              </a:rPr>
              <a:t>: The attacker solicits sensitive information from the victim by </a:t>
            </a:r>
            <a:r>
              <a:rPr lang="en-GB" b="0" i="0" u="none" strike="noStrike" dirty="0">
                <a:solidFill>
                  <a:srgbClr val="0070E0"/>
                </a:solidFill>
                <a:effectLst/>
                <a:latin typeface="helveticaregular"/>
                <a:hlinkClick r:id="rId37"/>
              </a:rPr>
              <a:t>leveraging the trust they have in a particular brand name</a:t>
            </a:r>
            <a:r>
              <a:rPr lang="en-GB" b="0" i="0" dirty="0">
                <a:solidFill>
                  <a:srgbClr val="2E364E"/>
                </a:solidFill>
                <a:effectLst/>
                <a:latin typeface="helveticaregular"/>
              </a:rPr>
              <a:t>.</a:t>
            </a:r>
          </a:p>
          <a:p>
            <a:pPr algn="l"/>
            <a:r>
              <a:rPr lang="en-GB" b="0" i="0" dirty="0">
                <a:solidFill>
                  <a:srgbClr val="2E364E"/>
                </a:solidFill>
                <a:effectLst/>
                <a:latin typeface="helveticabold"/>
              </a:rPr>
              <a:t>SQL Injection</a:t>
            </a:r>
            <a:r>
              <a:rPr lang="en-GB" b="0" i="0" dirty="0">
                <a:solidFill>
                  <a:srgbClr val="2E364E"/>
                </a:solidFill>
                <a:effectLst/>
                <a:latin typeface="helveticaregular"/>
              </a:rPr>
              <a:t>: The attacker enters specially crafted SQL code into a website’s input fields to gain unauthorized access to databases the website uses. While </a:t>
            </a:r>
            <a:r>
              <a:rPr lang="en-GB" b="0" i="0" u="none" strike="noStrike" dirty="0">
                <a:solidFill>
                  <a:srgbClr val="0070E0"/>
                </a:solidFill>
                <a:effectLst/>
                <a:latin typeface="helveticaregular"/>
                <a:hlinkClick r:id="rId38"/>
              </a:rPr>
              <a:t>SQL injection</a:t>
            </a:r>
            <a:r>
              <a:rPr lang="en-GB" b="0" i="0" dirty="0">
                <a:solidFill>
                  <a:srgbClr val="2E364E"/>
                </a:solidFill>
                <a:effectLst/>
                <a:latin typeface="helveticaregular"/>
              </a:rPr>
              <a:t> is more commonly associated with data breaches and web application attacks, it can be employed in phishing attacks to gather information or deliver malicious payloads.</a:t>
            </a:r>
          </a:p>
          <a:p>
            <a:pPr algn="l"/>
            <a:r>
              <a:rPr lang="en-GB" b="1" i="0" dirty="0">
                <a:solidFill>
                  <a:srgbClr val="1C2642"/>
                </a:solidFill>
                <a:effectLst/>
                <a:latin typeface="Inter"/>
              </a:rPr>
              <a:t>How to Prevent Phishing Attacks</a:t>
            </a:r>
          </a:p>
          <a:p>
            <a:pPr algn="l"/>
            <a:r>
              <a:rPr lang="en-GB" b="0" i="0" dirty="0">
                <a:solidFill>
                  <a:srgbClr val="2E364E"/>
                </a:solidFill>
                <a:effectLst/>
                <a:latin typeface="helveticaregular"/>
              </a:rPr>
              <a:t>With the sensitive information obtained from a successful phishing scam, criminals can do damage to their victims’ financial histories, personal reputations, and professional reputations that can take years to unravel. The combination of psychological and technical elements in phishing attacks amplifies their effectiveness and underscores the importance of </a:t>
            </a:r>
            <a:r>
              <a:rPr lang="en-GB" b="0" i="0" u="none" strike="noStrike" dirty="0">
                <a:solidFill>
                  <a:srgbClr val="0070E0"/>
                </a:solidFill>
                <a:effectLst/>
                <a:latin typeface="helveticaregular"/>
                <a:hlinkClick r:id="rId39"/>
              </a:rPr>
              <a:t>cybersecurity</a:t>
            </a:r>
            <a:r>
              <a:rPr lang="en-GB" b="0" i="0" dirty="0">
                <a:solidFill>
                  <a:srgbClr val="2E364E"/>
                </a:solidFill>
                <a:effectLst/>
                <a:latin typeface="helveticaregular"/>
              </a:rPr>
              <a:t> education and robust </a:t>
            </a:r>
            <a:r>
              <a:rPr lang="en-GB" b="0" i="0" dirty="0" err="1">
                <a:solidFill>
                  <a:srgbClr val="2E364E"/>
                </a:solidFill>
                <a:effectLst/>
                <a:latin typeface="helveticaregular"/>
              </a:rPr>
              <a:t>defenses</a:t>
            </a:r>
            <a:r>
              <a:rPr lang="en-GB" b="0" i="0" dirty="0">
                <a:solidFill>
                  <a:srgbClr val="2E364E"/>
                </a:solidFill>
                <a:effectLst/>
                <a:latin typeface="helveticaregular"/>
              </a:rPr>
              <a:t> to counter these threats.</a:t>
            </a:r>
          </a:p>
          <a:p>
            <a:pPr algn="l"/>
            <a:r>
              <a:rPr lang="en-GB" b="0" i="0" dirty="0">
                <a:solidFill>
                  <a:srgbClr val="2E364E"/>
                </a:solidFill>
                <a:effectLst/>
                <a:latin typeface="helveticaregular"/>
              </a:rPr>
              <a:t>The following security precautions are recommended to prevent phishing attacks from being successful:</a:t>
            </a:r>
          </a:p>
          <a:p>
            <a:pPr algn="l">
              <a:buFont typeface="Arial" panose="020B0604020202020204" pitchFamily="34" charset="0"/>
              <a:buChar char="•"/>
            </a:pPr>
            <a:r>
              <a:rPr lang="en-GB" b="0" i="0" dirty="0">
                <a:solidFill>
                  <a:srgbClr val="2E364E"/>
                </a:solidFill>
                <a:effectLst/>
                <a:latin typeface="helveticaregular"/>
              </a:rPr>
              <a:t>Never open email attachments that are not expected;</a:t>
            </a:r>
          </a:p>
          <a:p>
            <a:pPr algn="l">
              <a:buFont typeface="Arial" panose="020B0604020202020204" pitchFamily="34" charset="0"/>
              <a:buChar char="•"/>
            </a:pPr>
            <a:r>
              <a:rPr lang="en-GB" b="0" i="0" dirty="0">
                <a:solidFill>
                  <a:srgbClr val="2E364E"/>
                </a:solidFill>
                <a:effectLst/>
                <a:latin typeface="helveticaregular"/>
              </a:rPr>
              <a:t>Never click on email links that request personal information;</a:t>
            </a:r>
          </a:p>
          <a:p>
            <a:pPr algn="l">
              <a:buFont typeface="Arial" panose="020B0604020202020204" pitchFamily="34" charset="0"/>
              <a:buChar char="•"/>
            </a:pPr>
            <a:r>
              <a:rPr lang="en-GB" b="0" i="0" dirty="0">
                <a:solidFill>
                  <a:srgbClr val="2E364E"/>
                </a:solidFill>
                <a:effectLst/>
                <a:latin typeface="helveticaregular"/>
              </a:rPr>
              <a:t>Validate a URL before clicking on it by hovering the mouse cursor over the link to display the actual URL it leads to. The URLs should match;</a:t>
            </a:r>
          </a:p>
          <a:p>
            <a:pPr algn="l">
              <a:buFont typeface="Arial" panose="020B0604020202020204" pitchFamily="34" charset="0"/>
              <a:buChar char="•"/>
            </a:pPr>
            <a:r>
              <a:rPr lang="en-GB" b="0" i="0" dirty="0">
                <a:solidFill>
                  <a:srgbClr val="2E364E"/>
                </a:solidFill>
                <a:effectLst/>
                <a:latin typeface="helveticaregular"/>
              </a:rPr>
              <a:t>Never click on links that begin with HTTP instead of </a:t>
            </a:r>
            <a:r>
              <a:rPr lang="en-GB" b="0" i="0" u="none" strike="noStrike" dirty="0">
                <a:solidFill>
                  <a:srgbClr val="0070E0"/>
                </a:solidFill>
                <a:effectLst/>
                <a:latin typeface="helveticaregular"/>
                <a:hlinkClick r:id="rId40"/>
              </a:rPr>
              <a:t>HTTPS;</a:t>
            </a:r>
            <a:endParaRPr lang="en-GB" b="0" i="0" dirty="0">
              <a:solidFill>
                <a:srgbClr val="2E364E"/>
              </a:solidFill>
              <a:effectLst/>
              <a:latin typeface="helveticaregular"/>
            </a:endParaRPr>
          </a:p>
          <a:p>
            <a:pPr algn="l">
              <a:buFont typeface="Arial" panose="020B0604020202020204" pitchFamily="34" charset="0"/>
              <a:buChar char="•"/>
            </a:pPr>
            <a:r>
              <a:rPr lang="en-GB" b="0" i="0" dirty="0">
                <a:solidFill>
                  <a:srgbClr val="2E364E"/>
                </a:solidFill>
                <a:effectLst/>
                <a:latin typeface="helveticaregular"/>
              </a:rPr>
              <a:t>Be suspicious of all phone calls requesting </a:t>
            </a:r>
            <a:r>
              <a:rPr lang="en-GB" b="0" i="0" u="none" strike="noStrike" dirty="0">
                <a:solidFill>
                  <a:srgbClr val="0070E0"/>
                </a:solidFill>
                <a:effectLst/>
                <a:latin typeface="helveticaregular"/>
                <a:hlinkClick r:id="rId41"/>
              </a:rPr>
              <a:t>personally identifiable information</a:t>
            </a:r>
            <a:r>
              <a:rPr lang="en-GB" b="0" i="0" dirty="0">
                <a:solidFill>
                  <a:srgbClr val="2E364E"/>
                </a:solidFill>
                <a:effectLst/>
                <a:latin typeface="helveticaregular"/>
              </a:rPr>
              <a:t> (PII) or the transfers of funds from one account to another;</a:t>
            </a:r>
          </a:p>
          <a:p>
            <a:pPr algn="l">
              <a:buFont typeface="Arial" panose="020B0604020202020204" pitchFamily="34" charset="0"/>
              <a:buChar char="•"/>
            </a:pPr>
            <a:r>
              <a:rPr lang="en-GB" b="0" i="0" dirty="0">
                <a:solidFill>
                  <a:srgbClr val="2E364E"/>
                </a:solidFill>
                <a:effectLst/>
                <a:latin typeface="helveticaregular"/>
              </a:rPr>
              <a:t>Don’t answer cell phone calls from unknown numbers;</a:t>
            </a:r>
          </a:p>
          <a:p>
            <a:pPr algn="l">
              <a:buFont typeface="Arial" panose="020B0604020202020204" pitchFamily="34" charset="0"/>
              <a:buChar char="•"/>
            </a:pPr>
            <a:r>
              <a:rPr lang="en-GB" b="0" i="0" dirty="0">
                <a:solidFill>
                  <a:srgbClr val="2E364E"/>
                </a:solidFill>
                <a:effectLst/>
                <a:latin typeface="helveticaregular"/>
              </a:rPr>
              <a:t>If someone calls claiming to be from a government agency or a legitimate company, hang up and call the number on the official website of that agency or company;</a:t>
            </a:r>
          </a:p>
          <a:p>
            <a:pPr algn="l">
              <a:buFont typeface="Arial" panose="020B0604020202020204" pitchFamily="34" charset="0"/>
              <a:buChar char="•"/>
            </a:pPr>
            <a:r>
              <a:rPr lang="en-GB" b="0" i="0" dirty="0">
                <a:solidFill>
                  <a:srgbClr val="2E364E"/>
                </a:solidFill>
                <a:effectLst/>
                <a:latin typeface="helveticaregular"/>
              </a:rPr>
              <a:t>Never give out credit card numbers over the phone;</a:t>
            </a:r>
          </a:p>
          <a:p>
            <a:pPr algn="l">
              <a:buFont typeface="Arial" panose="020B0604020202020204" pitchFamily="34" charset="0"/>
              <a:buChar char="•"/>
            </a:pPr>
            <a:r>
              <a:rPr lang="en-GB" b="0" i="0" dirty="0">
                <a:solidFill>
                  <a:srgbClr val="2E364E"/>
                </a:solidFill>
                <a:effectLst/>
                <a:latin typeface="helveticaregular"/>
              </a:rPr>
              <a:t>Always allow updates for web browsers, </a:t>
            </a:r>
            <a:r>
              <a:rPr lang="en-GB" b="0" i="0" u="none" strike="noStrike" dirty="0">
                <a:solidFill>
                  <a:srgbClr val="0070E0"/>
                </a:solidFill>
                <a:effectLst/>
                <a:latin typeface="helveticaregular"/>
                <a:hlinkClick r:id="rId42"/>
              </a:rPr>
              <a:t>operating systems</a:t>
            </a:r>
            <a:r>
              <a:rPr lang="en-GB" b="0" i="0" dirty="0">
                <a:solidFill>
                  <a:srgbClr val="2E364E"/>
                </a:solidFill>
                <a:effectLst/>
                <a:latin typeface="helveticaregular"/>
              </a:rPr>
              <a:t>, and software applications running locally on internet-accessible devices;</a:t>
            </a:r>
          </a:p>
          <a:p>
            <a:pPr algn="l">
              <a:buFont typeface="Arial" panose="020B0604020202020204" pitchFamily="34" charset="0"/>
              <a:buChar char="•"/>
            </a:pPr>
            <a:r>
              <a:rPr lang="en-GB" b="0" i="0" dirty="0">
                <a:solidFill>
                  <a:srgbClr val="2E364E"/>
                </a:solidFill>
                <a:effectLst/>
                <a:latin typeface="helveticaregular"/>
              </a:rPr>
              <a:t>Use updated computer security tools, such as </a:t>
            </a:r>
            <a:r>
              <a:rPr lang="en-GB" b="0" i="0" u="none" strike="noStrike" dirty="0">
                <a:solidFill>
                  <a:srgbClr val="0070E0"/>
                </a:solidFill>
                <a:effectLst/>
                <a:latin typeface="helveticaregular"/>
                <a:hlinkClick r:id="rId43"/>
              </a:rPr>
              <a:t>anti-virus software</a:t>
            </a:r>
            <a:r>
              <a:rPr lang="en-GB" b="0" i="0" dirty="0">
                <a:solidFill>
                  <a:srgbClr val="2E364E"/>
                </a:solidFill>
                <a:effectLst/>
                <a:latin typeface="helveticaregular"/>
              </a:rPr>
              <a:t> and </a:t>
            </a:r>
            <a:r>
              <a:rPr lang="en-GB" b="0" i="0" u="none" strike="noStrike" dirty="0">
                <a:solidFill>
                  <a:srgbClr val="0070E0"/>
                </a:solidFill>
                <a:effectLst/>
                <a:latin typeface="helveticaregular"/>
                <a:hlinkClick r:id="rId44"/>
              </a:rPr>
              <a:t>next-gen firewalls</a:t>
            </a:r>
            <a:r>
              <a:rPr lang="en-GB" b="0" i="0" dirty="0">
                <a:solidFill>
                  <a:srgbClr val="2E364E"/>
                </a:solidFill>
                <a:effectLst/>
                <a:latin typeface="helveticaregular"/>
              </a:rPr>
              <a:t>;</a:t>
            </a:r>
          </a:p>
          <a:p>
            <a:pPr algn="l">
              <a:buFont typeface="Arial" panose="020B0604020202020204" pitchFamily="34" charset="0"/>
              <a:buChar char="•"/>
            </a:pPr>
            <a:r>
              <a:rPr lang="en-GB" b="0" i="0" dirty="0">
                <a:solidFill>
                  <a:srgbClr val="2E364E"/>
                </a:solidFill>
                <a:effectLst/>
                <a:latin typeface="helveticaregular"/>
              </a:rPr>
              <a:t>Verify a website’s phone number before placing any calls to the phone number provided in an email;</a:t>
            </a:r>
          </a:p>
          <a:p>
            <a:pPr algn="l">
              <a:buFont typeface="Arial" panose="020B0604020202020204" pitchFamily="34" charset="0"/>
              <a:buChar char="•"/>
            </a:pPr>
            <a:r>
              <a:rPr lang="en-GB" b="0" i="0" dirty="0">
                <a:solidFill>
                  <a:srgbClr val="2E364E"/>
                </a:solidFill>
                <a:effectLst/>
                <a:latin typeface="helveticaregular"/>
              </a:rPr>
              <a:t>Use </a:t>
            </a:r>
            <a:r>
              <a:rPr lang="en-GB" b="0" i="0" u="none" strike="noStrike" dirty="0">
                <a:solidFill>
                  <a:srgbClr val="0070E0"/>
                </a:solidFill>
                <a:effectLst/>
                <a:latin typeface="helveticaregular"/>
                <a:hlinkClick r:id="rId45"/>
              </a:rPr>
              <a:t>strong passwords</a:t>
            </a:r>
            <a:r>
              <a:rPr lang="en-GB" b="0" i="0" dirty="0">
                <a:solidFill>
                  <a:srgbClr val="2E364E"/>
                </a:solidFill>
                <a:effectLst/>
                <a:latin typeface="helveticaregular"/>
              </a:rPr>
              <a:t> and </a:t>
            </a:r>
            <a:r>
              <a:rPr lang="en-GB" b="0" i="0" u="none" strike="noStrike" dirty="0">
                <a:solidFill>
                  <a:srgbClr val="0070E0"/>
                </a:solidFill>
                <a:effectLst/>
                <a:latin typeface="helveticaregular"/>
                <a:hlinkClick r:id="rId46"/>
              </a:rPr>
              <a:t>two-factor authentication</a:t>
            </a:r>
            <a:r>
              <a:rPr lang="en-GB" b="0" i="0" dirty="0">
                <a:solidFill>
                  <a:srgbClr val="2E364E"/>
                </a:solidFill>
                <a:effectLst/>
                <a:latin typeface="helveticaregular"/>
              </a:rPr>
              <a:t> (2FA) for all online accounts;</a:t>
            </a:r>
          </a:p>
          <a:p>
            <a:pPr algn="l">
              <a:buFont typeface="Arial" panose="020B0604020202020204" pitchFamily="34" charset="0"/>
              <a:buChar char="•"/>
            </a:pPr>
            <a:r>
              <a:rPr lang="en-GB" b="0" i="0" dirty="0">
                <a:solidFill>
                  <a:srgbClr val="2E364E"/>
                </a:solidFill>
                <a:effectLst/>
                <a:latin typeface="helveticaregular"/>
              </a:rPr>
              <a:t>Report suspected scams to the company the phisher is impersonating, as well as government authorities such as the </a:t>
            </a:r>
            <a:r>
              <a:rPr lang="en-GB" b="0" i="0" u="none" strike="noStrike" dirty="0">
                <a:solidFill>
                  <a:srgbClr val="0070E0"/>
                </a:solidFill>
                <a:effectLst/>
                <a:latin typeface="helveticaregular"/>
                <a:hlinkClick r:id="rId47"/>
              </a:rPr>
              <a:t>Federal Trade Commission</a:t>
            </a:r>
            <a:r>
              <a:rPr lang="en-GB" b="0" i="0" dirty="0">
                <a:solidFill>
                  <a:srgbClr val="2E364E"/>
                </a:solidFill>
                <a:effectLst/>
                <a:latin typeface="helveticaregular"/>
              </a:rPr>
              <a:t> (FTC).</a:t>
            </a:r>
          </a:p>
          <a:p>
            <a:br>
              <a:rPr lang="en-GB" dirty="0"/>
            </a:b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D10C4C-EAC2-4D66-B9F8-E052F2E25BCC}" type="slidenum">
              <a:rPr kumimoji="0" lang="en-US" altLang="et-EE"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t-EE"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10461164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D10C4C-EAC2-4D66-B9F8-E052F2E25BCC}" type="slidenum">
              <a:rPr kumimoji="0" lang="en-US" altLang="et-EE"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t-EE"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15050640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mandatory roles are</a:t>
            </a:r>
          </a:p>
          <a:p>
            <a:r>
              <a:rPr lang="en-GB" dirty="0"/>
              <a:t>:● Duty </a:t>
            </a:r>
            <a:r>
              <a:rPr lang="en-GB" dirty="0" err="1"/>
              <a:t>officerA</a:t>
            </a:r>
            <a:r>
              <a:rPr lang="en-GB" dirty="0"/>
              <a:t> duty officer has to take care of all in-coming requests as well as carry out periodic or ad hoc activities dedicated </a:t>
            </a:r>
            <a:r>
              <a:rPr lang="en-GB" dirty="0" err="1"/>
              <a:t>tothis</a:t>
            </a:r>
            <a:r>
              <a:rPr lang="en-GB" dirty="0"/>
              <a:t> role.</a:t>
            </a:r>
          </a:p>
          <a:p>
            <a:r>
              <a:rPr lang="en-GB" dirty="0"/>
              <a:t>● Triage </a:t>
            </a:r>
            <a:r>
              <a:rPr lang="en-GB" dirty="0" err="1"/>
              <a:t>officerThe</a:t>
            </a:r>
            <a:r>
              <a:rPr lang="en-GB" dirty="0"/>
              <a:t> triage officer has to deal with all incidents that are reported to or by the team. He needs to decide whether it is an incident that is to be handled by the team, when to handle it and who is going to be the incident handler according </a:t>
            </a:r>
            <a:r>
              <a:rPr lang="en-GB" dirty="0" err="1"/>
              <a:t>tothe</a:t>
            </a:r>
            <a:r>
              <a:rPr lang="en-GB" dirty="0"/>
              <a:t> triage process18.He needs to be up to date with all the latest trends, attack vectors and methods used by miscreants. In many cases </a:t>
            </a:r>
            <a:r>
              <a:rPr lang="en-GB" dirty="0" err="1"/>
              <a:t>theduty</a:t>
            </a:r>
            <a:r>
              <a:rPr lang="en-GB" dirty="0"/>
              <a:t> officers are also the triage officers.</a:t>
            </a:r>
          </a:p>
          <a:p>
            <a:r>
              <a:rPr lang="en-GB" dirty="0"/>
              <a:t>● Incident </a:t>
            </a:r>
            <a:r>
              <a:rPr lang="en-GB" dirty="0" err="1"/>
              <a:t>handlerThe</a:t>
            </a:r>
            <a:r>
              <a:rPr lang="en-GB" dirty="0"/>
              <a:t> incident handler is a crucial role in the incident handling team. He deals with the incidents – analysing data, creating workarounds, resolving the incident and communicating clearly about the progress he has made to his incident </a:t>
            </a:r>
            <a:r>
              <a:rPr lang="en-GB" dirty="0" err="1"/>
              <a:t>managerand</a:t>
            </a:r>
            <a:r>
              <a:rPr lang="en-GB" dirty="0"/>
              <a:t> to and with the appropriate constituent(s).</a:t>
            </a:r>
          </a:p>
          <a:p>
            <a:r>
              <a:rPr lang="en-GB" dirty="0"/>
              <a:t>● Incident </a:t>
            </a:r>
            <a:r>
              <a:rPr lang="en-GB" dirty="0" err="1"/>
              <a:t>managerThe</a:t>
            </a:r>
            <a:r>
              <a:rPr lang="en-GB" dirty="0"/>
              <a:t> incident manager is responsible for the coordination of all </a:t>
            </a:r>
            <a:r>
              <a:rPr lang="en-GB" dirty="0" err="1"/>
              <a:t>ncident</a:t>
            </a:r>
            <a:r>
              <a:rPr lang="en-GB" dirty="0"/>
              <a:t> handling activities. He represents the incident handling team outside his team.</a:t>
            </a:r>
          </a:p>
          <a:p>
            <a:endParaRPr lang="en-GB" dirty="0"/>
          </a:p>
          <a:p>
            <a:r>
              <a:rPr lang="en-GB" dirty="0"/>
              <a:t>Public relations </a:t>
            </a:r>
            <a:r>
              <a:rPr lang="en-GB" dirty="0" err="1"/>
              <a:t>officerThe</a:t>
            </a:r>
            <a:r>
              <a:rPr lang="en-GB" dirty="0"/>
              <a:t> main task for the public relations (PR) officer is to represent the team in front of the press and give advice to </a:t>
            </a:r>
            <a:r>
              <a:rPr lang="en-GB" dirty="0" err="1"/>
              <a:t>teammembers</a:t>
            </a:r>
            <a:r>
              <a:rPr lang="en-GB" dirty="0"/>
              <a:t> in any situation that could have PR consequences. The PR officer is especially important if you are </a:t>
            </a:r>
            <a:r>
              <a:rPr lang="en-GB" dirty="0" err="1"/>
              <a:t>agovernmental</a:t>
            </a:r>
            <a:r>
              <a:rPr lang="en-GB" dirty="0"/>
              <a:t> or national CERT or a CERT representing a company with a high media profile. If you do not or cannot </a:t>
            </a:r>
            <a:r>
              <a:rPr lang="en-GB" dirty="0" err="1"/>
              <a:t>havea</a:t>
            </a:r>
            <a:r>
              <a:rPr lang="en-GB" dirty="0"/>
              <a:t> PR officer within your team, use company resources and assign this role to the incident or team manager. Always </a:t>
            </a:r>
            <a:r>
              <a:rPr lang="en-GB" dirty="0" err="1"/>
              <a:t>keepyour</a:t>
            </a:r>
            <a:r>
              <a:rPr lang="en-GB" dirty="0"/>
              <a:t> PR officer well informed, but be cautious and clearly communicate which part of the information shared is </a:t>
            </a:r>
            <a:r>
              <a:rPr lang="en-GB" dirty="0" err="1"/>
              <a:t>forinternal</a:t>
            </a:r>
            <a:r>
              <a:rPr lang="en-GB" dirty="0"/>
              <a:t> use only, so that it does not get disclosed </a:t>
            </a:r>
            <a:r>
              <a:rPr lang="en-GB" dirty="0" err="1"/>
              <a:t>accidentally.One</a:t>
            </a:r>
            <a:r>
              <a:rPr lang="en-GB" dirty="0"/>
              <a:t> of the most important tasks for a PR officer is to develop a crisis communication strategy. You have to be </a:t>
            </a:r>
            <a:r>
              <a:rPr lang="en-GB" dirty="0" err="1"/>
              <a:t>preparedfor</a:t>
            </a:r>
            <a:r>
              <a:rPr lang="en-GB" dirty="0"/>
              <a:t> the worst in case an incident leads to difficult questions about your response or the impact on your constituents. APR officer should also provide media training for your team members.</a:t>
            </a:r>
          </a:p>
          <a:p>
            <a:endParaRPr lang="en-GB" dirty="0"/>
          </a:p>
          <a:p>
            <a:r>
              <a:rPr lang="en-GB" dirty="0"/>
              <a:t>Legal </a:t>
            </a:r>
            <a:r>
              <a:rPr lang="en-GB" dirty="0" err="1"/>
              <a:t>officerThe</a:t>
            </a:r>
            <a:r>
              <a:rPr lang="en-GB" dirty="0"/>
              <a:t> legal officer ideally takes care of special situations arising from incidents and the team’s internal processes in </a:t>
            </a:r>
            <a:r>
              <a:rPr lang="en-GB" dirty="0" err="1"/>
              <a:t>termsof</a:t>
            </a:r>
            <a:r>
              <a:rPr lang="en-GB" dirty="0"/>
              <a:t> their compliance with the law. Your legal officer can be of great help to you, as he or she knows the law, your </a:t>
            </a:r>
            <a:r>
              <a:rPr lang="en-GB" dirty="0" err="1"/>
              <a:t>liabilityand</a:t>
            </a:r>
            <a:r>
              <a:rPr lang="en-GB" dirty="0"/>
              <a:t> your contracts. Of course it helps when the legal officer has an understanding of the specific legal aspects of </a:t>
            </a:r>
            <a:r>
              <a:rPr lang="en-GB" dirty="0" err="1"/>
              <a:t>ITmatters.A</a:t>
            </a:r>
            <a:r>
              <a:rPr lang="en-GB" dirty="0"/>
              <a:t> legal officer generally operates in two situations:● when your team needs advice on specific legal issues regarding incident management, which can for instance </a:t>
            </a:r>
            <a:r>
              <a:rPr lang="en-GB" dirty="0" err="1"/>
              <a:t>influencethe</a:t>
            </a:r>
            <a:r>
              <a:rPr lang="en-GB" dirty="0"/>
              <a:t> way that operations are done or presented, evidence is collected, data is verified and retained, and so on;● when a constituent or other stakeholder asks your CERT for legal </a:t>
            </a:r>
            <a:r>
              <a:rPr lang="en-GB" dirty="0" err="1"/>
              <a:t>advice.The</a:t>
            </a:r>
            <a:r>
              <a:rPr lang="en-GB" dirty="0"/>
              <a:t> first case is standard and is essential in your work. If you do not have a designated legal officer you should </a:t>
            </a:r>
            <a:r>
              <a:rPr lang="en-GB" dirty="0" err="1"/>
              <a:t>useexternal</a:t>
            </a:r>
            <a:r>
              <a:rPr lang="en-GB" dirty="0"/>
              <a:t> resources to learn the basic rules for your daily </a:t>
            </a:r>
            <a:r>
              <a:rPr lang="en-GB" dirty="0" err="1"/>
              <a:t>operations.It</a:t>
            </a:r>
            <a:r>
              <a:rPr lang="en-GB" dirty="0"/>
              <a:t> is good practice to train one or a few team members in the most important legal aspects related to </a:t>
            </a:r>
            <a:r>
              <a:rPr lang="en-GB" dirty="0" err="1"/>
              <a:t>youractivities</a:t>
            </a:r>
            <a:r>
              <a:rPr lang="en-GB" dirty="0"/>
              <a:t>. In any group you can usually find one person who is interested in law.</a:t>
            </a:r>
          </a:p>
          <a:p>
            <a:endParaRPr lang="en-GB" dirty="0"/>
          </a:p>
          <a:p>
            <a:r>
              <a:rPr lang="en-GB" dirty="0"/>
              <a:t>Team </a:t>
            </a:r>
            <a:r>
              <a:rPr lang="en-GB" dirty="0" err="1"/>
              <a:t>managerIf</a:t>
            </a:r>
            <a:r>
              <a:rPr lang="en-GB" dirty="0"/>
              <a:t> your CERT team is bigger than just the incident handling team, there is a need for a CERT or team manager. </a:t>
            </a:r>
            <a:r>
              <a:rPr lang="en-GB" dirty="0" err="1"/>
              <a:t>Forexample</a:t>
            </a:r>
            <a:r>
              <a:rPr lang="en-GB" dirty="0"/>
              <a:t>, in a CERT where you have an incident handling team, R&amp;D team, forensic analysis team, malware analysis </a:t>
            </a:r>
            <a:r>
              <a:rPr lang="en-GB" dirty="0" err="1"/>
              <a:t>team,and</a:t>
            </a:r>
            <a:r>
              <a:rPr lang="en-GB" dirty="0"/>
              <a:t> an awareness team, having a team manager is really necessary. The tasks of a team manager are to coordinate </a:t>
            </a:r>
            <a:r>
              <a:rPr lang="en-GB" dirty="0" err="1"/>
              <a:t>teamactivities</a:t>
            </a:r>
            <a:r>
              <a:rPr lang="en-GB" dirty="0"/>
              <a:t>, balance workload, and provide a strategy – in short, manage the team. When dealing with many incidents </a:t>
            </a:r>
            <a:r>
              <a:rPr lang="en-GB" dirty="0" err="1"/>
              <a:t>ormajor</a:t>
            </a:r>
            <a:r>
              <a:rPr lang="en-GB" dirty="0"/>
              <a:t> incidents, the team manager is also a point of escalation for the incident </a:t>
            </a:r>
            <a:r>
              <a:rPr lang="en-GB" dirty="0" err="1"/>
              <a:t>manager.In</a:t>
            </a:r>
            <a:r>
              <a:rPr lang="en-GB" dirty="0"/>
              <a:t> the situation where the CERT is just a small organisation, it may not be possible for you to have a dedicated </a:t>
            </a:r>
            <a:r>
              <a:rPr lang="en-GB" dirty="0" err="1"/>
              <a:t>teammanager</a:t>
            </a:r>
            <a:r>
              <a:rPr lang="en-GB" dirty="0"/>
              <a:t> position. In such cases, probably the best solution is to nominate the incident manager to act as the </a:t>
            </a:r>
            <a:r>
              <a:rPr lang="en-GB" dirty="0" err="1"/>
              <a:t>teammanager</a:t>
            </a:r>
            <a:r>
              <a:rPr lang="en-GB" dirty="0"/>
              <a:t>. The incident handling service is the core CERT service and this person is the one who is most aware of the </a:t>
            </a:r>
            <a:r>
              <a:rPr lang="en-GB" dirty="0" err="1"/>
              <a:t>issuesthat</a:t>
            </a:r>
            <a:r>
              <a:rPr lang="en-GB" dirty="0"/>
              <a:t> need to be resolved and prioritised so work can be coordinated. Be aware, though, that managing incidents can </a:t>
            </a:r>
            <a:r>
              <a:rPr lang="en-GB" dirty="0" err="1"/>
              <a:t>bea</a:t>
            </a:r>
            <a:r>
              <a:rPr lang="en-GB" dirty="0"/>
              <a:t> challenging task. Time may not be available to also manage other parts of the organisation.</a:t>
            </a:r>
          </a:p>
          <a:p>
            <a:endParaRPr lang="en-GB" dirty="0"/>
          </a:p>
          <a:p>
            <a:r>
              <a:rPr lang="en-GB" dirty="0"/>
              <a:t>Hotline </a:t>
            </a:r>
            <a:r>
              <a:rPr lang="en-GB" dirty="0" err="1"/>
              <a:t>operatorIf</a:t>
            </a:r>
            <a:r>
              <a:rPr lang="en-GB" dirty="0"/>
              <a:t> you have many requests, inquiries or general calls other than incident reports, you could appoint someone as a </a:t>
            </a:r>
            <a:r>
              <a:rPr lang="en-GB" dirty="0" err="1"/>
              <a:t>hotlineoperator</a:t>
            </a:r>
            <a:r>
              <a:rPr lang="en-GB" dirty="0"/>
              <a:t>. The main task of the hotline operator is to promptly react to all standard requests and forward these </a:t>
            </a:r>
            <a:r>
              <a:rPr lang="en-GB" dirty="0" err="1"/>
              <a:t>requeststo</a:t>
            </a:r>
            <a:r>
              <a:rPr lang="en-GB" dirty="0"/>
              <a:t> other team members as needed. Normally the duty officer would handle this </a:t>
            </a:r>
            <a:r>
              <a:rPr lang="en-GB" dirty="0" err="1"/>
              <a:t>role.The</a:t>
            </a:r>
            <a:r>
              <a:rPr lang="en-GB" dirty="0"/>
              <a:t> tasks related to this role include call handling, providing basic responses and answers to enquiries, and </a:t>
            </a:r>
            <a:r>
              <a:rPr lang="en-GB" dirty="0" err="1"/>
              <a:t>forwardingrequests</a:t>
            </a:r>
            <a:r>
              <a:rPr lang="en-GB" dirty="0"/>
              <a:t> to the appropriate persons.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3313C-A1A9-4AF1-9751-4F23D53FA02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821924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a:spcBef>
                <a:spcPts val="600"/>
              </a:spcBef>
              <a:spcAft>
                <a:spcPts val="600"/>
              </a:spcAft>
            </a:pPr>
            <a:r>
              <a:rPr lang="en-GB" sz="1800" b="0" i="0" u="none" strike="noStrike" dirty="0">
                <a:solidFill>
                  <a:srgbClr val="000000"/>
                </a:solidFill>
                <a:effectLst/>
                <a:latin typeface="Times New Roman" panose="02020603050405020304" pitchFamily="18" charset="0"/>
              </a:rPr>
              <a:t>The ECSF is a result of a joint work of the European Union Agency for Cybersecurity (ENISA) </a:t>
            </a:r>
            <a:r>
              <a:rPr lang="en-GB" sz="1800" b="0" i="0" u="none" strike="noStrike" dirty="0">
                <a:solidFill>
                  <a:srgbClr val="000000"/>
                </a:solidFill>
                <a:effectLst/>
                <a:latin typeface="Times New Roman" panose="02020603050405020304" pitchFamily="18" charset="0"/>
                <a:hlinkClick r:id="rId3"/>
              </a:rPr>
              <a:t>[28]</a:t>
            </a:r>
            <a:r>
              <a:rPr lang="en-GB" sz="1800" b="0" i="0" u="none" strike="noStrike" dirty="0">
                <a:solidFill>
                  <a:srgbClr val="000000"/>
                </a:solidFill>
                <a:effectLst/>
                <a:latin typeface="Times New Roman" panose="02020603050405020304" pitchFamily="18" charset="0"/>
              </a:rPr>
              <a:t> with members of the </a:t>
            </a:r>
            <a:r>
              <a:rPr lang="en-GB" sz="1800" b="0" i="0" u="none" strike="noStrike" dirty="0" err="1">
                <a:solidFill>
                  <a:srgbClr val="000000"/>
                </a:solidFill>
                <a:effectLst/>
                <a:latin typeface="Times New Roman" panose="02020603050405020304" pitchFamily="18" charset="0"/>
              </a:rPr>
              <a:t>AdHoc</a:t>
            </a:r>
            <a:r>
              <a:rPr lang="en-GB" sz="1800" b="0" i="0" u="none" strike="noStrike" dirty="0">
                <a:solidFill>
                  <a:srgbClr val="000000"/>
                </a:solidFill>
                <a:effectLst/>
                <a:latin typeface="Times New Roman" panose="02020603050405020304" pitchFamily="18" charset="0"/>
              </a:rPr>
              <a:t> Working Group </a:t>
            </a:r>
            <a:r>
              <a:rPr lang="en-GB" sz="1800" b="0" i="0" u="none" strike="noStrike" dirty="0">
                <a:solidFill>
                  <a:srgbClr val="000000"/>
                </a:solidFill>
                <a:effectLst/>
                <a:latin typeface="Times New Roman" panose="02020603050405020304" pitchFamily="18" charset="0"/>
                <a:hlinkClick r:id="rId4"/>
              </a:rPr>
              <a:t>[5]</a:t>
            </a:r>
            <a:r>
              <a:rPr lang="en-GB" sz="1800" b="0" i="0" u="none" strike="noStrike" dirty="0">
                <a:solidFill>
                  <a:srgbClr val="000000"/>
                </a:solidFill>
                <a:effectLst/>
                <a:latin typeface="Times New Roman" panose="02020603050405020304" pitchFamily="18" charset="0"/>
              </a:rPr>
              <a:t> to create a common framework that helps identify and assign tasks, competences, skills and knowledge to cybersecurity-specific roles. Both the framework </a:t>
            </a:r>
            <a:r>
              <a:rPr lang="en-GB" sz="1800" b="0" i="0" u="none" strike="noStrike" dirty="0">
                <a:solidFill>
                  <a:srgbClr val="000000"/>
                </a:solidFill>
                <a:effectLst/>
                <a:latin typeface="Times New Roman" panose="02020603050405020304" pitchFamily="18" charset="0"/>
                <a:hlinkClick r:id="rId5"/>
              </a:rPr>
              <a:t>[29]</a:t>
            </a:r>
            <a:r>
              <a:rPr lang="en-GB" sz="1800" b="0" i="0" u="none" strike="noStrike" dirty="0">
                <a:solidFill>
                  <a:srgbClr val="000000"/>
                </a:solidFill>
                <a:effectLst/>
                <a:latin typeface="Times New Roman" panose="02020603050405020304" pitchFamily="18" charset="0"/>
              </a:rPr>
              <a:t> and its "User Manual" </a:t>
            </a:r>
            <a:r>
              <a:rPr lang="en-GB" sz="1800" b="0" i="0" u="none" strike="noStrike" dirty="0">
                <a:solidFill>
                  <a:srgbClr val="000000"/>
                </a:solidFill>
                <a:effectLst/>
                <a:latin typeface="Times New Roman" panose="02020603050405020304" pitchFamily="18" charset="0"/>
                <a:hlinkClick r:id="rId6"/>
              </a:rPr>
              <a:t>[30]</a:t>
            </a:r>
            <a:r>
              <a:rPr lang="en-GB" sz="1800" b="0" i="0" u="none" strike="noStrike" dirty="0">
                <a:solidFill>
                  <a:srgbClr val="000000"/>
                </a:solidFill>
                <a:effectLst/>
                <a:latin typeface="Times New Roman" panose="02020603050405020304" pitchFamily="18" charset="0"/>
              </a:rPr>
              <a:t> detail the particular features of the approach, with the aim of creating a common understanding among all parties involved in the cybersecurity field, in addition to addressing the current gap between academia and the workforce in the labour market.</a:t>
            </a:r>
            <a:endParaRPr lang="en-GB" b="0" dirty="0">
              <a:effectLst/>
            </a:endParaRPr>
          </a:p>
          <a:p>
            <a:pPr algn="just" rtl="0">
              <a:spcBef>
                <a:spcPts val="600"/>
              </a:spcBef>
              <a:spcAft>
                <a:spcPts val="600"/>
              </a:spcAft>
            </a:pPr>
            <a:r>
              <a:rPr lang="en-GB" sz="1800" b="0" i="0" u="none" strike="noStrike" dirty="0">
                <a:solidFill>
                  <a:srgbClr val="000000"/>
                </a:solidFill>
                <a:effectLst/>
                <a:latin typeface="Times New Roman" panose="02020603050405020304" pitchFamily="18" charset="0"/>
              </a:rPr>
              <a:t>Specifically, the ECSF groups all cybersecurity-related roles into twelve profiles: </a:t>
            </a:r>
            <a:endParaRPr lang="en-GB" b="0" dirty="0">
              <a:effectLst/>
            </a:endParaRPr>
          </a:p>
          <a:p>
            <a:br>
              <a:rPr lang="en-GB" dirty="0"/>
            </a:b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35FDF8-7CF9-44AD-BF22-F1C0EE24B82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00874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 average, it takes 277 days to identify and contain a singular cyber security incident(IBM Security, 2022); therefore, prompt reporting can minimise the extent of </a:t>
            </a:r>
            <a:r>
              <a:rPr lang="en-GB" dirty="0" err="1"/>
              <a:t>damage.Reporting</a:t>
            </a:r>
            <a:r>
              <a:rPr lang="en-GB" dirty="0"/>
              <a:t> also allows an organisation to learn about the cause of incidents to prevent </a:t>
            </a:r>
            <a:r>
              <a:rPr lang="en-GB" dirty="0" err="1"/>
              <a:t>themfrom</a:t>
            </a:r>
            <a:r>
              <a:rPr lang="en-GB" dirty="0"/>
              <a:t> reoccurring (</a:t>
            </a:r>
            <a:r>
              <a:rPr lang="en-GB" dirty="0" err="1"/>
              <a:t>Grispos</a:t>
            </a:r>
            <a:r>
              <a:rPr lang="en-GB" dirty="0"/>
              <a:t> et al., 2014; Mitropoulos et al., 2006). Reporting cyber </a:t>
            </a:r>
            <a:r>
              <a:rPr lang="en-GB" dirty="0" err="1"/>
              <a:t>securityincidents</a:t>
            </a:r>
            <a:r>
              <a:rPr lang="en-GB" dirty="0"/>
              <a:t> can mitigate risk by launching cyber security initiatives or re-educating staff </a:t>
            </a:r>
            <a:r>
              <a:rPr lang="en-GB" dirty="0" err="1"/>
              <a:t>tosafeguard</a:t>
            </a:r>
            <a:r>
              <a:rPr lang="en-GB" dirty="0"/>
              <a:t> organisations from past, present and future cyber-attacks (Lee et al., 2016).</a:t>
            </a:r>
          </a:p>
          <a:p>
            <a:endParaRPr lang="en-GB" dirty="0"/>
          </a:p>
          <a:p>
            <a:r>
              <a:rPr lang="en-GB" dirty="0"/>
              <a:t>data from the Crime Survey for England and </a:t>
            </a:r>
            <a:r>
              <a:rPr lang="en-GB" dirty="0" err="1"/>
              <a:t>Walesshowed</a:t>
            </a:r>
            <a:r>
              <a:rPr lang="en-GB" dirty="0"/>
              <a:t> that only 2% of computer crimes were reported in 2019 (Correia, 2022), while </a:t>
            </a:r>
            <a:r>
              <a:rPr lang="en-GB" dirty="0" err="1"/>
              <a:t>otherresearch</a:t>
            </a:r>
            <a:r>
              <a:rPr lang="en-GB" dirty="0"/>
              <a:t> revealed that 62% of cyber security professionals believe cyber-crime is underreported (ISACA, 2023). Therefore, it is important to understand which factors </a:t>
            </a:r>
            <a:r>
              <a:rPr lang="en-GB" dirty="0" err="1"/>
              <a:t>influenceemployees</a:t>
            </a:r>
            <a:r>
              <a:rPr lang="en-GB" dirty="0"/>
              <a:t> in reporting cyber security incidents.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3313C-A1A9-4AF1-9751-4F23D53FA02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80056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7E533E-B539-4BD1-AB8D-1B6734529A26}"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916568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a:p>
            <a:r>
              <a:rPr lang="en-US" b="1" dirty="0"/>
              <a:t>Situational awareness</a:t>
            </a:r>
            <a:r>
              <a:rPr lang="en-US" dirty="0"/>
              <a:t> or </a:t>
            </a:r>
            <a:r>
              <a:rPr lang="en-US" b="1" dirty="0"/>
              <a:t>situation awareness</a:t>
            </a:r>
            <a:r>
              <a:rPr lang="en-US" dirty="0"/>
              <a:t> (</a:t>
            </a:r>
            <a:r>
              <a:rPr lang="en-US" b="1" dirty="0"/>
              <a:t>SA</a:t>
            </a:r>
            <a:r>
              <a:rPr lang="en-US" dirty="0"/>
              <a:t>) is the perception of environmental elements and events with respect to time or space, the comprehension of their meaning, and the projection of their future status.</a:t>
            </a:r>
            <a:r>
              <a:rPr lang="en-US" baseline="30000" dirty="0">
                <a:hlinkClick r:id="rId3"/>
              </a:rPr>
              <a:t>[1]</a:t>
            </a:r>
            <a:r>
              <a:rPr lang="en-US" dirty="0"/>
              <a:t> </a:t>
            </a:r>
          </a:p>
          <a:p>
            <a:r>
              <a:rPr lang="en-US" dirty="0"/>
              <a:t>It’s been recognized as a critical foundation for successful decision-making across a broad range of situations, in </a:t>
            </a:r>
            <a:r>
              <a:rPr lang="en-US" dirty="0" err="1"/>
              <a:t>everday</a:t>
            </a:r>
            <a:r>
              <a:rPr lang="en-US" dirty="0"/>
              <a:t> emergency situations, such as law enforcement, aviation, air traffic control, health care, military command and control operations, </a:t>
            </a:r>
            <a:r>
              <a:rPr lang="en-US" dirty="0" err="1"/>
              <a:t>etc</a:t>
            </a:r>
            <a:endParaRPr lang="en-US" dirty="0"/>
          </a:p>
          <a:p>
            <a:r>
              <a:rPr lang="en-US" dirty="0"/>
              <a:t>Lacking or inadequate situation awareness has been identified as one of the primary factors in accidents attributed to </a:t>
            </a:r>
            <a:r>
              <a:rPr lang="en-US" dirty="0">
                <a:hlinkClick r:id="rId4" tooltip="Human error"/>
              </a:rPr>
              <a:t>human error</a:t>
            </a:r>
            <a:r>
              <a:rPr lang="en-US" dirty="0"/>
              <a:t>.</a:t>
            </a:r>
          </a:p>
          <a:p>
            <a:endParaRPr lang="en-US" dirty="0"/>
          </a:p>
          <a:p>
            <a:r>
              <a:rPr lang="en-US" dirty="0"/>
              <a:t>SA is broken down into three segments: perception of the elements in the environment, comprehension of the situation, and projection of future status.</a:t>
            </a:r>
            <a:r>
              <a:rPr lang="en-US" baseline="30000" dirty="0">
                <a:hlinkClick r:id="rId5"/>
              </a:rPr>
              <a:t>[7]</a:t>
            </a:r>
            <a:r>
              <a:rPr lang="en-US" dirty="0"/>
              <a:t> </a:t>
            </a:r>
          </a:p>
          <a:p>
            <a:endParaRPr lang="en-US" dirty="0"/>
          </a:p>
          <a:p>
            <a:r>
              <a:rPr lang="en-US" dirty="0"/>
              <a:t>Three facets of SA have also been identified: SA states, SA systems, and SA processes (last two next week)</a:t>
            </a:r>
          </a:p>
          <a:p>
            <a:endParaRPr lang="en-US" dirty="0"/>
          </a:p>
          <a:p>
            <a:r>
              <a:rPr lang="en-US" dirty="0"/>
              <a:t>SA states refers to the actual awareness of the situation. </a:t>
            </a:r>
          </a:p>
          <a:p>
            <a:r>
              <a:rPr lang="en-US" b="1" dirty="0"/>
              <a:t>Objects L1)</a:t>
            </a:r>
            <a:r>
              <a:rPr lang="en-US" dirty="0"/>
              <a:t>: Awareness of various objects in the world, and their current status. Objects and their status may be indicative of particular situations (that they are about to occur, that they are ongoing, etc.). Then they are often referred to as cues. </a:t>
            </a:r>
          </a:p>
          <a:p>
            <a:r>
              <a:rPr lang="en-US" b="1" dirty="0"/>
              <a:t>Frames (L1)</a:t>
            </a:r>
            <a:r>
              <a:rPr lang="en-US" dirty="0"/>
              <a:t>: Awareness of what kind of situation is on-going, e.g. a runway incursion where an aircraft is about to collide with some object on the runway. </a:t>
            </a:r>
          </a:p>
          <a:p>
            <a:r>
              <a:rPr lang="en-US" b="1" dirty="0"/>
              <a:t>Implications L2)</a:t>
            </a:r>
            <a:r>
              <a:rPr lang="en-US" dirty="0"/>
              <a:t>: Awareness of objects within frames, of what their current status means in a particular situation. E.g. the implications of the current speed of the aircraft or network status for CS – gets connected to projection (l3) </a:t>
            </a:r>
          </a:p>
          <a:p>
            <a:r>
              <a:rPr lang="en-US" b="1" dirty="0"/>
              <a:t>Event horizon L3</a:t>
            </a:r>
            <a:r>
              <a:rPr lang="en-US" dirty="0"/>
              <a:t>: An awareness of plans and events in time and space. It includes an awareness of what has happened (useful for diagnosis, to achieve SA, to frame situations). It also includes prognosis, an awareness of what might happen next. That includes on the one hand an awareness both of what might occur based on diagnosis and the current situation, and on the other hand on an awareness of current plans and intentions. </a:t>
            </a:r>
          </a:p>
          <a:p>
            <a:endParaRPr lang="en-US" dirty="0"/>
          </a:p>
          <a:p>
            <a:r>
              <a:rPr lang="en-US" dirty="0"/>
              <a:t>SA systems refers to the distribution of SA in teams and between objects in the environment, and to the exchange of SA between system parts. SA processes refers to the updating of SA states, and what guides the moment-to-moment change of SA. These two aspects will be taken up next week lecture</a:t>
            </a:r>
          </a:p>
          <a:p>
            <a:endParaRPr lang="nb-NO" dirty="0"/>
          </a:p>
          <a:p>
            <a:endParaRPr lang="nb-NO" dirty="0"/>
          </a:p>
          <a:p>
            <a:r>
              <a:rPr lang="nb-NO" dirty="0" err="1"/>
              <a:t>Metacognition</a:t>
            </a:r>
            <a:endParaRPr lang="nb-NO" dirty="0"/>
          </a:p>
          <a:p>
            <a:r>
              <a:rPr lang="en-US" b="1" dirty="0"/>
              <a:t>Metacognition</a:t>
            </a:r>
            <a:r>
              <a:rPr lang="en-US" dirty="0"/>
              <a:t> is an awareness of one's own thought processes and an understanding of the patterns behind them</a:t>
            </a:r>
          </a:p>
          <a:p>
            <a:r>
              <a:rPr lang="en-US" dirty="0"/>
              <a:t>two components of metacognition: (1) knowledge about cognition and (2) regulation of </a:t>
            </a:r>
            <a:r>
              <a:rPr lang="en-US" dirty="0" err="1"/>
              <a:t>cognitionsit</a:t>
            </a:r>
            <a:endParaRPr lang="en-US" dirty="0"/>
          </a:p>
          <a:p>
            <a:endParaRPr lang="en-US" dirty="0"/>
          </a:p>
          <a:p>
            <a:r>
              <a:rPr lang="en-US" dirty="0"/>
              <a:t>Control Situation awareness</a:t>
            </a:r>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7E533E-B539-4BD1-AB8D-1B6734529A26}"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501405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D10C4C-EAC2-4D66-B9F8-E052F2E25BCC}" type="slidenum">
              <a:rPr kumimoji="0" lang="en-US" altLang="et-EE"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et-EE"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30833573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7E533E-B539-4BD1-AB8D-1B6734529A26}"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48699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2</a:t>
            </a:fld>
            <a:endParaRPr lang="en-US" noProof="0" dirty="0"/>
          </a:p>
        </p:txBody>
      </p:sp>
    </p:spTree>
    <p:extLst>
      <p:ext uri="{BB962C8B-B14F-4D97-AF65-F5344CB8AC3E}">
        <p14:creationId xmlns:p14="http://schemas.microsoft.com/office/powerpoint/2010/main" val="20600559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8"/>
        <p:cNvGrpSpPr/>
        <p:nvPr/>
      </p:nvGrpSpPr>
      <p:grpSpPr>
        <a:xfrm>
          <a:off x="0" y="0"/>
          <a:ext cx="0" cy="0"/>
          <a:chOff x="0" y="0"/>
          <a:chExt cx="0" cy="0"/>
        </a:xfrm>
      </p:grpSpPr>
      <p:sp>
        <p:nvSpPr>
          <p:cNvPr id="1399" name="Google Shape;1399;g163b76ca355_2_8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00" name="Google Shape;1400;g163b76ca355_2_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471308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a:br>
              <a:rPr lang="nb-NO" b="0" dirty="0">
                <a:effectLst/>
              </a:rPr>
            </a:br>
            <a:r>
              <a:rPr lang="nb-NO" sz="1200" b="0" i="0" u="none" strike="noStrike" kern="1200" dirty="0">
                <a:solidFill>
                  <a:schemeClr val="tx1"/>
                </a:solidFill>
                <a:effectLst/>
                <a:latin typeface="+mn-lt"/>
                <a:ea typeface="+mn-ea"/>
                <a:cs typeface="+mn-cs"/>
              </a:rPr>
              <a:t>Chen, Y., </a:t>
            </a:r>
            <a:r>
              <a:rPr lang="nb-NO" sz="1200" b="0" i="0" u="none" strike="noStrike" kern="1200" dirty="0" err="1">
                <a:solidFill>
                  <a:schemeClr val="tx1"/>
                </a:solidFill>
                <a:effectLst/>
                <a:latin typeface="+mn-lt"/>
                <a:ea typeface="+mn-ea"/>
                <a:cs typeface="+mn-cs"/>
              </a:rPr>
              <a:t>Ramamurthy</a:t>
            </a:r>
            <a:r>
              <a:rPr lang="nb-NO" sz="1200" b="0" i="0" u="none" strike="noStrike" kern="1200" dirty="0">
                <a:solidFill>
                  <a:schemeClr val="tx1"/>
                </a:solidFill>
                <a:effectLst/>
                <a:latin typeface="+mn-lt"/>
                <a:ea typeface="+mn-ea"/>
                <a:cs typeface="+mn-cs"/>
              </a:rPr>
              <a:t>, K., &amp; </a:t>
            </a:r>
            <a:r>
              <a:rPr lang="nb-NO" sz="1200" b="0" i="0" u="none" strike="noStrike" kern="1200" dirty="0" err="1">
                <a:solidFill>
                  <a:schemeClr val="tx1"/>
                </a:solidFill>
                <a:effectLst/>
                <a:latin typeface="+mn-lt"/>
                <a:ea typeface="+mn-ea"/>
                <a:cs typeface="+mn-cs"/>
              </a:rPr>
              <a:t>Wen</a:t>
            </a:r>
            <a:r>
              <a:rPr lang="nb-NO" sz="1200" b="0" i="0" u="none" strike="noStrike" kern="1200" dirty="0">
                <a:solidFill>
                  <a:schemeClr val="tx1"/>
                </a:solidFill>
                <a:effectLst/>
                <a:latin typeface="+mn-lt"/>
                <a:ea typeface="+mn-ea"/>
                <a:cs typeface="+mn-cs"/>
              </a:rPr>
              <a:t>, K. W. (2012). Organizations' </a:t>
            </a:r>
            <a:r>
              <a:rPr lang="nb-NO" sz="1200" b="0" i="0" u="none" strike="noStrike" kern="1200" dirty="0" err="1">
                <a:solidFill>
                  <a:schemeClr val="tx1"/>
                </a:solidFill>
                <a:effectLst/>
                <a:latin typeface="+mn-lt"/>
                <a:ea typeface="+mn-ea"/>
                <a:cs typeface="+mn-cs"/>
              </a:rPr>
              <a:t>information</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security</a:t>
            </a:r>
            <a:r>
              <a:rPr lang="nb-NO" sz="1200" b="0" i="0" u="none" strike="noStrike" kern="1200" dirty="0">
                <a:solidFill>
                  <a:schemeClr val="tx1"/>
                </a:solidFill>
                <a:effectLst/>
                <a:latin typeface="+mn-lt"/>
                <a:ea typeface="+mn-ea"/>
                <a:cs typeface="+mn-cs"/>
              </a:rPr>
              <a:t> policy </a:t>
            </a:r>
            <a:r>
              <a:rPr lang="nb-NO" sz="1200" b="0" i="0" u="none" strike="noStrike" kern="1200" dirty="0" err="1">
                <a:solidFill>
                  <a:schemeClr val="tx1"/>
                </a:solidFill>
                <a:effectLst/>
                <a:latin typeface="+mn-lt"/>
                <a:ea typeface="+mn-ea"/>
                <a:cs typeface="+mn-cs"/>
              </a:rPr>
              <a:t>compliance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Stick</a:t>
            </a:r>
            <a:r>
              <a:rPr lang="nb-NO" sz="1200" b="0" i="0" u="none" strike="noStrike" kern="1200" dirty="0">
                <a:solidFill>
                  <a:schemeClr val="tx1"/>
                </a:solidFill>
                <a:effectLst/>
                <a:latin typeface="+mn-lt"/>
                <a:ea typeface="+mn-ea"/>
                <a:cs typeface="+mn-cs"/>
              </a:rPr>
              <a:t> or </a:t>
            </a:r>
            <a:r>
              <a:rPr lang="nb-NO" sz="1200" b="0" i="0" u="none" strike="noStrike" kern="1200" dirty="0" err="1">
                <a:solidFill>
                  <a:schemeClr val="tx1"/>
                </a:solidFill>
                <a:effectLst/>
                <a:latin typeface="+mn-lt"/>
                <a:ea typeface="+mn-ea"/>
                <a:cs typeface="+mn-cs"/>
              </a:rPr>
              <a:t>carrot</a:t>
            </a:r>
            <a:r>
              <a:rPr lang="nb-NO" sz="1200" b="0" i="0" u="none" strike="noStrike" kern="1200" dirty="0">
                <a:solidFill>
                  <a:schemeClr val="tx1"/>
                </a:solidFill>
                <a:effectLst/>
                <a:latin typeface="+mn-lt"/>
                <a:ea typeface="+mn-ea"/>
                <a:cs typeface="+mn-cs"/>
              </a:rPr>
              <a:t> approach?. </a:t>
            </a:r>
            <a:r>
              <a:rPr lang="nb-NO" sz="1200" b="0" i="1" u="none" strike="noStrike" kern="1200" dirty="0">
                <a:solidFill>
                  <a:schemeClr val="tx1"/>
                </a:solidFill>
                <a:effectLst/>
                <a:latin typeface="+mn-lt"/>
                <a:ea typeface="+mn-ea"/>
                <a:cs typeface="+mn-cs"/>
              </a:rPr>
              <a:t>Journal of Management Information Systems</a:t>
            </a:r>
            <a:r>
              <a:rPr lang="nb-NO" sz="1200" b="0" i="0" u="none" strike="noStrike" kern="1200" dirty="0">
                <a:solidFill>
                  <a:schemeClr val="tx1"/>
                </a:solidFill>
                <a:effectLst/>
                <a:latin typeface="+mn-lt"/>
                <a:ea typeface="+mn-ea"/>
                <a:cs typeface="+mn-cs"/>
              </a:rPr>
              <a:t>, </a:t>
            </a:r>
            <a:r>
              <a:rPr lang="nb-NO" sz="1200" b="0" i="1" u="none" strike="noStrike" kern="1200" dirty="0">
                <a:solidFill>
                  <a:schemeClr val="tx1"/>
                </a:solidFill>
                <a:effectLst/>
                <a:latin typeface="+mn-lt"/>
                <a:ea typeface="+mn-ea"/>
                <a:cs typeface="+mn-cs"/>
              </a:rPr>
              <a:t>29</a:t>
            </a:r>
            <a:r>
              <a:rPr lang="nb-NO" sz="1200" b="0" i="0" u="none" strike="noStrike" kern="1200" dirty="0">
                <a:solidFill>
                  <a:schemeClr val="tx1"/>
                </a:solidFill>
                <a:effectLst/>
                <a:latin typeface="+mn-lt"/>
                <a:ea typeface="+mn-ea"/>
                <a:cs typeface="+mn-cs"/>
              </a:rPr>
              <a:t>(3), 157-188.</a:t>
            </a:r>
            <a:endParaRPr lang="nb-NO" b="0" dirty="0">
              <a:effectLst/>
            </a:endParaRPr>
          </a:p>
          <a:p>
            <a:pPr rtl="0"/>
            <a:br>
              <a:rPr lang="nb-NO" b="0" dirty="0">
                <a:effectLst/>
              </a:rPr>
            </a:br>
            <a:r>
              <a:rPr lang="nb-NO" sz="1200" b="0" i="0" u="none" strike="noStrike" kern="1200" dirty="0" err="1">
                <a:solidFill>
                  <a:schemeClr val="tx1"/>
                </a:solidFill>
                <a:effectLst/>
                <a:latin typeface="+mn-lt"/>
                <a:ea typeface="+mn-ea"/>
                <a:cs typeface="+mn-cs"/>
              </a:rPr>
              <a:t>Core</a:t>
            </a:r>
            <a:r>
              <a:rPr lang="nb-NO" sz="1200" b="0" i="0" u="none" strike="noStrike" kern="1200" dirty="0">
                <a:solidFill>
                  <a:schemeClr val="tx1"/>
                </a:solidFill>
                <a:effectLst/>
                <a:latin typeface="+mn-lt"/>
                <a:ea typeface="+mn-ea"/>
                <a:cs typeface="+mn-cs"/>
              </a:rPr>
              <a:t> and </a:t>
            </a:r>
            <a:r>
              <a:rPr lang="nb-NO" sz="1200" b="0" i="0" u="none" strike="noStrike" kern="1200" dirty="0" err="1">
                <a:solidFill>
                  <a:schemeClr val="tx1"/>
                </a:solidFill>
                <a:effectLst/>
                <a:latin typeface="+mn-lt"/>
                <a:ea typeface="+mn-ea"/>
                <a:cs typeface="+mn-cs"/>
              </a:rPr>
              <a:t>Aspirational</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values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will</a:t>
            </a:r>
            <a:r>
              <a:rPr lang="nb-NO" sz="1200" b="0" i="0" u="none" strike="noStrike" kern="1200" dirty="0">
                <a:solidFill>
                  <a:schemeClr val="tx1"/>
                </a:solidFill>
                <a:effectLst/>
                <a:latin typeface="+mn-lt"/>
                <a:ea typeface="+mn-ea"/>
                <a:cs typeface="+mn-cs"/>
              </a:rPr>
              <a:t> lead to more </a:t>
            </a:r>
            <a:r>
              <a:rPr lang="nb-NO" sz="1200" b="0" i="0" u="none" strike="noStrike" kern="1200" dirty="0" err="1">
                <a:solidFill>
                  <a:schemeClr val="tx1"/>
                </a:solidFill>
                <a:effectLst/>
                <a:latin typeface="+mn-lt"/>
                <a:ea typeface="+mn-ea"/>
                <a:cs typeface="+mn-cs"/>
              </a:rPr>
              <a:t>adherence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while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Permission</a:t>
            </a:r>
            <a:r>
              <a:rPr lang="nb-NO" sz="1200" b="0" i="0" u="none" strike="noStrike" kern="1200" dirty="0">
                <a:solidFill>
                  <a:schemeClr val="tx1"/>
                </a:solidFill>
                <a:effectLst/>
                <a:latin typeface="+mn-lt"/>
                <a:ea typeface="+mn-ea"/>
                <a:cs typeface="+mn-cs"/>
              </a:rPr>
              <a:t>-to play and </a:t>
            </a:r>
            <a:r>
              <a:rPr lang="nb-NO" sz="1200" b="0" i="0" u="none" strike="noStrike" kern="1200" dirty="0" err="1">
                <a:solidFill>
                  <a:schemeClr val="tx1"/>
                </a:solidFill>
                <a:effectLst/>
                <a:latin typeface="+mn-lt"/>
                <a:ea typeface="+mn-ea"/>
                <a:cs typeface="+mn-cs"/>
              </a:rPr>
              <a:t>Accidental</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values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will</a:t>
            </a:r>
            <a:r>
              <a:rPr lang="nb-NO" sz="1200" b="0" i="0" u="none" strike="noStrike" kern="1200" dirty="0">
                <a:solidFill>
                  <a:schemeClr val="tx1"/>
                </a:solidFill>
                <a:effectLst/>
                <a:latin typeface="+mn-lt"/>
                <a:ea typeface="+mn-ea"/>
                <a:cs typeface="+mn-cs"/>
              </a:rPr>
              <a:t> lead to more </a:t>
            </a:r>
            <a:r>
              <a:rPr lang="nb-NO" sz="1200" b="0" i="0" u="none" strike="noStrike" kern="1200" dirty="0" err="1">
                <a:solidFill>
                  <a:schemeClr val="tx1"/>
                </a:solidFill>
                <a:effectLst/>
                <a:latin typeface="+mn-lt"/>
                <a:ea typeface="+mn-ea"/>
                <a:cs typeface="+mn-cs"/>
              </a:rPr>
              <a:t>compliance</a:t>
            </a:r>
            <a:r>
              <a:rPr lang="nb-NO" sz="1200" b="0" i="0" u="none" strike="noStrike" kern="1200" dirty="0">
                <a:solidFill>
                  <a:schemeClr val="tx1"/>
                </a:solidFill>
                <a:effectLst/>
                <a:latin typeface="+mn-lt"/>
                <a:ea typeface="+mn-ea"/>
                <a:cs typeface="+mn-cs"/>
              </a:rPr>
              <a:t> - ENISA has </a:t>
            </a:r>
            <a:endParaRPr lang="nb-NO" b="0" dirty="0">
              <a:effectLst/>
            </a:endParaRPr>
          </a:p>
          <a:p>
            <a:br>
              <a:rPr lang="nb-NO" b="0" dirty="0">
                <a:effectLst/>
              </a:rPr>
            </a:br>
            <a:endParaRPr lang="nb-NO" b="0" dirty="0">
              <a:effectLst/>
            </a:endParaRP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31968-C942-0A4A-A985-4800B9457E60}"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020125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a:r>
              <a:rPr lang="nb-NO" sz="1200" b="0" i="0" u="none" strike="noStrike" kern="1200" dirty="0">
                <a:solidFill>
                  <a:schemeClr val="tx1"/>
                </a:solidFill>
                <a:effectLst/>
                <a:latin typeface="+mn-lt"/>
                <a:ea typeface="+mn-ea"/>
                <a:cs typeface="+mn-cs"/>
              </a:rPr>
              <a:t>Figure: Lee, M. Y. (2007). </a:t>
            </a:r>
            <a:r>
              <a:rPr lang="nb-NO" sz="1200" b="0" i="1" u="none" strike="noStrike" kern="1200" dirty="0" err="1">
                <a:solidFill>
                  <a:schemeClr val="tx1"/>
                </a:solidFill>
                <a:effectLst/>
                <a:latin typeface="+mn-lt"/>
                <a:ea typeface="+mn-ea"/>
                <a:cs typeface="+mn-cs"/>
              </a:rPr>
              <a:t>Understanding</a:t>
            </a:r>
            <a:r>
              <a:rPr lang="nb-NO" sz="1200" b="0" i="1" u="none" strike="noStrike" kern="1200" dirty="0">
                <a:solidFill>
                  <a:schemeClr val="tx1"/>
                </a:solidFill>
                <a:effectLst/>
                <a:latin typeface="+mn-lt"/>
                <a:ea typeface="+mn-ea"/>
                <a:cs typeface="+mn-cs"/>
              </a:rPr>
              <a:t> </a:t>
            </a:r>
            <a:r>
              <a:rPr lang="nb-NO" sz="1200" b="0" i="1" u="none" strike="noStrike" kern="1200" dirty="0" err="1">
                <a:solidFill>
                  <a:schemeClr val="tx1"/>
                </a:solidFill>
                <a:effectLst/>
                <a:latin typeface="+mn-lt"/>
                <a:ea typeface="+mn-ea"/>
                <a:cs typeface="+mn-cs"/>
              </a:rPr>
              <a:t>changes</a:t>
            </a:r>
            <a:r>
              <a:rPr lang="nb-NO" sz="1200" b="0" i="1" u="none" strike="noStrike" kern="1200" dirty="0">
                <a:solidFill>
                  <a:schemeClr val="tx1"/>
                </a:solidFill>
                <a:effectLst/>
                <a:latin typeface="+mn-lt"/>
                <a:ea typeface="+mn-ea"/>
                <a:cs typeface="+mn-cs"/>
              </a:rPr>
              <a:t> in team-</a:t>
            </a:r>
            <a:r>
              <a:rPr lang="nb-NO" sz="1200" b="0" i="1" u="none" strike="noStrike" kern="1200" dirty="0" err="1">
                <a:solidFill>
                  <a:schemeClr val="tx1"/>
                </a:solidFill>
                <a:effectLst/>
                <a:latin typeface="+mn-lt"/>
                <a:ea typeface="+mn-ea"/>
                <a:cs typeface="+mn-cs"/>
              </a:rPr>
              <a:t>related</a:t>
            </a:r>
            <a:r>
              <a:rPr lang="nb-NO" sz="1200" b="0" i="1" u="none" strike="noStrike" kern="1200" dirty="0">
                <a:solidFill>
                  <a:schemeClr val="tx1"/>
                </a:solidFill>
                <a:effectLst/>
                <a:latin typeface="+mn-lt"/>
                <a:ea typeface="+mn-ea"/>
                <a:cs typeface="+mn-cs"/>
              </a:rPr>
              <a:t> and </a:t>
            </a:r>
            <a:r>
              <a:rPr lang="nb-NO" sz="1200" b="0" i="1" u="none" strike="noStrike" kern="1200" dirty="0" err="1">
                <a:solidFill>
                  <a:schemeClr val="tx1"/>
                </a:solidFill>
                <a:effectLst/>
                <a:latin typeface="+mn-lt"/>
                <a:ea typeface="+mn-ea"/>
                <a:cs typeface="+mn-cs"/>
              </a:rPr>
              <a:t>task-related</a:t>
            </a:r>
            <a:r>
              <a:rPr lang="nb-NO" sz="1200" b="0" i="1" u="none" strike="noStrike" kern="1200" dirty="0">
                <a:solidFill>
                  <a:schemeClr val="tx1"/>
                </a:solidFill>
                <a:effectLst/>
                <a:latin typeface="+mn-lt"/>
                <a:ea typeface="+mn-ea"/>
                <a:cs typeface="+mn-cs"/>
              </a:rPr>
              <a:t> mental </a:t>
            </a:r>
            <a:r>
              <a:rPr lang="nb-NO" sz="1200" b="0" i="1" u="none" strike="noStrike" kern="1200" dirty="0" err="1">
                <a:solidFill>
                  <a:schemeClr val="tx1"/>
                </a:solidFill>
                <a:effectLst/>
                <a:latin typeface="+mn-lt"/>
                <a:ea typeface="+mn-ea"/>
                <a:cs typeface="+mn-cs"/>
              </a:rPr>
              <a:t>models</a:t>
            </a:r>
            <a:r>
              <a:rPr lang="nb-NO" sz="1200" b="0" i="1" u="none" strike="noStrike" kern="1200" dirty="0">
                <a:solidFill>
                  <a:schemeClr val="tx1"/>
                </a:solidFill>
                <a:effectLst/>
                <a:latin typeface="+mn-lt"/>
                <a:ea typeface="+mn-ea"/>
                <a:cs typeface="+mn-cs"/>
              </a:rPr>
              <a:t> and </a:t>
            </a:r>
            <a:r>
              <a:rPr lang="nb-NO" sz="1200" b="0" i="1" u="none" strike="noStrike" kern="1200" dirty="0" err="1">
                <a:solidFill>
                  <a:schemeClr val="tx1"/>
                </a:solidFill>
                <a:effectLst/>
                <a:latin typeface="+mn-lt"/>
                <a:ea typeface="+mn-ea"/>
                <a:cs typeface="+mn-cs"/>
              </a:rPr>
              <a:t>their</a:t>
            </a:r>
            <a:r>
              <a:rPr lang="nb-NO" sz="1200" b="0" i="1" u="none" strike="noStrike" kern="1200" dirty="0">
                <a:solidFill>
                  <a:schemeClr val="tx1"/>
                </a:solidFill>
                <a:effectLst/>
                <a:latin typeface="+mn-lt"/>
                <a:ea typeface="+mn-ea"/>
                <a:cs typeface="+mn-cs"/>
              </a:rPr>
              <a:t> effects </a:t>
            </a:r>
            <a:r>
              <a:rPr lang="nb-NO" sz="1200" b="0" i="1" u="none" strike="noStrike" kern="1200" dirty="0" err="1">
                <a:solidFill>
                  <a:schemeClr val="tx1"/>
                </a:solidFill>
                <a:effectLst/>
                <a:latin typeface="+mn-lt"/>
                <a:ea typeface="+mn-ea"/>
                <a:cs typeface="+mn-cs"/>
              </a:rPr>
              <a:t>on</a:t>
            </a:r>
            <a:r>
              <a:rPr lang="nb-NO" sz="1200" b="0" i="1" u="none" strike="noStrike" kern="1200" dirty="0">
                <a:solidFill>
                  <a:schemeClr val="tx1"/>
                </a:solidFill>
                <a:effectLst/>
                <a:latin typeface="+mn-lt"/>
                <a:ea typeface="+mn-ea"/>
                <a:cs typeface="+mn-cs"/>
              </a:rPr>
              <a:t> team and </a:t>
            </a:r>
            <a:r>
              <a:rPr lang="nb-NO" sz="1200" b="0" i="1" u="none" strike="noStrike" kern="1200" dirty="0" err="1">
                <a:solidFill>
                  <a:schemeClr val="tx1"/>
                </a:solidFill>
                <a:effectLst/>
                <a:latin typeface="+mn-lt"/>
                <a:ea typeface="+mn-ea"/>
                <a:cs typeface="+mn-cs"/>
              </a:rPr>
              <a:t>individual</a:t>
            </a:r>
            <a:r>
              <a:rPr lang="nb-NO" sz="1200" b="0" i="1" u="none" strike="noStrike" kern="1200" dirty="0">
                <a:solidFill>
                  <a:schemeClr val="tx1"/>
                </a:solidFill>
                <a:effectLst/>
                <a:latin typeface="+mn-lt"/>
                <a:ea typeface="+mn-ea"/>
                <a:cs typeface="+mn-cs"/>
              </a:rPr>
              <a:t> performance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Doctoral</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dissertation</a:t>
            </a:r>
            <a:r>
              <a:rPr lang="nb-NO" sz="1200" b="0" i="0" u="none" strike="noStrike" kern="1200" dirty="0">
                <a:solidFill>
                  <a:schemeClr val="tx1"/>
                </a:solidFill>
                <a:effectLst/>
                <a:latin typeface="+mn-lt"/>
                <a:ea typeface="+mn-ea"/>
                <a:cs typeface="+mn-cs"/>
              </a:rPr>
              <a:t>, The Florida State University).</a:t>
            </a:r>
            <a:endParaRPr lang="nb-NO" b="0" dirty="0">
              <a:effectLst/>
            </a:endParaRPr>
          </a:p>
          <a:p>
            <a:pPr rtl="0"/>
            <a:br>
              <a:rPr lang="nb-NO" b="0" dirty="0">
                <a:effectLst/>
              </a:rPr>
            </a:br>
            <a:r>
              <a:rPr lang="nb-NO" sz="1200" b="0" i="0" u="none" strike="noStrike" kern="1200" dirty="0" err="1">
                <a:solidFill>
                  <a:schemeClr val="tx1"/>
                </a:solidFill>
                <a:effectLst/>
                <a:latin typeface="+mn-lt"/>
                <a:ea typeface="+mn-ea"/>
                <a:cs typeface="+mn-cs"/>
              </a:rPr>
              <a:t>Lencioni</a:t>
            </a:r>
            <a:r>
              <a:rPr lang="nb-NO" sz="1200" b="0" i="0" u="none" strike="noStrike" kern="1200" dirty="0">
                <a:solidFill>
                  <a:schemeClr val="tx1"/>
                </a:solidFill>
                <a:effectLst/>
                <a:latin typeface="+mn-lt"/>
                <a:ea typeface="+mn-ea"/>
                <a:cs typeface="+mn-cs"/>
              </a:rPr>
              <a:t>, P. M. (2002). Make </a:t>
            </a:r>
            <a:r>
              <a:rPr lang="nb-NO" sz="1200" b="0" i="0" u="none" strike="noStrike" kern="1200" dirty="0" err="1">
                <a:solidFill>
                  <a:schemeClr val="tx1"/>
                </a:solidFill>
                <a:effectLst/>
                <a:latin typeface="+mn-lt"/>
                <a:ea typeface="+mn-ea"/>
                <a:cs typeface="+mn-cs"/>
              </a:rPr>
              <a:t>your</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values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mean</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something</a:t>
            </a:r>
            <a:r>
              <a:rPr lang="nb-NO" sz="1200" b="0" i="0" u="none" strike="noStrike" kern="1200" dirty="0">
                <a:solidFill>
                  <a:schemeClr val="tx1"/>
                </a:solidFill>
                <a:effectLst/>
                <a:latin typeface="+mn-lt"/>
                <a:ea typeface="+mn-ea"/>
                <a:cs typeface="+mn-cs"/>
              </a:rPr>
              <a:t>. </a:t>
            </a:r>
            <a:r>
              <a:rPr lang="nb-NO" sz="1200" b="0" i="1" u="none" strike="noStrike" kern="1200" dirty="0">
                <a:solidFill>
                  <a:schemeClr val="tx1"/>
                </a:solidFill>
                <a:effectLst/>
                <a:latin typeface="+mn-lt"/>
                <a:ea typeface="+mn-ea"/>
                <a:cs typeface="+mn-cs"/>
              </a:rPr>
              <a:t>Harvard business review</a:t>
            </a:r>
            <a:r>
              <a:rPr lang="nb-NO" sz="1200" b="0" i="0" u="none" strike="noStrike" kern="1200" dirty="0">
                <a:solidFill>
                  <a:schemeClr val="tx1"/>
                </a:solidFill>
                <a:effectLst/>
                <a:latin typeface="+mn-lt"/>
                <a:ea typeface="+mn-ea"/>
                <a:cs typeface="+mn-cs"/>
              </a:rPr>
              <a:t>, </a:t>
            </a:r>
            <a:r>
              <a:rPr lang="nb-NO" sz="1200" b="0" i="1" u="none" strike="noStrike" kern="1200" dirty="0">
                <a:solidFill>
                  <a:schemeClr val="tx1"/>
                </a:solidFill>
                <a:effectLst/>
                <a:latin typeface="+mn-lt"/>
                <a:ea typeface="+mn-ea"/>
                <a:cs typeface="+mn-cs"/>
              </a:rPr>
              <a:t>80</a:t>
            </a:r>
            <a:r>
              <a:rPr lang="nb-NO" sz="1200" b="0" i="0" u="none" strike="noStrike" kern="1200" dirty="0">
                <a:solidFill>
                  <a:schemeClr val="tx1"/>
                </a:solidFill>
                <a:effectLst/>
                <a:latin typeface="+mn-lt"/>
                <a:ea typeface="+mn-ea"/>
                <a:cs typeface="+mn-cs"/>
              </a:rPr>
              <a:t>(7), 113-117.</a:t>
            </a:r>
            <a:endParaRPr lang="nb-NO" b="0" dirty="0">
              <a:effectLst/>
            </a:endParaRPr>
          </a:p>
          <a:p>
            <a:pPr rtl="0"/>
            <a:r>
              <a:rPr lang="nb-NO" sz="1200" b="0" i="0" u="none" strike="noStrike" kern="1200" dirty="0">
                <a:solidFill>
                  <a:schemeClr val="tx1"/>
                </a:solidFill>
                <a:effectLst/>
                <a:latin typeface="+mn-lt"/>
                <a:ea typeface="+mn-ea"/>
                <a:cs typeface="+mn-cs"/>
              </a:rPr>
              <a:t>Companies </a:t>
            </a:r>
            <a:r>
              <a:rPr lang="nb-NO" sz="1200" b="0" i="0" u="none" strike="noStrike" kern="1200" dirty="0" err="1">
                <a:solidFill>
                  <a:schemeClr val="tx1"/>
                </a:solidFill>
                <a:effectLst/>
                <a:latin typeface="+mn-lt"/>
                <a:ea typeface="+mn-ea"/>
                <a:cs typeface="+mn-cs"/>
              </a:rPr>
              <a:t>should</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establish</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some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basic</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definitions</a:t>
            </a:r>
            <a:r>
              <a:rPr lang="nb-NO" sz="1200" b="0" i="0" u="none" strike="noStrike" kern="1200" dirty="0">
                <a:solidFill>
                  <a:schemeClr val="tx1"/>
                </a:solidFill>
                <a:effectLst/>
                <a:latin typeface="+mn-lt"/>
                <a:ea typeface="+mn-ea"/>
                <a:cs typeface="+mn-cs"/>
              </a:rPr>
              <a:t> to </a:t>
            </a:r>
            <a:r>
              <a:rPr lang="nb-NO" sz="1200" b="0" i="0" u="none" strike="noStrike" kern="1200" dirty="0" err="1">
                <a:solidFill>
                  <a:schemeClr val="tx1"/>
                </a:solidFill>
                <a:effectLst/>
                <a:latin typeface="+mn-lt"/>
                <a:ea typeface="+mn-ea"/>
                <a:cs typeface="+mn-cs"/>
              </a:rPr>
              <a:t>ensure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that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people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know</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what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they’re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talking</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about</a:t>
            </a:r>
            <a:r>
              <a:rPr lang="nb-NO" sz="1200" b="0" i="0" u="none" strike="noStrike" kern="1200" dirty="0">
                <a:solidFill>
                  <a:schemeClr val="tx1"/>
                </a:solidFill>
                <a:effectLst/>
                <a:latin typeface="+mn-lt"/>
                <a:ea typeface="+mn-ea"/>
                <a:cs typeface="+mn-cs"/>
              </a:rPr>
              <a:t> and </a:t>
            </a:r>
            <a:r>
              <a:rPr lang="nb-NO" sz="1200" b="0" i="0" u="none" strike="noStrike" kern="1200" dirty="0" err="1">
                <a:solidFill>
                  <a:schemeClr val="tx1"/>
                </a:solidFill>
                <a:effectLst/>
                <a:latin typeface="+mn-lt"/>
                <a:ea typeface="+mn-ea"/>
                <a:cs typeface="+mn-cs"/>
              </a:rPr>
              <a:t>what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they’re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trying</a:t>
            </a:r>
            <a:r>
              <a:rPr lang="nb-NO" sz="1200" b="0" i="0" u="none" strike="noStrike" kern="1200" dirty="0">
                <a:solidFill>
                  <a:schemeClr val="tx1"/>
                </a:solidFill>
                <a:effectLst/>
                <a:latin typeface="+mn-lt"/>
                <a:ea typeface="+mn-ea"/>
                <a:cs typeface="+mn-cs"/>
              </a:rPr>
              <a:t> to </a:t>
            </a:r>
            <a:r>
              <a:rPr lang="nb-NO" sz="1200" b="0" i="0" u="none" strike="noStrike" kern="1200" dirty="0" err="1">
                <a:solidFill>
                  <a:schemeClr val="tx1"/>
                </a:solidFill>
                <a:effectLst/>
                <a:latin typeface="+mn-lt"/>
                <a:ea typeface="+mn-ea"/>
                <a:cs typeface="+mn-cs"/>
              </a:rPr>
              <a:t>accomplish</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organize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values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into</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four</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categories</a:t>
            </a:r>
            <a:r>
              <a:rPr lang="nb-NO" sz="1200" b="0" i="0" u="none" strike="noStrike" kern="1200" dirty="0">
                <a:solidFill>
                  <a:schemeClr val="tx1"/>
                </a:solidFill>
                <a:effectLst/>
                <a:latin typeface="+mn-lt"/>
                <a:ea typeface="+mn-ea"/>
                <a:cs typeface="+mn-cs"/>
              </a:rPr>
              <a:t>.</a:t>
            </a:r>
            <a:endParaRPr lang="nb-NO" b="0" dirty="0">
              <a:effectLst/>
            </a:endParaRPr>
          </a:p>
          <a:p>
            <a:pPr rtl="0"/>
            <a:r>
              <a:rPr lang="nb-NO" sz="1200" b="0" i="1" u="none" strike="noStrike" kern="1200" dirty="0" err="1">
                <a:solidFill>
                  <a:schemeClr val="tx1"/>
                </a:solidFill>
                <a:effectLst/>
                <a:latin typeface="+mn-lt"/>
                <a:ea typeface="+mn-ea"/>
                <a:cs typeface="+mn-cs"/>
              </a:rPr>
              <a:t>Core</a:t>
            </a:r>
            <a:r>
              <a:rPr lang="nb-NO" sz="1200" b="0" i="1" u="none" strike="noStrike" kern="1200" dirty="0">
                <a:solidFill>
                  <a:schemeClr val="tx1"/>
                </a:solidFill>
                <a:effectLst/>
                <a:latin typeface="+mn-lt"/>
                <a:ea typeface="+mn-ea"/>
                <a:cs typeface="+mn-cs"/>
              </a:rPr>
              <a:t> </a:t>
            </a:r>
            <a:r>
              <a:rPr lang="nb-NO" sz="1200" b="0" i="1" u="none" strike="noStrike" kern="1200" dirty="0" err="1">
                <a:solidFill>
                  <a:schemeClr val="tx1"/>
                </a:solidFill>
                <a:effectLst/>
                <a:latin typeface="+mn-lt"/>
                <a:ea typeface="+mn-ea"/>
                <a:cs typeface="+mn-cs"/>
              </a:rPr>
              <a:t>values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are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deeply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ingrained</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principles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that</a:t>
            </a:r>
            <a:r>
              <a:rPr lang="nb-NO" sz="1200" b="0" i="0" u="none" strike="noStrike" kern="1200" dirty="0">
                <a:solidFill>
                  <a:schemeClr val="tx1"/>
                </a:solidFill>
                <a:effectLst/>
                <a:latin typeface="+mn-lt"/>
                <a:ea typeface="+mn-ea"/>
                <a:cs typeface="+mn-cs"/>
              </a:rPr>
              <a:t> guide all of a </a:t>
            </a:r>
            <a:r>
              <a:rPr lang="nb-NO" sz="1200" b="0" i="0" u="none" strike="noStrike" kern="1200" dirty="0" err="1">
                <a:solidFill>
                  <a:schemeClr val="tx1"/>
                </a:solidFill>
                <a:effectLst/>
                <a:latin typeface="+mn-lt"/>
                <a:ea typeface="+mn-ea"/>
                <a:cs typeface="+mn-cs"/>
              </a:rPr>
              <a:t>company’s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actions</a:t>
            </a:r>
            <a:r>
              <a:rPr lang="nb-NO" sz="1200" b="0" i="0" u="none" strike="noStrike" kern="1200" dirty="0">
                <a:solidFill>
                  <a:schemeClr val="tx1"/>
                </a:solidFill>
                <a:effectLst/>
                <a:latin typeface="+mn-lt"/>
                <a:ea typeface="+mn-ea"/>
                <a:cs typeface="+mn-cs"/>
              </a:rPr>
              <a:t> and serve as </a:t>
            </a:r>
            <a:r>
              <a:rPr lang="nb-NO" sz="1200" b="0" i="0" u="none" strike="noStrike" kern="1200" dirty="0" err="1">
                <a:solidFill>
                  <a:schemeClr val="tx1"/>
                </a:solidFill>
                <a:effectLst/>
                <a:latin typeface="+mn-lt"/>
                <a:ea typeface="+mn-ea"/>
                <a:cs typeface="+mn-cs"/>
              </a:rPr>
              <a:t>its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cultural</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cornerstones</a:t>
            </a:r>
            <a:r>
              <a:rPr lang="nb-NO" sz="1200" b="0" i="0" u="none" strike="noStrike" kern="1200" dirty="0">
                <a:solidFill>
                  <a:schemeClr val="tx1"/>
                </a:solidFill>
                <a:effectLst/>
                <a:latin typeface="+mn-lt"/>
                <a:ea typeface="+mn-ea"/>
                <a:cs typeface="+mn-cs"/>
              </a:rPr>
              <a:t> and </a:t>
            </a:r>
            <a:r>
              <a:rPr lang="nb-NO" sz="1200" b="0" i="0" u="none" strike="noStrike" kern="1200" dirty="0" err="1">
                <a:solidFill>
                  <a:schemeClr val="tx1"/>
                </a:solidFill>
                <a:effectLst/>
                <a:latin typeface="+mn-lt"/>
                <a:ea typeface="+mn-ea"/>
                <a:cs typeface="+mn-cs"/>
              </a:rPr>
              <a:t>can</a:t>
            </a:r>
            <a:r>
              <a:rPr lang="nb-NO" sz="1200" b="0" i="0" u="none" strike="noStrike" kern="1200" dirty="0">
                <a:solidFill>
                  <a:schemeClr val="tx1"/>
                </a:solidFill>
                <a:effectLst/>
                <a:latin typeface="+mn-lt"/>
                <a:ea typeface="+mn-ea"/>
                <a:cs typeface="+mn-cs"/>
              </a:rPr>
              <a:t> never be </a:t>
            </a:r>
            <a:r>
              <a:rPr lang="nb-NO" sz="1200" b="0" i="0" u="none" strike="noStrike" kern="1200" dirty="0" err="1">
                <a:solidFill>
                  <a:schemeClr val="tx1"/>
                </a:solidFill>
                <a:effectLst/>
                <a:latin typeface="+mn-lt"/>
                <a:ea typeface="+mn-ea"/>
                <a:cs typeface="+mn-cs"/>
              </a:rPr>
              <a:t>compromised</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either</a:t>
            </a:r>
            <a:r>
              <a:rPr lang="nb-NO" sz="1200" b="0" i="0" u="none" strike="noStrike" kern="1200" dirty="0">
                <a:solidFill>
                  <a:schemeClr val="tx1"/>
                </a:solidFill>
                <a:effectLst/>
                <a:latin typeface="+mn-lt"/>
                <a:ea typeface="+mn-ea"/>
                <a:cs typeface="+mn-cs"/>
              </a:rPr>
              <a:t> for </a:t>
            </a:r>
            <a:r>
              <a:rPr lang="nb-NO" sz="1200" b="0" i="0" u="none" strike="noStrike" kern="1200" dirty="0" err="1">
                <a:solidFill>
                  <a:schemeClr val="tx1"/>
                </a:solidFill>
                <a:effectLst/>
                <a:latin typeface="+mn-lt"/>
                <a:ea typeface="+mn-ea"/>
                <a:cs typeface="+mn-cs"/>
              </a:rPr>
              <a:t>convenience</a:t>
            </a:r>
            <a:r>
              <a:rPr lang="nb-NO" sz="1200" b="0" i="0" u="none" strike="noStrike" kern="1200" dirty="0">
                <a:solidFill>
                  <a:schemeClr val="tx1"/>
                </a:solidFill>
                <a:effectLst/>
                <a:latin typeface="+mn-lt"/>
                <a:ea typeface="+mn-ea"/>
                <a:cs typeface="+mn-cs"/>
              </a:rPr>
              <a:t> or </a:t>
            </a:r>
            <a:r>
              <a:rPr lang="nb-NO" sz="1200" b="0" i="0" u="none" strike="noStrike" kern="1200" dirty="0" err="1">
                <a:solidFill>
                  <a:schemeClr val="tx1"/>
                </a:solidFill>
                <a:effectLst/>
                <a:latin typeface="+mn-lt"/>
                <a:ea typeface="+mn-ea"/>
                <a:cs typeface="+mn-cs"/>
              </a:rPr>
              <a:t>short</a:t>
            </a:r>
            <a:r>
              <a:rPr lang="nb-NO" sz="1200" b="0" i="0" u="none" strike="noStrike" kern="1200" dirty="0">
                <a:solidFill>
                  <a:schemeClr val="tx1"/>
                </a:solidFill>
                <a:effectLst/>
                <a:latin typeface="+mn-lt"/>
                <a:ea typeface="+mn-ea"/>
                <a:cs typeface="+mn-cs"/>
              </a:rPr>
              <a:t>-term </a:t>
            </a:r>
            <a:r>
              <a:rPr lang="nb-NO" sz="1200" b="0" i="0" u="none" strike="noStrike" kern="1200" dirty="0" err="1">
                <a:solidFill>
                  <a:schemeClr val="tx1"/>
                </a:solidFill>
                <a:effectLst/>
                <a:latin typeface="+mn-lt"/>
                <a:ea typeface="+mn-ea"/>
                <a:cs typeface="+mn-cs"/>
              </a:rPr>
              <a:t>economic</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gain</a:t>
            </a:r>
            <a:r>
              <a:rPr lang="nb-NO" sz="1200" b="0" i="0" u="none" strike="noStrike" kern="1200" dirty="0">
                <a:solidFill>
                  <a:schemeClr val="tx1"/>
                </a:solidFill>
                <a:effectLst/>
                <a:latin typeface="+mn-lt"/>
                <a:ea typeface="+mn-ea"/>
                <a:cs typeface="+mn-cs"/>
              </a:rPr>
              <a:t>. </a:t>
            </a:r>
            <a:endParaRPr lang="nb-NO" b="0" dirty="0">
              <a:effectLst/>
            </a:endParaRPr>
          </a:p>
          <a:p>
            <a:pPr rtl="0"/>
            <a:r>
              <a:rPr lang="nb-NO" sz="1200" b="0" i="1" u="none" strike="noStrike" kern="1200" dirty="0" err="1">
                <a:solidFill>
                  <a:schemeClr val="tx1"/>
                </a:solidFill>
                <a:effectLst/>
                <a:latin typeface="+mn-lt"/>
                <a:ea typeface="+mn-ea"/>
                <a:cs typeface="+mn-cs"/>
              </a:rPr>
              <a:t>Aspirational</a:t>
            </a:r>
            <a:r>
              <a:rPr lang="nb-NO" sz="1200" b="0" i="1" u="none" strike="noStrike" kern="1200" dirty="0">
                <a:solidFill>
                  <a:schemeClr val="tx1"/>
                </a:solidFill>
                <a:effectLst/>
                <a:latin typeface="+mn-lt"/>
                <a:ea typeface="+mn-ea"/>
                <a:cs typeface="+mn-cs"/>
              </a:rPr>
              <a:t> </a:t>
            </a:r>
            <a:r>
              <a:rPr lang="nb-NO" sz="1200" b="0" i="1" u="none" strike="noStrike" kern="1200" dirty="0" err="1">
                <a:solidFill>
                  <a:schemeClr val="tx1"/>
                </a:solidFill>
                <a:effectLst/>
                <a:latin typeface="+mn-lt"/>
                <a:ea typeface="+mn-ea"/>
                <a:cs typeface="+mn-cs"/>
              </a:rPr>
              <a:t>values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are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those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that</a:t>
            </a:r>
            <a:r>
              <a:rPr lang="nb-NO" sz="1200" b="0" i="0" u="none" strike="noStrike" kern="1200" dirty="0">
                <a:solidFill>
                  <a:schemeClr val="tx1"/>
                </a:solidFill>
                <a:effectLst/>
                <a:latin typeface="+mn-lt"/>
                <a:ea typeface="+mn-ea"/>
                <a:cs typeface="+mn-cs"/>
              </a:rPr>
              <a:t> a </a:t>
            </a:r>
            <a:r>
              <a:rPr lang="nb-NO" sz="1200" b="0" i="0" u="none" strike="noStrike" kern="1200" dirty="0" err="1">
                <a:solidFill>
                  <a:schemeClr val="tx1"/>
                </a:solidFill>
                <a:effectLst/>
                <a:latin typeface="+mn-lt"/>
                <a:ea typeface="+mn-ea"/>
                <a:cs typeface="+mn-cs"/>
              </a:rPr>
              <a:t>company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needs</a:t>
            </a:r>
            <a:r>
              <a:rPr lang="nb-NO" sz="1200" b="0" i="0" u="none" strike="noStrike" kern="1200" dirty="0">
                <a:solidFill>
                  <a:schemeClr val="tx1"/>
                </a:solidFill>
                <a:effectLst/>
                <a:latin typeface="+mn-lt"/>
                <a:ea typeface="+mn-ea"/>
                <a:cs typeface="+mn-cs"/>
              </a:rPr>
              <a:t> to </a:t>
            </a:r>
            <a:r>
              <a:rPr lang="nb-NO" sz="1200" b="0" i="0" u="none" strike="noStrike" kern="1200" dirty="0" err="1">
                <a:solidFill>
                  <a:schemeClr val="tx1"/>
                </a:solidFill>
                <a:effectLst/>
                <a:latin typeface="+mn-lt"/>
                <a:ea typeface="+mn-ea"/>
                <a:cs typeface="+mn-cs"/>
              </a:rPr>
              <a:t>succeed</a:t>
            </a:r>
            <a:r>
              <a:rPr lang="nb-NO" sz="1200" b="0" i="0" u="none" strike="noStrike" kern="1200" dirty="0">
                <a:solidFill>
                  <a:schemeClr val="tx1"/>
                </a:solidFill>
                <a:effectLst/>
                <a:latin typeface="+mn-lt"/>
                <a:ea typeface="+mn-ea"/>
                <a:cs typeface="+mn-cs"/>
              </a:rPr>
              <a:t> in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future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but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currently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lacks</a:t>
            </a:r>
            <a:r>
              <a:rPr lang="nb-NO" sz="1200" b="0" i="0" u="none" strike="noStrike" kern="1200" dirty="0">
                <a:solidFill>
                  <a:schemeClr val="tx1"/>
                </a:solidFill>
                <a:effectLst/>
                <a:latin typeface="+mn-lt"/>
                <a:ea typeface="+mn-ea"/>
                <a:cs typeface="+mn-cs"/>
              </a:rPr>
              <a:t>. A </a:t>
            </a:r>
            <a:r>
              <a:rPr lang="nb-NO" sz="1200" b="0" i="0" u="none" strike="noStrike" kern="1200" dirty="0" err="1">
                <a:solidFill>
                  <a:schemeClr val="tx1"/>
                </a:solidFill>
                <a:effectLst/>
                <a:latin typeface="+mn-lt"/>
                <a:ea typeface="+mn-ea"/>
                <a:cs typeface="+mn-cs"/>
              </a:rPr>
              <a:t>company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may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need</a:t>
            </a:r>
            <a:r>
              <a:rPr lang="nb-NO" sz="1200" b="0" i="0" u="none" strike="noStrike" kern="1200" dirty="0">
                <a:solidFill>
                  <a:schemeClr val="tx1"/>
                </a:solidFill>
                <a:effectLst/>
                <a:latin typeface="+mn-lt"/>
                <a:ea typeface="+mn-ea"/>
                <a:cs typeface="+mn-cs"/>
              </a:rPr>
              <a:t> to </a:t>
            </a:r>
            <a:r>
              <a:rPr lang="nb-NO" sz="1200" b="0" i="0" u="none" strike="noStrike" kern="1200" dirty="0" err="1">
                <a:solidFill>
                  <a:schemeClr val="tx1"/>
                </a:solidFill>
                <a:effectLst/>
                <a:latin typeface="+mn-lt"/>
                <a:ea typeface="+mn-ea"/>
                <a:cs typeface="+mn-cs"/>
              </a:rPr>
              <a:t>develop</a:t>
            </a:r>
            <a:r>
              <a:rPr lang="nb-NO" sz="1200" b="0" i="0" u="none" strike="noStrike" kern="1200" dirty="0">
                <a:solidFill>
                  <a:schemeClr val="tx1"/>
                </a:solidFill>
                <a:effectLst/>
                <a:latin typeface="+mn-lt"/>
                <a:ea typeface="+mn-ea"/>
                <a:cs typeface="+mn-cs"/>
              </a:rPr>
              <a:t> a </a:t>
            </a:r>
            <a:r>
              <a:rPr lang="nb-NO" sz="1200" b="0" i="0" u="none" strike="noStrike" kern="1200" dirty="0" err="1">
                <a:solidFill>
                  <a:schemeClr val="tx1"/>
                </a:solidFill>
                <a:effectLst/>
                <a:latin typeface="+mn-lt"/>
                <a:ea typeface="+mn-ea"/>
                <a:cs typeface="+mn-cs"/>
              </a:rPr>
              <a:t>new</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value</a:t>
            </a:r>
            <a:r>
              <a:rPr lang="nb-NO" sz="1200" b="0" i="0" u="none" strike="noStrike" kern="1200" dirty="0">
                <a:solidFill>
                  <a:schemeClr val="tx1"/>
                </a:solidFill>
                <a:effectLst/>
                <a:latin typeface="+mn-lt"/>
                <a:ea typeface="+mn-ea"/>
                <a:cs typeface="+mn-cs"/>
              </a:rPr>
              <a:t> to support a </a:t>
            </a:r>
            <a:r>
              <a:rPr lang="nb-NO" sz="1200" b="0" i="0" u="none" strike="noStrike" kern="1200" dirty="0" err="1">
                <a:solidFill>
                  <a:schemeClr val="tx1"/>
                </a:solidFill>
                <a:effectLst/>
                <a:latin typeface="+mn-lt"/>
                <a:ea typeface="+mn-ea"/>
                <a:cs typeface="+mn-cs"/>
              </a:rPr>
              <a:t>new</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strategy</a:t>
            </a:r>
            <a:r>
              <a:rPr lang="nb-NO" sz="1200" b="0" i="0" u="none" strike="noStrike" kern="1200" dirty="0">
                <a:solidFill>
                  <a:schemeClr val="tx1"/>
                </a:solidFill>
                <a:effectLst/>
                <a:latin typeface="+mn-lt"/>
                <a:ea typeface="+mn-ea"/>
                <a:cs typeface="+mn-cs"/>
              </a:rPr>
              <a:t> or to </a:t>
            </a:r>
            <a:r>
              <a:rPr lang="nb-NO" sz="1200" b="0" i="0" u="none" strike="noStrike" kern="1200" dirty="0" err="1">
                <a:solidFill>
                  <a:schemeClr val="tx1"/>
                </a:solidFill>
                <a:effectLst/>
                <a:latin typeface="+mn-lt"/>
                <a:ea typeface="+mn-ea"/>
                <a:cs typeface="+mn-cs"/>
              </a:rPr>
              <a:t>meet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requirements</a:t>
            </a:r>
            <a:r>
              <a:rPr lang="nb-NO" sz="1200" b="0" i="0" u="none" strike="noStrike" kern="1200" dirty="0">
                <a:solidFill>
                  <a:schemeClr val="tx1"/>
                </a:solidFill>
                <a:effectLst/>
                <a:latin typeface="+mn-lt"/>
                <a:ea typeface="+mn-ea"/>
                <a:cs typeface="+mn-cs"/>
              </a:rPr>
              <a:t> of a </a:t>
            </a:r>
            <a:r>
              <a:rPr lang="nb-NO" sz="1200" b="0" i="0" u="none" strike="noStrike" kern="1200" dirty="0" err="1">
                <a:solidFill>
                  <a:schemeClr val="tx1"/>
                </a:solidFill>
                <a:effectLst/>
                <a:latin typeface="+mn-lt"/>
                <a:ea typeface="+mn-ea"/>
                <a:cs typeface="+mn-cs"/>
              </a:rPr>
              <a:t>changing</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market</a:t>
            </a:r>
            <a:r>
              <a:rPr lang="nb-NO" sz="1200" b="0" i="0" u="none" strike="noStrike" kern="1200" dirty="0">
                <a:solidFill>
                  <a:schemeClr val="tx1"/>
                </a:solidFill>
                <a:effectLst/>
                <a:latin typeface="+mn-lt"/>
                <a:ea typeface="+mn-ea"/>
                <a:cs typeface="+mn-cs"/>
              </a:rPr>
              <a:t> or </a:t>
            </a:r>
            <a:r>
              <a:rPr lang="nb-NO" sz="1200" b="0" i="0" u="none" strike="noStrike" kern="1200" dirty="0" err="1">
                <a:solidFill>
                  <a:schemeClr val="tx1"/>
                </a:solidFill>
                <a:effectLst/>
                <a:latin typeface="+mn-lt"/>
                <a:ea typeface="+mn-ea"/>
                <a:cs typeface="+mn-cs"/>
              </a:rPr>
              <a:t>industry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need</a:t>
            </a:r>
            <a:r>
              <a:rPr lang="nb-NO" sz="1200" b="0" i="0" u="none" strike="noStrike" kern="1200" dirty="0">
                <a:solidFill>
                  <a:schemeClr val="tx1"/>
                </a:solidFill>
                <a:effectLst/>
                <a:latin typeface="+mn-lt"/>
                <a:ea typeface="+mn-ea"/>
                <a:cs typeface="+mn-cs"/>
              </a:rPr>
              <a:t> to be </a:t>
            </a:r>
            <a:r>
              <a:rPr lang="nb-NO" sz="1200" b="0" i="0" u="none" strike="noStrike" kern="1200" dirty="0" err="1">
                <a:solidFill>
                  <a:schemeClr val="tx1"/>
                </a:solidFill>
                <a:effectLst/>
                <a:latin typeface="+mn-lt"/>
                <a:ea typeface="+mn-ea"/>
                <a:cs typeface="+mn-cs"/>
              </a:rPr>
              <a:t>carefully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managed</a:t>
            </a:r>
            <a:r>
              <a:rPr lang="nb-NO" sz="1200" b="0" i="0" u="none" strike="noStrike" kern="1200" dirty="0">
                <a:solidFill>
                  <a:schemeClr val="tx1"/>
                </a:solidFill>
                <a:effectLst/>
                <a:latin typeface="+mn-lt"/>
                <a:ea typeface="+mn-ea"/>
                <a:cs typeface="+mn-cs"/>
              </a:rPr>
              <a:t> to </a:t>
            </a:r>
            <a:r>
              <a:rPr lang="nb-NO" sz="1200" b="0" i="0" u="none" strike="noStrike" kern="1200" dirty="0" err="1">
                <a:solidFill>
                  <a:schemeClr val="tx1"/>
                </a:solidFill>
                <a:effectLst/>
                <a:latin typeface="+mn-lt"/>
                <a:ea typeface="+mn-ea"/>
                <a:cs typeface="+mn-cs"/>
              </a:rPr>
              <a:t>ensure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that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they</a:t>
            </a:r>
            <a:r>
              <a:rPr lang="nb-NO" sz="1200" b="0" i="0" u="none" strike="noStrike" kern="1200" dirty="0">
                <a:solidFill>
                  <a:schemeClr val="tx1"/>
                </a:solidFill>
                <a:effectLst/>
                <a:latin typeface="+mn-lt"/>
                <a:ea typeface="+mn-ea"/>
                <a:cs typeface="+mn-cs"/>
              </a:rPr>
              <a:t> do not </a:t>
            </a:r>
            <a:r>
              <a:rPr lang="nb-NO" sz="1200" b="0" i="0" u="none" strike="noStrike" kern="1200" dirty="0" err="1">
                <a:solidFill>
                  <a:schemeClr val="tx1"/>
                </a:solidFill>
                <a:effectLst/>
                <a:latin typeface="+mn-lt"/>
                <a:ea typeface="+mn-ea"/>
                <a:cs typeface="+mn-cs"/>
              </a:rPr>
              <a:t>dilute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core</a:t>
            </a:r>
            <a:endParaRPr lang="nb-NO" b="0" dirty="0">
              <a:effectLst/>
            </a:endParaRPr>
          </a:p>
          <a:p>
            <a:pPr rtl="0"/>
            <a:r>
              <a:rPr lang="nb-NO" sz="1200" b="0" i="1" u="none" strike="noStrike" kern="1200" dirty="0" err="1">
                <a:solidFill>
                  <a:schemeClr val="tx1"/>
                </a:solidFill>
                <a:effectLst/>
                <a:latin typeface="+mn-lt"/>
                <a:ea typeface="+mn-ea"/>
                <a:cs typeface="+mn-cs"/>
              </a:rPr>
              <a:t>Permission</a:t>
            </a:r>
            <a:r>
              <a:rPr lang="nb-NO" sz="1200" b="0" i="1" u="none" strike="noStrike" kern="1200" dirty="0">
                <a:solidFill>
                  <a:schemeClr val="tx1"/>
                </a:solidFill>
                <a:effectLst/>
                <a:latin typeface="+mn-lt"/>
                <a:ea typeface="+mn-ea"/>
                <a:cs typeface="+mn-cs"/>
              </a:rPr>
              <a:t>-to-play </a:t>
            </a:r>
            <a:r>
              <a:rPr lang="nb-NO" sz="1200" b="0" i="1" u="none" strike="noStrike" kern="1200" dirty="0" err="1">
                <a:solidFill>
                  <a:schemeClr val="tx1"/>
                </a:solidFill>
                <a:effectLst/>
                <a:latin typeface="+mn-lt"/>
                <a:ea typeface="+mn-ea"/>
                <a:cs typeface="+mn-cs"/>
              </a:rPr>
              <a:t>values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simply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reflect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minimum </a:t>
            </a:r>
            <a:r>
              <a:rPr lang="nb-NO" sz="1200" b="0" i="0" u="none" strike="noStrike" kern="1200" dirty="0" err="1">
                <a:solidFill>
                  <a:schemeClr val="tx1"/>
                </a:solidFill>
                <a:effectLst/>
                <a:latin typeface="+mn-lt"/>
                <a:ea typeface="+mn-ea"/>
                <a:cs typeface="+mn-cs"/>
              </a:rPr>
              <a:t>behavioral</a:t>
            </a:r>
            <a:r>
              <a:rPr lang="nb-NO" sz="1200" b="0" i="0" u="none" strike="noStrike" kern="1200" dirty="0">
                <a:solidFill>
                  <a:schemeClr val="tx1"/>
                </a:solidFill>
                <a:effectLst/>
                <a:latin typeface="+mn-lt"/>
                <a:ea typeface="+mn-ea"/>
                <a:cs typeface="+mn-cs"/>
              </a:rPr>
              <a:t> and </a:t>
            </a:r>
            <a:r>
              <a:rPr lang="nb-NO" sz="1200" b="0" i="0" u="none" strike="noStrike" kern="1200" dirty="0" err="1">
                <a:solidFill>
                  <a:schemeClr val="tx1"/>
                </a:solidFill>
                <a:effectLst/>
                <a:latin typeface="+mn-lt"/>
                <a:ea typeface="+mn-ea"/>
                <a:cs typeface="+mn-cs"/>
              </a:rPr>
              <a:t>social</a:t>
            </a:r>
            <a:r>
              <a:rPr lang="nb-NO" sz="1200" b="0" i="0" u="none" strike="noStrike" kern="1200" dirty="0">
                <a:solidFill>
                  <a:schemeClr val="tx1"/>
                </a:solidFill>
                <a:effectLst/>
                <a:latin typeface="+mn-lt"/>
                <a:ea typeface="+mn-ea"/>
                <a:cs typeface="+mn-cs"/>
              </a:rPr>
              <a:t> standards </a:t>
            </a:r>
            <a:r>
              <a:rPr lang="nb-NO" sz="1200" b="0" i="0" u="none" strike="noStrike" kern="1200" dirty="0" err="1">
                <a:solidFill>
                  <a:schemeClr val="tx1"/>
                </a:solidFill>
                <a:effectLst/>
                <a:latin typeface="+mn-lt"/>
                <a:ea typeface="+mn-ea"/>
                <a:cs typeface="+mn-cs"/>
              </a:rPr>
              <a:t>required</a:t>
            </a:r>
            <a:r>
              <a:rPr lang="nb-NO" sz="1200" b="0" i="0" u="none" strike="noStrike" kern="1200" dirty="0">
                <a:solidFill>
                  <a:schemeClr val="tx1"/>
                </a:solidFill>
                <a:effectLst/>
                <a:latin typeface="+mn-lt"/>
                <a:ea typeface="+mn-ea"/>
                <a:cs typeface="+mn-cs"/>
              </a:rPr>
              <a:t> of </a:t>
            </a:r>
            <a:r>
              <a:rPr lang="nb-NO" sz="1200" b="0" i="0" u="none" strike="noStrike" kern="1200" dirty="0" err="1">
                <a:solidFill>
                  <a:schemeClr val="tx1"/>
                </a:solidFill>
                <a:effectLst/>
                <a:latin typeface="+mn-lt"/>
                <a:ea typeface="+mn-ea"/>
                <a:cs typeface="+mn-cs"/>
              </a:rPr>
              <a:t>any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employee</a:t>
            </a:r>
            <a:r>
              <a:rPr lang="nb-NO" sz="1200" b="0" i="0" u="none" strike="noStrike" kern="1200" dirty="0">
                <a:solidFill>
                  <a:schemeClr val="tx1"/>
                </a:solidFill>
                <a:effectLst/>
                <a:latin typeface="+mn-lt"/>
                <a:ea typeface="+mn-ea"/>
                <a:cs typeface="+mn-cs"/>
              </a:rPr>
              <a:t>. </a:t>
            </a:r>
            <a:endParaRPr lang="nb-NO" b="0" dirty="0">
              <a:effectLst/>
            </a:endParaRPr>
          </a:p>
          <a:p>
            <a:pPr rtl="0"/>
            <a:r>
              <a:rPr lang="nb-NO" sz="1200" b="0" i="1" u="none" strike="noStrike" kern="1200" dirty="0" err="1">
                <a:solidFill>
                  <a:schemeClr val="tx1"/>
                </a:solidFill>
                <a:effectLst/>
                <a:latin typeface="+mn-lt"/>
                <a:ea typeface="+mn-ea"/>
                <a:cs typeface="+mn-cs"/>
              </a:rPr>
              <a:t>Accidental</a:t>
            </a:r>
            <a:r>
              <a:rPr lang="nb-NO" sz="1200" b="0" i="1" u="none" strike="noStrike" kern="1200" dirty="0">
                <a:solidFill>
                  <a:schemeClr val="tx1"/>
                </a:solidFill>
                <a:effectLst/>
                <a:latin typeface="+mn-lt"/>
                <a:ea typeface="+mn-ea"/>
                <a:cs typeface="+mn-cs"/>
              </a:rPr>
              <a:t> </a:t>
            </a:r>
            <a:r>
              <a:rPr lang="nb-NO" sz="1200" b="0" i="1" u="none" strike="noStrike" kern="1200" dirty="0" err="1">
                <a:solidFill>
                  <a:schemeClr val="tx1"/>
                </a:solidFill>
                <a:effectLst/>
                <a:latin typeface="+mn-lt"/>
                <a:ea typeface="+mn-ea"/>
                <a:cs typeface="+mn-cs"/>
              </a:rPr>
              <a:t>values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arise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spontaneously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without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being</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cultivated</a:t>
            </a:r>
            <a:r>
              <a:rPr lang="nb-NO" sz="1200" b="0" i="0" u="none" strike="noStrike" kern="1200" dirty="0">
                <a:solidFill>
                  <a:schemeClr val="tx1"/>
                </a:solidFill>
                <a:effectLst/>
                <a:latin typeface="+mn-lt"/>
                <a:ea typeface="+mn-ea"/>
                <a:cs typeface="+mn-cs"/>
              </a:rPr>
              <a:t> by </a:t>
            </a:r>
            <a:r>
              <a:rPr lang="nb-NO" sz="1200" b="0" i="0" u="none" strike="noStrike" kern="1200" dirty="0" err="1">
                <a:solidFill>
                  <a:schemeClr val="tx1"/>
                </a:solidFill>
                <a:effectLst/>
                <a:latin typeface="+mn-lt"/>
                <a:ea typeface="+mn-ea"/>
                <a:cs typeface="+mn-cs"/>
              </a:rPr>
              <a:t>leadership</a:t>
            </a:r>
            <a:r>
              <a:rPr lang="nb-NO" sz="1200" b="0" i="0" u="none" strike="noStrike" kern="1200" dirty="0">
                <a:solidFill>
                  <a:schemeClr val="tx1"/>
                </a:solidFill>
                <a:effectLst/>
                <a:latin typeface="+mn-lt"/>
                <a:ea typeface="+mn-ea"/>
                <a:cs typeface="+mn-cs"/>
              </a:rPr>
              <a:t> and </a:t>
            </a:r>
            <a:r>
              <a:rPr lang="nb-NO" sz="1200" b="0" i="0" u="none" strike="noStrike" kern="1200" dirty="0" err="1">
                <a:solidFill>
                  <a:schemeClr val="tx1"/>
                </a:solidFill>
                <a:effectLst/>
                <a:latin typeface="+mn-lt"/>
                <a:ea typeface="+mn-ea"/>
                <a:cs typeface="+mn-cs"/>
              </a:rPr>
              <a:t>take</a:t>
            </a:r>
            <a:r>
              <a:rPr lang="nb-NO" sz="1200" b="0" i="0" u="none" strike="noStrike" kern="1200" dirty="0">
                <a:solidFill>
                  <a:schemeClr val="tx1"/>
                </a:solidFill>
                <a:effectLst/>
                <a:latin typeface="+mn-lt"/>
                <a:ea typeface="+mn-ea"/>
                <a:cs typeface="+mn-cs"/>
              </a:rPr>
              <a:t> hold over time. </a:t>
            </a:r>
            <a:r>
              <a:rPr lang="nb-NO" sz="1200" b="0" i="0" u="none" strike="noStrike" kern="1200" dirty="0" err="1">
                <a:solidFill>
                  <a:schemeClr val="tx1"/>
                </a:solidFill>
                <a:effectLst/>
                <a:latin typeface="+mn-lt"/>
                <a:ea typeface="+mn-ea"/>
                <a:cs typeface="+mn-cs"/>
              </a:rPr>
              <a:t>They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usually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reflect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common</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interests</a:t>
            </a:r>
            <a:r>
              <a:rPr lang="nb-NO" sz="1200" b="0" i="0" u="none" strike="noStrike" kern="1200" dirty="0">
                <a:solidFill>
                  <a:schemeClr val="tx1"/>
                </a:solidFill>
                <a:effectLst/>
                <a:latin typeface="+mn-lt"/>
                <a:ea typeface="+mn-ea"/>
                <a:cs typeface="+mn-cs"/>
              </a:rPr>
              <a:t> or </a:t>
            </a:r>
            <a:r>
              <a:rPr lang="nb-NO" sz="1200" b="0" i="0" u="none" strike="noStrike" kern="1200" dirty="0" err="1">
                <a:solidFill>
                  <a:schemeClr val="tx1"/>
                </a:solidFill>
                <a:effectLst/>
                <a:latin typeface="+mn-lt"/>
                <a:ea typeface="+mn-ea"/>
                <a:cs typeface="+mn-cs"/>
              </a:rPr>
              <a:t>personalities</a:t>
            </a:r>
            <a:r>
              <a:rPr lang="nb-NO" sz="1200" b="0" i="0" u="none" strike="noStrike" kern="1200" dirty="0">
                <a:solidFill>
                  <a:schemeClr val="tx1"/>
                </a:solidFill>
                <a:effectLst/>
                <a:latin typeface="+mn-lt"/>
                <a:ea typeface="+mn-ea"/>
                <a:cs typeface="+mn-cs"/>
              </a:rPr>
              <a:t> of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organization’s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employees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Accidental</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values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can</a:t>
            </a:r>
            <a:r>
              <a:rPr lang="nb-NO" sz="1200" b="0" i="0" u="none" strike="noStrike" kern="1200" dirty="0">
                <a:solidFill>
                  <a:schemeClr val="tx1"/>
                </a:solidFill>
                <a:effectLst/>
                <a:latin typeface="+mn-lt"/>
                <a:ea typeface="+mn-ea"/>
                <a:cs typeface="+mn-cs"/>
              </a:rPr>
              <a:t> be </a:t>
            </a:r>
            <a:r>
              <a:rPr lang="nb-NO" sz="1200" b="0" i="0" u="none" strike="noStrike" kern="1200" dirty="0" err="1">
                <a:solidFill>
                  <a:schemeClr val="tx1"/>
                </a:solidFill>
                <a:effectLst/>
                <a:latin typeface="+mn-lt"/>
                <a:ea typeface="+mn-ea"/>
                <a:cs typeface="+mn-cs"/>
              </a:rPr>
              <a:t>good</a:t>
            </a:r>
            <a:r>
              <a:rPr lang="nb-NO" sz="1200" b="0" i="0" u="none" strike="noStrike" kern="1200" dirty="0">
                <a:solidFill>
                  <a:schemeClr val="tx1"/>
                </a:solidFill>
                <a:effectLst/>
                <a:latin typeface="+mn-lt"/>
                <a:ea typeface="+mn-ea"/>
                <a:cs typeface="+mn-cs"/>
              </a:rPr>
              <a:t> for a </a:t>
            </a:r>
            <a:r>
              <a:rPr lang="nb-NO" sz="1200" b="0" i="0" u="none" strike="noStrike" kern="1200" dirty="0" err="1">
                <a:solidFill>
                  <a:schemeClr val="tx1"/>
                </a:solidFill>
                <a:effectLst/>
                <a:latin typeface="+mn-lt"/>
                <a:ea typeface="+mn-ea"/>
                <a:cs typeface="+mn-cs"/>
              </a:rPr>
              <a:t>company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such</a:t>
            </a:r>
            <a:r>
              <a:rPr lang="nb-NO" sz="1200" b="0" i="0" u="none" strike="noStrike" kern="1200" dirty="0">
                <a:solidFill>
                  <a:schemeClr val="tx1"/>
                </a:solidFill>
                <a:effectLst/>
                <a:latin typeface="+mn-lt"/>
                <a:ea typeface="+mn-ea"/>
                <a:cs typeface="+mn-cs"/>
              </a:rPr>
              <a:t> as </a:t>
            </a:r>
            <a:r>
              <a:rPr lang="nb-NO" sz="1200" b="0" i="0" u="none" strike="noStrike" kern="1200" dirty="0" err="1">
                <a:solidFill>
                  <a:schemeClr val="tx1"/>
                </a:solidFill>
                <a:effectLst/>
                <a:latin typeface="+mn-lt"/>
                <a:ea typeface="+mn-ea"/>
                <a:cs typeface="+mn-cs"/>
              </a:rPr>
              <a:t>when</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create</a:t>
            </a:r>
            <a:r>
              <a:rPr lang="nb-NO" sz="1200" b="0" i="0" u="none" strike="noStrike" kern="1200" dirty="0">
                <a:solidFill>
                  <a:schemeClr val="tx1"/>
                </a:solidFill>
                <a:effectLst/>
                <a:latin typeface="+mn-lt"/>
                <a:ea typeface="+mn-ea"/>
                <a:cs typeface="+mn-cs"/>
              </a:rPr>
              <a:t> an </a:t>
            </a:r>
            <a:r>
              <a:rPr lang="nb-NO" sz="1200" b="0" i="0" u="none" strike="noStrike" kern="1200" dirty="0" err="1">
                <a:solidFill>
                  <a:schemeClr val="tx1"/>
                </a:solidFill>
                <a:effectLst/>
                <a:latin typeface="+mn-lt"/>
                <a:ea typeface="+mn-ea"/>
                <a:cs typeface="+mn-cs"/>
              </a:rPr>
              <a:t>atmosphere</a:t>
            </a:r>
            <a:r>
              <a:rPr lang="nb-NO" sz="1200" b="0" i="0" u="none" strike="noStrike" kern="1200" dirty="0">
                <a:solidFill>
                  <a:schemeClr val="tx1"/>
                </a:solidFill>
                <a:effectLst/>
                <a:latin typeface="+mn-lt"/>
                <a:ea typeface="+mn-ea"/>
                <a:cs typeface="+mn-cs"/>
              </a:rPr>
              <a:t> of </a:t>
            </a:r>
            <a:r>
              <a:rPr lang="nb-NO" sz="1200" b="0" i="0" u="none" strike="noStrike" kern="1200" dirty="0" err="1">
                <a:solidFill>
                  <a:schemeClr val="tx1"/>
                </a:solidFill>
                <a:effectLst/>
                <a:latin typeface="+mn-lt"/>
                <a:ea typeface="+mn-ea"/>
                <a:cs typeface="+mn-cs"/>
              </a:rPr>
              <a:t>inclusivity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But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can</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also</a:t>
            </a:r>
            <a:r>
              <a:rPr lang="nb-NO" sz="1200" b="0" i="0" u="none" strike="noStrike" kern="1200" dirty="0">
                <a:solidFill>
                  <a:schemeClr val="tx1"/>
                </a:solidFill>
                <a:effectLst/>
                <a:latin typeface="+mn-lt"/>
                <a:ea typeface="+mn-ea"/>
                <a:cs typeface="+mn-cs"/>
              </a:rPr>
              <a:t> be negative </a:t>
            </a:r>
            <a:r>
              <a:rPr lang="nb-NO" sz="1200" b="0" i="0" u="none" strike="noStrike" kern="1200" dirty="0" err="1">
                <a:solidFill>
                  <a:schemeClr val="tx1"/>
                </a:solidFill>
                <a:effectLst/>
                <a:latin typeface="+mn-lt"/>
                <a:ea typeface="+mn-ea"/>
                <a:cs typeface="+mn-cs"/>
              </a:rPr>
              <a:t>forces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such</a:t>
            </a:r>
            <a:r>
              <a:rPr lang="nb-NO" sz="1200" b="0" i="0" u="none" strike="noStrike" kern="1200" dirty="0">
                <a:solidFill>
                  <a:schemeClr val="tx1"/>
                </a:solidFill>
                <a:effectLst/>
                <a:latin typeface="+mn-lt"/>
                <a:ea typeface="+mn-ea"/>
                <a:cs typeface="+mn-cs"/>
              </a:rPr>
              <a:t> as </a:t>
            </a:r>
            <a:r>
              <a:rPr lang="nb-NO" sz="1200" b="0" i="0" u="none" strike="noStrike" kern="1200" dirty="0" err="1">
                <a:solidFill>
                  <a:schemeClr val="tx1"/>
                </a:solidFill>
                <a:effectLst/>
                <a:latin typeface="+mn-lt"/>
                <a:ea typeface="+mn-ea"/>
                <a:cs typeface="+mn-cs"/>
              </a:rPr>
              <a:t>treating</a:t>
            </a:r>
            <a:r>
              <a:rPr lang="nb-NO" sz="1200" b="0" i="0" u="none" strike="noStrike" kern="1200" dirty="0">
                <a:solidFill>
                  <a:schemeClr val="tx1"/>
                </a:solidFill>
                <a:effectLst/>
                <a:latin typeface="+mn-lt"/>
                <a:ea typeface="+mn-ea"/>
                <a:cs typeface="+mn-cs"/>
              </a:rPr>
              <a:t> CS as </a:t>
            </a:r>
            <a:r>
              <a:rPr lang="nb-NO" sz="1200" b="0" i="0" u="none" strike="noStrike" kern="1200" dirty="0" err="1">
                <a:solidFill>
                  <a:schemeClr val="tx1"/>
                </a:solidFill>
                <a:effectLst/>
                <a:latin typeface="+mn-lt"/>
                <a:ea typeface="+mn-ea"/>
                <a:cs typeface="+mn-cs"/>
              </a:rPr>
              <a:t>something</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that</a:t>
            </a:r>
            <a:r>
              <a:rPr lang="nb-NO" sz="1200" b="0" i="0" u="none" strike="noStrike" kern="1200" dirty="0">
                <a:solidFill>
                  <a:schemeClr val="tx1"/>
                </a:solidFill>
                <a:effectLst/>
                <a:latin typeface="+mn-lt"/>
                <a:ea typeface="+mn-ea"/>
                <a:cs typeface="+mn-cs"/>
              </a:rPr>
              <a:t> has to be done</a:t>
            </a:r>
            <a:endParaRPr lang="nb-NO" b="0" dirty="0">
              <a:effectLst/>
            </a:endParaRPr>
          </a:p>
          <a:p>
            <a:pPr rtl="0"/>
            <a:br>
              <a:rPr lang="nb-NO" b="0" dirty="0">
                <a:effectLst/>
              </a:rPr>
            </a:br>
            <a:endParaRPr lang="nb-NO" b="0" dirty="0">
              <a:effectLst/>
            </a:endParaRP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31968-C942-0A4A-A985-4800B9457E60}"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983178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740838-DC75-0840-AF24-B704BFEDA841}"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321307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800" b="0" i="0" u="none" strike="noStrike" baseline="0" dirty="0">
                <a:latin typeface="WarnockPro-Regular"/>
              </a:rPr>
              <a:t>Most participants were</a:t>
            </a:r>
          </a:p>
          <a:p>
            <a:pPr algn="l"/>
            <a:r>
              <a:rPr lang="en-GB" sz="1800" b="0" i="0" u="none" strike="noStrike" baseline="0" dirty="0">
                <a:latin typeface="WarnockPro-Regular"/>
              </a:rPr>
              <a:t>nurses (</a:t>
            </a:r>
            <a:r>
              <a:rPr lang="en-GB" sz="1800" b="0" i="1" u="none" strike="noStrike" baseline="0" dirty="0">
                <a:latin typeface="WarnockPro-It"/>
              </a:rPr>
              <a:t>n </a:t>
            </a:r>
            <a:r>
              <a:rPr lang="en-GB" sz="1800" b="0" i="0" u="none" strike="noStrike" baseline="0" dirty="0">
                <a:latin typeface="MTSY"/>
              </a:rPr>
              <a:t>= </a:t>
            </a:r>
            <a:r>
              <a:rPr lang="en-GB" sz="1800" b="0" i="0" u="none" strike="noStrike" baseline="0" dirty="0">
                <a:latin typeface="WarnockPro-Regular"/>
              </a:rPr>
              <a:t>64,250), followed by doctors (</a:t>
            </a:r>
            <a:r>
              <a:rPr lang="en-GB" sz="1800" b="0" i="1" u="none" strike="noStrike" baseline="0" dirty="0">
                <a:latin typeface="WarnockPro-It"/>
              </a:rPr>
              <a:t>n </a:t>
            </a:r>
            <a:r>
              <a:rPr lang="en-GB" sz="1800" b="0" i="0" u="none" strike="noStrike" baseline="0" dirty="0">
                <a:latin typeface="MTSY"/>
              </a:rPr>
              <a:t>= </a:t>
            </a:r>
            <a:r>
              <a:rPr lang="en-GB" sz="1800" b="0" i="0" u="none" strike="noStrike" baseline="0" dirty="0">
                <a:latin typeface="WarnockPro-Regular"/>
              </a:rPr>
              <a:t>36,029), allied health (</a:t>
            </a:r>
            <a:r>
              <a:rPr lang="en-GB" sz="1800" b="0" i="1" u="none" strike="noStrike" baseline="0" dirty="0">
                <a:latin typeface="WarnockPro-It"/>
              </a:rPr>
              <a:t>n </a:t>
            </a:r>
            <a:r>
              <a:rPr lang="en-GB" sz="1800" b="0" i="0" u="none" strike="noStrike" baseline="0" dirty="0">
                <a:latin typeface="MTSY"/>
              </a:rPr>
              <a:t>= </a:t>
            </a:r>
            <a:r>
              <a:rPr lang="en-GB" sz="1800" b="0" i="0" u="none" strike="noStrike" baseline="0" dirty="0">
                <a:latin typeface="WarnockPro-Regular"/>
              </a:rPr>
              <a:t>5068), dentists (</a:t>
            </a:r>
            <a:r>
              <a:rPr lang="en-GB" sz="1800" b="0" i="1" u="none" strike="noStrike" baseline="0" dirty="0">
                <a:latin typeface="WarnockPro-It"/>
              </a:rPr>
              <a:t>n </a:t>
            </a:r>
            <a:r>
              <a:rPr lang="en-GB" sz="1800" b="0" i="0" u="none" strike="noStrike" baseline="0" dirty="0">
                <a:latin typeface="MTSY"/>
              </a:rPr>
              <a:t>= </a:t>
            </a:r>
            <a:r>
              <a:rPr lang="en-GB" sz="1800" b="0" i="0" u="none" strike="noStrike" baseline="0" dirty="0">
                <a:latin typeface="WarnockPro-Regular"/>
              </a:rPr>
              <a:t>4139), unidentified health professionals (</a:t>
            </a:r>
            <a:r>
              <a:rPr lang="en-GB" sz="1800" b="0" i="1" u="none" strike="noStrike" baseline="0" dirty="0">
                <a:latin typeface="WarnockPro-It"/>
              </a:rPr>
              <a:t>n </a:t>
            </a:r>
            <a:r>
              <a:rPr lang="en-GB" sz="1800" b="0" i="0" u="none" strike="noStrike" baseline="0" dirty="0">
                <a:latin typeface="MTSY"/>
              </a:rPr>
              <a:t>= </a:t>
            </a:r>
            <a:r>
              <a:rPr lang="en-GB" sz="1800" b="0" i="0" u="none" strike="noStrike" baseline="0" dirty="0">
                <a:latin typeface="WarnockPro-Regular"/>
              </a:rPr>
              <a:t>2247), paramedics (</a:t>
            </a:r>
            <a:r>
              <a:rPr lang="en-GB" sz="1800" b="0" i="1" u="none" strike="noStrike" baseline="0" dirty="0">
                <a:latin typeface="WarnockPro-It"/>
              </a:rPr>
              <a:t>n </a:t>
            </a:r>
            <a:r>
              <a:rPr lang="en-GB" sz="1800" b="0" i="0" u="none" strike="noStrike" baseline="0" dirty="0">
                <a:latin typeface="MTSY"/>
              </a:rPr>
              <a:t>= </a:t>
            </a:r>
            <a:r>
              <a:rPr lang="en-GB" sz="1800" b="0" i="0" u="none" strike="noStrike" baseline="0" dirty="0">
                <a:latin typeface="WarnockPro-Regular"/>
              </a:rPr>
              <a:t>744), nursing assistants (</a:t>
            </a:r>
            <a:r>
              <a:rPr lang="en-GB" sz="1800" b="0" i="1" u="none" strike="noStrike" baseline="0" dirty="0">
                <a:latin typeface="WarnockPro-It"/>
              </a:rPr>
              <a:t>n </a:t>
            </a:r>
            <a:r>
              <a:rPr lang="en-GB" sz="1800" b="0" i="0" u="none" strike="noStrike" baseline="0" dirty="0">
                <a:latin typeface="MTSY"/>
              </a:rPr>
              <a:t>= </a:t>
            </a:r>
            <a:r>
              <a:rPr lang="en-GB" sz="1800" b="0" i="0" u="none" strike="noStrike" baseline="0" dirty="0">
                <a:latin typeface="WarnockPro-Regular"/>
              </a:rPr>
              <a:t>177 and pathologists (</a:t>
            </a:r>
            <a:r>
              <a:rPr lang="en-GB" sz="1800" b="0" i="1" u="none" strike="noStrike" baseline="0" dirty="0">
                <a:latin typeface="WarnockPro-It"/>
              </a:rPr>
              <a:t>n </a:t>
            </a:r>
            <a:r>
              <a:rPr lang="en-GB" sz="1800" b="0" i="0" u="none" strike="noStrike" baseline="0" dirty="0">
                <a:latin typeface="MTSY"/>
              </a:rPr>
              <a:t>= </a:t>
            </a:r>
            <a:r>
              <a:rPr lang="en-GB" sz="1800" b="0" i="0" u="none" strike="noStrike" baseline="0" dirty="0">
                <a:latin typeface="WarnockPro-Regular"/>
              </a:rPr>
              <a:t>37).</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F2CB18-3A61-4980-8BDA-B64D476BC9D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907081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Shah, M. K., </a:t>
            </a:r>
            <a:r>
              <a:rPr lang="en-GB" b="0" i="0" dirty="0" err="1">
                <a:solidFill>
                  <a:srgbClr val="222222"/>
                </a:solidFill>
                <a:effectLst/>
                <a:latin typeface="Arial" panose="020B0604020202020204" pitchFamily="34" charset="0"/>
              </a:rPr>
              <a:t>Gandrakota</a:t>
            </a:r>
            <a:r>
              <a:rPr lang="en-GB" b="0" i="0" dirty="0">
                <a:solidFill>
                  <a:srgbClr val="222222"/>
                </a:solidFill>
                <a:effectLst/>
                <a:latin typeface="Arial" panose="020B0604020202020204" pitchFamily="34" charset="0"/>
              </a:rPr>
              <a:t>, N., </a:t>
            </a:r>
            <a:r>
              <a:rPr lang="en-GB" b="0" i="0" dirty="0" err="1">
                <a:solidFill>
                  <a:srgbClr val="222222"/>
                </a:solidFill>
                <a:effectLst/>
                <a:latin typeface="Arial" panose="020B0604020202020204" pitchFamily="34" charset="0"/>
              </a:rPr>
              <a:t>Cimiotti</a:t>
            </a:r>
            <a:r>
              <a:rPr lang="en-GB" b="0" i="0" dirty="0">
                <a:solidFill>
                  <a:srgbClr val="222222"/>
                </a:solidFill>
                <a:effectLst/>
                <a:latin typeface="Arial" panose="020B0604020202020204" pitchFamily="34" charset="0"/>
              </a:rPr>
              <a:t>, J. P., Ghose, N., Moore, M., &amp; Ali, M. K. (2021). Prevalence of and factors associated with nurse burnout in the US. </a:t>
            </a:r>
            <a:r>
              <a:rPr lang="en-GB" b="0" i="1" dirty="0">
                <a:solidFill>
                  <a:srgbClr val="222222"/>
                </a:solidFill>
                <a:effectLst/>
                <a:latin typeface="Arial" panose="020B0604020202020204" pitchFamily="34" charset="0"/>
              </a:rPr>
              <a:t>JAMA network open</a:t>
            </a:r>
            <a:r>
              <a:rPr lang="en-GB" b="0" i="0" dirty="0">
                <a:solidFill>
                  <a:srgbClr val="222222"/>
                </a:solidFill>
                <a:effectLst/>
                <a:latin typeface="Arial" panose="020B0604020202020204" pitchFamily="34" charset="0"/>
              </a:rPr>
              <a:t>, </a:t>
            </a:r>
            <a:r>
              <a:rPr lang="en-GB" b="0" i="1" dirty="0">
                <a:solidFill>
                  <a:srgbClr val="222222"/>
                </a:solidFill>
                <a:effectLst/>
                <a:latin typeface="Arial" panose="020B0604020202020204" pitchFamily="34" charset="0"/>
              </a:rPr>
              <a:t>4</a:t>
            </a:r>
            <a:r>
              <a:rPr lang="en-GB" b="0" i="0" dirty="0">
                <a:solidFill>
                  <a:srgbClr val="222222"/>
                </a:solidFill>
                <a:effectLst/>
                <a:latin typeface="Arial" panose="020B0604020202020204" pitchFamily="34" charset="0"/>
              </a:rPr>
              <a:t>(2), e2036469-e2036469.</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161863-FA20-4FD6-87F5-37202301E12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762699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Collins, E. I., &amp; Hinds, J. (2021). Exploring workers' subjective experiences of habit formation in cybersecurity: A qualitative survey. </a:t>
            </a:r>
            <a:r>
              <a:rPr lang="en-GB" b="0" i="1" dirty="0">
                <a:solidFill>
                  <a:srgbClr val="222222"/>
                </a:solidFill>
                <a:effectLst/>
                <a:latin typeface="Arial" panose="020B0604020202020204" pitchFamily="34" charset="0"/>
              </a:rPr>
              <a:t>Cyberpsychology, </a:t>
            </a:r>
            <a:r>
              <a:rPr lang="en-GB" b="0" i="1" dirty="0" err="1">
                <a:solidFill>
                  <a:srgbClr val="222222"/>
                </a:solidFill>
                <a:effectLst/>
                <a:latin typeface="Arial" panose="020B0604020202020204" pitchFamily="34" charset="0"/>
              </a:rPr>
              <a:t>Behavior</a:t>
            </a:r>
            <a:r>
              <a:rPr lang="en-GB" b="0" i="1" dirty="0">
                <a:solidFill>
                  <a:srgbClr val="222222"/>
                </a:solidFill>
                <a:effectLst/>
                <a:latin typeface="Arial" panose="020B0604020202020204" pitchFamily="34" charset="0"/>
              </a:rPr>
              <a:t>, and Social Networking</a:t>
            </a:r>
            <a:r>
              <a:rPr lang="en-GB" b="0" i="0" dirty="0">
                <a:solidFill>
                  <a:srgbClr val="222222"/>
                </a:solidFill>
                <a:effectLst/>
                <a:latin typeface="Arial" panose="020B0604020202020204" pitchFamily="34" charset="0"/>
              </a:rPr>
              <a:t>, </a:t>
            </a:r>
            <a:r>
              <a:rPr lang="en-GB" b="0" i="1" dirty="0">
                <a:solidFill>
                  <a:srgbClr val="222222"/>
                </a:solidFill>
                <a:effectLst/>
                <a:latin typeface="Arial" panose="020B0604020202020204" pitchFamily="34" charset="0"/>
              </a:rPr>
              <a:t>24</a:t>
            </a:r>
            <a:r>
              <a:rPr lang="en-GB" b="0" i="0" dirty="0">
                <a:solidFill>
                  <a:srgbClr val="222222"/>
                </a:solidFill>
                <a:effectLst/>
                <a:latin typeface="Arial" panose="020B0604020202020204" pitchFamily="34" charset="0"/>
              </a:rPr>
              <a:t>(9), 599-604.</a:t>
            </a:r>
          </a:p>
          <a:p>
            <a:endParaRPr lang="en-GB" b="0" i="0" dirty="0">
              <a:solidFill>
                <a:srgbClr val="222222"/>
              </a:solidFill>
              <a:effectLst/>
              <a:latin typeface="Arial" panose="020B0604020202020204" pitchFamily="34" charset="0"/>
            </a:endParaRPr>
          </a:p>
          <a:p>
            <a:r>
              <a:rPr lang="en-GB" b="0" i="0" dirty="0">
                <a:solidFill>
                  <a:srgbClr val="222222"/>
                </a:solidFill>
                <a:effectLst/>
                <a:latin typeface="Arial" panose="020B0604020202020204" pitchFamily="34" charset="0"/>
              </a:rPr>
              <a:t>N=195</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161863-FA20-4FD6-87F5-37202301E12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266369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BD1F3E-E9A5-0029-4C34-C7E383CD8E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F6421A-6359-CA26-1FD5-67EC34D1F1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00FC93-A124-D865-BBD5-59B682BD4019}"/>
              </a:ext>
            </a:extLst>
          </p:cNvPr>
          <p:cNvSpPr>
            <a:spLocks noGrp="1"/>
          </p:cNvSpPr>
          <p:nvPr>
            <p:ph type="body" idx="1"/>
          </p:nvPr>
        </p:nvSpPr>
        <p:spPr/>
        <p:txBody>
          <a:bodyPr/>
          <a:lstStyle/>
          <a:p>
            <a:r>
              <a:rPr lang="en-GB" b="0" i="0" dirty="0">
                <a:solidFill>
                  <a:srgbClr val="222222"/>
                </a:solidFill>
                <a:effectLst/>
                <a:latin typeface="Arial" panose="020B0604020202020204" pitchFamily="34" charset="0"/>
              </a:rPr>
              <a:t>Collins, E. I., &amp; Hinds, J. (2021). Exploring workers' subjective experiences of habit formation in cybersecurity: A qualitative survey. </a:t>
            </a:r>
            <a:r>
              <a:rPr lang="en-GB" b="0" i="1" dirty="0">
                <a:solidFill>
                  <a:srgbClr val="222222"/>
                </a:solidFill>
                <a:effectLst/>
                <a:latin typeface="Arial" panose="020B0604020202020204" pitchFamily="34" charset="0"/>
              </a:rPr>
              <a:t>Cyberpsychology, </a:t>
            </a:r>
            <a:r>
              <a:rPr lang="en-GB" b="0" i="1" dirty="0" err="1">
                <a:solidFill>
                  <a:srgbClr val="222222"/>
                </a:solidFill>
                <a:effectLst/>
                <a:latin typeface="Arial" panose="020B0604020202020204" pitchFamily="34" charset="0"/>
              </a:rPr>
              <a:t>Behavior</a:t>
            </a:r>
            <a:r>
              <a:rPr lang="en-GB" b="0" i="1" dirty="0">
                <a:solidFill>
                  <a:srgbClr val="222222"/>
                </a:solidFill>
                <a:effectLst/>
                <a:latin typeface="Arial" panose="020B0604020202020204" pitchFamily="34" charset="0"/>
              </a:rPr>
              <a:t>, and Social Networking</a:t>
            </a:r>
            <a:r>
              <a:rPr lang="en-GB" b="0" i="0" dirty="0">
                <a:solidFill>
                  <a:srgbClr val="222222"/>
                </a:solidFill>
                <a:effectLst/>
                <a:latin typeface="Arial" panose="020B0604020202020204" pitchFamily="34" charset="0"/>
              </a:rPr>
              <a:t>, </a:t>
            </a:r>
            <a:r>
              <a:rPr lang="en-GB" b="0" i="1" dirty="0">
                <a:solidFill>
                  <a:srgbClr val="222222"/>
                </a:solidFill>
                <a:effectLst/>
                <a:latin typeface="Arial" panose="020B0604020202020204" pitchFamily="34" charset="0"/>
              </a:rPr>
              <a:t>24</a:t>
            </a:r>
            <a:r>
              <a:rPr lang="en-GB" b="0" i="0" dirty="0">
                <a:solidFill>
                  <a:srgbClr val="222222"/>
                </a:solidFill>
                <a:effectLst/>
                <a:latin typeface="Arial" panose="020B0604020202020204" pitchFamily="34" charset="0"/>
              </a:rPr>
              <a:t>(9), 599-604.</a:t>
            </a:r>
          </a:p>
          <a:p>
            <a:endParaRPr lang="en-GB" b="0" i="0" dirty="0">
              <a:solidFill>
                <a:srgbClr val="222222"/>
              </a:solidFill>
              <a:effectLst/>
              <a:latin typeface="Arial" panose="020B0604020202020204" pitchFamily="34" charset="0"/>
            </a:endParaRPr>
          </a:p>
          <a:p>
            <a:r>
              <a:rPr lang="en-GB" b="0" i="0" dirty="0">
                <a:solidFill>
                  <a:srgbClr val="222222"/>
                </a:solidFill>
                <a:effectLst/>
                <a:latin typeface="Arial" panose="020B0604020202020204" pitchFamily="34" charset="0"/>
              </a:rPr>
              <a:t>N=195</a:t>
            </a:r>
            <a:endParaRPr lang="en-GB" dirty="0"/>
          </a:p>
        </p:txBody>
      </p:sp>
      <p:sp>
        <p:nvSpPr>
          <p:cNvPr id="4" name="Slide Number Placeholder 3">
            <a:extLst>
              <a:ext uri="{FF2B5EF4-FFF2-40B4-BE49-F238E27FC236}">
                <a16:creationId xmlns:a16="http://schemas.microsoft.com/office/drawing/2014/main" id="{B7703045-3617-4723-39F6-46A4C160791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161863-FA20-4FD6-87F5-37202301E12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977416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0F78E0-A195-DD23-25EC-0BCA6F8B5F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734768-6F3B-C889-F544-275D2F869B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A27FA8-F126-5B8A-17F1-919E61E3E539}"/>
              </a:ext>
            </a:extLst>
          </p:cNvPr>
          <p:cNvSpPr>
            <a:spLocks noGrp="1"/>
          </p:cNvSpPr>
          <p:nvPr>
            <p:ph type="body" idx="1"/>
          </p:nvPr>
        </p:nvSpPr>
        <p:spPr/>
        <p:txBody>
          <a:bodyPr/>
          <a:lstStyle/>
          <a:p>
            <a:r>
              <a:rPr lang="en-GB" b="0" i="0" dirty="0">
                <a:solidFill>
                  <a:srgbClr val="222222"/>
                </a:solidFill>
                <a:effectLst/>
                <a:latin typeface="Arial" panose="020B0604020202020204" pitchFamily="34" charset="0"/>
              </a:rPr>
              <a:t>Collins, E. I., &amp; Hinds, J. (2021). Exploring workers' subjective experiences of habit formation in cybersecurity: A qualitative survey. </a:t>
            </a:r>
            <a:r>
              <a:rPr lang="en-GB" b="0" i="1" dirty="0">
                <a:solidFill>
                  <a:srgbClr val="222222"/>
                </a:solidFill>
                <a:effectLst/>
                <a:latin typeface="Arial" panose="020B0604020202020204" pitchFamily="34" charset="0"/>
              </a:rPr>
              <a:t>Cyberpsychology, </a:t>
            </a:r>
            <a:r>
              <a:rPr lang="en-GB" b="0" i="1" dirty="0" err="1">
                <a:solidFill>
                  <a:srgbClr val="222222"/>
                </a:solidFill>
                <a:effectLst/>
                <a:latin typeface="Arial" panose="020B0604020202020204" pitchFamily="34" charset="0"/>
              </a:rPr>
              <a:t>Behavior</a:t>
            </a:r>
            <a:r>
              <a:rPr lang="en-GB" b="0" i="1" dirty="0">
                <a:solidFill>
                  <a:srgbClr val="222222"/>
                </a:solidFill>
                <a:effectLst/>
                <a:latin typeface="Arial" panose="020B0604020202020204" pitchFamily="34" charset="0"/>
              </a:rPr>
              <a:t>, and Social Networking</a:t>
            </a:r>
            <a:r>
              <a:rPr lang="en-GB" b="0" i="0" dirty="0">
                <a:solidFill>
                  <a:srgbClr val="222222"/>
                </a:solidFill>
                <a:effectLst/>
                <a:latin typeface="Arial" panose="020B0604020202020204" pitchFamily="34" charset="0"/>
              </a:rPr>
              <a:t>, </a:t>
            </a:r>
            <a:r>
              <a:rPr lang="en-GB" b="0" i="1" dirty="0">
                <a:solidFill>
                  <a:srgbClr val="222222"/>
                </a:solidFill>
                <a:effectLst/>
                <a:latin typeface="Arial" panose="020B0604020202020204" pitchFamily="34" charset="0"/>
              </a:rPr>
              <a:t>24</a:t>
            </a:r>
            <a:r>
              <a:rPr lang="en-GB" b="0" i="0" dirty="0">
                <a:solidFill>
                  <a:srgbClr val="222222"/>
                </a:solidFill>
                <a:effectLst/>
                <a:latin typeface="Arial" panose="020B0604020202020204" pitchFamily="34" charset="0"/>
              </a:rPr>
              <a:t>(9), 599-604.</a:t>
            </a:r>
          </a:p>
          <a:p>
            <a:endParaRPr lang="en-GB" b="0" i="0" dirty="0">
              <a:solidFill>
                <a:srgbClr val="222222"/>
              </a:solidFill>
              <a:effectLst/>
              <a:latin typeface="Arial" panose="020B0604020202020204" pitchFamily="34" charset="0"/>
            </a:endParaRPr>
          </a:p>
          <a:p>
            <a:r>
              <a:rPr lang="en-GB" b="0" i="0" dirty="0">
                <a:solidFill>
                  <a:srgbClr val="222222"/>
                </a:solidFill>
                <a:effectLst/>
                <a:latin typeface="Arial" panose="020B0604020202020204" pitchFamily="34" charset="0"/>
              </a:rPr>
              <a:t>N=195</a:t>
            </a:r>
            <a:endParaRPr lang="en-GB" dirty="0"/>
          </a:p>
        </p:txBody>
      </p:sp>
      <p:sp>
        <p:nvSpPr>
          <p:cNvPr id="4" name="Slide Number Placeholder 3">
            <a:extLst>
              <a:ext uri="{FF2B5EF4-FFF2-40B4-BE49-F238E27FC236}">
                <a16:creationId xmlns:a16="http://schemas.microsoft.com/office/drawing/2014/main" id="{C9B8F4D6-C98E-96AB-74B1-A973F59A72E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161863-FA20-4FD6-87F5-37202301E12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286598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Attentional </a:t>
            </a:r>
            <a:r>
              <a:rPr lang="de-DE" dirty="0" err="1"/>
              <a:t>tunneling</a:t>
            </a:r>
            <a:r>
              <a:rPr lang="de-DE" dirty="0"/>
              <a:t> (</a:t>
            </a:r>
            <a:r>
              <a:rPr lang="de-DE" dirty="0" err="1"/>
              <a:t>or</a:t>
            </a:r>
            <a:r>
              <a:rPr lang="de-DE" dirty="0"/>
              <a:t>: </a:t>
            </a:r>
            <a:r>
              <a:rPr lang="de-DE" dirty="0" err="1"/>
              <a:t>attentional</a:t>
            </a:r>
            <a:r>
              <a:rPr lang="de-DE" dirty="0"/>
              <a:t> </a:t>
            </a:r>
            <a:r>
              <a:rPr lang="de-DE" dirty="0" err="1"/>
              <a:t>narrowing</a:t>
            </a:r>
            <a:r>
              <a:rPr lang="de-DE" dirty="0"/>
              <a:t>)</a:t>
            </a:r>
          </a:p>
          <a:p>
            <a:pPr lvl="1"/>
            <a:r>
              <a:rPr lang="de-DE" sz="2100" dirty="0"/>
              <a:t>Attention </a:t>
            </a:r>
            <a:r>
              <a:rPr lang="de-DE" sz="2100" dirty="0" err="1"/>
              <a:t>can</a:t>
            </a:r>
            <a:r>
              <a:rPr lang="de-DE" sz="2100" dirty="0"/>
              <a:t> not </a:t>
            </a:r>
            <a:r>
              <a:rPr lang="de-DE" sz="2100" dirty="0" err="1"/>
              <a:t>be</a:t>
            </a:r>
            <a:r>
              <a:rPr lang="de-DE" sz="2100" dirty="0"/>
              <a:t> </a:t>
            </a:r>
            <a:r>
              <a:rPr lang="de-DE" sz="2100" dirty="0" err="1"/>
              <a:t>divided</a:t>
            </a:r>
            <a:r>
              <a:rPr lang="de-DE" sz="2100" dirty="0"/>
              <a:t>.</a:t>
            </a:r>
          </a:p>
          <a:p>
            <a:pPr lvl="1"/>
            <a:r>
              <a:rPr lang="de-DE" sz="2100" dirty="0" err="1"/>
              <a:t>Get</a:t>
            </a:r>
            <a:r>
              <a:rPr lang="de-DE" sz="2100" dirty="0"/>
              <a:t> </a:t>
            </a:r>
            <a:r>
              <a:rPr lang="de-DE" sz="2100" dirty="0" err="1"/>
              <a:t>hooked</a:t>
            </a:r>
            <a:r>
              <a:rPr lang="de-DE" sz="2100" dirty="0"/>
              <a:t> on </a:t>
            </a:r>
            <a:r>
              <a:rPr lang="de-DE" sz="2100" dirty="0" err="1"/>
              <a:t>particular</a:t>
            </a:r>
            <a:r>
              <a:rPr lang="de-DE" sz="2100" dirty="0"/>
              <a:t> </a:t>
            </a:r>
            <a:r>
              <a:rPr lang="de-DE" sz="2100" dirty="0" err="1"/>
              <a:t>features</a:t>
            </a:r>
            <a:r>
              <a:rPr lang="de-DE" sz="2100" dirty="0"/>
              <a:t> and </a:t>
            </a:r>
            <a:r>
              <a:rPr lang="de-DE" sz="2100" dirty="0" err="1"/>
              <a:t>inadvertently</a:t>
            </a:r>
            <a:r>
              <a:rPr lang="de-DE" sz="2100" dirty="0"/>
              <a:t> </a:t>
            </a:r>
            <a:r>
              <a:rPr lang="de-DE" sz="2100" dirty="0" err="1"/>
              <a:t>drop</a:t>
            </a:r>
            <a:r>
              <a:rPr lang="de-DE" sz="2100" dirty="0"/>
              <a:t> </a:t>
            </a:r>
            <a:r>
              <a:rPr lang="de-DE" sz="2100" dirty="0" err="1"/>
              <a:t>scanning</a:t>
            </a:r>
            <a:r>
              <a:rPr lang="de-DE" sz="2100" dirty="0"/>
              <a:t>.</a:t>
            </a:r>
          </a:p>
          <a:p>
            <a:pPr lvl="1"/>
            <a:r>
              <a:rPr lang="de-DE" sz="2100" dirty="0" err="1"/>
              <a:t>Mind</a:t>
            </a:r>
            <a:r>
              <a:rPr lang="de-DE" sz="2100" dirty="0"/>
              <a:t> </a:t>
            </a:r>
            <a:r>
              <a:rPr lang="de-DE" sz="2100" dirty="0" err="1"/>
              <a:t>the</a:t>
            </a:r>
            <a:r>
              <a:rPr lang="de-DE" sz="2100" dirty="0"/>
              <a:t> Gorilla. </a:t>
            </a:r>
          </a:p>
          <a:p>
            <a:r>
              <a:rPr lang="de-DE" dirty="0"/>
              <a:t>Requisite </a:t>
            </a:r>
            <a:r>
              <a:rPr lang="de-DE" dirty="0" err="1"/>
              <a:t>memory</a:t>
            </a:r>
            <a:r>
              <a:rPr lang="de-DE" dirty="0"/>
              <a:t> </a:t>
            </a:r>
            <a:r>
              <a:rPr lang="de-DE" dirty="0" err="1"/>
              <a:t>trap</a:t>
            </a:r>
            <a:endParaRPr lang="de-DE" dirty="0"/>
          </a:p>
          <a:p>
            <a:pPr lvl="1"/>
            <a:r>
              <a:rPr lang="de-DE" sz="2100" dirty="0"/>
              <a:t>Working </a:t>
            </a:r>
            <a:r>
              <a:rPr lang="de-DE" sz="2100" dirty="0" err="1"/>
              <a:t>memory</a:t>
            </a:r>
            <a:r>
              <a:rPr lang="de-DE" sz="2100" dirty="0"/>
              <a:t> </a:t>
            </a:r>
            <a:r>
              <a:rPr lang="de-DE" sz="2100" dirty="0" err="1"/>
              <a:t>overload</a:t>
            </a:r>
            <a:r>
              <a:rPr lang="de-DE" sz="2100" dirty="0"/>
              <a:t>.</a:t>
            </a:r>
          </a:p>
          <a:p>
            <a:pPr lvl="1"/>
            <a:r>
              <a:rPr lang="de-DE" sz="2100" dirty="0"/>
              <a:t>In </a:t>
            </a:r>
            <a:r>
              <a:rPr lang="de-DE" sz="2100" dirty="0" err="1"/>
              <a:t>particular</a:t>
            </a:r>
            <a:r>
              <a:rPr lang="de-DE" sz="2100" dirty="0"/>
              <a:t> </a:t>
            </a:r>
            <a:r>
              <a:rPr lang="de-DE" sz="2100" dirty="0" err="1"/>
              <a:t>auditory</a:t>
            </a:r>
            <a:r>
              <a:rPr lang="de-DE" sz="2100" dirty="0"/>
              <a:t> </a:t>
            </a:r>
            <a:r>
              <a:rPr lang="de-DE" sz="2100" dirty="0" err="1"/>
              <a:t>information</a:t>
            </a:r>
            <a:r>
              <a:rPr lang="de-DE" sz="2100" dirty="0"/>
              <a:t>.</a:t>
            </a:r>
          </a:p>
          <a:p>
            <a:r>
              <a:rPr lang="de-DE" dirty="0"/>
              <a:t>Stressors</a:t>
            </a:r>
          </a:p>
          <a:p>
            <a:pPr lvl="1"/>
            <a:r>
              <a:rPr lang="de-DE" sz="2000" dirty="0"/>
              <a:t>Workload, </a:t>
            </a:r>
            <a:r>
              <a:rPr lang="de-DE" sz="2000" dirty="0" err="1"/>
              <a:t>anxiety</a:t>
            </a:r>
            <a:r>
              <a:rPr lang="de-DE" sz="2000" dirty="0"/>
              <a:t>, </a:t>
            </a:r>
            <a:r>
              <a:rPr lang="de-DE" sz="2000" dirty="0" err="1"/>
              <a:t>fatigue</a:t>
            </a:r>
            <a:r>
              <a:rPr lang="de-DE" sz="2000" dirty="0"/>
              <a:t>, etc.</a:t>
            </a:r>
          </a:p>
          <a:p>
            <a:pPr lvl="1"/>
            <a:r>
              <a:rPr lang="de-DE" sz="2000" dirty="0"/>
              <a:t>Time </a:t>
            </a:r>
            <a:r>
              <a:rPr lang="de-DE" sz="2000" dirty="0" err="1"/>
              <a:t>pressure</a:t>
            </a:r>
            <a:r>
              <a:rPr lang="de-DE" sz="2000" dirty="0"/>
              <a:t>, </a:t>
            </a:r>
            <a:r>
              <a:rPr lang="de-DE" sz="2000" dirty="0" err="1"/>
              <a:t>uncertainty</a:t>
            </a:r>
            <a:r>
              <a:rPr lang="de-DE" sz="2000" dirty="0"/>
              <a:t>, etc.</a:t>
            </a:r>
          </a:p>
          <a:p>
            <a:pPr lvl="1"/>
            <a:r>
              <a:rPr lang="de-DE" sz="2000" dirty="0"/>
              <a:t>Limits SA via </a:t>
            </a:r>
            <a:r>
              <a:rPr lang="de-DE" sz="2000" dirty="0" err="1"/>
              <a:t>limiting</a:t>
            </a:r>
            <a:r>
              <a:rPr lang="de-DE" sz="2000" dirty="0"/>
              <a:t> WMC and </a:t>
            </a:r>
            <a:r>
              <a:rPr lang="de-DE" sz="2000" dirty="0" err="1"/>
              <a:t>slowing</a:t>
            </a:r>
            <a:r>
              <a:rPr lang="de-DE" sz="2000" dirty="0"/>
              <a:t> down </a:t>
            </a:r>
            <a:r>
              <a:rPr lang="de-DE" sz="2000" dirty="0" err="1"/>
              <a:t>information</a:t>
            </a:r>
            <a:r>
              <a:rPr lang="de-DE" sz="2000" dirty="0"/>
              <a:t> </a:t>
            </a:r>
            <a:r>
              <a:rPr lang="de-DE" sz="2000" dirty="0" err="1"/>
              <a:t>processing</a:t>
            </a:r>
            <a:r>
              <a:rPr lang="de-DE" sz="2000" dirty="0"/>
              <a:t>, </a:t>
            </a:r>
            <a:r>
              <a:rPr lang="de-DE" sz="2000" dirty="0" err="1"/>
              <a:t>more</a:t>
            </a:r>
            <a:r>
              <a:rPr lang="de-DE" sz="2000" dirty="0"/>
              <a:t> </a:t>
            </a:r>
            <a:r>
              <a:rPr lang="de-DE" sz="2000" dirty="0" err="1"/>
              <a:t>likely</a:t>
            </a:r>
            <a:r>
              <a:rPr lang="de-DE" sz="2000" dirty="0"/>
              <a:t> </a:t>
            </a:r>
            <a:r>
              <a:rPr lang="de-DE" sz="2000" dirty="0" err="1"/>
              <a:t>attentional</a:t>
            </a:r>
            <a:r>
              <a:rPr lang="de-DE" sz="2000" dirty="0"/>
              <a:t> </a:t>
            </a:r>
            <a:r>
              <a:rPr lang="de-DE" sz="2000" dirty="0" err="1"/>
              <a:t>tunneling</a:t>
            </a:r>
            <a:r>
              <a:rPr lang="de-DE" sz="2000" dirty="0"/>
              <a:t>, </a:t>
            </a:r>
            <a:r>
              <a:rPr lang="de-DE" sz="2000" dirty="0" err="1"/>
              <a:t>disorganized</a:t>
            </a:r>
            <a:r>
              <a:rPr lang="de-DE" sz="2000" dirty="0"/>
              <a:t> </a:t>
            </a:r>
            <a:r>
              <a:rPr lang="de-DE" sz="2000" dirty="0" err="1"/>
              <a:t>scanning</a:t>
            </a:r>
            <a:r>
              <a:rPr lang="de-DE" sz="2000" dirty="0"/>
              <a:t> </a:t>
            </a:r>
            <a:r>
              <a:rPr lang="de-DE" sz="2000" dirty="0" err="1"/>
              <a:t>for</a:t>
            </a:r>
            <a:r>
              <a:rPr lang="de-DE" sz="2000" dirty="0"/>
              <a:t> </a:t>
            </a:r>
            <a:r>
              <a:rPr lang="de-DE" sz="2000" dirty="0" err="1"/>
              <a:t>elements</a:t>
            </a:r>
            <a:r>
              <a:rPr lang="de-DE" sz="2000" dirty="0"/>
              <a:t> and </a:t>
            </a:r>
            <a:r>
              <a:rPr lang="de-DE" sz="2000" dirty="0" err="1"/>
              <a:t>less</a:t>
            </a:r>
            <a:r>
              <a:rPr lang="de-DE" sz="2000" dirty="0"/>
              <a:t> </a:t>
            </a:r>
            <a:r>
              <a:rPr lang="de-DE" sz="2000" dirty="0" err="1"/>
              <a:t>attention</a:t>
            </a:r>
            <a:r>
              <a:rPr lang="de-DE" sz="2000" dirty="0"/>
              <a:t> </a:t>
            </a:r>
            <a:r>
              <a:rPr lang="de-DE" sz="2000" dirty="0" err="1"/>
              <a:t>to</a:t>
            </a:r>
            <a:r>
              <a:rPr lang="de-DE" sz="2000" dirty="0"/>
              <a:t> </a:t>
            </a:r>
            <a:r>
              <a:rPr lang="de-DE" sz="2000" dirty="0" err="1"/>
              <a:t>peripheral</a:t>
            </a:r>
            <a:r>
              <a:rPr lang="de-DE" sz="2000" dirty="0"/>
              <a:t> </a:t>
            </a:r>
            <a:r>
              <a:rPr lang="de-DE" sz="2000" dirty="0" err="1"/>
              <a:t>cues</a:t>
            </a:r>
            <a:r>
              <a:rPr lang="de-DE" sz="2000" dirty="0"/>
              <a:t>.</a:t>
            </a:r>
          </a:p>
          <a:p>
            <a:r>
              <a:rPr lang="de-DE" dirty="0"/>
              <a:t>Data </a:t>
            </a:r>
            <a:r>
              <a:rPr lang="de-DE" dirty="0" err="1"/>
              <a:t>overload</a:t>
            </a:r>
            <a:endParaRPr lang="de-DE" dirty="0"/>
          </a:p>
          <a:p>
            <a:pPr lvl="1"/>
            <a:r>
              <a:rPr lang="de-DE" dirty="0"/>
              <a:t>Volume and rate </a:t>
            </a:r>
            <a:r>
              <a:rPr lang="de-DE" dirty="0" err="1"/>
              <a:t>of</a:t>
            </a:r>
            <a:r>
              <a:rPr lang="de-DE" dirty="0"/>
              <a:t> </a:t>
            </a:r>
            <a:r>
              <a:rPr lang="de-DE" dirty="0" err="1"/>
              <a:t>change</a:t>
            </a:r>
            <a:endParaRPr lang="de-DE" dirty="0"/>
          </a:p>
          <a:p>
            <a:pPr lvl="1"/>
            <a:r>
              <a:rPr lang="de-DE" dirty="0"/>
              <a:t>Limited </a:t>
            </a:r>
            <a:r>
              <a:rPr lang="de-DE" dirty="0" err="1"/>
              <a:t>bandwith</a:t>
            </a:r>
            <a:r>
              <a:rPr lang="de-DE" dirty="0"/>
              <a:t> </a:t>
            </a:r>
            <a:r>
              <a:rPr lang="de-DE" dirty="0" err="1"/>
              <a:t>of</a:t>
            </a:r>
            <a:r>
              <a:rPr lang="de-DE" dirty="0"/>
              <a:t> human </a:t>
            </a:r>
            <a:r>
              <a:rPr lang="de-DE" dirty="0" err="1"/>
              <a:t>sensory</a:t>
            </a:r>
            <a:r>
              <a:rPr lang="de-DE" dirty="0"/>
              <a:t> and </a:t>
            </a:r>
            <a:r>
              <a:rPr lang="de-DE" dirty="0" err="1"/>
              <a:t>information-processing</a:t>
            </a:r>
            <a:r>
              <a:rPr lang="de-DE" dirty="0"/>
              <a:t> </a:t>
            </a:r>
            <a:r>
              <a:rPr lang="de-DE" dirty="0" err="1"/>
              <a:t>mechanisms</a:t>
            </a:r>
            <a:r>
              <a:rPr lang="de-DE" dirty="0"/>
              <a:t>.</a:t>
            </a:r>
          </a:p>
          <a:p>
            <a:pPr lvl="1"/>
            <a:r>
              <a:rPr lang="de-DE" dirty="0"/>
              <a:t>Rate </a:t>
            </a:r>
            <a:r>
              <a:rPr lang="de-DE" dirty="0" err="1"/>
              <a:t>of</a:t>
            </a:r>
            <a:r>
              <a:rPr lang="de-DE" dirty="0"/>
              <a:t> </a:t>
            </a:r>
            <a:r>
              <a:rPr lang="de-DE" dirty="0" err="1"/>
              <a:t>data</a:t>
            </a:r>
            <a:r>
              <a:rPr lang="de-DE" dirty="0"/>
              <a:t> </a:t>
            </a:r>
            <a:r>
              <a:rPr lang="de-DE" dirty="0" err="1"/>
              <a:t>flow</a:t>
            </a:r>
            <a:r>
              <a:rPr lang="de-DE" dirty="0"/>
              <a:t> </a:t>
            </a:r>
            <a:r>
              <a:rPr lang="de-DE" dirty="0" err="1"/>
              <a:t>can</a:t>
            </a:r>
            <a:r>
              <a:rPr lang="de-DE" dirty="0"/>
              <a:t> </a:t>
            </a:r>
            <a:r>
              <a:rPr lang="de-DE" dirty="0" err="1"/>
              <a:t>be</a:t>
            </a:r>
            <a:r>
              <a:rPr lang="de-DE" dirty="0"/>
              <a:t> </a:t>
            </a:r>
            <a:r>
              <a:rPr lang="de-DE" dirty="0" err="1"/>
              <a:t>enhanced</a:t>
            </a:r>
            <a:r>
              <a:rPr lang="de-DE" dirty="0"/>
              <a:t> </a:t>
            </a:r>
            <a:r>
              <a:rPr lang="de-DE" dirty="0" err="1"/>
              <a:t>significantly</a:t>
            </a:r>
            <a:r>
              <a:rPr lang="de-DE" dirty="0"/>
              <a:t> </a:t>
            </a:r>
            <a:r>
              <a:rPr lang="de-DE" dirty="0" err="1"/>
              <a:t>by</a:t>
            </a:r>
            <a:r>
              <a:rPr lang="de-DE" dirty="0"/>
              <a:t> </a:t>
            </a:r>
            <a:r>
              <a:rPr lang="de-DE" dirty="0" err="1"/>
              <a:t>ergonomic</a:t>
            </a:r>
            <a:r>
              <a:rPr lang="de-DE" dirty="0"/>
              <a:t> </a:t>
            </a:r>
            <a:r>
              <a:rPr lang="de-DE" dirty="0" err="1"/>
              <a:t>user</a:t>
            </a:r>
            <a:r>
              <a:rPr lang="de-DE" dirty="0"/>
              <a:t> </a:t>
            </a:r>
            <a:r>
              <a:rPr lang="de-DE" dirty="0" err="1"/>
              <a:t>interfaces</a:t>
            </a:r>
            <a:endParaRPr lang="de-DE" dirty="0"/>
          </a:p>
          <a:p>
            <a:r>
              <a:rPr lang="de-DE" dirty="0" err="1"/>
              <a:t>Misplaced</a:t>
            </a:r>
            <a:r>
              <a:rPr lang="de-DE" dirty="0"/>
              <a:t> </a:t>
            </a:r>
            <a:r>
              <a:rPr lang="de-DE" dirty="0" err="1"/>
              <a:t>salience</a:t>
            </a:r>
            <a:endParaRPr lang="de-DE" dirty="0"/>
          </a:p>
          <a:p>
            <a:pPr lvl="1"/>
            <a:r>
              <a:rPr lang="de-DE" dirty="0" err="1"/>
              <a:t>Some</a:t>
            </a:r>
            <a:r>
              <a:rPr lang="de-DE" dirty="0"/>
              <a:t> </a:t>
            </a:r>
            <a:r>
              <a:rPr lang="de-DE" dirty="0" err="1"/>
              <a:t>features</a:t>
            </a:r>
            <a:r>
              <a:rPr lang="de-DE" dirty="0"/>
              <a:t> (</a:t>
            </a:r>
            <a:r>
              <a:rPr lang="de-DE" dirty="0" err="1"/>
              <a:t>size</a:t>
            </a:r>
            <a:r>
              <a:rPr lang="de-DE" dirty="0"/>
              <a:t>, </a:t>
            </a:r>
            <a:r>
              <a:rPr lang="de-DE" dirty="0" err="1"/>
              <a:t>shape</a:t>
            </a:r>
            <a:r>
              <a:rPr lang="de-DE" dirty="0"/>
              <a:t>, </a:t>
            </a:r>
            <a:r>
              <a:rPr lang="de-DE" dirty="0" err="1"/>
              <a:t>movement</a:t>
            </a:r>
            <a:r>
              <a:rPr lang="de-DE" dirty="0"/>
              <a:t>, </a:t>
            </a:r>
            <a:r>
              <a:rPr lang="de-DE" dirty="0" err="1"/>
              <a:t>flashing</a:t>
            </a:r>
            <a:r>
              <a:rPr lang="de-DE" dirty="0"/>
              <a:t> </a:t>
            </a:r>
            <a:r>
              <a:rPr lang="de-DE" dirty="0" err="1"/>
              <a:t>lights</a:t>
            </a:r>
            <a:r>
              <a:rPr lang="de-DE" dirty="0"/>
              <a:t>, </a:t>
            </a:r>
            <a:r>
              <a:rPr lang="de-DE" dirty="0" err="1"/>
              <a:t>noise</a:t>
            </a:r>
            <a:r>
              <a:rPr lang="de-DE" dirty="0"/>
              <a:t>) </a:t>
            </a:r>
            <a:r>
              <a:rPr lang="de-DE" dirty="0" err="1"/>
              <a:t>are</a:t>
            </a:r>
            <a:r>
              <a:rPr lang="de-DE" dirty="0"/>
              <a:t> </a:t>
            </a:r>
            <a:r>
              <a:rPr lang="de-DE" dirty="0" err="1"/>
              <a:t>prioritized</a:t>
            </a:r>
            <a:r>
              <a:rPr lang="de-DE" dirty="0"/>
              <a:t> in </a:t>
            </a:r>
            <a:r>
              <a:rPr lang="de-DE" dirty="0" err="1"/>
              <a:t>sensory</a:t>
            </a:r>
            <a:r>
              <a:rPr lang="de-DE" dirty="0"/>
              <a:t> and </a:t>
            </a:r>
            <a:r>
              <a:rPr lang="de-DE" dirty="0" err="1"/>
              <a:t>attentional</a:t>
            </a:r>
            <a:r>
              <a:rPr lang="de-DE" dirty="0"/>
              <a:t> </a:t>
            </a:r>
            <a:r>
              <a:rPr lang="de-DE" dirty="0" err="1"/>
              <a:t>processing</a:t>
            </a:r>
            <a:endParaRPr lang="de-DE" dirty="0"/>
          </a:p>
          <a:p>
            <a:pPr lvl="1"/>
            <a:r>
              <a:rPr lang="de-DE" dirty="0" err="1"/>
              <a:t>Overuse</a:t>
            </a:r>
            <a:r>
              <a:rPr lang="de-DE" dirty="0"/>
              <a:t> </a:t>
            </a:r>
            <a:r>
              <a:rPr lang="de-DE" dirty="0" err="1"/>
              <a:t>or</a:t>
            </a:r>
            <a:r>
              <a:rPr lang="de-DE" dirty="0"/>
              <a:t> </a:t>
            </a:r>
            <a:r>
              <a:rPr lang="de-DE" dirty="0" err="1"/>
              <a:t>inappropriate</a:t>
            </a:r>
            <a:r>
              <a:rPr lang="de-DE" dirty="0"/>
              <a:t> </a:t>
            </a:r>
            <a:r>
              <a:rPr lang="de-DE" dirty="0" err="1"/>
              <a:t>use</a:t>
            </a:r>
            <a:r>
              <a:rPr lang="de-DE" dirty="0"/>
              <a:t> </a:t>
            </a:r>
            <a:r>
              <a:rPr lang="de-DE" dirty="0" err="1"/>
              <a:t>degrades</a:t>
            </a:r>
            <a:r>
              <a:rPr lang="de-DE" dirty="0"/>
              <a:t> SA </a:t>
            </a:r>
            <a:r>
              <a:rPr lang="de-DE" dirty="0" err="1"/>
              <a:t>to</a:t>
            </a:r>
            <a:r>
              <a:rPr lang="de-DE" dirty="0"/>
              <a:t> </a:t>
            </a:r>
            <a:r>
              <a:rPr lang="de-DE" dirty="0" err="1"/>
              <a:t>other</a:t>
            </a:r>
            <a:r>
              <a:rPr lang="de-DE" dirty="0"/>
              <a:t> </a:t>
            </a:r>
            <a:r>
              <a:rPr lang="de-DE" dirty="0" err="1"/>
              <a:t>information</a:t>
            </a:r>
            <a:endParaRPr lang="de-DE" dirty="0"/>
          </a:p>
          <a:p>
            <a:r>
              <a:rPr lang="de-DE" dirty="0" err="1"/>
              <a:t>Errant</a:t>
            </a:r>
            <a:r>
              <a:rPr lang="de-DE" dirty="0"/>
              <a:t> mental </a:t>
            </a:r>
            <a:r>
              <a:rPr lang="de-DE" dirty="0" err="1"/>
              <a:t>models</a:t>
            </a:r>
            <a:endParaRPr lang="de-DE" dirty="0"/>
          </a:p>
          <a:p>
            <a:pPr lvl="1"/>
            <a:r>
              <a:rPr lang="de-DE" dirty="0"/>
              <a:t>„</a:t>
            </a:r>
            <a:r>
              <a:rPr lang="de-DE" dirty="0" err="1"/>
              <a:t>representational</a:t>
            </a:r>
            <a:r>
              <a:rPr lang="de-DE" dirty="0"/>
              <a:t> </a:t>
            </a:r>
            <a:r>
              <a:rPr lang="de-DE" dirty="0" err="1"/>
              <a:t>error</a:t>
            </a:r>
            <a:r>
              <a:rPr lang="de-DE" dirty="0"/>
              <a:t>“</a:t>
            </a:r>
          </a:p>
          <a:p>
            <a:pPr lvl="1"/>
            <a:r>
              <a:rPr lang="de-DE" dirty="0"/>
              <a:t>A </a:t>
            </a:r>
            <a:r>
              <a:rPr lang="de-DE" dirty="0" err="1"/>
              <a:t>wrong</a:t>
            </a:r>
            <a:r>
              <a:rPr lang="de-DE" dirty="0"/>
              <a:t> mental </a:t>
            </a:r>
            <a:r>
              <a:rPr lang="de-DE" dirty="0" err="1"/>
              <a:t>model</a:t>
            </a:r>
            <a:r>
              <a:rPr lang="de-DE" dirty="0"/>
              <a:t> </a:t>
            </a:r>
            <a:r>
              <a:rPr lang="de-DE" dirty="0" err="1"/>
              <a:t>is</a:t>
            </a:r>
            <a:r>
              <a:rPr lang="de-DE" dirty="0"/>
              <a:t> </a:t>
            </a:r>
            <a:r>
              <a:rPr lang="de-DE" dirty="0" err="1"/>
              <a:t>applied</a:t>
            </a:r>
            <a:endParaRPr lang="de-DE" dirty="0"/>
          </a:p>
          <a:p>
            <a:r>
              <a:rPr lang="de-DE" dirty="0"/>
              <a:t>Out </a:t>
            </a:r>
            <a:r>
              <a:rPr lang="de-DE" dirty="0" err="1"/>
              <a:t>of</a:t>
            </a:r>
            <a:r>
              <a:rPr lang="de-DE" dirty="0"/>
              <a:t> </a:t>
            </a:r>
            <a:r>
              <a:rPr lang="de-DE" dirty="0" err="1"/>
              <a:t>the</a:t>
            </a:r>
            <a:r>
              <a:rPr lang="de-DE" dirty="0"/>
              <a:t> loop </a:t>
            </a:r>
            <a:r>
              <a:rPr lang="de-DE" dirty="0" err="1"/>
              <a:t>syndrome</a:t>
            </a:r>
            <a:endParaRPr lang="de-DE" dirty="0"/>
          </a:p>
          <a:p>
            <a:pPr lvl="1"/>
            <a:r>
              <a:rPr lang="de-DE" dirty="0"/>
              <a:t>Automation </a:t>
            </a:r>
            <a:r>
              <a:rPr lang="de-DE" dirty="0" err="1"/>
              <a:t>can</a:t>
            </a:r>
            <a:r>
              <a:rPr lang="de-DE" dirty="0"/>
              <a:t> </a:t>
            </a:r>
            <a:r>
              <a:rPr lang="de-DE" dirty="0" err="1"/>
              <a:t>eliminate</a:t>
            </a:r>
            <a:r>
              <a:rPr lang="de-DE" dirty="0"/>
              <a:t> </a:t>
            </a:r>
            <a:r>
              <a:rPr lang="de-DE" dirty="0" err="1"/>
              <a:t>excessive</a:t>
            </a:r>
            <a:r>
              <a:rPr lang="de-DE" dirty="0"/>
              <a:t> </a:t>
            </a:r>
            <a:r>
              <a:rPr lang="de-DE" dirty="0" err="1"/>
              <a:t>workload</a:t>
            </a:r>
            <a:r>
              <a:rPr lang="de-DE" dirty="0"/>
              <a:t>, but </a:t>
            </a:r>
            <a:r>
              <a:rPr lang="de-DE" dirty="0" err="1"/>
              <a:t>can</a:t>
            </a:r>
            <a:r>
              <a:rPr lang="de-DE" dirty="0"/>
              <a:t> also </a:t>
            </a:r>
            <a:r>
              <a:rPr lang="de-DE" dirty="0" err="1"/>
              <a:t>lower</a:t>
            </a:r>
            <a:r>
              <a:rPr lang="de-DE" dirty="0"/>
              <a:t> SA </a:t>
            </a:r>
            <a:r>
              <a:rPr lang="de-DE" dirty="0" err="1"/>
              <a:t>by</a:t>
            </a:r>
            <a:r>
              <a:rPr lang="de-DE" dirty="0"/>
              <a:t> </a:t>
            </a:r>
            <a:r>
              <a:rPr lang="de-DE" dirty="0" err="1"/>
              <a:t>putting</a:t>
            </a:r>
            <a:r>
              <a:rPr lang="de-DE" dirty="0"/>
              <a:t> </a:t>
            </a:r>
            <a:r>
              <a:rPr lang="de-DE" dirty="0" err="1"/>
              <a:t>people</a:t>
            </a:r>
            <a:r>
              <a:rPr lang="de-DE" dirty="0"/>
              <a:t> out </a:t>
            </a:r>
            <a:r>
              <a:rPr lang="de-DE" dirty="0" err="1"/>
              <a:t>of</a:t>
            </a:r>
            <a:r>
              <a:rPr lang="de-DE" dirty="0"/>
              <a:t> </a:t>
            </a:r>
            <a:r>
              <a:rPr lang="de-DE" dirty="0" err="1"/>
              <a:t>the</a:t>
            </a:r>
            <a:r>
              <a:rPr lang="de-DE" dirty="0"/>
              <a:t> loop. </a:t>
            </a:r>
          </a:p>
          <a:p>
            <a:pPr lvl="1"/>
            <a:r>
              <a:rPr lang="de-DE" dirty="0"/>
              <a:t>„</a:t>
            </a:r>
            <a:r>
              <a:rPr lang="de-DE" dirty="0" err="1"/>
              <a:t>take-over</a:t>
            </a:r>
            <a:r>
              <a:rPr lang="de-DE" dirty="0"/>
              <a:t>-time“ </a:t>
            </a:r>
            <a:r>
              <a:rPr lang="de-DE" dirty="0" err="1"/>
              <a:t>where</a:t>
            </a:r>
            <a:r>
              <a:rPr lang="de-DE" dirty="0"/>
              <a:t> </a:t>
            </a:r>
            <a:r>
              <a:rPr lang="de-DE" dirty="0" err="1"/>
              <a:t>automatisation</a:t>
            </a:r>
            <a:r>
              <a:rPr lang="de-DE" dirty="0"/>
              <a:t> </a:t>
            </a:r>
            <a:r>
              <a:rPr lang="de-DE" dirty="0" err="1"/>
              <a:t>fails</a:t>
            </a:r>
            <a:r>
              <a:rPr lang="de-DE" dirty="0"/>
              <a:t> </a:t>
            </a:r>
            <a:r>
              <a:rPr lang="de-DE" dirty="0" err="1"/>
              <a:t>or</a:t>
            </a:r>
            <a:r>
              <a:rPr lang="de-DE" dirty="0"/>
              <a:t> </a:t>
            </a:r>
            <a:r>
              <a:rPr lang="de-DE" dirty="0" err="1"/>
              <a:t>is</a:t>
            </a:r>
            <a:r>
              <a:rPr lang="de-DE" dirty="0"/>
              <a:t> not </a:t>
            </a:r>
            <a:r>
              <a:rPr lang="de-DE" dirty="0" err="1"/>
              <a:t>equipped</a:t>
            </a:r>
            <a:r>
              <a:rPr lang="de-DE" dirty="0"/>
              <a:t> </a:t>
            </a:r>
            <a:r>
              <a:rPr lang="de-DE" dirty="0" err="1"/>
              <a:t>to</a:t>
            </a:r>
            <a:r>
              <a:rPr lang="de-DE" dirty="0"/>
              <a:t> handle a </a:t>
            </a:r>
            <a:r>
              <a:rPr lang="de-DE" dirty="0" err="1"/>
              <a:t>situation</a:t>
            </a:r>
            <a:endParaRPr lang="de-DE" dirty="0"/>
          </a:p>
          <a:p>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D5B37-16A7-41E0-A180-A2CCA22AEF43}"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89706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solidFill>
                  <a:srgbClr val="D1D5DB"/>
                </a:solidFill>
                <a:effectLst/>
                <a:latin typeface="Söhne"/>
              </a:rPr>
              <a:t>Brief overview of what digitalization means for the maritime industry.</a:t>
            </a:r>
          </a:p>
          <a:p>
            <a:pPr algn="l">
              <a:buFont typeface="Arial" panose="020B0604020202020204" pitchFamily="34" charset="0"/>
              <a:buChar char="•"/>
            </a:pPr>
            <a:r>
              <a:rPr lang="en-US" b="0" i="0" dirty="0">
                <a:solidFill>
                  <a:srgbClr val="D1D5DB"/>
                </a:solidFill>
                <a:effectLst/>
                <a:latin typeface="Söhne"/>
              </a:rPr>
              <a:t>Explain the potential of digital technologies in optimizing maritime operations.</a:t>
            </a:r>
          </a:p>
          <a:p>
            <a:pPr algn="l">
              <a:buFont typeface="Arial" panose="020B0604020202020204" pitchFamily="34" charset="0"/>
              <a:buChar char="•"/>
            </a:pPr>
            <a:r>
              <a:rPr lang="en-US" b="0" i="0" dirty="0">
                <a:solidFill>
                  <a:srgbClr val="D1D5DB"/>
                </a:solidFill>
                <a:effectLst/>
                <a:latin typeface="Söhne"/>
              </a:rPr>
              <a:t>Volatile Industry: </a:t>
            </a:r>
            <a:r>
              <a:rPr lang="en-US" b="0" i="0" dirty="0">
                <a:solidFill>
                  <a:srgbClr val="1F1F1F"/>
                </a:solidFill>
                <a:effectLst/>
                <a:latin typeface="ElsevierGulliver"/>
              </a:rPr>
              <a:t>Shipping, as a part of logistics chain, is a volatile industry and is in a turbulent condition due to the energy price fluctuations, technological immaturity and upcoming increases in regulations</a:t>
            </a:r>
            <a:endParaRPr lang="en-US" b="0" i="0" dirty="0">
              <a:solidFill>
                <a:srgbClr val="D1D5DB"/>
              </a:solidFill>
              <a:effectLst/>
              <a:latin typeface="Söhne"/>
            </a:endParaRPr>
          </a:p>
          <a:p>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D10C4C-EAC2-4D66-B9F8-E052F2E25BCC}" type="slidenum">
              <a:rPr kumimoji="0" lang="en-US" altLang="et-EE"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t-EE"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13274510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rtl="0" fontAlgn="base">
              <a:buFont typeface="Arial" charset="0"/>
              <a:buChar char="•"/>
            </a:pPr>
            <a:endParaRPr lang="nb-NO" sz="1200" b="0" i="0" u="none" strike="noStrike"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31968-C942-0A4A-A985-4800B9457E60}"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438401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a:r>
              <a:rPr lang="nb-NO" sz="1200" b="0" i="0" u="none" strike="noStrike" kern="1200" dirty="0">
                <a:solidFill>
                  <a:schemeClr val="tx1"/>
                </a:solidFill>
                <a:effectLst/>
                <a:latin typeface="+mn-lt"/>
                <a:ea typeface="+mn-ea"/>
                <a:cs typeface="+mn-cs"/>
              </a:rPr>
              <a:t>From European Network and Information Security </a:t>
            </a:r>
            <a:r>
              <a:rPr lang="nb-NO" sz="1200" b="0" i="0" u="none" strike="noStrike" kern="1200" dirty="0" err="1">
                <a:solidFill>
                  <a:schemeClr val="tx1"/>
                </a:solidFill>
                <a:effectLst/>
                <a:latin typeface="+mn-lt"/>
                <a:ea typeface="+mn-ea"/>
                <a:cs typeface="+mn-cs"/>
              </a:rPr>
              <a:t>Agency</a:t>
            </a:r>
            <a:r>
              <a:rPr lang="nb-NO" sz="1200" b="0" i="0" u="none" strike="noStrike" kern="1200" dirty="0">
                <a:solidFill>
                  <a:schemeClr val="tx1"/>
                </a:solidFill>
                <a:effectLst/>
                <a:latin typeface="+mn-lt"/>
                <a:ea typeface="+mn-ea"/>
                <a:cs typeface="+mn-cs"/>
              </a:rPr>
              <a:t> (ENISA) </a:t>
            </a:r>
            <a:r>
              <a:rPr lang="nb-NO" sz="1200" b="0" i="0" u="none" strike="noStrike" kern="1200" dirty="0" err="1">
                <a:solidFill>
                  <a:schemeClr val="tx1"/>
                </a:solidFill>
                <a:effectLst/>
                <a:latin typeface="+mn-lt"/>
                <a:ea typeface="+mn-ea"/>
                <a:cs typeface="+mn-cs"/>
              </a:rPr>
              <a:t>findings</a:t>
            </a:r>
            <a:r>
              <a:rPr lang="nb-NO" sz="1200" b="0" i="0" u="none" strike="noStrike" kern="1200" dirty="0">
                <a:solidFill>
                  <a:schemeClr val="tx1"/>
                </a:solidFill>
                <a:effectLst/>
                <a:latin typeface="+mn-lt"/>
                <a:ea typeface="+mn-ea"/>
                <a:cs typeface="+mn-cs"/>
              </a:rPr>
              <a:t>:</a:t>
            </a:r>
            <a:endParaRPr lang="nb-NO" b="0" dirty="0">
              <a:effectLst/>
            </a:endParaRPr>
          </a:p>
          <a:p>
            <a:pPr rtl="0"/>
            <a:br>
              <a:rPr lang="nb-NO" b="0" dirty="0">
                <a:effectLst/>
              </a:rPr>
            </a:br>
            <a:r>
              <a:rPr lang="nb-NO" sz="1200" b="0" i="0" u="none" strike="noStrike" kern="1200" dirty="0">
                <a:solidFill>
                  <a:schemeClr val="tx1"/>
                </a:solidFill>
                <a:effectLst/>
                <a:latin typeface="+mn-lt"/>
                <a:ea typeface="+mn-ea"/>
                <a:cs typeface="+mn-cs"/>
              </a:rPr>
              <a:t>A </a:t>
            </a:r>
            <a:r>
              <a:rPr lang="nb-NO" sz="1200" b="0" i="0" u="none" strike="noStrike" kern="1200" dirty="0" err="1">
                <a:solidFill>
                  <a:schemeClr val="tx1"/>
                </a:solidFill>
                <a:effectLst/>
                <a:latin typeface="+mn-lt"/>
                <a:ea typeface="+mn-ea"/>
                <a:cs typeface="+mn-cs"/>
              </a:rPr>
              <a:t>thorough</a:t>
            </a:r>
            <a:r>
              <a:rPr lang="nb-NO" sz="1200" b="0" i="0" u="none" strike="noStrike" kern="1200" dirty="0">
                <a:solidFill>
                  <a:schemeClr val="tx1"/>
                </a:solidFill>
                <a:effectLst/>
                <a:latin typeface="+mn-lt"/>
                <a:ea typeface="+mn-ea"/>
                <a:cs typeface="+mn-cs"/>
              </a:rPr>
              <a:t> review by ENISA lead to </a:t>
            </a:r>
            <a:r>
              <a:rPr lang="nb-NO" sz="1200" b="0" i="0" u="none" strike="noStrike" kern="1200" dirty="0" err="1">
                <a:solidFill>
                  <a:schemeClr val="tx1"/>
                </a:solidFill>
                <a:effectLst/>
                <a:latin typeface="+mn-lt"/>
                <a:ea typeface="+mn-ea"/>
                <a:cs typeface="+mn-cs"/>
              </a:rPr>
              <a:t>some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clear</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recommendations</a:t>
            </a:r>
            <a:r>
              <a:rPr lang="nb-NO" sz="1200" b="0" i="0" u="none" strike="noStrike" kern="1200" dirty="0">
                <a:solidFill>
                  <a:schemeClr val="tx1"/>
                </a:solidFill>
                <a:effectLst/>
                <a:latin typeface="+mn-lt"/>
                <a:ea typeface="+mn-ea"/>
                <a:cs typeface="+mn-cs"/>
              </a:rPr>
              <a:t>. I </a:t>
            </a:r>
            <a:r>
              <a:rPr lang="nb-NO" sz="1200" b="0" i="0" u="none" strike="noStrike" kern="1200" dirty="0" err="1">
                <a:solidFill>
                  <a:schemeClr val="tx1"/>
                </a:solidFill>
                <a:effectLst/>
                <a:latin typeface="+mn-lt"/>
                <a:ea typeface="+mn-ea"/>
                <a:cs typeface="+mn-cs"/>
              </a:rPr>
              <a:t>will</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now</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go</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through</a:t>
            </a:r>
            <a:r>
              <a:rPr lang="nb-NO" sz="1200" b="0" i="0" u="none" strike="noStrike" kern="1200" dirty="0">
                <a:solidFill>
                  <a:schemeClr val="tx1"/>
                </a:solidFill>
                <a:effectLst/>
                <a:latin typeface="+mn-lt"/>
                <a:ea typeface="+mn-ea"/>
                <a:cs typeface="+mn-cs"/>
              </a:rPr>
              <a:t> and </a:t>
            </a:r>
            <a:r>
              <a:rPr lang="nb-NO" sz="1200" b="0" i="0" u="none" strike="noStrike" kern="1200" dirty="0" err="1">
                <a:solidFill>
                  <a:schemeClr val="tx1"/>
                </a:solidFill>
                <a:effectLst/>
                <a:latin typeface="+mn-lt"/>
                <a:ea typeface="+mn-ea"/>
                <a:cs typeface="+mn-cs"/>
              </a:rPr>
              <a:t>highlight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key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takeaways</a:t>
            </a:r>
            <a:r>
              <a:rPr lang="nb-NO" sz="1200" b="0" i="0" u="none" strike="noStrike" kern="1200" dirty="0">
                <a:solidFill>
                  <a:schemeClr val="tx1"/>
                </a:solidFill>
                <a:effectLst/>
                <a:latin typeface="+mn-lt"/>
                <a:ea typeface="+mn-ea"/>
                <a:cs typeface="+mn-cs"/>
              </a:rPr>
              <a:t>. </a:t>
            </a:r>
            <a:endParaRPr lang="nb-NO" b="0" dirty="0">
              <a:effectLst/>
            </a:endParaRPr>
          </a:p>
          <a:p>
            <a:pPr rtl="0"/>
            <a:br>
              <a:rPr lang="nb-NO" b="0" dirty="0">
                <a:effectLst/>
              </a:rPr>
            </a:br>
            <a:r>
              <a:rPr lang="nb-NO" sz="1200" b="0" i="0" u="none" strike="noStrike" kern="1200" dirty="0">
                <a:solidFill>
                  <a:schemeClr val="tx1"/>
                </a:solidFill>
                <a:effectLst/>
                <a:latin typeface="+mn-lt"/>
                <a:ea typeface="+mn-ea"/>
                <a:cs typeface="+mn-cs"/>
              </a:rPr>
              <a:t>For Policy makers ENISA </a:t>
            </a:r>
            <a:r>
              <a:rPr lang="nb-NO" sz="1200" b="0" i="0" u="none" strike="noStrike" kern="1200" dirty="0" err="1">
                <a:solidFill>
                  <a:schemeClr val="tx1"/>
                </a:solidFill>
                <a:effectLst/>
                <a:latin typeface="+mn-lt"/>
                <a:ea typeface="+mn-ea"/>
                <a:cs typeface="+mn-cs"/>
              </a:rPr>
              <a:t>identified</a:t>
            </a:r>
            <a:r>
              <a:rPr lang="nb-NO" sz="1200" b="0" i="0" u="none" strike="noStrike" kern="1200" dirty="0">
                <a:solidFill>
                  <a:schemeClr val="tx1"/>
                </a:solidFill>
                <a:effectLst/>
                <a:latin typeface="+mn-lt"/>
                <a:ea typeface="+mn-ea"/>
                <a:cs typeface="+mn-cs"/>
              </a:rPr>
              <a:t> a </a:t>
            </a:r>
            <a:r>
              <a:rPr lang="nb-NO" sz="1200" b="0" i="0" u="none" strike="noStrike" kern="1200" dirty="0" err="1">
                <a:solidFill>
                  <a:schemeClr val="tx1"/>
                </a:solidFill>
                <a:effectLst/>
                <a:latin typeface="+mn-lt"/>
                <a:ea typeface="+mn-ea"/>
                <a:cs typeface="+mn-cs"/>
              </a:rPr>
              <a:t>clear</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lesson</a:t>
            </a:r>
            <a:r>
              <a:rPr lang="nb-NO" sz="1200" b="0" i="0" u="none" strike="noStrike" kern="1200" dirty="0">
                <a:solidFill>
                  <a:schemeClr val="tx1"/>
                </a:solidFill>
                <a:effectLst/>
                <a:latin typeface="+mn-lt"/>
                <a:ea typeface="+mn-ea"/>
                <a:cs typeface="+mn-cs"/>
              </a:rPr>
              <a:t> – </a:t>
            </a:r>
            <a:r>
              <a:rPr lang="nb-NO" sz="1200" b="0" i="0" u="none" strike="noStrike" kern="1200" dirty="0" err="1">
                <a:solidFill>
                  <a:schemeClr val="tx1"/>
                </a:solidFill>
                <a:effectLst/>
                <a:latin typeface="+mn-lt"/>
                <a:ea typeface="+mn-ea"/>
                <a:cs typeface="+mn-cs"/>
              </a:rPr>
              <a:t>they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found</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that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increasing</a:t>
            </a:r>
            <a:r>
              <a:rPr lang="nb-NO" sz="1200" b="0" i="0" u="none" strike="noStrike" kern="1200" dirty="0">
                <a:solidFill>
                  <a:schemeClr val="tx1"/>
                </a:solidFill>
                <a:effectLst/>
                <a:latin typeface="+mn-lt"/>
                <a:ea typeface="+mn-ea"/>
                <a:cs typeface="+mn-cs"/>
              </a:rPr>
              <a:t> cybersecurity </a:t>
            </a:r>
            <a:r>
              <a:rPr lang="nb-NO" sz="1200" b="0" i="0" u="none" strike="noStrike" kern="1200" dirty="0" err="1">
                <a:solidFill>
                  <a:schemeClr val="tx1"/>
                </a:solidFill>
                <a:effectLst/>
                <a:latin typeface="+mn-lt"/>
                <a:ea typeface="+mn-ea"/>
                <a:cs typeface="+mn-cs"/>
              </a:rPr>
              <a:t>literacy</a:t>
            </a:r>
            <a:r>
              <a:rPr lang="nb-NO" sz="1200" b="0" i="0" u="none" strike="noStrike" kern="1200" dirty="0">
                <a:solidFill>
                  <a:schemeClr val="tx1"/>
                </a:solidFill>
                <a:effectLst/>
                <a:latin typeface="+mn-lt"/>
                <a:ea typeface="+mn-ea"/>
                <a:cs typeface="+mn-cs"/>
              </a:rPr>
              <a:t> and skills is an </a:t>
            </a:r>
            <a:r>
              <a:rPr lang="nb-NO" sz="1200" b="0" i="0" u="none" strike="noStrike" kern="1200" dirty="0" err="1">
                <a:solidFill>
                  <a:schemeClr val="tx1"/>
                </a:solidFill>
                <a:effectLst/>
                <a:latin typeface="+mn-lt"/>
                <a:ea typeface="+mn-ea"/>
                <a:cs typeface="+mn-cs"/>
              </a:rPr>
              <a:t>evidenced</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method</a:t>
            </a:r>
            <a:r>
              <a:rPr lang="nb-NO" sz="1200" b="0" i="0" u="none" strike="noStrike" kern="1200" dirty="0">
                <a:solidFill>
                  <a:schemeClr val="tx1"/>
                </a:solidFill>
                <a:effectLst/>
                <a:latin typeface="+mn-lt"/>
                <a:ea typeface="+mn-ea"/>
                <a:cs typeface="+mn-cs"/>
              </a:rPr>
              <a:t> to support </a:t>
            </a:r>
            <a:r>
              <a:rPr lang="nb-NO" sz="1200" b="0" i="0" u="none" strike="noStrike" kern="1200" dirty="0" err="1">
                <a:solidFill>
                  <a:schemeClr val="tx1"/>
                </a:solidFill>
                <a:effectLst/>
                <a:latin typeface="+mn-lt"/>
                <a:ea typeface="+mn-ea"/>
                <a:cs typeface="+mn-cs"/>
              </a:rPr>
              <a:t>citizens</a:t>
            </a:r>
            <a:r>
              <a:rPr lang="nb-NO" sz="1200" b="0" i="0" u="none" strike="noStrike" kern="1200" dirty="0">
                <a:solidFill>
                  <a:schemeClr val="tx1"/>
                </a:solidFill>
                <a:effectLst/>
                <a:latin typeface="+mn-lt"/>
                <a:ea typeface="+mn-ea"/>
                <a:cs typeface="+mn-cs"/>
              </a:rPr>
              <a:t> to </a:t>
            </a:r>
            <a:r>
              <a:rPr lang="nb-NO" sz="1200" b="0" i="0" u="none" strike="noStrike" kern="1200" dirty="0" err="1">
                <a:solidFill>
                  <a:schemeClr val="tx1"/>
                </a:solidFill>
                <a:effectLst/>
                <a:latin typeface="+mn-lt"/>
                <a:ea typeface="+mn-ea"/>
                <a:cs typeface="+mn-cs"/>
              </a:rPr>
              <a:t>protect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their</a:t>
            </a:r>
            <a:r>
              <a:rPr lang="nb-NO" sz="1200" b="0" i="0" u="none" strike="noStrike" kern="1200" dirty="0">
                <a:solidFill>
                  <a:schemeClr val="tx1"/>
                </a:solidFill>
                <a:effectLst/>
                <a:latin typeface="+mn-lt"/>
                <a:ea typeface="+mn-ea"/>
                <a:cs typeface="+mn-cs"/>
              </a:rPr>
              <a:t> cybersecurity. </a:t>
            </a:r>
            <a:endParaRPr lang="nb-NO" b="0" dirty="0">
              <a:effectLst/>
            </a:endParaRPr>
          </a:p>
          <a:p>
            <a:pPr rtl="0"/>
            <a:br>
              <a:rPr lang="nb-NO" b="0" dirty="0">
                <a:effectLst/>
              </a:rPr>
            </a:br>
            <a:r>
              <a:rPr lang="nb-NO" sz="1200" b="0" i="0" u="none" strike="noStrike" kern="1200" dirty="0">
                <a:solidFill>
                  <a:schemeClr val="tx1"/>
                </a:solidFill>
                <a:effectLst/>
                <a:latin typeface="+mn-lt"/>
                <a:ea typeface="+mn-ea"/>
                <a:cs typeface="+mn-cs"/>
              </a:rPr>
              <a:t>For Management and </a:t>
            </a:r>
            <a:r>
              <a:rPr lang="nb-NO" sz="1200" b="0" i="0" u="none" strike="noStrike" kern="1200" dirty="0" err="1">
                <a:solidFill>
                  <a:schemeClr val="tx1"/>
                </a:solidFill>
                <a:effectLst/>
                <a:latin typeface="+mn-lt"/>
                <a:ea typeface="+mn-ea"/>
                <a:cs typeface="+mn-cs"/>
              </a:rPr>
              <a:t>organisational</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leadership</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outcome</a:t>
            </a:r>
            <a:r>
              <a:rPr lang="nb-NO" sz="1200" b="0" i="0" u="none" strike="noStrike" kern="1200" dirty="0">
                <a:solidFill>
                  <a:schemeClr val="tx1"/>
                </a:solidFill>
                <a:effectLst/>
                <a:latin typeface="+mn-lt"/>
                <a:ea typeface="+mn-ea"/>
                <a:cs typeface="+mn-cs"/>
              </a:rPr>
              <a:t> of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reviews</a:t>
            </a:r>
            <a:r>
              <a:rPr lang="nb-NO" sz="1200" b="0" i="0" u="none" strike="noStrike" kern="1200" dirty="0">
                <a:solidFill>
                  <a:schemeClr val="tx1"/>
                </a:solidFill>
                <a:effectLst/>
                <a:latin typeface="+mn-lt"/>
                <a:ea typeface="+mn-ea"/>
                <a:cs typeface="+mn-cs"/>
              </a:rPr>
              <a:t> is </a:t>
            </a:r>
            <a:r>
              <a:rPr lang="nb-NO" sz="1200" b="0" i="0" u="none" strike="noStrike" kern="1200" dirty="0" err="1">
                <a:solidFill>
                  <a:schemeClr val="tx1"/>
                </a:solidFill>
                <a:effectLst/>
                <a:latin typeface="+mn-lt"/>
                <a:ea typeface="+mn-ea"/>
                <a:cs typeface="+mn-cs"/>
              </a:rPr>
              <a:t>that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organisational</a:t>
            </a:r>
            <a:r>
              <a:rPr lang="nb-NO" sz="1200" b="0" i="0" u="none" strike="noStrike" kern="1200" dirty="0">
                <a:solidFill>
                  <a:schemeClr val="tx1"/>
                </a:solidFill>
                <a:effectLst/>
                <a:latin typeface="+mn-lt"/>
                <a:ea typeface="+mn-ea"/>
                <a:cs typeface="+mn-cs"/>
              </a:rPr>
              <a:t> leaders </a:t>
            </a:r>
            <a:r>
              <a:rPr lang="nb-NO" sz="1200" b="0" i="0" u="none" strike="noStrike" kern="1200" dirty="0" err="1">
                <a:solidFill>
                  <a:schemeClr val="tx1"/>
                </a:solidFill>
                <a:effectLst/>
                <a:latin typeface="+mn-lt"/>
                <a:ea typeface="+mn-ea"/>
                <a:cs typeface="+mn-cs"/>
              </a:rPr>
              <a:t>need</a:t>
            </a:r>
            <a:r>
              <a:rPr lang="nb-NO" sz="1200" b="0" i="0" u="none" strike="noStrike" kern="1200" dirty="0">
                <a:solidFill>
                  <a:schemeClr val="tx1"/>
                </a:solidFill>
                <a:effectLst/>
                <a:latin typeface="+mn-lt"/>
                <a:ea typeface="+mn-ea"/>
                <a:cs typeface="+mn-cs"/>
              </a:rPr>
              <a:t> to </a:t>
            </a:r>
            <a:r>
              <a:rPr lang="nb-NO" sz="1200" b="0" i="0" u="none" strike="noStrike" kern="1200" dirty="0" err="1">
                <a:solidFill>
                  <a:schemeClr val="tx1"/>
                </a:solidFill>
                <a:effectLst/>
                <a:latin typeface="+mn-lt"/>
                <a:ea typeface="+mn-ea"/>
                <a:cs typeface="+mn-cs"/>
              </a:rPr>
              <a:t>shift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their</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perspective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on</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what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their</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role</a:t>
            </a:r>
            <a:r>
              <a:rPr lang="nb-NO" sz="1200" b="0" i="0" u="none" strike="noStrike" kern="1200" dirty="0">
                <a:solidFill>
                  <a:schemeClr val="tx1"/>
                </a:solidFill>
                <a:effectLst/>
                <a:latin typeface="+mn-lt"/>
                <a:ea typeface="+mn-ea"/>
                <a:cs typeface="+mn-cs"/>
              </a:rPr>
              <a:t> and </a:t>
            </a:r>
            <a:r>
              <a:rPr lang="nb-NO" sz="1200" b="0" i="0" u="none" strike="noStrike" kern="1200" dirty="0" err="1">
                <a:solidFill>
                  <a:schemeClr val="tx1"/>
                </a:solidFill>
                <a:effectLst/>
                <a:latin typeface="+mn-lt"/>
                <a:ea typeface="+mn-ea"/>
                <a:cs typeface="+mn-cs"/>
              </a:rPr>
              <a:t>responsibilities</a:t>
            </a:r>
            <a:r>
              <a:rPr lang="nb-NO" sz="1200" b="0" i="0" u="none" strike="noStrike" kern="1200" dirty="0">
                <a:solidFill>
                  <a:schemeClr val="tx1"/>
                </a:solidFill>
                <a:effectLst/>
                <a:latin typeface="+mn-lt"/>
                <a:ea typeface="+mn-ea"/>
                <a:cs typeface="+mn-cs"/>
              </a:rPr>
              <a:t> in </a:t>
            </a:r>
            <a:r>
              <a:rPr lang="nb-NO" sz="1200" b="0" i="0" u="none" strike="noStrike" kern="1200" dirty="0" err="1">
                <a:solidFill>
                  <a:schemeClr val="tx1"/>
                </a:solidFill>
                <a:effectLst/>
                <a:latin typeface="+mn-lt"/>
                <a:ea typeface="+mn-ea"/>
                <a:cs typeface="+mn-cs"/>
              </a:rPr>
              <a:t>managing</a:t>
            </a:r>
            <a:r>
              <a:rPr lang="nb-NO" sz="1200" b="0" i="0" u="none" strike="noStrike" kern="1200" dirty="0">
                <a:solidFill>
                  <a:schemeClr val="tx1"/>
                </a:solidFill>
                <a:effectLst/>
                <a:latin typeface="+mn-lt"/>
                <a:ea typeface="+mn-ea"/>
                <a:cs typeface="+mn-cs"/>
              </a:rPr>
              <a:t> cybersecurity in </a:t>
            </a:r>
            <a:r>
              <a:rPr lang="nb-NO" sz="1200" b="0" i="0" u="none" strike="noStrike" kern="1200" dirty="0" err="1">
                <a:solidFill>
                  <a:schemeClr val="tx1"/>
                </a:solidFill>
                <a:effectLst/>
                <a:latin typeface="+mn-lt"/>
                <a:ea typeface="+mn-ea"/>
                <a:cs typeface="+mn-cs"/>
              </a:rPr>
              <a:t>their</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organisation</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are</a:t>
            </a:r>
            <a:r>
              <a:rPr lang="nb-NO" sz="1200" b="0" i="0" u="none" strike="noStrike" kern="1200" dirty="0">
                <a:solidFill>
                  <a:schemeClr val="tx1"/>
                </a:solidFill>
                <a:effectLst/>
                <a:latin typeface="+mn-lt"/>
                <a:ea typeface="+mn-ea"/>
                <a:cs typeface="+mn-cs"/>
              </a:rPr>
              <a:t>. Leaders </a:t>
            </a:r>
            <a:r>
              <a:rPr lang="nb-NO" sz="1200" b="0" i="0" u="none" strike="noStrike" kern="1200" dirty="0" err="1">
                <a:solidFill>
                  <a:schemeClr val="tx1"/>
                </a:solidFill>
                <a:effectLst/>
                <a:latin typeface="+mn-lt"/>
                <a:ea typeface="+mn-ea"/>
                <a:cs typeface="+mn-cs"/>
              </a:rPr>
              <a:t>need</a:t>
            </a:r>
            <a:r>
              <a:rPr lang="nb-NO" sz="1200" b="0" i="0" u="none" strike="noStrike" kern="1200" dirty="0">
                <a:solidFill>
                  <a:schemeClr val="tx1"/>
                </a:solidFill>
                <a:effectLst/>
                <a:latin typeface="+mn-lt"/>
                <a:ea typeface="+mn-ea"/>
                <a:cs typeface="+mn-cs"/>
              </a:rPr>
              <a:t> to </a:t>
            </a:r>
            <a:r>
              <a:rPr lang="nb-NO" sz="1200" b="0" i="0" u="none" strike="noStrike" kern="1200" dirty="0" err="1">
                <a:solidFill>
                  <a:schemeClr val="tx1"/>
                </a:solidFill>
                <a:effectLst/>
                <a:latin typeface="+mn-lt"/>
                <a:ea typeface="+mn-ea"/>
                <a:cs typeface="+mn-cs"/>
              </a:rPr>
              <a:t>see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problem not as a </a:t>
            </a:r>
            <a:r>
              <a:rPr lang="nb-NO" sz="1200" b="0" i="0" u="none" strike="noStrike" kern="1200" dirty="0" err="1">
                <a:solidFill>
                  <a:schemeClr val="tx1"/>
                </a:solidFill>
                <a:effectLst/>
                <a:latin typeface="+mn-lt"/>
                <a:ea typeface="+mn-ea"/>
                <a:cs typeface="+mn-cs"/>
              </a:rPr>
              <a:t>technical</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one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with</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little</a:t>
            </a:r>
            <a:r>
              <a:rPr lang="nb-NO" sz="1200" b="0" i="0" u="none" strike="noStrike" kern="1200" dirty="0">
                <a:solidFill>
                  <a:schemeClr val="tx1"/>
                </a:solidFill>
                <a:effectLst/>
                <a:latin typeface="+mn-lt"/>
                <a:ea typeface="+mn-ea"/>
                <a:cs typeface="+mn-cs"/>
              </a:rPr>
              <a:t> to </a:t>
            </a:r>
            <a:r>
              <a:rPr lang="nb-NO" sz="1200" b="0" i="0" u="none" strike="noStrike" kern="1200" dirty="0" err="1">
                <a:solidFill>
                  <a:schemeClr val="tx1"/>
                </a:solidFill>
                <a:effectLst/>
                <a:latin typeface="+mn-lt"/>
                <a:ea typeface="+mn-ea"/>
                <a:cs typeface="+mn-cs"/>
              </a:rPr>
              <a:t>no</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consideration</a:t>
            </a:r>
            <a:r>
              <a:rPr lang="nb-NO" sz="1200" b="0" i="0" u="none" strike="noStrike" kern="1200" dirty="0">
                <a:solidFill>
                  <a:schemeClr val="tx1"/>
                </a:solidFill>
                <a:effectLst/>
                <a:latin typeface="+mn-lt"/>
                <a:ea typeface="+mn-ea"/>
                <a:cs typeface="+mn-cs"/>
              </a:rPr>
              <a:t> of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impact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on</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individual</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employees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going</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about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their</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daily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work</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tasks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Organisational</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leadership</a:t>
            </a:r>
            <a:r>
              <a:rPr lang="nb-NO" sz="1200" b="0" i="0" u="none" strike="noStrike" kern="1200" dirty="0">
                <a:solidFill>
                  <a:schemeClr val="tx1"/>
                </a:solidFill>
                <a:effectLst/>
                <a:latin typeface="+mn-lt"/>
                <a:ea typeface="+mn-ea"/>
                <a:cs typeface="+mn-cs"/>
              </a:rPr>
              <a:t> - </a:t>
            </a:r>
            <a:r>
              <a:rPr lang="nb-NO" sz="1200" b="0" i="0" u="none" strike="noStrike" kern="1200" dirty="0" err="1">
                <a:solidFill>
                  <a:schemeClr val="tx1"/>
                </a:solidFill>
                <a:effectLst/>
                <a:latin typeface="+mn-lt"/>
                <a:ea typeface="+mn-ea"/>
                <a:cs typeface="+mn-cs"/>
              </a:rPr>
              <a:t>while</a:t>
            </a:r>
            <a:r>
              <a:rPr lang="nb-NO" sz="1200" b="0" i="0" u="none" strike="noStrike" kern="1200" dirty="0">
                <a:solidFill>
                  <a:schemeClr val="tx1"/>
                </a:solidFill>
                <a:effectLst/>
                <a:latin typeface="+mn-lt"/>
                <a:ea typeface="+mn-ea"/>
                <a:cs typeface="+mn-cs"/>
              </a:rPr>
              <a:t> happy to </a:t>
            </a:r>
            <a:r>
              <a:rPr lang="nb-NO" sz="1200" b="0" i="0" u="none" strike="noStrike" kern="1200" dirty="0" err="1">
                <a:solidFill>
                  <a:schemeClr val="tx1"/>
                </a:solidFill>
                <a:effectLst/>
                <a:latin typeface="+mn-lt"/>
                <a:ea typeface="+mn-ea"/>
                <a:cs typeface="+mn-cs"/>
              </a:rPr>
              <a:t>keep</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saying</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how</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important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security</a:t>
            </a:r>
            <a:r>
              <a:rPr lang="nb-NO" sz="1200" b="0" i="0" u="none" strike="noStrike" kern="1200" dirty="0">
                <a:solidFill>
                  <a:schemeClr val="tx1"/>
                </a:solidFill>
                <a:effectLst/>
                <a:latin typeface="+mn-lt"/>
                <a:ea typeface="+mn-ea"/>
                <a:cs typeface="+mn-cs"/>
              </a:rPr>
              <a:t> is to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organisation</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need</a:t>
            </a:r>
            <a:r>
              <a:rPr lang="nb-NO" sz="1200" b="0" i="0" u="none" strike="noStrike" kern="1200" dirty="0">
                <a:solidFill>
                  <a:schemeClr val="tx1"/>
                </a:solidFill>
                <a:effectLst/>
                <a:latin typeface="+mn-lt"/>
                <a:ea typeface="+mn-ea"/>
                <a:cs typeface="+mn-cs"/>
              </a:rPr>
              <a:t> to </a:t>
            </a:r>
            <a:r>
              <a:rPr lang="nb-NO" sz="1200" b="0" i="0" u="none" strike="noStrike" kern="1200" dirty="0" err="1">
                <a:solidFill>
                  <a:schemeClr val="tx1"/>
                </a:solidFill>
                <a:effectLst/>
                <a:latin typeface="+mn-lt"/>
                <a:ea typeface="+mn-ea"/>
                <a:cs typeface="+mn-cs"/>
              </a:rPr>
              <a:t>take</a:t>
            </a:r>
            <a:r>
              <a:rPr lang="nb-NO" sz="1200" b="0" i="0" u="none" strike="noStrike" kern="1200" dirty="0">
                <a:solidFill>
                  <a:schemeClr val="tx1"/>
                </a:solidFill>
                <a:effectLst/>
                <a:latin typeface="+mn-lt"/>
                <a:ea typeface="+mn-ea"/>
                <a:cs typeface="+mn-cs"/>
              </a:rPr>
              <a:t> an </a:t>
            </a:r>
            <a:r>
              <a:rPr lang="nb-NO" sz="1200" b="0" i="0" u="none" strike="noStrike" kern="1200" dirty="0" err="1">
                <a:solidFill>
                  <a:schemeClr val="tx1"/>
                </a:solidFill>
                <a:effectLst/>
                <a:latin typeface="+mn-lt"/>
                <a:ea typeface="+mn-ea"/>
                <a:cs typeface="+mn-cs"/>
              </a:rPr>
              <a:t>active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role</a:t>
            </a:r>
            <a:r>
              <a:rPr lang="nb-NO" sz="1200" b="0" i="0" u="none" strike="noStrike" kern="1200" dirty="0">
                <a:solidFill>
                  <a:schemeClr val="tx1"/>
                </a:solidFill>
                <a:effectLst/>
                <a:latin typeface="+mn-lt"/>
                <a:ea typeface="+mn-ea"/>
                <a:cs typeface="+mn-cs"/>
              </a:rPr>
              <a:t> to </a:t>
            </a:r>
            <a:r>
              <a:rPr lang="nb-NO" sz="1200" b="0" i="0" u="none" strike="noStrike" kern="1200" dirty="0" err="1">
                <a:solidFill>
                  <a:schemeClr val="tx1"/>
                </a:solidFill>
                <a:effectLst/>
                <a:latin typeface="+mn-lt"/>
                <a:ea typeface="+mn-ea"/>
                <a:cs typeface="+mn-cs"/>
              </a:rPr>
              <a:t>ensure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that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security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behaviour</a:t>
            </a:r>
            <a:r>
              <a:rPr lang="nb-NO" sz="1200" b="0" i="0" u="none" strike="noStrike" kern="1200" dirty="0">
                <a:solidFill>
                  <a:schemeClr val="tx1"/>
                </a:solidFill>
                <a:effectLst/>
                <a:latin typeface="+mn-lt"/>
                <a:ea typeface="+mn-ea"/>
                <a:cs typeface="+mn-cs"/>
              </a:rPr>
              <a:t> staff </a:t>
            </a:r>
            <a:r>
              <a:rPr lang="nb-NO" sz="1200" b="0" i="0" u="none" strike="noStrike" kern="1200" dirty="0" err="1">
                <a:solidFill>
                  <a:schemeClr val="tx1"/>
                </a:solidFill>
                <a:effectLst/>
                <a:latin typeface="+mn-lt"/>
                <a:ea typeface="+mn-ea"/>
                <a:cs typeface="+mn-cs"/>
              </a:rPr>
              <a:t>are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asked</a:t>
            </a:r>
            <a:r>
              <a:rPr lang="nb-NO" sz="1200" b="0" i="0" u="none" strike="noStrike" kern="1200" dirty="0">
                <a:solidFill>
                  <a:schemeClr val="tx1"/>
                </a:solidFill>
                <a:effectLst/>
                <a:latin typeface="+mn-lt"/>
                <a:ea typeface="+mn-ea"/>
                <a:cs typeface="+mn-cs"/>
              </a:rPr>
              <a:t> for is </a:t>
            </a:r>
            <a:r>
              <a:rPr lang="nb-NO" sz="1200" b="0" i="0" u="none" strike="noStrike" kern="1200" dirty="0" err="1">
                <a:solidFill>
                  <a:schemeClr val="tx1"/>
                </a:solidFill>
                <a:effectLst/>
                <a:latin typeface="+mn-lt"/>
                <a:ea typeface="+mn-ea"/>
                <a:cs typeface="+mn-cs"/>
              </a:rPr>
              <a:t>doable</a:t>
            </a:r>
            <a:r>
              <a:rPr lang="nb-NO" sz="1200" b="0" i="0" u="none" strike="noStrike" kern="1200" dirty="0">
                <a:solidFill>
                  <a:schemeClr val="tx1"/>
                </a:solidFill>
                <a:effectLst/>
                <a:latin typeface="+mn-lt"/>
                <a:ea typeface="+mn-ea"/>
                <a:cs typeface="+mn-cs"/>
              </a:rPr>
              <a:t> in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context</a:t>
            </a:r>
            <a:r>
              <a:rPr lang="nb-NO" sz="1200" b="0" i="0" u="none" strike="noStrike" kern="1200" dirty="0">
                <a:solidFill>
                  <a:schemeClr val="tx1"/>
                </a:solidFill>
                <a:effectLst/>
                <a:latin typeface="+mn-lt"/>
                <a:ea typeface="+mn-ea"/>
                <a:cs typeface="+mn-cs"/>
              </a:rPr>
              <a:t> of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business. </a:t>
            </a:r>
            <a:r>
              <a:rPr lang="nb-NO" sz="1200" b="0" i="0" u="none" strike="noStrike" kern="1200" dirty="0" err="1">
                <a:solidFill>
                  <a:schemeClr val="tx1"/>
                </a:solidFill>
                <a:effectLst/>
                <a:latin typeface="+mn-lt"/>
                <a:ea typeface="+mn-ea"/>
                <a:cs typeface="+mn-cs"/>
              </a:rPr>
              <a:t>Doing</a:t>
            </a:r>
            <a:r>
              <a:rPr lang="nb-NO" sz="1200" b="0" i="0" u="none" strike="noStrike" kern="1200" dirty="0">
                <a:solidFill>
                  <a:schemeClr val="tx1"/>
                </a:solidFill>
                <a:effectLst/>
                <a:latin typeface="+mn-lt"/>
                <a:ea typeface="+mn-ea"/>
                <a:cs typeface="+mn-cs"/>
              </a:rPr>
              <a:t> so </a:t>
            </a:r>
            <a:r>
              <a:rPr lang="nb-NO" sz="1200" b="0" i="0" u="none" strike="noStrike" kern="1200" dirty="0" err="1">
                <a:solidFill>
                  <a:schemeClr val="tx1"/>
                </a:solidFill>
                <a:effectLst/>
                <a:latin typeface="+mn-lt"/>
                <a:ea typeface="+mn-ea"/>
                <a:cs typeface="+mn-cs"/>
              </a:rPr>
              <a:t>can</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build</a:t>
            </a:r>
            <a:r>
              <a:rPr lang="nb-NO" sz="1200" b="0" i="0" u="none" strike="noStrike" kern="1200" dirty="0">
                <a:solidFill>
                  <a:schemeClr val="tx1"/>
                </a:solidFill>
                <a:effectLst/>
                <a:latin typeface="+mn-lt"/>
                <a:ea typeface="+mn-ea"/>
                <a:cs typeface="+mn-cs"/>
              </a:rPr>
              <a:t> self-efficacy. </a:t>
            </a:r>
            <a:endParaRPr lang="nb-NO" b="0" dirty="0">
              <a:effectLst/>
            </a:endParaRP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31968-C942-0A4A-A985-4800B9457E60}"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891965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a:r>
              <a:rPr lang="nb-NO" sz="1200" b="0" i="0" u="none" strike="noStrike" kern="1200" dirty="0">
                <a:solidFill>
                  <a:schemeClr val="tx1"/>
                </a:solidFill>
                <a:effectLst/>
                <a:latin typeface="+mn-lt"/>
                <a:ea typeface="+mn-ea"/>
                <a:cs typeface="+mn-cs"/>
              </a:rPr>
              <a:t>Studies </a:t>
            </a:r>
            <a:r>
              <a:rPr lang="nb-NO" sz="1200" b="0" i="0" u="none" strike="noStrike" kern="1200" dirty="0" err="1">
                <a:solidFill>
                  <a:schemeClr val="tx1"/>
                </a:solidFill>
                <a:effectLst/>
                <a:latin typeface="+mn-lt"/>
                <a:ea typeface="+mn-ea"/>
                <a:cs typeface="+mn-cs"/>
              </a:rPr>
              <a:t>with</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CISOs</a:t>
            </a:r>
            <a:r>
              <a:rPr lang="nb-NO" sz="1200" b="0" i="0" u="none" strike="noStrike" kern="1200" dirty="0">
                <a:solidFill>
                  <a:schemeClr val="tx1"/>
                </a:solidFill>
                <a:effectLst/>
                <a:latin typeface="+mn-lt"/>
                <a:ea typeface="+mn-ea"/>
                <a:cs typeface="+mn-cs"/>
              </a:rPr>
              <a:t> and </a:t>
            </a:r>
            <a:r>
              <a:rPr lang="nb-NO" sz="1200" b="0" i="0" u="none" strike="noStrike" kern="1200" dirty="0" err="1">
                <a:solidFill>
                  <a:schemeClr val="tx1"/>
                </a:solidFill>
                <a:effectLst/>
                <a:latin typeface="+mn-lt"/>
                <a:ea typeface="+mn-ea"/>
                <a:cs typeface="+mn-cs"/>
              </a:rPr>
              <a:t>security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specialists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showed</a:t>
            </a:r>
            <a:r>
              <a:rPr lang="nb-NO" sz="1200" b="0" i="0" u="none" strike="noStrike" kern="1200" dirty="0">
                <a:solidFill>
                  <a:schemeClr val="tx1"/>
                </a:solidFill>
                <a:effectLst/>
                <a:latin typeface="+mn-lt"/>
                <a:ea typeface="+mn-ea"/>
                <a:cs typeface="+mn-cs"/>
              </a:rPr>
              <a:t> a </a:t>
            </a:r>
            <a:r>
              <a:rPr lang="nb-NO" sz="1200" b="0" i="0" u="none" strike="noStrike" kern="1200" dirty="0" err="1">
                <a:solidFill>
                  <a:schemeClr val="tx1"/>
                </a:solidFill>
                <a:effectLst/>
                <a:latin typeface="+mn-lt"/>
                <a:ea typeface="+mn-ea"/>
                <a:cs typeface="+mn-cs"/>
              </a:rPr>
              <a:t>need</a:t>
            </a:r>
            <a:r>
              <a:rPr lang="nb-NO" sz="1200" b="0" i="0" u="none" strike="noStrike" kern="1200" dirty="0">
                <a:solidFill>
                  <a:schemeClr val="tx1"/>
                </a:solidFill>
                <a:effectLst/>
                <a:latin typeface="+mn-lt"/>
                <a:ea typeface="+mn-ea"/>
                <a:cs typeface="+mn-cs"/>
              </a:rPr>
              <a:t> for a </a:t>
            </a:r>
            <a:r>
              <a:rPr lang="nb-NO" sz="1200" b="0" i="0" u="none" strike="noStrike" kern="1200" dirty="0" err="1">
                <a:solidFill>
                  <a:schemeClr val="tx1"/>
                </a:solidFill>
                <a:effectLst/>
                <a:latin typeface="+mn-lt"/>
                <a:ea typeface="+mn-ea"/>
                <a:cs typeface="+mn-cs"/>
              </a:rPr>
              <a:t>shift</a:t>
            </a:r>
            <a:r>
              <a:rPr lang="nb-NO" sz="1200" b="0" i="0" u="none" strike="noStrike" kern="1200" dirty="0">
                <a:solidFill>
                  <a:schemeClr val="tx1"/>
                </a:solidFill>
                <a:effectLst/>
                <a:latin typeface="+mn-lt"/>
                <a:ea typeface="+mn-ea"/>
                <a:cs typeface="+mn-cs"/>
              </a:rPr>
              <a:t> in </a:t>
            </a:r>
            <a:r>
              <a:rPr lang="nb-NO" sz="1200" b="0" i="0" u="none" strike="noStrike" kern="1200" dirty="0" err="1">
                <a:solidFill>
                  <a:schemeClr val="tx1"/>
                </a:solidFill>
                <a:effectLst/>
                <a:latin typeface="+mn-lt"/>
                <a:ea typeface="+mn-ea"/>
                <a:cs typeface="+mn-cs"/>
              </a:rPr>
              <a:t>what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job</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entails</a:t>
            </a:r>
            <a:r>
              <a:rPr lang="nb-NO" sz="1200" b="0" i="0" u="none" strike="noStrike" kern="1200" dirty="0">
                <a:solidFill>
                  <a:schemeClr val="tx1"/>
                </a:solidFill>
                <a:effectLst/>
                <a:latin typeface="+mn-lt"/>
                <a:ea typeface="+mn-ea"/>
                <a:cs typeface="+mn-cs"/>
              </a:rPr>
              <a:t>. The crux </a:t>
            </a:r>
            <a:r>
              <a:rPr lang="nb-NO" sz="1200" b="0" i="0" u="none" strike="noStrike" kern="1200" dirty="0" err="1">
                <a:solidFill>
                  <a:schemeClr val="tx1"/>
                </a:solidFill>
                <a:effectLst/>
                <a:latin typeface="+mn-lt"/>
                <a:ea typeface="+mn-ea"/>
                <a:cs typeface="+mn-cs"/>
              </a:rPr>
              <a:t>being</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being</a:t>
            </a:r>
            <a:r>
              <a:rPr lang="nb-NO" sz="1200" b="0" i="0" u="none" strike="noStrike" kern="1200" dirty="0">
                <a:solidFill>
                  <a:schemeClr val="tx1"/>
                </a:solidFill>
                <a:effectLst/>
                <a:latin typeface="+mn-lt"/>
                <a:ea typeface="+mn-ea"/>
                <a:cs typeface="+mn-cs"/>
              </a:rPr>
              <a:t> visible and </a:t>
            </a:r>
            <a:r>
              <a:rPr lang="nb-NO" sz="1200" b="0" i="0" u="none" strike="noStrike" kern="1200" dirty="0" err="1">
                <a:solidFill>
                  <a:schemeClr val="tx1"/>
                </a:solidFill>
                <a:effectLst/>
                <a:latin typeface="+mn-lt"/>
                <a:ea typeface="+mn-ea"/>
                <a:cs typeface="+mn-cs"/>
              </a:rPr>
              <a:t>approachable</a:t>
            </a:r>
            <a:r>
              <a:rPr lang="nb-NO" sz="1200" b="0" i="0" u="none" strike="noStrike" kern="1200" dirty="0">
                <a:solidFill>
                  <a:schemeClr val="tx1"/>
                </a:solidFill>
                <a:effectLst/>
                <a:latin typeface="+mn-lt"/>
                <a:ea typeface="+mn-ea"/>
                <a:cs typeface="+mn-cs"/>
              </a:rPr>
              <a:t>. Here </a:t>
            </a:r>
            <a:r>
              <a:rPr lang="nb-NO" sz="1200" b="0" i="0" u="none" strike="noStrike" kern="1200" dirty="0" err="1">
                <a:solidFill>
                  <a:schemeClr val="tx1"/>
                </a:solidFill>
                <a:effectLst/>
                <a:latin typeface="+mn-lt"/>
                <a:ea typeface="+mn-ea"/>
                <a:cs typeface="+mn-cs"/>
              </a:rPr>
              <a:t>again</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we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see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importance</a:t>
            </a:r>
            <a:r>
              <a:rPr lang="nb-NO" sz="1200" b="0" i="0" u="none" strike="noStrike" kern="1200" dirty="0">
                <a:solidFill>
                  <a:schemeClr val="tx1"/>
                </a:solidFill>
                <a:effectLst/>
                <a:latin typeface="+mn-lt"/>
                <a:ea typeface="+mn-ea"/>
                <a:cs typeface="+mn-cs"/>
              </a:rPr>
              <a:t> of ‘</a:t>
            </a:r>
            <a:r>
              <a:rPr lang="nb-NO" sz="1200" b="0" i="0" u="none" strike="noStrike" kern="1200" dirty="0" err="1">
                <a:solidFill>
                  <a:schemeClr val="tx1"/>
                </a:solidFill>
                <a:effectLst/>
                <a:latin typeface="+mn-lt"/>
                <a:ea typeface="+mn-ea"/>
                <a:cs typeface="+mn-cs"/>
              </a:rPr>
              <a:t>role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modelling</a:t>
            </a:r>
            <a:r>
              <a:rPr lang="nb-NO" sz="1200" b="0" i="0" u="none" strike="noStrike" kern="1200" dirty="0">
                <a:solidFill>
                  <a:schemeClr val="tx1"/>
                </a:solidFill>
                <a:effectLst/>
                <a:latin typeface="+mn-lt"/>
                <a:ea typeface="+mn-ea"/>
                <a:cs typeface="+mn-cs"/>
              </a:rPr>
              <a:t>’ and ‘coaching’ as a performance </a:t>
            </a:r>
            <a:r>
              <a:rPr lang="nb-NO" sz="1200" b="0" i="0" u="none" strike="noStrike" kern="1200" dirty="0" err="1">
                <a:solidFill>
                  <a:schemeClr val="tx1"/>
                </a:solidFill>
                <a:effectLst/>
                <a:latin typeface="+mn-lt"/>
                <a:ea typeface="+mn-ea"/>
                <a:cs typeface="+mn-cs"/>
              </a:rPr>
              <a:t>pathway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Unfortunately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what</a:t>
            </a:r>
            <a:r>
              <a:rPr lang="nb-NO" sz="1200" b="0" i="0" u="none" strike="noStrike" kern="1200" dirty="0">
                <a:solidFill>
                  <a:schemeClr val="tx1"/>
                </a:solidFill>
                <a:effectLst/>
                <a:latin typeface="+mn-lt"/>
                <a:ea typeface="+mn-ea"/>
                <a:cs typeface="+mn-cs"/>
              </a:rPr>
              <a:t> is </a:t>
            </a:r>
            <a:r>
              <a:rPr lang="nb-NO" sz="1200" b="0" i="0" u="none" strike="noStrike" kern="1200" dirty="0" err="1">
                <a:solidFill>
                  <a:schemeClr val="tx1"/>
                </a:solidFill>
                <a:effectLst/>
                <a:latin typeface="+mn-lt"/>
                <a:ea typeface="+mn-ea"/>
                <a:cs typeface="+mn-cs"/>
              </a:rPr>
              <a:t>often</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observed</a:t>
            </a:r>
            <a:r>
              <a:rPr lang="nb-NO" sz="1200" b="0" i="0" u="none" strike="noStrike" kern="1200" dirty="0">
                <a:solidFill>
                  <a:schemeClr val="tx1"/>
                </a:solidFill>
                <a:effectLst/>
                <a:latin typeface="+mn-lt"/>
                <a:ea typeface="+mn-ea"/>
                <a:cs typeface="+mn-cs"/>
              </a:rPr>
              <a:t> is a mode of </a:t>
            </a:r>
            <a:r>
              <a:rPr lang="nb-NO" sz="1200" b="0" i="0" u="none" strike="noStrike" kern="1200" dirty="0" err="1">
                <a:solidFill>
                  <a:schemeClr val="tx1"/>
                </a:solidFill>
                <a:effectLst/>
                <a:latin typeface="+mn-lt"/>
                <a:ea typeface="+mn-ea"/>
                <a:cs typeface="+mn-cs"/>
              </a:rPr>
              <a:t>communication</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that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does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exactly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opposite</a:t>
            </a:r>
            <a:r>
              <a:rPr lang="nb-NO" sz="1200" b="0" i="0" u="none" strike="noStrike" kern="1200" dirty="0">
                <a:solidFill>
                  <a:schemeClr val="tx1"/>
                </a:solidFill>
                <a:effectLst/>
                <a:latin typeface="+mn-lt"/>
                <a:ea typeface="+mn-ea"/>
                <a:cs typeface="+mn-cs"/>
              </a:rPr>
              <a:t>. </a:t>
            </a:r>
            <a:br>
              <a:rPr lang="nb-NO" b="0" dirty="0">
                <a:effectLst/>
              </a:rPr>
            </a:br>
            <a:br>
              <a:rPr lang="nb-NO" b="0" dirty="0">
                <a:effectLst/>
              </a:rPr>
            </a:br>
            <a:r>
              <a:rPr lang="nb-NO" sz="1200" b="0" i="0" u="none" strike="noStrike" kern="1200" dirty="0">
                <a:solidFill>
                  <a:schemeClr val="tx1"/>
                </a:solidFill>
                <a:effectLst/>
                <a:latin typeface="+mn-lt"/>
                <a:ea typeface="+mn-ea"/>
                <a:cs typeface="+mn-cs"/>
              </a:rPr>
              <a:t>For </a:t>
            </a:r>
            <a:r>
              <a:rPr lang="nb-NO" sz="1200" b="0" i="0" u="none" strike="noStrike" kern="1200" dirty="0" err="1">
                <a:solidFill>
                  <a:schemeClr val="tx1"/>
                </a:solidFill>
                <a:effectLst/>
                <a:latin typeface="+mn-lt"/>
                <a:ea typeface="+mn-ea"/>
                <a:cs typeface="+mn-cs"/>
              </a:rPr>
              <a:t>Incident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response</a:t>
            </a:r>
            <a:r>
              <a:rPr lang="nb-NO" sz="1200" b="0" i="0" u="none" strike="noStrike" kern="1200" dirty="0">
                <a:solidFill>
                  <a:schemeClr val="tx1"/>
                </a:solidFill>
                <a:effectLst/>
                <a:latin typeface="+mn-lt"/>
                <a:ea typeface="+mn-ea"/>
                <a:cs typeface="+mn-cs"/>
              </a:rPr>
              <a:t> teams (</a:t>
            </a:r>
            <a:r>
              <a:rPr lang="nb-NO" sz="1200" b="0" i="0" u="none" strike="noStrike" kern="1200" dirty="0" err="1">
                <a:solidFill>
                  <a:schemeClr val="tx1"/>
                </a:solidFill>
                <a:effectLst/>
                <a:latin typeface="+mn-lt"/>
                <a:ea typeface="+mn-ea"/>
                <a:cs typeface="+mn-cs"/>
              </a:rPr>
              <a:t>CSIRT’s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CERT’s</a:t>
            </a:r>
            <a:r>
              <a:rPr lang="nb-NO" sz="1200" b="0" i="0" u="none" strike="noStrike" kern="1200" dirty="0">
                <a:solidFill>
                  <a:schemeClr val="tx1"/>
                </a:solidFill>
                <a:effectLst/>
                <a:latin typeface="+mn-lt"/>
                <a:ea typeface="+mn-ea"/>
                <a:cs typeface="+mn-cs"/>
              </a:rPr>
              <a:t> &amp; </a:t>
            </a:r>
            <a:r>
              <a:rPr lang="nb-NO" sz="1200" b="0" i="0" u="none" strike="noStrike" kern="1200" dirty="0" err="1">
                <a:solidFill>
                  <a:schemeClr val="tx1"/>
                </a:solidFill>
                <a:effectLst/>
                <a:latin typeface="+mn-lt"/>
                <a:ea typeface="+mn-ea"/>
                <a:cs typeface="+mn-cs"/>
              </a:rPr>
              <a:t>SOC’s</a:t>
            </a:r>
            <a:r>
              <a:rPr lang="nb-NO" sz="1200" b="0" i="0" u="none" strike="noStrike" kern="1200" dirty="0">
                <a:solidFill>
                  <a:schemeClr val="tx1"/>
                </a:solidFill>
                <a:effectLst/>
                <a:latin typeface="+mn-lt"/>
                <a:ea typeface="+mn-ea"/>
                <a:cs typeface="+mn-cs"/>
              </a:rPr>
              <a:t>) and </a:t>
            </a:r>
            <a:r>
              <a:rPr lang="nb-NO" sz="1200" b="0" i="0" u="none" strike="noStrike" kern="1200" dirty="0" err="1">
                <a:solidFill>
                  <a:schemeClr val="tx1"/>
                </a:solidFill>
                <a:effectLst/>
                <a:latin typeface="+mn-lt"/>
                <a:ea typeface="+mn-ea"/>
                <a:cs typeface="+mn-cs"/>
              </a:rPr>
              <a:t>security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operations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centre</a:t>
            </a:r>
            <a:r>
              <a:rPr lang="nb-NO" sz="1200" b="0" i="0" u="none" strike="noStrike" kern="1200" dirty="0">
                <a:solidFill>
                  <a:schemeClr val="tx1"/>
                </a:solidFill>
                <a:effectLst/>
                <a:latin typeface="+mn-lt"/>
                <a:ea typeface="+mn-ea"/>
                <a:cs typeface="+mn-cs"/>
              </a:rPr>
              <a:t> staff </a:t>
            </a:r>
            <a:r>
              <a:rPr lang="nb-NO" sz="1200" b="0" i="0" u="none" strike="noStrike" kern="1200" dirty="0" err="1">
                <a:solidFill>
                  <a:schemeClr val="tx1"/>
                </a:solidFill>
                <a:effectLst/>
                <a:latin typeface="+mn-lt"/>
                <a:ea typeface="+mn-ea"/>
                <a:cs typeface="+mn-cs"/>
              </a:rPr>
              <a:t>are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among</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most </a:t>
            </a:r>
            <a:r>
              <a:rPr lang="nb-NO" sz="1200" b="0" i="0" u="none" strike="noStrike" kern="1200" dirty="0" err="1">
                <a:solidFill>
                  <a:schemeClr val="tx1"/>
                </a:solidFill>
                <a:effectLst/>
                <a:latin typeface="+mn-lt"/>
                <a:ea typeface="+mn-ea"/>
                <a:cs typeface="+mn-cs"/>
              </a:rPr>
              <a:t>important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assets</a:t>
            </a:r>
            <a:r>
              <a:rPr lang="nb-NO" sz="1200" b="0" i="0" u="none" strike="noStrike" kern="1200" dirty="0">
                <a:solidFill>
                  <a:schemeClr val="tx1"/>
                </a:solidFill>
                <a:effectLst/>
                <a:latin typeface="+mn-lt"/>
                <a:ea typeface="+mn-ea"/>
                <a:cs typeface="+mn-cs"/>
              </a:rPr>
              <a:t> in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fight </a:t>
            </a:r>
            <a:r>
              <a:rPr lang="nb-NO" sz="1200" b="0" i="0" u="none" strike="noStrike" kern="1200" dirty="0" err="1">
                <a:solidFill>
                  <a:schemeClr val="tx1"/>
                </a:solidFill>
                <a:effectLst/>
                <a:latin typeface="+mn-lt"/>
                <a:ea typeface="+mn-ea"/>
                <a:cs typeface="+mn-cs"/>
              </a:rPr>
              <a:t>against</a:t>
            </a:r>
            <a:r>
              <a:rPr lang="nb-NO" sz="1200" b="0" i="0" u="none" strike="noStrike" kern="1200" dirty="0">
                <a:solidFill>
                  <a:schemeClr val="tx1"/>
                </a:solidFill>
                <a:effectLst/>
                <a:latin typeface="+mn-lt"/>
                <a:ea typeface="+mn-ea"/>
                <a:cs typeface="+mn-cs"/>
              </a:rPr>
              <a:t> cyber </a:t>
            </a:r>
            <a:r>
              <a:rPr lang="nb-NO" sz="1200" b="0" i="0" u="none" strike="noStrike" kern="1200" dirty="0" err="1">
                <a:solidFill>
                  <a:schemeClr val="tx1"/>
                </a:solidFill>
                <a:effectLst/>
                <a:latin typeface="+mn-lt"/>
                <a:ea typeface="+mn-ea"/>
                <a:cs typeface="+mn-cs"/>
              </a:rPr>
              <a:t>threats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Enabling</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them</a:t>
            </a:r>
            <a:r>
              <a:rPr lang="nb-NO" sz="1200" b="0" i="0" u="none" strike="noStrike" kern="1200" dirty="0">
                <a:solidFill>
                  <a:schemeClr val="tx1"/>
                </a:solidFill>
                <a:effectLst/>
                <a:latin typeface="+mn-lt"/>
                <a:ea typeface="+mn-ea"/>
                <a:cs typeface="+mn-cs"/>
              </a:rPr>
              <a:t> to </a:t>
            </a:r>
            <a:r>
              <a:rPr lang="nb-NO" sz="1200" b="0" i="0" u="none" strike="noStrike" kern="1200" dirty="0" err="1">
                <a:solidFill>
                  <a:schemeClr val="tx1"/>
                </a:solidFill>
                <a:effectLst/>
                <a:latin typeface="+mn-lt"/>
                <a:ea typeface="+mn-ea"/>
                <a:cs typeface="+mn-cs"/>
              </a:rPr>
              <a:t>perform</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well</a:t>
            </a:r>
            <a:r>
              <a:rPr lang="nb-NO" sz="1200" b="0" i="0" u="none" strike="noStrike" kern="1200" dirty="0">
                <a:solidFill>
                  <a:schemeClr val="tx1"/>
                </a:solidFill>
                <a:effectLst/>
                <a:latin typeface="+mn-lt"/>
                <a:ea typeface="+mn-ea"/>
                <a:cs typeface="+mn-cs"/>
              </a:rPr>
              <a:t> is </a:t>
            </a:r>
            <a:r>
              <a:rPr lang="nb-NO" sz="1200" b="0" i="0" u="none" strike="noStrike" kern="1200" dirty="0" err="1">
                <a:solidFill>
                  <a:schemeClr val="tx1"/>
                </a:solidFill>
                <a:effectLst/>
                <a:latin typeface="+mn-lt"/>
                <a:ea typeface="+mn-ea"/>
                <a:cs typeface="+mn-cs"/>
              </a:rPr>
              <a:t>clearly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important</a:t>
            </a:r>
            <a:r>
              <a:rPr lang="nb-NO" sz="1200" b="0" i="0" u="none" strike="noStrike" kern="1200" dirty="0">
                <a:solidFill>
                  <a:schemeClr val="tx1"/>
                </a:solidFill>
                <a:effectLst/>
                <a:latin typeface="+mn-lt"/>
                <a:ea typeface="+mn-ea"/>
                <a:cs typeface="+mn-cs"/>
              </a:rPr>
              <a:t>. ENISA </a:t>
            </a:r>
            <a:r>
              <a:rPr lang="nb-NO" sz="1200" b="0" i="0" u="none" strike="noStrike" kern="1200" dirty="0" err="1">
                <a:solidFill>
                  <a:schemeClr val="tx1"/>
                </a:solidFill>
                <a:effectLst/>
                <a:latin typeface="+mn-lt"/>
                <a:ea typeface="+mn-ea"/>
                <a:cs typeface="+mn-cs"/>
              </a:rPr>
              <a:t>found</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that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burnout</a:t>
            </a:r>
            <a:r>
              <a:rPr lang="nb-NO" sz="1200" b="0" i="0" u="none" strike="noStrike" kern="1200" dirty="0">
                <a:solidFill>
                  <a:schemeClr val="tx1"/>
                </a:solidFill>
                <a:effectLst/>
                <a:latin typeface="+mn-lt"/>
                <a:ea typeface="+mn-ea"/>
                <a:cs typeface="+mn-cs"/>
              </a:rPr>
              <a:t> is a </a:t>
            </a:r>
            <a:r>
              <a:rPr lang="nb-NO" sz="1200" b="0" i="0" u="none" strike="noStrike" kern="1200" dirty="0" err="1">
                <a:solidFill>
                  <a:schemeClr val="tx1"/>
                </a:solidFill>
                <a:effectLst/>
                <a:latin typeface="+mn-lt"/>
                <a:ea typeface="+mn-ea"/>
                <a:cs typeface="+mn-cs"/>
              </a:rPr>
              <a:t>serious</a:t>
            </a:r>
            <a:r>
              <a:rPr lang="nb-NO" sz="1200" b="0" i="0" u="none" strike="noStrike" kern="1200" dirty="0">
                <a:solidFill>
                  <a:schemeClr val="tx1"/>
                </a:solidFill>
                <a:effectLst/>
                <a:latin typeface="+mn-lt"/>
                <a:ea typeface="+mn-ea"/>
                <a:cs typeface="+mn-cs"/>
              </a:rPr>
              <a:t> problem. This </a:t>
            </a:r>
            <a:r>
              <a:rPr lang="nb-NO" sz="1200" b="0" i="0" u="none" strike="noStrike" kern="1200" dirty="0" err="1">
                <a:solidFill>
                  <a:schemeClr val="tx1"/>
                </a:solidFill>
                <a:effectLst/>
                <a:latin typeface="+mn-lt"/>
                <a:ea typeface="+mn-ea"/>
                <a:cs typeface="+mn-cs"/>
              </a:rPr>
              <a:t>should</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give</a:t>
            </a:r>
            <a:r>
              <a:rPr lang="nb-NO" sz="1200" b="0" i="0" u="none" strike="noStrike" kern="1200" dirty="0">
                <a:solidFill>
                  <a:schemeClr val="tx1"/>
                </a:solidFill>
                <a:effectLst/>
                <a:latin typeface="+mn-lt"/>
                <a:ea typeface="+mn-ea"/>
                <a:cs typeface="+mn-cs"/>
              </a:rPr>
              <a:t> rise for </a:t>
            </a:r>
            <a:r>
              <a:rPr lang="nb-NO" sz="1200" b="0" i="0" u="none" strike="noStrike" kern="1200" dirty="0" err="1">
                <a:solidFill>
                  <a:schemeClr val="tx1"/>
                </a:solidFill>
                <a:effectLst/>
                <a:latin typeface="+mn-lt"/>
                <a:ea typeface="+mn-ea"/>
                <a:cs typeface="+mn-cs"/>
              </a:rPr>
              <a:t>concern</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especially</a:t>
            </a:r>
            <a:r>
              <a:rPr lang="nb-NO" sz="1200" b="0" i="0" u="none" strike="noStrike" kern="1200" dirty="0">
                <a:solidFill>
                  <a:schemeClr val="tx1"/>
                </a:solidFill>
                <a:effectLst/>
                <a:latin typeface="+mn-lt"/>
                <a:ea typeface="+mn-ea"/>
                <a:cs typeface="+mn-cs"/>
              </a:rPr>
              <a:t> given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growing</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shortage</a:t>
            </a:r>
            <a:r>
              <a:rPr lang="nb-NO" sz="1200" b="0" i="0" u="none" strike="noStrike" kern="1200" dirty="0">
                <a:solidFill>
                  <a:schemeClr val="tx1"/>
                </a:solidFill>
                <a:effectLst/>
                <a:latin typeface="+mn-lt"/>
                <a:ea typeface="+mn-ea"/>
                <a:cs typeface="+mn-cs"/>
              </a:rPr>
              <a:t> of cyber skills </a:t>
            </a:r>
            <a:r>
              <a:rPr lang="nb-NO" sz="1200" b="0" i="0" u="none" strike="noStrike" kern="1200" dirty="0" err="1">
                <a:solidFill>
                  <a:schemeClr val="tx1"/>
                </a:solidFill>
                <a:effectLst/>
                <a:latin typeface="+mn-lt"/>
                <a:ea typeface="+mn-ea"/>
                <a:cs typeface="+mn-cs"/>
              </a:rPr>
              <a:t>professionals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Oltsig</a:t>
            </a:r>
            <a:r>
              <a:rPr lang="nb-NO" sz="1200" b="0" i="0" u="none" strike="noStrike" kern="1200" dirty="0">
                <a:solidFill>
                  <a:schemeClr val="tx1"/>
                </a:solidFill>
                <a:effectLst/>
                <a:latin typeface="+mn-lt"/>
                <a:ea typeface="+mn-ea"/>
                <a:cs typeface="+mn-cs"/>
              </a:rPr>
              <a:t>, 2017). </a:t>
            </a:r>
            <a:r>
              <a:rPr lang="nb-NO" sz="1200" b="0" i="0" u="none" strike="noStrike" kern="1200" dirty="0" err="1">
                <a:solidFill>
                  <a:schemeClr val="tx1"/>
                </a:solidFill>
                <a:effectLst/>
                <a:latin typeface="+mn-lt"/>
                <a:ea typeface="+mn-ea"/>
                <a:cs typeface="+mn-cs"/>
              </a:rPr>
              <a:t>Organisations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need</a:t>
            </a:r>
            <a:r>
              <a:rPr lang="nb-NO" sz="1200" b="0" i="0" u="none" strike="noStrike" kern="1200" dirty="0">
                <a:solidFill>
                  <a:schemeClr val="tx1"/>
                </a:solidFill>
                <a:effectLst/>
                <a:latin typeface="+mn-lt"/>
                <a:ea typeface="+mn-ea"/>
                <a:cs typeface="+mn-cs"/>
              </a:rPr>
              <a:t> to </a:t>
            </a:r>
            <a:r>
              <a:rPr lang="nb-NO" sz="1200" b="0" i="0" u="none" strike="noStrike" kern="1200" dirty="0" err="1">
                <a:solidFill>
                  <a:schemeClr val="tx1"/>
                </a:solidFill>
                <a:effectLst/>
                <a:latin typeface="+mn-lt"/>
                <a:ea typeface="+mn-ea"/>
                <a:cs typeface="+mn-cs"/>
              </a:rPr>
              <a:t>take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steps</a:t>
            </a:r>
            <a:r>
              <a:rPr lang="nb-NO" sz="1200" b="0" i="0" u="none" strike="noStrike" kern="1200" dirty="0">
                <a:solidFill>
                  <a:schemeClr val="tx1"/>
                </a:solidFill>
                <a:effectLst/>
                <a:latin typeface="+mn-lt"/>
                <a:ea typeface="+mn-ea"/>
                <a:cs typeface="+mn-cs"/>
              </a:rPr>
              <a:t> to </a:t>
            </a:r>
            <a:r>
              <a:rPr lang="nb-NO" sz="1200" b="0" i="0" u="none" strike="noStrike" kern="1200" dirty="0" err="1">
                <a:solidFill>
                  <a:schemeClr val="tx1"/>
                </a:solidFill>
                <a:effectLst/>
                <a:latin typeface="+mn-lt"/>
                <a:ea typeface="+mn-ea"/>
                <a:cs typeface="+mn-cs"/>
              </a:rPr>
              <a:t>manage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this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precious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resource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effectively</a:t>
            </a:r>
            <a:r>
              <a:rPr lang="nb-NO" sz="1200" b="0" i="0" u="none" strike="noStrike" kern="1200" dirty="0">
                <a:solidFill>
                  <a:schemeClr val="tx1"/>
                </a:solidFill>
                <a:effectLst/>
                <a:latin typeface="+mn-lt"/>
                <a:ea typeface="+mn-ea"/>
                <a:cs typeface="+mn-cs"/>
              </a:rPr>
              <a:t>.</a:t>
            </a:r>
            <a:endParaRPr lang="nb-NO" b="0" dirty="0">
              <a:effectLst/>
            </a:endParaRP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31968-C942-0A4A-A985-4800B9457E60}"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205796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a:r>
              <a:rPr lang="nb-NO" sz="1200" b="0" i="0" u="none" strike="noStrike" kern="1200" dirty="0">
                <a:solidFill>
                  <a:schemeClr val="tx1"/>
                </a:solidFill>
                <a:effectLst/>
                <a:latin typeface="+mn-lt"/>
                <a:ea typeface="+mn-ea"/>
                <a:cs typeface="+mn-cs"/>
              </a:rPr>
              <a:t>For Software Developers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review </a:t>
            </a:r>
            <a:r>
              <a:rPr lang="nb-NO" sz="1200" b="0" i="0" u="none" strike="noStrike" kern="1200" dirty="0" err="1">
                <a:solidFill>
                  <a:schemeClr val="tx1"/>
                </a:solidFill>
                <a:effectLst/>
                <a:latin typeface="+mn-lt"/>
                <a:ea typeface="+mn-ea"/>
                <a:cs typeface="+mn-cs"/>
              </a:rPr>
              <a:t>revealed</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similar</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issue</a:t>
            </a:r>
            <a:r>
              <a:rPr lang="nb-NO" sz="1200" b="0" i="0" u="none" strike="noStrike" kern="1200" dirty="0">
                <a:solidFill>
                  <a:schemeClr val="tx1"/>
                </a:solidFill>
                <a:effectLst/>
                <a:latin typeface="+mn-lt"/>
                <a:ea typeface="+mn-ea"/>
                <a:cs typeface="+mn-cs"/>
              </a:rPr>
              <a:t> to </a:t>
            </a:r>
            <a:r>
              <a:rPr lang="nb-NO" sz="1200" b="0" i="0" u="none" strike="noStrike" kern="1200" dirty="0" err="1">
                <a:solidFill>
                  <a:schemeClr val="tx1"/>
                </a:solidFill>
                <a:effectLst/>
                <a:latin typeface="+mn-lt"/>
                <a:ea typeface="+mn-ea"/>
                <a:cs typeface="+mn-cs"/>
              </a:rPr>
              <a:t>what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well-known</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internet</a:t>
            </a:r>
            <a:r>
              <a:rPr lang="nb-NO" sz="1200" b="0" i="0" u="none" strike="noStrike" kern="1200" dirty="0">
                <a:solidFill>
                  <a:schemeClr val="tx1"/>
                </a:solidFill>
                <a:effectLst/>
                <a:latin typeface="+mn-lt"/>
                <a:ea typeface="+mn-ea"/>
                <a:cs typeface="+mn-cs"/>
              </a:rPr>
              <a:t> essayist </a:t>
            </a:r>
            <a:r>
              <a:rPr lang="nb-NO" sz="1200" b="0" i="0" u="none" strike="noStrike" kern="1200" dirty="0">
                <a:solidFill>
                  <a:schemeClr val="tx1"/>
                </a:solidFill>
                <a:effectLst/>
                <a:latin typeface="+mn-lt"/>
                <a:ea typeface="+mn-ea"/>
                <a:cs typeface="+mn-cs"/>
                <a:hlinkClick r:id="rId3"/>
              </a:rPr>
              <a:t>Norton (2014)</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noted</a:t>
            </a:r>
            <a:r>
              <a:rPr lang="nb-NO" sz="1200" b="0" i="0" u="none" strike="noStrike" kern="1200" dirty="0">
                <a:solidFill>
                  <a:schemeClr val="tx1"/>
                </a:solidFill>
                <a:effectLst/>
                <a:latin typeface="+mn-lt"/>
                <a:ea typeface="+mn-ea"/>
                <a:cs typeface="+mn-cs"/>
              </a:rPr>
              <a:t> in her </a:t>
            </a:r>
            <a:r>
              <a:rPr lang="nb-NO" sz="1200" b="0" i="0" u="none" strike="noStrike" kern="1200" dirty="0" err="1">
                <a:solidFill>
                  <a:schemeClr val="tx1"/>
                </a:solidFill>
                <a:effectLst/>
                <a:latin typeface="+mn-lt"/>
                <a:ea typeface="+mn-ea"/>
                <a:cs typeface="+mn-cs"/>
              </a:rPr>
              <a:t>much-shared</a:t>
            </a:r>
            <a:r>
              <a:rPr lang="nb-NO" sz="1200" b="0" i="0" u="none" strike="noStrike" kern="1200" dirty="0">
                <a:solidFill>
                  <a:schemeClr val="tx1"/>
                </a:solidFill>
                <a:effectLst/>
                <a:latin typeface="+mn-lt"/>
                <a:ea typeface="+mn-ea"/>
                <a:cs typeface="+mn-cs"/>
              </a:rPr>
              <a:t> opinion </a:t>
            </a:r>
            <a:r>
              <a:rPr lang="nb-NO" sz="1200" b="0" i="0" u="none" strike="noStrike" kern="1200" dirty="0" err="1">
                <a:solidFill>
                  <a:schemeClr val="tx1"/>
                </a:solidFill>
                <a:effectLst/>
                <a:latin typeface="+mn-lt"/>
                <a:ea typeface="+mn-ea"/>
                <a:cs typeface="+mn-cs"/>
              </a:rPr>
              <a:t>piece</a:t>
            </a:r>
            <a:r>
              <a:rPr lang="nb-NO" sz="1200" b="0" i="0" u="none" strike="noStrike" kern="1200" dirty="0">
                <a:solidFill>
                  <a:schemeClr val="tx1"/>
                </a:solidFill>
                <a:effectLst/>
                <a:latin typeface="+mn-lt"/>
                <a:ea typeface="+mn-ea"/>
                <a:cs typeface="+mn-cs"/>
              </a:rPr>
              <a:t> for The Message, </a:t>
            </a:r>
            <a:r>
              <a:rPr lang="nb-NO" sz="1200" b="0" i="0" u="none" strike="noStrike" kern="1200" dirty="0" err="1">
                <a:solidFill>
                  <a:schemeClr val="tx1"/>
                </a:solidFill>
                <a:effectLst/>
                <a:latin typeface="+mn-lt"/>
                <a:ea typeface="+mn-ea"/>
                <a:cs typeface="+mn-cs"/>
              </a:rPr>
              <a:t>that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Everything</a:t>
            </a:r>
            <a:r>
              <a:rPr lang="nb-NO" sz="1200" b="0" i="0" u="none" strike="noStrike" kern="1200" dirty="0">
                <a:solidFill>
                  <a:schemeClr val="tx1"/>
                </a:solidFill>
                <a:effectLst/>
                <a:latin typeface="+mn-lt"/>
                <a:ea typeface="+mn-ea"/>
                <a:cs typeface="+mn-cs"/>
              </a:rPr>
              <a:t> is broken.” in </a:t>
            </a:r>
            <a:r>
              <a:rPr lang="nb-NO" sz="1200" b="0" i="0" u="none" strike="noStrike" kern="1200" dirty="0" err="1">
                <a:solidFill>
                  <a:schemeClr val="tx1"/>
                </a:solidFill>
                <a:effectLst/>
                <a:latin typeface="+mn-lt"/>
                <a:ea typeface="+mn-ea"/>
                <a:cs typeface="+mn-cs"/>
              </a:rPr>
              <a:t>that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there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are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high-impact</a:t>
            </a:r>
            <a:r>
              <a:rPr lang="nb-NO" sz="1200" b="0" i="0" u="none" strike="noStrike" kern="1200" dirty="0">
                <a:solidFill>
                  <a:schemeClr val="tx1"/>
                </a:solidFill>
                <a:effectLst/>
                <a:latin typeface="+mn-lt"/>
                <a:ea typeface="+mn-ea"/>
                <a:cs typeface="+mn-cs"/>
              </a:rPr>
              <a:t> first </a:t>
            </a:r>
            <a:r>
              <a:rPr lang="nb-NO" sz="1200" b="0" i="0" u="none" strike="noStrike" kern="1200" dirty="0" err="1">
                <a:solidFill>
                  <a:schemeClr val="tx1"/>
                </a:solidFill>
                <a:effectLst/>
                <a:latin typeface="+mn-lt"/>
                <a:ea typeface="+mn-ea"/>
                <a:cs typeface="+mn-cs"/>
              </a:rPr>
              <a:t>steps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that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can</a:t>
            </a:r>
            <a:r>
              <a:rPr lang="nb-NO" sz="1200" b="0" i="0" u="none" strike="noStrike" kern="1200" dirty="0">
                <a:solidFill>
                  <a:schemeClr val="tx1"/>
                </a:solidFill>
                <a:effectLst/>
                <a:latin typeface="+mn-lt"/>
                <a:ea typeface="+mn-ea"/>
                <a:cs typeface="+mn-cs"/>
              </a:rPr>
              <a:t> be taken to make it </a:t>
            </a:r>
            <a:r>
              <a:rPr lang="nb-NO" sz="1200" b="0" i="0" u="none" strike="noStrike" kern="1200" dirty="0" err="1">
                <a:solidFill>
                  <a:schemeClr val="tx1"/>
                </a:solidFill>
                <a:effectLst/>
                <a:latin typeface="+mn-lt"/>
                <a:ea typeface="+mn-ea"/>
                <a:cs typeface="+mn-cs"/>
              </a:rPr>
              <a:t>easy</a:t>
            </a:r>
            <a:r>
              <a:rPr lang="nb-NO" sz="1200" b="0" i="0" u="none" strike="noStrike" kern="1200" dirty="0">
                <a:solidFill>
                  <a:schemeClr val="tx1"/>
                </a:solidFill>
                <a:effectLst/>
                <a:latin typeface="+mn-lt"/>
                <a:ea typeface="+mn-ea"/>
                <a:cs typeface="+mn-cs"/>
              </a:rPr>
              <a:t> for </a:t>
            </a:r>
            <a:r>
              <a:rPr lang="nb-NO" sz="1200" b="0" i="0" u="none" strike="noStrike" kern="1200" dirty="0" err="1">
                <a:solidFill>
                  <a:schemeClr val="tx1"/>
                </a:solidFill>
                <a:effectLst/>
                <a:latin typeface="+mn-lt"/>
                <a:ea typeface="+mn-ea"/>
                <a:cs typeface="+mn-cs"/>
              </a:rPr>
              <a:t>developers</a:t>
            </a:r>
            <a:r>
              <a:rPr lang="nb-NO" sz="1200" b="0" i="0" u="none" strike="noStrike" kern="1200" dirty="0">
                <a:solidFill>
                  <a:schemeClr val="tx1"/>
                </a:solidFill>
                <a:effectLst/>
                <a:latin typeface="+mn-lt"/>
                <a:ea typeface="+mn-ea"/>
                <a:cs typeface="+mn-cs"/>
              </a:rPr>
              <a:t> to </a:t>
            </a:r>
            <a:r>
              <a:rPr lang="nb-NO" sz="1200" b="0" i="0" u="none" strike="noStrike" kern="1200" dirty="0" err="1">
                <a:solidFill>
                  <a:schemeClr val="tx1"/>
                </a:solidFill>
                <a:effectLst/>
                <a:latin typeface="+mn-lt"/>
                <a:ea typeface="+mn-ea"/>
                <a:cs typeface="+mn-cs"/>
              </a:rPr>
              <a:t>produce</a:t>
            </a:r>
            <a:r>
              <a:rPr lang="nb-NO" sz="1200" b="0" i="0" u="none" strike="noStrike" kern="1200" dirty="0">
                <a:solidFill>
                  <a:schemeClr val="tx1"/>
                </a:solidFill>
                <a:effectLst/>
                <a:latin typeface="+mn-lt"/>
                <a:ea typeface="+mn-ea"/>
                <a:cs typeface="+mn-cs"/>
              </a:rPr>
              <a:t> more </a:t>
            </a:r>
            <a:r>
              <a:rPr lang="nb-NO" sz="1200" b="0" i="0" u="none" strike="noStrike" kern="1200" dirty="0" err="1">
                <a:solidFill>
                  <a:schemeClr val="tx1"/>
                </a:solidFill>
                <a:effectLst/>
                <a:latin typeface="+mn-lt"/>
                <a:ea typeface="+mn-ea"/>
                <a:cs typeface="+mn-cs"/>
              </a:rPr>
              <a:t>secure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code</a:t>
            </a:r>
            <a:r>
              <a:rPr lang="nb-NO" sz="1200" b="0" i="0" u="none" strike="noStrike" kern="1200" dirty="0">
                <a:solidFill>
                  <a:schemeClr val="tx1"/>
                </a:solidFill>
                <a:effectLst/>
                <a:latin typeface="+mn-lt"/>
                <a:ea typeface="+mn-ea"/>
                <a:cs typeface="+mn-cs"/>
              </a:rPr>
              <a:t> - by </a:t>
            </a:r>
            <a:r>
              <a:rPr lang="nb-NO" sz="1200" b="0" i="0" u="none" strike="noStrike" kern="1200" dirty="0" err="1">
                <a:solidFill>
                  <a:schemeClr val="tx1"/>
                </a:solidFill>
                <a:effectLst/>
                <a:latin typeface="+mn-lt"/>
                <a:ea typeface="+mn-ea"/>
                <a:cs typeface="+mn-cs"/>
              </a:rPr>
              <a:t>ensuring</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that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platforms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tools</a:t>
            </a:r>
            <a:r>
              <a:rPr lang="nb-NO" sz="1200" b="0" i="0" u="none" strike="noStrike" kern="1200" dirty="0">
                <a:solidFill>
                  <a:schemeClr val="tx1"/>
                </a:solidFill>
                <a:effectLst/>
                <a:latin typeface="+mn-lt"/>
                <a:ea typeface="+mn-ea"/>
                <a:cs typeface="+mn-cs"/>
              </a:rPr>
              <a:t> and APIs </a:t>
            </a:r>
            <a:r>
              <a:rPr lang="nb-NO" sz="1200" b="0" i="0" u="none" strike="noStrike" kern="1200" dirty="0" err="1">
                <a:solidFill>
                  <a:schemeClr val="tx1"/>
                </a:solidFill>
                <a:effectLst/>
                <a:latin typeface="+mn-lt"/>
                <a:ea typeface="+mn-ea"/>
                <a:cs typeface="+mn-cs"/>
              </a:rPr>
              <a:t>they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use</a:t>
            </a:r>
            <a:r>
              <a:rPr lang="nb-NO" sz="1200" b="0" i="0" u="none" strike="noStrike" kern="1200" dirty="0">
                <a:solidFill>
                  <a:schemeClr val="tx1"/>
                </a:solidFill>
                <a:effectLst/>
                <a:latin typeface="+mn-lt"/>
                <a:ea typeface="+mn-ea"/>
                <a:cs typeface="+mn-cs"/>
              </a:rPr>
              <a:t> have </a:t>
            </a:r>
            <a:r>
              <a:rPr lang="nb-NO" sz="1200" b="0" i="0" u="none" strike="noStrike" kern="1200" dirty="0" err="1">
                <a:solidFill>
                  <a:schemeClr val="tx1"/>
                </a:solidFill>
                <a:effectLst/>
                <a:latin typeface="+mn-lt"/>
                <a:ea typeface="+mn-ea"/>
                <a:cs typeface="+mn-cs"/>
              </a:rPr>
              <a:t>secure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defaults</a:t>
            </a:r>
            <a:r>
              <a:rPr lang="nb-NO" sz="1200" b="0" i="0" u="none" strike="noStrike" kern="1200" dirty="0">
                <a:solidFill>
                  <a:schemeClr val="tx1"/>
                </a:solidFill>
                <a:effectLst/>
                <a:latin typeface="+mn-lt"/>
                <a:ea typeface="+mn-ea"/>
                <a:cs typeface="+mn-cs"/>
              </a:rPr>
              <a:t> and settings, and </a:t>
            </a:r>
            <a:r>
              <a:rPr lang="nb-NO" sz="1200" b="0" i="0" u="none" strike="noStrike" kern="1200" dirty="0" err="1">
                <a:solidFill>
                  <a:schemeClr val="tx1"/>
                </a:solidFill>
                <a:effectLst/>
                <a:latin typeface="+mn-lt"/>
                <a:ea typeface="+mn-ea"/>
                <a:cs typeface="+mn-cs"/>
              </a:rPr>
              <a:t>that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code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that</a:t>
            </a:r>
            <a:r>
              <a:rPr lang="nb-NO" sz="1200" b="0" i="0" u="none" strike="noStrike" kern="1200" dirty="0">
                <a:solidFill>
                  <a:schemeClr val="tx1"/>
                </a:solidFill>
                <a:effectLst/>
                <a:latin typeface="+mn-lt"/>
                <a:ea typeface="+mn-ea"/>
                <a:cs typeface="+mn-cs"/>
              </a:rPr>
              <a:t> is </a:t>
            </a:r>
            <a:r>
              <a:rPr lang="nb-NO" sz="1200" b="0" i="0" u="none" strike="noStrike" kern="1200" dirty="0" err="1">
                <a:solidFill>
                  <a:schemeClr val="tx1"/>
                </a:solidFill>
                <a:effectLst/>
                <a:latin typeface="+mn-lt"/>
                <a:ea typeface="+mn-ea"/>
                <a:cs typeface="+mn-cs"/>
              </a:rPr>
              <a:t>frequently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copied</a:t>
            </a:r>
            <a:r>
              <a:rPr lang="nb-NO" sz="1200" b="0" i="0" u="none" strike="noStrike" kern="1200" dirty="0">
                <a:solidFill>
                  <a:schemeClr val="tx1"/>
                </a:solidFill>
                <a:effectLst/>
                <a:latin typeface="+mn-lt"/>
                <a:ea typeface="+mn-ea"/>
                <a:cs typeface="+mn-cs"/>
              </a:rPr>
              <a:t> is </a:t>
            </a:r>
            <a:r>
              <a:rPr lang="nb-NO" sz="1200" b="0" i="0" u="none" strike="noStrike" kern="1200" dirty="0" err="1">
                <a:solidFill>
                  <a:schemeClr val="tx1"/>
                </a:solidFill>
                <a:effectLst/>
                <a:latin typeface="+mn-lt"/>
                <a:ea typeface="+mn-ea"/>
                <a:cs typeface="+mn-cs"/>
              </a:rPr>
              <a:t>vetted</a:t>
            </a:r>
            <a:r>
              <a:rPr lang="nb-NO" sz="1200" b="0" i="0" u="none" strike="noStrike" kern="1200" dirty="0">
                <a:solidFill>
                  <a:schemeClr val="tx1"/>
                </a:solidFill>
                <a:effectLst/>
                <a:latin typeface="+mn-lt"/>
                <a:ea typeface="+mn-ea"/>
                <a:cs typeface="+mn-cs"/>
              </a:rPr>
              <a:t> and </a:t>
            </a:r>
            <a:r>
              <a:rPr lang="nb-NO" sz="1200" b="0" i="0" u="none" strike="noStrike" kern="1200" dirty="0" err="1">
                <a:solidFill>
                  <a:schemeClr val="tx1"/>
                </a:solidFill>
                <a:effectLst/>
                <a:latin typeface="+mn-lt"/>
                <a:ea typeface="+mn-ea"/>
                <a:cs typeface="+mn-cs"/>
              </a:rPr>
              <a:t>made</a:t>
            </a:r>
            <a:r>
              <a:rPr lang="nb-NO" sz="1200" b="0" i="0" u="none" strike="noStrike" kern="1200" dirty="0">
                <a:solidFill>
                  <a:schemeClr val="tx1"/>
                </a:solidFill>
                <a:effectLst/>
                <a:latin typeface="+mn-lt"/>
                <a:ea typeface="+mn-ea"/>
                <a:cs typeface="+mn-cs"/>
              </a:rPr>
              <a:t> safe. ENISA </a:t>
            </a:r>
            <a:r>
              <a:rPr lang="nb-NO" sz="1200" b="0" i="0" u="none" strike="noStrike" kern="1200" dirty="0" err="1">
                <a:solidFill>
                  <a:schemeClr val="tx1"/>
                </a:solidFill>
                <a:effectLst/>
                <a:latin typeface="+mn-lt"/>
                <a:ea typeface="+mn-ea"/>
                <a:cs typeface="+mn-cs"/>
              </a:rPr>
              <a:t>also</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highlighted</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that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enabling</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security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experts</a:t>
            </a:r>
            <a:r>
              <a:rPr lang="nb-NO" sz="1200" b="0" i="0" u="none" strike="noStrike" kern="1200" dirty="0">
                <a:solidFill>
                  <a:schemeClr val="tx1"/>
                </a:solidFill>
                <a:effectLst/>
                <a:latin typeface="+mn-lt"/>
                <a:ea typeface="+mn-ea"/>
                <a:cs typeface="+mn-cs"/>
              </a:rPr>
              <a:t> to </a:t>
            </a:r>
            <a:r>
              <a:rPr lang="nb-NO" sz="1200" b="0" i="0" u="none" strike="noStrike" kern="1200" dirty="0" err="1">
                <a:solidFill>
                  <a:schemeClr val="tx1"/>
                </a:solidFill>
                <a:effectLst/>
                <a:latin typeface="+mn-lt"/>
                <a:ea typeface="+mn-ea"/>
                <a:cs typeface="+mn-cs"/>
              </a:rPr>
              <a:t>become</a:t>
            </a:r>
            <a:r>
              <a:rPr lang="nb-NO" sz="1200" b="0" i="0" u="none" strike="noStrike" kern="1200" dirty="0">
                <a:solidFill>
                  <a:schemeClr val="tx1"/>
                </a:solidFill>
                <a:effectLst/>
                <a:latin typeface="+mn-lt"/>
                <a:ea typeface="+mn-ea"/>
                <a:cs typeface="+mn-cs"/>
              </a:rPr>
              <a:t> more </a:t>
            </a:r>
            <a:r>
              <a:rPr lang="nb-NO" sz="1200" b="0" i="0" u="none" strike="noStrike" kern="1200" dirty="0" err="1">
                <a:solidFill>
                  <a:schemeClr val="tx1"/>
                </a:solidFill>
                <a:effectLst/>
                <a:latin typeface="+mn-lt"/>
                <a:ea typeface="+mn-ea"/>
                <a:cs typeface="+mn-cs"/>
              </a:rPr>
              <a:t>approachable</a:t>
            </a:r>
            <a:r>
              <a:rPr lang="nb-NO" sz="1200" b="0" i="0" u="none" strike="noStrike" kern="1200" dirty="0">
                <a:solidFill>
                  <a:schemeClr val="tx1"/>
                </a:solidFill>
                <a:effectLst/>
                <a:latin typeface="+mn-lt"/>
                <a:ea typeface="+mn-ea"/>
                <a:cs typeface="+mn-cs"/>
              </a:rPr>
              <a:t> and </a:t>
            </a:r>
            <a:r>
              <a:rPr lang="nb-NO" sz="1200" b="0" i="0" u="none" strike="noStrike" kern="1200" dirty="0" err="1">
                <a:solidFill>
                  <a:schemeClr val="tx1"/>
                </a:solidFill>
                <a:effectLst/>
                <a:latin typeface="+mn-lt"/>
                <a:ea typeface="+mn-ea"/>
                <a:cs typeface="+mn-cs"/>
              </a:rPr>
              <a:t>supportive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can</a:t>
            </a:r>
            <a:r>
              <a:rPr lang="nb-NO" sz="1200" b="0" i="0" u="none" strike="noStrike" kern="1200" dirty="0">
                <a:solidFill>
                  <a:schemeClr val="tx1"/>
                </a:solidFill>
                <a:effectLst/>
                <a:latin typeface="+mn-lt"/>
                <a:ea typeface="+mn-ea"/>
                <a:cs typeface="+mn-cs"/>
              </a:rPr>
              <a:t> lead to more - and most </a:t>
            </a:r>
            <a:r>
              <a:rPr lang="nb-NO" sz="1200" b="0" i="0" u="none" strike="noStrike" kern="1200" dirty="0" err="1">
                <a:solidFill>
                  <a:schemeClr val="tx1"/>
                </a:solidFill>
                <a:effectLst/>
                <a:latin typeface="+mn-lt"/>
                <a:ea typeface="+mn-ea"/>
                <a:cs typeface="+mn-cs"/>
              </a:rPr>
              <a:t>critically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earlier</a:t>
            </a:r>
            <a:r>
              <a:rPr lang="nb-NO" sz="1200" b="0" i="0" u="none" strike="noStrike" kern="1200" dirty="0">
                <a:solidFill>
                  <a:schemeClr val="tx1"/>
                </a:solidFill>
                <a:effectLst/>
                <a:latin typeface="+mn-lt"/>
                <a:ea typeface="+mn-ea"/>
                <a:cs typeface="+mn-cs"/>
              </a:rPr>
              <a:t> - </a:t>
            </a:r>
            <a:r>
              <a:rPr lang="nb-NO" sz="1200" b="0" i="0" u="none" strike="noStrike" kern="1200" dirty="0" err="1">
                <a:solidFill>
                  <a:schemeClr val="tx1"/>
                </a:solidFill>
                <a:effectLst/>
                <a:latin typeface="+mn-lt"/>
                <a:ea typeface="+mn-ea"/>
                <a:cs typeface="+mn-cs"/>
              </a:rPr>
              <a:t>engagement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between</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security</a:t>
            </a:r>
            <a:r>
              <a:rPr lang="nb-NO" sz="1200" b="0" i="0" u="none" strike="noStrike" kern="1200" dirty="0">
                <a:solidFill>
                  <a:schemeClr val="tx1"/>
                </a:solidFill>
                <a:effectLst/>
                <a:latin typeface="+mn-lt"/>
                <a:ea typeface="+mn-ea"/>
                <a:cs typeface="+mn-cs"/>
              </a:rPr>
              <a:t> and staff.</a:t>
            </a:r>
            <a:endParaRPr lang="nb-NO" b="0" dirty="0">
              <a:effectLst/>
            </a:endParaRPr>
          </a:p>
          <a:p>
            <a:pPr rtl="0"/>
            <a:br>
              <a:rPr lang="nb-NO" b="0" dirty="0">
                <a:effectLst/>
              </a:rPr>
            </a:br>
            <a:r>
              <a:rPr lang="nb-NO" sz="1200" b="0" i="0" u="none" strike="noStrike" kern="1200" dirty="0">
                <a:solidFill>
                  <a:schemeClr val="tx1"/>
                </a:solidFill>
                <a:effectLst/>
                <a:latin typeface="+mn-lt"/>
                <a:ea typeface="+mn-ea"/>
                <a:cs typeface="+mn-cs"/>
              </a:rPr>
              <a:t>Re </a:t>
            </a:r>
            <a:r>
              <a:rPr lang="nb-NO" sz="1200" b="0" i="0" u="none" strike="noStrike" kern="1200" dirty="0" err="1">
                <a:solidFill>
                  <a:schemeClr val="tx1"/>
                </a:solidFill>
                <a:effectLst/>
                <a:latin typeface="+mn-lt"/>
                <a:ea typeface="+mn-ea"/>
                <a:cs typeface="+mn-cs"/>
              </a:rPr>
              <a:t>emphasising</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what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Ric</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mentioned</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regarding</a:t>
            </a:r>
            <a:r>
              <a:rPr lang="nb-NO" sz="1200" b="0" i="0" u="none" strike="noStrike" kern="1200" dirty="0">
                <a:solidFill>
                  <a:schemeClr val="tx1"/>
                </a:solidFill>
                <a:effectLst/>
                <a:latin typeface="+mn-lt"/>
                <a:ea typeface="+mn-ea"/>
                <a:cs typeface="+mn-cs"/>
              </a:rPr>
              <a:t> striking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balance</a:t>
            </a:r>
            <a:r>
              <a:rPr lang="nb-NO" sz="1200" b="0" i="0" u="none" strike="noStrike" kern="1200" dirty="0">
                <a:solidFill>
                  <a:schemeClr val="tx1"/>
                </a:solidFill>
                <a:effectLst/>
                <a:latin typeface="+mn-lt"/>
                <a:ea typeface="+mn-ea"/>
                <a:cs typeface="+mn-cs"/>
              </a:rPr>
              <a:t> in an </a:t>
            </a:r>
            <a:r>
              <a:rPr lang="nb-NO" sz="1200" b="0" i="0" u="none" strike="noStrike" kern="1200" dirty="0" err="1">
                <a:solidFill>
                  <a:schemeClr val="tx1"/>
                </a:solidFill>
                <a:effectLst/>
                <a:latin typeface="+mn-lt"/>
                <a:ea typeface="+mn-ea"/>
                <a:cs typeface="+mn-cs"/>
              </a:rPr>
              <a:t>organisation</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those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who</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manage</a:t>
            </a:r>
            <a:r>
              <a:rPr lang="nb-NO" sz="1200" b="0" i="0" u="none" strike="noStrike" kern="1200" dirty="0">
                <a:solidFill>
                  <a:schemeClr val="tx1"/>
                </a:solidFill>
                <a:effectLst/>
                <a:latin typeface="+mn-lt"/>
                <a:ea typeface="+mn-ea"/>
                <a:cs typeface="+mn-cs"/>
              </a:rPr>
              <a:t> and </a:t>
            </a:r>
            <a:r>
              <a:rPr lang="nb-NO" sz="1200" b="0" i="0" u="none" strike="noStrike" kern="1200" dirty="0" err="1">
                <a:solidFill>
                  <a:schemeClr val="tx1"/>
                </a:solidFill>
                <a:effectLst/>
                <a:latin typeface="+mn-lt"/>
                <a:ea typeface="+mn-ea"/>
                <a:cs typeface="+mn-cs"/>
              </a:rPr>
              <a:t>educate</a:t>
            </a:r>
            <a:r>
              <a:rPr lang="nb-NO" sz="1200" b="0" i="0" u="none" strike="noStrike" kern="1200" dirty="0">
                <a:solidFill>
                  <a:schemeClr val="tx1"/>
                </a:solidFill>
                <a:effectLst/>
                <a:latin typeface="+mn-lt"/>
                <a:ea typeface="+mn-ea"/>
                <a:cs typeface="+mn-cs"/>
              </a:rPr>
              <a:t> </a:t>
            </a:r>
            <a:endParaRPr lang="nb-NO" b="0" dirty="0">
              <a:effectLst/>
            </a:endParaRPr>
          </a:p>
          <a:p>
            <a:pPr rtl="0"/>
            <a:r>
              <a:rPr lang="nb-NO" sz="1200" b="0" i="0" u="none" strike="noStrike" kern="1200" dirty="0" err="1">
                <a:solidFill>
                  <a:schemeClr val="tx1"/>
                </a:solidFill>
                <a:effectLst/>
                <a:latin typeface="+mn-lt"/>
                <a:ea typeface="+mn-ea"/>
                <a:cs typeface="+mn-cs"/>
              </a:rPr>
              <a:t>need</a:t>
            </a:r>
            <a:r>
              <a:rPr lang="nb-NO" sz="1200" b="0" i="0" u="none" strike="noStrike" kern="1200" dirty="0">
                <a:solidFill>
                  <a:schemeClr val="tx1"/>
                </a:solidFill>
                <a:effectLst/>
                <a:latin typeface="+mn-lt"/>
                <a:ea typeface="+mn-ea"/>
                <a:cs typeface="+mn-cs"/>
              </a:rPr>
              <a:t> to make sure </a:t>
            </a:r>
            <a:r>
              <a:rPr lang="nb-NO" sz="1200" b="0" i="0" u="none" strike="noStrike" kern="1200" dirty="0" err="1">
                <a:solidFill>
                  <a:schemeClr val="tx1"/>
                </a:solidFill>
                <a:effectLst/>
                <a:latin typeface="+mn-lt"/>
                <a:ea typeface="+mn-ea"/>
                <a:cs typeface="+mn-cs"/>
              </a:rPr>
              <a:t>that</a:t>
            </a:r>
            <a:r>
              <a:rPr lang="nb-NO" sz="1200" b="0" i="0" u="none" strike="noStrike" kern="1200" dirty="0">
                <a:solidFill>
                  <a:schemeClr val="tx1"/>
                </a:solidFill>
                <a:effectLst/>
                <a:latin typeface="+mn-lt"/>
                <a:ea typeface="+mn-ea"/>
                <a:cs typeface="+mn-cs"/>
              </a:rPr>
              <a:t> problems </a:t>
            </a:r>
            <a:r>
              <a:rPr lang="nb-NO" sz="1200" b="0" i="0" u="none" strike="noStrike" kern="1200" dirty="0" err="1">
                <a:solidFill>
                  <a:schemeClr val="tx1"/>
                </a:solidFill>
                <a:effectLst/>
                <a:latin typeface="+mn-lt"/>
                <a:ea typeface="+mn-ea"/>
                <a:cs typeface="+mn-cs"/>
              </a:rPr>
              <a:t>arising</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with</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security</a:t>
            </a:r>
            <a:r>
              <a:rPr lang="nb-NO" sz="1200" b="0" i="0" u="none" strike="noStrike" kern="1200" dirty="0">
                <a:solidFill>
                  <a:schemeClr val="tx1"/>
                </a:solidFill>
                <a:effectLst/>
                <a:latin typeface="+mn-lt"/>
                <a:ea typeface="+mn-ea"/>
                <a:cs typeface="+mn-cs"/>
              </a:rPr>
              <a:t> end up at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right “</a:t>
            </a:r>
            <a:r>
              <a:rPr lang="nb-NO" sz="1200" b="0" i="0" u="none" strike="noStrike" kern="1200" dirty="0" err="1">
                <a:solidFill>
                  <a:schemeClr val="tx1"/>
                </a:solidFill>
                <a:effectLst/>
                <a:latin typeface="+mn-lt"/>
                <a:ea typeface="+mn-ea"/>
                <a:cs typeface="+mn-cs"/>
              </a:rPr>
              <a:t>help</a:t>
            </a:r>
            <a:r>
              <a:rPr lang="nb-NO" sz="1200" b="0" i="0" u="none" strike="noStrike" kern="1200" dirty="0">
                <a:solidFill>
                  <a:schemeClr val="tx1"/>
                </a:solidFill>
                <a:effectLst/>
                <a:latin typeface="+mn-lt"/>
                <a:ea typeface="+mn-ea"/>
                <a:cs typeface="+mn-cs"/>
              </a:rPr>
              <a:t>” desk </a:t>
            </a:r>
            <a:r>
              <a:rPr lang="nb-NO" sz="1200" b="0" i="0" u="none" strike="noStrike" kern="1200" dirty="0" err="1">
                <a:solidFill>
                  <a:schemeClr val="tx1"/>
                </a:solidFill>
                <a:effectLst/>
                <a:latin typeface="+mn-lt"/>
                <a:ea typeface="+mn-ea"/>
                <a:cs typeface="+mn-cs"/>
              </a:rPr>
              <a:t>with</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people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who</a:t>
            </a:r>
            <a:r>
              <a:rPr lang="nb-NO" sz="1200" b="0" i="0" u="none" strike="noStrike" kern="1200" dirty="0">
                <a:solidFill>
                  <a:schemeClr val="tx1"/>
                </a:solidFill>
                <a:effectLst/>
                <a:latin typeface="+mn-lt"/>
                <a:ea typeface="+mn-ea"/>
                <a:cs typeface="+mn-cs"/>
              </a:rPr>
              <a:t> have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right skills. </a:t>
            </a:r>
            <a:r>
              <a:rPr lang="nb-NO" sz="1200" b="0" i="0" u="none" strike="noStrike" kern="1200" dirty="0" err="1">
                <a:solidFill>
                  <a:schemeClr val="tx1"/>
                </a:solidFill>
                <a:effectLst/>
                <a:latin typeface="+mn-lt"/>
                <a:ea typeface="+mn-ea"/>
                <a:cs typeface="+mn-cs"/>
              </a:rPr>
              <a:t>There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needs</a:t>
            </a:r>
            <a:r>
              <a:rPr lang="nb-NO" sz="1200" b="0" i="0" u="none" strike="noStrike" kern="1200" dirty="0">
                <a:solidFill>
                  <a:schemeClr val="tx1"/>
                </a:solidFill>
                <a:effectLst/>
                <a:latin typeface="+mn-lt"/>
                <a:ea typeface="+mn-ea"/>
                <a:cs typeface="+mn-cs"/>
              </a:rPr>
              <a:t> to be </a:t>
            </a:r>
            <a:r>
              <a:rPr lang="nb-NO" sz="1200" b="0" i="0" u="none" strike="noStrike" kern="1200" dirty="0" err="1">
                <a:solidFill>
                  <a:schemeClr val="tx1"/>
                </a:solidFill>
                <a:effectLst/>
                <a:latin typeface="+mn-lt"/>
                <a:ea typeface="+mn-ea"/>
                <a:cs typeface="+mn-cs"/>
              </a:rPr>
              <a:t>clear</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roles</a:t>
            </a:r>
            <a:r>
              <a:rPr lang="nb-NO" sz="1200" b="0" i="0" u="none" strike="noStrike" kern="1200" dirty="0">
                <a:solidFill>
                  <a:schemeClr val="tx1"/>
                </a:solidFill>
                <a:effectLst/>
                <a:latin typeface="+mn-lt"/>
                <a:ea typeface="+mn-ea"/>
                <a:cs typeface="+mn-cs"/>
              </a:rPr>
              <a:t> and </a:t>
            </a:r>
            <a:r>
              <a:rPr lang="nb-NO" sz="1200" b="0" i="0" u="none" strike="noStrike" kern="1200" dirty="0" err="1">
                <a:solidFill>
                  <a:schemeClr val="tx1"/>
                </a:solidFill>
                <a:effectLst/>
                <a:latin typeface="+mn-lt"/>
                <a:ea typeface="+mn-ea"/>
                <a:cs typeface="+mn-cs"/>
              </a:rPr>
              <a:t>responsibilities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based</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upon</a:t>
            </a:r>
            <a:r>
              <a:rPr lang="nb-NO" sz="1200" b="0" i="0" u="none" strike="noStrike" kern="1200" dirty="0">
                <a:solidFill>
                  <a:schemeClr val="tx1"/>
                </a:solidFill>
                <a:effectLst/>
                <a:latin typeface="+mn-lt"/>
                <a:ea typeface="+mn-ea"/>
                <a:cs typeface="+mn-cs"/>
              </a:rPr>
              <a:t> skills. And all staff, not just </a:t>
            </a:r>
            <a:r>
              <a:rPr lang="nb-NO" sz="1200" b="0" i="0" u="none" strike="noStrike" kern="1200" dirty="0" err="1">
                <a:solidFill>
                  <a:schemeClr val="tx1"/>
                </a:solidFill>
                <a:effectLst/>
                <a:latin typeface="+mn-lt"/>
                <a:ea typeface="+mn-ea"/>
                <a:cs typeface="+mn-cs"/>
              </a:rPr>
              <a:t>those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such</a:t>
            </a:r>
            <a:r>
              <a:rPr lang="nb-NO" sz="1200" b="0" i="0" u="none" strike="noStrike" kern="1200" dirty="0">
                <a:solidFill>
                  <a:schemeClr val="tx1"/>
                </a:solidFill>
                <a:effectLst/>
                <a:latin typeface="+mn-lt"/>
                <a:ea typeface="+mn-ea"/>
                <a:cs typeface="+mn-cs"/>
              </a:rPr>
              <a:t> as </a:t>
            </a:r>
            <a:r>
              <a:rPr lang="nb-NO" sz="1200" b="0" i="0" u="none" strike="noStrike" kern="1200" dirty="0" err="1">
                <a:solidFill>
                  <a:schemeClr val="tx1"/>
                </a:solidFill>
                <a:effectLst/>
                <a:latin typeface="+mn-lt"/>
                <a:ea typeface="+mn-ea"/>
                <a:cs typeface="+mn-cs"/>
              </a:rPr>
              <a:t>developers</a:t>
            </a:r>
            <a:r>
              <a:rPr lang="nb-NO" sz="1200" b="0" i="0" u="none" strike="noStrike" kern="1200" dirty="0">
                <a:solidFill>
                  <a:schemeClr val="tx1"/>
                </a:solidFill>
                <a:effectLst/>
                <a:latin typeface="+mn-lt"/>
                <a:ea typeface="+mn-ea"/>
                <a:cs typeface="+mn-cs"/>
              </a:rPr>
              <a:t> or </a:t>
            </a:r>
            <a:r>
              <a:rPr lang="nb-NO" sz="1200" b="0" i="0" u="none" strike="noStrike" kern="1200" dirty="0" err="1">
                <a:solidFill>
                  <a:schemeClr val="tx1"/>
                </a:solidFill>
                <a:effectLst/>
                <a:latin typeface="+mn-lt"/>
                <a:ea typeface="+mn-ea"/>
                <a:cs typeface="+mn-cs"/>
              </a:rPr>
              <a:t>security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specialists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need</a:t>
            </a:r>
            <a:r>
              <a:rPr lang="nb-NO" sz="1200" b="0" i="0" u="none" strike="noStrike" kern="1200" dirty="0">
                <a:solidFill>
                  <a:schemeClr val="tx1"/>
                </a:solidFill>
                <a:effectLst/>
                <a:latin typeface="+mn-lt"/>
                <a:ea typeface="+mn-ea"/>
                <a:cs typeface="+mn-cs"/>
              </a:rPr>
              <a:t> time to </a:t>
            </a:r>
            <a:r>
              <a:rPr lang="nb-NO" sz="1200" b="0" i="0" u="none" strike="noStrike" kern="1200" dirty="0" err="1">
                <a:solidFill>
                  <a:schemeClr val="tx1"/>
                </a:solidFill>
                <a:effectLst/>
                <a:latin typeface="+mn-lt"/>
                <a:ea typeface="+mn-ea"/>
                <a:cs typeface="+mn-cs"/>
              </a:rPr>
              <a:t>keep</a:t>
            </a:r>
            <a:r>
              <a:rPr lang="nb-NO" sz="1200" b="0" i="0" u="none" strike="noStrike" kern="1200" dirty="0">
                <a:solidFill>
                  <a:schemeClr val="tx1"/>
                </a:solidFill>
                <a:effectLst/>
                <a:latin typeface="+mn-lt"/>
                <a:ea typeface="+mn-ea"/>
                <a:cs typeface="+mn-cs"/>
              </a:rPr>
              <a:t> up-to-date </a:t>
            </a:r>
            <a:r>
              <a:rPr lang="nb-NO" sz="1200" b="0" i="0" u="none" strike="noStrike" kern="1200" dirty="0" err="1">
                <a:solidFill>
                  <a:schemeClr val="tx1"/>
                </a:solidFill>
                <a:effectLst/>
                <a:latin typeface="+mn-lt"/>
                <a:ea typeface="+mn-ea"/>
                <a:cs typeface="+mn-cs"/>
              </a:rPr>
              <a:t>with</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threats</a:t>
            </a:r>
            <a:r>
              <a:rPr lang="nb-NO" sz="1200" b="0" i="0" u="none" strike="noStrike" kern="1200" dirty="0">
                <a:solidFill>
                  <a:schemeClr val="tx1"/>
                </a:solidFill>
                <a:effectLst/>
                <a:latin typeface="+mn-lt"/>
                <a:ea typeface="+mn-ea"/>
                <a:cs typeface="+mn-cs"/>
              </a:rPr>
              <a:t> and </a:t>
            </a:r>
            <a:r>
              <a:rPr lang="nb-NO" sz="1200" b="0" i="0" u="none" strike="noStrike" kern="1200" dirty="0" err="1">
                <a:solidFill>
                  <a:schemeClr val="tx1"/>
                </a:solidFill>
                <a:effectLst/>
                <a:latin typeface="+mn-lt"/>
                <a:ea typeface="+mn-ea"/>
                <a:cs typeface="+mn-cs"/>
              </a:rPr>
              <a:t>update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their</a:t>
            </a:r>
            <a:r>
              <a:rPr lang="nb-NO" sz="1200" b="0" i="0" u="none" strike="noStrike" kern="1200" dirty="0">
                <a:solidFill>
                  <a:schemeClr val="tx1"/>
                </a:solidFill>
                <a:effectLst/>
                <a:latin typeface="+mn-lt"/>
                <a:ea typeface="+mn-ea"/>
                <a:cs typeface="+mn-cs"/>
              </a:rPr>
              <a:t> skills. So </a:t>
            </a:r>
            <a:r>
              <a:rPr lang="nb-NO" sz="1200" b="0" i="0" u="none" strike="noStrike" kern="1200" dirty="0" err="1">
                <a:solidFill>
                  <a:schemeClr val="tx1"/>
                </a:solidFill>
                <a:effectLst/>
                <a:latin typeface="+mn-lt"/>
                <a:ea typeface="+mn-ea"/>
                <a:cs typeface="+mn-cs"/>
              </a:rPr>
              <a:t>they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can</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speak</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language</a:t>
            </a:r>
            <a:r>
              <a:rPr lang="nb-NO" sz="1200" b="0" i="0" u="none" strike="noStrike" kern="1200" dirty="0">
                <a:solidFill>
                  <a:schemeClr val="tx1"/>
                </a:solidFill>
                <a:effectLst/>
                <a:latin typeface="+mn-lt"/>
                <a:ea typeface="+mn-ea"/>
                <a:cs typeface="+mn-cs"/>
              </a:rPr>
              <a:t>’ and not be </a:t>
            </a:r>
            <a:r>
              <a:rPr lang="nb-NO" sz="1200" b="0" i="0" u="none" strike="noStrike" kern="1200" dirty="0" err="1">
                <a:solidFill>
                  <a:schemeClr val="tx1"/>
                </a:solidFill>
                <a:effectLst/>
                <a:latin typeface="+mn-lt"/>
                <a:ea typeface="+mn-ea"/>
                <a:cs typeface="+mn-cs"/>
              </a:rPr>
              <a:t>demotivated</a:t>
            </a:r>
            <a:r>
              <a:rPr lang="nb-NO" sz="1200" b="0" i="0" u="none" strike="noStrike" kern="1200" dirty="0">
                <a:solidFill>
                  <a:schemeClr val="tx1"/>
                </a:solidFill>
                <a:effectLst/>
                <a:latin typeface="+mn-lt"/>
                <a:ea typeface="+mn-ea"/>
                <a:cs typeface="+mn-cs"/>
              </a:rPr>
              <a:t> by cyber-</a:t>
            </a:r>
            <a:r>
              <a:rPr lang="nb-NO" sz="1200" b="0" i="0" u="none" strike="noStrike" kern="1200" dirty="0" err="1">
                <a:solidFill>
                  <a:schemeClr val="tx1"/>
                </a:solidFill>
                <a:effectLst/>
                <a:latin typeface="+mn-lt"/>
                <a:ea typeface="+mn-ea"/>
                <a:cs typeface="+mn-cs"/>
              </a:rPr>
              <a:t>elitism</a:t>
            </a:r>
            <a:r>
              <a:rPr lang="nb-NO" sz="1200" b="0" i="0" u="none" strike="noStrike" kern="1200" dirty="0">
                <a:solidFill>
                  <a:schemeClr val="tx1"/>
                </a:solidFill>
                <a:effectLst/>
                <a:latin typeface="+mn-lt"/>
                <a:ea typeface="+mn-ea"/>
                <a:cs typeface="+mn-cs"/>
              </a:rPr>
              <a:t>. </a:t>
            </a:r>
            <a:endParaRPr lang="nb-NO" b="0" dirty="0">
              <a:effectLst/>
            </a:endParaRPr>
          </a:p>
          <a:p>
            <a:pPr rtl="0"/>
            <a:br>
              <a:rPr lang="nb-NO" b="0" dirty="0">
                <a:effectLst/>
              </a:rPr>
            </a:br>
            <a:r>
              <a:rPr lang="nb-NO" sz="1200" b="0" i="0" u="none" strike="noStrike" kern="1200" dirty="0">
                <a:solidFill>
                  <a:schemeClr val="tx1"/>
                </a:solidFill>
                <a:effectLst/>
                <a:latin typeface="+mn-lt"/>
                <a:ea typeface="+mn-ea"/>
                <a:cs typeface="+mn-cs"/>
              </a:rPr>
              <a:t>And </a:t>
            </a:r>
            <a:r>
              <a:rPr lang="nb-NO" sz="1200" b="0" i="0" u="none" strike="noStrike" kern="1200" dirty="0" err="1">
                <a:solidFill>
                  <a:schemeClr val="tx1"/>
                </a:solidFill>
                <a:effectLst/>
                <a:latin typeface="+mn-lt"/>
                <a:ea typeface="+mn-ea"/>
                <a:cs typeface="+mn-cs"/>
              </a:rPr>
              <a:t>lastly</a:t>
            </a:r>
            <a:r>
              <a:rPr lang="nb-NO" sz="1200" b="0" i="0" u="none" strike="noStrike" kern="1200" dirty="0">
                <a:solidFill>
                  <a:schemeClr val="tx1"/>
                </a:solidFill>
                <a:effectLst/>
                <a:latin typeface="+mn-lt"/>
                <a:ea typeface="+mn-ea"/>
                <a:cs typeface="+mn-cs"/>
              </a:rPr>
              <a:t> -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critical</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aspect</a:t>
            </a:r>
            <a:r>
              <a:rPr lang="nb-NO" sz="1200" b="0" i="0" u="none" strike="noStrike" kern="1200" dirty="0">
                <a:solidFill>
                  <a:schemeClr val="tx1"/>
                </a:solidFill>
                <a:effectLst/>
                <a:latin typeface="+mn-lt"/>
                <a:ea typeface="+mn-ea"/>
                <a:cs typeface="+mn-cs"/>
              </a:rPr>
              <a:t> for </a:t>
            </a:r>
            <a:r>
              <a:rPr lang="nb-NO" sz="1200" b="0" i="0" u="none" strike="noStrike" kern="1200" dirty="0" err="1">
                <a:solidFill>
                  <a:schemeClr val="tx1"/>
                </a:solidFill>
                <a:effectLst/>
                <a:latin typeface="+mn-lt"/>
                <a:ea typeface="+mn-ea"/>
                <a:cs typeface="+mn-cs"/>
              </a:rPr>
              <a:t>capturing</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rest, </a:t>
            </a:r>
            <a:r>
              <a:rPr lang="nb-NO" sz="1200" b="0" i="0" u="none" strike="noStrike" kern="1200" dirty="0" err="1">
                <a:solidFill>
                  <a:schemeClr val="tx1"/>
                </a:solidFill>
                <a:effectLst/>
                <a:latin typeface="+mn-lt"/>
                <a:ea typeface="+mn-ea"/>
                <a:cs typeface="+mn-cs"/>
              </a:rPr>
              <a:t>meaning</a:t>
            </a:r>
            <a:r>
              <a:rPr lang="nb-NO" sz="1200" b="0" i="0" u="none" strike="noStrike" kern="1200" dirty="0">
                <a:solidFill>
                  <a:schemeClr val="tx1"/>
                </a:solidFill>
                <a:effectLst/>
                <a:latin typeface="+mn-lt"/>
                <a:ea typeface="+mn-ea"/>
                <a:cs typeface="+mn-cs"/>
              </a:rPr>
              <a:t> all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other</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essential</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people</a:t>
            </a:r>
            <a:r>
              <a:rPr lang="nb-NO" sz="1200" b="0" i="0" u="none" strike="noStrike" kern="1200" dirty="0">
                <a:solidFill>
                  <a:schemeClr val="tx1"/>
                </a:solidFill>
                <a:effectLst/>
                <a:latin typeface="+mn-lt"/>
                <a:ea typeface="+mn-ea"/>
                <a:cs typeface="+mn-cs"/>
              </a:rPr>
              <a:t> in </a:t>
            </a:r>
            <a:r>
              <a:rPr lang="nb-NO" sz="1200" b="0" i="0" u="none" strike="noStrike" kern="1200" dirty="0" err="1">
                <a:solidFill>
                  <a:schemeClr val="tx1"/>
                </a:solidFill>
                <a:effectLst/>
                <a:latin typeface="+mn-lt"/>
                <a:ea typeface="+mn-ea"/>
                <a:cs typeface="+mn-cs"/>
              </a:rPr>
              <a:t>your</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organisation</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Tailoring</a:t>
            </a:r>
            <a:r>
              <a:rPr lang="nb-NO" sz="1200" b="0" i="0" u="none" strike="noStrike" kern="1200" dirty="0">
                <a:solidFill>
                  <a:schemeClr val="tx1"/>
                </a:solidFill>
                <a:effectLst/>
                <a:latin typeface="+mn-lt"/>
                <a:ea typeface="+mn-ea"/>
                <a:cs typeface="+mn-cs"/>
              </a:rPr>
              <a:t> is </a:t>
            </a:r>
            <a:r>
              <a:rPr lang="nb-NO" sz="1200" b="0" i="0" u="none" strike="noStrike" kern="1200" dirty="0" err="1">
                <a:solidFill>
                  <a:schemeClr val="tx1"/>
                </a:solidFill>
                <a:effectLst/>
                <a:latin typeface="+mn-lt"/>
                <a:ea typeface="+mn-ea"/>
                <a:cs typeface="+mn-cs"/>
              </a:rPr>
              <a:t>key</a:t>
            </a:r>
            <a:r>
              <a:rPr lang="nb-NO" sz="1200" b="0" i="0" u="none" strike="noStrike" kern="1200" dirty="0">
                <a:solidFill>
                  <a:schemeClr val="tx1"/>
                </a:solidFill>
                <a:effectLst/>
                <a:latin typeface="+mn-lt"/>
                <a:ea typeface="+mn-ea"/>
                <a:cs typeface="+mn-cs"/>
              </a:rPr>
              <a:t>. One </a:t>
            </a:r>
            <a:r>
              <a:rPr lang="nb-NO" sz="1200" b="0" i="0" u="none" strike="noStrike" kern="1200" dirty="0" err="1">
                <a:solidFill>
                  <a:schemeClr val="tx1"/>
                </a:solidFill>
                <a:effectLst/>
                <a:latin typeface="+mn-lt"/>
                <a:ea typeface="+mn-ea"/>
                <a:cs typeface="+mn-cs"/>
              </a:rPr>
              <a:t>size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does</a:t>
            </a:r>
            <a:r>
              <a:rPr lang="nb-NO" sz="1200" b="0" i="0" u="none" strike="noStrike" kern="1200" dirty="0">
                <a:solidFill>
                  <a:schemeClr val="tx1"/>
                </a:solidFill>
                <a:effectLst/>
                <a:latin typeface="+mn-lt"/>
                <a:ea typeface="+mn-ea"/>
                <a:cs typeface="+mn-cs"/>
              </a:rPr>
              <a:t> not </a:t>
            </a:r>
            <a:r>
              <a:rPr lang="nb-NO" sz="1200" b="0" i="0" u="none" strike="noStrike" kern="1200" dirty="0" err="1">
                <a:solidFill>
                  <a:schemeClr val="tx1"/>
                </a:solidFill>
                <a:effectLst/>
                <a:latin typeface="+mn-lt"/>
                <a:ea typeface="+mn-ea"/>
                <a:cs typeface="+mn-cs"/>
              </a:rPr>
              <a:t>fit</a:t>
            </a:r>
            <a:r>
              <a:rPr lang="nb-NO" sz="1200" b="0" i="0" u="none" strike="noStrike" kern="1200" dirty="0">
                <a:solidFill>
                  <a:schemeClr val="tx1"/>
                </a:solidFill>
                <a:effectLst/>
                <a:latin typeface="+mn-lt"/>
                <a:ea typeface="+mn-ea"/>
                <a:cs typeface="+mn-cs"/>
              </a:rPr>
              <a:t> all. As </a:t>
            </a:r>
            <a:r>
              <a:rPr lang="nb-NO" sz="1200" b="0" i="0" u="none" strike="noStrike" kern="1200" dirty="0" err="1">
                <a:solidFill>
                  <a:schemeClr val="tx1"/>
                </a:solidFill>
                <a:effectLst/>
                <a:latin typeface="+mn-lt"/>
                <a:ea typeface="+mn-ea"/>
                <a:cs typeface="+mn-cs"/>
              </a:rPr>
              <a:t>we</a:t>
            </a:r>
            <a:r>
              <a:rPr lang="nb-NO" sz="1200" b="0" i="0" u="none" strike="noStrike" kern="1200" dirty="0">
                <a:solidFill>
                  <a:schemeClr val="tx1"/>
                </a:solidFill>
                <a:effectLst/>
                <a:latin typeface="+mn-lt"/>
                <a:ea typeface="+mn-ea"/>
                <a:cs typeface="+mn-cs"/>
              </a:rPr>
              <a:t> have </a:t>
            </a:r>
            <a:r>
              <a:rPr lang="nb-NO" sz="1200" b="0" i="0" u="none" strike="noStrike" kern="1200" dirty="0" err="1">
                <a:solidFill>
                  <a:schemeClr val="tx1"/>
                </a:solidFill>
                <a:effectLst/>
                <a:latin typeface="+mn-lt"/>
                <a:ea typeface="+mn-ea"/>
                <a:cs typeface="+mn-cs"/>
              </a:rPr>
              <a:t>shown</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people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need</a:t>
            </a:r>
            <a:r>
              <a:rPr lang="nb-NO" sz="1200" b="0" i="0" u="none" strike="noStrike" kern="1200" dirty="0">
                <a:solidFill>
                  <a:schemeClr val="tx1"/>
                </a:solidFill>
                <a:effectLst/>
                <a:latin typeface="+mn-lt"/>
                <a:ea typeface="+mn-ea"/>
                <a:cs typeface="+mn-cs"/>
              </a:rPr>
              <a:t> to </a:t>
            </a:r>
            <a:r>
              <a:rPr lang="nb-NO" sz="1200" b="0" i="0" u="none" strike="noStrike" kern="1200" dirty="0" err="1">
                <a:solidFill>
                  <a:schemeClr val="tx1"/>
                </a:solidFill>
                <a:effectLst/>
                <a:latin typeface="+mn-lt"/>
                <a:ea typeface="+mn-ea"/>
                <a:cs typeface="+mn-cs"/>
              </a:rPr>
              <a:t>feel</a:t>
            </a:r>
            <a:r>
              <a:rPr lang="nb-NO" sz="1200" b="0" i="0" u="none" strike="noStrike" kern="1200" dirty="0">
                <a:solidFill>
                  <a:schemeClr val="tx1"/>
                </a:solidFill>
                <a:effectLst/>
                <a:latin typeface="+mn-lt"/>
                <a:ea typeface="+mn-ea"/>
                <a:cs typeface="+mn-cs"/>
              </a:rPr>
              <a:t> a </a:t>
            </a:r>
            <a:r>
              <a:rPr lang="nb-NO" sz="1200" b="0" i="0" u="none" strike="noStrike" kern="1200" dirty="0" err="1">
                <a:solidFill>
                  <a:schemeClr val="tx1"/>
                </a:solidFill>
                <a:effectLst/>
                <a:latin typeface="+mn-lt"/>
                <a:ea typeface="+mn-ea"/>
                <a:cs typeface="+mn-cs"/>
              </a:rPr>
              <a:t>sense</a:t>
            </a:r>
            <a:r>
              <a:rPr lang="nb-NO" sz="1200" b="0" i="0" u="none" strike="noStrike" kern="1200" dirty="0">
                <a:solidFill>
                  <a:schemeClr val="tx1"/>
                </a:solidFill>
                <a:effectLst/>
                <a:latin typeface="+mn-lt"/>
                <a:ea typeface="+mn-ea"/>
                <a:cs typeface="+mn-cs"/>
              </a:rPr>
              <a:t> of </a:t>
            </a:r>
            <a:r>
              <a:rPr lang="nb-NO" sz="1200" b="0" i="0" u="none" strike="noStrike" kern="1200" dirty="0" err="1">
                <a:solidFill>
                  <a:schemeClr val="tx1"/>
                </a:solidFill>
                <a:effectLst/>
                <a:latin typeface="+mn-lt"/>
                <a:ea typeface="+mn-ea"/>
                <a:cs typeface="+mn-cs"/>
              </a:rPr>
              <a:t>relatedness</a:t>
            </a:r>
            <a:r>
              <a:rPr lang="nb-NO" sz="1200" b="0" i="0" u="none" strike="noStrike" kern="1200" dirty="0">
                <a:solidFill>
                  <a:schemeClr val="tx1"/>
                </a:solidFill>
                <a:effectLst/>
                <a:latin typeface="+mn-lt"/>
                <a:ea typeface="+mn-ea"/>
                <a:cs typeface="+mn-cs"/>
              </a:rPr>
              <a:t>.</a:t>
            </a:r>
            <a:endParaRPr lang="nb-NO" b="0" dirty="0">
              <a:effectLst/>
            </a:endParaRPr>
          </a:p>
          <a:p>
            <a:pPr rtl="0"/>
            <a:r>
              <a:rPr lang="nb-NO" sz="1200" b="0" i="0" u="none" strike="noStrike" kern="1200" dirty="0">
                <a:solidFill>
                  <a:schemeClr val="tx1"/>
                </a:solidFill>
                <a:effectLst/>
                <a:latin typeface="+mn-lt"/>
                <a:ea typeface="+mn-ea"/>
                <a:cs typeface="+mn-cs"/>
              </a:rPr>
              <a:t>Your </a:t>
            </a:r>
            <a:r>
              <a:rPr lang="nb-NO" sz="1200" b="0" i="0" u="none" strike="noStrike" kern="1200" dirty="0" err="1">
                <a:solidFill>
                  <a:schemeClr val="tx1"/>
                </a:solidFill>
                <a:effectLst/>
                <a:latin typeface="+mn-lt"/>
                <a:ea typeface="+mn-ea"/>
                <a:cs typeface="+mn-cs"/>
              </a:rPr>
              <a:t>adversary</a:t>
            </a:r>
            <a:r>
              <a:rPr lang="nb-NO" sz="1200" b="0" i="0" u="none" strike="noStrike" kern="1200" dirty="0">
                <a:solidFill>
                  <a:schemeClr val="tx1"/>
                </a:solidFill>
                <a:effectLst/>
                <a:latin typeface="+mn-lt"/>
                <a:ea typeface="+mn-ea"/>
                <a:cs typeface="+mn-cs"/>
              </a:rPr>
              <a:t> is </a:t>
            </a:r>
            <a:r>
              <a:rPr lang="nb-NO" sz="1200" b="0" i="0" u="none" strike="noStrike" kern="1200" dirty="0" err="1">
                <a:solidFill>
                  <a:schemeClr val="tx1"/>
                </a:solidFill>
                <a:effectLst/>
                <a:latin typeface="+mn-lt"/>
                <a:ea typeface="+mn-ea"/>
                <a:cs typeface="+mn-cs"/>
              </a:rPr>
              <a:t>tailoring</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their</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attacks</a:t>
            </a:r>
            <a:r>
              <a:rPr lang="nb-NO" sz="1200" b="0" i="0" u="none" strike="noStrike" kern="1200" dirty="0">
                <a:solidFill>
                  <a:schemeClr val="tx1"/>
                </a:solidFill>
                <a:effectLst/>
                <a:latin typeface="+mn-lt"/>
                <a:ea typeface="+mn-ea"/>
                <a:cs typeface="+mn-cs"/>
              </a:rPr>
              <a:t> so </a:t>
            </a:r>
            <a:r>
              <a:rPr lang="nb-NO" sz="1200" b="0" i="0" u="none" strike="noStrike" kern="1200" dirty="0" err="1">
                <a:solidFill>
                  <a:schemeClr val="tx1"/>
                </a:solidFill>
                <a:effectLst/>
                <a:latin typeface="+mn-lt"/>
                <a:ea typeface="+mn-ea"/>
                <a:cs typeface="+mn-cs"/>
              </a:rPr>
              <a:t>you</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should</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consider</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doing</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same </a:t>
            </a:r>
            <a:r>
              <a:rPr lang="nb-NO" sz="1200" b="0" i="0" u="none" strike="noStrike" kern="1200" dirty="0" err="1">
                <a:solidFill>
                  <a:schemeClr val="tx1"/>
                </a:solidFill>
                <a:effectLst/>
                <a:latin typeface="+mn-lt"/>
                <a:ea typeface="+mn-ea"/>
                <a:cs typeface="+mn-cs"/>
              </a:rPr>
              <a:t>if</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you</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want</a:t>
            </a:r>
            <a:r>
              <a:rPr lang="nb-NO" sz="1200" b="0" i="0" u="none" strike="noStrike" kern="1200" dirty="0">
                <a:solidFill>
                  <a:schemeClr val="tx1"/>
                </a:solidFill>
                <a:effectLst/>
                <a:latin typeface="+mn-lt"/>
                <a:ea typeface="+mn-ea"/>
                <a:cs typeface="+mn-cs"/>
              </a:rPr>
              <a:t> to </a:t>
            </a:r>
            <a:r>
              <a:rPr lang="nb-NO" sz="1200" b="0" i="0" u="none" strike="noStrike" kern="1200" dirty="0" err="1">
                <a:solidFill>
                  <a:schemeClr val="tx1"/>
                </a:solidFill>
                <a:effectLst/>
                <a:latin typeface="+mn-lt"/>
                <a:ea typeface="+mn-ea"/>
                <a:cs typeface="+mn-cs"/>
              </a:rPr>
              <a:t>avoid</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pain</a:t>
            </a:r>
            <a:r>
              <a:rPr lang="nb-NO" sz="1200" b="0" i="0" u="none" strike="noStrike" kern="1200" dirty="0">
                <a:solidFill>
                  <a:schemeClr val="tx1"/>
                </a:solidFill>
                <a:effectLst/>
                <a:latin typeface="+mn-lt"/>
                <a:ea typeface="+mn-ea"/>
                <a:cs typeface="+mn-cs"/>
              </a:rPr>
              <a:t>. </a:t>
            </a:r>
            <a:endParaRPr lang="nb-NO" b="0" dirty="0">
              <a:effectLst/>
            </a:endParaRP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31968-C942-0A4A-A985-4800B9457E60}"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915633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solidFill>
                  <a:srgbClr val="D1D5DB"/>
                </a:solidFill>
                <a:effectLst/>
                <a:latin typeface="Söhne"/>
              </a:rPr>
              <a:t>Explain human factors as the interaction of humans with elements of a system.</a:t>
            </a:r>
          </a:p>
          <a:p>
            <a:pPr algn="l">
              <a:buFont typeface="Arial" panose="020B0604020202020204" pitchFamily="34" charset="0"/>
              <a:buChar char="•"/>
            </a:pPr>
            <a:r>
              <a:rPr lang="en-US" b="0" i="0" dirty="0">
                <a:solidFill>
                  <a:srgbClr val="D1D5DB"/>
                </a:solidFill>
                <a:effectLst/>
                <a:latin typeface="Söhne"/>
              </a:rPr>
              <a:t>Discuss why human factors are crucial in maritime operations.</a:t>
            </a:r>
          </a:p>
          <a:p>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D10C4C-EAC2-4D66-B9F8-E052F2E25BCC}" type="slidenum">
              <a:rPr kumimoji="0" lang="en-US" altLang="et-EE"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t-EE"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794347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Times New Roman" panose="02020603050405020304" pitchFamily="18" charset="0"/>
              </a:rPr>
              <a:t>The purpose is to control the average value of the variable, with a control value of seven. This value is chosen because several cyber-security certifications (EC-Council, 2020) require a score of more than or equal to 70% for their successful acquisition. </a:t>
            </a:r>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D10C4C-EAC2-4D66-B9F8-E052F2E25BCC}" type="slidenum">
              <a:rPr kumimoji="0" lang="en-US" altLang="et-EE"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t-EE"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23017406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D10C4C-EAC2-4D66-B9F8-E052F2E25BCC}" type="slidenum">
              <a:rPr kumimoji="0" lang="en-US" altLang="et-EE"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t-EE"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32938313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b="0" i="0" dirty="0">
                <a:solidFill>
                  <a:srgbClr val="0D0D0D"/>
                </a:solidFill>
                <a:effectLst/>
                <a:latin typeface="Söhne"/>
              </a:rPr>
              <a:t>he Maritime Cyber Risk Assessment (</a:t>
            </a:r>
            <a:r>
              <a:rPr lang="en-GB" b="0" i="0" dirty="0" err="1">
                <a:solidFill>
                  <a:srgbClr val="0D0D0D"/>
                </a:solidFill>
                <a:effectLst/>
                <a:latin typeface="Söhne"/>
              </a:rPr>
              <a:t>MaCRA</a:t>
            </a:r>
            <a:r>
              <a:rPr lang="en-GB" b="0" i="0" dirty="0">
                <a:solidFill>
                  <a:srgbClr val="0D0D0D"/>
                </a:solidFill>
                <a:effectLst/>
                <a:latin typeface="Söhne"/>
              </a:rPr>
              <a:t>) framework is a structured approach designed to identify, </a:t>
            </a:r>
            <a:r>
              <a:rPr lang="en-GB" b="0" i="0" dirty="0" err="1">
                <a:solidFill>
                  <a:srgbClr val="0D0D0D"/>
                </a:solidFill>
                <a:effectLst/>
                <a:latin typeface="Söhne"/>
              </a:rPr>
              <a:t>analyze</a:t>
            </a:r>
            <a:r>
              <a:rPr lang="en-GB" b="0" i="0" dirty="0">
                <a:solidFill>
                  <a:srgbClr val="0D0D0D"/>
                </a:solidFill>
                <a:effectLst/>
                <a:latin typeface="Söhne"/>
              </a:rPr>
              <a:t>, and manage cyber risks in the maritime sector. It aims to safeguard maritime operations, including shipping, port management, and supply chain logistics, against cyber threats and vulnerabilities. The framework emphasizes a comprehensive understanding of the maritime operational environment, the identification of potential cyber threats, the analysis of system vulnerabilities, and the assessment of the potential impact of cyber incidents on maritime safety, security, and environmental protection. The </a:t>
            </a:r>
            <a:r>
              <a:rPr lang="en-GB" b="0" i="0" dirty="0" err="1">
                <a:solidFill>
                  <a:srgbClr val="0D0D0D"/>
                </a:solidFill>
                <a:effectLst/>
                <a:latin typeface="Söhne"/>
              </a:rPr>
              <a:t>MaCRA</a:t>
            </a:r>
            <a:r>
              <a:rPr lang="en-GB" b="0" i="0" dirty="0">
                <a:solidFill>
                  <a:srgbClr val="0D0D0D"/>
                </a:solidFill>
                <a:effectLst/>
                <a:latin typeface="Söhne"/>
              </a:rPr>
              <a:t> framework serves as a comprehensive guide for maritime organizations to systematically manage cyber risks, ensuring the resilience and security of maritime operations in the face of evolving cyber threats. Its Key components  are: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D10C4C-EAC2-4D66-B9F8-E052F2E25BCC}" type="slidenum">
              <a:rPr kumimoji="0" lang="en-US" altLang="et-EE"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t-EE"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28298569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1" i="0" u="sng" dirty="0">
                <a:effectLst/>
                <a:latin typeface="__CiscoSans_b49db9"/>
                <a:hlinkClick r:id="rId3"/>
              </a:rPr>
              <a:t>1. SolarWinds</a:t>
            </a:r>
            <a:endParaRPr lang="en-GB" b="1" i="0" dirty="0">
              <a:effectLst/>
              <a:latin typeface="__CiscoSans_b49db9"/>
            </a:endParaRPr>
          </a:p>
          <a:p>
            <a:pPr algn="l"/>
            <a:r>
              <a:rPr lang="en-GB" b="0" i="0" dirty="0">
                <a:solidFill>
                  <a:srgbClr val="374151"/>
                </a:solidFill>
                <a:effectLst/>
                <a:latin typeface="__CiscoSans_b49db9"/>
              </a:rPr>
              <a:t>In December 2020, the network management software company SolarWinds got hacked, resulting in a widespread breach of multiple government agencies and private companies. A total of 18,000 customers and businesses were impacted. The attack was traced back to a malicious software update added to SolarWinds’ Orion software, demonstrating the importance of secure software updates in the supply chain.</a:t>
            </a:r>
          </a:p>
          <a:p>
            <a:pPr algn="l"/>
            <a:r>
              <a:rPr lang="en-GB" b="1" i="0" u="sng" dirty="0">
                <a:effectLst/>
                <a:latin typeface="__CiscoSans_b49db9"/>
                <a:hlinkClick r:id="rId4"/>
              </a:rPr>
              <a:t>2. Equifax</a:t>
            </a:r>
            <a:endParaRPr lang="en-GB" b="1" i="0" dirty="0">
              <a:effectLst/>
              <a:latin typeface="__CiscoSans_b49db9"/>
            </a:endParaRPr>
          </a:p>
          <a:p>
            <a:pPr algn="l"/>
            <a:r>
              <a:rPr lang="en-GB" b="0" i="0" dirty="0">
                <a:solidFill>
                  <a:srgbClr val="374151"/>
                </a:solidFill>
                <a:effectLst/>
                <a:latin typeface="__CiscoSans_b49db9"/>
              </a:rPr>
              <a:t>In 2017, Equifax's credit reporting company suffered a massive data breach that affected 147 million customers. The breach was later attributed to a vulnerability in Equifax’s website software caused by a failure to patch a known security issue. This case highlights the importance of proper patch management in the software supply chain.</a:t>
            </a:r>
          </a:p>
          <a:p>
            <a:endParaRPr lang="en-GB" dirty="0"/>
          </a:p>
          <a:p>
            <a:pPr algn="l"/>
            <a:r>
              <a:rPr lang="en-GB" b="1" i="0" dirty="0">
                <a:effectLst/>
                <a:latin typeface="__CiscoSans_b49db9"/>
              </a:rPr>
              <a:t>The method, scope, and impact of the SolarWinds attack</a:t>
            </a:r>
          </a:p>
          <a:p>
            <a:pPr algn="l"/>
            <a:r>
              <a:rPr lang="en-GB" b="0" i="0" dirty="0">
                <a:solidFill>
                  <a:srgbClr val="374151"/>
                </a:solidFill>
                <a:effectLst/>
                <a:latin typeface="__CiscoSans_b49db9"/>
              </a:rPr>
              <a:t>The SolarWinds supply chain attack in 2020 occurred due to a sophisticated hacking operation that injected malicious code into SolarWinds' software development process, specifically the Orion software updates. The attackers could infiltrate SolarWinds' build systems and insert malware, which spread among customers as part of legitimate software updates.</a:t>
            </a:r>
          </a:p>
          <a:p>
            <a:pPr algn="l"/>
            <a:r>
              <a:rPr lang="en-GB" b="0" i="0" dirty="0">
                <a:solidFill>
                  <a:srgbClr val="374151"/>
                </a:solidFill>
                <a:effectLst/>
                <a:latin typeface="__CiscoSans_b49db9"/>
              </a:rPr>
              <a:t>Due to the malicious code inserted during the build process of the software update, even though it was delivered to customers via secure signing and verification checks, since the malicious</a:t>
            </a:r>
          </a:p>
          <a:p>
            <a:pPr algn="l"/>
            <a:r>
              <a:rPr lang="en-GB" b="0" i="0" dirty="0">
                <a:solidFill>
                  <a:srgbClr val="374151"/>
                </a:solidFill>
                <a:effectLst/>
                <a:latin typeface="__CiscoSans_b49db9"/>
              </a:rPr>
              <a:t>injection occurred early in the chain, signing and validating software downloads couldn't catch it either.</a:t>
            </a:r>
          </a:p>
          <a:p>
            <a:pPr algn="l"/>
            <a:r>
              <a:rPr lang="en-GB" b="0" i="0" dirty="0">
                <a:solidFill>
                  <a:srgbClr val="374151"/>
                </a:solidFill>
                <a:effectLst/>
                <a:latin typeface="__CiscoSans_b49db9"/>
              </a:rPr>
              <a:t>It was one of the most massive supply chain attacks that started in 2018, and it took almost 15 months to discover the breach. The attack allowed the attackers to access sensitive data and systems of numerous organizations that used SolarWinds' Orion platform.</a:t>
            </a:r>
          </a:p>
          <a:p>
            <a:pPr algn="l"/>
            <a:r>
              <a:rPr lang="en-GB" b="1" i="0" dirty="0">
                <a:effectLst/>
                <a:latin typeface="__CiscoSans_b49db9"/>
              </a:rPr>
              <a:t>The method, scope, and impact of the Equifax breach</a:t>
            </a:r>
          </a:p>
          <a:p>
            <a:pPr algn="l"/>
            <a:r>
              <a:rPr lang="en-GB" b="0" i="0" dirty="0">
                <a:solidFill>
                  <a:srgbClr val="374151"/>
                </a:solidFill>
                <a:effectLst/>
                <a:latin typeface="__CiscoSans_b49db9"/>
              </a:rPr>
              <a:t>Attackers could exploit this vulnerability because Equifax had failed to patch the affected software, even though a patch had been available for several months before the breach occurred. The attackers could then move laterally through Equifax's network and exfiltrate sensitive data belonging to approximately 147 million individuals. As a result, the primary cause of Equifax's supply chain breach was inadequately managing the security of third-party software components combined with a failure to apply critical security patches promptly.</a:t>
            </a:r>
          </a:p>
          <a:p>
            <a:pPr algn="l"/>
            <a:r>
              <a:rPr lang="en-GB" b="1" i="0" dirty="0">
                <a:effectLst/>
                <a:latin typeface="__CiscoSans_b49db9"/>
              </a:rPr>
              <a:t>Diversity in supply chain attacks</a:t>
            </a:r>
          </a:p>
          <a:p>
            <a:pPr algn="l"/>
            <a:r>
              <a:rPr lang="en-GB" b="0" i="0" dirty="0">
                <a:solidFill>
                  <a:srgbClr val="374151"/>
                </a:solidFill>
                <a:effectLst/>
                <a:latin typeface="__CiscoSans_b49db9"/>
              </a:rPr>
              <a:t>Though similar, the SolarWinds and Equifax supply chain attacks are different in several ways. Just by contrasting these two, we can be mindful of the diversity in attack patterns.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D10C4C-EAC2-4D66-B9F8-E052F2E25BCC}" type="slidenum">
              <a:rPr kumimoji="0" lang="en-US" altLang="et-EE"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t-EE"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10113230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Pt“2: You can implement various measures, including threat hunting, centralized log aggregation, and sensor deployment.</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D10C4C-EAC2-4D66-B9F8-E052F2E25BCC}" type="slidenum">
              <a:rPr kumimoji="0" lang="en-US" altLang="et-EE"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t-EE"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35062908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graafikut">
    <p:spTree>
      <p:nvGrpSpPr>
        <p:cNvPr id="1" name=""/>
        <p:cNvGrpSpPr/>
        <p:nvPr/>
      </p:nvGrpSpPr>
      <p:grpSpPr>
        <a:xfrm>
          <a:off x="0" y="0"/>
          <a:ext cx="0" cy="0"/>
          <a:chOff x="0" y="0"/>
          <a:chExt cx="0" cy="0"/>
        </a:xfrm>
      </p:grpSpPr>
      <p:sp>
        <p:nvSpPr>
          <p:cNvPr id="14" name="Text Placeholder 11"/>
          <p:cNvSpPr>
            <a:spLocks noGrp="1"/>
          </p:cNvSpPr>
          <p:nvPr>
            <p:ph type="body" sz="quarter" idx="17" hasCustomPrompt="1"/>
          </p:nvPr>
        </p:nvSpPr>
        <p:spPr>
          <a:xfrm>
            <a:off x="2606041" y="6245267"/>
            <a:ext cx="5222077" cy="684923"/>
          </a:xfrm>
          <a:prstGeom prst="rect">
            <a:avLst/>
          </a:prstGeom>
        </p:spPr>
        <p:txBody>
          <a:bodyPr lIns="0" tIns="0" rIns="0" bIns="0"/>
          <a:lstStyle>
            <a:lvl1pPr marL="274320" marR="0" indent="-274320" algn="l" defTabSz="1097280" rtl="0" eaLnBrk="1" fontAlgn="auto" latinLnBrk="0" hangingPunct="1">
              <a:lnSpc>
                <a:spcPct val="90000"/>
              </a:lnSpc>
              <a:spcBef>
                <a:spcPts val="1200"/>
              </a:spcBef>
              <a:spcAft>
                <a:spcPts val="0"/>
              </a:spcAft>
              <a:buClrTx/>
              <a:buSzTx/>
              <a:buFont typeface="Arial"/>
              <a:buNone/>
              <a:tabLst/>
              <a:defRPr sz="2160" baseline="0">
                <a:solidFill>
                  <a:srgbClr val="332B60"/>
                </a:solidFill>
                <a:latin typeface="Verdana" charset="0"/>
              </a:defRPr>
            </a:lvl1pPr>
          </a:lstStyle>
          <a:p>
            <a:pPr lvl="0"/>
            <a:r>
              <a:rPr lang="et-EE" dirty="0" err="1"/>
              <a:t>Edit</a:t>
            </a:r>
            <a:r>
              <a:rPr lang="et-EE" dirty="0"/>
              <a:t> </a:t>
            </a:r>
            <a:r>
              <a:rPr lang="et-EE" dirty="0" err="1"/>
              <a:t>text</a:t>
            </a:r>
            <a:r>
              <a:rPr lang="et-EE" dirty="0"/>
              <a:t> </a:t>
            </a:r>
            <a:r>
              <a:rPr lang="et-EE" dirty="0" err="1"/>
              <a:t>here</a:t>
            </a:r>
            <a:endParaRPr lang="et-EE" dirty="0"/>
          </a:p>
        </p:txBody>
      </p:sp>
      <p:sp>
        <p:nvSpPr>
          <p:cNvPr id="8" name="Text Placeholder 9"/>
          <p:cNvSpPr>
            <a:spLocks noGrp="1"/>
          </p:cNvSpPr>
          <p:nvPr>
            <p:ph type="body" sz="quarter" idx="13" hasCustomPrompt="1"/>
          </p:nvPr>
        </p:nvSpPr>
        <p:spPr>
          <a:xfrm>
            <a:off x="575310" y="670165"/>
            <a:ext cx="12788266" cy="906274"/>
          </a:xfrm>
          <a:prstGeom prst="rect">
            <a:avLst/>
          </a:prstGeom>
        </p:spPr>
        <p:txBody>
          <a:bodyPr lIns="0" tIns="0" rIns="0" bIns="0"/>
          <a:lstStyle>
            <a:lvl1pPr marL="0" marR="0" indent="0" algn="l" defTabSz="1097280" rtl="0" eaLnBrk="1" fontAlgn="auto" latinLnBrk="0" hangingPunct="1">
              <a:lnSpc>
                <a:spcPct val="100000"/>
              </a:lnSpc>
              <a:spcBef>
                <a:spcPts val="0"/>
              </a:spcBef>
              <a:spcAft>
                <a:spcPts val="0"/>
              </a:spcAft>
              <a:buClrTx/>
              <a:buSzTx/>
              <a:buFont typeface="Arial"/>
              <a:buNone/>
              <a:tabLst/>
              <a:defRPr sz="2640" b="1" i="0" cap="all" baseline="0">
                <a:solidFill>
                  <a:srgbClr val="332B60"/>
                </a:solidFill>
                <a:latin typeface="Verdana" charset="0"/>
              </a:defRPr>
            </a:lvl1pPr>
          </a:lstStyle>
          <a:p>
            <a:pPr lvl="0"/>
            <a:r>
              <a:rPr lang="et-EE" dirty="0"/>
              <a:t>INTERMEDIATE SLIDE</a:t>
            </a:r>
          </a:p>
          <a:p>
            <a:pPr lvl="0"/>
            <a:r>
              <a:rPr lang="et-EE" dirty="0"/>
              <a:t>ON TWO LINES IF NECESSARY</a:t>
            </a:r>
            <a:endParaRPr lang="en-US" dirty="0"/>
          </a:p>
        </p:txBody>
      </p:sp>
      <p:sp>
        <p:nvSpPr>
          <p:cNvPr id="20" name="Text Placeholder 11"/>
          <p:cNvSpPr>
            <a:spLocks noGrp="1"/>
          </p:cNvSpPr>
          <p:nvPr>
            <p:ph type="body" sz="quarter" idx="21" hasCustomPrompt="1"/>
          </p:nvPr>
        </p:nvSpPr>
        <p:spPr>
          <a:xfrm>
            <a:off x="8265797" y="6245267"/>
            <a:ext cx="5098250" cy="684923"/>
          </a:xfrm>
          <a:prstGeom prst="rect">
            <a:avLst/>
          </a:prstGeom>
        </p:spPr>
        <p:txBody>
          <a:bodyPr lIns="0" tIns="0" rIns="0" bIns="0"/>
          <a:lstStyle>
            <a:lvl1pPr marL="274320" marR="0" indent="-274320" algn="l" defTabSz="1097280" rtl="0" eaLnBrk="1" fontAlgn="auto" latinLnBrk="0" hangingPunct="1">
              <a:lnSpc>
                <a:spcPct val="90000"/>
              </a:lnSpc>
              <a:spcBef>
                <a:spcPts val="1200"/>
              </a:spcBef>
              <a:spcAft>
                <a:spcPts val="0"/>
              </a:spcAft>
              <a:buClrTx/>
              <a:buSzTx/>
              <a:buFont typeface="Arial"/>
              <a:buNone/>
              <a:tabLst/>
              <a:defRPr sz="2160" baseline="0">
                <a:solidFill>
                  <a:srgbClr val="332B60"/>
                </a:solidFill>
                <a:latin typeface="Verdana" charset="0"/>
              </a:defRPr>
            </a:lvl1pPr>
          </a:lstStyle>
          <a:p>
            <a:pPr lvl="0"/>
            <a:r>
              <a:rPr lang="et-EE" dirty="0" err="1"/>
              <a:t>Edit</a:t>
            </a:r>
            <a:r>
              <a:rPr lang="et-EE" dirty="0"/>
              <a:t> </a:t>
            </a:r>
            <a:r>
              <a:rPr lang="et-EE" dirty="0" err="1"/>
              <a:t>text</a:t>
            </a:r>
            <a:r>
              <a:rPr lang="et-EE" dirty="0"/>
              <a:t> </a:t>
            </a:r>
            <a:r>
              <a:rPr lang="et-EE" dirty="0" err="1"/>
              <a:t>here</a:t>
            </a:r>
            <a:endParaRPr lang="et-EE" dirty="0"/>
          </a:p>
        </p:txBody>
      </p:sp>
      <p:sp>
        <p:nvSpPr>
          <p:cNvPr id="3" name="Chart Placeholder 2"/>
          <p:cNvSpPr>
            <a:spLocks noGrp="1"/>
          </p:cNvSpPr>
          <p:nvPr>
            <p:ph type="chart" sz="quarter" idx="22" hasCustomPrompt="1"/>
          </p:nvPr>
        </p:nvSpPr>
        <p:spPr>
          <a:xfrm>
            <a:off x="2606041" y="1954531"/>
            <a:ext cx="5221606" cy="4003596"/>
          </a:xfrm>
          <a:prstGeom prst="rect">
            <a:avLst/>
          </a:prstGeom>
        </p:spPr>
        <p:txBody>
          <a:bodyPr/>
          <a:lstStyle>
            <a:lvl1pPr marL="274320" indent="-274320">
              <a:buClr>
                <a:schemeClr val="accent4"/>
              </a:buClr>
              <a:buFont typeface="Wingdings" panose="05000000000000000000" pitchFamily="2" charset="2"/>
              <a:buChar char="§"/>
              <a:defRPr sz="2160">
                <a:solidFill>
                  <a:srgbClr val="332B60"/>
                </a:solidFill>
              </a:defRPr>
            </a:lvl1pPr>
          </a:lstStyle>
          <a:p>
            <a:pPr lvl="0"/>
            <a:r>
              <a:rPr lang="en-US" noProof="0" dirty="0"/>
              <a:t>Click the icon to add a chart</a:t>
            </a:r>
          </a:p>
        </p:txBody>
      </p:sp>
      <p:sp>
        <p:nvSpPr>
          <p:cNvPr id="5" name="Chart Placeholder 4"/>
          <p:cNvSpPr>
            <a:spLocks noGrp="1"/>
          </p:cNvSpPr>
          <p:nvPr>
            <p:ph type="chart" sz="quarter" idx="23" hasCustomPrompt="1"/>
          </p:nvPr>
        </p:nvSpPr>
        <p:spPr>
          <a:xfrm>
            <a:off x="8265796" y="1954531"/>
            <a:ext cx="5097780" cy="4003597"/>
          </a:xfrm>
          <a:prstGeom prst="rect">
            <a:avLst/>
          </a:prstGeom>
        </p:spPr>
        <p:txBody>
          <a:bodyPr/>
          <a:lstStyle>
            <a:lvl1pPr marL="274320" indent="-274320">
              <a:buClr>
                <a:schemeClr val="accent4"/>
              </a:buClr>
              <a:buFont typeface="Wingdings" panose="05000000000000000000" pitchFamily="2" charset="2"/>
              <a:buChar char="§"/>
              <a:defRPr sz="2160">
                <a:solidFill>
                  <a:srgbClr val="332B60"/>
                </a:solidFill>
              </a:defRPr>
            </a:lvl1pPr>
          </a:lstStyle>
          <a:p>
            <a:pPr lvl="0"/>
            <a:r>
              <a:rPr lang="en-US" noProof="0" dirty="0"/>
              <a:t>Click the icon to add a chart</a:t>
            </a:r>
          </a:p>
        </p:txBody>
      </p:sp>
    </p:spTree>
    <p:extLst>
      <p:ext uri="{BB962C8B-B14F-4D97-AF65-F5344CB8AC3E}">
        <p14:creationId xmlns:p14="http://schemas.microsoft.com/office/powerpoint/2010/main" val="3666914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olm pilti">
    <p:spTree>
      <p:nvGrpSpPr>
        <p:cNvPr id="1" name=""/>
        <p:cNvGrpSpPr/>
        <p:nvPr/>
      </p:nvGrpSpPr>
      <p:grpSpPr>
        <a:xfrm>
          <a:off x="0" y="0"/>
          <a:ext cx="0" cy="0"/>
          <a:chOff x="0" y="0"/>
          <a:chExt cx="0" cy="0"/>
        </a:xfrm>
      </p:grpSpPr>
      <p:sp>
        <p:nvSpPr>
          <p:cNvPr id="7" name="Picture Placeholder 19"/>
          <p:cNvSpPr>
            <a:spLocks noGrp="1"/>
          </p:cNvSpPr>
          <p:nvPr>
            <p:ph type="pic" sz="quarter" idx="17" hasCustomPrompt="1"/>
          </p:nvPr>
        </p:nvSpPr>
        <p:spPr>
          <a:xfrm>
            <a:off x="2606041" y="659131"/>
            <a:ext cx="6131180" cy="6263640"/>
          </a:xfrm>
          <a:prstGeom prst="rect">
            <a:avLst/>
          </a:prstGeom>
        </p:spPr>
        <p:txBody>
          <a:bodyPr/>
          <a:lstStyle>
            <a:lvl1pPr marL="274320" indent="-274320">
              <a:buClr>
                <a:schemeClr val="accent4"/>
              </a:buClr>
              <a:buFont typeface="Wingdings" panose="05000000000000000000" pitchFamily="2" charset="2"/>
              <a:buChar char="§"/>
              <a:defRPr sz="2160">
                <a:solidFill>
                  <a:srgbClr val="332B60"/>
                </a:solidFill>
              </a:defRPr>
            </a:lvl1pPr>
          </a:lstStyle>
          <a:p>
            <a:pPr lvl="0"/>
            <a:r>
              <a:rPr lang="en-US" noProof="0" dirty="0"/>
              <a:t>Click the icon to add the picture</a:t>
            </a:r>
          </a:p>
        </p:txBody>
      </p:sp>
      <p:sp>
        <p:nvSpPr>
          <p:cNvPr id="10" name="Picture Placeholder 19"/>
          <p:cNvSpPr>
            <a:spLocks noGrp="1"/>
          </p:cNvSpPr>
          <p:nvPr>
            <p:ph type="pic" sz="quarter" idx="19" hasCustomPrompt="1"/>
          </p:nvPr>
        </p:nvSpPr>
        <p:spPr>
          <a:xfrm>
            <a:off x="9014104" y="4151214"/>
            <a:ext cx="4349473" cy="2771557"/>
          </a:xfrm>
          <a:prstGeom prst="rect">
            <a:avLst/>
          </a:prstGeom>
        </p:spPr>
        <p:txBody>
          <a:bodyPr/>
          <a:lstStyle>
            <a:lvl1pPr marL="274320" indent="-274320">
              <a:buClr>
                <a:schemeClr val="accent4"/>
              </a:buClr>
              <a:buFont typeface="Wingdings" panose="05000000000000000000" pitchFamily="2" charset="2"/>
              <a:buChar char="§"/>
              <a:defRPr sz="2160">
                <a:solidFill>
                  <a:srgbClr val="332B60"/>
                </a:solidFill>
              </a:defRPr>
            </a:lvl1pPr>
          </a:lstStyle>
          <a:p>
            <a:pPr lvl="0"/>
            <a:r>
              <a:rPr lang="en-US" noProof="0" dirty="0"/>
              <a:t>Click the icon to add the picture</a:t>
            </a:r>
          </a:p>
        </p:txBody>
      </p:sp>
      <p:sp>
        <p:nvSpPr>
          <p:cNvPr id="11" name="Picture Placeholder 19"/>
          <p:cNvSpPr>
            <a:spLocks noGrp="1"/>
          </p:cNvSpPr>
          <p:nvPr>
            <p:ph type="pic" sz="quarter" idx="20" hasCustomPrompt="1"/>
          </p:nvPr>
        </p:nvSpPr>
        <p:spPr>
          <a:xfrm>
            <a:off x="9014104" y="659130"/>
            <a:ext cx="4349473" cy="3251477"/>
          </a:xfrm>
          <a:prstGeom prst="rect">
            <a:avLst/>
          </a:prstGeom>
        </p:spPr>
        <p:txBody>
          <a:bodyPr/>
          <a:lstStyle>
            <a:lvl1pPr marL="274320" indent="-274320">
              <a:buClr>
                <a:schemeClr val="accent4"/>
              </a:buClr>
              <a:buFont typeface="Wingdings" panose="05000000000000000000" pitchFamily="2" charset="2"/>
              <a:buChar char="§"/>
              <a:defRPr sz="2160">
                <a:solidFill>
                  <a:srgbClr val="332B60"/>
                </a:solidFill>
              </a:defRPr>
            </a:lvl1pPr>
          </a:lstStyle>
          <a:p>
            <a:pPr lvl="0"/>
            <a:r>
              <a:rPr lang="en-US" noProof="0" dirty="0"/>
              <a:t>Click the icon to add the picture</a:t>
            </a:r>
          </a:p>
        </p:txBody>
      </p:sp>
      <p:sp>
        <p:nvSpPr>
          <p:cNvPr id="5" name="Text Placeholder 1"/>
          <p:cNvSpPr txBox="1">
            <a:spLocks/>
          </p:cNvSpPr>
          <p:nvPr userDrawn="1"/>
        </p:nvSpPr>
        <p:spPr>
          <a:xfrm>
            <a:off x="2203984" y="7167159"/>
            <a:ext cx="3313320" cy="210158"/>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kern="1200" cap="all" baseline="0">
                <a:solidFill>
                  <a:schemeClr val="accent2"/>
                </a:solidFill>
                <a:latin typeface="Verdana" charset="0"/>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t-EE" altLang="en-US" sz="1440" b="0" dirty="0"/>
              <a:t>ESTONIAN MARITIME ACADEMY</a:t>
            </a:r>
            <a:endParaRPr lang="en-US" altLang="en-US" sz="1440" b="0" dirty="0"/>
          </a:p>
        </p:txBody>
      </p:sp>
      <p:cxnSp>
        <p:nvCxnSpPr>
          <p:cNvPr id="6" name="Straight Connector 8"/>
          <p:cNvCxnSpPr/>
          <p:nvPr userDrawn="1"/>
        </p:nvCxnSpPr>
        <p:spPr>
          <a:xfrm>
            <a:off x="2038349" y="6930190"/>
            <a:ext cx="0" cy="68409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28411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el">
    <p:spTree>
      <p:nvGrpSpPr>
        <p:cNvPr id="1" name=""/>
        <p:cNvGrpSpPr/>
        <p:nvPr/>
      </p:nvGrpSpPr>
      <p:grpSpPr>
        <a:xfrm>
          <a:off x="0" y="0"/>
          <a:ext cx="0" cy="0"/>
          <a:chOff x="0" y="0"/>
          <a:chExt cx="0" cy="0"/>
        </a:xfrm>
      </p:grpSpPr>
      <p:sp>
        <p:nvSpPr>
          <p:cNvPr id="8" name="Text Placeholder 9"/>
          <p:cNvSpPr>
            <a:spLocks noGrp="1"/>
          </p:cNvSpPr>
          <p:nvPr>
            <p:ph type="body" sz="quarter" idx="13" hasCustomPrompt="1"/>
          </p:nvPr>
        </p:nvSpPr>
        <p:spPr>
          <a:xfrm>
            <a:off x="575310" y="661854"/>
            <a:ext cx="12788266" cy="1003999"/>
          </a:xfrm>
          <a:prstGeom prst="rect">
            <a:avLst/>
          </a:prstGeom>
        </p:spPr>
        <p:txBody>
          <a:bodyPr lIns="0" tIns="0" rIns="0" bIns="0"/>
          <a:lstStyle>
            <a:lvl1pPr marL="0" marR="0" indent="0" algn="l" defTabSz="1097280" rtl="0" eaLnBrk="1" fontAlgn="auto" latinLnBrk="0" hangingPunct="1">
              <a:lnSpc>
                <a:spcPct val="100000"/>
              </a:lnSpc>
              <a:spcBef>
                <a:spcPts val="0"/>
              </a:spcBef>
              <a:spcAft>
                <a:spcPts val="0"/>
              </a:spcAft>
              <a:buClrTx/>
              <a:buSzTx/>
              <a:buFont typeface="Arial"/>
              <a:buNone/>
              <a:tabLst/>
              <a:defRPr sz="2640" b="1" i="0" cap="all" baseline="0">
                <a:solidFill>
                  <a:srgbClr val="332B60"/>
                </a:solidFill>
                <a:latin typeface="Verdana" charset="0"/>
              </a:defRPr>
            </a:lvl1pPr>
            <a:lvl2pPr>
              <a:defRPr sz="3000" b="1" i="0"/>
            </a:lvl2pPr>
          </a:lstStyle>
          <a:p>
            <a:pPr lvl="0"/>
            <a:r>
              <a:rPr lang="et-EE" dirty="0"/>
              <a:t>INTERMEDIATE SLIDE</a:t>
            </a:r>
          </a:p>
          <a:p>
            <a:pPr lvl="0"/>
            <a:r>
              <a:rPr lang="et-EE" dirty="0"/>
              <a:t>ON TWO LINES IF NECESSARY</a:t>
            </a:r>
            <a:endParaRPr lang="en-US" dirty="0"/>
          </a:p>
        </p:txBody>
      </p:sp>
      <p:sp>
        <p:nvSpPr>
          <p:cNvPr id="7" name="Table Placeholder 6"/>
          <p:cNvSpPr>
            <a:spLocks noGrp="1"/>
          </p:cNvSpPr>
          <p:nvPr>
            <p:ph type="tbl" sz="quarter" idx="23"/>
          </p:nvPr>
        </p:nvSpPr>
        <p:spPr>
          <a:xfrm>
            <a:off x="2606040" y="1954531"/>
            <a:ext cx="10757536" cy="4968240"/>
          </a:xfrm>
          <a:prstGeom prst="rect">
            <a:avLst/>
          </a:prstGeom>
        </p:spPr>
        <p:txBody>
          <a:bodyPr/>
          <a:lstStyle>
            <a:lvl1pPr>
              <a:defRPr sz="2160" baseline="0">
                <a:solidFill>
                  <a:schemeClr val="bg1"/>
                </a:solidFill>
                <a:latin typeface="Verdana" charset="0"/>
              </a:defRPr>
            </a:lvl1pPr>
          </a:lstStyle>
          <a:p>
            <a:pPr lvl="0"/>
            <a:r>
              <a:rPr lang="et-EE" noProof="0" dirty="0"/>
              <a:t>Tabeli lisamiseks klõpsake ikooni</a:t>
            </a:r>
            <a:endParaRPr lang="en-US" noProof="0" dirty="0"/>
          </a:p>
        </p:txBody>
      </p:sp>
      <p:sp>
        <p:nvSpPr>
          <p:cNvPr id="4" name="Text Placeholder 1"/>
          <p:cNvSpPr txBox="1">
            <a:spLocks/>
          </p:cNvSpPr>
          <p:nvPr userDrawn="1"/>
        </p:nvSpPr>
        <p:spPr>
          <a:xfrm>
            <a:off x="2203984" y="7167159"/>
            <a:ext cx="3313320" cy="210158"/>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kern="1200" cap="all" baseline="0">
                <a:solidFill>
                  <a:schemeClr val="accent2"/>
                </a:solidFill>
                <a:latin typeface="Verdana" charset="0"/>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t-EE" altLang="en-US" sz="1440" b="0" dirty="0"/>
              <a:t>ESTONIAN MARITIME ACADEMY</a:t>
            </a:r>
            <a:endParaRPr lang="en-US" altLang="en-US" sz="1440" b="0" dirty="0"/>
          </a:p>
        </p:txBody>
      </p:sp>
      <p:cxnSp>
        <p:nvCxnSpPr>
          <p:cNvPr id="5" name="Straight Connector 8"/>
          <p:cNvCxnSpPr/>
          <p:nvPr userDrawn="1"/>
        </p:nvCxnSpPr>
        <p:spPr>
          <a:xfrm>
            <a:off x="2038349" y="6930190"/>
            <a:ext cx="0" cy="68409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64697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lt 2">
    <p:spTree>
      <p:nvGrpSpPr>
        <p:cNvPr id="1" name=""/>
        <p:cNvGrpSpPr/>
        <p:nvPr/>
      </p:nvGrpSpPr>
      <p:grpSpPr>
        <a:xfrm>
          <a:off x="0" y="0"/>
          <a:ext cx="0" cy="0"/>
          <a:chOff x="0" y="0"/>
          <a:chExt cx="0" cy="0"/>
        </a:xfrm>
      </p:grpSpPr>
      <p:sp>
        <p:nvSpPr>
          <p:cNvPr id="11" name="Text Placeholder 9"/>
          <p:cNvSpPr>
            <a:spLocks noGrp="1"/>
          </p:cNvSpPr>
          <p:nvPr>
            <p:ph type="body" sz="quarter" idx="13" hasCustomPrompt="1"/>
          </p:nvPr>
        </p:nvSpPr>
        <p:spPr>
          <a:xfrm>
            <a:off x="575310" y="659131"/>
            <a:ext cx="12788263" cy="1013298"/>
          </a:xfrm>
          <a:prstGeom prst="rect">
            <a:avLst/>
          </a:prstGeom>
        </p:spPr>
        <p:txBody>
          <a:bodyPr lIns="0" tIns="0" rIns="0" bIns="0"/>
          <a:lstStyle>
            <a:lvl1pPr marL="0" marR="0" indent="0" algn="l" defTabSz="1097280" rtl="0" eaLnBrk="1" fontAlgn="auto" latinLnBrk="0" hangingPunct="1">
              <a:lnSpc>
                <a:spcPct val="100000"/>
              </a:lnSpc>
              <a:spcBef>
                <a:spcPts val="0"/>
              </a:spcBef>
              <a:spcAft>
                <a:spcPts val="0"/>
              </a:spcAft>
              <a:buClrTx/>
              <a:buSzTx/>
              <a:buFont typeface="Arial"/>
              <a:buNone/>
              <a:tabLst/>
              <a:defRPr sz="2640" b="1" i="0" cap="all" baseline="0">
                <a:solidFill>
                  <a:srgbClr val="332B60"/>
                </a:solidFill>
                <a:latin typeface="Verdana" charset="0"/>
              </a:defRPr>
            </a:lvl1pPr>
          </a:lstStyle>
          <a:p>
            <a:pPr lvl="0"/>
            <a:r>
              <a:rPr lang="et-EE" dirty="0"/>
              <a:t>INTERMEDIATE SLIDE</a:t>
            </a:r>
          </a:p>
          <a:p>
            <a:pPr lvl="0"/>
            <a:r>
              <a:rPr lang="et-EE" dirty="0"/>
              <a:t>ON TWO LINES IF NECESSARY</a:t>
            </a:r>
            <a:endParaRPr lang="en-US" dirty="0"/>
          </a:p>
        </p:txBody>
      </p:sp>
      <p:sp>
        <p:nvSpPr>
          <p:cNvPr id="12" name="Text Placeholder 11"/>
          <p:cNvSpPr>
            <a:spLocks noGrp="1"/>
          </p:cNvSpPr>
          <p:nvPr>
            <p:ph type="body" sz="quarter" idx="14" hasCustomPrompt="1"/>
          </p:nvPr>
        </p:nvSpPr>
        <p:spPr>
          <a:xfrm>
            <a:off x="2606040" y="1954531"/>
            <a:ext cx="10757534" cy="752778"/>
          </a:xfrm>
          <a:prstGeom prst="rect">
            <a:avLst/>
          </a:prstGeom>
        </p:spPr>
        <p:txBody>
          <a:bodyPr lIns="0" tIns="0" rIns="0" bIns="0"/>
          <a:lstStyle>
            <a:lvl1pPr marL="274320" marR="0" indent="-274320" algn="l" defTabSz="1097280" rtl="0" eaLnBrk="1" fontAlgn="auto" latinLnBrk="0" hangingPunct="1">
              <a:lnSpc>
                <a:spcPct val="90000"/>
              </a:lnSpc>
              <a:spcBef>
                <a:spcPts val="1200"/>
              </a:spcBef>
              <a:spcAft>
                <a:spcPts val="0"/>
              </a:spcAft>
              <a:buClrTx/>
              <a:buSzTx/>
              <a:buFont typeface="Arial"/>
              <a:buNone/>
              <a:tabLst/>
              <a:defRPr sz="2160" baseline="0">
                <a:solidFill>
                  <a:srgbClr val="332B60"/>
                </a:solidFill>
                <a:latin typeface="Verdana" charset="0"/>
              </a:defRPr>
            </a:lvl1pPr>
          </a:lstStyle>
          <a:p>
            <a:pPr lvl="0"/>
            <a:r>
              <a:rPr lang="et-EE" dirty="0" err="1"/>
              <a:t>Edit</a:t>
            </a:r>
            <a:r>
              <a:rPr lang="et-EE" dirty="0"/>
              <a:t> </a:t>
            </a:r>
            <a:r>
              <a:rPr lang="et-EE" dirty="0" err="1"/>
              <a:t>text</a:t>
            </a:r>
            <a:r>
              <a:rPr lang="et-EE" dirty="0"/>
              <a:t> </a:t>
            </a:r>
            <a:r>
              <a:rPr lang="et-EE" dirty="0" err="1"/>
              <a:t>here</a:t>
            </a:r>
            <a:endParaRPr lang="et-EE" dirty="0"/>
          </a:p>
        </p:txBody>
      </p:sp>
      <p:sp>
        <p:nvSpPr>
          <p:cNvPr id="3" name="Picture Placeholder 2"/>
          <p:cNvSpPr>
            <a:spLocks noGrp="1"/>
          </p:cNvSpPr>
          <p:nvPr>
            <p:ph type="pic" sz="quarter" idx="16" hasCustomPrompt="1"/>
          </p:nvPr>
        </p:nvSpPr>
        <p:spPr>
          <a:xfrm>
            <a:off x="2606041" y="2989411"/>
            <a:ext cx="10757533" cy="3933360"/>
          </a:xfrm>
          <a:prstGeom prst="rect">
            <a:avLst/>
          </a:prstGeom>
        </p:spPr>
        <p:txBody>
          <a:bodyPr/>
          <a:lstStyle>
            <a:lvl1pPr marL="274320" indent="-274320">
              <a:buClr>
                <a:schemeClr val="accent4"/>
              </a:buClr>
              <a:buFont typeface="Wingdings" panose="05000000000000000000" pitchFamily="2" charset="2"/>
              <a:buChar char="§"/>
              <a:defRPr sz="2160">
                <a:solidFill>
                  <a:srgbClr val="332B60"/>
                </a:solidFill>
              </a:defRPr>
            </a:lvl1pPr>
          </a:lstStyle>
          <a:p>
            <a:pPr lvl="0"/>
            <a:r>
              <a:rPr lang="en-US" noProof="0" dirty="0"/>
              <a:t>Click the icon to add the picture</a:t>
            </a:r>
          </a:p>
        </p:txBody>
      </p:sp>
      <p:sp>
        <p:nvSpPr>
          <p:cNvPr id="5" name="Text Placeholder 1"/>
          <p:cNvSpPr txBox="1">
            <a:spLocks/>
          </p:cNvSpPr>
          <p:nvPr userDrawn="1"/>
        </p:nvSpPr>
        <p:spPr>
          <a:xfrm>
            <a:off x="2203984" y="7167159"/>
            <a:ext cx="3313320" cy="210158"/>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kern="1200" cap="all" baseline="0">
                <a:solidFill>
                  <a:schemeClr val="accent2"/>
                </a:solidFill>
                <a:latin typeface="Verdana" charset="0"/>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t-EE" altLang="en-US" sz="1440" b="0" dirty="0"/>
              <a:t>ESTONIAN MARITIME ACADEMY</a:t>
            </a:r>
            <a:endParaRPr lang="en-US" altLang="en-US" sz="1440" b="0" dirty="0"/>
          </a:p>
        </p:txBody>
      </p:sp>
      <p:cxnSp>
        <p:nvCxnSpPr>
          <p:cNvPr id="6" name="Straight Connector 8"/>
          <p:cNvCxnSpPr/>
          <p:nvPr userDrawn="1"/>
        </p:nvCxnSpPr>
        <p:spPr>
          <a:xfrm>
            <a:off x="2038349" y="6930190"/>
            <a:ext cx="0" cy="68409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83188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aheslaid">
    <p:spTree>
      <p:nvGrpSpPr>
        <p:cNvPr id="1" name=""/>
        <p:cNvGrpSpPr/>
        <p:nvPr/>
      </p:nvGrpSpPr>
      <p:grpSpPr>
        <a:xfrm>
          <a:off x="0" y="0"/>
          <a:ext cx="0" cy="0"/>
          <a:chOff x="0" y="0"/>
          <a:chExt cx="0" cy="0"/>
        </a:xfrm>
      </p:grpSpPr>
      <p:pic>
        <p:nvPicPr>
          <p:cNvPr id="9" name="Pilt 2"/>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14625401" cy="8229600"/>
          </a:xfrm>
          <a:prstGeom prst="rect">
            <a:avLst/>
          </a:prstGeom>
        </p:spPr>
      </p:pic>
      <p:sp>
        <p:nvSpPr>
          <p:cNvPr id="7" name="Freeform 6"/>
          <p:cNvSpPr/>
          <p:nvPr userDrawn="1"/>
        </p:nvSpPr>
        <p:spPr>
          <a:xfrm>
            <a:off x="-1" y="3975225"/>
            <a:ext cx="14630400" cy="4254376"/>
          </a:xfrm>
          <a:custGeom>
            <a:avLst/>
            <a:gdLst>
              <a:gd name="connsiteX0" fmla="*/ 986101 w 12192000"/>
              <a:gd name="connsiteY0" fmla="*/ 0 h 3545313"/>
              <a:gd name="connsiteX1" fmla="*/ 12192000 w 12192000"/>
              <a:gd name="connsiteY1" fmla="*/ 0 h 3545313"/>
              <a:gd name="connsiteX2" fmla="*/ 12192000 w 12192000"/>
              <a:gd name="connsiteY2" fmla="*/ 510802 h 3545313"/>
              <a:gd name="connsiteX3" fmla="*/ 12192000 w 12192000"/>
              <a:gd name="connsiteY3" fmla="*/ 1543258 h 3545313"/>
              <a:gd name="connsiteX4" fmla="*/ 12192000 w 12192000"/>
              <a:gd name="connsiteY4" fmla="*/ 3545313 h 3545313"/>
              <a:gd name="connsiteX5" fmla="*/ 986101 w 12192000"/>
              <a:gd name="connsiteY5" fmla="*/ 3545313 h 3545313"/>
              <a:gd name="connsiteX6" fmla="*/ 475299 w 12192000"/>
              <a:gd name="connsiteY6" fmla="*/ 3545313 h 3545313"/>
              <a:gd name="connsiteX7" fmla="*/ 0 w 12192000"/>
              <a:gd name="connsiteY7" fmla="*/ 3545313 h 3545313"/>
              <a:gd name="connsiteX8" fmla="*/ 0 w 12192000"/>
              <a:gd name="connsiteY8" fmla="*/ 1543258 h 3545313"/>
              <a:gd name="connsiteX9" fmla="*/ 475299 w 12192000"/>
              <a:gd name="connsiteY9" fmla="*/ 1543258 h 3545313"/>
              <a:gd name="connsiteX10" fmla="*/ 475299 w 12192000"/>
              <a:gd name="connsiteY10" fmla="*/ 510802 h 3545313"/>
              <a:gd name="connsiteX11" fmla="*/ 986101 w 12192000"/>
              <a:gd name="connsiteY11" fmla="*/ 510802 h 354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3545313">
                <a:moveTo>
                  <a:pt x="986101" y="0"/>
                </a:moveTo>
                <a:lnTo>
                  <a:pt x="12192000" y="0"/>
                </a:lnTo>
                <a:lnTo>
                  <a:pt x="12192000" y="510802"/>
                </a:lnTo>
                <a:lnTo>
                  <a:pt x="12192000" y="1543258"/>
                </a:lnTo>
                <a:lnTo>
                  <a:pt x="12192000" y="3545313"/>
                </a:lnTo>
                <a:lnTo>
                  <a:pt x="986101" y="3545313"/>
                </a:lnTo>
                <a:lnTo>
                  <a:pt x="475299" y="3545313"/>
                </a:lnTo>
                <a:lnTo>
                  <a:pt x="0" y="3545313"/>
                </a:lnTo>
                <a:lnTo>
                  <a:pt x="0" y="1543258"/>
                </a:lnTo>
                <a:lnTo>
                  <a:pt x="475299" y="1543258"/>
                </a:lnTo>
                <a:lnTo>
                  <a:pt x="475299" y="510802"/>
                </a:lnTo>
                <a:lnTo>
                  <a:pt x="986101" y="5108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160" dirty="0"/>
          </a:p>
        </p:txBody>
      </p:sp>
      <p:sp>
        <p:nvSpPr>
          <p:cNvPr id="10" name="Text Placeholder 19"/>
          <p:cNvSpPr>
            <a:spLocks noGrp="1"/>
          </p:cNvSpPr>
          <p:nvPr>
            <p:ph type="body" sz="quarter" idx="11" hasCustomPrompt="1"/>
          </p:nvPr>
        </p:nvSpPr>
        <p:spPr>
          <a:xfrm>
            <a:off x="1178884" y="5757507"/>
            <a:ext cx="12191333" cy="1797536"/>
          </a:xfrm>
          <a:prstGeom prst="rect">
            <a:avLst/>
          </a:prstGeom>
        </p:spPr>
        <p:txBody>
          <a:bodyPr lIns="0" tIns="0" rIns="0" bIns="0">
            <a:normAutofit/>
          </a:bodyPr>
          <a:lstStyle>
            <a:lvl1pPr marL="0" marR="0" indent="0" algn="l" defTabSz="1097280" rtl="0" eaLnBrk="1" fontAlgn="auto" latinLnBrk="0" hangingPunct="1">
              <a:lnSpc>
                <a:spcPct val="100000"/>
              </a:lnSpc>
              <a:spcBef>
                <a:spcPts val="0"/>
              </a:spcBef>
              <a:spcAft>
                <a:spcPts val="0"/>
              </a:spcAft>
              <a:buClrTx/>
              <a:buSzTx/>
              <a:buFont typeface="Arial"/>
              <a:buNone/>
              <a:tabLst/>
              <a:defRPr sz="1260" b="1" cap="all" baseline="0">
                <a:solidFill>
                  <a:schemeClr val="accent4"/>
                </a:solidFill>
                <a:latin typeface="Verdana" charset="0"/>
              </a:defRPr>
            </a:lvl1pPr>
            <a:lvl2pPr marL="0" indent="0">
              <a:spcBef>
                <a:spcPts val="1200"/>
              </a:spcBef>
              <a:buFontTx/>
              <a:buNone/>
              <a:defRPr sz="1920" b="0">
                <a:solidFill>
                  <a:schemeClr val="accent2"/>
                </a:solidFill>
              </a:defRPr>
            </a:lvl2pPr>
          </a:lstStyle>
          <a:p>
            <a:r>
              <a:rPr lang="et-EE" altLang="en-US" sz="3480" dirty="0">
                <a:solidFill>
                  <a:schemeClr val="tx2"/>
                </a:solidFill>
              </a:rPr>
              <a:t>INTERMEDIATE SLIDE</a:t>
            </a:r>
          </a:p>
          <a:p>
            <a:r>
              <a:rPr lang="et-EE" altLang="en-US" sz="3480" dirty="0">
                <a:solidFill>
                  <a:schemeClr val="accent4"/>
                </a:solidFill>
              </a:rPr>
              <a:t>ON TWO OR THREE</a:t>
            </a:r>
          </a:p>
          <a:p>
            <a:r>
              <a:rPr lang="et-EE" altLang="en-US" sz="3480" dirty="0">
                <a:solidFill>
                  <a:schemeClr val="accent4"/>
                </a:solidFill>
              </a:rPr>
              <a:t>LINES IF NECESSARY</a:t>
            </a:r>
            <a:endParaRPr lang="en-US" altLang="en-US" sz="3480" dirty="0">
              <a:solidFill>
                <a:schemeClr val="accent1"/>
              </a:solidFill>
            </a:endParaRP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757039" y="1679455"/>
            <a:ext cx="4278029" cy="3379418"/>
          </a:xfrm>
          <a:prstGeom prst="rect">
            <a:avLst/>
          </a:prstGeom>
        </p:spPr>
      </p:pic>
      <p:grpSp>
        <p:nvGrpSpPr>
          <p:cNvPr id="2" name="Group 1">
            <a:extLst>
              <a:ext uri="{FF2B5EF4-FFF2-40B4-BE49-F238E27FC236}">
                <a16:creationId xmlns:a16="http://schemas.microsoft.com/office/drawing/2014/main" id="{FEBDE31E-3D40-17A2-B624-D1DEB7B2DC69}"/>
              </a:ext>
            </a:extLst>
          </p:cNvPr>
          <p:cNvGrpSpPr/>
          <p:nvPr userDrawn="1"/>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24632D46-9AE1-9CE8-BEFC-EDAD8057B8D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4B9C11D2-EF51-BDC9-C2A7-BD687E8BE35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4178202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iimane slaid">
    <p:spTree>
      <p:nvGrpSpPr>
        <p:cNvPr id="1" name=""/>
        <p:cNvGrpSpPr/>
        <p:nvPr/>
      </p:nvGrpSpPr>
      <p:grpSpPr>
        <a:xfrm>
          <a:off x="0" y="0"/>
          <a:ext cx="0" cy="0"/>
          <a:chOff x="0" y="0"/>
          <a:chExt cx="0" cy="0"/>
        </a:xfrm>
      </p:grpSpPr>
      <p:pic>
        <p:nvPicPr>
          <p:cNvPr id="7" name="Pilt 2"/>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14625401" cy="8229600"/>
          </a:xfrm>
          <a:prstGeom prst="rect">
            <a:avLst/>
          </a:prstGeom>
        </p:spPr>
      </p:pic>
      <p:sp>
        <p:nvSpPr>
          <p:cNvPr id="15" name="Freeform 14"/>
          <p:cNvSpPr/>
          <p:nvPr userDrawn="1"/>
        </p:nvSpPr>
        <p:spPr>
          <a:xfrm>
            <a:off x="-1" y="3975225"/>
            <a:ext cx="14630400" cy="4254376"/>
          </a:xfrm>
          <a:custGeom>
            <a:avLst/>
            <a:gdLst>
              <a:gd name="connsiteX0" fmla="*/ 986101 w 12192000"/>
              <a:gd name="connsiteY0" fmla="*/ 0 h 3545313"/>
              <a:gd name="connsiteX1" fmla="*/ 12192000 w 12192000"/>
              <a:gd name="connsiteY1" fmla="*/ 0 h 3545313"/>
              <a:gd name="connsiteX2" fmla="*/ 12192000 w 12192000"/>
              <a:gd name="connsiteY2" fmla="*/ 510802 h 3545313"/>
              <a:gd name="connsiteX3" fmla="*/ 12192000 w 12192000"/>
              <a:gd name="connsiteY3" fmla="*/ 1543258 h 3545313"/>
              <a:gd name="connsiteX4" fmla="*/ 12192000 w 12192000"/>
              <a:gd name="connsiteY4" fmla="*/ 3545313 h 3545313"/>
              <a:gd name="connsiteX5" fmla="*/ 986101 w 12192000"/>
              <a:gd name="connsiteY5" fmla="*/ 3545313 h 3545313"/>
              <a:gd name="connsiteX6" fmla="*/ 475299 w 12192000"/>
              <a:gd name="connsiteY6" fmla="*/ 3545313 h 3545313"/>
              <a:gd name="connsiteX7" fmla="*/ 0 w 12192000"/>
              <a:gd name="connsiteY7" fmla="*/ 3545313 h 3545313"/>
              <a:gd name="connsiteX8" fmla="*/ 0 w 12192000"/>
              <a:gd name="connsiteY8" fmla="*/ 1543258 h 3545313"/>
              <a:gd name="connsiteX9" fmla="*/ 475299 w 12192000"/>
              <a:gd name="connsiteY9" fmla="*/ 1543258 h 3545313"/>
              <a:gd name="connsiteX10" fmla="*/ 475299 w 12192000"/>
              <a:gd name="connsiteY10" fmla="*/ 510802 h 3545313"/>
              <a:gd name="connsiteX11" fmla="*/ 986101 w 12192000"/>
              <a:gd name="connsiteY11" fmla="*/ 510802 h 354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3545313">
                <a:moveTo>
                  <a:pt x="986101" y="0"/>
                </a:moveTo>
                <a:lnTo>
                  <a:pt x="12192000" y="0"/>
                </a:lnTo>
                <a:lnTo>
                  <a:pt x="12192000" y="510802"/>
                </a:lnTo>
                <a:lnTo>
                  <a:pt x="12192000" y="1543258"/>
                </a:lnTo>
                <a:lnTo>
                  <a:pt x="12192000" y="3545313"/>
                </a:lnTo>
                <a:lnTo>
                  <a:pt x="986101" y="3545313"/>
                </a:lnTo>
                <a:lnTo>
                  <a:pt x="475299" y="3545313"/>
                </a:lnTo>
                <a:lnTo>
                  <a:pt x="0" y="3545313"/>
                </a:lnTo>
                <a:lnTo>
                  <a:pt x="0" y="1543258"/>
                </a:lnTo>
                <a:lnTo>
                  <a:pt x="475299" y="1543258"/>
                </a:lnTo>
                <a:lnTo>
                  <a:pt x="475299" y="510802"/>
                </a:lnTo>
                <a:lnTo>
                  <a:pt x="986101" y="5108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160" dirty="0"/>
          </a:p>
        </p:txBody>
      </p:sp>
      <p:sp>
        <p:nvSpPr>
          <p:cNvPr id="5" name="TextBox 4"/>
          <p:cNvSpPr txBox="1">
            <a:spLocks noChangeArrowheads="1"/>
          </p:cNvSpPr>
          <p:nvPr userDrawn="1"/>
        </p:nvSpPr>
        <p:spPr bwMode="auto">
          <a:xfrm>
            <a:off x="1" y="-1190625"/>
            <a:ext cx="184731"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defRPr/>
            </a:pPr>
            <a:endParaRPr lang="en-US" altLang="en-US" sz="2160"/>
          </a:p>
        </p:txBody>
      </p:sp>
      <p:sp>
        <p:nvSpPr>
          <p:cNvPr id="8" name="Text Placeholder 19"/>
          <p:cNvSpPr>
            <a:spLocks noGrp="1"/>
          </p:cNvSpPr>
          <p:nvPr>
            <p:ph type="body" sz="quarter" idx="11" hasCustomPrompt="1"/>
          </p:nvPr>
        </p:nvSpPr>
        <p:spPr>
          <a:xfrm>
            <a:off x="1178884" y="5757507"/>
            <a:ext cx="12191333" cy="1131973"/>
          </a:xfrm>
          <a:prstGeom prst="rect">
            <a:avLst/>
          </a:prstGeom>
        </p:spPr>
        <p:txBody>
          <a:bodyPr lIns="0" tIns="0" rIns="0" bIns="0">
            <a:normAutofit/>
          </a:bodyPr>
          <a:lstStyle>
            <a:lvl1pPr marL="0" marR="0" indent="0" algn="l" defTabSz="1097280" rtl="0" eaLnBrk="1" fontAlgn="auto" latinLnBrk="0" hangingPunct="1">
              <a:lnSpc>
                <a:spcPct val="100000"/>
              </a:lnSpc>
              <a:spcBef>
                <a:spcPts val="0"/>
              </a:spcBef>
              <a:spcAft>
                <a:spcPts val="0"/>
              </a:spcAft>
              <a:buClrTx/>
              <a:buSzTx/>
              <a:buFont typeface="Arial"/>
              <a:buNone/>
              <a:tabLst/>
              <a:defRPr sz="3840" b="1" cap="all" baseline="0">
                <a:solidFill>
                  <a:srgbClr val="332B60"/>
                </a:solidFill>
                <a:latin typeface="Verdana" charset="0"/>
              </a:defRPr>
            </a:lvl1pPr>
            <a:lvl2pPr marL="0" indent="0">
              <a:spcBef>
                <a:spcPts val="1200"/>
              </a:spcBef>
              <a:buFontTx/>
              <a:buNone/>
              <a:defRPr sz="1920" b="0">
                <a:solidFill>
                  <a:schemeClr val="accent2"/>
                </a:solidFill>
              </a:defRPr>
            </a:lvl2pPr>
          </a:lstStyle>
          <a:p>
            <a:r>
              <a:rPr lang="et-EE" altLang="en-US" dirty="0"/>
              <a:t>Tallinn </a:t>
            </a:r>
            <a:r>
              <a:rPr lang="et-EE" altLang="en-US" dirty="0" err="1"/>
              <a:t>university</a:t>
            </a:r>
            <a:r>
              <a:rPr lang="et-EE" altLang="en-US" dirty="0"/>
              <a:t> of </a:t>
            </a:r>
            <a:r>
              <a:rPr lang="et-EE" altLang="en-US" dirty="0" err="1"/>
              <a:t>technology</a:t>
            </a:r>
            <a:endParaRPr lang="et-EE" altLang="en-US" dirty="0"/>
          </a:p>
          <a:p>
            <a:pPr>
              <a:lnSpc>
                <a:spcPct val="100000"/>
              </a:lnSpc>
              <a:spcBef>
                <a:spcPts val="0"/>
              </a:spcBef>
            </a:pPr>
            <a:r>
              <a:rPr lang="en-US" altLang="en-US" dirty="0"/>
              <a:t>ESTONIAN MARITIME ACADEMY</a:t>
            </a:r>
          </a:p>
          <a:p>
            <a:r>
              <a:rPr lang="et-EE" altLang="en-US" sz="1920" b="0" cap="none" dirty="0">
                <a:solidFill>
                  <a:schemeClr val="accent2"/>
                </a:solidFill>
              </a:rPr>
              <a:t>Kopli 101</a:t>
            </a:r>
            <a:r>
              <a:rPr lang="en-US" altLang="en-US" sz="1920" b="0" cap="none" dirty="0">
                <a:solidFill>
                  <a:schemeClr val="accent2"/>
                </a:solidFill>
              </a:rPr>
              <a:t>, 11712 Tallinn</a:t>
            </a:r>
            <a:r>
              <a:rPr lang="et-EE" altLang="en-US" sz="1920" b="0" cap="none" dirty="0">
                <a:solidFill>
                  <a:schemeClr val="accent2"/>
                </a:solidFill>
              </a:rPr>
              <a:t> / Tallinna 9, 93811 Kuressaare</a:t>
            </a:r>
          </a:p>
          <a:p>
            <a:pPr>
              <a:spcBef>
                <a:spcPts val="400"/>
              </a:spcBef>
            </a:pPr>
            <a:r>
              <a:rPr lang="et-EE" altLang="en-US" sz="1920" b="0" cap="none" dirty="0">
                <a:solidFill>
                  <a:schemeClr val="accent2"/>
                </a:solidFill>
              </a:rPr>
              <a:t>Tel 613 5500</a:t>
            </a:r>
            <a:endParaRPr lang="en-US" altLang="en-US" sz="1920" cap="none" dirty="0">
              <a:solidFill>
                <a:schemeClr val="accent2"/>
              </a:solidFill>
            </a:endParaRPr>
          </a:p>
          <a:p>
            <a:pPr>
              <a:spcBef>
                <a:spcPts val="400"/>
              </a:spcBef>
            </a:pPr>
            <a:r>
              <a:rPr lang="en-US" altLang="en-US" sz="1920" cap="none" dirty="0">
                <a:solidFill>
                  <a:schemeClr val="accent2"/>
                </a:solidFill>
                <a:latin typeface="Verdana" panose="020B0604030504040204" pitchFamily="34" charset="0"/>
              </a:rPr>
              <a:t>t</a:t>
            </a:r>
            <a:r>
              <a:rPr lang="et-EE" altLang="en-US" sz="1920" cap="none" dirty="0" err="1">
                <a:solidFill>
                  <a:schemeClr val="accent2"/>
                </a:solidFill>
                <a:latin typeface="Verdana" panose="020B0604030504040204" pitchFamily="34" charset="0"/>
              </a:rPr>
              <a:t>altech</a:t>
            </a:r>
            <a:r>
              <a:rPr lang="en-US" altLang="en-US" sz="1920" cap="none" dirty="0">
                <a:solidFill>
                  <a:schemeClr val="accent2"/>
                </a:solidFill>
                <a:latin typeface="Verdana" panose="020B0604030504040204" pitchFamily="34" charset="0"/>
              </a:rPr>
              <a:t>.</a:t>
            </a:r>
            <a:r>
              <a:rPr lang="en-US" altLang="en-US" sz="1920" cap="none" dirty="0" err="1">
                <a:solidFill>
                  <a:schemeClr val="accent2"/>
                </a:solidFill>
                <a:latin typeface="Verdana" panose="020B0604030504040204" pitchFamily="34" charset="0"/>
              </a:rPr>
              <a:t>ee</a:t>
            </a:r>
            <a:r>
              <a:rPr lang="en-US" altLang="en-US" sz="1920" cap="none" dirty="0">
                <a:solidFill>
                  <a:schemeClr val="accent2"/>
                </a:solidFill>
                <a:latin typeface="Verdana" panose="020B0604030504040204" pitchFamily="34" charset="0"/>
              </a:rPr>
              <a:t>/</a:t>
            </a:r>
            <a:r>
              <a:rPr lang="en-US" altLang="en-US" sz="1920" cap="none" dirty="0" err="1">
                <a:solidFill>
                  <a:schemeClr val="accent2"/>
                </a:solidFill>
                <a:latin typeface="Verdana" panose="020B0604030504040204" pitchFamily="34" charset="0"/>
              </a:rPr>
              <a:t>mereakadeemia</a:t>
            </a:r>
            <a:endParaRPr lang="en-US" altLang="en-US" sz="1920" cap="none" dirty="0">
              <a:solidFill>
                <a:schemeClr val="accent2"/>
              </a:solidFill>
            </a:endParaRPr>
          </a:p>
          <a:p>
            <a:pPr>
              <a:lnSpc>
                <a:spcPct val="100000"/>
              </a:lnSpc>
              <a:spcBef>
                <a:spcPts val="0"/>
              </a:spcBef>
            </a:pPr>
            <a:endParaRPr lang="en-US" altLang="en-US" dirty="0"/>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757039" y="1679455"/>
            <a:ext cx="4278029" cy="3379418"/>
          </a:xfrm>
          <a:prstGeom prst="rect">
            <a:avLst/>
          </a:prstGeom>
        </p:spPr>
      </p:pic>
      <p:grpSp>
        <p:nvGrpSpPr>
          <p:cNvPr id="2" name="Group 1">
            <a:extLst>
              <a:ext uri="{FF2B5EF4-FFF2-40B4-BE49-F238E27FC236}">
                <a16:creationId xmlns:a16="http://schemas.microsoft.com/office/drawing/2014/main" id="{9F2C5FC7-CA50-79B7-9800-017D1B752039}"/>
              </a:ext>
            </a:extLst>
          </p:cNvPr>
          <p:cNvGrpSpPr/>
          <p:nvPr userDrawn="1"/>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AC95A7A8-32F6-8663-A4F3-3B22EDB61F9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9F08A99D-C8F4-65C8-CB6D-B90CC4A8C2E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1946129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583FC00E-FB73-5866-804B-05B6AC28FC3B}"/>
              </a:ext>
            </a:extLst>
          </p:cNvPr>
          <p:cNvPicPr>
            <a:picLocks noChangeAspect="1"/>
          </p:cNvPicPr>
          <p:nvPr userDrawn="1"/>
        </p:nvPicPr>
        <p:blipFill>
          <a:blip r:embed="rId2"/>
          <a:stretch>
            <a:fillRect/>
          </a:stretch>
        </p:blipFill>
        <p:spPr>
          <a:xfrm>
            <a:off x="0" y="0"/>
            <a:ext cx="14630400" cy="8229600"/>
          </a:xfrm>
          <a:prstGeom prst="rect">
            <a:avLst/>
          </a:prstGeom>
        </p:spPr>
      </p:pic>
      <p:sp>
        <p:nvSpPr>
          <p:cNvPr id="2" name="Titel 1">
            <a:extLst>
              <a:ext uri="{FF2B5EF4-FFF2-40B4-BE49-F238E27FC236}">
                <a16:creationId xmlns:a16="http://schemas.microsoft.com/office/drawing/2014/main" id="{85E278AA-07D8-B673-999F-56C9D02BC5B1}"/>
              </a:ext>
            </a:extLst>
          </p:cNvPr>
          <p:cNvSpPr>
            <a:spLocks noGrp="1"/>
          </p:cNvSpPr>
          <p:nvPr>
            <p:ph type="title"/>
          </p:nvPr>
        </p:nvSpPr>
        <p:spPr/>
        <p:txBody>
          <a:bodyPr/>
          <a:lstStyle>
            <a:lvl1pPr>
              <a:defRPr>
                <a:solidFill>
                  <a:srgbClr val="21274F"/>
                </a:solidFill>
              </a:defRPr>
            </a:lvl1pPr>
          </a:lstStyle>
          <a:p>
            <a:r>
              <a:rPr lang="nl-NL"/>
              <a:t>Klik om stijl te bewerken</a:t>
            </a:r>
            <a:endParaRPr lang="nl-NL" dirty="0"/>
          </a:p>
        </p:txBody>
      </p:sp>
      <p:sp>
        <p:nvSpPr>
          <p:cNvPr id="3" name="Tijdelijke aanduiding voor inhoud 2">
            <a:extLst>
              <a:ext uri="{FF2B5EF4-FFF2-40B4-BE49-F238E27FC236}">
                <a16:creationId xmlns:a16="http://schemas.microsoft.com/office/drawing/2014/main" id="{6D3EFD40-45DE-E0FD-A411-5B3A7DC16A71}"/>
              </a:ext>
            </a:extLst>
          </p:cNvPr>
          <p:cNvSpPr>
            <a:spLocks noGrp="1"/>
          </p:cNvSpPr>
          <p:nvPr>
            <p:ph idx="1"/>
          </p:nvPr>
        </p:nvSpPr>
        <p:spPr/>
        <p:txBody>
          <a:bodyPr/>
          <a:lstStyle>
            <a:lvl1pPr>
              <a:defRPr>
                <a:solidFill>
                  <a:srgbClr val="21274F"/>
                </a:solidFill>
              </a:defRPr>
            </a:lvl1pPr>
            <a:lvl2pPr>
              <a:defRPr>
                <a:solidFill>
                  <a:srgbClr val="21274F"/>
                </a:solidFill>
              </a:defRPr>
            </a:lvl2pPr>
            <a:lvl3pPr>
              <a:defRPr>
                <a:solidFill>
                  <a:srgbClr val="21274F"/>
                </a:solidFill>
              </a:defRPr>
            </a:lvl3pPr>
            <a:lvl4pPr>
              <a:defRPr>
                <a:solidFill>
                  <a:srgbClr val="21274F"/>
                </a:solidFill>
              </a:defRPr>
            </a:lvl4pPr>
            <a:lvl5pPr>
              <a:defRPr>
                <a:solidFill>
                  <a:srgbClr val="21274F"/>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a:extLst>
              <a:ext uri="{FF2B5EF4-FFF2-40B4-BE49-F238E27FC236}">
                <a16:creationId xmlns:a16="http://schemas.microsoft.com/office/drawing/2014/main" id="{BE73B88C-1EE2-3D95-0DA6-DD930F27F9FF}"/>
              </a:ext>
            </a:extLst>
          </p:cNvPr>
          <p:cNvSpPr>
            <a:spLocks noGrp="1"/>
          </p:cNvSpPr>
          <p:nvPr>
            <p:ph type="dt" sz="half" idx="10"/>
          </p:nvPr>
        </p:nvSpPr>
        <p:spPr/>
        <p:txBody>
          <a:bodyPr/>
          <a:lstStyle/>
          <a:p>
            <a:fld id="{953C67B8-CDEF-9241-AD81-3CFA52821425}" type="datetimeFigureOut">
              <a:rPr lang="nl-NL" smtClean="0"/>
              <a:t>4-2-2026</a:t>
            </a:fld>
            <a:endParaRPr lang="nl-NL" dirty="0"/>
          </a:p>
        </p:txBody>
      </p:sp>
      <p:sp>
        <p:nvSpPr>
          <p:cNvPr id="5" name="Tijdelijke aanduiding voor voettekst 4">
            <a:extLst>
              <a:ext uri="{FF2B5EF4-FFF2-40B4-BE49-F238E27FC236}">
                <a16:creationId xmlns:a16="http://schemas.microsoft.com/office/drawing/2014/main" id="{C79C1497-513F-A582-1C08-3C533E87EAF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CE00D4F-4F30-637B-E316-165327AB77A9}"/>
              </a:ext>
            </a:extLst>
          </p:cNvPr>
          <p:cNvSpPr>
            <a:spLocks noGrp="1"/>
          </p:cNvSpPr>
          <p:nvPr>
            <p:ph type="sldNum" sz="quarter" idx="12"/>
          </p:nvPr>
        </p:nvSpPr>
        <p:spPr/>
        <p:txBody>
          <a:bodyPr/>
          <a:lstStyle/>
          <a:p>
            <a:fld id="{7C8AA47E-CAA1-EB4F-8144-A60D729984C3}" type="slidenum">
              <a:rPr lang="nl-NL" smtClean="0"/>
              <a:t>‹#›</a:t>
            </a:fld>
            <a:endParaRPr lang="nl-NL"/>
          </a:p>
        </p:txBody>
      </p:sp>
      <p:grpSp>
        <p:nvGrpSpPr>
          <p:cNvPr id="8" name="Group 7">
            <a:extLst>
              <a:ext uri="{FF2B5EF4-FFF2-40B4-BE49-F238E27FC236}">
                <a16:creationId xmlns:a16="http://schemas.microsoft.com/office/drawing/2014/main" id="{BEDE40B9-7205-323B-8928-F6E274B58157}"/>
              </a:ext>
            </a:extLst>
          </p:cNvPr>
          <p:cNvGrpSpPr/>
          <p:nvPr userDrawn="1"/>
        </p:nvGrpSpPr>
        <p:grpSpPr>
          <a:xfrm>
            <a:off x="10972801" y="7594540"/>
            <a:ext cx="2591913" cy="481557"/>
            <a:chOff x="5179092" y="5483822"/>
            <a:chExt cx="3294001" cy="612000"/>
          </a:xfrm>
        </p:grpSpPr>
        <p:pic>
          <p:nvPicPr>
            <p:cNvPr id="10" name="Picture 9">
              <a:extLst>
                <a:ext uri="{FF2B5EF4-FFF2-40B4-BE49-F238E27FC236}">
                  <a16:creationId xmlns:a16="http://schemas.microsoft.com/office/drawing/2014/main" id="{6D1E6D2E-9B1E-1994-C7CE-31E3EBA397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11" name="Picture 10">
              <a:extLst>
                <a:ext uri="{FF2B5EF4-FFF2-40B4-BE49-F238E27FC236}">
                  <a16:creationId xmlns:a16="http://schemas.microsoft.com/office/drawing/2014/main" id="{495BB505-3ACB-C27C-A4A0-CCA43DDF63A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8107856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pic>
        <p:nvPicPr>
          <p:cNvPr id="8" name="Afbeelding 7" descr="Afbeelding met buitenshuis, hemel, vogel&#10;&#10;Automatisch gegenereerde beschrijving">
            <a:extLst>
              <a:ext uri="{FF2B5EF4-FFF2-40B4-BE49-F238E27FC236}">
                <a16:creationId xmlns:a16="http://schemas.microsoft.com/office/drawing/2014/main" id="{5C793ED7-EA6B-5232-D748-DC95A19B26FC}"/>
              </a:ext>
            </a:extLst>
          </p:cNvPr>
          <p:cNvPicPr>
            <a:picLocks noChangeAspect="1"/>
          </p:cNvPicPr>
          <p:nvPr userDrawn="1"/>
        </p:nvPicPr>
        <p:blipFill>
          <a:blip r:embed="rId2"/>
          <a:stretch>
            <a:fillRect/>
          </a:stretch>
        </p:blipFill>
        <p:spPr>
          <a:xfrm>
            <a:off x="0" y="0"/>
            <a:ext cx="14630400" cy="8229600"/>
          </a:xfrm>
          <a:prstGeom prst="rect">
            <a:avLst/>
          </a:prstGeom>
        </p:spPr>
      </p:pic>
      <p:sp>
        <p:nvSpPr>
          <p:cNvPr id="2" name="Titel 1">
            <a:extLst>
              <a:ext uri="{FF2B5EF4-FFF2-40B4-BE49-F238E27FC236}">
                <a16:creationId xmlns:a16="http://schemas.microsoft.com/office/drawing/2014/main" id="{54D84B02-589D-0625-B05D-64215D87D0DF}"/>
              </a:ext>
            </a:extLst>
          </p:cNvPr>
          <p:cNvSpPr>
            <a:spLocks noGrp="1"/>
          </p:cNvSpPr>
          <p:nvPr>
            <p:ph type="title"/>
          </p:nvPr>
        </p:nvSpPr>
        <p:spPr>
          <a:xfrm>
            <a:off x="998220" y="2270103"/>
            <a:ext cx="12618720" cy="3689396"/>
          </a:xfrm>
        </p:spPr>
        <p:txBody>
          <a:bodyPr anchor="ctr" anchorCtr="0"/>
          <a:lstStyle>
            <a:lvl1pPr>
              <a:defRPr sz="7200">
                <a:solidFill>
                  <a:srgbClr val="21274F"/>
                </a:solidFill>
              </a:defRPr>
            </a:lvl1pPr>
          </a:lstStyle>
          <a:p>
            <a:r>
              <a:rPr lang="nl-NL"/>
              <a:t>Klik om stijl te bewerken</a:t>
            </a:r>
            <a:endParaRPr lang="nl-NL" dirty="0"/>
          </a:p>
        </p:txBody>
      </p:sp>
      <p:grpSp>
        <p:nvGrpSpPr>
          <p:cNvPr id="4" name="Group 3">
            <a:extLst>
              <a:ext uri="{FF2B5EF4-FFF2-40B4-BE49-F238E27FC236}">
                <a16:creationId xmlns:a16="http://schemas.microsoft.com/office/drawing/2014/main" id="{290E21F3-C455-2545-D78A-A39538217707}"/>
              </a:ext>
            </a:extLst>
          </p:cNvPr>
          <p:cNvGrpSpPr/>
          <p:nvPr userDrawn="1"/>
        </p:nvGrpSpPr>
        <p:grpSpPr>
          <a:xfrm>
            <a:off x="10972801" y="7594540"/>
            <a:ext cx="2591913" cy="481557"/>
            <a:chOff x="5179092" y="5483822"/>
            <a:chExt cx="3294001" cy="612000"/>
          </a:xfrm>
        </p:grpSpPr>
        <p:pic>
          <p:nvPicPr>
            <p:cNvPr id="5" name="Picture 4">
              <a:extLst>
                <a:ext uri="{FF2B5EF4-FFF2-40B4-BE49-F238E27FC236}">
                  <a16:creationId xmlns:a16="http://schemas.microsoft.com/office/drawing/2014/main" id="{77E54329-D538-C7C9-1CA8-B05EF03EE1A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5AE61203-5E32-0261-9D6B-748FABB5A02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7338235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9363BDAF-255D-B87C-9138-0DAB2D866AE2}"/>
              </a:ext>
            </a:extLst>
          </p:cNvPr>
          <p:cNvPicPr>
            <a:picLocks noChangeAspect="1"/>
          </p:cNvPicPr>
          <p:nvPr userDrawn="1"/>
        </p:nvPicPr>
        <p:blipFill>
          <a:blip r:embed="rId2"/>
          <a:stretch>
            <a:fillRect/>
          </a:stretch>
        </p:blipFill>
        <p:spPr>
          <a:xfrm>
            <a:off x="0" y="0"/>
            <a:ext cx="14630400" cy="8229600"/>
          </a:xfrm>
          <a:prstGeom prst="rect">
            <a:avLst/>
          </a:prstGeom>
        </p:spPr>
      </p:pic>
      <p:sp>
        <p:nvSpPr>
          <p:cNvPr id="2" name="Titel 1">
            <a:extLst>
              <a:ext uri="{FF2B5EF4-FFF2-40B4-BE49-F238E27FC236}">
                <a16:creationId xmlns:a16="http://schemas.microsoft.com/office/drawing/2014/main" id="{DB00243E-923A-BB70-149A-DCD0E692DB05}"/>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4312CEC8-C962-DEDC-C056-0CE31FABF668}"/>
              </a:ext>
            </a:extLst>
          </p:cNvPr>
          <p:cNvSpPr>
            <a:spLocks noGrp="1"/>
          </p:cNvSpPr>
          <p:nvPr>
            <p:ph sz="half" idx="1"/>
          </p:nvPr>
        </p:nvSpPr>
        <p:spPr>
          <a:xfrm>
            <a:off x="1005840" y="2190750"/>
            <a:ext cx="6217920" cy="522160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0CE89094-E8FC-484B-1F15-AB3743C2F995}"/>
              </a:ext>
            </a:extLst>
          </p:cNvPr>
          <p:cNvSpPr>
            <a:spLocks noGrp="1"/>
          </p:cNvSpPr>
          <p:nvPr>
            <p:ph sz="half" idx="2"/>
          </p:nvPr>
        </p:nvSpPr>
        <p:spPr>
          <a:xfrm>
            <a:off x="7406640" y="2190750"/>
            <a:ext cx="6217920" cy="522160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AA7F71E8-C810-D68D-6B2D-461BA6F92336}"/>
              </a:ext>
            </a:extLst>
          </p:cNvPr>
          <p:cNvSpPr>
            <a:spLocks noGrp="1"/>
          </p:cNvSpPr>
          <p:nvPr>
            <p:ph type="dt" sz="half" idx="10"/>
          </p:nvPr>
        </p:nvSpPr>
        <p:spPr/>
        <p:txBody>
          <a:bodyPr/>
          <a:lstStyle/>
          <a:p>
            <a:fld id="{953C67B8-CDEF-9241-AD81-3CFA52821425}" type="datetimeFigureOut">
              <a:rPr lang="nl-NL" smtClean="0"/>
              <a:t>4-2-2026</a:t>
            </a:fld>
            <a:endParaRPr lang="nl-NL"/>
          </a:p>
        </p:txBody>
      </p:sp>
      <p:sp>
        <p:nvSpPr>
          <p:cNvPr id="6" name="Tijdelijke aanduiding voor voettekst 5">
            <a:extLst>
              <a:ext uri="{FF2B5EF4-FFF2-40B4-BE49-F238E27FC236}">
                <a16:creationId xmlns:a16="http://schemas.microsoft.com/office/drawing/2014/main" id="{01EDCC4C-A008-4570-DB94-C9F8E199140B}"/>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509474A8-68F7-7EFF-1808-0BB6ED402961}"/>
              </a:ext>
            </a:extLst>
          </p:cNvPr>
          <p:cNvSpPr>
            <a:spLocks noGrp="1"/>
          </p:cNvSpPr>
          <p:nvPr>
            <p:ph type="sldNum" sz="quarter" idx="12"/>
          </p:nvPr>
        </p:nvSpPr>
        <p:spPr/>
        <p:txBody>
          <a:bodyPr/>
          <a:lstStyle/>
          <a:p>
            <a:fld id="{7C8AA47E-CAA1-EB4F-8144-A60D729984C3}" type="slidenum">
              <a:rPr lang="nl-NL" smtClean="0"/>
              <a:t>‹#›</a:t>
            </a:fld>
            <a:endParaRPr lang="nl-NL"/>
          </a:p>
        </p:txBody>
      </p:sp>
      <p:grpSp>
        <p:nvGrpSpPr>
          <p:cNvPr id="10" name="Group 9">
            <a:extLst>
              <a:ext uri="{FF2B5EF4-FFF2-40B4-BE49-F238E27FC236}">
                <a16:creationId xmlns:a16="http://schemas.microsoft.com/office/drawing/2014/main" id="{734C4627-6B08-32F0-B730-F77EEAE58D12}"/>
              </a:ext>
            </a:extLst>
          </p:cNvPr>
          <p:cNvGrpSpPr/>
          <p:nvPr userDrawn="1"/>
        </p:nvGrpSpPr>
        <p:grpSpPr>
          <a:xfrm>
            <a:off x="10972801" y="7594540"/>
            <a:ext cx="2591913" cy="481557"/>
            <a:chOff x="5179092" y="5483822"/>
            <a:chExt cx="3294001" cy="612000"/>
          </a:xfrm>
        </p:grpSpPr>
        <p:pic>
          <p:nvPicPr>
            <p:cNvPr id="11" name="Picture 10">
              <a:extLst>
                <a:ext uri="{FF2B5EF4-FFF2-40B4-BE49-F238E27FC236}">
                  <a16:creationId xmlns:a16="http://schemas.microsoft.com/office/drawing/2014/main" id="{295D4215-2A40-A243-277D-7F109E9D4E4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12" name="Picture 11">
              <a:extLst>
                <a:ext uri="{FF2B5EF4-FFF2-40B4-BE49-F238E27FC236}">
                  <a16:creationId xmlns:a16="http://schemas.microsoft.com/office/drawing/2014/main" id="{05B27485-0DE7-2FE3-331C-8F15E6EF24A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2445490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619A326F-B356-F561-4263-86BCC0AAB759}"/>
              </a:ext>
            </a:extLst>
          </p:cNvPr>
          <p:cNvPicPr>
            <a:picLocks noChangeAspect="1"/>
          </p:cNvPicPr>
          <p:nvPr userDrawn="1"/>
        </p:nvPicPr>
        <p:blipFill>
          <a:blip r:embed="rId2"/>
          <a:stretch>
            <a:fillRect/>
          </a:stretch>
        </p:blipFill>
        <p:spPr>
          <a:xfrm>
            <a:off x="0" y="0"/>
            <a:ext cx="14630400" cy="8229600"/>
          </a:xfrm>
          <a:prstGeom prst="rect">
            <a:avLst/>
          </a:prstGeom>
        </p:spPr>
      </p:pic>
      <p:sp>
        <p:nvSpPr>
          <p:cNvPr id="2" name="Titel 1">
            <a:extLst>
              <a:ext uri="{FF2B5EF4-FFF2-40B4-BE49-F238E27FC236}">
                <a16:creationId xmlns:a16="http://schemas.microsoft.com/office/drawing/2014/main" id="{95D148CB-8940-740F-5165-2EC3CFD8116B}"/>
              </a:ext>
            </a:extLst>
          </p:cNvPr>
          <p:cNvSpPr>
            <a:spLocks noGrp="1"/>
          </p:cNvSpPr>
          <p:nvPr>
            <p:ph type="title"/>
          </p:nvPr>
        </p:nvSpPr>
        <p:spPr>
          <a:xfrm>
            <a:off x="1007746" y="438150"/>
            <a:ext cx="12618720" cy="1590676"/>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3DC9CBF8-2920-B4FD-3A65-68F9C9AA9F86}"/>
              </a:ext>
            </a:extLst>
          </p:cNvPr>
          <p:cNvSpPr>
            <a:spLocks noGrp="1"/>
          </p:cNvSpPr>
          <p:nvPr>
            <p:ph type="body" idx="1"/>
          </p:nvPr>
        </p:nvSpPr>
        <p:spPr>
          <a:xfrm>
            <a:off x="1007746" y="2017396"/>
            <a:ext cx="6189344" cy="988694"/>
          </a:xfrm>
        </p:spPr>
        <p:txBody>
          <a:bodyPr anchor="b"/>
          <a:lstStyle>
            <a:lvl1pPr marL="0" indent="0">
              <a:buNone/>
              <a:defRPr sz="2880" b="1">
                <a:solidFill>
                  <a:srgbClr val="2E4E9C"/>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30BD4088-131F-B017-CABA-C212D08ED520}"/>
              </a:ext>
            </a:extLst>
          </p:cNvPr>
          <p:cNvSpPr>
            <a:spLocks noGrp="1"/>
          </p:cNvSpPr>
          <p:nvPr>
            <p:ph sz="half" idx="2"/>
          </p:nvPr>
        </p:nvSpPr>
        <p:spPr>
          <a:xfrm>
            <a:off x="1007746" y="3006090"/>
            <a:ext cx="6189344" cy="442150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2777DFF0-1EEA-3444-1E36-265D0CB69F42}"/>
              </a:ext>
            </a:extLst>
          </p:cNvPr>
          <p:cNvSpPr>
            <a:spLocks noGrp="1"/>
          </p:cNvSpPr>
          <p:nvPr>
            <p:ph type="body" sz="quarter" idx="3"/>
          </p:nvPr>
        </p:nvSpPr>
        <p:spPr>
          <a:xfrm>
            <a:off x="7406640" y="2017396"/>
            <a:ext cx="6219826" cy="988694"/>
          </a:xfrm>
        </p:spPr>
        <p:txBody>
          <a:bodyPr anchor="b"/>
          <a:lstStyle>
            <a:lvl1pPr marL="0" indent="0">
              <a:buNone/>
              <a:defRPr sz="2880" b="1">
                <a:solidFill>
                  <a:srgbClr val="2E4E9C"/>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6B713E11-EABB-BB60-8F53-B1CA26609BD4}"/>
              </a:ext>
            </a:extLst>
          </p:cNvPr>
          <p:cNvSpPr>
            <a:spLocks noGrp="1"/>
          </p:cNvSpPr>
          <p:nvPr>
            <p:ph sz="quarter" idx="4"/>
          </p:nvPr>
        </p:nvSpPr>
        <p:spPr>
          <a:xfrm>
            <a:off x="7406640" y="3006090"/>
            <a:ext cx="6219826" cy="442150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0E48BB14-25A4-7B57-AEB3-953A41091971}"/>
              </a:ext>
            </a:extLst>
          </p:cNvPr>
          <p:cNvSpPr>
            <a:spLocks noGrp="1"/>
          </p:cNvSpPr>
          <p:nvPr>
            <p:ph type="dt" sz="half" idx="10"/>
          </p:nvPr>
        </p:nvSpPr>
        <p:spPr/>
        <p:txBody>
          <a:bodyPr/>
          <a:lstStyle/>
          <a:p>
            <a:fld id="{953C67B8-CDEF-9241-AD81-3CFA52821425}" type="datetimeFigureOut">
              <a:rPr lang="nl-NL" smtClean="0"/>
              <a:t>4-2-2026</a:t>
            </a:fld>
            <a:endParaRPr lang="nl-NL"/>
          </a:p>
        </p:txBody>
      </p:sp>
      <p:sp>
        <p:nvSpPr>
          <p:cNvPr id="8" name="Tijdelijke aanduiding voor voettekst 7">
            <a:extLst>
              <a:ext uri="{FF2B5EF4-FFF2-40B4-BE49-F238E27FC236}">
                <a16:creationId xmlns:a16="http://schemas.microsoft.com/office/drawing/2014/main" id="{E4FFCB64-BA8B-1268-486D-8BC8184D27E3}"/>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4DF8FD10-B60F-F51A-4F38-8C101D3A8B9B}"/>
              </a:ext>
            </a:extLst>
          </p:cNvPr>
          <p:cNvSpPr>
            <a:spLocks noGrp="1"/>
          </p:cNvSpPr>
          <p:nvPr>
            <p:ph type="sldNum" sz="quarter" idx="12"/>
          </p:nvPr>
        </p:nvSpPr>
        <p:spPr/>
        <p:txBody>
          <a:bodyPr/>
          <a:lstStyle/>
          <a:p>
            <a:fld id="{7C8AA47E-CAA1-EB4F-8144-A60D729984C3}" type="slidenum">
              <a:rPr lang="nl-NL" smtClean="0"/>
              <a:t>‹#›</a:t>
            </a:fld>
            <a:endParaRPr lang="nl-NL"/>
          </a:p>
        </p:txBody>
      </p:sp>
      <p:grpSp>
        <p:nvGrpSpPr>
          <p:cNvPr id="12" name="Group 11">
            <a:extLst>
              <a:ext uri="{FF2B5EF4-FFF2-40B4-BE49-F238E27FC236}">
                <a16:creationId xmlns:a16="http://schemas.microsoft.com/office/drawing/2014/main" id="{C53E00DA-14B5-36F0-ED29-3A96CF97F9B6}"/>
              </a:ext>
            </a:extLst>
          </p:cNvPr>
          <p:cNvGrpSpPr/>
          <p:nvPr userDrawn="1"/>
        </p:nvGrpSpPr>
        <p:grpSpPr>
          <a:xfrm>
            <a:off x="10972801" y="7594540"/>
            <a:ext cx="2591913" cy="481557"/>
            <a:chOff x="5179092" y="5483822"/>
            <a:chExt cx="3294001" cy="612000"/>
          </a:xfrm>
        </p:grpSpPr>
        <p:pic>
          <p:nvPicPr>
            <p:cNvPr id="13" name="Picture 12">
              <a:extLst>
                <a:ext uri="{FF2B5EF4-FFF2-40B4-BE49-F238E27FC236}">
                  <a16:creationId xmlns:a16="http://schemas.microsoft.com/office/drawing/2014/main" id="{44A0A8DC-58C7-0AAD-F952-E6817768BA3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14" name="Picture 13">
              <a:extLst>
                <a:ext uri="{FF2B5EF4-FFF2-40B4-BE49-F238E27FC236}">
                  <a16:creationId xmlns:a16="http://schemas.microsoft.com/office/drawing/2014/main" id="{E30D2381-719D-1ABA-FD17-EDF097955D3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383087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7FAC3601-9744-9840-0229-E000CCFBEAB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38558" y="-36008"/>
            <a:ext cx="7277392" cy="8255864"/>
          </a:xfrm>
          <a:prstGeom prst="rect">
            <a:avLst/>
          </a:prstGeom>
        </p:spPr>
      </p:pic>
      <p:sp>
        <p:nvSpPr>
          <p:cNvPr id="2" name="Title 1"/>
          <p:cNvSpPr>
            <a:spLocks noGrp="1"/>
          </p:cNvSpPr>
          <p:nvPr>
            <p:ph type="ctrTitle" hasCustomPrompt="1"/>
          </p:nvPr>
        </p:nvSpPr>
        <p:spPr>
          <a:xfrm>
            <a:off x="8543868" y="868128"/>
            <a:ext cx="5188111" cy="3094862"/>
          </a:xfrm>
        </p:spPr>
        <p:txBody>
          <a:bodyPr anchor="b">
            <a:normAutofit/>
          </a:bodyPr>
          <a:lstStyle>
            <a:lvl1pPr algn="l">
              <a:lnSpc>
                <a:spcPct val="90000"/>
              </a:lnSpc>
              <a:defRPr sz="7200" spc="-60" baseline="0">
                <a:solidFill>
                  <a:schemeClr val="tx1"/>
                </a:solidFill>
              </a:defRPr>
            </a:lvl1pPr>
          </a:lstStyle>
          <a:p>
            <a:r>
              <a:rPr lang="en-US" dirty="0"/>
              <a:t>Add title here</a:t>
            </a:r>
          </a:p>
        </p:txBody>
      </p:sp>
      <p:sp>
        <p:nvSpPr>
          <p:cNvPr id="3" name="Subtitle 2"/>
          <p:cNvSpPr>
            <a:spLocks noGrp="1"/>
          </p:cNvSpPr>
          <p:nvPr>
            <p:ph type="subTitle" idx="1" hasCustomPrompt="1"/>
          </p:nvPr>
        </p:nvSpPr>
        <p:spPr>
          <a:xfrm>
            <a:off x="8553783" y="6298601"/>
            <a:ext cx="5188111" cy="1210710"/>
          </a:xfrm>
        </p:spPr>
        <p:txBody>
          <a:bodyPr lIns="91440" rIns="91440">
            <a:normAutofit/>
          </a:bodyPr>
          <a:lstStyle>
            <a:lvl1pPr marL="0" indent="0" algn="l">
              <a:spcBef>
                <a:spcPts val="0"/>
              </a:spcBef>
              <a:spcAft>
                <a:spcPts val="0"/>
              </a:spcAft>
              <a:buNone/>
              <a:defRPr sz="1920" cap="all" spc="120" baseline="0">
                <a:solidFill>
                  <a:schemeClr val="tx1"/>
                </a:solidFill>
                <a:latin typeface="+mn-lt"/>
              </a:defRPr>
            </a:lvl1pPr>
            <a:lvl2pPr marL="548640" indent="0" algn="ctr">
              <a:buNone/>
              <a:defRPr sz="2880"/>
            </a:lvl2pPr>
            <a:lvl3pPr marL="1097280" indent="0" algn="ctr">
              <a:buNone/>
              <a:defRPr sz="2880"/>
            </a:lvl3pPr>
            <a:lvl4pPr marL="1645920" indent="0" algn="ctr">
              <a:buNone/>
              <a:defRPr sz="2400"/>
            </a:lvl4pPr>
            <a:lvl5pPr marL="2194560" indent="0" algn="ctr">
              <a:buNone/>
              <a:defRPr sz="2400"/>
            </a:lvl5pPr>
            <a:lvl6pPr marL="2743200" indent="0" algn="ctr">
              <a:buNone/>
              <a:defRPr sz="2400"/>
            </a:lvl6pPr>
            <a:lvl7pPr marL="3291840" indent="0" algn="ctr">
              <a:buNone/>
              <a:defRPr sz="2400"/>
            </a:lvl7pPr>
            <a:lvl8pPr marL="3840480" indent="0" algn="ctr">
              <a:buNone/>
              <a:defRPr sz="2400"/>
            </a:lvl8pPr>
            <a:lvl9pPr marL="4389120" indent="0" algn="ctr">
              <a:buNone/>
              <a:defRPr sz="24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681"/>
            <a:ext cx="7008876" cy="823473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p:spPr>
        <p:txBody>
          <a:bodyPr anchor="ctr"/>
          <a:lstStyle>
            <a:lvl1pPr algn="ctr">
              <a:defRPr baseline="-25000"/>
            </a:lvl1pPr>
          </a:lstStyle>
          <a:p>
            <a:r>
              <a:rPr lang="en-US"/>
              <a:t>Click icon to add picture</a:t>
            </a:r>
            <a:endParaRPr lang="en-US" dirty="0"/>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543129" y="4048218"/>
            <a:ext cx="5188111" cy="1210711"/>
          </a:xfrm>
        </p:spPr>
        <p:txBody>
          <a:bodyPr lIns="91440" rIns="91440">
            <a:noAutofit/>
          </a:bodyPr>
          <a:lstStyle>
            <a:lvl1pPr marL="0" indent="0">
              <a:buNone/>
              <a:defRPr sz="7200" b="1">
                <a:solidFill>
                  <a:schemeClr val="tx2"/>
                </a:solidFill>
              </a:defRPr>
            </a:lvl1pPr>
            <a:lvl2pPr marL="241402" indent="0">
              <a:buNone/>
              <a:defRPr/>
            </a:lvl2pPr>
            <a:lvl3pPr marL="460858" indent="0">
              <a:buNone/>
              <a:defRPr/>
            </a:lvl3pPr>
            <a:lvl4pPr marL="680314" indent="0">
              <a:buNone/>
              <a:defRPr/>
            </a:lvl4pPr>
            <a:lvl5pPr marL="899770" indent="0">
              <a:buNone/>
              <a:defRPr/>
            </a:lvl5pPr>
          </a:lstStyle>
          <a:p>
            <a:pPr lvl="0"/>
            <a:r>
              <a:rPr lang="en-US" dirty="0"/>
              <a:t>###</a:t>
            </a:r>
          </a:p>
        </p:txBody>
      </p:sp>
      <p:cxnSp>
        <p:nvCxnSpPr>
          <p:cNvPr id="19" name="Straight Connector 18">
            <a:extLst>
              <a:ext uri="{FF2B5EF4-FFF2-40B4-BE49-F238E27FC236}">
                <a16:creationId xmlns:a16="http://schemas.microsoft.com/office/drawing/2014/main" id="{7ADF7228-F4CB-A1B9-79EA-63240531648D}"/>
              </a:ext>
              <a:ext uri="{C183D7F6-B498-43B3-948B-1728B52AA6E4}">
                <adec:decorative xmlns:adec="http://schemas.microsoft.com/office/drawing/2017/decorative" val="1"/>
              </a:ext>
            </a:extLst>
          </p:cNvPr>
          <p:cNvCxnSpPr>
            <a:cxnSpLocks/>
          </p:cNvCxnSpPr>
          <p:nvPr userDrawn="1"/>
        </p:nvCxnSpPr>
        <p:spPr>
          <a:xfrm flipH="1">
            <a:off x="5471467" y="-12798"/>
            <a:ext cx="2316173" cy="8252748"/>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C3BFD4C7-9C22-E8F3-26F8-B9FD73F57504}"/>
              </a:ext>
            </a:extLst>
          </p:cNvPr>
          <p:cNvGrpSpPr/>
          <p:nvPr userDrawn="1"/>
        </p:nvGrpSpPr>
        <p:grpSpPr>
          <a:xfrm>
            <a:off x="10972801" y="7594540"/>
            <a:ext cx="2591913" cy="481557"/>
            <a:chOff x="5179092" y="5483822"/>
            <a:chExt cx="3294001" cy="612000"/>
          </a:xfrm>
        </p:grpSpPr>
        <p:pic>
          <p:nvPicPr>
            <p:cNvPr id="5" name="Picture 4">
              <a:extLst>
                <a:ext uri="{FF2B5EF4-FFF2-40B4-BE49-F238E27FC236}">
                  <a16:creationId xmlns:a16="http://schemas.microsoft.com/office/drawing/2014/main" id="{0A9362C1-F84D-F59A-D0AE-C75D13B285A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7AAB01AD-EF6D-3770-9C4F-177DFD46EA8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3197555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pic>
        <p:nvPicPr>
          <p:cNvPr id="8" name="Afbeelding 7" descr="Afbeelding met wit&#10;&#10;Automatisch gegenereerde beschrijving">
            <a:extLst>
              <a:ext uri="{FF2B5EF4-FFF2-40B4-BE49-F238E27FC236}">
                <a16:creationId xmlns:a16="http://schemas.microsoft.com/office/drawing/2014/main" id="{326ABC0E-430C-AF60-2367-35BCF99C188E}"/>
              </a:ext>
            </a:extLst>
          </p:cNvPr>
          <p:cNvPicPr>
            <a:picLocks noChangeAspect="1"/>
          </p:cNvPicPr>
          <p:nvPr userDrawn="1"/>
        </p:nvPicPr>
        <p:blipFill>
          <a:blip r:embed="rId2"/>
          <a:stretch>
            <a:fillRect/>
          </a:stretch>
        </p:blipFill>
        <p:spPr>
          <a:xfrm>
            <a:off x="0" y="0"/>
            <a:ext cx="14630400" cy="8229600"/>
          </a:xfrm>
          <a:prstGeom prst="rect">
            <a:avLst/>
          </a:prstGeom>
        </p:spPr>
      </p:pic>
      <p:sp>
        <p:nvSpPr>
          <p:cNvPr id="2" name="Titel 1">
            <a:extLst>
              <a:ext uri="{FF2B5EF4-FFF2-40B4-BE49-F238E27FC236}">
                <a16:creationId xmlns:a16="http://schemas.microsoft.com/office/drawing/2014/main" id="{124636D1-8732-D207-91F4-4918FD77B86A}"/>
              </a:ext>
            </a:extLst>
          </p:cNvPr>
          <p:cNvSpPr>
            <a:spLocks noGrp="1"/>
          </p:cNvSpPr>
          <p:nvPr>
            <p:ph type="title"/>
          </p:nvPr>
        </p:nvSpPr>
        <p:spPr>
          <a:xfrm>
            <a:off x="1007746" y="548640"/>
            <a:ext cx="4718684" cy="1920240"/>
          </a:xfrm>
        </p:spPr>
        <p:txBody>
          <a:bodyPr anchor="b"/>
          <a:lstStyle>
            <a:lvl1pPr>
              <a:defRPr sz="3840"/>
            </a:lvl1pPr>
          </a:lstStyle>
          <a:p>
            <a:r>
              <a:rPr lang="nl-NL"/>
              <a:t>Klik om stijl te bewerken</a:t>
            </a:r>
          </a:p>
        </p:txBody>
      </p:sp>
      <p:sp>
        <p:nvSpPr>
          <p:cNvPr id="3" name="Tijdelijke aanduiding voor afbeelding 2">
            <a:extLst>
              <a:ext uri="{FF2B5EF4-FFF2-40B4-BE49-F238E27FC236}">
                <a16:creationId xmlns:a16="http://schemas.microsoft.com/office/drawing/2014/main" id="{8143D10D-8363-83ED-4052-087C93222728}"/>
              </a:ext>
            </a:extLst>
          </p:cNvPr>
          <p:cNvSpPr>
            <a:spLocks noGrp="1"/>
          </p:cNvSpPr>
          <p:nvPr>
            <p:ph type="pic" idx="1"/>
          </p:nvPr>
        </p:nvSpPr>
        <p:spPr>
          <a:xfrm>
            <a:off x="6219826" y="1184911"/>
            <a:ext cx="7406640" cy="584835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nl-NL"/>
              <a:t>Klik op het pictogram als u een afbeelding wilt toevoegen</a:t>
            </a:r>
          </a:p>
        </p:txBody>
      </p:sp>
      <p:sp>
        <p:nvSpPr>
          <p:cNvPr id="4" name="Tijdelijke aanduiding voor tekst 3">
            <a:extLst>
              <a:ext uri="{FF2B5EF4-FFF2-40B4-BE49-F238E27FC236}">
                <a16:creationId xmlns:a16="http://schemas.microsoft.com/office/drawing/2014/main" id="{DA47A23F-79F6-4A3A-75E6-CD639ED9A822}"/>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B0499C23-8414-8C31-0008-7AFC044C2598}"/>
              </a:ext>
            </a:extLst>
          </p:cNvPr>
          <p:cNvSpPr>
            <a:spLocks noGrp="1"/>
          </p:cNvSpPr>
          <p:nvPr>
            <p:ph type="dt" sz="half" idx="10"/>
          </p:nvPr>
        </p:nvSpPr>
        <p:spPr/>
        <p:txBody>
          <a:bodyPr/>
          <a:lstStyle/>
          <a:p>
            <a:fld id="{953C67B8-CDEF-9241-AD81-3CFA52821425}" type="datetimeFigureOut">
              <a:rPr lang="nl-NL" smtClean="0"/>
              <a:t>4-2-2026</a:t>
            </a:fld>
            <a:endParaRPr lang="nl-NL"/>
          </a:p>
        </p:txBody>
      </p:sp>
      <p:sp>
        <p:nvSpPr>
          <p:cNvPr id="6" name="Tijdelijke aanduiding voor voettekst 5">
            <a:extLst>
              <a:ext uri="{FF2B5EF4-FFF2-40B4-BE49-F238E27FC236}">
                <a16:creationId xmlns:a16="http://schemas.microsoft.com/office/drawing/2014/main" id="{CF60957F-485E-41EF-9AFF-FD44C0FF4B9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D1FBCB0D-20DA-20BD-DAA7-B1266925DC5D}"/>
              </a:ext>
            </a:extLst>
          </p:cNvPr>
          <p:cNvSpPr>
            <a:spLocks noGrp="1"/>
          </p:cNvSpPr>
          <p:nvPr>
            <p:ph type="sldNum" sz="quarter" idx="12"/>
          </p:nvPr>
        </p:nvSpPr>
        <p:spPr/>
        <p:txBody>
          <a:bodyPr/>
          <a:lstStyle/>
          <a:p>
            <a:fld id="{7C8AA47E-CAA1-EB4F-8144-A60D729984C3}" type="slidenum">
              <a:rPr lang="nl-NL" smtClean="0"/>
              <a:t>‹#›</a:t>
            </a:fld>
            <a:endParaRPr lang="nl-NL"/>
          </a:p>
        </p:txBody>
      </p:sp>
      <p:grpSp>
        <p:nvGrpSpPr>
          <p:cNvPr id="10" name="Group 9">
            <a:extLst>
              <a:ext uri="{FF2B5EF4-FFF2-40B4-BE49-F238E27FC236}">
                <a16:creationId xmlns:a16="http://schemas.microsoft.com/office/drawing/2014/main" id="{EC7996A5-3CA8-A5EA-4287-F3F9EE93C8C7}"/>
              </a:ext>
            </a:extLst>
          </p:cNvPr>
          <p:cNvGrpSpPr/>
          <p:nvPr userDrawn="1"/>
        </p:nvGrpSpPr>
        <p:grpSpPr>
          <a:xfrm>
            <a:off x="10972801" y="7594540"/>
            <a:ext cx="2591913" cy="481557"/>
            <a:chOff x="5179092" y="5483822"/>
            <a:chExt cx="3294001" cy="612000"/>
          </a:xfrm>
        </p:grpSpPr>
        <p:pic>
          <p:nvPicPr>
            <p:cNvPr id="11" name="Picture 10">
              <a:extLst>
                <a:ext uri="{FF2B5EF4-FFF2-40B4-BE49-F238E27FC236}">
                  <a16:creationId xmlns:a16="http://schemas.microsoft.com/office/drawing/2014/main" id="{82004124-727A-2EF9-E7DA-A74A64D6CDC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12" name="Picture 11">
              <a:extLst>
                <a:ext uri="{FF2B5EF4-FFF2-40B4-BE49-F238E27FC236}">
                  <a16:creationId xmlns:a16="http://schemas.microsoft.com/office/drawing/2014/main" id="{36053D7D-E240-BA95-D3C9-4BC66A458EE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5643015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38491847-6D06-FE23-FF0B-EB7ED994F689}"/>
              </a:ext>
            </a:extLst>
          </p:cNvPr>
          <p:cNvPicPr>
            <a:picLocks noChangeAspect="1"/>
          </p:cNvPicPr>
          <p:nvPr userDrawn="1"/>
        </p:nvPicPr>
        <p:blipFill>
          <a:blip r:embed="rId2"/>
          <a:stretch>
            <a:fillRect/>
          </a:stretch>
        </p:blipFill>
        <p:spPr>
          <a:xfrm>
            <a:off x="0" y="0"/>
            <a:ext cx="14630400" cy="8229600"/>
          </a:xfrm>
          <a:prstGeom prst="rect">
            <a:avLst/>
          </a:prstGeom>
        </p:spPr>
      </p:pic>
      <p:sp>
        <p:nvSpPr>
          <p:cNvPr id="2" name="Titel 1">
            <a:extLst>
              <a:ext uri="{FF2B5EF4-FFF2-40B4-BE49-F238E27FC236}">
                <a16:creationId xmlns:a16="http://schemas.microsoft.com/office/drawing/2014/main" id="{AA26E1E5-F4E8-AAE2-B1C8-6F32C2474137}"/>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C8E1DB01-4A14-A5B6-7026-FDE0C8D5647F}"/>
              </a:ext>
            </a:extLst>
          </p:cNvPr>
          <p:cNvSpPr>
            <a:spLocks noGrp="1"/>
          </p:cNvSpPr>
          <p:nvPr>
            <p:ph type="dt" sz="half" idx="10"/>
          </p:nvPr>
        </p:nvSpPr>
        <p:spPr/>
        <p:txBody>
          <a:bodyPr/>
          <a:lstStyle/>
          <a:p>
            <a:fld id="{953C67B8-CDEF-9241-AD81-3CFA52821425}" type="datetimeFigureOut">
              <a:rPr lang="nl-NL" smtClean="0"/>
              <a:t>4-2-2026</a:t>
            </a:fld>
            <a:endParaRPr lang="nl-NL"/>
          </a:p>
        </p:txBody>
      </p:sp>
      <p:sp>
        <p:nvSpPr>
          <p:cNvPr id="4" name="Tijdelijke aanduiding voor voettekst 3">
            <a:extLst>
              <a:ext uri="{FF2B5EF4-FFF2-40B4-BE49-F238E27FC236}">
                <a16:creationId xmlns:a16="http://schemas.microsoft.com/office/drawing/2014/main" id="{D99DF93F-FE4E-8258-638B-3442CAE9E369}"/>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E18F2F6E-8996-2A61-F2C3-07B7931488B7}"/>
              </a:ext>
            </a:extLst>
          </p:cNvPr>
          <p:cNvSpPr>
            <a:spLocks noGrp="1"/>
          </p:cNvSpPr>
          <p:nvPr>
            <p:ph type="sldNum" sz="quarter" idx="12"/>
          </p:nvPr>
        </p:nvSpPr>
        <p:spPr/>
        <p:txBody>
          <a:bodyPr/>
          <a:lstStyle/>
          <a:p>
            <a:fld id="{7C8AA47E-CAA1-EB4F-8144-A60D729984C3}" type="slidenum">
              <a:rPr lang="nl-NL" smtClean="0"/>
              <a:t>‹#›</a:t>
            </a:fld>
            <a:endParaRPr lang="nl-NL"/>
          </a:p>
        </p:txBody>
      </p:sp>
      <p:grpSp>
        <p:nvGrpSpPr>
          <p:cNvPr id="7" name="Group 6">
            <a:extLst>
              <a:ext uri="{FF2B5EF4-FFF2-40B4-BE49-F238E27FC236}">
                <a16:creationId xmlns:a16="http://schemas.microsoft.com/office/drawing/2014/main" id="{A5E9C54D-211C-5790-8B4A-75BA49DB426D}"/>
              </a:ext>
            </a:extLst>
          </p:cNvPr>
          <p:cNvGrpSpPr/>
          <p:nvPr userDrawn="1"/>
        </p:nvGrpSpPr>
        <p:grpSpPr>
          <a:xfrm>
            <a:off x="10972801" y="7594540"/>
            <a:ext cx="2591913" cy="481557"/>
            <a:chOff x="5179092" y="5483822"/>
            <a:chExt cx="3294001" cy="612000"/>
          </a:xfrm>
        </p:grpSpPr>
        <p:pic>
          <p:nvPicPr>
            <p:cNvPr id="8" name="Picture 7">
              <a:extLst>
                <a:ext uri="{FF2B5EF4-FFF2-40B4-BE49-F238E27FC236}">
                  <a16:creationId xmlns:a16="http://schemas.microsoft.com/office/drawing/2014/main" id="{56CC9680-2280-762B-699F-65AF52E1A07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97FBE63B-A083-2CC4-9C94-11AC6ED594E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4522104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8480C1BF-2B3D-9D33-D5B3-5C360BCD350F}"/>
              </a:ext>
            </a:extLst>
          </p:cNvPr>
          <p:cNvPicPr>
            <a:picLocks noChangeAspect="1"/>
          </p:cNvPicPr>
          <p:nvPr userDrawn="1"/>
        </p:nvPicPr>
        <p:blipFill>
          <a:blip r:embed="rId2"/>
          <a:stretch>
            <a:fillRect/>
          </a:stretch>
        </p:blipFill>
        <p:spPr>
          <a:xfrm>
            <a:off x="0" y="0"/>
            <a:ext cx="14630400" cy="8229600"/>
          </a:xfrm>
          <a:prstGeom prst="rect">
            <a:avLst/>
          </a:prstGeom>
        </p:spPr>
      </p:pic>
      <p:sp>
        <p:nvSpPr>
          <p:cNvPr id="2" name="Tijdelijke aanduiding voor datum 1">
            <a:extLst>
              <a:ext uri="{FF2B5EF4-FFF2-40B4-BE49-F238E27FC236}">
                <a16:creationId xmlns:a16="http://schemas.microsoft.com/office/drawing/2014/main" id="{7CAC1CF2-3054-ED7B-52EF-C5CEEEE9B355}"/>
              </a:ext>
            </a:extLst>
          </p:cNvPr>
          <p:cNvSpPr>
            <a:spLocks noGrp="1"/>
          </p:cNvSpPr>
          <p:nvPr>
            <p:ph type="dt" sz="half" idx="10"/>
          </p:nvPr>
        </p:nvSpPr>
        <p:spPr/>
        <p:txBody>
          <a:bodyPr/>
          <a:lstStyle/>
          <a:p>
            <a:fld id="{953C67B8-CDEF-9241-AD81-3CFA52821425}" type="datetimeFigureOut">
              <a:rPr lang="nl-NL" smtClean="0"/>
              <a:t>4-2-2026</a:t>
            </a:fld>
            <a:endParaRPr lang="nl-NL"/>
          </a:p>
        </p:txBody>
      </p:sp>
      <p:sp>
        <p:nvSpPr>
          <p:cNvPr id="3" name="Tijdelijke aanduiding voor voettekst 2">
            <a:extLst>
              <a:ext uri="{FF2B5EF4-FFF2-40B4-BE49-F238E27FC236}">
                <a16:creationId xmlns:a16="http://schemas.microsoft.com/office/drawing/2014/main" id="{6F387819-DBF2-E4DC-2F5E-CE2037DFD3AE}"/>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5BB7D193-0069-886C-D323-ED5EC1072251}"/>
              </a:ext>
            </a:extLst>
          </p:cNvPr>
          <p:cNvSpPr>
            <a:spLocks noGrp="1"/>
          </p:cNvSpPr>
          <p:nvPr>
            <p:ph type="sldNum" sz="quarter" idx="12"/>
          </p:nvPr>
        </p:nvSpPr>
        <p:spPr/>
        <p:txBody>
          <a:bodyPr/>
          <a:lstStyle/>
          <a:p>
            <a:fld id="{7C8AA47E-CAA1-EB4F-8144-A60D729984C3}" type="slidenum">
              <a:rPr lang="nl-NL" smtClean="0"/>
              <a:t>‹#›</a:t>
            </a:fld>
            <a:endParaRPr lang="nl-NL"/>
          </a:p>
        </p:txBody>
      </p:sp>
      <p:grpSp>
        <p:nvGrpSpPr>
          <p:cNvPr id="7" name="Group 6">
            <a:extLst>
              <a:ext uri="{FF2B5EF4-FFF2-40B4-BE49-F238E27FC236}">
                <a16:creationId xmlns:a16="http://schemas.microsoft.com/office/drawing/2014/main" id="{EBA0C0C1-8105-C1F6-461D-A33FBA3381C4}"/>
              </a:ext>
            </a:extLst>
          </p:cNvPr>
          <p:cNvGrpSpPr/>
          <p:nvPr userDrawn="1"/>
        </p:nvGrpSpPr>
        <p:grpSpPr>
          <a:xfrm>
            <a:off x="10972801" y="7594540"/>
            <a:ext cx="2591913" cy="481557"/>
            <a:chOff x="5179092" y="5483822"/>
            <a:chExt cx="3294001" cy="612000"/>
          </a:xfrm>
        </p:grpSpPr>
        <p:pic>
          <p:nvPicPr>
            <p:cNvPr id="8" name="Picture 7">
              <a:extLst>
                <a:ext uri="{FF2B5EF4-FFF2-40B4-BE49-F238E27FC236}">
                  <a16:creationId xmlns:a16="http://schemas.microsoft.com/office/drawing/2014/main" id="{AF00833B-7C3D-6DC7-54A0-7265E3CC251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9" name="Picture 8">
              <a:extLst>
                <a:ext uri="{FF2B5EF4-FFF2-40B4-BE49-F238E27FC236}">
                  <a16:creationId xmlns:a16="http://schemas.microsoft.com/office/drawing/2014/main" id="{10D213D7-27F3-352D-FDA3-EF57C1751FC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41616386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ekst ja graafik">
    <p:spTree>
      <p:nvGrpSpPr>
        <p:cNvPr id="1" name=""/>
        <p:cNvGrpSpPr/>
        <p:nvPr/>
      </p:nvGrpSpPr>
      <p:grpSpPr>
        <a:xfrm>
          <a:off x="0" y="0"/>
          <a:ext cx="0" cy="0"/>
          <a:chOff x="0" y="0"/>
          <a:chExt cx="0" cy="0"/>
        </a:xfrm>
      </p:grpSpPr>
      <p:sp>
        <p:nvSpPr>
          <p:cNvPr id="11" name="Text Placeholder 9"/>
          <p:cNvSpPr>
            <a:spLocks noGrp="1"/>
          </p:cNvSpPr>
          <p:nvPr>
            <p:ph type="body" sz="quarter" idx="13" hasCustomPrompt="1"/>
          </p:nvPr>
        </p:nvSpPr>
        <p:spPr>
          <a:xfrm>
            <a:off x="575311" y="659130"/>
            <a:ext cx="12593420" cy="963326"/>
          </a:xfrm>
          <a:prstGeom prst="rect">
            <a:avLst/>
          </a:prstGeom>
        </p:spPr>
        <p:txBody>
          <a:bodyPr lIns="0" tIns="0" rIns="0" bIns="0"/>
          <a:lstStyle>
            <a:lvl1pPr marL="0" marR="0" indent="0" algn="l" defTabSz="1097280" rtl="0" eaLnBrk="1" fontAlgn="auto" latinLnBrk="0" hangingPunct="1">
              <a:lnSpc>
                <a:spcPct val="100000"/>
              </a:lnSpc>
              <a:spcBef>
                <a:spcPts val="0"/>
              </a:spcBef>
              <a:spcAft>
                <a:spcPts val="0"/>
              </a:spcAft>
              <a:buClrTx/>
              <a:buSzTx/>
              <a:buFont typeface="Arial"/>
              <a:buNone/>
              <a:tabLst/>
              <a:defRPr sz="2640" b="1" i="0" cap="all" baseline="0">
                <a:solidFill>
                  <a:srgbClr val="332B60"/>
                </a:solidFill>
                <a:latin typeface="Verdana" charset="0"/>
              </a:defRPr>
            </a:lvl1pPr>
            <a:lvl2pPr>
              <a:defRPr sz="3000"/>
            </a:lvl2pPr>
          </a:lstStyle>
          <a:p>
            <a:pPr lvl="0"/>
            <a:r>
              <a:rPr lang="et-EE" dirty="0"/>
              <a:t>INTERMEDIATE SLIDE</a:t>
            </a:r>
          </a:p>
          <a:p>
            <a:pPr lvl="0"/>
            <a:r>
              <a:rPr lang="et-EE" dirty="0"/>
              <a:t>ON TWO LINES IF NECESSARY</a:t>
            </a:r>
            <a:endParaRPr lang="en-US" dirty="0"/>
          </a:p>
        </p:txBody>
      </p:sp>
      <p:sp>
        <p:nvSpPr>
          <p:cNvPr id="14" name="Chart Placeholder 13"/>
          <p:cNvSpPr>
            <a:spLocks noGrp="1"/>
          </p:cNvSpPr>
          <p:nvPr>
            <p:ph type="chart" sz="quarter" idx="15" hasCustomPrompt="1"/>
          </p:nvPr>
        </p:nvSpPr>
        <p:spPr>
          <a:xfrm>
            <a:off x="2620198" y="3893130"/>
            <a:ext cx="10548533" cy="3037060"/>
          </a:xfrm>
          <a:prstGeom prst="rect">
            <a:avLst/>
          </a:prstGeom>
        </p:spPr>
        <p:txBody>
          <a:bodyPr/>
          <a:lstStyle>
            <a:lvl1pPr marL="274320" indent="-274320">
              <a:buClr>
                <a:schemeClr val="accent4"/>
              </a:buClr>
              <a:buFont typeface="Wingdings" panose="05000000000000000000" pitchFamily="2" charset="2"/>
              <a:buChar char="§"/>
              <a:defRPr sz="2160">
                <a:solidFill>
                  <a:srgbClr val="332B60"/>
                </a:solidFill>
              </a:defRPr>
            </a:lvl1pPr>
          </a:lstStyle>
          <a:p>
            <a:pPr lvl="0"/>
            <a:r>
              <a:rPr lang="en-US" noProof="0" dirty="0"/>
              <a:t>Click the icon to add a chart</a:t>
            </a:r>
          </a:p>
        </p:txBody>
      </p:sp>
      <p:sp>
        <p:nvSpPr>
          <p:cNvPr id="16" name="Text Placeholder 15"/>
          <p:cNvSpPr>
            <a:spLocks noGrp="1"/>
          </p:cNvSpPr>
          <p:nvPr>
            <p:ph type="body" sz="quarter" idx="16" hasCustomPrompt="1"/>
          </p:nvPr>
        </p:nvSpPr>
        <p:spPr>
          <a:xfrm>
            <a:off x="2606040" y="2573992"/>
            <a:ext cx="10548533" cy="1082168"/>
          </a:xfrm>
          <a:prstGeom prst="rect">
            <a:avLst/>
          </a:prstGeom>
        </p:spPr>
        <p:txBody>
          <a:bodyPr lIns="0" tIns="0" rIns="0" bIns="0"/>
          <a:lstStyle>
            <a:lvl1pPr marL="274320" indent="-274320">
              <a:buClr>
                <a:schemeClr val="accent4"/>
              </a:buClr>
              <a:buFont typeface="Wingdings" panose="05000000000000000000" pitchFamily="2" charset="2"/>
              <a:buChar char="§"/>
              <a:defRPr sz="2160" baseline="0">
                <a:solidFill>
                  <a:srgbClr val="332B60"/>
                </a:solidFill>
                <a:latin typeface="Verdana" charset="0"/>
              </a:defRPr>
            </a:lvl1pPr>
            <a:lvl2pPr marL="891540" indent="-342900">
              <a:buClr>
                <a:schemeClr val="accent4"/>
              </a:buClr>
              <a:buFont typeface="Wingdings" panose="05000000000000000000" pitchFamily="2" charset="2"/>
              <a:buChar char="§"/>
              <a:defRPr sz="2160">
                <a:solidFill>
                  <a:srgbClr val="332B60"/>
                </a:solidFill>
              </a:defRPr>
            </a:lvl2pPr>
            <a:lvl3pPr marL="1371600" indent="-274320">
              <a:buClr>
                <a:schemeClr val="accent4"/>
              </a:buClr>
              <a:buFont typeface="Wingdings" panose="05000000000000000000" pitchFamily="2" charset="2"/>
              <a:buChar char="§"/>
              <a:defRPr sz="2160">
                <a:solidFill>
                  <a:srgbClr val="332B60"/>
                </a:solidFill>
              </a:defRPr>
            </a:lvl3pPr>
            <a:lvl4pPr marL="1645920" indent="0">
              <a:buFont typeface="Verdana" panose="020B0604030504040204" pitchFamily="34" charset="0"/>
              <a:buNone/>
              <a:defRPr/>
            </a:lvl4pPr>
          </a:lstStyle>
          <a:p>
            <a:pPr lvl="0"/>
            <a:r>
              <a:rPr lang="et-EE" dirty="0" err="1"/>
              <a:t>Edit</a:t>
            </a:r>
            <a:r>
              <a:rPr lang="et-EE" dirty="0"/>
              <a:t> </a:t>
            </a:r>
            <a:r>
              <a:rPr lang="et-EE" dirty="0" err="1"/>
              <a:t>text</a:t>
            </a:r>
            <a:r>
              <a:rPr lang="et-EE" dirty="0"/>
              <a:t> </a:t>
            </a:r>
            <a:r>
              <a:rPr lang="et-EE" dirty="0" err="1"/>
              <a:t>here</a:t>
            </a:r>
            <a:endParaRPr lang="et-EE" dirty="0"/>
          </a:p>
          <a:p>
            <a:pPr lvl="1"/>
            <a:r>
              <a:rPr lang="et-EE" dirty="0" err="1"/>
              <a:t>Edit</a:t>
            </a:r>
            <a:r>
              <a:rPr lang="et-EE" dirty="0"/>
              <a:t> </a:t>
            </a:r>
            <a:r>
              <a:rPr lang="et-EE" dirty="0" err="1"/>
              <a:t>text</a:t>
            </a:r>
            <a:r>
              <a:rPr lang="et-EE" dirty="0"/>
              <a:t> </a:t>
            </a:r>
            <a:r>
              <a:rPr lang="et-EE" dirty="0" err="1"/>
              <a:t>here</a:t>
            </a:r>
            <a:endParaRPr lang="et-EE" dirty="0"/>
          </a:p>
          <a:p>
            <a:pPr lvl="2"/>
            <a:r>
              <a:rPr lang="et-EE" dirty="0" err="1"/>
              <a:t>Edit</a:t>
            </a:r>
            <a:r>
              <a:rPr lang="et-EE" dirty="0"/>
              <a:t> </a:t>
            </a:r>
            <a:r>
              <a:rPr lang="et-EE" dirty="0" err="1"/>
              <a:t>text</a:t>
            </a:r>
            <a:r>
              <a:rPr lang="et-EE" dirty="0"/>
              <a:t> </a:t>
            </a:r>
            <a:r>
              <a:rPr lang="et-EE" dirty="0" err="1"/>
              <a:t>here</a:t>
            </a:r>
            <a:endParaRPr lang="et-EE" dirty="0"/>
          </a:p>
          <a:p>
            <a:pPr lvl="2"/>
            <a:endParaRPr lang="et-EE" dirty="0"/>
          </a:p>
        </p:txBody>
      </p:sp>
      <p:sp>
        <p:nvSpPr>
          <p:cNvPr id="7" name="Text Placeholder 11"/>
          <p:cNvSpPr>
            <a:spLocks noGrp="1"/>
          </p:cNvSpPr>
          <p:nvPr>
            <p:ph type="body" sz="quarter" idx="18" hasCustomPrompt="1"/>
          </p:nvPr>
        </p:nvSpPr>
        <p:spPr>
          <a:xfrm>
            <a:off x="2606040" y="1954532"/>
            <a:ext cx="10548533" cy="496403"/>
          </a:xfrm>
          <a:prstGeom prst="rect">
            <a:avLst/>
          </a:prstGeom>
        </p:spPr>
        <p:txBody>
          <a:bodyPr lIns="0" tIns="0" rIns="0" bIns="0"/>
          <a:lstStyle>
            <a:lvl1pPr marL="0" marR="0" indent="0" algn="l" defTabSz="1097280" rtl="0" eaLnBrk="1" fontAlgn="auto" latinLnBrk="0" hangingPunct="1">
              <a:lnSpc>
                <a:spcPct val="90000"/>
              </a:lnSpc>
              <a:spcBef>
                <a:spcPts val="1200"/>
              </a:spcBef>
              <a:spcAft>
                <a:spcPts val="0"/>
              </a:spcAft>
              <a:buClrTx/>
              <a:buSzTx/>
              <a:buFont typeface="Wingdings" panose="05000000000000000000" pitchFamily="2" charset="2"/>
              <a:buNone/>
              <a:tabLst/>
              <a:defRPr sz="2160" baseline="0">
                <a:solidFill>
                  <a:srgbClr val="332B60"/>
                </a:solidFill>
                <a:latin typeface="Verdana" charset="0"/>
              </a:defRPr>
            </a:lvl1pPr>
          </a:lstStyle>
          <a:p>
            <a:pPr lvl="0"/>
            <a:r>
              <a:rPr lang="et-EE" dirty="0" err="1"/>
              <a:t>Edit</a:t>
            </a:r>
            <a:r>
              <a:rPr lang="et-EE" dirty="0"/>
              <a:t> </a:t>
            </a:r>
            <a:r>
              <a:rPr lang="et-EE" dirty="0" err="1"/>
              <a:t>text</a:t>
            </a:r>
            <a:r>
              <a:rPr lang="et-EE" dirty="0"/>
              <a:t> </a:t>
            </a:r>
            <a:r>
              <a:rPr lang="et-EE" dirty="0" err="1"/>
              <a:t>here</a:t>
            </a:r>
            <a:endParaRPr lang="et-EE" dirty="0"/>
          </a:p>
        </p:txBody>
      </p:sp>
      <p:sp>
        <p:nvSpPr>
          <p:cNvPr id="6" name="Text Placeholder 1"/>
          <p:cNvSpPr txBox="1">
            <a:spLocks/>
          </p:cNvSpPr>
          <p:nvPr userDrawn="1"/>
        </p:nvSpPr>
        <p:spPr>
          <a:xfrm>
            <a:off x="2203984" y="7167159"/>
            <a:ext cx="3313320" cy="210158"/>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kern="1200" cap="all" baseline="0">
                <a:solidFill>
                  <a:schemeClr val="accent2"/>
                </a:solidFill>
                <a:latin typeface="Verdana" charset="0"/>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t-EE" altLang="en-US" sz="1440" b="0" dirty="0"/>
              <a:t>ESTONIAN MARITIME ACADEMY</a:t>
            </a:r>
            <a:endParaRPr lang="en-US" altLang="en-US" sz="1440" b="0" dirty="0"/>
          </a:p>
        </p:txBody>
      </p:sp>
      <p:cxnSp>
        <p:nvCxnSpPr>
          <p:cNvPr id="8" name="Straight Connector 7"/>
          <p:cNvCxnSpPr/>
          <p:nvPr userDrawn="1"/>
        </p:nvCxnSpPr>
        <p:spPr>
          <a:xfrm>
            <a:off x="2038349" y="6930190"/>
            <a:ext cx="0" cy="68409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5658450"/>
      </p:ext>
    </p:extLst>
  </p:cSld>
  <p:clrMapOvr>
    <a:masterClrMapping/>
  </p:clrMapOvr>
  <p:extLst>
    <p:ext uri="{DCECCB84-F9BA-43D5-87BE-67443E8EF086}">
      <p15:sldGuideLst xmlns:p15="http://schemas.microsoft.com/office/powerpoint/2012/main">
        <p15:guide id="2" orient="horz" pos="1026">
          <p15:clr>
            <a:srgbClr val="FBAE40"/>
          </p15:clr>
        </p15:guide>
        <p15:guide id="3" orient="horz" pos="3997">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ekst">
    <p:spTree>
      <p:nvGrpSpPr>
        <p:cNvPr id="1" name=""/>
        <p:cNvGrpSpPr/>
        <p:nvPr/>
      </p:nvGrpSpPr>
      <p:grpSpPr>
        <a:xfrm>
          <a:off x="0" y="0"/>
          <a:ext cx="0" cy="0"/>
          <a:chOff x="0" y="0"/>
          <a:chExt cx="0" cy="0"/>
        </a:xfrm>
      </p:grpSpPr>
      <p:sp>
        <p:nvSpPr>
          <p:cNvPr id="10" name="Text Placeholder 9"/>
          <p:cNvSpPr>
            <a:spLocks noGrp="1"/>
          </p:cNvSpPr>
          <p:nvPr>
            <p:ph type="body" sz="quarter" idx="13" hasCustomPrompt="1"/>
          </p:nvPr>
        </p:nvSpPr>
        <p:spPr>
          <a:xfrm>
            <a:off x="575310" y="659130"/>
            <a:ext cx="12593420" cy="973066"/>
          </a:xfrm>
          <a:prstGeom prst="rect">
            <a:avLst/>
          </a:prstGeom>
        </p:spPr>
        <p:txBody>
          <a:bodyPr lIns="0" tIns="0" rIns="0" bIns="0"/>
          <a:lstStyle>
            <a:lvl1pPr marL="0" marR="0" indent="0" algn="l" defTabSz="1097280" rtl="0" eaLnBrk="1" fontAlgn="auto" latinLnBrk="0" hangingPunct="1">
              <a:lnSpc>
                <a:spcPct val="100000"/>
              </a:lnSpc>
              <a:spcBef>
                <a:spcPts val="0"/>
              </a:spcBef>
              <a:spcAft>
                <a:spcPts val="0"/>
              </a:spcAft>
              <a:buClrTx/>
              <a:buSzTx/>
              <a:buFont typeface="Arial"/>
              <a:buNone/>
              <a:tabLst/>
              <a:defRPr sz="2640" b="1" i="0" cap="all" baseline="0">
                <a:solidFill>
                  <a:srgbClr val="332B60"/>
                </a:solidFill>
                <a:latin typeface="Verdana" charset="0"/>
              </a:defRPr>
            </a:lvl1pPr>
          </a:lstStyle>
          <a:p>
            <a:pPr lvl="0"/>
            <a:r>
              <a:rPr lang="et-EE" dirty="0"/>
              <a:t>INTERMEDIATE SLIDE</a:t>
            </a:r>
          </a:p>
          <a:p>
            <a:pPr lvl="0"/>
            <a:r>
              <a:rPr lang="et-EE" dirty="0"/>
              <a:t>ON TWO LINES IF NECESSARY</a:t>
            </a:r>
            <a:endParaRPr lang="en-US" dirty="0"/>
          </a:p>
        </p:txBody>
      </p:sp>
      <p:sp>
        <p:nvSpPr>
          <p:cNvPr id="21" name="Text Placeholder 11"/>
          <p:cNvSpPr>
            <a:spLocks noGrp="1"/>
          </p:cNvSpPr>
          <p:nvPr>
            <p:ph type="body" sz="quarter" idx="14" hasCustomPrompt="1"/>
          </p:nvPr>
        </p:nvSpPr>
        <p:spPr>
          <a:xfrm>
            <a:off x="2606040" y="1954531"/>
            <a:ext cx="10562690" cy="4968240"/>
          </a:xfrm>
          <a:prstGeom prst="rect">
            <a:avLst/>
          </a:prstGeom>
        </p:spPr>
        <p:txBody>
          <a:bodyPr lIns="0" tIns="0" rIns="0" bIns="0"/>
          <a:lstStyle>
            <a:lvl1pPr marL="342900" marR="0" indent="-342900" algn="l" defTabSz="1097280" rtl="0" eaLnBrk="1" fontAlgn="auto" latinLnBrk="0" hangingPunct="1">
              <a:lnSpc>
                <a:spcPct val="90000"/>
              </a:lnSpc>
              <a:spcBef>
                <a:spcPts val="1200"/>
              </a:spcBef>
              <a:spcAft>
                <a:spcPts val="0"/>
              </a:spcAft>
              <a:buClr>
                <a:srgbClr val="4FBFD3"/>
              </a:buClr>
              <a:buSzTx/>
              <a:buFont typeface="Wingdings" panose="05000000000000000000" pitchFamily="2" charset="2"/>
              <a:buChar char="§"/>
              <a:tabLst/>
              <a:defRPr lang="en-US" altLang="en-US" sz="2160" smtClean="0">
                <a:solidFill>
                  <a:srgbClr val="332B60"/>
                </a:solidFill>
              </a:defRPr>
            </a:lvl1pPr>
            <a:lvl2pPr marL="891540" indent="-342900">
              <a:buClr>
                <a:srgbClr val="4FBFD3"/>
              </a:buClr>
              <a:buFont typeface="Wingdings" panose="05000000000000000000" pitchFamily="2" charset="2"/>
              <a:buChar char="§"/>
              <a:defRPr sz="2160" baseline="0">
                <a:solidFill>
                  <a:srgbClr val="332B60"/>
                </a:solidFill>
              </a:defRPr>
            </a:lvl2pPr>
            <a:lvl3pPr marL="1440180" marR="0" indent="-342900" algn="l" defTabSz="1097280" rtl="0" eaLnBrk="1" fontAlgn="base" latinLnBrk="0" hangingPunct="1">
              <a:lnSpc>
                <a:spcPct val="90000"/>
              </a:lnSpc>
              <a:spcBef>
                <a:spcPts val="600"/>
              </a:spcBef>
              <a:spcAft>
                <a:spcPct val="0"/>
              </a:spcAft>
              <a:buClr>
                <a:srgbClr val="4FBFD3"/>
              </a:buClr>
              <a:buSzTx/>
              <a:buFont typeface="Wingdings" panose="05000000000000000000" pitchFamily="2" charset="2"/>
              <a:buChar char="§"/>
              <a:tabLst/>
              <a:defRPr sz="2160">
                <a:solidFill>
                  <a:srgbClr val="332B60"/>
                </a:solidFill>
              </a:defRPr>
            </a:lvl3pPr>
            <a:lvl4pPr marL="1920240" indent="-274320">
              <a:buClr>
                <a:srgbClr val="4FBFD3"/>
              </a:buClr>
              <a:buFont typeface="Wingdings" panose="05000000000000000000" pitchFamily="2" charset="2"/>
              <a:buChar char="§"/>
              <a:defRPr sz="2160">
                <a:solidFill>
                  <a:srgbClr val="332B60"/>
                </a:solidFill>
              </a:defRPr>
            </a:lvl4pPr>
            <a:lvl5pPr marL="2468880" marR="0" indent="-342900" algn="l" defTabSz="1097280" rtl="0" eaLnBrk="1" fontAlgn="base" latinLnBrk="0" hangingPunct="1">
              <a:lnSpc>
                <a:spcPct val="90000"/>
              </a:lnSpc>
              <a:spcBef>
                <a:spcPts val="600"/>
              </a:spcBef>
              <a:spcAft>
                <a:spcPct val="0"/>
              </a:spcAft>
              <a:buClr>
                <a:srgbClr val="4FBFD3"/>
              </a:buClr>
              <a:buSzTx/>
              <a:buFont typeface="Wingdings" panose="05000000000000000000" pitchFamily="2" charset="2"/>
              <a:buChar char="§"/>
              <a:tabLst/>
              <a:defRPr sz="2160">
                <a:solidFill>
                  <a:srgbClr val="332B60"/>
                </a:solidFill>
              </a:defRPr>
            </a:lvl5pPr>
            <a:lvl6pPr marL="2674620" marR="0" indent="0" algn="l" defTabSz="1097280" rtl="0" eaLnBrk="1" fontAlgn="base" latinLnBrk="0" hangingPunct="1">
              <a:lnSpc>
                <a:spcPct val="90000"/>
              </a:lnSpc>
              <a:spcBef>
                <a:spcPts val="600"/>
              </a:spcBef>
              <a:spcAft>
                <a:spcPct val="0"/>
              </a:spcAft>
              <a:buClr>
                <a:srgbClr val="4FBFD3"/>
              </a:buClr>
              <a:buSzTx/>
              <a:buFont typeface="Wingdings" panose="05000000000000000000" pitchFamily="2" charset="2"/>
              <a:buNone/>
              <a:tabLst/>
              <a:defRPr sz="2160">
                <a:solidFill>
                  <a:srgbClr val="332B60"/>
                </a:solidFill>
              </a:defRPr>
            </a:lvl6pPr>
            <a:lvl7pPr>
              <a:defRPr sz="2160">
                <a:solidFill>
                  <a:srgbClr val="332B60"/>
                </a:solidFill>
              </a:defRPr>
            </a:lvl7pPr>
          </a:lstStyle>
          <a:p>
            <a:pPr lvl="0"/>
            <a:r>
              <a:rPr lang="et-EE" dirty="0"/>
              <a:t>Vivamus </a:t>
            </a:r>
            <a:r>
              <a:rPr lang="et-EE" dirty="0" err="1"/>
              <a:t>hendrerit</a:t>
            </a:r>
            <a:r>
              <a:rPr lang="et-EE" dirty="0"/>
              <a:t>. </a:t>
            </a:r>
            <a:r>
              <a:rPr lang="et-EE" dirty="0" err="1"/>
              <a:t>Proin</a:t>
            </a:r>
            <a:r>
              <a:rPr lang="et-EE" dirty="0"/>
              <a:t> </a:t>
            </a:r>
            <a:r>
              <a:rPr lang="et-EE" dirty="0" err="1"/>
              <a:t>dapibus</a:t>
            </a:r>
            <a:r>
              <a:rPr lang="et-EE" dirty="0"/>
              <a:t>. Praesent </a:t>
            </a:r>
            <a:r>
              <a:rPr lang="et-EE" dirty="0" err="1"/>
              <a:t>ultrice</a:t>
            </a:r>
            <a:r>
              <a:rPr lang="et-EE" dirty="0"/>
              <a:t> </a:t>
            </a:r>
            <a:r>
              <a:rPr lang="et-EE" dirty="0" err="1"/>
              <a:t>ces</a:t>
            </a:r>
            <a:r>
              <a:rPr lang="et-EE" dirty="0"/>
              <a:t> </a:t>
            </a:r>
            <a:r>
              <a:rPr lang="et-EE" dirty="0" err="1"/>
              <a:t>nulla</a:t>
            </a:r>
            <a:r>
              <a:rPr lang="et-EE" dirty="0"/>
              <a:t> </a:t>
            </a:r>
            <a:r>
              <a:rPr lang="et-EE" dirty="0" err="1"/>
              <a:t>sit</a:t>
            </a:r>
            <a:r>
              <a:rPr lang="et-EE" dirty="0"/>
              <a:t> amet </a:t>
            </a:r>
            <a:r>
              <a:rPr lang="et-EE" dirty="0" err="1"/>
              <a:t>lacus</a:t>
            </a:r>
            <a:r>
              <a:rPr lang="et-EE" dirty="0"/>
              <a:t>.</a:t>
            </a:r>
          </a:p>
          <a:p>
            <a:pPr lvl="1"/>
            <a:r>
              <a:rPr lang="et-EE" dirty="0" err="1"/>
              <a:t>Ut</a:t>
            </a:r>
            <a:r>
              <a:rPr lang="et-EE" dirty="0"/>
              <a:t> </a:t>
            </a:r>
            <a:r>
              <a:rPr lang="et-EE" dirty="0" err="1"/>
              <a:t>vitae</a:t>
            </a:r>
            <a:r>
              <a:rPr lang="et-EE" dirty="0"/>
              <a:t> </a:t>
            </a:r>
            <a:r>
              <a:rPr lang="et-EE" dirty="0" err="1"/>
              <a:t>nunc</a:t>
            </a:r>
            <a:r>
              <a:rPr lang="et-EE" dirty="0"/>
              <a:t> non pede </a:t>
            </a:r>
            <a:r>
              <a:rPr lang="et-EE" dirty="0" err="1"/>
              <a:t>tristique</a:t>
            </a:r>
            <a:r>
              <a:rPr lang="et-EE" dirty="0"/>
              <a:t> </a:t>
            </a:r>
            <a:r>
              <a:rPr lang="et-EE" dirty="0" err="1"/>
              <a:t>sagittis</a:t>
            </a:r>
            <a:r>
              <a:rPr lang="et-EE" dirty="0"/>
              <a:t>. </a:t>
            </a:r>
            <a:r>
              <a:rPr lang="et-EE" dirty="0" err="1"/>
              <a:t>Aliquam</a:t>
            </a:r>
            <a:r>
              <a:rPr lang="et-EE" dirty="0"/>
              <a:t> </a:t>
            </a:r>
            <a:r>
              <a:rPr lang="et-EE" dirty="0" err="1"/>
              <a:t>imperdiet</a:t>
            </a:r>
            <a:r>
              <a:rPr lang="et-EE" dirty="0"/>
              <a:t> </a:t>
            </a:r>
            <a:r>
              <a:rPr lang="et-EE" dirty="0" err="1"/>
              <a:t>elit</a:t>
            </a:r>
            <a:r>
              <a:rPr lang="et-EE" dirty="0"/>
              <a:t> </a:t>
            </a:r>
            <a:r>
              <a:rPr lang="et-EE" dirty="0" err="1"/>
              <a:t>vel</a:t>
            </a:r>
            <a:r>
              <a:rPr lang="et-EE" dirty="0"/>
              <a:t> </a:t>
            </a:r>
            <a:r>
              <a:rPr lang="et-EE" dirty="0" err="1"/>
              <a:t>justo</a:t>
            </a:r>
            <a:r>
              <a:rPr lang="et-EE" dirty="0"/>
              <a:t>. </a:t>
            </a:r>
            <a:r>
              <a:rPr lang="et-EE" dirty="0" err="1"/>
              <a:t>Quisque</a:t>
            </a:r>
            <a:r>
              <a:rPr lang="et-EE" dirty="0"/>
              <a:t> </a:t>
            </a:r>
            <a:r>
              <a:rPr lang="et-EE" dirty="0" err="1"/>
              <a:t>porttitor</a:t>
            </a:r>
            <a:r>
              <a:rPr lang="et-EE" dirty="0"/>
              <a:t> </a:t>
            </a:r>
            <a:r>
              <a:rPr lang="et-EE" dirty="0" err="1"/>
              <a:t>imperiandiet</a:t>
            </a:r>
            <a:r>
              <a:rPr lang="et-EE" dirty="0"/>
              <a:t> </a:t>
            </a:r>
            <a:r>
              <a:rPr lang="et-EE" dirty="0" err="1"/>
              <a:t>qua</a:t>
            </a:r>
            <a:r>
              <a:rPr lang="et-EE" dirty="0"/>
              <a:t>.</a:t>
            </a:r>
          </a:p>
          <a:p>
            <a:pPr lvl="2"/>
            <a:r>
              <a:rPr lang="et-EE" dirty="0" err="1"/>
              <a:t>Phasellus</a:t>
            </a:r>
            <a:r>
              <a:rPr lang="et-EE" dirty="0"/>
              <a:t> </a:t>
            </a:r>
            <a:r>
              <a:rPr lang="et-EE" dirty="0" err="1"/>
              <a:t>vel</a:t>
            </a:r>
            <a:r>
              <a:rPr lang="et-EE" dirty="0"/>
              <a:t> </a:t>
            </a:r>
            <a:r>
              <a:rPr lang="et-EE" dirty="0" err="1"/>
              <a:t>lectus</a:t>
            </a:r>
            <a:r>
              <a:rPr lang="et-EE" dirty="0"/>
              <a:t> at </a:t>
            </a:r>
            <a:r>
              <a:rPr lang="et-EE" dirty="0" err="1"/>
              <a:t>orci</a:t>
            </a:r>
            <a:r>
              <a:rPr lang="et-EE" dirty="0"/>
              <a:t> </a:t>
            </a:r>
            <a:r>
              <a:rPr lang="et-EE" dirty="0" err="1"/>
              <a:t>ornare</a:t>
            </a:r>
            <a:r>
              <a:rPr lang="et-EE" dirty="0"/>
              <a:t> </a:t>
            </a:r>
            <a:r>
              <a:rPr lang="et-EE" dirty="0" err="1"/>
              <a:t>ultrices</a:t>
            </a:r>
            <a:r>
              <a:rPr lang="et-EE" dirty="0"/>
              <a:t>. </a:t>
            </a:r>
            <a:r>
              <a:rPr lang="et-EE" dirty="0" err="1"/>
              <a:t>Viva</a:t>
            </a:r>
            <a:r>
              <a:rPr lang="et-EE" dirty="0"/>
              <a:t> </a:t>
            </a:r>
            <a:r>
              <a:rPr lang="et-EE" dirty="0" err="1"/>
              <a:t>etmus</a:t>
            </a:r>
            <a:r>
              <a:rPr lang="et-EE" dirty="0"/>
              <a:t> </a:t>
            </a:r>
            <a:r>
              <a:rPr lang="et-EE" dirty="0" err="1"/>
              <a:t>justo</a:t>
            </a:r>
            <a:r>
              <a:rPr lang="et-EE" dirty="0"/>
              <a:t> </a:t>
            </a:r>
            <a:r>
              <a:rPr lang="et-EE" dirty="0" err="1"/>
              <a:t>est</a:t>
            </a:r>
            <a:r>
              <a:rPr lang="et-EE" dirty="0"/>
              <a:t>, </a:t>
            </a:r>
            <a:r>
              <a:rPr lang="et-EE" dirty="0" err="1"/>
              <a:t>vulputate</a:t>
            </a:r>
            <a:r>
              <a:rPr lang="et-EE" dirty="0"/>
              <a:t> </a:t>
            </a:r>
            <a:r>
              <a:rPr lang="et-EE" dirty="0" err="1"/>
              <a:t>eu</a:t>
            </a:r>
            <a:r>
              <a:rPr lang="et-EE" dirty="0"/>
              <a:t>.</a:t>
            </a:r>
          </a:p>
          <a:p>
            <a:pPr lvl="3"/>
            <a:r>
              <a:rPr lang="et-EE" dirty="0" err="1"/>
              <a:t>Phasellus</a:t>
            </a:r>
            <a:r>
              <a:rPr lang="et-EE" dirty="0"/>
              <a:t> </a:t>
            </a:r>
            <a:r>
              <a:rPr lang="et-EE" dirty="0" err="1"/>
              <a:t>vel</a:t>
            </a:r>
            <a:r>
              <a:rPr lang="et-EE" dirty="0"/>
              <a:t> </a:t>
            </a:r>
            <a:r>
              <a:rPr lang="et-EE" dirty="0" err="1"/>
              <a:t>lectus</a:t>
            </a:r>
            <a:r>
              <a:rPr lang="et-EE" dirty="0"/>
              <a:t> at </a:t>
            </a:r>
            <a:r>
              <a:rPr lang="et-EE" dirty="0" err="1"/>
              <a:t>orci</a:t>
            </a:r>
            <a:r>
              <a:rPr lang="et-EE" dirty="0"/>
              <a:t> </a:t>
            </a:r>
            <a:r>
              <a:rPr lang="et-EE" dirty="0" err="1"/>
              <a:t>ornare</a:t>
            </a:r>
            <a:r>
              <a:rPr lang="et-EE" dirty="0"/>
              <a:t> </a:t>
            </a:r>
            <a:r>
              <a:rPr lang="et-EE" dirty="0" err="1"/>
              <a:t>ultrices</a:t>
            </a:r>
            <a:r>
              <a:rPr lang="et-EE" dirty="0"/>
              <a:t>. </a:t>
            </a:r>
            <a:r>
              <a:rPr lang="et-EE" dirty="0" err="1"/>
              <a:t>Viva</a:t>
            </a:r>
            <a:r>
              <a:rPr lang="et-EE" dirty="0"/>
              <a:t> </a:t>
            </a:r>
            <a:r>
              <a:rPr lang="et-EE" dirty="0" err="1"/>
              <a:t>etmus</a:t>
            </a:r>
            <a:r>
              <a:rPr lang="et-EE" dirty="0"/>
              <a:t> </a:t>
            </a:r>
            <a:r>
              <a:rPr lang="et-EE" dirty="0" err="1"/>
              <a:t>justo</a:t>
            </a:r>
            <a:r>
              <a:rPr lang="et-EE" dirty="0"/>
              <a:t> </a:t>
            </a:r>
            <a:r>
              <a:rPr lang="et-EE" dirty="0" err="1"/>
              <a:t>est</a:t>
            </a:r>
            <a:r>
              <a:rPr lang="et-EE" dirty="0"/>
              <a:t>, </a:t>
            </a:r>
            <a:r>
              <a:rPr lang="et-EE" dirty="0" err="1"/>
              <a:t>vulputate</a:t>
            </a:r>
            <a:r>
              <a:rPr lang="et-EE" dirty="0"/>
              <a:t> </a:t>
            </a:r>
            <a:r>
              <a:rPr lang="et-EE" dirty="0" err="1"/>
              <a:t>eu</a:t>
            </a:r>
            <a:r>
              <a:rPr lang="et-EE" dirty="0"/>
              <a:t>.</a:t>
            </a:r>
          </a:p>
          <a:p>
            <a:pPr lvl="4"/>
            <a:r>
              <a:rPr lang="et-EE" dirty="0" err="1"/>
              <a:t>Phasellus</a:t>
            </a:r>
            <a:r>
              <a:rPr lang="et-EE" dirty="0"/>
              <a:t> </a:t>
            </a:r>
            <a:r>
              <a:rPr lang="et-EE" dirty="0" err="1"/>
              <a:t>vel</a:t>
            </a:r>
            <a:r>
              <a:rPr lang="et-EE" dirty="0"/>
              <a:t> </a:t>
            </a:r>
            <a:r>
              <a:rPr lang="et-EE" dirty="0" err="1"/>
              <a:t>lectus</a:t>
            </a:r>
            <a:r>
              <a:rPr lang="et-EE" dirty="0"/>
              <a:t> at </a:t>
            </a:r>
            <a:r>
              <a:rPr lang="et-EE" dirty="0" err="1"/>
              <a:t>orci</a:t>
            </a:r>
            <a:r>
              <a:rPr lang="et-EE" dirty="0"/>
              <a:t> </a:t>
            </a:r>
            <a:r>
              <a:rPr lang="et-EE" dirty="0" err="1"/>
              <a:t>ornare</a:t>
            </a:r>
            <a:r>
              <a:rPr lang="et-EE" dirty="0"/>
              <a:t> </a:t>
            </a:r>
            <a:r>
              <a:rPr lang="et-EE" dirty="0" err="1"/>
              <a:t>ultrices</a:t>
            </a:r>
            <a:r>
              <a:rPr lang="et-EE" dirty="0"/>
              <a:t>. </a:t>
            </a:r>
            <a:r>
              <a:rPr lang="et-EE" dirty="0" err="1"/>
              <a:t>Viva</a:t>
            </a:r>
            <a:r>
              <a:rPr lang="et-EE" dirty="0"/>
              <a:t> </a:t>
            </a:r>
            <a:r>
              <a:rPr lang="et-EE" dirty="0" err="1"/>
              <a:t>etmus</a:t>
            </a:r>
            <a:r>
              <a:rPr lang="et-EE" dirty="0"/>
              <a:t> </a:t>
            </a:r>
            <a:r>
              <a:rPr lang="et-EE" dirty="0" err="1"/>
              <a:t>justo</a:t>
            </a:r>
            <a:r>
              <a:rPr lang="et-EE" dirty="0"/>
              <a:t> </a:t>
            </a:r>
            <a:r>
              <a:rPr lang="et-EE" dirty="0" err="1"/>
              <a:t>est</a:t>
            </a:r>
            <a:r>
              <a:rPr lang="et-EE" dirty="0"/>
              <a:t>, </a:t>
            </a:r>
            <a:r>
              <a:rPr lang="et-EE" dirty="0" err="1"/>
              <a:t>vulputate</a:t>
            </a:r>
            <a:r>
              <a:rPr lang="et-EE" dirty="0"/>
              <a:t> </a:t>
            </a:r>
            <a:r>
              <a:rPr lang="et-EE" dirty="0" err="1"/>
              <a:t>eu</a:t>
            </a:r>
            <a:r>
              <a:rPr lang="et-EE" dirty="0"/>
              <a:t>.</a:t>
            </a:r>
          </a:p>
          <a:p>
            <a:pPr lvl="0"/>
            <a:r>
              <a:rPr lang="et-EE" dirty="0" err="1"/>
              <a:t>Sed</a:t>
            </a:r>
            <a:r>
              <a:rPr lang="et-EE" dirty="0"/>
              <a:t> </a:t>
            </a:r>
            <a:r>
              <a:rPr lang="et-EE" dirty="0" err="1"/>
              <a:t>semper</a:t>
            </a:r>
            <a:r>
              <a:rPr lang="et-EE" dirty="0"/>
              <a:t> </a:t>
            </a:r>
            <a:r>
              <a:rPr lang="et-EE" dirty="0" err="1"/>
              <a:t>augue</a:t>
            </a:r>
            <a:r>
              <a:rPr lang="et-EE" dirty="0"/>
              <a:t>.</a:t>
            </a:r>
          </a:p>
          <a:p>
            <a:pPr marL="342900" marR="0" lvl="0" indent="-342900" algn="l" defTabSz="1097280" rtl="0" eaLnBrk="1" fontAlgn="auto" latinLnBrk="0" hangingPunct="1">
              <a:lnSpc>
                <a:spcPct val="90000"/>
              </a:lnSpc>
              <a:spcBef>
                <a:spcPts val="1200"/>
              </a:spcBef>
              <a:spcAft>
                <a:spcPts val="0"/>
              </a:spcAft>
              <a:buClr>
                <a:srgbClr val="4FBFD3"/>
              </a:buClr>
              <a:buSzTx/>
              <a:buFont typeface="Wingdings" panose="05000000000000000000" pitchFamily="2" charset="2"/>
              <a:buChar char="§"/>
              <a:tabLst/>
              <a:defRPr/>
            </a:pPr>
            <a:r>
              <a:rPr lang="et-EE" dirty="0" err="1"/>
              <a:t>Sed</a:t>
            </a:r>
            <a:r>
              <a:rPr lang="et-EE" dirty="0"/>
              <a:t> </a:t>
            </a:r>
            <a:r>
              <a:rPr lang="et-EE" dirty="0" err="1"/>
              <a:t>semper</a:t>
            </a:r>
            <a:r>
              <a:rPr lang="et-EE" dirty="0"/>
              <a:t> </a:t>
            </a:r>
            <a:r>
              <a:rPr lang="et-EE" dirty="0" err="1"/>
              <a:t>augue</a:t>
            </a:r>
            <a:r>
              <a:rPr lang="et-EE" dirty="0"/>
              <a:t>.</a:t>
            </a:r>
          </a:p>
          <a:p>
            <a:pPr marL="342900" marR="0" lvl="0" indent="-342900" algn="l" defTabSz="1097280" rtl="0" eaLnBrk="1" fontAlgn="auto" latinLnBrk="0" hangingPunct="1">
              <a:lnSpc>
                <a:spcPct val="90000"/>
              </a:lnSpc>
              <a:spcBef>
                <a:spcPts val="1200"/>
              </a:spcBef>
              <a:spcAft>
                <a:spcPts val="0"/>
              </a:spcAft>
              <a:buClr>
                <a:srgbClr val="4FBFD3"/>
              </a:buClr>
              <a:buSzTx/>
              <a:buFont typeface="Wingdings" panose="05000000000000000000" pitchFamily="2" charset="2"/>
              <a:buChar char="§"/>
              <a:tabLst/>
              <a:defRPr/>
            </a:pPr>
            <a:r>
              <a:rPr lang="et-EE" dirty="0" err="1"/>
              <a:t>Sed</a:t>
            </a:r>
            <a:r>
              <a:rPr lang="et-EE" dirty="0"/>
              <a:t> </a:t>
            </a:r>
            <a:r>
              <a:rPr lang="et-EE" dirty="0" err="1"/>
              <a:t>semper</a:t>
            </a:r>
            <a:r>
              <a:rPr lang="et-EE" dirty="0"/>
              <a:t> </a:t>
            </a:r>
            <a:r>
              <a:rPr lang="et-EE" dirty="0" err="1"/>
              <a:t>augue</a:t>
            </a:r>
            <a:r>
              <a:rPr lang="et-EE" dirty="0"/>
              <a:t>.</a:t>
            </a:r>
          </a:p>
          <a:p>
            <a:pPr lvl="0"/>
            <a:endParaRPr lang="et-EE" dirty="0"/>
          </a:p>
        </p:txBody>
      </p:sp>
    </p:spTree>
    <p:extLst>
      <p:ext uri="{BB962C8B-B14F-4D97-AF65-F5344CB8AC3E}">
        <p14:creationId xmlns:p14="http://schemas.microsoft.com/office/powerpoint/2010/main" val="2045329341"/>
      </p:ext>
    </p:extLst>
  </p:cSld>
  <p:clrMapOvr>
    <a:masterClrMapping/>
  </p:clrMapOvr>
  <p:extLst>
    <p:ext uri="{DCECCB84-F9BA-43D5-87BE-67443E8EF086}">
      <p15:sldGuideLst xmlns:p15="http://schemas.microsoft.com/office/powerpoint/2012/main">
        <p15:guide id="2" orient="horz" pos="1026">
          <p15:clr>
            <a:srgbClr val="FBAE40"/>
          </p15:clr>
        </p15:guide>
        <p15:guide id="3" pos="1368">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828800" y="1346836"/>
            <a:ext cx="10972800" cy="2865120"/>
          </a:xfrm>
        </p:spPr>
        <p:txBody>
          <a:bodyPr anchor="b"/>
          <a:lstStyle>
            <a:lvl1pPr algn="ctr">
              <a:defRPr sz="7200"/>
            </a:lvl1pPr>
          </a:lstStyle>
          <a:p>
            <a:r>
              <a:rPr lang="en-US"/>
              <a:t>Click to edit Master title style</a:t>
            </a:r>
            <a:endParaRPr lang="en-GB"/>
          </a:p>
        </p:txBody>
      </p:sp>
      <p:sp>
        <p:nvSpPr>
          <p:cNvPr id="3" name="Undertittel 2"/>
          <p:cNvSpPr>
            <a:spLocks noGrp="1"/>
          </p:cNvSpPr>
          <p:nvPr>
            <p:ph type="subTitle" idx="1"/>
          </p:nvPr>
        </p:nvSpPr>
        <p:spPr>
          <a:xfrm>
            <a:off x="1828800" y="4322446"/>
            <a:ext cx="109728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endParaRPr lang="en-GB"/>
          </a:p>
        </p:txBody>
      </p:sp>
      <p:sp>
        <p:nvSpPr>
          <p:cNvPr id="4" name="Plassholder for dato 3"/>
          <p:cNvSpPr>
            <a:spLocks noGrp="1"/>
          </p:cNvSpPr>
          <p:nvPr>
            <p:ph type="dt" sz="half" idx="10"/>
          </p:nvPr>
        </p:nvSpPr>
        <p:spPr/>
        <p:txBody>
          <a:bodyPr/>
          <a:lstStyle/>
          <a:p>
            <a:fld id="{0E91287F-08D8-4CD3-8C3E-1ABD7DA00DD6}" type="datetimeFigureOut">
              <a:rPr lang="en-GB" smtClean="0"/>
              <a:t>04/02/2026</a:t>
            </a:fld>
            <a:endParaRPr lang="en-GB"/>
          </a:p>
        </p:txBody>
      </p:sp>
      <p:sp>
        <p:nvSpPr>
          <p:cNvPr id="6" name="Plassholder for lysbildenummer 5"/>
          <p:cNvSpPr>
            <a:spLocks noGrp="1"/>
          </p:cNvSpPr>
          <p:nvPr>
            <p:ph type="sldNum" sz="quarter" idx="12"/>
          </p:nvPr>
        </p:nvSpPr>
        <p:spPr/>
        <p:txBody>
          <a:bodyPr/>
          <a:lstStyle/>
          <a:p>
            <a:fld id="{6F609ECE-A72F-4C46-8953-F5851AFA089B}" type="slidenum">
              <a:rPr lang="en-GB" smtClean="0"/>
              <a:t>‹#›</a:t>
            </a:fld>
            <a:endParaRPr lang="en-GB"/>
          </a:p>
        </p:txBody>
      </p:sp>
      <p:pic>
        <p:nvPicPr>
          <p:cNvPr id="9" name="Bilde 8"/>
          <p:cNvPicPr>
            <a:picLocks noChangeAspect="1"/>
          </p:cNvPicPr>
          <p:nvPr userDrawn="1"/>
        </p:nvPicPr>
        <p:blipFill>
          <a:blip r:embed="rId2"/>
          <a:stretch>
            <a:fillRect/>
          </a:stretch>
        </p:blipFill>
        <p:spPr>
          <a:xfrm>
            <a:off x="3775768" y="6642463"/>
            <a:ext cx="6556952" cy="1587137"/>
          </a:xfrm>
          <a:prstGeom prst="rect">
            <a:avLst/>
          </a:prstGeom>
        </p:spPr>
      </p:pic>
    </p:spTree>
    <p:extLst>
      <p:ext uri="{BB962C8B-B14F-4D97-AF65-F5344CB8AC3E}">
        <p14:creationId xmlns:p14="http://schemas.microsoft.com/office/powerpoint/2010/main" val="20950815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4"/>
        <p:cNvGrpSpPr/>
        <p:nvPr/>
      </p:nvGrpSpPr>
      <p:grpSpPr>
        <a:xfrm>
          <a:off x="0" y="0"/>
          <a:ext cx="0" cy="0"/>
          <a:chOff x="0" y="0"/>
          <a:chExt cx="0" cy="0"/>
        </a:xfrm>
      </p:grpSpPr>
      <p:sp>
        <p:nvSpPr>
          <p:cNvPr id="88" name="Google Shape;88;p4"/>
          <p:cNvSpPr txBox="1">
            <a:spLocks noGrp="1"/>
          </p:cNvSpPr>
          <p:nvPr>
            <p:ph type="title"/>
          </p:nvPr>
        </p:nvSpPr>
        <p:spPr>
          <a:xfrm>
            <a:off x="2086080" y="957720"/>
            <a:ext cx="11248800" cy="159888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9" name="Google Shape;89;p4"/>
          <p:cNvSpPr txBox="1">
            <a:spLocks noGrp="1"/>
          </p:cNvSpPr>
          <p:nvPr>
            <p:ph type="body" idx="1"/>
          </p:nvPr>
        </p:nvSpPr>
        <p:spPr>
          <a:xfrm>
            <a:off x="2086080" y="3184080"/>
            <a:ext cx="11248800" cy="4066560"/>
          </a:xfrm>
          <a:prstGeom prst="rect">
            <a:avLst/>
          </a:prstGeom>
        </p:spPr>
        <p:txBody>
          <a:bodyPr spcFirstLastPara="1" wrap="square" lIns="91425" tIns="91425" rIns="91425" bIns="91425" anchor="t" anchorCtr="0">
            <a:normAutofit/>
          </a:bodyPr>
          <a:lstStyle>
            <a:lvl1pPr marL="731502" lvl="0" indent="-497827">
              <a:spcBef>
                <a:spcPts val="0"/>
              </a:spcBef>
              <a:spcAft>
                <a:spcPts val="0"/>
              </a:spcAft>
              <a:buSzPts val="1300"/>
              <a:buChar char="●"/>
              <a:defRPr/>
            </a:lvl1pPr>
            <a:lvl2pPr marL="1463004" lvl="1" indent="-477508">
              <a:spcBef>
                <a:spcPts val="0"/>
              </a:spcBef>
              <a:spcAft>
                <a:spcPts val="0"/>
              </a:spcAft>
              <a:buSzPts val="1100"/>
              <a:buChar char="○"/>
              <a:defRPr/>
            </a:lvl2pPr>
            <a:lvl3pPr marL="2194505" lvl="2" indent="-477508">
              <a:spcBef>
                <a:spcPts val="0"/>
              </a:spcBef>
              <a:spcAft>
                <a:spcPts val="0"/>
              </a:spcAft>
              <a:buSzPts val="1100"/>
              <a:buChar char="■"/>
              <a:defRPr/>
            </a:lvl3pPr>
            <a:lvl4pPr marL="2926007" lvl="3" indent="-477508">
              <a:spcBef>
                <a:spcPts val="0"/>
              </a:spcBef>
              <a:spcAft>
                <a:spcPts val="0"/>
              </a:spcAft>
              <a:buSzPts val="1100"/>
              <a:buChar char="●"/>
              <a:defRPr/>
            </a:lvl4pPr>
            <a:lvl5pPr marL="3657509" lvl="4" indent="-477508">
              <a:spcBef>
                <a:spcPts val="0"/>
              </a:spcBef>
              <a:spcAft>
                <a:spcPts val="0"/>
              </a:spcAft>
              <a:buSzPts val="1100"/>
              <a:buChar char="○"/>
              <a:defRPr/>
            </a:lvl5pPr>
            <a:lvl6pPr marL="4389011" lvl="5" indent="-477508">
              <a:spcBef>
                <a:spcPts val="0"/>
              </a:spcBef>
              <a:spcAft>
                <a:spcPts val="0"/>
              </a:spcAft>
              <a:buSzPts val="1100"/>
              <a:buChar char="■"/>
              <a:defRPr/>
            </a:lvl6pPr>
            <a:lvl7pPr marL="5120512" lvl="6" indent="-477508">
              <a:spcBef>
                <a:spcPts val="0"/>
              </a:spcBef>
              <a:spcAft>
                <a:spcPts val="0"/>
              </a:spcAft>
              <a:buSzPts val="1100"/>
              <a:buChar char="●"/>
              <a:defRPr/>
            </a:lvl7pPr>
            <a:lvl8pPr marL="5852014" lvl="7" indent="-477508">
              <a:spcBef>
                <a:spcPts val="0"/>
              </a:spcBef>
              <a:spcAft>
                <a:spcPts val="0"/>
              </a:spcAft>
              <a:buSzPts val="1100"/>
              <a:buChar char="○"/>
              <a:defRPr/>
            </a:lvl8pPr>
            <a:lvl9pPr marL="6583516" lvl="8" indent="-477508">
              <a:spcBef>
                <a:spcPts val="0"/>
              </a:spcBef>
              <a:spcAft>
                <a:spcPts val="0"/>
              </a:spcAft>
              <a:buSzPts val="1100"/>
              <a:buChar char="■"/>
              <a:defRPr/>
            </a:lvl9pPr>
          </a:lstStyle>
          <a:p>
            <a:endParaRPr/>
          </a:p>
        </p:txBody>
      </p:sp>
      <p:sp>
        <p:nvSpPr>
          <p:cNvPr id="90" name="Google Shape;90;p4"/>
          <p:cNvSpPr txBox="1">
            <a:spLocks noGrp="1"/>
          </p:cNvSpPr>
          <p:nvPr>
            <p:ph type="sldNum" idx="12"/>
          </p:nvPr>
        </p:nvSpPr>
        <p:spPr>
          <a:xfrm>
            <a:off x="13521673" y="7579162"/>
            <a:ext cx="877920" cy="62976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1354888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36706-94CC-AE5B-A7F6-BCF9AC206D48}"/>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15FF16F-252D-B890-8C25-4019A205EAE6}"/>
              </a:ext>
            </a:extLst>
          </p:cNvPr>
          <p:cNvSpPr>
            <a:spLocks noGrp="1"/>
          </p:cNvSpPr>
          <p:nvPr>
            <p:ph idx="1"/>
          </p:nvPr>
        </p:nvSpPr>
        <p:spPr>
          <a:xfrm>
            <a:off x="6219826" y="1184911"/>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379B00B-3075-94D9-04A7-4F510B5D98CC}"/>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B373A165-771B-4AC2-8640-85159ACCBC82}"/>
              </a:ext>
            </a:extLst>
          </p:cNvPr>
          <p:cNvSpPr>
            <a:spLocks noGrp="1"/>
          </p:cNvSpPr>
          <p:nvPr>
            <p:ph type="dt" sz="half" idx="10"/>
          </p:nvPr>
        </p:nvSpPr>
        <p:spPr/>
        <p:txBody>
          <a:bodyPr/>
          <a:lstStyle/>
          <a:p>
            <a:fld id="{E2D88B21-DD7A-4ECB-ABCE-4C6C3B89C46D}" type="datetimeFigureOut">
              <a:rPr lang="en-GB" smtClean="0"/>
              <a:t>04/02/2026</a:t>
            </a:fld>
            <a:endParaRPr lang="en-GB"/>
          </a:p>
        </p:txBody>
      </p:sp>
      <p:sp>
        <p:nvSpPr>
          <p:cNvPr id="6" name="Footer Placeholder 5">
            <a:extLst>
              <a:ext uri="{FF2B5EF4-FFF2-40B4-BE49-F238E27FC236}">
                <a16:creationId xmlns:a16="http://schemas.microsoft.com/office/drawing/2014/main" id="{B0D676A6-520F-46BB-B3FA-E4C7F78745B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095BF1F-B94C-0E76-E445-698E960A2707}"/>
              </a:ext>
            </a:extLst>
          </p:cNvPr>
          <p:cNvSpPr>
            <a:spLocks noGrp="1"/>
          </p:cNvSpPr>
          <p:nvPr>
            <p:ph type="sldNum" sz="quarter" idx="12"/>
          </p:nvPr>
        </p:nvSpPr>
        <p:spPr/>
        <p:txBody>
          <a:bodyPr/>
          <a:lstStyle/>
          <a:p>
            <a:fld id="{1B220052-780D-48B1-B35C-D66183EDA4B5}" type="slidenum">
              <a:rPr lang="en-GB" smtClean="0"/>
              <a:t>‹#›</a:t>
            </a:fld>
            <a:endParaRPr lang="en-GB"/>
          </a:p>
        </p:txBody>
      </p:sp>
    </p:spTree>
    <p:extLst>
      <p:ext uri="{BB962C8B-B14F-4D97-AF65-F5344CB8AC3E}">
        <p14:creationId xmlns:p14="http://schemas.microsoft.com/office/powerpoint/2010/main" val="41629489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tel og innhold">
    <p:spTree>
      <p:nvGrpSpPr>
        <p:cNvPr id="1" name=""/>
        <p:cNvGrpSpPr/>
        <p:nvPr/>
      </p:nvGrpSpPr>
      <p:grpSpPr>
        <a:xfrm>
          <a:off x="0" y="0"/>
          <a:ext cx="0" cy="0"/>
          <a:chOff x="0" y="0"/>
          <a:chExt cx="0" cy="0"/>
        </a:xfrm>
      </p:grpSpPr>
      <p:sp>
        <p:nvSpPr>
          <p:cNvPr id="7" name="Plassholder for lysbildenummer 5"/>
          <p:cNvSpPr txBox="1">
            <a:spLocks/>
          </p:cNvSpPr>
          <p:nvPr userDrawn="1"/>
        </p:nvSpPr>
        <p:spPr>
          <a:xfrm>
            <a:off x="-1" y="7705498"/>
            <a:ext cx="1024837" cy="438150"/>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sz="1600" b="1" i="0" smtClean="0">
                <a:latin typeface="Arial"/>
                <a:cs typeface="Arial"/>
              </a:rPr>
              <a:pPr algn="ctr"/>
              <a:t>‹#›</a:t>
            </a:fld>
            <a:endParaRPr lang="nb-NO" sz="1600" b="1" i="0" dirty="0">
              <a:latin typeface="Arial"/>
              <a:cs typeface="Arial"/>
            </a:endParaRPr>
          </a:p>
        </p:txBody>
      </p:sp>
      <p:sp>
        <p:nvSpPr>
          <p:cNvPr id="5" name="Tittel 1">
            <a:extLst>
              <a:ext uri="{FF2B5EF4-FFF2-40B4-BE49-F238E27FC236}">
                <a16:creationId xmlns:a16="http://schemas.microsoft.com/office/drawing/2014/main" id="{901B6BB6-8BBC-1049-9603-B959ED93923A}"/>
              </a:ext>
            </a:extLst>
          </p:cNvPr>
          <p:cNvSpPr>
            <a:spLocks noGrp="1"/>
          </p:cNvSpPr>
          <p:nvPr>
            <p:ph type="title"/>
          </p:nvPr>
        </p:nvSpPr>
        <p:spPr>
          <a:xfrm>
            <a:off x="1571510" y="329568"/>
            <a:ext cx="12290425" cy="842077"/>
          </a:xfrm>
        </p:spPr>
        <p:txBody>
          <a:bodyPr wrap="square" anchor="t" anchorCtr="0">
            <a:spAutoFit/>
          </a:bodyPr>
          <a:lstStyle/>
          <a:p>
            <a:r>
              <a:rPr lang="nb-NO" dirty="0"/>
              <a:t>Klikk for å redigere tittelstil</a:t>
            </a:r>
          </a:p>
        </p:txBody>
      </p:sp>
      <p:sp>
        <p:nvSpPr>
          <p:cNvPr id="6" name="Plassholder for innhold 2">
            <a:extLst>
              <a:ext uri="{FF2B5EF4-FFF2-40B4-BE49-F238E27FC236}">
                <a16:creationId xmlns:a16="http://schemas.microsoft.com/office/drawing/2014/main" id="{E1E3CEDE-1D85-F54C-B415-CE6111D39453}"/>
              </a:ext>
            </a:extLst>
          </p:cNvPr>
          <p:cNvSpPr>
            <a:spLocks noGrp="1"/>
          </p:cNvSpPr>
          <p:nvPr>
            <p:ph idx="1"/>
          </p:nvPr>
        </p:nvSpPr>
        <p:spPr>
          <a:xfrm>
            <a:off x="1571510" y="1510234"/>
            <a:ext cx="12290425" cy="6195263"/>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28086676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Closing Slide">
    <p:bg>
      <p:bgPr>
        <a:solidFill>
          <a:schemeClr val="tx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CD5142E-2E7B-1488-E5DB-290186766DFD}"/>
              </a:ext>
              <a:ext uri="{C183D7F6-B498-43B3-948B-1728B52AA6E4}">
                <adec:decorative xmlns:adec="http://schemas.microsoft.com/office/drawing/2017/decorative" val="1"/>
              </a:ext>
            </a:extLst>
          </p:cNvPr>
          <p:cNvGrpSpPr/>
          <p:nvPr userDrawn="1"/>
        </p:nvGrpSpPr>
        <p:grpSpPr>
          <a:xfrm>
            <a:off x="6459083" y="2691"/>
            <a:ext cx="8168291" cy="8234977"/>
            <a:chOff x="5382569" y="2242"/>
            <a:chExt cx="6806909" cy="6862481"/>
          </a:xfrm>
        </p:grpSpPr>
        <p:pic>
          <p:nvPicPr>
            <p:cNvPr id="6" name="Graphic 5">
              <a:extLst>
                <a:ext uri="{FF2B5EF4-FFF2-40B4-BE49-F238E27FC236}">
                  <a16:creationId xmlns:a16="http://schemas.microsoft.com/office/drawing/2014/main" id="{02299C1B-36CA-1E4A-2BE2-A212B68067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40328" y="2242"/>
              <a:ext cx="6049150" cy="6862481"/>
            </a:xfrm>
            <a:prstGeom prst="rect">
              <a:avLst/>
            </a:prstGeom>
          </p:spPr>
        </p:pic>
        <p:pic>
          <p:nvPicPr>
            <p:cNvPr id="8" name="Graphic 7">
              <a:extLst>
                <a:ext uri="{FF2B5EF4-FFF2-40B4-BE49-F238E27FC236}">
                  <a16:creationId xmlns:a16="http://schemas.microsoft.com/office/drawing/2014/main" id="{37875AA7-8584-C85D-D920-B6F36122116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382569" y="5060315"/>
              <a:ext cx="927943" cy="1801301"/>
            </a:xfrm>
            <a:prstGeom prst="rect">
              <a:avLst/>
            </a:prstGeom>
          </p:spPr>
        </p:pic>
      </p:grpSp>
      <p:sp>
        <p:nvSpPr>
          <p:cNvPr id="2" name="Title 1"/>
          <p:cNvSpPr>
            <a:spLocks noGrp="1"/>
          </p:cNvSpPr>
          <p:nvPr>
            <p:ph type="ctrTitle" hasCustomPrompt="1"/>
          </p:nvPr>
        </p:nvSpPr>
        <p:spPr>
          <a:xfrm>
            <a:off x="8364392" y="2015060"/>
            <a:ext cx="5744252" cy="1821978"/>
          </a:xfrm>
        </p:spPr>
        <p:txBody>
          <a:bodyPr anchor="b">
            <a:normAutofit/>
          </a:bodyPr>
          <a:lstStyle>
            <a:lvl1pPr algn="l">
              <a:lnSpc>
                <a:spcPct val="90000"/>
              </a:lnSpc>
              <a:defRPr sz="7200" spc="120" baseline="0">
                <a:solidFill>
                  <a:schemeClr val="accent1"/>
                </a:solidFill>
              </a:defRPr>
            </a:lvl1pPr>
          </a:lstStyle>
          <a:p>
            <a:r>
              <a:rPr lang="en-US" dirty="0"/>
              <a:t>Add title </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35399" y="-2683"/>
            <a:ext cx="8176949" cy="8245314"/>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973394 w 6814124"/>
              <a:gd name="connsiteY15" fmla="*/ 6877052 h 6887938"/>
              <a:gd name="connsiteX16" fmla="*/ 0 w 6814124"/>
              <a:gd name="connsiteY16" fmla="*/ 0 h 6887938"/>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0 w 6814124"/>
              <a:gd name="connsiteY15" fmla="*/ 6877052 h 6887938"/>
              <a:gd name="connsiteX16" fmla="*/ 0 w 6814124"/>
              <a:gd name="connsiteY16" fmla="*/ 0 h 6887938"/>
              <a:gd name="connsiteX0" fmla="*/ 0 w 6814124"/>
              <a:gd name="connsiteY0" fmla="*/ 0 h 6896790"/>
              <a:gd name="connsiteX1" fmla="*/ 6814124 w 6814124"/>
              <a:gd name="connsiteY1" fmla="*/ 1 h 6896790"/>
              <a:gd name="connsiteX2" fmla="*/ 6063554 w 6814124"/>
              <a:gd name="connsiteY2" fmla="*/ 2775916 h 6896790"/>
              <a:gd name="connsiteX3" fmla="*/ 5827334 w 6814124"/>
              <a:gd name="connsiteY3" fmla="*/ 2962606 h 6896790"/>
              <a:gd name="connsiteX4" fmla="*/ 5728274 w 6814124"/>
              <a:gd name="connsiteY4" fmla="*/ 2692096 h 6896790"/>
              <a:gd name="connsiteX5" fmla="*/ 5953064 w 6814124"/>
              <a:gd name="connsiteY5" fmla="*/ 1846276 h 6896790"/>
              <a:gd name="connsiteX6" fmla="*/ 5846384 w 6814124"/>
              <a:gd name="connsiteY6" fmla="*/ 1571956 h 6896790"/>
              <a:gd name="connsiteX7" fmla="*/ 5629214 w 6814124"/>
              <a:gd name="connsiteY7" fmla="*/ 1770076 h 6896790"/>
              <a:gd name="connsiteX8" fmla="*/ 4867214 w 6814124"/>
              <a:gd name="connsiteY8" fmla="*/ 4688536 h 6896790"/>
              <a:gd name="connsiteX9" fmla="*/ 4966274 w 6814124"/>
              <a:gd name="connsiteY9" fmla="*/ 4905706 h 6896790"/>
              <a:gd name="connsiteX10" fmla="*/ 5187254 w 6814124"/>
              <a:gd name="connsiteY10" fmla="*/ 4757116 h 6896790"/>
              <a:gd name="connsiteX11" fmla="*/ 5431094 w 6814124"/>
              <a:gd name="connsiteY11" fmla="*/ 3842716 h 6896790"/>
              <a:gd name="connsiteX12" fmla="*/ 5659694 w 6814124"/>
              <a:gd name="connsiteY12" fmla="*/ 3713176 h 6896790"/>
              <a:gd name="connsiteX13" fmla="*/ 5758754 w 6814124"/>
              <a:gd name="connsiteY13" fmla="*/ 3926536 h 6896790"/>
              <a:gd name="connsiteX14" fmla="*/ 5002015 w 6814124"/>
              <a:gd name="connsiteY14" fmla="*/ 6887938 h 6896790"/>
              <a:gd name="connsiteX15" fmla="*/ 0 w 6814124"/>
              <a:gd name="connsiteY15" fmla="*/ 6896790 h 6896790"/>
              <a:gd name="connsiteX16" fmla="*/ 0 w 6814124"/>
              <a:gd name="connsiteY16" fmla="*/ 0 h 689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4124" h="6896790">
                <a:moveTo>
                  <a:pt x="0" y="0"/>
                </a:moveTo>
                <a:lnTo>
                  <a:pt x="6814124" y="1"/>
                </a:lnTo>
                <a:lnTo>
                  <a:pt x="6063554" y="2775916"/>
                </a:lnTo>
                <a:cubicBezTo>
                  <a:pt x="6030534" y="2883866"/>
                  <a:pt x="5993704" y="2976576"/>
                  <a:pt x="5827334" y="2962606"/>
                </a:cubicBezTo>
                <a:cubicBezTo>
                  <a:pt x="5641914" y="2845766"/>
                  <a:pt x="5734624" y="2747976"/>
                  <a:pt x="5728274" y="2692096"/>
                </a:cubicBezTo>
                <a:cubicBezTo>
                  <a:pt x="5818444" y="2355546"/>
                  <a:pt x="5878134" y="2121866"/>
                  <a:pt x="5953064" y="1846276"/>
                </a:cubicBezTo>
                <a:cubicBezTo>
                  <a:pt x="5994974" y="1687526"/>
                  <a:pt x="5969574" y="1615136"/>
                  <a:pt x="5846384" y="1571956"/>
                </a:cubicBezTo>
                <a:cubicBezTo>
                  <a:pt x="5711764" y="1563066"/>
                  <a:pt x="5672394" y="1597356"/>
                  <a:pt x="5629214" y="1770076"/>
                </a:cubicBezTo>
                <a:cubicBezTo>
                  <a:pt x="5644454" y="1858976"/>
                  <a:pt x="4851974" y="4599636"/>
                  <a:pt x="4867214" y="4688536"/>
                </a:cubicBezTo>
                <a:cubicBezTo>
                  <a:pt x="4832289" y="4824426"/>
                  <a:pt x="4898964" y="4880306"/>
                  <a:pt x="4966274" y="4905706"/>
                </a:cubicBezTo>
                <a:cubicBezTo>
                  <a:pt x="5075494" y="4904436"/>
                  <a:pt x="5132009" y="4917136"/>
                  <a:pt x="5187254" y="4757116"/>
                </a:cubicBezTo>
                <a:lnTo>
                  <a:pt x="5431094" y="3842716"/>
                </a:lnTo>
                <a:cubicBezTo>
                  <a:pt x="5455224" y="3756356"/>
                  <a:pt x="5528884" y="3692856"/>
                  <a:pt x="5659694" y="3713176"/>
                </a:cubicBezTo>
                <a:cubicBezTo>
                  <a:pt x="5803204" y="3791916"/>
                  <a:pt x="5756214" y="3882086"/>
                  <a:pt x="5758754" y="3926536"/>
                </a:cubicBezTo>
                <a:lnTo>
                  <a:pt x="5002015" y="6887938"/>
                </a:lnTo>
                <a:lnTo>
                  <a:pt x="0" y="6896790"/>
                </a:lnTo>
                <a:lnTo>
                  <a:pt x="0" y="0"/>
                </a:lnTo>
                <a:close/>
              </a:path>
            </a:pathLst>
          </a:custGeom>
          <a:solidFill>
            <a:schemeClr val="bg2"/>
          </a:solidFill>
          <a:ln>
            <a:noFill/>
          </a:ln>
        </p:spPr>
        <p:txBody>
          <a:bodyPr anchor="ctr"/>
          <a:lstStyle>
            <a:lvl1pPr algn="ctr">
              <a:defRPr baseline="-25000"/>
            </a:lvl1pPr>
          </a:lstStyle>
          <a:p>
            <a:r>
              <a:rPr lang="en-US"/>
              <a:t>Click icon to add picture</a:t>
            </a:r>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8364391" y="4498750"/>
            <a:ext cx="5744254" cy="2709616"/>
          </a:xfrm>
        </p:spPr>
        <p:txBody>
          <a:bodyPr lIns="91440" tIns="0">
            <a:normAutofit/>
          </a:bodyPr>
          <a:lstStyle>
            <a:lvl1pPr marL="0" indent="0">
              <a:spcBef>
                <a:spcPts val="0"/>
              </a:spcBef>
              <a:spcAft>
                <a:spcPts val="0"/>
              </a:spcAft>
              <a:buFont typeface="Courier New" panose="02070309020205020404" pitchFamily="49" charset="0"/>
              <a:buNone/>
              <a:defRPr sz="1920">
                <a:solidFill>
                  <a:schemeClr val="bg1"/>
                </a:solidFill>
              </a:defRPr>
            </a:lvl1pPr>
            <a:lvl2pPr marL="329184" indent="-329184">
              <a:buFont typeface="Courier New" panose="02070309020205020404" pitchFamily="49" charset="0"/>
              <a:buChar char="o"/>
              <a:defRPr sz="1440">
                <a:solidFill>
                  <a:schemeClr val="bg1"/>
                </a:solidFill>
              </a:defRPr>
            </a:lvl2pPr>
            <a:lvl3pPr marL="329184" indent="-329184">
              <a:buFont typeface="Courier New" panose="02070309020205020404" pitchFamily="49" charset="0"/>
              <a:buChar char="o"/>
              <a:defRPr sz="1260">
                <a:solidFill>
                  <a:schemeClr val="bg1"/>
                </a:solidFill>
              </a:defRPr>
            </a:lvl3pPr>
            <a:lvl4pPr marL="329184" indent="-329184">
              <a:buFont typeface="Courier New" panose="02070309020205020404" pitchFamily="49" charset="0"/>
              <a:buChar char="o"/>
              <a:defRPr sz="1260">
                <a:solidFill>
                  <a:schemeClr val="bg1"/>
                </a:solidFill>
              </a:defRPr>
            </a:lvl4pPr>
            <a:lvl5pPr marL="329184" indent="-329184">
              <a:buFont typeface="Courier New" panose="02070309020205020404" pitchFamily="49" charset="0"/>
              <a:buChar char="o"/>
              <a:defRPr sz="1260">
                <a:solidFill>
                  <a:schemeClr val="bg1"/>
                </a:solidFill>
              </a:defRPr>
            </a:lvl5pPr>
          </a:lstStyle>
          <a:p>
            <a:pPr lvl="0"/>
            <a:r>
              <a:rPr lang="en-US" dirty="0"/>
              <a:t>Click to add text</a:t>
            </a:r>
          </a:p>
        </p:txBody>
      </p:sp>
      <p:grpSp>
        <p:nvGrpSpPr>
          <p:cNvPr id="3" name="Group 2">
            <a:extLst>
              <a:ext uri="{FF2B5EF4-FFF2-40B4-BE49-F238E27FC236}">
                <a16:creationId xmlns:a16="http://schemas.microsoft.com/office/drawing/2014/main" id="{2D1226B1-E438-B98C-74AA-15297E2869AC}"/>
              </a:ext>
            </a:extLst>
          </p:cNvPr>
          <p:cNvGrpSpPr/>
          <p:nvPr userDrawn="1"/>
        </p:nvGrpSpPr>
        <p:grpSpPr>
          <a:xfrm>
            <a:off x="10972801" y="7594540"/>
            <a:ext cx="2591913" cy="481557"/>
            <a:chOff x="5179092" y="5483822"/>
            <a:chExt cx="3294001" cy="612000"/>
          </a:xfrm>
        </p:grpSpPr>
        <p:pic>
          <p:nvPicPr>
            <p:cNvPr id="4" name="Picture 3">
              <a:extLst>
                <a:ext uri="{FF2B5EF4-FFF2-40B4-BE49-F238E27FC236}">
                  <a16:creationId xmlns:a16="http://schemas.microsoft.com/office/drawing/2014/main" id="{0E1D0B9D-63B5-DAC2-ED23-816BD7F9EB2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BD38B8C8-0F76-05A7-0A45-65FC84BF9CE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569132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vaslaid argine">
    <p:spTree>
      <p:nvGrpSpPr>
        <p:cNvPr id="1" name=""/>
        <p:cNvGrpSpPr/>
        <p:nvPr/>
      </p:nvGrpSpPr>
      <p:grpSpPr>
        <a:xfrm>
          <a:off x="0" y="0"/>
          <a:ext cx="0" cy="0"/>
          <a:chOff x="0" y="0"/>
          <a:chExt cx="0" cy="0"/>
        </a:xfrm>
      </p:grpSpPr>
      <p:pic>
        <p:nvPicPr>
          <p:cNvPr id="19" name="Pilt 2"/>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14625401" cy="8229600"/>
          </a:xfrm>
          <a:prstGeom prst="rect">
            <a:avLst/>
          </a:prstGeom>
        </p:spPr>
      </p:pic>
      <p:sp>
        <p:nvSpPr>
          <p:cNvPr id="10" name="Freeform 9"/>
          <p:cNvSpPr/>
          <p:nvPr userDrawn="1"/>
        </p:nvSpPr>
        <p:spPr>
          <a:xfrm>
            <a:off x="-1" y="3975225"/>
            <a:ext cx="14630400" cy="4254376"/>
          </a:xfrm>
          <a:custGeom>
            <a:avLst/>
            <a:gdLst>
              <a:gd name="connsiteX0" fmla="*/ 986101 w 12192000"/>
              <a:gd name="connsiteY0" fmla="*/ 0 h 3545313"/>
              <a:gd name="connsiteX1" fmla="*/ 12192000 w 12192000"/>
              <a:gd name="connsiteY1" fmla="*/ 0 h 3545313"/>
              <a:gd name="connsiteX2" fmla="*/ 12192000 w 12192000"/>
              <a:gd name="connsiteY2" fmla="*/ 510802 h 3545313"/>
              <a:gd name="connsiteX3" fmla="*/ 12192000 w 12192000"/>
              <a:gd name="connsiteY3" fmla="*/ 1543258 h 3545313"/>
              <a:gd name="connsiteX4" fmla="*/ 12192000 w 12192000"/>
              <a:gd name="connsiteY4" fmla="*/ 3545313 h 3545313"/>
              <a:gd name="connsiteX5" fmla="*/ 986101 w 12192000"/>
              <a:gd name="connsiteY5" fmla="*/ 3545313 h 3545313"/>
              <a:gd name="connsiteX6" fmla="*/ 475299 w 12192000"/>
              <a:gd name="connsiteY6" fmla="*/ 3545313 h 3545313"/>
              <a:gd name="connsiteX7" fmla="*/ 0 w 12192000"/>
              <a:gd name="connsiteY7" fmla="*/ 3545313 h 3545313"/>
              <a:gd name="connsiteX8" fmla="*/ 0 w 12192000"/>
              <a:gd name="connsiteY8" fmla="*/ 1543258 h 3545313"/>
              <a:gd name="connsiteX9" fmla="*/ 475299 w 12192000"/>
              <a:gd name="connsiteY9" fmla="*/ 1543258 h 3545313"/>
              <a:gd name="connsiteX10" fmla="*/ 475299 w 12192000"/>
              <a:gd name="connsiteY10" fmla="*/ 510802 h 3545313"/>
              <a:gd name="connsiteX11" fmla="*/ 986101 w 12192000"/>
              <a:gd name="connsiteY11" fmla="*/ 510802 h 354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3545313">
                <a:moveTo>
                  <a:pt x="986101" y="0"/>
                </a:moveTo>
                <a:lnTo>
                  <a:pt x="12192000" y="0"/>
                </a:lnTo>
                <a:lnTo>
                  <a:pt x="12192000" y="510802"/>
                </a:lnTo>
                <a:lnTo>
                  <a:pt x="12192000" y="1543258"/>
                </a:lnTo>
                <a:lnTo>
                  <a:pt x="12192000" y="3545313"/>
                </a:lnTo>
                <a:lnTo>
                  <a:pt x="986101" y="3545313"/>
                </a:lnTo>
                <a:lnTo>
                  <a:pt x="475299" y="3545313"/>
                </a:lnTo>
                <a:lnTo>
                  <a:pt x="0" y="3545313"/>
                </a:lnTo>
                <a:lnTo>
                  <a:pt x="0" y="1543258"/>
                </a:lnTo>
                <a:lnTo>
                  <a:pt x="475299" y="1543258"/>
                </a:lnTo>
                <a:lnTo>
                  <a:pt x="475299" y="510802"/>
                </a:lnTo>
                <a:lnTo>
                  <a:pt x="986101" y="5108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160" dirty="0"/>
          </a:p>
        </p:txBody>
      </p:sp>
      <p:sp>
        <p:nvSpPr>
          <p:cNvPr id="6" name="TextBox 5"/>
          <p:cNvSpPr txBox="1">
            <a:spLocks noChangeArrowheads="1"/>
          </p:cNvSpPr>
          <p:nvPr userDrawn="1"/>
        </p:nvSpPr>
        <p:spPr bwMode="auto">
          <a:xfrm>
            <a:off x="1" y="-1190625"/>
            <a:ext cx="184731"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defRPr/>
            </a:pPr>
            <a:endParaRPr lang="en-US" altLang="en-US" sz="2160"/>
          </a:p>
        </p:txBody>
      </p:sp>
      <p:sp>
        <p:nvSpPr>
          <p:cNvPr id="11" name="Text Placeholder 17"/>
          <p:cNvSpPr>
            <a:spLocks noGrp="1"/>
          </p:cNvSpPr>
          <p:nvPr>
            <p:ph type="body" sz="quarter" idx="12" hasCustomPrompt="1"/>
          </p:nvPr>
        </p:nvSpPr>
        <p:spPr>
          <a:xfrm>
            <a:off x="1130731" y="5366545"/>
            <a:ext cx="10670875" cy="616321"/>
          </a:xfrm>
          <a:prstGeom prst="rect">
            <a:avLst/>
          </a:prstGeom>
          <a:noFill/>
        </p:spPr>
        <p:txBody>
          <a:bodyPr lIns="0" tIns="0" rIns="0" bIns="0">
            <a:noAutofit/>
          </a:bodyPr>
          <a:lstStyle>
            <a:lvl1pPr marL="0" marR="0" indent="0" algn="l" defTabSz="1097280" rtl="0" eaLnBrk="1" fontAlgn="auto" latinLnBrk="0" hangingPunct="1">
              <a:lnSpc>
                <a:spcPct val="90000"/>
              </a:lnSpc>
              <a:spcBef>
                <a:spcPts val="1200"/>
              </a:spcBef>
              <a:spcAft>
                <a:spcPts val="0"/>
              </a:spcAft>
              <a:buClrTx/>
              <a:buSzTx/>
              <a:buFont typeface="Arial"/>
              <a:buNone/>
              <a:tabLst/>
              <a:defRPr sz="3840" b="1" i="0" cap="all" baseline="0">
                <a:solidFill>
                  <a:schemeClr val="accent5"/>
                </a:solidFill>
                <a:latin typeface="Verdana" charset="0"/>
              </a:defRPr>
            </a:lvl1pPr>
          </a:lstStyle>
          <a:p>
            <a:r>
              <a:rPr lang="et-EE" sz="4320" dirty="0" err="1"/>
              <a:t>Presentation</a:t>
            </a:r>
            <a:r>
              <a:rPr lang="et-EE" sz="4320" dirty="0"/>
              <a:t> TITLE</a:t>
            </a:r>
            <a:endParaRPr lang="et-EE" sz="4320" dirty="0">
              <a:solidFill>
                <a:schemeClr val="accent1"/>
              </a:solidFill>
            </a:endParaRPr>
          </a:p>
        </p:txBody>
      </p:sp>
      <p:sp>
        <p:nvSpPr>
          <p:cNvPr id="12" name="Text Placeholder 19"/>
          <p:cNvSpPr>
            <a:spLocks noGrp="1"/>
          </p:cNvSpPr>
          <p:nvPr>
            <p:ph type="body" sz="quarter" idx="13" hasCustomPrompt="1"/>
          </p:nvPr>
        </p:nvSpPr>
        <p:spPr>
          <a:xfrm>
            <a:off x="1157494" y="6949441"/>
            <a:ext cx="5686242" cy="939289"/>
          </a:xfrm>
          <a:prstGeom prst="rect">
            <a:avLst/>
          </a:prstGeom>
        </p:spPr>
        <p:txBody>
          <a:bodyPr lIns="0" tIns="0" rIns="0" bIns="0">
            <a:noAutofit/>
          </a:bodyPr>
          <a:lstStyle>
            <a:lvl1pPr marL="0" marR="0" indent="0" algn="l" defTabSz="1097280" rtl="0" eaLnBrk="1" fontAlgn="auto" latinLnBrk="0" hangingPunct="1">
              <a:lnSpc>
                <a:spcPct val="100000"/>
              </a:lnSpc>
              <a:spcBef>
                <a:spcPts val="0"/>
              </a:spcBef>
              <a:spcAft>
                <a:spcPts val="0"/>
              </a:spcAft>
              <a:buClrTx/>
              <a:buSzTx/>
              <a:buFont typeface="Arial"/>
              <a:buNone/>
              <a:tabLst/>
              <a:defRPr sz="2400" baseline="0">
                <a:solidFill>
                  <a:srgbClr val="332B60"/>
                </a:solidFill>
                <a:latin typeface="Verdana" charset="0"/>
              </a:defRPr>
            </a:lvl1pPr>
          </a:lstStyle>
          <a:p>
            <a:pPr>
              <a:lnSpc>
                <a:spcPct val="100000"/>
              </a:lnSpc>
              <a:spcBef>
                <a:spcPts val="0"/>
              </a:spcBef>
            </a:pPr>
            <a:r>
              <a:rPr lang="et-EE" sz="2160" dirty="0" err="1"/>
              <a:t>First</a:t>
            </a:r>
            <a:r>
              <a:rPr lang="et-EE" sz="2160" dirty="0"/>
              <a:t> </a:t>
            </a:r>
            <a:r>
              <a:rPr lang="et-EE" sz="2160" dirty="0" err="1"/>
              <a:t>Name</a:t>
            </a:r>
            <a:r>
              <a:rPr lang="et-EE" sz="2160" dirty="0"/>
              <a:t> Last </a:t>
            </a:r>
            <a:r>
              <a:rPr lang="et-EE" sz="2160" dirty="0" err="1"/>
              <a:t>Name</a:t>
            </a:r>
            <a:br>
              <a:rPr lang="et-EE" sz="2160" dirty="0"/>
            </a:br>
            <a:r>
              <a:rPr lang="et-EE" sz="2160" dirty="0" err="1"/>
              <a:t>Name</a:t>
            </a:r>
            <a:r>
              <a:rPr lang="et-EE" sz="2160" dirty="0"/>
              <a:t> of </a:t>
            </a:r>
            <a:r>
              <a:rPr lang="et-EE" sz="2160" dirty="0" err="1"/>
              <a:t>Faculty</a:t>
            </a:r>
            <a:r>
              <a:rPr lang="et-EE" sz="2160" dirty="0"/>
              <a:t> / </a:t>
            </a:r>
            <a:r>
              <a:rPr lang="et-EE" sz="2160" dirty="0" err="1"/>
              <a:t>Institute</a:t>
            </a:r>
            <a:endParaRPr lang="et-EE" sz="2160" dirty="0"/>
          </a:p>
          <a:p>
            <a:pPr>
              <a:lnSpc>
                <a:spcPct val="100000"/>
              </a:lnSpc>
              <a:spcBef>
                <a:spcPts val="0"/>
              </a:spcBef>
            </a:pPr>
            <a:r>
              <a:rPr lang="en-US" sz="2160" dirty="0"/>
              <a:t>Estonian Maritime Academy</a:t>
            </a:r>
            <a:endParaRPr lang="et-EE" sz="2160" dirty="0"/>
          </a:p>
        </p:txBody>
      </p:sp>
      <p:sp>
        <p:nvSpPr>
          <p:cNvPr id="14" name="TextBox 13"/>
          <p:cNvSpPr txBox="1"/>
          <p:nvPr userDrawn="1"/>
        </p:nvSpPr>
        <p:spPr>
          <a:xfrm>
            <a:off x="10388259" y="7508693"/>
            <a:ext cx="3209026" cy="424732"/>
          </a:xfrm>
          <a:prstGeom prst="rect">
            <a:avLst/>
          </a:prstGeom>
          <a:noFill/>
        </p:spPr>
        <p:txBody>
          <a:bodyPr wrap="square" rtlCol="0">
            <a:spAutoFit/>
          </a:bodyPr>
          <a:lstStyle/>
          <a:p>
            <a:pPr algn="r"/>
            <a:r>
              <a:rPr lang="et-EE" sz="2160" dirty="0">
                <a:solidFill>
                  <a:srgbClr val="332B60"/>
                </a:solidFill>
                <a:latin typeface="+mn-lt"/>
              </a:rPr>
              <a:t>DD.MM.YYYY</a:t>
            </a:r>
          </a:p>
        </p:txBody>
      </p:sp>
      <p:sp>
        <p:nvSpPr>
          <p:cNvPr id="16" name="Text Placeholder 17"/>
          <p:cNvSpPr>
            <a:spLocks noGrp="1"/>
          </p:cNvSpPr>
          <p:nvPr>
            <p:ph type="body" sz="quarter" idx="14" hasCustomPrompt="1"/>
          </p:nvPr>
        </p:nvSpPr>
        <p:spPr>
          <a:xfrm>
            <a:off x="1130731" y="5954080"/>
            <a:ext cx="10670875" cy="577712"/>
          </a:xfrm>
          <a:prstGeom prst="rect">
            <a:avLst/>
          </a:prstGeom>
          <a:noFill/>
        </p:spPr>
        <p:txBody>
          <a:bodyPr lIns="0" tIns="0" rIns="0" bIns="0">
            <a:noAutofit/>
          </a:bodyPr>
          <a:lstStyle>
            <a:lvl1pPr marL="0" marR="0" indent="0" algn="l" defTabSz="1097280" rtl="0" eaLnBrk="1" fontAlgn="auto" latinLnBrk="0" hangingPunct="1">
              <a:lnSpc>
                <a:spcPct val="90000"/>
              </a:lnSpc>
              <a:spcBef>
                <a:spcPts val="1200"/>
              </a:spcBef>
              <a:spcAft>
                <a:spcPts val="0"/>
              </a:spcAft>
              <a:buClrTx/>
              <a:buSzTx/>
              <a:buFont typeface="Arial"/>
              <a:buNone/>
              <a:tabLst/>
              <a:defRPr sz="3840" b="1" i="0" cap="all" baseline="0">
                <a:ln>
                  <a:noFill/>
                </a:ln>
                <a:solidFill>
                  <a:schemeClr val="accent4"/>
                </a:solidFill>
                <a:latin typeface="Verdana" charset="0"/>
              </a:defRPr>
            </a:lvl1pPr>
          </a:lstStyle>
          <a:p>
            <a:r>
              <a:rPr lang="et-EE" sz="4320" dirty="0">
                <a:solidFill>
                  <a:schemeClr val="accent4"/>
                </a:solidFill>
              </a:rPr>
              <a:t>ON TWO LINES IF NECESSARY</a:t>
            </a:r>
            <a:endParaRPr lang="et-EE" sz="4320" dirty="0">
              <a:solidFill>
                <a:schemeClr val="accent1"/>
              </a:solidFill>
            </a:endParaRPr>
          </a:p>
        </p:txBody>
      </p:sp>
      <p:pic>
        <p:nvPicPr>
          <p:cNvPr id="17" name="Picture 16"/>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757039" y="1679455"/>
            <a:ext cx="4278029" cy="3379418"/>
          </a:xfrm>
          <a:prstGeom prst="rect">
            <a:avLst/>
          </a:prstGeom>
        </p:spPr>
      </p:pic>
      <p:grpSp>
        <p:nvGrpSpPr>
          <p:cNvPr id="2" name="Group 1">
            <a:extLst>
              <a:ext uri="{FF2B5EF4-FFF2-40B4-BE49-F238E27FC236}">
                <a16:creationId xmlns:a16="http://schemas.microsoft.com/office/drawing/2014/main" id="{A0468142-99C5-7D25-01ED-24AD826D0E4A}"/>
              </a:ext>
            </a:extLst>
          </p:cNvPr>
          <p:cNvGrpSpPr/>
          <p:nvPr userDrawn="1"/>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CB72ECF2-5775-673C-4B21-E7569AA7995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9CD94B61-3F87-75BB-3177-43C1FDC2E19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819995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10" name="Text Placeholder 9"/>
          <p:cNvSpPr>
            <a:spLocks noGrp="1"/>
          </p:cNvSpPr>
          <p:nvPr>
            <p:ph type="body" sz="quarter" idx="13" hasCustomPrompt="1"/>
          </p:nvPr>
        </p:nvSpPr>
        <p:spPr>
          <a:xfrm>
            <a:off x="575310" y="659130"/>
            <a:ext cx="12593420" cy="973066"/>
          </a:xfrm>
          <a:prstGeom prst="rect">
            <a:avLst/>
          </a:prstGeom>
        </p:spPr>
        <p:txBody>
          <a:bodyPr lIns="0" tIns="0" rIns="0" bIns="0"/>
          <a:lstStyle>
            <a:lvl1pPr marL="0" marR="0" indent="0" algn="l" defTabSz="1097280" rtl="0" eaLnBrk="1" fontAlgn="auto" latinLnBrk="0" hangingPunct="1">
              <a:lnSpc>
                <a:spcPct val="100000"/>
              </a:lnSpc>
              <a:spcBef>
                <a:spcPts val="0"/>
              </a:spcBef>
              <a:spcAft>
                <a:spcPts val="0"/>
              </a:spcAft>
              <a:buClrTx/>
              <a:buSzTx/>
              <a:buFont typeface="Arial"/>
              <a:buNone/>
              <a:tabLst/>
              <a:defRPr sz="2640" b="1" i="0" cap="all" baseline="0">
                <a:solidFill>
                  <a:srgbClr val="332B60"/>
                </a:solidFill>
                <a:latin typeface="Verdana" charset="0"/>
              </a:defRPr>
            </a:lvl1pPr>
          </a:lstStyle>
          <a:p>
            <a:pPr lvl="0"/>
            <a:r>
              <a:rPr lang="et-EE" dirty="0"/>
              <a:t>INTERMEDIATE SLIDE</a:t>
            </a:r>
          </a:p>
          <a:p>
            <a:pPr lvl="0"/>
            <a:r>
              <a:rPr lang="et-EE" dirty="0"/>
              <a:t>ON TWO LINES IF NECESSARY</a:t>
            </a:r>
            <a:endParaRPr lang="en-US" dirty="0"/>
          </a:p>
        </p:txBody>
      </p:sp>
      <p:sp>
        <p:nvSpPr>
          <p:cNvPr id="21" name="Text Placeholder 11"/>
          <p:cNvSpPr>
            <a:spLocks noGrp="1"/>
          </p:cNvSpPr>
          <p:nvPr>
            <p:ph type="body" sz="quarter" idx="14" hasCustomPrompt="1"/>
          </p:nvPr>
        </p:nvSpPr>
        <p:spPr>
          <a:xfrm>
            <a:off x="2606040" y="1954531"/>
            <a:ext cx="10562690" cy="4968240"/>
          </a:xfrm>
          <a:prstGeom prst="rect">
            <a:avLst/>
          </a:prstGeom>
        </p:spPr>
        <p:txBody>
          <a:bodyPr lIns="0" tIns="0" rIns="0" bIns="0"/>
          <a:lstStyle>
            <a:lvl1pPr marL="342900" marR="0" indent="-342900" algn="l" defTabSz="1097280" rtl="0" eaLnBrk="1" fontAlgn="auto" latinLnBrk="0" hangingPunct="1">
              <a:lnSpc>
                <a:spcPct val="90000"/>
              </a:lnSpc>
              <a:spcBef>
                <a:spcPts val="1200"/>
              </a:spcBef>
              <a:spcAft>
                <a:spcPts val="0"/>
              </a:spcAft>
              <a:buClr>
                <a:srgbClr val="4FBFD3"/>
              </a:buClr>
              <a:buSzTx/>
              <a:buFont typeface="Wingdings" panose="05000000000000000000" pitchFamily="2" charset="2"/>
              <a:buChar char="§"/>
              <a:tabLst/>
              <a:defRPr lang="en-US" altLang="en-US" sz="2160" smtClean="0">
                <a:solidFill>
                  <a:srgbClr val="332B60"/>
                </a:solidFill>
              </a:defRPr>
            </a:lvl1pPr>
            <a:lvl2pPr marL="891540" indent="-342900">
              <a:buClr>
                <a:srgbClr val="4FBFD3"/>
              </a:buClr>
              <a:buFont typeface="Wingdings" panose="05000000000000000000" pitchFamily="2" charset="2"/>
              <a:buChar char="§"/>
              <a:defRPr sz="2160" baseline="0">
                <a:solidFill>
                  <a:srgbClr val="332B60"/>
                </a:solidFill>
              </a:defRPr>
            </a:lvl2pPr>
            <a:lvl3pPr marL="1440180" marR="0" indent="-342900" algn="l" defTabSz="1097280" rtl="0" eaLnBrk="1" fontAlgn="base" latinLnBrk="0" hangingPunct="1">
              <a:lnSpc>
                <a:spcPct val="90000"/>
              </a:lnSpc>
              <a:spcBef>
                <a:spcPts val="600"/>
              </a:spcBef>
              <a:spcAft>
                <a:spcPct val="0"/>
              </a:spcAft>
              <a:buClr>
                <a:srgbClr val="4FBFD3"/>
              </a:buClr>
              <a:buSzTx/>
              <a:buFont typeface="Wingdings" panose="05000000000000000000" pitchFamily="2" charset="2"/>
              <a:buChar char="§"/>
              <a:tabLst/>
              <a:defRPr sz="2160">
                <a:solidFill>
                  <a:srgbClr val="332B60"/>
                </a:solidFill>
              </a:defRPr>
            </a:lvl3pPr>
            <a:lvl4pPr marL="1920240" indent="-274320">
              <a:buClr>
                <a:srgbClr val="4FBFD3"/>
              </a:buClr>
              <a:buFont typeface="Wingdings" panose="05000000000000000000" pitchFamily="2" charset="2"/>
              <a:buChar char="§"/>
              <a:defRPr sz="2160">
                <a:solidFill>
                  <a:srgbClr val="332B60"/>
                </a:solidFill>
              </a:defRPr>
            </a:lvl4pPr>
            <a:lvl5pPr marL="2468880" marR="0" indent="-342900" algn="l" defTabSz="1097280" rtl="0" eaLnBrk="1" fontAlgn="base" latinLnBrk="0" hangingPunct="1">
              <a:lnSpc>
                <a:spcPct val="90000"/>
              </a:lnSpc>
              <a:spcBef>
                <a:spcPts val="600"/>
              </a:spcBef>
              <a:spcAft>
                <a:spcPct val="0"/>
              </a:spcAft>
              <a:buClr>
                <a:srgbClr val="4FBFD3"/>
              </a:buClr>
              <a:buSzTx/>
              <a:buFont typeface="Wingdings" panose="05000000000000000000" pitchFamily="2" charset="2"/>
              <a:buChar char="§"/>
              <a:tabLst/>
              <a:defRPr sz="2160">
                <a:solidFill>
                  <a:srgbClr val="332B60"/>
                </a:solidFill>
              </a:defRPr>
            </a:lvl5pPr>
            <a:lvl6pPr marL="2674620" marR="0" indent="0" algn="l" defTabSz="1097280" rtl="0" eaLnBrk="1" fontAlgn="base" latinLnBrk="0" hangingPunct="1">
              <a:lnSpc>
                <a:spcPct val="90000"/>
              </a:lnSpc>
              <a:spcBef>
                <a:spcPts val="600"/>
              </a:spcBef>
              <a:spcAft>
                <a:spcPct val="0"/>
              </a:spcAft>
              <a:buClr>
                <a:srgbClr val="4FBFD3"/>
              </a:buClr>
              <a:buSzTx/>
              <a:buFont typeface="Wingdings" panose="05000000000000000000" pitchFamily="2" charset="2"/>
              <a:buNone/>
              <a:tabLst/>
              <a:defRPr sz="2160">
                <a:solidFill>
                  <a:srgbClr val="332B60"/>
                </a:solidFill>
              </a:defRPr>
            </a:lvl6pPr>
            <a:lvl7pPr>
              <a:defRPr sz="2160">
                <a:solidFill>
                  <a:srgbClr val="332B60"/>
                </a:solidFill>
              </a:defRPr>
            </a:lvl7pPr>
          </a:lstStyle>
          <a:p>
            <a:pPr lvl="0"/>
            <a:r>
              <a:rPr lang="et-EE" dirty="0"/>
              <a:t>Vivamus </a:t>
            </a:r>
            <a:r>
              <a:rPr lang="et-EE" dirty="0" err="1"/>
              <a:t>hendrerit</a:t>
            </a:r>
            <a:r>
              <a:rPr lang="et-EE" dirty="0"/>
              <a:t>. </a:t>
            </a:r>
            <a:r>
              <a:rPr lang="et-EE" dirty="0" err="1"/>
              <a:t>Proin</a:t>
            </a:r>
            <a:r>
              <a:rPr lang="et-EE" dirty="0"/>
              <a:t> </a:t>
            </a:r>
            <a:r>
              <a:rPr lang="et-EE" dirty="0" err="1"/>
              <a:t>dapibus</a:t>
            </a:r>
            <a:r>
              <a:rPr lang="et-EE" dirty="0"/>
              <a:t>. Praesent </a:t>
            </a:r>
            <a:r>
              <a:rPr lang="et-EE" dirty="0" err="1"/>
              <a:t>ultrice</a:t>
            </a:r>
            <a:r>
              <a:rPr lang="et-EE" dirty="0"/>
              <a:t> </a:t>
            </a:r>
            <a:r>
              <a:rPr lang="et-EE" dirty="0" err="1"/>
              <a:t>ces</a:t>
            </a:r>
            <a:r>
              <a:rPr lang="et-EE" dirty="0"/>
              <a:t> </a:t>
            </a:r>
            <a:r>
              <a:rPr lang="et-EE" dirty="0" err="1"/>
              <a:t>nulla</a:t>
            </a:r>
            <a:r>
              <a:rPr lang="et-EE" dirty="0"/>
              <a:t> </a:t>
            </a:r>
            <a:r>
              <a:rPr lang="et-EE" dirty="0" err="1"/>
              <a:t>sit</a:t>
            </a:r>
            <a:r>
              <a:rPr lang="et-EE" dirty="0"/>
              <a:t> amet </a:t>
            </a:r>
            <a:r>
              <a:rPr lang="et-EE" dirty="0" err="1"/>
              <a:t>lacus</a:t>
            </a:r>
            <a:r>
              <a:rPr lang="et-EE" dirty="0"/>
              <a:t>.</a:t>
            </a:r>
          </a:p>
          <a:p>
            <a:pPr lvl="1"/>
            <a:r>
              <a:rPr lang="et-EE" dirty="0" err="1"/>
              <a:t>Ut</a:t>
            </a:r>
            <a:r>
              <a:rPr lang="et-EE" dirty="0"/>
              <a:t> </a:t>
            </a:r>
            <a:r>
              <a:rPr lang="et-EE" dirty="0" err="1"/>
              <a:t>vitae</a:t>
            </a:r>
            <a:r>
              <a:rPr lang="et-EE" dirty="0"/>
              <a:t> </a:t>
            </a:r>
            <a:r>
              <a:rPr lang="et-EE" dirty="0" err="1"/>
              <a:t>nunc</a:t>
            </a:r>
            <a:r>
              <a:rPr lang="et-EE" dirty="0"/>
              <a:t> non pede </a:t>
            </a:r>
            <a:r>
              <a:rPr lang="et-EE" dirty="0" err="1"/>
              <a:t>tristique</a:t>
            </a:r>
            <a:r>
              <a:rPr lang="et-EE" dirty="0"/>
              <a:t> </a:t>
            </a:r>
            <a:r>
              <a:rPr lang="et-EE" dirty="0" err="1"/>
              <a:t>sagittis</a:t>
            </a:r>
            <a:r>
              <a:rPr lang="et-EE" dirty="0"/>
              <a:t>. </a:t>
            </a:r>
            <a:r>
              <a:rPr lang="et-EE" dirty="0" err="1"/>
              <a:t>Aliquam</a:t>
            </a:r>
            <a:r>
              <a:rPr lang="et-EE" dirty="0"/>
              <a:t> </a:t>
            </a:r>
            <a:r>
              <a:rPr lang="et-EE" dirty="0" err="1"/>
              <a:t>imperdiet</a:t>
            </a:r>
            <a:r>
              <a:rPr lang="et-EE" dirty="0"/>
              <a:t> </a:t>
            </a:r>
            <a:r>
              <a:rPr lang="et-EE" dirty="0" err="1"/>
              <a:t>elit</a:t>
            </a:r>
            <a:r>
              <a:rPr lang="et-EE" dirty="0"/>
              <a:t> </a:t>
            </a:r>
            <a:r>
              <a:rPr lang="et-EE" dirty="0" err="1"/>
              <a:t>vel</a:t>
            </a:r>
            <a:r>
              <a:rPr lang="et-EE" dirty="0"/>
              <a:t> </a:t>
            </a:r>
            <a:r>
              <a:rPr lang="et-EE" dirty="0" err="1"/>
              <a:t>justo</a:t>
            </a:r>
            <a:r>
              <a:rPr lang="et-EE" dirty="0"/>
              <a:t>. </a:t>
            </a:r>
            <a:r>
              <a:rPr lang="et-EE" dirty="0" err="1"/>
              <a:t>Quisque</a:t>
            </a:r>
            <a:r>
              <a:rPr lang="et-EE" dirty="0"/>
              <a:t> </a:t>
            </a:r>
            <a:r>
              <a:rPr lang="et-EE" dirty="0" err="1"/>
              <a:t>porttitor</a:t>
            </a:r>
            <a:r>
              <a:rPr lang="et-EE" dirty="0"/>
              <a:t> </a:t>
            </a:r>
            <a:r>
              <a:rPr lang="et-EE" dirty="0" err="1"/>
              <a:t>imperiandiet</a:t>
            </a:r>
            <a:r>
              <a:rPr lang="et-EE" dirty="0"/>
              <a:t> </a:t>
            </a:r>
            <a:r>
              <a:rPr lang="et-EE" dirty="0" err="1"/>
              <a:t>qua</a:t>
            </a:r>
            <a:r>
              <a:rPr lang="et-EE" dirty="0"/>
              <a:t>.</a:t>
            </a:r>
          </a:p>
          <a:p>
            <a:pPr lvl="2"/>
            <a:r>
              <a:rPr lang="et-EE" dirty="0" err="1"/>
              <a:t>Phasellus</a:t>
            </a:r>
            <a:r>
              <a:rPr lang="et-EE" dirty="0"/>
              <a:t> </a:t>
            </a:r>
            <a:r>
              <a:rPr lang="et-EE" dirty="0" err="1"/>
              <a:t>vel</a:t>
            </a:r>
            <a:r>
              <a:rPr lang="et-EE" dirty="0"/>
              <a:t> </a:t>
            </a:r>
            <a:r>
              <a:rPr lang="et-EE" dirty="0" err="1"/>
              <a:t>lectus</a:t>
            </a:r>
            <a:r>
              <a:rPr lang="et-EE" dirty="0"/>
              <a:t> at </a:t>
            </a:r>
            <a:r>
              <a:rPr lang="et-EE" dirty="0" err="1"/>
              <a:t>orci</a:t>
            </a:r>
            <a:r>
              <a:rPr lang="et-EE" dirty="0"/>
              <a:t> </a:t>
            </a:r>
            <a:r>
              <a:rPr lang="et-EE" dirty="0" err="1"/>
              <a:t>ornare</a:t>
            </a:r>
            <a:r>
              <a:rPr lang="et-EE" dirty="0"/>
              <a:t> </a:t>
            </a:r>
            <a:r>
              <a:rPr lang="et-EE" dirty="0" err="1"/>
              <a:t>ultrices</a:t>
            </a:r>
            <a:r>
              <a:rPr lang="et-EE" dirty="0"/>
              <a:t>. </a:t>
            </a:r>
            <a:r>
              <a:rPr lang="et-EE" dirty="0" err="1"/>
              <a:t>Viva</a:t>
            </a:r>
            <a:r>
              <a:rPr lang="et-EE" dirty="0"/>
              <a:t> </a:t>
            </a:r>
            <a:r>
              <a:rPr lang="et-EE" dirty="0" err="1"/>
              <a:t>etmus</a:t>
            </a:r>
            <a:r>
              <a:rPr lang="et-EE" dirty="0"/>
              <a:t> </a:t>
            </a:r>
            <a:r>
              <a:rPr lang="et-EE" dirty="0" err="1"/>
              <a:t>justo</a:t>
            </a:r>
            <a:r>
              <a:rPr lang="et-EE" dirty="0"/>
              <a:t> </a:t>
            </a:r>
            <a:r>
              <a:rPr lang="et-EE" dirty="0" err="1"/>
              <a:t>est</a:t>
            </a:r>
            <a:r>
              <a:rPr lang="et-EE" dirty="0"/>
              <a:t>, </a:t>
            </a:r>
            <a:r>
              <a:rPr lang="et-EE" dirty="0" err="1"/>
              <a:t>vulputate</a:t>
            </a:r>
            <a:r>
              <a:rPr lang="et-EE" dirty="0"/>
              <a:t> </a:t>
            </a:r>
            <a:r>
              <a:rPr lang="et-EE" dirty="0" err="1"/>
              <a:t>eu</a:t>
            </a:r>
            <a:r>
              <a:rPr lang="et-EE" dirty="0"/>
              <a:t>.</a:t>
            </a:r>
          </a:p>
          <a:p>
            <a:pPr lvl="3"/>
            <a:r>
              <a:rPr lang="et-EE" dirty="0" err="1"/>
              <a:t>Phasellus</a:t>
            </a:r>
            <a:r>
              <a:rPr lang="et-EE" dirty="0"/>
              <a:t> </a:t>
            </a:r>
            <a:r>
              <a:rPr lang="et-EE" dirty="0" err="1"/>
              <a:t>vel</a:t>
            </a:r>
            <a:r>
              <a:rPr lang="et-EE" dirty="0"/>
              <a:t> </a:t>
            </a:r>
            <a:r>
              <a:rPr lang="et-EE" dirty="0" err="1"/>
              <a:t>lectus</a:t>
            </a:r>
            <a:r>
              <a:rPr lang="et-EE" dirty="0"/>
              <a:t> at </a:t>
            </a:r>
            <a:r>
              <a:rPr lang="et-EE" dirty="0" err="1"/>
              <a:t>orci</a:t>
            </a:r>
            <a:r>
              <a:rPr lang="et-EE" dirty="0"/>
              <a:t> </a:t>
            </a:r>
            <a:r>
              <a:rPr lang="et-EE" dirty="0" err="1"/>
              <a:t>ornare</a:t>
            </a:r>
            <a:r>
              <a:rPr lang="et-EE" dirty="0"/>
              <a:t> </a:t>
            </a:r>
            <a:r>
              <a:rPr lang="et-EE" dirty="0" err="1"/>
              <a:t>ultrices</a:t>
            </a:r>
            <a:r>
              <a:rPr lang="et-EE" dirty="0"/>
              <a:t>. </a:t>
            </a:r>
            <a:r>
              <a:rPr lang="et-EE" dirty="0" err="1"/>
              <a:t>Viva</a:t>
            </a:r>
            <a:r>
              <a:rPr lang="et-EE" dirty="0"/>
              <a:t> </a:t>
            </a:r>
            <a:r>
              <a:rPr lang="et-EE" dirty="0" err="1"/>
              <a:t>etmus</a:t>
            </a:r>
            <a:r>
              <a:rPr lang="et-EE" dirty="0"/>
              <a:t> </a:t>
            </a:r>
            <a:r>
              <a:rPr lang="et-EE" dirty="0" err="1"/>
              <a:t>justo</a:t>
            </a:r>
            <a:r>
              <a:rPr lang="et-EE" dirty="0"/>
              <a:t> </a:t>
            </a:r>
            <a:r>
              <a:rPr lang="et-EE" dirty="0" err="1"/>
              <a:t>est</a:t>
            </a:r>
            <a:r>
              <a:rPr lang="et-EE" dirty="0"/>
              <a:t>, </a:t>
            </a:r>
            <a:r>
              <a:rPr lang="et-EE" dirty="0" err="1"/>
              <a:t>vulputate</a:t>
            </a:r>
            <a:r>
              <a:rPr lang="et-EE" dirty="0"/>
              <a:t> </a:t>
            </a:r>
            <a:r>
              <a:rPr lang="et-EE" dirty="0" err="1"/>
              <a:t>eu</a:t>
            </a:r>
            <a:r>
              <a:rPr lang="et-EE" dirty="0"/>
              <a:t>.</a:t>
            </a:r>
          </a:p>
          <a:p>
            <a:pPr lvl="4"/>
            <a:r>
              <a:rPr lang="et-EE" dirty="0" err="1"/>
              <a:t>Phasellus</a:t>
            </a:r>
            <a:r>
              <a:rPr lang="et-EE" dirty="0"/>
              <a:t> </a:t>
            </a:r>
            <a:r>
              <a:rPr lang="et-EE" dirty="0" err="1"/>
              <a:t>vel</a:t>
            </a:r>
            <a:r>
              <a:rPr lang="et-EE" dirty="0"/>
              <a:t> </a:t>
            </a:r>
            <a:r>
              <a:rPr lang="et-EE" dirty="0" err="1"/>
              <a:t>lectus</a:t>
            </a:r>
            <a:r>
              <a:rPr lang="et-EE" dirty="0"/>
              <a:t> at </a:t>
            </a:r>
            <a:r>
              <a:rPr lang="et-EE" dirty="0" err="1"/>
              <a:t>orci</a:t>
            </a:r>
            <a:r>
              <a:rPr lang="et-EE" dirty="0"/>
              <a:t> </a:t>
            </a:r>
            <a:r>
              <a:rPr lang="et-EE" dirty="0" err="1"/>
              <a:t>ornare</a:t>
            </a:r>
            <a:r>
              <a:rPr lang="et-EE" dirty="0"/>
              <a:t> </a:t>
            </a:r>
            <a:r>
              <a:rPr lang="et-EE" dirty="0" err="1"/>
              <a:t>ultrices</a:t>
            </a:r>
            <a:r>
              <a:rPr lang="et-EE" dirty="0"/>
              <a:t>. </a:t>
            </a:r>
            <a:r>
              <a:rPr lang="et-EE" dirty="0" err="1"/>
              <a:t>Viva</a:t>
            </a:r>
            <a:r>
              <a:rPr lang="et-EE" dirty="0"/>
              <a:t> </a:t>
            </a:r>
            <a:r>
              <a:rPr lang="et-EE" dirty="0" err="1"/>
              <a:t>etmus</a:t>
            </a:r>
            <a:r>
              <a:rPr lang="et-EE" dirty="0"/>
              <a:t> </a:t>
            </a:r>
            <a:r>
              <a:rPr lang="et-EE" dirty="0" err="1"/>
              <a:t>justo</a:t>
            </a:r>
            <a:r>
              <a:rPr lang="et-EE" dirty="0"/>
              <a:t> </a:t>
            </a:r>
            <a:r>
              <a:rPr lang="et-EE" dirty="0" err="1"/>
              <a:t>est</a:t>
            </a:r>
            <a:r>
              <a:rPr lang="et-EE" dirty="0"/>
              <a:t>, </a:t>
            </a:r>
            <a:r>
              <a:rPr lang="et-EE" dirty="0" err="1"/>
              <a:t>vulputate</a:t>
            </a:r>
            <a:r>
              <a:rPr lang="et-EE" dirty="0"/>
              <a:t> </a:t>
            </a:r>
            <a:r>
              <a:rPr lang="et-EE" dirty="0" err="1"/>
              <a:t>eu</a:t>
            </a:r>
            <a:r>
              <a:rPr lang="et-EE" dirty="0"/>
              <a:t>.</a:t>
            </a:r>
          </a:p>
          <a:p>
            <a:pPr lvl="0"/>
            <a:r>
              <a:rPr lang="et-EE" dirty="0" err="1"/>
              <a:t>Sed</a:t>
            </a:r>
            <a:r>
              <a:rPr lang="et-EE" dirty="0"/>
              <a:t> </a:t>
            </a:r>
            <a:r>
              <a:rPr lang="et-EE" dirty="0" err="1"/>
              <a:t>semper</a:t>
            </a:r>
            <a:r>
              <a:rPr lang="et-EE" dirty="0"/>
              <a:t> </a:t>
            </a:r>
            <a:r>
              <a:rPr lang="et-EE" dirty="0" err="1"/>
              <a:t>augue</a:t>
            </a:r>
            <a:r>
              <a:rPr lang="et-EE" dirty="0"/>
              <a:t>.</a:t>
            </a:r>
          </a:p>
          <a:p>
            <a:pPr marL="342900" marR="0" lvl="0" indent="-342900" algn="l" defTabSz="1097280" rtl="0" eaLnBrk="1" fontAlgn="auto" latinLnBrk="0" hangingPunct="1">
              <a:lnSpc>
                <a:spcPct val="90000"/>
              </a:lnSpc>
              <a:spcBef>
                <a:spcPts val="1200"/>
              </a:spcBef>
              <a:spcAft>
                <a:spcPts val="0"/>
              </a:spcAft>
              <a:buClr>
                <a:srgbClr val="4FBFD3"/>
              </a:buClr>
              <a:buSzTx/>
              <a:buFont typeface="Wingdings" panose="05000000000000000000" pitchFamily="2" charset="2"/>
              <a:buChar char="§"/>
              <a:tabLst/>
              <a:defRPr/>
            </a:pPr>
            <a:r>
              <a:rPr lang="et-EE" dirty="0" err="1"/>
              <a:t>Sed</a:t>
            </a:r>
            <a:r>
              <a:rPr lang="et-EE" dirty="0"/>
              <a:t> </a:t>
            </a:r>
            <a:r>
              <a:rPr lang="et-EE" dirty="0" err="1"/>
              <a:t>semper</a:t>
            </a:r>
            <a:r>
              <a:rPr lang="et-EE" dirty="0"/>
              <a:t> </a:t>
            </a:r>
            <a:r>
              <a:rPr lang="et-EE" dirty="0" err="1"/>
              <a:t>augue</a:t>
            </a:r>
            <a:r>
              <a:rPr lang="et-EE" dirty="0"/>
              <a:t>.</a:t>
            </a:r>
          </a:p>
          <a:p>
            <a:pPr marL="342900" marR="0" lvl="0" indent="-342900" algn="l" defTabSz="1097280" rtl="0" eaLnBrk="1" fontAlgn="auto" latinLnBrk="0" hangingPunct="1">
              <a:lnSpc>
                <a:spcPct val="90000"/>
              </a:lnSpc>
              <a:spcBef>
                <a:spcPts val="1200"/>
              </a:spcBef>
              <a:spcAft>
                <a:spcPts val="0"/>
              </a:spcAft>
              <a:buClr>
                <a:srgbClr val="4FBFD3"/>
              </a:buClr>
              <a:buSzTx/>
              <a:buFont typeface="Wingdings" panose="05000000000000000000" pitchFamily="2" charset="2"/>
              <a:buChar char="§"/>
              <a:tabLst/>
              <a:defRPr/>
            </a:pPr>
            <a:r>
              <a:rPr lang="et-EE" dirty="0" err="1"/>
              <a:t>Sed</a:t>
            </a:r>
            <a:r>
              <a:rPr lang="et-EE" dirty="0"/>
              <a:t> </a:t>
            </a:r>
            <a:r>
              <a:rPr lang="et-EE" dirty="0" err="1"/>
              <a:t>semper</a:t>
            </a:r>
            <a:r>
              <a:rPr lang="et-EE" dirty="0"/>
              <a:t> </a:t>
            </a:r>
            <a:r>
              <a:rPr lang="et-EE" dirty="0" err="1"/>
              <a:t>augue</a:t>
            </a:r>
            <a:r>
              <a:rPr lang="et-EE" dirty="0"/>
              <a:t>.</a:t>
            </a:r>
          </a:p>
          <a:p>
            <a:pPr lvl="0"/>
            <a:endParaRPr lang="et-EE" dirty="0"/>
          </a:p>
        </p:txBody>
      </p:sp>
    </p:spTree>
    <p:extLst>
      <p:ext uri="{BB962C8B-B14F-4D97-AF65-F5344CB8AC3E}">
        <p14:creationId xmlns:p14="http://schemas.microsoft.com/office/powerpoint/2010/main" val="574841057"/>
      </p:ext>
    </p:extLst>
  </p:cSld>
  <p:clrMapOvr>
    <a:masterClrMapping/>
  </p:clrMapOvr>
  <p:extLst>
    <p:ext uri="{DCECCB84-F9BA-43D5-87BE-67443E8EF086}">
      <p15:sldGuideLst xmlns:p15="http://schemas.microsoft.com/office/powerpoint/2012/main">
        <p15:guide id="2" orient="horz" pos="1026">
          <p15:clr>
            <a:srgbClr val="FBAE40"/>
          </p15:clr>
        </p15:guide>
        <p15:guide id="3" pos="136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 ja graafik">
    <p:spTree>
      <p:nvGrpSpPr>
        <p:cNvPr id="1" name=""/>
        <p:cNvGrpSpPr/>
        <p:nvPr/>
      </p:nvGrpSpPr>
      <p:grpSpPr>
        <a:xfrm>
          <a:off x="0" y="0"/>
          <a:ext cx="0" cy="0"/>
          <a:chOff x="0" y="0"/>
          <a:chExt cx="0" cy="0"/>
        </a:xfrm>
      </p:grpSpPr>
      <p:sp>
        <p:nvSpPr>
          <p:cNvPr id="11" name="Text Placeholder 9"/>
          <p:cNvSpPr>
            <a:spLocks noGrp="1"/>
          </p:cNvSpPr>
          <p:nvPr>
            <p:ph type="body" sz="quarter" idx="13" hasCustomPrompt="1"/>
          </p:nvPr>
        </p:nvSpPr>
        <p:spPr>
          <a:xfrm>
            <a:off x="575311" y="659130"/>
            <a:ext cx="12593420" cy="963326"/>
          </a:xfrm>
          <a:prstGeom prst="rect">
            <a:avLst/>
          </a:prstGeom>
        </p:spPr>
        <p:txBody>
          <a:bodyPr lIns="0" tIns="0" rIns="0" bIns="0"/>
          <a:lstStyle>
            <a:lvl1pPr marL="0" marR="0" indent="0" algn="l" defTabSz="1097280" rtl="0" eaLnBrk="1" fontAlgn="auto" latinLnBrk="0" hangingPunct="1">
              <a:lnSpc>
                <a:spcPct val="100000"/>
              </a:lnSpc>
              <a:spcBef>
                <a:spcPts val="0"/>
              </a:spcBef>
              <a:spcAft>
                <a:spcPts val="0"/>
              </a:spcAft>
              <a:buClrTx/>
              <a:buSzTx/>
              <a:buFont typeface="Arial"/>
              <a:buNone/>
              <a:tabLst/>
              <a:defRPr sz="2640" b="1" i="0" cap="all" baseline="0">
                <a:solidFill>
                  <a:srgbClr val="332B60"/>
                </a:solidFill>
                <a:latin typeface="Verdana" charset="0"/>
              </a:defRPr>
            </a:lvl1pPr>
            <a:lvl2pPr>
              <a:defRPr sz="3000"/>
            </a:lvl2pPr>
          </a:lstStyle>
          <a:p>
            <a:pPr lvl="0"/>
            <a:r>
              <a:rPr lang="et-EE" dirty="0"/>
              <a:t>INTERMEDIATE SLIDE</a:t>
            </a:r>
          </a:p>
          <a:p>
            <a:pPr lvl="0"/>
            <a:r>
              <a:rPr lang="et-EE" dirty="0"/>
              <a:t>ON TWO LINES IF NECESSARY</a:t>
            </a:r>
            <a:endParaRPr lang="en-US" dirty="0"/>
          </a:p>
        </p:txBody>
      </p:sp>
      <p:sp>
        <p:nvSpPr>
          <p:cNvPr id="14" name="Chart Placeholder 13"/>
          <p:cNvSpPr>
            <a:spLocks noGrp="1"/>
          </p:cNvSpPr>
          <p:nvPr>
            <p:ph type="chart" sz="quarter" idx="15" hasCustomPrompt="1"/>
          </p:nvPr>
        </p:nvSpPr>
        <p:spPr>
          <a:xfrm>
            <a:off x="2620198" y="3893130"/>
            <a:ext cx="10548533" cy="3037060"/>
          </a:xfrm>
          <a:prstGeom prst="rect">
            <a:avLst/>
          </a:prstGeom>
        </p:spPr>
        <p:txBody>
          <a:bodyPr/>
          <a:lstStyle>
            <a:lvl1pPr marL="274320" indent="-274320">
              <a:buClr>
                <a:schemeClr val="accent4"/>
              </a:buClr>
              <a:buFont typeface="Wingdings" panose="05000000000000000000" pitchFamily="2" charset="2"/>
              <a:buChar char="§"/>
              <a:defRPr sz="2160">
                <a:solidFill>
                  <a:srgbClr val="332B60"/>
                </a:solidFill>
              </a:defRPr>
            </a:lvl1pPr>
          </a:lstStyle>
          <a:p>
            <a:pPr lvl="0"/>
            <a:r>
              <a:rPr lang="en-US" noProof="0" dirty="0"/>
              <a:t>Click the icon to add a chart</a:t>
            </a:r>
          </a:p>
        </p:txBody>
      </p:sp>
      <p:sp>
        <p:nvSpPr>
          <p:cNvPr id="16" name="Text Placeholder 15"/>
          <p:cNvSpPr>
            <a:spLocks noGrp="1"/>
          </p:cNvSpPr>
          <p:nvPr>
            <p:ph type="body" sz="quarter" idx="16" hasCustomPrompt="1"/>
          </p:nvPr>
        </p:nvSpPr>
        <p:spPr>
          <a:xfrm>
            <a:off x="2606040" y="2573992"/>
            <a:ext cx="10548533" cy="1082168"/>
          </a:xfrm>
          <a:prstGeom prst="rect">
            <a:avLst/>
          </a:prstGeom>
        </p:spPr>
        <p:txBody>
          <a:bodyPr lIns="0" tIns="0" rIns="0" bIns="0"/>
          <a:lstStyle>
            <a:lvl1pPr marL="274320" indent="-274320">
              <a:buClr>
                <a:schemeClr val="accent4"/>
              </a:buClr>
              <a:buFont typeface="Wingdings" panose="05000000000000000000" pitchFamily="2" charset="2"/>
              <a:buChar char="§"/>
              <a:defRPr sz="2160" baseline="0">
                <a:solidFill>
                  <a:srgbClr val="332B60"/>
                </a:solidFill>
                <a:latin typeface="Verdana" charset="0"/>
              </a:defRPr>
            </a:lvl1pPr>
            <a:lvl2pPr marL="891540" indent="-342900">
              <a:buClr>
                <a:schemeClr val="accent4"/>
              </a:buClr>
              <a:buFont typeface="Wingdings" panose="05000000000000000000" pitchFamily="2" charset="2"/>
              <a:buChar char="§"/>
              <a:defRPr sz="2160">
                <a:solidFill>
                  <a:srgbClr val="332B60"/>
                </a:solidFill>
              </a:defRPr>
            </a:lvl2pPr>
            <a:lvl3pPr marL="1371600" indent="-274320">
              <a:buClr>
                <a:schemeClr val="accent4"/>
              </a:buClr>
              <a:buFont typeface="Wingdings" panose="05000000000000000000" pitchFamily="2" charset="2"/>
              <a:buChar char="§"/>
              <a:defRPr sz="2160">
                <a:solidFill>
                  <a:srgbClr val="332B60"/>
                </a:solidFill>
              </a:defRPr>
            </a:lvl3pPr>
            <a:lvl4pPr marL="1645920" indent="0">
              <a:buFont typeface="Verdana" panose="020B0604030504040204" pitchFamily="34" charset="0"/>
              <a:buNone/>
              <a:defRPr/>
            </a:lvl4pPr>
          </a:lstStyle>
          <a:p>
            <a:pPr lvl="0"/>
            <a:r>
              <a:rPr lang="et-EE" dirty="0" err="1"/>
              <a:t>Edit</a:t>
            </a:r>
            <a:r>
              <a:rPr lang="et-EE" dirty="0"/>
              <a:t> </a:t>
            </a:r>
            <a:r>
              <a:rPr lang="et-EE" dirty="0" err="1"/>
              <a:t>text</a:t>
            </a:r>
            <a:r>
              <a:rPr lang="et-EE" dirty="0"/>
              <a:t> </a:t>
            </a:r>
            <a:r>
              <a:rPr lang="et-EE" dirty="0" err="1"/>
              <a:t>here</a:t>
            </a:r>
            <a:endParaRPr lang="et-EE" dirty="0"/>
          </a:p>
          <a:p>
            <a:pPr lvl="1"/>
            <a:r>
              <a:rPr lang="et-EE" dirty="0" err="1"/>
              <a:t>Edit</a:t>
            </a:r>
            <a:r>
              <a:rPr lang="et-EE" dirty="0"/>
              <a:t> </a:t>
            </a:r>
            <a:r>
              <a:rPr lang="et-EE" dirty="0" err="1"/>
              <a:t>text</a:t>
            </a:r>
            <a:r>
              <a:rPr lang="et-EE" dirty="0"/>
              <a:t> </a:t>
            </a:r>
            <a:r>
              <a:rPr lang="et-EE" dirty="0" err="1"/>
              <a:t>here</a:t>
            </a:r>
            <a:endParaRPr lang="et-EE" dirty="0"/>
          </a:p>
          <a:p>
            <a:pPr lvl="2"/>
            <a:r>
              <a:rPr lang="et-EE" dirty="0" err="1"/>
              <a:t>Edit</a:t>
            </a:r>
            <a:r>
              <a:rPr lang="et-EE" dirty="0"/>
              <a:t> </a:t>
            </a:r>
            <a:r>
              <a:rPr lang="et-EE" dirty="0" err="1"/>
              <a:t>text</a:t>
            </a:r>
            <a:r>
              <a:rPr lang="et-EE" dirty="0"/>
              <a:t> </a:t>
            </a:r>
            <a:r>
              <a:rPr lang="et-EE" dirty="0" err="1"/>
              <a:t>here</a:t>
            </a:r>
            <a:endParaRPr lang="et-EE" dirty="0"/>
          </a:p>
          <a:p>
            <a:pPr lvl="2"/>
            <a:endParaRPr lang="et-EE" dirty="0"/>
          </a:p>
        </p:txBody>
      </p:sp>
      <p:sp>
        <p:nvSpPr>
          <p:cNvPr id="7" name="Text Placeholder 11"/>
          <p:cNvSpPr>
            <a:spLocks noGrp="1"/>
          </p:cNvSpPr>
          <p:nvPr>
            <p:ph type="body" sz="quarter" idx="18" hasCustomPrompt="1"/>
          </p:nvPr>
        </p:nvSpPr>
        <p:spPr>
          <a:xfrm>
            <a:off x="2606040" y="1954532"/>
            <a:ext cx="10548533" cy="496403"/>
          </a:xfrm>
          <a:prstGeom prst="rect">
            <a:avLst/>
          </a:prstGeom>
        </p:spPr>
        <p:txBody>
          <a:bodyPr lIns="0" tIns="0" rIns="0" bIns="0"/>
          <a:lstStyle>
            <a:lvl1pPr marL="0" marR="0" indent="0" algn="l" defTabSz="1097280" rtl="0" eaLnBrk="1" fontAlgn="auto" latinLnBrk="0" hangingPunct="1">
              <a:lnSpc>
                <a:spcPct val="90000"/>
              </a:lnSpc>
              <a:spcBef>
                <a:spcPts val="1200"/>
              </a:spcBef>
              <a:spcAft>
                <a:spcPts val="0"/>
              </a:spcAft>
              <a:buClrTx/>
              <a:buSzTx/>
              <a:buFont typeface="Wingdings" panose="05000000000000000000" pitchFamily="2" charset="2"/>
              <a:buNone/>
              <a:tabLst/>
              <a:defRPr sz="2160" baseline="0">
                <a:solidFill>
                  <a:srgbClr val="332B60"/>
                </a:solidFill>
                <a:latin typeface="Verdana" charset="0"/>
              </a:defRPr>
            </a:lvl1pPr>
          </a:lstStyle>
          <a:p>
            <a:pPr lvl="0"/>
            <a:r>
              <a:rPr lang="et-EE" dirty="0" err="1"/>
              <a:t>Edit</a:t>
            </a:r>
            <a:r>
              <a:rPr lang="et-EE" dirty="0"/>
              <a:t> </a:t>
            </a:r>
            <a:r>
              <a:rPr lang="et-EE" dirty="0" err="1"/>
              <a:t>text</a:t>
            </a:r>
            <a:r>
              <a:rPr lang="et-EE" dirty="0"/>
              <a:t> </a:t>
            </a:r>
            <a:r>
              <a:rPr lang="et-EE" dirty="0" err="1"/>
              <a:t>here</a:t>
            </a:r>
            <a:endParaRPr lang="et-EE" dirty="0"/>
          </a:p>
        </p:txBody>
      </p:sp>
      <p:sp>
        <p:nvSpPr>
          <p:cNvPr id="6" name="Text Placeholder 1"/>
          <p:cNvSpPr txBox="1">
            <a:spLocks/>
          </p:cNvSpPr>
          <p:nvPr userDrawn="1"/>
        </p:nvSpPr>
        <p:spPr>
          <a:xfrm>
            <a:off x="2203984" y="7167159"/>
            <a:ext cx="3313320" cy="210158"/>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kern="1200" cap="all" baseline="0">
                <a:solidFill>
                  <a:schemeClr val="accent2"/>
                </a:solidFill>
                <a:latin typeface="Verdana" charset="0"/>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t-EE" altLang="en-US" sz="1440" b="0" dirty="0"/>
              <a:t>ESTONIAN MARITIME ACADEMY</a:t>
            </a:r>
            <a:endParaRPr lang="en-US" altLang="en-US" sz="1440" b="0" dirty="0"/>
          </a:p>
        </p:txBody>
      </p:sp>
      <p:cxnSp>
        <p:nvCxnSpPr>
          <p:cNvPr id="8" name="Straight Connector 7"/>
          <p:cNvCxnSpPr/>
          <p:nvPr userDrawn="1"/>
        </p:nvCxnSpPr>
        <p:spPr>
          <a:xfrm>
            <a:off x="2038349" y="6930190"/>
            <a:ext cx="0" cy="68409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4404190"/>
      </p:ext>
    </p:extLst>
  </p:cSld>
  <p:clrMapOvr>
    <a:masterClrMapping/>
  </p:clrMapOvr>
  <p:extLst>
    <p:ext uri="{DCECCB84-F9BA-43D5-87BE-67443E8EF086}">
      <p15:sldGuideLst xmlns:p15="http://schemas.microsoft.com/office/powerpoint/2012/main">
        <p15:guide id="2" orient="horz" pos="1026">
          <p15:clr>
            <a:srgbClr val="FBAE40"/>
          </p15:clr>
        </p15:guide>
        <p15:guide id="3" orient="horz" pos="3997">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lt">
    <p:spTree>
      <p:nvGrpSpPr>
        <p:cNvPr id="1" name=""/>
        <p:cNvGrpSpPr/>
        <p:nvPr/>
      </p:nvGrpSpPr>
      <p:grpSpPr>
        <a:xfrm>
          <a:off x="0" y="0"/>
          <a:ext cx="0" cy="0"/>
          <a:chOff x="0" y="0"/>
          <a:chExt cx="0" cy="0"/>
        </a:xfrm>
      </p:grpSpPr>
      <p:sp>
        <p:nvSpPr>
          <p:cNvPr id="11" name="Text Placeholder 9"/>
          <p:cNvSpPr>
            <a:spLocks noGrp="1"/>
          </p:cNvSpPr>
          <p:nvPr>
            <p:ph type="body" sz="quarter" idx="13" hasCustomPrompt="1"/>
          </p:nvPr>
        </p:nvSpPr>
        <p:spPr>
          <a:xfrm>
            <a:off x="575310" y="659131"/>
            <a:ext cx="12788264" cy="973064"/>
          </a:xfrm>
          <a:prstGeom prst="rect">
            <a:avLst/>
          </a:prstGeom>
        </p:spPr>
        <p:txBody>
          <a:bodyPr lIns="0" tIns="0" rIns="0" bIns="0"/>
          <a:lstStyle>
            <a:lvl1pPr marL="0" marR="0" indent="0" algn="l" defTabSz="1097280" rtl="0" eaLnBrk="1" fontAlgn="auto" latinLnBrk="0" hangingPunct="1">
              <a:lnSpc>
                <a:spcPct val="100000"/>
              </a:lnSpc>
              <a:spcBef>
                <a:spcPts val="0"/>
              </a:spcBef>
              <a:spcAft>
                <a:spcPts val="0"/>
              </a:spcAft>
              <a:buClrTx/>
              <a:buSzTx/>
              <a:buFont typeface="Arial"/>
              <a:buNone/>
              <a:tabLst/>
              <a:defRPr sz="2640" b="1" i="0" cap="all" baseline="0">
                <a:solidFill>
                  <a:srgbClr val="332B60"/>
                </a:solidFill>
                <a:latin typeface="Verdana" charset="0"/>
              </a:defRPr>
            </a:lvl1pPr>
          </a:lstStyle>
          <a:p>
            <a:pPr lvl="0"/>
            <a:r>
              <a:rPr lang="et-EE" dirty="0"/>
              <a:t>INTERMEDIATE SLIDE</a:t>
            </a:r>
          </a:p>
          <a:p>
            <a:pPr lvl="0"/>
            <a:r>
              <a:rPr lang="et-EE" dirty="0"/>
              <a:t>ON TWO LINES IF NECESSARY</a:t>
            </a:r>
            <a:endParaRPr lang="en-US" dirty="0"/>
          </a:p>
        </p:txBody>
      </p:sp>
      <p:sp>
        <p:nvSpPr>
          <p:cNvPr id="12" name="Text Placeholder 11"/>
          <p:cNvSpPr>
            <a:spLocks noGrp="1"/>
          </p:cNvSpPr>
          <p:nvPr>
            <p:ph type="body" sz="quarter" idx="14" hasCustomPrompt="1"/>
          </p:nvPr>
        </p:nvSpPr>
        <p:spPr>
          <a:xfrm>
            <a:off x="2606040" y="1954531"/>
            <a:ext cx="10757534" cy="465638"/>
          </a:xfrm>
          <a:prstGeom prst="rect">
            <a:avLst/>
          </a:prstGeom>
        </p:spPr>
        <p:txBody>
          <a:bodyPr lIns="0" tIns="0" rIns="0" bIns="0"/>
          <a:lstStyle>
            <a:lvl1pPr marL="274320" marR="0" indent="-274320" algn="l" defTabSz="1097280" rtl="0" eaLnBrk="1" fontAlgn="auto" latinLnBrk="0" hangingPunct="1">
              <a:lnSpc>
                <a:spcPct val="90000"/>
              </a:lnSpc>
              <a:spcBef>
                <a:spcPts val="1200"/>
              </a:spcBef>
              <a:spcAft>
                <a:spcPts val="0"/>
              </a:spcAft>
              <a:buClrTx/>
              <a:buSzTx/>
              <a:buFont typeface="Arial"/>
              <a:buNone/>
              <a:tabLst/>
              <a:defRPr sz="2160" baseline="0">
                <a:solidFill>
                  <a:srgbClr val="332B60"/>
                </a:solidFill>
                <a:latin typeface="Verdana" charset="0"/>
              </a:defRPr>
            </a:lvl1pPr>
          </a:lstStyle>
          <a:p>
            <a:pPr lvl="0"/>
            <a:r>
              <a:rPr lang="et-EE" dirty="0" err="1"/>
              <a:t>Edit</a:t>
            </a:r>
            <a:r>
              <a:rPr lang="et-EE" dirty="0"/>
              <a:t> </a:t>
            </a:r>
            <a:r>
              <a:rPr lang="et-EE" dirty="0" err="1"/>
              <a:t>text</a:t>
            </a:r>
            <a:r>
              <a:rPr lang="et-EE" dirty="0"/>
              <a:t> </a:t>
            </a:r>
            <a:r>
              <a:rPr lang="et-EE" dirty="0" err="1"/>
              <a:t>here</a:t>
            </a:r>
            <a:endParaRPr lang="et-EE" dirty="0"/>
          </a:p>
        </p:txBody>
      </p:sp>
      <p:sp>
        <p:nvSpPr>
          <p:cNvPr id="3" name="Picture Placeholder 2"/>
          <p:cNvSpPr>
            <a:spLocks noGrp="1"/>
          </p:cNvSpPr>
          <p:nvPr>
            <p:ph type="pic" sz="quarter" idx="16" hasCustomPrompt="1"/>
          </p:nvPr>
        </p:nvSpPr>
        <p:spPr>
          <a:xfrm>
            <a:off x="2606040" y="2635524"/>
            <a:ext cx="10757536" cy="4287247"/>
          </a:xfrm>
          <a:prstGeom prst="rect">
            <a:avLst/>
          </a:prstGeom>
        </p:spPr>
        <p:txBody>
          <a:bodyPr/>
          <a:lstStyle>
            <a:lvl1pPr marL="274320" indent="-274320">
              <a:buClr>
                <a:schemeClr val="accent4"/>
              </a:buClr>
              <a:buFont typeface="Wingdings" panose="05000000000000000000" pitchFamily="2" charset="2"/>
              <a:buChar char="§"/>
              <a:defRPr sz="2160">
                <a:solidFill>
                  <a:srgbClr val="332B60"/>
                </a:solidFill>
                <a:latin typeface="+mn-lt"/>
              </a:defRPr>
            </a:lvl1pPr>
          </a:lstStyle>
          <a:p>
            <a:pPr lvl="0"/>
            <a:r>
              <a:rPr lang="en-US" noProof="0" dirty="0"/>
              <a:t>Click the icon to add the picture</a:t>
            </a:r>
          </a:p>
        </p:txBody>
      </p:sp>
      <p:sp>
        <p:nvSpPr>
          <p:cNvPr id="5" name="Text Placeholder 1"/>
          <p:cNvSpPr txBox="1">
            <a:spLocks/>
          </p:cNvSpPr>
          <p:nvPr userDrawn="1"/>
        </p:nvSpPr>
        <p:spPr>
          <a:xfrm>
            <a:off x="2203984" y="7167159"/>
            <a:ext cx="3313320" cy="210158"/>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kern="1200" cap="all" baseline="0">
                <a:solidFill>
                  <a:schemeClr val="accent2"/>
                </a:solidFill>
                <a:latin typeface="Verdana" charset="0"/>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t-EE" altLang="en-US" sz="1440" b="0" dirty="0"/>
              <a:t>ESTONIAN MARITIME ACADEMY</a:t>
            </a:r>
            <a:endParaRPr lang="en-US" altLang="en-US" sz="1440" b="0" dirty="0"/>
          </a:p>
        </p:txBody>
      </p:sp>
      <p:cxnSp>
        <p:nvCxnSpPr>
          <p:cNvPr id="6" name="Straight Connector 5"/>
          <p:cNvCxnSpPr/>
          <p:nvPr userDrawn="1"/>
        </p:nvCxnSpPr>
        <p:spPr>
          <a:xfrm>
            <a:off x="2038349" y="6930190"/>
            <a:ext cx="0" cy="68409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0696009"/>
      </p:ext>
    </p:extLst>
  </p:cSld>
  <p:clrMapOvr>
    <a:masterClrMapping/>
  </p:clrMapOvr>
  <p:extLst>
    <p:ext uri="{DCECCB84-F9BA-43D5-87BE-67443E8EF086}">
      <p15:sldGuideLst xmlns:p15="http://schemas.microsoft.com/office/powerpoint/2012/main">
        <p15:guide id="2" orient="horz" pos="3997">
          <p15:clr>
            <a:srgbClr val="FBAE40"/>
          </p15:clr>
        </p15:guide>
        <p15:guide id="3" orient="horz" pos="102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ja graafik 2">
    <p:spTree>
      <p:nvGrpSpPr>
        <p:cNvPr id="1" name=""/>
        <p:cNvGrpSpPr/>
        <p:nvPr/>
      </p:nvGrpSpPr>
      <p:grpSpPr>
        <a:xfrm>
          <a:off x="0" y="0"/>
          <a:ext cx="0" cy="0"/>
          <a:chOff x="0" y="0"/>
          <a:chExt cx="0" cy="0"/>
        </a:xfrm>
      </p:grpSpPr>
      <p:sp>
        <p:nvSpPr>
          <p:cNvPr id="10" name="Text Placeholder 9"/>
          <p:cNvSpPr>
            <a:spLocks noGrp="1"/>
          </p:cNvSpPr>
          <p:nvPr>
            <p:ph type="body" sz="quarter" idx="13" hasCustomPrompt="1"/>
          </p:nvPr>
        </p:nvSpPr>
        <p:spPr>
          <a:xfrm>
            <a:off x="575312" y="659130"/>
            <a:ext cx="7331256" cy="906274"/>
          </a:xfrm>
          <a:prstGeom prst="rect">
            <a:avLst/>
          </a:prstGeom>
        </p:spPr>
        <p:txBody>
          <a:bodyPr lIns="0" tIns="0" rIns="0" bIns="0"/>
          <a:lstStyle>
            <a:lvl1pPr marL="0" marR="0" indent="0" algn="l" defTabSz="1097280" rtl="0" eaLnBrk="1" fontAlgn="auto" latinLnBrk="0" hangingPunct="1">
              <a:lnSpc>
                <a:spcPct val="100000"/>
              </a:lnSpc>
              <a:spcBef>
                <a:spcPts val="0"/>
              </a:spcBef>
              <a:spcAft>
                <a:spcPts val="0"/>
              </a:spcAft>
              <a:buClrTx/>
              <a:buSzTx/>
              <a:buFont typeface="Arial"/>
              <a:buNone/>
              <a:tabLst/>
              <a:defRPr sz="2640" b="1" i="0" cap="all" baseline="0">
                <a:solidFill>
                  <a:srgbClr val="332B60"/>
                </a:solidFill>
                <a:latin typeface="Verdana" charset="0"/>
              </a:defRPr>
            </a:lvl1pPr>
          </a:lstStyle>
          <a:p>
            <a:pPr lvl="0"/>
            <a:r>
              <a:rPr lang="et-EE" dirty="0"/>
              <a:t>INTERMEDIATE SLIDE</a:t>
            </a:r>
          </a:p>
          <a:p>
            <a:pPr lvl="0"/>
            <a:r>
              <a:rPr lang="et-EE" dirty="0"/>
              <a:t>ON TWO LINES IF NECESSARY</a:t>
            </a:r>
            <a:endParaRPr lang="en-US" dirty="0"/>
          </a:p>
        </p:txBody>
      </p:sp>
      <p:sp>
        <p:nvSpPr>
          <p:cNvPr id="12" name="Chart Placeholder 13"/>
          <p:cNvSpPr>
            <a:spLocks noGrp="1"/>
          </p:cNvSpPr>
          <p:nvPr>
            <p:ph type="chart" sz="quarter" idx="15" hasCustomPrompt="1"/>
          </p:nvPr>
        </p:nvSpPr>
        <p:spPr>
          <a:xfrm>
            <a:off x="8265796" y="659131"/>
            <a:ext cx="5097781" cy="6263640"/>
          </a:xfrm>
          <a:prstGeom prst="rect">
            <a:avLst/>
          </a:prstGeom>
        </p:spPr>
        <p:txBody>
          <a:bodyPr/>
          <a:lstStyle>
            <a:lvl1pPr marL="274320" indent="-274320">
              <a:buClr>
                <a:schemeClr val="accent4"/>
              </a:buClr>
              <a:buFont typeface="Wingdings" panose="05000000000000000000" pitchFamily="2" charset="2"/>
              <a:buChar char="§"/>
              <a:defRPr sz="2160">
                <a:solidFill>
                  <a:srgbClr val="332B60"/>
                </a:solidFill>
                <a:latin typeface="+mn-lt"/>
              </a:defRPr>
            </a:lvl1pPr>
          </a:lstStyle>
          <a:p>
            <a:pPr lvl="0"/>
            <a:r>
              <a:rPr lang="en-US" noProof="0" dirty="0"/>
              <a:t>Click the icon to add a chart</a:t>
            </a:r>
          </a:p>
        </p:txBody>
      </p:sp>
      <p:sp>
        <p:nvSpPr>
          <p:cNvPr id="17" name="Text Placeholder 11"/>
          <p:cNvSpPr>
            <a:spLocks noGrp="1"/>
          </p:cNvSpPr>
          <p:nvPr>
            <p:ph type="body" sz="quarter" idx="16" hasCustomPrompt="1"/>
          </p:nvPr>
        </p:nvSpPr>
        <p:spPr>
          <a:xfrm>
            <a:off x="2606041" y="1954532"/>
            <a:ext cx="5222077" cy="4968239"/>
          </a:xfrm>
          <a:prstGeom prst="rect">
            <a:avLst/>
          </a:prstGeom>
        </p:spPr>
        <p:txBody>
          <a:bodyPr lIns="0" tIns="0" rIns="0" bIns="0"/>
          <a:lstStyle>
            <a:lvl1pPr marL="342900" marR="0" indent="-342900" algn="l" defTabSz="1097280" rtl="0" eaLnBrk="1" fontAlgn="auto" latinLnBrk="0" hangingPunct="1">
              <a:lnSpc>
                <a:spcPct val="90000"/>
              </a:lnSpc>
              <a:spcBef>
                <a:spcPts val="1200"/>
              </a:spcBef>
              <a:spcAft>
                <a:spcPts val="0"/>
              </a:spcAft>
              <a:buClr>
                <a:schemeClr val="accent4"/>
              </a:buClr>
              <a:buSzTx/>
              <a:buFont typeface="Wingdings" panose="05000000000000000000" pitchFamily="2" charset="2"/>
              <a:buChar char="§"/>
              <a:tabLst/>
              <a:defRPr sz="2160" baseline="0">
                <a:solidFill>
                  <a:srgbClr val="332B60"/>
                </a:solidFill>
                <a:latin typeface="Verdana" charset="0"/>
              </a:defRPr>
            </a:lvl1pPr>
            <a:lvl2pPr marL="822960" indent="-274320">
              <a:buClr>
                <a:schemeClr val="accent4"/>
              </a:buClr>
              <a:buFont typeface="Wingdings" panose="05000000000000000000" pitchFamily="2" charset="2"/>
              <a:buChar char="§"/>
              <a:defRPr sz="2160">
                <a:solidFill>
                  <a:srgbClr val="332B60"/>
                </a:solidFill>
              </a:defRPr>
            </a:lvl2pPr>
            <a:lvl3pPr marL="1371600" indent="-274320">
              <a:buClr>
                <a:schemeClr val="accent4"/>
              </a:buClr>
              <a:buFont typeface="Wingdings" panose="05000000000000000000" pitchFamily="2" charset="2"/>
              <a:buChar char="§"/>
              <a:defRPr sz="2160">
                <a:solidFill>
                  <a:srgbClr val="332B60"/>
                </a:solidFill>
              </a:defRPr>
            </a:lvl3pPr>
            <a:lvl4pPr marL="1920240" marR="0" indent="-342900" algn="l" defTabSz="1097280" rtl="0" eaLnBrk="1" fontAlgn="base" latinLnBrk="0" hangingPunct="1">
              <a:lnSpc>
                <a:spcPct val="90000"/>
              </a:lnSpc>
              <a:spcBef>
                <a:spcPts val="600"/>
              </a:spcBef>
              <a:spcAft>
                <a:spcPct val="0"/>
              </a:spcAft>
              <a:buClr>
                <a:schemeClr val="accent4"/>
              </a:buClr>
              <a:buSzTx/>
              <a:buFont typeface="Wingdings" panose="05000000000000000000" pitchFamily="2" charset="2"/>
              <a:buChar char="§"/>
              <a:tabLst/>
              <a:defRPr sz="2160">
                <a:solidFill>
                  <a:srgbClr val="332B60"/>
                </a:solidFill>
              </a:defRPr>
            </a:lvl4pPr>
            <a:lvl5pPr marL="2468880" marR="0" indent="-342900" algn="l" defTabSz="1097280" rtl="0" eaLnBrk="1" fontAlgn="base" latinLnBrk="0" hangingPunct="1">
              <a:lnSpc>
                <a:spcPct val="90000"/>
              </a:lnSpc>
              <a:spcBef>
                <a:spcPts val="600"/>
              </a:spcBef>
              <a:spcAft>
                <a:spcPct val="0"/>
              </a:spcAft>
              <a:buClr>
                <a:schemeClr val="accent4"/>
              </a:buClr>
              <a:buSzTx/>
              <a:buFont typeface="Wingdings" panose="05000000000000000000" pitchFamily="2" charset="2"/>
              <a:buChar char="§"/>
              <a:tabLst/>
              <a:defRPr sz="2160">
                <a:solidFill>
                  <a:srgbClr val="332B60"/>
                </a:solidFill>
              </a:defRPr>
            </a:lvl5pPr>
            <a:lvl6pPr marL="3017520" marR="0" indent="-342900" algn="l" defTabSz="1097280" rtl="0" eaLnBrk="1" fontAlgn="base" latinLnBrk="0" hangingPunct="1">
              <a:lnSpc>
                <a:spcPct val="90000"/>
              </a:lnSpc>
              <a:spcBef>
                <a:spcPts val="600"/>
              </a:spcBef>
              <a:spcAft>
                <a:spcPct val="0"/>
              </a:spcAft>
              <a:buClr>
                <a:schemeClr val="accent4"/>
              </a:buClr>
              <a:buSzTx/>
              <a:buFont typeface="Wingdings" panose="05000000000000000000" pitchFamily="2" charset="2"/>
              <a:buChar char="§"/>
              <a:tabLst/>
              <a:defRPr sz="2160">
                <a:solidFill>
                  <a:srgbClr val="332B60"/>
                </a:solidFill>
              </a:defRPr>
            </a:lvl6pPr>
            <a:lvl7pPr marL="3566160" marR="0" indent="-342900" algn="l" defTabSz="1097280" rtl="0" eaLnBrk="1" fontAlgn="base" latinLnBrk="0" hangingPunct="1">
              <a:lnSpc>
                <a:spcPct val="90000"/>
              </a:lnSpc>
              <a:spcBef>
                <a:spcPts val="600"/>
              </a:spcBef>
              <a:spcAft>
                <a:spcPct val="0"/>
              </a:spcAft>
              <a:buClr>
                <a:schemeClr val="accent4"/>
              </a:buClr>
              <a:buSzTx/>
              <a:buFont typeface="Wingdings" panose="05000000000000000000" pitchFamily="2" charset="2"/>
              <a:buChar char="§"/>
              <a:tabLst/>
              <a:defRPr sz="2160">
                <a:solidFill>
                  <a:srgbClr val="332B60"/>
                </a:solidFill>
              </a:defRPr>
            </a:lvl7pPr>
          </a:lstStyle>
          <a:p>
            <a:pPr lvl="0"/>
            <a:r>
              <a:rPr lang="et-EE" dirty="0" err="1"/>
              <a:t>Edit</a:t>
            </a:r>
            <a:r>
              <a:rPr lang="et-EE" dirty="0"/>
              <a:t> </a:t>
            </a:r>
            <a:r>
              <a:rPr lang="et-EE" dirty="0" err="1"/>
              <a:t>text</a:t>
            </a:r>
            <a:r>
              <a:rPr lang="et-EE" dirty="0"/>
              <a:t> </a:t>
            </a:r>
            <a:r>
              <a:rPr lang="et-EE" dirty="0" err="1"/>
              <a:t>here</a:t>
            </a:r>
            <a:endParaRPr lang="et-EE" dirty="0"/>
          </a:p>
          <a:p>
            <a:pPr lvl="1"/>
            <a:r>
              <a:rPr lang="et-EE" dirty="0" err="1"/>
              <a:t>Edit</a:t>
            </a:r>
            <a:r>
              <a:rPr lang="et-EE" dirty="0"/>
              <a:t> </a:t>
            </a:r>
            <a:r>
              <a:rPr lang="et-EE" dirty="0" err="1"/>
              <a:t>text</a:t>
            </a:r>
            <a:r>
              <a:rPr lang="et-EE" dirty="0"/>
              <a:t> </a:t>
            </a:r>
            <a:r>
              <a:rPr lang="et-EE" dirty="0" err="1"/>
              <a:t>here</a:t>
            </a:r>
            <a:endParaRPr lang="et-EE" dirty="0"/>
          </a:p>
          <a:p>
            <a:pPr lvl="2"/>
            <a:r>
              <a:rPr lang="et-EE" dirty="0" err="1"/>
              <a:t>Edit</a:t>
            </a:r>
            <a:r>
              <a:rPr lang="et-EE" dirty="0"/>
              <a:t> </a:t>
            </a:r>
            <a:r>
              <a:rPr lang="et-EE" dirty="0" err="1"/>
              <a:t>text</a:t>
            </a:r>
            <a:r>
              <a:rPr lang="et-EE" dirty="0"/>
              <a:t> </a:t>
            </a:r>
            <a:r>
              <a:rPr lang="et-EE" dirty="0" err="1"/>
              <a:t>here</a:t>
            </a:r>
            <a:endParaRPr lang="et-EE" dirty="0"/>
          </a:p>
          <a:p>
            <a:pPr lvl="3"/>
            <a:r>
              <a:rPr lang="et-EE" dirty="0" err="1"/>
              <a:t>Edit</a:t>
            </a:r>
            <a:r>
              <a:rPr lang="et-EE" dirty="0"/>
              <a:t> </a:t>
            </a:r>
            <a:r>
              <a:rPr lang="et-EE" dirty="0" err="1"/>
              <a:t>text</a:t>
            </a:r>
            <a:r>
              <a:rPr lang="et-EE" dirty="0"/>
              <a:t> </a:t>
            </a:r>
            <a:r>
              <a:rPr lang="et-EE" dirty="0" err="1"/>
              <a:t>here</a:t>
            </a:r>
            <a:endParaRPr lang="et-EE" dirty="0"/>
          </a:p>
          <a:p>
            <a:pPr lvl="4"/>
            <a:r>
              <a:rPr lang="et-EE" dirty="0" err="1"/>
              <a:t>Edit</a:t>
            </a:r>
            <a:r>
              <a:rPr lang="et-EE" dirty="0"/>
              <a:t> </a:t>
            </a:r>
            <a:r>
              <a:rPr lang="et-EE" dirty="0" err="1"/>
              <a:t>text</a:t>
            </a:r>
            <a:r>
              <a:rPr lang="et-EE" dirty="0"/>
              <a:t> </a:t>
            </a:r>
            <a:r>
              <a:rPr lang="et-EE" dirty="0" err="1"/>
              <a:t>here</a:t>
            </a:r>
            <a:endParaRPr lang="et-EE" dirty="0"/>
          </a:p>
        </p:txBody>
      </p:sp>
    </p:spTree>
    <p:extLst>
      <p:ext uri="{BB962C8B-B14F-4D97-AF65-F5344CB8AC3E}">
        <p14:creationId xmlns:p14="http://schemas.microsoft.com/office/powerpoint/2010/main" val="1626760123"/>
      </p:ext>
    </p:extLst>
  </p:cSld>
  <p:clrMapOvr>
    <a:masterClrMapping/>
  </p:clrMapOvr>
  <p:extLst>
    <p:ext uri="{DCECCB84-F9BA-43D5-87BE-67443E8EF086}">
      <p15:sldGuideLst xmlns:p15="http://schemas.microsoft.com/office/powerpoint/2012/main">
        <p15:guide id="1" pos="433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 ja pilt">
    <p:spTree>
      <p:nvGrpSpPr>
        <p:cNvPr id="1" name=""/>
        <p:cNvGrpSpPr/>
        <p:nvPr/>
      </p:nvGrpSpPr>
      <p:grpSpPr>
        <a:xfrm>
          <a:off x="0" y="0"/>
          <a:ext cx="0" cy="0"/>
          <a:chOff x="0" y="0"/>
          <a:chExt cx="0" cy="0"/>
        </a:xfrm>
      </p:grpSpPr>
      <p:sp>
        <p:nvSpPr>
          <p:cNvPr id="12" name="Text Placeholder 9"/>
          <p:cNvSpPr>
            <a:spLocks noGrp="1"/>
          </p:cNvSpPr>
          <p:nvPr>
            <p:ph type="body" sz="quarter" idx="13" hasCustomPrompt="1"/>
          </p:nvPr>
        </p:nvSpPr>
        <p:spPr>
          <a:xfrm>
            <a:off x="575310" y="659130"/>
            <a:ext cx="7252807" cy="906274"/>
          </a:xfrm>
          <a:prstGeom prst="rect">
            <a:avLst/>
          </a:prstGeom>
        </p:spPr>
        <p:txBody>
          <a:bodyPr lIns="0" tIns="0" rIns="0" bIns="0"/>
          <a:lstStyle>
            <a:lvl1pPr marL="0" marR="0" indent="0" algn="l" defTabSz="1097280" rtl="0" eaLnBrk="1" fontAlgn="auto" latinLnBrk="0" hangingPunct="1">
              <a:lnSpc>
                <a:spcPct val="100000"/>
              </a:lnSpc>
              <a:spcBef>
                <a:spcPts val="0"/>
              </a:spcBef>
              <a:spcAft>
                <a:spcPts val="0"/>
              </a:spcAft>
              <a:buClrTx/>
              <a:buSzTx/>
              <a:buFont typeface="Arial"/>
              <a:buNone/>
              <a:tabLst/>
              <a:defRPr sz="2640" b="1" i="0" cap="all" baseline="0">
                <a:solidFill>
                  <a:srgbClr val="332B60"/>
                </a:solidFill>
                <a:latin typeface="Verdana" charset="0"/>
              </a:defRPr>
            </a:lvl1pPr>
            <a:lvl2pPr>
              <a:defRPr sz="2640" b="1" i="0"/>
            </a:lvl2pPr>
          </a:lstStyle>
          <a:p>
            <a:pPr lvl="0"/>
            <a:r>
              <a:rPr lang="et-EE" dirty="0"/>
              <a:t>INTERMEDIATE SLIDE</a:t>
            </a:r>
          </a:p>
          <a:p>
            <a:pPr lvl="0"/>
            <a:r>
              <a:rPr lang="et-EE" dirty="0"/>
              <a:t>ON TWO LINES IF NECESSARY</a:t>
            </a:r>
            <a:endParaRPr lang="en-US" dirty="0"/>
          </a:p>
        </p:txBody>
      </p:sp>
      <p:sp>
        <p:nvSpPr>
          <p:cNvPr id="20" name="Picture Placeholder 19"/>
          <p:cNvSpPr>
            <a:spLocks noGrp="1"/>
          </p:cNvSpPr>
          <p:nvPr>
            <p:ph type="pic" sz="quarter" idx="17" hasCustomPrompt="1"/>
          </p:nvPr>
        </p:nvSpPr>
        <p:spPr>
          <a:xfrm>
            <a:off x="8265796" y="659131"/>
            <a:ext cx="5097781" cy="6263640"/>
          </a:xfrm>
          <a:prstGeom prst="rect">
            <a:avLst/>
          </a:prstGeom>
        </p:spPr>
        <p:txBody>
          <a:bodyPr/>
          <a:lstStyle>
            <a:lvl1pPr marL="274320" indent="-274320">
              <a:buClr>
                <a:schemeClr val="accent4"/>
              </a:buClr>
              <a:buFont typeface="Wingdings" panose="05000000000000000000" pitchFamily="2" charset="2"/>
              <a:buChar char="§"/>
              <a:defRPr sz="2160">
                <a:solidFill>
                  <a:srgbClr val="332B60"/>
                </a:solidFill>
              </a:defRPr>
            </a:lvl1pPr>
          </a:lstStyle>
          <a:p>
            <a:pPr lvl="0"/>
            <a:r>
              <a:rPr lang="en-US" noProof="0" dirty="0"/>
              <a:t>Click the icon to add the picture</a:t>
            </a:r>
          </a:p>
        </p:txBody>
      </p:sp>
      <p:sp>
        <p:nvSpPr>
          <p:cNvPr id="8" name="Text Placeholder 11"/>
          <p:cNvSpPr>
            <a:spLocks noGrp="1"/>
          </p:cNvSpPr>
          <p:nvPr>
            <p:ph type="body" sz="quarter" idx="16" hasCustomPrompt="1"/>
          </p:nvPr>
        </p:nvSpPr>
        <p:spPr>
          <a:xfrm>
            <a:off x="2606041" y="1954532"/>
            <a:ext cx="5222077" cy="4968239"/>
          </a:xfrm>
          <a:prstGeom prst="rect">
            <a:avLst/>
          </a:prstGeom>
        </p:spPr>
        <p:txBody>
          <a:bodyPr lIns="0" tIns="0" rIns="0" bIns="0"/>
          <a:lstStyle>
            <a:lvl1pPr marL="342900" marR="0" indent="-342900" algn="l" defTabSz="1097280" rtl="0" eaLnBrk="1" fontAlgn="auto" latinLnBrk="0" hangingPunct="1">
              <a:lnSpc>
                <a:spcPct val="90000"/>
              </a:lnSpc>
              <a:spcBef>
                <a:spcPts val="1200"/>
              </a:spcBef>
              <a:spcAft>
                <a:spcPts val="0"/>
              </a:spcAft>
              <a:buClr>
                <a:schemeClr val="accent4"/>
              </a:buClr>
              <a:buSzTx/>
              <a:buFont typeface="Wingdings" panose="05000000000000000000" pitchFamily="2" charset="2"/>
              <a:buChar char="§"/>
              <a:tabLst/>
              <a:defRPr sz="2160" baseline="0">
                <a:solidFill>
                  <a:srgbClr val="332B60"/>
                </a:solidFill>
                <a:latin typeface="Verdana" charset="0"/>
              </a:defRPr>
            </a:lvl1pPr>
            <a:lvl2pPr marL="822960" indent="-274320">
              <a:buClr>
                <a:schemeClr val="accent4"/>
              </a:buClr>
              <a:buFont typeface="Wingdings" panose="05000000000000000000" pitchFamily="2" charset="2"/>
              <a:buChar char="§"/>
              <a:defRPr sz="2160">
                <a:solidFill>
                  <a:srgbClr val="332B60"/>
                </a:solidFill>
              </a:defRPr>
            </a:lvl2pPr>
            <a:lvl3pPr marL="1371600" indent="-274320">
              <a:buClr>
                <a:schemeClr val="accent4"/>
              </a:buClr>
              <a:buFont typeface="Wingdings" panose="05000000000000000000" pitchFamily="2" charset="2"/>
              <a:buChar char="§"/>
              <a:defRPr sz="2160">
                <a:solidFill>
                  <a:srgbClr val="332B60"/>
                </a:solidFill>
              </a:defRPr>
            </a:lvl3pPr>
            <a:lvl4pPr marL="1920240" marR="0" indent="-342900" algn="l" defTabSz="1097280" rtl="0" eaLnBrk="1" fontAlgn="base" latinLnBrk="0" hangingPunct="1">
              <a:lnSpc>
                <a:spcPct val="90000"/>
              </a:lnSpc>
              <a:spcBef>
                <a:spcPts val="600"/>
              </a:spcBef>
              <a:spcAft>
                <a:spcPct val="0"/>
              </a:spcAft>
              <a:buClr>
                <a:schemeClr val="accent4"/>
              </a:buClr>
              <a:buSzTx/>
              <a:buFont typeface="Wingdings" panose="05000000000000000000" pitchFamily="2" charset="2"/>
              <a:buChar char="§"/>
              <a:tabLst/>
              <a:defRPr sz="2160">
                <a:solidFill>
                  <a:srgbClr val="332B60"/>
                </a:solidFill>
              </a:defRPr>
            </a:lvl4pPr>
            <a:lvl5pPr marL="2468880" marR="0" indent="-342900" algn="l" defTabSz="1097280" rtl="0" eaLnBrk="1" fontAlgn="base" latinLnBrk="0" hangingPunct="1">
              <a:lnSpc>
                <a:spcPct val="90000"/>
              </a:lnSpc>
              <a:spcBef>
                <a:spcPts val="600"/>
              </a:spcBef>
              <a:spcAft>
                <a:spcPct val="0"/>
              </a:spcAft>
              <a:buClr>
                <a:schemeClr val="accent4"/>
              </a:buClr>
              <a:buSzTx/>
              <a:buFont typeface="Wingdings" panose="05000000000000000000" pitchFamily="2" charset="2"/>
              <a:buChar char="§"/>
              <a:tabLst/>
              <a:defRPr sz="2160">
                <a:solidFill>
                  <a:srgbClr val="332B60"/>
                </a:solidFill>
              </a:defRPr>
            </a:lvl5pPr>
            <a:lvl6pPr marL="3017520" marR="0" indent="-342900" algn="l" defTabSz="1097280" rtl="0" eaLnBrk="1" fontAlgn="base" latinLnBrk="0" hangingPunct="1">
              <a:lnSpc>
                <a:spcPct val="90000"/>
              </a:lnSpc>
              <a:spcBef>
                <a:spcPts val="600"/>
              </a:spcBef>
              <a:spcAft>
                <a:spcPct val="0"/>
              </a:spcAft>
              <a:buClr>
                <a:srgbClr val="E4067E"/>
              </a:buClr>
              <a:buSzTx/>
              <a:buFont typeface="Wingdings" panose="05000000000000000000" pitchFamily="2" charset="2"/>
              <a:buChar char="§"/>
              <a:tabLst/>
              <a:defRPr sz="2160">
                <a:solidFill>
                  <a:srgbClr val="332B60"/>
                </a:solidFill>
              </a:defRPr>
            </a:lvl6pPr>
            <a:lvl7pPr marL="3566160" marR="0" indent="-342900" algn="l" defTabSz="1097280" rtl="0" eaLnBrk="1" fontAlgn="base" latinLnBrk="0" hangingPunct="1">
              <a:lnSpc>
                <a:spcPct val="90000"/>
              </a:lnSpc>
              <a:spcBef>
                <a:spcPts val="600"/>
              </a:spcBef>
              <a:spcAft>
                <a:spcPct val="0"/>
              </a:spcAft>
              <a:buClr>
                <a:srgbClr val="E4067E"/>
              </a:buClr>
              <a:buSzTx/>
              <a:buFont typeface="Wingdings" panose="05000000000000000000" pitchFamily="2" charset="2"/>
              <a:buChar char="§"/>
              <a:tabLst/>
              <a:defRPr sz="2160">
                <a:solidFill>
                  <a:srgbClr val="332B60"/>
                </a:solidFill>
              </a:defRPr>
            </a:lvl7pPr>
          </a:lstStyle>
          <a:p>
            <a:pPr lvl="0"/>
            <a:r>
              <a:rPr lang="et-EE" dirty="0" err="1"/>
              <a:t>Edit</a:t>
            </a:r>
            <a:r>
              <a:rPr lang="et-EE" dirty="0"/>
              <a:t> </a:t>
            </a:r>
            <a:r>
              <a:rPr lang="et-EE" dirty="0" err="1"/>
              <a:t>text</a:t>
            </a:r>
            <a:r>
              <a:rPr lang="et-EE" dirty="0"/>
              <a:t> </a:t>
            </a:r>
            <a:r>
              <a:rPr lang="et-EE" dirty="0" err="1"/>
              <a:t>here</a:t>
            </a:r>
            <a:endParaRPr lang="et-EE" dirty="0"/>
          </a:p>
          <a:p>
            <a:pPr lvl="1"/>
            <a:r>
              <a:rPr lang="et-EE" dirty="0" err="1"/>
              <a:t>Edit</a:t>
            </a:r>
            <a:r>
              <a:rPr lang="et-EE" dirty="0"/>
              <a:t> </a:t>
            </a:r>
            <a:r>
              <a:rPr lang="et-EE" dirty="0" err="1"/>
              <a:t>text</a:t>
            </a:r>
            <a:r>
              <a:rPr lang="et-EE" dirty="0"/>
              <a:t> </a:t>
            </a:r>
            <a:r>
              <a:rPr lang="et-EE" dirty="0" err="1"/>
              <a:t>here</a:t>
            </a:r>
            <a:endParaRPr lang="et-EE" dirty="0"/>
          </a:p>
          <a:p>
            <a:pPr lvl="2"/>
            <a:r>
              <a:rPr lang="et-EE" dirty="0" err="1"/>
              <a:t>Edit</a:t>
            </a:r>
            <a:r>
              <a:rPr lang="et-EE" dirty="0"/>
              <a:t> </a:t>
            </a:r>
            <a:r>
              <a:rPr lang="et-EE" dirty="0" err="1"/>
              <a:t>text</a:t>
            </a:r>
            <a:r>
              <a:rPr lang="et-EE" dirty="0"/>
              <a:t> </a:t>
            </a:r>
            <a:r>
              <a:rPr lang="et-EE" dirty="0" err="1"/>
              <a:t>here</a:t>
            </a:r>
            <a:endParaRPr lang="et-EE" dirty="0"/>
          </a:p>
          <a:p>
            <a:pPr lvl="3"/>
            <a:r>
              <a:rPr lang="et-EE" dirty="0" err="1"/>
              <a:t>Edit</a:t>
            </a:r>
            <a:r>
              <a:rPr lang="et-EE" dirty="0"/>
              <a:t> </a:t>
            </a:r>
            <a:r>
              <a:rPr lang="et-EE" dirty="0" err="1"/>
              <a:t>text</a:t>
            </a:r>
            <a:r>
              <a:rPr lang="et-EE" dirty="0"/>
              <a:t> </a:t>
            </a:r>
            <a:r>
              <a:rPr lang="et-EE" dirty="0" err="1"/>
              <a:t>here</a:t>
            </a:r>
            <a:endParaRPr lang="et-EE" dirty="0"/>
          </a:p>
          <a:p>
            <a:pPr lvl="4"/>
            <a:r>
              <a:rPr lang="et-EE" dirty="0" err="1"/>
              <a:t>Edit</a:t>
            </a:r>
            <a:r>
              <a:rPr lang="et-EE" dirty="0"/>
              <a:t> </a:t>
            </a:r>
            <a:r>
              <a:rPr lang="et-EE" dirty="0" err="1"/>
              <a:t>text</a:t>
            </a:r>
            <a:r>
              <a:rPr lang="et-EE" dirty="0"/>
              <a:t> </a:t>
            </a:r>
            <a:r>
              <a:rPr lang="et-EE" dirty="0" err="1"/>
              <a:t>here</a:t>
            </a:r>
            <a:endParaRPr lang="et-EE" dirty="0"/>
          </a:p>
        </p:txBody>
      </p:sp>
    </p:spTree>
    <p:extLst>
      <p:ext uri="{BB962C8B-B14F-4D97-AF65-F5344CB8AC3E}">
        <p14:creationId xmlns:p14="http://schemas.microsoft.com/office/powerpoint/2010/main" val="2122346529"/>
      </p:ext>
    </p:extLst>
  </p:cSld>
  <p:clrMapOvr>
    <a:masterClrMapping/>
  </p:clrMapOvr>
  <p:extLst>
    <p:ext uri="{DCECCB84-F9BA-43D5-87BE-67443E8EF086}">
      <p15:sldGuideLst xmlns:p15="http://schemas.microsoft.com/office/powerpoint/2012/main">
        <p15:guide id="1" pos="4339">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image" Target="../media/image2.png"/><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image" Target="../media/image2.pn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1.pn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803302C-615A-C3E1-7C63-7D8DE8CC811A}"/>
              </a:ext>
            </a:extLst>
          </p:cNvPr>
          <p:cNvGrpSpPr/>
          <p:nvPr userDrawn="1"/>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93B5B20A-6EBA-D301-1627-ECECD33A539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87BFED39-5426-F4A5-F4DF-7BD27BF6E35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09FB0DC-AED9-E457-E856-3438FEA391E8}"/>
              </a:ext>
            </a:extLst>
          </p:cNvPr>
          <p:cNvGrpSpPr/>
          <p:nvPr userDrawn="1"/>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23E72D60-D682-324E-F68C-BDB160170289}"/>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5822525F-AD47-6E6E-7733-18DD7B6C9334}"/>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469663707"/>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Lst>
  <p:hf hdr="0" ftr="0"/>
  <p:txStyles>
    <p:titleStyle>
      <a:lvl1pPr algn="l" rtl="0" eaLnBrk="1" fontAlgn="base" hangingPunct="1">
        <a:lnSpc>
          <a:spcPct val="90000"/>
        </a:lnSpc>
        <a:spcBef>
          <a:spcPct val="0"/>
        </a:spcBef>
        <a:spcAft>
          <a:spcPct val="0"/>
        </a:spcAft>
        <a:defRPr sz="5280" kern="1200">
          <a:solidFill>
            <a:schemeClr val="tx1"/>
          </a:solidFill>
          <a:latin typeface="+mj-lt"/>
          <a:ea typeface="+mj-ea"/>
          <a:cs typeface="+mj-cs"/>
        </a:defRPr>
      </a:lvl1pPr>
      <a:lvl2pPr algn="l" rtl="0" eaLnBrk="1" fontAlgn="base" hangingPunct="1">
        <a:lnSpc>
          <a:spcPct val="90000"/>
        </a:lnSpc>
        <a:spcBef>
          <a:spcPct val="0"/>
        </a:spcBef>
        <a:spcAft>
          <a:spcPct val="0"/>
        </a:spcAft>
        <a:defRPr sz="5280">
          <a:solidFill>
            <a:schemeClr val="tx1"/>
          </a:solidFill>
          <a:latin typeface="Verdana" charset="0"/>
        </a:defRPr>
      </a:lvl2pPr>
      <a:lvl3pPr algn="l" rtl="0" eaLnBrk="1" fontAlgn="base" hangingPunct="1">
        <a:lnSpc>
          <a:spcPct val="90000"/>
        </a:lnSpc>
        <a:spcBef>
          <a:spcPct val="0"/>
        </a:spcBef>
        <a:spcAft>
          <a:spcPct val="0"/>
        </a:spcAft>
        <a:defRPr sz="5280">
          <a:solidFill>
            <a:schemeClr val="tx1"/>
          </a:solidFill>
          <a:latin typeface="Verdana" charset="0"/>
        </a:defRPr>
      </a:lvl3pPr>
      <a:lvl4pPr algn="l" rtl="0" eaLnBrk="1" fontAlgn="base" hangingPunct="1">
        <a:lnSpc>
          <a:spcPct val="90000"/>
        </a:lnSpc>
        <a:spcBef>
          <a:spcPct val="0"/>
        </a:spcBef>
        <a:spcAft>
          <a:spcPct val="0"/>
        </a:spcAft>
        <a:defRPr sz="5280">
          <a:solidFill>
            <a:schemeClr val="tx1"/>
          </a:solidFill>
          <a:latin typeface="Verdana" charset="0"/>
        </a:defRPr>
      </a:lvl4pPr>
      <a:lvl5pPr algn="l" rtl="0" eaLnBrk="1" fontAlgn="base" hangingPunct="1">
        <a:lnSpc>
          <a:spcPct val="90000"/>
        </a:lnSpc>
        <a:spcBef>
          <a:spcPct val="0"/>
        </a:spcBef>
        <a:spcAft>
          <a:spcPct val="0"/>
        </a:spcAft>
        <a:defRPr sz="5280">
          <a:solidFill>
            <a:schemeClr val="tx1"/>
          </a:solidFill>
          <a:latin typeface="Verdana" charset="0"/>
        </a:defRPr>
      </a:lvl5pPr>
      <a:lvl6pPr marL="548640" algn="l" rtl="0" eaLnBrk="1" fontAlgn="base" hangingPunct="1">
        <a:lnSpc>
          <a:spcPct val="90000"/>
        </a:lnSpc>
        <a:spcBef>
          <a:spcPct val="0"/>
        </a:spcBef>
        <a:spcAft>
          <a:spcPct val="0"/>
        </a:spcAft>
        <a:defRPr sz="5280">
          <a:solidFill>
            <a:schemeClr val="tx1"/>
          </a:solidFill>
          <a:latin typeface="Calibri Light" charset="0"/>
        </a:defRPr>
      </a:lvl6pPr>
      <a:lvl7pPr marL="1097280" algn="l" rtl="0" eaLnBrk="1" fontAlgn="base" hangingPunct="1">
        <a:lnSpc>
          <a:spcPct val="90000"/>
        </a:lnSpc>
        <a:spcBef>
          <a:spcPct val="0"/>
        </a:spcBef>
        <a:spcAft>
          <a:spcPct val="0"/>
        </a:spcAft>
        <a:defRPr sz="5280">
          <a:solidFill>
            <a:schemeClr val="tx1"/>
          </a:solidFill>
          <a:latin typeface="Calibri Light" charset="0"/>
        </a:defRPr>
      </a:lvl7pPr>
      <a:lvl8pPr marL="1645920" algn="l" rtl="0" eaLnBrk="1" fontAlgn="base" hangingPunct="1">
        <a:lnSpc>
          <a:spcPct val="90000"/>
        </a:lnSpc>
        <a:spcBef>
          <a:spcPct val="0"/>
        </a:spcBef>
        <a:spcAft>
          <a:spcPct val="0"/>
        </a:spcAft>
        <a:defRPr sz="5280">
          <a:solidFill>
            <a:schemeClr val="tx1"/>
          </a:solidFill>
          <a:latin typeface="Calibri Light" charset="0"/>
        </a:defRPr>
      </a:lvl8pPr>
      <a:lvl9pPr marL="2194560" algn="l" rtl="0" eaLnBrk="1" fontAlgn="base" hangingPunct="1">
        <a:lnSpc>
          <a:spcPct val="90000"/>
        </a:lnSpc>
        <a:spcBef>
          <a:spcPct val="0"/>
        </a:spcBef>
        <a:spcAft>
          <a:spcPct val="0"/>
        </a:spcAft>
        <a:defRPr sz="5280">
          <a:solidFill>
            <a:schemeClr val="tx1"/>
          </a:solidFill>
          <a:latin typeface="Calibri Light" charset="0"/>
        </a:defRPr>
      </a:lvl9pPr>
    </p:titleStyle>
    <p:bodyStyle>
      <a:lvl1pPr marL="274320" indent="-274320" algn="l" rtl="0" eaLnBrk="1" fontAlgn="base" hangingPunct="1">
        <a:lnSpc>
          <a:spcPct val="90000"/>
        </a:lnSpc>
        <a:spcBef>
          <a:spcPts val="1200"/>
        </a:spcBef>
        <a:spcAft>
          <a:spcPct val="0"/>
        </a:spcAft>
        <a:buFont typeface="Arial" charset="0"/>
        <a:buChar char="•"/>
        <a:defRPr sz="3360" kern="1200">
          <a:solidFill>
            <a:schemeClr val="tx1"/>
          </a:solidFill>
          <a:latin typeface="+mn-lt"/>
          <a:ea typeface="+mn-ea"/>
          <a:cs typeface="+mn-cs"/>
        </a:defRPr>
      </a:lvl1pPr>
      <a:lvl2pPr marL="822960" indent="-274320" algn="l" rtl="0" eaLnBrk="1" fontAlgn="base" hangingPunct="1">
        <a:lnSpc>
          <a:spcPct val="90000"/>
        </a:lnSpc>
        <a:spcBef>
          <a:spcPts val="600"/>
        </a:spcBef>
        <a:spcAft>
          <a:spcPct val="0"/>
        </a:spcAft>
        <a:buFont typeface="Arial" charset="0"/>
        <a:buChar char="•"/>
        <a:defRPr sz="2880" kern="1200">
          <a:solidFill>
            <a:schemeClr val="tx1"/>
          </a:solidFill>
          <a:latin typeface="+mn-lt"/>
          <a:ea typeface="+mn-ea"/>
          <a:cs typeface="+mn-cs"/>
        </a:defRPr>
      </a:lvl2pPr>
      <a:lvl3pPr marL="1371600" indent="-274320" algn="l" rtl="0" eaLnBrk="1" fontAlgn="base" hangingPunct="1">
        <a:lnSpc>
          <a:spcPct val="90000"/>
        </a:lnSpc>
        <a:spcBef>
          <a:spcPts val="600"/>
        </a:spcBef>
        <a:spcAft>
          <a:spcPct val="0"/>
        </a:spcAft>
        <a:buFont typeface="Arial" charset="0"/>
        <a:buChar char="•"/>
        <a:defRPr sz="2400" kern="1200">
          <a:solidFill>
            <a:schemeClr val="tx1"/>
          </a:solidFill>
          <a:latin typeface="+mn-lt"/>
          <a:ea typeface="+mn-ea"/>
          <a:cs typeface="+mn-cs"/>
        </a:defRPr>
      </a:lvl3pPr>
      <a:lvl4pPr marL="1920240" indent="-274320" algn="l" rtl="0" eaLnBrk="1" fontAlgn="base" hangingPunct="1">
        <a:lnSpc>
          <a:spcPct val="90000"/>
        </a:lnSpc>
        <a:spcBef>
          <a:spcPts val="600"/>
        </a:spcBef>
        <a:spcAft>
          <a:spcPct val="0"/>
        </a:spcAft>
        <a:buFont typeface="Arial" charset="0"/>
        <a:buChar char="•"/>
        <a:defRPr kern="1200">
          <a:solidFill>
            <a:schemeClr val="tx1"/>
          </a:solidFill>
          <a:latin typeface="+mn-lt"/>
          <a:ea typeface="+mn-ea"/>
          <a:cs typeface="+mn-cs"/>
        </a:defRPr>
      </a:lvl4pPr>
      <a:lvl5pPr marL="2468880" indent="-274320" algn="l" rtl="0" eaLnBrk="1" fontAlgn="base" hangingPunct="1">
        <a:lnSpc>
          <a:spcPct val="90000"/>
        </a:lnSpc>
        <a:spcBef>
          <a:spcPts val="600"/>
        </a:spcBef>
        <a:spcAft>
          <a:spcPct val="0"/>
        </a:spcAft>
        <a:buFont typeface="Arial" charset="0"/>
        <a:buChar char="•"/>
        <a:defRPr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34">
          <p15:clr>
            <a:srgbClr val="F26B43"/>
          </p15:clr>
        </p15:guide>
        <p15:guide id="2" pos="302">
          <p15:clr>
            <a:srgbClr val="F26B43"/>
          </p15:clr>
        </p15:guide>
        <p15:guide id="3" pos="1368">
          <p15:clr>
            <a:srgbClr val="F26B43"/>
          </p15:clr>
        </p15:guide>
        <p15:guide id="4" orient="horz" pos="3997">
          <p15:clr>
            <a:srgbClr val="F26B43"/>
          </p15:clr>
        </p15:guide>
        <p15:guide id="5" orient="horz" pos="1026">
          <p15:clr>
            <a:srgbClr val="F26B43"/>
          </p15:clr>
        </p15:guide>
        <p15:guide id="6" orient="horz" pos="34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65ECE09C-19E5-AE1C-C3C4-E6DB399A27F4}"/>
              </a:ext>
            </a:extLst>
          </p:cNvPr>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651E27F1-F508-20B5-A529-58A197CC43B9}"/>
              </a:ext>
            </a:extLst>
          </p:cNvPr>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CC82648F-A8E5-417C-887B-165B4DE9F15F}"/>
              </a:ext>
            </a:extLst>
          </p:cNvPr>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rgbClr val="B6D5E8"/>
                </a:solidFill>
                <a:latin typeface="Corbel" panose="020B0503020204020204" pitchFamily="34" charset="0"/>
              </a:defRPr>
            </a:lvl1pPr>
          </a:lstStyle>
          <a:p>
            <a:fld id="{953C67B8-CDEF-9241-AD81-3CFA52821425}" type="datetimeFigureOut">
              <a:rPr lang="nl-NL" smtClean="0"/>
              <a:pPr/>
              <a:t>4-2-2026</a:t>
            </a:fld>
            <a:endParaRPr lang="nl-NL" dirty="0"/>
          </a:p>
        </p:txBody>
      </p:sp>
      <p:sp>
        <p:nvSpPr>
          <p:cNvPr id="5" name="Tijdelijke aanduiding voor voettekst 4">
            <a:extLst>
              <a:ext uri="{FF2B5EF4-FFF2-40B4-BE49-F238E27FC236}">
                <a16:creationId xmlns:a16="http://schemas.microsoft.com/office/drawing/2014/main" id="{A829D51B-A441-5159-6E6F-383DA3C660F4}"/>
              </a:ext>
            </a:extLst>
          </p:cNvPr>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a:solidFill>
                  <a:srgbClr val="B6D5E8"/>
                </a:solidFill>
                <a:latin typeface="Corbel" panose="020B050302020402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3C44F62-42B9-6358-AD8B-B6BC42A78A1C}"/>
              </a:ext>
            </a:extLst>
          </p:cNvPr>
          <p:cNvSpPr>
            <a:spLocks noGrp="1"/>
          </p:cNvSpPr>
          <p:nvPr>
            <p:ph type="sldNum" sz="quarter" idx="4"/>
          </p:nvPr>
        </p:nvSpPr>
        <p:spPr>
          <a:xfrm>
            <a:off x="10332720" y="7627621"/>
            <a:ext cx="3291840" cy="438150"/>
          </a:xfrm>
          <a:prstGeom prst="rect">
            <a:avLst/>
          </a:prstGeom>
        </p:spPr>
        <p:txBody>
          <a:bodyPr vert="horz" lIns="91440" tIns="45720" rIns="91440" bIns="45720" rtlCol="0" anchor="ctr"/>
          <a:lstStyle>
            <a:lvl1pPr algn="r">
              <a:defRPr sz="1440">
                <a:solidFill>
                  <a:srgbClr val="B6D5E8"/>
                </a:solidFill>
                <a:latin typeface="Corbel" panose="020B0503020204020204" pitchFamily="34" charset="0"/>
              </a:defRPr>
            </a:lvl1pPr>
          </a:lstStyle>
          <a:p>
            <a:fld id="{7C8AA47E-CAA1-EB4F-8144-A60D729984C3}" type="slidenum">
              <a:rPr lang="nl-NL" smtClean="0"/>
              <a:pPr/>
              <a:t>‹#›</a:t>
            </a:fld>
            <a:endParaRPr lang="nl-NL" dirty="0"/>
          </a:p>
        </p:txBody>
      </p:sp>
      <p:grpSp>
        <p:nvGrpSpPr>
          <p:cNvPr id="7" name="Group 6">
            <a:extLst>
              <a:ext uri="{FF2B5EF4-FFF2-40B4-BE49-F238E27FC236}">
                <a16:creationId xmlns:a16="http://schemas.microsoft.com/office/drawing/2014/main" id="{4190BF52-C579-CEA1-9C16-BD81E844CC78}"/>
              </a:ext>
            </a:extLst>
          </p:cNvPr>
          <p:cNvGrpSpPr/>
          <p:nvPr userDrawn="1"/>
        </p:nvGrpSpPr>
        <p:grpSpPr>
          <a:xfrm>
            <a:off x="10972801" y="7594540"/>
            <a:ext cx="2591913" cy="481557"/>
            <a:chOff x="5179092" y="5483822"/>
            <a:chExt cx="3294001" cy="612000"/>
          </a:xfrm>
        </p:grpSpPr>
        <p:pic>
          <p:nvPicPr>
            <p:cNvPr id="9" name="Picture 8">
              <a:extLst>
                <a:ext uri="{FF2B5EF4-FFF2-40B4-BE49-F238E27FC236}">
                  <a16:creationId xmlns:a16="http://schemas.microsoft.com/office/drawing/2014/main" id="{46AD1A51-1878-B904-9E44-3612A4B83F72}"/>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89764609-1A67-A3B7-431F-4CC8CC4BD6D2}"/>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481816728"/>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6" r:id="rId8"/>
    <p:sldLayoutId id="2147483677" r:id="rId9"/>
    <p:sldLayoutId id="2147483678" r:id="rId10"/>
    <p:sldLayoutId id="2147483679" r:id="rId11"/>
    <p:sldLayoutId id="2147483680" r:id="rId12"/>
    <p:sldLayoutId id="2147483681" r:id="rId13"/>
  </p:sldLayoutIdLst>
  <p:txStyles>
    <p:titleStyle>
      <a:lvl1pPr algn="l" defTabSz="1097280" rtl="0" eaLnBrk="1" latinLnBrk="0" hangingPunct="1">
        <a:lnSpc>
          <a:spcPct val="90000"/>
        </a:lnSpc>
        <a:spcBef>
          <a:spcPct val="0"/>
        </a:spcBef>
        <a:buNone/>
        <a:defRPr sz="5280" b="1" i="0" kern="1200">
          <a:solidFill>
            <a:srgbClr val="21274F"/>
          </a:solidFill>
          <a:latin typeface="Corbel" panose="020B0503020204020204" pitchFamily="34" charset="0"/>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rgbClr val="21274F"/>
          </a:solidFill>
          <a:latin typeface="Corbel" panose="020B0503020204020204" pitchFamily="34" charset="0"/>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rgbClr val="21274F"/>
          </a:solidFill>
          <a:latin typeface="Corbel" panose="020B0503020204020204" pitchFamily="34" charset="0"/>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rgbClr val="21274F"/>
          </a:solidFill>
          <a:latin typeface="Corbel" panose="020B0503020204020204" pitchFamily="34" charset="0"/>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rgbClr val="21274F"/>
          </a:solidFill>
          <a:latin typeface="Corbel" panose="020B0503020204020204" pitchFamily="34" charset="0"/>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rgbClr val="21274F"/>
          </a:solidFill>
          <a:latin typeface="Corbel" panose="020B050302020402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nl-NL"/>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5.xml"/><Relationship Id="rId1" Type="http://schemas.openxmlformats.org/officeDocument/2006/relationships/tags" Target="../tags/tag7.xml"/><Relationship Id="rId4" Type="http://schemas.openxmlformats.org/officeDocument/2006/relationships/image" Target="../media/image21.png"/></Relationships>
</file>

<file path=ppt/slides/_rels/slide10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16.xml"/></Relationships>
</file>

<file path=ppt/slides/_rels/slide101.xml.rels><?xml version="1.0" encoding="UTF-8" standalone="yes"?>
<Relationships xmlns="http://schemas.openxmlformats.org/package/2006/relationships"><Relationship Id="rId3" Type="http://schemas.openxmlformats.org/officeDocument/2006/relationships/image" Target="../media/image154.png"/><Relationship Id="rId7" Type="http://schemas.openxmlformats.org/officeDocument/2006/relationships/image" Target="../media/image158.png"/><Relationship Id="rId2" Type="http://schemas.openxmlformats.org/officeDocument/2006/relationships/image" Target="../media/image153.png"/><Relationship Id="rId1" Type="http://schemas.openxmlformats.org/officeDocument/2006/relationships/slideLayout" Target="../slideLayouts/slideLayout16.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s>
</file>

<file path=ppt/slides/_rels/slide10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4.png"/><Relationship Id="rId1" Type="http://schemas.openxmlformats.org/officeDocument/2006/relationships/slideLayout" Target="../slideLayouts/slideLayout16.xml"/></Relationships>
</file>

<file path=ppt/slides/_rels/slide103.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16.xml"/></Relationships>
</file>

<file path=ppt/slides/_rels/slide104.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30.xml"/><Relationship Id="rId1" Type="http://schemas.openxmlformats.org/officeDocument/2006/relationships/slideLayout" Target="../slideLayouts/slideLayout16.xml"/><Relationship Id="rId4" Type="http://schemas.openxmlformats.org/officeDocument/2006/relationships/image" Target="../media/image162.pn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8.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8.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8.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9.xml.rels><?xml version="1.0" encoding="UTF-8" standalone="yes"?>
<Relationships xmlns="http://schemas.openxmlformats.org/package/2006/relationships"><Relationship Id="rId3" Type="http://schemas.openxmlformats.org/officeDocument/2006/relationships/hyperlink" Target="https://www.enisa.europa.eu/publications/port-cybersecurity-good-practices-for-cybersecurity-in-the-maritime-sector" TargetMode="External"/><Relationship Id="rId2" Type="http://schemas.openxmlformats.org/officeDocument/2006/relationships/hyperlink" Target="https://www.pwc.no/no/publikasjoner/shipping/The-Digital-Transformation-of-Shipping_HE-NO.pdf" TargetMode="External"/><Relationship Id="rId1" Type="http://schemas.openxmlformats.org/officeDocument/2006/relationships/slideLayout" Target="../slideLayouts/slideLayout5.xml"/><Relationship Id="rId4" Type="http://schemas.openxmlformats.org/officeDocument/2006/relationships/hyperlink" Target="https://www.enisa.europa.eu/publications/guidelines-cyber-risk-management-for-port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5.xml"/><Relationship Id="rId1" Type="http://schemas.openxmlformats.org/officeDocument/2006/relationships/tags" Target="../tags/tag8.xml"/><Relationship Id="rId4" Type="http://schemas.openxmlformats.org/officeDocument/2006/relationships/image" Target="../media/image23.png"/></Relationships>
</file>

<file path=ppt/slides/_rels/slide110.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5.xml"/><Relationship Id="rId1" Type="http://schemas.openxmlformats.org/officeDocument/2006/relationships/tags" Target="../tags/tag9.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5.xml"/><Relationship Id="rId1" Type="http://schemas.openxmlformats.org/officeDocument/2006/relationships/tags" Target="../tags/tag10.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5.xml"/><Relationship Id="rId1" Type="http://schemas.openxmlformats.org/officeDocument/2006/relationships/tags" Target="../tags/tag11.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5.xml"/><Relationship Id="rId1" Type="http://schemas.openxmlformats.org/officeDocument/2006/relationships/tags" Target="../tags/tag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slideLayout" Target="../slideLayouts/slideLayout5.xml"/><Relationship Id="rId1" Type="http://schemas.openxmlformats.org/officeDocument/2006/relationships/tags" Target="../tags/tag13.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slideLayout" Target="../slideLayouts/slideLayout5.xml"/><Relationship Id="rId1" Type="http://schemas.openxmlformats.org/officeDocument/2006/relationships/tags" Target="../tags/tag1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2.png"/><Relationship Id="rId2" Type="http://schemas.openxmlformats.org/officeDocument/2006/relationships/slideLayout" Target="../slideLayouts/slideLayout5.xml"/><Relationship Id="rId1" Type="http://schemas.openxmlformats.org/officeDocument/2006/relationships/tags" Target="../tags/tag15.xml"/><Relationship Id="rId6" Type="http://schemas.openxmlformats.org/officeDocument/2006/relationships/image" Target="../media/image1.png"/><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5.xml"/><Relationship Id="rId1" Type="http://schemas.openxmlformats.org/officeDocument/2006/relationships/tags" Target="../tags/tag16.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5.xml"/><Relationship Id="rId1" Type="http://schemas.openxmlformats.org/officeDocument/2006/relationships/tags" Target="../tags/tag17.xml"/><Relationship Id="rId5" Type="http://schemas.openxmlformats.org/officeDocument/2006/relationships/image" Target="../media/image47.pn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5.xml"/><Relationship Id="rId1" Type="http://schemas.openxmlformats.org/officeDocument/2006/relationships/tags" Target="../tags/tag18.xml"/><Relationship Id="rId5" Type="http://schemas.openxmlformats.org/officeDocument/2006/relationships/image" Target="../media/image50.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slideLayout" Target="../slideLayouts/slideLayout5.xml"/><Relationship Id="rId1" Type="http://schemas.openxmlformats.org/officeDocument/2006/relationships/tags" Target="../tags/tag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5.xml"/><Relationship Id="rId1" Type="http://schemas.openxmlformats.org/officeDocument/2006/relationships/tags" Target="../tags/tag20.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21.xml"/></Relationships>
</file>

<file path=ppt/slides/_rels/slide3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Layout" Target="../slideLayouts/slideLayout5.xml"/><Relationship Id="rId1" Type="http://schemas.openxmlformats.org/officeDocument/2006/relationships/tags" Target="../tags/tag2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2.png"/><Relationship Id="rId2" Type="http://schemas.openxmlformats.org/officeDocument/2006/relationships/slideLayout" Target="../slideLayouts/slideLayout5.xml"/><Relationship Id="rId1" Type="http://schemas.openxmlformats.org/officeDocument/2006/relationships/tags" Target="../tags/tag23.xml"/><Relationship Id="rId6" Type="http://schemas.openxmlformats.org/officeDocument/2006/relationships/image" Target="../media/image1.png"/><Relationship Id="rId5" Type="http://schemas.openxmlformats.org/officeDocument/2006/relationships/image" Target="../media/image57.png"/><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tags" Target="../tags/tag1.xml"/><Relationship Id="rId4" Type="http://schemas.openxmlformats.org/officeDocument/2006/relationships/image" Target="../media/image16.jpeg"/></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5.xml"/><Relationship Id="rId1" Type="http://schemas.openxmlformats.org/officeDocument/2006/relationships/tags" Target="../tags/tag24.xml"/><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5.xml"/><Relationship Id="rId1" Type="http://schemas.openxmlformats.org/officeDocument/2006/relationships/tags" Target="../tags/tag25.xml"/><Relationship Id="rId4" Type="http://schemas.openxmlformats.org/officeDocument/2006/relationships/image" Target="../media/image61.png"/></Relationships>
</file>

<file path=ppt/slides/_rels/slide42.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slideLayout" Target="../slideLayouts/slideLayout5.xml"/><Relationship Id="rId1" Type="http://schemas.openxmlformats.org/officeDocument/2006/relationships/tags" Target="../tags/tag26.xml"/></Relationships>
</file>

<file path=ppt/slides/_rels/slide4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notesSlide" Target="../notesSlides/notesSlide12.xml"/><Relationship Id="rId7" Type="http://schemas.openxmlformats.org/officeDocument/2006/relationships/image" Target="../media/image66.png"/><Relationship Id="rId2" Type="http://schemas.openxmlformats.org/officeDocument/2006/relationships/slideLayout" Target="../slideLayouts/slideLayout5.xml"/><Relationship Id="rId1" Type="http://schemas.openxmlformats.org/officeDocument/2006/relationships/tags" Target="../tags/tag27.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s>
</file>

<file path=ppt/slides/_rels/slide4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slideLayout" Target="../slideLayouts/slideLayout5.xml"/><Relationship Id="rId1" Type="http://schemas.openxmlformats.org/officeDocument/2006/relationships/tags" Target="../tags/tag28.xml"/><Relationship Id="rId6" Type="http://schemas.openxmlformats.org/officeDocument/2006/relationships/image" Target="../media/image75.pn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s>
</file>

<file path=ppt/slides/_rels/slide4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slideLayout" Target="../slideLayouts/slideLayout5.xml"/><Relationship Id="rId1" Type="http://schemas.openxmlformats.org/officeDocument/2006/relationships/tags" Target="../tags/tag29.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tags" Target="../tags/tag2.xml"/><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slideLayout" Target="../slideLayouts/slideLayout16.xml"/><Relationship Id="rId1" Type="http://schemas.openxmlformats.org/officeDocument/2006/relationships/tags" Target="../tags/tag30.xml"/></Relationships>
</file>

<file path=ppt/slides/_rels/slide5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slideLayout" Target="../slideLayouts/slideLayout27.xml"/><Relationship Id="rId1" Type="http://schemas.openxmlformats.org/officeDocument/2006/relationships/tags" Target="../tags/tag31.xml"/></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tags" Target="../tags/tag32.xml"/></Relationships>
</file>

<file path=ppt/slides/_rels/slide5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8.xml"/><Relationship Id="rId1" Type="http://schemas.openxmlformats.org/officeDocument/2006/relationships/tags" Target="../tags/tag33.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58.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image" Target="../media/image97.png"/><Relationship Id="rId1" Type="http://schemas.openxmlformats.org/officeDocument/2006/relationships/slideLayout" Target="../slideLayouts/slideLayout16.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5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hyperlink" Target="https://www.enisa.europa.eu/publications/european-cybersecurity-skills-framework-ecsf" TargetMode="Externa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slideLayout" Target="../slideLayouts/slideLayout19.xml"/><Relationship Id="rId1" Type="http://schemas.openxmlformats.org/officeDocument/2006/relationships/tags" Target="../tags/tag34.xml"/><Relationship Id="rId4" Type="http://schemas.openxmlformats.org/officeDocument/2006/relationships/image" Target="../media/image106.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tags" Target="../tags/tag35.xml"/></Relationships>
</file>

<file path=ppt/slides/_rels/slide66.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tags" Target="../tags/tag4.xml"/><Relationship Id="rId4" Type="http://schemas.openxmlformats.org/officeDocument/2006/relationships/image" Target="../media/image18.png"/></Relationships>
</file>

<file path=ppt/slides/_rels/slide7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6.xml"/></Relationships>
</file>

<file path=ppt/slides/_rels/slide73.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16.xml"/></Relationships>
</file>

<file path=ppt/slides/_rels/slide7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7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16.xml"/></Relationships>
</file>

<file path=ppt/slides/_rels/slide76.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7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5.xml"/></Relationships>
</file>

<file path=ppt/slides/_rels/slide8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16.xml"/></Relationships>
</file>

<file path=ppt/slides/_rels/slide82.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6.xml"/></Relationships>
</file>

<file path=ppt/slides/_rels/slide83.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slideLayout" Target="../slideLayouts/slideLayout28.xml"/><Relationship Id="rId1" Type="http://schemas.openxmlformats.org/officeDocument/2006/relationships/video" Target="https://www.youtube.com/embed/rksCTVFtjM4?feature=oembed"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16.xml"/></Relationships>
</file>

<file path=ppt/slides/_rels/slide8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8.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notesSlide" Target="../notesSlides/notesSlide24.xml"/><Relationship Id="rId1" Type="http://schemas.openxmlformats.org/officeDocument/2006/relationships/slideLayout" Target="../slideLayouts/slideLayout26.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89.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5.xml"/><Relationship Id="rId1" Type="http://schemas.openxmlformats.org/officeDocument/2006/relationships/tags" Target="../tags/tag6.xml"/></Relationships>
</file>

<file path=ppt/slides/_rels/slide9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25.xml"/><Relationship Id="rId1" Type="http://schemas.openxmlformats.org/officeDocument/2006/relationships/slideLayout" Target="../slideLayouts/slideLayout28.xml"/></Relationships>
</file>

<file path=ppt/slides/_rels/slide9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26.xml"/><Relationship Id="rId1" Type="http://schemas.openxmlformats.org/officeDocument/2006/relationships/slideLayout" Target="../slideLayouts/slideLayout16.xml"/><Relationship Id="rId4" Type="http://schemas.openxmlformats.org/officeDocument/2006/relationships/image" Target="../media/image137.png"/></Relationships>
</file>

<file path=ppt/slides/_rels/slide9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27.xml"/><Relationship Id="rId1" Type="http://schemas.openxmlformats.org/officeDocument/2006/relationships/slideLayout" Target="../slideLayouts/slideLayout16.xml"/><Relationship Id="rId5" Type="http://schemas.openxmlformats.org/officeDocument/2006/relationships/image" Target="../media/image138.png"/><Relationship Id="rId4" Type="http://schemas.openxmlformats.org/officeDocument/2006/relationships/image" Target="../media/image137.png"/></Relationships>
</file>

<file path=ppt/slides/_rels/slide93.xml.rels><?xml version="1.0" encoding="UTF-8" standalone="yes"?>
<Relationships xmlns="http://schemas.openxmlformats.org/package/2006/relationships"><Relationship Id="rId3" Type="http://schemas.openxmlformats.org/officeDocument/2006/relationships/image" Target="../media/image136.png"/><Relationship Id="rId7" Type="http://schemas.openxmlformats.org/officeDocument/2006/relationships/image" Target="../media/image140.png"/><Relationship Id="rId2" Type="http://schemas.openxmlformats.org/officeDocument/2006/relationships/notesSlide" Target="../notesSlides/notesSlide28.xml"/><Relationship Id="rId1" Type="http://schemas.openxmlformats.org/officeDocument/2006/relationships/slideLayout" Target="../slideLayouts/slideLayout16.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9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16.xml"/><Relationship Id="rId5" Type="http://schemas.openxmlformats.org/officeDocument/2006/relationships/image" Target="../media/image144.png"/><Relationship Id="rId4" Type="http://schemas.openxmlformats.org/officeDocument/2006/relationships/image" Target="../media/image143.png"/></Relationships>
</file>

<file path=ppt/slides/_rels/slide9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1.png"/><Relationship Id="rId1" Type="http://schemas.openxmlformats.org/officeDocument/2006/relationships/slideLayout" Target="../slideLayouts/slideLayout16.xml"/><Relationship Id="rId4" Type="http://schemas.openxmlformats.org/officeDocument/2006/relationships/image" Target="../media/image146.png"/></Relationships>
</file>

<file path=ppt/slides/_rels/slide9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1.png"/><Relationship Id="rId1" Type="http://schemas.openxmlformats.org/officeDocument/2006/relationships/slideLayout" Target="../slideLayouts/slideLayout16.xml"/></Relationships>
</file>

<file path=ppt/slides/_rels/slide97.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16.xml"/></Relationships>
</file>

<file path=ppt/slides/_rels/slide98.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24.xml"/></Relationships>
</file>

<file path=ppt/slides/_rels/slide9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itle 94">
            <a:extLst>
              <a:ext uri="{FF2B5EF4-FFF2-40B4-BE49-F238E27FC236}">
                <a16:creationId xmlns:a16="http://schemas.microsoft.com/office/drawing/2014/main" id="{7643F50D-950F-5A7E-722A-79E4F5D31565}"/>
              </a:ext>
            </a:extLst>
          </p:cNvPr>
          <p:cNvSpPr>
            <a:spLocks noGrp="1"/>
          </p:cNvSpPr>
          <p:nvPr>
            <p:ph type="ctrTitle"/>
          </p:nvPr>
        </p:nvSpPr>
        <p:spPr>
          <a:xfrm>
            <a:off x="7946025" y="868128"/>
            <a:ext cx="5714743" cy="3094862"/>
          </a:xfrm>
        </p:spPr>
        <p:txBody>
          <a:bodyPr anchor="t">
            <a:noAutofit/>
          </a:bodyPr>
          <a:lstStyle/>
          <a:p>
            <a:endParaRPr lang="en-US" sz="2800" dirty="0"/>
          </a:p>
        </p:txBody>
      </p:sp>
      <p:sp>
        <p:nvSpPr>
          <p:cNvPr id="96" name="Subtitle 95">
            <a:extLst>
              <a:ext uri="{FF2B5EF4-FFF2-40B4-BE49-F238E27FC236}">
                <a16:creationId xmlns:a16="http://schemas.microsoft.com/office/drawing/2014/main" id="{1C5A4B6C-BAC7-A685-A9B1-2F354B12832E}"/>
              </a:ext>
            </a:extLst>
          </p:cNvPr>
          <p:cNvSpPr>
            <a:spLocks noGrp="1"/>
          </p:cNvSpPr>
          <p:nvPr>
            <p:ph type="subTitle" idx="1"/>
          </p:nvPr>
        </p:nvSpPr>
        <p:spPr>
          <a:xfrm>
            <a:off x="7946025" y="5378105"/>
            <a:ext cx="6248440" cy="1210710"/>
          </a:xfrm>
        </p:spPr>
        <p:txBody>
          <a:bodyPr>
            <a:normAutofit/>
          </a:bodyPr>
          <a:lstStyle/>
          <a:p>
            <a:r>
              <a:rPr lang="en-US" dirty="0"/>
              <a:t>Presentation by: </a:t>
            </a:r>
          </a:p>
          <a:p>
            <a:r>
              <a:rPr lang="en-US" sz="2400" b="1" cap="none" dirty="0" err="1"/>
              <a:t>RicardoLugo</a:t>
            </a:r>
            <a:endParaRPr lang="en-US" sz="1700" cap="none" dirty="0"/>
          </a:p>
        </p:txBody>
      </p:sp>
      <p:sp>
        <p:nvSpPr>
          <p:cNvPr id="97" name="Text Placeholder 96">
            <a:extLst>
              <a:ext uri="{FF2B5EF4-FFF2-40B4-BE49-F238E27FC236}">
                <a16:creationId xmlns:a16="http://schemas.microsoft.com/office/drawing/2014/main" id="{2A924E96-9B1C-6D19-49F6-49CA70E65537}"/>
              </a:ext>
            </a:extLst>
          </p:cNvPr>
          <p:cNvSpPr>
            <a:spLocks noGrp="1"/>
          </p:cNvSpPr>
          <p:nvPr>
            <p:ph type="body" sz="quarter" idx="10"/>
          </p:nvPr>
        </p:nvSpPr>
        <p:spPr>
          <a:xfrm>
            <a:off x="7946025" y="1954289"/>
            <a:ext cx="6684375" cy="1210711"/>
          </a:xfrm>
        </p:spPr>
        <p:txBody>
          <a:bodyPr/>
          <a:lstStyle/>
          <a:p>
            <a:r>
              <a:rPr lang="en-US" sz="4800" dirty="0">
                <a:solidFill>
                  <a:schemeClr val="tx1"/>
                </a:solidFill>
              </a:rPr>
              <a:t>Topic 10: </a:t>
            </a:r>
            <a:r>
              <a:rPr lang="en-GB" sz="4800" dirty="0">
                <a:solidFill>
                  <a:schemeClr val="tx1"/>
                </a:solidFill>
              </a:rPr>
              <a:t>Cybersecurity Risk Assessment and Management</a:t>
            </a:r>
          </a:p>
        </p:txBody>
      </p:sp>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4209308" y="-13391"/>
            <a:ext cx="3063696" cy="8230609"/>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sz="2160" dirty="0"/>
          </a:p>
        </p:txBody>
      </p:sp>
      <p:grpSp>
        <p:nvGrpSpPr>
          <p:cNvPr id="2" name="Group 1">
            <a:extLst>
              <a:ext uri="{FF2B5EF4-FFF2-40B4-BE49-F238E27FC236}">
                <a16:creationId xmlns:a16="http://schemas.microsoft.com/office/drawing/2014/main" id="{ABF25152-ECFC-F87E-6A60-9E7B0D98374B}"/>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56048E62-9FDC-6A86-C84F-4D7DFCAA18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B4A6FF37-150C-0183-163E-54E5A9398FB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pic>
        <p:nvPicPr>
          <p:cNvPr id="8" name="Picture Placeholder 7" descr="A screenshot of a computer training&#10;&#10;Description automatically generated">
            <a:extLst>
              <a:ext uri="{FF2B5EF4-FFF2-40B4-BE49-F238E27FC236}">
                <a16:creationId xmlns:a16="http://schemas.microsoft.com/office/drawing/2014/main" id="{50970EFB-319E-7174-E221-FC24ED09B21B}"/>
              </a:ext>
            </a:extLst>
          </p:cNvPr>
          <p:cNvPicPr>
            <a:picLocks noGrp="1" noChangeAspect="1"/>
          </p:cNvPicPr>
          <p:nvPr>
            <p:ph type="pic" sz="quarter" idx="11"/>
          </p:nvPr>
        </p:nvPicPr>
        <p:blipFill>
          <a:blip r:embed="rId5"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503979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8902352-DE72-8526-AFE2-B5016D694098}"/>
              </a:ext>
            </a:extLst>
          </p:cNvPr>
          <p:cNvSpPr>
            <a:spLocks noGrp="1"/>
          </p:cNvSpPr>
          <p:nvPr>
            <p:ph type="body" sz="quarter" idx="13"/>
          </p:nvPr>
        </p:nvSpPr>
        <p:spPr/>
        <p:txBody>
          <a:bodyPr/>
          <a:lstStyle/>
          <a:p>
            <a:endParaRPr lang="nb-NO"/>
          </a:p>
        </p:txBody>
      </p:sp>
      <p:sp>
        <p:nvSpPr>
          <p:cNvPr id="3" name="Text Placeholder 2">
            <a:extLst>
              <a:ext uri="{FF2B5EF4-FFF2-40B4-BE49-F238E27FC236}">
                <a16:creationId xmlns:a16="http://schemas.microsoft.com/office/drawing/2014/main" id="{FB7AE689-BA09-94A2-8F69-21C6588B12A7}"/>
              </a:ext>
            </a:extLst>
          </p:cNvPr>
          <p:cNvSpPr>
            <a:spLocks noGrp="1"/>
          </p:cNvSpPr>
          <p:nvPr>
            <p:ph type="body" sz="quarter" idx="14"/>
          </p:nvPr>
        </p:nvSpPr>
        <p:spPr>
          <a:xfrm>
            <a:off x="4219687" y="1954531"/>
            <a:ext cx="8949043" cy="4968240"/>
          </a:xfrm>
        </p:spPr>
        <p:txBody>
          <a:bodyPr/>
          <a:lstStyle/>
          <a:p>
            <a:endParaRPr lang="nb-NO" dirty="0"/>
          </a:p>
        </p:txBody>
      </p:sp>
      <p:pic>
        <p:nvPicPr>
          <p:cNvPr id="4" name="Picture 3">
            <a:extLst>
              <a:ext uri="{FF2B5EF4-FFF2-40B4-BE49-F238E27FC236}">
                <a16:creationId xmlns:a16="http://schemas.microsoft.com/office/drawing/2014/main" id="{456DDA0D-B203-6C3A-D2DF-B5CE1D2FD3E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681" y="33170"/>
            <a:ext cx="3856412" cy="5163671"/>
          </a:xfrm>
          <a:prstGeom prst="rect">
            <a:avLst/>
          </a:prstGeom>
        </p:spPr>
      </p:pic>
      <p:pic>
        <p:nvPicPr>
          <p:cNvPr id="6" name="Picture 5">
            <a:extLst>
              <a:ext uri="{FF2B5EF4-FFF2-40B4-BE49-F238E27FC236}">
                <a16:creationId xmlns:a16="http://schemas.microsoft.com/office/drawing/2014/main" id="{5C0D874C-3F33-44F8-5E91-5B262AFE44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1670" y="4337482"/>
            <a:ext cx="11196856" cy="1937587"/>
          </a:xfrm>
          <a:prstGeom prst="rect">
            <a:avLst/>
          </a:prstGeom>
        </p:spPr>
      </p:pic>
    </p:spTree>
    <p:custDataLst>
      <p:tags r:id="rId1"/>
    </p:custDataLst>
    <p:extLst>
      <p:ext uri="{BB962C8B-B14F-4D97-AF65-F5344CB8AC3E}">
        <p14:creationId xmlns:p14="http://schemas.microsoft.com/office/powerpoint/2010/main" val="293061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577531" y="279787"/>
            <a:ext cx="12016806" cy="7413366"/>
          </a:xfrm>
        </p:spPr>
        <p:txBody>
          <a:bodyPr>
            <a:normAutofit/>
          </a:bodyPr>
          <a:lstStyle/>
          <a:p>
            <a:pPr marL="0" indent="0">
              <a:buNone/>
            </a:pPr>
            <a:r>
              <a:rPr lang="nb-NO" sz="2400" dirty="0" err="1">
                <a:latin typeface="Arial" charset="0"/>
                <a:ea typeface="Arial" charset="0"/>
                <a:cs typeface="Arial" charset="0"/>
              </a:rPr>
              <a:t>Describe</a:t>
            </a:r>
            <a:r>
              <a:rPr lang="nb-NO" sz="2400" dirty="0">
                <a:latin typeface="Arial" charset="0"/>
                <a:ea typeface="Arial" charset="0"/>
                <a:cs typeface="Arial" charset="0"/>
              </a:rPr>
              <a:t> </a:t>
            </a:r>
            <a:r>
              <a:rPr lang="nb-NO" sz="2400" dirty="0" err="1">
                <a:latin typeface="Arial" charset="0"/>
                <a:ea typeface="Arial" charset="0"/>
                <a:cs typeface="Arial" charset="0"/>
              </a:rPr>
              <a:t>the</a:t>
            </a:r>
            <a:r>
              <a:rPr lang="nb-NO" sz="2400" dirty="0">
                <a:latin typeface="Arial" charset="0"/>
                <a:ea typeface="Arial" charset="0"/>
                <a:cs typeface="Arial" charset="0"/>
              </a:rPr>
              <a:t> </a:t>
            </a:r>
            <a:r>
              <a:rPr lang="nb-NO" sz="2400" dirty="0" err="1">
                <a:latin typeface="Arial" charset="0"/>
                <a:ea typeface="Arial" charset="0"/>
                <a:cs typeface="Arial" charset="0"/>
              </a:rPr>
              <a:t>activity</a:t>
            </a:r>
            <a:r>
              <a:rPr lang="nb-NO" sz="2400" dirty="0">
                <a:latin typeface="Arial" charset="0"/>
                <a:ea typeface="Arial" charset="0"/>
                <a:cs typeface="Arial" charset="0"/>
              </a:rPr>
              <a:t> </a:t>
            </a:r>
            <a:r>
              <a:rPr lang="nb-NO" sz="2400" dirty="0" err="1">
                <a:latin typeface="Arial" charset="0"/>
                <a:ea typeface="Arial" charset="0"/>
                <a:cs typeface="Arial" charset="0"/>
              </a:rPr>
              <a:t>you</a:t>
            </a:r>
            <a:r>
              <a:rPr lang="nb-NO" sz="2400" dirty="0">
                <a:latin typeface="Arial" charset="0"/>
                <a:ea typeface="Arial" charset="0"/>
                <a:cs typeface="Arial" charset="0"/>
              </a:rPr>
              <a:t> </a:t>
            </a:r>
            <a:r>
              <a:rPr lang="nb-NO" sz="2400" dirty="0" err="1">
                <a:latin typeface="Arial" charset="0"/>
                <a:ea typeface="Arial" charset="0"/>
                <a:cs typeface="Arial" charset="0"/>
              </a:rPr>
              <a:t>saw</a:t>
            </a:r>
            <a:r>
              <a:rPr lang="nb-NO" sz="2400" dirty="0">
                <a:latin typeface="Arial" charset="0"/>
                <a:ea typeface="Arial" charset="0"/>
                <a:cs typeface="Arial" charset="0"/>
              </a:rPr>
              <a:t> (</a:t>
            </a:r>
            <a:r>
              <a:rPr lang="nb-NO" sz="2400" dirty="0" err="1">
                <a:latin typeface="Arial" charset="0"/>
                <a:ea typeface="Arial" charset="0"/>
                <a:cs typeface="Arial" charset="0"/>
              </a:rPr>
              <a:t>specific</a:t>
            </a:r>
            <a:r>
              <a:rPr lang="nb-NO" sz="2400" dirty="0">
                <a:latin typeface="Arial" charset="0"/>
                <a:ea typeface="Arial" charset="0"/>
                <a:cs typeface="Arial" charset="0"/>
              </a:rPr>
              <a:t> </a:t>
            </a:r>
            <a:r>
              <a:rPr lang="nb-NO" sz="2400" dirty="0" err="1">
                <a:latin typeface="Arial" charset="0"/>
                <a:ea typeface="Arial" charset="0"/>
                <a:cs typeface="Arial" charset="0"/>
              </a:rPr>
              <a:t>but</a:t>
            </a:r>
            <a:r>
              <a:rPr lang="nb-NO" sz="2400" dirty="0">
                <a:latin typeface="Arial" charset="0"/>
                <a:ea typeface="Arial" charset="0"/>
                <a:cs typeface="Arial" charset="0"/>
              </a:rPr>
              <a:t> not </a:t>
            </a:r>
            <a:r>
              <a:rPr lang="nb-NO" sz="2400" dirty="0" err="1">
                <a:latin typeface="Arial" charset="0"/>
                <a:ea typeface="Arial" charset="0"/>
                <a:cs typeface="Arial" charset="0"/>
              </a:rPr>
              <a:t>overly</a:t>
            </a:r>
            <a:r>
              <a:rPr lang="nb-NO" sz="2400" dirty="0">
                <a:latin typeface="Arial" charset="0"/>
                <a:ea typeface="Arial" charset="0"/>
                <a:cs typeface="Arial" charset="0"/>
              </a:rPr>
              <a:t> </a:t>
            </a:r>
            <a:r>
              <a:rPr lang="nb-NO" sz="2400" dirty="0" err="1">
                <a:latin typeface="Arial" charset="0"/>
                <a:ea typeface="Arial" charset="0"/>
                <a:cs typeface="Arial" charset="0"/>
              </a:rPr>
              <a:t>detailed</a:t>
            </a:r>
            <a:r>
              <a:rPr lang="nb-NO" sz="2400" dirty="0">
                <a:latin typeface="Arial" charset="0"/>
                <a:ea typeface="Arial" charset="0"/>
                <a:cs typeface="Arial" charset="0"/>
              </a:rPr>
              <a:t>) </a:t>
            </a:r>
          </a:p>
          <a:p>
            <a:pPr marL="617220" indent="-617220">
              <a:buFont typeface="+mj-lt"/>
              <a:buAutoNum type="arabicPeriod"/>
            </a:pPr>
            <a:endParaRPr lang="nb-NO" sz="2400" dirty="0">
              <a:latin typeface="Arial" charset="0"/>
              <a:ea typeface="Arial" charset="0"/>
              <a:cs typeface="Arial" charset="0"/>
            </a:endParaRPr>
          </a:p>
          <a:p>
            <a:pPr marL="617220" indent="-617220">
              <a:buFont typeface="+mj-lt"/>
              <a:buAutoNum type="arabicPeriod"/>
            </a:pPr>
            <a:endParaRPr lang="nb-NO" sz="2400" dirty="0">
              <a:latin typeface="Arial" charset="0"/>
              <a:ea typeface="Arial" charset="0"/>
              <a:cs typeface="Arial" charset="0"/>
            </a:endParaRPr>
          </a:p>
          <a:p>
            <a:pPr marL="617220" indent="-617220">
              <a:buFont typeface="+mj-lt"/>
              <a:buAutoNum type="arabicPeriod"/>
            </a:pPr>
            <a:endParaRPr lang="nb-NO" sz="2400" dirty="0">
              <a:latin typeface="Arial" charset="0"/>
              <a:ea typeface="Arial" charset="0"/>
              <a:cs typeface="Arial" charset="0"/>
            </a:endParaRPr>
          </a:p>
          <a:p>
            <a:pPr marL="0" indent="0">
              <a:buNone/>
            </a:pPr>
            <a:r>
              <a:rPr lang="nb-NO" sz="2400" dirty="0" err="1">
                <a:latin typeface="Arial" charset="0"/>
                <a:ea typeface="Arial" charset="0"/>
                <a:cs typeface="Arial" charset="0"/>
              </a:rPr>
              <a:t>What</a:t>
            </a:r>
            <a:r>
              <a:rPr lang="nb-NO" sz="2400" dirty="0">
                <a:latin typeface="Arial" charset="0"/>
                <a:ea typeface="Arial" charset="0"/>
                <a:cs typeface="Arial" charset="0"/>
              </a:rPr>
              <a:t> type of </a:t>
            </a:r>
            <a:r>
              <a:rPr lang="nb-NO" sz="2400" dirty="0" err="1">
                <a:latin typeface="Arial" charset="0"/>
                <a:ea typeface="Arial" charset="0"/>
                <a:cs typeface="Arial" charset="0"/>
              </a:rPr>
              <a:t>incident</a:t>
            </a:r>
            <a:r>
              <a:rPr lang="nb-NO" sz="2400" dirty="0">
                <a:latin typeface="Arial" charset="0"/>
                <a:ea typeface="Arial" charset="0"/>
                <a:cs typeface="Arial" charset="0"/>
              </a:rPr>
              <a:t> do </a:t>
            </a:r>
            <a:r>
              <a:rPr lang="nb-NO" sz="2400" dirty="0" err="1">
                <a:latin typeface="Arial" charset="0"/>
                <a:ea typeface="Arial" charset="0"/>
                <a:cs typeface="Arial" charset="0"/>
              </a:rPr>
              <a:t>you</a:t>
            </a:r>
            <a:r>
              <a:rPr lang="nb-NO" sz="2400" dirty="0">
                <a:latin typeface="Arial" charset="0"/>
                <a:ea typeface="Arial" charset="0"/>
                <a:cs typeface="Arial" charset="0"/>
              </a:rPr>
              <a:t> </a:t>
            </a:r>
            <a:r>
              <a:rPr lang="nb-NO" sz="2400" dirty="0" err="1">
                <a:latin typeface="Arial" charset="0"/>
                <a:ea typeface="Arial" charset="0"/>
                <a:cs typeface="Arial" charset="0"/>
              </a:rPr>
              <a:t>think</a:t>
            </a:r>
            <a:r>
              <a:rPr lang="nb-NO" sz="2400" dirty="0">
                <a:latin typeface="Arial" charset="0"/>
                <a:ea typeface="Arial" charset="0"/>
                <a:cs typeface="Arial" charset="0"/>
              </a:rPr>
              <a:t> it was? </a:t>
            </a:r>
          </a:p>
          <a:p>
            <a:pPr marL="617220" indent="-617220">
              <a:buFont typeface="+mj-lt"/>
              <a:buAutoNum type="arabicPeriod"/>
            </a:pPr>
            <a:endParaRPr lang="nb-NO" sz="2400" dirty="0">
              <a:latin typeface="Arial" charset="0"/>
              <a:ea typeface="Arial" charset="0"/>
              <a:cs typeface="Arial" charset="0"/>
            </a:endParaRPr>
          </a:p>
          <a:p>
            <a:pPr marL="617220" indent="-617220">
              <a:buFont typeface="+mj-lt"/>
              <a:buAutoNum type="arabicPeriod"/>
            </a:pPr>
            <a:endParaRPr lang="nb-NO" sz="2400" dirty="0">
              <a:latin typeface="Arial" charset="0"/>
              <a:ea typeface="Arial" charset="0"/>
              <a:cs typeface="Arial" charset="0"/>
            </a:endParaRPr>
          </a:p>
          <a:p>
            <a:pPr marL="617220" indent="-617220">
              <a:buFont typeface="+mj-lt"/>
              <a:buAutoNum type="arabicPeriod"/>
            </a:pPr>
            <a:endParaRPr lang="nb-NO" sz="2400" dirty="0">
              <a:latin typeface="Arial" charset="0"/>
              <a:ea typeface="Arial" charset="0"/>
              <a:cs typeface="Arial" charset="0"/>
            </a:endParaRPr>
          </a:p>
          <a:p>
            <a:pPr marL="0" indent="0">
              <a:buNone/>
            </a:pPr>
            <a:r>
              <a:rPr lang="nb-NO" sz="2400" dirty="0">
                <a:latin typeface="Arial" charset="0"/>
                <a:ea typeface="Arial" charset="0"/>
                <a:cs typeface="Arial" charset="0"/>
              </a:rPr>
              <a:t>If </a:t>
            </a:r>
            <a:r>
              <a:rPr lang="nb-NO" sz="2400" dirty="0" err="1">
                <a:latin typeface="Arial" charset="0"/>
                <a:ea typeface="Arial" charset="0"/>
                <a:cs typeface="Arial" charset="0"/>
              </a:rPr>
              <a:t>you</a:t>
            </a:r>
            <a:r>
              <a:rPr lang="nb-NO" sz="2400" dirty="0">
                <a:latin typeface="Arial" charset="0"/>
                <a:ea typeface="Arial" charset="0"/>
                <a:cs typeface="Arial" charset="0"/>
              </a:rPr>
              <a:t> </a:t>
            </a:r>
            <a:r>
              <a:rPr lang="nb-NO" sz="2400" dirty="0" err="1">
                <a:latin typeface="Arial" charset="0"/>
                <a:ea typeface="Arial" charset="0"/>
                <a:cs typeface="Arial" charset="0"/>
              </a:rPr>
              <a:t>could</a:t>
            </a:r>
            <a:r>
              <a:rPr lang="nb-NO" sz="2400" dirty="0">
                <a:latin typeface="Arial" charset="0"/>
                <a:ea typeface="Arial" charset="0"/>
                <a:cs typeface="Arial" charset="0"/>
              </a:rPr>
              <a:t> </a:t>
            </a:r>
            <a:r>
              <a:rPr lang="nb-NO" sz="2400" dirty="0" err="1">
                <a:latin typeface="Arial" charset="0"/>
                <a:ea typeface="Arial" charset="0"/>
                <a:cs typeface="Arial" charset="0"/>
              </a:rPr>
              <a:t>suggest</a:t>
            </a:r>
            <a:r>
              <a:rPr lang="nb-NO" sz="2400" dirty="0">
                <a:latin typeface="Arial" charset="0"/>
                <a:ea typeface="Arial" charset="0"/>
                <a:cs typeface="Arial" charset="0"/>
              </a:rPr>
              <a:t> </a:t>
            </a:r>
            <a:r>
              <a:rPr lang="nb-NO" sz="2400" dirty="0" err="1">
                <a:latin typeface="Arial" charset="0"/>
                <a:ea typeface="Arial" charset="0"/>
                <a:cs typeface="Arial" charset="0"/>
              </a:rPr>
              <a:t>anything</a:t>
            </a:r>
            <a:r>
              <a:rPr lang="nb-NO" sz="2400" dirty="0">
                <a:latin typeface="Arial" charset="0"/>
                <a:ea typeface="Arial" charset="0"/>
                <a:cs typeface="Arial" charset="0"/>
              </a:rPr>
              <a:t> - </a:t>
            </a:r>
            <a:r>
              <a:rPr lang="nb-NO" sz="2400" dirty="0" err="1">
                <a:latin typeface="Arial" charset="0"/>
                <a:ea typeface="Arial" charset="0"/>
                <a:cs typeface="Arial" charset="0"/>
              </a:rPr>
              <a:t>which</a:t>
            </a:r>
            <a:r>
              <a:rPr lang="nb-NO" sz="2400" dirty="0">
                <a:latin typeface="Arial" charset="0"/>
                <a:ea typeface="Arial" charset="0"/>
                <a:cs typeface="Arial" charset="0"/>
              </a:rPr>
              <a:t> </a:t>
            </a:r>
            <a:r>
              <a:rPr lang="nb-NO" sz="2400" dirty="0" err="1">
                <a:latin typeface="Arial" charset="0"/>
                <a:ea typeface="Arial" charset="0"/>
                <a:cs typeface="Arial" charset="0"/>
              </a:rPr>
              <a:t>actions</a:t>
            </a:r>
            <a:r>
              <a:rPr lang="nb-NO" sz="2400" dirty="0">
                <a:latin typeface="Arial" charset="0"/>
                <a:ea typeface="Arial" charset="0"/>
                <a:cs typeface="Arial" charset="0"/>
              </a:rPr>
              <a:t> </a:t>
            </a:r>
            <a:r>
              <a:rPr lang="nb-NO" sz="2400" dirty="0" err="1">
                <a:latin typeface="Arial" charset="0"/>
                <a:ea typeface="Arial" charset="0"/>
                <a:cs typeface="Arial" charset="0"/>
              </a:rPr>
              <a:t>should</a:t>
            </a:r>
            <a:r>
              <a:rPr lang="nb-NO" sz="2400" dirty="0">
                <a:latin typeface="Arial" charset="0"/>
                <a:ea typeface="Arial" charset="0"/>
                <a:cs typeface="Arial" charset="0"/>
              </a:rPr>
              <a:t> be done? </a:t>
            </a:r>
            <a:br>
              <a:rPr lang="nb-NO" sz="2400" dirty="0">
                <a:latin typeface="Arial" charset="0"/>
                <a:ea typeface="Arial" charset="0"/>
                <a:cs typeface="Arial" charset="0"/>
              </a:rPr>
            </a:br>
            <a:endParaRPr lang="en-US" sz="2400" dirty="0">
              <a:latin typeface="Arial" charset="0"/>
              <a:ea typeface="Arial" charset="0"/>
              <a:cs typeface="Arial" charset="0"/>
            </a:endParaRPr>
          </a:p>
        </p:txBody>
      </p:sp>
      <p:grpSp>
        <p:nvGrpSpPr>
          <p:cNvPr id="7" name="Gruppe 6"/>
          <p:cNvGrpSpPr/>
          <p:nvPr/>
        </p:nvGrpSpPr>
        <p:grpSpPr>
          <a:xfrm>
            <a:off x="683812" y="826936"/>
            <a:ext cx="9496508" cy="5073992"/>
            <a:chOff x="569843" y="689113"/>
            <a:chExt cx="11184835" cy="5555179"/>
          </a:xfrm>
        </p:grpSpPr>
        <p:sp>
          <p:nvSpPr>
            <p:cNvPr id="4" name="Ramme 3"/>
            <p:cNvSpPr/>
            <p:nvPr/>
          </p:nvSpPr>
          <p:spPr>
            <a:xfrm>
              <a:off x="569843" y="689113"/>
              <a:ext cx="11184835" cy="1417982"/>
            </a:xfrm>
            <a:prstGeom prst="frame">
              <a:avLst>
                <a:gd name="adj1" fmla="val 222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black"/>
                </a:solidFill>
                <a:latin typeface="Aptos" panose="02110004020202020204"/>
              </a:endParaRPr>
            </a:p>
          </p:txBody>
        </p:sp>
        <p:sp>
          <p:nvSpPr>
            <p:cNvPr id="5" name="Ramme 4"/>
            <p:cNvSpPr/>
            <p:nvPr/>
          </p:nvSpPr>
          <p:spPr>
            <a:xfrm>
              <a:off x="569843" y="2708481"/>
              <a:ext cx="11184835" cy="1417982"/>
            </a:xfrm>
            <a:prstGeom prst="frame">
              <a:avLst>
                <a:gd name="adj1" fmla="val 222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black"/>
                </a:solidFill>
                <a:latin typeface="Aptos" panose="02110004020202020204"/>
              </a:endParaRPr>
            </a:p>
          </p:txBody>
        </p:sp>
        <p:sp>
          <p:nvSpPr>
            <p:cNvPr id="6" name="Ramme 5"/>
            <p:cNvSpPr/>
            <p:nvPr/>
          </p:nvSpPr>
          <p:spPr>
            <a:xfrm>
              <a:off x="569843" y="4826310"/>
              <a:ext cx="11184835" cy="1417982"/>
            </a:xfrm>
            <a:prstGeom prst="frame">
              <a:avLst>
                <a:gd name="adj1" fmla="val 222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black"/>
                </a:solidFill>
                <a:latin typeface="Aptos" panose="02110004020202020204"/>
              </a:endParaRPr>
            </a:p>
          </p:txBody>
        </p:sp>
      </p:grpSp>
      <p:pic>
        <p:nvPicPr>
          <p:cNvPr id="2" name="Picture 1">
            <a:extLst>
              <a:ext uri="{FF2B5EF4-FFF2-40B4-BE49-F238E27FC236}">
                <a16:creationId xmlns:a16="http://schemas.microsoft.com/office/drawing/2014/main" id="{62AD3FA7-2B5A-83EB-A98F-05972AE5F17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02102" y="6799111"/>
            <a:ext cx="7026196" cy="1788082"/>
          </a:xfrm>
          <a:prstGeom prst="rect">
            <a:avLst/>
          </a:prstGeom>
        </p:spPr>
      </p:pic>
      <p:sp>
        <p:nvSpPr>
          <p:cNvPr id="8" name="Oval 7">
            <a:extLst>
              <a:ext uri="{FF2B5EF4-FFF2-40B4-BE49-F238E27FC236}">
                <a16:creationId xmlns:a16="http://schemas.microsoft.com/office/drawing/2014/main" id="{F4343CE9-8995-AEBC-B46C-6E22B2F0F636}"/>
              </a:ext>
            </a:extLst>
          </p:cNvPr>
          <p:cNvSpPr/>
          <p:nvPr/>
        </p:nvSpPr>
        <p:spPr>
          <a:xfrm>
            <a:off x="864108" y="932689"/>
            <a:ext cx="1948694" cy="94593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097280">
              <a:defRPr/>
            </a:pPr>
            <a:r>
              <a:rPr lang="nb-NO" sz="8640" dirty="0">
                <a:solidFill>
                  <a:prstClr val="white"/>
                </a:solidFill>
                <a:latin typeface="Aptos" panose="02110004020202020204"/>
              </a:rPr>
              <a:t>L1</a:t>
            </a:r>
          </a:p>
        </p:txBody>
      </p:sp>
      <p:sp>
        <p:nvSpPr>
          <p:cNvPr id="9" name="Oval 8">
            <a:extLst>
              <a:ext uri="{FF2B5EF4-FFF2-40B4-BE49-F238E27FC236}">
                <a16:creationId xmlns:a16="http://schemas.microsoft.com/office/drawing/2014/main" id="{533472C9-3F7B-C3B3-4D7F-1A0B37B7558B}"/>
              </a:ext>
            </a:extLst>
          </p:cNvPr>
          <p:cNvSpPr/>
          <p:nvPr/>
        </p:nvSpPr>
        <p:spPr>
          <a:xfrm>
            <a:off x="4637238" y="2867260"/>
            <a:ext cx="1948694" cy="945932"/>
          </a:xfrm>
          <a:prstGeom prst="ellipse">
            <a:avLst/>
          </a:prstGeom>
          <a:solidFill>
            <a:srgbClr val="8E5677"/>
          </a:solidFill>
          <a:ln>
            <a:solidFill>
              <a:srgbClr val="A12F89"/>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097280">
              <a:defRPr/>
            </a:pPr>
            <a:r>
              <a:rPr lang="nb-NO" sz="8640" dirty="0">
                <a:solidFill>
                  <a:prstClr val="white"/>
                </a:solidFill>
                <a:latin typeface="Aptos" panose="02110004020202020204"/>
              </a:rPr>
              <a:t>L2</a:t>
            </a:r>
          </a:p>
        </p:txBody>
      </p:sp>
      <p:sp>
        <p:nvSpPr>
          <p:cNvPr id="10" name="Oval 9">
            <a:extLst>
              <a:ext uri="{FF2B5EF4-FFF2-40B4-BE49-F238E27FC236}">
                <a16:creationId xmlns:a16="http://schemas.microsoft.com/office/drawing/2014/main" id="{938CCD3E-FAC7-88FA-8E7A-AA2C8DC7865A}"/>
              </a:ext>
            </a:extLst>
          </p:cNvPr>
          <p:cNvSpPr/>
          <p:nvPr/>
        </p:nvSpPr>
        <p:spPr>
          <a:xfrm>
            <a:off x="8103108" y="4780383"/>
            <a:ext cx="1948694" cy="945932"/>
          </a:xfrm>
          <a:prstGeom prst="ellipse">
            <a:avLst/>
          </a:prstGeom>
          <a:solidFill>
            <a:schemeClr val="bg1">
              <a:lumMod val="6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097280">
              <a:defRPr/>
            </a:pPr>
            <a:r>
              <a:rPr lang="nb-NO" sz="8640" dirty="0">
                <a:solidFill>
                  <a:prstClr val="white"/>
                </a:solidFill>
                <a:latin typeface="Aptos" panose="02110004020202020204"/>
              </a:rPr>
              <a:t>L3</a:t>
            </a:r>
          </a:p>
        </p:txBody>
      </p:sp>
      <p:pic>
        <p:nvPicPr>
          <p:cNvPr id="15" name="Picture 14">
            <a:extLst>
              <a:ext uri="{FF2B5EF4-FFF2-40B4-BE49-F238E27FC236}">
                <a16:creationId xmlns:a16="http://schemas.microsoft.com/office/drawing/2014/main" id="{C7A1F4C1-A4E1-058A-F4DE-2F6CB30737F1}"/>
              </a:ext>
            </a:extLst>
          </p:cNvPr>
          <p:cNvPicPr>
            <a:picLocks noChangeAspect="1"/>
          </p:cNvPicPr>
          <p:nvPr/>
        </p:nvPicPr>
        <p:blipFill>
          <a:blip r:embed="rId3"/>
          <a:stretch>
            <a:fillRect/>
          </a:stretch>
        </p:blipFill>
        <p:spPr>
          <a:xfrm>
            <a:off x="443237" y="5847150"/>
            <a:ext cx="10574226" cy="1554697"/>
          </a:xfrm>
          <a:prstGeom prst="rect">
            <a:avLst/>
          </a:prstGeom>
        </p:spPr>
      </p:pic>
    </p:spTree>
    <p:extLst>
      <p:ext uri="{BB962C8B-B14F-4D97-AF65-F5344CB8AC3E}">
        <p14:creationId xmlns:p14="http://schemas.microsoft.com/office/powerpoint/2010/main" val="210113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randombar(horizont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27ECE-15FF-2F17-C4D6-78F8BBD905A3}"/>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45F6A363-6472-7EAE-9416-58FCA675B66D}"/>
              </a:ext>
            </a:extLst>
          </p:cNvPr>
          <p:cNvSpPr>
            <a:spLocks noGrp="1"/>
          </p:cNvSpPr>
          <p:nvPr>
            <p:ph idx="1"/>
          </p:nvPr>
        </p:nvSpPr>
        <p:spPr/>
        <p:txBody>
          <a:bodyPr/>
          <a:lstStyle/>
          <a:p>
            <a:endParaRPr lang="en-GB"/>
          </a:p>
        </p:txBody>
      </p:sp>
      <p:pic>
        <p:nvPicPr>
          <p:cNvPr id="7" name="Picture 6">
            <a:extLst>
              <a:ext uri="{FF2B5EF4-FFF2-40B4-BE49-F238E27FC236}">
                <a16:creationId xmlns:a16="http://schemas.microsoft.com/office/drawing/2014/main" id="{B0F4AC14-5C9E-6F70-AC86-316349A001B3}"/>
              </a:ext>
            </a:extLst>
          </p:cNvPr>
          <p:cNvPicPr>
            <a:picLocks noChangeAspect="1"/>
          </p:cNvPicPr>
          <p:nvPr/>
        </p:nvPicPr>
        <p:blipFill>
          <a:blip r:embed="rId2"/>
          <a:stretch>
            <a:fillRect/>
          </a:stretch>
        </p:blipFill>
        <p:spPr>
          <a:xfrm>
            <a:off x="108988" y="0"/>
            <a:ext cx="7511012" cy="4184476"/>
          </a:xfrm>
          <a:prstGeom prst="rect">
            <a:avLst/>
          </a:prstGeom>
        </p:spPr>
      </p:pic>
      <p:pic>
        <p:nvPicPr>
          <p:cNvPr id="5" name="Picture 4">
            <a:extLst>
              <a:ext uri="{FF2B5EF4-FFF2-40B4-BE49-F238E27FC236}">
                <a16:creationId xmlns:a16="http://schemas.microsoft.com/office/drawing/2014/main" id="{2945ADFB-CE45-EFA9-78A2-CF43F1479E75}"/>
              </a:ext>
            </a:extLst>
          </p:cNvPr>
          <p:cNvPicPr>
            <a:picLocks noChangeAspect="1"/>
          </p:cNvPicPr>
          <p:nvPr/>
        </p:nvPicPr>
        <p:blipFill>
          <a:blip r:embed="rId3"/>
          <a:stretch>
            <a:fillRect/>
          </a:stretch>
        </p:blipFill>
        <p:spPr>
          <a:xfrm>
            <a:off x="2028658" y="958666"/>
            <a:ext cx="10931437" cy="6453690"/>
          </a:xfrm>
          <a:prstGeom prst="rect">
            <a:avLst/>
          </a:prstGeom>
        </p:spPr>
      </p:pic>
      <p:pic>
        <p:nvPicPr>
          <p:cNvPr id="9" name="Picture 8">
            <a:extLst>
              <a:ext uri="{FF2B5EF4-FFF2-40B4-BE49-F238E27FC236}">
                <a16:creationId xmlns:a16="http://schemas.microsoft.com/office/drawing/2014/main" id="{36E7A393-3596-A291-E8CD-56AB2CCB6F42}"/>
              </a:ext>
            </a:extLst>
          </p:cNvPr>
          <p:cNvPicPr>
            <a:picLocks noChangeAspect="1"/>
          </p:cNvPicPr>
          <p:nvPr/>
        </p:nvPicPr>
        <p:blipFill>
          <a:blip r:embed="rId4"/>
          <a:stretch>
            <a:fillRect/>
          </a:stretch>
        </p:blipFill>
        <p:spPr>
          <a:xfrm>
            <a:off x="3011598" y="5576141"/>
            <a:ext cx="8436517" cy="2514950"/>
          </a:xfrm>
          <a:prstGeom prst="rect">
            <a:avLst/>
          </a:prstGeom>
        </p:spPr>
      </p:pic>
      <p:sp>
        <p:nvSpPr>
          <p:cNvPr id="10" name="Oval 9">
            <a:extLst>
              <a:ext uri="{FF2B5EF4-FFF2-40B4-BE49-F238E27FC236}">
                <a16:creationId xmlns:a16="http://schemas.microsoft.com/office/drawing/2014/main" id="{C65C8E79-D402-A649-9FA5-58E2A18DA551}"/>
              </a:ext>
            </a:extLst>
          </p:cNvPr>
          <p:cNvSpPr/>
          <p:nvPr/>
        </p:nvSpPr>
        <p:spPr>
          <a:xfrm>
            <a:off x="2694432" y="4184475"/>
            <a:ext cx="2353056" cy="1119044"/>
          </a:xfrm>
          <a:prstGeom prst="ellipse">
            <a:avLst/>
          </a:prstGeom>
          <a:noFill/>
          <a:ln w="57150">
            <a:solidFill>
              <a:srgbClr val="DE18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endParaRPr lang="en-GB" sz="2160">
              <a:solidFill>
                <a:prstClr val="white"/>
              </a:solidFill>
              <a:latin typeface="Aptos" panose="02110004020202020204"/>
            </a:endParaRPr>
          </a:p>
        </p:txBody>
      </p:sp>
      <p:pic>
        <p:nvPicPr>
          <p:cNvPr id="12" name="Picture 11">
            <a:extLst>
              <a:ext uri="{FF2B5EF4-FFF2-40B4-BE49-F238E27FC236}">
                <a16:creationId xmlns:a16="http://schemas.microsoft.com/office/drawing/2014/main" id="{2DAB54B8-5786-302D-BCEA-E95822807C73}"/>
              </a:ext>
            </a:extLst>
          </p:cNvPr>
          <p:cNvPicPr>
            <a:picLocks noChangeAspect="1"/>
          </p:cNvPicPr>
          <p:nvPr/>
        </p:nvPicPr>
        <p:blipFill>
          <a:blip r:embed="rId5"/>
          <a:stretch>
            <a:fillRect/>
          </a:stretch>
        </p:blipFill>
        <p:spPr>
          <a:xfrm>
            <a:off x="5763596" y="655540"/>
            <a:ext cx="8219317" cy="2069119"/>
          </a:xfrm>
          <a:prstGeom prst="rect">
            <a:avLst/>
          </a:prstGeom>
        </p:spPr>
      </p:pic>
      <p:pic>
        <p:nvPicPr>
          <p:cNvPr id="14" name="Picture 13">
            <a:extLst>
              <a:ext uri="{FF2B5EF4-FFF2-40B4-BE49-F238E27FC236}">
                <a16:creationId xmlns:a16="http://schemas.microsoft.com/office/drawing/2014/main" id="{40BAC181-4842-8335-AAC1-EFD592F86E25}"/>
              </a:ext>
            </a:extLst>
          </p:cNvPr>
          <p:cNvPicPr>
            <a:picLocks noChangeAspect="1"/>
          </p:cNvPicPr>
          <p:nvPr/>
        </p:nvPicPr>
        <p:blipFill>
          <a:blip r:embed="rId6"/>
          <a:stretch>
            <a:fillRect/>
          </a:stretch>
        </p:blipFill>
        <p:spPr>
          <a:xfrm>
            <a:off x="5702635" y="2732434"/>
            <a:ext cx="8173591" cy="2069119"/>
          </a:xfrm>
          <a:prstGeom prst="rect">
            <a:avLst/>
          </a:prstGeom>
        </p:spPr>
      </p:pic>
      <p:sp>
        <p:nvSpPr>
          <p:cNvPr id="15" name="Oval 14">
            <a:extLst>
              <a:ext uri="{FF2B5EF4-FFF2-40B4-BE49-F238E27FC236}">
                <a16:creationId xmlns:a16="http://schemas.microsoft.com/office/drawing/2014/main" id="{74E1C802-4F04-84E1-B86C-4A8023248F0B}"/>
              </a:ext>
            </a:extLst>
          </p:cNvPr>
          <p:cNvSpPr/>
          <p:nvPr/>
        </p:nvSpPr>
        <p:spPr>
          <a:xfrm>
            <a:off x="5448545" y="990744"/>
            <a:ext cx="8536792" cy="1119044"/>
          </a:xfrm>
          <a:prstGeom prst="ellipse">
            <a:avLst/>
          </a:prstGeom>
          <a:noFill/>
          <a:ln w="57150">
            <a:solidFill>
              <a:srgbClr val="DE18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endParaRPr lang="en-GB" sz="2160">
              <a:solidFill>
                <a:prstClr val="white"/>
              </a:solidFill>
              <a:latin typeface="Aptos" panose="02110004020202020204"/>
            </a:endParaRPr>
          </a:p>
        </p:txBody>
      </p:sp>
      <p:sp>
        <p:nvSpPr>
          <p:cNvPr id="16" name="Oval 15">
            <a:extLst>
              <a:ext uri="{FF2B5EF4-FFF2-40B4-BE49-F238E27FC236}">
                <a16:creationId xmlns:a16="http://schemas.microsoft.com/office/drawing/2014/main" id="{336533A7-E923-650E-68FC-2BFE6B1CC5C6}"/>
              </a:ext>
            </a:extLst>
          </p:cNvPr>
          <p:cNvSpPr/>
          <p:nvPr/>
        </p:nvSpPr>
        <p:spPr>
          <a:xfrm>
            <a:off x="5702635" y="3730752"/>
            <a:ext cx="5518853" cy="534686"/>
          </a:xfrm>
          <a:prstGeom prst="ellipse">
            <a:avLst/>
          </a:prstGeom>
          <a:noFill/>
          <a:ln w="57150">
            <a:solidFill>
              <a:srgbClr val="DE18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endParaRPr lang="en-GB" sz="2160">
              <a:solidFill>
                <a:prstClr val="white"/>
              </a:solidFill>
              <a:latin typeface="Aptos" panose="02110004020202020204"/>
            </a:endParaRPr>
          </a:p>
        </p:txBody>
      </p:sp>
      <p:pic>
        <p:nvPicPr>
          <p:cNvPr id="18" name="Picture 17">
            <a:extLst>
              <a:ext uri="{FF2B5EF4-FFF2-40B4-BE49-F238E27FC236}">
                <a16:creationId xmlns:a16="http://schemas.microsoft.com/office/drawing/2014/main" id="{EF2AC6A8-257E-52FF-0CBB-254D4B3137C9}"/>
              </a:ext>
            </a:extLst>
          </p:cNvPr>
          <p:cNvPicPr>
            <a:picLocks noChangeAspect="1"/>
          </p:cNvPicPr>
          <p:nvPr/>
        </p:nvPicPr>
        <p:blipFill>
          <a:blip r:embed="rId7"/>
          <a:stretch>
            <a:fillRect/>
          </a:stretch>
        </p:blipFill>
        <p:spPr>
          <a:xfrm>
            <a:off x="5630146" y="4801553"/>
            <a:ext cx="8127864" cy="1063139"/>
          </a:xfrm>
          <a:prstGeom prst="rect">
            <a:avLst/>
          </a:prstGeom>
        </p:spPr>
      </p:pic>
      <p:sp>
        <p:nvSpPr>
          <p:cNvPr id="21" name="Oval 20">
            <a:extLst>
              <a:ext uri="{FF2B5EF4-FFF2-40B4-BE49-F238E27FC236}">
                <a16:creationId xmlns:a16="http://schemas.microsoft.com/office/drawing/2014/main" id="{91510839-CA9B-07A1-7B3B-6C83AAEED92E}"/>
              </a:ext>
            </a:extLst>
          </p:cNvPr>
          <p:cNvSpPr/>
          <p:nvPr/>
        </p:nvSpPr>
        <p:spPr>
          <a:xfrm>
            <a:off x="5369144" y="5182794"/>
            <a:ext cx="8434592" cy="534686"/>
          </a:xfrm>
          <a:prstGeom prst="ellipse">
            <a:avLst/>
          </a:prstGeom>
          <a:noFill/>
          <a:ln w="57150">
            <a:solidFill>
              <a:srgbClr val="DE18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endParaRPr lang="en-GB" sz="2160">
              <a:solidFill>
                <a:prstClr val="white"/>
              </a:solidFill>
              <a:latin typeface="Aptos" panose="02110004020202020204"/>
            </a:endParaRPr>
          </a:p>
        </p:txBody>
      </p:sp>
    </p:spTree>
    <p:extLst>
      <p:ext uri="{BB962C8B-B14F-4D97-AF65-F5344CB8AC3E}">
        <p14:creationId xmlns:p14="http://schemas.microsoft.com/office/powerpoint/2010/main" val="119875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par>
                          <p:cTn id="13" fill="hold">
                            <p:stCondLst>
                              <p:cond delay="500"/>
                            </p:stCondLst>
                            <p:childTnLst>
                              <p:par>
                                <p:cTn id="14" presetID="21" presetClass="entr" presetSubtype="1"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heel(1)">
                                      <p:cBhvr>
                                        <p:cTn id="16" dur="2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childTnLst>
                          </p:cTn>
                        </p:par>
                        <p:par>
                          <p:cTn id="22" fill="hold">
                            <p:stCondLst>
                              <p:cond delay="500"/>
                            </p:stCondLst>
                            <p:childTnLst>
                              <p:par>
                                <p:cTn id="23" presetID="21" presetClass="entr" presetSubtype="1"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heel(1)">
                                      <p:cBhvr>
                                        <p:cTn id="25" dur="20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childTnLst>
                          </p:cTn>
                        </p:par>
                        <p:par>
                          <p:cTn id="31" fill="hold">
                            <p:stCondLst>
                              <p:cond delay="500"/>
                            </p:stCondLst>
                            <p:childTnLst>
                              <p:par>
                                <p:cTn id="32" presetID="21" presetClass="entr" presetSubtype="1"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heel(1)">
                                      <p:cBhvr>
                                        <p:cTn id="34" dur="20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randombar(horizontal)">
                                      <p:cBhvr>
                                        <p:cTn id="39" dur="500"/>
                                        <p:tgtEl>
                                          <p:spTgt spid="18"/>
                                        </p:tgtEl>
                                      </p:cBhvr>
                                    </p:animEffect>
                                  </p:childTnLst>
                                </p:cTn>
                              </p:par>
                            </p:childTnLst>
                          </p:cTn>
                        </p:par>
                        <p:par>
                          <p:cTn id="40" fill="hold">
                            <p:stCondLst>
                              <p:cond delay="500"/>
                            </p:stCondLst>
                            <p:childTnLst>
                              <p:par>
                                <p:cTn id="41" presetID="21" presetClass="entr" presetSubtype="1" fill="hold" grpId="0"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heel(1)">
                                      <p:cBhvr>
                                        <p:cTn id="43"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16" grpId="0" animBg="1"/>
      <p:bldP spid="21"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76BDE-8571-D8A8-1496-9F5FFDE0D1F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07924FC-2D8A-4FF7-C860-2609C7217D38}"/>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DBE95213-74FD-5FAA-36F2-B2BFDD90F63F}"/>
              </a:ext>
            </a:extLst>
          </p:cNvPr>
          <p:cNvPicPr>
            <a:picLocks noChangeAspect="1"/>
          </p:cNvPicPr>
          <p:nvPr/>
        </p:nvPicPr>
        <p:blipFill>
          <a:blip r:embed="rId2"/>
          <a:stretch>
            <a:fillRect/>
          </a:stretch>
        </p:blipFill>
        <p:spPr>
          <a:xfrm>
            <a:off x="2028658" y="958666"/>
            <a:ext cx="10931437" cy="6453690"/>
          </a:xfrm>
          <a:prstGeom prst="rect">
            <a:avLst/>
          </a:prstGeom>
        </p:spPr>
      </p:pic>
      <p:pic>
        <p:nvPicPr>
          <p:cNvPr id="23" name="Picture 22">
            <a:extLst>
              <a:ext uri="{FF2B5EF4-FFF2-40B4-BE49-F238E27FC236}">
                <a16:creationId xmlns:a16="http://schemas.microsoft.com/office/drawing/2014/main" id="{D9B6218E-1D21-F5BB-F127-22C2EEBD51CB}"/>
              </a:ext>
            </a:extLst>
          </p:cNvPr>
          <p:cNvPicPr>
            <a:picLocks noChangeAspect="1"/>
          </p:cNvPicPr>
          <p:nvPr/>
        </p:nvPicPr>
        <p:blipFill>
          <a:blip r:embed="rId3"/>
          <a:stretch>
            <a:fillRect/>
          </a:stretch>
        </p:blipFill>
        <p:spPr>
          <a:xfrm>
            <a:off x="1916535" y="5439787"/>
            <a:ext cx="10797330" cy="2789813"/>
          </a:xfrm>
          <a:prstGeom prst="rect">
            <a:avLst/>
          </a:prstGeom>
        </p:spPr>
      </p:pic>
      <p:sp>
        <p:nvSpPr>
          <p:cNvPr id="5" name="Oval 4">
            <a:extLst>
              <a:ext uri="{FF2B5EF4-FFF2-40B4-BE49-F238E27FC236}">
                <a16:creationId xmlns:a16="http://schemas.microsoft.com/office/drawing/2014/main" id="{7EDED703-4796-B42C-A773-ED8194F71E4C}"/>
              </a:ext>
            </a:extLst>
          </p:cNvPr>
          <p:cNvSpPr/>
          <p:nvPr/>
        </p:nvSpPr>
        <p:spPr>
          <a:xfrm>
            <a:off x="5401056" y="2190750"/>
            <a:ext cx="7778496" cy="2431793"/>
          </a:xfrm>
          <a:prstGeom prst="ellipse">
            <a:avLst/>
          </a:prstGeom>
          <a:noFill/>
          <a:ln w="57150">
            <a:solidFill>
              <a:srgbClr val="DE18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endParaRPr lang="en-GB" sz="2160">
              <a:solidFill>
                <a:prstClr val="white"/>
              </a:solidFill>
              <a:latin typeface="Aptos" panose="02110004020202020204"/>
            </a:endParaRPr>
          </a:p>
        </p:txBody>
      </p:sp>
      <p:sp>
        <p:nvSpPr>
          <p:cNvPr id="6" name="Oval 5">
            <a:extLst>
              <a:ext uri="{FF2B5EF4-FFF2-40B4-BE49-F238E27FC236}">
                <a16:creationId xmlns:a16="http://schemas.microsoft.com/office/drawing/2014/main" id="{C3887E2D-3481-C3EB-FFC6-365CE95C8A81}"/>
              </a:ext>
            </a:extLst>
          </p:cNvPr>
          <p:cNvSpPr/>
          <p:nvPr/>
        </p:nvSpPr>
        <p:spPr>
          <a:xfrm>
            <a:off x="2644353" y="4114801"/>
            <a:ext cx="2415328" cy="1367279"/>
          </a:xfrm>
          <a:prstGeom prst="ellipse">
            <a:avLst/>
          </a:prstGeom>
          <a:noFill/>
          <a:ln w="57150">
            <a:solidFill>
              <a:srgbClr val="DE18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endParaRPr lang="en-GB" sz="2160">
              <a:solidFill>
                <a:prstClr val="white"/>
              </a:solidFill>
              <a:latin typeface="Aptos" panose="02110004020202020204"/>
            </a:endParaRPr>
          </a:p>
        </p:txBody>
      </p:sp>
      <p:cxnSp>
        <p:nvCxnSpPr>
          <p:cNvPr id="8" name="Straight Arrow Connector 7">
            <a:extLst>
              <a:ext uri="{FF2B5EF4-FFF2-40B4-BE49-F238E27FC236}">
                <a16:creationId xmlns:a16="http://schemas.microsoft.com/office/drawing/2014/main" id="{2ACC0116-7BDB-6D62-6920-63A1DC9D7231}"/>
              </a:ext>
            </a:extLst>
          </p:cNvPr>
          <p:cNvCxnSpPr>
            <a:stCxn id="6" idx="6"/>
          </p:cNvCxnSpPr>
          <p:nvPr/>
        </p:nvCxnSpPr>
        <p:spPr>
          <a:xfrm flipV="1">
            <a:off x="5059680" y="3730752"/>
            <a:ext cx="4986528" cy="1067688"/>
          </a:xfrm>
          <a:prstGeom prst="straightConnector1">
            <a:avLst/>
          </a:prstGeom>
          <a:ln w="76200">
            <a:solidFill>
              <a:srgbClr val="DE18DE"/>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75785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heel(1)">
                                      <p:cBhvr>
                                        <p:cTn id="11" dur="2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barn(inVertical)">
                                      <p:cBhvr>
                                        <p:cTn id="16" dur="500"/>
                                        <p:tgtEl>
                                          <p:spTgt spid="23"/>
                                        </p:tgtEl>
                                      </p:cBhvr>
                                    </p:animEffect>
                                  </p:childTnLst>
                                </p:cTn>
                              </p:par>
                            </p:childTnLst>
                          </p:cTn>
                        </p:par>
                        <p:par>
                          <p:cTn id="17" fill="hold">
                            <p:stCondLst>
                              <p:cond delay="500"/>
                            </p:stCondLst>
                            <p:childTnLst>
                              <p:par>
                                <p:cTn id="18" presetID="21" presetClass="entr" presetSubtype="1"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heel(1)">
                                      <p:cBhvr>
                                        <p:cTn id="20" dur="2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94E51-F208-C0C2-F3B9-489E53C527BA}"/>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B0EB6832-998E-C81D-B2F9-BF4F1DEE4456}"/>
              </a:ext>
            </a:extLst>
          </p:cNvPr>
          <p:cNvSpPr>
            <a:spLocks noGrp="1"/>
          </p:cNvSpPr>
          <p:nvPr>
            <p:ph idx="1"/>
          </p:nvPr>
        </p:nvSpPr>
        <p:spPr/>
        <p:txBody>
          <a:bodyPr/>
          <a:lstStyle/>
          <a:p>
            <a:endParaRPr lang="en-GB"/>
          </a:p>
        </p:txBody>
      </p:sp>
      <p:pic>
        <p:nvPicPr>
          <p:cNvPr id="2050" name="Picture 2" descr="Self-Efficacy: Bandura's Theory Of Motivation In Psychology">
            <a:extLst>
              <a:ext uri="{FF2B5EF4-FFF2-40B4-BE49-F238E27FC236}">
                <a16:creationId xmlns:a16="http://schemas.microsoft.com/office/drawing/2014/main" id="{56AF6BB6-2E13-8599-9F0C-26C80AA25E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1196" y="0"/>
            <a:ext cx="10746104" cy="822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852183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70390" y="285366"/>
            <a:ext cx="13889621" cy="881364"/>
          </a:xfrm>
        </p:spPr>
        <p:txBody>
          <a:bodyPr>
            <a:normAutofit/>
          </a:bodyPr>
          <a:lstStyle/>
          <a:p>
            <a:r>
              <a:rPr lang="nb-NO" sz="3840" dirty="0">
                <a:solidFill>
                  <a:schemeClr val="accent1"/>
                </a:solidFill>
                <a:latin typeface="Helvetica Neue" charset="0"/>
                <a:ea typeface="Helvetica Neue" charset="0"/>
                <a:cs typeface="Helvetica Neue" charset="0"/>
              </a:rPr>
              <a:t>Reading </a:t>
            </a:r>
            <a:r>
              <a:rPr lang="nb-NO" sz="3840" dirty="0" err="1">
                <a:solidFill>
                  <a:schemeClr val="accent1"/>
                </a:solidFill>
                <a:latin typeface="Helvetica Neue" charset="0"/>
                <a:ea typeface="Helvetica Neue" charset="0"/>
                <a:cs typeface="Helvetica Neue" charset="0"/>
              </a:rPr>
              <a:t>recommendation</a:t>
            </a:r>
            <a:endParaRPr lang="en-US" sz="3840" dirty="0">
              <a:solidFill>
                <a:schemeClr val="accent1"/>
              </a:solidFill>
            </a:endParaRPr>
          </a:p>
        </p:txBody>
      </p:sp>
      <p:sp>
        <p:nvSpPr>
          <p:cNvPr id="3" name="TekstSylinder 2"/>
          <p:cNvSpPr txBox="1"/>
          <p:nvPr/>
        </p:nvSpPr>
        <p:spPr>
          <a:xfrm>
            <a:off x="706379" y="4336399"/>
            <a:ext cx="5135261" cy="2308324"/>
          </a:xfrm>
          <a:prstGeom prst="rect">
            <a:avLst/>
          </a:prstGeom>
          <a:noFill/>
        </p:spPr>
        <p:txBody>
          <a:bodyPr wrap="square" rtlCol="0">
            <a:spAutoFit/>
          </a:bodyPr>
          <a:lstStyle/>
          <a:p>
            <a:pPr defTabSz="1097280">
              <a:defRPr/>
            </a:pPr>
            <a:r>
              <a:rPr lang="nb-NO" sz="2400" dirty="0">
                <a:solidFill>
                  <a:prstClr val="black"/>
                </a:solidFill>
                <a:latin typeface="Arial" charset="0"/>
                <a:ea typeface="Arial" charset="0"/>
                <a:cs typeface="Arial" charset="0"/>
              </a:rPr>
              <a:t>A </a:t>
            </a:r>
            <a:r>
              <a:rPr lang="nb-NO" sz="2400" dirty="0" err="1">
                <a:solidFill>
                  <a:prstClr val="black"/>
                </a:solidFill>
                <a:latin typeface="Arial" charset="0"/>
                <a:ea typeface="Arial" charset="0"/>
                <a:cs typeface="Arial" charset="0"/>
              </a:rPr>
              <a:t>detailed</a:t>
            </a:r>
            <a:r>
              <a:rPr lang="nb-NO" sz="2400" dirty="0">
                <a:solidFill>
                  <a:prstClr val="black"/>
                </a:solidFill>
                <a:latin typeface="Arial" charset="0"/>
                <a:ea typeface="Arial" charset="0"/>
                <a:cs typeface="Arial" charset="0"/>
              </a:rPr>
              <a:t> report </a:t>
            </a:r>
            <a:r>
              <a:rPr lang="nb-NO" sz="2400" dirty="0" err="1">
                <a:solidFill>
                  <a:prstClr val="black"/>
                </a:solidFill>
                <a:latin typeface="Arial" charset="0"/>
                <a:ea typeface="Arial" charset="0"/>
                <a:cs typeface="Arial" charset="0"/>
              </a:rPr>
              <a:t>about</a:t>
            </a:r>
            <a:r>
              <a:rPr lang="nb-NO" sz="2400" dirty="0">
                <a:solidFill>
                  <a:prstClr val="black"/>
                </a:solidFill>
                <a:latin typeface="Arial" charset="0"/>
                <a:ea typeface="Arial" charset="0"/>
                <a:cs typeface="Arial" charset="0"/>
              </a:rPr>
              <a:t> </a:t>
            </a:r>
            <a:r>
              <a:rPr lang="nb-NO" sz="2400" dirty="0" err="1">
                <a:solidFill>
                  <a:prstClr val="black"/>
                </a:solidFill>
                <a:latin typeface="Arial" charset="0"/>
                <a:ea typeface="Arial" charset="0"/>
                <a:cs typeface="Arial" charset="0"/>
              </a:rPr>
              <a:t>the</a:t>
            </a:r>
            <a:r>
              <a:rPr lang="nb-NO" sz="2400" dirty="0">
                <a:solidFill>
                  <a:prstClr val="black"/>
                </a:solidFill>
                <a:latin typeface="Arial" charset="0"/>
                <a:ea typeface="Arial" charset="0"/>
                <a:cs typeface="Arial" charset="0"/>
              </a:rPr>
              <a:t> </a:t>
            </a:r>
            <a:r>
              <a:rPr lang="nb-NO" sz="2400" dirty="0" err="1">
                <a:solidFill>
                  <a:prstClr val="black"/>
                </a:solidFill>
                <a:latin typeface="Arial" charset="0"/>
                <a:ea typeface="Arial" charset="0"/>
                <a:cs typeface="Arial" charset="0"/>
              </a:rPr>
              <a:t>behavioural</a:t>
            </a:r>
            <a:r>
              <a:rPr lang="nb-NO" sz="2400" dirty="0">
                <a:solidFill>
                  <a:prstClr val="black"/>
                </a:solidFill>
                <a:latin typeface="Arial" charset="0"/>
                <a:ea typeface="Arial" charset="0"/>
                <a:cs typeface="Arial" charset="0"/>
              </a:rPr>
              <a:t> </a:t>
            </a:r>
            <a:r>
              <a:rPr lang="nb-NO" sz="2400" dirty="0" err="1">
                <a:solidFill>
                  <a:prstClr val="black"/>
                </a:solidFill>
                <a:latin typeface="Arial" charset="0"/>
                <a:ea typeface="Arial" charset="0"/>
                <a:cs typeface="Arial" charset="0"/>
              </a:rPr>
              <a:t>aspects</a:t>
            </a:r>
            <a:r>
              <a:rPr lang="nb-NO" sz="2400" dirty="0">
                <a:solidFill>
                  <a:prstClr val="black"/>
                </a:solidFill>
                <a:latin typeface="Arial" charset="0"/>
                <a:ea typeface="Arial" charset="0"/>
                <a:cs typeface="Arial" charset="0"/>
              </a:rPr>
              <a:t> of cybersecurity, </a:t>
            </a:r>
            <a:r>
              <a:rPr lang="nb-NO" sz="2400" dirty="0" err="1">
                <a:solidFill>
                  <a:prstClr val="black"/>
                </a:solidFill>
                <a:latin typeface="Arial" charset="0"/>
                <a:ea typeface="Arial" charset="0"/>
                <a:cs typeface="Arial" charset="0"/>
              </a:rPr>
              <a:t>current</a:t>
            </a:r>
            <a:r>
              <a:rPr lang="nb-NO" sz="2400" dirty="0">
                <a:solidFill>
                  <a:prstClr val="black"/>
                </a:solidFill>
                <a:latin typeface="Arial" charset="0"/>
                <a:ea typeface="Arial" charset="0"/>
                <a:cs typeface="Arial" charset="0"/>
              </a:rPr>
              <a:t> </a:t>
            </a:r>
            <a:r>
              <a:rPr lang="nb-NO" sz="2400" dirty="0" err="1">
                <a:solidFill>
                  <a:prstClr val="black"/>
                </a:solidFill>
                <a:latin typeface="Arial" charset="0"/>
                <a:ea typeface="Arial" charset="0"/>
                <a:cs typeface="Arial" charset="0"/>
              </a:rPr>
              <a:t>practice</a:t>
            </a:r>
            <a:r>
              <a:rPr lang="nb-NO" sz="2400" dirty="0">
                <a:solidFill>
                  <a:prstClr val="black"/>
                </a:solidFill>
                <a:latin typeface="Arial" charset="0"/>
                <a:ea typeface="Arial" charset="0"/>
                <a:cs typeface="Arial" charset="0"/>
              </a:rPr>
              <a:t>, </a:t>
            </a:r>
            <a:r>
              <a:rPr lang="nb-NO" sz="2400" dirty="0" err="1">
                <a:solidFill>
                  <a:prstClr val="black"/>
                </a:solidFill>
                <a:latin typeface="Arial" charset="0"/>
                <a:ea typeface="Arial" charset="0"/>
                <a:cs typeface="Arial" charset="0"/>
              </a:rPr>
              <a:t>the</a:t>
            </a:r>
            <a:r>
              <a:rPr lang="nb-NO" sz="2400" dirty="0">
                <a:solidFill>
                  <a:prstClr val="black"/>
                </a:solidFill>
                <a:latin typeface="Arial" charset="0"/>
                <a:ea typeface="Arial" charset="0"/>
                <a:cs typeface="Arial" charset="0"/>
              </a:rPr>
              <a:t> </a:t>
            </a:r>
            <a:r>
              <a:rPr lang="nb-NO" sz="2400" dirty="0" err="1">
                <a:solidFill>
                  <a:prstClr val="black"/>
                </a:solidFill>
                <a:latin typeface="Arial" charset="0"/>
                <a:ea typeface="Arial" charset="0"/>
                <a:cs typeface="Arial" charset="0"/>
              </a:rPr>
              <a:t>scientific</a:t>
            </a:r>
            <a:r>
              <a:rPr lang="nb-NO" sz="2400" dirty="0">
                <a:solidFill>
                  <a:prstClr val="black"/>
                </a:solidFill>
                <a:latin typeface="Arial" charset="0"/>
                <a:ea typeface="Arial" charset="0"/>
                <a:cs typeface="Arial" charset="0"/>
              </a:rPr>
              <a:t> </a:t>
            </a:r>
            <a:r>
              <a:rPr lang="nb-NO" sz="2400" dirty="0" err="1">
                <a:solidFill>
                  <a:prstClr val="black"/>
                </a:solidFill>
                <a:latin typeface="Arial" charset="0"/>
                <a:ea typeface="Arial" charset="0"/>
                <a:cs typeface="Arial" charset="0"/>
              </a:rPr>
              <a:t>background</a:t>
            </a:r>
            <a:r>
              <a:rPr lang="nb-NO" sz="2400" dirty="0">
                <a:solidFill>
                  <a:prstClr val="black"/>
                </a:solidFill>
                <a:latin typeface="Arial" charset="0"/>
                <a:ea typeface="Arial" charset="0"/>
                <a:cs typeface="Arial" charset="0"/>
              </a:rPr>
              <a:t> and </a:t>
            </a:r>
            <a:r>
              <a:rPr lang="nb-NO" sz="2400" dirty="0" err="1">
                <a:solidFill>
                  <a:prstClr val="black"/>
                </a:solidFill>
                <a:latin typeface="Arial" charset="0"/>
                <a:ea typeface="Arial" charset="0"/>
                <a:cs typeface="Arial" charset="0"/>
              </a:rPr>
              <a:t>ways</a:t>
            </a:r>
            <a:r>
              <a:rPr lang="nb-NO" sz="2400" dirty="0">
                <a:solidFill>
                  <a:prstClr val="black"/>
                </a:solidFill>
                <a:latin typeface="Arial" charset="0"/>
                <a:ea typeface="Arial" charset="0"/>
                <a:cs typeface="Arial" charset="0"/>
              </a:rPr>
              <a:t> to </a:t>
            </a:r>
            <a:r>
              <a:rPr lang="nb-NO" sz="2400" dirty="0" err="1">
                <a:solidFill>
                  <a:prstClr val="black"/>
                </a:solidFill>
                <a:latin typeface="Arial" charset="0"/>
                <a:ea typeface="Arial" charset="0"/>
                <a:cs typeface="Arial" charset="0"/>
              </a:rPr>
              <a:t>improve</a:t>
            </a:r>
            <a:r>
              <a:rPr lang="nb-NO" sz="2400" dirty="0">
                <a:solidFill>
                  <a:prstClr val="black"/>
                </a:solidFill>
                <a:latin typeface="Arial" charset="0"/>
                <a:ea typeface="Arial" charset="0"/>
                <a:cs typeface="Arial" charset="0"/>
              </a:rPr>
              <a:t> </a:t>
            </a:r>
            <a:r>
              <a:rPr lang="nb-NO" sz="2400" dirty="0" err="1">
                <a:solidFill>
                  <a:prstClr val="black"/>
                </a:solidFill>
                <a:latin typeface="Arial" charset="0"/>
                <a:ea typeface="Arial" charset="0"/>
                <a:cs typeface="Arial" charset="0"/>
              </a:rPr>
              <a:t>the</a:t>
            </a:r>
            <a:r>
              <a:rPr lang="nb-NO" sz="2400" dirty="0">
                <a:solidFill>
                  <a:prstClr val="black"/>
                </a:solidFill>
                <a:latin typeface="Arial" charset="0"/>
                <a:ea typeface="Arial" charset="0"/>
                <a:cs typeface="Arial" charset="0"/>
              </a:rPr>
              <a:t> cybersecurity </a:t>
            </a:r>
            <a:r>
              <a:rPr lang="nb-NO" sz="2400" dirty="0" err="1">
                <a:solidFill>
                  <a:prstClr val="black"/>
                </a:solidFill>
                <a:latin typeface="Arial" charset="0"/>
                <a:ea typeface="Arial" charset="0"/>
                <a:cs typeface="Arial" charset="0"/>
              </a:rPr>
              <a:t>culture</a:t>
            </a:r>
            <a:r>
              <a:rPr lang="nb-NO" sz="2400" dirty="0">
                <a:solidFill>
                  <a:prstClr val="black"/>
                </a:solidFill>
                <a:latin typeface="Arial" charset="0"/>
                <a:ea typeface="Arial" charset="0"/>
                <a:cs typeface="Arial" charset="0"/>
              </a:rPr>
              <a:t> in an </a:t>
            </a:r>
            <a:r>
              <a:rPr lang="nb-NO" sz="2400" dirty="0" err="1">
                <a:solidFill>
                  <a:prstClr val="black"/>
                </a:solidFill>
                <a:latin typeface="Arial" charset="0"/>
                <a:ea typeface="Arial" charset="0"/>
                <a:cs typeface="Arial" charset="0"/>
              </a:rPr>
              <a:t>organization</a:t>
            </a:r>
            <a:r>
              <a:rPr lang="nb-NO" sz="2400" dirty="0">
                <a:solidFill>
                  <a:prstClr val="black"/>
                </a:solidFill>
                <a:latin typeface="Arial" charset="0"/>
                <a:ea typeface="Arial" charset="0"/>
                <a:cs typeface="Arial" charset="0"/>
              </a:rPr>
              <a:t>.</a:t>
            </a:r>
          </a:p>
        </p:txBody>
      </p:sp>
      <p:sp>
        <p:nvSpPr>
          <p:cNvPr id="8" name="Rektangel 7"/>
          <p:cNvSpPr/>
          <p:nvPr/>
        </p:nvSpPr>
        <p:spPr>
          <a:xfrm>
            <a:off x="12632473" y="2308366"/>
            <a:ext cx="240772" cy="424732"/>
          </a:xfrm>
          <a:prstGeom prst="rect">
            <a:avLst/>
          </a:prstGeom>
        </p:spPr>
        <p:txBody>
          <a:bodyPr wrap="none">
            <a:spAutoFit/>
          </a:bodyPr>
          <a:lstStyle/>
          <a:p>
            <a:pPr defTabSz="1097280">
              <a:defRPr/>
            </a:pPr>
            <a:r>
              <a:rPr lang="sk-SK" sz="2160" dirty="0">
                <a:solidFill>
                  <a:prstClr val="black"/>
                </a:solidFill>
                <a:latin typeface="Aptos" panose="02110004020202020204"/>
              </a:rPr>
              <a:t> </a:t>
            </a:r>
            <a:endParaRPr lang="nb-NO" sz="2160" dirty="0">
              <a:solidFill>
                <a:prstClr val="black"/>
              </a:solidFill>
              <a:latin typeface="Aptos" panose="02110004020202020204"/>
            </a:endParaRPr>
          </a:p>
        </p:txBody>
      </p:sp>
      <p:sp>
        <p:nvSpPr>
          <p:cNvPr id="9" name="Rektangel 8"/>
          <p:cNvSpPr/>
          <p:nvPr/>
        </p:nvSpPr>
        <p:spPr>
          <a:xfrm>
            <a:off x="7172661" y="3893201"/>
            <a:ext cx="240772" cy="424732"/>
          </a:xfrm>
          <a:prstGeom prst="rect">
            <a:avLst/>
          </a:prstGeom>
        </p:spPr>
        <p:txBody>
          <a:bodyPr wrap="none">
            <a:spAutoFit/>
          </a:bodyPr>
          <a:lstStyle/>
          <a:p>
            <a:pPr defTabSz="1097280">
              <a:defRPr/>
            </a:pPr>
            <a:r>
              <a:rPr lang="sk-SK" sz="2160" dirty="0">
                <a:solidFill>
                  <a:prstClr val="black"/>
                </a:solidFill>
                <a:latin typeface="Aptos" panose="02110004020202020204"/>
              </a:rPr>
              <a:t> </a:t>
            </a:r>
            <a:endParaRPr lang="nb-NO" sz="2160" dirty="0">
              <a:solidFill>
                <a:prstClr val="black"/>
              </a:solidFill>
              <a:latin typeface="Aptos" panose="02110004020202020204"/>
            </a:endParaRPr>
          </a:p>
        </p:txBody>
      </p:sp>
      <p:sp>
        <p:nvSpPr>
          <p:cNvPr id="10" name="Rektangel 9"/>
          <p:cNvSpPr/>
          <p:nvPr/>
        </p:nvSpPr>
        <p:spPr>
          <a:xfrm>
            <a:off x="7172661" y="3893201"/>
            <a:ext cx="240772" cy="424732"/>
          </a:xfrm>
          <a:prstGeom prst="rect">
            <a:avLst/>
          </a:prstGeom>
        </p:spPr>
        <p:txBody>
          <a:bodyPr wrap="none">
            <a:spAutoFit/>
          </a:bodyPr>
          <a:lstStyle/>
          <a:p>
            <a:pPr defTabSz="1097280">
              <a:defRPr/>
            </a:pPr>
            <a:r>
              <a:rPr lang="sk-SK" sz="2160" dirty="0">
                <a:solidFill>
                  <a:prstClr val="black"/>
                </a:solidFill>
                <a:latin typeface="Aptos" panose="02110004020202020204"/>
              </a:rPr>
              <a:t> </a:t>
            </a:r>
            <a:endParaRPr lang="nb-NO" sz="2160" dirty="0">
              <a:solidFill>
                <a:prstClr val="black"/>
              </a:solidFill>
              <a:latin typeface="Aptos" panose="02110004020202020204"/>
            </a:endParaRPr>
          </a:p>
        </p:txBody>
      </p:sp>
      <p:pic>
        <p:nvPicPr>
          <p:cNvPr id="23554" name="Picture 2" descr="https://lh5.googleusercontent.com/Wc1l-J1R5ZaGH1fbPwUuKkXlFIw18ljHkJzWyZWLAd64gtpN3dE4OgODHvHPabeD9lvnpFg0btBK7VbKb01yyxx2PNdJD3HZi955VrGP930DfvsVRuE3nqeBXqZDWM9uJGkyuZ4RBrU"/>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3610" y="1278967"/>
            <a:ext cx="3334760" cy="2501070"/>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https://lh4.googleusercontent.com/JwnadF4clNXp4UuPoFiOQULjlGuvTFjIDaMhmh5uXHTeCs4pq7zNBqMDt0Fi88OcSaXEVIBni9lJLpKwOeXtqnhvJyVoTt9F-sJR_IzTw5Ut2LPCi0N1SLzEg2gMSei22NnwEA-PL4I"/>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84019" y="1406768"/>
            <a:ext cx="7478072" cy="2062916"/>
          </a:xfrm>
          <a:prstGeom prst="rect">
            <a:avLst/>
          </a:prstGeom>
          <a:noFill/>
          <a:extLst>
            <a:ext uri="{909E8E84-426E-40DD-AFC4-6F175D3DCCD1}">
              <a14:hiddenFill xmlns:a14="http://schemas.microsoft.com/office/drawing/2010/main">
                <a:solidFill>
                  <a:srgbClr val="FFFFFF"/>
                </a:solidFill>
              </a14:hiddenFill>
            </a:ext>
          </a:extLst>
        </p:spPr>
      </p:pic>
      <p:sp>
        <p:nvSpPr>
          <p:cNvPr id="11" name="Rektangel 10"/>
          <p:cNvSpPr/>
          <p:nvPr/>
        </p:nvSpPr>
        <p:spPr>
          <a:xfrm>
            <a:off x="6608821" y="3625800"/>
            <a:ext cx="7315200" cy="4228850"/>
          </a:xfrm>
          <a:prstGeom prst="rect">
            <a:avLst/>
          </a:prstGeom>
        </p:spPr>
        <p:txBody>
          <a:bodyPr>
            <a:spAutoFit/>
          </a:bodyPr>
          <a:lstStyle/>
          <a:p>
            <a:pPr algn="just" defTabSz="1097280">
              <a:defRPr/>
            </a:pPr>
            <a:r>
              <a:rPr lang="nb-NO" sz="1920" dirty="0">
                <a:solidFill>
                  <a:srgbClr val="000000"/>
                </a:solidFill>
                <a:latin typeface="Calibri" charset="0"/>
              </a:rPr>
              <a:t>The European Union </a:t>
            </a:r>
            <a:r>
              <a:rPr lang="nb-NO" sz="1920" dirty="0" err="1">
                <a:solidFill>
                  <a:srgbClr val="000000"/>
                </a:solidFill>
                <a:latin typeface="Calibri" charset="0"/>
              </a:rPr>
              <a:t>Agency</a:t>
            </a:r>
            <a:r>
              <a:rPr lang="nb-NO" sz="1920" dirty="0">
                <a:solidFill>
                  <a:srgbClr val="000000"/>
                </a:solidFill>
                <a:latin typeface="Calibri" charset="0"/>
              </a:rPr>
              <a:t> for Network and Information Security (ENISA) is a </a:t>
            </a:r>
            <a:r>
              <a:rPr lang="nb-NO" sz="1920" dirty="0" err="1">
                <a:solidFill>
                  <a:srgbClr val="000000"/>
                </a:solidFill>
                <a:latin typeface="Calibri" charset="0"/>
              </a:rPr>
              <a:t>centre</a:t>
            </a:r>
            <a:r>
              <a:rPr lang="nb-NO" sz="1920" dirty="0">
                <a:solidFill>
                  <a:srgbClr val="000000"/>
                </a:solidFill>
                <a:latin typeface="Calibri" charset="0"/>
              </a:rPr>
              <a:t> of </a:t>
            </a:r>
            <a:r>
              <a:rPr lang="nb-NO" sz="1920" dirty="0" err="1">
                <a:solidFill>
                  <a:srgbClr val="000000"/>
                </a:solidFill>
                <a:latin typeface="Calibri" charset="0"/>
              </a:rPr>
              <a:t>network</a:t>
            </a:r>
            <a:r>
              <a:rPr lang="nb-NO" sz="1920" dirty="0">
                <a:solidFill>
                  <a:srgbClr val="000000"/>
                </a:solidFill>
                <a:latin typeface="Calibri" charset="0"/>
              </a:rPr>
              <a:t> and </a:t>
            </a:r>
            <a:r>
              <a:rPr lang="nb-NO" sz="1920" dirty="0" err="1">
                <a:solidFill>
                  <a:srgbClr val="000000"/>
                </a:solidFill>
                <a:latin typeface="Calibri" charset="0"/>
              </a:rPr>
              <a:t>information</a:t>
            </a:r>
            <a:r>
              <a:rPr lang="nb-NO" sz="1920" dirty="0">
                <a:solidFill>
                  <a:srgbClr val="000000"/>
                </a:solidFill>
                <a:latin typeface="Calibri" charset="0"/>
              </a:rPr>
              <a:t> </a:t>
            </a:r>
            <a:r>
              <a:rPr lang="nb-NO" sz="1920" dirty="0" err="1">
                <a:solidFill>
                  <a:srgbClr val="000000"/>
                </a:solidFill>
                <a:latin typeface="Calibri" charset="0"/>
              </a:rPr>
              <a:t>security</a:t>
            </a:r>
            <a:r>
              <a:rPr lang="nb-NO" sz="1920" dirty="0">
                <a:solidFill>
                  <a:srgbClr val="000000"/>
                </a:solidFill>
                <a:latin typeface="Calibri" charset="0"/>
              </a:rPr>
              <a:t> </a:t>
            </a:r>
            <a:r>
              <a:rPr lang="nb-NO" sz="1920" dirty="0" err="1">
                <a:solidFill>
                  <a:srgbClr val="000000"/>
                </a:solidFill>
                <a:latin typeface="Calibri" charset="0"/>
              </a:rPr>
              <a:t>expertise</a:t>
            </a:r>
            <a:r>
              <a:rPr lang="nb-NO" sz="1920" dirty="0">
                <a:solidFill>
                  <a:srgbClr val="000000"/>
                </a:solidFill>
                <a:latin typeface="Calibri" charset="0"/>
              </a:rPr>
              <a:t> for </a:t>
            </a:r>
            <a:r>
              <a:rPr lang="nb-NO" sz="1920" dirty="0" err="1">
                <a:solidFill>
                  <a:srgbClr val="000000"/>
                </a:solidFill>
                <a:latin typeface="Calibri" charset="0"/>
              </a:rPr>
              <a:t>the</a:t>
            </a:r>
            <a:r>
              <a:rPr lang="nb-NO" sz="1920" dirty="0">
                <a:solidFill>
                  <a:srgbClr val="000000"/>
                </a:solidFill>
                <a:latin typeface="Calibri" charset="0"/>
              </a:rPr>
              <a:t> EU, </a:t>
            </a:r>
            <a:r>
              <a:rPr lang="nb-NO" sz="1920" dirty="0" err="1">
                <a:solidFill>
                  <a:srgbClr val="000000"/>
                </a:solidFill>
                <a:latin typeface="Calibri" charset="0"/>
              </a:rPr>
              <a:t>its</a:t>
            </a:r>
            <a:r>
              <a:rPr lang="nb-NO" sz="1920" dirty="0">
                <a:solidFill>
                  <a:srgbClr val="000000"/>
                </a:solidFill>
                <a:latin typeface="Calibri" charset="0"/>
              </a:rPr>
              <a:t> </a:t>
            </a:r>
            <a:r>
              <a:rPr lang="nb-NO" sz="1920" dirty="0" err="1">
                <a:solidFill>
                  <a:srgbClr val="000000"/>
                </a:solidFill>
                <a:latin typeface="Calibri" charset="0"/>
              </a:rPr>
              <a:t>member</a:t>
            </a:r>
            <a:r>
              <a:rPr lang="nb-NO" sz="1920" dirty="0">
                <a:solidFill>
                  <a:srgbClr val="000000"/>
                </a:solidFill>
                <a:latin typeface="Calibri" charset="0"/>
              </a:rPr>
              <a:t> </a:t>
            </a:r>
            <a:r>
              <a:rPr lang="nb-NO" sz="1920" dirty="0" err="1">
                <a:solidFill>
                  <a:srgbClr val="000000"/>
                </a:solidFill>
                <a:latin typeface="Calibri" charset="0"/>
              </a:rPr>
              <a:t>states</a:t>
            </a:r>
            <a:r>
              <a:rPr lang="nb-NO" sz="1920" dirty="0">
                <a:solidFill>
                  <a:srgbClr val="000000"/>
                </a:solidFill>
                <a:latin typeface="Calibri" charset="0"/>
              </a:rPr>
              <a:t>, </a:t>
            </a:r>
            <a:r>
              <a:rPr lang="nb-NO" sz="1920" dirty="0" err="1">
                <a:solidFill>
                  <a:srgbClr val="000000"/>
                </a:solidFill>
                <a:latin typeface="Calibri" charset="0"/>
              </a:rPr>
              <a:t>the</a:t>
            </a:r>
            <a:r>
              <a:rPr lang="nb-NO" sz="1920" dirty="0">
                <a:solidFill>
                  <a:srgbClr val="000000"/>
                </a:solidFill>
                <a:latin typeface="Calibri" charset="0"/>
              </a:rPr>
              <a:t> private </a:t>
            </a:r>
            <a:r>
              <a:rPr lang="nb-NO" sz="1920" dirty="0" err="1">
                <a:solidFill>
                  <a:srgbClr val="000000"/>
                </a:solidFill>
                <a:latin typeface="Calibri" charset="0"/>
              </a:rPr>
              <a:t>sector</a:t>
            </a:r>
            <a:r>
              <a:rPr lang="nb-NO" sz="1920" dirty="0">
                <a:solidFill>
                  <a:srgbClr val="000000"/>
                </a:solidFill>
                <a:latin typeface="Calibri" charset="0"/>
              </a:rPr>
              <a:t> and EU </a:t>
            </a:r>
            <a:r>
              <a:rPr lang="nb-NO" sz="1920" dirty="0" err="1">
                <a:solidFill>
                  <a:srgbClr val="000000"/>
                </a:solidFill>
                <a:latin typeface="Calibri" charset="0"/>
              </a:rPr>
              <a:t>citizens</a:t>
            </a:r>
            <a:r>
              <a:rPr lang="nb-NO" sz="1920" dirty="0">
                <a:solidFill>
                  <a:srgbClr val="000000"/>
                </a:solidFill>
                <a:latin typeface="Calibri" charset="0"/>
              </a:rPr>
              <a:t>. ENISA </a:t>
            </a:r>
            <a:r>
              <a:rPr lang="nb-NO" sz="1920" dirty="0" err="1">
                <a:solidFill>
                  <a:srgbClr val="000000"/>
                </a:solidFill>
                <a:latin typeface="Calibri" charset="0"/>
              </a:rPr>
              <a:t>works</a:t>
            </a:r>
            <a:r>
              <a:rPr lang="nb-NO" sz="1920" dirty="0">
                <a:solidFill>
                  <a:srgbClr val="000000"/>
                </a:solidFill>
                <a:latin typeface="Calibri" charset="0"/>
              </a:rPr>
              <a:t> </a:t>
            </a:r>
            <a:r>
              <a:rPr lang="nb-NO" sz="1920" dirty="0" err="1">
                <a:solidFill>
                  <a:srgbClr val="000000"/>
                </a:solidFill>
                <a:latin typeface="Calibri" charset="0"/>
              </a:rPr>
              <a:t>with</a:t>
            </a:r>
            <a:r>
              <a:rPr lang="nb-NO" sz="1920" dirty="0">
                <a:solidFill>
                  <a:srgbClr val="000000"/>
                </a:solidFill>
                <a:latin typeface="Calibri" charset="0"/>
              </a:rPr>
              <a:t> </a:t>
            </a:r>
            <a:r>
              <a:rPr lang="nb-NO" sz="1920" dirty="0" err="1">
                <a:solidFill>
                  <a:srgbClr val="000000"/>
                </a:solidFill>
                <a:latin typeface="Calibri" charset="0"/>
              </a:rPr>
              <a:t>these</a:t>
            </a:r>
            <a:r>
              <a:rPr lang="nb-NO" sz="1920" dirty="0">
                <a:solidFill>
                  <a:srgbClr val="000000"/>
                </a:solidFill>
                <a:latin typeface="Calibri" charset="0"/>
              </a:rPr>
              <a:t> </a:t>
            </a:r>
            <a:r>
              <a:rPr lang="nb-NO" sz="1920" dirty="0" err="1">
                <a:solidFill>
                  <a:srgbClr val="000000"/>
                </a:solidFill>
                <a:latin typeface="Calibri" charset="0"/>
              </a:rPr>
              <a:t>groups</a:t>
            </a:r>
            <a:r>
              <a:rPr lang="nb-NO" sz="1920" dirty="0">
                <a:solidFill>
                  <a:srgbClr val="000000"/>
                </a:solidFill>
                <a:latin typeface="Calibri" charset="0"/>
              </a:rPr>
              <a:t> to </a:t>
            </a:r>
            <a:r>
              <a:rPr lang="nb-NO" sz="1920" dirty="0" err="1">
                <a:solidFill>
                  <a:srgbClr val="000000"/>
                </a:solidFill>
                <a:latin typeface="Calibri" charset="0"/>
              </a:rPr>
              <a:t>develop</a:t>
            </a:r>
            <a:r>
              <a:rPr lang="nb-NO" sz="1920" dirty="0">
                <a:solidFill>
                  <a:srgbClr val="000000"/>
                </a:solidFill>
                <a:latin typeface="Calibri" charset="0"/>
              </a:rPr>
              <a:t> </a:t>
            </a:r>
            <a:r>
              <a:rPr lang="nb-NO" sz="1920" dirty="0" err="1">
                <a:solidFill>
                  <a:srgbClr val="000000"/>
                </a:solidFill>
                <a:latin typeface="Calibri" charset="0"/>
              </a:rPr>
              <a:t>advice</a:t>
            </a:r>
            <a:r>
              <a:rPr lang="nb-NO" sz="1920" dirty="0">
                <a:solidFill>
                  <a:srgbClr val="000000"/>
                </a:solidFill>
                <a:latin typeface="Calibri" charset="0"/>
              </a:rPr>
              <a:t> and </a:t>
            </a:r>
            <a:r>
              <a:rPr lang="nb-NO" sz="1920" dirty="0" err="1">
                <a:solidFill>
                  <a:srgbClr val="000000"/>
                </a:solidFill>
                <a:latin typeface="Calibri" charset="0"/>
              </a:rPr>
              <a:t>recommendations</a:t>
            </a:r>
            <a:r>
              <a:rPr lang="nb-NO" sz="1920" dirty="0">
                <a:solidFill>
                  <a:srgbClr val="000000"/>
                </a:solidFill>
                <a:latin typeface="Calibri" charset="0"/>
              </a:rPr>
              <a:t> </a:t>
            </a:r>
            <a:r>
              <a:rPr lang="nb-NO" sz="1920" dirty="0" err="1">
                <a:solidFill>
                  <a:srgbClr val="000000"/>
                </a:solidFill>
                <a:latin typeface="Calibri" charset="0"/>
              </a:rPr>
              <a:t>on</a:t>
            </a:r>
            <a:r>
              <a:rPr lang="nb-NO" sz="1920" dirty="0">
                <a:solidFill>
                  <a:srgbClr val="000000"/>
                </a:solidFill>
                <a:latin typeface="Calibri" charset="0"/>
              </a:rPr>
              <a:t> </a:t>
            </a:r>
            <a:r>
              <a:rPr lang="nb-NO" sz="1920" dirty="0" err="1">
                <a:solidFill>
                  <a:srgbClr val="000000"/>
                </a:solidFill>
                <a:latin typeface="Calibri" charset="0"/>
              </a:rPr>
              <a:t>good</a:t>
            </a:r>
            <a:r>
              <a:rPr lang="nb-NO" sz="1920" dirty="0">
                <a:solidFill>
                  <a:srgbClr val="000000"/>
                </a:solidFill>
                <a:latin typeface="Calibri" charset="0"/>
              </a:rPr>
              <a:t> </a:t>
            </a:r>
            <a:r>
              <a:rPr lang="nb-NO" sz="1920" dirty="0" err="1">
                <a:solidFill>
                  <a:srgbClr val="000000"/>
                </a:solidFill>
                <a:latin typeface="Calibri" charset="0"/>
              </a:rPr>
              <a:t>practice</a:t>
            </a:r>
            <a:r>
              <a:rPr lang="nb-NO" sz="1920" dirty="0">
                <a:solidFill>
                  <a:srgbClr val="000000"/>
                </a:solidFill>
                <a:latin typeface="Calibri" charset="0"/>
              </a:rPr>
              <a:t> in </a:t>
            </a:r>
            <a:r>
              <a:rPr lang="nb-NO" sz="1920" dirty="0" err="1">
                <a:solidFill>
                  <a:srgbClr val="000000"/>
                </a:solidFill>
                <a:latin typeface="Calibri" charset="0"/>
              </a:rPr>
              <a:t>information</a:t>
            </a:r>
            <a:r>
              <a:rPr lang="nb-NO" sz="1920" dirty="0">
                <a:solidFill>
                  <a:srgbClr val="000000"/>
                </a:solidFill>
                <a:latin typeface="Calibri" charset="0"/>
              </a:rPr>
              <a:t> </a:t>
            </a:r>
            <a:r>
              <a:rPr lang="nb-NO" sz="1920" dirty="0" err="1">
                <a:solidFill>
                  <a:srgbClr val="000000"/>
                </a:solidFill>
                <a:latin typeface="Calibri" charset="0"/>
              </a:rPr>
              <a:t>security</a:t>
            </a:r>
            <a:r>
              <a:rPr lang="nb-NO" sz="1920" dirty="0">
                <a:solidFill>
                  <a:srgbClr val="000000"/>
                </a:solidFill>
                <a:latin typeface="Calibri" charset="0"/>
              </a:rPr>
              <a:t>. It assists </a:t>
            </a:r>
            <a:r>
              <a:rPr lang="nb-NO" sz="1920" dirty="0" err="1">
                <a:solidFill>
                  <a:srgbClr val="000000"/>
                </a:solidFill>
                <a:latin typeface="Calibri" charset="0"/>
              </a:rPr>
              <a:t>member</a:t>
            </a:r>
            <a:r>
              <a:rPr lang="nb-NO" sz="1920" dirty="0">
                <a:solidFill>
                  <a:srgbClr val="000000"/>
                </a:solidFill>
                <a:latin typeface="Calibri" charset="0"/>
              </a:rPr>
              <a:t> </a:t>
            </a:r>
            <a:r>
              <a:rPr lang="nb-NO" sz="1920" dirty="0" err="1">
                <a:solidFill>
                  <a:srgbClr val="000000"/>
                </a:solidFill>
                <a:latin typeface="Calibri" charset="0"/>
              </a:rPr>
              <a:t>states</a:t>
            </a:r>
            <a:r>
              <a:rPr lang="nb-NO" sz="1920" dirty="0">
                <a:solidFill>
                  <a:srgbClr val="000000"/>
                </a:solidFill>
                <a:latin typeface="Calibri" charset="0"/>
              </a:rPr>
              <a:t> in </a:t>
            </a:r>
            <a:r>
              <a:rPr lang="nb-NO" sz="1920" dirty="0" err="1">
                <a:solidFill>
                  <a:srgbClr val="000000"/>
                </a:solidFill>
                <a:latin typeface="Calibri" charset="0"/>
              </a:rPr>
              <a:t>implementing</a:t>
            </a:r>
            <a:r>
              <a:rPr lang="nb-NO" sz="1920" dirty="0">
                <a:solidFill>
                  <a:srgbClr val="000000"/>
                </a:solidFill>
                <a:latin typeface="Calibri" charset="0"/>
              </a:rPr>
              <a:t> relevant EU </a:t>
            </a:r>
            <a:r>
              <a:rPr lang="nb-NO" sz="1920" dirty="0" err="1">
                <a:solidFill>
                  <a:srgbClr val="000000"/>
                </a:solidFill>
                <a:latin typeface="Calibri" charset="0"/>
              </a:rPr>
              <a:t>legislation</a:t>
            </a:r>
            <a:r>
              <a:rPr lang="nb-NO" sz="1920" dirty="0">
                <a:solidFill>
                  <a:srgbClr val="000000"/>
                </a:solidFill>
                <a:latin typeface="Calibri" charset="0"/>
              </a:rPr>
              <a:t> and </a:t>
            </a:r>
            <a:r>
              <a:rPr lang="nb-NO" sz="1920" dirty="0" err="1">
                <a:solidFill>
                  <a:srgbClr val="000000"/>
                </a:solidFill>
                <a:latin typeface="Calibri" charset="0"/>
              </a:rPr>
              <a:t>works</a:t>
            </a:r>
            <a:r>
              <a:rPr lang="nb-NO" sz="1920" dirty="0">
                <a:solidFill>
                  <a:srgbClr val="000000"/>
                </a:solidFill>
                <a:latin typeface="Calibri" charset="0"/>
              </a:rPr>
              <a:t> to </a:t>
            </a:r>
            <a:r>
              <a:rPr lang="nb-NO" sz="1920" dirty="0" err="1">
                <a:solidFill>
                  <a:srgbClr val="000000"/>
                </a:solidFill>
                <a:latin typeface="Calibri" charset="0"/>
              </a:rPr>
              <a:t>improve</a:t>
            </a:r>
            <a:r>
              <a:rPr lang="nb-NO" sz="1920" dirty="0">
                <a:solidFill>
                  <a:srgbClr val="000000"/>
                </a:solidFill>
                <a:latin typeface="Calibri" charset="0"/>
              </a:rPr>
              <a:t> </a:t>
            </a:r>
            <a:r>
              <a:rPr lang="nb-NO" sz="1920" dirty="0" err="1">
                <a:solidFill>
                  <a:srgbClr val="000000"/>
                </a:solidFill>
                <a:latin typeface="Calibri" charset="0"/>
              </a:rPr>
              <a:t>the</a:t>
            </a:r>
            <a:r>
              <a:rPr lang="nb-NO" sz="1920" dirty="0">
                <a:solidFill>
                  <a:srgbClr val="000000"/>
                </a:solidFill>
                <a:latin typeface="Calibri" charset="0"/>
              </a:rPr>
              <a:t> </a:t>
            </a:r>
            <a:r>
              <a:rPr lang="nb-NO" sz="1920" dirty="0" err="1">
                <a:solidFill>
                  <a:srgbClr val="000000"/>
                </a:solidFill>
                <a:latin typeface="Calibri" charset="0"/>
              </a:rPr>
              <a:t>resilience</a:t>
            </a:r>
            <a:r>
              <a:rPr lang="nb-NO" sz="1920" dirty="0">
                <a:solidFill>
                  <a:srgbClr val="000000"/>
                </a:solidFill>
                <a:latin typeface="Calibri" charset="0"/>
              </a:rPr>
              <a:t> of </a:t>
            </a:r>
            <a:r>
              <a:rPr lang="nb-NO" sz="1920" dirty="0" err="1">
                <a:solidFill>
                  <a:srgbClr val="000000"/>
                </a:solidFill>
                <a:latin typeface="Calibri" charset="0"/>
              </a:rPr>
              <a:t>Europe’s</a:t>
            </a:r>
            <a:r>
              <a:rPr lang="nb-NO" sz="1920" dirty="0">
                <a:solidFill>
                  <a:srgbClr val="000000"/>
                </a:solidFill>
                <a:latin typeface="Calibri" charset="0"/>
              </a:rPr>
              <a:t> </a:t>
            </a:r>
            <a:r>
              <a:rPr lang="nb-NO" sz="1920" dirty="0" err="1">
                <a:solidFill>
                  <a:srgbClr val="000000"/>
                </a:solidFill>
                <a:latin typeface="Calibri" charset="0"/>
              </a:rPr>
              <a:t>critical</a:t>
            </a:r>
            <a:r>
              <a:rPr lang="nb-NO" sz="1920" dirty="0">
                <a:solidFill>
                  <a:srgbClr val="000000"/>
                </a:solidFill>
                <a:latin typeface="Calibri" charset="0"/>
              </a:rPr>
              <a:t> </a:t>
            </a:r>
            <a:r>
              <a:rPr lang="nb-NO" sz="1920" dirty="0" err="1">
                <a:solidFill>
                  <a:srgbClr val="000000"/>
                </a:solidFill>
                <a:latin typeface="Calibri" charset="0"/>
              </a:rPr>
              <a:t>information</a:t>
            </a:r>
            <a:r>
              <a:rPr lang="nb-NO" sz="1920" dirty="0">
                <a:solidFill>
                  <a:srgbClr val="000000"/>
                </a:solidFill>
                <a:latin typeface="Calibri" charset="0"/>
              </a:rPr>
              <a:t> </a:t>
            </a:r>
            <a:r>
              <a:rPr lang="nb-NO" sz="1920" dirty="0" err="1">
                <a:solidFill>
                  <a:srgbClr val="000000"/>
                </a:solidFill>
                <a:latin typeface="Calibri" charset="0"/>
              </a:rPr>
              <a:t>infrastructure</a:t>
            </a:r>
            <a:r>
              <a:rPr lang="nb-NO" sz="1920" dirty="0">
                <a:solidFill>
                  <a:srgbClr val="000000"/>
                </a:solidFill>
                <a:latin typeface="Calibri" charset="0"/>
              </a:rPr>
              <a:t> and </a:t>
            </a:r>
            <a:r>
              <a:rPr lang="nb-NO" sz="1920" dirty="0" err="1">
                <a:solidFill>
                  <a:srgbClr val="000000"/>
                </a:solidFill>
                <a:latin typeface="Calibri" charset="0"/>
              </a:rPr>
              <a:t>networks</a:t>
            </a:r>
            <a:r>
              <a:rPr lang="nb-NO" sz="1920" dirty="0">
                <a:solidFill>
                  <a:srgbClr val="000000"/>
                </a:solidFill>
                <a:latin typeface="Calibri" charset="0"/>
              </a:rPr>
              <a:t>. ENISA </a:t>
            </a:r>
            <a:r>
              <a:rPr lang="nb-NO" sz="1920" dirty="0" err="1">
                <a:solidFill>
                  <a:srgbClr val="000000"/>
                </a:solidFill>
                <a:latin typeface="Calibri" charset="0"/>
              </a:rPr>
              <a:t>seeks</a:t>
            </a:r>
            <a:r>
              <a:rPr lang="nb-NO" sz="1920" dirty="0">
                <a:solidFill>
                  <a:srgbClr val="000000"/>
                </a:solidFill>
                <a:latin typeface="Calibri" charset="0"/>
              </a:rPr>
              <a:t> to </a:t>
            </a:r>
            <a:r>
              <a:rPr lang="nb-NO" sz="1920" dirty="0" err="1">
                <a:solidFill>
                  <a:srgbClr val="000000"/>
                </a:solidFill>
                <a:latin typeface="Calibri" charset="0"/>
              </a:rPr>
              <a:t>enhance</a:t>
            </a:r>
            <a:r>
              <a:rPr lang="nb-NO" sz="1920" dirty="0">
                <a:solidFill>
                  <a:srgbClr val="000000"/>
                </a:solidFill>
                <a:latin typeface="Calibri" charset="0"/>
              </a:rPr>
              <a:t> </a:t>
            </a:r>
            <a:r>
              <a:rPr lang="nb-NO" sz="1920" dirty="0" err="1">
                <a:solidFill>
                  <a:srgbClr val="000000"/>
                </a:solidFill>
                <a:latin typeface="Calibri" charset="0"/>
              </a:rPr>
              <a:t>existing</a:t>
            </a:r>
            <a:r>
              <a:rPr lang="nb-NO" sz="1920" dirty="0">
                <a:solidFill>
                  <a:srgbClr val="000000"/>
                </a:solidFill>
                <a:latin typeface="Calibri" charset="0"/>
              </a:rPr>
              <a:t> </a:t>
            </a:r>
            <a:r>
              <a:rPr lang="nb-NO" sz="1920" dirty="0" err="1">
                <a:solidFill>
                  <a:srgbClr val="000000"/>
                </a:solidFill>
                <a:latin typeface="Calibri" charset="0"/>
              </a:rPr>
              <a:t>expertise</a:t>
            </a:r>
            <a:r>
              <a:rPr lang="nb-NO" sz="1920" dirty="0">
                <a:solidFill>
                  <a:srgbClr val="000000"/>
                </a:solidFill>
                <a:latin typeface="Calibri" charset="0"/>
              </a:rPr>
              <a:t> in </a:t>
            </a:r>
            <a:r>
              <a:rPr lang="nb-NO" sz="1920" dirty="0" err="1">
                <a:solidFill>
                  <a:srgbClr val="000000"/>
                </a:solidFill>
                <a:latin typeface="Calibri" charset="0"/>
              </a:rPr>
              <a:t>member</a:t>
            </a:r>
            <a:r>
              <a:rPr lang="nb-NO" sz="1920" dirty="0">
                <a:solidFill>
                  <a:srgbClr val="000000"/>
                </a:solidFill>
                <a:latin typeface="Calibri" charset="0"/>
              </a:rPr>
              <a:t> </a:t>
            </a:r>
            <a:r>
              <a:rPr lang="nb-NO" sz="1920" dirty="0" err="1">
                <a:solidFill>
                  <a:srgbClr val="000000"/>
                </a:solidFill>
                <a:latin typeface="Calibri" charset="0"/>
              </a:rPr>
              <a:t>states</a:t>
            </a:r>
            <a:r>
              <a:rPr lang="nb-NO" sz="1920" dirty="0">
                <a:solidFill>
                  <a:srgbClr val="000000"/>
                </a:solidFill>
                <a:latin typeface="Calibri" charset="0"/>
              </a:rPr>
              <a:t> by </a:t>
            </a:r>
            <a:r>
              <a:rPr lang="nb-NO" sz="1920" dirty="0" err="1">
                <a:solidFill>
                  <a:srgbClr val="000000"/>
                </a:solidFill>
                <a:latin typeface="Calibri" charset="0"/>
              </a:rPr>
              <a:t>supporting</a:t>
            </a:r>
            <a:r>
              <a:rPr lang="nb-NO" sz="1920" dirty="0">
                <a:solidFill>
                  <a:srgbClr val="000000"/>
                </a:solidFill>
                <a:latin typeface="Calibri" charset="0"/>
              </a:rPr>
              <a:t> </a:t>
            </a:r>
            <a:r>
              <a:rPr lang="nb-NO" sz="1920" dirty="0" err="1">
                <a:solidFill>
                  <a:srgbClr val="000000"/>
                </a:solidFill>
                <a:latin typeface="Calibri" charset="0"/>
              </a:rPr>
              <a:t>the</a:t>
            </a:r>
            <a:r>
              <a:rPr lang="nb-NO" sz="1920" dirty="0">
                <a:solidFill>
                  <a:srgbClr val="000000"/>
                </a:solidFill>
                <a:latin typeface="Calibri" charset="0"/>
              </a:rPr>
              <a:t> </a:t>
            </a:r>
            <a:r>
              <a:rPr lang="nb-NO" sz="1920" dirty="0" err="1">
                <a:solidFill>
                  <a:srgbClr val="000000"/>
                </a:solidFill>
                <a:latin typeface="Calibri" charset="0"/>
              </a:rPr>
              <a:t>development</a:t>
            </a:r>
            <a:r>
              <a:rPr lang="nb-NO" sz="1920" dirty="0">
                <a:solidFill>
                  <a:srgbClr val="000000"/>
                </a:solidFill>
                <a:latin typeface="Calibri" charset="0"/>
              </a:rPr>
              <a:t> of cross-border </a:t>
            </a:r>
            <a:r>
              <a:rPr lang="nb-NO" sz="1920" dirty="0" err="1">
                <a:solidFill>
                  <a:srgbClr val="000000"/>
                </a:solidFill>
                <a:latin typeface="Calibri" charset="0"/>
              </a:rPr>
              <a:t>communities</a:t>
            </a:r>
            <a:r>
              <a:rPr lang="nb-NO" sz="1920" dirty="0">
                <a:solidFill>
                  <a:srgbClr val="000000"/>
                </a:solidFill>
                <a:latin typeface="Calibri" charset="0"/>
              </a:rPr>
              <a:t> </a:t>
            </a:r>
            <a:r>
              <a:rPr lang="nb-NO" sz="1920" dirty="0" err="1">
                <a:solidFill>
                  <a:srgbClr val="000000"/>
                </a:solidFill>
                <a:latin typeface="Calibri" charset="0"/>
              </a:rPr>
              <a:t>committed</a:t>
            </a:r>
            <a:r>
              <a:rPr lang="nb-NO" sz="1920" dirty="0">
                <a:solidFill>
                  <a:srgbClr val="000000"/>
                </a:solidFill>
                <a:latin typeface="Calibri" charset="0"/>
              </a:rPr>
              <a:t> to </a:t>
            </a:r>
            <a:r>
              <a:rPr lang="nb-NO" sz="1920" dirty="0" err="1">
                <a:solidFill>
                  <a:srgbClr val="000000"/>
                </a:solidFill>
                <a:latin typeface="Calibri" charset="0"/>
              </a:rPr>
              <a:t>improving</a:t>
            </a:r>
            <a:r>
              <a:rPr lang="nb-NO" sz="1920" dirty="0">
                <a:solidFill>
                  <a:srgbClr val="000000"/>
                </a:solidFill>
                <a:latin typeface="Calibri" charset="0"/>
              </a:rPr>
              <a:t> </a:t>
            </a:r>
            <a:r>
              <a:rPr lang="nb-NO" sz="1920" dirty="0" err="1">
                <a:solidFill>
                  <a:srgbClr val="000000"/>
                </a:solidFill>
                <a:latin typeface="Calibri" charset="0"/>
              </a:rPr>
              <a:t>network</a:t>
            </a:r>
            <a:r>
              <a:rPr lang="nb-NO" sz="1920" dirty="0">
                <a:solidFill>
                  <a:srgbClr val="000000"/>
                </a:solidFill>
                <a:latin typeface="Calibri" charset="0"/>
              </a:rPr>
              <a:t> and </a:t>
            </a:r>
            <a:r>
              <a:rPr lang="nb-NO" sz="1920" dirty="0" err="1">
                <a:solidFill>
                  <a:srgbClr val="000000"/>
                </a:solidFill>
                <a:latin typeface="Calibri" charset="0"/>
              </a:rPr>
              <a:t>information</a:t>
            </a:r>
            <a:r>
              <a:rPr lang="nb-NO" sz="1920" dirty="0">
                <a:solidFill>
                  <a:srgbClr val="000000"/>
                </a:solidFill>
                <a:latin typeface="Calibri" charset="0"/>
              </a:rPr>
              <a:t> </a:t>
            </a:r>
            <a:r>
              <a:rPr lang="nb-NO" sz="1920" dirty="0" err="1">
                <a:solidFill>
                  <a:srgbClr val="000000"/>
                </a:solidFill>
                <a:latin typeface="Calibri" charset="0"/>
              </a:rPr>
              <a:t>security</a:t>
            </a:r>
            <a:r>
              <a:rPr lang="nb-NO" sz="1920" dirty="0">
                <a:solidFill>
                  <a:srgbClr val="000000"/>
                </a:solidFill>
                <a:latin typeface="Calibri" charset="0"/>
              </a:rPr>
              <a:t> </a:t>
            </a:r>
            <a:r>
              <a:rPr lang="nb-NO" sz="1920" dirty="0" err="1">
                <a:solidFill>
                  <a:srgbClr val="000000"/>
                </a:solidFill>
                <a:latin typeface="Calibri" charset="0"/>
              </a:rPr>
              <a:t>throughout</a:t>
            </a:r>
            <a:r>
              <a:rPr lang="nb-NO" sz="1920" dirty="0">
                <a:solidFill>
                  <a:srgbClr val="000000"/>
                </a:solidFill>
                <a:latin typeface="Calibri" charset="0"/>
              </a:rPr>
              <a:t> </a:t>
            </a:r>
            <a:r>
              <a:rPr lang="nb-NO" sz="1920" dirty="0" err="1">
                <a:solidFill>
                  <a:srgbClr val="000000"/>
                </a:solidFill>
                <a:latin typeface="Calibri" charset="0"/>
              </a:rPr>
              <a:t>the</a:t>
            </a:r>
            <a:r>
              <a:rPr lang="nb-NO" sz="1920" dirty="0">
                <a:solidFill>
                  <a:srgbClr val="000000"/>
                </a:solidFill>
                <a:latin typeface="Calibri" charset="0"/>
              </a:rPr>
              <a:t> EU. More </a:t>
            </a:r>
            <a:r>
              <a:rPr lang="nb-NO" sz="1920" dirty="0" err="1">
                <a:solidFill>
                  <a:srgbClr val="000000"/>
                </a:solidFill>
                <a:latin typeface="Calibri" charset="0"/>
              </a:rPr>
              <a:t>information</a:t>
            </a:r>
            <a:r>
              <a:rPr lang="nb-NO" sz="1920" dirty="0">
                <a:solidFill>
                  <a:srgbClr val="000000"/>
                </a:solidFill>
                <a:latin typeface="Calibri" charset="0"/>
              </a:rPr>
              <a:t> </a:t>
            </a:r>
            <a:r>
              <a:rPr lang="nb-NO" sz="1920" dirty="0" err="1">
                <a:solidFill>
                  <a:srgbClr val="000000"/>
                </a:solidFill>
                <a:latin typeface="Calibri" charset="0"/>
              </a:rPr>
              <a:t>about</a:t>
            </a:r>
            <a:r>
              <a:rPr lang="nb-NO" sz="1920" dirty="0">
                <a:solidFill>
                  <a:srgbClr val="000000"/>
                </a:solidFill>
                <a:latin typeface="Calibri" charset="0"/>
              </a:rPr>
              <a:t> ENISA and </a:t>
            </a:r>
            <a:r>
              <a:rPr lang="nb-NO" sz="1920" dirty="0" err="1">
                <a:solidFill>
                  <a:srgbClr val="000000"/>
                </a:solidFill>
                <a:latin typeface="Calibri" charset="0"/>
              </a:rPr>
              <a:t>its</a:t>
            </a:r>
            <a:r>
              <a:rPr lang="nb-NO" sz="1920" dirty="0">
                <a:solidFill>
                  <a:srgbClr val="000000"/>
                </a:solidFill>
                <a:latin typeface="Calibri" charset="0"/>
              </a:rPr>
              <a:t> </a:t>
            </a:r>
            <a:r>
              <a:rPr lang="nb-NO" sz="1920" dirty="0" err="1">
                <a:solidFill>
                  <a:srgbClr val="000000"/>
                </a:solidFill>
                <a:latin typeface="Calibri" charset="0"/>
              </a:rPr>
              <a:t>work</a:t>
            </a:r>
            <a:r>
              <a:rPr lang="nb-NO" sz="1920" dirty="0">
                <a:solidFill>
                  <a:srgbClr val="000000"/>
                </a:solidFill>
                <a:latin typeface="Calibri" charset="0"/>
              </a:rPr>
              <a:t> </a:t>
            </a:r>
            <a:r>
              <a:rPr lang="nb-NO" sz="1920" dirty="0" err="1">
                <a:solidFill>
                  <a:srgbClr val="000000"/>
                </a:solidFill>
                <a:latin typeface="Calibri" charset="0"/>
              </a:rPr>
              <a:t>can</a:t>
            </a:r>
            <a:r>
              <a:rPr lang="nb-NO" sz="1920" dirty="0">
                <a:solidFill>
                  <a:srgbClr val="000000"/>
                </a:solidFill>
                <a:latin typeface="Calibri" charset="0"/>
              </a:rPr>
              <a:t> be </a:t>
            </a:r>
            <a:r>
              <a:rPr lang="nb-NO" sz="1920" dirty="0" err="1">
                <a:solidFill>
                  <a:srgbClr val="000000"/>
                </a:solidFill>
                <a:latin typeface="Calibri" charset="0"/>
              </a:rPr>
              <a:t>found</a:t>
            </a:r>
            <a:r>
              <a:rPr lang="nb-NO" sz="1920" dirty="0">
                <a:solidFill>
                  <a:srgbClr val="000000"/>
                </a:solidFill>
                <a:latin typeface="Calibri" charset="0"/>
              </a:rPr>
              <a:t> at </a:t>
            </a:r>
            <a:r>
              <a:rPr lang="nb-NO" sz="1920" b="1" dirty="0" err="1">
                <a:solidFill>
                  <a:srgbClr val="000000"/>
                </a:solidFill>
                <a:latin typeface="Calibri" charset="0"/>
              </a:rPr>
              <a:t>www.enisa.europa.eu</a:t>
            </a:r>
            <a:r>
              <a:rPr lang="nb-NO" sz="1920" dirty="0">
                <a:solidFill>
                  <a:srgbClr val="000000"/>
                </a:solidFill>
                <a:latin typeface="Calibri" charset="0"/>
              </a:rPr>
              <a:t>. </a:t>
            </a:r>
            <a:endParaRPr lang="nb-NO" sz="1920" dirty="0">
              <a:solidFill>
                <a:prstClr val="black"/>
              </a:solidFill>
              <a:latin typeface="Aptos" panose="02110004020202020204"/>
            </a:endParaRPr>
          </a:p>
          <a:p>
            <a:pPr defTabSz="1097280">
              <a:defRPr/>
            </a:pPr>
            <a:br>
              <a:rPr lang="nb-NO" sz="1920" dirty="0">
                <a:solidFill>
                  <a:prstClr val="black"/>
                </a:solidFill>
                <a:latin typeface="Aptos" panose="02110004020202020204"/>
              </a:rPr>
            </a:br>
            <a:endParaRPr lang="nb-NO" sz="1920" dirty="0">
              <a:solidFill>
                <a:prstClr val="black"/>
              </a:solidFill>
              <a:latin typeface="Aptos" panose="02110004020202020204"/>
            </a:endParaRPr>
          </a:p>
        </p:txBody>
      </p:sp>
    </p:spTree>
    <p:extLst>
      <p:ext uri="{BB962C8B-B14F-4D97-AF65-F5344CB8AC3E}">
        <p14:creationId xmlns:p14="http://schemas.microsoft.com/office/powerpoint/2010/main" val="141412181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ktangel 11"/>
          <p:cNvSpPr/>
          <p:nvPr/>
        </p:nvSpPr>
        <p:spPr>
          <a:xfrm>
            <a:off x="7374937" y="4385412"/>
            <a:ext cx="1557307" cy="2154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Aptos" panose="02110004020202020204"/>
            </a:endParaRPr>
          </a:p>
        </p:txBody>
      </p:sp>
      <p:sp>
        <p:nvSpPr>
          <p:cNvPr id="11" name="TekstSylinder 10"/>
          <p:cNvSpPr txBox="1"/>
          <p:nvPr/>
        </p:nvSpPr>
        <p:spPr>
          <a:xfrm>
            <a:off x="6929589" y="1162983"/>
            <a:ext cx="6738284" cy="6334042"/>
          </a:xfrm>
          <a:prstGeom prst="rect">
            <a:avLst/>
          </a:prstGeom>
          <a:noFill/>
        </p:spPr>
        <p:txBody>
          <a:bodyPr wrap="square" rtlCol="0">
            <a:spAutoFit/>
          </a:bodyPr>
          <a:lstStyle/>
          <a:p>
            <a:pPr defTabSz="1097280">
              <a:defRPr/>
            </a:pPr>
            <a:r>
              <a:rPr lang="nb-NO" sz="1920" b="1" u="sng" dirty="0">
                <a:solidFill>
                  <a:prstClr val="black"/>
                </a:solidFill>
                <a:latin typeface="Aptos" panose="02110004020202020204"/>
              </a:rPr>
              <a:t>Management and </a:t>
            </a:r>
            <a:r>
              <a:rPr lang="nb-NO" sz="1920" b="1" u="sng" dirty="0" err="1">
                <a:solidFill>
                  <a:prstClr val="black"/>
                </a:solidFill>
                <a:latin typeface="Aptos" panose="02110004020202020204"/>
              </a:rPr>
              <a:t>organisational</a:t>
            </a:r>
            <a:r>
              <a:rPr lang="nb-NO" sz="1920" b="1" u="sng" dirty="0">
                <a:solidFill>
                  <a:prstClr val="black"/>
                </a:solidFill>
                <a:latin typeface="Aptos" panose="02110004020202020204"/>
              </a:rPr>
              <a:t> </a:t>
            </a:r>
            <a:r>
              <a:rPr lang="nb-NO" sz="1920" b="1" u="sng" dirty="0" err="1">
                <a:solidFill>
                  <a:prstClr val="black"/>
                </a:solidFill>
                <a:latin typeface="Aptos" panose="02110004020202020204"/>
              </a:rPr>
              <a:t>leadership</a:t>
            </a:r>
            <a:endParaRPr lang="nb-NO" sz="1920" b="1" u="sng" dirty="0">
              <a:solidFill>
                <a:prstClr val="black"/>
              </a:solidFill>
              <a:latin typeface="Aptos" panose="02110004020202020204"/>
            </a:endParaRPr>
          </a:p>
          <a:p>
            <a:pPr defTabSz="1097280">
              <a:defRPr/>
            </a:pPr>
            <a:endParaRPr lang="nb-NO" sz="1680" dirty="0">
              <a:solidFill>
                <a:prstClr val="black"/>
              </a:solidFill>
              <a:latin typeface="Aptos" panose="02110004020202020204"/>
            </a:endParaRPr>
          </a:p>
          <a:p>
            <a:pPr marL="342900" indent="-342900" defTabSz="1097280" fontAlgn="base">
              <a:buFont typeface="Arial" charset="0"/>
              <a:buChar char="•"/>
              <a:defRPr/>
            </a:pPr>
            <a:r>
              <a:rPr lang="nb-NO" sz="1680" dirty="0" err="1">
                <a:solidFill>
                  <a:prstClr val="black"/>
                </a:solidFill>
                <a:latin typeface="Aptos" panose="02110004020202020204"/>
              </a:rPr>
              <a:t>Take</a:t>
            </a:r>
            <a:r>
              <a:rPr lang="nb-NO" sz="1680" dirty="0">
                <a:solidFill>
                  <a:prstClr val="black"/>
                </a:solidFill>
                <a:latin typeface="Aptos" panose="02110004020202020204"/>
              </a:rPr>
              <a:t> </a:t>
            </a:r>
            <a:r>
              <a:rPr lang="nb-NO" sz="1680" dirty="0" err="1">
                <a:solidFill>
                  <a:prstClr val="black"/>
                </a:solidFill>
                <a:latin typeface="Aptos" panose="02110004020202020204"/>
              </a:rPr>
              <a:t>responsibility</a:t>
            </a:r>
            <a:r>
              <a:rPr lang="nb-NO" sz="1680" dirty="0">
                <a:solidFill>
                  <a:prstClr val="black"/>
                </a:solidFill>
                <a:latin typeface="Aptos" panose="02110004020202020204"/>
              </a:rPr>
              <a:t>: </a:t>
            </a:r>
            <a:r>
              <a:rPr lang="nb-NO" sz="1680" dirty="0" err="1">
                <a:solidFill>
                  <a:prstClr val="black"/>
                </a:solidFill>
                <a:latin typeface="Aptos" panose="02110004020202020204"/>
              </a:rPr>
              <a:t>Decide</a:t>
            </a:r>
            <a:r>
              <a:rPr lang="nb-NO" sz="1680" dirty="0">
                <a:solidFill>
                  <a:prstClr val="black"/>
                </a:solidFill>
                <a:latin typeface="Aptos" panose="02110004020202020204"/>
              </a:rPr>
              <a:t> </a:t>
            </a:r>
            <a:r>
              <a:rPr lang="nb-NO" sz="1680" dirty="0" err="1">
                <a:solidFill>
                  <a:prstClr val="black"/>
                </a:solidFill>
                <a:latin typeface="Aptos" panose="02110004020202020204"/>
              </a:rPr>
              <a:t>which</a:t>
            </a:r>
            <a:r>
              <a:rPr lang="nb-NO" sz="1680" dirty="0">
                <a:solidFill>
                  <a:prstClr val="black"/>
                </a:solidFill>
                <a:latin typeface="Aptos" panose="02110004020202020204"/>
              </a:rPr>
              <a:t> </a:t>
            </a:r>
            <a:r>
              <a:rPr lang="nb-NO" sz="1680" dirty="0" err="1">
                <a:solidFill>
                  <a:prstClr val="black"/>
                </a:solidFill>
                <a:latin typeface="Aptos" panose="02110004020202020204"/>
              </a:rPr>
              <a:t>security</a:t>
            </a:r>
            <a:r>
              <a:rPr lang="nb-NO" sz="1680" dirty="0">
                <a:solidFill>
                  <a:prstClr val="black"/>
                </a:solidFill>
                <a:latin typeface="Aptos" panose="02110004020202020204"/>
              </a:rPr>
              <a:t> risks </a:t>
            </a:r>
            <a:r>
              <a:rPr lang="nb-NO" sz="1680" dirty="0" err="1">
                <a:solidFill>
                  <a:prstClr val="black"/>
                </a:solidFill>
                <a:latin typeface="Aptos" panose="02110004020202020204"/>
              </a:rPr>
              <a:t>they</a:t>
            </a:r>
            <a:r>
              <a:rPr lang="nb-NO" sz="1680" dirty="0">
                <a:solidFill>
                  <a:prstClr val="black"/>
                </a:solidFill>
                <a:latin typeface="Aptos" panose="02110004020202020204"/>
              </a:rPr>
              <a:t> </a:t>
            </a:r>
            <a:r>
              <a:rPr lang="nb-NO" sz="1680" dirty="0" err="1">
                <a:solidFill>
                  <a:prstClr val="black"/>
                </a:solidFill>
                <a:latin typeface="Aptos" panose="02110004020202020204"/>
              </a:rPr>
              <a:t>want</a:t>
            </a:r>
            <a:r>
              <a:rPr lang="nb-NO" sz="1680" dirty="0">
                <a:solidFill>
                  <a:prstClr val="black"/>
                </a:solidFill>
                <a:latin typeface="Aptos" panose="02110004020202020204"/>
              </a:rPr>
              <a:t> to </a:t>
            </a:r>
            <a:r>
              <a:rPr lang="nb-NO" sz="1680" dirty="0" err="1">
                <a:solidFill>
                  <a:prstClr val="black"/>
                </a:solidFill>
                <a:latin typeface="Aptos" panose="02110004020202020204"/>
              </a:rPr>
              <a:t>manage</a:t>
            </a:r>
            <a:r>
              <a:rPr lang="nb-NO" sz="1680" dirty="0">
                <a:solidFill>
                  <a:prstClr val="black"/>
                </a:solidFill>
                <a:latin typeface="Aptos" panose="02110004020202020204"/>
              </a:rPr>
              <a:t>, and </a:t>
            </a:r>
            <a:r>
              <a:rPr lang="nb-NO" sz="1680" dirty="0" err="1">
                <a:solidFill>
                  <a:prstClr val="black"/>
                </a:solidFill>
                <a:latin typeface="Aptos" panose="02110004020202020204"/>
              </a:rPr>
              <a:t>commit</a:t>
            </a:r>
            <a:r>
              <a:rPr lang="nb-NO" sz="1680" dirty="0">
                <a:solidFill>
                  <a:prstClr val="black"/>
                </a:solidFill>
                <a:latin typeface="Aptos" panose="02110004020202020204"/>
              </a:rPr>
              <a:t> </a:t>
            </a:r>
            <a:r>
              <a:rPr lang="nb-NO" sz="1680" dirty="0" err="1">
                <a:solidFill>
                  <a:prstClr val="black"/>
                </a:solidFill>
                <a:latin typeface="Aptos" panose="02110004020202020204"/>
              </a:rPr>
              <a:t>the</a:t>
            </a:r>
            <a:r>
              <a:rPr lang="nb-NO" sz="1680" dirty="0">
                <a:solidFill>
                  <a:prstClr val="black"/>
                </a:solidFill>
                <a:latin typeface="Aptos" panose="02110004020202020204"/>
              </a:rPr>
              <a:t> </a:t>
            </a:r>
            <a:r>
              <a:rPr lang="nb-NO" sz="1680" dirty="0" err="1">
                <a:solidFill>
                  <a:prstClr val="black"/>
                </a:solidFill>
                <a:latin typeface="Aptos" panose="02110004020202020204"/>
              </a:rPr>
              <a:t>resources</a:t>
            </a:r>
            <a:r>
              <a:rPr lang="nb-NO" sz="1680" dirty="0">
                <a:solidFill>
                  <a:prstClr val="black"/>
                </a:solidFill>
                <a:latin typeface="Aptos" panose="02110004020202020204"/>
              </a:rPr>
              <a:t> </a:t>
            </a:r>
            <a:r>
              <a:rPr lang="nb-NO" sz="1680" dirty="0" err="1">
                <a:solidFill>
                  <a:prstClr val="black"/>
                </a:solidFill>
                <a:latin typeface="Aptos" panose="02110004020202020204"/>
              </a:rPr>
              <a:t>required</a:t>
            </a:r>
            <a:r>
              <a:rPr lang="nb-NO" sz="1680" dirty="0">
                <a:solidFill>
                  <a:prstClr val="black"/>
                </a:solidFill>
                <a:latin typeface="Aptos" panose="02110004020202020204"/>
              </a:rPr>
              <a:t>. This </a:t>
            </a:r>
            <a:r>
              <a:rPr lang="nb-NO" sz="1680" dirty="0" err="1">
                <a:solidFill>
                  <a:prstClr val="black"/>
                </a:solidFill>
                <a:latin typeface="Aptos" panose="02110004020202020204"/>
              </a:rPr>
              <a:t>includes</a:t>
            </a:r>
            <a:r>
              <a:rPr lang="nb-NO" sz="1680" dirty="0">
                <a:solidFill>
                  <a:prstClr val="black"/>
                </a:solidFill>
                <a:latin typeface="Aptos" panose="02110004020202020204"/>
              </a:rPr>
              <a:t> </a:t>
            </a:r>
            <a:r>
              <a:rPr lang="nb-NO" sz="1680" dirty="0" err="1">
                <a:solidFill>
                  <a:prstClr val="black"/>
                </a:solidFill>
                <a:latin typeface="Aptos" panose="02110004020202020204"/>
              </a:rPr>
              <a:t>the</a:t>
            </a:r>
            <a:r>
              <a:rPr lang="nb-NO" sz="1680" dirty="0">
                <a:solidFill>
                  <a:prstClr val="black"/>
                </a:solidFill>
                <a:latin typeface="Aptos" panose="02110004020202020204"/>
              </a:rPr>
              <a:t> </a:t>
            </a:r>
            <a:r>
              <a:rPr lang="nb-NO" sz="1680" dirty="0" err="1">
                <a:solidFill>
                  <a:prstClr val="black"/>
                </a:solidFill>
                <a:latin typeface="Aptos" panose="02110004020202020204"/>
              </a:rPr>
              <a:t>cost</a:t>
            </a:r>
            <a:r>
              <a:rPr lang="nb-NO" sz="1680" dirty="0">
                <a:solidFill>
                  <a:prstClr val="black"/>
                </a:solidFill>
                <a:latin typeface="Aptos" panose="02110004020202020204"/>
              </a:rPr>
              <a:t> of </a:t>
            </a:r>
            <a:r>
              <a:rPr lang="nb-NO" sz="1680" dirty="0" err="1">
                <a:solidFill>
                  <a:prstClr val="black"/>
                </a:solidFill>
                <a:latin typeface="Aptos" panose="02110004020202020204"/>
              </a:rPr>
              <a:t>buying</a:t>
            </a:r>
            <a:r>
              <a:rPr lang="nb-NO" sz="1680" dirty="0">
                <a:solidFill>
                  <a:prstClr val="black"/>
                </a:solidFill>
                <a:latin typeface="Aptos" panose="02110004020202020204"/>
              </a:rPr>
              <a:t> </a:t>
            </a:r>
            <a:r>
              <a:rPr lang="nb-NO" sz="1680" dirty="0" err="1">
                <a:solidFill>
                  <a:prstClr val="black"/>
                </a:solidFill>
                <a:latin typeface="Aptos" panose="02110004020202020204"/>
              </a:rPr>
              <a:t>security</a:t>
            </a:r>
            <a:r>
              <a:rPr lang="nb-NO" sz="1680" dirty="0">
                <a:solidFill>
                  <a:prstClr val="black"/>
                </a:solidFill>
                <a:latin typeface="Aptos" panose="02110004020202020204"/>
              </a:rPr>
              <a:t> </a:t>
            </a:r>
            <a:r>
              <a:rPr lang="nb-NO" sz="1680" dirty="0" err="1">
                <a:solidFill>
                  <a:prstClr val="black"/>
                </a:solidFill>
                <a:latin typeface="Aptos" panose="02110004020202020204"/>
              </a:rPr>
              <a:t>equipment</a:t>
            </a:r>
            <a:r>
              <a:rPr lang="nb-NO" sz="1680" dirty="0">
                <a:solidFill>
                  <a:prstClr val="black"/>
                </a:solidFill>
                <a:latin typeface="Aptos" panose="02110004020202020204"/>
              </a:rPr>
              <a:t> and services, </a:t>
            </a:r>
            <a:r>
              <a:rPr lang="nb-NO" sz="1680" dirty="0" err="1">
                <a:solidFill>
                  <a:prstClr val="black"/>
                </a:solidFill>
                <a:latin typeface="Aptos" panose="02110004020202020204"/>
              </a:rPr>
              <a:t>but</a:t>
            </a:r>
            <a:r>
              <a:rPr lang="nb-NO" sz="1680" dirty="0">
                <a:solidFill>
                  <a:prstClr val="black"/>
                </a:solidFill>
                <a:latin typeface="Aptos" panose="02110004020202020204"/>
              </a:rPr>
              <a:t> more </a:t>
            </a:r>
            <a:r>
              <a:rPr lang="nb-NO" sz="1680" dirty="0" err="1">
                <a:solidFill>
                  <a:prstClr val="black"/>
                </a:solidFill>
                <a:latin typeface="Aptos" panose="02110004020202020204"/>
              </a:rPr>
              <a:t>important</a:t>
            </a:r>
            <a:r>
              <a:rPr lang="nb-NO" sz="1680" dirty="0">
                <a:solidFill>
                  <a:prstClr val="black"/>
                </a:solidFill>
                <a:latin typeface="Aptos" panose="02110004020202020204"/>
              </a:rPr>
              <a:t> </a:t>
            </a:r>
            <a:r>
              <a:rPr lang="nb-NO" sz="1680" dirty="0" err="1">
                <a:solidFill>
                  <a:prstClr val="black"/>
                </a:solidFill>
                <a:latin typeface="Aptos" panose="02110004020202020204"/>
              </a:rPr>
              <a:t>the</a:t>
            </a:r>
            <a:r>
              <a:rPr lang="nb-NO" sz="1680" dirty="0">
                <a:solidFill>
                  <a:prstClr val="black"/>
                </a:solidFill>
                <a:latin typeface="Aptos" panose="02110004020202020204"/>
              </a:rPr>
              <a:t> total </a:t>
            </a:r>
            <a:r>
              <a:rPr lang="nb-NO" sz="1680" dirty="0" err="1">
                <a:solidFill>
                  <a:prstClr val="black"/>
                </a:solidFill>
                <a:latin typeface="Aptos" panose="02110004020202020204"/>
              </a:rPr>
              <a:t>cost</a:t>
            </a:r>
            <a:r>
              <a:rPr lang="nb-NO" sz="1680" dirty="0">
                <a:solidFill>
                  <a:prstClr val="black"/>
                </a:solidFill>
                <a:latin typeface="Aptos" panose="02110004020202020204"/>
              </a:rPr>
              <a:t> of operating </a:t>
            </a:r>
            <a:r>
              <a:rPr lang="nb-NO" sz="1680" dirty="0" err="1">
                <a:solidFill>
                  <a:prstClr val="black"/>
                </a:solidFill>
                <a:latin typeface="Aptos" panose="02110004020202020204"/>
              </a:rPr>
              <a:t>those</a:t>
            </a:r>
            <a:r>
              <a:rPr lang="nb-NO" sz="1680" dirty="0">
                <a:solidFill>
                  <a:prstClr val="black"/>
                </a:solidFill>
                <a:latin typeface="Aptos" panose="02110004020202020204"/>
              </a:rPr>
              <a:t> </a:t>
            </a:r>
            <a:r>
              <a:rPr lang="nb-NO" sz="1680" dirty="0" err="1">
                <a:solidFill>
                  <a:prstClr val="black"/>
                </a:solidFill>
                <a:latin typeface="Aptos" panose="02110004020202020204"/>
              </a:rPr>
              <a:t>security</a:t>
            </a:r>
            <a:r>
              <a:rPr lang="nb-NO" sz="1680" dirty="0">
                <a:solidFill>
                  <a:prstClr val="black"/>
                </a:solidFill>
                <a:latin typeface="Aptos" panose="02110004020202020204"/>
              </a:rPr>
              <a:t> </a:t>
            </a:r>
            <a:r>
              <a:rPr lang="nb-NO" sz="1680" dirty="0" err="1">
                <a:solidFill>
                  <a:prstClr val="black"/>
                </a:solidFill>
                <a:latin typeface="Aptos" panose="02110004020202020204"/>
              </a:rPr>
              <a:t>measures</a:t>
            </a:r>
            <a:r>
              <a:rPr lang="nb-NO" sz="1680" dirty="0">
                <a:solidFill>
                  <a:prstClr val="black"/>
                </a:solidFill>
                <a:latin typeface="Aptos" panose="02110004020202020204"/>
              </a:rPr>
              <a:t>:</a:t>
            </a:r>
          </a:p>
          <a:p>
            <a:pPr marL="891540" lvl="1" indent="-342900" defTabSz="1097280" fontAlgn="base">
              <a:buFont typeface="Arial" charset="0"/>
              <a:buChar char="•"/>
              <a:defRPr/>
            </a:pPr>
            <a:r>
              <a:rPr lang="nb-NO" sz="1680" dirty="0" err="1">
                <a:solidFill>
                  <a:prstClr val="black"/>
                </a:solidFill>
                <a:latin typeface="Aptos" panose="02110004020202020204"/>
              </a:rPr>
              <a:t>the</a:t>
            </a:r>
            <a:r>
              <a:rPr lang="nb-NO" sz="1680" dirty="0">
                <a:solidFill>
                  <a:prstClr val="black"/>
                </a:solidFill>
                <a:latin typeface="Aptos" panose="02110004020202020204"/>
              </a:rPr>
              <a:t> time staff have to spend </a:t>
            </a:r>
            <a:r>
              <a:rPr lang="nb-NO" sz="1680" dirty="0" err="1">
                <a:solidFill>
                  <a:prstClr val="black"/>
                </a:solidFill>
                <a:latin typeface="Aptos" panose="02110004020202020204"/>
              </a:rPr>
              <a:t>on</a:t>
            </a:r>
            <a:r>
              <a:rPr lang="nb-NO" sz="1680" dirty="0">
                <a:solidFill>
                  <a:prstClr val="black"/>
                </a:solidFill>
                <a:latin typeface="Aptos" panose="02110004020202020204"/>
              </a:rPr>
              <a:t> </a:t>
            </a:r>
            <a:r>
              <a:rPr lang="nb-NO" sz="1680" dirty="0" err="1">
                <a:solidFill>
                  <a:prstClr val="black"/>
                </a:solidFill>
                <a:latin typeface="Aptos" panose="02110004020202020204"/>
              </a:rPr>
              <a:t>security</a:t>
            </a:r>
            <a:endParaRPr lang="nb-NO" sz="1680" dirty="0">
              <a:solidFill>
                <a:prstClr val="black"/>
              </a:solidFill>
              <a:latin typeface="Aptos" panose="02110004020202020204"/>
            </a:endParaRPr>
          </a:p>
          <a:p>
            <a:pPr marL="891540" lvl="1" indent="-342900" defTabSz="1097280" fontAlgn="base">
              <a:buFont typeface="Arial" charset="0"/>
              <a:buChar char="•"/>
              <a:defRPr/>
            </a:pPr>
            <a:r>
              <a:rPr lang="nb-NO" sz="1680" dirty="0" err="1">
                <a:solidFill>
                  <a:prstClr val="black"/>
                </a:solidFill>
                <a:latin typeface="Aptos" panose="02110004020202020204"/>
              </a:rPr>
              <a:t>the</a:t>
            </a:r>
            <a:r>
              <a:rPr lang="nb-NO" sz="1680" dirty="0">
                <a:solidFill>
                  <a:prstClr val="black"/>
                </a:solidFill>
                <a:latin typeface="Aptos" panose="02110004020202020204"/>
              </a:rPr>
              <a:t> time and </a:t>
            </a:r>
            <a:r>
              <a:rPr lang="nb-NO" sz="1680" dirty="0" err="1">
                <a:solidFill>
                  <a:prstClr val="black"/>
                </a:solidFill>
                <a:latin typeface="Aptos" panose="02110004020202020204"/>
              </a:rPr>
              <a:t>effort</a:t>
            </a:r>
            <a:r>
              <a:rPr lang="nb-NO" sz="1680" dirty="0">
                <a:solidFill>
                  <a:prstClr val="black"/>
                </a:solidFill>
                <a:latin typeface="Aptos" panose="02110004020202020204"/>
              </a:rPr>
              <a:t> </a:t>
            </a:r>
            <a:r>
              <a:rPr lang="nb-NO" sz="1680" dirty="0" err="1">
                <a:solidFill>
                  <a:prstClr val="black"/>
                </a:solidFill>
                <a:latin typeface="Aptos" panose="02110004020202020204"/>
              </a:rPr>
              <a:t>required</a:t>
            </a:r>
            <a:r>
              <a:rPr lang="nb-NO" sz="1680" dirty="0">
                <a:solidFill>
                  <a:prstClr val="black"/>
                </a:solidFill>
                <a:latin typeface="Aptos" panose="02110004020202020204"/>
              </a:rPr>
              <a:t> to </a:t>
            </a:r>
            <a:r>
              <a:rPr lang="nb-NO" sz="1680" dirty="0" err="1">
                <a:solidFill>
                  <a:prstClr val="black"/>
                </a:solidFill>
                <a:latin typeface="Aptos" panose="02110004020202020204"/>
              </a:rPr>
              <a:t>change</a:t>
            </a:r>
            <a:r>
              <a:rPr lang="nb-NO" sz="1680" dirty="0">
                <a:solidFill>
                  <a:prstClr val="black"/>
                </a:solidFill>
                <a:latin typeface="Aptos" panose="02110004020202020204"/>
              </a:rPr>
              <a:t> </a:t>
            </a:r>
            <a:r>
              <a:rPr lang="nb-NO" sz="1680" dirty="0" err="1">
                <a:solidFill>
                  <a:prstClr val="black"/>
                </a:solidFill>
                <a:latin typeface="Aptos" panose="02110004020202020204"/>
              </a:rPr>
              <a:t>insecure</a:t>
            </a:r>
            <a:r>
              <a:rPr lang="nb-NO" sz="1680" dirty="0">
                <a:solidFill>
                  <a:prstClr val="black"/>
                </a:solidFill>
                <a:latin typeface="Aptos" panose="02110004020202020204"/>
              </a:rPr>
              <a:t> </a:t>
            </a:r>
            <a:r>
              <a:rPr lang="nb-NO" sz="1680" dirty="0" err="1">
                <a:solidFill>
                  <a:prstClr val="black"/>
                </a:solidFill>
                <a:latin typeface="Aptos" panose="02110004020202020204"/>
              </a:rPr>
              <a:t>behaviours</a:t>
            </a:r>
            <a:r>
              <a:rPr lang="nb-NO" sz="1680" dirty="0">
                <a:solidFill>
                  <a:prstClr val="black"/>
                </a:solidFill>
                <a:latin typeface="Aptos" panose="02110004020202020204"/>
              </a:rPr>
              <a:t> </a:t>
            </a:r>
            <a:r>
              <a:rPr lang="nb-NO" sz="1680" dirty="0" err="1">
                <a:solidFill>
                  <a:prstClr val="black"/>
                </a:solidFill>
                <a:latin typeface="Aptos" panose="02110004020202020204"/>
              </a:rPr>
              <a:t>into</a:t>
            </a:r>
            <a:r>
              <a:rPr lang="nb-NO" sz="1680" dirty="0">
                <a:solidFill>
                  <a:prstClr val="black"/>
                </a:solidFill>
                <a:latin typeface="Aptos" panose="02110004020202020204"/>
              </a:rPr>
              <a:t> </a:t>
            </a:r>
            <a:r>
              <a:rPr lang="nb-NO" sz="1680" dirty="0" err="1">
                <a:solidFill>
                  <a:prstClr val="black"/>
                </a:solidFill>
                <a:latin typeface="Aptos" panose="02110004020202020204"/>
              </a:rPr>
              <a:t>secure</a:t>
            </a:r>
            <a:r>
              <a:rPr lang="nb-NO" sz="1680" dirty="0">
                <a:solidFill>
                  <a:prstClr val="black"/>
                </a:solidFill>
                <a:latin typeface="Aptos" panose="02110004020202020204"/>
              </a:rPr>
              <a:t> </a:t>
            </a:r>
            <a:r>
              <a:rPr lang="nb-NO" sz="1680" dirty="0" err="1">
                <a:solidFill>
                  <a:prstClr val="black"/>
                </a:solidFill>
                <a:latin typeface="Aptos" panose="02110004020202020204"/>
              </a:rPr>
              <a:t>ones</a:t>
            </a:r>
            <a:endParaRPr lang="nb-NO" sz="1680" dirty="0">
              <a:solidFill>
                <a:prstClr val="black"/>
              </a:solidFill>
              <a:latin typeface="Aptos" panose="02110004020202020204"/>
            </a:endParaRPr>
          </a:p>
          <a:p>
            <a:pPr marL="891540" lvl="1" indent="-342900" defTabSz="1097280" fontAlgn="base">
              <a:buFont typeface="Arial" charset="0"/>
              <a:buChar char="•"/>
              <a:defRPr/>
            </a:pPr>
            <a:r>
              <a:rPr lang="nb-NO" sz="1680" dirty="0">
                <a:solidFill>
                  <a:prstClr val="black"/>
                </a:solidFill>
                <a:latin typeface="Aptos" panose="02110004020202020204"/>
              </a:rPr>
              <a:t>business </a:t>
            </a:r>
            <a:r>
              <a:rPr lang="nb-NO" sz="1680" dirty="0" err="1">
                <a:solidFill>
                  <a:prstClr val="black"/>
                </a:solidFill>
                <a:latin typeface="Aptos" panose="02110004020202020204"/>
              </a:rPr>
              <a:t>that</a:t>
            </a:r>
            <a:r>
              <a:rPr lang="nb-NO" sz="1680" dirty="0">
                <a:solidFill>
                  <a:prstClr val="black"/>
                </a:solidFill>
                <a:latin typeface="Aptos" panose="02110004020202020204"/>
              </a:rPr>
              <a:t> </a:t>
            </a:r>
            <a:r>
              <a:rPr lang="nb-NO" sz="1680" dirty="0" err="1">
                <a:solidFill>
                  <a:prstClr val="black"/>
                </a:solidFill>
                <a:latin typeface="Aptos" panose="02110004020202020204"/>
              </a:rPr>
              <a:t>may</a:t>
            </a:r>
            <a:r>
              <a:rPr lang="nb-NO" sz="1680" dirty="0">
                <a:solidFill>
                  <a:prstClr val="black"/>
                </a:solidFill>
                <a:latin typeface="Aptos" panose="02110004020202020204"/>
              </a:rPr>
              <a:t> be lost as a </a:t>
            </a:r>
            <a:r>
              <a:rPr lang="nb-NO" sz="1680" dirty="0" err="1">
                <a:solidFill>
                  <a:prstClr val="black"/>
                </a:solidFill>
                <a:latin typeface="Aptos" panose="02110004020202020204"/>
              </a:rPr>
              <a:t>result</a:t>
            </a:r>
            <a:r>
              <a:rPr lang="nb-NO" sz="1680" dirty="0">
                <a:solidFill>
                  <a:prstClr val="black"/>
                </a:solidFill>
                <a:latin typeface="Aptos" panose="02110004020202020204"/>
              </a:rPr>
              <a:t> of staff </a:t>
            </a:r>
            <a:r>
              <a:rPr lang="nb-NO" sz="1680" dirty="0" err="1">
                <a:solidFill>
                  <a:prstClr val="black"/>
                </a:solidFill>
                <a:latin typeface="Aptos" panose="02110004020202020204"/>
              </a:rPr>
              <a:t>following</a:t>
            </a:r>
            <a:r>
              <a:rPr lang="nb-NO" sz="1680" dirty="0">
                <a:solidFill>
                  <a:prstClr val="black"/>
                </a:solidFill>
                <a:latin typeface="Aptos" panose="02110004020202020204"/>
              </a:rPr>
              <a:t> </a:t>
            </a:r>
            <a:r>
              <a:rPr lang="nb-NO" sz="1680" dirty="0" err="1">
                <a:solidFill>
                  <a:prstClr val="black"/>
                </a:solidFill>
                <a:latin typeface="Aptos" panose="02110004020202020204"/>
              </a:rPr>
              <a:t>the</a:t>
            </a:r>
            <a:r>
              <a:rPr lang="nb-NO" sz="1680" dirty="0">
                <a:solidFill>
                  <a:prstClr val="black"/>
                </a:solidFill>
                <a:latin typeface="Aptos" panose="02110004020202020204"/>
              </a:rPr>
              <a:t> </a:t>
            </a:r>
            <a:r>
              <a:rPr lang="nb-NO" sz="1680" dirty="0" err="1">
                <a:solidFill>
                  <a:prstClr val="black"/>
                </a:solidFill>
                <a:latin typeface="Aptos" panose="02110004020202020204"/>
              </a:rPr>
              <a:t>policies</a:t>
            </a:r>
            <a:endParaRPr lang="nb-NO" sz="1680" dirty="0">
              <a:solidFill>
                <a:prstClr val="black"/>
              </a:solidFill>
              <a:latin typeface="Aptos" panose="02110004020202020204"/>
            </a:endParaRPr>
          </a:p>
          <a:p>
            <a:pPr marL="891540" lvl="1" indent="-342900" defTabSz="1097280" fontAlgn="base">
              <a:buFont typeface="Arial" charset="0"/>
              <a:buChar char="•"/>
              <a:defRPr/>
            </a:pPr>
            <a:r>
              <a:rPr lang="nb-NO" sz="1680" dirty="0" err="1">
                <a:solidFill>
                  <a:prstClr val="black"/>
                </a:solidFill>
                <a:latin typeface="Aptos" panose="02110004020202020204"/>
              </a:rPr>
              <a:t>building</a:t>
            </a:r>
            <a:r>
              <a:rPr lang="nb-NO" sz="1680" dirty="0">
                <a:solidFill>
                  <a:prstClr val="black"/>
                </a:solidFill>
                <a:latin typeface="Aptos" panose="02110004020202020204"/>
              </a:rPr>
              <a:t> </a:t>
            </a:r>
            <a:r>
              <a:rPr lang="nb-NO" sz="1680" dirty="0" err="1">
                <a:solidFill>
                  <a:prstClr val="black"/>
                </a:solidFill>
                <a:latin typeface="Aptos" panose="02110004020202020204"/>
              </a:rPr>
              <a:t>the</a:t>
            </a:r>
            <a:r>
              <a:rPr lang="nb-NO" sz="1680" dirty="0">
                <a:solidFill>
                  <a:prstClr val="black"/>
                </a:solidFill>
                <a:latin typeface="Aptos" panose="02110004020202020204"/>
              </a:rPr>
              <a:t> skills different parts of </a:t>
            </a:r>
            <a:r>
              <a:rPr lang="nb-NO" sz="1680" dirty="0" err="1">
                <a:solidFill>
                  <a:prstClr val="black"/>
                </a:solidFill>
                <a:latin typeface="Aptos" panose="02110004020202020204"/>
              </a:rPr>
              <a:t>the</a:t>
            </a:r>
            <a:r>
              <a:rPr lang="nb-NO" sz="1680" dirty="0">
                <a:solidFill>
                  <a:prstClr val="black"/>
                </a:solidFill>
                <a:latin typeface="Aptos" panose="02110004020202020204"/>
              </a:rPr>
              <a:t> </a:t>
            </a:r>
            <a:r>
              <a:rPr lang="nb-NO" sz="1680" dirty="0" err="1">
                <a:solidFill>
                  <a:prstClr val="black"/>
                </a:solidFill>
                <a:latin typeface="Aptos" panose="02110004020202020204"/>
              </a:rPr>
              <a:t>organisation</a:t>
            </a:r>
            <a:r>
              <a:rPr lang="nb-NO" sz="1680" dirty="0">
                <a:solidFill>
                  <a:prstClr val="black"/>
                </a:solidFill>
                <a:latin typeface="Aptos" panose="02110004020202020204"/>
              </a:rPr>
              <a:t> </a:t>
            </a:r>
            <a:r>
              <a:rPr lang="nb-NO" sz="1680" dirty="0" err="1">
                <a:solidFill>
                  <a:prstClr val="black"/>
                </a:solidFill>
                <a:latin typeface="Aptos" panose="02110004020202020204"/>
              </a:rPr>
              <a:t>need</a:t>
            </a:r>
            <a:endParaRPr lang="nb-NO" sz="1680" dirty="0">
              <a:solidFill>
                <a:prstClr val="black"/>
              </a:solidFill>
              <a:latin typeface="Aptos" panose="02110004020202020204"/>
            </a:endParaRPr>
          </a:p>
          <a:p>
            <a:pPr marL="342900" indent="-342900" defTabSz="1097280" fontAlgn="base">
              <a:buFont typeface="Arial" charset="0"/>
              <a:buChar char="•"/>
              <a:defRPr/>
            </a:pPr>
            <a:r>
              <a:rPr lang="nb-NO" sz="1680" dirty="0">
                <a:solidFill>
                  <a:prstClr val="black"/>
                </a:solidFill>
                <a:latin typeface="Aptos" panose="02110004020202020204"/>
              </a:rPr>
              <a:t>Lead by </a:t>
            </a:r>
            <a:r>
              <a:rPr lang="nb-NO" sz="1680" dirty="0" err="1">
                <a:solidFill>
                  <a:prstClr val="black"/>
                </a:solidFill>
                <a:latin typeface="Aptos" panose="02110004020202020204"/>
              </a:rPr>
              <a:t>example</a:t>
            </a:r>
            <a:r>
              <a:rPr lang="nb-NO" sz="1680" dirty="0">
                <a:solidFill>
                  <a:prstClr val="black"/>
                </a:solidFill>
                <a:latin typeface="Aptos" panose="02110004020202020204"/>
              </a:rPr>
              <a:t>: </a:t>
            </a:r>
            <a:r>
              <a:rPr lang="nb-NO" sz="1680" dirty="0" err="1">
                <a:solidFill>
                  <a:prstClr val="black"/>
                </a:solidFill>
                <a:latin typeface="Aptos" panose="02110004020202020204"/>
              </a:rPr>
              <a:t>always</a:t>
            </a:r>
            <a:r>
              <a:rPr lang="nb-NO" sz="1680" dirty="0">
                <a:solidFill>
                  <a:prstClr val="black"/>
                </a:solidFill>
                <a:latin typeface="Aptos" panose="02110004020202020204"/>
              </a:rPr>
              <a:t> </a:t>
            </a:r>
            <a:r>
              <a:rPr lang="nb-NO" sz="1680" dirty="0" err="1">
                <a:solidFill>
                  <a:prstClr val="black"/>
                </a:solidFill>
                <a:latin typeface="Aptos" panose="02110004020202020204"/>
              </a:rPr>
              <a:t>follow</a:t>
            </a:r>
            <a:r>
              <a:rPr lang="nb-NO" sz="1680" dirty="0">
                <a:solidFill>
                  <a:prstClr val="black"/>
                </a:solidFill>
                <a:latin typeface="Aptos" panose="02110004020202020204"/>
              </a:rPr>
              <a:t> </a:t>
            </a:r>
            <a:r>
              <a:rPr lang="nb-NO" sz="1680" dirty="0" err="1">
                <a:solidFill>
                  <a:prstClr val="black"/>
                </a:solidFill>
                <a:latin typeface="Aptos" panose="02110004020202020204"/>
              </a:rPr>
              <a:t>security</a:t>
            </a:r>
            <a:r>
              <a:rPr lang="nb-NO" sz="1680" dirty="0">
                <a:solidFill>
                  <a:prstClr val="black"/>
                </a:solidFill>
                <a:latin typeface="Aptos" panose="02110004020202020204"/>
              </a:rPr>
              <a:t> </a:t>
            </a:r>
            <a:r>
              <a:rPr lang="nb-NO" sz="1680" dirty="0" err="1">
                <a:solidFill>
                  <a:prstClr val="black"/>
                </a:solidFill>
                <a:latin typeface="Aptos" panose="02110004020202020204"/>
              </a:rPr>
              <a:t>policies</a:t>
            </a:r>
            <a:r>
              <a:rPr lang="nb-NO" sz="1680" dirty="0">
                <a:solidFill>
                  <a:prstClr val="black"/>
                </a:solidFill>
                <a:latin typeface="Aptos" panose="02110004020202020204"/>
              </a:rPr>
              <a:t> (</a:t>
            </a:r>
            <a:r>
              <a:rPr lang="nb-NO" sz="1680" dirty="0" err="1">
                <a:solidFill>
                  <a:prstClr val="black"/>
                </a:solidFill>
                <a:latin typeface="Aptos" panose="02110004020202020204"/>
              </a:rPr>
              <a:t>you</a:t>
            </a:r>
            <a:r>
              <a:rPr lang="nb-NO" sz="1680" dirty="0">
                <a:solidFill>
                  <a:prstClr val="black"/>
                </a:solidFill>
                <a:latin typeface="Aptos" panose="02110004020202020204"/>
              </a:rPr>
              <a:t> </a:t>
            </a:r>
            <a:r>
              <a:rPr lang="nb-NO" sz="1680" dirty="0" err="1">
                <a:solidFill>
                  <a:prstClr val="black"/>
                </a:solidFill>
                <a:latin typeface="Aptos" panose="02110004020202020204"/>
              </a:rPr>
              <a:t>are</a:t>
            </a:r>
            <a:r>
              <a:rPr lang="nb-NO" sz="1680" dirty="0">
                <a:solidFill>
                  <a:prstClr val="black"/>
                </a:solidFill>
                <a:latin typeface="Aptos" panose="02110004020202020204"/>
              </a:rPr>
              <a:t> a </a:t>
            </a:r>
            <a:r>
              <a:rPr lang="nb-NO" sz="1680" dirty="0" err="1">
                <a:solidFill>
                  <a:prstClr val="black"/>
                </a:solidFill>
                <a:latin typeface="Aptos" panose="02110004020202020204"/>
              </a:rPr>
              <a:t>high-value</a:t>
            </a:r>
            <a:r>
              <a:rPr lang="nb-NO" sz="1680" dirty="0">
                <a:solidFill>
                  <a:prstClr val="black"/>
                </a:solidFill>
                <a:latin typeface="Aptos" panose="02110004020202020204"/>
              </a:rPr>
              <a:t> target) and </a:t>
            </a:r>
            <a:r>
              <a:rPr lang="nb-NO" sz="1680" dirty="0" err="1">
                <a:solidFill>
                  <a:prstClr val="black"/>
                </a:solidFill>
                <a:latin typeface="Aptos" panose="02110004020202020204"/>
              </a:rPr>
              <a:t>commit</a:t>
            </a:r>
            <a:r>
              <a:rPr lang="nb-NO" sz="1680" dirty="0">
                <a:solidFill>
                  <a:prstClr val="black"/>
                </a:solidFill>
                <a:latin typeface="Aptos" panose="02110004020202020204"/>
              </a:rPr>
              <a:t> a </a:t>
            </a:r>
            <a:r>
              <a:rPr lang="nb-NO" sz="1680" dirty="0" err="1">
                <a:solidFill>
                  <a:prstClr val="black"/>
                </a:solidFill>
                <a:latin typeface="Aptos" panose="02110004020202020204"/>
              </a:rPr>
              <a:t>portion</a:t>
            </a:r>
            <a:r>
              <a:rPr lang="nb-NO" sz="1680" dirty="0">
                <a:solidFill>
                  <a:prstClr val="black"/>
                </a:solidFill>
                <a:latin typeface="Aptos" panose="02110004020202020204"/>
              </a:rPr>
              <a:t> of </a:t>
            </a:r>
            <a:r>
              <a:rPr lang="nb-NO" sz="1680" dirty="0" err="1">
                <a:solidFill>
                  <a:prstClr val="black"/>
                </a:solidFill>
                <a:latin typeface="Aptos" panose="02110004020202020204"/>
              </a:rPr>
              <a:t>your</a:t>
            </a:r>
            <a:r>
              <a:rPr lang="nb-NO" sz="1680" dirty="0">
                <a:solidFill>
                  <a:prstClr val="black"/>
                </a:solidFill>
                <a:latin typeface="Aptos" panose="02110004020202020204"/>
              </a:rPr>
              <a:t> time to </a:t>
            </a:r>
            <a:r>
              <a:rPr lang="nb-NO" sz="1680" dirty="0" err="1">
                <a:solidFill>
                  <a:prstClr val="black"/>
                </a:solidFill>
                <a:latin typeface="Aptos" panose="02110004020202020204"/>
              </a:rPr>
              <a:t>work</a:t>
            </a:r>
            <a:r>
              <a:rPr lang="nb-NO" sz="1680" dirty="0">
                <a:solidFill>
                  <a:prstClr val="black"/>
                </a:solidFill>
                <a:latin typeface="Aptos" panose="02110004020202020204"/>
              </a:rPr>
              <a:t> </a:t>
            </a:r>
            <a:r>
              <a:rPr lang="nb-NO" sz="1680" dirty="0" err="1">
                <a:solidFill>
                  <a:prstClr val="black"/>
                </a:solidFill>
                <a:latin typeface="Aptos" panose="02110004020202020204"/>
              </a:rPr>
              <a:t>with</a:t>
            </a:r>
            <a:r>
              <a:rPr lang="nb-NO" sz="1680" dirty="0">
                <a:solidFill>
                  <a:prstClr val="black"/>
                </a:solidFill>
                <a:latin typeface="Aptos" panose="02110004020202020204"/>
              </a:rPr>
              <a:t> </a:t>
            </a:r>
            <a:r>
              <a:rPr lang="nb-NO" sz="1680" dirty="0" err="1">
                <a:solidFill>
                  <a:prstClr val="black"/>
                </a:solidFill>
                <a:latin typeface="Aptos" panose="02110004020202020204"/>
              </a:rPr>
              <a:t>security</a:t>
            </a:r>
            <a:r>
              <a:rPr lang="nb-NO" sz="1680" dirty="0">
                <a:solidFill>
                  <a:prstClr val="black"/>
                </a:solidFill>
                <a:latin typeface="Aptos" panose="02110004020202020204"/>
              </a:rPr>
              <a:t> </a:t>
            </a:r>
            <a:r>
              <a:rPr lang="nb-NO" sz="1680" dirty="0" err="1">
                <a:solidFill>
                  <a:prstClr val="black"/>
                </a:solidFill>
                <a:latin typeface="Aptos" panose="02110004020202020204"/>
              </a:rPr>
              <a:t>specialists</a:t>
            </a:r>
            <a:r>
              <a:rPr lang="nb-NO" sz="1680" dirty="0">
                <a:solidFill>
                  <a:prstClr val="black"/>
                </a:solidFill>
                <a:latin typeface="Aptos" panose="02110004020202020204"/>
              </a:rPr>
              <a:t> and staff to </a:t>
            </a:r>
            <a:r>
              <a:rPr lang="nb-NO" sz="1680" dirty="0" err="1">
                <a:solidFill>
                  <a:prstClr val="black"/>
                </a:solidFill>
                <a:latin typeface="Aptos" panose="02110004020202020204"/>
              </a:rPr>
              <a:t>finding</a:t>
            </a:r>
            <a:r>
              <a:rPr lang="nb-NO" sz="1680" dirty="0">
                <a:solidFill>
                  <a:prstClr val="black"/>
                </a:solidFill>
                <a:latin typeface="Aptos" panose="02110004020202020204"/>
              </a:rPr>
              <a:t> </a:t>
            </a:r>
            <a:r>
              <a:rPr lang="nb-NO" sz="1680" dirty="0" err="1">
                <a:solidFill>
                  <a:prstClr val="black"/>
                </a:solidFill>
                <a:latin typeface="Aptos" panose="02110004020202020204"/>
              </a:rPr>
              <a:t>workable</a:t>
            </a:r>
            <a:r>
              <a:rPr lang="nb-NO" sz="1680" dirty="0">
                <a:solidFill>
                  <a:prstClr val="black"/>
                </a:solidFill>
                <a:latin typeface="Aptos" panose="02110004020202020204"/>
              </a:rPr>
              <a:t> </a:t>
            </a:r>
            <a:r>
              <a:rPr lang="nb-NO" sz="1680" dirty="0" err="1">
                <a:solidFill>
                  <a:prstClr val="black"/>
                </a:solidFill>
                <a:latin typeface="Aptos" panose="02110004020202020204"/>
              </a:rPr>
              <a:t>solutions</a:t>
            </a:r>
            <a:r>
              <a:rPr lang="nb-NO" sz="1680" dirty="0">
                <a:solidFill>
                  <a:prstClr val="black"/>
                </a:solidFill>
                <a:latin typeface="Aptos" panose="02110004020202020204"/>
              </a:rPr>
              <a:t> in </a:t>
            </a:r>
            <a:r>
              <a:rPr lang="nb-NO" sz="1680" dirty="0" err="1">
                <a:solidFill>
                  <a:prstClr val="black"/>
                </a:solidFill>
                <a:latin typeface="Aptos" panose="02110004020202020204"/>
              </a:rPr>
              <a:t>your</a:t>
            </a:r>
            <a:r>
              <a:rPr lang="nb-NO" sz="1680" dirty="0">
                <a:solidFill>
                  <a:prstClr val="black"/>
                </a:solidFill>
                <a:latin typeface="Aptos" panose="02110004020202020204"/>
              </a:rPr>
              <a:t> areas of </a:t>
            </a:r>
            <a:r>
              <a:rPr lang="nb-NO" sz="1680" dirty="0" err="1">
                <a:solidFill>
                  <a:prstClr val="black"/>
                </a:solidFill>
                <a:latin typeface="Aptos" panose="02110004020202020204"/>
              </a:rPr>
              <a:t>expertise</a:t>
            </a:r>
            <a:r>
              <a:rPr lang="nb-NO" sz="1680" dirty="0">
                <a:solidFill>
                  <a:prstClr val="black"/>
                </a:solidFill>
                <a:latin typeface="Aptos" panose="02110004020202020204"/>
              </a:rPr>
              <a:t> (e.g. </a:t>
            </a:r>
            <a:r>
              <a:rPr lang="nb-NO" sz="1680" dirty="0" err="1">
                <a:solidFill>
                  <a:prstClr val="black"/>
                </a:solidFill>
                <a:latin typeface="Aptos" panose="02110004020202020204"/>
              </a:rPr>
              <a:t>operations</a:t>
            </a:r>
            <a:r>
              <a:rPr lang="nb-NO" sz="1680" dirty="0">
                <a:solidFill>
                  <a:prstClr val="black"/>
                </a:solidFill>
                <a:latin typeface="Aptos" panose="02110004020202020204"/>
              </a:rPr>
              <a:t>, </a:t>
            </a:r>
            <a:r>
              <a:rPr lang="nb-NO" sz="1680" dirty="0" err="1">
                <a:solidFill>
                  <a:prstClr val="black"/>
                </a:solidFill>
                <a:latin typeface="Aptos" panose="02110004020202020204"/>
              </a:rPr>
              <a:t>finance</a:t>
            </a:r>
            <a:r>
              <a:rPr lang="nb-NO" sz="1680" dirty="0">
                <a:solidFill>
                  <a:prstClr val="black"/>
                </a:solidFill>
                <a:latin typeface="Aptos" panose="02110004020202020204"/>
              </a:rPr>
              <a:t>, </a:t>
            </a:r>
            <a:r>
              <a:rPr lang="nb-NO" sz="1680" dirty="0" err="1">
                <a:solidFill>
                  <a:prstClr val="black"/>
                </a:solidFill>
                <a:latin typeface="Aptos" panose="02110004020202020204"/>
              </a:rPr>
              <a:t>marketing</a:t>
            </a:r>
            <a:r>
              <a:rPr lang="nb-NO" sz="1680" dirty="0">
                <a:solidFill>
                  <a:prstClr val="black"/>
                </a:solidFill>
                <a:latin typeface="Aptos" panose="02110004020202020204"/>
              </a:rPr>
              <a:t>)</a:t>
            </a:r>
          </a:p>
          <a:p>
            <a:pPr marL="342900" indent="-342900" defTabSz="1097280" fontAlgn="base">
              <a:buFont typeface="Arial" charset="0"/>
              <a:buChar char="•"/>
              <a:defRPr/>
            </a:pPr>
            <a:r>
              <a:rPr lang="nb-NO" sz="1680" dirty="0" err="1">
                <a:solidFill>
                  <a:prstClr val="black"/>
                </a:solidFill>
                <a:latin typeface="Aptos" panose="02110004020202020204"/>
              </a:rPr>
              <a:t>Manage</a:t>
            </a:r>
            <a:r>
              <a:rPr lang="nb-NO" sz="1680" dirty="0">
                <a:solidFill>
                  <a:prstClr val="black"/>
                </a:solidFill>
                <a:latin typeface="Aptos" panose="02110004020202020204"/>
              </a:rPr>
              <a:t> </a:t>
            </a:r>
            <a:r>
              <a:rPr lang="nb-NO" sz="1680" dirty="0" err="1">
                <a:solidFill>
                  <a:prstClr val="black"/>
                </a:solidFill>
                <a:latin typeface="Aptos" panose="02110004020202020204"/>
              </a:rPr>
              <a:t>your</a:t>
            </a:r>
            <a:r>
              <a:rPr lang="nb-NO" sz="1680" dirty="0">
                <a:solidFill>
                  <a:prstClr val="black"/>
                </a:solidFill>
                <a:latin typeface="Aptos" panose="02110004020202020204"/>
              </a:rPr>
              <a:t> </a:t>
            </a:r>
            <a:r>
              <a:rPr lang="nb-NO" sz="1680" dirty="0" err="1">
                <a:solidFill>
                  <a:prstClr val="black"/>
                </a:solidFill>
                <a:latin typeface="Aptos" panose="02110004020202020204"/>
              </a:rPr>
              <a:t>organisation</a:t>
            </a:r>
            <a:r>
              <a:rPr lang="nb-NO" sz="1680" dirty="0">
                <a:solidFill>
                  <a:prstClr val="black"/>
                </a:solidFill>
                <a:latin typeface="Aptos" panose="02110004020202020204"/>
              </a:rPr>
              <a:t> to </a:t>
            </a:r>
            <a:r>
              <a:rPr lang="nb-NO" sz="1680" dirty="0" err="1">
                <a:solidFill>
                  <a:prstClr val="black"/>
                </a:solidFill>
                <a:latin typeface="Aptos" panose="02110004020202020204"/>
              </a:rPr>
              <a:t>help</a:t>
            </a:r>
            <a:r>
              <a:rPr lang="nb-NO" sz="1680" dirty="0">
                <a:solidFill>
                  <a:prstClr val="black"/>
                </a:solidFill>
                <a:latin typeface="Aptos" panose="02110004020202020204"/>
              </a:rPr>
              <a:t> </a:t>
            </a:r>
            <a:r>
              <a:rPr lang="nb-NO" sz="1680" dirty="0" err="1">
                <a:solidFill>
                  <a:prstClr val="black"/>
                </a:solidFill>
                <a:latin typeface="Aptos" panose="02110004020202020204"/>
              </a:rPr>
              <a:t>security</a:t>
            </a:r>
            <a:r>
              <a:rPr lang="nb-NO" sz="1680" dirty="0">
                <a:solidFill>
                  <a:prstClr val="black"/>
                </a:solidFill>
                <a:latin typeface="Aptos" panose="02110004020202020204"/>
              </a:rPr>
              <a:t>: The report has </a:t>
            </a:r>
            <a:r>
              <a:rPr lang="nb-NO" sz="1680" dirty="0" err="1">
                <a:solidFill>
                  <a:prstClr val="black"/>
                </a:solidFill>
                <a:latin typeface="Aptos" panose="02110004020202020204"/>
              </a:rPr>
              <a:t>found</a:t>
            </a:r>
            <a:r>
              <a:rPr lang="nb-NO" sz="1680" dirty="0">
                <a:solidFill>
                  <a:prstClr val="black"/>
                </a:solidFill>
                <a:latin typeface="Aptos" panose="02110004020202020204"/>
              </a:rPr>
              <a:t> </a:t>
            </a:r>
            <a:r>
              <a:rPr lang="nb-NO" sz="1680" dirty="0" err="1">
                <a:solidFill>
                  <a:prstClr val="black"/>
                </a:solidFill>
                <a:latin typeface="Aptos" panose="02110004020202020204"/>
              </a:rPr>
              <a:t>that</a:t>
            </a:r>
            <a:r>
              <a:rPr lang="nb-NO" sz="1680" dirty="0">
                <a:solidFill>
                  <a:prstClr val="black"/>
                </a:solidFill>
                <a:latin typeface="Aptos" panose="02110004020202020204"/>
              </a:rPr>
              <a:t> </a:t>
            </a:r>
            <a:r>
              <a:rPr lang="nb-NO" sz="1680" dirty="0" err="1">
                <a:solidFill>
                  <a:prstClr val="black"/>
                </a:solidFill>
                <a:latin typeface="Aptos" panose="02110004020202020204"/>
              </a:rPr>
              <a:t>effective</a:t>
            </a:r>
            <a:r>
              <a:rPr lang="nb-NO" sz="1680" dirty="0">
                <a:solidFill>
                  <a:prstClr val="black"/>
                </a:solidFill>
                <a:latin typeface="Aptos" panose="02110004020202020204"/>
              </a:rPr>
              <a:t> management of </a:t>
            </a:r>
            <a:r>
              <a:rPr lang="nb-NO" sz="1680" dirty="0" err="1">
                <a:solidFill>
                  <a:prstClr val="black"/>
                </a:solidFill>
                <a:latin typeface="Aptos" panose="02110004020202020204"/>
              </a:rPr>
              <a:t>security</a:t>
            </a:r>
            <a:r>
              <a:rPr lang="nb-NO" sz="1680" dirty="0">
                <a:solidFill>
                  <a:prstClr val="black"/>
                </a:solidFill>
                <a:latin typeface="Aptos" panose="02110004020202020204"/>
              </a:rPr>
              <a:t> </a:t>
            </a:r>
            <a:r>
              <a:rPr lang="nb-NO" sz="1680" dirty="0" err="1">
                <a:solidFill>
                  <a:prstClr val="black"/>
                </a:solidFill>
                <a:latin typeface="Aptos" panose="02110004020202020204"/>
              </a:rPr>
              <a:t>can</a:t>
            </a:r>
            <a:r>
              <a:rPr lang="nb-NO" sz="1680" dirty="0">
                <a:solidFill>
                  <a:prstClr val="black"/>
                </a:solidFill>
                <a:latin typeface="Aptos" panose="02110004020202020204"/>
              </a:rPr>
              <a:t> </a:t>
            </a:r>
            <a:r>
              <a:rPr lang="nb-NO" sz="1680" dirty="0" err="1">
                <a:solidFill>
                  <a:prstClr val="black"/>
                </a:solidFill>
                <a:latin typeface="Aptos" panose="02110004020202020204"/>
              </a:rPr>
              <a:t>draw</a:t>
            </a:r>
            <a:r>
              <a:rPr lang="nb-NO" sz="1680" dirty="0">
                <a:solidFill>
                  <a:prstClr val="black"/>
                </a:solidFill>
                <a:latin typeface="Aptos" panose="02110004020202020204"/>
              </a:rPr>
              <a:t> </a:t>
            </a:r>
            <a:r>
              <a:rPr lang="nb-NO" sz="1680" dirty="0" err="1">
                <a:solidFill>
                  <a:prstClr val="black"/>
                </a:solidFill>
                <a:latin typeface="Aptos" panose="02110004020202020204"/>
              </a:rPr>
              <a:t>knowledge</a:t>
            </a:r>
            <a:r>
              <a:rPr lang="nb-NO" sz="1680" dirty="0">
                <a:solidFill>
                  <a:prstClr val="black"/>
                </a:solidFill>
                <a:latin typeface="Aptos" panose="02110004020202020204"/>
              </a:rPr>
              <a:t> and </a:t>
            </a:r>
            <a:r>
              <a:rPr lang="nb-NO" sz="1680" dirty="0" err="1">
                <a:solidFill>
                  <a:prstClr val="black"/>
                </a:solidFill>
                <a:latin typeface="Aptos" panose="02110004020202020204"/>
              </a:rPr>
              <a:t>tools</a:t>
            </a:r>
            <a:r>
              <a:rPr lang="nb-NO" sz="1680" dirty="0">
                <a:solidFill>
                  <a:prstClr val="black"/>
                </a:solidFill>
                <a:latin typeface="Aptos" panose="02110004020202020204"/>
              </a:rPr>
              <a:t> from </a:t>
            </a:r>
            <a:r>
              <a:rPr lang="nb-NO" sz="1680" dirty="0" err="1">
                <a:solidFill>
                  <a:prstClr val="black"/>
                </a:solidFill>
                <a:latin typeface="Aptos" panose="02110004020202020204"/>
              </a:rPr>
              <a:t>safety</a:t>
            </a:r>
            <a:r>
              <a:rPr lang="nb-NO" sz="1680" dirty="0">
                <a:solidFill>
                  <a:prstClr val="black"/>
                </a:solidFill>
                <a:latin typeface="Aptos" panose="02110004020202020204"/>
              </a:rPr>
              <a:t>. </a:t>
            </a:r>
            <a:r>
              <a:rPr lang="nb-NO" sz="1680" dirty="0" err="1">
                <a:solidFill>
                  <a:prstClr val="black"/>
                </a:solidFill>
                <a:latin typeface="Aptos" panose="02110004020202020204"/>
              </a:rPr>
              <a:t>Similarly</a:t>
            </a:r>
            <a:r>
              <a:rPr lang="nb-NO" sz="1680" dirty="0">
                <a:solidFill>
                  <a:prstClr val="black"/>
                </a:solidFill>
                <a:latin typeface="Aptos" panose="02110004020202020204"/>
              </a:rPr>
              <a:t>, Human Resources </a:t>
            </a:r>
            <a:r>
              <a:rPr lang="nb-NO" sz="1680" dirty="0" err="1">
                <a:solidFill>
                  <a:prstClr val="black"/>
                </a:solidFill>
                <a:latin typeface="Aptos" panose="02110004020202020204"/>
              </a:rPr>
              <a:t>can</a:t>
            </a:r>
            <a:r>
              <a:rPr lang="nb-NO" sz="1680" dirty="0">
                <a:solidFill>
                  <a:prstClr val="black"/>
                </a:solidFill>
                <a:latin typeface="Aptos" panose="02110004020202020204"/>
              </a:rPr>
              <a:t> assist </a:t>
            </a:r>
            <a:r>
              <a:rPr lang="nb-NO" sz="1680" dirty="0" err="1">
                <a:solidFill>
                  <a:prstClr val="black"/>
                </a:solidFill>
                <a:latin typeface="Aptos" panose="02110004020202020204"/>
              </a:rPr>
              <a:t>with</a:t>
            </a:r>
            <a:r>
              <a:rPr lang="nb-NO" sz="1680" dirty="0">
                <a:solidFill>
                  <a:prstClr val="black"/>
                </a:solidFill>
                <a:latin typeface="Aptos" panose="02110004020202020204"/>
              </a:rPr>
              <a:t> </a:t>
            </a:r>
            <a:r>
              <a:rPr lang="nb-NO" sz="1680" dirty="0" err="1">
                <a:solidFill>
                  <a:prstClr val="black"/>
                </a:solidFill>
                <a:latin typeface="Aptos" panose="02110004020202020204"/>
              </a:rPr>
              <a:t>the</a:t>
            </a:r>
            <a:r>
              <a:rPr lang="nb-NO" sz="1680" dirty="0">
                <a:solidFill>
                  <a:prstClr val="black"/>
                </a:solidFill>
                <a:latin typeface="Aptos" panose="02110004020202020204"/>
              </a:rPr>
              <a:t> design of </a:t>
            </a:r>
            <a:r>
              <a:rPr lang="nb-NO" sz="1680" dirty="0" err="1">
                <a:solidFill>
                  <a:prstClr val="black"/>
                </a:solidFill>
                <a:latin typeface="Aptos" panose="02110004020202020204"/>
              </a:rPr>
              <a:t>incentives</a:t>
            </a:r>
            <a:r>
              <a:rPr lang="nb-NO" sz="1680" dirty="0">
                <a:solidFill>
                  <a:prstClr val="black"/>
                </a:solidFill>
                <a:latin typeface="Aptos" panose="02110004020202020204"/>
              </a:rPr>
              <a:t> and KPIs, and </a:t>
            </a:r>
            <a:r>
              <a:rPr lang="nb-NO" sz="1680" dirty="0" err="1">
                <a:solidFill>
                  <a:prstClr val="black"/>
                </a:solidFill>
                <a:latin typeface="Aptos" panose="02110004020202020204"/>
              </a:rPr>
              <a:t>helping</a:t>
            </a:r>
            <a:r>
              <a:rPr lang="nb-NO" sz="1680" dirty="0">
                <a:solidFill>
                  <a:prstClr val="black"/>
                </a:solidFill>
                <a:latin typeface="Aptos" panose="02110004020202020204"/>
              </a:rPr>
              <a:t> to </a:t>
            </a:r>
            <a:r>
              <a:rPr lang="nb-NO" sz="1680" dirty="0" err="1">
                <a:solidFill>
                  <a:prstClr val="black"/>
                </a:solidFill>
                <a:latin typeface="Aptos" panose="02110004020202020204"/>
              </a:rPr>
              <a:t>identify</a:t>
            </a:r>
            <a:r>
              <a:rPr lang="nb-NO" sz="1680" dirty="0">
                <a:solidFill>
                  <a:prstClr val="black"/>
                </a:solidFill>
                <a:latin typeface="Aptos" panose="02110004020202020204"/>
              </a:rPr>
              <a:t> staff </a:t>
            </a:r>
            <a:r>
              <a:rPr lang="nb-NO" sz="1680" dirty="0" err="1">
                <a:solidFill>
                  <a:prstClr val="black"/>
                </a:solidFill>
                <a:latin typeface="Aptos" panose="02110004020202020204"/>
              </a:rPr>
              <a:t>who</a:t>
            </a:r>
            <a:r>
              <a:rPr lang="nb-NO" sz="1680" dirty="0">
                <a:solidFill>
                  <a:prstClr val="black"/>
                </a:solidFill>
                <a:latin typeface="Aptos" panose="02110004020202020204"/>
              </a:rPr>
              <a:t> </a:t>
            </a:r>
            <a:r>
              <a:rPr lang="nb-NO" sz="1680" dirty="0" err="1">
                <a:solidFill>
                  <a:prstClr val="black"/>
                </a:solidFill>
                <a:latin typeface="Aptos" panose="02110004020202020204"/>
              </a:rPr>
              <a:t>are</a:t>
            </a:r>
            <a:r>
              <a:rPr lang="nb-NO" sz="1680" dirty="0">
                <a:solidFill>
                  <a:prstClr val="black"/>
                </a:solidFill>
                <a:latin typeface="Aptos" panose="02110004020202020204"/>
              </a:rPr>
              <a:t> </a:t>
            </a:r>
            <a:r>
              <a:rPr lang="nb-NO" sz="1680" dirty="0" err="1">
                <a:solidFill>
                  <a:prstClr val="black"/>
                </a:solidFill>
                <a:latin typeface="Aptos" panose="02110004020202020204"/>
              </a:rPr>
              <a:t>interested</a:t>
            </a:r>
            <a:r>
              <a:rPr lang="nb-NO" sz="1680" dirty="0">
                <a:solidFill>
                  <a:prstClr val="black"/>
                </a:solidFill>
                <a:latin typeface="Aptos" panose="02110004020202020204"/>
              </a:rPr>
              <a:t> in </a:t>
            </a:r>
            <a:r>
              <a:rPr lang="nb-NO" sz="1680" dirty="0" err="1">
                <a:solidFill>
                  <a:prstClr val="black"/>
                </a:solidFill>
                <a:latin typeface="Aptos" panose="02110004020202020204"/>
              </a:rPr>
              <a:t>acquiring</a:t>
            </a:r>
            <a:r>
              <a:rPr lang="nb-NO" sz="1680" dirty="0">
                <a:solidFill>
                  <a:prstClr val="black"/>
                </a:solidFill>
                <a:latin typeface="Aptos" panose="02110004020202020204"/>
              </a:rPr>
              <a:t> </a:t>
            </a:r>
            <a:r>
              <a:rPr lang="nb-NO" sz="1680" dirty="0" err="1">
                <a:solidFill>
                  <a:prstClr val="black"/>
                </a:solidFill>
                <a:latin typeface="Aptos" panose="02110004020202020204"/>
              </a:rPr>
              <a:t>new</a:t>
            </a:r>
            <a:r>
              <a:rPr lang="nb-NO" sz="1680" dirty="0">
                <a:solidFill>
                  <a:prstClr val="black"/>
                </a:solidFill>
                <a:latin typeface="Aptos" panose="02110004020202020204"/>
              </a:rPr>
              <a:t> skills and </a:t>
            </a:r>
            <a:r>
              <a:rPr lang="nb-NO" sz="1680" dirty="0" err="1">
                <a:solidFill>
                  <a:prstClr val="black"/>
                </a:solidFill>
                <a:latin typeface="Aptos" panose="02110004020202020204"/>
              </a:rPr>
              <a:t>take</a:t>
            </a:r>
            <a:r>
              <a:rPr lang="nb-NO" sz="1680" dirty="0">
                <a:solidFill>
                  <a:prstClr val="black"/>
                </a:solidFill>
                <a:latin typeface="Aptos" panose="02110004020202020204"/>
              </a:rPr>
              <a:t> </a:t>
            </a:r>
            <a:r>
              <a:rPr lang="nb-NO" sz="1680" dirty="0" err="1">
                <a:solidFill>
                  <a:prstClr val="black"/>
                </a:solidFill>
                <a:latin typeface="Aptos" panose="02110004020202020204"/>
              </a:rPr>
              <a:t>on</a:t>
            </a:r>
            <a:r>
              <a:rPr lang="nb-NO" sz="1680" dirty="0">
                <a:solidFill>
                  <a:prstClr val="black"/>
                </a:solidFill>
                <a:latin typeface="Aptos" panose="02110004020202020204"/>
              </a:rPr>
              <a:t> </a:t>
            </a:r>
            <a:r>
              <a:rPr lang="nb-NO" sz="1680" dirty="0" err="1">
                <a:solidFill>
                  <a:prstClr val="black"/>
                </a:solidFill>
                <a:latin typeface="Aptos" panose="02110004020202020204"/>
              </a:rPr>
              <a:t>extra</a:t>
            </a:r>
            <a:r>
              <a:rPr lang="nb-NO" sz="1680" dirty="0">
                <a:solidFill>
                  <a:prstClr val="black"/>
                </a:solidFill>
                <a:latin typeface="Aptos" panose="02110004020202020204"/>
              </a:rPr>
              <a:t> </a:t>
            </a:r>
            <a:r>
              <a:rPr lang="nb-NO" sz="1680" dirty="0" err="1">
                <a:solidFill>
                  <a:prstClr val="black"/>
                </a:solidFill>
                <a:latin typeface="Aptos" panose="02110004020202020204"/>
              </a:rPr>
              <a:t>responsibilities</a:t>
            </a:r>
            <a:r>
              <a:rPr lang="nb-NO" sz="1680" dirty="0">
                <a:solidFill>
                  <a:prstClr val="black"/>
                </a:solidFill>
                <a:latin typeface="Aptos" panose="02110004020202020204"/>
              </a:rPr>
              <a:t>. Communications and </a:t>
            </a:r>
            <a:r>
              <a:rPr lang="nb-NO" sz="1680" dirty="0" err="1">
                <a:solidFill>
                  <a:prstClr val="black"/>
                </a:solidFill>
                <a:latin typeface="Aptos" panose="02110004020202020204"/>
              </a:rPr>
              <a:t>marketing</a:t>
            </a:r>
            <a:r>
              <a:rPr lang="nb-NO" sz="1680" dirty="0">
                <a:solidFill>
                  <a:prstClr val="black"/>
                </a:solidFill>
                <a:latin typeface="Aptos" panose="02110004020202020204"/>
              </a:rPr>
              <a:t> </a:t>
            </a:r>
            <a:r>
              <a:rPr lang="nb-NO" sz="1680" dirty="0" err="1">
                <a:solidFill>
                  <a:prstClr val="black"/>
                </a:solidFill>
                <a:latin typeface="Aptos" panose="02110004020202020204"/>
              </a:rPr>
              <a:t>can</a:t>
            </a:r>
            <a:r>
              <a:rPr lang="nb-NO" sz="1680" dirty="0">
                <a:solidFill>
                  <a:prstClr val="black"/>
                </a:solidFill>
                <a:latin typeface="Aptos" panose="02110004020202020204"/>
              </a:rPr>
              <a:t> </a:t>
            </a:r>
            <a:r>
              <a:rPr lang="nb-NO" sz="1680" dirty="0" err="1">
                <a:solidFill>
                  <a:prstClr val="black"/>
                </a:solidFill>
                <a:latin typeface="Aptos" panose="02110004020202020204"/>
              </a:rPr>
              <a:t>help</a:t>
            </a:r>
            <a:r>
              <a:rPr lang="nb-NO" sz="1680" dirty="0">
                <a:solidFill>
                  <a:prstClr val="black"/>
                </a:solidFill>
                <a:latin typeface="Aptos" panose="02110004020202020204"/>
              </a:rPr>
              <a:t> to </a:t>
            </a:r>
            <a:r>
              <a:rPr lang="nb-NO" sz="1680" dirty="0" err="1">
                <a:solidFill>
                  <a:prstClr val="black"/>
                </a:solidFill>
                <a:latin typeface="Aptos" panose="02110004020202020204"/>
              </a:rPr>
              <a:t>improve</a:t>
            </a:r>
            <a:r>
              <a:rPr lang="nb-NO" sz="1680" dirty="0">
                <a:solidFill>
                  <a:prstClr val="black"/>
                </a:solidFill>
                <a:latin typeface="Aptos" panose="02110004020202020204"/>
              </a:rPr>
              <a:t> </a:t>
            </a:r>
            <a:r>
              <a:rPr lang="nb-NO" sz="1680" dirty="0" err="1">
                <a:solidFill>
                  <a:prstClr val="black"/>
                </a:solidFill>
                <a:latin typeface="Aptos" panose="02110004020202020204"/>
              </a:rPr>
              <a:t>effectiveness</a:t>
            </a:r>
            <a:r>
              <a:rPr lang="nb-NO" sz="1680" dirty="0">
                <a:solidFill>
                  <a:prstClr val="black"/>
                </a:solidFill>
                <a:latin typeface="Aptos" panose="02110004020202020204"/>
              </a:rPr>
              <a:t> of </a:t>
            </a:r>
            <a:r>
              <a:rPr lang="nb-NO" sz="1680" dirty="0" err="1">
                <a:solidFill>
                  <a:prstClr val="black"/>
                </a:solidFill>
                <a:latin typeface="Aptos" panose="02110004020202020204"/>
              </a:rPr>
              <a:t>awareness</a:t>
            </a:r>
            <a:r>
              <a:rPr lang="nb-NO" sz="1680" dirty="0">
                <a:solidFill>
                  <a:prstClr val="black"/>
                </a:solidFill>
                <a:latin typeface="Aptos" panose="02110004020202020204"/>
              </a:rPr>
              <a:t> materials. Leveraging </a:t>
            </a:r>
            <a:r>
              <a:rPr lang="nb-NO" sz="1680" dirty="0" err="1">
                <a:solidFill>
                  <a:prstClr val="black"/>
                </a:solidFill>
                <a:latin typeface="Aptos" panose="02110004020202020204"/>
              </a:rPr>
              <a:t>your</a:t>
            </a:r>
            <a:r>
              <a:rPr lang="nb-NO" sz="1680" dirty="0">
                <a:solidFill>
                  <a:prstClr val="black"/>
                </a:solidFill>
                <a:latin typeface="Aptos" panose="02110004020202020204"/>
              </a:rPr>
              <a:t> </a:t>
            </a:r>
            <a:r>
              <a:rPr lang="nb-NO" sz="1680" dirty="0" err="1">
                <a:solidFill>
                  <a:prstClr val="black"/>
                </a:solidFill>
                <a:latin typeface="Aptos" panose="02110004020202020204"/>
              </a:rPr>
              <a:t>own</a:t>
            </a:r>
            <a:r>
              <a:rPr lang="nb-NO" sz="1680" dirty="0">
                <a:solidFill>
                  <a:prstClr val="black"/>
                </a:solidFill>
                <a:latin typeface="Aptos" panose="02110004020202020204"/>
              </a:rPr>
              <a:t> </a:t>
            </a:r>
            <a:r>
              <a:rPr lang="nb-NO" sz="1680" dirty="0" err="1">
                <a:solidFill>
                  <a:prstClr val="black"/>
                </a:solidFill>
                <a:latin typeface="Aptos" panose="02110004020202020204"/>
              </a:rPr>
              <a:t>resources</a:t>
            </a:r>
            <a:r>
              <a:rPr lang="nb-NO" sz="1680" dirty="0">
                <a:solidFill>
                  <a:prstClr val="black"/>
                </a:solidFill>
                <a:latin typeface="Aptos" panose="02110004020202020204"/>
              </a:rPr>
              <a:t> and </a:t>
            </a:r>
            <a:r>
              <a:rPr lang="nb-NO" sz="1680" dirty="0" err="1">
                <a:solidFill>
                  <a:prstClr val="black"/>
                </a:solidFill>
                <a:latin typeface="Aptos" panose="02110004020202020204"/>
              </a:rPr>
              <a:t>breaking</a:t>
            </a:r>
            <a:r>
              <a:rPr lang="nb-NO" sz="1680" dirty="0">
                <a:solidFill>
                  <a:prstClr val="black"/>
                </a:solidFill>
                <a:latin typeface="Aptos" panose="02110004020202020204"/>
              </a:rPr>
              <a:t> down silos to </a:t>
            </a:r>
            <a:r>
              <a:rPr lang="nb-NO" sz="1680" dirty="0" err="1">
                <a:solidFill>
                  <a:prstClr val="black"/>
                </a:solidFill>
                <a:latin typeface="Aptos" panose="02110004020202020204"/>
              </a:rPr>
              <a:t>solve</a:t>
            </a:r>
            <a:r>
              <a:rPr lang="nb-NO" sz="1680" dirty="0">
                <a:solidFill>
                  <a:prstClr val="black"/>
                </a:solidFill>
                <a:latin typeface="Aptos" panose="02110004020202020204"/>
              </a:rPr>
              <a:t> problems is a management </a:t>
            </a:r>
            <a:r>
              <a:rPr lang="nb-NO" sz="1680" dirty="0" err="1">
                <a:solidFill>
                  <a:prstClr val="black"/>
                </a:solidFill>
                <a:latin typeface="Aptos" panose="02110004020202020204"/>
              </a:rPr>
              <a:t>task</a:t>
            </a:r>
            <a:r>
              <a:rPr lang="nb-NO" sz="1680" dirty="0">
                <a:solidFill>
                  <a:prstClr val="black"/>
                </a:solidFill>
                <a:latin typeface="Aptos" panose="02110004020202020204"/>
              </a:rPr>
              <a:t>.</a:t>
            </a:r>
          </a:p>
        </p:txBody>
      </p:sp>
      <p:sp>
        <p:nvSpPr>
          <p:cNvPr id="2" name="Tittel 1"/>
          <p:cNvSpPr>
            <a:spLocks noGrp="1"/>
          </p:cNvSpPr>
          <p:nvPr>
            <p:ph type="title"/>
          </p:nvPr>
        </p:nvSpPr>
        <p:spPr>
          <a:xfrm>
            <a:off x="370390" y="285366"/>
            <a:ext cx="13889621" cy="881364"/>
          </a:xfrm>
        </p:spPr>
        <p:txBody>
          <a:bodyPr>
            <a:normAutofit/>
          </a:bodyPr>
          <a:lstStyle/>
          <a:p>
            <a:r>
              <a:rPr lang="nb-NO" sz="3840" dirty="0" err="1">
                <a:solidFill>
                  <a:schemeClr val="accent1"/>
                </a:solidFill>
                <a:latin typeface="Helvetica Neue" charset="0"/>
                <a:ea typeface="Helvetica Neue" charset="0"/>
                <a:cs typeface="Helvetica Neue" charset="0"/>
              </a:rPr>
              <a:t>Recommendations</a:t>
            </a:r>
            <a:r>
              <a:rPr lang="nb-NO" sz="3840" dirty="0">
                <a:solidFill>
                  <a:schemeClr val="accent1"/>
                </a:solidFill>
                <a:latin typeface="Helvetica Neue" charset="0"/>
                <a:ea typeface="Helvetica Neue" charset="0"/>
                <a:cs typeface="Helvetica Neue" charset="0"/>
              </a:rPr>
              <a:t> for </a:t>
            </a:r>
            <a:r>
              <a:rPr lang="nb-NO" sz="3840" dirty="0" err="1">
                <a:solidFill>
                  <a:schemeClr val="accent1"/>
                </a:solidFill>
                <a:latin typeface="Helvetica Neue" charset="0"/>
                <a:ea typeface="Helvetica Neue" charset="0"/>
                <a:cs typeface="Helvetica Neue" charset="0"/>
              </a:rPr>
              <a:t>specific</a:t>
            </a:r>
            <a:r>
              <a:rPr lang="nb-NO" sz="3840" dirty="0">
                <a:solidFill>
                  <a:schemeClr val="accent1"/>
                </a:solidFill>
                <a:latin typeface="Helvetica Neue" charset="0"/>
                <a:ea typeface="Helvetica Neue" charset="0"/>
                <a:cs typeface="Helvetica Neue" charset="0"/>
              </a:rPr>
              <a:t> </a:t>
            </a:r>
            <a:r>
              <a:rPr lang="nb-NO" sz="3840" dirty="0" err="1">
                <a:solidFill>
                  <a:schemeClr val="accent1"/>
                </a:solidFill>
                <a:latin typeface="Helvetica Neue" charset="0"/>
                <a:ea typeface="Helvetica Neue" charset="0"/>
                <a:cs typeface="Helvetica Neue" charset="0"/>
              </a:rPr>
              <a:t>groups</a:t>
            </a:r>
            <a:endParaRPr lang="en-US" sz="3840" dirty="0">
              <a:solidFill>
                <a:schemeClr val="accent1"/>
              </a:solidFill>
            </a:endParaRPr>
          </a:p>
        </p:txBody>
      </p:sp>
      <p:sp>
        <p:nvSpPr>
          <p:cNvPr id="3" name="TekstSylinder 2"/>
          <p:cNvSpPr txBox="1"/>
          <p:nvPr/>
        </p:nvSpPr>
        <p:spPr>
          <a:xfrm>
            <a:off x="370390" y="1166730"/>
            <a:ext cx="6251791" cy="5706177"/>
          </a:xfrm>
          <a:prstGeom prst="rect">
            <a:avLst/>
          </a:prstGeom>
          <a:noFill/>
        </p:spPr>
        <p:txBody>
          <a:bodyPr wrap="square" rtlCol="0">
            <a:spAutoFit/>
          </a:bodyPr>
          <a:lstStyle/>
          <a:p>
            <a:pPr defTabSz="1097280">
              <a:defRPr/>
            </a:pPr>
            <a:r>
              <a:rPr lang="nb-NO" sz="1920" b="1" u="sng" dirty="0">
                <a:solidFill>
                  <a:prstClr val="black"/>
                </a:solidFill>
                <a:latin typeface="Aptos" panose="02110004020202020204"/>
              </a:rPr>
              <a:t>Policy Makers</a:t>
            </a:r>
          </a:p>
          <a:p>
            <a:pPr defTabSz="1097280">
              <a:defRPr/>
            </a:pPr>
            <a:endParaRPr lang="nb-NO" sz="1920" dirty="0">
              <a:solidFill>
                <a:prstClr val="black"/>
              </a:solidFill>
              <a:latin typeface="Aptos" panose="02110004020202020204"/>
            </a:endParaRPr>
          </a:p>
          <a:p>
            <a:pPr marL="342900" indent="-342900" defTabSz="1097280" fontAlgn="base">
              <a:buFont typeface="Arial" charset="0"/>
              <a:buChar char="•"/>
              <a:defRPr/>
            </a:pPr>
            <a:r>
              <a:rPr lang="nb-NO" sz="1920" dirty="0">
                <a:solidFill>
                  <a:prstClr val="black"/>
                </a:solidFill>
                <a:latin typeface="Aptos" panose="02110004020202020204"/>
              </a:rPr>
              <a:t>Ensure </a:t>
            </a:r>
            <a:r>
              <a:rPr lang="nb-NO" sz="1920" dirty="0" err="1">
                <a:solidFill>
                  <a:prstClr val="black"/>
                </a:solidFill>
                <a:latin typeface="Aptos" panose="02110004020202020204"/>
              </a:rPr>
              <a:t>responsibilities</a:t>
            </a:r>
            <a:r>
              <a:rPr lang="nb-NO" sz="1920" dirty="0">
                <a:solidFill>
                  <a:prstClr val="black"/>
                </a:solidFill>
                <a:latin typeface="Aptos" panose="02110004020202020204"/>
              </a:rPr>
              <a:t> </a:t>
            </a:r>
            <a:r>
              <a:rPr lang="nb-NO" sz="1920" dirty="0" err="1">
                <a:solidFill>
                  <a:prstClr val="black"/>
                </a:solidFill>
                <a:latin typeface="Aptos" panose="02110004020202020204"/>
              </a:rPr>
              <a:t>are</a:t>
            </a:r>
            <a:r>
              <a:rPr lang="nb-NO" sz="1920" dirty="0">
                <a:solidFill>
                  <a:prstClr val="black"/>
                </a:solidFill>
                <a:latin typeface="Aptos" panose="02110004020202020204"/>
              </a:rPr>
              <a:t> </a:t>
            </a:r>
            <a:r>
              <a:rPr lang="nb-NO" sz="1920" dirty="0" err="1">
                <a:solidFill>
                  <a:prstClr val="black"/>
                </a:solidFill>
                <a:latin typeface="Aptos" panose="02110004020202020204"/>
              </a:rPr>
              <a:t>assigned</a:t>
            </a:r>
            <a:r>
              <a:rPr lang="nb-NO" sz="1920" dirty="0">
                <a:solidFill>
                  <a:prstClr val="black"/>
                </a:solidFill>
                <a:latin typeface="Aptos" panose="02110004020202020204"/>
              </a:rPr>
              <a:t> to </a:t>
            </a:r>
            <a:r>
              <a:rPr lang="nb-NO" sz="1920" dirty="0" err="1">
                <a:solidFill>
                  <a:prstClr val="black"/>
                </a:solidFill>
                <a:latin typeface="Aptos" panose="02110004020202020204"/>
              </a:rPr>
              <a:t>those</a:t>
            </a:r>
            <a:r>
              <a:rPr lang="nb-NO" sz="1920" dirty="0">
                <a:solidFill>
                  <a:prstClr val="black"/>
                </a:solidFill>
                <a:latin typeface="Aptos" panose="02110004020202020204"/>
              </a:rPr>
              <a:t> </a:t>
            </a:r>
            <a:r>
              <a:rPr lang="nb-NO" sz="1920" dirty="0" err="1">
                <a:solidFill>
                  <a:prstClr val="black"/>
                </a:solidFill>
                <a:latin typeface="Aptos" panose="02110004020202020204"/>
              </a:rPr>
              <a:t>who</a:t>
            </a:r>
            <a:r>
              <a:rPr lang="nb-NO" sz="1920" dirty="0">
                <a:solidFill>
                  <a:prstClr val="black"/>
                </a:solidFill>
                <a:latin typeface="Aptos" panose="02110004020202020204"/>
              </a:rPr>
              <a:t> have </a:t>
            </a:r>
            <a:r>
              <a:rPr lang="nb-NO" sz="1920" dirty="0" err="1">
                <a:solidFill>
                  <a:prstClr val="black"/>
                </a:solidFill>
                <a:latin typeface="Aptos" panose="02110004020202020204"/>
              </a:rPr>
              <a:t>the</a:t>
            </a:r>
            <a:r>
              <a:rPr lang="nb-NO" sz="1920" dirty="0">
                <a:solidFill>
                  <a:prstClr val="black"/>
                </a:solidFill>
                <a:latin typeface="Aptos" panose="02110004020202020204"/>
              </a:rPr>
              <a:t> </a:t>
            </a:r>
            <a:r>
              <a:rPr lang="nb-NO" sz="1920" dirty="0" err="1">
                <a:solidFill>
                  <a:prstClr val="black"/>
                </a:solidFill>
                <a:latin typeface="Aptos" panose="02110004020202020204"/>
              </a:rPr>
              <a:t>capability</a:t>
            </a:r>
            <a:r>
              <a:rPr lang="nb-NO" sz="1920" dirty="0">
                <a:solidFill>
                  <a:prstClr val="black"/>
                </a:solidFill>
                <a:latin typeface="Aptos" panose="02110004020202020204"/>
              </a:rPr>
              <a:t> to </a:t>
            </a:r>
            <a:r>
              <a:rPr lang="nb-NO" sz="1920" dirty="0" err="1">
                <a:solidFill>
                  <a:prstClr val="black"/>
                </a:solidFill>
                <a:latin typeface="Aptos" panose="02110004020202020204"/>
              </a:rPr>
              <a:t>discharge</a:t>
            </a:r>
            <a:r>
              <a:rPr lang="nb-NO" sz="1920" dirty="0">
                <a:solidFill>
                  <a:prstClr val="black"/>
                </a:solidFill>
                <a:latin typeface="Aptos" panose="02110004020202020204"/>
              </a:rPr>
              <a:t> </a:t>
            </a:r>
            <a:r>
              <a:rPr lang="nb-NO" sz="1920" dirty="0" err="1">
                <a:solidFill>
                  <a:prstClr val="black"/>
                </a:solidFill>
                <a:latin typeface="Aptos" panose="02110004020202020204"/>
              </a:rPr>
              <a:t>those</a:t>
            </a:r>
            <a:r>
              <a:rPr lang="nb-NO" sz="1920" dirty="0">
                <a:solidFill>
                  <a:prstClr val="black"/>
                </a:solidFill>
                <a:latin typeface="Aptos" panose="02110004020202020204"/>
              </a:rPr>
              <a:t> </a:t>
            </a:r>
            <a:r>
              <a:rPr lang="nb-NO" sz="1920" dirty="0" err="1">
                <a:solidFill>
                  <a:prstClr val="black"/>
                </a:solidFill>
                <a:latin typeface="Aptos" panose="02110004020202020204"/>
              </a:rPr>
              <a:t>responsibilities</a:t>
            </a:r>
            <a:r>
              <a:rPr lang="nb-NO" sz="1920" dirty="0">
                <a:solidFill>
                  <a:prstClr val="black"/>
                </a:solidFill>
                <a:latin typeface="Aptos" panose="02110004020202020204"/>
              </a:rPr>
              <a:t> </a:t>
            </a:r>
          </a:p>
          <a:p>
            <a:pPr marL="342900" indent="-342900" defTabSz="1097280" fontAlgn="base">
              <a:buFont typeface="Arial" charset="0"/>
              <a:buChar char="•"/>
              <a:defRPr/>
            </a:pPr>
            <a:r>
              <a:rPr lang="nb-NO" sz="1920" dirty="0" err="1">
                <a:solidFill>
                  <a:prstClr val="black"/>
                </a:solidFill>
                <a:latin typeface="Aptos" panose="02110004020202020204"/>
              </a:rPr>
              <a:t>Signpost</a:t>
            </a:r>
            <a:r>
              <a:rPr lang="nb-NO" sz="1920" dirty="0">
                <a:solidFill>
                  <a:prstClr val="black"/>
                </a:solidFill>
                <a:latin typeface="Aptos" panose="02110004020202020204"/>
              </a:rPr>
              <a:t> </a:t>
            </a:r>
            <a:r>
              <a:rPr lang="nb-NO" sz="1920" dirty="0" err="1">
                <a:solidFill>
                  <a:prstClr val="black"/>
                </a:solidFill>
                <a:latin typeface="Aptos" panose="02110004020202020204"/>
              </a:rPr>
              <a:t>trustworthy</a:t>
            </a:r>
            <a:r>
              <a:rPr lang="nb-NO" sz="1920" dirty="0">
                <a:solidFill>
                  <a:prstClr val="black"/>
                </a:solidFill>
                <a:latin typeface="Aptos" panose="02110004020202020204"/>
              </a:rPr>
              <a:t> </a:t>
            </a:r>
            <a:r>
              <a:rPr lang="nb-NO" sz="1920" dirty="0" err="1">
                <a:solidFill>
                  <a:prstClr val="black"/>
                </a:solidFill>
                <a:latin typeface="Aptos" panose="02110004020202020204"/>
              </a:rPr>
              <a:t>competence</a:t>
            </a:r>
            <a:r>
              <a:rPr lang="nb-NO" sz="1920" dirty="0">
                <a:solidFill>
                  <a:prstClr val="black"/>
                </a:solidFill>
                <a:latin typeface="Aptos" panose="02110004020202020204"/>
              </a:rPr>
              <a:t> - e.g. </a:t>
            </a:r>
            <a:r>
              <a:rPr lang="nb-NO" sz="1920" dirty="0" err="1">
                <a:solidFill>
                  <a:prstClr val="black"/>
                </a:solidFill>
                <a:latin typeface="Aptos" panose="02110004020202020204"/>
              </a:rPr>
              <a:t>where</a:t>
            </a:r>
            <a:r>
              <a:rPr lang="nb-NO" sz="1920" dirty="0">
                <a:solidFill>
                  <a:prstClr val="black"/>
                </a:solidFill>
                <a:latin typeface="Aptos" panose="02110004020202020204"/>
              </a:rPr>
              <a:t> to </a:t>
            </a:r>
            <a:r>
              <a:rPr lang="nb-NO" sz="1920" dirty="0" err="1">
                <a:solidFill>
                  <a:prstClr val="black"/>
                </a:solidFill>
                <a:latin typeface="Aptos" panose="02110004020202020204"/>
              </a:rPr>
              <a:t>look</a:t>
            </a:r>
            <a:r>
              <a:rPr lang="nb-NO" sz="1920" dirty="0">
                <a:solidFill>
                  <a:prstClr val="black"/>
                </a:solidFill>
                <a:latin typeface="Aptos" panose="02110004020202020204"/>
              </a:rPr>
              <a:t> for </a:t>
            </a:r>
            <a:r>
              <a:rPr lang="nb-NO" sz="1920" dirty="0" err="1">
                <a:solidFill>
                  <a:prstClr val="black"/>
                </a:solidFill>
                <a:latin typeface="Aptos" panose="02110004020202020204"/>
              </a:rPr>
              <a:t>guidance</a:t>
            </a:r>
            <a:r>
              <a:rPr lang="nb-NO" sz="1920" dirty="0">
                <a:solidFill>
                  <a:prstClr val="black"/>
                </a:solidFill>
                <a:latin typeface="Aptos" panose="02110004020202020204"/>
              </a:rPr>
              <a:t> </a:t>
            </a:r>
            <a:r>
              <a:rPr lang="nb-NO" sz="1920" dirty="0" err="1">
                <a:solidFill>
                  <a:prstClr val="black"/>
                </a:solidFill>
                <a:latin typeface="Aptos" panose="02110004020202020204"/>
              </a:rPr>
              <a:t>on</a:t>
            </a:r>
            <a:r>
              <a:rPr lang="nb-NO" sz="1920" dirty="0">
                <a:solidFill>
                  <a:prstClr val="black"/>
                </a:solidFill>
                <a:latin typeface="Aptos" panose="02110004020202020204"/>
              </a:rPr>
              <a:t> </a:t>
            </a:r>
            <a:r>
              <a:rPr lang="nb-NO" sz="1920" dirty="0" err="1">
                <a:solidFill>
                  <a:prstClr val="black"/>
                </a:solidFill>
                <a:latin typeface="Aptos" panose="02110004020202020204"/>
              </a:rPr>
              <a:t>specific</a:t>
            </a:r>
            <a:r>
              <a:rPr lang="nb-NO" sz="1920" dirty="0">
                <a:solidFill>
                  <a:prstClr val="black"/>
                </a:solidFill>
                <a:latin typeface="Aptos" panose="02110004020202020204"/>
              </a:rPr>
              <a:t> </a:t>
            </a:r>
            <a:r>
              <a:rPr lang="nb-NO" sz="1920" dirty="0" err="1">
                <a:solidFill>
                  <a:prstClr val="black"/>
                </a:solidFill>
                <a:latin typeface="Aptos" panose="02110004020202020204"/>
              </a:rPr>
              <a:t>issues</a:t>
            </a:r>
            <a:r>
              <a:rPr lang="nb-NO" sz="1920" dirty="0">
                <a:solidFill>
                  <a:prstClr val="black"/>
                </a:solidFill>
                <a:latin typeface="Aptos" panose="02110004020202020204"/>
              </a:rPr>
              <a:t>.</a:t>
            </a:r>
          </a:p>
          <a:p>
            <a:pPr marL="342900" indent="-342900" defTabSz="1097280" fontAlgn="base">
              <a:buFont typeface="Arial" charset="0"/>
              <a:buChar char="•"/>
              <a:defRPr/>
            </a:pPr>
            <a:r>
              <a:rPr lang="nb-NO" sz="1920" dirty="0" err="1">
                <a:solidFill>
                  <a:prstClr val="black"/>
                </a:solidFill>
                <a:latin typeface="Aptos" panose="02110004020202020204"/>
              </a:rPr>
              <a:t>Promoting</a:t>
            </a:r>
            <a:r>
              <a:rPr lang="nb-NO" sz="1920" dirty="0">
                <a:solidFill>
                  <a:prstClr val="black"/>
                </a:solidFill>
                <a:latin typeface="Aptos" panose="02110004020202020204"/>
              </a:rPr>
              <a:t> </a:t>
            </a:r>
            <a:r>
              <a:rPr lang="nb-NO" sz="1920" dirty="0" err="1">
                <a:solidFill>
                  <a:prstClr val="black"/>
                </a:solidFill>
                <a:latin typeface="Aptos" panose="02110004020202020204"/>
              </a:rPr>
              <a:t>collaboration</a:t>
            </a:r>
            <a:r>
              <a:rPr lang="nb-NO" sz="1920" dirty="0">
                <a:solidFill>
                  <a:prstClr val="black"/>
                </a:solidFill>
                <a:latin typeface="Aptos" panose="02110004020202020204"/>
              </a:rPr>
              <a:t> and trust-</a:t>
            </a:r>
            <a:r>
              <a:rPr lang="nb-NO" sz="1920" dirty="0" err="1">
                <a:solidFill>
                  <a:prstClr val="black"/>
                </a:solidFill>
                <a:latin typeface="Aptos" panose="02110004020202020204"/>
              </a:rPr>
              <a:t>building</a:t>
            </a:r>
            <a:r>
              <a:rPr lang="nb-NO" sz="1920" dirty="0">
                <a:solidFill>
                  <a:prstClr val="black"/>
                </a:solidFill>
                <a:latin typeface="Aptos" panose="02110004020202020204"/>
              </a:rPr>
              <a:t> </a:t>
            </a:r>
            <a:r>
              <a:rPr lang="nb-NO" sz="1920" dirty="0" err="1">
                <a:solidFill>
                  <a:prstClr val="black"/>
                </a:solidFill>
                <a:latin typeface="Aptos" panose="02110004020202020204"/>
              </a:rPr>
              <a:t>within</a:t>
            </a:r>
            <a:r>
              <a:rPr lang="nb-NO" sz="1920" dirty="0">
                <a:solidFill>
                  <a:prstClr val="black"/>
                </a:solidFill>
                <a:latin typeface="Aptos" panose="02110004020202020204"/>
              </a:rPr>
              <a:t> and </a:t>
            </a:r>
            <a:r>
              <a:rPr lang="nb-NO" sz="1920" dirty="0" err="1">
                <a:solidFill>
                  <a:prstClr val="black"/>
                </a:solidFill>
                <a:latin typeface="Aptos" panose="02110004020202020204"/>
              </a:rPr>
              <a:t>across</a:t>
            </a:r>
            <a:r>
              <a:rPr lang="nb-NO" sz="1920" dirty="0">
                <a:solidFill>
                  <a:prstClr val="black"/>
                </a:solidFill>
                <a:latin typeface="Aptos" panose="02110004020202020204"/>
              </a:rPr>
              <a:t> </a:t>
            </a:r>
            <a:r>
              <a:rPr lang="nb-NO" sz="1920" dirty="0" err="1">
                <a:solidFill>
                  <a:prstClr val="black"/>
                </a:solidFill>
                <a:latin typeface="Aptos" panose="02110004020202020204"/>
              </a:rPr>
              <a:t>organisation</a:t>
            </a:r>
            <a:r>
              <a:rPr lang="nb-NO" sz="1920" dirty="0">
                <a:solidFill>
                  <a:prstClr val="black"/>
                </a:solidFill>
                <a:latin typeface="Aptos" panose="02110004020202020204"/>
              </a:rPr>
              <a:t>; </a:t>
            </a:r>
            <a:r>
              <a:rPr lang="nb-NO" sz="1920" dirty="0" err="1">
                <a:solidFill>
                  <a:prstClr val="black"/>
                </a:solidFill>
                <a:latin typeface="Aptos" panose="02110004020202020204"/>
              </a:rPr>
              <a:t>promote</a:t>
            </a:r>
            <a:r>
              <a:rPr lang="nb-NO" sz="1920" dirty="0">
                <a:solidFill>
                  <a:prstClr val="black"/>
                </a:solidFill>
                <a:latin typeface="Aptos" panose="02110004020202020204"/>
              </a:rPr>
              <a:t> </a:t>
            </a:r>
            <a:r>
              <a:rPr lang="nb-NO" sz="1920" dirty="0" err="1">
                <a:solidFill>
                  <a:prstClr val="black"/>
                </a:solidFill>
                <a:latin typeface="Aptos" panose="02110004020202020204"/>
              </a:rPr>
              <a:t>respect</a:t>
            </a:r>
            <a:r>
              <a:rPr lang="nb-NO" sz="1920" dirty="0">
                <a:solidFill>
                  <a:prstClr val="black"/>
                </a:solidFill>
                <a:latin typeface="Aptos" panose="02110004020202020204"/>
              </a:rPr>
              <a:t> and ban </a:t>
            </a:r>
            <a:r>
              <a:rPr lang="nb-NO" sz="1920" dirty="0" err="1">
                <a:solidFill>
                  <a:prstClr val="black"/>
                </a:solidFill>
                <a:latin typeface="Aptos" panose="02110004020202020204"/>
              </a:rPr>
              <a:t>disrespectful</a:t>
            </a:r>
            <a:r>
              <a:rPr lang="nb-NO" sz="1920" dirty="0">
                <a:solidFill>
                  <a:prstClr val="black"/>
                </a:solidFill>
                <a:latin typeface="Aptos" panose="02110004020202020204"/>
              </a:rPr>
              <a:t> </a:t>
            </a:r>
            <a:r>
              <a:rPr lang="nb-NO" sz="1920" dirty="0" err="1">
                <a:solidFill>
                  <a:prstClr val="black"/>
                </a:solidFill>
                <a:latin typeface="Aptos" panose="02110004020202020204"/>
              </a:rPr>
              <a:t>language</a:t>
            </a:r>
            <a:r>
              <a:rPr lang="nb-NO" sz="1920" dirty="0">
                <a:solidFill>
                  <a:prstClr val="black"/>
                </a:solidFill>
                <a:latin typeface="Aptos" panose="02110004020202020204"/>
              </a:rPr>
              <a:t> </a:t>
            </a:r>
            <a:r>
              <a:rPr lang="nb-NO" sz="1920" dirty="0" err="1">
                <a:solidFill>
                  <a:prstClr val="black"/>
                </a:solidFill>
                <a:latin typeface="Aptos" panose="02110004020202020204"/>
              </a:rPr>
              <a:t>about</a:t>
            </a:r>
            <a:r>
              <a:rPr lang="nb-NO" sz="1920" dirty="0">
                <a:solidFill>
                  <a:prstClr val="black"/>
                </a:solidFill>
                <a:latin typeface="Aptos" panose="02110004020202020204"/>
              </a:rPr>
              <a:t> stakeholders</a:t>
            </a:r>
          </a:p>
          <a:p>
            <a:pPr marL="342900" indent="-342900" defTabSz="1097280" fontAlgn="base">
              <a:buFont typeface="Arial" charset="0"/>
              <a:buChar char="•"/>
              <a:defRPr/>
            </a:pPr>
            <a:r>
              <a:rPr lang="nb-NO" sz="1920" dirty="0">
                <a:solidFill>
                  <a:prstClr val="black"/>
                </a:solidFill>
                <a:latin typeface="Aptos" panose="02110004020202020204"/>
              </a:rPr>
              <a:t>Support </a:t>
            </a:r>
            <a:r>
              <a:rPr lang="nb-NO" sz="1920" dirty="0" err="1">
                <a:solidFill>
                  <a:prstClr val="black"/>
                </a:solidFill>
                <a:latin typeface="Aptos" panose="02110004020202020204"/>
              </a:rPr>
              <a:t>the</a:t>
            </a:r>
            <a:r>
              <a:rPr lang="nb-NO" sz="1920" dirty="0">
                <a:solidFill>
                  <a:prstClr val="black"/>
                </a:solidFill>
                <a:latin typeface="Aptos" panose="02110004020202020204"/>
              </a:rPr>
              <a:t> </a:t>
            </a:r>
            <a:r>
              <a:rPr lang="nb-NO" sz="1920" dirty="0" err="1">
                <a:solidFill>
                  <a:prstClr val="black"/>
                </a:solidFill>
                <a:latin typeface="Aptos" panose="02110004020202020204"/>
              </a:rPr>
              <a:t>development</a:t>
            </a:r>
            <a:r>
              <a:rPr lang="nb-NO" sz="1920" dirty="0">
                <a:solidFill>
                  <a:prstClr val="black"/>
                </a:solidFill>
                <a:latin typeface="Aptos" panose="02110004020202020204"/>
              </a:rPr>
              <a:t> and </a:t>
            </a:r>
            <a:r>
              <a:rPr lang="nb-NO" sz="1920" dirty="0" err="1">
                <a:solidFill>
                  <a:prstClr val="black"/>
                </a:solidFill>
                <a:latin typeface="Aptos" panose="02110004020202020204"/>
              </a:rPr>
              <a:t>use</a:t>
            </a:r>
            <a:r>
              <a:rPr lang="nb-NO" sz="1920" dirty="0">
                <a:solidFill>
                  <a:prstClr val="black"/>
                </a:solidFill>
                <a:latin typeface="Aptos" panose="02110004020202020204"/>
              </a:rPr>
              <a:t> of </a:t>
            </a:r>
            <a:r>
              <a:rPr lang="nb-NO" sz="1920" dirty="0" err="1">
                <a:solidFill>
                  <a:prstClr val="black"/>
                </a:solidFill>
                <a:latin typeface="Aptos" panose="02110004020202020204"/>
              </a:rPr>
              <a:t>evidence-based</a:t>
            </a:r>
            <a:r>
              <a:rPr lang="nb-NO" sz="1920" dirty="0">
                <a:solidFill>
                  <a:prstClr val="black"/>
                </a:solidFill>
                <a:latin typeface="Aptos" panose="02110004020202020204"/>
              </a:rPr>
              <a:t> </a:t>
            </a:r>
            <a:r>
              <a:rPr lang="nb-NO" sz="1920" dirty="0" err="1">
                <a:solidFill>
                  <a:prstClr val="black"/>
                </a:solidFill>
                <a:latin typeface="Aptos" panose="02110004020202020204"/>
              </a:rPr>
              <a:t>metrics</a:t>
            </a:r>
            <a:r>
              <a:rPr lang="nb-NO" sz="1920" dirty="0">
                <a:solidFill>
                  <a:prstClr val="black"/>
                </a:solidFill>
                <a:latin typeface="Aptos" panose="02110004020202020204"/>
              </a:rPr>
              <a:t> and </a:t>
            </a:r>
            <a:r>
              <a:rPr lang="nb-NO" sz="1920" dirty="0" err="1">
                <a:solidFill>
                  <a:prstClr val="black"/>
                </a:solidFill>
                <a:latin typeface="Aptos" panose="02110004020202020204"/>
              </a:rPr>
              <a:t>measures</a:t>
            </a:r>
            <a:r>
              <a:rPr lang="nb-NO" sz="1920" dirty="0">
                <a:solidFill>
                  <a:prstClr val="black"/>
                </a:solidFill>
                <a:latin typeface="Aptos" panose="02110004020202020204"/>
              </a:rPr>
              <a:t> to </a:t>
            </a:r>
            <a:r>
              <a:rPr lang="nb-NO" sz="1920" dirty="0" err="1">
                <a:solidFill>
                  <a:prstClr val="black"/>
                </a:solidFill>
                <a:latin typeface="Aptos" panose="02110004020202020204"/>
              </a:rPr>
              <a:t>assess</a:t>
            </a:r>
            <a:r>
              <a:rPr lang="nb-NO" sz="1920" dirty="0">
                <a:solidFill>
                  <a:prstClr val="black"/>
                </a:solidFill>
                <a:latin typeface="Aptos" panose="02110004020202020204"/>
              </a:rPr>
              <a:t> cybersecurity skills, </a:t>
            </a:r>
            <a:r>
              <a:rPr lang="nb-NO" sz="1920" dirty="0" err="1">
                <a:solidFill>
                  <a:prstClr val="black"/>
                </a:solidFill>
                <a:latin typeface="Aptos" panose="02110004020202020204"/>
              </a:rPr>
              <a:t>knowledge</a:t>
            </a:r>
            <a:r>
              <a:rPr lang="nb-NO" sz="1920" dirty="0">
                <a:solidFill>
                  <a:prstClr val="black"/>
                </a:solidFill>
                <a:latin typeface="Aptos" panose="02110004020202020204"/>
              </a:rPr>
              <a:t> and </a:t>
            </a:r>
            <a:r>
              <a:rPr lang="nb-NO" sz="1920" dirty="0" err="1">
                <a:solidFill>
                  <a:prstClr val="black"/>
                </a:solidFill>
                <a:latin typeface="Aptos" panose="02110004020202020204"/>
              </a:rPr>
              <a:t>organisational</a:t>
            </a:r>
            <a:r>
              <a:rPr lang="nb-NO" sz="1920" dirty="0">
                <a:solidFill>
                  <a:prstClr val="black"/>
                </a:solidFill>
                <a:latin typeface="Aptos" panose="02110004020202020204"/>
              </a:rPr>
              <a:t> </a:t>
            </a:r>
            <a:r>
              <a:rPr lang="nb-NO" sz="1920" dirty="0" err="1">
                <a:solidFill>
                  <a:prstClr val="black"/>
                </a:solidFill>
                <a:latin typeface="Aptos" panose="02110004020202020204"/>
              </a:rPr>
              <a:t>culture</a:t>
            </a:r>
            <a:r>
              <a:rPr lang="nb-NO" sz="1920" dirty="0">
                <a:solidFill>
                  <a:prstClr val="black"/>
                </a:solidFill>
                <a:latin typeface="Aptos" panose="02110004020202020204"/>
              </a:rPr>
              <a:t>.</a:t>
            </a:r>
          </a:p>
          <a:p>
            <a:pPr marL="342900" indent="-342900" defTabSz="1097280" fontAlgn="base">
              <a:buFont typeface="Arial" charset="0"/>
              <a:buChar char="•"/>
              <a:defRPr/>
            </a:pPr>
            <a:r>
              <a:rPr lang="nb-NO" sz="1920" dirty="0" err="1">
                <a:solidFill>
                  <a:prstClr val="black"/>
                </a:solidFill>
                <a:latin typeface="Aptos" panose="02110004020202020204"/>
              </a:rPr>
              <a:t>Encourage</a:t>
            </a:r>
            <a:r>
              <a:rPr lang="nb-NO" sz="1920" dirty="0">
                <a:solidFill>
                  <a:prstClr val="black"/>
                </a:solidFill>
                <a:latin typeface="Aptos" panose="02110004020202020204"/>
              </a:rPr>
              <a:t> and support </a:t>
            </a:r>
            <a:r>
              <a:rPr lang="nb-NO" sz="1920" dirty="0" err="1">
                <a:solidFill>
                  <a:prstClr val="black"/>
                </a:solidFill>
                <a:latin typeface="Aptos" panose="02110004020202020204"/>
              </a:rPr>
              <a:t>collaboration</a:t>
            </a:r>
            <a:r>
              <a:rPr lang="nb-NO" sz="1920" dirty="0">
                <a:solidFill>
                  <a:prstClr val="black"/>
                </a:solidFill>
                <a:latin typeface="Aptos" panose="02110004020202020204"/>
              </a:rPr>
              <a:t> </a:t>
            </a:r>
            <a:r>
              <a:rPr lang="nb-NO" sz="1920" dirty="0" err="1">
                <a:solidFill>
                  <a:prstClr val="black"/>
                </a:solidFill>
                <a:latin typeface="Aptos" panose="02110004020202020204"/>
              </a:rPr>
              <a:t>between</a:t>
            </a:r>
            <a:r>
              <a:rPr lang="nb-NO" sz="1920" dirty="0">
                <a:solidFill>
                  <a:prstClr val="black"/>
                </a:solidFill>
                <a:latin typeface="Aptos" panose="02110004020202020204"/>
              </a:rPr>
              <a:t> </a:t>
            </a:r>
            <a:r>
              <a:rPr lang="nb-NO" sz="1920" dirty="0" err="1">
                <a:solidFill>
                  <a:prstClr val="black"/>
                </a:solidFill>
                <a:latin typeface="Aptos" panose="02110004020202020204"/>
              </a:rPr>
              <a:t>technical</a:t>
            </a:r>
            <a:r>
              <a:rPr lang="nb-NO" sz="1920" dirty="0">
                <a:solidFill>
                  <a:prstClr val="black"/>
                </a:solidFill>
                <a:latin typeface="Aptos" panose="02110004020202020204"/>
              </a:rPr>
              <a:t> and </a:t>
            </a:r>
            <a:r>
              <a:rPr lang="nb-NO" sz="1920" dirty="0" err="1">
                <a:solidFill>
                  <a:prstClr val="black"/>
                </a:solidFill>
                <a:latin typeface="Aptos" panose="02110004020202020204"/>
              </a:rPr>
              <a:t>social</a:t>
            </a:r>
            <a:r>
              <a:rPr lang="nb-NO" sz="1920" dirty="0">
                <a:solidFill>
                  <a:prstClr val="black"/>
                </a:solidFill>
                <a:latin typeface="Aptos" panose="02110004020202020204"/>
              </a:rPr>
              <a:t> / </a:t>
            </a:r>
            <a:r>
              <a:rPr lang="nb-NO" sz="1920" dirty="0" err="1">
                <a:solidFill>
                  <a:prstClr val="black"/>
                </a:solidFill>
                <a:latin typeface="Aptos" panose="02110004020202020204"/>
              </a:rPr>
              <a:t>behavioural</a:t>
            </a:r>
            <a:r>
              <a:rPr lang="nb-NO" sz="1920" dirty="0">
                <a:solidFill>
                  <a:prstClr val="black"/>
                </a:solidFill>
                <a:latin typeface="Aptos" panose="02110004020202020204"/>
              </a:rPr>
              <a:t> </a:t>
            </a:r>
            <a:r>
              <a:rPr lang="nb-NO" sz="1920" dirty="0" err="1">
                <a:solidFill>
                  <a:prstClr val="black"/>
                </a:solidFill>
                <a:latin typeface="Aptos" panose="02110004020202020204"/>
              </a:rPr>
              <a:t>domain</a:t>
            </a:r>
            <a:r>
              <a:rPr lang="nb-NO" sz="1920" dirty="0">
                <a:solidFill>
                  <a:prstClr val="black"/>
                </a:solidFill>
                <a:latin typeface="Aptos" panose="02110004020202020204"/>
              </a:rPr>
              <a:t> </a:t>
            </a:r>
            <a:r>
              <a:rPr lang="nb-NO" sz="1920" dirty="0" err="1">
                <a:solidFill>
                  <a:prstClr val="black"/>
                </a:solidFill>
                <a:latin typeface="Aptos" panose="02110004020202020204"/>
              </a:rPr>
              <a:t>experts</a:t>
            </a:r>
            <a:r>
              <a:rPr lang="nb-NO" sz="1920" dirty="0">
                <a:solidFill>
                  <a:prstClr val="black"/>
                </a:solidFill>
                <a:latin typeface="Aptos" panose="02110004020202020204"/>
              </a:rPr>
              <a:t> in </a:t>
            </a:r>
            <a:r>
              <a:rPr lang="nb-NO" sz="1920" dirty="0" err="1">
                <a:solidFill>
                  <a:prstClr val="black"/>
                </a:solidFill>
                <a:latin typeface="Aptos" panose="02110004020202020204"/>
              </a:rPr>
              <a:t>tackling</a:t>
            </a:r>
            <a:r>
              <a:rPr lang="nb-NO" sz="1920" dirty="0">
                <a:solidFill>
                  <a:prstClr val="black"/>
                </a:solidFill>
                <a:latin typeface="Aptos" panose="02110004020202020204"/>
              </a:rPr>
              <a:t> cybersecurity </a:t>
            </a:r>
            <a:r>
              <a:rPr lang="nb-NO" sz="1920" dirty="0" err="1">
                <a:solidFill>
                  <a:prstClr val="black"/>
                </a:solidFill>
                <a:latin typeface="Aptos" panose="02110004020202020204"/>
              </a:rPr>
              <a:t>behaviours</a:t>
            </a:r>
            <a:r>
              <a:rPr lang="nb-NO" sz="1920" dirty="0">
                <a:solidFill>
                  <a:prstClr val="black"/>
                </a:solidFill>
                <a:latin typeface="Aptos" panose="02110004020202020204"/>
              </a:rPr>
              <a:t>.</a:t>
            </a:r>
          </a:p>
          <a:p>
            <a:pPr marL="342900" indent="-342900" defTabSz="1097280" fontAlgn="base">
              <a:buFont typeface="Arial" charset="0"/>
              <a:buChar char="•"/>
              <a:defRPr/>
            </a:pPr>
            <a:r>
              <a:rPr lang="nb-NO" sz="1920" dirty="0" err="1">
                <a:solidFill>
                  <a:prstClr val="black"/>
                </a:solidFill>
                <a:latin typeface="Aptos" panose="02110004020202020204"/>
              </a:rPr>
              <a:t>Don’t</a:t>
            </a:r>
            <a:r>
              <a:rPr lang="nb-NO" sz="1920" dirty="0">
                <a:solidFill>
                  <a:prstClr val="black"/>
                </a:solidFill>
                <a:latin typeface="Aptos" panose="02110004020202020204"/>
              </a:rPr>
              <a:t> </a:t>
            </a:r>
            <a:r>
              <a:rPr lang="nb-NO" sz="1920" dirty="0" err="1">
                <a:solidFill>
                  <a:prstClr val="black"/>
                </a:solidFill>
                <a:latin typeface="Aptos" panose="02110004020202020204"/>
              </a:rPr>
              <a:t>assume</a:t>
            </a:r>
            <a:r>
              <a:rPr lang="nb-NO" sz="1920" dirty="0">
                <a:solidFill>
                  <a:prstClr val="black"/>
                </a:solidFill>
                <a:latin typeface="Aptos" panose="02110004020202020204"/>
              </a:rPr>
              <a:t> </a:t>
            </a:r>
            <a:r>
              <a:rPr lang="nb-NO" sz="1920" dirty="0" err="1">
                <a:solidFill>
                  <a:prstClr val="black"/>
                </a:solidFill>
                <a:latin typeface="Aptos" panose="02110004020202020204"/>
              </a:rPr>
              <a:t>that</a:t>
            </a:r>
            <a:r>
              <a:rPr lang="nb-NO" sz="1920" dirty="0">
                <a:solidFill>
                  <a:prstClr val="black"/>
                </a:solidFill>
                <a:latin typeface="Aptos" panose="02110004020202020204"/>
              </a:rPr>
              <a:t> </a:t>
            </a:r>
            <a:r>
              <a:rPr lang="nb-NO" sz="1920" dirty="0" err="1">
                <a:solidFill>
                  <a:prstClr val="black"/>
                </a:solidFill>
                <a:latin typeface="Aptos" panose="02110004020202020204"/>
              </a:rPr>
              <a:t>awareness</a:t>
            </a:r>
            <a:r>
              <a:rPr lang="nb-NO" sz="1920" dirty="0">
                <a:solidFill>
                  <a:prstClr val="black"/>
                </a:solidFill>
                <a:latin typeface="Aptos" panose="02110004020202020204"/>
              </a:rPr>
              <a:t> of a </a:t>
            </a:r>
            <a:r>
              <a:rPr lang="nb-NO" sz="1920" dirty="0" err="1">
                <a:solidFill>
                  <a:prstClr val="black"/>
                </a:solidFill>
                <a:latin typeface="Aptos" panose="02110004020202020204"/>
              </a:rPr>
              <a:t>threat</a:t>
            </a:r>
            <a:r>
              <a:rPr lang="nb-NO" sz="1920" dirty="0">
                <a:solidFill>
                  <a:prstClr val="black"/>
                </a:solidFill>
                <a:latin typeface="Aptos" panose="02110004020202020204"/>
              </a:rPr>
              <a:t> </a:t>
            </a:r>
            <a:r>
              <a:rPr lang="nb-NO" sz="1920" dirty="0" err="1">
                <a:solidFill>
                  <a:prstClr val="black"/>
                </a:solidFill>
                <a:latin typeface="Aptos" panose="02110004020202020204"/>
              </a:rPr>
              <a:t>will</a:t>
            </a:r>
            <a:r>
              <a:rPr lang="nb-NO" sz="1920" dirty="0">
                <a:solidFill>
                  <a:prstClr val="black"/>
                </a:solidFill>
                <a:latin typeface="Aptos" panose="02110004020202020204"/>
              </a:rPr>
              <a:t> lead to </a:t>
            </a:r>
            <a:r>
              <a:rPr lang="nb-NO" sz="1920" dirty="0" err="1">
                <a:solidFill>
                  <a:prstClr val="black"/>
                </a:solidFill>
                <a:latin typeface="Aptos" panose="02110004020202020204"/>
              </a:rPr>
              <a:t>protective</a:t>
            </a:r>
            <a:r>
              <a:rPr lang="nb-NO" sz="1920" dirty="0">
                <a:solidFill>
                  <a:prstClr val="black"/>
                </a:solidFill>
                <a:latin typeface="Aptos" panose="02110004020202020204"/>
              </a:rPr>
              <a:t> action! Citizens (and </a:t>
            </a:r>
            <a:r>
              <a:rPr lang="nb-NO" sz="1920" dirty="0" err="1">
                <a:solidFill>
                  <a:prstClr val="black"/>
                </a:solidFill>
                <a:latin typeface="Aptos" panose="02110004020202020204"/>
              </a:rPr>
              <a:t>workers</a:t>
            </a:r>
            <a:r>
              <a:rPr lang="nb-NO" sz="1920" dirty="0">
                <a:solidFill>
                  <a:prstClr val="black"/>
                </a:solidFill>
                <a:latin typeface="Aptos" panose="02110004020202020204"/>
              </a:rPr>
              <a:t>) </a:t>
            </a:r>
            <a:r>
              <a:rPr lang="nb-NO" sz="1920" dirty="0" err="1">
                <a:solidFill>
                  <a:prstClr val="black"/>
                </a:solidFill>
                <a:latin typeface="Aptos" panose="02110004020202020204"/>
              </a:rPr>
              <a:t>also</a:t>
            </a:r>
            <a:r>
              <a:rPr lang="nb-NO" sz="1920" dirty="0">
                <a:solidFill>
                  <a:prstClr val="black"/>
                </a:solidFill>
                <a:latin typeface="Aptos" panose="02110004020202020204"/>
              </a:rPr>
              <a:t> </a:t>
            </a:r>
            <a:r>
              <a:rPr lang="nb-NO" sz="1920" dirty="0" err="1">
                <a:solidFill>
                  <a:prstClr val="black"/>
                </a:solidFill>
                <a:latin typeface="Aptos" panose="02110004020202020204"/>
              </a:rPr>
              <a:t>need</a:t>
            </a:r>
            <a:r>
              <a:rPr lang="nb-NO" sz="1920" dirty="0">
                <a:solidFill>
                  <a:prstClr val="black"/>
                </a:solidFill>
                <a:latin typeface="Aptos" panose="02110004020202020204"/>
              </a:rPr>
              <a:t> </a:t>
            </a:r>
            <a:r>
              <a:rPr lang="nb-NO" sz="1920" dirty="0" err="1">
                <a:solidFill>
                  <a:prstClr val="black"/>
                </a:solidFill>
                <a:latin typeface="Aptos" panose="02110004020202020204"/>
              </a:rPr>
              <a:t>the</a:t>
            </a:r>
            <a:r>
              <a:rPr lang="nb-NO" sz="1920" dirty="0">
                <a:solidFill>
                  <a:prstClr val="black"/>
                </a:solidFill>
                <a:latin typeface="Aptos" panose="02110004020202020204"/>
              </a:rPr>
              <a:t> skills to </a:t>
            </a:r>
            <a:r>
              <a:rPr lang="nb-NO" sz="1920" dirty="0" err="1">
                <a:solidFill>
                  <a:prstClr val="black"/>
                </a:solidFill>
                <a:latin typeface="Aptos" panose="02110004020202020204"/>
              </a:rPr>
              <a:t>avoid</a:t>
            </a:r>
            <a:r>
              <a:rPr lang="nb-NO" sz="1920" dirty="0">
                <a:solidFill>
                  <a:prstClr val="black"/>
                </a:solidFill>
                <a:latin typeface="Aptos" panose="02110004020202020204"/>
              </a:rPr>
              <a:t> </a:t>
            </a:r>
            <a:r>
              <a:rPr lang="nb-NO" sz="1920" dirty="0" err="1">
                <a:solidFill>
                  <a:prstClr val="black"/>
                </a:solidFill>
                <a:latin typeface="Aptos" panose="02110004020202020204"/>
              </a:rPr>
              <a:t>the</a:t>
            </a:r>
            <a:r>
              <a:rPr lang="nb-NO" sz="1920" dirty="0">
                <a:solidFill>
                  <a:prstClr val="black"/>
                </a:solidFill>
                <a:latin typeface="Aptos" panose="02110004020202020204"/>
              </a:rPr>
              <a:t> </a:t>
            </a:r>
            <a:r>
              <a:rPr lang="nb-NO" sz="1920" dirty="0" err="1">
                <a:solidFill>
                  <a:prstClr val="black"/>
                </a:solidFill>
                <a:latin typeface="Aptos" panose="02110004020202020204"/>
              </a:rPr>
              <a:t>threat</a:t>
            </a:r>
            <a:r>
              <a:rPr lang="nb-NO" sz="1920" dirty="0">
                <a:solidFill>
                  <a:prstClr val="black"/>
                </a:solidFill>
                <a:latin typeface="Aptos" panose="02110004020202020204"/>
              </a:rPr>
              <a:t>, and an </a:t>
            </a:r>
            <a:r>
              <a:rPr lang="nb-NO" sz="1920" dirty="0" err="1">
                <a:solidFill>
                  <a:prstClr val="black"/>
                </a:solidFill>
                <a:latin typeface="Aptos" panose="02110004020202020204"/>
              </a:rPr>
              <a:t>understanding</a:t>
            </a:r>
            <a:r>
              <a:rPr lang="nb-NO" sz="1920" dirty="0">
                <a:solidFill>
                  <a:prstClr val="black"/>
                </a:solidFill>
                <a:latin typeface="Aptos" panose="02110004020202020204"/>
              </a:rPr>
              <a:t> </a:t>
            </a:r>
            <a:r>
              <a:rPr lang="nb-NO" sz="1920" dirty="0" err="1">
                <a:solidFill>
                  <a:prstClr val="black"/>
                </a:solidFill>
                <a:latin typeface="Aptos" panose="02110004020202020204"/>
              </a:rPr>
              <a:t>that</a:t>
            </a:r>
            <a:r>
              <a:rPr lang="nb-NO" sz="1920" dirty="0">
                <a:solidFill>
                  <a:prstClr val="black"/>
                </a:solidFill>
                <a:latin typeface="Aptos" panose="02110004020202020204"/>
              </a:rPr>
              <a:t> </a:t>
            </a:r>
            <a:r>
              <a:rPr lang="nb-NO" sz="1920" dirty="0" err="1">
                <a:solidFill>
                  <a:prstClr val="black"/>
                </a:solidFill>
                <a:latin typeface="Aptos" panose="02110004020202020204"/>
              </a:rPr>
              <a:t>doing</a:t>
            </a:r>
            <a:r>
              <a:rPr lang="nb-NO" sz="1920" dirty="0">
                <a:solidFill>
                  <a:prstClr val="black"/>
                </a:solidFill>
                <a:latin typeface="Aptos" panose="02110004020202020204"/>
              </a:rPr>
              <a:t> so </a:t>
            </a:r>
            <a:r>
              <a:rPr lang="nb-NO" sz="1920" dirty="0" err="1">
                <a:solidFill>
                  <a:prstClr val="black"/>
                </a:solidFill>
                <a:latin typeface="Aptos" panose="02110004020202020204"/>
              </a:rPr>
              <a:t>will</a:t>
            </a:r>
            <a:r>
              <a:rPr lang="nb-NO" sz="1920" dirty="0">
                <a:solidFill>
                  <a:prstClr val="black"/>
                </a:solidFill>
                <a:latin typeface="Aptos" panose="02110004020202020204"/>
              </a:rPr>
              <a:t> be </a:t>
            </a:r>
            <a:r>
              <a:rPr lang="nb-NO" sz="1920" dirty="0" err="1">
                <a:solidFill>
                  <a:prstClr val="black"/>
                </a:solidFill>
                <a:latin typeface="Aptos" panose="02110004020202020204"/>
              </a:rPr>
              <a:t>effective</a:t>
            </a:r>
            <a:r>
              <a:rPr lang="nb-NO" sz="1920" dirty="0">
                <a:solidFill>
                  <a:prstClr val="black"/>
                </a:solidFill>
                <a:latin typeface="Aptos" panose="02110004020202020204"/>
              </a:rPr>
              <a:t>.</a:t>
            </a:r>
          </a:p>
        </p:txBody>
      </p:sp>
      <p:sp>
        <p:nvSpPr>
          <p:cNvPr id="8" name="Rektangel 7"/>
          <p:cNvSpPr/>
          <p:nvPr/>
        </p:nvSpPr>
        <p:spPr>
          <a:xfrm>
            <a:off x="12632473" y="2308366"/>
            <a:ext cx="240772" cy="424732"/>
          </a:xfrm>
          <a:prstGeom prst="rect">
            <a:avLst/>
          </a:prstGeom>
        </p:spPr>
        <p:txBody>
          <a:bodyPr wrap="none">
            <a:spAutoFit/>
          </a:bodyPr>
          <a:lstStyle/>
          <a:p>
            <a:pPr defTabSz="1097280">
              <a:defRPr/>
            </a:pPr>
            <a:r>
              <a:rPr lang="sk-SK" sz="2160" dirty="0">
                <a:solidFill>
                  <a:prstClr val="black"/>
                </a:solidFill>
                <a:latin typeface="Aptos" panose="02110004020202020204"/>
              </a:rPr>
              <a:t> </a:t>
            </a:r>
            <a:endParaRPr lang="nb-NO" sz="2160" dirty="0">
              <a:solidFill>
                <a:prstClr val="black"/>
              </a:solidFill>
              <a:latin typeface="Aptos" panose="02110004020202020204"/>
            </a:endParaRPr>
          </a:p>
        </p:txBody>
      </p:sp>
      <p:sp>
        <p:nvSpPr>
          <p:cNvPr id="9" name="Rektangel 8"/>
          <p:cNvSpPr/>
          <p:nvPr/>
        </p:nvSpPr>
        <p:spPr>
          <a:xfrm>
            <a:off x="7172661" y="3893201"/>
            <a:ext cx="240772" cy="424732"/>
          </a:xfrm>
          <a:prstGeom prst="rect">
            <a:avLst/>
          </a:prstGeom>
        </p:spPr>
        <p:txBody>
          <a:bodyPr wrap="none">
            <a:spAutoFit/>
          </a:bodyPr>
          <a:lstStyle/>
          <a:p>
            <a:pPr defTabSz="1097280">
              <a:defRPr/>
            </a:pPr>
            <a:r>
              <a:rPr lang="sk-SK" sz="2160" dirty="0">
                <a:solidFill>
                  <a:prstClr val="black"/>
                </a:solidFill>
                <a:latin typeface="Aptos" panose="02110004020202020204"/>
              </a:rPr>
              <a:t> </a:t>
            </a:r>
            <a:endParaRPr lang="nb-NO" sz="2160" dirty="0">
              <a:solidFill>
                <a:prstClr val="black"/>
              </a:solidFill>
              <a:latin typeface="Aptos" panose="02110004020202020204"/>
            </a:endParaRPr>
          </a:p>
        </p:txBody>
      </p:sp>
      <p:sp>
        <p:nvSpPr>
          <p:cNvPr id="10" name="Rektangel 9"/>
          <p:cNvSpPr/>
          <p:nvPr/>
        </p:nvSpPr>
        <p:spPr>
          <a:xfrm>
            <a:off x="7172661" y="3893201"/>
            <a:ext cx="240772" cy="424732"/>
          </a:xfrm>
          <a:prstGeom prst="rect">
            <a:avLst/>
          </a:prstGeom>
        </p:spPr>
        <p:txBody>
          <a:bodyPr wrap="none">
            <a:spAutoFit/>
          </a:bodyPr>
          <a:lstStyle/>
          <a:p>
            <a:pPr defTabSz="1097280">
              <a:defRPr/>
            </a:pPr>
            <a:r>
              <a:rPr lang="sk-SK" sz="2160" dirty="0">
                <a:solidFill>
                  <a:prstClr val="black"/>
                </a:solidFill>
                <a:latin typeface="Aptos" panose="02110004020202020204"/>
              </a:rPr>
              <a:t> </a:t>
            </a:r>
            <a:endParaRPr lang="nb-NO" sz="2160" dirty="0">
              <a:solidFill>
                <a:prstClr val="black"/>
              </a:solidFill>
              <a:latin typeface="Aptos" panose="02110004020202020204"/>
            </a:endParaRPr>
          </a:p>
        </p:txBody>
      </p:sp>
      <p:grpSp>
        <p:nvGrpSpPr>
          <p:cNvPr id="15" name="Gruppe 14"/>
          <p:cNvGrpSpPr/>
          <p:nvPr/>
        </p:nvGrpSpPr>
        <p:grpSpPr>
          <a:xfrm>
            <a:off x="650235" y="3774282"/>
            <a:ext cx="5447324" cy="1124234"/>
            <a:chOff x="736855" y="2862364"/>
            <a:chExt cx="4539437" cy="936862"/>
          </a:xfrm>
        </p:grpSpPr>
        <p:sp>
          <p:nvSpPr>
            <p:cNvPr id="13" name="Avrundet rektangel 12"/>
            <p:cNvSpPr/>
            <p:nvPr/>
          </p:nvSpPr>
          <p:spPr>
            <a:xfrm rot="19508378">
              <a:off x="746963" y="2862364"/>
              <a:ext cx="4383280" cy="936862"/>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Aptos" panose="02110004020202020204"/>
              </a:endParaRPr>
            </a:p>
          </p:txBody>
        </p:sp>
        <p:sp>
          <p:nvSpPr>
            <p:cNvPr id="14" name="TekstSylinder 13"/>
            <p:cNvSpPr txBox="1"/>
            <p:nvPr/>
          </p:nvSpPr>
          <p:spPr>
            <a:xfrm rot="19494747">
              <a:off x="736855" y="2947620"/>
              <a:ext cx="4539437" cy="630942"/>
            </a:xfrm>
            <a:prstGeom prst="rect">
              <a:avLst/>
            </a:prstGeom>
            <a:noFill/>
          </p:spPr>
          <p:txBody>
            <a:bodyPr wrap="none" rtlCol="0">
              <a:spAutoFit/>
            </a:bodyPr>
            <a:lstStyle/>
            <a:p>
              <a:pPr algn="ctr" defTabSz="1097280">
                <a:defRPr/>
              </a:pPr>
              <a:r>
                <a:rPr lang="nb-NO" sz="2160" b="1" dirty="0" err="1">
                  <a:solidFill>
                    <a:srgbClr val="FF0000"/>
                  </a:solidFill>
                  <a:latin typeface="Aptos" panose="02110004020202020204"/>
                </a:rPr>
                <a:t>Increase</a:t>
              </a:r>
              <a:r>
                <a:rPr lang="nb-NO" sz="2160" b="1" dirty="0">
                  <a:solidFill>
                    <a:srgbClr val="FF0000"/>
                  </a:solidFill>
                  <a:latin typeface="Aptos" panose="02110004020202020204"/>
                </a:rPr>
                <a:t> cybersecurity </a:t>
              </a:r>
              <a:r>
                <a:rPr lang="nb-NO" sz="2160" b="1" dirty="0" err="1">
                  <a:solidFill>
                    <a:srgbClr val="FF0000"/>
                  </a:solidFill>
                  <a:latin typeface="Aptos" panose="02110004020202020204"/>
                </a:rPr>
                <a:t>literacy</a:t>
              </a:r>
              <a:r>
                <a:rPr lang="nb-NO" sz="2160" b="1" dirty="0">
                  <a:solidFill>
                    <a:srgbClr val="FF0000"/>
                  </a:solidFill>
                  <a:latin typeface="Aptos" panose="02110004020202020204"/>
                </a:rPr>
                <a:t> and skills. </a:t>
              </a:r>
            </a:p>
            <a:p>
              <a:pPr algn="ctr" defTabSz="1097280">
                <a:defRPr/>
              </a:pPr>
              <a:r>
                <a:rPr lang="nb-NO" sz="2160" b="1" dirty="0" err="1">
                  <a:solidFill>
                    <a:srgbClr val="FF0000"/>
                  </a:solidFill>
                  <a:latin typeface="Aptos" panose="02110004020202020204"/>
                </a:rPr>
                <a:t>Perceived</a:t>
              </a:r>
              <a:r>
                <a:rPr lang="nb-NO" sz="2160" b="1" dirty="0">
                  <a:solidFill>
                    <a:srgbClr val="FF0000"/>
                  </a:solidFill>
                  <a:latin typeface="Aptos" panose="02110004020202020204"/>
                </a:rPr>
                <a:t> </a:t>
              </a:r>
              <a:r>
                <a:rPr lang="nb-NO" sz="2160" b="1" dirty="0" err="1">
                  <a:solidFill>
                    <a:srgbClr val="FF0000"/>
                  </a:solidFill>
                  <a:latin typeface="Aptos" panose="02110004020202020204"/>
                </a:rPr>
                <a:t>competence</a:t>
              </a:r>
              <a:r>
                <a:rPr lang="nb-NO" sz="2160" b="1" dirty="0">
                  <a:solidFill>
                    <a:srgbClr val="FF0000"/>
                  </a:solidFill>
                  <a:latin typeface="Aptos" panose="02110004020202020204"/>
                </a:rPr>
                <a:t>.</a:t>
              </a:r>
              <a:endParaRPr lang="nb-NO" sz="2160" dirty="0">
                <a:solidFill>
                  <a:srgbClr val="FF0000"/>
                </a:solidFill>
                <a:latin typeface="Aptos" panose="02110004020202020204"/>
              </a:endParaRPr>
            </a:p>
          </p:txBody>
        </p:sp>
      </p:grpSp>
      <p:grpSp>
        <p:nvGrpSpPr>
          <p:cNvPr id="16" name="Gruppe 15"/>
          <p:cNvGrpSpPr/>
          <p:nvPr/>
        </p:nvGrpSpPr>
        <p:grpSpPr>
          <a:xfrm>
            <a:off x="6773340" y="4008312"/>
            <a:ext cx="6592317" cy="656174"/>
            <a:chOff x="259786" y="3037215"/>
            <a:chExt cx="5493598" cy="546812"/>
          </a:xfrm>
        </p:grpSpPr>
        <p:sp>
          <p:nvSpPr>
            <p:cNvPr id="17" name="Avrundet rektangel 16"/>
            <p:cNvSpPr/>
            <p:nvPr/>
          </p:nvSpPr>
          <p:spPr>
            <a:xfrm rot="19508378">
              <a:off x="405298" y="3037215"/>
              <a:ext cx="5203769" cy="546812"/>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Aptos" panose="02110004020202020204"/>
              </a:endParaRPr>
            </a:p>
          </p:txBody>
        </p:sp>
        <p:sp>
          <p:nvSpPr>
            <p:cNvPr id="18" name="TekstSylinder 17"/>
            <p:cNvSpPr txBox="1"/>
            <p:nvPr/>
          </p:nvSpPr>
          <p:spPr>
            <a:xfrm rot="19494747">
              <a:off x="259786" y="3086118"/>
              <a:ext cx="5493598" cy="353944"/>
            </a:xfrm>
            <a:prstGeom prst="rect">
              <a:avLst/>
            </a:prstGeom>
            <a:noFill/>
          </p:spPr>
          <p:txBody>
            <a:bodyPr wrap="none" rtlCol="0">
              <a:spAutoFit/>
            </a:bodyPr>
            <a:lstStyle/>
            <a:p>
              <a:pPr algn="ctr" defTabSz="1097280">
                <a:defRPr/>
              </a:pPr>
              <a:r>
                <a:rPr lang="nb-NO" sz="2160" b="1" dirty="0" err="1">
                  <a:solidFill>
                    <a:srgbClr val="FF0000"/>
                  </a:solidFill>
                  <a:latin typeface="Aptos" panose="02110004020202020204"/>
                </a:rPr>
                <a:t>Role</a:t>
              </a:r>
              <a:r>
                <a:rPr lang="nb-NO" sz="2160" b="1" dirty="0">
                  <a:solidFill>
                    <a:srgbClr val="FF0000"/>
                  </a:solidFill>
                  <a:latin typeface="Aptos" panose="02110004020202020204"/>
                </a:rPr>
                <a:t> </a:t>
              </a:r>
              <a:r>
                <a:rPr lang="nb-NO" sz="2160" b="1" dirty="0" err="1">
                  <a:solidFill>
                    <a:srgbClr val="FF0000"/>
                  </a:solidFill>
                  <a:latin typeface="Aptos" panose="02110004020202020204"/>
                </a:rPr>
                <a:t>modelling</a:t>
              </a:r>
              <a:r>
                <a:rPr lang="nb-NO" sz="2160" b="1" dirty="0">
                  <a:solidFill>
                    <a:srgbClr val="FF0000"/>
                  </a:solidFill>
                  <a:latin typeface="Aptos" panose="02110004020202020204"/>
                </a:rPr>
                <a:t> </a:t>
              </a:r>
              <a:r>
                <a:rPr lang="mr-IN" sz="2160" b="1" dirty="0">
                  <a:solidFill>
                    <a:srgbClr val="FF0000"/>
                  </a:solidFill>
                  <a:latin typeface="Aptos" panose="02110004020202020204"/>
                  <a:cs typeface="Mangal" panose="02040503050203030202" pitchFamily="18" charset="0"/>
                </a:rPr>
                <a:t>–</a:t>
              </a:r>
              <a:r>
                <a:rPr lang="nb-NO" sz="2160" b="1" dirty="0">
                  <a:solidFill>
                    <a:srgbClr val="FF0000"/>
                  </a:solidFill>
                  <a:latin typeface="Aptos" panose="02110004020202020204"/>
                </a:rPr>
                <a:t> </a:t>
              </a:r>
              <a:r>
                <a:rPr lang="nb-NO" sz="2160" b="1" dirty="0" err="1">
                  <a:solidFill>
                    <a:srgbClr val="FF0000"/>
                  </a:solidFill>
                  <a:latin typeface="Aptos" panose="02110004020202020204"/>
                </a:rPr>
                <a:t>factor</a:t>
              </a:r>
              <a:r>
                <a:rPr lang="nb-NO" sz="2160" b="1" dirty="0">
                  <a:solidFill>
                    <a:srgbClr val="FF0000"/>
                  </a:solidFill>
                  <a:latin typeface="Aptos" panose="02110004020202020204"/>
                </a:rPr>
                <a:t> </a:t>
              </a:r>
              <a:r>
                <a:rPr lang="nb-NO" sz="2160" b="1" dirty="0" err="1">
                  <a:solidFill>
                    <a:srgbClr val="FF0000"/>
                  </a:solidFill>
                  <a:latin typeface="Aptos" panose="02110004020202020204"/>
                </a:rPr>
                <a:t>contributing</a:t>
              </a:r>
              <a:r>
                <a:rPr lang="nb-NO" sz="2160" b="1" dirty="0">
                  <a:solidFill>
                    <a:srgbClr val="FF0000"/>
                  </a:solidFill>
                  <a:latin typeface="Aptos" panose="02110004020202020204"/>
                </a:rPr>
                <a:t> to self-efficacy</a:t>
              </a:r>
              <a:endParaRPr lang="nb-NO" sz="2160" dirty="0">
                <a:solidFill>
                  <a:srgbClr val="FF0000"/>
                </a:solidFill>
                <a:latin typeface="Aptos" panose="02110004020202020204"/>
              </a:endParaRPr>
            </a:p>
          </p:txBody>
        </p:sp>
      </p:grpSp>
    </p:spTree>
    <p:extLst>
      <p:ext uri="{BB962C8B-B14F-4D97-AF65-F5344CB8AC3E}">
        <p14:creationId xmlns:p14="http://schemas.microsoft.com/office/powerpoint/2010/main" val="297995379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ktangel 20"/>
          <p:cNvSpPr/>
          <p:nvPr/>
        </p:nvSpPr>
        <p:spPr>
          <a:xfrm>
            <a:off x="8001683" y="5778816"/>
            <a:ext cx="3626083" cy="25001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Aptos" panose="02110004020202020204"/>
            </a:endParaRPr>
          </a:p>
        </p:txBody>
      </p:sp>
      <p:sp>
        <p:nvSpPr>
          <p:cNvPr id="20" name="Rektangel 19"/>
          <p:cNvSpPr/>
          <p:nvPr/>
        </p:nvSpPr>
        <p:spPr>
          <a:xfrm>
            <a:off x="8001682" y="4165673"/>
            <a:ext cx="3285841" cy="25001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Aptos" panose="02110004020202020204"/>
            </a:endParaRPr>
          </a:p>
        </p:txBody>
      </p:sp>
      <p:sp>
        <p:nvSpPr>
          <p:cNvPr id="12" name="Rektangel 11"/>
          <p:cNvSpPr/>
          <p:nvPr/>
        </p:nvSpPr>
        <p:spPr>
          <a:xfrm>
            <a:off x="793987" y="3525518"/>
            <a:ext cx="2370263" cy="25001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Aptos" panose="02110004020202020204"/>
            </a:endParaRPr>
          </a:p>
        </p:txBody>
      </p:sp>
      <p:sp>
        <p:nvSpPr>
          <p:cNvPr id="19" name="Rektangel 18"/>
          <p:cNvSpPr/>
          <p:nvPr/>
        </p:nvSpPr>
        <p:spPr>
          <a:xfrm>
            <a:off x="793986" y="5942849"/>
            <a:ext cx="2429806" cy="25001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Aptos" panose="02110004020202020204"/>
            </a:endParaRPr>
          </a:p>
        </p:txBody>
      </p:sp>
      <p:sp>
        <p:nvSpPr>
          <p:cNvPr id="2" name="Tittel 1"/>
          <p:cNvSpPr>
            <a:spLocks noGrp="1"/>
          </p:cNvSpPr>
          <p:nvPr>
            <p:ph type="title"/>
          </p:nvPr>
        </p:nvSpPr>
        <p:spPr>
          <a:xfrm>
            <a:off x="370390" y="285366"/>
            <a:ext cx="13889621" cy="881364"/>
          </a:xfrm>
        </p:spPr>
        <p:txBody>
          <a:bodyPr>
            <a:normAutofit/>
          </a:bodyPr>
          <a:lstStyle/>
          <a:p>
            <a:r>
              <a:rPr lang="nb-NO" sz="3840" dirty="0" err="1">
                <a:solidFill>
                  <a:schemeClr val="accent1"/>
                </a:solidFill>
                <a:latin typeface="Helvetica Neue" charset="0"/>
                <a:ea typeface="Helvetica Neue" charset="0"/>
                <a:cs typeface="Helvetica Neue" charset="0"/>
              </a:rPr>
              <a:t>Recommendations</a:t>
            </a:r>
            <a:r>
              <a:rPr lang="nb-NO" sz="3840" dirty="0">
                <a:solidFill>
                  <a:schemeClr val="accent1"/>
                </a:solidFill>
                <a:latin typeface="Helvetica Neue" charset="0"/>
                <a:ea typeface="Helvetica Neue" charset="0"/>
                <a:cs typeface="Helvetica Neue" charset="0"/>
              </a:rPr>
              <a:t> for </a:t>
            </a:r>
            <a:r>
              <a:rPr lang="nb-NO" sz="3840" dirty="0" err="1">
                <a:solidFill>
                  <a:schemeClr val="accent1"/>
                </a:solidFill>
                <a:latin typeface="Helvetica Neue" charset="0"/>
                <a:ea typeface="Helvetica Neue" charset="0"/>
                <a:cs typeface="Helvetica Neue" charset="0"/>
              </a:rPr>
              <a:t>specific</a:t>
            </a:r>
            <a:r>
              <a:rPr lang="nb-NO" sz="3840" dirty="0">
                <a:solidFill>
                  <a:schemeClr val="accent1"/>
                </a:solidFill>
                <a:latin typeface="Helvetica Neue" charset="0"/>
                <a:ea typeface="Helvetica Neue" charset="0"/>
                <a:cs typeface="Helvetica Neue" charset="0"/>
              </a:rPr>
              <a:t> </a:t>
            </a:r>
            <a:r>
              <a:rPr lang="nb-NO" sz="3840" dirty="0" err="1">
                <a:solidFill>
                  <a:schemeClr val="accent1"/>
                </a:solidFill>
                <a:latin typeface="Helvetica Neue" charset="0"/>
                <a:ea typeface="Helvetica Neue" charset="0"/>
                <a:cs typeface="Helvetica Neue" charset="0"/>
              </a:rPr>
              <a:t>groups</a:t>
            </a:r>
            <a:endParaRPr lang="en-US" sz="3840" dirty="0">
              <a:solidFill>
                <a:schemeClr val="accent1"/>
              </a:solidFill>
            </a:endParaRPr>
          </a:p>
        </p:txBody>
      </p:sp>
      <p:sp>
        <p:nvSpPr>
          <p:cNvPr id="3" name="TekstSylinder 2"/>
          <p:cNvSpPr txBox="1"/>
          <p:nvPr/>
        </p:nvSpPr>
        <p:spPr>
          <a:xfrm>
            <a:off x="370390" y="1166730"/>
            <a:ext cx="5845423" cy="6407908"/>
          </a:xfrm>
          <a:prstGeom prst="rect">
            <a:avLst/>
          </a:prstGeom>
          <a:noFill/>
        </p:spPr>
        <p:txBody>
          <a:bodyPr wrap="square" rtlCol="0">
            <a:spAutoFit/>
          </a:bodyPr>
          <a:lstStyle/>
          <a:p>
            <a:pPr defTabSz="1097280">
              <a:defRPr/>
            </a:pPr>
            <a:r>
              <a:rPr lang="nb-NO" sz="1680" b="1" u="sng" dirty="0">
                <a:solidFill>
                  <a:prstClr val="black"/>
                </a:solidFill>
                <a:latin typeface="Arial" charset="0"/>
                <a:ea typeface="Arial" charset="0"/>
                <a:cs typeface="Arial" charset="0"/>
              </a:rPr>
              <a:t>CISO and </a:t>
            </a:r>
            <a:r>
              <a:rPr lang="nb-NO" sz="1680" b="1" u="sng" dirty="0" err="1">
                <a:solidFill>
                  <a:prstClr val="black"/>
                </a:solidFill>
                <a:latin typeface="Arial" charset="0"/>
                <a:ea typeface="Arial" charset="0"/>
                <a:cs typeface="Arial" charset="0"/>
              </a:rPr>
              <a:t>security</a:t>
            </a:r>
            <a:r>
              <a:rPr lang="nb-NO" sz="1680" b="1" u="sng" dirty="0">
                <a:solidFill>
                  <a:prstClr val="black"/>
                </a:solidFill>
                <a:latin typeface="Arial" charset="0"/>
                <a:ea typeface="Arial" charset="0"/>
                <a:cs typeface="Arial" charset="0"/>
              </a:rPr>
              <a:t> </a:t>
            </a:r>
            <a:r>
              <a:rPr lang="nb-NO" sz="1680" b="1" u="sng" dirty="0" err="1">
                <a:solidFill>
                  <a:prstClr val="black"/>
                </a:solidFill>
                <a:latin typeface="Arial" charset="0"/>
                <a:ea typeface="Arial" charset="0"/>
                <a:cs typeface="Arial" charset="0"/>
              </a:rPr>
              <a:t>specialists</a:t>
            </a:r>
            <a:endParaRPr lang="nb-NO" sz="1680" b="1" u="sng" dirty="0">
              <a:solidFill>
                <a:prstClr val="black"/>
              </a:solidFill>
              <a:latin typeface="Arial" charset="0"/>
              <a:ea typeface="Arial" charset="0"/>
              <a:cs typeface="Arial" charset="0"/>
            </a:endParaRPr>
          </a:p>
          <a:p>
            <a:pPr defTabSz="1097280">
              <a:defRPr/>
            </a:pPr>
            <a:endParaRPr lang="nb-NO" sz="1920" dirty="0">
              <a:solidFill>
                <a:prstClr val="black"/>
              </a:solidFill>
              <a:latin typeface="Arial" charset="0"/>
              <a:ea typeface="Arial" charset="0"/>
              <a:cs typeface="Arial" charset="0"/>
            </a:endParaRPr>
          </a:p>
          <a:p>
            <a:pPr marL="342900" indent="-342900" defTabSz="1097280" fontAlgn="base">
              <a:buFont typeface="Arial" charset="0"/>
              <a:buChar char="•"/>
              <a:defRPr/>
            </a:pPr>
            <a:r>
              <a:rPr lang="nb-NO" sz="1440" dirty="0" err="1">
                <a:solidFill>
                  <a:prstClr val="black"/>
                </a:solidFill>
                <a:latin typeface="Arial" charset="0"/>
                <a:ea typeface="Arial" charset="0"/>
                <a:cs typeface="Arial" charset="0"/>
              </a:rPr>
              <a:t>Calculate</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the</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impact</a:t>
            </a:r>
            <a:r>
              <a:rPr lang="nb-NO" sz="1440" dirty="0">
                <a:solidFill>
                  <a:prstClr val="black"/>
                </a:solidFill>
                <a:latin typeface="Arial" charset="0"/>
                <a:ea typeface="Arial" charset="0"/>
                <a:cs typeface="Arial" charset="0"/>
              </a:rPr>
              <a:t> of </a:t>
            </a:r>
            <a:r>
              <a:rPr lang="nb-NO" sz="1440" dirty="0" err="1">
                <a:solidFill>
                  <a:prstClr val="black"/>
                </a:solidFill>
                <a:latin typeface="Arial" charset="0"/>
                <a:ea typeface="Arial" charset="0"/>
                <a:cs typeface="Arial" charset="0"/>
              </a:rPr>
              <a:t>your</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policies</a:t>
            </a:r>
            <a:r>
              <a:rPr lang="nb-NO" sz="1440" dirty="0">
                <a:solidFill>
                  <a:prstClr val="black"/>
                </a:solidFill>
                <a:latin typeface="Arial" charset="0"/>
                <a:ea typeface="Arial" charset="0"/>
                <a:cs typeface="Arial" charset="0"/>
              </a:rPr>
              <a:t>. Security </a:t>
            </a:r>
            <a:r>
              <a:rPr lang="nb-NO" sz="1440" dirty="0" err="1">
                <a:solidFill>
                  <a:prstClr val="black"/>
                </a:solidFill>
                <a:latin typeface="Arial" charset="0"/>
                <a:ea typeface="Arial" charset="0"/>
                <a:cs typeface="Arial" charset="0"/>
              </a:rPr>
              <a:t>policies</a:t>
            </a:r>
            <a:r>
              <a:rPr lang="nb-NO" sz="1440" dirty="0">
                <a:solidFill>
                  <a:prstClr val="black"/>
                </a:solidFill>
                <a:latin typeface="Arial" charset="0"/>
                <a:ea typeface="Arial" charset="0"/>
                <a:cs typeface="Arial" charset="0"/>
              </a:rPr>
              <a:t> and </a:t>
            </a:r>
            <a:r>
              <a:rPr lang="nb-NO" sz="1440" dirty="0" err="1">
                <a:solidFill>
                  <a:prstClr val="black"/>
                </a:solidFill>
                <a:latin typeface="Arial" charset="0"/>
                <a:ea typeface="Arial" charset="0"/>
                <a:cs typeface="Arial" charset="0"/>
              </a:rPr>
              <a:t>measures</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can</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only</a:t>
            </a:r>
            <a:r>
              <a:rPr lang="nb-NO" sz="1440" dirty="0">
                <a:solidFill>
                  <a:prstClr val="black"/>
                </a:solidFill>
                <a:latin typeface="Arial" charset="0"/>
                <a:ea typeface="Arial" charset="0"/>
                <a:cs typeface="Arial" charset="0"/>
              </a:rPr>
              <a:t> be </a:t>
            </a:r>
            <a:r>
              <a:rPr lang="nb-NO" sz="1440" dirty="0" err="1">
                <a:solidFill>
                  <a:prstClr val="black"/>
                </a:solidFill>
                <a:latin typeface="Arial" charset="0"/>
                <a:ea typeface="Arial" charset="0"/>
                <a:cs typeface="Arial" charset="0"/>
              </a:rPr>
              <a:t>effective</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if</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they</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are</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adopted</a:t>
            </a:r>
            <a:r>
              <a:rPr lang="nb-NO" sz="1440" dirty="0">
                <a:solidFill>
                  <a:prstClr val="black"/>
                </a:solidFill>
                <a:latin typeface="Arial" charset="0"/>
                <a:ea typeface="Arial" charset="0"/>
                <a:cs typeface="Arial" charset="0"/>
              </a:rPr>
              <a:t> and used </a:t>
            </a:r>
            <a:r>
              <a:rPr lang="nb-NO" sz="1440" dirty="0" err="1">
                <a:solidFill>
                  <a:prstClr val="black"/>
                </a:solidFill>
                <a:latin typeface="Arial" charset="0"/>
                <a:ea typeface="Arial" charset="0"/>
                <a:cs typeface="Arial" charset="0"/>
              </a:rPr>
              <a:t>correctly</a:t>
            </a:r>
            <a:r>
              <a:rPr lang="nb-NO" sz="1440" dirty="0">
                <a:solidFill>
                  <a:prstClr val="black"/>
                </a:solidFill>
                <a:latin typeface="Arial" charset="0"/>
                <a:ea typeface="Arial" charset="0"/>
                <a:cs typeface="Arial" charset="0"/>
              </a:rPr>
              <a:t>. To </a:t>
            </a:r>
            <a:r>
              <a:rPr lang="nb-NO" sz="1440" dirty="0" err="1">
                <a:solidFill>
                  <a:prstClr val="black"/>
                </a:solidFill>
                <a:latin typeface="Arial" charset="0"/>
                <a:ea typeface="Arial" charset="0"/>
                <a:cs typeface="Arial" charset="0"/>
              </a:rPr>
              <a:t>ensure</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this</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CISOs</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need</a:t>
            </a:r>
            <a:r>
              <a:rPr lang="nb-NO" sz="1440" dirty="0">
                <a:solidFill>
                  <a:prstClr val="black"/>
                </a:solidFill>
                <a:latin typeface="Arial" charset="0"/>
                <a:ea typeface="Arial" charset="0"/>
                <a:cs typeface="Arial" charset="0"/>
              </a:rPr>
              <a:t> to </a:t>
            </a:r>
            <a:r>
              <a:rPr lang="nb-NO" sz="1440" dirty="0" err="1">
                <a:solidFill>
                  <a:prstClr val="black"/>
                </a:solidFill>
                <a:latin typeface="Arial" charset="0"/>
                <a:ea typeface="Arial" charset="0"/>
                <a:cs typeface="Arial" charset="0"/>
              </a:rPr>
              <a:t>know</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the</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impact</a:t>
            </a:r>
            <a:r>
              <a:rPr lang="nb-NO" sz="1440" dirty="0">
                <a:solidFill>
                  <a:prstClr val="black"/>
                </a:solidFill>
                <a:latin typeface="Arial" charset="0"/>
                <a:ea typeface="Arial" charset="0"/>
                <a:cs typeface="Arial" charset="0"/>
              </a:rPr>
              <a:t> it has </a:t>
            </a:r>
            <a:r>
              <a:rPr lang="nb-NO" sz="1440" dirty="0" err="1">
                <a:solidFill>
                  <a:prstClr val="black"/>
                </a:solidFill>
                <a:latin typeface="Arial" charset="0"/>
                <a:ea typeface="Arial" charset="0"/>
                <a:cs typeface="Arial" charset="0"/>
              </a:rPr>
              <a:t>on</a:t>
            </a:r>
            <a:r>
              <a:rPr lang="nb-NO" sz="1440" dirty="0">
                <a:solidFill>
                  <a:prstClr val="black"/>
                </a:solidFill>
                <a:latin typeface="Arial" charset="0"/>
                <a:ea typeface="Arial" charset="0"/>
                <a:cs typeface="Arial" charset="0"/>
              </a:rPr>
              <a:t> staff in </a:t>
            </a:r>
            <a:r>
              <a:rPr lang="nb-NO" sz="1440" dirty="0" err="1">
                <a:solidFill>
                  <a:prstClr val="black"/>
                </a:solidFill>
                <a:latin typeface="Arial" charset="0"/>
                <a:ea typeface="Arial" charset="0"/>
                <a:cs typeface="Arial" charset="0"/>
              </a:rPr>
              <a:t>daily</a:t>
            </a:r>
            <a:r>
              <a:rPr lang="nb-NO" sz="1440" dirty="0">
                <a:solidFill>
                  <a:prstClr val="black"/>
                </a:solidFill>
                <a:latin typeface="Arial" charset="0"/>
                <a:ea typeface="Arial" charset="0"/>
                <a:cs typeface="Arial" charset="0"/>
              </a:rPr>
              <a:t> business </a:t>
            </a:r>
            <a:r>
              <a:rPr lang="nb-NO" sz="1440" dirty="0" err="1">
                <a:solidFill>
                  <a:prstClr val="black"/>
                </a:solidFill>
                <a:latin typeface="Arial" charset="0"/>
                <a:ea typeface="Arial" charset="0"/>
                <a:cs typeface="Arial" charset="0"/>
              </a:rPr>
              <a:t>operations</a:t>
            </a:r>
            <a:r>
              <a:rPr lang="nb-NO" sz="1440" dirty="0">
                <a:solidFill>
                  <a:prstClr val="black"/>
                </a:solidFill>
                <a:latin typeface="Arial" charset="0"/>
                <a:ea typeface="Arial" charset="0"/>
                <a:cs typeface="Arial" charset="0"/>
              </a:rPr>
              <a:t> - so </a:t>
            </a:r>
            <a:r>
              <a:rPr lang="nb-NO" sz="1440" dirty="0" err="1">
                <a:solidFill>
                  <a:prstClr val="black"/>
                </a:solidFill>
                <a:latin typeface="Arial" charset="0"/>
                <a:ea typeface="Arial" charset="0"/>
                <a:cs typeface="Arial" charset="0"/>
              </a:rPr>
              <a:t>they</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should</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know</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the</a:t>
            </a:r>
            <a:r>
              <a:rPr lang="nb-NO" sz="1440" dirty="0">
                <a:solidFill>
                  <a:prstClr val="black"/>
                </a:solidFill>
                <a:latin typeface="Arial" charset="0"/>
                <a:ea typeface="Arial" charset="0"/>
                <a:cs typeface="Arial" charset="0"/>
              </a:rPr>
              <a:t> time and </a:t>
            </a:r>
            <a:r>
              <a:rPr lang="nb-NO" sz="1440" dirty="0" err="1">
                <a:solidFill>
                  <a:prstClr val="black"/>
                </a:solidFill>
                <a:latin typeface="Arial" charset="0"/>
                <a:ea typeface="Arial" charset="0"/>
                <a:cs typeface="Arial" charset="0"/>
              </a:rPr>
              <a:t>effort</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compliance</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requires</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before</a:t>
            </a:r>
            <a:r>
              <a:rPr lang="nb-NO" sz="1440" dirty="0">
                <a:solidFill>
                  <a:prstClr val="black"/>
                </a:solidFill>
                <a:latin typeface="Arial" charset="0"/>
                <a:ea typeface="Arial" charset="0"/>
                <a:cs typeface="Arial" charset="0"/>
              </a:rPr>
              <a:t> putting a </a:t>
            </a:r>
            <a:r>
              <a:rPr lang="nb-NO" sz="1440" dirty="0" err="1">
                <a:solidFill>
                  <a:prstClr val="black"/>
                </a:solidFill>
                <a:latin typeface="Arial" charset="0"/>
                <a:ea typeface="Arial" charset="0"/>
                <a:cs typeface="Arial" charset="0"/>
              </a:rPr>
              <a:t>security</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measure</a:t>
            </a:r>
            <a:r>
              <a:rPr lang="nb-NO" sz="1440" dirty="0">
                <a:solidFill>
                  <a:prstClr val="black"/>
                </a:solidFill>
                <a:latin typeface="Arial" charset="0"/>
                <a:ea typeface="Arial" charset="0"/>
                <a:cs typeface="Arial" charset="0"/>
              </a:rPr>
              <a:t> in </a:t>
            </a:r>
            <a:r>
              <a:rPr lang="nb-NO" sz="1440" dirty="0" err="1">
                <a:solidFill>
                  <a:prstClr val="black"/>
                </a:solidFill>
                <a:latin typeface="Arial" charset="0"/>
                <a:ea typeface="Arial" charset="0"/>
                <a:cs typeface="Arial" charset="0"/>
              </a:rPr>
              <a:t>place</a:t>
            </a:r>
            <a:r>
              <a:rPr lang="nb-NO" sz="1440" dirty="0">
                <a:solidFill>
                  <a:prstClr val="black"/>
                </a:solidFill>
                <a:latin typeface="Arial" charset="0"/>
                <a:ea typeface="Arial" charset="0"/>
                <a:cs typeface="Arial" charset="0"/>
              </a:rPr>
              <a:t>. General </a:t>
            </a:r>
            <a:r>
              <a:rPr lang="nb-NO" sz="1440" dirty="0" err="1">
                <a:solidFill>
                  <a:prstClr val="black"/>
                </a:solidFill>
                <a:latin typeface="Arial" charset="0"/>
                <a:ea typeface="Arial" charset="0"/>
                <a:cs typeface="Arial" charset="0"/>
              </a:rPr>
              <a:t>MacArthur’s</a:t>
            </a:r>
            <a:r>
              <a:rPr lang="nb-NO" sz="1440" dirty="0">
                <a:solidFill>
                  <a:prstClr val="black"/>
                </a:solidFill>
                <a:latin typeface="Arial" charset="0"/>
                <a:ea typeface="Arial" charset="0"/>
                <a:cs typeface="Arial" charset="0"/>
              </a:rPr>
              <a:t> dictum ‘Never </a:t>
            </a:r>
            <a:r>
              <a:rPr lang="nb-NO" sz="1440" dirty="0" err="1">
                <a:solidFill>
                  <a:prstClr val="black"/>
                </a:solidFill>
                <a:latin typeface="Arial" charset="0"/>
                <a:ea typeface="Arial" charset="0"/>
                <a:cs typeface="Arial" charset="0"/>
              </a:rPr>
              <a:t>give</a:t>
            </a:r>
            <a:r>
              <a:rPr lang="nb-NO" sz="1440" dirty="0">
                <a:solidFill>
                  <a:prstClr val="black"/>
                </a:solidFill>
                <a:latin typeface="Arial" charset="0"/>
                <a:ea typeface="Arial" charset="0"/>
                <a:cs typeface="Arial" charset="0"/>
              </a:rPr>
              <a:t> an order </a:t>
            </a:r>
            <a:r>
              <a:rPr lang="nb-NO" sz="1440" dirty="0" err="1">
                <a:solidFill>
                  <a:prstClr val="black"/>
                </a:solidFill>
                <a:latin typeface="Arial" charset="0"/>
                <a:ea typeface="Arial" charset="0"/>
                <a:cs typeface="Arial" charset="0"/>
              </a:rPr>
              <a:t>that</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can’t</a:t>
            </a:r>
            <a:r>
              <a:rPr lang="nb-NO" sz="1440" dirty="0">
                <a:solidFill>
                  <a:prstClr val="black"/>
                </a:solidFill>
                <a:latin typeface="Arial" charset="0"/>
                <a:ea typeface="Arial" charset="0"/>
                <a:cs typeface="Arial" charset="0"/>
              </a:rPr>
              <a:t> be </a:t>
            </a:r>
            <a:r>
              <a:rPr lang="nb-NO" sz="1440" dirty="0" err="1">
                <a:solidFill>
                  <a:prstClr val="black"/>
                </a:solidFill>
                <a:latin typeface="Arial" charset="0"/>
                <a:ea typeface="Arial" charset="0"/>
                <a:cs typeface="Arial" charset="0"/>
              </a:rPr>
              <a:t>obeyed</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should</a:t>
            </a:r>
            <a:r>
              <a:rPr lang="nb-NO" sz="1440" dirty="0">
                <a:solidFill>
                  <a:prstClr val="black"/>
                </a:solidFill>
                <a:latin typeface="Arial" charset="0"/>
                <a:ea typeface="Arial" charset="0"/>
                <a:cs typeface="Arial" charset="0"/>
              </a:rPr>
              <a:t> be </a:t>
            </a:r>
            <a:r>
              <a:rPr lang="nb-NO" sz="1440" dirty="0" err="1">
                <a:solidFill>
                  <a:prstClr val="black"/>
                </a:solidFill>
                <a:latin typeface="Arial" charset="0"/>
                <a:ea typeface="Arial" charset="0"/>
                <a:cs typeface="Arial" charset="0"/>
              </a:rPr>
              <a:t>framed</a:t>
            </a:r>
            <a:r>
              <a:rPr lang="nb-NO" sz="1440" dirty="0">
                <a:solidFill>
                  <a:prstClr val="black"/>
                </a:solidFill>
                <a:latin typeface="Arial" charset="0"/>
                <a:ea typeface="Arial" charset="0"/>
                <a:cs typeface="Arial" charset="0"/>
              </a:rPr>
              <a:t> and </a:t>
            </a:r>
            <a:r>
              <a:rPr lang="nb-NO" sz="1440" dirty="0" err="1">
                <a:solidFill>
                  <a:prstClr val="black"/>
                </a:solidFill>
                <a:latin typeface="Arial" charset="0"/>
                <a:ea typeface="Arial" charset="0"/>
                <a:cs typeface="Arial" charset="0"/>
              </a:rPr>
              <a:t>hung</a:t>
            </a:r>
            <a:r>
              <a:rPr lang="nb-NO" sz="1440" dirty="0">
                <a:solidFill>
                  <a:prstClr val="black"/>
                </a:solidFill>
                <a:latin typeface="Arial" charset="0"/>
                <a:ea typeface="Arial" charset="0"/>
                <a:cs typeface="Arial" charset="0"/>
              </a:rPr>
              <a:t> over </a:t>
            </a:r>
            <a:r>
              <a:rPr lang="nb-NO" sz="1440" dirty="0" err="1">
                <a:solidFill>
                  <a:prstClr val="black"/>
                </a:solidFill>
                <a:latin typeface="Arial" charset="0"/>
                <a:ea typeface="Arial" charset="0"/>
                <a:cs typeface="Arial" charset="0"/>
              </a:rPr>
              <a:t>their</a:t>
            </a:r>
            <a:r>
              <a:rPr lang="nb-NO" sz="1440" dirty="0">
                <a:solidFill>
                  <a:prstClr val="black"/>
                </a:solidFill>
                <a:latin typeface="Arial" charset="0"/>
                <a:ea typeface="Arial" charset="0"/>
                <a:cs typeface="Arial" charset="0"/>
              </a:rPr>
              <a:t> desk.</a:t>
            </a:r>
          </a:p>
          <a:p>
            <a:pPr marL="342900" indent="-342900" defTabSz="1097280" fontAlgn="base">
              <a:buFont typeface="Arial" charset="0"/>
              <a:buChar char="•"/>
              <a:defRPr/>
            </a:pPr>
            <a:r>
              <a:rPr lang="nb-NO" sz="1440" dirty="0">
                <a:solidFill>
                  <a:prstClr val="black"/>
                </a:solidFill>
                <a:latin typeface="Arial" charset="0"/>
                <a:ea typeface="Arial" charset="0"/>
                <a:cs typeface="Arial" charset="0"/>
              </a:rPr>
              <a:t>Be visible and </a:t>
            </a:r>
            <a:r>
              <a:rPr lang="nb-NO" sz="1440" dirty="0" err="1">
                <a:solidFill>
                  <a:prstClr val="black"/>
                </a:solidFill>
                <a:latin typeface="Arial" charset="0"/>
                <a:ea typeface="Arial" charset="0"/>
                <a:cs typeface="Arial" charset="0"/>
              </a:rPr>
              <a:t>approachable</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CISOs</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should</a:t>
            </a:r>
            <a:r>
              <a:rPr lang="nb-NO" sz="1440" dirty="0">
                <a:solidFill>
                  <a:prstClr val="black"/>
                </a:solidFill>
                <a:latin typeface="Arial" charset="0"/>
                <a:ea typeface="Arial" charset="0"/>
                <a:cs typeface="Arial" charset="0"/>
              </a:rPr>
              <a:t> be </a:t>
            </a:r>
            <a:r>
              <a:rPr lang="nb-NO" sz="1440" dirty="0" err="1">
                <a:solidFill>
                  <a:prstClr val="black"/>
                </a:solidFill>
                <a:latin typeface="Arial" charset="0"/>
                <a:ea typeface="Arial" charset="0"/>
                <a:cs typeface="Arial" charset="0"/>
              </a:rPr>
              <a:t>security</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cheerleaders</a:t>
            </a:r>
            <a:r>
              <a:rPr lang="nb-NO" sz="1440" dirty="0">
                <a:solidFill>
                  <a:prstClr val="black"/>
                </a:solidFill>
                <a:latin typeface="Arial" charset="0"/>
                <a:ea typeface="Arial" charset="0"/>
                <a:cs typeface="Arial" charset="0"/>
              </a:rPr>
              <a:t>, not </a:t>
            </a:r>
            <a:r>
              <a:rPr lang="nb-NO" sz="1440" dirty="0" err="1">
                <a:solidFill>
                  <a:prstClr val="black"/>
                </a:solidFill>
                <a:latin typeface="Arial" charset="0"/>
                <a:ea typeface="Arial" charset="0"/>
                <a:cs typeface="Arial" charset="0"/>
              </a:rPr>
              <a:t>policemen</a:t>
            </a:r>
            <a:r>
              <a:rPr lang="nb-NO" sz="1440" dirty="0">
                <a:solidFill>
                  <a:prstClr val="black"/>
                </a:solidFill>
                <a:latin typeface="Arial" charset="0"/>
                <a:ea typeface="Arial" charset="0"/>
                <a:cs typeface="Arial" charset="0"/>
              </a:rPr>
              <a:t> - to </a:t>
            </a:r>
            <a:r>
              <a:rPr lang="nb-NO" sz="1440" dirty="0" err="1">
                <a:solidFill>
                  <a:prstClr val="black"/>
                </a:solidFill>
                <a:latin typeface="Arial" charset="0"/>
                <a:ea typeface="Arial" charset="0"/>
                <a:cs typeface="Arial" charset="0"/>
              </a:rPr>
              <a:t>engage</a:t>
            </a:r>
            <a:r>
              <a:rPr lang="nb-NO" sz="1440" dirty="0">
                <a:solidFill>
                  <a:prstClr val="black"/>
                </a:solidFill>
                <a:latin typeface="Arial" charset="0"/>
                <a:ea typeface="Arial" charset="0"/>
                <a:cs typeface="Arial" charset="0"/>
              </a:rPr>
              <a:t> staff, </a:t>
            </a:r>
            <a:r>
              <a:rPr lang="nb-NO" sz="1440" dirty="0" err="1">
                <a:solidFill>
                  <a:prstClr val="black"/>
                </a:solidFill>
                <a:latin typeface="Arial" charset="0"/>
                <a:ea typeface="Arial" charset="0"/>
                <a:cs typeface="Arial" charset="0"/>
              </a:rPr>
              <a:t>they</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need</a:t>
            </a:r>
            <a:r>
              <a:rPr lang="nb-NO" sz="1440" dirty="0">
                <a:solidFill>
                  <a:prstClr val="black"/>
                </a:solidFill>
                <a:latin typeface="Arial" charset="0"/>
                <a:ea typeface="Arial" charset="0"/>
                <a:cs typeface="Arial" charset="0"/>
              </a:rPr>
              <a:t> to be visible and </a:t>
            </a:r>
            <a:r>
              <a:rPr lang="nb-NO" sz="1440" dirty="0" err="1">
                <a:solidFill>
                  <a:prstClr val="black"/>
                </a:solidFill>
                <a:latin typeface="Arial" charset="0"/>
                <a:ea typeface="Arial" charset="0"/>
                <a:cs typeface="Arial" charset="0"/>
              </a:rPr>
              <a:t>approachable</a:t>
            </a:r>
            <a:r>
              <a:rPr lang="nb-NO" sz="1440" dirty="0">
                <a:solidFill>
                  <a:prstClr val="black"/>
                </a:solidFill>
                <a:latin typeface="Arial" charset="0"/>
                <a:ea typeface="Arial" charset="0"/>
                <a:cs typeface="Arial" charset="0"/>
              </a:rPr>
              <a:t> at all times. And to </a:t>
            </a:r>
            <a:r>
              <a:rPr lang="nb-NO" sz="1440" dirty="0" err="1">
                <a:solidFill>
                  <a:prstClr val="black"/>
                </a:solidFill>
                <a:latin typeface="Arial" charset="0"/>
                <a:ea typeface="Arial" charset="0"/>
                <a:cs typeface="Arial" charset="0"/>
              </a:rPr>
              <a:t>build</a:t>
            </a:r>
            <a:r>
              <a:rPr lang="nb-NO" sz="1440" dirty="0">
                <a:solidFill>
                  <a:prstClr val="black"/>
                </a:solidFill>
                <a:latin typeface="Arial" charset="0"/>
                <a:ea typeface="Arial" charset="0"/>
                <a:cs typeface="Arial" charset="0"/>
              </a:rPr>
              <a:t> trust, </a:t>
            </a:r>
            <a:r>
              <a:rPr lang="nb-NO" sz="1440" dirty="0" err="1">
                <a:solidFill>
                  <a:prstClr val="black"/>
                </a:solidFill>
                <a:latin typeface="Arial" charset="0"/>
                <a:ea typeface="Arial" charset="0"/>
                <a:cs typeface="Arial" charset="0"/>
              </a:rPr>
              <a:t>they</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need</a:t>
            </a:r>
            <a:r>
              <a:rPr lang="nb-NO" sz="1440" dirty="0">
                <a:solidFill>
                  <a:prstClr val="black"/>
                </a:solidFill>
                <a:latin typeface="Arial" charset="0"/>
                <a:ea typeface="Arial" charset="0"/>
                <a:cs typeface="Arial" charset="0"/>
              </a:rPr>
              <a:t> to listen and </a:t>
            </a:r>
            <a:r>
              <a:rPr lang="nb-NO" sz="1440" dirty="0" err="1">
                <a:solidFill>
                  <a:prstClr val="black"/>
                </a:solidFill>
                <a:latin typeface="Arial" charset="0"/>
                <a:ea typeface="Arial" charset="0"/>
                <a:cs typeface="Arial" charset="0"/>
              </a:rPr>
              <a:t>negotiate</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rather</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than</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try</a:t>
            </a:r>
            <a:r>
              <a:rPr lang="nb-NO" sz="1440" dirty="0">
                <a:solidFill>
                  <a:prstClr val="black"/>
                </a:solidFill>
                <a:latin typeface="Arial" charset="0"/>
                <a:ea typeface="Arial" charset="0"/>
                <a:cs typeface="Arial" charset="0"/>
              </a:rPr>
              <a:t> to ‘stamp </a:t>
            </a:r>
            <a:r>
              <a:rPr lang="nb-NO" sz="1440" dirty="0" err="1">
                <a:solidFill>
                  <a:prstClr val="black"/>
                </a:solidFill>
                <a:latin typeface="Arial" charset="0"/>
                <a:ea typeface="Arial" charset="0"/>
                <a:cs typeface="Arial" charset="0"/>
              </a:rPr>
              <a:t>out</a:t>
            </a:r>
            <a:r>
              <a:rPr lang="nb-NO" sz="1440" dirty="0">
                <a:solidFill>
                  <a:prstClr val="black"/>
                </a:solidFill>
                <a:latin typeface="Arial" charset="0"/>
                <a:ea typeface="Arial" charset="0"/>
                <a:cs typeface="Arial" charset="0"/>
              </a:rPr>
              <a:t>’ non-</a:t>
            </a:r>
            <a:r>
              <a:rPr lang="nb-NO" sz="1440" dirty="0" err="1">
                <a:solidFill>
                  <a:prstClr val="black"/>
                </a:solidFill>
                <a:latin typeface="Arial" charset="0"/>
                <a:ea typeface="Arial" charset="0"/>
                <a:cs typeface="Arial" charset="0"/>
              </a:rPr>
              <a:t>compliance</a:t>
            </a:r>
            <a:r>
              <a:rPr lang="nb-NO" sz="1440" dirty="0">
                <a:solidFill>
                  <a:prstClr val="black"/>
                </a:solidFill>
                <a:latin typeface="Arial" charset="0"/>
                <a:ea typeface="Arial" charset="0"/>
                <a:cs typeface="Arial" charset="0"/>
              </a:rPr>
              <a:t> and </a:t>
            </a:r>
            <a:r>
              <a:rPr lang="nb-NO" sz="1440" dirty="0" err="1">
                <a:solidFill>
                  <a:prstClr val="black"/>
                </a:solidFill>
                <a:latin typeface="Arial" charset="0"/>
                <a:ea typeface="Arial" charset="0"/>
                <a:cs typeface="Arial" charset="0"/>
              </a:rPr>
              <a:t>throttle</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innovation</a:t>
            </a:r>
            <a:r>
              <a:rPr lang="nb-NO" sz="1440" dirty="0">
                <a:solidFill>
                  <a:prstClr val="black"/>
                </a:solidFill>
                <a:latin typeface="Arial" charset="0"/>
                <a:ea typeface="Arial" charset="0"/>
                <a:cs typeface="Arial" charset="0"/>
              </a:rPr>
              <a:t> and </a:t>
            </a:r>
            <a:r>
              <a:rPr lang="nb-NO" sz="1440" dirty="0" err="1">
                <a:solidFill>
                  <a:prstClr val="black"/>
                </a:solidFill>
                <a:latin typeface="Arial" charset="0"/>
                <a:ea typeface="Arial" charset="0"/>
                <a:cs typeface="Arial" charset="0"/>
              </a:rPr>
              <a:t>experimentation</a:t>
            </a:r>
            <a:r>
              <a:rPr lang="nb-NO" sz="1440" dirty="0">
                <a:solidFill>
                  <a:prstClr val="black"/>
                </a:solidFill>
                <a:latin typeface="Arial" charset="0"/>
                <a:ea typeface="Arial" charset="0"/>
                <a:cs typeface="Arial" charset="0"/>
              </a:rPr>
              <a:t>.</a:t>
            </a:r>
          </a:p>
          <a:p>
            <a:pPr marL="342900" indent="-342900" defTabSz="1097280" fontAlgn="base">
              <a:buFont typeface="Arial" charset="0"/>
              <a:buChar char="•"/>
              <a:defRPr/>
            </a:pPr>
            <a:r>
              <a:rPr lang="nb-NO" sz="1440" dirty="0" err="1">
                <a:solidFill>
                  <a:prstClr val="black"/>
                </a:solidFill>
                <a:latin typeface="Arial" charset="0"/>
                <a:ea typeface="Arial" charset="0"/>
                <a:cs typeface="Arial" charset="0"/>
              </a:rPr>
              <a:t>You</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need</a:t>
            </a:r>
            <a:r>
              <a:rPr lang="nb-NO" sz="1440" dirty="0">
                <a:solidFill>
                  <a:prstClr val="black"/>
                </a:solidFill>
                <a:latin typeface="Arial" charset="0"/>
                <a:ea typeface="Arial" charset="0"/>
                <a:cs typeface="Arial" charset="0"/>
              </a:rPr>
              <a:t> soft skills. </a:t>
            </a:r>
            <a:r>
              <a:rPr lang="nb-NO" sz="1440" dirty="0" err="1">
                <a:solidFill>
                  <a:prstClr val="black"/>
                </a:solidFill>
                <a:latin typeface="Arial" charset="0"/>
                <a:ea typeface="Arial" charset="0"/>
                <a:cs typeface="Arial" charset="0"/>
              </a:rPr>
              <a:t>CISOs</a:t>
            </a:r>
            <a:r>
              <a:rPr lang="nb-NO" sz="1440" dirty="0">
                <a:solidFill>
                  <a:prstClr val="black"/>
                </a:solidFill>
                <a:latin typeface="Arial" charset="0"/>
                <a:ea typeface="Arial" charset="0"/>
                <a:cs typeface="Arial" charset="0"/>
              </a:rPr>
              <a:t> and </a:t>
            </a:r>
            <a:r>
              <a:rPr lang="nb-NO" sz="1440" dirty="0" err="1">
                <a:solidFill>
                  <a:prstClr val="black"/>
                </a:solidFill>
                <a:latin typeface="Arial" charset="0"/>
                <a:ea typeface="Arial" charset="0"/>
                <a:cs typeface="Arial" charset="0"/>
              </a:rPr>
              <a:t>other</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security</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specialists</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need</a:t>
            </a:r>
            <a:r>
              <a:rPr lang="nb-NO" sz="1440" dirty="0">
                <a:solidFill>
                  <a:prstClr val="black"/>
                </a:solidFill>
                <a:latin typeface="Arial" charset="0"/>
                <a:ea typeface="Arial" charset="0"/>
                <a:cs typeface="Arial" charset="0"/>
              </a:rPr>
              <a:t> to </a:t>
            </a:r>
            <a:r>
              <a:rPr lang="nb-NO" sz="1440" dirty="0" err="1">
                <a:solidFill>
                  <a:prstClr val="black"/>
                </a:solidFill>
                <a:latin typeface="Arial" charset="0"/>
                <a:ea typeface="Arial" charset="0"/>
                <a:cs typeface="Arial" charset="0"/>
              </a:rPr>
              <a:t>acquire</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the</a:t>
            </a:r>
            <a:r>
              <a:rPr lang="nb-NO" sz="1440" dirty="0">
                <a:solidFill>
                  <a:prstClr val="black"/>
                </a:solidFill>
                <a:latin typeface="Arial" charset="0"/>
                <a:ea typeface="Arial" charset="0"/>
                <a:cs typeface="Arial" charset="0"/>
              </a:rPr>
              <a:t> ‘soft skills’ to do </a:t>
            </a:r>
            <a:r>
              <a:rPr lang="nb-NO" sz="1440" dirty="0" err="1">
                <a:solidFill>
                  <a:prstClr val="black"/>
                </a:solidFill>
                <a:latin typeface="Arial" charset="0"/>
                <a:ea typeface="Arial" charset="0"/>
                <a:cs typeface="Arial" charset="0"/>
              </a:rPr>
              <a:t>this</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effectively</a:t>
            </a:r>
            <a:r>
              <a:rPr lang="nb-NO" sz="1440" dirty="0">
                <a:solidFill>
                  <a:prstClr val="black"/>
                </a:solidFill>
                <a:latin typeface="Arial" charset="0"/>
                <a:ea typeface="Arial" charset="0"/>
                <a:cs typeface="Arial" charset="0"/>
              </a:rPr>
              <a:t>. The </a:t>
            </a:r>
            <a:r>
              <a:rPr lang="nb-NO" sz="1440" dirty="0" err="1">
                <a:solidFill>
                  <a:prstClr val="black"/>
                </a:solidFill>
                <a:latin typeface="Arial" charset="0"/>
                <a:ea typeface="Arial" charset="0"/>
                <a:cs typeface="Arial" charset="0"/>
              </a:rPr>
              <a:t>programme</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developed</a:t>
            </a:r>
            <a:r>
              <a:rPr lang="nb-NO" sz="1440" dirty="0">
                <a:solidFill>
                  <a:prstClr val="black"/>
                </a:solidFill>
                <a:latin typeface="Arial" charset="0"/>
                <a:ea typeface="Arial" charset="0"/>
                <a:cs typeface="Arial" charset="0"/>
              </a:rPr>
              <a:t> by </a:t>
            </a:r>
            <a:r>
              <a:rPr lang="nb-NO" sz="1440" dirty="0" err="1">
                <a:solidFill>
                  <a:prstClr val="black"/>
                </a:solidFill>
                <a:latin typeface="Arial" charset="0"/>
                <a:ea typeface="Arial" charset="0"/>
                <a:cs typeface="Arial" charset="0"/>
              </a:rPr>
              <a:t>Ashenden</a:t>
            </a:r>
            <a:r>
              <a:rPr lang="nb-NO" sz="1440" dirty="0">
                <a:solidFill>
                  <a:prstClr val="black"/>
                </a:solidFill>
                <a:latin typeface="Arial" charset="0"/>
                <a:ea typeface="Arial" charset="0"/>
                <a:cs typeface="Arial" charset="0"/>
              </a:rPr>
              <a:t> &amp; Lawrence (2016) </a:t>
            </a:r>
            <a:r>
              <a:rPr lang="nb-NO" sz="1440" dirty="0" err="1">
                <a:solidFill>
                  <a:prstClr val="black"/>
                </a:solidFill>
                <a:latin typeface="Arial" charset="0"/>
                <a:ea typeface="Arial" charset="0"/>
                <a:cs typeface="Arial" charset="0"/>
              </a:rPr>
              <a:t>with</a:t>
            </a:r>
            <a:r>
              <a:rPr lang="nb-NO" sz="1440" dirty="0">
                <a:solidFill>
                  <a:prstClr val="black"/>
                </a:solidFill>
                <a:latin typeface="Arial" charset="0"/>
                <a:ea typeface="Arial" charset="0"/>
                <a:cs typeface="Arial" charset="0"/>
              </a:rPr>
              <a:t> funding by </a:t>
            </a:r>
            <a:r>
              <a:rPr lang="nb-NO" sz="1440" dirty="0" err="1">
                <a:solidFill>
                  <a:prstClr val="black"/>
                </a:solidFill>
                <a:latin typeface="Arial" charset="0"/>
                <a:ea typeface="Arial" charset="0"/>
                <a:cs typeface="Arial" charset="0"/>
              </a:rPr>
              <a:t>the</a:t>
            </a:r>
            <a:r>
              <a:rPr lang="nb-NO" sz="1440" dirty="0">
                <a:solidFill>
                  <a:prstClr val="black"/>
                </a:solidFill>
                <a:latin typeface="Arial" charset="0"/>
                <a:ea typeface="Arial" charset="0"/>
                <a:cs typeface="Arial" charset="0"/>
              </a:rPr>
              <a:t> UK NCSC is a </a:t>
            </a:r>
            <a:r>
              <a:rPr lang="nb-NO" sz="1440" dirty="0" err="1">
                <a:solidFill>
                  <a:prstClr val="black"/>
                </a:solidFill>
                <a:latin typeface="Arial" charset="0"/>
                <a:ea typeface="Arial" charset="0"/>
                <a:cs typeface="Arial" charset="0"/>
              </a:rPr>
              <a:t>pioneer</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effort</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that</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should</a:t>
            </a:r>
            <a:r>
              <a:rPr lang="nb-NO" sz="1440" dirty="0">
                <a:solidFill>
                  <a:prstClr val="black"/>
                </a:solidFill>
                <a:latin typeface="Arial" charset="0"/>
                <a:ea typeface="Arial" charset="0"/>
                <a:cs typeface="Arial" charset="0"/>
              </a:rPr>
              <a:t> to be </a:t>
            </a:r>
            <a:r>
              <a:rPr lang="nb-NO" sz="1440" dirty="0" err="1">
                <a:solidFill>
                  <a:prstClr val="black"/>
                </a:solidFill>
                <a:latin typeface="Arial" charset="0"/>
                <a:ea typeface="Arial" charset="0"/>
                <a:cs typeface="Arial" charset="0"/>
              </a:rPr>
              <a:t>replicated</a:t>
            </a:r>
            <a:r>
              <a:rPr lang="nb-NO" sz="1440" dirty="0">
                <a:solidFill>
                  <a:prstClr val="black"/>
                </a:solidFill>
                <a:latin typeface="Arial" charset="0"/>
                <a:ea typeface="Arial" charset="0"/>
                <a:cs typeface="Arial" charset="0"/>
              </a:rPr>
              <a:t>, and </a:t>
            </a:r>
            <a:r>
              <a:rPr lang="nb-NO" sz="1440" dirty="0" err="1">
                <a:solidFill>
                  <a:prstClr val="black"/>
                </a:solidFill>
                <a:latin typeface="Arial" charset="0"/>
                <a:ea typeface="Arial" charset="0"/>
                <a:cs typeface="Arial" charset="0"/>
              </a:rPr>
              <a:t>become</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incorporated</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into</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academic</a:t>
            </a:r>
            <a:r>
              <a:rPr lang="nb-NO" sz="1440" dirty="0">
                <a:solidFill>
                  <a:prstClr val="black"/>
                </a:solidFill>
                <a:latin typeface="Arial" charset="0"/>
                <a:ea typeface="Arial" charset="0"/>
                <a:cs typeface="Arial" charset="0"/>
              </a:rPr>
              <a:t> and </a:t>
            </a:r>
            <a:r>
              <a:rPr lang="nb-NO" sz="1440" dirty="0" err="1">
                <a:solidFill>
                  <a:prstClr val="black"/>
                </a:solidFill>
                <a:latin typeface="Arial" charset="0"/>
                <a:ea typeface="Arial" charset="0"/>
                <a:cs typeface="Arial" charset="0"/>
              </a:rPr>
              <a:t>professional</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security</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courses</a:t>
            </a:r>
            <a:r>
              <a:rPr lang="nb-NO" sz="1440" dirty="0">
                <a:solidFill>
                  <a:prstClr val="black"/>
                </a:solidFill>
                <a:latin typeface="Arial" charset="0"/>
                <a:ea typeface="Arial" charset="0"/>
                <a:cs typeface="Arial" charset="0"/>
              </a:rPr>
              <a:t>.</a:t>
            </a:r>
          </a:p>
          <a:p>
            <a:pPr marL="342900" indent="-342900" defTabSz="1097280" fontAlgn="base">
              <a:buFont typeface="Arial" charset="0"/>
              <a:buChar char="•"/>
              <a:defRPr/>
            </a:pPr>
            <a:r>
              <a:rPr lang="nb-NO" sz="1440" dirty="0">
                <a:solidFill>
                  <a:prstClr val="black"/>
                </a:solidFill>
                <a:latin typeface="Arial" charset="0"/>
                <a:ea typeface="Arial" charset="0"/>
                <a:cs typeface="Arial" charset="0"/>
              </a:rPr>
              <a:t>Stop </a:t>
            </a:r>
            <a:r>
              <a:rPr lang="nb-NO" sz="1440" dirty="0" err="1">
                <a:solidFill>
                  <a:prstClr val="black"/>
                </a:solidFill>
                <a:latin typeface="Arial" charset="0"/>
                <a:ea typeface="Arial" charset="0"/>
                <a:cs typeface="Arial" charset="0"/>
              </a:rPr>
              <a:t>verbally</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bashing</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people</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Effective</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engagement</a:t>
            </a:r>
            <a:r>
              <a:rPr lang="nb-NO" sz="1440" dirty="0">
                <a:solidFill>
                  <a:prstClr val="black"/>
                </a:solidFill>
                <a:latin typeface="Arial" charset="0"/>
                <a:ea typeface="Arial" charset="0"/>
                <a:cs typeface="Arial" charset="0"/>
              </a:rPr>
              <a:t> and trust </a:t>
            </a:r>
            <a:r>
              <a:rPr lang="nb-NO" sz="1440" dirty="0" err="1">
                <a:solidFill>
                  <a:prstClr val="black"/>
                </a:solidFill>
                <a:latin typeface="Arial" charset="0"/>
                <a:ea typeface="Arial" charset="0"/>
                <a:cs typeface="Arial" charset="0"/>
              </a:rPr>
              <a:t>require</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respect</a:t>
            </a:r>
            <a:r>
              <a:rPr lang="nb-NO" sz="1440" dirty="0">
                <a:solidFill>
                  <a:prstClr val="black"/>
                </a:solidFill>
                <a:latin typeface="Arial" charset="0"/>
                <a:ea typeface="Arial" charset="0"/>
                <a:cs typeface="Arial" charset="0"/>
              </a:rPr>
              <a:t> for </a:t>
            </a:r>
            <a:r>
              <a:rPr lang="nb-NO" sz="1440" dirty="0" err="1">
                <a:solidFill>
                  <a:prstClr val="black"/>
                </a:solidFill>
                <a:latin typeface="Arial" charset="0"/>
                <a:ea typeface="Arial" charset="0"/>
                <a:cs typeface="Arial" charset="0"/>
              </a:rPr>
              <a:t>others</a:t>
            </a:r>
            <a:r>
              <a:rPr lang="nb-NO" sz="1440" dirty="0">
                <a:solidFill>
                  <a:prstClr val="black"/>
                </a:solidFill>
                <a:latin typeface="Arial" charset="0"/>
                <a:ea typeface="Arial" charset="0"/>
                <a:cs typeface="Arial" charset="0"/>
              </a:rPr>
              <a:t>. The </a:t>
            </a:r>
            <a:r>
              <a:rPr lang="nb-NO" sz="1440" dirty="0" err="1">
                <a:solidFill>
                  <a:prstClr val="black"/>
                </a:solidFill>
                <a:latin typeface="Arial" charset="0"/>
                <a:ea typeface="Arial" charset="0"/>
                <a:cs typeface="Arial" charset="0"/>
              </a:rPr>
              <a:t>security</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profession</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needs</a:t>
            </a:r>
            <a:r>
              <a:rPr lang="nb-NO" sz="1440" dirty="0">
                <a:solidFill>
                  <a:prstClr val="black"/>
                </a:solidFill>
                <a:latin typeface="Arial" charset="0"/>
                <a:ea typeface="Arial" charset="0"/>
                <a:cs typeface="Arial" charset="0"/>
              </a:rPr>
              <a:t> to </a:t>
            </a:r>
            <a:r>
              <a:rPr lang="nb-NO" sz="1440" dirty="0" err="1">
                <a:solidFill>
                  <a:prstClr val="black"/>
                </a:solidFill>
                <a:latin typeface="Arial" charset="0"/>
                <a:ea typeface="Arial" charset="0"/>
                <a:cs typeface="Arial" charset="0"/>
              </a:rPr>
              <a:t>revise</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its</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perspective</a:t>
            </a:r>
            <a:r>
              <a:rPr lang="nb-NO" sz="1440" dirty="0">
                <a:solidFill>
                  <a:prstClr val="black"/>
                </a:solidFill>
                <a:latin typeface="Arial" charset="0"/>
                <a:ea typeface="Arial" charset="0"/>
                <a:cs typeface="Arial" charset="0"/>
              </a:rPr>
              <a:t> of non-</a:t>
            </a:r>
            <a:r>
              <a:rPr lang="nb-NO" sz="1440" dirty="0" err="1">
                <a:solidFill>
                  <a:prstClr val="black"/>
                </a:solidFill>
                <a:latin typeface="Arial" charset="0"/>
                <a:ea typeface="Arial" charset="0"/>
                <a:cs typeface="Arial" charset="0"/>
              </a:rPr>
              <a:t>specialists</a:t>
            </a:r>
            <a:r>
              <a:rPr lang="nb-NO" sz="1440" dirty="0">
                <a:solidFill>
                  <a:prstClr val="black"/>
                </a:solidFill>
                <a:latin typeface="Arial" charset="0"/>
                <a:ea typeface="Arial" charset="0"/>
                <a:cs typeface="Arial" charset="0"/>
              </a:rPr>
              <a:t>, and </a:t>
            </a:r>
            <a:r>
              <a:rPr lang="nb-NO" sz="1440" dirty="0" err="1">
                <a:solidFill>
                  <a:prstClr val="black"/>
                </a:solidFill>
                <a:latin typeface="Arial" charset="0"/>
                <a:ea typeface="Arial" charset="0"/>
                <a:cs typeface="Arial" charset="0"/>
              </a:rPr>
              <a:t>accept</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they</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are</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the</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only</a:t>
            </a:r>
            <a:r>
              <a:rPr lang="nb-NO" sz="1440" dirty="0">
                <a:solidFill>
                  <a:prstClr val="black"/>
                </a:solidFill>
                <a:latin typeface="Arial" charset="0"/>
                <a:ea typeface="Arial" charset="0"/>
                <a:cs typeface="Arial" charset="0"/>
              </a:rPr>
              <a:t> stakeholders in </a:t>
            </a:r>
            <a:r>
              <a:rPr lang="nb-NO" sz="1440" dirty="0" err="1">
                <a:solidFill>
                  <a:prstClr val="black"/>
                </a:solidFill>
                <a:latin typeface="Arial" charset="0"/>
                <a:ea typeface="Arial" charset="0"/>
                <a:cs typeface="Arial" charset="0"/>
              </a:rPr>
              <a:t>the</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ecosystem</a:t>
            </a:r>
            <a:r>
              <a:rPr lang="nb-NO" sz="1440" dirty="0">
                <a:solidFill>
                  <a:prstClr val="black"/>
                </a:solidFill>
                <a:latin typeface="Arial" charset="0"/>
                <a:ea typeface="Arial" charset="0"/>
                <a:cs typeface="Arial" charset="0"/>
              </a:rPr>
              <a:t> for </a:t>
            </a:r>
            <a:r>
              <a:rPr lang="nb-NO" sz="1440" dirty="0" err="1">
                <a:solidFill>
                  <a:prstClr val="black"/>
                </a:solidFill>
                <a:latin typeface="Arial" charset="0"/>
                <a:ea typeface="Arial" charset="0"/>
                <a:cs typeface="Arial" charset="0"/>
              </a:rPr>
              <a:t>whom</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security</a:t>
            </a:r>
            <a:r>
              <a:rPr lang="nb-NO" sz="1440" dirty="0">
                <a:solidFill>
                  <a:prstClr val="black"/>
                </a:solidFill>
                <a:latin typeface="Arial" charset="0"/>
                <a:ea typeface="Arial" charset="0"/>
                <a:cs typeface="Arial" charset="0"/>
              </a:rPr>
              <a:t> is </a:t>
            </a:r>
            <a:r>
              <a:rPr lang="nb-NO" sz="1440" dirty="0" err="1">
                <a:solidFill>
                  <a:prstClr val="black"/>
                </a:solidFill>
                <a:latin typeface="Arial" charset="0"/>
                <a:ea typeface="Arial" charset="0"/>
                <a:cs typeface="Arial" charset="0"/>
              </a:rPr>
              <a:t>the</a:t>
            </a:r>
            <a:r>
              <a:rPr lang="nb-NO" sz="1440" dirty="0">
                <a:solidFill>
                  <a:prstClr val="black"/>
                </a:solidFill>
                <a:latin typeface="Arial" charset="0"/>
                <a:ea typeface="Arial" charset="0"/>
                <a:cs typeface="Arial" charset="0"/>
              </a:rPr>
              <a:t> primary </a:t>
            </a:r>
            <a:r>
              <a:rPr lang="nb-NO" sz="1440" dirty="0" err="1">
                <a:solidFill>
                  <a:prstClr val="black"/>
                </a:solidFill>
                <a:latin typeface="Arial" charset="0"/>
                <a:ea typeface="Arial" charset="0"/>
                <a:cs typeface="Arial" charset="0"/>
              </a:rPr>
              <a:t>roles</a:t>
            </a:r>
            <a:r>
              <a:rPr lang="nb-NO" sz="1440" dirty="0">
                <a:solidFill>
                  <a:prstClr val="black"/>
                </a:solidFill>
                <a:latin typeface="Arial" charset="0"/>
                <a:ea typeface="Arial" charset="0"/>
                <a:cs typeface="Arial" charset="0"/>
              </a:rPr>
              <a:t>. And </a:t>
            </a:r>
            <a:r>
              <a:rPr lang="nb-NO" sz="1440" dirty="0" err="1">
                <a:solidFill>
                  <a:prstClr val="black"/>
                </a:solidFill>
                <a:latin typeface="Arial" charset="0"/>
                <a:ea typeface="Arial" charset="0"/>
                <a:cs typeface="Arial" charset="0"/>
              </a:rPr>
              <a:t>they</a:t>
            </a:r>
            <a:r>
              <a:rPr lang="nb-NO" sz="1440" dirty="0">
                <a:solidFill>
                  <a:prstClr val="black"/>
                </a:solidFill>
                <a:latin typeface="Arial" charset="0"/>
                <a:ea typeface="Arial" charset="0"/>
                <a:cs typeface="Arial" charset="0"/>
              </a:rPr>
              <a:t> must </a:t>
            </a:r>
            <a:r>
              <a:rPr lang="nb-NO" sz="1440" dirty="0" err="1">
                <a:solidFill>
                  <a:prstClr val="black"/>
                </a:solidFill>
                <a:latin typeface="Arial" charset="0"/>
                <a:ea typeface="Arial" charset="0"/>
                <a:cs typeface="Arial" charset="0"/>
              </a:rPr>
              <a:t>change</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the</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language</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they</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use</a:t>
            </a:r>
            <a:r>
              <a:rPr lang="nb-NO" sz="1440" dirty="0">
                <a:solidFill>
                  <a:prstClr val="black"/>
                </a:solidFill>
                <a:latin typeface="Arial" charset="0"/>
                <a:ea typeface="Arial" charset="0"/>
                <a:cs typeface="Arial" charset="0"/>
              </a:rPr>
              <a:t> to </a:t>
            </a:r>
            <a:r>
              <a:rPr lang="nb-NO" sz="1440" dirty="0" err="1">
                <a:solidFill>
                  <a:prstClr val="black"/>
                </a:solidFill>
                <a:latin typeface="Arial" charset="0"/>
                <a:ea typeface="Arial" charset="0"/>
                <a:cs typeface="Arial" charset="0"/>
              </a:rPr>
              <a:t>reflect</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this</a:t>
            </a:r>
            <a:r>
              <a:rPr lang="nb-NO" sz="1440" dirty="0">
                <a:solidFill>
                  <a:prstClr val="black"/>
                </a:solidFill>
                <a:latin typeface="Arial" charset="0"/>
                <a:ea typeface="Arial" charset="0"/>
                <a:cs typeface="Arial" charset="0"/>
              </a:rPr>
              <a:t> - </a:t>
            </a:r>
            <a:r>
              <a:rPr lang="nb-NO" sz="1440" dirty="0" err="1">
                <a:solidFill>
                  <a:prstClr val="black"/>
                </a:solidFill>
                <a:latin typeface="Arial" charset="0"/>
                <a:ea typeface="Arial" charset="0"/>
                <a:cs typeface="Arial" charset="0"/>
              </a:rPr>
              <a:t>no</a:t>
            </a:r>
            <a:r>
              <a:rPr lang="nb-NO" sz="1440" dirty="0">
                <a:solidFill>
                  <a:prstClr val="black"/>
                </a:solidFill>
                <a:latin typeface="Arial" charset="0"/>
                <a:ea typeface="Arial" charset="0"/>
                <a:cs typeface="Arial" charset="0"/>
              </a:rPr>
              <a:t> more </a:t>
            </a:r>
            <a:r>
              <a:rPr lang="nb-NO" sz="1440" dirty="0" err="1">
                <a:solidFill>
                  <a:prstClr val="black"/>
                </a:solidFill>
                <a:latin typeface="Arial" charset="0"/>
                <a:ea typeface="Arial" charset="0"/>
                <a:cs typeface="Arial" charset="0"/>
              </a:rPr>
              <a:t>referring</a:t>
            </a:r>
            <a:r>
              <a:rPr lang="nb-NO" sz="1440" dirty="0">
                <a:solidFill>
                  <a:prstClr val="black"/>
                </a:solidFill>
                <a:latin typeface="Arial" charset="0"/>
                <a:ea typeface="Arial" charset="0"/>
                <a:cs typeface="Arial" charset="0"/>
              </a:rPr>
              <a:t> to </a:t>
            </a:r>
            <a:r>
              <a:rPr lang="nb-NO" sz="1440" dirty="0" err="1">
                <a:solidFill>
                  <a:prstClr val="black"/>
                </a:solidFill>
                <a:latin typeface="Arial" charset="0"/>
                <a:ea typeface="Arial" charset="0"/>
                <a:cs typeface="Arial" charset="0"/>
              </a:rPr>
              <a:t>humans</a:t>
            </a:r>
            <a:r>
              <a:rPr lang="nb-NO" sz="1440" dirty="0">
                <a:solidFill>
                  <a:prstClr val="black"/>
                </a:solidFill>
                <a:latin typeface="Arial" charset="0"/>
                <a:ea typeface="Arial" charset="0"/>
                <a:cs typeface="Arial" charset="0"/>
              </a:rPr>
              <a:t> as ‘</a:t>
            </a:r>
            <a:r>
              <a:rPr lang="nb-NO" sz="1440" dirty="0" err="1">
                <a:solidFill>
                  <a:prstClr val="black"/>
                </a:solidFill>
                <a:latin typeface="Arial" charset="0"/>
                <a:ea typeface="Arial" charset="0"/>
                <a:cs typeface="Arial" charset="0"/>
              </a:rPr>
              <a:t>the</a:t>
            </a:r>
            <a:r>
              <a:rPr lang="nb-NO" sz="1440" dirty="0">
                <a:solidFill>
                  <a:prstClr val="black"/>
                </a:solidFill>
                <a:latin typeface="Arial" charset="0"/>
                <a:ea typeface="Arial" charset="0"/>
                <a:cs typeface="Arial" charset="0"/>
              </a:rPr>
              <a:t> problem’, ‘stupid </a:t>
            </a:r>
            <a:r>
              <a:rPr lang="nb-NO" sz="1440" dirty="0" err="1">
                <a:solidFill>
                  <a:prstClr val="black"/>
                </a:solidFill>
                <a:latin typeface="Arial" charset="0"/>
                <a:ea typeface="Arial" charset="0"/>
                <a:cs typeface="Arial" charset="0"/>
              </a:rPr>
              <a:t>users</a:t>
            </a:r>
            <a:r>
              <a:rPr lang="nb-NO" sz="1440" dirty="0">
                <a:solidFill>
                  <a:prstClr val="black"/>
                </a:solidFill>
                <a:latin typeface="Arial" charset="0"/>
                <a:ea typeface="Arial" charset="0"/>
                <a:cs typeface="Arial" charset="0"/>
              </a:rPr>
              <a:t>’ and </a:t>
            </a:r>
            <a:r>
              <a:rPr lang="nb-NO" sz="1440" dirty="0" err="1">
                <a:solidFill>
                  <a:prstClr val="black"/>
                </a:solidFill>
                <a:latin typeface="Arial" charset="0"/>
                <a:ea typeface="Arial" charset="0"/>
                <a:cs typeface="Arial" charset="0"/>
              </a:rPr>
              <a:t>the</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Weakest</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Link.’z</a:t>
            </a:r>
            <a:endParaRPr lang="nb-NO" sz="1440" dirty="0">
              <a:solidFill>
                <a:prstClr val="black"/>
              </a:solidFill>
              <a:latin typeface="Arial" charset="0"/>
              <a:ea typeface="Arial" charset="0"/>
              <a:cs typeface="Arial" charset="0"/>
            </a:endParaRPr>
          </a:p>
        </p:txBody>
      </p:sp>
      <p:sp>
        <p:nvSpPr>
          <p:cNvPr id="8" name="Rektangel 7"/>
          <p:cNvSpPr/>
          <p:nvPr/>
        </p:nvSpPr>
        <p:spPr>
          <a:xfrm>
            <a:off x="12632473" y="2308366"/>
            <a:ext cx="240772" cy="424732"/>
          </a:xfrm>
          <a:prstGeom prst="rect">
            <a:avLst/>
          </a:prstGeom>
        </p:spPr>
        <p:txBody>
          <a:bodyPr wrap="none">
            <a:spAutoFit/>
          </a:bodyPr>
          <a:lstStyle/>
          <a:p>
            <a:pPr defTabSz="1097280">
              <a:defRPr/>
            </a:pPr>
            <a:r>
              <a:rPr lang="sk-SK" sz="2160" dirty="0">
                <a:solidFill>
                  <a:prstClr val="black"/>
                </a:solidFill>
                <a:latin typeface="Aptos" panose="02110004020202020204"/>
              </a:rPr>
              <a:t> </a:t>
            </a:r>
            <a:endParaRPr lang="nb-NO" sz="2160" dirty="0">
              <a:solidFill>
                <a:prstClr val="black"/>
              </a:solidFill>
              <a:latin typeface="Aptos" panose="02110004020202020204"/>
            </a:endParaRPr>
          </a:p>
        </p:txBody>
      </p:sp>
      <p:sp>
        <p:nvSpPr>
          <p:cNvPr id="9" name="Rektangel 8"/>
          <p:cNvSpPr/>
          <p:nvPr/>
        </p:nvSpPr>
        <p:spPr>
          <a:xfrm>
            <a:off x="7172661" y="3893201"/>
            <a:ext cx="240772" cy="424732"/>
          </a:xfrm>
          <a:prstGeom prst="rect">
            <a:avLst/>
          </a:prstGeom>
        </p:spPr>
        <p:txBody>
          <a:bodyPr wrap="none">
            <a:spAutoFit/>
          </a:bodyPr>
          <a:lstStyle/>
          <a:p>
            <a:pPr defTabSz="1097280">
              <a:defRPr/>
            </a:pPr>
            <a:r>
              <a:rPr lang="sk-SK" sz="2160" dirty="0">
                <a:solidFill>
                  <a:prstClr val="black"/>
                </a:solidFill>
                <a:latin typeface="Aptos" panose="02110004020202020204"/>
              </a:rPr>
              <a:t> </a:t>
            </a:r>
            <a:endParaRPr lang="nb-NO" sz="2160" dirty="0">
              <a:solidFill>
                <a:prstClr val="black"/>
              </a:solidFill>
              <a:latin typeface="Aptos" panose="02110004020202020204"/>
            </a:endParaRPr>
          </a:p>
        </p:txBody>
      </p:sp>
      <p:sp>
        <p:nvSpPr>
          <p:cNvPr id="10" name="Rektangel 9"/>
          <p:cNvSpPr/>
          <p:nvPr/>
        </p:nvSpPr>
        <p:spPr>
          <a:xfrm>
            <a:off x="7172661" y="3893201"/>
            <a:ext cx="240772" cy="424732"/>
          </a:xfrm>
          <a:prstGeom prst="rect">
            <a:avLst/>
          </a:prstGeom>
        </p:spPr>
        <p:txBody>
          <a:bodyPr wrap="none">
            <a:spAutoFit/>
          </a:bodyPr>
          <a:lstStyle/>
          <a:p>
            <a:pPr defTabSz="1097280">
              <a:defRPr/>
            </a:pPr>
            <a:r>
              <a:rPr lang="sk-SK" sz="2160" dirty="0">
                <a:solidFill>
                  <a:prstClr val="black"/>
                </a:solidFill>
                <a:latin typeface="Aptos" panose="02110004020202020204"/>
              </a:rPr>
              <a:t> </a:t>
            </a:r>
            <a:endParaRPr lang="nb-NO" sz="2160" dirty="0">
              <a:solidFill>
                <a:prstClr val="black"/>
              </a:solidFill>
              <a:latin typeface="Aptos" panose="02110004020202020204"/>
            </a:endParaRPr>
          </a:p>
        </p:txBody>
      </p:sp>
      <p:sp>
        <p:nvSpPr>
          <p:cNvPr id="11" name="TekstSylinder 10"/>
          <p:cNvSpPr txBox="1"/>
          <p:nvPr/>
        </p:nvSpPr>
        <p:spPr>
          <a:xfrm>
            <a:off x="7577257" y="1268182"/>
            <a:ext cx="5845423" cy="5955476"/>
          </a:xfrm>
          <a:prstGeom prst="rect">
            <a:avLst/>
          </a:prstGeom>
          <a:noFill/>
        </p:spPr>
        <p:txBody>
          <a:bodyPr wrap="square" rtlCol="0">
            <a:spAutoFit/>
          </a:bodyPr>
          <a:lstStyle/>
          <a:p>
            <a:pPr defTabSz="1097280">
              <a:defRPr/>
            </a:pPr>
            <a:r>
              <a:rPr lang="nb-NO" sz="1680" b="1" u="sng" dirty="0" err="1">
                <a:solidFill>
                  <a:prstClr val="black"/>
                </a:solidFill>
                <a:latin typeface="Arial" charset="0"/>
                <a:ea typeface="Arial" charset="0"/>
                <a:cs typeface="Arial" charset="0"/>
              </a:rPr>
              <a:t>CSIRT’s</a:t>
            </a:r>
            <a:r>
              <a:rPr lang="nb-NO" sz="1680" b="1" u="sng" dirty="0">
                <a:solidFill>
                  <a:prstClr val="black"/>
                </a:solidFill>
                <a:latin typeface="Arial" charset="0"/>
                <a:ea typeface="Arial" charset="0"/>
                <a:cs typeface="Arial" charset="0"/>
              </a:rPr>
              <a:t> /</a:t>
            </a:r>
            <a:r>
              <a:rPr lang="nb-NO" sz="1680" b="1" u="sng" dirty="0" err="1">
                <a:solidFill>
                  <a:prstClr val="black"/>
                </a:solidFill>
                <a:latin typeface="Arial" charset="0"/>
                <a:ea typeface="Arial" charset="0"/>
                <a:cs typeface="Arial" charset="0"/>
              </a:rPr>
              <a:t>CERT’s</a:t>
            </a:r>
            <a:r>
              <a:rPr lang="nb-NO" sz="1680" b="1" u="sng" dirty="0">
                <a:solidFill>
                  <a:prstClr val="black"/>
                </a:solidFill>
                <a:latin typeface="Arial" charset="0"/>
                <a:ea typeface="Arial" charset="0"/>
                <a:cs typeface="Arial" charset="0"/>
              </a:rPr>
              <a:t> &amp; </a:t>
            </a:r>
            <a:r>
              <a:rPr lang="nb-NO" sz="1680" b="1" u="sng" dirty="0" err="1">
                <a:solidFill>
                  <a:prstClr val="black"/>
                </a:solidFill>
                <a:latin typeface="Arial" charset="0"/>
                <a:ea typeface="Arial" charset="0"/>
                <a:cs typeface="Arial" charset="0"/>
              </a:rPr>
              <a:t>SOC’s</a:t>
            </a:r>
            <a:endParaRPr lang="nb-NO" sz="1680" b="1" u="sng" dirty="0">
              <a:solidFill>
                <a:prstClr val="black"/>
              </a:solidFill>
              <a:latin typeface="Arial" charset="0"/>
              <a:ea typeface="Arial" charset="0"/>
              <a:cs typeface="Arial" charset="0"/>
            </a:endParaRPr>
          </a:p>
          <a:p>
            <a:pPr defTabSz="1097280">
              <a:defRPr/>
            </a:pPr>
            <a:endParaRPr lang="nb-NO" sz="1920" dirty="0">
              <a:solidFill>
                <a:prstClr val="black"/>
              </a:solidFill>
              <a:latin typeface="Arial" charset="0"/>
              <a:ea typeface="Arial" charset="0"/>
              <a:cs typeface="Arial" charset="0"/>
            </a:endParaRPr>
          </a:p>
          <a:p>
            <a:pPr marL="342900" indent="-342900" defTabSz="1097280" fontAlgn="base">
              <a:buFont typeface="Arial" charset="0"/>
              <a:buChar char="•"/>
              <a:defRPr/>
            </a:pPr>
            <a:r>
              <a:rPr lang="nb-NO" sz="1500" dirty="0" err="1">
                <a:solidFill>
                  <a:prstClr val="black"/>
                </a:solidFill>
                <a:latin typeface="Arial" charset="0"/>
                <a:ea typeface="Arial" charset="0"/>
                <a:cs typeface="Arial" charset="0"/>
              </a:rPr>
              <a:t>Look</a:t>
            </a:r>
            <a:r>
              <a:rPr lang="nb-NO" sz="1500" dirty="0">
                <a:solidFill>
                  <a:prstClr val="black"/>
                </a:solidFill>
                <a:latin typeface="Arial" charset="0"/>
                <a:ea typeface="Arial" charset="0"/>
                <a:cs typeface="Arial" charset="0"/>
              </a:rPr>
              <a:t> after </a:t>
            </a:r>
            <a:r>
              <a:rPr lang="nb-NO" sz="1500" dirty="0" err="1">
                <a:solidFill>
                  <a:prstClr val="black"/>
                </a:solidFill>
                <a:latin typeface="Arial" charset="0"/>
                <a:ea typeface="Arial" charset="0"/>
                <a:cs typeface="Arial" charset="0"/>
              </a:rPr>
              <a:t>your</a:t>
            </a:r>
            <a:r>
              <a:rPr lang="nb-NO" sz="1500" dirty="0">
                <a:solidFill>
                  <a:prstClr val="black"/>
                </a:solidFill>
                <a:latin typeface="Arial" charset="0"/>
                <a:ea typeface="Arial" charset="0"/>
                <a:cs typeface="Arial" charset="0"/>
              </a:rPr>
              <a:t> staff. </a:t>
            </a:r>
            <a:r>
              <a:rPr lang="nb-NO" sz="1500" dirty="0" err="1">
                <a:solidFill>
                  <a:prstClr val="black"/>
                </a:solidFill>
                <a:latin typeface="Arial" charset="0"/>
                <a:ea typeface="Arial" charset="0"/>
                <a:cs typeface="Arial" charset="0"/>
              </a:rPr>
              <a:t>Burnout</a:t>
            </a:r>
            <a:r>
              <a:rPr lang="nb-NO" sz="1500" dirty="0">
                <a:solidFill>
                  <a:prstClr val="black"/>
                </a:solidFill>
                <a:latin typeface="Arial" charset="0"/>
                <a:ea typeface="Arial" charset="0"/>
                <a:cs typeface="Arial" charset="0"/>
              </a:rPr>
              <a:t> is </a:t>
            </a:r>
            <a:r>
              <a:rPr lang="nb-NO" sz="1500" dirty="0" err="1">
                <a:solidFill>
                  <a:prstClr val="black"/>
                </a:solidFill>
                <a:latin typeface="Arial" charset="0"/>
                <a:ea typeface="Arial" charset="0"/>
                <a:cs typeface="Arial" charset="0"/>
              </a:rPr>
              <a:t>largely</a:t>
            </a:r>
            <a:r>
              <a:rPr lang="nb-NO" sz="1500" dirty="0">
                <a:solidFill>
                  <a:prstClr val="black"/>
                </a:solidFill>
                <a:latin typeface="Arial" charset="0"/>
                <a:ea typeface="Arial" charset="0"/>
                <a:cs typeface="Arial" charset="0"/>
              </a:rPr>
              <a:t> driven by </a:t>
            </a:r>
            <a:r>
              <a:rPr lang="nb-NO" sz="1500" dirty="0" err="1">
                <a:solidFill>
                  <a:prstClr val="black"/>
                </a:solidFill>
                <a:latin typeface="Arial" charset="0"/>
                <a:ea typeface="Arial" charset="0"/>
                <a:cs typeface="Arial" charset="0"/>
              </a:rPr>
              <a:t>overload</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but</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also</a:t>
            </a:r>
            <a:r>
              <a:rPr lang="nb-NO" sz="1500" dirty="0">
                <a:solidFill>
                  <a:prstClr val="black"/>
                </a:solidFill>
                <a:latin typeface="Arial" charset="0"/>
                <a:ea typeface="Arial" charset="0"/>
                <a:cs typeface="Arial" charset="0"/>
              </a:rPr>
              <a:t> by </a:t>
            </a:r>
            <a:r>
              <a:rPr lang="nb-NO" sz="1500" dirty="0" err="1">
                <a:solidFill>
                  <a:prstClr val="black"/>
                </a:solidFill>
                <a:latin typeface="Arial" charset="0"/>
                <a:ea typeface="Arial" charset="0"/>
                <a:cs typeface="Arial" charset="0"/>
              </a:rPr>
              <a:t>boredom</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through</a:t>
            </a:r>
            <a:r>
              <a:rPr lang="nb-NO" sz="1500" dirty="0">
                <a:solidFill>
                  <a:prstClr val="black"/>
                </a:solidFill>
                <a:latin typeface="Arial" charset="0"/>
                <a:ea typeface="Arial" charset="0"/>
                <a:cs typeface="Arial" charset="0"/>
              </a:rPr>
              <a:t> repetitive </a:t>
            </a:r>
            <a:r>
              <a:rPr lang="nb-NO" sz="1500" dirty="0" err="1">
                <a:solidFill>
                  <a:prstClr val="black"/>
                </a:solidFill>
                <a:latin typeface="Arial" charset="0"/>
                <a:ea typeface="Arial" charset="0"/>
                <a:cs typeface="Arial" charset="0"/>
              </a:rPr>
              <a:t>tasks</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Organisations</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need</a:t>
            </a:r>
            <a:r>
              <a:rPr lang="nb-NO" sz="1500" dirty="0">
                <a:solidFill>
                  <a:prstClr val="black"/>
                </a:solidFill>
                <a:latin typeface="Arial" charset="0"/>
                <a:ea typeface="Arial" charset="0"/>
                <a:cs typeface="Arial" charset="0"/>
              </a:rPr>
              <a:t> to </a:t>
            </a:r>
            <a:r>
              <a:rPr lang="nb-NO" sz="1500" dirty="0" err="1">
                <a:solidFill>
                  <a:prstClr val="black"/>
                </a:solidFill>
                <a:latin typeface="Arial" charset="0"/>
                <a:ea typeface="Arial" charset="0"/>
                <a:cs typeface="Arial" charset="0"/>
              </a:rPr>
              <a:t>ensure</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sufficient</a:t>
            </a:r>
            <a:r>
              <a:rPr lang="nb-NO" sz="1500" dirty="0">
                <a:solidFill>
                  <a:prstClr val="black"/>
                </a:solidFill>
                <a:latin typeface="Arial" charset="0"/>
                <a:ea typeface="Arial" charset="0"/>
                <a:cs typeface="Arial" charset="0"/>
              </a:rPr>
              <a:t> staffing </a:t>
            </a:r>
            <a:r>
              <a:rPr lang="nb-NO" sz="1500" dirty="0" err="1">
                <a:solidFill>
                  <a:prstClr val="black"/>
                </a:solidFill>
                <a:latin typeface="Arial" charset="0"/>
                <a:ea typeface="Arial" charset="0"/>
                <a:cs typeface="Arial" charset="0"/>
              </a:rPr>
              <a:t>levels</a:t>
            </a:r>
            <a:r>
              <a:rPr lang="nb-NO" sz="1500" dirty="0">
                <a:solidFill>
                  <a:prstClr val="black"/>
                </a:solidFill>
                <a:latin typeface="Arial" charset="0"/>
                <a:ea typeface="Arial" charset="0"/>
                <a:cs typeface="Arial" charset="0"/>
              </a:rPr>
              <a:t> - </a:t>
            </a:r>
            <a:r>
              <a:rPr lang="nb-NO" sz="1500" dirty="0" err="1">
                <a:solidFill>
                  <a:prstClr val="black"/>
                </a:solidFill>
                <a:latin typeface="Arial" charset="0"/>
                <a:ea typeface="Arial" charset="0"/>
                <a:cs typeface="Arial" charset="0"/>
              </a:rPr>
              <a:t>this</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can</a:t>
            </a:r>
            <a:r>
              <a:rPr lang="nb-NO" sz="1500" dirty="0">
                <a:solidFill>
                  <a:prstClr val="black"/>
                </a:solidFill>
                <a:latin typeface="Arial" charset="0"/>
                <a:ea typeface="Arial" charset="0"/>
                <a:cs typeface="Arial" charset="0"/>
              </a:rPr>
              <a:t> be a </a:t>
            </a:r>
            <a:r>
              <a:rPr lang="nb-NO" sz="1500" dirty="0" err="1">
                <a:solidFill>
                  <a:prstClr val="black"/>
                </a:solidFill>
                <a:latin typeface="Arial" charset="0"/>
                <a:ea typeface="Arial" charset="0"/>
                <a:cs typeface="Arial" charset="0"/>
              </a:rPr>
              <a:t>challenge</a:t>
            </a:r>
            <a:r>
              <a:rPr lang="nb-NO" sz="1500" dirty="0">
                <a:solidFill>
                  <a:prstClr val="black"/>
                </a:solidFill>
                <a:latin typeface="Arial" charset="0"/>
                <a:ea typeface="Arial" charset="0"/>
                <a:cs typeface="Arial" charset="0"/>
              </a:rPr>
              <a:t> in </a:t>
            </a:r>
            <a:r>
              <a:rPr lang="nb-NO" sz="1500" dirty="0" err="1">
                <a:solidFill>
                  <a:prstClr val="black"/>
                </a:solidFill>
                <a:latin typeface="Arial" charset="0"/>
                <a:ea typeface="Arial" charset="0"/>
                <a:cs typeface="Arial" charset="0"/>
              </a:rPr>
              <a:t>CSIRTs</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where</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demand</a:t>
            </a:r>
            <a:r>
              <a:rPr lang="nb-NO" sz="1500" dirty="0">
                <a:solidFill>
                  <a:prstClr val="black"/>
                </a:solidFill>
                <a:latin typeface="Arial" charset="0"/>
                <a:ea typeface="Arial" charset="0"/>
                <a:cs typeface="Arial" charset="0"/>
              </a:rPr>
              <a:t> is </a:t>
            </a:r>
            <a:r>
              <a:rPr lang="nb-NO" sz="1500" dirty="0" err="1">
                <a:solidFill>
                  <a:prstClr val="black"/>
                </a:solidFill>
                <a:latin typeface="Arial" charset="0"/>
                <a:ea typeface="Arial" charset="0"/>
                <a:cs typeface="Arial" charset="0"/>
              </a:rPr>
              <a:t>high</a:t>
            </a:r>
            <a:r>
              <a:rPr lang="nb-NO" sz="1500" dirty="0">
                <a:solidFill>
                  <a:prstClr val="black"/>
                </a:solidFill>
                <a:latin typeface="Arial" charset="0"/>
                <a:ea typeface="Arial" charset="0"/>
                <a:cs typeface="Arial" charset="0"/>
              </a:rPr>
              <a:t> during </a:t>
            </a:r>
            <a:r>
              <a:rPr lang="nb-NO" sz="1500" dirty="0" err="1">
                <a:solidFill>
                  <a:prstClr val="black"/>
                </a:solidFill>
                <a:latin typeface="Arial" charset="0"/>
                <a:ea typeface="Arial" charset="0"/>
                <a:cs typeface="Arial" charset="0"/>
              </a:rPr>
              <a:t>incidents</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but</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lower</a:t>
            </a:r>
            <a:r>
              <a:rPr lang="nb-NO" sz="1500" dirty="0">
                <a:solidFill>
                  <a:prstClr val="black"/>
                </a:solidFill>
                <a:latin typeface="Arial" charset="0"/>
                <a:ea typeface="Arial" charset="0"/>
                <a:cs typeface="Arial" charset="0"/>
              </a:rPr>
              <a:t> during </a:t>
            </a:r>
            <a:r>
              <a:rPr lang="nb-NO" sz="1500" dirty="0" err="1">
                <a:solidFill>
                  <a:prstClr val="black"/>
                </a:solidFill>
                <a:latin typeface="Arial" charset="0"/>
                <a:ea typeface="Arial" charset="0"/>
                <a:cs typeface="Arial" charset="0"/>
              </a:rPr>
              <a:t>other</a:t>
            </a:r>
            <a:r>
              <a:rPr lang="nb-NO" sz="1500" dirty="0">
                <a:solidFill>
                  <a:prstClr val="black"/>
                </a:solidFill>
                <a:latin typeface="Arial" charset="0"/>
                <a:ea typeface="Arial" charset="0"/>
                <a:cs typeface="Arial" charset="0"/>
              </a:rPr>
              <a:t> times. More </a:t>
            </a:r>
            <a:r>
              <a:rPr lang="nb-NO" sz="1500" dirty="0" err="1">
                <a:solidFill>
                  <a:prstClr val="black"/>
                </a:solidFill>
                <a:latin typeface="Arial" charset="0"/>
                <a:ea typeface="Arial" charset="0"/>
                <a:cs typeface="Arial" charset="0"/>
              </a:rPr>
              <a:t>flexible</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task</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allocations</a:t>
            </a:r>
            <a:r>
              <a:rPr lang="nb-NO" sz="1500" dirty="0">
                <a:solidFill>
                  <a:prstClr val="black"/>
                </a:solidFill>
                <a:latin typeface="Arial" charset="0"/>
                <a:ea typeface="Arial" charset="0"/>
                <a:cs typeface="Arial" charset="0"/>
              </a:rPr>
              <a:t> - e.g. </a:t>
            </a:r>
            <a:r>
              <a:rPr lang="nb-NO" sz="1500" dirty="0" err="1">
                <a:solidFill>
                  <a:prstClr val="black"/>
                </a:solidFill>
                <a:latin typeface="Arial" charset="0"/>
                <a:ea typeface="Arial" charset="0"/>
                <a:cs typeface="Arial" charset="0"/>
              </a:rPr>
              <a:t>having</a:t>
            </a:r>
            <a:r>
              <a:rPr lang="nb-NO" sz="1500" dirty="0">
                <a:solidFill>
                  <a:prstClr val="black"/>
                </a:solidFill>
                <a:latin typeface="Arial" charset="0"/>
                <a:ea typeface="Arial" charset="0"/>
                <a:cs typeface="Arial" charset="0"/>
              </a:rPr>
              <a:t> staff </a:t>
            </a:r>
            <a:r>
              <a:rPr lang="nb-NO" sz="1500" dirty="0" err="1">
                <a:solidFill>
                  <a:prstClr val="black"/>
                </a:solidFill>
                <a:latin typeface="Arial" charset="0"/>
                <a:ea typeface="Arial" charset="0"/>
                <a:cs typeface="Arial" charset="0"/>
              </a:rPr>
              <a:t>work</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on</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tool</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development</a:t>
            </a:r>
            <a:r>
              <a:rPr lang="nb-NO" sz="1500" dirty="0">
                <a:solidFill>
                  <a:prstClr val="black"/>
                </a:solidFill>
                <a:latin typeface="Arial" charset="0"/>
                <a:ea typeface="Arial" charset="0"/>
                <a:cs typeface="Arial" charset="0"/>
              </a:rPr>
              <a:t>, skills </a:t>
            </a:r>
            <a:r>
              <a:rPr lang="nb-NO" sz="1500" dirty="0" err="1">
                <a:solidFill>
                  <a:prstClr val="black"/>
                </a:solidFill>
                <a:latin typeface="Arial" charset="0"/>
                <a:ea typeface="Arial" charset="0"/>
                <a:cs typeface="Arial" charset="0"/>
              </a:rPr>
              <a:t>resources</a:t>
            </a:r>
            <a:r>
              <a:rPr lang="nb-NO" sz="1500" dirty="0">
                <a:solidFill>
                  <a:prstClr val="black"/>
                </a:solidFill>
                <a:latin typeface="Arial" charset="0"/>
                <a:ea typeface="Arial" charset="0"/>
                <a:cs typeface="Arial" charset="0"/>
              </a:rPr>
              <a:t> and team </a:t>
            </a:r>
            <a:r>
              <a:rPr lang="nb-NO" sz="1500" dirty="0" err="1">
                <a:solidFill>
                  <a:prstClr val="black"/>
                </a:solidFill>
                <a:latin typeface="Arial" charset="0"/>
                <a:ea typeface="Arial" charset="0"/>
                <a:cs typeface="Arial" charset="0"/>
              </a:rPr>
              <a:t>building</a:t>
            </a:r>
            <a:r>
              <a:rPr lang="nb-NO" sz="1500" dirty="0">
                <a:solidFill>
                  <a:prstClr val="black"/>
                </a:solidFill>
                <a:latin typeface="Arial" charset="0"/>
                <a:ea typeface="Arial" charset="0"/>
                <a:cs typeface="Arial" charset="0"/>
              </a:rPr>
              <a:t> and </a:t>
            </a:r>
            <a:r>
              <a:rPr lang="nb-NO" sz="1500" dirty="0" err="1">
                <a:solidFill>
                  <a:prstClr val="black"/>
                </a:solidFill>
                <a:latin typeface="Arial" charset="0"/>
                <a:ea typeface="Arial" charset="0"/>
                <a:cs typeface="Arial" charset="0"/>
              </a:rPr>
              <a:t>knowledge-sharing</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between</a:t>
            </a:r>
            <a:r>
              <a:rPr lang="nb-NO" sz="1500" dirty="0">
                <a:solidFill>
                  <a:prstClr val="black"/>
                </a:solidFill>
                <a:latin typeface="Arial" charset="0"/>
                <a:ea typeface="Arial" charset="0"/>
                <a:cs typeface="Arial" charset="0"/>
              </a:rPr>
              <a:t> teams - </a:t>
            </a:r>
            <a:r>
              <a:rPr lang="nb-NO" sz="1500" dirty="0" err="1">
                <a:solidFill>
                  <a:prstClr val="black"/>
                </a:solidFill>
                <a:latin typeface="Arial" charset="0"/>
                <a:ea typeface="Arial" charset="0"/>
                <a:cs typeface="Arial" charset="0"/>
              </a:rPr>
              <a:t>would</a:t>
            </a:r>
            <a:r>
              <a:rPr lang="nb-NO" sz="1500" dirty="0">
                <a:solidFill>
                  <a:prstClr val="black"/>
                </a:solidFill>
                <a:latin typeface="Arial" charset="0"/>
                <a:ea typeface="Arial" charset="0"/>
                <a:cs typeface="Arial" charset="0"/>
              </a:rPr>
              <a:t> be a </a:t>
            </a:r>
            <a:r>
              <a:rPr lang="nb-NO" sz="1500" dirty="0" err="1">
                <a:solidFill>
                  <a:prstClr val="black"/>
                </a:solidFill>
                <a:latin typeface="Arial" charset="0"/>
                <a:ea typeface="Arial" charset="0"/>
                <a:cs typeface="Arial" charset="0"/>
              </a:rPr>
              <a:t>way</a:t>
            </a:r>
            <a:r>
              <a:rPr lang="nb-NO" sz="1500" dirty="0">
                <a:solidFill>
                  <a:prstClr val="black"/>
                </a:solidFill>
                <a:latin typeface="Arial" charset="0"/>
                <a:ea typeface="Arial" charset="0"/>
                <a:cs typeface="Arial" charset="0"/>
              </a:rPr>
              <a:t> forward. </a:t>
            </a:r>
            <a:r>
              <a:rPr lang="nb-NO" sz="1500" dirty="0" err="1">
                <a:solidFill>
                  <a:prstClr val="black"/>
                </a:solidFill>
                <a:latin typeface="Arial" charset="0"/>
                <a:ea typeface="Arial" charset="0"/>
                <a:cs typeface="Arial" charset="0"/>
              </a:rPr>
              <a:t>Managing</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incidents</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affecting</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safety</a:t>
            </a:r>
            <a:r>
              <a:rPr lang="nb-NO" sz="1500" dirty="0">
                <a:solidFill>
                  <a:prstClr val="black"/>
                </a:solidFill>
                <a:latin typeface="Arial" charset="0"/>
                <a:ea typeface="Arial" charset="0"/>
                <a:cs typeface="Arial" charset="0"/>
              </a:rPr>
              <a:t> and cyber </a:t>
            </a:r>
            <a:r>
              <a:rPr lang="nb-NO" sz="1500" dirty="0" err="1">
                <a:solidFill>
                  <a:prstClr val="black"/>
                </a:solidFill>
                <a:latin typeface="Arial" charset="0"/>
                <a:ea typeface="Arial" charset="0"/>
                <a:cs typeface="Arial" charset="0"/>
              </a:rPr>
              <a:t>physical</a:t>
            </a:r>
            <a:r>
              <a:rPr lang="nb-NO" sz="1500" dirty="0">
                <a:solidFill>
                  <a:prstClr val="black"/>
                </a:solidFill>
                <a:latin typeface="Arial" charset="0"/>
                <a:ea typeface="Arial" charset="0"/>
                <a:cs typeface="Arial" charset="0"/>
              </a:rPr>
              <a:t> systems </a:t>
            </a:r>
            <a:r>
              <a:rPr lang="nb-NO" sz="1500" dirty="0" err="1">
                <a:solidFill>
                  <a:prstClr val="black"/>
                </a:solidFill>
                <a:latin typeface="Arial" charset="0"/>
                <a:ea typeface="Arial" charset="0"/>
                <a:cs typeface="Arial" charset="0"/>
              </a:rPr>
              <a:t>can</a:t>
            </a:r>
            <a:r>
              <a:rPr lang="nb-NO" sz="1500" dirty="0">
                <a:solidFill>
                  <a:prstClr val="black"/>
                </a:solidFill>
                <a:latin typeface="Arial" charset="0"/>
                <a:ea typeface="Arial" charset="0"/>
                <a:cs typeface="Arial" charset="0"/>
              </a:rPr>
              <a:t> be </a:t>
            </a:r>
            <a:r>
              <a:rPr lang="nb-NO" sz="1500" dirty="0" err="1">
                <a:solidFill>
                  <a:prstClr val="black"/>
                </a:solidFill>
                <a:latin typeface="Arial" charset="0"/>
                <a:ea typeface="Arial" charset="0"/>
                <a:cs typeface="Arial" charset="0"/>
              </a:rPr>
              <a:t>stressful</a:t>
            </a:r>
            <a:r>
              <a:rPr lang="nb-NO" sz="1500" dirty="0">
                <a:solidFill>
                  <a:prstClr val="black"/>
                </a:solidFill>
                <a:latin typeface="Arial" charset="0"/>
                <a:ea typeface="Arial" charset="0"/>
                <a:cs typeface="Arial" charset="0"/>
              </a:rPr>
              <a:t> - </a:t>
            </a:r>
            <a:r>
              <a:rPr lang="nb-NO" sz="1500" dirty="0" err="1">
                <a:solidFill>
                  <a:prstClr val="black"/>
                </a:solidFill>
                <a:latin typeface="Arial" charset="0"/>
                <a:ea typeface="Arial" charset="0"/>
                <a:cs typeface="Arial" charset="0"/>
              </a:rPr>
              <a:t>organisations</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need</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appropriate</a:t>
            </a:r>
            <a:r>
              <a:rPr lang="nb-NO" sz="1500" dirty="0">
                <a:solidFill>
                  <a:prstClr val="black"/>
                </a:solidFill>
                <a:latin typeface="Arial" charset="0"/>
                <a:ea typeface="Arial" charset="0"/>
                <a:cs typeface="Arial" charset="0"/>
              </a:rPr>
              <a:t> support to </a:t>
            </a:r>
            <a:r>
              <a:rPr lang="nb-NO" sz="1500" dirty="0" err="1">
                <a:solidFill>
                  <a:prstClr val="black"/>
                </a:solidFill>
                <a:latin typeface="Arial" charset="0"/>
                <a:ea typeface="Arial" charset="0"/>
                <a:cs typeface="Arial" charset="0"/>
              </a:rPr>
              <a:t>help</a:t>
            </a:r>
            <a:r>
              <a:rPr lang="nb-NO" sz="1500" dirty="0">
                <a:solidFill>
                  <a:prstClr val="black"/>
                </a:solidFill>
                <a:latin typeface="Arial" charset="0"/>
                <a:ea typeface="Arial" charset="0"/>
                <a:cs typeface="Arial" charset="0"/>
              </a:rPr>
              <a:t> staff </a:t>
            </a:r>
            <a:r>
              <a:rPr lang="nb-NO" sz="1500" dirty="0" err="1">
                <a:solidFill>
                  <a:prstClr val="black"/>
                </a:solidFill>
                <a:latin typeface="Arial" charset="0"/>
                <a:ea typeface="Arial" charset="0"/>
                <a:cs typeface="Arial" charset="0"/>
              </a:rPr>
              <a:t>deal</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with</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the</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aftermath</a:t>
            </a:r>
            <a:r>
              <a:rPr lang="nb-NO" sz="1500" dirty="0">
                <a:solidFill>
                  <a:prstClr val="black"/>
                </a:solidFill>
                <a:latin typeface="Arial" charset="0"/>
                <a:ea typeface="Arial" charset="0"/>
                <a:cs typeface="Arial" charset="0"/>
              </a:rPr>
              <a:t>.</a:t>
            </a:r>
          </a:p>
          <a:p>
            <a:pPr marL="342900" indent="-342900" defTabSz="1097280" fontAlgn="base">
              <a:buFont typeface="Arial" charset="0"/>
              <a:buChar char="•"/>
              <a:defRPr/>
            </a:pPr>
            <a:r>
              <a:rPr lang="nb-NO" sz="1500" dirty="0" err="1">
                <a:solidFill>
                  <a:prstClr val="black"/>
                </a:solidFill>
                <a:latin typeface="Arial" charset="0"/>
                <a:ea typeface="Arial" charset="0"/>
                <a:cs typeface="Arial" charset="0"/>
              </a:rPr>
              <a:t>Invest</a:t>
            </a:r>
            <a:r>
              <a:rPr lang="nb-NO" sz="1500" dirty="0">
                <a:solidFill>
                  <a:prstClr val="black"/>
                </a:solidFill>
                <a:latin typeface="Arial" charset="0"/>
                <a:ea typeface="Arial" charset="0"/>
                <a:cs typeface="Arial" charset="0"/>
              </a:rPr>
              <a:t> in training and personal growth. </a:t>
            </a:r>
            <a:r>
              <a:rPr lang="nb-NO" sz="1500" dirty="0" err="1">
                <a:solidFill>
                  <a:prstClr val="black"/>
                </a:solidFill>
                <a:latin typeface="Arial" charset="0"/>
                <a:ea typeface="Arial" charset="0"/>
                <a:cs typeface="Arial" charset="0"/>
              </a:rPr>
              <a:t>Having</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the</a:t>
            </a:r>
            <a:r>
              <a:rPr lang="nb-NO" sz="1500" dirty="0">
                <a:solidFill>
                  <a:prstClr val="black"/>
                </a:solidFill>
                <a:latin typeface="Arial" charset="0"/>
                <a:ea typeface="Arial" charset="0"/>
                <a:cs typeface="Arial" charset="0"/>
              </a:rPr>
              <a:t> skills, and </a:t>
            </a:r>
            <a:r>
              <a:rPr lang="nb-NO" sz="1500" dirty="0" err="1">
                <a:solidFill>
                  <a:prstClr val="black"/>
                </a:solidFill>
                <a:latin typeface="Arial" charset="0"/>
                <a:ea typeface="Arial" charset="0"/>
                <a:cs typeface="Arial" charset="0"/>
              </a:rPr>
              <a:t>ability</a:t>
            </a:r>
            <a:r>
              <a:rPr lang="nb-NO" sz="1500" dirty="0">
                <a:solidFill>
                  <a:prstClr val="black"/>
                </a:solidFill>
                <a:latin typeface="Arial" charset="0"/>
                <a:ea typeface="Arial" charset="0"/>
                <a:cs typeface="Arial" charset="0"/>
              </a:rPr>
              <a:t> to </a:t>
            </a:r>
            <a:r>
              <a:rPr lang="nb-NO" sz="1500" dirty="0" err="1">
                <a:solidFill>
                  <a:prstClr val="black"/>
                </a:solidFill>
                <a:latin typeface="Arial" charset="0"/>
                <a:ea typeface="Arial" charset="0"/>
                <a:cs typeface="Arial" charset="0"/>
              </a:rPr>
              <a:t>grow</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are</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key</a:t>
            </a:r>
            <a:r>
              <a:rPr lang="nb-NO" sz="1500" dirty="0">
                <a:solidFill>
                  <a:prstClr val="black"/>
                </a:solidFill>
                <a:latin typeface="Arial" charset="0"/>
                <a:ea typeface="Arial" charset="0"/>
                <a:cs typeface="Arial" charset="0"/>
              </a:rPr>
              <a:t> for </a:t>
            </a:r>
            <a:r>
              <a:rPr lang="nb-NO" sz="1500" dirty="0" err="1">
                <a:solidFill>
                  <a:prstClr val="black"/>
                </a:solidFill>
                <a:latin typeface="Arial" charset="0"/>
                <a:ea typeface="Arial" charset="0"/>
                <a:cs typeface="Arial" charset="0"/>
              </a:rPr>
              <a:t>effective</a:t>
            </a:r>
            <a:r>
              <a:rPr lang="nb-NO" sz="1500" dirty="0">
                <a:solidFill>
                  <a:prstClr val="black"/>
                </a:solidFill>
                <a:latin typeface="Arial" charset="0"/>
                <a:ea typeface="Arial" charset="0"/>
                <a:cs typeface="Arial" charset="0"/>
              </a:rPr>
              <a:t> performance, </a:t>
            </a:r>
            <a:r>
              <a:rPr lang="nb-NO" sz="1500" dirty="0" err="1">
                <a:solidFill>
                  <a:prstClr val="black"/>
                </a:solidFill>
                <a:latin typeface="Arial" charset="0"/>
                <a:ea typeface="Arial" charset="0"/>
                <a:cs typeface="Arial" charset="0"/>
              </a:rPr>
              <a:t>confidence</a:t>
            </a:r>
            <a:r>
              <a:rPr lang="nb-NO" sz="1500" dirty="0">
                <a:solidFill>
                  <a:prstClr val="black"/>
                </a:solidFill>
                <a:latin typeface="Arial" charset="0"/>
                <a:ea typeface="Arial" charset="0"/>
                <a:cs typeface="Arial" charset="0"/>
              </a:rPr>
              <a:t> and </a:t>
            </a:r>
            <a:r>
              <a:rPr lang="nb-NO" sz="1500" dirty="0" err="1">
                <a:solidFill>
                  <a:prstClr val="black"/>
                </a:solidFill>
                <a:latin typeface="Arial" charset="0"/>
                <a:ea typeface="Arial" charset="0"/>
                <a:cs typeface="Arial" charset="0"/>
              </a:rPr>
              <a:t>job</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satisfaction</a:t>
            </a:r>
            <a:r>
              <a:rPr lang="nb-NO" sz="1500" dirty="0">
                <a:solidFill>
                  <a:prstClr val="black"/>
                </a:solidFill>
                <a:latin typeface="Arial" charset="0"/>
                <a:ea typeface="Arial" charset="0"/>
                <a:cs typeface="Arial" charset="0"/>
              </a:rPr>
              <a:t> of </a:t>
            </a:r>
            <a:r>
              <a:rPr lang="nb-NO" sz="1500" dirty="0" err="1">
                <a:solidFill>
                  <a:prstClr val="black"/>
                </a:solidFill>
                <a:latin typeface="Arial" charset="0"/>
                <a:ea typeface="Arial" charset="0"/>
                <a:cs typeface="Arial" charset="0"/>
              </a:rPr>
              <a:t>security</a:t>
            </a:r>
            <a:r>
              <a:rPr lang="nb-NO" sz="1500" dirty="0">
                <a:solidFill>
                  <a:prstClr val="black"/>
                </a:solidFill>
                <a:latin typeface="Arial" charset="0"/>
                <a:ea typeface="Arial" charset="0"/>
                <a:cs typeface="Arial" charset="0"/>
              </a:rPr>
              <a:t> staff. In a </a:t>
            </a:r>
            <a:r>
              <a:rPr lang="nb-NO" sz="1500" dirty="0" err="1">
                <a:solidFill>
                  <a:prstClr val="black"/>
                </a:solidFill>
                <a:latin typeface="Arial" charset="0"/>
                <a:ea typeface="Arial" charset="0"/>
                <a:cs typeface="Arial" charset="0"/>
              </a:rPr>
              <a:t>rapidly</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evolving</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threat</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environment</a:t>
            </a:r>
            <a:r>
              <a:rPr lang="nb-NO" sz="1500" dirty="0">
                <a:solidFill>
                  <a:prstClr val="black"/>
                </a:solidFill>
                <a:latin typeface="Arial" charset="0"/>
                <a:ea typeface="Arial" charset="0"/>
                <a:cs typeface="Arial" charset="0"/>
              </a:rPr>
              <a:t>, funding for </a:t>
            </a:r>
            <a:r>
              <a:rPr lang="nb-NO" sz="1500" dirty="0" err="1">
                <a:solidFill>
                  <a:prstClr val="black"/>
                </a:solidFill>
                <a:latin typeface="Arial" charset="0"/>
                <a:ea typeface="Arial" charset="0"/>
                <a:cs typeface="Arial" charset="0"/>
              </a:rPr>
              <a:t>research</a:t>
            </a:r>
            <a:r>
              <a:rPr lang="nb-NO" sz="1500" dirty="0">
                <a:solidFill>
                  <a:prstClr val="black"/>
                </a:solidFill>
                <a:latin typeface="Arial" charset="0"/>
                <a:ea typeface="Arial" charset="0"/>
                <a:cs typeface="Arial" charset="0"/>
              </a:rPr>
              <a:t> and </a:t>
            </a:r>
            <a:r>
              <a:rPr lang="nb-NO" sz="1500" dirty="0" err="1">
                <a:solidFill>
                  <a:prstClr val="black"/>
                </a:solidFill>
                <a:latin typeface="Arial" charset="0"/>
                <a:ea typeface="Arial" charset="0"/>
                <a:cs typeface="Arial" charset="0"/>
              </a:rPr>
              <a:t>specialist</a:t>
            </a:r>
            <a:r>
              <a:rPr lang="nb-NO" sz="1500" dirty="0">
                <a:solidFill>
                  <a:prstClr val="black"/>
                </a:solidFill>
                <a:latin typeface="Arial" charset="0"/>
                <a:ea typeface="Arial" charset="0"/>
                <a:cs typeface="Arial" charset="0"/>
              </a:rPr>
              <a:t> skills is an </a:t>
            </a:r>
            <a:r>
              <a:rPr lang="nb-NO" sz="1500" dirty="0" err="1">
                <a:solidFill>
                  <a:prstClr val="black"/>
                </a:solidFill>
                <a:latin typeface="Arial" charset="0"/>
                <a:ea typeface="Arial" charset="0"/>
                <a:cs typeface="Arial" charset="0"/>
              </a:rPr>
              <a:t>essential</a:t>
            </a:r>
            <a:r>
              <a:rPr lang="nb-NO" sz="1500" dirty="0">
                <a:solidFill>
                  <a:prstClr val="black"/>
                </a:solidFill>
                <a:latin typeface="Arial" charset="0"/>
                <a:ea typeface="Arial" charset="0"/>
                <a:cs typeface="Arial" charset="0"/>
              </a:rPr>
              <a:t>, not a </a:t>
            </a:r>
            <a:r>
              <a:rPr lang="nb-NO" sz="1500" dirty="0" err="1">
                <a:solidFill>
                  <a:prstClr val="black"/>
                </a:solidFill>
                <a:latin typeface="Arial" charset="0"/>
                <a:ea typeface="Arial" charset="0"/>
                <a:cs typeface="Arial" charset="0"/>
              </a:rPr>
              <a:t>luxury</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Some</a:t>
            </a:r>
            <a:r>
              <a:rPr lang="nb-NO" sz="1500" dirty="0">
                <a:solidFill>
                  <a:prstClr val="black"/>
                </a:solidFill>
                <a:latin typeface="Arial" charset="0"/>
                <a:ea typeface="Arial" charset="0"/>
                <a:cs typeface="Arial" charset="0"/>
              </a:rPr>
              <a:t> skill-</a:t>
            </a:r>
            <a:r>
              <a:rPr lang="nb-NO" sz="1500" dirty="0" err="1">
                <a:solidFill>
                  <a:prstClr val="black"/>
                </a:solidFill>
                <a:latin typeface="Arial" charset="0"/>
                <a:ea typeface="Arial" charset="0"/>
                <a:cs typeface="Arial" charset="0"/>
              </a:rPr>
              <a:t>building</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can</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happen</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through</a:t>
            </a:r>
            <a:r>
              <a:rPr lang="nb-NO" sz="1500" dirty="0">
                <a:solidFill>
                  <a:prstClr val="black"/>
                </a:solidFill>
                <a:latin typeface="Arial" charset="0"/>
                <a:ea typeface="Arial" charset="0"/>
                <a:cs typeface="Arial" charset="0"/>
              </a:rPr>
              <a:t> online </a:t>
            </a:r>
            <a:r>
              <a:rPr lang="nb-NO" sz="1500" dirty="0" err="1">
                <a:solidFill>
                  <a:prstClr val="black"/>
                </a:solidFill>
                <a:latin typeface="Arial" charset="0"/>
                <a:ea typeface="Arial" charset="0"/>
                <a:cs typeface="Arial" charset="0"/>
              </a:rPr>
              <a:t>courses</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but</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hands-on</a:t>
            </a:r>
            <a:r>
              <a:rPr lang="nb-NO" sz="1500" dirty="0">
                <a:solidFill>
                  <a:prstClr val="black"/>
                </a:solidFill>
                <a:latin typeface="Arial" charset="0"/>
                <a:ea typeface="Arial" charset="0"/>
                <a:cs typeface="Arial" charset="0"/>
              </a:rPr>
              <a:t> case </a:t>
            </a:r>
            <a:r>
              <a:rPr lang="nb-NO" sz="1500" dirty="0" err="1">
                <a:solidFill>
                  <a:prstClr val="black"/>
                </a:solidFill>
                <a:latin typeface="Arial" charset="0"/>
                <a:ea typeface="Arial" charset="0"/>
                <a:cs typeface="Arial" charset="0"/>
              </a:rPr>
              <a:t>analysis</a:t>
            </a:r>
            <a:r>
              <a:rPr lang="nb-NO" sz="1500" dirty="0">
                <a:solidFill>
                  <a:prstClr val="black"/>
                </a:solidFill>
                <a:latin typeface="Arial" charset="0"/>
                <a:ea typeface="Arial" charset="0"/>
                <a:cs typeface="Arial" charset="0"/>
              </a:rPr>
              <a:t>, master </a:t>
            </a:r>
            <a:r>
              <a:rPr lang="nb-NO" sz="1500" dirty="0" err="1">
                <a:solidFill>
                  <a:prstClr val="black"/>
                </a:solidFill>
                <a:latin typeface="Arial" charset="0"/>
                <a:ea typeface="Arial" charset="0"/>
                <a:cs typeface="Arial" charset="0"/>
              </a:rPr>
              <a:t>classes</a:t>
            </a:r>
            <a:r>
              <a:rPr lang="nb-NO" sz="1500" dirty="0">
                <a:solidFill>
                  <a:prstClr val="black"/>
                </a:solidFill>
                <a:latin typeface="Arial" charset="0"/>
                <a:ea typeface="Arial" charset="0"/>
                <a:cs typeface="Arial" charset="0"/>
              </a:rPr>
              <a:t> and </a:t>
            </a:r>
            <a:r>
              <a:rPr lang="nb-NO" sz="1500" dirty="0" err="1">
                <a:solidFill>
                  <a:prstClr val="black"/>
                </a:solidFill>
                <a:latin typeface="Arial" charset="0"/>
                <a:ea typeface="Arial" charset="0"/>
                <a:cs typeface="Arial" charset="0"/>
              </a:rPr>
              <a:t>wargaming</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are</a:t>
            </a:r>
            <a:r>
              <a:rPr lang="nb-NO" sz="1500" dirty="0">
                <a:solidFill>
                  <a:prstClr val="black"/>
                </a:solidFill>
                <a:latin typeface="Arial" charset="0"/>
                <a:ea typeface="Arial" charset="0"/>
                <a:cs typeface="Arial" charset="0"/>
              </a:rPr>
              <a:t> more </a:t>
            </a:r>
            <a:r>
              <a:rPr lang="nb-NO" sz="1500" dirty="0" err="1">
                <a:solidFill>
                  <a:prstClr val="black"/>
                </a:solidFill>
                <a:latin typeface="Arial" charset="0"/>
                <a:ea typeface="Arial" charset="0"/>
                <a:cs typeface="Arial" charset="0"/>
              </a:rPr>
              <a:t>engaging</a:t>
            </a:r>
            <a:r>
              <a:rPr lang="nb-NO" sz="1500" dirty="0">
                <a:solidFill>
                  <a:prstClr val="black"/>
                </a:solidFill>
                <a:latin typeface="Arial" charset="0"/>
                <a:ea typeface="Arial" charset="0"/>
                <a:cs typeface="Arial" charset="0"/>
              </a:rPr>
              <a:t> and </a:t>
            </a:r>
            <a:r>
              <a:rPr lang="nb-NO" sz="1500" dirty="0" err="1">
                <a:solidFill>
                  <a:prstClr val="black"/>
                </a:solidFill>
                <a:latin typeface="Arial" charset="0"/>
                <a:ea typeface="Arial" charset="0"/>
                <a:cs typeface="Arial" charset="0"/>
              </a:rPr>
              <a:t>effective</a:t>
            </a:r>
            <a:r>
              <a:rPr lang="nb-NO" sz="1500" dirty="0">
                <a:solidFill>
                  <a:prstClr val="black"/>
                </a:solidFill>
                <a:latin typeface="Arial" charset="0"/>
                <a:ea typeface="Arial" charset="0"/>
                <a:cs typeface="Arial" charset="0"/>
              </a:rPr>
              <a:t>.</a:t>
            </a:r>
          </a:p>
          <a:p>
            <a:pPr marL="342900" indent="-342900" defTabSz="1097280" fontAlgn="base">
              <a:buFont typeface="Arial" charset="0"/>
              <a:buChar char="•"/>
              <a:defRPr/>
            </a:pPr>
            <a:r>
              <a:rPr lang="nb-NO" sz="1500" dirty="0">
                <a:solidFill>
                  <a:prstClr val="black"/>
                </a:solidFill>
                <a:latin typeface="Arial" charset="0"/>
                <a:ea typeface="Arial" charset="0"/>
                <a:cs typeface="Arial" charset="0"/>
              </a:rPr>
              <a:t>Support team and multi-team </a:t>
            </a:r>
            <a:r>
              <a:rPr lang="nb-NO" sz="1500" dirty="0" err="1">
                <a:solidFill>
                  <a:prstClr val="black"/>
                </a:solidFill>
                <a:latin typeface="Arial" charset="0"/>
                <a:ea typeface="Arial" charset="0"/>
                <a:cs typeface="Arial" charset="0"/>
              </a:rPr>
              <a:t>approaches</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Effective</a:t>
            </a:r>
            <a:r>
              <a:rPr lang="nb-NO" sz="1500" dirty="0">
                <a:solidFill>
                  <a:prstClr val="black"/>
                </a:solidFill>
                <a:latin typeface="Arial" charset="0"/>
                <a:ea typeface="Arial" charset="0"/>
                <a:cs typeface="Arial" charset="0"/>
              </a:rPr>
              <a:t> cybersecurity </a:t>
            </a:r>
            <a:r>
              <a:rPr lang="nb-NO" sz="1500" dirty="0" err="1">
                <a:solidFill>
                  <a:prstClr val="black"/>
                </a:solidFill>
                <a:latin typeface="Arial" charset="0"/>
                <a:ea typeface="Arial" charset="0"/>
                <a:cs typeface="Arial" charset="0"/>
              </a:rPr>
              <a:t>defence</a:t>
            </a:r>
            <a:r>
              <a:rPr lang="nb-NO" sz="1500" dirty="0">
                <a:solidFill>
                  <a:prstClr val="black"/>
                </a:solidFill>
                <a:latin typeface="Arial" charset="0"/>
                <a:ea typeface="Arial" charset="0"/>
                <a:cs typeface="Arial" charset="0"/>
              </a:rPr>
              <a:t> is a team sport - </a:t>
            </a:r>
            <a:r>
              <a:rPr lang="nb-NO" sz="1500" dirty="0" err="1">
                <a:solidFill>
                  <a:prstClr val="black"/>
                </a:solidFill>
                <a:latin typeface="Arial" charset="0"/>
                <a:ea typeface="Arial" charset="0"/>
                <a:cs typeface="Arial" charset="0"/>
              </a:rPr>
              <a:t>building</a:t>
            </a:r>
            <a:r>
              <a:rPr lang="nb-NO" sz="1500" dirty="0">
                <a:solidFill>
                  <a:prstClr val="black"/>
                </a:solidFill>
                <a:latin typeface="Arial" charset="0"/>
                <a:ea typeface="Arial" charset="0"/>
                <a:cs typeface="Arial" charset="0"/>
              </a:rPr>
              <a:t> trust </a:t>
            </a:r>
            <a:r>
              <a:rPr lang="nb-NO" sz="1500" dirty="0" err="1">
                <a:solidFill>
                  <a:prstClr val="black"/>
                </a:solidFill>
                <a:latin typeface="Arial" charset="0"/>
                <a:ea typeface="Arial" charset="0"/>
                <a:cs typeface="Arial" charset="0"/>
              </a:rPr>
              <a:t>among</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analyst</a:t>
            </a:r>
            <a:r>
              <a:rPr lang="nb-NO" sz="1500" dirty="0">
                <a:solidFill>
                  <a:prstClr val="black"/>
                </a:solidFill>
                <a:latin typeface="Arial" charset="0"/>
                <a:ea typeface="Arial" charset="0"/>
                <a:cs typeface="Arial" charset="0"/>
              </a:rPr>
              <a:t> teams, and </a:t>
            </a:r>
            <a:r>
              <a:rPr lang="nb-NO" sz="1500" dirty="0" err="1">
                <a:solidFill>
                  <a:prstClr val="black"/>
                </a:solidFill>
                <a:latin typeface="Arial" charset="0"/>
                <a:ea typeface="Arial" charset="0"/>
                <a:cs typeface="Arial" charset="0"/>
              </a:rPr>
              <a:t>between</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them</a:t>
            </a:r>
            <a:r>
              <a:rPr lang="nb-NO" sz="1500" dirty="0">
                <a:solidFill>
                  <a:prstClr val="black"/>
                </a:solidFill>
                <a:latin typeface="Arial" charset="0"/>
                <a:ea typeface="Arial" charset="0"/>
                <a:cs typeface="Arial" charset="0"/>
              </a:rPr>
              <a:t> and management is </a:t>
            </a:r>
            <a:r>
              <a:rPr lang="nb-NO" sz="1500" dirty="0" err="1">
                <a:solidFill>
                  <a:prstClr val="black"/>
                </a:solidFill>
                <a:latin typeface="Arial" charset="0"/>
                <a:ea typeface="Arial" charset="0"/>
                <a:cs typeface="Arial" charset="0"/>
              </a:rPr>
              <a:t>essential</a:t>
            </a:r>
            <a:r>
              <a:rPr lang="nb-NO" sz="1500" dirty="0">
                <a:solidFill>
                  <a:prstClr val="black"/>
                </a:solidFill>
                <a:latin typeface="Arial" charset="0"/>
                <a:ea typeface="Arial" charset="0"/>
                <a:cs typeface="Arial" charset="0"/>
              </a:rPr>
              <a:t>. This is a </a:t>
            </a:r>
            <a:r>
              <a:rPr lang="nb-NO" sz="1500" dirty="0" err="1">
                <a:solidFill>
                  <a:prstClr val="black"/>
                </a:solidFill>
                <a:latin typeface="Arial" charset="0"/>
                <a:ea typeface="Arial" charset="0"/>
                <a:cs typeface="Arial" charset="0"/>
              </a:rPr>
              <a:t>new</a:t>
            </a:r>
            <a:r>
              <a:rPr lang="nb-NO" sz="1500" dirty="0">
                <a:solidFill>
                  <a:prstClr val="black"/>
                </a:solidFill>
                <a:latin typeface="Arial" charset="0"/>
                <a:ea typeface="Arial" charset="0"/>
                <a:cs typeface="Arial" charset="0"/>
              </a:rPr>
              <a:t> problem for </a:t>
            </a:r>
            <a:r>
              <a:rPr lang="nb-NO" sz="1500" dirty="0" err="1">
                <a:solidFill>
                  <a:prstClr val="black"/>
                </a:solidFill>
                <a:latin typeface="Arial" charset="0"/>
                <a:ea typeface="Arial" charset="0"/>
                <a:cs typeface="Arial" charset="0"/>
              </a:rPr>
              <a:t>many</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organisations</a:t>
            </a:r>
            <a:r>
              <a:rPr lang="nb-NO" sz="1500" dirty="0">
                <a:solidFill>
                  <a:prstClr val="black"/>
                </a:solidFill>
                <a:latin typeface="Arial" charset="0"/>
                <a:ea typeface="Arial" charset="0"/>
                <a:cs typeface="Arial" charset="0"/>
              </a:rPr>
              <a:t>, so </a:t>
            </a:r>
            <a:r>
              <a:rPr lang="nb-NO" sz="1500" dirty="0" err="1">
                <a:solidFill>
                  <a:prstClr val="black"/>
                </a:solidFill>
                <a:latin typeface="Arial" charset="0"/>
                <a:ea typeface="Arial" charset="0"/>
                <a:cs typeface="Arial" charset="0"/>
              </a:rPr>
              <a:t>some</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investment</a:t>
            </a:r>
            <a:r>
              <a:rPr lang="nb-NO" sz="1500" dirty="0">
                <a:solidFill>
                  <a:prstClr val="black"/>
                </a:solidFill>
                <a:latin typeface="Arial" charset="0"/>
                <a:ea typeface="Arial" charset="0"/>
                <a:cs typeface="Arial" charset="0"/>
              </a:rPr>
              <a:t> in </a:t>
            </a:r>
            <a:r>
              <a:rPr lang="nb-NO" sz="1500" dirty="0" err="1">
                <a:solidFill>
                  <a:prstClr val="black"/>
                </a:solidFill>
                <a:latin typeface="Arial" charset="0"/>
                <a:ea typeface="Arial" charset="0"/>
                <a:cs typeface="Arial" charset="0"/>
              </a:rPr>
              <a:t>external</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expertise</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research</a:t>
            </a:r>
            <a:r>
              <a:rPr lang="nb-NO" sz="1500" dirty="0">
                <a:solidFill>
                  <a:prstClr val="black"/>
                </a:solidFill>
                <a:latin typeface="Arial" charset="0"/>
                <a:ea typeface="Arial" charset="0"/>
                <a:cs typeface="Arial" charset="0"/>
              </a:rPr>
              <a:t> or </a:t>
            </a:r>
            <a:r>
              <a:rPr lang="nb-NO" sz="1500" dirty="0" err="1">
                <a:solidFill>
                  <a:prstClr val="black"/>
                </a:solidFill>
                <a:latin typeface="Arial" charset="0"/>
                <a:ea typeface="Arial" charset="0"/>
                <a:cs typeface="Arial" charset="0"/>
              </a:rPr>
              <a:t>consultancy</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may</a:t>
            </a:r>
            <a:r>
              <a:rPr lang="nb-NO" sz="1500" dirty="0">
                <a:solidFill>
                  <a:prstClr val="black"/>
                </a:solidFill>
                <a:latin typeface="Arial" charset="0"/>
                <a:ea typeface="Arial" charset="0"/>
                <a:cs typeface="Arial" charset="0"/>
              </a:rPr>
              <a:t> be </a:t>
            </a:r>
            <a:r>
              <a:rPr lang="nb-NO" sz="1500" dirty="0" err="1">
                <a:solidFill>
                  <a:prstClr val="black"/>
                </a:solidFill>
                <a:latin typeface="Arial" charset="0"/>
                <a:ea typeface="Arial" charset="0"/>
                <a:cs typeface="Arial" charset="0"/>
              </a:rPr>
              <a:t>required</a:t>
            </a:r>
            <a:r>
              <a:rPr lang="nb-NO" sz="1500" dirty="0">
                <a:solidFill>
                  <a:prstClr val="black"/>
                </a:solidFill>
                <a:latin typeface="Arial" charset="0"/>
                <a:ea typeface="Arial" charset="0"/>
                <a:cs typeface="Arial" charset="0"/>
              </a:rPr>
              <a:t>.</a:t>
            </a:r>
          </a:p>
        </p:txBody>
      </p:sp>
      <p:grpSp>
        <p:nvGrpSpPr>
          <p:cNvPr id="15" name="Gruppe 14"/>
          <p:cNvGrpSpPr/>
          <p:nvPr/>
        </p:nvGrpSpPr>
        <p:grpSpPr>
          <a:xfrm>
            <a:off x="1135853" y="3637099"/>
            <a:ext cx="5121887" cy="607910"/>
            <a:chOff x="862371" y="3034125"/>
            <a:chExt cx="4268239" cy="506592"/>
          </a:xfrm>
        </p:grpSpPr>
        <p:sp>
          <p:nvSpPr>
            <p:cNvPr id="13" name="Avrundet rektangel 12"/>
            <p:cNvSpPr/>
            <p:nvPr/>
          </p:nvSpPr>
          <p:spPr>
            <a:xfrm rot="19508378">
              <a:off x="862371" y="3034125"/>
              <a:ext cx="4231866" cy="506592"/>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Aptos" panose="02110004020202020204"/>
              </a:endParaRPr>
            </a:p>
          </p:txBody>
        </p:sp>
        <p:sp>
          <p:nvSpPr>
            <p:cNvPr id="14" name="TekstSylinder 13"/>
            <p:cNvSpPr txBox="1"/>
            <p:nvPr/>
          </p:nvSpPr>
          <p:spPr>
            <a:xfrm rot="19494747">
              <a:off x="882545" y="3086118"/>
              <a:ext cx="4248065" cy="353944"/>
            </a:xfrm>
            <a:prstGeom prst="rect">
              <a:avLst/>
            </a:prstGeom>
            <a:noFill/>
          </p:spPr>
          <p:txBody>
            <a:bodyPr wrap="none" rtlCol="0">
              <a:spAutoFit/>
            </a:bodyPr>
            <a:lstStyle/>
            <a:p>
              <a:pPr algn="ctr" defTabSz="1097280">
                <a:defRPr/>
              </a:pPr>
              <a:r>
                <a:rPr lang="nb-NO" sz="2160" b="1" dirty="0">
                  <a:solidFill>
                    <a:srgbClr val="FF0000"/>
                  </a:solidFill>
                  <a:latin typeface="Aptos" panose="02110004020202020204"/>
                </a:rPr>
                <a:t>Self-Efficacy: </a:t>
              </a:r>
              <a:r>
                <a:rPr lang="nb-NO" sz="2160" b="1" dirty="0" err="1">
                  <a:solidFill>
                    <a:srgbClr val="FF0000"/>
                  </a:solidFill>
                  <a:latin typeface="Aptos" panose="02110004020202020204"/>
                </a:rPr>
                <a:t>role</a:t>
              </a:r>
              <a:r>
                <a:rPr lang="nb-NO" sz="2160" b="1" dirty="0">
                  <a:solidFill>
                    <a:srgbClr val="FF0000"/>
                  </a:solidFill>
                  <a:latin typeface="Aptos" panose="02110004020202020204"/>
                </a:rPr>
                <a:t> </a:t>
              </a:r>
              <a:r>
                <a:rPr lang="nb-NO" sz="2160" b="1" dirty="0" err="1">
                  <a:solidFill>
                    <a:srgbClr val="FF0000"/>
                  </a:solidFill>
                  <a:latin typeface="Aptos" panose="02110004020202020204"/>
                </a:rPr>
                <a:t>modeling</a:t>
              </a:r>
              <a:r>
                <a:rPr lang="nb-NO" sz="2160" b="1" dirty="0">
                  <a:solidFill>
                    <a:srgbClr val="FF0000"/>
                  </a:solidFill>
                  <a:latin typeface="Aptos" panose="02110004020202020204"/>
                </a:rPr>
                <a:t> &amp; coaching</a:t>
              </a:r>
            </a:p>
          </p:txBody>
        </p:sp>
      </p:grpSp>
      <p:grpSp>
        <p:nvGrpSpPr>
          <p:cNvPr id="16" name="Gruppe 15"/>
          <p:cNvGrpSpPr/>
          <p:nvPr/>
        </p:nvGrpSpPr>
        <p:grpSpPr>
          <a:xfrm>
            <a:off x="8974824" y="2385958"/>
            <a:ext cx="3437942" cy="772862"/>
            <a:chOff x="1578131" y="2947620"/>
            <a:chExt cx="2864952" cy="644052"/>
          </a:xfrm>
        </p:grpSpPr>
        <p:sp>
          <p:nvSpPr>
            <p:cNvPr id="17" name="Avrundet rektangel 16"/>
            <p:cNvSpPr/>
            <p:nvPr/>
          </p:nvSpPr>
          <p:spPr>
            <a:xfrm rot="19508378">
              <a:off x="1626836" y="2948395"/>
              <a:ext cx="2816247" cy="643277"/>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Aptos" panose="02110004020202020204"/>
              </a:endParaRPr>
            </a:p>
          </p:txBody>
        </p:sp>
        <p:sp>
          <p:nvSpPr>
            <p:cNvPr id="18" name="TekstSylinder 17"/>
            <p:cNvSpPr txBox="1"/>
            <p:nvPr/>
          </p:nvSpPr>
          <p:spPr>
            <a:xfrm rot="19494747">
              <a:off x="1578131" y="2947620"/>
              <a:ext cx="2856926" cy="630942"/>
            </a:xfrm>
            <a:prstGeom prst="rect">
              <a:avLst/>
            </a:prstGeom>
            <a:noFill/>
          </p:spPr>
          <p:txBody>
            <a:bodyPr wrap="none" rtlCol="0">
              <a:spAutoFit/>
            </a:bodyPr>
            <a:lstStyle/>
            <a:p>
              <a:pPr algn="ctr" defTabSz="1097280">
                <a:defRPr/>
              </a:pPr>
              <a:r>
                <a:rPr lang="nb-NO" sz="2160" b="1" dirty="0" err="1">
                  <a:solidFill>
                    <a:srgbClr val="FF0000"/>
                  </a:solidFill>
                  <a:latin typeface="Aptos" panose="02110004020202020204"/>
                </a:rPr>
                <a:t>Increase</a:t>
              </a:r>
              <a:r>
                <a:rPr lang="nb-NO" sz="2160" b="1" dirty="0">
                  <a:solidFill>
                    <a:srgbClr val="FF0000"/>
                  </a:solidFill>
                  <a:latin typeface="Aptos" panose="02110004020202020204"/>
                </a:rPr>
                <a:t> </a:t>
              </a:r>
              <a:r>
                <a:rPr lang="nb-NO" sz="2160" b="1" dirty="0" err="1">
                  <a:solidFill>
                    <a:srgbClr val="FF0000"/>
                  </a:solidFill>
                  <a:latin typeface="Aptos" panose="02110004020202020204"/>
                </a:rPr>
                <a:t>task</a:t>
              </a:r>
              <a:r>
                <a:rPr lang="nb-NO" sz="2160" b="1" dirty="0">
                  <a:solidFill>
                    <a:srgbClr val="FF0000"/>
                  </a:solidFill>
                  <a:latin typeface="Aptos" panose="02110004020202020204"/>
                </a:rPr>
                <a:t> </a:t>
              </a:r>
              <a:r>
                <a:rPr lang="nb-NO" sz="2160" b="1" dirty="0" err="1">
                  <a:solidFill>
                    <a:srgbClr val="FF0000"/>
                  </a:solidFill>
                  <a:latin typeface="Aptos" panose="02110004020202020204"/>
                </a:rPr>
                <a:t>orientation</a:t>
              </a:r>
              <a:r>
                <a:rPr lang="nb-NO" sz="2160" b="1" dirty="0">
                  <a:solidFill>
                    <a:srgbClr val="FF0000"/>
                  </a:solidFill>
                  <a:latin typeface="Aptos" panose="02110004020202020204"/>
                </a:rPr>
                <a:t>/</a:t>
              </a:r>
            </a:p>
            <a:p>
              <a:pPr algn="ctr" defTabSz="1097280">
                <a:defRPr/>
              </a:pPr>
              <a:r>
                <a:rPr lang="nb-NO" sz="2160" b="1" dirty="0" err="1">
                  <a:solidFill>
                    <a:srgbClr val="FF0000"/>
                  </a:solidFill>
                  <a:latin typeface="Aptos" panose="02110004020202020204"/>
                </a:rPr>
                <a:t>internal</a:t>
              </a:r>
              <a:r>
                <a:rPr lang="nb-NO" sz="2160" b="1" dirty="0">
                  <a:solidFill>
                    <a:srgbClr val="FF0000"/>
                  </a:solidFill>
                  <a:latin typeface="Aptos" panose="02110004020202020204"/>
                </a:rPr>
                <a:t> </a:t>
              </a:r>
              <a:r>
                <a:rPr lang="nb-NO" sz="2160" b="1" dirty="0" err="1">
                  <a:solidFill>
                    <a:srgbClr val="FF0000"/>
                  </a:solidFill>
                  <a:latin typeface="Aptos" panose="02110004020202020204"/>
                </a:rPr>
                <a:t>motivation</a:t>
              </a:r>
              <a:endParaRPr lang="nb-NO" sz="2160" b="1" dirty="0">
                <a:solidFill>
                  <a:srgbClr val="FF0000"/>
                </a:solidFill>
                <a:latin typeface="Aptos" panose="02110004020202020204"/>
              </a:endParaRPr>
            </a:p>
          </p:txBody>
        </p:sp>
      </p:grpSp>
      <p:grpSp>
        <p:nvGrpSpPr>
          <p:cNvPr id="23" name="Gruppe 22"/>
          <p:cNvGrpSpPr/>
          <p:nvPr/>
        </p:nvGrpSpPr>
        <p:grpSpPr>
          <a:xfrm>
            <a:off x="2099870" y="5212139"/>
            <a:ext cx="5233612" cy="1225693"/>
            <a:chOff x="825912" y="2761044"/>
            <a:chExt cx="4361344" cy="1021411"/>
          </a:xfrm>
        </p:grpSpPr>
        <p:sp>
          <p:nvSpPr>
            <p:cNvPr id="24" name="Avrundet rektangel 23"/>
            <p:cNvSpPr/>
            <p:nvPr/>
          </p:nvSpPr>
          <p:spPr>
            <a:xfrm rot="19508378">
              <a:off x="909219" y="2761044"/>
              <a:ext cx="4199942" cy="1021411"/>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Aptos" panose="02110004020202020204"/>
              </a:endParaRPr>
            </a:p>
          </p:txBody>
        </p:sp>
        <p:sp>
          <p:nvSpPr>
            <p:cNvPr id="25" name="TekstSylinder 24"/>
            <p:cNvSpPr txBox="1"/>
            <p:nvPr/>
          </p:nvSpPr>
          <p:spPr>
            <a:xfrm rot="19494747">
              <a:off x="825912" y="2809121"/>
              <a:ext cx="4361344" cy="907941"/>
            </a:xfrm>
            <a:prstGeom prst="rect">
              <a:avLst/>
            </a:prstGeom>
            <a:noFill/>
          </p:spPr>
          <p:txBody>
            <a:bodyPr wrap="none" rtlCol="0">
              <a:spAutoFit/>
            </a:bodyPr>
            <a:lstStyle/>
            <a:p>
              <a:pPr algn="ctr" defTabSz="1097280">
                <a:defRPr/>
              </a:pPr>
              <a:r>
                <a:rPr lang="nb-NO" sz="2160" b="1" dirty="0">
                  <a:solidFill>
                    <a:srgbClr val="FF0000"/>
                  </a:solidFill>
                  <a:latin typeface="Aptos" panose="02110004020202020204"/>
                </a:rPr>
                <a:t>Mode of </a:t>
              </a:r>
              <a:r>
                <a:rPr lang="nb-NO" sz="2160" b="1" dirty="0" err="1">
                  <a:solidFill>
                    <a:srgbClr val="FF0000"/>
                  </a:solidFill>
                  <a:latin typeface="Aptos" panose="02110004020202020204"/>
                </a:rPr>
                <a:t>communication</a:t>
              </a:r>
              <a:r>
                <a:rPr lang="nb-NO" sz="2160" b="1" dirty="0">
                  <a:solidFill>
                    <a:srgbClr val="FF0000"/>
                  </a:solidFill>
                  <a:latin typeface="Aptos" panose="02110004020202020204"/>
                </a:rPr>
                <a:t> &amp; feedback </a:t>
              </a:r>
              <a:r>
                <a:rPr lang="nb-NO" sz="2160" b="1" dirty="0" err="1">
                  <a:solidFill>
                    <a:srgbClr val="FF0000"/>
                  </a:solidFill>
                  <a:latin typeface="Aptos" panose="02110004020202020204"/>
                </a:rPr>
                <a:t>can</a:t>
              </a:r>
              <a:endParaRPr lang="nb-NO" sz="2160" b="1" dirty="0">
                <a:solidFill>
                  <a:srgbClr val="FF0000"/>
                </a:solidFill>
                <a:latin typeface="Aptos" panose="02110004020202020204"/>
              </a:endParaRPr>
            </a:p>
            <a:p>
              <a:pPr algn="ctr" defTabSz="1097280">
                <a:defRPr/>
              </a:pPr>
              <a:r>
                <a:rPr lang="nb-NO" sz="2160" b="1" dirty="0">
                  <a:solidFill>
                    <a:srgbClr val="FF0000"/>
                  </a:solidFill>
                  <a:latin typeface="Aptos" panose="02110004020202020204"/>
                </a:rPr>
                <a:t>lead to self-efficacy &amp; </a:t>
              </a:r>
              <a:r>
                <a:rPr lang="nb-NO" sz="2160" b="1" dirty="0" err="1">
                  <a:solidFill>
                    <a:srgbClr val="FF0000"/>
                  </a:solidFill>
                  <a:latin typeface="Aptos" panose="02110004020202020204"/>
                </a:rPr>
                <a:t>motivation</a:t>
              </a:r>
              <a:br>
                <a:rPr lang="nb-NO" sz="2160" b="1" dirty="0">
                  <a:solidFill>
                    <a:srgbClr val="FF0000"/>
                  </a:solidFill>
                  <a:latin typeface="Aptos" panose="02110004020202020204"/>
                </a:rPr>
              </a:br>
              <a:r>
                <a:rPr lang="nb-NO" sz="2160" b="1" dirty="0" err="1">
                  <a:solidFill>
                    <a:srgbClr val="FF0000"/>
                  </a:solidFill>
                  <a:latin typeface="Aptos" panose="02110004020202020204"/>
                </a:rPr>
                <a:t>decreasing</a:t>
              </a:r>
              <a:endParaRPr lang="nb-NO" sz="2160" b="1" dirty="0">
                <a:solidFill>
                  <a:srgbClr val="FF0000"/>
                </a:solidFill>
                <a:latin typeface="Aptos" panose="02110004020202020204"/>
              </a:endParaRPr>
            </a:p>
          </p:txBody>
        </p:sp>
      </p:grpSp>
      <p:grpSp>
        <p:nvGrpSpPr>
          <p:cNvPr id="26" name="Gruppe 25"/>
          <p:cNvGrpSpPr/>
          <p:nvPr/>
        </p:nvGrpSpPr>
        <p:grpSpPr>
          <a:xfrm>
            <a:off x="9746831" y="5898272"/>
            <a:ext cx="4456121" cy="778839"/>
            <a:chOff x="1403397" y="2769528"/>
            <a:chExt cx="3713434" cy="649032"/>
          </a:xfrm>
        </p:grpSpPr>
        <p:sp>
          <p:nvSpPr>
            <p:cNvPr id="27" name="Avrundet rektangel 26"/>
            <p:cNvSpPr/>
            <p:nvPr/>
          </p:nvSpPr>
          <p:spPr>
            <a:xfrm rot="19508378">
              <a:off x="1572486" y="2775283"/>
              <a:ext cx="3421981" cy="643277"/>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Aptos" panose="02110004020202020204"/>
              </a:endParaRPr>
            </a:p>
          </p:txBody>
        </p:sp>
        <p:sp>
          <p:nvSpPr>
            <p:cNvPr id="28" name="TekstSylinder 27"/>
            <p:cNvSpPr txBox="1"/>
            <p:nvPr/>
          </p:nvSpPr>
          <p:spPr>
            <a:xfrm rot="19494747">
              <a:off x="1403397" y="2769528"/>
              <a:ext cx="3713434" cy="630942"/>
            </a:xfrm>
            <a:prstGeom prst="rect">
              <a:avLst/>
            </a:prstGeom>
            <a:noFill/>
          </p:spPr>
          <p:txBody>
            <a:bodyPr wrap="square" rtlCol="0">
              <a:spAutoFit/>
            </a:bodyPr>
            <a:lstStyle/>
            <a:p>
              <a:pPr algn="ctr" defTabSz="1097280">
                <a:defRPr/>
              </a:pPr>
              <a:r>
                <a:rPr lang="nb-NO" sz="2160" b="1" dirty="0" err="1">
                  <a:solidFill>
                    <a:srgbClr val="FF0000"/>
                  </a:solidFill>
                  <a:latin typeface="Aptos" panose="02110004020202020204"/>
                </a:rPr>
                <a:t>Motivation</a:t>
              </a:r>
              <a:r>
                <a:rPr lang="nb-NO" sz="2160" b="1" dirty="0">
                  <a:solidFill>
                    <a:srgbClr val="FF0000"/>
                  </a:solidFill>
                  <a:latin typeface="Aptos" panose="02110004020202020204"/>
                </a:rPr>
                <a:t> </a:t>
              </a:r>
              <a:r>
                <a:rPr lang="nb-NO" sz="2160" b="1" dirty="0" err="1">
                  <a:solidFill>
                    <a:srgbClr val="FF0000"/>
                  </a:solidFill>
                  <a:latin typeface="Aptos" panose="02110004020202020204"/>
                </a:rPr>
                <a:t>Self-determination</a:t>
              </a:r>
              <a:endParaRPr lang="nb-NO" sz="2160" b="1" dirty="0">
                <a:solidFill>
                  <a:srgbClr val="FF0000"/>
                </a:solidFill>
                <a:latin typeface="Aptos" panose="02110004020202020204"/>
              </a:endParaRPr>
            </a:p>
            <a:p>
              <a:pPr algn="ctr" defTabSz="1097280">
                <a:defRPr/>
              </a:pPr>
              <a:r>
                <a:rPr lang="nb-NO" sz="2160" b="1" dirty="0">
                  <a:solidFill>
                    <a:srgbClr val="FF0000"/>
                  </a:solidFill>
                  <a:latin typeface="Aptos" panose="02110004020202020204"/>
                </a:rPr>
                <a:t>Theory: </a:t>
              </a:r>
              <a:r>
                <a:rPr lang="nb-NO" sz="2160" b="1" dirty="0" err="1">
                  <a:solidFill>
                    <a:srgbClr val="FF0000"/>
                  </a:solidFill>
                  <a:latin typeface="Aptos" panose="02110004020202020204"/>
                </a:rPr>
                <a:t>the</a:t>
              </a:r>
              <a:r>
                <a:rPr lang="nb-NO" sz="2160" b="1" dirty="0">
                  <a:solidFill>
                    <a:srgbClr val="FF0000"/>
                  </a:solidFill>
                  <a:latin typeface="Aptos" panose="02110004020202020204"/>
                </a:rPr>
                <a:t> </a:t>
              </a:r>
              <a:r>
                <a:rPr lang="nb-NO" sz="2160" b="1" dirty="0" err="1">
                  <a:solidFill>
                    <a:srgbClr val="FF0000"/>
                  </a:solidFill>
                  <a:latin typeface="Aptos" panose="02110004020202020204"/>
                </a:rPr>
                <a:t>need</a:t>
              </a:r>
              <a:r>
                <a:rPr lang="nb-NO" sz="2160" b="1" dirty="0">
                  <a:solidFill>
                    <a:srgbClr val="FF0000"/>
                  </a:solidFill>
                  <a:latin typeface="Aptos" panose="02110004020202020204"/>
                </a:rPr>
                <a:t> for </a:t>
              </a:r>
              <a:r>
                <a:rPr lang="nb-NO" sz="2160" b="1" dirty="0" err="1">
                  <a:solidFill>
                    <a:srgbClr val="FF0000"/>
                  </a:solidFill>
                  <a:latin typeface="Aptos" panose="02110004020202020204"/>
                </a:rPr>
                <a:t>relatedness</a:t>
              </a:r>
              <a:endParaRPr lang="nb-NO" sz="2160" b="1" dirty="0">
                <a:solidFill>
                  <a:srgbClr val="FF0000"/>
                </a:solidFill>
                <a:latin typeface="Aptos" panose="02110004020202020204"/>
              </a:endParaRPr>
            </a:p>
          </p:txBody>
        </p:sp>
      </p:grpSp>
    </p:spTree>
    <p:extLst>
      <p:ext uri="{BB962C8B-B14F-4D97-AF65-F5344CB8AC3E}">
        <p14:creationId xmlns:p14="http://schemas.microsoft.com/office/powerpoint/2010/main" val="151527725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ktangel 23"/>
          <p:cNvSpPr/>
          <p:nvPr/>
        </p:nvSpPr>
        <p:spPr>
          <a:xfrm>
            <a:off x="7260767" y="4928134"/>
            <a:ext cx="5153966" cy="4306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Aptos" panose="02110004020202020204"/>
            </a:endParaRPr>
          </a:p>
        </p:txBody>
      </p:sp>
      <p:sp>
        <p:nvSpPr>
          <p:cNvPr id="23" name="Rektangel 22"/>
          <p:cNvSpPr/>
          <p:nvPr/>
        </p:nvSpPr>
        <p:spPr>
          <a:xfrm>
            <a:off x="11425984" y="4499992"/>
            <a:ext cx="2338142" cy="428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Aptos" panose="02110004020202020204"/>
            </a:endParaRPr>
          </a:p>
        </p:txBody>
      </p:sp>
      <p:sp>
        <p:nvSpPr>
          <p:cNvPr id="22" name="Rektangel 21"/>
          <p:cNvSpPr/>
          <p:nvPr/>
        </p:nvSpPr>
        <p:spPr>
          <a:xfrm>
            <a:off x="7623209" y="1947717"/>
            <a:ext cx="1771049" cy="4047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Aptos" panose="02110004020202020204"/>
            </a:endParaRPr>
          </a:p>
        </p:txBody>
      </p:sp>
      <p:sp>
        <p:nvSpPr>
          <p:cNvPr id="25" name="Rektangel 24"/>
          <p:cNvSpPr/>
          <p:nvPr/>
        </p:nvSpPr>
        <p:spPr>
          <a:xfrm>
            <a:off x="9375617" y="6320332"/>
            <a:ext cx="1154422" cy="4776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Aptos" panose="02110004020202020204"/>
            </a:endParaRPr>
          </a:p>
        </p:txBody>
      </p:sp>
      <p:sp>
        <p:nvSpPr>
          <p:cNvPr id="21" name="Rektangel 20"/>
          <p:cNvSpPr/>
          <p:nvPr/>
        </p:nvSpPr>
        <p:spPr>
          <a:xfrm>
            <a:off x="1864663" y="5871404"/>
            <a:ext cx="3313729" cy="33485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Aptos" panose="02110004020202020204"/>
            </a:endParaRPr>
          </a:p>
        </p:txBody>
      </p:sp>
      <p:sp>
        <p:nvSpPr>
          <p:cNvPr id="20" name="Rektangel 19"/>
          <p:cNvSpPr/>
          <p:nvPr/>
        </p:nvSpPr>
        <p:spPr>
          <a:xfrm>
            <a:off x="813023" y="3893200"/>
            <a:ext cx="5423502" cy="31614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Aptos" panose="02110004020202020204"/>
            </a:endParaRPr>
          </a:p>
        </p:txBody>
      </p:sp>
      <p:sp>
        <p:nvSpPr>
          <p:cNvPr id="19" name="Rektangel 18"/>
          <p:cNvSpPr/>
          <p:nvPr/>
        </p:nvSpPr>
        <p:spPr>
          <a:xfrm>
            <a:off x="813024" y="1921933"/>
            <a:ext cx="3922606" cy="3378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Aptos" panose="02110004020202020204"/>
            </a:endParaRPr>
          </a:p>
        </p:txBody>
      </p:sp>
      <p:sp>
        <p:nvSpPr>
          <p:cNvPr id="2" name="Tittel 1"/>
          <p:cNvSpPr>
            <a:spLocks noGrp="1"/>
          </p:cNvSpPr>
          <p:nvPr>
            <p:ph type="title"/>
          </p:nvPr>
        </p:nvSpPr>
        <p:spPr>
          <a:xfrm>
            <a:off x="370390" y="285366"/>
            <a:ext cx="13889621" cy="881364"/>
          </a:xfrm>
        </p:spPr>
        <p:txBody>
          <a:bodyPr>
            <a:normAutofit/>
          </a:bodyPr>
          <a:lstStyle/>
          <a:p>
            <a:r>
              <a:rPr lang="nb-NO" sz="3840" dirty="0" err="1">
                <a:solidFill>
                  <a:schemeClr val="accent1"/>
                </a:solidFill>
                <a:latin typeface="Helvetica Neue" charset="0"/>
                <a:ea typeface="Helvetica Neue" charset="0"/>
                <a:cs typeface="Helvetica Neue" charset="0"/>
              </a:rPr>
              <a:t>Recommendations</a:t>
            </a:r>
            <a:r>
              <a:rPr lang="nb-NO" sz="3840" dirty="0">
                <a:solidFill>
                  <a:schemeClr val="accent1"/>
                </a:solidFill>
                <a:latin typeface="Helvetica Neue" charset="0"/>
                <a:ea typeface="Helvetica Neue" charset="0"/>
                <a:cs typeface="Helvetica Neue" charset="0"/>
              </a:rPr>
              <a:t> for </a:t>
            </a:r>
            <a:r>
              <a:rPr lang="nb-NO" sz="3840" dirty="0" err="1">
                <a:solidFill>
                  <a:schemeClr val="accent1"/>
                </a:solidFill>
                <a:latin typeface="Helvetica Neue" charset="0"/>
                <a:ea typeface="Helvetica Neue" charset="0"/>
                <a:cs typeface="Helvetica Neue" charset="0"/>
              </a:rPr>
              <a:t>specific</a:t>
            </a:r>
            <a:r>
              <a:rPr lang="nb-NO" sz="3840" dirty="0">
                <a:solidFill>
                  <a:schemeClr val="accent1"/>
                </a:solidFill>
                <a:latin typeface="Helvetica Neue" charset="0"/>
                <a:ea typeface="Helvetica Neue" charset="0"/>
                <a:cs typeface="Helvetica Neue" charset="0"/>
              </a:rPr>
              <a:t> </a:t>
            </a:r>
            <a:r>
              <a:rPr lang="nb-NO" sz="3840" dirty="0" err="1">
                <a:solidFill>
                  <a:schemeClr val="accent1"/>
                </a:solidFill>
                <a:latin typeface="Helvetica Neue" charset="0"/>
                <a:ea typeface="Helvetica Neue" charset="0"/>
                <a:cs typeface="Helvetica Neue" charset="0"/>
              </a:rPr>
              <a:t>groups</a:t>
            </a:r>
            <a:endParaRPr lang="en-US" sz="3840" dirty="0">
              <a:solidFill>
                <a:schemeClr val="accent1"/>
              </a:solidFill>
            </a:endParaRPr>
          </a:p>
        </p:txBody>
      </p:sp>
      <p:sp>
        <p:nvSpPr>
          <p:cNvPr id="3" name="TekstSylinder 2"/>
          <p:cNvSpPr txBox="1"/>
          <p:nvPr/>
        </p:nvSpPr>
        <p:spPr>
          <a:xfrm>
            <a:off x="370390" y="1166731"/>
            <a:ext cx="6337385" cy="5410712"/>
          </a:xfrm>
          <a:prstGeom prst="rect">
            <a:avLst/>
          </a:prstGeom>
          <a:noFill/>
        </p:spPr>
        <p:txBody>
          <a:bodyPr wrap="square" rtlCol="0">
            <a:spAutoFit/>
          </a:bodyPr>
          <a:lstStyle/>
          <a:p>
            <a:pPr defTabSz="1097280">
              <a:defRPr/>
            </a:pPr>
            <a:r>
              <a:rPr lang="nb-NO" sz="2160" b="1" u="sng" dirty="0">
                <a:solidFill>
                  <a:prstClr val="black"/>
                </a:solidFill>
                <a:latin typeface="Arial" charset="0"/>
                <a:ea typeface="Arial" charset="0"/>
                <a:cs typeface="Arial" charset="0"/>
              </a:rPr>
              <a:t>Software Developers</a:t>
            </a:r>
          </a:p>
          <a:p>
            <a:pPr defTabSz="1097280">
              <a:defRPr/>
            </a:pPr>
            <a:endParaRPr lang="nb-NO" sz="2160" dirty="0">
              <a:solidFill>
                <a:prstClr val="black"/>
              </a:solidFill>
              <a:latin typeface="Arial" charset="0"/>
              <a:ea typeface="Arial" charset="0"/>
              <a:cs typeface="Arial" charset="0"/>
            </a:endParaRPr>
          </a:p>
          <a:p>
            <a:pPr marL="342900" indent="-342900" defTabSz="1097280" fontAlgn="base">
              <a:buFont typeface="Arial" charset="0"/>
              <a:buChar char="•"/>
              <a:defRPr/>
            </a:pPr>
            <a:r>
              <a:rPr lang="nb-NO" sz="2160" dirty="0" err="1">
                <a:solidFill>
                  <a:prstClr val="black"/>
                </a:solidFill>
                <a:latin typeface="Arial" charset="0"/>
                <a:ea typeface="Arial" charset="0"/>
                <a:cs typeface="Arial" charset="0"/>
              </a:rPr>
              <a:t>You</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cannot</a:t>
            </a:r>
            <a:r>
              <a:rPr lang="nb-NO" sz="2160" dirty="0">
                <a:solidFill>
                  <a:prstClr val="black"/>
                </a:solidFill>
                <a:latin typeface="Arial" charset="0"/>
                <a:ea typeface="Arial" charset="0"/>
                <a:cs typeface="Arial" charset="0"/>
              </a:rPr>
              <a:t> be a </a:t>
            </a:r>
            <a:r>
              <a:rPr lang="nb-NO" sz="2160" dirty="0" err="1">
                <a:solidFill>
                  <a:prstClr val="black"/>
                </a:solidFill>
                <a:latin typeface="Arial" charset="0"/>
                <a:ea typeface="Arial" charset="0"/>
                <a:cs typeface="Arial" charset="0"/>
              </a:rPr>
              <a:t>security</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expert</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but</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you</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need</a:t>
            </a:r>
            <a:r>
              <a:rPr lang="nb-NO" sz="2160" dirty="0">
                <a:solidFill>
                  <a:prstClr val="black"/>
                </a:solidFill>
                <a:latin typeface="Arial" charset="0"/>
                <a:ea typeface="Arial" charset="0"/>
                <a:cs typeface="Arial" charset="0"/>
              </a:rPr>
              <a:t> to </a:t>
            </a:r>
            <a:r>
              <a:rPr lang="nb-NO" sz="2160" dirty="0" err="1">
                <a:solidFill>
                  <a:prstClr val="black"/>
                </a:solidFill>
                <a:latin typeface="Arial" charset="0"/>
                <a:ea typeface="Arial" charset="0"/>
                <a:cs typeface="Arial" charset="0"/>
              </a:rPr>
              <a:t>think</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about</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security</a:t>
            </a:r>
            <a:r>
              <a:rPr lang="nb-NO" sz="2160" dirty="0">
                <a:solidFill>
                  <a:prstClr val="black"/>
                </a:solidFill>
                <a:latin typeface="Arial" charset="0"/>
                <a:ea typeface="Arial" charset="0"/>
                <a:cs typeface="Arial" charset="0"/>
              </a:rPr>
              <a:t> from </a:t>
            </a:r>
            <a:r>
              <a:rPr lang="nb-NO" sz="2160" dirty="0" err="1">
                <a:solidFill>
                  <a:prstClr val="black"/>
                </a:solidFill>
                <a:latin typeface="Arial" charset="0"/>
                <a:ea typeface="Arial" charset="0"/>
                <a:cs typeface="Arial" charset="0"/>
              </a:rPr>
              <a:t>the</a:t>
            </a:r>
            <a:r>
              <a:rPr lang="nb-NO" sz="2160" dirty="0">
                <a:solidFill>
                  <a:prstClr val="black"/>
                </a:solidFill>
                <a:latin typeface="Arial" charset="0"/>
                <a:ea typeface="Arial" charset="0"/>
                <a:cs typeface="Arial" charset="0"/>
              </a:rPr>
              <a:t> start (</a:t>
            </a:r>
            <a:r>
              <a:rPr lang="nb-NO" sz="2160" dirty="0" err="1">
                <a:solidFill>
                  <a:prstClr val="black"/>
                </a:solidFill>
                <a:latin typeface="Arial" charset="0"/>
                <a:ea typeface="Arial" charset="0"/>
                <a:cs typeface="Arial" charset="0"/>
              </a:rPr>
              <a:t>security</a:t>
            </a:r>
            <a:r>
              <a:rPr lang="nb-NO" sz="2160" dirty="0">
                <a:solidFill>
                  <a:prstClr val="black"/>
                </a:solidFill>
                <a:latin typeface="Arial" charset="0"/>
                <a:ea typeface="Arial" charset="0"/>
                <a:cs typeface="Arial" charset="0"/>
              </a:rPr>
              <a:t> by design) and </a:t>
            </a:r>
            <a:r>
              <a:rPr lang="nb-NO" sz="2160" dirty="0" err="1">
                <a:solidFill>
                  <a:prstClr val="black"/>
                </a:solidFill>
                <a:latin typeface="Arial" charset="0"/>
                <a:ea typeface="Arial" charset="0"/>
                <a:cs typeface="Arial" charset="0"/>
              </a:rPr>
              <a:t>throughout</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the</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whole</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lifecycle</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secure</a:t>
            </a:r>
            <a:r>
              <a:rPr lang="nb-NO" sz="2160" dirty="0">
                <a:solidFill>
                  <a:prstClr val="black"/>
                </a:solidFill>
                <a:latin typeface="Arial" charset="0"/>
                <a:ea typeface="Arial" charset="0"/>
                <a:cs typeface="Arial" charset="0"/>
              </a:rPr>
              <a:t> software </a:t>
            </a:r>
            <a:r>
              <a:rPr lang="nb-NO" sz="2160" dirty="0" err="1">
                <a:solidFill>
                  <a:prstClr val="black"/>
                </a:solidFill>
                <a:latin typeface="Arial" charset="0"/>
                <a:ea typeface="Arial" charset="0"/>
                <a:cs typeface="Arial" charset="0"/>
              </a:rPr>
              <a:t>development</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lifecycle</a:t>
            </a:r>
            <a:r>
              <a:rPr lang="nb-NO" sz="2160" dirty="0">
                <a:solidFill>
                  <a:prstClr val="black"/>
                </a:solidFill>
                <a:latin typeface="Arial" charset="0"/>
                <a:ea typeface="Arial" charset="0"/>
                <a:cs typeface="Arial" charset="0"/>
              </a:rPr>
              <a:t>). The longer </a:t>
            </a:r>
            <a:r>
              <a:rPr lang="nb-NO" sz="2160" dirty="0" err="1">
                <a:solidFill>
                  <a:prstClr val="black"/>
                </a:solidFill>
                <a:latin typeface="Arial" charset="0"/>
                <a:ea typeface="Arial" charset="0"/>
                <a:cs typeface="Arial" charset="0"/>
              </a:rPr>
              <a:t>you</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leave</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thinking</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about</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security</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the</a:t>
            </a:r>
            <a:r>
              <a:rPr lang="nb-NO" sz="2160" dirty="0">
                <a:solidFill>
                  <a:prstClr val="black"/>
                </a:solidFill>
                <a:latin typeface="Arial" charset="0"/>
                <a:ea typeface="Arial" charset="0"/>
                <a:cs typeface="Arial" charset="0"/>
              </a:rPr>
              <a:t> more </a:t>
            </a:r>
            <a:r>
              <a:rPr lang="nb-NO" sz="2160" dirty="0" err="1">
                <a:solidFill>
                  <a:prstClr val="black"/>
                </a:solidFill>
                <a:latin typeface="Arial" charset="0"/>
                <a:ea typeface="Arial" charset="0"/>
                <a:cs typeface="Arial" charset="0"/>
              </a:rPr>
              <a:t>expensive</a:t>
            </a:r>
            <a:r>
              <a:rPr lang="nb-NO" sz="2160" dirty="0">
                <a:solidFill>
                  <a:prstClr val="black"/>
                </a:solidFill>
                <a:latin typeface="Arial" charset="0"/>
                <a:ea typeface="Arial" charset="0"/>
                <a:cs typeface="Arial" charset="0"/>
              </a:rPr>
              <a:t> it </a:t>
            </a:r>
            <a:r>
              <a:rPr lang="nb-NO" sz="2160" dirty="0" err="1">
                <a:solidFill>
                  <a:prstClr val="black"/>
                </a:solidFill>
                <a:latin typeface="Arial" charset="0"/>
                <a:ea typeface="Arial" charset="0"/>
                <a:cs typeface="Arial" charset="0"/>
              </a:rPr>
              <a:t>will</a:t>
            </a:r>
            <a:r>
              <a:rPr lang="nb-NO" sz="2160" dirty="0">
                <a:solidFill>
                  <a:prstClr val="black"/>
                </a:solidFill>
                <a:latin typeface="Arial" charset="0"/>
                <a:ea typeface="Arial" charset="0"/>
                <a:cs typeface="Arial" charset="0"/>
              </a:rPr>
              <a:t> be to make it </a:t>
            </a:r>
            <a:r>
              <a:rPr lang="nb-NO" sz="2160" dirty="0" err="1">
                <a:solidFill>
                  <a:prstClr val="black"/>
                </a:solidFill>
                <a:latin typeface="Arial" charset="0"/>
                <a:ea typeface="Arial" charset="0"/>
                <a:cs typeface="Arial" charset="0"/>
              </a:rPr>
              <a:t>secure</a:t>
            </a:r>
            <a:r>
              <a:rPr lang="nb-NO" sz="2160" dirty="0">
                <a:solidFill>
                  <a:prstClr val="black"/>
                </a:solidFill>
                <a:latin typeface="Arial" charset="0"/>
                <a:ea typeface="Arial" charset="0"/>
                <a:cs typeface="Arial" charset="0"/>
              </a:rPr>
              <a:t>.</a:t>
            </a:r>
          </a:p>
          <a:p>
            <a:pPr marL="342900" indent="-342900" defTabSz="1097280" fontAlgn="base">
              <a:buFont typeface="Arial" charset="0"/>
              <a:buChar char="•"/>
              <a:defRPr/>
            </a:pPr>
            <a:r>
              <a:rPr lang="nb-NO" sz="2160" dirty="0">
                <a:solidFill>
                  <a:prstClr val="black"/>
                </a:solidFill>
                <a:latin typeface="Arial" charset="0"/>
                <a:ea typeface="Arial" charset="0"/>
                <a:cs typeface="Arial" charset="0"/>
              </a:rPr>
              <a:t>Security </a:t>
            </a:r>
            <a:r>
              <a:rPr lang="nb-NO" sz="2160" dirty="0" err="1">
                <a:solidFill>
                  <a:prstClr val="black"/>
                </a:solidFill>
                <a:latin typeface="Arial" charset="0"/>
                <a:ea typeface="Arial" charset="0"/>
                <a:cs typeface="Arial" charset="0"/>
              </a:rPr>
              <a:t>experts</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can</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advise</a:t>
            </a:r>
            <a:r>
              <a:rPr lang="nb-NO" sz="2160" dirty="0">
                <a:solidFill>
                  <a:prstClr val="black"/>
                </a:solidFill>
                <a:latin typeface="Arial" charset="0"/>
                <a:ea typeface="Arial" charset="0"/>
                <a:cs typeface="Arial" charset="0"/>
              </a:rPr>
              <a:t> and support </a:t>
            </a:r>
            <a:r>
              <a:rPr lang="nb-NO" sz="2160" dirty="0" err="1">
                <a:solidFill>
                  <a:prstClr val="black"/>
                </a:solidFill>
                <a:latin typeface="Arial" charset="0"/>
                <a:ea typeface="Arial" charset="0"/>
                <a:cs typeface="Arial" charset="0"/>
              </a:rPr>
              <a:t>you</a:t>
            </a:r>
            <a:r>
              <a:rPr lang="nb-NO" sz="2160" dirty="0">
                <a:solidFill>
                  <a:prstClr val="black"/>
                </a:solidFill>
                <a:latin typeface="Arial" charset="0"/>
                <a:ea typeface="Arial" charset="0"/>
                <a:cs typeface="Arial" charset="0"/>
              </a:rPr>
              <a:t> - </a:t>
            </a:r>
            <a:r>
              <a:rPr lang="nb-NO" sz="2160" dirty="0" err="1">
                <a:solidFill>
                  <a:prstClr val="black"/>
                </a:solidFill>
                <a:latin typeface="Arial" charset="0"/>
                <a:ea typeface="Arial" charset="0"/>
                <a:cs typeface="Arial" charset="0"/>
              </a:rPr>
              <a:t>work</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with</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them</a:t>
            </a:r>
            <a:r>
              <a:rPr lang="nb-NO" sz="2160" dirty="0">
                <a:solidFill>
                  <a:prstClr val="black"/>
                </a:solidFill>
                <a:latin typeface="Arial" charset="0"/>
                <a:ea typeface="Arial" charset="0"/>
                <a:cs typeface="Arial" charset="0"/>
              </a:rPr>
              <a:t>, and tell </a:t>
            </a:r>
            <a:r>
              <a:rPr lang="nb-NO" sz="2160" dirty="0" err="1">
                <a:solidFill>
                  <a:prstClr val="black"/>
                </a:solidFill>
                <a:latin typeface="Arial" charset="0"/>
                <a:ea typeface="Arial" charset="0"/>
                <a:cs typeface="Arial" charset="0"/>
              </a:rPr>
              <a:t>them</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everything</a:t>
            </a:r>
            <a:r>
              <a:rPr lang="nb-NO" sz="2160" dirty="0">
                <a:solidFill>
                  <a:prstClr val="black"/>
                </a:solidFill>
                <a:latin typeface="Arial" charset="0"/>
                <a:ea typeface="Arial" charset="0"/>
                <a:cs typeface="Arial" charset="0"/>
              </a:rPr>
              <a:t>.</a:t>
            </a:r>
          </a:p>
          <a:p>
            <a:pPr marL="342900" indent="-342900" defTabSz="1097280" fontAlgn="base">
              <a:buFont typeface="Arial" charset="0"/>
              <a:buChar char="•"/>
              <a:defRPr/>
            </a:pPr>
            <a:r>
              <a:rPr lang="nb-NO" sz="2160" dirty="0">
                <a:solidFill>
                  <a:prstClr val="black"/>
                </a:solidFill>
                <a:latin typeface="Arial" charset="0"/>
                <a:ea typeface="Arial" charset="0"/>
                <a:cs typeface="Arial" charset="0"/>
              </a:rPr>
              <a:t>If </a:t>
            </a:r>
            <a:r>
              <a:rPr lang="nb-NO" sz="2160" dirty="0" err="1">
                <a:solidFill>
                  <a:prstClr val="black"/>
                </a:solidFill>
                <a:latin typeface="Arial" charset="0"/>
                <a:ea typeface="Arial" charset="0"/>
                <a:cs typeface="Arial" charset="0"/>
              </a:rPr>
              <a:t>your</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code</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includes</a:t>
            </a:r>
            <a:r>
              <a:rPr lang="nb-NO" sz="2160" dirty="0">
                <a:solidFill>
                  <a:prstClr val="black"/>
                </a:solidFill>
                <a:latin typeface="Arial" charset="0"/>
                <a:ea typeface="Arial" charset="0"/>
                <a:cs typeface="Arial" charset="0"/>
              </a:rPr>
              <a:t> a </a:t>
            </a:r>
            <a:r>
              <a:rPr lang="nb-NO" sz="2160" dirty="0" err="1">
                <a:solidFill>
                  <a:prstClr val="black"/>
                </a:solidFill>
                <a:latin typeface="Arial" charset="0"/>
                <a:ea typeface="Arial" charset="0"/>
                <a:cs typeface="Arial" charset="0"/>
              </a:rPr>
              <a:t>security</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mechanism</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you</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need</a:t>
            </a:r>
            <a:r>
              <a:rPr lang="nb-NO" sz="2160" dirty="0">
                <a:solidFill>
                  <a:prstClr val="black"/>
                </a:solidFill>
                <a:latin typeface="Arial" charset="0"/>
                <a:ea typeface="Arial" charset="0"/>
                <a:cs typeface="Arial" charset="0"/>
              </a:rPr>
              <a:t> to make sure it is </a:t>
            </a:r>
            <a:r>
              <a:rPr lang="nb-NO" sz="2160" dirty="0" err="1">
                <a:solidFill>
                  <a:prstClr val="black"/>
                </a:solidFill>
                <a:latin typeface="Arial" charset="0"/>
                <a:ea typeface="Arial" charset="0"/>
                <a:cs typeface="Arial" charset="0"/>
              </a:rPr>
              <a:t>usable</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how</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much</a:t>
            </a:r>
            <a:r>
              <a:rPr lang="nb-NO" sz="2160" dirty="0">
                <a:solidFill>
                  <a:prstClr val="black"/>
                </a:solidFill>
                <a:latin typeface="Arial" charset="0"/>
                <a:ea typeface="Arial" charset="0"/>
                <a:cs typeface="Arial" charset="0"/>
              </a:rPr>
              <a:t> time </a:t>
            </a:r>
            <a:r>
              <a:rPr lang="nb-NO" sz="2160" dirty="0" err="1">
                <a:solidFill>
                  <a:prstClr val="black"/>
                </a:solidFill>
                <a:latin typeface="Arial" charset="0"/>
                <a:ea typeface="Arial" charset="0"/>
                <a:cs typeface="Arial" charset="0"/>
              </a:rPr>
              <a:t>will</a:t>
            </a:r>
            <a:r>
              <a:rPr lang="nb-NO" sz="2160" dirty="0">
                <a:solidFill>
                  <a:prstClr val="black"/>
                </a:solidFill>
                <a:latin typeface="Arial" charset="0"/>
                <a:ea typeface="Arial" charset="0"/>
                <a:cs typeface="Arial" charset="0"/>
              </a:rPr>
              <a:t> it </a:t>
            </a:r>
            <a:r>
              <a:rPr lang="nb-NO" sz="2160" dirty="0" err="1">
                <a:solidFill>
                  <a:prstClr val="black"/>
                </a:solidFill>
                <a:latin typeface="Arial" charset="0"/>
                <a:ea typeface="Arial" charset="0"/>
                <a:cs typeface="Arial" charset="0"/>
              </a:rPr>
              <a:t>take</a:t>
            </a:r>
            <a:r>
              <a:rPr lang="nb-NO" sz="2160" dirty="0">
                <a:solidFill>
                  <a:prstClr val="black"/>
                </a:solidFill>
                <a:latin typeface="Arial" charset="0"/>
                <a:ea typeface="Arial" charset="0"/>
                <a:cs typeface="Arial" charset="0"/>
              </a:rPr>
              <a:t>? Will </a:t>
            </a:r>
            <a:r>
              <a:rPr lang="nb-NO" sz="2160" dirty="0" err="1">
                <a:solidFill>
                  <a:prstClr val="black"/>
                </a:solidFill>
                <a:latin typeface="Arial" charset="0"/>
                <a:ea typeface="Arial" charset="0"/>
                <a:cs typeface="Arial" charset="0"/>
              </a:rPr>
              <a:t>they</a:t>
            </a:r>
            <a:r>
              <a:rPr lang="nb-NO" sz="2160" dirty="0">
                <a:solidFill>
                  <a:prstClr val="black"/>
                </a:solidFill>
                <a:latin typeface="Arial" charset="0"/>
                <a:ea typeface="Arial" charset="0"/>
                <a:cs typeface="Arial" charset="0"/>
              </a:rPr>
              <a:t> be </a:t>
            </a:r>
            <a:r>
              <a:rPr lang="nb-NO" sz="2160" dirty="0" err="1">
                <a:solidFill>
                  <a:prstClr val="black"/>
                </a:solidFill>
                <a:latin typeface="Arial" charset="0"/>
                <a:ea typeface="Arial" charset="0"/>
                <a:cs typeface="Arial" charset="0"/>
              </a:rPr>
              <a:t>able</a:t>
            </a:r>
            <a:r>
              <a:rPr lang="nb-NO" sz="2160" dirty="0">
                <a:solidFill>
                  <a:prstClr val="black"/>
                </a:solidFill>
                <a:latin typeface="Arial" charset="0"/>
                <a:ea typeface="Arial" charset="0"/>
                <a:cs typeface="Arial" charset="0"/>
              </a:rPr>
              <a:t> to understand </a:t>
            </a:r>
            <a:r>
              <a:rPr lang="nb-NO" sz="2160" dirty="0" err="1">
                <a:solidFill>
                  <a:prstClr val="black"/>
                </a:solidFill>
                <a:latin typeface="Arial" charset="0"/>
                <a:ea typeface="Arial" charset="0"/>
                <a:cs typeface="Arial" charset="0"/>
              </a:rPr>
              <a:t>the</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decisions</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you</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are</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asking</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them</a:t>
            </a:r>
            <a:r>
              <a:rPr lang="nb-NO" sz="2160" dirty="0">
                <a:solidFill>
                  <a:prstClr val="black"/>
                </a:solidFill>
                <a:latin typeface="Arial" charset="0"/>
                <a:ea typeface="Arial" charset="0"/>
                <a:cs typeface="Arial" charset="0"/>
              </a:rPr>
              <a:t> to </a:t>
            </a:r>
            <a:r>
              <a:rPr lang="nb-NO" sz="2160" dirty="0" err="1">
                <a:solidFill>
                  <a:prstClr val="black"/>
                </a:solidFill>
                <a:latin typeface="Arial" charset="0"/>
                <a:ea typeface="Arial" charset="0"/>
                <a:cs typeface="Arial" charset="0"/>
              </a:rPr>
              <a:t>take</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Work</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with</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usability</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experts</a:t>
            </a:r>
            <a:r>
              <a:rPr lang="nb-NO" sz="2160" dirty="0">
                <a:solidFill>
                  <a:prstClr val="black"/>
                </a:solidFill>
                <a:latin typeface="Arial" charset="0"/>
                <a:ea typeface="Arial" charset="0"/>
                <a:cs typeface="Arial" charset="0"/>
              </a:rPr>
              <a:t> to </a:t>
            </a:r>
            <a:r>
              <a:rPr lang="nb-NO" sz="2160" dirty="0" err="1">
                <a:solidFill>
                  <a:prstClr val="black"/>
                </a:solidFill>
                <a:latin typeface="Arial" charset="0"/>
                <a:ea typeface="Arial" charset="0"/>
                <a:cs typeface="Arial" charset="0"/>
              </a:rPr>
              <a:t>help</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you</a:t>
            </a:r>
            <a:r>
              <a:rPr lang="nb-NO" sz="2160" dirty="0">
                <a:solidFill>
                  <a:prstClr val="black"/>
                </a:solidFill>
                <a:latin typeface="Arial" charset="0"/>
                <a:ea typeface="Arial" charset="0"/>
                <a:cs typeface="Arial" charset="0"/>
              </a:rPr>
              <a:t> design and test for </a:t>
            </a:r>
            <a:r>
              <a:rPr lang="nb-NO" sz="2160" dirty="0" err="1">
                <a:solidFill>
                  <a:prstClr val="black"/>
                </a:solidFill>
                <a:latin typeface="Arial" charset="0"/>
                <a:ea typeface="Arial" charset="0"/>
                <a:cs typeface="Arial" charset="0"/>
              </a:rPr>
              <a:t>usable</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security</a:t>
            </a:r>
            <a:r>
              <a:rPr lang="nb-NO" sz="2160" dirty="0">
                <a:solidFill>
                  <a:prstClr val="black"/>
                </a:solidFill>
                <a:latin typeface="Arial" charset="0"/>
                <a:ea typeface="Arial" charset="0"/>
                <a:cs typeface="Arial" charset="0"/>
              </a:rPr>
              <a:t>.</a:t>
            </a:r>
          </a:p>
        </p:txBody>
      </p:sp>
      <p:sp>
        <p:nvSpPr>
          <p:cNvPr id="8" name="Rektangel 7"/>
          <p:cNvSpPr/>
          <p:nvPr/>
        </p:nvSpPr>
        <p:spPr>
          <a:xfrm>
            <a:off x="12632473" y="2308366"/>
            <a:ext cx="240772" cy="424732"/>
          </a:xfrm>
          <a:prstGeom prst="rect">
            <a:avLst/>
          </a:prstGeom>
        </p:spPr>
        <p:txBody>
          <a:bodyPr wrap="none">
            <a:spAutoFit/>
          </a:bodyPr>
          <a:lstStyle/>
          <a:p>
            <a:pPr defTabSz="1097280">
              <a:defRPr/>
            </a:pPr>
            <a:r>
              <a:rPr lang="sk-SK" sz="2160" dirty="0">
                <a:solidFill>
                  <a:prstClr val="black"/>
                </a:solidFill>
                <a:latin typeface="Aptos" panose="02110004020202020204"/>
              </a:rPr>
              <a:t> </a:t>
            </a:r>
            <a:endParaRPr lang="nb-NO" sz="2160" dirty="0">
              <a:solidFill>
                <a:prstClr val="black"/>
              </a:solidFill>
              <a:latin typeface="Aptos" panose="02110004020202020204"/>
            </a:endParaRPr>
          </a:p>
        </p:txBody>
      </p:sp>
      <p:sp>
        <p:nvSpPr>
          <p:cNvPr id="9" name="Rektangel 8"/>
          <p:cNvSpPr/>
          <p:nvPr/>
        </p:nvSpPr>
        <p:spPr>
          <a:xfrm>
            <a:off x="7172661" y="3893201"/>
            <a:ext cx="240772" cy="424732"/>
          </a:xfrm>
          <a:prstGeom prst="rect">
            <a:avLst/>
          </a:prstGeom>
        </p:spPr>
        <p:txBody>
          <a:bodyPr wrap="none">
            <a:spAutoFit/>
          </a:bodyPr>
          <a:lstStyle/>
          <a:p>
            <a:pPr defTabSz="1097280">
              <a:defRPr/>
            </a:pPr>
            <a:r>
              <a:rPr lang="sk-SK" sz="2160" dirty="0">
                <a:solidFill>
                  <a:prstClr val="black"/>
                </a:solidFill>
                <a:latin typeface="Aptos" panose="02110004020202020204"/>
              </a:rPr>
              <a:t> </a:t>
            </a:r>
            <a:endParaRPr lang="nb-NO" sz="2160" dirty="0">
              <a:solidFill>
                <a:prstClr val="black"/>
              </a:solidFill>
              <a:latin typeface="Aptos" panose="02110004020202020204"/>
            </a:endParaRPr>
          </a:p>
        </p:txBody>
      </p:sp>
      <p:sp>
        <p:nvSpPr>
          <p:cNvPr id="10" name="Rektangel 9"/>
          <p:cNvSpPr/>
          <p:nvPr/>
        </p:nvSpPr>
        <p:spPr>
          <a:xfrm>
            <a:off x="7172661" y="3893201"/>
            <a:ext cx="240772" cy="424732"/>
          </a:xfrm>
          <a:prstGeom prst="rect">
            <a:avLst/>
          </a:prstGeom>
        </p:spPr>
        <p:txBody>
          <a:bodyPr wrap="none">
            <a:spAutoFit/>
          </a:bodyPr>
          <a:lstStyle/>
          <a:p>
            <a:pPr defTabSz="1097280">
              <a:defRPr/>
            </a:pPr>
            <a:r>
              <a:rPr lang="sk-SK" sz="2160" dirty="0">
                <a:solidFill>
                  <a:prstClr val="black"/>
                </a:solidFill>
                <a:latin typeface="Aptos" panose="02110004020202020204"/>
              </a:rPr>
              <a:t> </a:t>
            </a:r>
            <a:endParaRPr lang="nb-NO" sz="2160" dirty="0">
              <a:solidFill>
                <a:prstClr val="black"/>
              </a:solidFill>
              <a:latin typeface="Aptos" panose="02110004020202020204"/>
            </a:endParaRPr>
          </a:p>
        </p:txBody>
      </p:sp>
      <p:sp>
        <p:nvSpPr>
          <p:cNvPr id="11" name="TekstSylinder 10"/>
          <p:cNvSpPr txBox="1"/>
          <p:nvPr/>
        </p:nvSpPr>
        <p:spPr>
          <a:xfrm>
            <a:off x="7172660" y="1156399"/>
            <a:ext cx="6822473" cy="5632311"/>
          </a:xfrm>
          <a:prstGeom prst="rect">
            <a:avLst/>
          </a:prstGeom>
          <a:noFill/>
        </p:spPr>
        <p:txBody>
          <a:bodyPr wrap="square" rtlCol="0">
            <a:spAutoFit/>
          </a:bodyPr>
          <a:lstStyle/>
          <a:p>
            <a:pPr defTabSz="1097280">
              <a:defRPr/>
            </a:pPr>
            <a:r>
              <a:rPr lang="nb-NO" sz="2400" b="1" u="sng" dirty="0" err="1">
                <a:solidFill>
                  <a:prstClr val="black"/>
                </a:solidFill>
                <a:latin typeface="Arial" charset="0"/>
                <a:ea typeface="Arial" charset="0"/>
                <a:cs typeface="Arial" charset="0"/>
              </a:rPr>
              <a:t>Those</a:t>
            </a:r>
            <a:r>
              <a:rPr lang="nb-NO" sz="2400" b="1" u="sng" dirty="0">
                <a:solidFill>
                  <a:prstClr val="black"/>
                </a:solidFill>
                <a:latin typeface="Arial" charset="0"/>
                <a:ea typeface="Arial" charset="0"/>
                <a:cs typeface="Arial" charset="0"/>
              </a:rPr>
              <a:t> </a:t>
            </a:r>
            <a:r>
              <a:rPr lang="nb-NO" sz="2400" b="1" u="sng" dirty="0" err="1">
                <a:solidFill>
                  <a:prstClr val="black"/>
                </a:solidFill>
                <a:latin typeface="Arial" charset="0"/>
                <a:ea typeface="Arial" charset="0"/>
                <a:cs typeface="Arial" charset="0"/>
              </a:rPr>
              <a:t>who</a:t>
            </a:r>
            <a:r>
              <a:rPr lang="nb-NO" sz="2400" b="1" u="sng" dirty="0">
                <a:solidFill>
                  <a:prstClr val="black"/>
                </a:solidFill>
                <a:latin typeface="Arial" charset="0"/>
                <a:ea typeface="Arial" charset="0"/>
                <a:cs typeface="Arial" charset="0"/>
              </a:rPr>
              <a:t> </a:t>
            </a:r>
            <a:r>
              <a:rPr lang="nb-NO" sz="2400" b="1" u="sng" dirty="0" err="1">
                <a:solidFill>
                  <a:prstClr val="black"/>
                </a:solidFill>
                <a:latin typeface="Arial" charset="0"/>
                <a:ea typeface="Arial" charset="0"/>
                <a:cs typeface="Arial" charset="0"/>
              </a:rPr>
              <a:t>manage</a:t>
            </a:r>
            <a:r>
              <a:rPr lang="nb-NO" sz="2400" b="1" u="sng" dirty="0">
                <a:solidFill>
                  <a:prstClr val="black"/>
                </a:solidFill>
                <a:latin typeface="Arial" charset="0"/>
                <a:ea typeface="Arial" charset="0"/>
                <a:cs typeface="Arial" charset="0"/>
              </a:rPr>
              <a:t> and </a:t>
            </a:r>
            <a:r>
              <a:rPr lang="nb-NO" sz="2400" b="1" u="sng" dirty="0" err="1">
                <a:solidFill>
                  <a:prstClr val="black"/>
                </a:solidFill>
                <a:latin typeface="Arial" charset="0"/>
                <a:ea typeface="Arial" charset="0"/>
                <a:cs typeface="Arial" charset="0"/>
              </a:rPr>
              <a:t>educate</a:t>
            </a:r>
            <a:endParaRPr lang="nb-NO" sz="2400" b="1" u="sng" dirty="0">
              <a:solidFill>
                <a:prstClr val="black"/>
              </a:solidFill>
              <a:latin typeface="Arial" charset="0"/>
              <a:ea typeface="Arial" charset="0"/>
              <a:cs typeface="Arial" charset="0"/>
            </a:endParaRPr>
          </a:p>
          <a:p>
            <a:pPr defTabSz="1097280">
              <a:defRPr/>
            </a:pPr>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defRPr/>
            </a:pPr>
            <a:r>
              <a:rPr lang="nb-NO" sz="2400" dirty="0" err="1">
                <a:solidFill>
                  <a:prstClr val="black"/>
                </a:solidFill>
                <a:latin typeface="Arial" charset="0"/>
                <a:ea typeface="Arial" charset="0"/>
                <a:cs typeface="Arial" charset="0"/>
              </a:rPr>
              <a:t>Compulsory</a:t>
            </a:r>
            <a:r>
              <a:rPr lang="nb-NO" sz="2400" dirty="0">
                <a:solidFill>
                  <a:prstClr val="black"/>
                </a:solidFill>
                <a:latin typeface="Arial" charset="0"/>
                <a:ea typeface="Arial" charset="0"/>
                <a:cs typeface="Arial" charset="0"/>
              </a:rPr>
              <a:t> </a:t>
            </a:r>
            <a:r>
              <a:rPr lang="nb-NO" sz="2400" dirty="0" err="1">
                <a:solidFill>
                  <a:prstClr val="black"/>
                </a:solidFill>
                <a:latin typeface="Arial" charset="0"/>
                <a:ea typeface="Arial" charset="0"/>
                <a:cs typeface="Arial" charset="0"/>
              </a:rPr>
              <a:t>security</a:t>
            </a:r>
            <a:r>
              <a:rPr lang="nb-NO" sz="2400" dirty="0">
                <a:solidFill>
                  <a:prstClr val="black"/>
                </a:solidFill>
                <a:latin typeface="Arial" charset="0"/>
                <a:ea typeface="Arial" charset="0"/>
                <a:cs typeface="Arial" charset="0"/>
              </a:rPr>
              <a:t> </a:t>
            </a:r>
            <a:r>
              <a:rPr lang="nb-NO" sz="2400" dirty="0" err="1">
                <a:solidFill>
                  <a:prstClr val="black"/>
                </a:solidFill>
                <a:latin typeface="Arial" charset="0"/>
                <a:ea typeface="Arial" charset="0"/>
                <a:cs typeface="Arial" charset="0"/>
              </a:rPr>
              <a:t>courses</a:t>
            </a:r>
            <a:r>
              <a:rPr lang="nb-NO" sz="2400" dirty="0">
                <a:solidFill>
                  <a:prstClr val="black"/>
                </a:solidFill>
                <a:latin typeface="Arial" charset="0"/>
                <a:ea typeface="Arial" charset="0"/>
                <a:cs typeface="Arial" charset="0"/>
              </a:rPr>
              <a:t>.</a:t>
            </a:r>
          </a:p>
          <a:p>
            <a:pPr marL="411480" indent="-411480" defTabSz="1097280" fontAlgn="base">
              <a:buFont typeface="Arial" charset="0"/>
              <a:buChar char="•"/>
              <a:defRPr/>
            </a:pPr>
            <a:r>
              <a:rPr lang="nb-NO" sz="2400" dirty="0" err="1">
                <a:solidFill>
                  <a:prstClr val="black"/>
                </a:solidFill>
                <a:latin typeface="Arial" charset="0"/>
                <a:ea typeface="Arial" charset="0"/>
                <a:cs typeface="Arial" charset="0"/>
              </a:rPr>
              <a:t>Teach</a:t>
            </a:r>
            <a:r>
              <a:rPr lang="nb-NO" sz="2400" dirty="0">
                <a:solidFill>
                  <a:prstClr val="black"/>
                </a:solidFill>
                <a:latin typeface="Arial" charset="0"/>
                <a:ea typeface="Arial" charset="0"/>
                <a:cs typeface="Arial" charset="0"/>
              </a:rPr>
              <a:t> to program </a:t>
            </a:r>
            <a:r>
              <a:rPr lang="nb-NO" sz="2400" dirty="0" err="1">
                <a:solidFill>
                  <a:prstClr val="black"/>
                </a:solidFill>
                <a:latin typeface="Arial" charset="0"/>
                <a:ea typeface="Arial" charset="0"/>
                <a:cs typeface="Arial" charset="0"/>
              </a:rPr>
              <a:t>securely</a:t>
            </a:r>
            <a:r>
              <a:rPr lang="nb-NO" sz="2400" dirty="0">
                <a:solidFill>
                  <a:prstClr val="black"/>
                </a:solidFill>
                <a:latin typeface="Arial" charset="0"/>
                <a:ea typeface="Arial" charset="0"/>
                <a:cs typeface="Arial" charset="0"/>
              </a:rPr>
              <a:t>, </a:t>
            </a:r>
            <a:r>
              <a:rPr lang="nb-NO" sz="2400" dirty="0" err="1">
                <a:solidFill>
                  <a:prstClr val="black"/>
                </a:solidFill>
                <a:latin typeface="Arial" charset="0"/>
                <a:ea typeface="Arial" charset="0"/>
                <a:cs typeface="Arial" charset="0"/>
              </a:rPr>
              <a:t>rather</a:t>
            </a:r>
            <a:r>
              <a:rPr lang="nb-NO" sz="2400" dirty="0">
                <a:solidFill>
                  <a:prstClr val="black"/>
                </a:solidFill>
                <a:latin typeface="Arial" charset="0"/>
                <a:ea typeface="Arial" charset="0"/>
                <a:cs typeface="Arial" charset="0"/>
              </a:rPr>
              <a:t> </a:t>
            </a:r>
            <a:r>
              <a:rPr lang="nb-NO" sz="2400" dirty="0" err="1">
                <a:solidFill>
                  <a:prstClr val="black"/>
                </a:solidFill>
                <a:latin typeface="Arial" charset="0"/>
                <a:ea typeface="Arial" charset="0"/>
                <a:cs typeface="Arial" charset="0"/>
              </a:rPr>
              <a:t>than</a:t>
            </a:r>
            <a:r>
              <a:rPr lang="nb-NO" sz="2400" dirty="0">
                <a:solidFill>
                  <a:prstClr val="black"/>
                </a:solidFill>
                <a:latin typeface="Arial" charset="0"/>
                <a:ea typeface="Arial" charset="0"/>
                <a:cs typeface="Arial" charset="0"/>
              </a:rPr>
              <a:t> just </a:t>
            </a:r>
            <a:r>
              <a:rPr lang="nb-NO" sz="2400" dirty="0" err="1">
                <a:solidFill>
                  <a:prstClr val="black"/>
                </a:solidFill>
                <a:latin typeface="Arial" charset="0"/>
                <a:ea typeface="Arial" charset="0"/>
                <a:cs typeface="Arial" charset="0"/>
              </a:rPr>
              <a:t>how</a:t>
            </a:r>
            <a:r>
              <a:rPr lang="nb-NO" sz="2400" dirty="0">
                <a:solidFill>
                  <a:prstClr val="black"/>
                </a:solidFill>
                <a:latin typeface="Arial" charset="0"/>
                <a:ea typeface="Arial" charset="0"/>
                <a:cs typeface="Arial" charset="0"/>
              </a:rPr>
              <a:t> to program.</a:t>
            </a:r>
          </a:p>
          <a:p>
            <a:pPr marL="411480" indent="-411480" defTabSz="1097280" fontAlgn="base">
              <a:buFont typeface="Arial" charset="0"/>
              <a:buChar char="•"/>
              <a:defRPr/>
            </a:pPr>
            <a:r>
              <a:rPr lang="nb-NO" sz="2400" dirty="0">
                <a:solidFill>
                  <a:prstClr val="black"/>
                </a:solidFill>
                <a:latin typeface="Arial" charset="0"/>
                <a:ea typeface="Arial" charset="0"/>
                <a:cs typeface="Arial" charset="0"/>
              </a:rPr>
              <a:t>Material in all </a:t>
            </a:r>
            <a:r>
              <a:rPr lang="nb-NO" sz="2400" dirty="0" err="1">
                <a:solidFill>
                  <a:prstClr val="black"/>
                </a:solidFill>
                <a:latin typeface="Arial" charset="0"/>
                <a:ea typeface="Arial" charset="0"/>
                <a:cs typeface="Arial" charset="0"/>
              </a:rPr>
              <a:t>other</a:t>
            </a:r>
            <a:r>
              <a:rPr lang="nb-NO" sz="2400" dirty="0">
                <a:solidFill>
                  <a:prstClr val="black"/>
                </a:solidFill>
                <a:latin typeface="Arial" charset="0"/>
                <a:ea typeface="Arial" charset="0"/>
                <a:cs typeface="Arial" charset="0"/>
              </a:rPr>
              <a:t> </a:t>
            </a:r>
            <a:r>
              <a:rPr lang="nb-NO" sz="2400" dirty="0" err="1">
                <a:solidFill>
                  <a:prstClr val="black"/>
                </a:solidFill>
                <a:latin typeface="Arial" charset="0"/>
                <a:ea typeface="Arial" charset="0"/>
                <a:cs typeface="Arial" charset="0"/>
              </a:rPr>
              <a:t>modules</a:t>
            </a:r>
            <a:r>
              <a:rPr lang="nb-NO" sz="2400" dirty="0">
                <a:solidFill>
                  <a:prstClr val="black"/>
                </a:solidFill>
                <a:latin typeface="Arial" charset="0"/>
                <a:ea typeface="Arial" charset="0"/>
                <a:cs typeface="Arial" charset="0"/>
              </a:rPr>
              <a:t> </a:t>
            </a:r>
            <a:r>
              <a:rPr lang="nb-NO" sz="2400" dirty="0" err="1">
                <a:solidFill>
                  <a:prstClr val="black"/>
                </a:solidFill>
                <a:latin typeface="Arial" charset="0"/>
                <a:ea typeface="Arial" charset="0"/>
                <a:cs typeface="Arial" charset="0"/>
              </a:rPr>
              <a:t>should</a:t>
            </a:r>
            <a:r>
              <a:rPr lang="nb-NO" sz="2400" dirty="0">
                <a:solidFill>
                  <a:prstClr val="black"/>
                </a:solidFill>
                <a:latin typeface="Arial" charset="0"/>
                <a:ea typeface="Arial" charset="0"/>
                <a:cs typeface="Arial" charset="0"/>
              </a:rPr>
              <a:t> be </a:t>
            </a:r>
            <a:r>
              <a:rPr lang="nb-NO" sz="2400" dirty="0" err="1">
                <a:solidFill>
                  <a:prstClr val="black"/>
                </a:solidFill>
                <a:latin typeface="Arial" charset="0"/>
                <a:ea typeface="Arial" charset="0"/>
                <a:cs typeface="Arial" charset="0"/>
              </a:rPr>
              <a:t>reviewed</a:t>
            </a:r>
            <a:r>
              <a:rPr lang="nb-NO" sz="2400" dirty="0">
                <a:solidFill>
                  <a:prstClr val="black"/>
                </a:solidFill>
                <a:latin typeface="Arial" charset="0"/>
                <a:ea typeface="Arial" charset="0"/>
                <a:cs typeface="Arial" charset="0"/>
              </a:rPr>
              <a:t> to </a:t>
            </a:r>
            <a:r>
              <a:rPr lang="nb-NO" sz="2400" dirty="0" err="1">
                <a:solidFill>
                  <a:prstClr val="black"/>
                </a:solidFill>
                <a:latin typeface="Arial" charset="0"/>
                <a:ea typeface="Arial" charset="0"/>
                <a:cs typeface="Arial" charset="0"/>
              </a:rPr>
              <a:t>remove</a:t>
            </a:r>
            <a:r>
              <a:rPr lang="nb-NO" sz="2400" dirty="0">
                <a:solidFill>
                  <a:prstClr val="black"/>
                </a:solidFill>
                <a:latin typeface="Arial" charset="0"/>
                <a:ea typeface="Arial" charset="0"/>
                <a:cs typeface="Arial" charset="0"/>
              </a:rPr>
              <a:t> or </a:t>
            </a:r>
            <a:r>
              <a:rPr lang="nb-NO" sz="2400" dirty="0" err="1">
                <a:solidFill>
                  <a:prstClr val="black"/>
                </a:solidFill>
                <a:latin typeface="Arial" charset="0"/>
                <a:ea typeface="Arial" charset="0"/>
                <a:cs typeface="Arial" charset="0"/>
              </a:rPr>
              <a:t>annotate</a:t>
            </a:r>
            <a:r>
              <a:rPr lang="nb-NO" sz="2400" dirty="0">
                <a:solidFill>
                  <a:prstClr val="black"/>
                </a:solidFill>
                <a:latin typeface="Arial" charset="0"/>
                <a:ea typeface="Arial" charset="0"/>
                <a:cs typeface="Arial" charset="0"/>
              </a:rPr>
              <a:t> </a:t>
            </a:r>
            <a:r>
              <a:rPr lang="nb-NO" sz="2400" dirty="0" err="1">
                <a:solidFill>
                  <a:prstClr val="black"/>
                </a:solidFill>
                <a:latin typeface="Arial" charset="0"/>
                <a:ea typeface="Arial" charset="0"/>
                <a:cs typeface="Arial" charset="0"/>
              </a:rPr>
              <a:t>examples</a:t>
            </a:r>
            <a:r>
              <a:rPr lang="nb-NO" sz="2400" dirty="0">
                <a:solidFill>
                  <a:prstClr val="black"/>
                </a:solidFill>
                <a:latin typeface="Arial" charset="0"/>
                <a:ea typeface="Arial" charset="0"/>
                <a:cs typeface="Arial" charset="0"/>
              </a:rPr>
              <a:t> </a:t>
            </a:r>
            <a:r>
              <a:rPr lang="nb-NO" sz="2400" dirty="0" err="1">
                <a:solidFill>
                  <a:prstClr val="black"/>
                </a:solidFill>
                <a:latin typeface="Arial" charset="0"/>
                <a:ea typeface="Arial" charset="0"/>
                <a:cs typeface="Arial" charset="0"/>
              </a:rPr>
              <a:t>that</a:t>
            </a:r>
            <a:r>
              <a:rPr lang="nb-NO" sz="2400" dirty="0">
                <a:solidFill>
                  <a:prstClr val="black"/>
                </a:solidFill>
                <a:latin typeface="Arial" charset="0"/>
                <a:ea typeface="Arial" charset="0"/>
                <a:cs typeface="Arial" charset="0"/>
              </a:rPr>
              <a:t> </a:t>
            </a:r>
            <a:r>
              <a:rPr lang="nb-NO" sz="2400" dirty="0" err="1">
                <a:solidFill>
                  <a:prstClr val="black"/>
                </a:solidFill>
                <a:latin typeface="Arial" charset="0"/>
                <a:ea typeface="Arial" charset="0"/>
                <a:cs typeface="Arial" charset="0"/>
              </a:rPr>
              <a:t>would</a:t>
            </a:r>
            <a:r>
              <a:rPr lang="nb-NO" sz="2400" dirty="0">
                <a:solidFill>
                  <a:prstClr val="black"/>
                </a:solidFill>
                <a:latin typeface="Arial" charset="0"/>
                <a:ea typeface="Arial" charset="0"/>
                <a:cs typeface="Arial" charset="0"/>
              </a:rPr>
              <a:t> lead to </a:t>
            </a:r>
            <a:r>
              <a:rPr lang="nb-NO" sz="2400" dirty="0" err="1">
                <a:solidFill>
                  <a:prstClr val="black"/>
                </a:solidFill>
                <a:latin typeface="Arial" charset="0"/>
                <a:ea typeface="Arial" charset="0"/>
                <a:cs typeface="Arial" charset="0"/>
              </a:rPr>
              <a:t>insecure</a:t>
            </a:r>
            <a:r>
              <a:rPr lang="nb-NO" sz="2400" dirty="0">
                <a:solidFill>
                  <a:prstClr val="black"/>
                </a:solidFill>
                <a:latin typeface="Arial" charset="0"/>
                <a:ea typeface="Arial" charset="0"/>
                <a:cs typeface="Arial" charset="0"/>
              </a:rPr>
              <a:t> </a:t>
            </a:r>
            <a:r>
              <a:rPr lang="nb-NO" sz="2400" dirty="0" err="1">
                <a:solidFill>
                  <a:prstClr val="black"/>
                </a:solidFill>
                <a:latin typeface="Arial" charset="0"/>
                <a:ea typeface="Arial" charset="0"/>
                <a:cs typeface="Arial" charset="0"/>
              </a:rPr>
              <a:t>code</a:t>
            </a:r>
            <a:r>
              <a:rPr lang="nb-NO" sz="2400" dirty="0">
                <a:solidFill>
                  <a:prstClr val="black"/>
                </a:solidFill>
                <a:latin typeface="Arial" charset="0"/>
                <a:ea typeface="Arial" charset="0"/>
                <a:cs typeface="Arial" charset="0"/>
              </a:rPr>
              <a:t>.</a:t>
            </a:r>
            <a:br>
              <a:rPr lang="nb-NO" sz="2400" dirty="0">
                <a:solidFill>
                  <a:prstClr val="black"/>
                </a:solidFill>
                <a:latin typeface="Arial" charset="0"/>
                <a:ea typeface="Arial" charset="0"/>
                <a:cs typeface="Arial" charset="0"/>
              </a:rPr>
            </a:br>
            <a:endParaRPr lang="nb-NO" sz="2400" dirty="0">
              <a:solidFill>
                <a:prstClr val="black"/>
              </a:solidFill>
              <a:latin typeface="Arial" charset="0"/>
              <a:ea typeface="Arial" charset="0"/>
              <a:cs typeface="Arial" charset="0"/>
            </a:endParaRPr>
          </a:p>
          <a:p>
            <a:pPr defTabSz="1097280">
              <a:defRPr/>
            </a:pPr>
            <a:r>
              <a:rPr lang="nb-NO" sz="2400" u="sng" dirty="0" err="1">
                <a:solidFill>
                  <a:prstClr val="black"/>
                </a:solidFill>
                <a:latin typeface="Arial" charset="0"/>
                <a:ea typeface="Arial" charset="0"/>
                <a:cs typeface="Arial" charset="0"/>
              </a:rPr>
              <a:t>Awareness</a:t>
            </a:r>
            <a:r>
              <a:rPr lang="nb-NO" sz="2400" u="sng" dirty="0">
                <a:solidFill>
                  <a:prstClr val="black"/>
                </a:solidFill>
                <a:latin typeface="Arial" charset="0"/>
                <a:ea typeface="Arial" charset="0"/>
                <a:cs typeface="Arial" charset="0"/>
              </a:rPr>
              <a:t> </a:t>
            </a:r>
            <a:r>
              <a:rPr lang="nb-NO" sz="2400" u="sng" dirty="0" err="1">
                <a:solidFill>
                  <a:prstClr val="black"/>
                </a:solidFill>
                <a:latin typeface="Arial" charset="0"/>
                <a:ea typeface="Arial" charset="0"/>
                <a:cs typeface="Arial" charset="0"/>
              </a:rPr>
              <a:t>raising</a:t>
            </a:r>
            <a:r>
              <a:rPr lang="nb-NO" sz="2400" u="sng" dirty="0">
                <a:solidFill>
                  <a:prstClr val="black"/>
                </a:solidFill>
                <a:latin typeface="Arial" charset="0"/>
                <a:ea typeface="Arial" charset="0"/>
                <a:cs typeface="Arial" charset="0"/>
              </a:rPr>
              <a:t> managers - for ALL </a:t>
            </a:r>
            <a:r>
              <a:rPr lang="nb-NO" sz="2400" u="sng" dirty="0" err="1">
                <a:solidFill>
                  <a:prstClr val="black"/>
                </a:solidFill>
                <a:latin typeface="Arial" charset="0"/>
                <a:ea typeface="Arial" charset="0"/>
                <a:cs typeface="Arial" charset="0"/>
              </a:rPr>
              <a:t>the</a:t>
            </a:r>
            <a:r>
              <a:rPr lang="nb-NO" sz="2400" u="sng" dirty="0">
                <a:solidFill>
                  <a:prstClr val="black"/>
                </a:solidFill>
                <a:latin typeface="Arial" charset="0"/>
                <a:ea typeface="Arial" charset="0"/>
                <a:cs typeface="Arial" charset="0"/>
              </a:rPr>
              <a:t> </a:t>
            </a:r>
            <a:r>
              <a:rPr lang="nb-NO" sz="2400" u="sng" dirty="0" err="1">
                <a:solidFill>
                  <a:prstClr val="black"/>
                </a:solidFill>
                <a:latin typeface="Arial" charset="0"/>
                <a:ea typeface="Arial" charset="0"/>
                <a:cs typeface="Arial" charset="0"/>
              </a:rPr>
              <a:t>other</a:t>
            </a:r>
            <a:r>
              <a:rPr lang="nb-NO" sz="2400" u="sng" dirty="0">
                <a:solidFill>
                  <a:prstClr val="black"/>
                </a:solidFill>
                <a:latin typeface="Arial" charset="0"/>
                <a:ea typeface="Arial" charset="0"/>
                <a:cs typeface="Arial" charset="0"/>
              </a:rPr>
              <a:t> </a:t>
            </a:r>
            <a:r>
              <a:rPr lang="nb-NO" sz="2400" u="sng" dirty="0" err="1">
                <a:solidFill>
                  <a:prstClr val="black"/>
                </a:solidFill>
                <a:latin typeface="Arial" charset="0"/>
                <a:ea typeface="Arial" charset="0"/>
                <a:cs typeface="Arial" charset="0"/>
              </a:rPr>
              <a:t>important</a:t>
            </a:r>
            <a:r>
              <a:rPr lang="nb-NO" sz="2400" u="sng" dirty="0">
                <a:solidFill>
                  <a:prstClr val="black"/>
                </a:solidFill>
                <a:latin typeface="Arial" charset="0"/>
                <a:ea typeface="Arial" charset="0"/>
                <a:cs typeface="Arial" charset="0"/>
              </a:rPr>
              <a:t> </a:t>
            </a:r>
            <a:r>
              <a:rPr lang="nb-NO" sz="2400" u="sng" dirty="0" err="1">
                <a:solidFill>
                  <a:prstClr val="black"/>
                </a:solidFill>
                <a:latin typeface="Arial" charset="0"/>
                <a:ea typeface="Arial" charset="0"/>
                <a:cs typeface="Arial" charset="0"/>
              </a:rPr>
              <a:t>people</a:t>
            </a:r>
            <a:r>
              <a:rPr lang="nb-NO" sz="2400" u="sng" dirty="0">
                <a:solidFill>
                  <a:prstClr val="black"/>
                </a:solidFill>
                <a:latin typeface="Arial" charset="0"/>
                <a:ea typeface="Arial" charset="0"/>
                <a:cs typeface="Arial" charset="0"/>
              </a:rPr>
              <a:t> in </a:t>
            </a:r>
            <a:r>
              <a:rPr lang="nb-NO" sz="2400" u="sng" dirty="0" err="1">
                <a:solidFill>
                  <a:prstClr val="black"/>
                </a:solidFill>
                <a:latin typeface="Arial" charset="0"/>
                <a:ea typeface="Arial" charset="0"/>
                <a:cs typeface="Arial" charset="0"/>
              </a:rPr>
              <a:t>your</a:t>
            </a:r>
            <a:r>
              <a:rPr lang="nb-NO" sz="2400" u="sng" dirty="0">
                <a:solidFill>
                  <a:prstClr val="black"/>
                </a:solidFill>
                <a:latin typeface="Arial" charset="0"/>
                <a:ea typeface="Arial" charset="0"/>
                <a:cs typeface="Arial" charset="0"/>
              </a:rPr>
              <a:t> </a:t>
            </a:r>
            <a:r>
              <a:rPr lang="nb-NO" sz="2400" u="sng" dirty="0" err="1">
                <a:solidFill>
                  <a:prstClr val="black"/>
                </a:solidFill>
                <a:latin typeface="Arial" charset="0"/>
                <a:ea typeface="Arial" charset="0"/>
                <a:cs typeface="Arial" charset="0"/>
              </a:rPr>
              <a:t>organisation</a:t>
            </a:r>
            <a:br>
              <a:rPr lang="nb-NO" sz="2400" u="sng" dirty="0">
                <a:solidFill>
                  <a:prstClr val="black"/>
                </a:solidFill>
                <a:latin typeface="Arial" charset="0"/>
                <a:ea typeface="Arial" charset="0"/>
                <a:cs typeface="Arial" charset="0"/>
              </a:rPr>
            </a:br>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defRPr/>
            </a:pPr>
            <a:r>
              <a:rPr lang="nb-NO" sz="2400" dirty="0" err="1">
                <a:solidFill>
                  <a:prstClr val="black"/>
                </a:solidFill>
                <a:latin typeface="Arial" charset="0"/>
                <a:ea typeface="Arial" charset="0"/>
                <a:cs typeface="Arial" charset="0"/>
              </a:rPr>
              <a:t>Awareness</a:t>
            </a:r>
            <a:r>
              <a:rPr lang="nb-NO" sz="2400" dirty="0">
                <a:solidFill>
                  <a:prstClr val="black"/>
                </a:solidFill>
                <a:latin typeface="Arial" charset="0"/>
                <a:ea typeface="Arial" charset="0"/>
                <a:cs typeface="Arial" charset="0"/>
              </a:rPr>
              <a:t> </a:t>
            </a:r>
            <a:r>
              <a:rPr lang="nb-NO" sz="2400" dirty="0" err="1">
                <a:solidFill>
                  <a:prstClr val="black"/>
                </a:solidFill>
                <a:latin typeface="Arial" charset="0"/>
                <a:ea typeface="Arial" charset="0"/>
                <a:cs typeface="Arial" charset="0"/>
              </a:rPr>
              <a:t>based</a:t>
            </a:r>
            <a:r>
              <a:rPr lang="nb-NO" sz="2400" dirty="0">
                <a:solidFill>
                  <a:prstClr val="black"/>
                </a:solidFill>
                <a:latin typeface="Arial" charset="0"/>
                <a:ea typeface="Arial" charset="0"/>
                <a:cs typeface="Arial" charset="0"/>
              </a:rPr>
              <a:t> </a:t>
            </a:r>
            <a:r>
              <a:rPr lang="nb-NO" sz="2400" dirty="0" err="1">
                <a:solidFill>
                  <a:prstClr val="black"/>
                </a:solidFill>
                <a:latin typeface="Arial" charset="0"/>
                <a:ea typeface="Arial" charset="0"/>
                <a:cs typeface="Arial" charset="0"/>
              </a:rPr>
              <a:t>around</a:t>
            </a:r>
            <a:r>
              <a:rPr lang="nb-NO" sz="2400" dirty="0">
                <a:solidFill>
                  <a:prstClr val="black"/>
                </a:solidFill>
                <a:latin typeface="Arial" charset="0"/>
                <a:ea typeface="Arial" charset="0"/>
                <a:cs typeface="Arial" charset="0"/>
              </a:rPr>
              <a:t> THREAT not </a:t>
            </a:r>
            <a:r>
              <a:rPr lang="nb-NO" sz="2400" dirty="0" err="1">
                <a:solidFill>
                  <a:prstClr val="black"/>
                </a:solidFill>
                <a:latin typeface="Arial" charset="0"/>
                <a:ea typeface="Arial" charset="0"/>
                <a:cs typeface="Arial" charset="0"/>
              </a:rPr>
              <a:t>effective</a:t>
            </a:r>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defRPr/>
            </a:pPr>
            <a:r>
              <a:rPr lang="nb-NO" sz="2400" dirty="0" err="1">
                <a:solidFill>
                  <a:prstClr val="black"/>
                </a:solidFill>
                <a:latin typeface="Arial" charset="0"/>
                <a:ea typeface="Arial" charset="0"/>
                <a:cs typeface="Arial" charset="0"/>
              </a:rPr>
              <a:t>Strategically</a:t>
            </a:r>
            <a:r>
              <a:rPr lang="nb-NO" sz="2400" dirty="0">
                <a:solidFill>
                  <a:prstClr val="black"/>
                </a:solidFill>
                <a:latin typeface="Arial" charset="0"/>
                <a:ea typeface="Arial" charset="0"/>
                <a:cs typeface="Arial" charset="0"/>
              </a:rPr>
              <a:t> </a:t>
            </a:r>
            <a:r>
              <a:rPr lang="nb-NO" sz="2400" dirty="0" err="1">
                <a:solidFill>
                  <a:prstClr val="black"/>
                </a:solidFill>
                <a:latin typeface="Arial" charset="0"/>
                <a:ea typeface="Arial" charset="0"/>
                <a:cs typeface="Arial" charset="0"/>
              </a:rPr>
              <a:t>tailoring</a:t>
            </a:r>
            <a:r>
              <a:rPr lang="nb-NO" sz="2400" dirty="0">
                <a:solidFill>
                  <a:prstClr val="black"/>
                </a:solidFill>
                <a:latin typeface="Arial" charset="0"/>
                <a:ea typeface="Arial" charset="0"/>
                <a:cs typeface="Arial" charset="0"/>
              </a:rPr>
              <a:t> </a:t>
            </a:r>
            <a:r>
              <a:rPr lang="nb-NO" sz="2400" dirty="0" err="1">
                <a:solidFill>
                  <a:prstClr val="black"/>
                </a:solidFill>
                <a:latin typeface="Arial" charset="0"/>
                <a:ea typeface="Arial" charset="0"/>
                <a:cs typeface="Arial" charset="0"/>
              </a:rPr>
              <a:t>awareness</a:t>
            </a:r>
            <a:r>
              <a:rPr lang="nb-NO" sz="2400" dirty="0">
                <a:solidFill>
                  <a:prstClr val="black"/>
                </a:solidFill>
                <a:latin typeface="Arial" charset="0"/>
                <a:ea typeface="Arial" charset="0"/>
                <a:cs typeface="Arial" charset="0"/>
              </a:rPr>
              <a:t> </a:t>
            </a:r>
            <a:r>
              <a:rPr lang="nb-NO" sz="2400" dirty="0" err="1">
                <a:solidFill>
                  <a:prstClr val="black"/>
                </a:solidFill>
                <a:latin typeface="Arial" charset="0"/>
                <a:ea typeface="Arial" charset="0"/>
                <a:cs typeface="Arial" charset="0"/>
              </a:rPr>
              <a:t>campaigns</a:t>
            </a:r>
            <a:endParaRPr lang="nb-NO" sz="2400" dirty="0">
              <a:solidFill>
                <a:prstClr val="black"/>
              </a:solidFill>
              <a:latin typeface="Arial" charset="0"/>
              <a:ea typeface="Arial" charset="0"/>
              <a:cs typeface="Arial" charset="0"/>
            </a:endParaRPr>
          </a:p>
        </p:txBody>
      </p:sp>
      <p:grpSp>
        <p:nvGrpSpPr>
          <p:cNvPr id="15" name="Gruppe 14"/>
          <p:cNvGrpSpPr/>
          <p:nvPr/>
        </p:nvGrpSpPr>
        <p:grpSpPr>
          <a:xfrm>
            <a:off x="976589" y="3295061"/>
            <a:ext cx="5259936" cy="1124234"/>
            <a:chOff x="746963" y="2862364"/>
            <a:chExt cx="4383280" cy="936862"/>
          </a:xfrm>
        </p:grpSpPr>
        <p:sp>
          <p:nvSpPr>
            <p:cNvPr id="13" name="Avrundet rektangel 12"/>
            <p:cNvSpPr/>
            <p:nvPr/>
          </p:nvSpPr>
          <p:spPr>
            <a:xfrm rot="19508378">
              <a:off x="746963" y="2862364"/>
              <a:ext cx="4383280" cy="936862"/>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Aptos" panose="02110004020202020204"/>
              </a:endParaRPr>
            </a:p>
          </p:txBody>
        </p:sp>
        <p:sp>
          <p:nvSpPr>
            <p:cNvPr id="14" name="TekstSylinder 13"/>
            <p:cNvSpPr txBox="1"/>
            <p:nvPr/>
          </p:nvSpPr>
          <p:spPr>
            <a:xfrm rot="19494747">
              <a:off x="936860" y="2947620"/>
              <a:ext cx="4139434" cy="630942"/>
            </a:xfrm>
            <a:prstGeom prst="rect">
              <a:avLst/>
            </a:prstGeom>
            <a:noFill/>
          </p:spPr>
          <p:txBody>
            <a:bodyPr wrap="none" rtlCol="0">
              <a:spAutoFit/>
            </a:bodyPr>
            <a:lstStyle/>
            <a:p>
              <a:pPr algn="ctr" defTabSz="1097280">
                <a:defRPr/>
              </a:pPr>
              <a:r>
                <a:rPr lang="nb-NO" sz="2160" b="1" dirty="0" err="1">
                  <a:solidFill>
                    <a:srgbClr val="FF0000"/>
                  </a:solidFill>
                  <a:latin typeface="Aptos" panose="02110004020202020204"/>
                </a:rPr>
                <a:t>Sense</a:t>
              </a:r>
              <a:r>
                <a:rPr lang="nb-NO" sz="2160" b="1" dirty="0">
                  <a:solidFill>
                    <a:srgbClr val="FF0000"/>
                  </a:solidFill>
                  <a:latin typeface="Aptos" panose="02110004020202020204"/>
                </a:rPr>
                <a:t> of </a:t>
              </a:r>
              <a:r>
                <a:rPr lang="nb-NO" sz="2160" b="1" dirty="0" err="1">
                  <a:solidFill>
                    <a:srgbClr val="FF0000"/>
                  </a:solidFill>
                  <a:latin typeface="Aptos" panose="02110004020202020204"/>
                </a:rPr>
                <a:t>relatedness</a:t>
              </a:r>
              <a:r>
                <a:rPr lang="nb-NO" sz="2160" b="1" dirty="0">
                  <a:solidFill>
                    <a:srgbClr val="FF0000"/>
                  </a:solidFill>
                  <a:latin typeface="Aptos" panose="02110004020202020204"/>
                </a:rPr>
                <a:t> (SDT) </a:t>
              </a:r>
              <a:r>
                <a:rPr lang="mr-IN" sz="2160" b="1" dirty="0">
                  <a:solidFill>
                    <a:srgbClr val="FF0000"/>
                  </a:solidFill>
                  <a:latin typeface="Aptos" panose="02110004020202020204"/>
                  <a:cs typeface="Mangal" panose="02040503050203030202" pitchFamily="18" charset="0"/>
                </a:rPr>
                <a:t>–</a:t>
              </a:r>
              <a:r>
                <a:rPr lang="nb-NO" sz="2160" b="1" dirty="0">
                  <a:solidFill>
                    <a:srgbClr val="FF0000"/>
                  </a:solidFill>
                  <a:latin typeface="Aptos" panose="02110004020202020204"/>
                </a:rPr>
                <a:t> Vital for a</a:t>
              </a:r>
            </a:p>
            <a:p>
              <a:pPr algn="ctr" defTabSz="1097280">
                <a:defRPr/>
              </a:pPr>
              <a:r>
                <a:rPr lang="nb-NO" sz="2160" b="1" dirty="0" err="1">
                  <a:solidFill>
                    <a:srgbClr val="FF0000"/>
                  </a:solidFill>
                  <a:latin typeface="Aptos" panose="02110004020202020204"/>
                </a:rPr>
                <a:t>multidisciplinary</a:t>
              </a:r>
              <a:r>
                <a:rPr lang="nb-NO" sz="2160" b="1" dirty="0">
                  <a:solidFill>
                    <a:srgbClr val="FF0000"/>
                  </a:solidFill>
                  <a:latin typeface="Aptos" panose="02110004020202020204"/>
                </a:rPr>
                <a:t> team to </a:t>
              </a:r>
              <a:r>
                <a:rPr lang="nb-NO" sz="2160" b="1" dirty="0" err="1">
                  <a:solidFill>
                    <a:srgbClr val="FF0000"/>
                  </a:solidFill>
                  <a:latin typeface="Aptos" panose="02110004020202020204"/>
                </a:rPr>
                <a:t>function</a:t>
              </a:r>
              <a:endParaRPr lang="nb-NO" sz="2160" dirty="0">
                <a:solidFill>
                  <a:srgbClr val="FF0000"/>
                </a:solidFill>
                <a:latin typeface="Aptos" panose="02110004020202020204"/>
              </a:endParaRPr>
            </a:p>
          </p:txBody>
        </p:sp>
      </p:grpSp>
      <p:grpSp>
        <p:nvGrpSpPr>
          <p:cNvPr id="16" name="Gruppe 15"/>
          <p:cNvGrpSpPr/>
          <p:nvPr/>
        </p:nvGrpSpPr>
        <p:grpSpPr>
          <a:xfrm>
            <a:off x="8513834" y="2657834"/>
            <a:ext cx="4308424" cy="887352"/>
            <a:chOff x="1211421" y="2890851"/>
            <a:chExt cx="3590353" cy="739460"/>
          </a:xfrm>
        </p:grpSpPr>
        <p:sp>
          <p:nvSpPr>
            <p:cNvPr id="17" name="Avrundet rektangel 16"/>
            <p:cNvSpPr/>
            <p:nvPr/>
          </p:nvSpPr>
          <p:spPr>
            <a:xfrm rot="19508378">
              <a:off x="1338077" y="2890851"/>
              <a:ext cx="3454863" cy="73946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Aptos" panose="02110004020202020204"/>
              </a:endParaRPr>
            </a:p>
          </p:txBody>
        </p:sp>
        <p:sp>
          <p:nvSpPr>
            <p:cNvPr id="18" name="TekstSylinder 17"/>
            <p:cNvSpPr txBox="1"/>
            <p:nvPr/>
          </p:nvSpPr>
          <p:spPr>
            <a:xfrm rot="19494747">
              <a:off x="1211421" y="2947620"/>
              <a:ext cx="3590353" cy="630942"/>
            </a:xfrm>
            <a:prstGeom prst="rect">
              <a:avLst/>
            </a:prstGeom>
            <a:noFill/>
          </p:spPr>
          <p:txBody>
            <a:bodyPr wrap="none" rtlCol="0">
              <a:spAutoFit/>
            </a:bodyPr>
            <a:lstStyle/>
            <a:p>
              <a:pPr algn="ctr" defTabSz="1097280">
                <a:defRPr/>
              </a:pPr>
              <a:r>
                <a:rPr lang="nb-NO" sz="2160" b="1" dirty="0">
                  <a:solidFill>
                    <a:srgbClr val="FF0000"/>
                  </a:solidFill>
                  <a:latin typeface="Aptos" panose="02110004020202020204"/>
                </a:rPr>
                <a:t>Time to </a:t>
              </a:r>
              <a:r>
                <a:rPr lang="nb-NO" sz="2160" b="1" dirty="0" err="1">
                  <a:solidFill>
                    <a:srgbClr val="FF0000"/>
                  </a:solidFill>
                  <a:latin typeface="Aptos" panose="02110004020202020204"/>
                </a:rPr>
                <a:t>learn</a:t>
              </a:r>
              <a:r>
                <a:rPr lang="nb-NO" sz="2160" b="1" dirty="0">
                  <a:solidFill>
                    <a:srgbClr val="FF0000"/>
                  </a:solidFill>
                  <a:latin typeface="Aptos" panose="02110004020202020204"/>
                </a:rPr>
                <a:t> &amp; </a:t>
              </a:r>
              <a:r>
                <a:rPr lang="nb-NO" sz="2160" b="1" dirty="0" err="1">
                  <a:solidFill>
                    <a:srgbClr val="FF0000"/>
                  </a:solidFill>
                  <a:latin typeface="Aptos" panose="02110004020202020204"/>
                </a:rPr>
                <a:t>practice</a:t>
              </a:r>
              <a:r>
                <a:rPr lang="nb-NO" sz="2160" b="1" dirty="0">
                  <a:solidFill>
                    <a:srgbClr val="FF0000"/>
                  </a:solidFill>
                  <a:latin typeface="Aptos" panose="02110004020202020204"/>
                </a:rPr>
                <a:t> &gt; </a:t>
              </a:r>
            </a:p>
            <a:p>
              <a:pPr algn="ctr" defTabSz="1097280">
                <a:defRPr/>
              </a:pPr>
              <a:r>
                <a:rPr lang="nb-NO" sz="2160" b="1" dirty="0" err="1">
                  <a:solidFill>
                    <a:srgbClr val="FF0000"/>
                  </a:solidFill>
                  <a:latin typeface="Aptos" panose="02110004020202020204"/>
                </a:rPr>
                <a:t>Compliance</a:t>
              </a:r>
              <a:r>
                <a:rPr lang="nb-NO" sz="2160" b="1" dirty="0">
                  <a:solidFill>
                    <a:srgbClr val="FF0000"/>
                  </a:solidFill>
                  <a:latin typeface="Aptos" panose="02110004020202020204"/>
                </a:rPr>
                <a:t> / </a:t>
              </a:r>
              <a:r>
                <a:rPr lang="nb-NO" sz="2160" b="1" dirty="0" err="1">
                  <a:solidFill>
                    <a:srgbClr val="FF0000"/>
                  </a:solidFill>
                  <a:latin typeface="Aptos" panose="02110004020202020204"/>
                </a:rPr>
                <a:t>avoid</a:t>
              </a:r>
              <a:r>
                <a:rPr lang="nb-NO" sz="2160" b="1" dirty="0">
                  <a:solidFill>
                    <a:srgbClr val="FF0000"/>
                  </a:solidFill>
                  <a:latin typeface="Aptos" panose="02110004020202020204"/>
                </a:rPr>
                <a:t> cyber </a:t>
              </a:r>
              <a:r>
                <a:rPr lang="nb-NO" sz="2160" b="1" dirty="0" err="1">
                  <a:solidFill>
                    <a:srgbClr val="FF0000"/>
                  </a:solidFill>
                  <a:latin typeface="Aptos" panose="02110004020202020204"/>
                </a:rPr>
                <a:t>elitism</a:t>
              </a:r>
              <a:endParaRPr lang="nb-NO" sz="2160" dirty="0">
                <a:solidFill>
                  <a:srgbClr val="FF0000"/>
                </a:solidFill>
                <a:latin typeface="Aptos" panose="02110004020202020204"/>
              </a:endParaRPr>
            </a:p>
          </p:txBody>
        </p:sp>
      </p:grpSp>
      <p:grpSp>
        <p:nvGrpSpPr>
          <p:cNvPr id="26" name="Gruppe 25"/>
          <p:cNvGrpSpPr/>
          <p:nvPr/>
        </p:nvGrpSpPr>
        <p:grpSpPr>
          <a:xfrm>
            <a:off x="9933578" y="5910881"/>
            <a:ext cx="4145836" cy="1098977"/>
            <a:chOff x="1331094" y="2801248"/>
            <a:chExt cx="3454863" cy="915814"/>
          </a:xfrm>
        </p:grpSpPr>
        <p:sp>
          <p:nvSpPr>
            <p:cNvPr id="27" name="Avrundet rektangel 26"/>
            <p:cNvSpPr/>
            <p:nvPr/>
          </p:nvSpPr>
          <p:spPr>
            <a:xfrm rot="19508378">
              <a:off x="1331094" y="2801248"/>
              <a:ext cx="3454863" cy="898618"/>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Aptos" panose="02110004020202020204"/>
              </a:endParaRPr>
            </a:p>
          </p:txBody>
        </p:sp>
        <p:sp>
          <p:nvSpPr>
            <p:cNvPr id="28" name="TekstSylinder 27"/>
            <p:cNvSpPr txBox="1"/>
            <p:nvPr/>
          </p:nvSpPr>
          <p:spPr>
            <a:xfrm rot="19494747">
              <a:off x="1620516" y="2809121"/>
              <a:ext cx="2772179" cy="907941"/>
            </a:xfrm>
            <a:prstGeom prst="rect">
              <a:avLst/>
            </a:prstGeom>
            <a:noFill/>
          </p:spPr>
          <p:txBody>
            <a:bodyPr wrap="none" rtlCol="0">
              <a:spAutoFit/>
            </a:bodyPr>
            <a:lstStyle/>
            <a:p>
              <a:pPr algn="ctr" defTabSz="1097280">
                <a:defRPr/>
              </a:pPr>
              <a:r>
                <a:rPr lang="nb-NO" sz="2160" b="1" dirty="0" err="1">
                  <a:solidFill>
                    <a:srgbClr val="FF0000"/>
                  </a:solidFill>
                  <a:latin typeface="Aptos" panose="02110004020202020204"/>
                </a:rPr>
                <a:t>Create</a:t>
              </a:r>
              <a:r>
                <a:rPr lang="nb-NO" sz="2160" b="1" dirty="0">
                  <a:solidFill>
                    <a:srgbClr val="FF0000"/>
                  </a:solidFill>
                  <a:latin typeface="Aptos" panose="02110004020202020204"/>
                </a:rPr>
                <a:t> a </a:t>
              </a:r>
              <a:r>
                <a:rPr lang="nb-NO" sz="2160" b="1" dirty="0" err="1">
                  <a:solidFill>
                    <a:srgbClr val="FF0000"/>
                  </a:solidFill>
                  <a:latin typeface="Aptos" panose="02110004020202020204"/>
                </a:rPr>
                <a:t>culture</a:t>
              </a:r>
              <a:r>
                <a:rPr lang="nb-NO" sz="2160" b="1" dirty="0">
                  <a:solidFill>
                    <a:srgbClr val="FF0000"/>
                  </a:solidFill>
                  <a:latin typeface="Aptos" panose="02110004020202020204"/>
                </a:rPr>
                <a:t> of </a:t>
              </a:r>
            </a:p>
            <a:p>
              <a:pPr algn="ctr" defTabSz="1097280">
                <a:defRPr/>
              </a:pPr>
              <a:r>
                <a:rPr lang="nb-NO" sz="2160" b="1" dirty="0" err="1">
                  <a:solidFill>
                    <a:srgbClr val="FF0000"/>
                  </a:solidFill>
                  <a:latin typeface="Aptos" panose="02110004020202020204"/>
                </a:rPr>
                <a:t>empowerment</a:t>
              </a:r>
              <a:r>
                <a:rPr lang="nb-NO" sz="2160" b="1" dirty="0">
                  <a:solidFill>
                    <a:srgbClr val="FF0000"/>
                  </a:solidFill>
                  <a:latin typeface="Aptos" panose="02110004020202020204"/>
                </a:rPr>
                <a:t> for</a:t>
              </a:r>
            </a:p>
            <a:p>
              <a:pPr algn="ctr" defTabSz="1097280">
                <a:defRPr/>
              </a:pPr>
              <a:r>
                <a:rPr lang="nb-NO" sz="2160" b="1" dirty="0" err="1">
                  <a:solidFill>
                    <a:srgbClr val="FF0000"/>
                  </a:solidFill>
                  <a:latin typeface="Aptos" panose="02110004020202020204"/>
                </a:rPr>
                <a:t>compliance</a:t>
              </a:r>
              <a:r>
                <a:rPr lang="nb-NO" sz="2160" b="1" dirty="0">
                  <a:solidFill>
                    <a:srgbClr val="FF0000"/>
                  </a:solidFill>
                  <a:latin typeface="Aptos" panose="02110004020202020204"/>
                </a:rPr>
                <a:t> &amp; </a:t>
              </a:r>
              <a:r>
                <a:rPr lang="nb-NO" sz="2160" b="1" dirty="0" err="1">
                  <a:solidFill>
                    <a:srgbClr val="FF0000"/>
                  </a:solidFill>
                  <a:latin typeface="Aptos" panose="02110004020202020204"/>
                </a:rPr>
                <a:t>adherence</a:t>
              </a:r>
              <a:endParaRPr lang="nb-NO" sz="2160" dirty="0">
                <a:solidFill>
                  <a:srgbClr val="FF0000"/>
                </a:solidFill>
                <a:latin typeface="Aptos" panose="02110004020202020204"/>
              </a:endParaRPr>
            </a:p>
          </p:txBody>
        </p:sp>
      </p:grpSp>
    </p:spTree>
    <p:extLst>
      <p:ext uri="{BB962C8B-B14F-4D97-AF65-F5344CB8AC3E}">
        <p14:creationId xmlns:p14="http://schemas.microsoft.com/office/powerpoint/2010/main" val="404022889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505B2-ED22-2A3B-5F47-01B8286DDC2C}"/>
              </a:ext>
            </a:extLst>
          </p:cNvPr>
          <p:cNvSpPr>
            <a:spLocks noGrp="1"/>
          </p:cNvSpPr>
          <p:nvPr>
            <p:ph type="title"/>
          </p:nvPr>
        </p:nvSpPr>
        <p:spPr/>
        <p:txBody>
          <a:bodyPr/>
          <a:lstStyle/>
          <a:p>
            <a:r>
              <a:rPr lang="nb-NO" dirty="0"/>
              <a:t>Key Takeaways</a:t>
            </a:r>
            <a:endParaRPr lang="en-GB" dirty="0"/>
          </a:p>
        </p:txBody>
      </p:sp>
      <p:sp>
        <p:nvSpPr>
          <p:cNvPr id="3" name="Content Placeholder 2">
            <a:extLst>
              <a:ext uri="{FF2B5EF4-FFF2-40B4-BE49-F238E27FC236}">
                <a16:creationId xmlns:a16="http://schemas.microsoft.com/office/drawing/2014/main" id="{59914C3A-70D1-B7FE-8F5F-DF6AC43002D8}"/>
              </a:ext>
            </a:extLst>
          </p:cNvPr>
          <p:cNvSpPr>
            <a:spLocks noGrp="1"/>
          </p:cNvSpPr>
          <p:nvPr>
            <p:ph idx="1"/>
          </p:nvPr>
        </p:nvSpPr>
        <p:spPr/>
        <p:txBody>
          <a:bodyPr/>
          <a:lstStyle/>
          <a:p>
            <a:r>
              <a:rPr lang="nb-NO" dirty="0"/>
              <a:t>Communication- - center of crisis management and incidence response</a:t>
            </a:r>
          </a:p>
          <a:p>
            <a:r>
              <a:rPr lang="nb-NO" dirty="0"/>
              <a:t>Culture</a:t>
            </a:r>
          </a:p>
          <a:p>
            <a:pPr lvl="1"/>
            <a:r>
              <a:rPr lang="nb-NO" dirty="0"/>
              <a:t>Leadership and rolemodelling</a:t>
            </a:r>
          </a:p>
          <a:p>
            <a:pPr lvl="1"/>
            <a:endParaRPr lang="nb-NO" dirty="0"/>
          </a:p>
          <a:p>
            <a:r>
              <a:rPr lang="nb-NO" dirty="0"/>
              <a:t>Joint Training</a:t>
            </a:r>
          </a:p>
          <a:p>
            <a:r>
              <a:rPr lang="nb-NO" dirty="0"/>
              <a:t>Preincidence planning</a:t>
            </a:r>
          </a:p>
          <a:p>
            <a:pPr lvl="1"/>
            <a:endParaRPr lang="en-GB" dirty="0"/>
          </a:p>
        </p:txBody>
      </p:sp>
    </p:spTree>
    <p:extLst>
      <p:ext uri="{BB962C8B-B14F-4D97-AF65-F5344CB8AC3E}">
        <p14:creationId xmlns:p14="http://schemas.microsoft.com/office/powerpoint/2010/main" val="240267734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8575BB-9680-F551-446E-443B62F129D2}"/>
              </a:ext>
            </a:extLst>
          </p:cNvPr>
          <p:cNvSpPr>
            <a:spLocks noGrp="1"/>
          </p:cNvSpPr>
          <p:nvPr>
            <p:ph type="body" sz="quarter" idx="13"/>
          </p:nvPr>
        </p:nvSpPr>
        <p:spPr/>
        <p:txBody>
          <a:bodyPr/>
          <a:lstStyle/>
          <a:p>
            <a:r>
              <a:rPr lang="nb-NO" dirty="0"/>
              <a:t>References</a:t>
            </a:r>
          </a:p>
        </p:txBody>
      </p:sp>
      <p:sp>
        <p:nvSpPr>
          <p:cNvPr id="3" name="Text Placeholder 2">
            <a:extLst>
              <a:ext uri="{FF2B5EF4-FFF2-40B4-BE49-F238E27FC236}">
                <a16:creationId xmlns:a16="http://schemas.microsoft.com/office/drawing/2014/main" id="{88C5BAB3-308B-2ADE-9D5B-EFEB937CFA68}"/>
              </a:ext>
            </a:extLst>
          </p:cNvPr>
          <p:cNvSpPr>
            <a:spLocks noGrp="1"/>
          </p:cNvSpPr>
          <p:nvPr>
            <p:ph type="body" sz="quarter" idx="14"/>
          </p:nvPr>
        </p:nvSpPr>
        <p:spPr>
          <a:xfrm>
            <a:off x="2606040" y="1129553"/>
            <a:ext cx="10562690" cy="5793218"/>
          </a:xfrm>
        </p:spPr>
        <p:txBody>
          <a:bodyPr/>
          <a:lstStyle/>
          <a:p>
            <a:r>
              <a:rPr lang="nb-NO" b="0" i="0" dirty="0" err="1">
                <a:solidFill>
                  <a:srgbClr val="222222"/>
                </a:solidFill>
                <a:effectLst/>
                <a:latin typeface="Arial" panose="020B0604020202020204" pitchFamily="34" charset="0"/>
              </a:rPr>
              <a:t>Tijan</a:t>
            </a:r>
            <a:r>
              <a:rPr lang="nb-NO" b="0" i="0" dirty="0">
                <a:solidFill>
                  <a:srgbClr val="222222"/>
                </a:solidFill>
                <a:effectLst/>
                <a:latin typeface="Arial" panose="020B0604020202020204" pitchFamily="34" charset="0"/>
              </a:rPr>
              <a:t>, E., </a:t>
            </a:r>
            <a:r>
              <a:rPr lang="nb-NO" b="0" i="0" dirty="0" err="1">
                <a:solidFill>
                  <a:srgbClr val="222222"/>
                </a:solidFill>
                <a:effectLst/>
                <a:latin typeface="Arial" panose="020B0604020202020204" pitchFamily="34" charset="0"/>
              </a:rPr>
              <a:t>Jović</a:t>
            </a:r>
            <a:r>
              <a:rPr lang="nb-NO" b="0" i="0" dirty="0">
                <a:solidFill>
                  <a:srgbClr val="222222"/>
                </a:solidFill>
                <a:effectLst/>
                <a:latin typeface="Arial" panose="020B0604020202020204" pitchFamily="34" charset="0"/>
              </a:rPr>
              <a:t>, M., </a:t>
            </a:r>
            <a:r>
              <a:rPr lang="nb-NO" b="0" i="0" dirty="0" err="1">
                <a:solidFill>
                  <a:srgbClr val="222222"/>
                </a:solidFill>
                <a:effectLst/>
                <a:latin typeface="Arial" panose="020B0604020202020204" pitchFamily="34" charset="0"/>
              </a:rPr>
              <a:t>Aksentijević</a:t>
            </a:r>
            <a:r>
              <a:rPr lang="nb-NO" b="0" i="0" dirty="0">
                <a:solidFill>
                  <a:srgbClr val="222222"/>
                </a:solidFill>
                <a:effectLst/>
                <a:latin typeface="Arial" panose="020B0604020202020204" pitchFamily="34" charset="0"/>
              </a:rPr>
              <a:t>, S., &amp; </a:t>
            </a:r>
            <a:r>
              <a:rPr lang="nb-NO" b="0" i="0" dirty="0" err="1">
                <a:solidFill>
                  <a:srgbClr val="222222"/>
                </a:solidFill>
                <a:effectLst/>
                <a:latin typeface="Arial" panose="020B0604020202020204" pitchFamily="34" charset="0"/>
              </a:rPr>
              <a:t>Pucihar</a:t>
            </a:r>
            <a:r>
              <a:rPr lang="nb-NO" b="0" i="0" dirty="0">
                <a:solidFill>
                  <a:srgbClr val="222222"/>
                </a:solidFill>
                <a:effectLst/>
                <a:latin typeface="Arial" panose="020B0604020202020204" pitchFamily="34" charset="0"/>
              </a:rPr>
              <a:t>, A. (2021). Digital </a:t>
            </a:r>
            <a:r>
              <a:rPr lang="nb-NO" b="0" i="0" dirty="0" err="1">
                <a:solidFill>
                  <a:srgbClr val="222222"/>
                </a:solidFill>
                <a:effectLst/>
                <a:latin typeface="Arial" panose="020B0604020202020204" pitchFamily="34" charset="0"/>
              </a:rPr>
              <a:t>transformation</a:t>
            </a:r>
            <a:r>
              <a:rPr lang="nb-NO" b="0" i="0" dirty="0">
                <a:solidFill>
                  <a:srgbClr val="222222"/>
                </a:solidFill>
                <a:effectLst/>
                <a:latin typeface="Arial" panose="020B0604020202020204" pitchFamily="34" charset="0"/>
              </a:rPr>
              <a:t> in </a:t>
            </a:r>
            <a:r>
              <a:rPr lang="nb-NO" b="0" i="0" dirty="0" err="1">
                <a:solidFill>
                  <a:srgbClr val="222222"/>
                </a:solidFill>
                <a:effectLst/>
                <a:latin typeface="Arial" panose="020B0604020202020204" pitchFamily="34" charset="0"/>
              </a:rPr>
              <a:t>the</a:t>
            </a:r>
            <a:r>
              <a:rPr lang="nb-NO" b="0" i="0" dirty="0">
                <a:solidFill>
                  <a:srgbClr val="222222"/>
                </a:solidFill>
                <a:effectLst/>
                <a:latin typeface="Arial" panose="020B0604020202020204" pitchFamily="34" charset="0"/>
              </a:rPr>
              <a:t> maritime transport </a:t>
            </a:r>
            <a:r>
              <a:rPr lang="nb-NO" b="0" i="0" dirty="0" err="1">
                <a:solidFill>
                  <a:srgbClr val="222222"/>
                </a:solidFill>
                <a:effectLst/>
                <a:latin typeface="Arial" panose="020B0604020202020204" pitchFamily="34" charset="0"/>
              </a:rPr>
              <a:t>sector</a:t>
            </a:r>
            <a:r>
              <a:rPr lang="nb-NO" b="0" i="0" dirty="0">
                <a:solidFill>
                  <a:srgbClr val="222222"/>
                </a:solidFill>
                <a:effectLst/>
                <a:latin typeface="Arial" panose="020B0604020202020204" pitchFamily="34" charset="0"/>
              </a:rPr>
              <a:t>. </a:t>
            </a:r>
            <a:r>
              <a:rPr lang="nb-NO" b="0" i="1" dirty="0" err="1">
                <a:solidFill>
                  <a:srgbClr val="222222"/>
                </a:solidFill>
                <a:effectLst/>
                <a:latin typeface="Arial" panose="020B0604020202020204" pitchFamily="34" charset="0"/>
              </a:rPr>
              <a:t>Technological</a:t>
            </a:r>
            <a:r>
              <a:rPr lang="nb-NO" b="0" i="1" dirty="0">
                <a:solidFill>
                  <a:srgbClr val="222222"/>
                </a:solidFill>
                <a:effectLst/>
                <a:latin typeface="Arial" panose="020B0604020202020204" pitchFamily="34" charset="0"/>
              </a:rPr>
              <a:t> Forecasting and </a:t>
            </a:r>
            <a:r>
              <a:rPr lang="nb-NO" b="0" i="1" dirty="0" err="1">
                <a:solidFill>
                  <a:srgbClr val="222222"/>
                </a:solidFill>
                <a:effectLst/>
                <a:latin typeface="Arial" panose="020B0604020202020204" pitchFamily="34" charset="0"/>
              </a:rPr>
              <a:t>Social</a:t>
            </a:r>
            <a:r>
              <a:rPr lang="nb-NO" b="0" i="1" dirty="0">
                <a:solidFill>
                  <a:srgbClr val="222222"/>
                </a:solidFill>
                <a:effectLst/>
                <a:latin typeface="Arial" panose="020B0604020202020204" pitchFamily="34" charset="0"/>
              </a:rPr>
              <a:t> </a:t>
            </a:r>
            <a:r>
              <a:rPr lang="nb-NO" b="0" i="1" dirty="0" err="1">
                <a:solidFill>
                  <a:srgbClr val="222222"/>
                </a:solidFill>
                <a:effectLst/>
                <a:latin typeface="Arial" panose="020B0604020202020204" pitchFamily="34" charset="0"/>
              </a:rPr>
              <a:t>Change</a:t>
            </a:r>
            <a:r>
              <a:rPr lang="nb-NO" b="0" i="0" dirty="0">
                <a:solidFill>
                  <a:srgbClr val="222222"/>
                </a:solidFill>
                <a:effectLst/>
                <a:latin typeface="Arial" panose="020B0604020202020204" pitchFamily="34" charset="0"/>
              </a:rPr>
              <a:t>, </a:t>
            </a:r>
            <a:r>
              <a:rPr lang="nb-NO" b="0" i="1" dirty="0">
                <a:solidFill>
                  <a:srgbClr val="222222"/>
                </a:solidFill>
                <a:effectLst/>
                <a:latin typeface="Arial" panose="020B0604020202020204" pitchFamily="34" charset="0"/>
              </a:rPr>
              <a:t>170</a:t>
            </a:r>
            <a:r>
              <a:rPr lang="nb-NO" b="0" i="0" dirty="0">
                <a:solidFill>
                  <a:srgbClr val="222222"/>
                </a:solidFill>
                <a:effectLst/>
                <a:latin typeface="Arial" panose="020B0604020202020204" pitchFamily="34" charset="0"/>
              </a:rPr>
              <a:t>, 120879.</a:t>
            </a:r>
          </a:p>
          <a:p>
            <a:pPr algn="l"/>
            <a:r>
              <a:rPr lang="en-US" dirty="0">
                <a:solidFill>
                  <a:srgbClr val="1F1F1F"/>
                </a:solidFill>
                <a:latin typeface="ElsevierSans"/>
              </a:rPr>
              <a:t>PwC Norway. (2017).</a:t>
            </a:r>
            <a:r>
              <a:rPr lang="en-US" b="0" i="0" dirty="0">
                <a:solidFill>
                  <a:srgbClr val="1F1F1F"/>
                </a:solidFill>
                <a:effectLst/>
                <a:latin typeface="ElsevierGulliver"/>
              </a:rPr>
              <a:t>The Digital Transformation of Shipping: Opportunities and Challenges for Norwegian and Greek Companies. </a:t>
            </a:r>
            <a:r>
              <a:rPr lang="en-US" b="0" i="0" dirty="0">
                <a:solidFill>
                  <a:srgbClr val="707070"/>
                </a:solidFill>
                <a:effectLst/>
                <a:latin typeface="ElsevierGulliver"/>
              </a:rPr>
              <a:t>Retrieved from: </a:t>
            </a:r>
            <a:r>
              <a:rPr lang="en-US" b="0" i="0" u="none" strike="noStrike" dirty="0">
                <a:solidFill>
                  <a:srgbClr val="0272B1"/>
                </a:solidFill>
                <a:effectLst/>
                <a:latin typeface="ElsevierSans"/>
                <a:hlinkClick r:id="rId2"/>
              </a:rPr>
              <a:t>https://www.pwc.no/no/publikasjoner/shipping/The-Digital-Transformation-of-Shipping_HE-NO.pdf</a:t>
            </a:r>
            <a:endParaRPr lang="en-US" b="0" i="0" u="none" strike="noStrike" dirty="0">
              <a:solidFill>
                <a:srgbClr val="0272B1"/>
              </a:solidFill>
              <a:effectLst/>
              <a:latin typeface="ElsevierSans"/>
            </a:endParaRPr>
          </a:p>
          <a:p>
            <a:pPr algn="l"/>
            <a:r>
              <a:rPr lang="en-US" b="0" i="0" dirty="0" err="1">
                <a:solidFill>
                  <a:srgbClr val="222222"/>
                </a:solidFill>
                <a:effectLst/>
                <a:latin typeface="Arial" panose="020B0604020202020204" pitchFamily="34" charset="0"/>
              </a:rPr>
              <a:t>Pseftelis</a:t>
            </a:r>
            <a:r>
              <a:rPr lang="en-US" b="0" i="0" dirty="0">
                <a:solidFill>
                  <a:srgbClr val="222222"/>
                </a:solidFill>
                <a:effectLst/>
                <a:latin typeface="Arial" panose="020B0604020202020204" pitchFamily="34" charset="0"/>
              </a:rPr>
              <a:t>, T., &amp; </a:t>
            </a:r>
            <a:r>
              <a:rPr lang="en-US" b="0" i="0" dirty="0" err="1">
                <a:solidFill>
                  <a:srgbClr val="222222"/>
                </a:solidFill>
                <a:effectLst/>
                <a:latin typeface="Arial" panose="020B0604020202020204" pitchFamily="34" charset="0"/>
              </a:rPr>
              <a:t>Chondrokoukis</a:t>
            </a:r>
            <a:r>
              <a:rPr lang="en-US" b="0" i="0" dirty="0">
                <a:solidFill>
                  <a:srgbClr val="222222"/>
                </a:solidFill>
                <a:effectLst/>
                <a:latin typeface="Arial" panose="020B0604020202020204" pitchFamily="34" charset="0"/>
              </a:rPr>
              <a:t>, G. (2021). A study about the role of the human factor in maritime cybersecurity. </a:t>
            </a:r>
            <a:r>
              <a:rPr lang="en-US" b="0" i="1" dirty="0">
                <a:solidFill>
                  <a:srgbClr val="222222"/>
                </a:solidFill>
                <a:effectLst/>
                <a:latin typeface="Arial" panose="020B0604020202020204" pitchFamily="34" charset="0"/>
              </a:rPr>
              <a:t>SPOUDAI-Journal of Economics and Business</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71</a:t>
            </a:r>
            <a:r>
              <a:rPr lang="en-US" b="0" i="0" dirty="0">
                <a:solidFill>
                  <a:srgbClr val="222222"/>
                </a:solidFill>
                <a:effectLst/>
                <a:latin typeface="Arial" panose="020B0604020202020204" pitchFamily="34" charset="0"/>
              </a:rPr>
              <a:t>(1-2), 55-72.</a:t>
            </a:r>
          </a:p>
          <a:p>
            <a:pPr algn="l"/>
            <a:r>
              <a:rPr lang="en-US" b="0" i="0" dirty="0">
                <a:solidFill>
                  <a:srgbClr val="222222"/>
                </a:solidFill>
                <a:effectLst/>
                <a:latin typeface="Arial" panose="020B0604020202020204" pitchFamily="34" charset="0"/>
              </a:rPr>
              <a:t>Heering, Dan. (2020). Ensuring Cybersecurity in Shipping: Reference to Estonian Shipowners. 14. 271-278. 10.12716/1001.14.02.01. </a:t>
            </a:r>
          </a:p>
          <a:p>
            <a:pPr algn="l"/>
            <a:r>
              <a:rPr lang="en-US" dirty="0">
                <a:solidFill>
                  <a:srgbClr val="222222"/>
                </a:solidFill>
                <a:latin typeface="Arial" panose="020B0604020202020204" pitchFamily="34" charset="0"/>
              </a:rPr>
              <a:t>ENISA. (2019). PORT CYBERSECURITY: Good practices for cybersecurity in the maritime sector. Retrieved online at: </a:t>
            </a:r>
            <a:r>
              <a:rPr lang="en-US" dirty="0">
                <a:solidFill>
                  <a:srgbClr val="222222"/>
                </a:solidFill>
                <a:latin typeface="Arial" panose="020B0604020202020204" pitchFamily="34" charset="0"/>
                <a:hlinkClick r:id="rId3"/>
              </a:rPr>
              <a:t>https://www.enisa.europa.eu/publications/port-cybersecurity-good-practices-for-cybersecurity-in-the-maritime-sector</a:t>
            </a:r>
            <a:endParaRPr lang="en-US" dirty="0">
              <a:solidFill>
                <a:srgbClr val="222222"/>
              </a:solidFill>
              <a:latin typeface="Arial" panose="020B0604020202020204" pitchFamily="34" charset="0"/>
            </a:endParaRPr>
          </a:p>
          <a:p>
            <a:pPr algn="l"/>
            <a:r>
              <a:rPr lang="en-US" b="0" i="0" dirty="0">
                <a:solidFill>
                  <a:srgbClr val="222222"/>
                </a:solidFill>
                <a:effectLst/>
                <a:latin typeface="Arial" panose="020B0604020202020204" pitchFamily="34" charset="0"/>
              </a:rPr>
              <a:t>ENISA. (2020). Guidelines - Cyber Risk Management for Ports. Retrieved online at: </a:t>
            </a:r>
            <a:r>
              <a:rPr lang="en-US" b="0" i="0" dirty="0">
                <a:solidFill>
                  <a:srgbClr val="222222"/>
                </a:solidFill>
                <a:effectLst/>
                <a:latin typeface="Arial" panose="020B0604020202020204" pitchFamily="34" charset="0"/>
                <a:hlinkClick r:id="rId4"/>
              </a:rPr>
              <a:t>https://www.enisa.europa.eu/publications/guidelines-cyber-risk-management-for-ports/</a:t>
            </a:r>
            <a:endParaRPr lang="en-US" b="0" i="0" dirty="0">
              <a:solidFill>
                <a:srgbClr val="222222"/>
              </a:solidFill>
              <a:effectLst/>
              <a:latin typeface="Arial" panose="020B0604020202020204" pitchFamily="34" charset="0"/>
            </a:endParaRPr>
          </a:p>
          <a:p>
            <a:pPr algn="l"/>
            <a:endParaRPr lang="en-US" b="0" i="0" dirty="0">
              <a:solidFill>
                <a:srgbClr val="707070"/>
              </a:solidFill>
              <a:effectLst/>
              <a:latin typeface="ElsevierSans"/>
            </a:endParaRPr>
          </a:p>
          <a:p>
            <a:endParaRPr lang="nb-NO" dirty="0"/>
          </a:p>
        </p:txBody>
      </p:sp>
    </p:spTree>
    <p:extLst>
      <p:ext uri="{BB962C8B-B14F-4D97-AF65-F5344CB8AC3E}">
        <p14:creationId xmlns:p14="http://schemas.microsoft.com/office/powerpoint/2010/main" val="26619141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DE3DA0-7CDD-1DB7-73DB-42DC1CDF7B95}"/>
              </a:ext>
            </a:extLst>
          </p:cNvPr>
          <p:cNvSpPr>
            <a:spLocks noGrp="1"/>
          </p:cNvSpPr>
          <p:nvPr>
            <p:ph type="body" sz="quarter" idx="13"/>
          </p:nvPr>
        </p:nvSpPr>
        <p:spPr/>
        <p:txBody>
          <a:bodyPr/>
          <a:lstStyle/>
          <a:p>
            <a:endParaRPr lang="nb-NO"/>
          </a:p>
        </p:txBody>
      </p:sp>
      <p:sp>
        <p:nvSpPr>
          <p:cNvPr id="3" name="Text Placeholder 2">
            <a:extLst>
              <a:ext uri="{FF2B5EF4-FFF2-40B4-BE49-F238E27FC236}">
                <a16:creationId xmlns:a16="http://schemas.microsoft.com/office/drawing/2014/main" id="{A038C48D-4909-5C9B-DC2B-4CFA62CA18A0}"/>
              </a:ext>
            </a:extLst>
          </p:cNvPr>
          <p:cNvSpPr>
            <a:spLocks noGrp="1"/>
          </p:cNvSpPr>
          <p:nvPr>
            <p:ph type="body" sz="quarter" idx="14"/>
          </p:nvPr>
        </p:nvSpPr>
        <p:spPr/>
        <p:txBody>
          <a:bodyPr/>
          <a:lstStyle/>
          <a:p>
            <a:endParaRPr lang="nb-NO" dirty="0"/>
          </a:p>
        </p:txBody>
      </p:sp>
      <p:pic>
        <p:nvPicPr>
          <p:cNvPr id="5" name="Picture 4">
            <a:extLst>
              <a:ext uri="{FF2B5EF4-FFF2-40B4-BE49-F238E27FC236}">
                <a16:creationId xmlns:a16="http://schemas.microsoft.com/office/drawing/2014/main" id="{5F05C53B-9946-F9FE-E02C-B39F5AEF9C3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4006" y="0"/>
            <a:ext cx="4010935" cy="5559014"/>
          </a:xfrm>
          <a:prstGeom prst="rect">
            <a:avLst/>
          </a:prstGeom>
        </p:spPr>
      </p:pic>
      <p:pic>
        <p:nvPicPr>
          <p:cNvPr id="7" name="Picture 6">
            <a:extLst>
              <a:ext uri="{FF2B5EF4-FFF2-40B4-BE49-F238E27FC236}">
                <a16:creationId xmlns:a16="http://schemas.microsoft.com/office/drawing/2014/main" id="{DD37AB33-931A-8B59-8EA5-AC7C295099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9614" y="4807805"/>
            <a:ext cx="12368965" cy="2934115"/>
          </a:xfrm>
          <a:prstGeom prst="rect">
            <a:avLst/>
          </a:prstGeom>
        </p:spPr>
      </p:pic>
    </p:spTree>
    <p:custDataLst>
      <p:tags r:id="rId1"/>
    </p:custDataLst>
    <p:extLst>
      <p:ext uri="{BB962C8B-B14F-4D97-AF65-F5344CB8AC3E}">
        <p14:creationId xmlns:p14="http://schemas.microsoft.com/office/powerpoint/2010/main" val="3579942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452219-785E-4657-C5F4-A53FEF2EB02D}"/>
              </a:ext>
            </a:extLst>
          </p:cNvPr>
          <p:cNvSpPr>
            <a:spLocks noGrp="1"/>
          </p:cNvSpPr>
          <p:nvPr>
            <p:ph type="ctrTitle"/>
          </p:nvPr>
        </p:nvSpPr>
        <p:spPr/>
        <p:txBody>
          <a:bodyPr/>
          <a:lstStyle/>
          <a:p>
            <a:r>
              <a:rPr lang="en-US" dirty="0"/>
              <a:t>Thank you</a:t>
            </a:r>
          </a:p>
        </p:txBody>
      </p:sp>
      <p:pic>
        <p:nvPicPr>
          <p:cNvPr id="6" name="Picture Placeholder 5" descr="A person and person looking at a computer screen">
            <a:extLst>
              <a:ext uri="{FF2B5EF4-FFF2-40B4-BE49-F238E27FC236}">
                <a16:creationId xmlns:a16="http://schemas.microsoft.com/office/drawing/2014/main" id="{AA35CD3A-9896-7953-C82D-AAE87F6124DB}"/>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p:blipFill>
        <p:spPr/>
      </p:pic>
      <p:sp>
        <p:nvSpPr>
          <p:cNvPr id="4" name="Text Placeholder 3">
            <a:extLst>
              <a:ext uri="{FF2B5EF4-FFF2-40B4-BE49-F238E27FC236}">
                <a16:creationId xmlns:a16="http://schemas.microsoft.com/office/drawing/2014/main" id="{7AF90D79-5C58-F576-D2D0-3F4F1822E757}"/>
              </a:ext>
            </a:extLst>
          </p:cNvPr>
          <p:cNvSpPr>
            <a:spLocks noGrp="1"/>
          </p:cNvSpPr>
          <p:nvPr>
            <p:ph type="body" sz="quarter" idx="12"/>
          </p:nvPr>
        </p:nvSpPr>
        <p:spPr/>
        <p:txBody>
          <a:bodyPr/>
          <a:lstStyle/>
          <a:p>
            <a:r>
              <a:rPr lang="en-US" dirty="0"/>
              <a:t>Please send all questions to trainers.</a:t>
            </a:r>
          </a:p>
        </p:txBody>
      </p:sp>
      <p:grpSp>
        <p:nvGrpSpPr>
          <p:cNvPr id="7" name="Group 6">
            <a:extLst>
              <a:ext uri="{FF2B5EF4-FFF2-40B4-BE49-F238E27FC236}">
                <a16:creationId xmlns:a16="http://schemas.microsoft.com/office/drawing/2014/main" id="{6A8DFC8D-4AE6-170E-C27A-DA97EBD7DC87}"/>
              </a:ext>
              <a:ext uri="{C183D7F6-B498-43B3-948B-1728B52AA6E4}">
                <adec:decorative xmlns:adec="http://schemas.microsoft.com/office/drawing/2017/decorative" val="1"/>
              </a:ext>
            </a:extLst>
          </p:cNvPr>
          <p:cNvGrpSpPr/>
          <p:nvPr/>
        </p:nvGrpSpPr>
        <p:grpSpPr>
          <a:xfrm>
            <a:off x="4871645" y="1"/>
            <a:ext cx="3514660" cy="8245736"/>
            <a:chOff x="4059704" y="0"/>
            <a:chExt cx="2928883" cy="6871447"/>
          </a:xfrm>
        </p:grpSpPr>
        <p:sp>
          <p:nvSpPr>
            <p:cNvPr id="8" name="Freeform: Shape 7">
              <a:extLst>
                <a:ext uri="{FF2B5EF4-FFF2-40B4-BE49-F238E27FC236}">
                  <a16:creationId xmlns:a16="http://schemas.microsoft.com/office/drawing/2014/main" id="{CF966C9E-A9A2-BF8C-EDCB-B7F6AE51C425}"/>
                </a:ext>
              </a:extLst>
            </p:cNvPr>
            <p:cNvSpPr/>
            <p:nvPr/>
          </p:nvSpPr>
          <p:spPr>
            <a:xfrm rot="10800000">
              <a:off x="4443586" y="50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sz="2160" dirty="0"/>
            </a:p>
          </p:txBody>
        </p:sp>
        <p:cxnSp>
          <p:nvCxnSpPr>
            <p:cNvPr id="9" name="Straight Connector 8">
              <a:extLst>
                <a:ext uri="{FF2B5EF4-FFF2-40B4-BE49-F238E27FC236}">
                  <a16:creationId xmlns:a16="http://schemas.microsoft.com/office/drawing/2014/main" id="{433BC35A-F255-48AA-48B8-D6561A6FAB9E}"/>
                </a:ext>
              </a:extLst>
            </p:cNvPr>
            <p:cNvCxnSpPr>
              <a:cxnSpLocks/>
            </p:cNvCxnSpPr>
            <p:nvPr/>
          </p:nvCxnSpPr>
          <p:spPr>
            <a:xfrm flipH="1">
              <a:off x="4059704"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994851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909CD0-994E-C413-7B1E-B67B1BF31D5C}"/>
              </a:ext>
            </a:extLst>
          </p:cNvPr>
          <p:cNvSpPr>
            <a:spLocks noGrp="1"/>
          </p:cNvSpPr>
          <p:nvPr>
            <p:ph type="body" sz="quarter" idx="13"/>
          </p:nvPr>
        </p:nvSpPr>
        <p:spPr/>
        <p:txBody>
          <a:bodyPr/>
          <a:lstStyle/>
          <a:p>
            <a:r>
              <a:rPr lang="nb-NO" dirty="0"/>
              <a:t>ENISA (2011)</a:t>
            </a:r>
            <a:endParaRPr lang="en-GB" dirty="0"/>
          </a:p>
        </p:txBody>
      </p:sp>
      <p:sp>
        <p:nvSpPr>
          <p:cNvPr id="3" name="Text Placeholder 2">
            <a:extLst>
              <a:ext uri="{FF2B5EF4-FFF2-40B4-BE49-F238E27FC236}">
                <a16:creationId xmlns:a16="http://schemas.microsoft.com/office/drawing/2014/main" id="{F4748B4D-74D8-EE14-1A42-F00BFCDC911B}"/>
              </a:ext>
            </a:extLst>
          </p:cNvPr>
          <p:cNvSpPr>
            <a:spLocks noGrp="1"/>
          </p:cNvSpPr>
          <p:nvPr>
            <p:ph type="body" sz="quarter" idx="14"/>
          </p:nvPr>
        </p:nvSpPr>
        <p:spPr/>
        <p:txBody>
          <a:bodyPr/>
          <a:lstStyle/>
          <a:p>
            <a:r>
              <a:rPr lang="nb-NO" dirty="0"/>
              <a:t>Cybersecurity found to be low-non-existant level in maritme</a:t>
            </a:r>
          </a:p>
          <a:p>
            <a:r>
              <a:rPr lang="nb-NO" dirty="0"/>
              <a:t>80% error caused by humans</a:t>
            </a:r>
          </a:p>
          <a:p>
            <a:r>
              <a:rPr lang="nb-NO" dirty="0"/>
              <a:t>Recommendations:</a:t>
            </a:r>
          </a:p>
          <a:p>
            <a:pPr lvl="1"/>
            <a:r>
              <a:rPr lang="en-GB" dirty="0"/>
              <a:t>the implementation of cyber security campaigns and training actions for the various parties involved.</a:t>
            </a:r>
          </a:p>
          <a:p>
            <a:pPr lvl="1"/>
            <a:r>
              <a:rPr lang="en-GB" dirty="0"/>
              <a:t>the implementation of security strategies for Maritime Information and Communication Technologies (security by design).</a:t>
            </a:r>
          </a:p>
          <a:p>
            <a:pPr lvl="1"/>
            <a:r>
              <a:rPr lang="en-GB" dirty="0"/>
              <a:t>addition of cyber security to maritime policies.</a:t>
            </a:r>
          </a:p>
          <a:p>
            <a:pPr lvl="1"/>
            <a:r>
              <a:rPr lang="en-GB" dirty="0"/>
              <a:t>identification and registration of critical goods in the maritime sector.</a:t>
            </a:r>
          </a:p>
          <a:p>
            <a:pPr lvl="1"/>
            <a:r>
              <a:rPr lang="en-GB" dirty="0"/>
              <a:t>establishment of common security policies between the European Union and the International Maritime Organization (IMO).</a:t>
            </a:r>
          </a:p>
          <a:p>
            <a:pPr lvl="1"/>
            <a:r>
              <a:rPr lang="en-GB" dirty="0"/>
              <a:t>better exchange of information between the parties involved</a:t>
            </a:r>
          </a:p>
        </p:txBody>
      </p:sp>
    </p:spTree>
    <p:extLst>
      <p:ext uri="{BB962C8B-B14F-4D97-AF65-F5344CB8AC3E}">
        <p14:creationId xmlns:p14="http://schemas.microsoft.com/office/powerpoint/2010/main" val="11577625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6B64221-F4A5-76AA-21D9-069256229DF1}"/>
              </a:ext>
            </a:extLst>
          </p:cNvPr>
          <p:cNvSpPr>
            <a:spLocks noGrp="1"/>
          </p:cNvSpPr>
          <p:nvPr>
            <p:ph type="body" sz="quarter" idx="13"/>
          </p:nvPr>
        </p:nvSpPr>
        <p:spPr/>
        <p:txBody>
          <a:bodyPr/>
          <a:lstStyle/>
          <a:p>
            <a:r>
              <a:rPr lang="en-GB" dirty="0"/>
              <a:t>Securing the Maritime Domain: The CIA Triad</a:t>
            </a:r>
          </a:p>
        </p:txBody>
      </p:sp>
      <p:sp>
        <p:nvSpPr>
          <p:cNvPr id="3" name="Text Placeholder 2">
            <a:extLst>
              <a:ext uri="{FF2B5EF4-FFF2-40B4-BE49-F238E27FC236}">
                <a16:creationId xmlns:a16="http://schemas.microsoft.com/office/drawing/2014/main" id="{60159411-39A0-069D-0FC7-E20C529F5464}"/>
              </a:ext>
            </a:extLst>
          </p:cNvPr>
          <p:cNvSpPr>
            <a:spLocks noGrp="1"/>
          </p:cNvSpPr>
          <p:nvPr>
            <p:ph type="body" sz="quarter" idx="14"/>
          </p:nvPr>
        </p:nvSpPr>
        <p:spPr>
          <a:xfrm>
            <a:off x="820073" y="1954531"/>
            <a:ext cx="10222030" cy="4968240"/>
          </a:xfrm>
        </p:spPr>
        <p:txBody>
          <a:bodyPr/>
          <a:lstStyle/>
          <a:p>
            <a:r>
              <a:rPr lang="en-GB" b="1" dirty="0"/>
              <a:t>Confidentiality</a:t>
            </a:r>
          </a:p>
          <a:p>
            <a:r>
              <a:rPr lang="en-GB" dirty="0"/>
              <a:t>What? </a:t>
            </a:r>
          </a:p>
          <a:p>
            <a:pPr lvl="1"/>
            <a:r>
              <a:rPr lang="en-GB" dirty="0"/>
              <a:t>Protecting sensitive maritime data from unauthorized access.</a:t>
            </a:r>
          </a:p>
          <a:p>
            <a:r>
              <a:rPr lang="en-GB" dirty="0"/>
              <a:t>Why? </a:t>
            </a:r>
          </a:p>
          <a:p>
            <a:pPr lvl="1"/>
            <a:r>
              <a:rPr lang="en-GB" dirty="0"/>
              <a:t>Ensures operational plans, cargo details, and crew information remain secure.</a:t>
            </a:r>
          </a:p>
          <a:p>
            <a:r>
              <a:rPr lang="en-GB" dirty="0"/>
              <a:t>How? </a:t>
            </a:r>
          </a:p>
          <a:p>
            <a:pPr lvl="1"/>
            <a:r>
              <a:rPr lang="en-GB" dirty="0"/>
              <a:t>Utilize encryption, access controls, and secure communication channels.</a:t>
            </a:r>
          </a:p>
        </p:txBody>
      </p:sp>
      <p:pic>
        <p:nvPicPr>
          <p:cNvPr id="4" name="Picture 3">
            <a:extLst>
              <a:ext uri="{FF2B5EF4-FFF2-40B4-BE49-F238E27FC236}">
                <a16:creationId xmlns:a16="http://schemas.microsoft.com/office/drawing/2014/main" id="{F17D02F6-DA16-3740-58C9-7FD475554DD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333681" y="3601525"/>
            <a:ext cx="4493074" cy="4177613"/>
          </a:xfrm>
          <a:prstGeom prst="rect">
            <a:avLst/>
          </a:prstGeom>
        </p:spPr>
      </p:pic>
    </p:spTree>
    <p:custDataLst>
      <p:tags r:id="rId1"/>
    </p:custDataLst>
    <p:extLst>
      <p:ext uri="{BB962C8B-B14F-4D97-AF65-F5344CB8AC3E}">
        <p14:creationId xmlns:p14="http://schemas.microsoft.com/office/powerpoint/2010/main" val="913679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6B64221-F4A5-76AA-21D9-069256229DF1}"/>
              </a:ext>
            </a:extLst>
          </p:cNvPr>
          <p:cNvSpPr>
            <a:spLocks noGrp="1"/>
          </p:cNvSpPr>
          <p:nvPr>
            <p:ph type="body" sz="quarter" idx="13"/>
          </p:nvPr>
        </p:nvSpPr>
        <p:spPr/>
        <p:txBody>
          <a:bodyPr/>
          <a:lstStyle/>
          <a:p>
            <a:r>
              <a:rPr lang="en-GB" dirty="0"/>
              <a:t>Securing the Maritime Domain: The CIA Triad</a:t>
            </a:r>
          </a:p>
        </p:txBody>
      </p:sp>
      <p:sp>
        <p:nvSpPr>
          <p:cNvPr id="3" name="Text Placeholder 2">
            <a:extLst>
              <a:ext uri="{FF2B5EF4-FFF2-40B4-BE49-F238E27FC236}">
                <a16:creationId xmlns:a16="http://schemas.microsoft.com/office/drawing/2014/main" id="{60159411-39A0-069D-0FC7-E20C529F5464}"/>
              </a:ext>
            </a:extLst>
          </p:cNvPr>
          <p:cNvSpPr>
            <a:spLocks noGrp="1"/>
          </p:cNvSpPr>
          <p:nvPr>
            <p:ph type="body" sz="quarter" idx="14"/>
          </p:nvPr>
        </p:nvSpPr>
        <p:spPr>
          <a:xfrm>
            <a:off x="820073" y="1954531"/>
            <a:ext cx="9898620" cy="4968240"/>
          </a:xfrm>
        </p:spPr>
        <p:txBody>
          <a:bodyPr/>
          <a:lstStyle/>
          <a:p>
            <a:r>
              <a:rPr lang="en-GB" b="1" dirty="0"/>
              <a:t>Integrity</a:t>
            </a:r>
          </a:p>
          <a:p>
            <a:r>
              <a:rPr lang="en-GB" dirty="0"/>
              <a:t>What? </a:t>
            </a:r>
          </a:p>
          <a:p>
            <a:pPr lvl="1"/>
            <a:r>
              <a:rPr lang="en-GB" dirty="0"/>
              <a:t>Maintaining the accuracy and trustworthiness of maritime data.</a:t>
            </a:r>
          </a:p>
          <a:p>
            <a:r>
              <a:rPr lang="en-GB" dirty="0"/>
              <a:t>Why? </a:t>
            </a:r>
          </a:p>
          <a:p>
            <a:pPr lvl="1"/>
            <a:r>
              <a:rPr lang="en-GB" dirty="0"/>
              <a:t>Accurate navigation, reliable communication, and verified cargo records are essential for safe maritime operations.</a:t>
            </a:r>
          </a:p>
          <a:p>
            <a:r>
              <a:rPr lang="en-GB" dirty="0"/>
              <a:t>How? </a:t>
            </a:r>
          </a:p>
          <a:p>
            <a:pPr lvl="1"/>
            <a:r>
              <a:rPr lang="en-GB" dirty="0"/>
              <a:t>Implement data validation checks, regular audits, and secure data transmission protocols..</a:t>
            </a:r>
          </a:p>
        </p:txBody>
      </p:sp>
      <p:pic>
        <p:nvPicPr>
          <p:cNvPr id="4" name="Picture 3">
            <a:extLst>
              <a:ext uri="{FF2B5EF4-FFF2-40B4-BE49-F238E27FC236}">
                <a16:creationId xmlns:a16="http://schemas.microsoft.com/office/drawing/2014/main" id="{F17D02F6-DA16-3740-58C9-7FD475554DD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137326" y="4051987"/>
            <a:ext cx="4493074" cy="4177613"/>
          </a:xfrm>
          <a:prstGeom prst="rect">
            <a:avLst/>
          </a:prstGeom>
        </p:spPr>
      </p:pic>
    </p:spTree>
    <p:custDataLst>
      <p:tags r:id="rId1"/>
    </p:custDataLst>
    <p:extLst>
      <p:ext uri="{BB962C8B-B14F-4D97-AF65-F5344CB8AC3E}">
        <p14:creationId xmlns:p14="http://schemas.microsoft.com/office/powerpoint/2010/main" val="328993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6B64221-F4A5-76AA-21D9-069256229DF1}"/>
              </a:ext>
            </a:extLst>
          </p:cNvPr>
          <p:cNvSpPr>
            <a:spLocks noGrp="1"/>
          </p:cNvSpPr>
          <p:nvPr>
            <p:ph type="body" sz="quarter" idx="13"/>
          </p:nvPr>
        </p:nvSpPr>
        <p:spPr/>
        <p:txBody>
          <a:bodyPr/>
          <a:lstStyle/>
          <a:p>
            <a:r>
              <a:rPr lang="en-GB" dirty="0"/>
              <a:t>Securing the Maritime Domain: The CIA Triad</a:t>
            </a:r>
          </a:p>
        </p:txBody>
      </p:sp>
      <p:sp>
        <p:nvSpPr>
          <p:cNvPr id="3" name="Text Placeholder 2">
            <a:extLst>
              <a:ext uri="{FF2B5EF4-FFF2-40B4-BE49-F238E27FC236}">
                <a16:creationId xmlns:a16="http://schemas.microsoft.com/office/drawing/2014/main" id="{60159411-39A0-069D-0FC7-E20C529F5464}"/>
              </a:ext>
            </a:extLst>
          </p:cNvPr>
          <p:cNvSpPr>
            <a:spLocks noGrp="1"/>
          </p:cNvSpPr>
          <p:nvPr>
            <p:ph type="body" sz="quarter" idx="14"/>
          </p:nvPr>
        </p:nvSpPr>
        <p:spPr>
          <a:xfrm>
            <a:off x="820073" y="1954531"/>
            <a:ext cx="9575212" cy="4968240"/>
          </a:xfrm>
        </p:spPr>
        <p:txBody>
          <a:bodyPr/>
          <a:lstStyle/>
          <a:p>
            <a:r>
              <a:rPr lang="en-GB" b="1" dirty="0"/>
              <a:t>Availability</a:t>
            </a:r>
          </a:p>
          <a:p>
            <a:endParaRPr lang="en-GB" b="1" dirty="0"/>
          </a:p>
          <a:p>
            <a:r>
              <a:rPr lang="en-GB" dirty="0"/>
              <a:t>What? </a:t>
            </a:r>
          </a:p>
          <a:p>
            <a:pPr lvl="1"/>
            <a:r>
              <a:rPr lang="en-GB" dirty="0"/>
              <a:t>Ensuring timely access to maritime data and resources.</a:t>
            </a:r>
          </a:p>
          <a:p>
            <a:r>
              <a:rPr lang="en-GB" dirty="0"/>
              <a:t>Why? </a:t>
            </a:r>
          </a:p>
          <a:p>
            <a:pPr lvl="1"/>
            <a:r>
              <a:rPr lang="en-GB" dirty="0"/>
              <a:t>Access to GPS, AIS, weather updates, and emergency channels is vital for operational efficiency and safety.</a:t>
            </a:r>
          </a:p>
          <a:p>
            <a:r>
              <a:rPr lang="en-GB" dirty="0"/>
              <a:t>How? </a:t>
            </a:r>
          </a:p>
          <a:p>
            <a:pPr lvl="1"/>
            <a:r>
              <a:rPr lang="en-GB" dirty="0"/>
              <a:t>Maintain redundant systems, ensure network reliability, and conduct regular system maintenance.</a:t>
            </a:r>
          </a:p>
        </p:txBody>
      </p:sp>
      <p:pic>
        <p:nvPicPr>
          <p:cNvPr id="4" name="Picture 3">
            <a:extLst>
              <a:ext uri="{FF2B5EF4-FFF2-40B4-BE49-F238E27FC236}">
                <a16:creationId xmlns:a16="http://schemas.microsoft.com/office/drawing/2014/main" id="{F17D02F6-DA16-3740-58C9-7FD475554DD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264380" y="4051987"/>
            <a:ext cx="4493074" cy="4177613"/>
          </a:xfrm>
          <a:prstGeom prst="rect">
            <a:avLst/>
          </a:prstGeom>
        </p:spPr>
      </p:pic>
    </p:spTree>
    <p:custDataLst>
      <p:tags r:id="rId1"/>
    </p:custDataLst>
    <p:extLst>
      <p:ext uri="{BB962C8B-B14F-4D97-AF65-F5344CB8AC3E}">
        <p14:creationId xmlns:p14="http://schemas.microsoft.com/office/powerpoint/2010/main" val="4137618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500"/>
                                        <p:tgtEl>
                                          <p:spTgt spid="3">
                                            <p:txEl>
                                              <p:pRg st="6" end="6"/>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6B64221-F4A5-76AA-21D9-069256229DF1}"/>
              </a:ext>
            </a:extLst>
          </p:cNvPr>
          <p:cNvSpPr>
            <a:spLocks noGrp="1"/>
          </p:cNvSpPr>
          <p:nvPr>
            <p:ph type="body" sz="quarter" idx="13"/>
          </p:nvPr>
        </p:nvSpPr>
        <p:spPr/>
        <p:txBody>
          <a:bodyPr/>
          <a:lstStyle/>
          <a:p>
            <a:r>
              <a:rPr lang="en-GB" dirty="0"/>
              <a:t>Securing the Maritime Domain: The CIA Triad</a:t>
            </a:r>
          </a:p>
        </p:txBody>
      </p:sp>
      <p:sp>
        <p:nvSpPr>
          <p:cNvPr id="3" name="Text Placeholder 2">
            <a:extLst>
              <a:ext uri="{FF2B5EF4-FFF2-40B4-BE49-F238E27FC236}">
                <a16:creationId xmlns:a16="http://schemas.microsoft.com/office/drawing/2014/main" id="{60159411-39A0-069D-0FC7-E20C529F5464}"/>
              </a:ext>
            </a:extLst>
          </p:cNvPr>
          <p:cNvSpPr>
            <a:spLocks noGrp="1"/>
          </p:cNvSpPr>
          <p:nvPr>
            <p:ph type="body" sz="quarter" idx="14"/>
          </p:nvPr>
        </p:nvSpPr>
        <p:spPr>
          <a:xfrm>
            <a:off x="820073" y="1954531"/>
            <a:ext cx="9575212" cy="4968240"/>
          </a:xfrm>
        </p:spPr>
        <p:txBody>
          <a:bodyPr/>
          <a:lstStyle/>
          <a:p>
            <a:r>
              <a:rPr lang="en-GB" b="1" dirty="0"/>
              <a:t>Challenges &amp; Solutions</a:t>
            </a:r>
          </a:p>
          <a:p>
            <a:endParaRPr lang="en-GB" b="1" dirty="0"/>
          </a:p>
          <a:p>
            <a:r>
              <a:rPr lang="en-GB" b="1" dirty="0"/>
              <a:t>Challenges</a:t>
            </a:r>
            <a:r>
              <a:rPr lang="en-GB" dirty="0"/>
              <a:t>: Facing threats like cyber-attacks, piracy, and environmental hazards.</a:t>
            </a:r>
          </a:p>
          <a:p>
            <a:r>
              <a:rPr lang="en-GB" b="1" dirty="0"/>
              <a:t>Solutions: </a:t>
            </a:r>
            <a:r>
              <a:rPr lang="en-GB" dirty="0"/>
              <a:t>Adopt robust cybersecurity measures, continuous training for crew, and implement best practices in data management.</a:t>
            </a:r>
          </a:p>
          <a:p>
            <a:endParaRPr lang="en-GB" dirty="0"/>
          </a:p>
          <a:p>
            <a:r>
              <a:rPr lang="en-GB" dirty="0"/>
              <a:t>The CIA Triad is integral to the security and efficiency of maritime operations.</a:t>
            </a:r>
          </a:p>
          <a:p>
            <a:r>
              <a:rPr lang="en-GB" dirty="0"/>
              <a:t>Commitment to these principles ensures a resilient maritime domain.</a:t>
            </a:r>
          </a:p>
        </p:txBody>
      </p:sp>
      <p:pic>
        <p:nvPicPr>
          <p:cNvPr id="4" name="Picture 3">
            <a:extLst>
              <a:ext uri="{FF2B5EF4-FFF2-40B4-BE49-F238E27FC236}">
                <a16:creationId xmlns:a16="http://schemas.microsoft.com/office/drawing/2014/main" id="{F17D02F6-DA16-3740-58C9-7FD475554DD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264380" y="4051987"/>
            <a:ext cx="4493074" cy="4177613"/>
          </a:xfrm>
          <a:prstGeom prst="rect">
            <a:avLst/>
          </a:prstGeom>
        </p:spPr>
      </p:pic>
    </p:spTree>
    <p:custDataLst>
      <p:tags r:id="rId1"/>
    </p:custDataLst>
    <p:extLst>
      <p:ext uri="{BB962C8B-B14F-4D97-AF65-F5344CB8AC3E}">
        <p14:creationId xmlns:p14="http://schemas.microsoft.com/office/powerpoint/2010/main" val="3372616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CC5F1B-AF46-6153-C389-D6890FA18F8C}"/>
              </a:ext>
            </a:extLst>
          </p:cNvPr>
          <p:cNvSpPr>
            <a:spLocks noGrp="1"/>
          </p:cNvSpPr>
          <p:nvPr>
            <p:ph type="body" sz="quarter" idx="13"/>
          </p:nvPr>
        </p:nvSpPr>
        <p:spPr/>
        <p:txBody>
          <a:bodyPr/>
          <a:lstStyle/>
          <a:p>
            <a:r>
              <a:rPr lang="nb-NO" dirty="0"/>
              <a:t>Cyber Risk Management</a:t>
            </a:r>
            <a:endParaRPr lang="en-GB" dirty="0"/>
          </a:p>
        </p:txBody>
      </p:sp>
      <p:sp>
        <p:nvSpPr>
          <p:cNvPr id="3" name="Text Placeholder 2">
            <a:extLst>
              <a:ext uri="{FF2B5EF4-FFF2-40B4-BE49-F238E27FC236}">
                <a16:creationId xmlns:a16="http://schemas.microsoft.com/office/drawing/2014/main" id="{108FEB12-C185-0C2E-81CC-0E8A2890076E}"/>
              </a:ext>
            </a:extLst>
          </p:cNvPr>
          <p:cNvSpPr>
            <a:spLocks noGrp="1"/>
          </p:cNvSpPr>
          <p:nvPr>
            <p:ph type="body" sz="quarter" idx="14"/>
          </p:nvPr>
        </p:nvSpPr>
        <p:spPr>
          <a:xfrm>
            <a:off x="1016428" y="1455340"/>
            <a:ext cx="12878603" cy="5467432"/>
          </a:xfrm>
        </p:spPr>
        <p:txBody>
          <a:bodyPr/>
          <a:lstStyle/>
          <a:p>
            <a:r>
              <a:rPr lang="en-GB" sz="1920" dirty="0"/>
              <a:t>Identify </a:t>
            </a:r>
          </a:p>
          <a:p>
            <a:pPr lvl="1"/>
            <a:r>
              <a:rPr lang="en-GB" sz="1920" dirty="0"/>
              <a:t>The Identify Function assists in developing an organizational understanding of the managing of the cybersecurity risks to systems, people, assets, data, and capabilities.</a:t>
            </a:r>
          </a:p>
          <a:p>
            <a:r>
              <a:rPr lang="en-GB" sz="1920" dirty="0"/>
              <a:t>Protect </a:t>
            </a:r>
          </a:p>
          <a:p>
            <a:pPr lvl="1"/>
            <a:r>
              <a:rPr lang="en-GB" sz="1920" dirty="0"/>
              <a:t>The Protect Function outlines appropriate safeguards to ensure the delivery of critical infrastructure services. The Protect Function supports the ability to limit or contain the impact of a potential cybersecurity event. </a:t>
            </a:r>
          </a:p>
          <a:p>
            <a:r>
              <a:rPr lang="en-GB" sz="1920" dirty="0"/>
              <a:t>Detect </a:t>
            </a:r>
          </a:p>
          <a:p>
            <a:pPr lvl="1"/>
            <a:r>
              <a:rPr lang="en-GB" sz="1920" dirty="0"/>
              <a:t>The Detect Function defines the appropriate activities to identify the occurrence of a cybersecurity event. The Detect Function enables the timely discovery of cybersecurity events. </a:t>
            </a:r>
          </a:p>
          <a:p>
            <a:r>
              <a:rPr lang="en-GB" sz="1920" dirty="0"/>
              <a:t>Respond </a:t>
            </a:r>
          </a:p>
          <a:p>
            <a:pPr lvl="1"/>
            <a:r>
              <a:rPr lang="en-GB" sz="1920" dirty="0"/>
              <a:t>The Respond Function includes appropriate activities to take action regarding a detected cybersecurity incident. The Respond Function supports the ability to contain the impact of a potential cybersecurity incident. </a:t>
            </a:r>
          </a:p>
          <a:p>
            <a:r>
              <a:rPr lang="en-GB" sz="1920" dirty="0"/>
              <a:t>Recover </a:t>
            </a:r>
          </a:p>
          <a:p>
            <a:pPr lvl="1"/>
            <a:r>
              <a:rPr lang="en-GB" sz="1920" dirty="0"/>
              <a:t>The Recover Function identifies appropriate activities to maintain plans for resilience and to restore any capabilities or services that were impaired due to a cybersecurity incident. The Recover Function supports the timely recovery to normal operations, thus reducing the impact of a cybersecurity incident</a:t>
            </a:r>
          </a:p>
        </p:txBody>
      </p:sp>
    </p:spTree>
    <p:extLst>
      <p:ext uri="{BB962C8B-B14F-4D97-AF65-F5344CB8AC3E}">
        <p14:creationId xmlns:p14="http://schemas.microsoft.com/office/powerpoint/2010/main" val="1203352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500"/>
                                        <p:tgtEl>
                                          <p:spTgt spid="3">
                                            <p:txEl>
                                              <p:pRg st="8" end="8"/>
                                            </p:txEl>
                                          </p:spTgt>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Effect transition="in" filter="fade">
                                      <p:cBhvr>
                                        <p:cTn id="43"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CD7DD65-EC53-0394-90E3-DE12160356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8045" y="542427"/>
            <a:ext cx="10894310" cy="7144747"/>
          </a:xfrm>
          <a:prstGeom prst="rect">
            <a:avLst/>
          </a:prstGeom>
        </p:spPr>
      </p:pic>
      <p:sp>
        <p:nvSpPr>
          <p:cNvPr id="2" name="Text Placeholder 1">
            <a:extLst>
              <a:ext uri="{FF2B5EF4-FFF2-40B4-BE49-F238E27FC236}">
                <a16:creationId xmlns:a16="http://schemas.microsoft.com/office/drawing/2014/main" id="{F76C14F7-6B2C-31DA-50BF-80EA102E47B4}"/>
              </a:ext>
            </a:extLst>
          </p:cNvPr>
          <p:cNvSpPr>
            <a:spLocks noGrp="1"/>
          </p:cNvSpPr>
          <p:nvPr>
            <p:ph type="body" sz="quarter" idx="13"/>
          </p:nvPr>
        </p:nvSpPr>
        <p:spPr/>
        <p:txBody>
          <a:bodyPr/>
          <a:lstStyle/>
          <a:p>
            <a:endParaRPr lang="en-GB"/>
          </a:p>
        </p:txBody>
      </p:sp>
      <p:sp>
        <p:nvSpPr>
          <p:cNvPr id="3" name="Text Placeholder 2">
            <a:extLst>
              <a:ext uri="{FF2B5EF4-FFF2-40B4-BE49-F238E27FC236}">
                <a16:creationId xmlns:a16="http://schemas.microsoft.com/office/drawing/2014/main" id="{9550BBC5-193D-0260-505F-F38C0229A3B1}"/>
              </a:ext>
            </a:extLst>
          </p:cNvPr>
          <p:cNvSpPr>
            <a:spLocks noGrp="1"/>
          </p:cNvSpPr>
          <p:nvPr>
            <p:ph type="body" sz="quarter" idx="14"/>
          </p:nvPr>
        </p:nvSpPr>
        <p:spPr/>
        <p:txBody>
          <a:bodyPr/>
          <a:lstStyle/>
          <a:p>
            <a:endParaRPr lang="en-GB"/>
          </a:p>
        </p:txBody>
      </p:sp>
      <p:pic>
        <p:nvPicPr>
          <p:cNvPr id="1026" name="Picture 2" descr="Logo">
            <a:extLst>
              <a:ext uri="{FF2B5EF4-FFF2-40B4-BE49-F238E27FC236}">
                <a16:creationId xmlns:a16="http://schemas.microsoft.com/office/drawing/2014/main" id="{479BF719-FF37-CE7B-286B-95F26FF8C8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26091" y="336794"/>
            <a:ext cx="3429000" cy="9829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D208771-699D-5F70-5B07-E8671198F3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74667"/>
            <a:ext cx="11534479" cy="4263985"/>
          </a:xfrm>
          <a:prstGeom prst="rect">
            <a:avLst/>
          </a:prstGeom>
        </p:spPr>
      </p:pic>
      <p:pic>
        <p:nvPicPr>
          <p:cNvPr id="7" name="Picture 6">
            <a:extLst>
              <a:ext uri="{FF2B5EF4-FFF2-40B4-BE49-F238E27FC236}">
                <a16:creationId xmlns:a16="http://schemas.microsoft.com/office/drawing/2014/main" id="{D37D831B-FB2D-2D79-EBC6-9FD4DB9534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8267" y="2653213"/>
            <a:ext cx="11020058" cy="1600423"/>
          </a:xfrm>
          <a:prstGeom prst="rect">
            <a:avLst/>
          </a:prstGeom>
        </p:spPr>
      </p:pic>
      <p:pic>
        <p:nvPicPr>
          <p:cNvPr id="9" name="Picture 8">
            <a:extLst>
              <a:ext uri="{FF2B5EF4-FFF2-40B4-BE49-F238E27FC236}">
                <a16:creationId xmlns:a16="http://schemas.microsoft.com/office/drawing/2014/main" id="{2F0CBA1F-EB36-8802-FC94-BE76B07F4E8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59225" y="0"/>
            <a:ext cx="9311951" cy="8229600"/>
          </a:xfrm>
          <a:prstGeom prst="rect">
            <a:avLst/>
          </a:prstGeom>
        </p:spPr>
      </p:pic>
      <p:pic>
        <p:nvPicPr>
          <p:cNvPr id="11" name="Picture 10">
            <a:extLst>
              <a:ext uri="{FF2B5EF4-FFF2-40B4-BE49-F238E27FC236}">
                <a16:creationId xmlns:a16="http://schemas.microsoft.com/office/drawing/2014/main" id="{6F78D545-90CC-CFAC-9BFB-6EE354B181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93792" y="1108291"/>
            <a:ext cx="10642816" cy="6013019"/>
          </a:xfrm>
          <a:prstGeom prst="rect">
            <a:avLst/>
          </a:prstGeom>
        </p:spPr>
      </p:pic>
      <p:pic>
        <p:nvPicPr>
          <p:cNvPr id="13" name="Picture 12">
            <a:extLst>
              <a:ext uri="{FF2B5EF4-FFF2-40B4-BE49-F238E27FC236}">
                <a16:creationId xmlns:a16="http://schemas.microsoft.com/office/drawing/2014/main" id="{BE2BA3A1-4FB1-8AC3-64ED-7D07B5210B2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4488" y="1306829"/>
            <a:ext cx="12279288" cy="5025701"/>
          </a:xfrm>
          <a:prstGeom prst="rect">
            <a:avLst/>
          </a:prstGeom>
        </p:spPr>
      </p:pic>
      <p:pic>
        <p:nvPicPr>
          <p:cNvPr id="17" name="Picture 16">
            <a:extLst>
              <a:ext uri="{FF2B5EF4-FFF2-40B4-BE49-F238E27FC236}">
                <a16:creationId xmlns:a16="http://schemas.microsoft.com/office/drawing/2014/main" id="{1EE63FB2-A6C2-BF5E-8C99-E33E61EA700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70824" y="1479817"/>
            <a:ext cx="11488753" cy="5269966"/>
          </a:xfrm>
          <a:prstGeom prst="rect">
            <a:avLst/>
          </a:prstGeom>
        </p:spPr>
      </p:pic>
    </p:spTree>
    <p:custDataLst>
      <p:tags r:id="rId1"/>
    </p:custDataLst>
    <p:extLst>
      <p:ext uri="{BB962C8B-B14F-4D97-AF65-F5344CB8AC3E}">
        <p14:creationId xmlns:p14="http://schemas.microsoft.com/office/powerpoint/2010/main" val="902071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00D9456-48C1-AAC7-295E-6B92B95AA6BB}"/>
              </a:ext>
            </a:extLst>
          </p:cNvPr>
          <p:cNvSpPr>
            <a:spLocks noGrp="1"/>
          </p:cNvSpPr>
          <p:nvPr>
            <p:ph type="body" sz="quarter" idx="13"/>
          </p:nvPr>
        </p:nvSpPr>
        <p:spPr/>
        <p:txBody>
          <a:bodyPr/>
          <a:lstStyle/>
          <a:p>
            <a:endParaRPr lang="en-GB"/>
          </a:p>
        </p:txBody>
      </p:sp>
      <p:sp>
        <p:nvSpPr>
          <p:cNvPr id="3" name="Text Placeholder 2">
            <a:extLst>
              <a:ext uri="{FF2B5EF4-FFF2-40B4-BE49-F238E27FC236}">
                <a16:creationId xmlns:a16="http://schemas.microsoft.com/office/drawing/2014/main" id="{B4229BD0-2C0C-DCDF-2CBA-CBB5564627A7}"/>
              </a:ext>
            </a:extLst>
          </p:cNvPr>
          <p:cNvSpPr>
            <a:spLocks noGrp="1"/>
          </p:cNvSpPr>
          <p:nvPr>
            <p:ph type="body" sz="quarter" idx="14"/>
          </p:nvPr>
        </p:nvSpPr>
        <p:spPr/>
        <p:txBody>
          <a:bodyPr/>
          <a:lstStyle/>
          <a:p>
            <a:endParaRPr lang="en-GB"/>
          </a:p>
        </p:txBody>
      </p:sp>
      <p:pic>
        <p:nvPicPr>
          <p:cNvPr id="5" name="Picture 4">
            <a:extLst>
              <a:ext uri="{FF2B5EF4-FFF2-40B4-BE49-F238E27FC236}">
                <a16:creationId xmlns:a16="http://schemas.microsoft.com/office/drawing/2014/main" id="{E12CC3D0-0C4A-E8C0-561A-BA8051080B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251" y="-209590"/>
            <a:ext cx="14630400" cy="4648241"/>
          </a:xfrm>
          <a:prstGeom prst="rect">
            <a:avLst/>
          </a:prstGeom>
        </p:spPr>
      </p:pic>
      <p:pic>
        <p:nvPicPr>
          <p:cNvPr id="7" name="Picture 6">
            <a:extLst>
              <a:ext uri="{FF2B5EF4-FFF2-40B4-BE49-F238E27FC236}">
                <a16:creationId xmlns:a16="http://schemas.microsoft.com/office/drawing/2014/main" id="{D8EC7EA8-B336-9FCC-DC2B-0D55042CFA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484129"/>
            <a:ext cx="14630400" cy="3261342"/>
          </a:xfrm>
          <a:prstGeom prst="rect">
            <a:avLst/>
          </a:prstGeom>
        </p:spPr>
      </p:pic>
      <p:pic>
        <p:nvPicPr>
          <p:cNvPr id="9" name="Picture 8">
            <a:extLst>
              <a:ext uri="{FF2B5EF4-FFF2-40B4-BE49-F238E27FC236}">
                <a16:creationId xmlns:a16="http://schemas.microsoft.com/office/drawing/2014/main" id="{C6084A6F-5B05-305A-F85F-B2581B6FCC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133741"/>
            <a:ext cx="14630400" cy="1962118"/>
          </a:xfrm>
          <a:prstGeom prst="rect">
            <a:avLst/>
          </a:prstGeom>
        </p:spPr>
      </p:pic>
      <p:pic>
        <p:nvPicPr>
          <p:cNvPr id="11" name="Picture 10">
            <a:extLst>
              <a:ext uri="{FF2B5EF4-FFF2-40B4-BE49-F238E27FC236}">
                <a16:creationId xmlns:a16="http://schemas.microsoft.com/office/drawing/2014/main" id="{D3038DEB-3C8E-CA87-E9F2-76D2F1FDBA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793318"/>
            <a:ext cx="14630400" cy="2642964"/>
          </a:xfrm>
          <a:prstGeom prst="rect">
            <a:avLst/>
          </a:prstGeom>
        </p:spPr>
      </p:pic>
      <p:sp>
        <p:nvSpPr>
          <p:cNvPr id="12" name="Oval 11">
            <a:extLst>
              <a:ext uri="{FF2B5EF4-FFF2-40B4-BE49-F238E27FC236}">
                <a16:creationId xmlns:a16="http://schemas.microsoft.com/office/drawing/2014/main" id="{0C85E743-6F66-4F03-8F28-22F6D3E002BE}"/>
              </a:ext>
            </a:extLst>
          </p:cNvPr>
          <p:cNvSpPr/>
          <p:nvPr/>
        </p:nvSpPr>
        <p:spPr>
          <a:xfrm>
            <a:off x="1999155" y="3893089"/>
            <a:ext cx="2855934" cy="1075159"/>
          </a:xfrm>
          <a:prstGeom prst="ellipse">
            <a:avLst/>
          </a:prstGeom>
          <a:noFill/>
          <a:ln w="57150">
            <a:solidFill>
              <a:srgbClr val="E4067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eaLnBrk="0" fontAlgn="base" hangingPunct="0">
              <a:spcBef>
                <a:spcPct val="0"/>
              </a:spcBef>
              <a:spcAft>
                <a:spcPct val="0"/>
              </a:spcAft>
            </a:pPr>
            <a:endParaRPr lang="en-GB" sz="2160" dirty="0">
              <a:solidFill>
                <a:srgbClr val="FFFFFF"/>
              </a:solidFill>
              <a:latin typeface="Verdana"/>
            </a:endParaRPr>
          </a:p>
        </p:txBody>
      </p:sp>
      <p:pic>
        <p:nvPicPr>
          <p:cNvPr id="14" name="Picture 13">
            <a:extLst>
              <a:ext uri="{FF2B5EF4-FFF2-40B4-BE49-F238E27FC236}">
                <a16:creationId xmlns:a16="http://schemas.microsoft.com/office/drawing/2014/main" id="{584E99CF-D39A-0B17-4E2F-6DE247C05A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5950" y="1403270"/>
            <a:ext cx="14630400" cy="5519501"/>
          </a:xfrm>
          <a:prstGeom prst="rect">
            <a:avLst/>
          </a:prstGeom>
        </p:spPr>
      </p:pic>
      <p:sp>
        <p:nvSpPr>
          <p:cNvPr id="15" name="Oval 14">
            <a:extLst>
              <a:ext uri="{FF2B5EF4-FFF2-40B4-BE49-F238E27FC236}">
                <a16:creationId xmlns:a16="http://schemas.microsoft.com/office/drawing/2014/main" id="{01AD88B1-91C0-B46C-72D8-A27A878FBA9F}"/>
              </a:ext>
            </a:extLst>
          </p:cNvPr>
          <p:cNvSpPr/>
          <p:nvPr/>
        </p:nvSpPr>
        <p:spPr>
          <a:xfrm>
            <a:off x="0" y="4760987"/>
            <a:ext cx="6493493" cy="806743"/>
          </a:xfrm>
          <a:prstGeom prst="ellipse">
            <a:avLst/>
          </a:prstGeom>
          <a:noFill/>
          <a:ln w="38100">
            <a:solidFill>
              <a:srgbClr val="E4067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eaLnBrk="0" fontAlgn="base" hangingPunct="0">
              <a:spcBef>
                <a:spcPct val="0"/>
              </a:spcBef>
              <a:spcAft>
                <a:spcPct val="0"/>
              </a:spcAft>
            </a:pPr>
            <a:endParaRPr lang="en-GB" sz="2160" dirty="0">
              <a:solidFill>
                <a:srgbClr val="FFFFFF"/>
              </a:solidFill>
              <a:latin typeface="Verdana"/>
            </a:endParaRPr>
          </a:p>
        </p:txBody>
      </p:sp>
      <p:sp>
        <p:nvSpPr>
          <p:cNvPr id="16" name="Oval 15">
            <a:extLst>
              <a:ext uri="{FF2B5EF4-FFF2-40B4-BE49-F238E27FC236}">
                <a16:creationId xmlns:a16="http://schemas.microsoft.com/office/drawing/2014/main" id="{E9FF488A-375E-AF6F-269B-319E875597C0}"/>
              </a:ext>
            </a:extLst>
          </p:cNvPr>
          <p:cNvSpPr/>
          <p:nvPr/>
        </p:nvSpPr>
        <p:spPr>
          <a:xfrm>
            <a:off x="0" y="2683288"/>
            <a:ext cx="10762363" cy="806743"/>
          </a:xfrm>
          <a:prstGeom prst="ellipse">
            <a:avLst/>
          </a:prstGeom>
          <a:noFill/>
          <a:ln w="38100">
            <a:solidFill>
              <a:srgbClr val="E4067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eaLnBrk="0" fontAlgn="base" hangingPunct="0">
              <a:spcBef>
                <a:spcPct val="0"/>
              </a:spcBef>
              <a:spcAft>
                <a:spcPct val="0"/>
              </a:spcAft>
            </a:pPr>
            <a:endParaRPr lang="en-GB" sz="2160" dirty="0">
              <a:solidFill>
                <a:srgbClr val="FFFFFF"/>
              </a:solidFill>
              <a:latin typeface="Verdana"/>
            </a:endParaRPr>
          </a:p>
        </p:txBody>
      </p:sp>
      <p:sp>
        <p:nvSpPr>
          <p:cNvPr id="17" name="Oval 16">
            <a:extLst>
              <a:ext uri="{FF2B5EF4-FFF2-40B4-BE49-F238E27FC236}">
                <a16:creationId xmlns:a16="http://schemas.microsoft.com/office/drawing/2014/main" id="{86EA8407-548B-AF5E-CC5D-23E0CFF996D2}"/>
              </a:ext>
            </a:extLst>
          </p:cNvPr>
          <p:cNvSpPr/>
          <p:nvPr/>
        </p:nvSpPr>
        <p:spPr>
          <a:xfrm>
            <a:off x="-343214" y="6019585"/>
            <a:ext cx="15569852" cy="806743"/>
          </a:xfrm>
          <a:prstGeom prst="ellipse">
            <a:avLst/>
          </a:prstGeom>
          <a:noFill/>
          <a:ln w="38100">
            <a:solidFill>
              <a:srgbClr val="E4067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eaLnBrk="0" fontAlgn="base" hangingPunct="0">
              <a:spcBef>
                <a:spcPct val="0"/>
              </a:spcBef>
              <a:spcAft>
                <a:spcPct val="0"/>
              </a:spcAft>
            </a:pPr>
            <a:endParaRPr lang="en-GB" sz="2160" dirty="0">
              <a:solidFill>
                <a:srgbClr val="FFFFFF"/>
              </a:solidFill>
              <a:latin typeface="Verdana"/>
            </a:endParaRPr>
          </a:p>
        </p:txBody>
      </p:sp>
      <p:pic>
        <p:nvPicPr>
          <p:cNvPr id="19" name="Picture 18">
            <a:extLst>
              <a:ext uri="{FF2B5EF4-FFF2-40B4-BE49-F238E27FC236}">
                <a16:creationId xmlns:a16="http://schemas.microsoft.com/office/drawing/2014/main" id="{2A93C4C3-256A-F1B0-7571-A1AB2D56F94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2976792"/>
            <a:ext cx="14630400" cy="2276017"/>
          </a:xfrm>
          <a:prstGeom prst="rect">
            <a:avLst/>
          </a:prstGeom>
        </p:spPr>
      </p:pic>
    </p:spTree>
    <p:custDataLst>
      <p:tags r:id="rId1"/>
    </p:custDataLst>
    <p:extLst>
      <p:ext uri="{BB962C8B-B14F-4D97-AF65-F5344CB8AC3E}">
        <p14:creationId xmlns:p14="http://schemas.microsoft.com/office/powerpoint/2010/main" val="618178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arn(inVertical)">
                                      <p:cBhvr>
                                        <p:cTn id="40" dur="500"/>
                                        <p:tgtEl>
                                          <p:spTgt spid="16"/>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arn(inVertical)">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4209308" y="-13391"/>
            <a:ext cx="3063696" cy="8230609"/>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sz="2160" dirty="0"/>
          </a:p>
        </p:txBody>
      </p:sp>
      <p:sp>
        <p:nvSpPr>
          <p:cNvPr id="2" name="Title 94">
            <a:extLst>
              <a:ext uri="{FF2B5EF4-FFF2-40B4-BE49-F238E27FC236}">
                <a16:creationId xmlns:a16="http://schemas.microsoft.com/office/drawing/2014/main" id="{7756903B-8F4C-AF9C-0003-DFC6020F757E}"/>
              </a:ext>
            </a:extLst>
          </p:cNvPr>
          <p:cNvSpPr>
            <a:spLocks noGrp="1"/>
          </p:cNvSpPr>
          <p:nvPr>
            <p:ph type="ctrTitle"/>
          </p:nvPr>
        </p:nvSpPr>
        <p:spPr>
          <a:xfrm>
            <a:off x="7772400" y="868128"/>
            <a:ext cx="6561089" cy="1297556"/>
          </a:xfrm>
        </p:spPr>
        <p:txBody>
          <a:bodyPr>
            <a:noAutofit/>
          </a:bodyPr>
          <a:lstStyle/>
          <a:p>
            <a:r>
              <a:rPr lang="en-US" sz="5760" b="1" dirty="0"/>
              <a:t>Acknowledgement</a:t>
            </a:r>
          </a:p>
        </p:txBody>
      </p:sp>
      <p:sp>
        <p:nvSpPr>
          <p:cNvPr id="3" name="Text Placeholder 14">
            <a:extLst>
              <a:ext uri="{FF2B5EF4-FFF2-40B4-BE49-F238E27FC236}">
                <a16:creationId xmlns:a16="http://schemas.microsoft.com/office/drawing/2014/main" id="{93D28EA7-99A1-8FAD-E39B-AF6C31772915}"/>
              </a:ext>
            </a:extLst>
          </p:cNvPr>
          <p:cNvSpPr txBox="1">
            <a:spLocks/>
          </p:cNvSpPr>
          <p:nvPr/>
        </p:nvSpPr>
        <p:spPr>
          <a:xfrm>
            <a:off x="7797756" y="2372421"/>
            <a:ext cx="6649764" cy="3083839"/>
          </a:xfr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GB" sz="2400" b="0" i="0" dirty="0">
                <a:effectLst/>
              </a:rPr>
              <a:t>Co-funded by the European Union. Views and opinions expressed are however those of the author(s) only and do not necessarily reflect those of the European Union or HADEA. Neither the European Union nor the granting authority can be held responsible for them.</a:t>
            </a:r>
          </a:p>
          <a:p>
            <a:pPr algn="just"/>
            <a:r>
              <a:rPr lang="en-GB" sz="2400" b="0" i="0" dirty="0">
                <a:effectLst/>
              </a:rPr>
              <a:t>Project Agreement no. 101083594</a:t>
            </a:r>
          </a:p>
        </p:txBody>
      </p:sp>
      <p:grpSp>
        <p:nvGrpSpPr>
          <p:cNvPr id="7" name="Group 6">
            <a:extLst>
              <a:ext uri="{FF2B5EF4-FFF2-40B4-BE49-F238E27FC236}">
                <a16:creationId xmlns:a16="http://schemas.microsoft.com/office/drawing/2014/main" id="{F202EC2E-9D8F-7DB9-DA92-0AA925ACC56A}"/>
              </a:ext>
            </a:extLst>
          </p:cNvPr>
          <p:cNvGrpSpPr/>
          <p:nvPr/>
        </p:nvGrpSpPr>
        <p:grpSpPr>
          <a:xfrm>
            <a:off x="10972801" y="7594540"/>
            <a:ext cx="2591913" cy="481557"/>
            <a:chOff x="5179092" y="5483822"/>
            <a:chExt cx="3294001" cy="612000"/>
          </a:xfrm>
        </p:grpSpPr>
        <p:pic>
          <p:nvPicPr>
            <p:cNvPr id="8" name="Picture 7">
              <a:extLst>
                <a:ext uri="{FF2B5EF4-FFF2-40B4-BE49-F238E27FC236}">
                  <a16:creationId xmlns:a16="http://schemas.microsoft.com/office/drawing/2014/main" id="{3C1A5B1E-31DD-9C7E-E79A-AFC9873526C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9" name="Picture 8">
              <a:extLst>
                <a:ext uri="{FF2B5EF4-FFF2-40B4-BE49-F238E27FC236}">
                  <a16:creationId xmlns:a16="http://schemas.microsoft.com/office/drawing/2014/main" id="{73D5C77E-356B-2B62-196C-2F6DE96B425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pic>
        <p:nvPicPr>
          <p:cNvPr id="10" name="Picture Placeholder 9" descr="A screenshot of a computer training&#10;&#10;Description automatically generated">
            <a:extLst>
              <a:ext uri="{FF2B5EF4-FFF2-40B4-BE49-F238E27FC236}">
                <a16:creationId xmlns:a16="http://schemas.microsoft.com/office/drawing/2014/main" id="{BC655B53-FBA0-4F55-E9D2-19239DB6E54B}"/>
              </a:ext>
            </a:extLst>
          </p:cNvPr>
          <p:cNvPicPr>
            <a:picLocks noGrp="1" noChangeAspect="1"/>
          </p:cNvPicPr>
          <p:nvPr>
            <p:ph type="pic" sz="quarter" idx="11"/>
          </p:nvPr>
        </p:nvPicPr>
        <p:blipFill>
          <a:blip r:embed="rId5"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3034516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A58E19-070D-1D32-A83A-0CAE3ABABEE2}"/>
              </a:ext>
            </a:extLst>
          </p:cNvPr>
          <p:cNvSpPr>
            <a:spLocks noGrp="1"/>
          </p:cNvSpPr>
          <p:nvPr>
            <p:ph type="body" sz="quarter" idx="13"/>
          </p:nvPr>
        </p:nvSpPr>
        <p:spPr/>
        <p:txBody>
          <a:bodyPr/>
          <a:lstStyle/>
          <a:p>
            <a:r>
              <a:rPr lang="nb-NO" dirty="0"/>
              <a:t>Maritime Cyber Risk Assessment (MaCRA) framework</a:t>
            </a:r>
            <a:endParaRPr lang="en-GB" dirty="0"/>
          </a:p>
        </p:txBody>
      </p:sp>
      <p:sp>
        <p:nvSpPr>
          <p:cNvPr id="3" name="Text Placeholder 2">
            <a:extLst>
              <a:ext uri="{FF2B5EF4-FFF2-40B4-BE49-F238E27FC236}">
                <a16:creationId xmlns:a16="http://schemas.microsoft.com/office/drawing/2014/main" id="{4DDD3C14-0F8B-4157-8D2F-B5177EA2194D}"/>
              </a:ext>
            </a:extLst>
          </p:cNvPr>
          <p:cNvSpPr>
            <a:spLocks noGrp="1"/>
          </p:cNvSpPr>
          <p:nvPr>
            <p:ph type="body" sz="quarter" idx="14"/>
          </p:nvPr>
        </p:nvSpPr>
        <p:spPr>
          <a:xfrm>
            <a:off x="575309" y="1249680"/>
            <a:ext cx="13856971" cy="5673091"/>
          </a:xfrm>
        </p:spPr>
        <p:txBody>
          <a:bodyPr/>
          <a:lstStyle/>
          <a:p>
            <a:pPr algn="l"/>
            <a:r>
              <a:rPr lang="en-GB" b="1" i="0" dirty="0">
                <a:solidFill>
                  <a:srgbClr val="0D0D0D"/>
                </a:solidFill>
                <a:effectLst/>
                <a:latin typeface="Söhne"/>
              </a:rPr>
              <a:t>Scope Definition:</a:t>
            </a:r>
            <a:r>
              <a:rPr lang="en-GB" b="0" i="0" dirty="0">
                <a:solidFill>
                  <a:srgbClr val="0D0D0D"/>
                </a:solidFill>
                <a:effectLst/>
                <a:latin typeface="Söhne"/>
              </a:rPr>
              <a:t> Clearly defining the boundaries of the cyber risk assessment to include all relevant aspects of maritime operations, from onboard systems of vessels to port infrastructure and associated supply chain networks.</a:t>
            </a:r>
          </a:p>
          <a:p>
            <a:pPr algn="l">
              <a:buFont typeface="+mj-lt"/>
              <a:buAutoNum type="arabicPeriod"/>
            </a:pPr>
            <a:r>
              <a:rPr lang="en-GB" b="1" i="0" dirty="0">
                <a:solidFill>
                  <a:srgbClr val="0D0D0D"/>
                </a:solidFill>
                <a:effectLst/>
                <a:latin typeface="Söhne"/>
              </a:rPr>
              <a:t>Threat Identification:</a:t>
            </a:r>
            <a:r>
              <a:rPr lang="en-GB" b="0" i="0" dirty="0">
                <a:solidFill>
                  <a:srgbClr val="0D0D0D"/>
                </a:solidFill>
                <a:effectLst/>
                <a:latin typeface="Söhne"/>
              </a:rPr>
              <a:t> Systematically identifying potential cyber threats that could affect maritime operations, considering the unique characteristics of the maritime sector and emerging cyber threat landscapes. Includes vessels, port systems, and supply chain operations.</a:t>
            </a:r>
          </a:p>
          <a:p>
            <a:pPr algn="l">
              <a:buFont typeface="+mj-lt"/>
              <a:buAutoNum type="arabicPeriod"/>
            </a:pPr>
            <a:r>
              <a:rPr lang="en-GB" b="1" i="0" dirty="0">
                <a:solidFill>
                  <a:srgbClr val="0D0D0D"/>
                </a:solidFill>
                <a:effectLst/>
                <a:latin typeface="Söhne"/>
              </a:rPr>
              <a:t>Vulnerability Analysis:</a:t>
            </a:r>
            <a:r>
              <a:rPr lang="en-GB" b="0" i="0" dirty="0">
                <a:solidFill>
                  <a:srgbClr val="0D0D0D"/>
                </a:solidFill>
                <a:effectLst/>
                <a:latin typeface="Söhne"/>
              </a:rPr>
              <a:t> Examining maritime systems and processes to identify vulnerabilities that could be exploited by cyber threats, including technical weaknesses, procedural gaps, and human factors. I.E. penetration testing and security audits to uncover weaknesses.</a:t>
            </a:r>
          </a:p>
          <a:p>
            <a:pPr algn="l">
              <a:buFont typeface="+mj-lt"/>
              <a:buAutoNum type="arabicPeriod"/>
            </a:pPr>
            <a:r>
              <a:rPr lang="en-GB" b="1" i="0" dirty="0">
                <a:solidFill>
                  <a:srgbClr val="0D0D0D"/>
                </a:solidFill>
                <a:effectLst/>
                <a:latin typeface="Söhne"/>
              </a:rPr>
              <a:t>Impact Assessment:</a:t>
            </a:r>
            <a:r>
              <a:rPr lang="en-GB" b="0" i="0" dirty="0">
                <a:solidFill>
                  <a:srgbClr val="0D0D0D"/>
                </a:solidFill>
                <a:effectLst/>
                <a:latin typeface="Söhne"/>
              </a:rPr>
              <a:t> Evaluating the potential consequences of cyber incidents on maritime operations, focusing on aspects such as safety, security, environmental impact, and economic losses.</a:t>
            </a:r>
          </a:p>
          <a:p>
            <a:pPr algn="l">
              <a:buFont typeface="+mj-lt"/>
              <a:buAutoNum type="arabicPeriod"/>
            </a:pPr>
            <a:r>
              <a:rPr lang="en-GB" b="1" i="0" dirty="0">
                <a:solidFill>
                  <a:srgbClr val="0D0D0D"/>
                </a:solidFill>
                <a:effectLst/>
                <a:latin typeface="Söhne"/>
              </a:rPr>
              <a:t>Risk Evaluation:</a:t>
            </a:r>
            <a:r>
              <a:rPr lang="en-GB" b="0" i="0" dirty="0">
                <a:solidFill>
                  <a:srgbClr val="0D0D0D"/>
                </a:solidFill>
                <a:effectLst/>
                <a:latin typeface="Söhne"/>
              </a:rPr>
              <a:t> Combining the insights from threat identification, vulnerability analysis, and impact assessment to evaluate the overall cyber risk, prioritizing risks based on their likelihood and potential impact.</a:t>
            </a:r>
          </a:p>
          <a:p>
            <a:pPr algn="l">
              <a:buFont typeface="+mj-lt"/>
              <a:buAutoNum type="arabicPeriod"/>
            </a:pPr>
            <a:r>
              <a:rPr lang="en-GB" b="1" i="0" dirty="0">
                <a:solidFill>
                  <a:srgbClr val="0D0D0D"/>
                </a:solidFill>
                <a:effectLst/>
                <a:latin typeface="Söhne"/>
              </a:rPr>
              <a:t>Mitigation and Response Strategies:</a:t>
            </a:r>
            <a:r>
              <a:rPr lang="en-GB" b="0" i="0" dirty="0">
                <a:solidFill>
                  <a:srgbClr val="0D0D0D"/>
                </a:solidFill>
                <a:effectLst/>
                <a:latin typeface="Söhne"/>
              </a:rPr>
              <a:t> Developing and implementing strategies to mitigate identified risks to acceptable levels, including technical solutions, policy measures, and training programs. Also, formulating incident response plans to enhance resilience and recovery capabilities.</a:t>
            </a:r>
          </a:p>
          <a:p>
            <a:pPr algn="l">
              <a:buFont typeface="+mj-lt"/>
              <a:buAutoNum type="arabicPeriod"/>
            </a:pPr>
            <a:r>
              <a:rPr lang="en-GB" b="1" i="0" dirty="0">
                <a:solidFill>
                  <a:srgbClr val="0D0D0D"/>
                </a:solidFill>
                <a:effectLst/>
                <a:latin typeface="Söhne"/>
              </a:rPr>
              <a:t>Review and Continuous Improvement:</a:t>
            </a:r>
            <a:r>
              <a:rPr lang="en-GB" b="0" i="0" dirty="0">
                <a:solidFill>
                  <a:srgbClr val="0D0D0D"/>
                </a:solidFill>
                <a:effectLst/>
                <a:latin typeface="Söhne"/>
              </a:rPr>
              <a:t> Recognizing the dynamic nature of cyber threats and the maritime environment, the </a:t>
            </a:r>
            <a:r>
              <a:rPr lang="en-GB" b="0" i="0" dirty="0" err="1">
                <a:solidFill>
                  <a:srgbClr val="0D0D0D"/>
                </a:solidFill>
                <a:effectLst/>
                <a:latin typeface="Söhne"/>
              </a:rPr>
              <a:t>MaCRA</a:t>
            </a:r>
            <a:r>
              <a:rPr lang="en-GB" b="0" i="0" dirty="0">
                <a:solidFill>
                  <a:srgbClr val="0D0D0D"/>
                </a:solidFill>
                <a:effectLst/>
                <a:latin typeface="Söhne"/>
              </a:rPr>
              <a:t> framework advocates for regular reviews and updates to the risk assessment and mitigation strategies, fostering a culture of continuous improvement and adaptation.</a:t>
            </a:r>
          </a:p>
          <a:p>
            <a:endParaRPr lang="en-GB" dirty="0"/>
          </a:p>
        </p:txBody>
      </p:sp>
      <p:sp>
        <p:nvSpPr>
          <p:cNvPr id="4" name="Oval 3">
            <a:extLst>
              <a:ext uri="{FF2B5EF4-FFF2-40B4-BE49-F238E27FC236}">
                <a16:creationId xmlns:a16="http://schemas.microsoft.com/office/drawing/2014/main" id="{CFE57786-20A3-F042-9DF3-039EF004DA26}"/>
              </a:ext>
            </a:extLst>
          </p:cNvPr>
          <p:cNvSpPr/>
          <p:nvPr/>
        </p:nvSpPr>
        <p:spPr>
          <a:xfrm>
            <a:off x="-688932" y="1819374"/>
            <a:ext cx="15569852" cy="3471620"/>
          </a:xfrm>
          <a:prstGeom prst="ellipse">
            <a:avLst/>
          </a:prstGeom>
          <a:noFill/>
          <a:ln w="57150">
            <a:solidFill>
              <a:srgbClr val="E4067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eaLnBrk="0" fontAlgn="base" hangingPunct="0">
              <a:spcBef>
                <a:spcPct val="0"/>
              </a:spcBef>
              <a:spcAft>
                <a:spcPct val="0"/>
              </a:spcAft>
            </a:pPr>
            <a:endParaRPr lang="en-GB" sz="2160" dirty="0">
              <a:solidFill>
                <a:srgbClr val="FFFFFF"/>
              </a:solidFill>
              <a:latin typeface="Verdana"/>
            </a:endParaRPr>
          </a:p>
        </p:txBody>
      </p:sp>
    </p:spTree>
    <p:extLst>
      <p:ext uri="{BB962C8B-B14F-4D97-AF65-F5344CB8AC3E}">
        <p14:creationId xmlns:p14="http://schemas.microsoft.com/office/powerpoint/2010/main" val="2143814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345D463-4878-2CB1-A9E6-91AB8886311F}"/>
              </a:ext>
            </a:extLst>
          </p:cNvPr>
          <p:cNvSpPr>
            <a:spLocks noGrp="1"/>
          </p:cNvSpPr>
          <p:nvPr>
            <p:ph type="body" sz="quarter" idx="13"/>
          </p:nvPr>
        </p:nvSpPr>
        <p:spPr/>
        <p:txBody>
          <a:bodyPr/>
          <a:lstStyle/>
          <a:p>
            <a:r>
              <a:rPr lang="nb-NO" dirty="0"/>
              <a:t>Who</a:t>
            </a:r>
            <a:endParaRPr lang="en-GB" dirty="0"/>
          </a:p>
        </p:txBody>
      </p:sp>
      <p:sp>
        <p:nvSpPr>
          <p:cNvPr id="3" name="Text Placeholder 2">
            <a:extLst>
              <a:ext uri="{FF2B5EF4-FFF2-40B4-BE49-F238E27FC236}">
                <a16:creationId xmlns:a16="http://schemas.microsoft.com/office/drawing/2014/main" id="{A07384FE-70C2-4899-6281-A8A249DC3857}"/>
              </a:ext>
            </a:extLst>
          </p:cNvPr>
          <p:cNvSpPr>
            <a:spLocks noGrp="1"/>
          </p:cNvSpPr>
          <p:nvPr>
            <p:ph type="body" sz="quarter" idx="14"/>
          </p:nvPr>
        </p:nvSpPr>
        <p:spPr>
          <a:xfrm>
            <a:off x="920219" y="1887466"/>
            <a:ext cx="10562690" cy="4968240"/>
          </a:xfrm>
        </p:spPr>
        <p:txBody>
          <a:bodyPr/>
          <a:lstStyle/>
          <a:p>
            <a:r>
              <a:rPr lang="nb-NO" dirty="0"/>
              <a:t>Within the Organisation</a:t>
            </a:r>
          </a:p>
          <a:p>
            <a:pPr lvl="1"/>
            <a:r>
              <a:rPr lang="nb-NO" dirty="0"/>
              <a:t>Policies and procedures</a:t>
            </a:r>
          </a:p>
          <a:p>
            <a:pPr lvl="1"/>
            <a:r>
              <a:rPr lang="nb-NO" dirty="0"/>
              <a:t>Culture</a:t>
            </a:r>
          </a:p>
          <a:p>
            <a:pPr lvl="1"/>
            <a:r>
              <a:rPr lang="nb-NO" dirty="0"/>
              <a:t>Individuals</a:t>
            </a:r>
          </a:p>
          <a:p>
            <a:endParaRPr lang="nb-NO" dirty="0"/>
          </a:p>
          <a:p>
            <a:r>
              <a:rPr lang="nb-NO" dirty="0"/>
              <a:t>External aspect</a:t>
            </a:r>
          </a:p>
          <a:p>
            <a:pPr lvl="1"/>
            <a:r>
              <a:rPr lang="nb-NO" dirty="0"/>
              <a:t>3rd party</a:t>
            </a:r>
          </a:p>
          <a:p>
            <a:endParaRPr lang="en-GB" dirty="0"/>
          </a:p>
        </p:txBody>
      </p:sp>
      <p:pic>
        <p:nvPicPr>
          <p:cNvPr id="4098" name="Picture 2">
            <a:extLst>
              <a:ext uri="{FF2B5EF4-FFF2-40B4-BE49-F238E27FC236}">
                <a16:creationId xmlns:a16="http://schemas.microsoft.com/office/drawing/2014/main" id="{8B9390D5-0FE9-061C-ED5D-D830DB23AEE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813"/>
          <a:stretch/>
        </p:blipFill>
        <p:spPr bwMode="auto">
          <a:xfrm>
            <a:off x="6590330" y="403861"/>
            <a:ext cx="8040070" cy="7166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67170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EAB98C-561C-7ECD-BFA3-3691B8D776BF}"/>
              </a:ext>
            </a:extLst>
          </p:cNvPr>
          <p:cNvSpPr>
            <a:spLocks noGrp="1"/>
          </p:cNvSpPr>
          <p:nvPr>
            <p:ph type="body" sz="quarter" idx="13"/>
          </p:nvPr>
        </p:nvSpPr>
        <p:spPr/>
        <p:txBody>
          <a:bodyPr/>
          <a:lstStyle/>
          <a:p>
            <a:endParaRPr lang="en-GB"/>
          </a:p>
        </p:txBody>
      </p:sp>
      <p:sp>
        <p:nvSpPr>
          <p:cNvPr id="3" name="Text Placeholder 2">
            <a:extLst>
              <a:ext uri="{FF2B5EF4-FFF2-40B4-BE49-F238E27FC236}">
                <a16:creationId xmlns:a16="http://schemas.microsoft.com/office/drawing/2014/main" id="{686313A5-E8FA-B3C7-64DF-619BE6538EBD}"/>
              </a:ext>
            </a:extLst>
          </p:cNvPr>
          <p:cNvSpPr>
            <a:spLocks noGrp="1"/>
          </p:cNvSpPr>
          <p:nvPr>
            <p:ph type="body" sz="quarter" idx="14"/>
          </p:nvPr>
        </p:nvSpPr>
        <p:spPr/>
        <p:txBody>
          <a:bodyPr/>
          <a:lstStyle/>
          <a:p>
            <a:endParaRPr lang="en-GB"/>
          </a:p>
        </p:txBody>
      </p:sp>
      <p:pic>
        <p:nvPicPr>
          <p:cNvPr id="5" name="Picture 4">
            <a:extLst>
              <a:ext uri="{FF2B5EF4-FFF2-40B4-BE49-F238E27FC236}">
                <a16:creationId xmlns:a16="http://schemas.microsoft.com/office/drawing/2014/main" id="{A89D1F78-7836-410B-77B3-63EDBA8EBF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3490" y="4589865"/>
            <a:ext cx="7836911" cy="3573100"/>
          </a:xfrm>
          <a:prstGeom prst="rect">
            <a:avLst/>
          </a:prstGeom>
        </p:spPr>
      </p:pic>
      <p:pic>
        <p:nvPicPr>
          <p:cNvPr id="7" name="Picture 6">
            <a:extLst>
              <a:ext uri="{FF2B5EF4-FFF2-40B4-BE49-F238E27FC236}">
                <a16:creationId xmlns:a16="http://schemas.microsoft.com/office/drawing/2014/main" id="{53FC3D8E-3F5D-E55F-6573-06886B6293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85931"/>
            <a:ext cx="14630400" cy="5990483"/>
          </a:xfrm>
          <a:prstGeom prst="rect">
            <a:avLst/>
          </a:prstGeom>
        </p:spPr>
      </p:pic>
      <p:pic>
        <p:nvPicPr>
          <p:cNvPr id="6" name="Picture 5">
            <a:extLst>
              <a:ext uri="{FF2B5EF4-FFF2-40B4-BE49-F238E27FC236}">
                <a16:creationId xmlns:a16="http://schemas.microsoft.com/office/drawing/2014/main" id="{ADBA43F9-529D-229C-76C6-0896F872E6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430" y="6244550"/>
            <a:ext cx="2205880" cy="1883854"/>
          </a:xfrm>
          <a:prstGeom prst="rect">
            <a:avLst/>
          </a:prstGeom>
        </p:spPr>
      </p:pic>
      <p:grpSp>
        <p:nvGrpSpPr>
          <p:cNvPr id="4" name="Group 3">
            <a:extLst>
              <a:ext uri="{FF2B5EF4-FFF2-40B4-BE49-F238E27FC236}">
                <a16:creationId xmlns:a16="http://schemas.microsoft.com/office/drawing/2014/main" id="{DEAA39A0-727C-9CCD-4B80-FBF0C58D7FAF}"/>
              </a:ext>
            </a:extLst>
          </p:cNvPr>
          <p:cNvGrpSpPr/>
          <p:nvPr/>
        </p:nvGrpSpPr>
        <p:grpSpPr>
          <a:xfrm>
            <a:off x="10972801" y="7594540"/>
            <a:ext cx="2591913" cy="481557"/>
            <a:chOff x="5179092" y="5483822"/>
            <a:chExt cx="3294001" cy="612000"/>
          </a:xfrm>
        </p:grpSpPr>
        <p:pic>
          <p:nvPicPr>
            <p:cNvPr id="8" name="Picture 7">
              <a:extLst>
                <a:ext uri="{FF2B5EF4-FFF2-40B4-BE49-F238E27FC236}">
                  <a16:creationId xmlns:a16="http://schemas.microsoft.com/office/drawing/2014/main" id="{34E68DFB-632F-AD00-C323-F8F9ACF3E08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9" name="Picture 8">
              <a:extLst>
                <a:ext uri="{FF2B5EF4-FFF2-40B4-BE49-F238E27FC236}">
                  <a16:creationId xmlns:a16="http://schemas.microsoft.com/office/drawing/2014/main" id="{0CC91AC9-39B3-64D3-9A9A-FB6DDFC6FCA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ustDataLst>
      <p:tags r:id="rId1"/>
    </p:custDataLst>
    <p:extLst>
      <p:ext uri="{BB962C8B-B14F-4D97-AF65-F5344CB8AC3E}">
        <p14:creationId xmlns:p14="http://schemas.microsoft.com/office/powerpoint/2010/main" val="1271312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AB132C-0895-60BD-169F-77F6D5EB8266}"/>
              </a:ext>
            </a:extLst>
          </p:cNvPr>
          <p:cNvSpPr>
            <a:spLocks noGrp="1"/>
          </p:cNvSpPr>
          <p:nvPr>
            <p:ph type="body" sz="quarter" idx="13"/>
          </p:nvPr>
        </p:nvSpPr>
        <p:spPr/>
        <p:txBody>
          <a:bodyPr/>
          <a:lstStyle/>
          <a:p>
            <a:r>
              <a:rPr lang="nb-NO" dirty="0"/>
              <a:t>Supply Chain Risk</a:t>
            </a:r>
            <a:endParaRPr lang="en-GB" dirty="0"/>
          </a:p>
        </p:txBody>
      </p:sp>
      <p:sp>
        <p:nvSpPr>
          <p:cNvPr id="3" name="Text Placeholder 2">
            <a:extLst>
              <a:ext uri="{FF2B5EF4-FFF2-40B4-BE49-F238E27FC236}">
                <a16:creationId xmlns:a16="http://schemas.microsoft.com/office/drawing/2014/main" id="{9DF517ED-C969-5D62-2852-D51CE25B9F00}"/>
              </a:ext>
            </a:extLst>
          </p:cNvPr>
          <p:cNvSpPr>
            <a:spLocks noGrp="1"/>
          </p:cNvSpPr>
          <p:nvPr>
            <p:ph type="body" sz="quarter" idx="14"/>
          </p:nvPr>
        </p:nvSpPr>
        <p:spPr>
          <a:xfrm>
            <a:off x="1456390" y="1641548"/>
            <a:ext cx="11712341" cy="4968240"/>
          </a:xfrm>
        </p:spPr>
        <p:txBody>
          <a:bodyPr/>
          <a:lstStyle/>
          <a:p>
            <a:pPr algn="l" fontAlgn="auto">
              <a:buFont typeface="+mj-lt"/>
              <a:buAutoNum type="arabicPeriod"/>
            </a:pPr>
            <a:r>
              <a:rPr lang="en-GB" b="1" i="0" dirty="0">
                <a:effectLst/>
                <a:latin typeface="var(--artdeco-reset-typography-font-family-sans)"/>
              </a:rPr>
              <a:t>Disruptions from natural disasters:</a:t>
            </a:r>
            <a:r>
              <a:rPr lang="en-GB" b="0" i="0" dirty="0">
                <a:effectLst/>
                <a:latin typeface="var(--artdeco-reset-typography-font-family-sans)"/>
              </a:rPr>
              <a:t> Hurricanes, earthquakes, and floods can disrupt supply chains by damaging infrastructure, disrupting transportation routes, and causing delays or disruptions in production.</a:t>
            </a:r>
          </a:p>
          <a:p>
            <a:pPr algn="l" fontAlgn="auto">
              <a:buFont typeface="+mj-lt"/>
              <a:buAutoNum type="arabicPeriod"/>
            </a:pPr>
            <a:r>
              <a:rPr lang="en-GB" b="1" i="0" dirty="0">
                <a:effectLst/>
                <a:latin typeface="var(--artdeco-reset-typography-font-family-sans)"/>
              </a:rPr>
              <a:t>Geopolitical risks:</a:t>
            </a:r>
            <a:r>
              <a:rPr lang="en-GB" b="0" i="0" dirty="0">
                <a:effectLst/>
                <a:latin typeface="var(--artdeco-reset-typography-font-family-sans)"/>
              </a:rPr>
              <a:t> Political instability, trade wars, and sanctions can impact supply chains by causing delays or disruptions in the movement of goods or by creating uncertainty about future trade relationships.</a:t>
            </a:r>
          </a:p>
          <a:p>
            <a:pPr algn="l" fontAlgn="auto">
              <a:buFont typeface="+mj-lt"/>
              <a:buAutoNum type="arabicPeriod"/>
            </a:pPr>
            <a:r>
              <a:rPr lang="en-GB" b="1" i="0" dirty="0">
                <a:effectLst/>
                <a:latin typeface="var(--artdeco-reset-typography-font-family-sans)"/>
              </a:rPr>
              <a:t>Cybersecurity risks:</a:t>
            </a:r>
            <a:r>
              <a:rPr lang="en-GB" b="0" i="0" dirty="0">
                <a:effectLst/>
                <a:latin typeface="var(--artdeco-reset-typography-font-family-sans)"/>
              </a:rPr>
              <a:t> Cyberattacks can compromise the security of supply chain data and disrupt operations by causing system failures or data breaches.</a:t>
            </a:r>
          </a:p>
          <a:p>
            <a:pPr algn="l" fontAlgn="auto">
              <a:buFont typeface="+mj-lt"/>
              <a:buAutoNum type="arabicPeriod"/>
            </a:pPr>
            <a:r>
              <a:rPr lang="en-GB" b="1" i="0" dirty="0">
                <a:effectLst/>
                <a:latin typeface="var(--artdeco-reset-typography-font-family-sans)"/>
              </a:rPr>
              <a:t>Supplier bankruptcy or financial instability:</a:t>
            </a:r>
            <a:r>
              <a:rPr lang="en-GB" b="0" i="0" dirty="0">
                <a:effectLst/>
                <a:latin typeface="var(--artdeco-reset-typography-font-family-sans)"/>
              </a:rPr>
              <a:t> If a supplier goes bankrupt or experiences financial instability, it can disrupt the supply chain by causing delays or shortages of key components or materials.</a:t>
            </a:r>
          </a:p>
          <a:p>
            <a:pPr algn="l" fontAlgn="auto">
              <a:buFont typeface="+mj-lt"/>
              <a:buAutoNum type="arabicPeriod"/>
            </a:pPr>
            <a:r>
              <a:rPr lang="en-GB" b="1" i="0" dirty="0">
                <a:effectLst/>
                <a:latin typeface="var(--artdeco-reset-typography-font-family-sans)"/>
              </a:rPr>
              <a:t>Quality issues:</a:t>
            </a:r>
            <a:r>
              <a:rPr lang="en-GB" b="0" i="0" dirty="0">
                <a:effectLst/>
                <a:latin typeface="var(--artdeco-reset-typography-font-family-sans)"/>
              </a:rPr>
              <a:t> Quality issues with materials or products can lead to delays or disruptions in production, as well as damage to a company's reputation.</a:t>
            </a:r>
          </a:p>
          <a:p>
            <a:pPr algn="l" fontAlgn="auto">
              <a:buFont typeface="+mj-lt"/>
              <a:buAutoNum type="arabicPeriod"/>
            </a:pPr>
            <a:r>
              <a:rPr lang="en-GB" b="1" i="0" dirty="0">
                <a:effectLst/>
                <a:latin typeface="var(--artdeco-reset-typography-font-family-sans)"/>
              </a:rPr>
              <a:t>Labor disputes:</a:t>
            </a:r>
            <a:r>
              <a:rPr lang="en-GB" b="0" i="0" dirty="0">
                <a:effectLst/>
                <a:latin typeface="var(--artdeco-reset-typography-font-family-sans)"/>
              </a:rPr>
              <a:t> Labor disputes, including strikes or protests, can disrupt the supply chain by causing delays or shutdowns of production facilities or transportation routes.</a:t>
            </a:r>
          </a:p>
          <a:p>
            <a:pPr algn="l" fontAlgn="auto">
              <a:buFont typeface="+mj-lt"/>
              <a:buAutoNum type="arabicPeriod"/>
            </a:pPr>
            <a:r>
              <a:rPr lang="en-GB" b="1" i="0" dirty="0">
                <a:effectLst/>
                <a:latin typeface="var(--artdeco-reset-typography-font-family-sans)"/>
              </a:rPr>
              <a:t>Transportation disruptions:</a:t>
            </a:r>
            <a:r>
              <a:rPr lang="en-GB" b="0" i="0" dirty="0">
                <a:effectLst/>
                <a:latin typeface="var(--artdeco-reset-typography-font-family-sans)"/>
              </a:rPr>
              <a:t> Port closures or port congestions, trucking strikes, or fuel shortages, can impact the movement of goods and cause delays or disruptions in the supply chain.</a:t>
            </a:r>
          </a:p>
          <a:p>
            <a:endParaRPr lang="en-GB" dirty="0"/>
          </a:p>
        </p:txBody>
      </p:sp>
    </p:spTree>
    <p:extLst>
      <p:ext uri="{BB962C8B-B14F-4D97-AF65-F5344CB8AC3E}">
        <p14:creationId xmlns:p14="http://schemas.microsoft.com/office/powerpoint/2010/main" val="3948633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DE0D989-B001-E4A0-1D18-21F081AE3A7B}"/>
              </a:ext>
            </a:extLst>
          </p:cNvPr>
          <p:cNvSpPr>
            <a:spLocks noGrp="1"/>
          </p:cNvSpPr>
          <p:nvPr>
            <p:ph type="body" sz="quarter" idx="13"/>
          </p:nvPr>
        </p:nvSpPr>
        <p:spPr/>
        <p:txBody>
          <a:bodyPr/>
          <a:lstStyle/>
          <a:p>
            <a:endParaRPr lang="en-GB"/>
          </a:p>
        </p:txBody>
      </p:sp>
      <p:sp>
        <p:nvSpPr>
          <p:cNvPr id="3" name="Text Placeholder 2">
            <a:extLst>
              <a:ext uri="{FF2B5EF4-FFF2-40B4-BE49-F238E27FC236}">
                <a16:creationId xmlns:a16="http://schemas.microsoft.com/office/drawing/2014/main" id="{A5F5CFDD-3144-E076-ADD6-8B98AADD3FEB}"/>
              </a:ext>
            </a:extLst>
          </p:cNvPr>
          <p:cNvSpPr>
            <a:spLocks noGrp="1"/>
          </p:cNvSpPr>
          <p:nvPr>
            <p:ph type="body" sz="quarter" idx="14"/>
          </p:nvPr>
        </p:nvSpPr>
        <p:spPr/>
        <p:txBody>
          <a:bodyPr/>
          <a:lstStyle/>
          <a:p>
            <a:endParaRPr lang="en-GB"/>
          </a:p>
        </p:txBody>
      </p:sp>
      <p:pic>
        <p:nvPicPr>
          <p:cNvPr id="4" name="Picture 2" descr="Understanding the increase in Supply Chain Security Attacks — ENISA">
            <a:extLst>
              <a:ext uri="{FF2B5EF4-FFF2-40B4-BE49-F238E27FC236}">
                <a16:creationId xmlns:a16="http://schemas.microsoft.com/office/drawing/2014/main" id="{F71D906D-9AD5-E5DE-D432-7CFC6099B5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1827" y="291372"/>
            <a:ext cx="11897957" cy="7938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16762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D534A0-77DB-98FA-D5DF-C8AC0512E2B0}"/>
              </a:ext>
            </a:extLst>
          </p:cNvPr>
          <p:cNvSpPr>
            <a:spLocks noGrp="1"/>
          </p:cNvSpPr>
          <p:nvPr>
            <p:ph type="body" sz="quarter" idx="13"/>
          </p:nvPr>
        </p:nvSpPr>
        <p:spPr/>
        <p:txBody>
          <a:bodyPr/>
          <a:lstStyle/>
          <a:p>
            <a:r>
              <a:rPr lang="nb-NO" dirty="0"/>
              <a:t>Supply Chain Attacks</a:t>
            </a:r>
            <a:endParaRPr lang="en-GB" dirty="0"/>
          </a:p>
        </p:txBody>
      </p:sp>
      <p:sp>
        <p:nvSpPr>
          <p:cNvPr id="3" name="Text Placeholder 2">
            <a:extLst>
              <a:ext uri="{FF2B5EF4-FFF2-40B4-BE49-F238E27FC236}">
                <a16:creationId xmlns:a16="http://schemas.microsoft.com/office/drawing/2014/main" id="{D02417D1-9FD5-05BA-506F-D1E1391C90ED}"/>
              </a:ext>
            </a:extLst>
          </p:cNvPr>
          <p:cNvSpPr>
            <a:spLocks noGrp="1"/>
          </p:cNvSpPr>
          <p:nvPr>
            <p:ph type="body" sz="quarter" idx="14"/>
          </p:nvPr>
        </p:nvSpPr>
        <p:spPr>
          <a:xfrm>
            <a:off x="750639" y="1495669"/>
            <a:ext cx="13304452" cy="4968240"/>
          </a:xfrm>
        </p:spPr>
        <p:txBody>
          <a:bodyPr/>
          <a:lstStyle/>
          <a:p>
            <a:r>
              <a:rPr lang="en-GB" altLang="en-US" dirty="0"/>
              <a:t>Supply chain attacks are cyber attacks against third-party vendors in an organization’s supply chain. Historically, supply chain attacks were targeted at trust relationships, where insecure suppliers in the chain were attacked to gain access to their larger partners.</a:t>
            </a:r>
          </a:p>
          <a:p>
            <a:r>
              <a:rPr lang="en-GB" dirty="0"/>
              <a:t>Software supply chains are highly susceptible to attack, because in modern development organizations, software is not created from scratch, and uses many off-the-shelf components such as third-party APIs, open source code, and proprietary code from software vendors. Any of these could be exposed to security threats and vulnerabilities.</a:t>
            </a:r>
          </a:p>
          <a:p>
            <a:r>
              <a:rPr lang="en-GB" dirty="0"/>
              <a:t>A software supply chain attack might inject malicious code into an application and infect all users of the application, while a hardware supply chain attack compromises physical components and uses them to infiltrate an organization’s systems.</a:t>
            </a:r>
          </a:p>
          <a:p>
            <a:r>
              <a:rPr lang="en-GB" dirty="0"/>
              <a:t>3</a:t>
            </a:r>
            <a:r>
              <a:rPr lang="en-GB" baseline="30000" dirty="0"/>
              <a:t>rd</a:t>
            </a:r>
            <a:r>
              <a:rPr lang="en-GB" dirty="0"/>
              <a:t> party risk management</a:t>
            </a:r>
          </a:p>
        </p:txBody>
      </p:sp>
      <p:pic>
        <p:nvPicPr>
          <p:cNvPr id="1026" name="Picture 2" descr="Understanding the increase in Supply Chain Security Attacks — ENISA">
            <a:extLst>
              <a:ext uri="{FF2B5EF4-FFF2-40B4-BE49-F238E27FC236}">
                <a16:creationId xmlns:a16="http://schemas.microsoft.com/office/drawing/2014/main" id="{CB9B2871-2DED-6519-BC06-02643456DE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7839" y="4922431"/>
            <a:ext cx="4956844" cy="330716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65712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C6EC632-FC62-7B97-78B5-5CA85E936E36}"/>
              </a:ext>
            </a:extLst>
          </p:cNvPr>
          <p:cNvSpPr>
            <a:spLocks noGrp="1"/>
          </p:cNvSpPr>
          <p:nvPr>
            <p:ph type="body" sz="quarter" idx="13"/>
          </p:nvPr>
        </p:nvSpPr>
        <p:spPr/>
        <p:txBody>
          <a:bodyPr/>
          <a:lstStyle/>
          <a:p>
            <a:r>
              <a:rPr lang="nb-NO" dirty="0"/>
              <a:t>Examples</a:t>
            </a:r>
            <a:endParaRPr lang="en-GB" dirty="0"/>
          </a:p>
        </p:txBody>
      </p:sp>
      <p:sp>
        <p:nvSpPr>
          <p:cNvPr id="3" name="Text Placeholder 2">
            <a:extLst>
              <a:ext uri="{FF2B5EF4-FFF2-40B4-BE49-F238E27FC236}">
                <a16:creationId xmlns:a16="http://schemas.microsoft.com/office/drawing/2014/main" id="{4C5282FF-53DC-EF50-BB99-AF0F92C304AB}"/>
              </a:ext>
            </a:extLst>
          </p:cNvPr>
          <p:cNvSpPr>
            <a:spLocks noGrp="1"/>
          </p:cNvSpPr>
          <p:nvPr>
            <p:ph type="body" sz="quarter" idx="14"/>
          </p:nvPr>
        </p:nvSpPr>
        <p:spPr/>
        <p:txBody>
          <a:bodyPr/>
          <a:lstStyle/>
          <a:p>
            <a:endParaRPr lang="en-GB"/>
          </a:p>
        </p:txBody>
      </p:sp>
      <p:pic>
        <p:nvPicPr>
          <p:cNvPr id="7" name="Picture 6">
            <a:extLst>
              <a:ext uri="{FF2B5EF4-FFF2-40B4-BE49-F238E27FC236}">
                <a16:creationId xmlns:a16="http://schemas.microsoft.com/office/drawing/2014/main" id="{35D5C97F-9C41-2CE4-C977-7901AF8778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62306"/>
            <a:ext cx="14630400" cy="4904989"/>
          </a:xfrm>
          <a:prstGeom prst="rect">
            <a:avLst/>
          </a:prstGeom>
        </p:spPr>
      </p:pic>
    </p:spTree>
    <p:extLst>
      <p:ext uri="{BB962C8B-B14F-4D97-AF65-F5344CB8AC3E}">
        <p14:creationId xmlns:p14="http://schemas.microsoft.com/office/powerpoint/2010/main" val="21993097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7C2C25A-A23B-B92D-17A8-7EBD3D54E471}"/>
              </a:ext>
            </a:extLst>
          </p:cNvPr>
          <p:cNvSpPr>
            <a:spLocks noGrp="1"/>
          </p:cNvSpPr>
          <p:nvPr>
            <p:ph type="body" sz="quarter" idx="13"/>
          </p:nvPr>
        </p:nvSpPr>
        <p:spPr/>
        <p:txBody>
          <a:bodyPr/>
          <a:lstStyle/>
          <a:p>
            <a:endParaRPr lang="en-GB"/>
          </a:p>
        </p:txBody>
      </p:sp>
      <p:sp>
        <p:nvSpPr>
          <p:cNvPr id="3" name="Text Placeholder 2">
            <a:extLst>
              <a:ext uri="{FF2B5EF4-FFF2-40B4-BE49-F238E27FC236}">
                <a16:creationId xmlns:a16="http://schemas.microsoft.com/office/drawing/2014/main" id="{353CDE29-E308-A96C-50FB-5E08EBD9B11E}"/>
              </a:ext>
            </a:extLst>
          </p:cNvPr>
          <p:cNvSpPr>
            <a:spLocks noGrp="1"/>
          </p:cNvSpPr>
          <p:nvPr>
            <p:ph type="body" sz="quarter" idx="14"/>
          </p:nvPr>
        </p:nvSpPr>
        <p:spPr/>
        <p:txBody>
          <a:bodyPr/>
          <a:lstStyle/>
          <a:p>
            <a:endParaRPr lang="en-GB"/>
          </a:p>
        </p:txBody>
      </p:sp>
      <p:pic>
        <p:nvPicPr>
          <p:cNvPr id="5" name="Picture 4">
            <a:extLst>
              <a:ext uri="{FF2B5EF4-FFF2-40B4-BE49-F238E27FC236}">
                <a16:creationId xmlns:a16="http://schemas.microsoft.com/office/drawing/2014/main" id="{96500EC9-0782-738E-6BA0-999F16CBF69D}"/>
              </a:ext>
            </a:extLst>
          </p:cNvPr>
          <p:cNvPicPr>
            <a:picLocks noChangeAspect="1"/>
          </p:cNvPicPr>
          <p:nvPr/>
        </p:nvPicPr>
        <p:blipFill>
          <a:blip r:embed="rId3"/>
          <a:stretch>
            <a:fillRect/>
          </a:stretch>
        </p:blipFill>
        <p:spPr>
          <a:xfrm>
            <a:off x="1965960" y="0"/>
            <a:ext cx="10698480" cy="8229600"/>
          </a:xfrm>
          <a:prstGeom prst="rect">
            <a:avLst/>
          </a:prstGeom>
        </p:spPr>
      </p:pic>
      <p:pic>
        <p:nvPicPr>
          <p:cNvPr id="9" name="Picture 8">
            <a:extLst>
              <a:ext uri="{FF2B5EF4-FFF2-40B4-BE49-F238E27FC236}">
                <a16:creationId xmlns:a16="http://schemas.microsoft.com/office/drawing/2014/main" id="{06F35262-6371-B5EA-95D3-D27E317C90D0}"/>
              </a:ext>
            </a:extLst>
          </p:cNvPr>
          <p:cNvPicPr>
            <a:picLocks noChangeAspect="1"/>
          </p:cNvPicPr>
          <p:nvPr/>
        </p:nvPicPr>
        <p:blipFill>
          <a:blip r:embed="rId4"/>
          <a:stretch>
            <a:fillRect/>
          </a:stretch>
        </p:blipFill>
        <p:spPr>
          <a:xfrm>
            <a:off x="1853428" y="0"/>
            <a:ext cx="10923544" cy="8229600"/>
          </a:xfrm>
          <a:prstGeom prst="rect">
            <a:avLst/>
          </a:prstGeom>
        </p:spPr>
      </p:pic>
      <p:pic>
        <p:nvPicPr>
          <p:cNvPr id="11" name="Picture 10">
            <a:extLst>
              <a:ext uri="{FF2B5EF4-FFF2-40B4-BE49-F238E27FC236}">
                <a16:creationId xmlns:a16="http://schemas.microsoft.com/office/drawing/2014/main" id="{51E8F27E-2673-C332-ED1C-BD59C3E7AFF1}"/>
              </a:ext>
            </a:extLst>
          </p:cNvPr>
          <p:cNvPicPr>
            <a:picLocks noChangeAspect="1"/>
          </p:cNvPicPr>
          <p:nvPr/>
        </p:nvPicPr>
        <p:blipFill>
          <a:blip r:embed="rId5"/>
          <a:stretch>
            <a:fillRect/>
          </a:stretch>
        </p:blipFill>
        <p:spPr>
          <a:xfrm>
            <a:off x="1852831" y="0"/>
            <a:ext cx="10924739" cy="8229600"/>
          </a:xfrm>
          <a:prstGeom prst="rect">
            <a:avLst/>
          </a:prstGeom>
        </p:spPr>
      </p:pic>
      <p:sp>
        <p:nvSpPr>
          <p:cNvPr id="12" name="Oval 11">
            <a:extLst>
              <a:ext uri="{FF2B5EF4-FFF2-40B4-BE49-F238E27FC236}">
                <a16:creationId xmlns:a16="http://schemas.microsoft.com/office/drawing/2014/main" id="{A66CC87C-EE3C-96ED-A674-417CCA137B29}"/>
              </a:ext>
            </a:extLst>
          </p:cNvPr>
          <p:cNvSpPr/>
          <p:nvPr/>
        </p:nvSpPr>
        <p:spPr>
          <a:xfrm>
            <a:off x="1965960" y="3744327"/>
            <a:ext cx="5952556" cy="1289587"/>
          </a:xfrm>
          <a:prstGeom prst="ellipse">
            <a:avLst/>
          </a:prstGeom>
          <a:no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eaLnBrk="0" fontAlgn="base" hangingPunct="0">
              <a:spcBef>
                <a:spcPct val="0"/>
              </a:spcBef>
              <a:spcAft>
                <a:spcPct val="0"/>
              </a:spcAft>
            </a:pPr>
            <a:endParaRPr lang="en-GB" sz="2160" dirty="0">
              <a:solidFill>
                <a:srgbClr val="FFFFFF"/>
              </a:solidFill>
              <a:latin typeface="Verdana"/>
            </a:endParaRPr>
          </a:p>
        </p:txBody>
      </p:sp>
      <p:sp>
        <p:nvSpPr>
          <p:cNvPr id="13" name="Oval 12">
            <a:extLst>
              <a:ext uri="{FF2B5EF4-FFF2-40B4-BE49-F238E27FC236}">
                <a16:creationId xmlns:a16="http://schemas.microsoft.com/office/drawing/2014/main" id="{0D50BD2C-E16D-A961-3141-EED22C62F76C}"/>
              </a:ext>
            </a:extLst>
          </p:cNvPr>
          <p:cNvSpPr/>
          <p:nvPr/>
        </p:nvSpPr>
        <p:spPr>
          <a:xfrm>
            <a:off x="1321637" y="7006589"/>
            <a:ext cx="11608168" cy="1289587"/>
          </a:xfrm>
          <a:prstGeom prst="ellipse">
            <a:avLst/>
          </a:prstGeom>
          <a:no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eaLnBrk="0" fontAlgn="base" hangingPunct="0">
              <a:spcBef>
                <a:spcPct val="0"/>
              </a:spcBef>
              <a:spcAft>
                <a:spcPct val="0"/>
              </a:spcAft>
            </a:pPr>
            <a:endParaRPr lang="en-GB" sz="2160" dirty="0">
              <a:solidFill>
                <a:srgbClr val="FFFFFF"/>
              </a:solidFill>
              <a:latin typeface="Verdana"/>
            </a:endParaRPr>
          </a:p>
        </p:txBody>
      </p:sp>
    </p:spTree>
    <p:custDataLst>
      <p:tags r:id="rId1"/>
    </p:custDataLst>
    <p:extLst>
      <p:ext uri="{BB962C8B-B14F-4D97-AF65-F5344CB8AC3E}">
        <p14:creationId xmlns:p14="http://schemas.microsoft.com/office/powerpoint/2010/main" val="1321608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108B66-9817-200F-6C1A-DA277BDC7AA8}"/>
              </a:ext>
            </a:extLst>
          </p:cNvPr>
          <p:cNvSpPr>
            <a:spLocks noGrp="1"/>
          </p:cNvSpPr>
          <p:nvPr>
            <p:ph type="body" sz="quarter" idx="13"/>
          </p:nvPr>
        </p:nvSpPr>
        <p:spPr/>
        <p:txBody>
          <a:bodyPr/>
          <a:lstStyle/>
          <a:p>
            <a:r>
              <a:rPr lang="nb-NO" dirty="0"/>
              <a:t>Step 1: </a:t>
            </a:r>
            <a:r>
              <a:rPr lang="en-GB" dirty="0"/>
              <a:t>Recognize, Map, and Prioritize the Supply Chain Threat Landscape</a:t>
            </a:r>
          </a:p>
          <a:p>
            <a:endParaRPr lang="en-GB" dirty="0"/>
          </a:p>
        </p:txBody>
      </p:sp>
      <p:sp>
        <p:nvSpPr>
          <p:cNvPr id="3" name="Text Placeholder 2">
            <a:extLst>
              <a:ext uri="{FF2B5EF4-FFF2-40B4-BE49-F238E27FC236}">
                <a16:creationId xmlns:a16="http://schemas.microsoft.com/office/drawing/2014/main" id="{50EEDE76-9AB5-5BB1-5D44-0DCAA52F4DE6}"/>
              </a:ext>
            </a:extLst>
          </p:cNvPr>
          <p:cNvSpPr>
            <a:spLocks noGrp="1"/>
          </p:cNvSpPr>
          <p:nvPr>
            <p:ph type="body" sz="quarter" idx="14"/>
          </p:nvPr>
        </p:nvSpPr>
        <p:spPr/>
        <p:txBody>
          <a:bodyPr/>
          <a:lstStyle/>
          <a:p>
            <a:pPr algn="l" rtl="0" fontAlgn="auto"/>
            <a:r>
              <a:rPr lang="en-GB" i="0" dirty="0">
                <a:solidFill>
                  <a:srgbClr val="000000"/>
                </a:solidFill>
                <a:effectLst/>
                <a:latin typeface="TWKEverett"/>
              </a:rPr>
              <a:t>Assess all possible risks. I</a:t>
            </a:r>
          </a:p>
          <a:p>
            <a:pPr lvl="1" fontAlgn="auto"/>
            <a:r>
              <a:rPr lang="en-GB" dirty="0">
                <a:solidFill>
                  <a:srgbClr val="000000"/>
                </a:solidFill>
                <a:latin typeface="TWKEverett"/>
              </a:rPr>
              <a:t>u</a:t>
            </a:r>
            <a:r>
              <a:rPr lang="en-GB" i="0" dirty="0">
                <a:solidFill>
                  <a:srgbClr val="000000"/>
                </a:solidFill>
                <a:effectLst/>
                <a:latin typeface="TWKEverett"/>
              </a:rPr>
              <a:t>nderstanding the supply chain </a:t>
            </a:r>
          </a:p>
          <a:p>
            <a:pPr lvl="1" fontAlgn="auto"/>
            <a:r>
              <a:rPr lang="en-GB" i="0" dirty="0">
                <a:solidFill>
                  <a:srgbClr val="000000"/>
                </a:solidFill>
                <a:effectLst/>
                <a:latin typeface="TWKEverett"/>
              </a:rPr>
              <a:t>key components by inventorying suppliers and assessing their security posture. 	</a:t>
            </a:r>
          </a:p>
          <a:p>
            <a:pPr lvl="1" fontAlgn="auto">
              <a:buFont typeface="Arial" panose="020B0604020202020204" pitchFamily="34" charset="0"/>
              <a:buChar char="•"/>
            </a:pPr>
            <a:r>
              <a:rPr lang="en-GB" b="0" i="0" dirty="0">
                <a:solidFill>
                  <a:srgbClr val="000000"/>
                </a:solidFill>
                <a:effectLst/>
                <a:latin typeface="unset"/>
              </a:rPr>
              <a:t>Group vendors into risk profiles</a:t>
            </a:r>
          </a:p>
          <a:p>
            <a:pPr lvl="1" fontAlgn="auto">
              <a:buFont typeface="Arial" panose="020B0604020202020204" pitchFamily="34" charset="0"/>
              <a:buChar char="•"/>
            </a:pPr>
            <a:r>
              <a:rPr lang="en-GB" b="0" i="0" dirty="0">
                <a:solidFill>
                  <a:srgbClr val="000000"/>
                </a:solidFill>
                <a:effectLst/>
                <a:latin typeface="unset"/>
              </a:rPr>
              <a:t>Prioritize each third party by their vulnerability level, access to your data and systems, and impact on your organization</a:t>
            </a:r>
          </a:p>
          <a:p>
            <a:pPr lvl="1" fontAlgn="auto">
              <a:buFont typeface="Arial" panose="020B0604020202020204" pitchFamily="34" charset="0"/>
              <a:buChar char="•"/>
            </a:pPr>
            <a:r>
              <a:rPr lang="en-GB" b="0" i="0" dirty="0">
                <a:solidFill>
                  <a:srgbClr val="000000"/>
                </a:solidFill>
                <a:effectLst/>
                <a:latin typeface="unset"/>
              </a:rPr>
              <a:t>Use questionnaires and on-site visits to assess supply chain security</a:t>
            </a:r>
          </a:p>
          <a:p>
            <a:pPr lvl="1" fontAlgn="auto">
              <a:buFont typeface="Arial" panose="020B0604020202020204" pitchFamily="34" charset="0"/>
              <a:buChar char="•"/>
            </a:pPr>
            <a:r>
              <a:rPr lang="en-GB" b="0" i="0" dirty="0">
                <a:solidFill>
                  <a:srgbClr val="000000"/>
                </a:solidFill>
                <a:effectLst/>
                <a:latin typeface="unset"/>
              </a:rPr>
              <a:t>Identify the weakest areas in the supply chain and supplement these vendors or ask them to improve their security</a:t>
            </a:r>
          </a:p>
          <a:p>
            <a:pPr lvl="1" fontAlgn="auto">
              <a:buFont typeface="Arial" panose="020B0604020202020204" pitchFamily="34" charset="0"/>
              <a:buChar char="•"/>
            </a:pPr>
            <a:r>
              <a:rPr lang="en-GB" b="0" i="0" dirty="0">
                <a:solidFill>
                  <a:srgbClr val="000000"/>
                </a:solidFill>
                <a:effectLst/>
                <a:latin typeface="unset"/>
              </a:rPr>
              <a:t>Assess the safety of hardware and software products supplied to your organization</a:t>
            </a:r>
          </a:p>
          <a:p>
            <a:pPr lvl="1" fontAlgn="auto">
              <a:buFont typeface="Arial" panose="020B0604020202020204" pitchFamily="34" charset="0"/>
              <a:buChar char="•"/>
            </a:pPr>
            <a:r>
              <a:rPr lang="en-GB" b="0" i="0" dirty="0">
                <a:solidFill>
                  <a:srgbClr val="000000"/>
                </a:solidFill>
                <a:effectLst/>
                <a:latin typeface="unset"/>
              </a:rPr>
              <a:t>Identify the processes in the supply chain that pose a threat to sensitive data and systems and determine suitable security measures</a:t>
            </a:r>
          </a:p>
          <a:p>
            <a:endParaRPr lang="en-GB" dirty="0"/>
          </a:p>
        </p:txBody>
      </p:sp>
    </p:spTree>
    <p:extLst>
      <p:ext uri="{BB962C8B-B14F-4D97-AF65-F5344CB8AC3E}">
        <p14:creationId xmlns:p14="http://schemas.microsoft.com/office/powerpoint/2010/main" val="35761883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89F5374-E725-76F6-9654-212CCDC8CB62}"/>
              </a:ext>
            </a:extLst>
          </p:cNvPr>
          <p:cNvSpPr>
            <a:spLocks noGrp="1"/>
          </p:cNvSpPr>
          <p:nvPr>
            <p:ph type="body" sz="quarter" idx="13"/>
          </p:nvPr>
        </p:nvSpPr>
        <p:spPr/>
        <p:txBody>
          <a:bodyPr/>
          <a:lstStyle/>
          <a:p>
            <a:endParaRPr lang="en-GB"/>
          </a:p>
        </p:txBody>
      </p:sp>
      <p:sp>
        <p:nvSpPr>
          <p:cNvPr id="3" name="Text Placeholder 2">
            <a:extLst>
              <a:ext uri="{FF2B5EF4-FFF2-40B4-BE49-F238E27FC236}">
                <a16:creationId xmlns:a16="http://schemas.microsoft.com/office/drawing/2014/main" id="{CF90077F-9701-72AB-D12E-DC2A33110DDD}"/>
              </a:ext>
            </a:extLst>
          </p:cNvPr>
          <p:cNvSpPr>
            <a:spLocks noGrp="1"/>
          </p:cNvSpPr>
          <p:nvPr>
            <p:ph type="body" sz="quarter" idx="14"/>
          </p:nvPr>
        </p:nvSpPr>
        <p:spPr/>
        <p:txBody>
          <a:bodyPr/>
          <a:lstStyle/>
          <a:p>
            <a:endParaRPr lang="en-GB" dirty="0"/>
          </a:p>
        </p:txBody>
      </p:sp>
      <p:pic>
        <p:nvPicPr>
          <p:cNvPr id="5" name="Picture 4">
            <a:extLst>
              <a:ext uri="{FF2B5EF4-FFF2-40B4-BE49-F238E27FC236}">
                <a16:creationId xmlns:a16="http://schemas.microsoft.com/office/drawing/2014/main" id="{E1C0271D-938C-06F6-FDB6-A53C03B54E85}"/>
              </a:ext>
            </a:extLst>
          </p:cNvPr>
          <p:cNvPicPr>
            <a:picLocks noChangeAspect="1"/>
          </p:cNvPicPr>
          <p:nvPr/>
        </p:nvPicPr>
        <p:blipFill>
          <a:blip r:embed="rId3"/>
          <a:stretch>
            <a:fillRect/>
          </a:stretch>
        </p:blipFill>
        <p:spPr>
          <a:xfrm>
            <a:off x="142522" y="31082"/>
            <a:ext cx="10517068" cy="2229161"/>
          </a:xfrm>
          <a:prstGeom prst="rect">
            <a:avLst/>
          </a:prstGeom>
        </p:spPr>
      </p:pic>
      <p:pic>
        <p:nvPicPr>
          <p:cNvPr id="7" name="Picture 6">
            <a:extLst>
              <a:ext uri="{FF2B5EF4-FFF2-40B4-BE49-F238E27FC236}">
                <a16:creationId xmlns:a16="http://schemas.microsoft.com/office/drawing/2014/main" id="{44216C85-29DE-5E74-4723-765D10289379}"/>
              </a:ext>
            </a:extLst>
          </p:cNvPr>
          <p:cNvPicPr>
            <a:picLocks noChangeAspect="1"/>
          </p:cNvPicPr>
          <p:nvPr/>
        </p:nvPicPr>
        <p:blipFill>
          <a:blip r:embed="rId4"/>
          <a:stretch>
            <a:fillRect/>
          </a:stretch>
        </p:blipFill>
        <p:spPr>
          <a:xfrm>
            <a:off x="0" y="2095573"/>
            <a:ext cx="8974838" cy="6304871"/>
          </a:xfrm>
          <a:prstGeom prst="rect">
            <a:avLst/>
          </a:prstGeom>
        </p:spPr>
      </p:pic>
      <p:pic>
        <p:nvPicPr>
          <p:cNvPr id="9" name="Picture 8">
            <a:extLst>
              <a:ext uri="{FF2B5EF4-FFF2-40B4-BE49-F238E27FC236}">
                <a16:creationId xmlns:a16="http://schemas.microsoft.com/office/drawing/2014/main" id="{72C00CF4-D648-F31B-D648-0D91F29A5F00}"/>
              </a:ext>
            </a:extLst>
          </p:cNvPr>
          <p:cNvPicPr>
            <a:picLocks noChangeAspect="1"/>
          </p:cNvPicPr>
          <p:nvPr/>
        </p:nvPicPr>
        <p:blipFill>
          <a:blip r:embed="rId5"/>
          <a:stretch>
            <a:fillRect/>
          </a:stretch>
        </p:blipFill>
        <p:spPr>
          <a:xfrm>
            <a:off x="142522" y="3495811"/>
            <a:ext cx="14713634" cy="2191392"/>
          </a:xfrm>
          <a:prstGeom prst="rect">
            <a:avLst/>
          </a:prstGeom>
        </p:spPr>
      </p:pic>
      <p:sp>
        <p:nvSpPr>
          <p:cNvPr id="10" name="Oval 9">
            <a:extLst>
              <a:ext uri="{FF2B5EF4-FFF2-40B4-BE49-F238E27FC236}">
                <a16:creationId xmlns:a16="http://schemas.microsoft.com/office/drawing/2014/main" id="{2C403A67-C58F-7AC2-B4D4-828437E78941}"/>
              </a:ext>
            </a:extLst>
          </p:cNvPr>
          <p:cNvSpPr/>
          <p:nvPr/>
        </p:nvSpPr>
        <p:spPr>
          <a:xfrm>
            <a:off x="-228600" y="3301920"/>
            <a:ext cx="5952556" cy="1289587"/>
          </a:xfrm>
          <a:prstGeom prst="ellipse">
            <a:avLst/>
          </a:prstGeom>
          <a:no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eaLnBrk="0" fontAlgn="base" hangingPunct="0">
              <a:spcBef>
                <a:spcPct val="0"/>
              </a:spcBef>
              <a:spcAft>
                <a:spcPct val="0"/>
              </a:spcAft>
            </a:pPr>
            <a:endParaRPr lang="en-GB" sz="2160" dirty="0">
              <a:solidFill>
                <a:srgbClr val="FFFFFF"/>
              </a:solidFill>
              <a:latin typeface="Verdana"/>
            </a:endParaRPr>
          </a:p>
        </p:txBody>
      </p:sp>
    </p:spTree>
    <p:custDataLst>
      <p:tags r:id="rId1"/>
    </p:custDataLst>
    <p:extLst>
      <p:ext uri="{BB962C8B-B14F-4D97-AF65-F5344CB8AC3E}">
        <p14:creationId xmlns:p14="http://schemas.microsoft.com/office/powerpoint/2010/main" val="3962086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DA8534-300A-E7E4-D6A9-B5AB12E50801}"/>
              </a:ext>
            </a:extLst>
          </p:cNvPr>
          <p:cNvSpPr>
            <a:spLocks noGrp="1"/>
          </p:cNvSpPr>
          <p:nvPr>
            <p:ph type="body" sz="quarter" idx="13"/>
          </p:nvPr>
        </p:nvSpPr>
        <p:spPr/>
        <p:txBody>
          <a:bodyPr/>
          <a:lstStyle/>
          <a:p>
            <a:r>
              <a:rPr lang="nb-NO" dirty="0"/>
              <a:t>Agenda</a:t>
            </a:r>
            <a:endParaRPr lang="en-GB" dirty="0"/>
          </a:p>
        </p:txBody>
      </p:sp>
      <p:sp>
        <p:nvSpPr>
          <p:cNvPr id="3" name="Text Placeholder 2">
            <a:extLst>
              <a:ext uri="{FF2B5EF4-FFF2-40B4-BE49-F238E27FC236}">
                <a16:creationId xmlns:a16="http://schemas.microsoft.com/office/drawing/2014/main" id="{DA15BE0C-C17E-27A8-6D00-B7817B323A86}"/>
              </a:ext>
            </a:extLst>
          </p:cNvPr>
          <p:cNvSpPr>
            <a:spLocks noGrp="1"/>
          </p:cNvSpPr>
          <p:nvPr>
            <p:ph type="body" sz="quarter" idx="14"/>
          </p:nvPr>
        </p:nvSpPr>
        <p:spPr/>
        <p:txBody>
          <a:bodyPr/>
          <a:lstStyle/>
          <a:p>
            <a:r>
              <a:rPr lang="nb-NO" dirty="0"/>
              <a:t>Context: Maritime </a:t>
            </a:r>
          </a:p>
          <a:p>
            <a:r>
              <a:rPr lang="nb-NO" dirty="0"/>
              <a:t>Human factors</a:t>
            </a:r>
          </a:p>
          <a:p>
            <a:r>
              <a:rPr lang="nb-NO" dirty="0"/>
              <a:t>Risk assessment &amp; mangement</a:t>
            </a:r>
          </a:p>
          <a:p>
            <a:r>
              <a:rPr lang="nb-NO" dirty="0"/>
              <a:t>Supply chain</a:t>
            </a:r>
          </a:p>
          <a:p>
            <a:r>
              <a:rPr lang="nb-NO" dirty="0"/>
              <a:t>Humans</a:t>
            </a:r>
          </a:p>
          <a:p>
            <a:endParaRPr lang="en-GB" dirty="0"/>
          </a:p>
        </p:txBody>
      </p:sp>
    </p:spTree>
    <p:extLst>
      <p:ext uri="{BB962C8B-B14F-4D97-AF65-F5344CB8AC3E}">
        <p14:creationId xmlns:p14="http://schemas.microsoft.com/office/powerpoint/2010/main" val="29429448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AAA140-6FC5-0914-BE06-4E767A1AE6BE}"/>
              </a:ext>
            </a:extLst>
          </p:cNvPr>
          <p:cNvSpPr>
            <a:spLocks noGrp="1"/>
          </p:cNvSpPr>
          <p:nvPr>
            <p:ph type="body" sz="quarter" idx="13"/>
          </p:nvPr>
        </p:nvSpPr>
        <p:spPr/>
        <p:txBody>
          <a:bodyPr/>
          <a:lstStyle/>
          <a:p>
            <a:r>
              <a:rPr lang="nb-NO" dirty="0"/>
              <a:t>My Supply Chain</a:t>
            </a:r>
            <a:endParaRPr lang="en-GB" dirty="0"/>
          </a:p>
        </p:txBody>
      </p:sp>
      <p:sp>
        <p:nvSpPr>
          <p:cNvPr id="4" name="Cloud 3">
            <a:extLst>
              <a:ext uri="{FF2B5EF4-FFF2-40B4-BE49-F238E27FC236}">
                <a16:creationId xmlns:a16="http://schemas.microsoft.com/office/drawing/2014/main" id="{5AF36811-FD9B-F06B-762E-2D2D2ECB1572}"/>
              </a:ext>
            </a:extLst>
          </p:cNvPr>
          <p:cNvSpPr/>
          <p:nvPr/>
        </p:nvSpPr>
        <p:spPr>
          <a:xfrm>
            <a:off x="3301540" y="3433105"/>
            <a:ext cx="3914009" cy="2488676"/>
          </a:xfrm>
          <a:prstGeom prst="cloud">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eaLnBrk="0" fontAlgn="base" hangingPunct="0">
              <a:spcBef>
                <a:spcPct val="0"/>
              </a:spcBef>
              <a:spcAft>
                <a:spcPct val="0"/>
              </a:spcAft>
            </a:pPr>
            <a:r>
              <a:rPr lang="nb-NO" sz="2160" dirty="0">
                <a:solidFill>
                  <a:srgbClr val="FFFFFF"/>
                </a:solidFill>
                <a:latin typeface="Verdana"/>
              </a:rPr>
              <a:t>Cloud Services</a:t>
            </a:r>
            <a:endParaRPr lang="en-GB" sz="2160" dirty="0">
              <a:solidFill>
                <a:srgbClr val="FFFFFF"/>
              </a:solidFill>
              <a:latin typeface="Verdana"/>
            </a:endParaRPr>
          </a:p>
        </p:txBody>
      </p:sp>
      <p:sp>
        <p:nvSpPr>
          <p:cNvPr id="5" name="Rectangle: Rounded Corners 4">
            <a:extLst>
              <a:ext uri="{FF2B5EF4-FFF2-40B4-BE49-F238E27FC236}">
                <a16:creationId xmlns:a16="http://schemas.microsoft.com/office/drawing/2014/main" id="{1A2B1DD6-3D84-632E-2276-759FFE63132B}"/>
              </a:ext>
            </a:extLst>
          </p:cNvPr>
          <p:cNvSpPr/>
          <p:nvPr/>
        </p:nvSpPr>
        <p:spPr>
          <a:xfrm>
            <a:off x="9899390" y="3779541"/>
            <a:ext cx="3359836" cy="1795806"/>
          </a:xfrm>
          <a:prstGeom prst="roundRect">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eaLnBrk="0" fontAlgn="base" hangingPunct="0">
              <a:spcBef>
                <a:spcPct val="0"/>
              </a:spcBef>
              <a:spcAft>
                <a:spcPct val="0"/>
              </a:spcAft>
            </a:pPr>
            <a:r>
              <a:rPr lang="nb-NO" sz="2160" dirty="0">
                <a:solidFill>
                  <a:srgbClr val="FFFFFF"/>
                </a:solidFill>
                <a:latin typeface="Verdana"/>
              </a:rPr>
              <a:t>My Pc</a:t>
            </a:r>
            <a:endParaRPr lang="en-GB" sz="2160" dirty="0">
              <a:solidFill>
                <a:srgbClr val="FFFFFF"/>
              </a:solidFill>
              <a:latin typeface="Verdana"/>
            </a:endParaRPr>
          </a:p>
        </p:txBody>
      </p:sp>
      <p:cxnSp>
        <p:nvCxnSpPr>
          <p:cNvPr id="7" name="Straight Arrow Connector 6">
            <a:extLst>
              <a:ext uri="{FF2B5EF4-FFF2-40B4-BE49-F238E27FC236}">
                <a16:creationId xmlns:a16="http://schemas.microsoft.com/office/drawing/2014/main" id="{4B06A38E-1E21-B092-2801-85FC9B80E65D}"/>
              </a:ext>
            </a:extLst>
          </p:cNvPr>
          <p:cNvCxnSpPr>
            <a:cxnSpLocks/>
            <a:stCxn id="4" idx="0"/>
            <a:endCxn id="5" idx="1"/>
          </p:cNvCxnSpPr>
          <p:nvPr/>
        </p:nvCxnSpPr>
        <p:spPr>
          <a:xfrm>
            <a:off x="7212287" y="4677444"/>
            <a:ext cx="2687102" cy="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028" name="Picture 4" descr="ethanchan1 |  site is the bee's knees">
            <a:extLst>
              <a:ext uri="{FF2B5EF4-FFF2-40B4-BE49-F238E27FC236}">
                <a16:creationId xmlns:a16="http://schemas.microsoft.com/office/drawing/2014/main" id="{FF1FA354-47B3-A4E2-FABE-8B2CCC540A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7996" y="1"/>
            <a:ext cx="1821097" cy="1821097"/>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a:extLst>
              <a:ext uri="{FF2B5EF4-FFF2-40B4-BE49-F238E27FC236}">
                <a16:creationId xmlns:a16="http://schemas.microsoft.com/office/drawing/2014/main" id="{2152CD44-856D-C2F7-F081-BB8BD4290BDD}"/>
              </a:ext>
            </a:extLst>
          </p:cNvPr>
          <p:cNvCxnSpPr>
            <a:cxnSpLocks/>
            <a:stCxn id="1028" idx="2"/>
            <a:endCxn id="4" idx="3"/>
          </p:cNvCxnSpPr>
          <p:nvPr/>
        </p:nvCxnSpPr>
        <p:spPr>
          <a:xfrm>
            <a:off x="5258544" y="1821097"/>
            <a:ext cx="0" cy="175429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3156DD80-DA11-E858-63C7-F883611DA923}"/>
              </a:ext>
            </a:extLst>
          </p:cNvPr>
          <p:cNvSpPr/>
          <p:nvPr/>
        </p:nvSpPr>
        <p:spPr>
          <a:xfrm>
            <a:off x="100197" y="6320673"/>
            <a:ext cx="3359836" cy="1795806"/>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eaLnBrk="0" fontAlgn="base" hangingPunct="0">
              <a:spcBef>
                <a:spcPct val="0"/>
              </a:spcBef>
              <a:spcAft>
                <a:spcPct val="0"/>
              </a:spcAft>
            </a:pPr>
            <a:r>
              <a:rPr lang="nb-NO" sz="2160" dirty="0">
                <a:solidFill>
                  <a:srgbClr val="FFFFFF"/>
                </a:solidFill>
                <a:latin typeface="Verdana"/>
              </a:rPr>
              <a:t>Insurance</a:t>
            </a:r>
            <a:endParaRPr lang="en-GB" sz="2160" dirty="0">
              <a:solidFill>
                <a:srgbClr val="FFFFFF"/>
              </a:solidFill>
              <a:latin typeface="Verdana"/>
            </a:endParaRPr>
          </a:p>
        </p:txBody>
      </p:sp>
      <p:cxnSp>
        <p:nvCxnSpPr>
          <p:cNvPr id="20" name="Straight Arrow Connector 19">
            <a:extLst>
              <a:ext uri="{FF2B5EF4-FFF2-40B4-BE49-F238E27FC236}">
                <a16:creationId xmlns:a16="http://schemas.microsoft.com/office/drawing/2014/main" id="{AEBD1ED0-B61E-7647-FB4A-4F5BD88C6BE1}"/>
              </a:ext>
            </a:extLst>
          </p:cNvPr>
          <p:cNvCxnSpPr>
            <a:cxnSpLocks/>
            <a:stCxn id="17" idx="3"/>
            <a:endCxn id="4" idx="1"/>
          </p:cNvCxnSpPr>
          <p:nvPr/>
        </p:nvCxnSpPr>
        <p:spPr>
          <a:xfrm flipV="1">
            <a:off x="3460032" y="5919132"/>
            <a:ext cx="1798512" cy="129944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3195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wipe(down)">
                                      <p:cBhvr>
                                        <p:cTn id="24" dur="500"/>
                                        <p:tgtEl>
                                          <p:spTgt spid="1028"/>
                                        </p:tgtEl>
                                      </p:cBhvr>
                                    </p:animEffect>
                                  </p:childTnLst>
                                </p:cTn>
                              </p:par>
                              <p:par>
                                <p:cTn id="25" presetID="22" presetClass="entr" presetSubtype="4"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5CBF26-5C88-DE16-22E6-8802A169497A}"/>
              </a:ext>
            </a:extLst>
          </p:cNvPr>
          <p:cNvSpPr>
            <a:spLocks noGrp="1"/>
          </p:cNvSpPr>
          <p:nvPr>
            <p:ph type="body" sz="quarter" idx="13"/>
          </p:nvPr>
        </p:nvSpPr>
        <p:spPr/>
        <p:txBody>
          <a:bodyPr/>
          <a:lstStyle/>
          <a:p>
            <a:r>
              <a:rPr lang="nb-NO" dirty="0"/>
              <a:t>Step 2: </a:t>
            </a:r>
            <a:r>
              <a:rPr lang="en-GB" dirty="0"/>
              <a:t>Create a Multifaceted Supply Chain Security Strategy</a:t>
            </a:r>
          </a:p>
        </p:txBody>
      </p:sp>
      <p:sp>
        <p:nvSpPr>
          <p:cNvPr id="3" name="Text Placeholder 2">
            <a:extLst>
              <a:ext uri="{FF2B5EF4-FFF2-40B4-BE49-F238E27FC236}">
                <a16:creationId xmlns:a16="http://schemas.microsoft.com/office/drawing/2014/main" id="{6328D2BD-1FE1-01F4-E802-A7349C51C610}"/>
              </a:ext>
            </a:extLst>
          </p:cNvPr>
          <p:cNvSpPr>
            <a:spLocks noGrp="1"/>
          </p:cNvSpPr>
          <p:nvPr>
            <p:ph type="body" sz="quarter" idx="14"/>
          </p:nvPr>
        </p:nvSpPr>
        <p:spPr/>
        <p:txBody>
          <a:bodyPr/>
          <a:lstStyle/>
          <a:p>
            <a:r>
              <a:rPr lang="en-GB" dirty="0"/>
              <a:t>Supply chain attacks can have various objectives, including ransom, sabotage, and intellectual property theft. These attacks can take many forms, such as malicious code injections into legitimate software, hijacking software updates, and attacks on IT and operational technologies.</a:t>
            </a:r>
          </a:p>
          <a:p>
            <a:endParaRPr lang="en-GB" dirty="0"/>
          </a:p>
          <a:p>
            <a:r>
              <a:rPr lang="en-GB" dirty="0"/>
              <a:t>Supply chain attacks can exploit vulnerabilities in:</a:t>
            </a:r>
          </a:p>
          <a:p>
            <a:pPr lvl="1"/>
            <a:r>
              <a:rPr lang="en-GB" dirty="0"/>
              <a:t>The physical flow of assets — Including processing, packaging, and distribution processes.</a:t>
            </a:r>
          </a:p>
          <a:p>
            <a:pPr lvl="1"/>
            <a:r>
              <a:rPr lang="en-GB" dirty="0"/>
              <a:t>The virtual flow of data or software — All virtual flows across connected systems and devices.</a:t>
            </a:r>
          </a:p>
        </p:txBody>
      </p:sp>
    </p:spTree>
    <p:extLst>
      <p:ext uri="{BB962C8B-B14F-4D97-AF65-F5344CB8AC3E}">
        <p14:creationId xmlns:p14="http://schemas.microsoft.com/office/powerpoint/2010/main" val="8444477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934D1F-9C40-3C81-748C-7E78137F6B9B}"/>
              </a:ext>
            </a:extLst>
          </p:cNvPr>
          <p:cNvSpPr>
            <a:spLocks noGrp="1"/>
          </p:cNvSpPr>
          <p:nvPr>
            <p:ph type="body" sz="quarter" idx="13"/>
          </p:nvPr>
        </p:nvSpPr>
        <p:spPr/>
        <p:txBody>
          <a:bodyPr/>
          <a:lstStyle/>
          <a:p>
            <a:r>
              <a:rPr lang="nb-NO" dirty="0"/>
              <a:t>Step 3: </a:t>
            </a:r>
            <a:r>
              <a:rPr lang="en-GB" dirty="0"/>
              <a:t>Manage Remote Work Endpoint Risk</a:t>
            </a:r>
          </a:p>
        </p:txBody>
      </p:sp>
      <p:sp>
        <p:nvSpPr>
          <p:cNvPr id="3" name="Text Placeholder 2">
            <a:extLst>
              <a:ext uri="{FF2B5EF4-FFF2-40B4-BE49-F238E27FC236}">
                <a16:creationId xmlns:a16="http://schemas.microsoft.com/office/drawing/2014/main" id="{30A16A51-9F91-05FE-5859-982C8274C3D8}"/>
              </a:ext>
            </a:extLst>
          </p:cNvPr>
          <p:cNvSpPr>
            <a:spLocks noGrp="1"/>
          </p:cNvSpPr>
          <p:nvPr>
            <p:ph type="body" sz="quarter" idx="14"/>
          </p:nvPr>
        </p:nvSpPr>
        <p:spPr/>
        <p:txBody>
          <a:bodyPr/>
          <a:lstStyle/>
          <a:p>
            <a:r>
              <a:rPr lang="en-GB" dirty="0"/>
              <a:t>Organizations are exposed to risks caused by the unauthorized behaviours of their supplier’s employees. </a:t>
            </a:r>
          </a:p>
          <a:p>
            <a:r>
              <a:rPr lang="en-GB" dirty="0"/>
              <a:t>Common risks include device loss or theft, employees downloading sensitive data without offline protections, or introducing shadow IT applications, keyloggers, files, and various persistent threats.</a:t>
            </a:r>
          </a:p>
          <a:p>
            <a:r>
              <a:rPr lang="en-GB" dirty="0"/>
              <a:t>Traditional security tools, like virtual private networks (VPNs) and virtual desktop infrastructure (VDI), cannot effectively protect organizations and mitigate these threats. These tools rely on end-users to follow security policies before and after they connect to secured networks. Organizations and supply chain leaders must monitor how remote employees use their devices to protect the supply chain.</a:t>
            </a:r>
          </a:p>
        </p:txBody>
      </p:sp>
    </p:spTree>
    <p:extLst>
      <p:ext uri="{BB962C8B-B14F-4D97-AF65-F5344CB8AC3E}">
        <p14:creationId xmlns:p14="http://schemas.microsoft.com/office/powerpoint/2010/main" val="4977905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3B8064-8BC6-EC73-9A75-5A2340E2E101}"/>
              </a:ext>
            </a:extLst>
          </p:cNvPr>
          <p:cNvSpPr>
            <a:spLocks noGrp="1"/>
          </p:cNvSpPr>
          <p:nvPr>
            <p:ph type="body" sz="quarter" idx="13"/>
          </p:nvPr>
        </p:nvSpPr>
        <p:spPr/>
        <p:txBody>
          <a:bodyPr/>
          <a:lstStyle/>
          <a:p>
            <a:r>
              <a:rPr lang="nb-NO" dirty="0"/>
              <a:t>Step 4: Continuously Monitor Third-Party Risks</a:t>
            </a:r>
            <a:endParaRPr lang="en-GB" dirty="0"/>
          </a:p>
        </p:txBody>
      </p:sp>
      <p:sp>
        <p:nvSpPr>
          <p:cNvPr id="3" name="Text Placeholder 2">
            <a:extLst>
              <a:ext uri="{FF2B5EF4-FFF2-40B4-BE49-F238E27FC236}">
                <a16:creationId xmlns:a16="http://schemas.microsoft.com/office/drawing/2014/main" id="{DD502F3B-A173-213D-DA2F-CB1BBA91CAB5}"/>
              </a:ext>
            </a:extLst>
          </p:cNvPr>
          <p:cNvSpPr>
            <a:spLocks noGrp="1"/>
          </p:cNvSpPr>
          <p:nvPr>
            <p:ph type="body" sz="quarter" idx="14"/>
          </p:nvPr>
        </p:nvSpPr>
        <p:spPr/>
        <p:txBody>
          <a:bodyPr/>
          <a:lstStyle/>
          <a:p>
            <a:r>
              <a:rPr lang="en-GB" dirty="0"/>
              <a:t>Identify the most valuable corporate assets, so that an effective program can prioritize what needs to be defended.</a:t>
            </a:r>
          </a:p>
          <a:p>
            <a:pPr lvl="1"/>
            <a:r>
              <a:rPr lang="en-GB" dirty="0"/>
              <a:t>Proprietary information, customer information, and intellectual property, </a:t>
            </a:r>
          </a:p>
          <a:p>
            <a:endParaRPr lang="en-GB" dirty="0"/>
          </a:p>
          <a:p>
            <a:r>
              <a:rPr lang="en-GB" dirty="0"/>
              <a:t>Pinpointing attack motivations and sensitive assets can help determine:</a:t>
            </a:r>
          </a:p>
          <a:p>
            <a:pPr lvl="1"/>
            <a:r>
              <a:rPr lang="en-GB" dirty="0"/>
              <a:t>Systems and areas of the supply chain that require protection and how to prioritize cybersecurity investments. </a:t>
            </a:r>
          </a:p>
          <a:p>
            <a:endParaRPr lang="en-GB" dirty="0"/>
          </a:p>
          <a:p>
            <a:r>
              <a:rPr lang="en-GB" dirty="0"/>
              <a:t>Continuous supply chain protection should help uncover evidence of activity already occurring, gain deep visibility, and identify gaps in the organization’s ability to detect these activities</a:t>
            </a:r>
          </a:p>
        </p:txBody>
      </p:sp>
    </p:spTree>
    <p:extLst>
      <p:ext uri="{BB962C8B-B14F-4D97-AF65-F5344CB8AC3E}">
        <p14:creationId xmlns:p14="http://schemas.microsoft.com/office/powerpoint/2010/main" val="10968090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372512-2DC4-46FB-2FF8-5A088D64B2EA}"/>
              </a:ext>
            </a:extLst>
          </p:cNvPr>
          <p:cNvSpPr>
            <a:spLocks noGrp="1"/>
          </p:cNvSpPr>
          <p:nvPr>
            <p:ph type="body" sz="quarter" idx="13"/>
          </p:nvPr>
        </p:nvSpPr>
        <p:spPr/>
        <p:txBody>
          <a:bodyPr/>
          <a:lstStyle/>
          <a:p>
            <a:r>
              <a:rPr lang="nb-NO" dirty="0"/>
              <a:t>Risk Evaluation</a:t>
            </a:r>
            <a:endParaRPr lang="en-GB" dirty="0"/>
          </a:p>
        </p:txBody>
      </p:sp>
      <p:sp>
        <p:nvSpPr>
          <p:cNvPr id="3" name="Text Placeholder 2">
            <a:extLst>
              <a:ext uri="{FF2B5EF4-FFF2-40B4-BE49-F238E27FC236}">
                <a16:creationId xmlns:a16="http://schemas.microsoft.com/office/drawing/2014/main" id="{4A1FB4A6-A4B0-3F5B-B942-6218EFC256AC}"/>
              </a:ext>
            </a:extLst>
          </p:cNvPr>
          <p:cNvSpPr>
            <a:spLocks noGrp="1"/>
          </p:cNvSpPr>
          <p:nvPr>
            <p:ph type="body" sz="quarter" idx="14"/>
          </p:nvPr>
        </p:nvSpPr>
        <p:spPr/>
        <p:txBody>
          <a:bodyPr/>
          <a:lstStyle/>
          <a:p>
            <a:endParaRPr lang="en-GB"/>
          </a:p>
        </p:txBody>
      </p:sp>
      <p:pic>
        <p:nvPicPr>
          <p:cNvPr id="1028" name="Picture 4" descr="Free Cybersecurity Risk Assessment Templates | Smartsheet">
            <a:extLst>
              <a:ext uri="{FF2B5EF4-FFF2-40B4-BE49-F238E27FC236}">
                <a16:creationId xmlns:a16="http://schemas.microsoft.com/office/drawing/2014/main" id="{41526FD1-D3FA-666F-A547-5601B6C24C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9443" y="0"/>
            <a:ext cx="7652593" cy="822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28771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6F458B-EEA1-5818-B077-E2F5874030A6}"/>
              </a:ext>
            </a:extLst>
          </p:cNvPr>
          <p:cNvSpPr>
            <a:spLocks noGrp="1"/>
          </p:cNvSpPr>
          <p:nvPr>
            <p:ph type="body" sz="quarter" idx="13"/>
          </p:nvPr>
        </p:nvSpPr>
        <p:spPr/>
        <p:txBody>
          <a:bodyPr/>
          <a:lstStyle/>
          <a:p>
            <a:r>
              <a:rPr lang="nb-NO" dirty="0"/>
              <a:t>Mitigation Strategies for MTS</a:t>
            </a:r>
            <a:endParaRPr lang="en-GB" dirty="0"/>
          </a:p>
        </p:txBody>
      </p:sp>
      <p:pic>
        <p:nvPicPr>
          <p:cNvPr id="4" name="Picture 3">
            <a:extLst>
              <a:ext uri="{FF2B5EF4-FFF2-40B4-BE49-F238E27FC236}">
                <a16:creationId xmlns:a16="http://schemas.microsoft.com/office/drawing/2014/main" id="{645187D4-74B1-406B-2C9E-5140889224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3561" y="1120363"/>
            <a:ext cx="9877691" cy="7109237"/>
          </a:xfrm>
          <a:prstGeom prst="rect">
            <a:avLst/>
          </a:prstGeom>
        </p:spPr>
      </p:pic>
    </p:spTree>
    <p:extLst>
      <p:ext uri="{BB962C8B-B14F-4D97-AF65-F5344CB8AC3E}">
        <p14:creationId xmlns:p14="http://schemas.microsoft.com/office/powerpoint/2010/main" val="24632012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C68DD5-3358-4624-DA35-F45E32FE852F}"/>
              </a:ext>
            </a:extLst>
          </p:cNvPr>
          <p:cNvSpPr>
            <a:spLocks noGrp="1"/>
          </p:cNvSpPr>
          <p:nvPr>
            <p:ph type="body" sz="quarter" idx="13"/>
          </p:nvPr>
        </p:nvSpPr>
        <p:spPr/>
        <p:txBody>
          <a:bodyPr/>
          <a:lstStyle/>
          <a:p>
            <a:r>
              <a:rPr lang="nb-NO" dirty="0"/>
              <a:t>Best Practices</a:t>
            </a:r>
            <a:endParaRPr lang="en-GB" dirty="0"/>
          </a:p>
        </p:txBody>
      </p:sp>
      <p:sp>
        <p:nvSpPr>
          <p:cNvPr id="3" name="Text Placeholder 2">
            <a:extLst>
              <a:ext uri="{FF2B5EF4-FFF2-40B4-BE49-F238E27FC236}">
                <a16:creationId xmlns:a16="http://schemas.microsoft.com/office/drawing/2014/main" id="{6E45F06E-C9F1-FC16-E1AB-8B1DAA92D98E}"/>
              </a:ext>
            </a:extLst>
          </p:cNvPr>
          <p:cNvSpPr>
            <a:spLocks noGrp="1"/>
          </p:cNvSpPr>
          <p:nvPr>
            <p:ph type="body" sz="quarter" idx="14"/>
          </p:nvPr>
        </p:nvSpPr>
        <p:spPr>
          <a:xfrm>
            <a:off x="639317" y="1447800"/>
            <a:ext cx="5513832" cy="4968240"/>
          </a:xfrm>
        </p:spPr>
        <p:txBody>
          <a:bodyPr/>
          <a:lstStyle/>
          <a:p>
            <a:r>
              <a:rPr lang="en-GB" dirty="0"/>
              <a:t>Businesses take a multipronged approach to risk mitigation, and sound practices can significantly reduce anxiety about security threats. </a:t>
            </a:r>
          </a:p>
          <a:p>
            <a:r>
              <a:rPr lang="en-GB" dirty="0"/>
              <a:t>Cybersecurity training programs, along with up-to-date software</a:t>
            </a:r>
          </a:p>
          <a:p>
            <a:r>
              <a:rPr lang="en-GB" dirty="0"/>
              <a:t>Privileged access management solutions, multi-factor authentication, and dynamic data backup are all essential components of an effective strategy </a:t>
            </a:r>
          </a:p>
          <a:p>
            <a:r>
              <a:rPr lang="en-GB" dirty="0"/>
              <a:t>Zero-trust (architecture)</a:t>
            </a:r>
          </a:p>
        </p:txBody>
      </p:sp>
      <p:sp>
        <p:nvSpPr>
          <p:cNvPr id="4" name="AutoShape 2" descr="Zero Trust Architecture: 2024 Complete Guide | StrongDM">
            <a:extLst>
              <a:ext uri="{FF2B5EF4-FFF2-40B4-BE49-F238E27FC236}">
                <a16:creationId xmlns:a16="http://schemas.microsoft.com/office/drawing/2014/main" id="{C6755391-4EF9-A79F-6DBF-A71FEBFA252B}"/>
              </a:ext>
            </a:extLst>
          </p:cNvPr>
          <p:cNvSpPr>
            <a:spLocks noChangeAspect="1" noChangeArrowheads="1"/>
          </p:cNvSpPr>
          <p:nvPr/>
        </p:nvSpPr>
        <p:spPr bwMode="auto">
          <a:xfrm>
            <a:off x="7132320" y="3931920"/>
            <a:ext cx="365760" cy="36576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9728" tIns="54864" rIns="109728" bIns="54864" numCol="1" anchor="t" anchorCtr="0" compatLnSpc="1">
            <a:prstTxWarp prst="textNoShape">
              <a:avLst/>
            </a:prstTxWarp>
          </a:bodyPr>
          <a:lstStyle/>
          <a:p>
            <a:pPr defTabSz="1097280" eaLnBrk="0" fontAlgn="base" hangingPunct="0">
              <a:spcBef>
                <a:spcPct val="0"/>
              </a:spcBef>
              <a:spcAft>
                <a:spcPct val="0"/>
              </a:spcAft>
            </a:pPr>
            <a:endParaRPr lang="en-GB" sz="2160">
              <a:solidFill>
                <a:srgbClr val="000000"/>
              </a:solidFill>
              <a:latin typeface="Calibri" pitchFamily="34" charset="0"/>
            </a:endParaRPr>
          </a:p>
        </p:txBody>
      </p:sp>
      <p:pic>
        <p:nvPicPr>
          <p:cNvPr id="5" name="Picture 4">
            <a:extLst>
              <a:ext uri="{FF2B5EF4-FFF2-40B4-BE49-F238E27FC236}">
                <a16:creationId xmlns:a16="http://schemas.microsoft.com/office/drawing/2014/main" id="{BE815700-8E87-02DE-0310-D21F6C877C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9521" y="1447801"/>
            <a:ext cx="8818895" cy="4960628"/>
          </a:xfrm>
          <a:prstGeom prst="rect">
            <a:avLst/>
          </a:prstGeom>
        </p:spPr>
      </p:pic>
    </p:spTree>
    <p:custDataLst>
      <p:tags r:id="rId1"/>
    </p:custDataLst>
    <p:extLst>
      <p:ext uri="{BB962C8B-B14F-4D97-AF65-F5344CB8AC3E}">
        <p14:creationId xmlns:p14="http://schemas.microsoft.com/office/powerpoint/2010/main" val="407485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par>
                          <p:cTn id="23" fill="hold">
                            <p:stCondLst>
                              <p:cond delay="500"/>
                            </p:stCondLst>
                            <p:childTnLst>
                              <p:par>
                                <p:cTn id="24" presetID="16" presetClass="entr" presetSubtype="21"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D8782B-0AC5-9240-F84B-7C0D35EF85D8}"/>
              </a:ext>
            </a:extLst>
          </p:cNvPr>
          <p:cNvSpPr>
            <a:spLocks noGrp="1"/>
          </p:cNvSpPr>
          <p:nvPr>
            <p:ph type="body" sz="quarter" idx="13"/>
          </p:nvPr>
        </p:nvSpPr>
        <p:spPr/>
        <p:txBody>
          <a:bodyPr/>
          <a:lstStyle/>
          <a:p>
            <a:r>
              <a:rPr lang="nb-NO" dirty="0"/>
              <a:t>So</a:t>
            </a:r>
            <a:endParaRPr lang="en-GB" dirty="0"/>
          </a:p>
        </p:txBody>
      </p:sp>
      <p:sp>
        <p:nvSpPr>
          <p:cNvPr id="3" name="Text Placeholder 2">
            <a:extLst>
              <a:ext uri="{FF2B5EF4-FFF2-40B4-BE49-F238E27FC236}">
                <a16:creationId xmlns:a16="http://schemas.microsoft.com/office/drawing/2014/main" id="{5978C797-C87F-C160-04A9-FEC402175734}"/>
              </a:ext>
            </a:extLst>
          </p:cNvPr>
          <p:cNvSpPr>
            <a:spLocks noGrp="1"/>
          </p:cNvSpPr>
          <p:nvPr>
            <p:ph type="body" sz="quarter" idx="14"/>
          </p:nvPr>
        </p:nvSpPr>
        <p:spPr/>
        <p:txBody>
          <a:bodyPr/>
          <a:lstStyle/>
          <a:p>
            <a:r>
              <a:rPr lang="nb-NO" dirty="0"/>
              <a:t>People as part of supply chain</a:t>
            </a:r>
          </a:p>
          <a:p>
            <a:r>
              <a:rPr lang="nb-NO" dirty="0"/>
              <a:t>Within the organisation</a:t>
            </a:r>
          </a:p>
          <a:p>
            <a:r>
              <a:rPr lang="nb-NO" dirty="0"/>
              <a:t>Outside the organisation</a:t>
            </a:r>
          </a:p>
          <a:p>
            <a:endParaRPr lang="nb-NO" dirty="0"/>
          </a:p>
          <a:p>
            <a:endParaRPr lang="nb-NO" dirty="0"/>
          </a:p>
          <a:p>
            <a:endParaRPr lang="nb-NO" dirty="0"/>
          </a:p>
        </p:txBody>
      </p:sp>
    </p:spTree>
    <p:custDataLst>
      <p:tags r:id="rId1"/>
    </p:custDataLst>
    <p:extLst>
      <p:ext uri="{BB962C8B-B14F-4D97-AF65-F5344CB8AC3E}">
        <p14:creationId xmlns:p14="http://schemas.microsoft.com/office/powerpoint/2010/main" val="923878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C5AD561-29A2-D20C-E52C-A9EEC451A578}"/>
              </a:ext>
            </a:extLst>
          </p:cNvPr>
          <p:cNvSpPr>
            <a:spLocks noGrp="1"/>
          </p:cNvSpPr>
          <p:nvPr>
            <p:ph type="body" sz="quarter" idx="13"/>
          </p:nvPr>
        </p:nvSpPr>
        <p:spPr/>
        <p:txBody>
          <a:bodyPr/>
          <a:lstStyle/>
          <a:p>
            <a:r>
              <a:rPr lang="nb-NO" dirty="0"/>
              <a:t>Personal risk analysis</a:t>
            </a:r>
            <a:endParaRPr lang="en-GB" dirty="0"/>
          </a:p>
        </p:txBody>
      </p:sp>
      <p:sp>
        <p:nvSpPr>
          <p:cNvPr id="3" name="Text Placeholder 2">
            <a:extLst>
              <a:ext uri="{FF2B5EF4-FFF2-40B4-BE49-F238E27FC236}">
                <a16:creationId xmlns:a16="http://schemas.microsoft.com/office/drawing/2014/main" id="{426CEFEB-28C4-DF9B-978C-70020CF985ED}"/>
              </a:ext>
            </a:extLst>
          </p:cNvPr>
          <p:cNvSpPr>
            <a:spLocks noGrp="1"/>
          </p:cNvSpPr>
          <p:nvPr>
            <p:ph type="body" sz="quarter" idx="14"/>
          </p:nvPr>
        </p:nvSpPr>
        <p:spPr/>
        <p:txBody>
          <a:bodyPr/>
          <a:lstStyle/>
          <a:p>
            <a:r>
              <a:rPr lang="en-GB" dirty="0"/>
              <a:t>On scale of 1-100 what is your perceived vulnerability to social engineering?</a:t>
            </a:r>
          </a:p>
          <a:p>
            <a:r>
              <a:rPr lang="en-GB" dirty="0"/>
              <a:t>How severe will it be for you?</a:t>
            </a:r>
          </a:p>
          <a:p>
            <a:endParaRPr lang="nb-NO" dirty="0"/>
          </a:p>
          <a:p>
            <a:endParaRPr lang="nb-NO" dirty="0"/>
          </a:p>
          <a:p>
            <a:r>
              <a:rPr lang="nb-NO" dirty="0"/>
              <a:t>Tailgating?</a:t>
            </a:r>
          </a:p>
          <a:p>
            <a:endParaRPr lang="nb-NO" dirty="0"/>
          </a:p>
          <a:p>
            <a:endParaRPr lang="nb-NO" dirty="0"/>
          </a:p>
          <a:p>
            <a:r>
              <a:rPr lang="nb-NO" dirty="0"/>
              <a:t>Watering hole?</a:t>
            </a:r>
          </a:p>
          <a:p>
            <a:endParaRPr lang="en-GB" dirty="0"/>
          </a:p>
        </p:txBody>
      </p:sp>
      <p:pic>
        <p:nvPicPr>
          <p:cNvPr id="2050" name="Picture 2" descr="Watering Hole 101 - Threat Encyclopedia">
            <a:extLst>
              <a:ext uri="{FF2B5EF4-FFF2-40B4-BE49-F238E27FC236}">
                <a16:creationId xmlns:a16="http://schemas.microsoft.com/office/drawing/2014/main" id="{F2F342E0-E385-912C-218E-FE668F6FA1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7883" y="2565748"/>
            <a:ext cx="6725092" cy="504129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40511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050"/>
                                        </p:tgtEl>
                                        <p:attrNameLst>
                                          <p:attrName>style.visibility</p:attrName>
                                        </p:attrNameLst>
                                      </p:cBhvr>
                                      <p:to>
                                        <p:strVal val="visible"/>
                                      </p:to>
                                    </p:set>
                                    <p:animEffect transition="in" filter="fade">
                                      <p:cBhvr>
                                        <p:cTn id="2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9AA0546-12B2-6DD5-5AFF-99D2C435735A}"/>
              </a:ext>
            </a:extLst>
          </p:cNvPr>
          <p:cNvSpPr>
            <a:spLocks noGrp="1"/>
          </p:cNvSpPr>
          <p:nvPr>
            <p:ph type="body" sz="quarter" idx="13"/>
          </p:nvPr>
        </p:nvSpPr>
        <p:spPr/>
        <p:txBody>
          <a:bodyPr/>
          <a:lstStyle/>
          <a:p>
            <a:endParaRPr lang="en-GB"/>
          </a:p>
        </p:txBody>
      </p:sp>
      <p:sp>
        <p:nvSpPr>
          <p:cNvPr id="3" name="Text Placeholder 2">
            <a:extLst>
              <a:ext uri="{FF2B5EF4-FFF2-40B4-BE49-F238E27FC236}">
                <a16:creationId xmlns:a16="http://schemas.microsoft.com/office/drawing/2014/main" id="{D196E831-F2F5-C385-04CE-B854B84A7811}"/>
              </a:ext>
            </a:extLst>
          </p:cNvPr>
          <p:cNvSpPr>
            <a:spLocks noGrp="1"/>
          </p:cNvSpPr>
          <p:nvPr>
            <p:ph type="body" sz="quarter" idx="14"/>
          </p:nvPr>
        </p:nvSpPr>
        <p:spPr/>
        <p:txBody>
          <a:bodyPr/>
          <a:lstStyle/>
          <a:p>
            <a:endParaRPr lang="en-GB" dirty="0"/>
          </a:p>
        </p:txBody>
      </p:sp>
      <p:pic>
        <p:nvPicPr>
          <p:cNvPr id="4" name="Picture 3">
            <a:extLst>
              <a:ext uri="{FF2B5EF4-FFF2-40B4-BE49-F238E27FC236}">
                <a16:creationId xmlns:a16="http://schemas.microsoft.com/office/drawing/2014/main" id="{BDEEC5EE-F04C-9A1D-9DB0-500395D59E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793788" cy="8229600"/>
          </a:xfrm>
          <a:prstGeom prst="rect">
            <a:avLst/>
          </a:prstGeom>
        </p:spPr>
      </p:pic>
      <p:pic>
        <p:nvPicPr>
          <p:cNvPr id="3074" name="Picture 2" descr="10 tips to protect yourself against a phishing attack">
            <a:extLst>
              <a:ext uri="{FF2B5EF4-FFF2-40B4-BE49-F238E27FC236}">
                <a16:creationId xmlns:a16="http://schemas.microsoft.com/office/drawing/2014/main" id="{3366C679-71E0-C6D4-B2DA-DDD7DA617B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1600" y="0"/>
            <a:ext cx="5707380" cy="82296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6C3705DC-2D55-A253-809D-A2378E187E5A}"/>
              </a:ext>
            </a:extLst>
          </p:cNvPr>
          <p:cNvGrpSpPr/>
          <p:nvPr/>
        </p:nvGrpSpPr>
        <p:grpSpPr>
          <a:xfrm>
            <a:off x="10972801" y="7594540"/>
            <a:ext cx="2591913" cy="481557"/>
            <a:chOff x="5179092" y="5483822"/>
            <a:chExt cx="3294001" cy="612000"/>
          </a:xfrm>
        </p:grpSpPr>
        <p:pic>
          <p:nvPicPr>
            <p:cNvPr id="6" name="Picture 5">
              <a:extLst>
                <a:ext uri="{FF2B5EF4-FFF2-40B4-BE49-F238E27FC236}">
                  <a16:creationId xmlns:a16="http://schemas.microsoft.com/office/drawing/2014/main" id="{F685F6F8-4C1C-024C-0D81-0295F26E2E0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F9F24E6B-7F82-B911-F0EA-DBCA52177C0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ustDataLst>
      <p:tags r:id="rId1"/>
    </p:custDataLst>
    <p:extLst>
      <p:ext uri="{BB962C8B-B14F-4D97-AF65-F5344CB8AC3E}">
        <p14:creationId xmlns:p14="http://schemas.microsoft.com/office/powerpoint/2010/main" val="1288388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animEffect transition="in" filter="barn(inVertical)">
                                      <p:cBhvr>
                                        <p:cTn id="11"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3DC7FD2-4870-44A0-A3EF-721356460BB9}"/>
              </a:ext>
            </a:extLst>
          </p:cNvPr>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0" y="-14340"/>
            <a:ext cx="14630400" cy="8262314"/>
          </a:xfrm>
          <a:prstGeom prst="rect">
            <a:avLst/>
          </a:prstGeom>
        </p:spPr>
      </p:pic>
      <p:sp>
        <p:nvSpPr>
          <p:cNvPr id="5" name="Text Placeholder 4">
            <a:extLst>
              <a:ext uri="{FF2B5EF4-FFF2-40B4-BE49-F238E27FC236}">
                <a16:creationId xmlns:a16="http://schemas.microsoft.com/office/drawing/2014/main" id="{6FA825BC-4C24-3B1F-6A66-F79AB78C1E43}"/>
              </a:ext>
            </a:extLst>
          </p:cNvPr>
          <p:cNvSpPr>
            <a:spLocks noGrp="1"/>
          </p:cNvSpPr>
          <p:nvPr>
            <p:ph type="body" sz="quarter" idx="13"/>
          </p:nvPr>
        </p:nvSpPr>
        <p:spPr/>
        <p:txBody>
          <a:bodyPr/>
          <a:lstStyle/>
          <a:p>
            <a:r>
              <a:rPr lang="nb-NO" dirty="0"/>
              <a:t>Maritime </a:t>
            </a:r>
            <a:r>
              <a:rPr lang="nb-NO" dirty="0" err="1"/>
              <a:t>Digitalization</a:t>
            </a:r>
            <a:endParaRPr lang="nb-NO" dirty="0"/>
          </a:p>
        </p:txBody>
      </p:sp>
      <p:sp>
        <p:nvSpPr>
          <p:cNvPr id="6" name="Text Placeholder 5">
            <a:extLst>
              <a:ext uri="{FF2B5EF4-FFF2-40B4-BE49-F238E27FC236}">
                <a16:creationId xmlns:a16="http://schemas.microsoft.com/office/drawing/2014/main" id="{ED858001-252B-CD32-1D9A-46E824F5CBFD}"/>
              </a:ext>
            </a:extLst>
          </p:cNvPr>
          <p:cNvSpPr>
            <a:spLocks noGrp="1"/>
          </p:cNvSpPr>
          <p:nvPr>
            <p:ph type="body" sz="quarter" idx="14"/>
          </p:nvPr>
        </p:nvSpPr>
        <p:spPr/>
        <p:txBody>
          <a:bodyPr/>
          <a:lstStyle/>
          <a:p>
            <a:r>
              <a:rPr lang="nb-NO" dirty="0" err="1"/>
              <a:t>What</a:t>
            </a:r>
            <a:r>
              <a:rPr lang="nb-NO" dirty="0"/>
              <a:t> is maritime </a:t>
            </a:r>
            <a:r>
              <a:rPr lang="nb-NO" dirty="0" err="1"/>
              <a:t>digitalization</a:t>
            </a:r>
            <a:endParaRPr lang="nb-NO" dirty="0"/>
          </a:p>
          <a:p>
            <a:pPr lvl="1"/>
            <a:r>
              <a:rPr lang="en-US" b="0" i="0" dirty="0">
                <a:solidFill>
                  <a:srgbClr val="1F1F1F"/>
                </a:solidFill>
                <a:effectLst/>
                <a:latin typeface="ElsevierGulliver"/>
              </a:rPr>
              <a:t>DT refers to organizational changes, caused by digital technologies, which lead to the redefinition of existing business capabilities, processes, and relationships (</a:t>
            </a:r>
            <a:r>
              <a:rPr lang="en-US" b="0" i="0" dirty="0" err="1">
                <a:solidFill>
                  <a:srgbClr val="1F1F1F"/>
                </a:solidFill>
                <a:effectLst/>
                <a:latin typeface="ElsevierGulliver"/>
              </a:rPr>
              <a:t>Tijan</a:t>
            </a:r>
            <a:r>
              <a:rPr lang="en-US" b="0" i="0" dirty="0">
                <a:solidFill>
                  <a:srgbClr val="1F1F1F"/>
                </a:solidFill>
                <a:effectLst/>
                <a:latin typeface="ElsevierGulliver"/>
              </a:rPr>
              <a:t> et al., 2021)</a:t>
            </a:r>
          </a:p>
          <a:p>
            <a:pPr lvl="1"/>
            <a:r>
              <a:rPr lang="en-US" dirty="0">
                <a:solidFill>
                  <a:srgbClr val="1F1F1F"/>
                </a:solidFill>
                <a:latin typeface="ElsevierGulliver"/>
              </a:rPr>
              <a:t>Behind other sectors</a:t>
            </a:r>
            <a:endParaRPr lang="nb-NO" dirty="0"/>
          </a:p>
          <a:p>
            <a:r>
              <a:rPr lang="nb-NO" dirty="0" err="1"/>
              <a:t>Importance</a:t>
            </a:r>
            <a:endParaRPr lang="nb-NO" dirty="0"/>
          </a:p>
          <a:p>
            <a:pPr lvl="1"/>
            <a:r>
              <a:rPr lang="nb-NO" dirty="0"/>
              <a:t>Shipping is volatile </a:t>
            </a:r>
            <a:r>
              <a:rPr lang="nb-NO" dirty="0" err="1"/>
              <a:t>industry</a:t>
            </a:r>
            <a:endParaRPr lang="nb-NO" dirty="0"/>
          </a:p>
          <a:p>
            <a:pPr lvl="1"/>
            <a:r>
              <a:rPr lang="nb-NO" dirty="0"/>
              <a:t>New </a:t>
            </a:r>
            <a:r>
              <a:rPr lang="nb-NO" dirty="0" err="1"/>
              <a:t>technologies</a:t>
            </a:r>
            <a:endParaRPr lang="nb-NO" dirty="0"/>
          </a:p>
          <a:p>
            <a:pPr lvl="2"/>
            <a:r>
              <a:rPr lang="nb-NO" dirty="0"/>
              <a:t>IT/OT</a:t>
            </a:r>
          </a:p>
          <a:p>
            <a:r>
              <a:rPr lang="nb-NO" dirty="0"/>
              <a:t>Di</a:t>
            </a:r>
            <a:r>
              <a:rPr lang="en-US" dirty="0" err="1"/>
              <a:t>gitalization</a:t>
            </a:r>
            <a:r>
              <a:rPr lang="en-US" dirty="0"/>
              <a:t> currently applies to eight digital domains: </a:t>
            </a:r>
          </a:p>
          <a:p>
            <a:pPr lvl="2"/>
            <a:r>
              <a:rPr lang="en-US" dirty="0"/>
              <a:t>Autonomous vehicles and robotics; Artificial intelligence; Big Data; Virtual, augmented and mixed reality; Internet of Things; Cloud and edge computing; Digital security; 3D printing; Additive engineering</a:t>
            </a:r>
          </a:p>
          <a:p>
            <a:pPr lvl="2"/>
            <a:r>
              <a:rPr lang="en-US" dirty="0"/>
              <a:t>Lacks research especially in maritime domain</a:t>
            </a:r>
            <a:endParaRPr lang="nb-NO" dirty="0"/>
          </a:p>
        </p:txBody>
      </p:sp>
    </p:spTree>
    <p:custDataLst>
      <p:tags r:id="rId1"/>
    </p:custDataLst>
    <p:extLst>
      <p:ext uri="{BB962C8B-B14F-4D97-AF65-F5344CB8AC3E}">
        <p14:creationId xmlns:p14="http://schemas.microsoft.com/office/powerpoint/2010/main" val="3707383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fade">
                                      <p:cBhvr>
                                        <p:cTn id="18" dur="500"/>
                                        <p:tgtEl>
                                          <p:spTgt spid="6">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fade">
                                      <p:cBhvr>
                                        <p:cTn id="21" dur="500"/>
                                        <p:tgtEl>
                                          <p:spTgt spid="6">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xEl>
                                              <p:pRg st="5" end="5"/>
                                            </p:txEl>
                                          </p:spTgt>
                                        </p:tgtEl>
                                        <p:attrNameLst>
                                          <p:attrName>style.visibility</p:attrName>
                                        </p:attrNameLst>
                                      </p:cBhvr>
                                      <p:to>
                                        <p:strVal val="visible"/>
                                      </p:to>
                                    </p:set>
                                    <p:animEffect transition="in" filter="fade">
                                      <p:cBhvr>
                                        <p:cTn id="24" dur="500"/>
                                        <p:tgtEl>
                                          <p:spTgt spid="6">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animEffect transition="in" filter="fade">
                                      <p:cBhvr>
                                        <p:cTn id="27" dur="500"/>
                                        <p:tgtEl>
                                          <p:spTgt spid="6">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7" end="7"/>
                                            </p:txEl>
                                          </p:spTgt>
                                        </p:tgtEl>
                                        <p:attrNameLst>
                                          <p:attrName>style.visibility</p:attrName>
                                        </p:attrNameLst>
                                      </p:cBhvr>
                                      <p:to>
                                        <p:strVal val="visible"/>
                                      </p:to>
                                    </p:set>
                                    <p:animEffect transition="in" filter="fade">
                                      <p:cBhvr>
                                        <p:cTn id="32" dur="500"/>
                                        <p:tgtEl>
                                          <p:spTgt spid="6">
                                            <p:txEl>
                                              <p:pRg st="7" end="7"/>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
                                            <p:txEl>
                                              <p:pRg st="8" end="8"/>
                                            </p:txEl>
                                          </p:spTgt>
                                        </p:tgtEl>
                                        <p:attrNameLst>
                                          <p:attrName>style.visibility</p:attrName>
                                        </p:attrNameLst>
                                      </p:cBhvr>
                                      <p:to>
                                        <p:strVal val="visible"/>
                                      </p:to>
                                    </p:set>
                                    <p:animEffect transition="in" filter="fade">
                                      <p:cBhvr>
                                        <p:cTn id="35" dur="500"/>
                                        <p:tgtEl>
                                          <p:spTgt spid="6">
                                            <p:txEl>
                                              <p:pRg st="8" end="8"/>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6">
                                            <p:txEl>
                                              <p:pRg st="9" end="9"/>
                                            </p:txEl>
                                          </p:spTgt>
                                        </p:tgtEl>
                                        <p:attrNameLst>
                                          <p:attrName>style.visibility</p:attrName>
                                        </p:attrNameLst>
                                      </p:cBhvr>
                                      <p:to>
                                        <p:strVal val="visible"/>
                                      </p:to>
                                    </p:set>
                                    <p:animEffect transition="in" filter="fade">
                                      <p:cBhvr>
                                        <p:cTn id="38" dur="5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71243D-4641-E489-CD12-0EF08C233F6D}"/>
              </a:ext>
            </a:extLst>
          </p:cNvPr>
          <p:cNvSpPr>
            <a:spLocks noGrp="1"/>
          </p:cNvSpPr>
          <p:nvPr>
            <p:ph type="body" sz="quarter" idx="13"/>
          </p:nvPr>
        </p:nvSpPr>
        <p:spPr/>
        <p:txBody>
          <a:bodyPr/>
          <a:lstStyle/>
          <a:p>
            <a:endParaRPr lang="en-GB"/>
          </a:p>
        </p:txBody>
      </p:sp>
      <p:sp>
        <p:nvSpPr>
          <p:cNvPr id="3" name="Text Placeholder 2">
            <a:extLst>
              <a:ext uri="{FF2B5EF4-FFF2-40B4-BE49-F238E27FC236}">
                <a16:creationId xmlns:a16="http://schemas.microsoft.com/office/drawing/2014/main" id="{119F9D68-4B1B-53BD-B38F-BD226D0A5F73}"/>
              </a:ext>
            </a:extLst>
          </p:cNvPr>
          <p:cNvSpPr>
            <a:spLocks noGrp="1"/>
          </p:cNvSpPr>
          <p:nvPr>
            <p:ph type="body" sz="quarter" idx="14"/>
          </p:nvPr>
        </p:nvSpPr>
        <p:spPr/>
        <p:txBody>
          <a:bodyPr/>
          <a:lstStyle/>
          <a:p>
            <a:endParaRPr lang="en-GB"/>
          </a:p>
        </p:txBody>
      </p:sp>
      <p:pic>
        <p:nvPicPr>
          <p:cNvPr id="5" name="Picture 4">
            <a:extLst>
              <a:ext uri="{FF2B5EF4-FFF2-40B4-BE49-F238E27FC236}">
                <a16:creationId xmlns:a16="http://schemas.microsoft.com/office/drawing/2014/main" id="{1884428C-94D9-D8F1-737C-EAF91B0B57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625403" cy="6927547"/>
          </a:xfrm>
          <a:prstGeom prst="rect">
            <a:avLst/>
          </a:prstGeom>
        </p:spPr>
      </p:pic>
      <p:pic>
        <p:nvPicPr>
          <p:cNvPr id="7" name="Picture 6">
            <a:extLst>
              <a:ext uri="{FF2B5EF4-FFF2-40B4-BE49-F238E27FC236}">
                <a16:creationId xmlns:a16="http://schemas.microsoft.com/office/drawing/2014/main" id="{FF4BAF65-37B7-77AE-24AC-08DC4D75CA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6041" y="1198081"/>
            <a:ext cx="11725542" cy="6481140"/>
          </a:xfrm>
          <a:prstGeom prst="rect">
            <a:avLst/>
          </a:prstGeom>
        </p:spPr>
      </p:pic>
    </p:spTree>
    <p:custDataLst>
      <p:tags r:id="rId1"/>
    </p:custDataLst>
    <p:extLst>
      <p:ext uri="{BB962C8B-B14F-4D97-AF65-F5344CB8AC3E}">
        <p14:creationId xmlns:p14="http://schemas.microsoft.com/office/powerpoint/2010/main" val="3686416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9BB5B6-4B29-C0D6-548A-CF2A653D9187}"/>
              </a:ext>
            </a:extLst>
          </p:cNvPr>
          <p:cNvSpPr>
            <a:spLocks noGrp="1"/>
          </p:cNvSpPr>
          <p:nvPr>
            <p:ph type="body" sz="quarter" idx="13"/>
          </p:nvPr>
        </p:nvSpPr>
        <p:spPr/>
        <p:txBody>
          <a:bodyPr/>
          <a:lstStyle/>
          <a:p>
            <a:endParaRPr lang="en-GB" dirty="0"/>
          </a:p>
        </p:txBody>
      </p:sp>
      <p:sp>
        <p:nvSpPr>
          <p:cNvPr id="3" name="Text Placeholder 2">
            <a:extLst>
              <a:ext uri="{FF2B5EF4-FFF2-40B4-BE49-F238E27FC236}">
                <a16:creationId xmlns:a16="http://schemas.microsoft.com/office/drawing/2014/main" id="{D653CDB6-45C2-4BB6-4A0B-B7B7A669F689}"/>
              </a:ext>
            </a:extLst>
          </p:cNvPr>
          <p:cNvSpPr>
            <a:spLocks noGrp="1"/>
          </p:cNvSpPr>
          <p:nvPr>
            <p:ph type="body" sz="quarter" idx="14"/>
          </p:nvPr>
        </p:nvSpPr>
        <p:spPr/>
        <p:txBody>
          <a:bodyPr/>
          <a:lstStyle/>
          <a:p>
            <a:endParaRPr lang="en-GB"/>
          </a:p>
        </p:txBody>
      </p:sp>
      <p:pic>
        <p:nvPicPr>
          <p:cNvPr id="5" name="Picture 4">
            <a:extLst>
              <a:ext uri="{FF2B5EF4-FFF2-40B4-BE49-F238E27FC236}">
                <a16:creationId xmlns:a16="http://schemas.microsoft.com/office/drawing/2014/main" id="{278E50E2-AD8A-35BF-CC46-75A35B6953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915" y="1145663"/>
            <a:ext cx="6885269" cy="5016650"/>
          </a:xfrm>
          <a:prstGeom prst="rect">
            <a:avLst/>
          </a:prstGeom>
        </p:spPr>
      </p:pic>
      <p:sp>
        <p:nvSpPr>
          <p:cNvPr id="6" name="Oval 5">
            <a:extLst>
              <a:ext uri="{FF2B5EF4-FFF2-40B4-BE49-F238E27FC236}">
                <a16:creationId xmlns:a16="http://schemas.microsoft.com/office/drawing/2014/main" id="{CFCB9C2D-BB85-495D-81E3-82EC29DCBE88}"/>
              </a:ext>
            </a:extLst>
          </p:cNvPr>
          <p:cNvSpPr/>
          <p:nvPr/>
        </p:nvSpPr>
        <p:spPr>
          <a:xfrm>
            <a:off x="-237744" y="2322576"/>
            <a:ext cx="7680962" cy="2596896"/>
          </a:xfrm>
          <a:prstGeom prst="ellipse">
            <a:avLst/>
          </a:prstGeom>
          <a:noFill/>
          <a:ln w="57150">
            <a:solidFill>
              <a:srgbClr val="E4067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eaLnBrk="0" fontAlgn="base" hangingPunct="0">
              <a:spcBef>
                <a:spcPct val="0"/>
              </a:spcBef>
              <a:spcAft>
                <a:spcPct val="0"/>
              </a:spcAft>
            </a:pPr>
            <a:endParaRPr lang="en-GB" sz="2160" dirty="0">
              <a:solidFill>
                <a:srgbClr val="FFFFFF"/>
              </a:solidFill>
              <a:latin typeface="Verdana"/>
            </a:endParaRPr>
          </a:p>
        </p:txBody>
      </p:sp>
      <p:pic>
        <p:nvPicPr>
          <p:cNvPr id="8" name="Picture 7">
            <a:extLst>
              <a:ext uri="{FF2B5EF4-FFF2-40B4-BE49-F238E27FC236}">
                <a16:creationId xmlns:a16="http://schemas.microsoft.com/office/drawing/2014/main" id="{AC69BEB9-440A-7A18-910D-209CF3215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4720" y="-1"/>
            <a:ext cx="12327402" cy="8180785"/>
          </a:xfrm>
          <a:prstGeom prst="rect">
            <a:avLst/>
          </a:prstGeom>
        </p:spPr>
      </p:pic>
      <p:sp>
        <p:nvSpPr>
          <p:cNvPr id="9" name="Oval 8">
            <a:extLst>
              <a:ext uri="{FF2B5EF4-FFF2-40B4-BE49-F238E27FC236}">
                <a16:creationId xmlns:a16="http://schemas.microsoft.com/office/drawing/2014/main" id="{3F2E8396-BA77-3C42-796F-C9383C0C424A}"/>
              </a:ext>
            </a:extLst>
          </p:cNvPr>
          <p:cNvSpPr/>
          <p:nvPr/>
        </p:nvSpPr>
        <p:spPr>
          <a:xfrm>
            <a:off x="1114719" y="1917955"/>
            <a:ext cx="8065856" cy="4730891"/>
          </a:xfrm>
          <a:prstGeom prst="ellipse">
            <a:avLst/>
          </a:prstGeom>
          <a:noFill/>
          <a:ln w="57150">
            <a:solidFill>
              <a:srgbClr val="E4067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eaLnBrk="0" fontAlgn="base" hangingPunct="0">
              <a:spcBef>
                <a:spcPct val="0"/>
              </a:spcBef>
              <a:spcAft>
                <a:spcPct val="0"/>
              </a:spcAft>
            </a:pPr>
            <a:endParaRPr lang="en-GB" sz="2160" dirty="0">
              <a:solidFill>
                <a:srgbClr val="FFFFFF"/>
              </a:solidFill>
              <a:latin typeface="Verdana"/>
            </a:endParaRPr>
          </a:p>
        </p:txBody>
      </p:sp>
      <p:cxnSp>
        <p:nvCxnSpPr>
          <p:cNvPr id="11" name="Straight Arrow Connector 10">
            <a:extLst>
              <a:ext uri="{FF2B5EF4-FFF2-40B4-BE49-F238E27FC236}">
                <a16:creationId xmlns:a16="http://schemas.microsoft.com/office/drawing/2014/main" id="{A0B96DFA-4221-DA7E-438A-2B3B376C46C0}"/>
              </a:ext>
            </a:extLst>
          </p:cNvPr>
          <p:cNvCxnSpPr/>
          <p:nvPr/>
        </p:nvCxnSpPr>
        <p:spPr>
          <a:xfrm flipV="1">
            <a:off x="3584448" y="3255264"/>
            <a:ext cx="2432304" cy="54864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6BAF1723-E98F-5748-0740-99D92951D4C0}"/>
              </a:ext>
            </a:extLst>
          </p:cNvPr>
          <p:cNvCxnSpPr>
            <a:cxnSpLocks/>
          </p:cNvCxnSpPr>
          <p:nvPr/>
        </p:nvCxnSpPr>
        <p:spPr>
          <a:xfrm>
            <a:off x="8165592" y="3255264"/>
            <a:ext cx="2276856" cy="85953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D5F814D-19DA-CD3C-3D8D-4CFE3D1C2644}"/>
              </a:ext>
            </a:extLst>
          </p:cNvPr>
          <p:cNvCxnSpPr>
            <a:cxnSpLocks/>
          </p:cNvCxnSpPr>
          <p:nvPr/>
        </p:nvCxnSpPr>
        <p:spPr>
          <a:xfrm>
            <a:off x="3767328" y="3986785"/>
            <a:ext cx="2084832" cy="162306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A8238B7-DC67-9F5F-CFCB-2B26BA2E73DA}"/>
              </a:ext>
            </a:extLst>
          </p:cNvPr>
          <p:cNvCxnSpPr>
            <a:cxnSpLocks/>
          </p:cNvCxnSpPr>
          <p:nvPr/>
        </p:nvCxnSpPr>
        <p:spPr>
          <a:xfrm flipV="1">
            <a:off x="8348473" y="4479991"/>
            <a:ext cx="2428921" cy="93554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810305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AAA140-6FC5-0914-BE06-4E767A1AE6BE}"/>
              </a:ext>
            </a:extLst>
          </p:cNvPr>
          <p:cNvSpPr>
            <a:spLocks noGrp="1"/>
          </p:cNvSpPr>
          <p:nvPr>
            <p:ph type="body" sz="quarter" idx="13"/>
          </p:nvPr>
        </p:nvSpPr>
        <p:spPr/>
        <p:txBody>
          <a:bodyPr/>
          <a:lstStyle/>
          <a:p>
            <a:r>
              <a:rPr lang="nb-NO" dirty="0"/>
              <a:t>My Supply Chain</a:t>
            </a:r>
            <a:endParaRPr lang="en-GB" dirty="0"/>
          </a:p>
        </p:txBody>
      </p:sp>
      <p:sp>
        <p:nvSpPr>
          <p:cNvPr id="4" name="Cloud 3">
            <a:extLst>
              <a:ext uri="{FF2B5EF4-FFF2-40B4-BE49-F238E27FC236}">
                <a16:creationId xmlns:a16="http://schemas.microsoft.com/office/drawing/2014/main" id="{5AF36811-FD9B-F06B-762E-2D2D2ECB1572}"/>
              </a:ext>
            </a:extLst>
          </p:cNvPr>
          <p:cNvSpPr/>
          <p:nvPr/>
        </p:nvSpPr>
        <p:spPr>
          <a:xfrm>
            <a:off x="3301540" y="3433105"/>
            <a:ext cx="3914009" cy="2488676"/>
          </a:xfrm>
          <a:prstGeom prst="cloud">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eaLnBrk="0" fontAlgn="base" hangingPunct="0">
              <a:spcBef>
                <a:spcPct val="0"/>
              </a:spcBef>
              <a:spcAft>
                <a:spcPct val="0"/>
              </a:spcAft>
            </a:pPr>
            <a:r>
              <a:rPr lang="nb-NO" sz="2160" dirty="0">
                <a:solidFill>
                  <a:srgbClr val="FFFFFF"/>
                </a:solidFill>
                <a:latin typeface="Verdana"/>
              </a:rPr>
              <a:t>Cloud Services</a:t>
            </a:r>
            <a:endParaRPr lang="en-GB" sz="2160" dirty="0">
              <a:solidFill>
                <a:srgbClr val="FFFFFF"/>
              </a:solidFill>
              <a:latin typeface="Verdana"/>
            </a:endParaRPr>
          </a:p>
        </p:txBody>
      </p:sp>
      <p:sp>
        <p:nvSpPr>
          <p:cNvPr id="5" name="Rectangle: Rounded Corners 4">
            <a:extLst>
              <a:ext uri="{FF2B5EF4-FFF2-40B4-BE49-F238E27FC236}">
                <a16:creationId xmlns:a16="http://schemas.microsoft.com/office/drawing/2014/main" id="{1A2B1DD6-3D84-632E-2276-759FFE63132B}"/>
              </a:ext>
            </a:extLst>
          </p:cNvPr>
          <p:cNvSpPr/>
          <p:nvPr/>
        </p:nvSpPr>
        <p:spPr>
          <a:xfrm>
            <a:off x="9899390" y="3779541"/>
            <a:ext cx="3359836" cy="1795806"/>
          </a:xfrm>
          <a:prstGeom prst="roundRect">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eaLnBrk="0" fontAlgn="base" hangingPunct="0">
              <a:spcBef>
                <a:spcPct val="0"/>
              </a:spcBef>
              <a:spcAft>
                <a:spcPct val="0"/>
              </a:spcAft>
            </a:pPr>
            <a:r>
              <a:rPr lang="nb-NO" sz="2160" dirty="0">
                <a:solidFill>
                  <a:srgbClr val="FFFFFF"/>
                </a:solidFill>
                <a:latin typeface="Verdana"/>
              </a:rPr>
              <a:t>My Pc</a:t>
            </a:r>
            <a:endParaRPr lang="en-GB" sz="2160" dirty="0">
              <a:solidFill>
                <a:srgbClr val="FFFFFF"/>
              </a:solidFill>
              <a:latin typeface="Verdana"/>
            </a:endParaRPr>
          </a:p>
        </p:txBody>
      </p:sp>
      <p:cxnSp>
        <p:nvCxnSpPr>
          <p:cNvPr id="7" name="Straight Arrow Connector 6">
            <a:extLst>
              <a:ext uri="{FF2B5EF4-FFF2-40B4-BE49-F238E27FC236}">
                <a16:creationId xmlns:a16="http://schemas.microsoft.com/office/drawing/2014/main" id="{4B06A38E-1E21-B092-2801-85FC9B80E65D}"/>
              </a:ext>
            </a:extLst>
          </p:cNvPr>
          <p:cNvCxnSpPr>
            <a:cxnSpLocks/>
            <a:stCxn id="4" idx="0"/>
            <a:endCxn id="5" idx="1"/>
          </p:cNvCxnSpPr>
          <p:nvPr/>
        </p:nvCxnSpPr>
        <p:spPr>
          <a:xfrm>
            <a:off x="7212287" y="4677444"/>
            <a:ext cx="2687102" cy="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028" name="Picture 4" descr="ethanchan1 |  site is the bee's knees">
            <a:extLst>
              <a:ext uri="{FF2B5EF4-FFF2-40B4-BE49-F238E27FC236}">
                <a16:creationId xmlns:a16="http://schemas.microsoft.com/office/drawing/2014/main" id="{FF1FA354-47B3-A4E2-FABE-8B2CCC540A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7996" y="1"/>
            <a:ext cx="1821097" cy="1821097"/>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a:extLst>
              <a:ext uri="{FF2B5EF4-FFF2-40B4-BE49-F238E27FC236}">
                <a16:creationId xmlns:a16="http://schemas.microsoft.com/office/drawing/2014/main" id="{2152CD44-856D-C2F7-F081-BB8BD4290BDD}"/>
              </a:ext>
            </a:extLst>
          </p:cNvPr>
          <p:cNvCxnSpPr>
            <a:cxnSpLocks/>
            <a:stCxn id="1028" idx="2"/>
            <a:endCxn id="4" idx="3"/>
          </p:cNvCxnSpPr>
          <p:nvPr/>
        </p:nvCxnSpPr>
        <p:spPr>
          <a:xfrm>
            <a:off x="5258544" y="1821097"/>
            <a:ext cx="0" cy="175429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3156DD80-DA11-E858-63C7-F883611DA923}"/>
              </a:ext>
            </a:extLst>
          </p:cNvPr>
          <p:cNvSpPr/>
          <p:nvPr/>
        </p:nvSpPr>
        <p:spPr>
          <a:xfrm>
            <a:off x="100197" y="6320673"/>
            <a:ext cx="3359836" cy="1795806"/>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eaLnBrk="0" fontAlgn="base" hangingPunct="0">
              <a:spcBef>
                <a:spcPct val="0"/>
              </a:spcBef>
              <a:spcAft>
                <a:spcPct val="0"/>
              </a:spcAft>
            </a:pPr>
            <a:r>
              <a:rPr lang="nb-NO" sz="2160" dirty="0">
                <a:solidFill>
                  <a:srgbClr val="FFFFFF"/>
                </a:solidFill>
                <a:latin typeface="Verdana"/>
              </a:rPr>
              <a:t>Insurance</a:t>
            </a:r>
            <a:endParaRPr lang="en-GB" sz="2160" dirty="0">
              <a:solidFill>
                <a:srgbClr val="FFFFFF"/>
              </a:solidFill>
              <a:latin typeface="Verdana"/>
            </a:endParaRPr>
          </a:p>
        </p:txBody>
      </p:sp>
      <p:cxnSp>
        <p:nvCxnSpPr>
          <p:cNvPr id="20" name="Straight Arrow Connector 19">
            <a:extLst>
              <a:ext uri="{FF2B5EF4-FFF2-40B4-BE49-F238E27FC236}">
                <a16:creationId xmlns:a16="http://schemas.microsoft.com/office/drawing/2014/main" id="{AEBD1ED0-B61E-7647-FB4A-4F5BD88C6BE1}"/>
              </a:ext>
            </a:extLst>
          </p:cNvPr>
          <p:cNvCxnSpPr>
            <a:cxnSpLocks/>
            <a:stCxn id="17" idx="3"/>
            <a:endCxn id="4" idx="1"/>
          </p:cNvCxnSpPr>
          <p:nvPr/>
        </p:nvCxnSpPr>
        <p:spPr>
          <a:xfrm flipV="1">
            <a:off x="3460032" y="5919132"/>
            <a:ext cx="1798512" cy="129944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643862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wipe(down)">
                                      <p:cBhvr>
                                        <p:cTn id="24" dur="500"/>
                                        <p:tgtEl>
                                          <p:spTgt spid="1028"/>
                                        </p:tgtEl>
                                      </p:cBhvr>
                                    </p:animEffect>
                                  </p:childTnLst>
                                </p:cTn>
                              </p:par>
                              <p:par>
                                <p:cTn id="25" presetID="22" presetClass="entr" presetSubtype="4"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F39D37-0AE9-8A93-94FC-7631F0F7E390}"/>
              </a:ext>
            </a:extLst>
          </p:cNvPr>
          <p:cNvSpPr>
            <a:spLocks noGrp="1"/>
          </p:cNvSpPr>
          <p:nvPr>
            <p:ph type="body" sz="quarter" idx="13"/>
          </p:nvPr>
        </p:nvSpPr>
        <p:spPr/>
        <p:txBody>
          <a:bodyPr/>
          <a:lstStyle/>
          <a:p>
            <a:r>
              <a:rPr lang="nb-NO" dirty="0"/>
              <a:t>ENISA Tool</a:t>
            </a:r>
            <a:endParaRPr lang="en-GB" dirty="0"/>
          </a:p>
        </p:txBody>
      </p:sp>
      <p:sp>
        <p:nvSpPr>
          <p:cNvPr id="3" name="Text Placeholder 2">
            <a:extLst>
              <a:ext uri="{FF2B5EF4-FFF2-40B4-BE49-F238E27FC236}">
                <a16:creationId xmlns:a16="http://schemas.microsoft.com/office/drawing/2014/main" id="{0E31AE0E-3658-098C-B08B-2B73DADE8E5A}"/>
              </a:ext>
            </a:extLst>
          </p:cNvPr>
          <p:cNvSpPr>
            <a:spLocks noGrp="1"/>
          </p:cNvSpPr>
          <p:nvPr>
            <p:ph type="body" sz="quarter" idx="14"/>
          </p:nvPr>
        </p:nvSpPr>
        <p:spPr/>
        <p:txBody>
          <a:bodyPr/>
          <a:lstStyle/>
          <a:p>
            <a:r>
              <a:rPr lang="en-GB" dirty="0"/>
              <a:t>https://www.enisa.europa.eu/risk-level-tool/risk</a:t>
            </a:r>
          </a:p>
        </p:txBody>
      </p:sp>
      <p:pic>
        <p:nvPicPr>
          <p:cNvPr id="7" name="Picture 6">
            <a:extLst>
              <a:ext uri="{FF2B5EF4-FFF2-40B4-BE49-F238E27FC236}">
                <a16:creationId xmlns:a16="http://schemas.microsoft.com/office/drawing/2014/main" id="{09D23D3F-D737-246A-D4BF-D473306638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3090" y="2274186"/>
            <a:ext cx="10277856" cy="5044073"/>
          </a:xfrm>
          <a:prstGeom prst="rect">
            <a:avLst/>
          </a:prstGeom>
        </p:spPr>
      </p:pic>
    </p:spTree>
    <p:extLst>
      <p:ext uri="{BB962C8B-B14F-4D97-AF65-F5344CB8AC3E}">
        <p14:creationId xmlns:p14="http://schemas.microsoft.com/office/powerpoint/2010/main" val="40485898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57E3FB-A579-A5BD-F571-631DA32FC946}"/>
              </a:ext>
            </a:extLst>
          </p:cNvPr>
          <p:cNvSpPr>
            <a:spLocks noGrp="1"/>
          </p:cNvSpPr>
          <p:nvPr>
            <p:ph type="body" sz="quarter" idx="13"/>
          </p:nvPr>
        </p:nvSpPr>
        <p:spPr/>
        <p:txBody>
          <a:bodyPr/>
          <a:lstStyle/>
          <a:p>
            <a:r>
              <a:rPr lang="nb-NO" dirty="0"/>
              <a:t>Section V</a:t>
            </a:r>
            <a:endParaRPr lang="en-GB" dirty="0"/>
          </a:p>
        </p:txBody>
      </p:sp>
      <p:sp>
        <p:nvSpPr>
          <p:cNvPr id="3" name="Text Placeholder 2">
            <a:extLst>
              <a:ext uri="{FF2B5EF4-FFF2-40B4-BE49-F238E27FC236}">
                <a16:creationId xmlns:a16="http://schemas.microsoft.com/office/drawing/2014/main" id="{A967DF87-A0A0-843A-EBED-21324DEFF6E0}"/>
              </a:ext>
            </a:extLst>
          </p:cNvPr>
          <p:cNvSpPr>
            <a:spLocks noGrp="1"/>
          </p:cNvSpPr>
          <p:nvPr>
            <p:ph type="body" sz="quarter" idx="14"/>
          </p:nvPr>
        </p:nvSpPr>
        <p:spPr>
          <a:xfrm>
            <a:off x="905256" y="1954528"/>
            <a:ext cx="5586984" cy="4968240"/>
          </a:xfrm>
        </p:spPr>
        <p:txBody>
          <a:bodyPr/>
          <a:lstStyle/>
          <a:p>
            <a:r>
              <a:rPr lang="en-GB" b="1" dirty="0">
                <a:solidFill>
                  <a:srgbClr val="024FA1"/>
                </a:solidFill>
                <a:latin typeface="OpenSans-Bold"/>
              </a:rPr>
              <a:t>Security policy and procedures for the protection of personal data</a:t>
            </a:r>
          </a:p>
          <a:p>
            <a:r>
              <a:rPr lang="en-GB" b="1" dirty="0">
                <a:solidFill>
                  <a:srgbClr val="024FA1"/>
                </a:solidFill>
                <a:latin typeface="OpenSans-Bold"/>
              </a:rPr>
              <a:t>Roles and responsibilities</a:t>
            </a:r>
          </a:p>
          <a:p>
            <a:r>
              <a:rPr lang="en-GB" b="1" dirty="0">
                <a:solidFill>
                  <a:srgbClr val="024FA1"/>
                </a:solidFill>
                <a:latin typeface="OpenSans-Bold"/>
              </a:rPr>
              <a:t>Access control policy</a:t>
            </a:r>
          </a:p>
          <a:p>
            <a:r>
              <a:rPr lang="en-GB" b="1" dirty="0">
                <a:solidFill>
                  <a:srgbClr val="024FA1"/>
                </a:solidFill>
                <a:latin typeface="OpenSans-Bold"/>
              </a:rPr>
              <a:t>Resource/asset management</a:t>
            </a:r>
          </a:p>
          <a:p>
            <a:r>
              <a:rPr lang="en-GB" b="1" dirty="0">
                <a:solidFill>
                  <a:srgbClr val="024FA1"/>
                </a:solidFill>
                <a:latin typeface="OpenSans-Bold"/>
              </a:rPr>
              <a:t>Change management</a:t>
            </a:r>
          </a:p>
          <a:p>
            <a:r>
              <a:rPr lang="en-GB" b="1" dirty="0">
                <a:solidFill>
                  <a:srgbClr val="024FA1"/>
                </a:solidFill>
                <a:latin typeface="OpenSans-Bold"/>
              </a:rPr>
              <a:t>Data processors</a:t>
            </a:r>
          </a:p>
          <a:p>
            <a:r>
              <a:rPr lang="en-GB" b="1" dirty="0">
                <a:solidFill>
                  <a:srgbClr val="024FA1"/>
                </a:solidFill>
                <a:latin typeface="OpenSans-Bold"/>
              </a:rPr>
              <a:t>Incidents handling / Personal data breaches</a:t>
            </a:r>
          </a:p>
          <a:p>
            <a:r>
              <a:rPr lang="en-GB" b="1" dirty="0">
                <a:solidFill>
                  <a:srgbClr val="024FA1"/>
                </a:solidFill>
                <a:latin typeface="OpenSans-Bold"/>
              </a:rPr>
              <a:t>Business continuity</a:t>
            </a:r>
          </a:p>
          <a:p>
            <a:r>
              <a:rPr lang="en-GB" b="1" dirty="0">
                <a:solidFill>
                  <a:srgbClr val="024FA1"/>
                </a:solidFill>
                <a:latin typeface="OpenSans-Bold"/>
              </a:rPr>
              <a:t>Confidentiality of personnel</a:t>
            </a:r>
          </a:p>
          <a:p>
            <a:r>
              <a:rPr lang="en-GB" b="1" dirty="0">
                <a:solidFill>
                  <a:srgbClr val="024FA1"/>
                </a:solidFill>
                <a:latin typeface="OpenSans-Bold"/>
              </a:rPr>
              <a:t>Training</a:t>
            </a:r>
          </a:p>
          <a:p>
            <a:r>
              <a:rPr lang="en-GB" b="1" dirty="0">
                <a:solidFill>
                  <a:srgbClr val="024FA1"/>
                </a:solidFill>
                <a:latin typeface="OpenSans-Bold"/>
              </a:rPr>
              <a:t>Access control and authentication</a:t>
            </a:r>
          </a:p>
          <a:p>
            <a:endParaRPr lang="en-GB" dirty="0"/>
          </a:p>
        </p:txBody>
      </p:sp>
      <p:sp>
        <p:nvSpPr>
          <p:cNvPr id="4" name="Text Placeholder 2">
            <a:extLst>
              <a:ext uri="{FF2B5EF4-FFF2-40B4-BE49-F238E27FC236}">
                <a16:creationId xmlns:a16="http://schemas.microsoft.com/office/drawing/2014/main" id="{CED3DB5A-5C9D-4148-5ACC-F69B53376E82}"/>
              </a:ext>
            </a:extLst>
          </p:cNvPr>
          <p:cNvSpPr txBox="1">
            <a:spLocks/>
          </p:cNvSpPr>
          <p:nvPr/>
        </p:nvSpPr>
        <p:spPr>
          <a:xfrm>
            <a:off x="6872018" y="1954528"/>
            <a:ext cx="6130750" cy="4968240"/>
          </a:xfrm>
          <a:prstGeom prst="rect">
            <a:avLst/>
          </a:prstGeom>
        </p:spPr>
        <p:txBody>
          <a:bodyPr lIns="0" tIns="0" rIns="0" bIns="0"/>
          <a:lstStyle>
            <a:lvl1pPr marL="285750" marR="0" indent="-285750" algn="l" defTabSz="914400" rtl="0" eaLnBrk="1" fontAlgn="auto" latinLnBrk="0" hangingPunct="1">
              <a:lnSpc>
                <a:spcPct val="90000"/>
              </a:lnSpc>
              <a:spcBef>
                <a:spcPts val="1000"/>
              </a:spcBef>
              <a:spcAft>
                <a:spcPts val="0"/>
              </a:spcAft>
              <a:buClr>
                <a:srgbClr val="4FBFD3"/>
              </a:buClr>
              <a:buSzTx/>
              <a:buFont typeface="Wingdings" panose="05000000000000000000" pitchFamily="2" charset="2"/>
              <a:buChar char="§"/>
              <a:tabLst/>
              <a:defRPr lang="en-US" altLang="en-US" sz="1800" kern="1200" smtClean="0">
                <a:solidFill>
                  <a:srgbClr val="332B60"/>
                </a:solidFill>
                <a:latin typeface="+mn-lt"/>
                <a:ea typeface="+mn-ea"/>
                <a:cs typeface="+mn-cs"/>
              </a:defRPr>
            </a:lvl1pPr>
            <a:lvl2pPr marL="742950" indent="-285750" algn="l" rtl="0" eaLnBrk="1" fontAlgn="base" hangingPunct="1">
              <a:lnSpc>
                <a:spcPct val="90000"/>
              </a:lnSpc>
              <a:spcBef>
                <a:spcPts val="500"/>
              </a:spcBef>
              <a:spcAft>
                <a:spcPct val="0"/>
              </a:spcAft>
              <a:buClr>
                <a:srgbClr val="4FBFD3"/>
              </a:buClr>
              <a:buFont typeface="Wingdings" panose="05000000000000000000" pitchFamily="2" charset="2"/>
              <a:buChar char="§"/>
              <a:defRPr sz="1800" kern="1200" baseline="0">
                <a:solidFill>
                  <a:srgbClr val="332B60"/>
                </a:solidFill>
                <a:latin typeface="+mn-lt"/>
                <a:ea typeface="+mn-ea"/>
                <a:cs typeface="+mn-cs"/>
              </a:defRPr>
            </a:lvl2pPr>
            <a:lvl3pPr marL="1200150" marR="0" indent="-285750" algn="l" defTabSz="914400" rtl="0" eaLnBrk="1" fontAlgn="base" latinLnBrk="0" hangingPunct="1">
              <a:lnSpc>
                <a:spcPct val="90000"/>
              </a:lnSpc>
              <a:spcBef>
                <a:spcPts val="500"/>
              </a:spcBef>
              <a:spcAft>
                <a:spcPct val="0"/>
              </a:spcAft>
              <a:buClr>
                <a:srgbClr val="4FBFD3"/>
              </a:buClr>
              <a:buSzTx/>
              <a:buFont typeface="Wingdings" panose="05000000000000000000" pitchFamily="2" charset="2"/>
              <a:buChar char="§"/>
              <a:tabLst/>
              <a:defRPr sz="1800" kern="1200">
                <a:solidFill>
                  <a:srgbClr val="332B60"/>
                </a:solidFill>
                <a:latin typeface="+mn-lt"/>
                <a:ea typeface="+mn-ea"/>
                <a:cs typeface="+mn-cs"/>
              </a:defRPr>
            </a:lvl3pPr>
            <a:lvl4pPr marL="1600200" indent="-228600" algn="l" rtl="0" eaLnBrk="1" fontAlgn="base" hangingPunct="1">
              <a:lnSpc>
                <a:spcPct val="90000"/>
              </a:lnSpc>
              <a:spcBef>
                <a:spcPts val="500"/>
              </a:spcBef>
              <a:spcAft>
                <a:spcPct val="0"/>
              </a:spcAft>
              <a:buClr>
                <a:srgbClr val="4FBFD3"/>
              </a:buClr>
              <a:buFont typeface="Wingdings" panose="05000000000000000000" pitchFamily="2" charset="2"/>
              <a:buChar char="§"/>
              <a:defRPr sz="1800" kern="1200">
                <a:solidFill>
                  <a:srgbClr val="332B60"/>
                </a:solidFill>
                <a:latin typeface="+mn-lt"/>
                <a:ea typeface="+mn-ea"/>
                <a:cs typeface="+mn-cs"/>
              </a:defRPr>
            </a:lvl4pPr>
            <a:lvl5pPr marL="2057400" marR="0" indent="-285750" algn="l" defTabSz="914400" rtl="0" eaLnBrk="1" fontAlgn="base" latinLnBrk="0" hangingPunct="1">
              <a:lnSpc>
                <a:spcPct val="90000"/>
              </a:lnSpc>
              <a:spcBef>
                <a:spcPts val="500"/>
              </a:spcBef>
              <a:spcAft>
                <a:spcPct val="0"/>
              </a:spcAft>
              <a:buClr>
                <a:srgbClr val="4FBFD3"/>
              </a:buClr>
              <a:buSzTx/>
              <a:buFont typeface="Wingdings" panose="05000000000000000000" pitchFamily="2" charset="2"/>
              <a:buChar char="§"/>
              <a:tabLst/>
              <a:defRPr sz="1800" kern="1200">
                <a:solidFill>
                  <a:srgbClr val="332B60"/>
                </a:solidFill>
                <a:latin typeface="+mn-lt"/>
                <a:ea typeface="+mn-ea"/>
                <a:cs typeface="+mn-cs"/>
              </a:defRPr>
            </a:lvl5pPr>
            <a:lvl6pPr marL="2228850" marR="0" indent="0" algn="l" defTabSz="914400" rtl="0" eaLnBrk="1" fontAlgn="base" latinLnBrk="0" hangingPunct="1">
              <a:lnSpc>
                <a:spcPct val="90000"/>
              </a:lnSpc>
              <a:spcBef>
                <a:spcPts val="500"/>
              </a:spcBef>
              <a:spcAft>
                <a:spcPct val="0"/>
              </a:spcAft>
              <a:buClr>
                <a:srgbClr val="4FBFD3"/>
              </a:buClr>
              <a:buSzTx/>
              <a:buFont typeface="Wingdings" panose="05000000000000000000" pitchFamily="2" charset="2"/>
              <a:buNone/>
              <a:tabLst/>
              <a:defRPr sz="1800" kern="1200">
                <a:solidFill>
                  <a:srgbClr val="332B60"/>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rgbClr val="332B60"/>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defTabSz="1097280">
              <a:spcBef>
                <a:spcPts val="1200"/>
              </a:spcBef>
            </a:pPr>
            <a:r>
              <a:rPr lang="en-GB" altLang="en-US" sz="2160" b="1" dirty="0">
                <a:solidFill>
                  <a:srgbClr val="024FA1"/>
                </a:solidFill>
                <a:latin typeface="OpenSans-Bold"/>
              </a:rPr>
              <a:t>Training</a:t>
            </a:r>
          </a:p>
          <a:p>
            <a:pPr marL="342900" indent="-342900" defTabSz="1097280">
              <a:spcBef>
                <a:spcPts val="1200"/>
              </a:spcBef>
            </a:pPr>
            <a:r>
              <a:rPr lang="en-GB" altLang="en-US" sz="2160" b="1" dirty="0">
                <a:solidFill>
                  <a:srgbClr val="024FA1"/>
                </a:solidFill>
                <a:latin typeface="OpenSans-Bold"/>
              </a:rPr>
              <a:t>Access control and authentication</a:t>
            </a:r>
          </a:p>
          <a:p>
            <a:pPr marL="342900" indent="-342900" defTabSz="1097280">
              <a:spcBef>
                <a:spcPts val="1200"/>
              </a:spcBef>
            </a:pPr>
            <a:r>
              <a:rPr lang="en-GB" altLang="en-US" sz="2160" b="1" dirty="0">
                <a:solidFill>
                  <a:srgbClr val="024FA1"/>
                </a:solidFill>
                <a:latin typeface="OpenSans-Bold"/>
              </a:rPr>
              <a:t>Logging and monitoring</a:t>
            </a:r>
          </a:p>
          <a:p>
            <a:pPr marL="342900" indent="-342900" defTabSz="1097280">
              <a:spcBef>
                <a:spcPts val="1200"/>
              </a:spcBef>
            </a:pPr>
            <a:r>
              <a:rPr lang="en-GB" altLang="en-US" sz="2160" b="1" dirty="0">
                <a:solidFill>
                  <a:srgbClr val="024FA1"/>
                </a:solidFill>
                <a:latin typeface="OpenSans-Bold"/>
              </a:rPr>
              <a:t>Server database security</a:t>
            </a:r>
          </a:p>
          <a:p>
            <a:pPr marL="342900" indent="-342900" defTabSz="1097280">
              <a:spcBef>
                <a:spcPts val="1200"/>
              </a:spcBef>
            </a:pPr>
            <a:r>
              <a:rPr lang="en-GB" altLang="en-US" sz="2160" b="1" dirty="0">
                <a:solidFill>
                  <a:srgbClr val="024FA1"/>
                </a:solidFill>
                <a:latin typeface="OpenSans-Bold"/>
              </a:rPr>
              <a:t>Workstation security</a:t>
            </a:r>
          </a:p>
          <a:p>
            <a:pPr marL="342900" indent="-342900" defTabSz="1097280">
              <a:spcBef>
                <a:spcPts val="1200"/>
              </a:spcBef>
            </a:pPr>
            <a:r>
              <a:rPr lang="en-GB" altLang="en-US" sz="2160" b="1" dirty="0">
                <a:solidFill>
                  <a:srgbClr val="024FA1"/>
                </a:solidFill>
                <a:latin typeface="OpenSans-Bold"/>
              </a:rPr>
              <a:t>Network/communication security</a:t>
            </a:r>
          </a:p>
          <a:p>
            <a:pPr marL="342900" indent="-342900" defTabSz="1097280">
              <a:spcBef>
                <a:spcPts val="1200"/>
              </a:spcBef>
            </a:pPr>
            <a:r>
              <a:rPr lang="en-GB" altLang="en-US" sz="2160" b="1" dirty="0">
                <a:solidFill>
                  <a:srgbClr val="024FA1"/>
                </a:solidFill>
                <a:latin typeface="OpenSans-Bold"/>
              </a:rPr>
              <a:t>Back-ups</a:t>
            </a:r>
          </a:p>
          <a:p>
            <a:pPr marL="342900" indent="-342900" defTabSz="1097280">
              <a:spcBef>
                <a:spcPts val="1200"/>
              </a:spcBef>
            </a:pPr>
            <a:r>
              <a:rPr lang="en-GB" altLang="en-US" sz="2160" b="1" dirty="0">
                <a:solidFill>
                  <a:srgbClr val="024FA1"/>
                </a:solidFill>
                <a:latin typeface="OpenSans-Bold"/>
              </a:rPr>
              <a:t>Application lifecycle security</a:t>
            </a:r>
          </a:p>
          <a:p>
            <a:pPr marL="342900" indent="-342900" defTabSz="1097280">
              <a:spcBef>
                <a:spcPts val="1200"/>
              </a:spcBef>
            </a:pPr>
            <a:r>
              <a:rPr lang="en-GB" altLang="en-US" sz="2160" b="1" dirty="0">
                <a:solidFill>
                  <a:srgbClr val="024FA1"/>
                </a:solidFill>
                <a:latin typeface="OpenSans-Bold"/>
              </a:rPr>
              <a:t>Data deletion/disposal</a:t>
            </a:r>
          </a:p>
          <a:p>
            <a:pPr marL="342900" indent="-342900" defTabSz="1097280">
              <a:spcBef>
                <a:spcPts val="1200"/>
              </a:spcBef>
            </a:pPr>
            <a:r>
              <a:rPr lang="en-GB" altLang="en-US" sz="2160" b="1" dirty="0">
                <a:solidFill>
                  <a:srgbClr val="024FA1"/>
                </a:solidFill>
                <a:latin typeface="OpenSans-Bold"/>
              </a:rPr>
              <a:t>Physical security</a:t>
            </a:r>
            <a:endParaRPr lang="en-GB" altLang="en-US" sz="2160" dirty="0">
              <a:latin typeface="Verdana"/>
            </a:endParaRPr>
          </a:p>
        </p:txBody>
      </p:sp>
    </p:spTree>
    <p:extLst>
      <p:ext uri="{BB962C8B-B14F-4D97-AF65-F5344CB8AC3E}">
        <p14:creationId xmlns:p14="http://schemas.microsoft.com/office/powerpoint/2010/main" val="38080451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30FB49-4640-98A4-BD21-45EF9C74D2C9}"/>
              </a:ext>
            </a:extLst>
          </p:cNvPr>
          <p:cNvSpPr>
            <a:spLocks noGrp="1"/>
          </p:cNvSpPr>
          <p:nvPr>
            <p:ph type="body" sz="quarter" idx="13"/>
          </p:nvPr>
        </p:nvSpPr>
        <p:spPr/>
        <p:txBody>
          <a:bodyPr/>
          <a:lstStyle/>
          <a:p>
            <a:endParaRPr lang="en-GB"/>
          </a:p>
        </p:txBody>
      </p:sp>
      <p:sp>
        <p:nvSpPr>
          <p:cNvPr id="3" name="Text Placeholder 2">
            <a:extLst>
              <a:ext uri="{FF2B5EF4-FFF2-40B4-BE49-F238E27FC236}">
                <a16:creationId xmlns:a16="http://schemas.microsoft.com/office/drawing/2014/main" id="{45CE3E43-2075-7CB6-71C2-4CDC81F183CD}"/>
              </a:ext>
            </a:extLst>
          </p:cNvPr>
          <p:cNvSpPr>
            <a:spLocks noGrp="1"/>
          </p:cNvSpPr>
          <p:nvPr>
            <p:ph type="body" sz="quarter" idx="14"/>
          </p:nvPr>
        </p:nvSpPr>
        <p:spPr/>
        <p:txBody>
          <a:bodyPr/>
          <a:lstStyle/>
          <a:p>
            <a:endParaRPr lang="en-GB" dirty="0"/>
          </a:p>
        </p:txBody>
      </p:sp>
      <p:pic>
        <p:nvPicPr>
          <p:cNvPr id="5" name="Picture 4">
            <a:extLst>
              <a:ext uri="{FF2B5EF4-FFF2-40B4-BE49-F238E27FC236}">
                <a16:creationId xmlns:a16="http://schemas.microsoft.com/office/drawing/2014/main" id="{C8107608-74DA-8317-7A74-A6E0FB0B47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133" y="152930"/>
            <a:ext cx="8534380" cy="2633729"/>
          </a:xfrm>
          <a:prstGeom prst="rect">
            <a:avLst/>
          </a:prstGeom>
        </p:spPr>
      </p:pic>
      <p:pic>
        <p:nvPicPr>
          <p:cNvPr id="7" name="Picture 6">
            <a:extLst>
              <a:ext uri="{FF2B5EF4-FFF2-40B4-BE49-F238E27FC236}">
                <a16:creationId xmlns:a16="http://schemas.microsoft.com/office/drawing/2014/main" id="{B315C276-F32F-E149-A151-83575D9DF2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7105" y="969035"/>
            <a:ext cx="10448478" cy="3635248"/>
          </a:xfrm>
          <a:prstGeom prst="rect">
            <a:avLst/>
          </a:prstGeom>
        </p:spPr>
      </p:pic>
      <p:pic>
        <p:nvPicPr>
          <p:cNvPr id="9" name="Picture 8">
            <a:extLst>
              <a:ext uri="{FF2B5EF4-FFF2-40B4-BE49-F238E27FC236}">
                <a16:creationId xmlns:a16="http://schemas.microsoft.com/office/drawing/2014/main" id="{3CEAE9D3-E742-632B-2EC8-67E5769B56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53407" y="1798356"/>
            <a:ext cx="10459909" cy="4023922"/>
          </a:xfrm>
          <a:prstGeom prst="rect">
            <a:avLst/>
          </a:prstGeom>
        </p:spPr>
      </p:pic>
      <p:sp>
        <p:nvSpPr>
          <p:cNvPr id="10" name="Oval 9">
            <a:extLst>
              <a:ext uri="{FF2B5EF4-FFF2-40B4-BE49-F238E27FC236}">
                <a16:creationId xmlns:a16="http://schemas.microsoft.com/office/drawing/2014/main" id="{D3A446A9-7907-D889-628E-E19668AAB1B9}"/>
              </a:ext>
            </a:extLst>
          </p:cNvPr>
          <p:cNvSpPr/>
          <p:nvPr/>
        </p:nvSpPr>
        <p:spPr>
          <a:xfrm>
            <a:off x="8065008" y="5394960"/>
            <a:ext cx="2267712" cy="880109"/>
          </a:xfrm>
          <a:prstGeom prst="ellipse">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eaLnBrk="0" fontAlgn="base" hangingPunct="0">
              <a:spcBef>
                <a:spcPct val="0"/>
              </a:spcBef>
              <a:spcAft>
                <a:spcPct val="0"/>
              </a:spcAft>
            </a:pPr>
            <a:endParaRPr lang="en-GB" sz="2160" dirty="0">
              <a:solidFill>
                <a:srgbClr val="FFFFFF"/>
              </a:solidFill>
              <a:latin typeface="Verdana"/>
            </a:endParaRPr>
          </a:p>
        </p:txBody>
      </p:sp>
      <p:pic>
        <p:nvPicPr>
          <p:cNvPr id="15" name="Picture 14">
            <a:extLst>
              <a:ext uri="{FF2B5EF4-FFF2-40B4-BE49-F238E27FC236}">
                <a16:creationId xmlns:a16="http://schemas.microsoft.com/office/drawing/2014/main" id="{15B25002-CEFB-1A6E-4212-452DC02209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717121"/>
            <a:ext cx="14753476" cy="6165631"/>
          </a:xfrm>
          <a:prstGeom prst="rect">
            <a:avLst/>
          </a:prstGeom>
        </p:spPr>
      </p:pic>
      <p:pic>
        <p:nvPicPr>
          <p:cNvPr id="12" name="Picture 11">
            <a:extLst>
              <a:ext uri="{FF2B5EF4-FFF2-40B4-BE49-F238E27FC236}">
                <a16:creationId xmlns:a16="http://schemas.microsoft.com/office/drawing/2014/main" id="{7774DFF8-F8F3-382D-DF6D-7FFF8480F4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7105" y="3176500"/>
            <a:ext cx="13970792" cy="3294422"/>
          </a:xfrm>
          <a:prstGeom prst="rect">
            <a:avLst/>
          </a:prstGeom>
        </p:spPr>
      </p:pic>
      <p:pic>
        <p:nvPicPr>
          <p:cNvPr id="17" name="Picture 16">
            <a:extLst>
              <a:ext uri="{FF2B5EF4-FFF2-40B4-BE49-F238E27FC236}">
                <a16:creationId xmlns:a16="http://schemas.microsoft.com/office/drawing/2014/main" id="{37874DF4-E04A-0017-0DCB-C7F74545A1F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9625" y="1632196"/>
            <a:ext cx="14684266" cy="5800206"/>
          </a:xfrm>
          <a:prstGeom prst="rect">
            <a:avLst/>
          </a:prstGeom>
        </p:spPr>
      </p:pic>
      <p:pic>
        <p:nvPicPr>
          <p:cNvPr id="19" name="Picture 18">
            <a:extLst>
              <a:ext uri="{FF2B5EF4-FFF2-40B4-BE49-F238E27FC236}">
                <a16:creationId xmlns:a16="http://schemas.microsoft.com/office/drawing/2014/main" id="{804D8B94-662D-EB12-0E4A-9206C8B312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6142" y="1399317"/>
            <a:ext cx="14385156" cy="6291529"/>
          </a:xfrm>
          <a:prstGeom prst="rect">
            <a:avLst/>
          </a:prstGeom>
        </p:spPr>
      </p:pic>
      <p:pic>
        <p:nvPicPr>
          <p:cNvPr id="21" name="Picture 20">
            <a:extLst>
              <a:ext uri="{FF2B5EF4-FFF2-40B4-BE49-F238E27FC236}">
                <a16:creationId xmlns:a16="http://schemas.microsoft.com/office/drawing/2014/main" id="{45AB3660-111D-C095-B680-0DBF8BD141B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4133" y="354647"/>
            <a:ext cx="15023243" cy="6911340"/>
          </a:xfrm>
          <a:prstGeom prst="rect">
            <a:avLst/>
          </a:prstGeom>
        </p:spPr>
      </p:pic>
    </p:spTree>
    <p:custDataLst>
      <p:tags r:id="rId1"/>
    </p:custDataLst>
    <p:extLst>
      <p:ext uri="{BB962C8B-B14F-4D97-AF65-F5344CB8AC3E}">
        <p14:creationId xmlns:p14="http://schemas.microsoft.com/office/powerpoint/2010/main" val="2936013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1000"/>
                                        <p:tgtEl>
                                          <p:spTgt spid="21"/>
                                        </p:tgtEl>
                                      </p:cBhvr>
                                    </p:animEffect>
                                    <p:anim calcmode="lin" valueType="num">
                                      <p:cBhvr>
                                        <p:cTn id="44" dur="1000" fill="hold"/>
                                        <p:tgtEl>
                                          <p:spTgt spid="21"/>
                                        </p:tgtEl>
                                        <p:attrNameLst>
                                          <p:attrName>ppt_x</p:attrName>
                                        </p:attrNameLst>
                                      </p:cBhvr>
                                      <p:tavLst>
                                        <p:tav tm="0">
                                          <p:val>
                                            <p:strVal val="#ppt_x"/>
                                          </p:val>
                                        </p:tav>
                                        <p:tav tm="100000">
                                          <p:val>
                                            <p:strVal val="#ppt_x"/>
                                          </p:val>
                                        </p:tav>
                                      </p:tavLst>
                                    </p:anim>
                                    <p:anim calcmode="lin" valueType="num">
                                      <p:cBhvr>
                                        <p:cTn id="4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021F36-1FAD-7784-95A2-EC92A0493A59}"/>
              </a:ext>
            </a:extLst>
          </p:cNvPr>
          <p:cNvSpPr>
            <a:spLocks noGrp="1"/>
          </p:cNvSpPr>
          <p:nvPr>
            <p:ph type="body" sz="quarter" idx="13"/>
          </p:nvPr>
        </p:nvSpPr>
        <p:spPr/>
        <p:txBody>
          <a:bodyPr/>
          <a:lstStyle/>
          <a:p>
            <a:r>
              <a:rPr lang="nb-NO" dirty="0"/>
              <a:t>Awarego 2023</a:t>
            </a:r>
            <a:endParaRPr lang="en-GB" dirty="0"/>
          </a:p>
        </p:txBody>
      </p:sp>
      <p:sp>
        <p:nvSpPr>
          <p:cNvPr id="3" name="Text Placeholder 2">
            <a:extLst>
              <a:ext uri="{FF2B5EF4-FFF2-40B4-BE49-F238E27FC236}">
                <a16:creationId xmlns:a16="http://schemas.microsoft.com/office/drawing/2014/main" id="{0B4AE786-906A-10D0-3E04-BA58E5130FF1}"/>
              </a:ext>
            </a:extLst>
          </p:cNvPr>
          <p:cNvSpPr>
            <a:spLocks noGrp="1"/>
          </p:cNvSpPr>
          <p:nvPr>
            <p:ph type="body" sz="quarter" idx="14"/>
          </p:nvPr>
        </p:nvSpPr>
        <p:spPr/>
        <p:txBody>
          <a:bodyPr/>
          <a:lstStyle/>
          <a:p>
            <a:endParaRPr lang="en-GB"/>
          </a:p>
        </p:txBody>
      </p:sp>
      <p:pic>
        <p:nvPicPr>
          <p:cNvPr id="5" name="Picture 4">
            <a:extLst>
              <a:ext uri="{FF2B5EF4-FFF2-40B4-BE49-F238E27FC236}">
                <a16:creationId xmlns:a16="http://schemas.microsoft.com/office/drawing/2014/main" id="{6A1325A5-09BD-8D8B-8A67-04FFC4292F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2795" y="2497230"/>
            <a:ext cx="7384811" cy="3235141"/>
          </a:xfrm>
          <a:prstGeom prst="rect">
            <a:avLst/>
          </a:prstGeom>
        </p:spPr>
      </p:pic>
    </p:spTree>
    <p:extLst>
      <p:ext uri="{BB962C8B-B14F-4D97-AF65-F5344CB8AC3E}">
        <p14:creationId xmlns:p14="http://schemas.microsoft.com/office/powerpoint/2010/main" val="34161696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B6767-3DE1-2EE4-892C-FF6E3B0DEFBF}"/>
              </a:ext>
            </a:extLst>
          </p:cNvPr>
          <p:cNvSpPr>
            <a:spLocks noGrp="1"/>
          </p:cNvSpPr>
          <p:nvPr>
            <p:ph type="body" sz="quarter" idx="13"/>
          </p:nvPr>
        </p:nvSpPr>
        <p:spPr/>
        <p:txBody>
          <a:bodyPr/>
          <a:lstStyle/>
          <a:p>
            <a:r>
              <a:rPr lang="nb-NO" dirty="0"/>
              <a:t>Are we vulnerable (AwareGo 2023)</a:t>
            </a:r>
            <a:endParaRPr lang="en-GB" dirty="0"/>
          </a:p>
        </p:txBody>
      </p:sp>
      <p:sp>
        <p:nvSpPr>
          <p:cNvPr id="3" name="Text Placeholder 2">
            <a:extLst>
              <a:ext uri="{FF2B5EF4-FFF2-40B4-BE49-F238E27FC236}">
                <a16:creationId xmlns:a16="http://schemas.microsoft.com/office/drawing/2014/main" id="{FBAF411F-E7EC-9689-C2DE-2C77A2CFE534}"/>
              </a:ext>
            </a:extLst>
          </p:cNvPr>
          <p:cNvSpPr>
            <a:spLocks noGrp="1"/>
          </p:cNvSpPr>
          <p:nvPr>
            <p:ph type="body" sz="quarter" idx="14"/>
          </p:nvPr>
        </p:nvSpPr>
        <p:spPr/>
        <p:txBody>
          <a:bodyPr/>
          <a:lstStyle/>
          <a:p>
            <a:endParaRPr lang="en-GB"/>
          </a:p>
        </p:txBody>
      </p:sp>
      <p:pic>
        <p:nvPicPr>
          <p:cNvPr id="5" name="Picture 4">
            <a:extLst>
              <a:ext uri="{FF2B5EF4-FFF2-40B4-BE49-F238E27FC236}">
                <a16:creationId xmlns:a16="http://schemas.microsoft.com/office/drawing/2014/main" id="{38F493E6-AB78-CB58-55F4-FE9648B8A2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786" y="1382649"/>
            <a:ext cx="7670600" cy="5464302"/>
          </a:xfrm>
          <a:prstGeom prst="rect">
            <a:avLst/>
          </a:prstGeom>
        </p:spPr>
      </p:pic>
      <p:pic>
        <p:nvPicPr>
          <p:cNvPr id="7" name="Picture 6">
            <a:extLst>
              <a:ext uri="{FF2B5EF4-FFF2-40B4-BE49-F238E27FC236}">
                <a16:creationId xmlns:a16="http://schemas.microsoft.com/office/drawing/2014/main" id="{23E624E2-074F-2885-B40E-7F1A1A24C3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0168" y="1117010"/>
            <a:ext cx="8535743" cy="5805761"/>
          </a:xfrm>
          <a:prstGeom prst="rect">
            <a:avLst/>
          </a:prstGeom>
        </p:spPr>
      </p:pic>
      <p:pic>
        <p:nvPicPr>
          <p:cNvPr id="9" name="Picture 8">
            <a:extLst>
              <a:ext uri="{FF2B5EF4-FFF2-40B4-BE49-F238E27FC236}">
                <a16:creationId xmlns:a16="http://schemas.microsoft.com/office/drawing/2014/main" id="{4C13506C-BF3B-3222-0117-C4CDDC84FA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785" y="1104466"/>
            <a:ext cx="8614178" cy="6466004"/>
          </a:xfrm>
          <a:prstGeom prst="rect">
            <a:avLst/>
          </a:prstGeom>
        </p:spPr>
      </p:pic>
      <p:pic>
        <p:nvPicPr>
          <p:cNvPr id="11" name="Picture 10">
            <a:extLst>
              <a:ext uri="{FF2B5EF4-FFF2-40B4-BE49-F238E27FC236}">
                <a16:creationId xmlns:a16="http://schemas.microsoft.com/office/drawing/2014/main" id="{833DF4EB-2AD6-F959-23F3-FAB4F29EFA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02149" y="468121"/>
            <a:ext cx="4195396" cy="7293358"/>
          </a:xfrm>
          <a:prstGeom prst="rect">
            <a:avLst/>
          </a:prstGeom>
        </p:spPr>
      </p:pic>
      <p:pic>
        <p:nvPicPr>
          <p:cNvPr id="13" name="Picture 12">
            <a:extLst>
              <a:ext uri="{FF2B5EF4-FFF2-40B4-BE49-F238E27FC236}">
                <a16:creationId xmlns:a16="http://schemas.microsoft.com/office/drawing/2014/main" id="{59363BDB-3578-DA9E-06B5-4A39E1F9689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4996" y="1145664"/>
            <a:ext cx="8237756" cy="6290245"/>
          </a:xfrm>
          <a:prstGeom prst="rect">
            <a:avLst/>
          </a:prstGeom>
        </p:spPr>
      </p:pic>
      <p:pic>
        <p:nvPicPr>
          <p:cNvPr id="15" name="Picture 14">
            <a:extLst>
              <a:ext uri="{FF2B5EF4-FFF2-40B4-BE49-F238E27FC236}">
                <a16:creationId xmlns:a16="http://schemas.microsoft.com/office/drawing/2014/main" id="{E12BAEE6-5BBB-F245-8755-1D0264AAA4F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72244" y="468119"/>
            <a:ext cx="4645802" cy="7102350"/>
          </a:xfrm>
          <a:prstGeom prst="rect">
            <a:avLst/>
          </a:prstGeom>
        </p:spPr>
      </p:pic>
      <p:pic>
        <p:nvPicPr>
          <p:cNvPr id="17" name="Picture 16">
            <a:extLst>
              <a:ext uri="{FF2B5EF4-FFF2-40B4-BE49-F238E27FC236}">
                <a16:creationId xmlns:a16="http://schemas.microsoft.com/office/drawing/2014/main" id="{E1E6EFDA-CD4C-001A-6F2A-1673B5784C0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5992" y="1067076"/>
            <a:ext cx="8604701" cy="6368833"/>
          </a:xfrm>
          <a:prstGeom prst="rect">
            <a:avLst/>
          </a:prstGeom>
        </p:spPr>
      </p:pic>
      <p:pic>
        <p:nvPicPr>
          <p:cNvPr id="19" name="Picture 18">
            <a:extLst>
              <a:ext uri="{FF2B5EF4-FFF2-40B4-BE49-F238E27FC236}">
                <a16:creationId xmlns:a16="http://schemas.microsoft.com/office/drawing/2014/main" id="{D3A53E97-576C-79C5-A395-D971FACC3B2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46332" y="468121"/>
            <a:ext cx="4941652" cy="7374269"/>
          </a:xfrm>
          <a:prstGeom prst="rect">
            <a:avLst/>
          </a:prstGeom>
        </p:spPr>
      </p:pic>
    </p:spTree>
    <p:custDataLst>
      <p:tags r:id="rId1"/>
    </p:custDataLst>
    <p:extLst>
      <p:ext uri="{BB962C8B-B14F-4D97-AF65-F5344CB8AC3E}">
        <p14:creationId xmlns:p14="http://schemas.microsoft.com/office/powerpoint/2010/main" val="4027313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down)">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0958F1B-3604-0B7F-10DB-697D38A91657}"/>
              </a:ext>
            </a:extLst>
          </p:cNvPr>
          <p:cNvSpPr>
            <a:spLocks noGrp="1"/>
          </p:cNvSpPr>
          <p:nvPr>
            <p:ph type="body" sz="quarter" idx="13"/>
          </p:nvPr>
        </p:nvSpPr>
        <p:spPr/>
        <p:txBody>
          <a:bodyPr/>
          <a:lstStyle/>
          <a:p>
            <a:r>
              <a:rPr lang="nb-NO" dirty="0"/>
              <a:t>Awarego 2023</a:t>
            </a:r>
            <a:endParaRPr lang="en-GB" dirty="0"/>
          </a:p>
        </p:txBody>
      </p:sp>
      <p:sp>
        <p:nvSpPr>
          <p:cNvPr id="3" name="Text Placeholder 2">
            <a:extLst>
              <a:ext uri="{FF2B5EF4-FFF2-40B4-BE49-F238E27FC236}">
                <a16:creationId xmlns:a16="http://schemas.microsoft.com/office/drawing/2014/main" id="{16DC130C-C14C-72D1-294C-6D579786E6D8}"/>
              </a:ext>
            </a:extLst>
          </p:cNvPr>
          <p:cNvSpPr>
            <a:spLocks noGrp="1"/>
          </p:cNvSpPr>
          <p:nvPr>
            <p:ph type="body" sz="quarter" idx="14"/>
          </p:nvPr>
        </p:nvSpPr>
        <p:spPr/>
        <p:txBody>
          <a:bodyPr/>
          <a:lstStyle/>
          <a:p>
            <a:endParaRPr lang="en-GB"/>
          </a:p>
        </p:txBody>
      </p:sp>
      <p:pic>
        <p:nvPicPr>
          <p:cNvPr id="7" name="Picture 6">
            <a:extLst>
              <a:ext uri="{FF2B5EF4-FFF2-40B4-BE49-F238E27FC236}">
                <a16:creationId xmlns:a16="http://schemas.microsoft.com/office/drawing/2014/main" id="{8814947A-434C-E2B5-B1EC-C3D152FDFA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457" y="1379981"/>
            <a:ext cx="6960085" cy="6515825"/>
          </a:xfrm>
          <a:prstGeom prst="rect">
            <a:avLst/>
          </a:prstGeom>
        </p:spPr>
      </p:pic>
      <p:pic>
        <p:nvPicPr>
          <p:cNvPr id="9" name="Picture 8">
            <a:extLst>
              <a:ext uri="{FF2B5EF4-FFF2-40B4-BE49-F238E27FC236}">
                <a16:creationId xmlns:a16="http://schemas.microsoft.com/office/drawing/2014/main" id="{A722D504-BAE6-D1A4-F9F7-5986967FE5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9541" y="1632196"/>
            <a:ext cx="7459493" cy="6067052"/>
          </a:xfrm>
          <a:prstGeom prst="rect">
            <a:avLst/>
          </a:prstGeom>
        </p:spPr>
      </p:pic>
    </p:spTree>
    <p:extLst>
      <p:ext uri="{BB962C8B-B14F-4D97-AF65-F5344CB8AC3E}">
        <p14:creationId xmlns:p14="http://schemas.microsoft.com/office/powerpoint/2010/main" val="34694430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0745AA-8F2B-ADE0-7489-FE9B85AFCE2D}"/>
              </a:ext>
            </a:extLst>
          </p:cNvPr>
          <p:cNvSpPr>
            <a:spLocks noGrp="1"/>
          </p:cNvSpPr>
          <p:nvPr>
            <p:ph type="body" sz="quarter" idx="13"/>
          </p:nvPr>
        </p:nvSpPr>
        <p:spPr/>
        <p:txBody>
          <a:bodyPr/>
          <a:lstStyle/>
          <a:p>
            <a:endParaRPr lang="en-GB"/>
          </a:p>
        </p:txBody>
      </p:sp>
      <p:sp>
        <p:nvSpPr>
          <p:cNvPr id="3" name="Text Placeholder 2">
            <a:extLst>
              <a:ext uri="{FF2B5EF4-FFF2-40B4-BE49-F238E27FC236}">
                <a16:creationId xmlns:a16="http://schemas.microsoft.com/office/drawing/2014/main" id="{C343F29E-98C0-4CAD-E1B8-5579C63A48DA}"/>
              </a:ext>
            </a:extLst>
          </p:cNvPr>
          <p:cNvSpPr>
            <a:spLocks noGrp="1"/>
          </p:cNvSpPr>
          <p:nvPr>
            <p:ph type="body" sz="quarter" idx="14"/>
          </p:nvPr>
        </p:nvSpPr>
        <p:spPr/>
        <p:txBody>
          <a:bodyPr/>
          <a:lstStyle/>
          <a:p>
            <a:endParaRPr lang="en-GB"/>
          </a:p>
        </p:txBody>
      </p:sp>
      <p:pic>
        <p:nvPicPr>
          <p:cNvPr id="5" name="Picture 4">
            <a:extLst>
              <a:ext uri="{FF2B5EF4-FFF2-40B4-BE49-F238E27FC236}">
                <a16:creationId xmlns:a16="http://schemas.microsoft.com/office/drawing/2014/main" id="{9F4E4E20-2404-14E4-8538-45E5ADBE71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594" y="1"/>
            <a:ext cx="8024980" cy="3155120"/>
          </a:xfrm>
          <a:prstGeom prst="rect">
            <a:avLst/>
          </a:prstGeom>
        </p:spPr>
      </p:pic>
      <p:pic>
        <p:nvPicPr>
          <p:cNvPr id="9" name="Picture 8">
            <a:extLst>
              <a:ext uri="{FF2B5EF4-FFF2-40B4-BE49-F238E27FC236}">
                <a16:creationId xmlns:a16="http://schemas.microsoft.com/office/drawing/2014/main" id="{A9661694-ABCD-1D5D-8984-C2477CF90E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225" y="2430690"/>
            <a:ext cx="7727759" cy="5441440"/>
          </a:xfrm>
          <a:prstGeom prst="rect">
            <a:avLst/>
          </a:prstGeom>
        </p:spPr>
      </p:pic>
      <p:pic>
        <p:nvPicPr>
          <p:cNvPr id="11" name="Picture 10">
            <a:extLst>
              <a:ext uri="{FF2B5EF4-FFF2-40B4-BE49-F238E27FC236}">
                <a16:creationId xmlns:a16="http://schemas.microsoft.com/office/drawing/2014/main" id="{C07C93E2-7ECA-128F-011A-88166BD5B2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8599" y="2373541"/>
            <a:ext cx="7636306" cy="5910134"/>
          </a:xfrm>
          <a:prstGeom prst="rect">
            <a:avLst/>
          </a:prstGeom>
        </p:spPr>
      </p:pic>
      <p:pic>
        <p:nvPicPr>
          <p:cNvPr id="13" name="Picture 12">
            <a:extLst>
              <a:ext uri="{FF2B5EF4-FFF2-40B4-BE49-F238E27FC236}">
                <a16:creationId xmlns:a16="http://schemas.microsoft.com/office/drawing/2014/main" id="{DDEC135F-0503-3A21-C898-8E5F385190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76438" y="2334701"/>
            <a:ext cx="10163102" cy="5894898"/>
          </a:xfrm>
          <a:prstGeom prst="rect">
            <a:avLst/>
          </a:prstGeom>
        </p:spPr>
      </p:pic>
      <p:pic>
        <p:nvPicPr>
          <p:cNvPr id="15" name="Picture 14">
            <a:extLst>
              <a:ext uri="{FF2B5EF4-FFF2-40B4-BE49-F238E27FC236}">
                <a16:creationId xmlns:a16="http://schemas.microsoft.com/office/drawing/2014/main" id="{F466942D-BBF0-734A-7EA6-C486E68444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34444" y="2522070"/>
            <a:ext cx="8212099" cy="5707529"/>
          </a:xfrm>
          <a:prstGeom prst="rect">
            <a:avLst/>
          </a:prstGeom>
        </p:spPr>
      </p:pic>
      <p:pic>
        <p:nvPicPr>
          <p:cNvPr id="17" name="Picture 16">
            <a:extLst>
              <a:ext uri="{FF2B5EF4-FFF2-40B4-BE49-F238E27FC236}">
                <a16:creationId xmlns:a16="http://schemas.microsoft.com/office/drawing/2014/main" id="{5B56B047-1EF3-8499-EDC6-EA486E5F62E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2471400"/>
            <a:ext cx="14099309" cy="5113846"/>
          </a:xfrm>
          <a:prstGeom prst="rect">
            <a:avLst/>
          </a:prstGeom>
        </p:spPr>
      </p:pic>
    </p:spTree>
    <p:custDataLst>
      <p:tags r:id="rId1"/>
    </p:custDataLst>
    <p:extLst>
      <p:ext uri="{BB962C8B-B14F-4D97-AF65-F5344CB8AC3E}">
        <p14:creationId xmlns:p14="http://schemas.microsoft.com/office/powerpoint/2010/main" val="330436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randombar(horizontal)">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1E71B3-ABEC-8205-92BF-39CAA54CD02E}"/>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672892" y="2484441"/>
            <a:ext cx="6610640" cy="3903583"/>
          </a:xfrm>
          <a:prstGeom prst="rect">
            <a:avLst/>
          </a:prstGeom>
        </p:spPr>
      </p:pic>
      <p:sp>
        <p:nvSpPr>
          <p:cNvPr id="2" name="Text Placeholder 1">
            <a:extLst>
              <a:ext uri="{FF2B5EF4-FFF2-40B4-BE49-F238E27FC236}">
                <a16:creationId xmlns:a16="http://schemas.microsoft.com/office/drawing/2014/main" id="{D18ED2E4-8195-910F-422F-EE0674B5A4C5}"/>
              </a:ext>
            </a:extLst>
          </p:cNvPr>
          <p:cNvSpPr>
            <a:spLocks noGrp="1"/>
          </p:cNvSpPr>
          <p:nvPr>
            <p:ph type="body" sz="quarter" idx="13"/>
          </p:nvPr>
        </p:nvSpPr>
        <p:spPr/>
        <p:txBody>
          <a:bodyPr/>
          <a:lstStyle/>
          <a:p>
            <a:r>
              <a:rPr lang="nb-NO" dirty="0"/>
              <a:t>Human </a:t>
            </a:r>
            <a:r>
              <a:rPr lang="nb-NO" dirty="0" err="1"/>
              <a:t>factors</a:t>
            </a:r>
            <a:endParaRPr lang="nb-NO" dirty="0"/>
          </a:p>
        </p:txBody>
      </p:sp>
      <p:sp>
        <p:nvSpPr>
          <p:cNvPr id="3" name="Text Placeholder 2">
            <a:extLst>
              <a:ext uri="{FF2B5EF4-FFF2-40B4-BE49-F238E27FC236}">
                <a16:creationId xmlns:a16="http://schemas.microsoft.com/office/drawing/2014/main" id="{B5D10EB5-92DF-B154-2223-54CE512AB776}"/>
              </a:ext>
            </a:extLst>
          </p:cNvPr>
          <p:cNvSpPr>
            <a:spLocks noGrp="1"/>
          </p:cNvSpPr>
          <p:nvPr>
            <p:ph type="body" sz="quarter" idx="14"/>
          </p:nvPr>
        </p:nvSpPr>
        <p:spPr>
          <a:xfrm>
            <a:off x="758414" y="1841576"/>
            <a:ext cx="7463117" cy="4968240"/>
          </a:xfrm>
        </p:spPr>
        <p:txBody>
          <a:bodyPr/>
          <a:lstStyle/>
          <a:p>
            <a:r>
              <a:rPr lang="en-US" dirty="0"/>
              <a:t>Human factors refer to environmental, </a:t>
            </a:r>
            <a:r>
              <a:rPr lang="en-US" dirty="0" err="1"/>
              <a:t>organisational</a:t>
            </a:r>
            <a:r>
              <a:rPr lang="en-US" dirty="0"/>
              <a:t> and job factors, and human and individual characteristics, which influence </a:t>
            </a:r>
            <a:r>
              <a:rPr lang="en-US" dirty="0" err="1"/>
              <a:t>behaviour</a:t>
            </a:r>
            <a:r>
              <a:rPr lang="en-US" dirty="0"/>
              <a:t> at work in a way which can affect health and safety</a:t>
            </a:r>
          </a:p>
          <a:p>
            <a:pPr lvl="1"/>
            <a:r>
              <a:rPr lang="en-US" dirty="0"/>
              <a:t>The Job</a:t>
            </a:r>
          </a:p>
          <a:p>
            <a:pPr lvl="2"/>
            <a:r>
              <a:rPr lang="en-US" dirty="0"/>
              <a:t>nature of the task, workload, working environment, design of displays and controls, and the role of procedures</a:t>
            </a:r>
          </a:p>
          <a:p>
            <a:pPr lvl="1"/>
            <a:r>
              <a:rPr lang="en-US" dirty="0"/>
              <a:t>The Individual</a:t>
            </a:r>
          </a:p>
          <a:p>
            <a:pPr lvl="2"/>
            <a:r>
              <a:rPr lang="en-US" dirty="0"/>
              <a:t>competence, skills, personality, attitude, and risk perception</a:t>
            </a:r>
          </a:p>
          <a:p>
            <a:pPr lvl="1"/>
            <a:r>
              <a:rPr lang="en-US" dirty="0"/>
              <a:t>The Organization</a:t>
            </a:r>
          </a:p>
          <a:p>
            <a:pPr lvl="2"/>
            <a:r>
              <a:rPr lang="en-US" b="1" u="sng" dirty="0"/>
              <a:t>Often overlooked</a:t>
            </a:r>
          </a:p>
          <a:p>
            <a:pPr lvl="2"/>
            <a:r>
              <a:rPr lang="en-US" dirty="0"/>
              <a:t>work patterns, culture of the workplace, resources, communications, leadership</a:t>
            </a:r>
          </a:p>
          <a:p>
            <a:endParaRPr lang="nb-NO" dirty="0"/>
          </a:p>
        </p:txBody>
      </p:sp>
    </p:spTree>
    <p:custDataLst>
      <p:tags r:id="rId1"/>
    </p:custDataLst>
    <p:extLst>
      <p:ext uri="{BB962C8B-B14F-4D97-AF65-F5344CB8AC3E}">
        <p14:creationId xmlns:p14="http://schemas.microsoft.com/office/powerpoint/2010/main" val="3726546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par>
                                <p:cTn id="10" presetID="10" presetClass="entr" presetSubtype="0" fill="hold" grpId="0" nodeType="withEffect">
                                  <p:stCondLst>
                                    <p:cond delay="0"/>
                                  </p:stCondLst>
                                  <p:childTnLst>
                                    <p:set>
                                      <p:cBhvr>
                                        <p:cTn id="11" dur="1" fill="hold">
                                          <p:stCondLst>
                                            <p:cond delay="0"/>
                                          </p:stCondLst>
                                        </p:cTn>
                                        <p:tgtEl>
                                          <p:spTgt spid="3">
                                            <p:txEl>
                                              <p:pRg st="7" end="7"/>
                                            </p:txEl>
                                          </p:spTgt>
                                        </p:tgtEl>
                                        <p:attrNameLst>
                                          <p:attrName>style.visibility</p:attrName>
                                        </p:attrNameLst>
                                      </p:cBhvr>
                                      <p:to>
                                        <p:strVal val="visible"/>
                                      </p:to>
                                    </p:set>
                                    <p:animEffect transition="in" filter="fade">
                                      <p:cBhvr>
                                        <p:cTn id="12" dur="500"/>
                                        <p:tgtEl>
                                          <p:spTgt spid="3">
                                            <p:txEl>
                                              <p:pRg st="7" end="7"/>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1A3D04-7274-275B-3EAA-E2D07526E7CD}"/>
              </a:ext>
            </a:extLst>
          </p:cNvPr>
          <p:cNvSpPr>
            <a:spLocks noGrp="1"/>
          </p:cNvSpPr>
          <p:nvPr>
            <p:ph type="body" sz="quarter" idx="13"/>
          </p:nvPr>
        </p:nvSpPr>
        <p:spPr/>
        <p:txBody>
          <a:bodyPr/>
          <a:lstStyle/>
          <a:p>
            <a:endParaRPr lang="en-GB"/>
          </a:p>
        </p:txBody>
      </p:sp>
      <p:sp>
        <p:nvSpPr>
          <p:cNvPr id="3" name="Text Placeholder 2">
            <a:extLst>
              <a:ext uri="{FF2B5EF4-FFF2-40B4-BE49-F238E27FC236}">
                <a16:creationId xmlns:a16="http://schemas.microsoft.com/office/drawing/2014/main" id="{30B37E4A-7620-AAF3-E847-B5BCD3762286}"/>
              </a:ext>
            </a:extLst>
          </p:cNvPr>
          <p:cNvSpPr>
            <a:spLocks noGrp="1"/>
          </p:cNvSpPr>
          <p:nvPr>
            <p:ph type="body" sz="quarter" idx="14"/>
          </p:nvPr>
        </p:nvSpPr>
        <p:spPr/>
        <p:txBody>
          <a:bodyPr/>
          <a:lstStyle/>
          <a:p>
            <a:endParaRPr lang="en-GB"/>
          </a:p>
        </p:txBody>
      </p:sp>
      <p:pic>
        <p:nvPicPr>
          <p:cNvPr id="7170" name="Picture 2" descr="Cyber Risk Register Template">
            <a:extLst>
              <a:ext uri="{FF2B5EF4-FFF2-40B4-BE49-F238E27FC236}">
                <a16:creationId xmlns:a16="http://schemas.microsoft.com/office/drawing/2014/main" id="{0DE56C81-E0BD-7558-4939-854A3BECA5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 y="0"/>
            <a:ext cx="13441680" cy="822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00847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09F586-0218-4B65-1DEA-CEBA70AB2A4A}"/>
              </a:ext>
            </a:extLst>
          </p:cNvPr>
          <p:cNvSpPr>
            <a:spLocks noGrp="1"/>
          </p:cNvSpPr>
          <p:nvPr>
            <p:ph type="body" sz="quarter" idx="13"/>
          </p:nvPr>
        </p:nvSpPr>
        <p:spPr/>
        <p:txBody>
          <a:bodyPr/>
          <a:lstStyle/>
          <a:p>
            <a:endParaRPr lang="en-GB"/>
          </a:p>
        </p:txBody>
      </p:sp>
      <p:sp>
        <p:nvSpPr>
          <p:cNvPr id="3" name="Text Placeholder 2">
            <a:extLst>
              <a:ext uri="{FF2B5EF4-FFF2-40B4-BE49-F238E27FC236}">
                <a16:creationId xmlns:a16="http://schemas.microsoft.com/office/drawing/2014/main" id="{E2BB2B9F-F9F7-D653-3C42-D5E8576F84C7}"/>
              </a:ext>
            </a:extLst>
          </p:cNvPr>
          <p:cNvSpPr>
            <a:spLocks noGrp="1"/>
          </p:cNvSpPr>
          <p:nvPr>
            <p:ph type="body" sz="quarter" idx="14"/>
          </p:nvPr>
        </p:nvSpPr>
        <p:spPr/>
        <p:txBody>
          <a:bodyPr/>
          <a:lstStyle/>
          <a:p>
            <a:endParaRPr lang="en-GB"/>
          </a:p>
        </p:txBody>
      </p:sp>
      <p:sp>
        <p:nvSpPr>
          <p:cNvPr id="4" name="AutoShape 2" descr="ira infographic">
            <a:extLst>
              <a:ext uri="{FF2B5EF4-FFF2-40B4-BE49-F238E27FC236}">
                <a16:creationId xmlns:a16="http://schemas.microsoft.com/office/drawing/2014/main" id="{9592AB94-66F9-A4F6-7041-E7FC4809AD5C}"/>
              </a:ext>
            </a:extLst>
          </p:cNvPr>
          <p:cNvSpPr>
            <a:spLocks noChangeAspect="1" noChangeArrowheads="1"/>
          </p:cNvSpPr>
          <p:nvPr/>
        </p:nvSpPr>
        <p:spPr bwMode="auto">
          <a:xfrm>
            <a:off x="7132320" y="3931920"/>
            <a:ext cx="365760" cy="36576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9728" tIns="54864" rIns="109728" bIns="54864" numCol="1" anchor="t" anchorCtr="0" compatLnSpc="1">
            <a:prstTxWarp prst="textNoShape">
              <a:avLst/>
            </a:prstTxWarp>
          </a:bodyPr>
          <a:lstStyle/>
          <a:p>
            <a:pPr defTabSz="1097280" eaLnBrk="0" fontAlgn="base" hangingPunct="0">
              <a:spcBef>
                <a:spcPct val="0"/>
              </a:spcBef>
              <a:spcAft>
                <a:spcPct val="0"/>
              </a:spcAft>
            </a:pPr>
            <a:endParaRPr lang="en-GB" sz="2160">
              <a:solidFill>
                <a:srgbClr val="000000"/>
              </a:solidFill>
              <a:latin typeface="Calibri" pitchFamily="34" charset="0"/>
            </a:endParaRPr>
          </a:p>
        </p:txBody>
      </p:sp>
      <p:pic>
        <p:nvPicPr>
          <p:cNvPr id="5" name="Picture 4">
            <a:extLst>
              <a:ext uri="{FF2B5EF4-FFF2-40B4-BE49-F238E27FC236}">
                <a16:creationId xmlns:a16="http://schemas.microsoft.com/office/drawing/2014/main" id="{87C3A116-D8C2-D0AF-8282-0AB27AC4BE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5" y="1840230"/>
            <a:ext cx="14573250" cy="4549140"/>
          </a:xfrm>
          <a:prstGeom prst="rect">
            <a:avLst/>
          </a:prstGeom>
        </p:spPr>
      </p:pic>
    </p:spTree>
    <p:extLst>
      <p:ext uri="{BB962C8B-B14F-4D97-AF65-F5344CB8AC3E}">
        <p14:creationId xmlns:p14="http://schemas.microsoft.com/office/powerpoint/2010/main" val="31781076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0316F-5877-0CE1-5826-80733952CB6E}"/>
              </a:ext>
            </a:extLst>
          </p:cNvPr>
          <p:cNvSpPr>
            <a:spLocks noGrp="1"/>
          </p:cNvSpPr>
          <p:nvPr>
            <p:ph type="title"/>
          </p:nvPr>
        </p:nvSpPr>
        <p:spPr/>
        <p:txBody>
          <a:bodyPr/>
          <a:lstStyle/>
          <a:p>
            <a:r>
              <a:rPr lang="nb-NO" dirty="0"/>
              <a:t>Levels</a:t>
            </a:r>
            <a:endParaRPr lang="en-GB" dirty="0"/>
          </a:p>
        </p:txBody>
      </p:sp>
      <p:sp>
        <p:nvSpPr>
          <p:cNvPr id="3" name="Content Placeholder 2">
            <a:extLst>
              <a:ext uri="{FF2B5EF4-FFF2-40B4-BE49-F238E27FC236}">
                <a16:creationId xmlns:a16="http://schemas.microsoft.com/office/drawing/2014/main" id="{06D5D617-C4ED-5CB9-1A53-CF66B336699C}"/>
              </a:ext>
            </a:extLst>
          </p:cNvPr>
          <p:cNvSpPr>
            <a:spLocks noGrp="1"/>
          </p:cNvSpPr>
          <p:nvPr>
            <p:ph idx="1"/>
          </p:nvPr>
        </p:nvSpPr>
        <p:spPr>
          <a:xfrm>
            <a:off x="502921" y="3778517"/>
            <a:ext cx="6983730" cy="1203960"/>
          </a:xfrm>
        </p:spPr>
        <p:txBody>
          <a:bodyPr>
            <a:normAutofit fontScale="92500" lnSpcReduction="20000"/>
          </a:bodyPr>
          <a:lstStyle/>
          <a:p>
            <a:pPr marL="0" indent="0" algn="ctr">
              <a:buNone/>
            </a:pPr>
            <a:r>
              <a:rPr lang="nb-NO" i="1" dirty="0"/>
              <a:t>Cyber incident and responses within an organisation at the individual,</a:t>
            </a:r>
            <a:r>
              <a:rPr lang="en-GB" i="1" dirty="0"/>
              <a:t> social and organisational levels</a:t>
            </a:r>
            <a:endParaRPr lang="nb-NO" i="1" dirty="0"/>
          </a:p>
        </p:txBody>
      </p:sp>
      <p:pic>
        <p:nvPicPr>
          <p:cNvPr id="4" name="Picture 1" descr="page8image31863184">
            <a:extLst>
              <a:ext uri="{FF2B5EF4-FFF2-40B4-BE49-F238E27FC236}">
                <a16:creationId xmlns:a16="http://schemas.microsoft.com/office/drawing/2014/main" id="{A15655CB-E235-DC24-BCC1-D66CE5B1B48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05717" y="1658594"/>
            <a:ext cx="5465934" cy="544380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D3A6B2D-79D3-CFD4-EFCF-0F9309BDECF4}"/>
              </a:ext>
            </a:extLst>
          </p:cNvPr>
          <p:cNvSpPr/>
          <p:nvPr/>
        </p:nvSpPr>
        <p:spPr>
          <a:xfrm>
            <a:off x="8481059" y="7102399"/>
            <a:ext cx="5703570" cy="535531"/>
          </a:xfrm>
          <a:prstGeom prst="rect">
            <a:avLst/>
          </a:prstGeom>
        </p:spPr>
        <p:txBody>
          <a:bodyPr wrap="square">
            <a:spAutoFit/>
          </a:bodyPr>
          <a:lstStyle/>
          <a:p>
            <a:pPr marL="548627" indent="-548627" defTabSz="1097252">
              <a:spcAft>
                <a:spcPts val="600"/>
              </a:spcAft>
              <a:tabLst>
                <a:tab pos="3223181" algn="l"/>
              </a:tabLst>
              <a:defRPr/>
            </a:pPr>
            <a:r>
              <a:rPr lang="en-GB" sz="144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Joinson</a:t>
            </a:r>
            <a:r>
              <a:rPr lang="en-GB" sz="144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A.N., &amp; van Steen, T. (2018). Human Aspects of Cyber Security: Behaviour or Culture Change? </a:t>
            </a:r>
            <a:r>
              <a:rPr lang="en-GB" sz="144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Cyber Security, 1(4)</a:t>
            </a:r>
            <a:r>
              <a:rPr lang="en-GB" sz="144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351-360</a:t>
            </a:r>
            <a:r>
              <a:rPr lang="en-GB" sz="144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GB" sz="1440" dirty="0">
              <a:solidFill>
                <a:prstClr val="black"/>
              </a:solidFill>
              <a:latin typeface="Verdana" panose="020B0604030504040204" pitchFamily="34" charset="0"/>
              <a:ea typeface="Times New Roman" panose="02020603050405020304" pitchFamily="18" charset="0"/>
              <a:cs typeface="Times New Roman" panose="02020603050405020304" pitchFamily="18" charset="0"/>
            </a:endParaRPr>
          </a:p>
        </p:txBody>
      </p:sp>
      <p:sp>
        <p:nvSpPr>
          <p:cNvPr id="6" name="Oval 5">
            <a:extLst>
              <a:ext uri="{FF2B5EF4-FFF2-40B4-BE49-F238E27FC236}">
                <a16:creationId xmlns:a16="http://schemas.microsoft.com/office/drawing/2014/main" id="{547E1DD7-F643-F864-9051-AB3BE934D333}"/>
              </a:ext>
            </a:extLst>
          </p:cNvPr>
          <p:cNvSpPr/>
          <p:nvPr/>
        </p:nvSpPr>
        <p:spPr>
          <a:xfrm>
            <a:off x="8988814" y="2531906"/>
            <a:ext cx="5099738" cy="457049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dirty="0">
              <a:solidFill>
                <a:prstClr val="white"/>
              </a:solidFill>
              <a:latin typeface="Calibri" panose="020F0502020204030204"/>
            </a:endParaRPr>
          </a:p>
        </p:txBody>
      </p:sp>
    </p:spTree>
    <p:custDataLst>
      <p:tags r:id="rId1"/>
    </p:custDataLst>
    <p:extLst>
      <p:ext uri="{BB962C8B-B14F-4D97-AF65-F5344CB8AC3E}">
        <p14:creationId xmlns:p14="http://schemas.microsoft.com/office/powerpoint/2010/main" val="1166142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41CA6BA-CA15-840F-2129-35022EAA5B99}"/>
              </a:ext>
            </a:extLst>
          </p:cNvPr>
          <p:cNvSpPr>
            <a:spLocks noGrp="1"/>
          </p:cNvSpPr>
          <p:nvPr>
            <p:ph type="title"/>
          </p:nvPr>
        </p:nvSpPr>
        <p:spPr/>
        <p:txBody>
          <a:bodyPr/>
          <a:lstStyle/>
          <a:p>
            <a:r>
              <a:rPr lang="nb-NO" dirty="0"/>
              <a:t>NIS-2</a:t>
            </a:r>
            <a:endParaRPr lang="en-GB" dirty="0"/>
          </a:p>
        </p:txBody>
      </p:sp>
      <p:sp>
        <p:nvSpPr>
          <p:cNvPr id="6" name="Content Placeholder 5">
            <a:extLst>
              <a:ext uri="{FF2B5EF4-FFF2-40B4-BE49-F238E27FC236}">
                <a16:creationId xmlns:a16="http://schemas.microsoft.com/office/drawing/2014/main" id="{5D2A4CF0-0B2A-4C65-117D-C179DDF5FAB7}"/>
              </a:ext>
            </a:extLst>
          </p:cNvPr>
          <p:cNvSpPr>
            <a:spLocks noGrp="1"/>
          </p:cNvSpPr>
          <p:nvPr>
            <p:ph idx="1"/>
          </p:nvPr>
        </p:nvSpPr>
        <p:spPr/>
        <p:txBody>
          <a:bodyPr/>
          <a:lstStyle/>
          <a:p>
            <a:endParaRPr lang="en-GB"/>
          </a:p>
        </p:txBody>
      </p:sp>
      <p:sp>
        <p:nvSpPr>
          <p:cNvPr id="7" name="Text Placeholder 6">
            <a:extLst>
              <a:ext uri="{FF2B5EF4-FFF2-40B4-BE49-F238E27FC236}">
                <a16:creationId xmlns:a16="http://schemas.microsoft.com/office/drawing/2014/main" id="{58981D2B-B806-70AD-104A-7142526EB086}"/>
              </a:ext>
            </a:extLst>
          </p:cNvPr>
          <p:cNvSpPr>
            <a:spLocks noGrp="1"/>
          </p:cNvSpPr>
          <p:nvPr>
            <p:ph type="body" sz="half" idx="2"/>
          </p:nvPr>
        </p:nvSpPr>
        <p:spPr/>
        <p:txBody>
          <a:bodyPr/>
          <a:lstStyle/>
          <a:p>
            <a:endParaRPr lang="en-GB"/>
          </a:p>
        </p:txBody>
      </p:sp>
      <p:pic>
        <p:nvPicPr>
          <p:cNvPr id="4" name="Picture 3">
            <a:extLst>
              <a:ext uri="{FF2B5EF4-FFF2-40B4-BE49-F238E27FC236}">
                <a16:creationId xmlns:a16="http://schemas.microsoft.com/office/drawing/2014/main" id="{04B3FD51-BAD0-0102-9800-272DAC8A26CC}"/>
              </a:ext>
            </a:extLst>
          </p:cNvPr>
          <p:cNvPicPr>
            <a:picLocks noChangeAspect="1"/>
          </p:cNvPicPr>
          <p:nvPr/>
        </p:nvPicPr>
        <p:blipFill>
          <a:blip r:embed="rId3"/>
          <a:stretch>
            <a:fillRect/>
          </a:stretch>
        </p:blipFill>
        <p:spPr>
          <a:xfrm>
            <a:off x="2405039" y="544021"/>
            <a:ext cx="10085837" cy="7130126"/>
          </a:xfrm>
          <a:prstGeom prst="rect">
            <a:avLst/>
          </a:prstGeom>
        </p:spPr>
      </p:pic>
      <p:sp>
        <p:nvSpPr>
          <p:cNvPr id="8" name="Oval 7">
            <a:extLst>
              <a:ext uri="{FF2B5EF4-FFF2-40B4-BE49-F238E27FC236}">
                <a16:creationId xmlns:a16="http://schemas.microsoft.com/office/drawing/2014/main" id="{7119A9CE-2759-7793-4AB3-F36E95706609}"/>
              </a:ext>
            </a:extLst>
          </p:cNvPr>
          <p:cNvSpPr/>
          <p:nvPr/>
        </p:nvSpPr>
        <p:spPr>
          <a:xfrm>
            <a:off x="4621720" y="2734450"/>
            <a:ext cx="1351408" cy="2481631"/>
          </a:xfrm>
          <a:prstGeom prst="ellipse">
            <a:avLst/>
          </a:prstGeom>
          <a:noFill/>
          <a:ln w="38100">
            <a:solidFill>
              <a:srgbClr val="DE18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dirty="0">
              <a:solidFill>
                <a:prstClr val="white"/>
              </a:solidFill>
              <a:latin typeface="Calibri" panose="020F0502020204030204"/>
            </a:endParaRPr>
          </a:p>
        </p:txBody>
      </p:sp>
    </p:spTree>
    <p:custDataLst>
      <p:tags r:id="rId1"/>
    </p:custDataLst>
    <p:extLst>
      <p:ext uri="{BB962C8B-B14F-4D97-AF65-F5344CB8AC3E}">
        <p14:creationId xmlns:p14="http://schemas.microsoft.com/office/powerpoint/2010/main" val="803583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1BDF55F-2670-AFB7-5C62-4E8D7FD26B01}"/>
              </a:ext>
            </a:extLst>
          </p:cNvPr>
          <p:cNvSpPr>
            <a:spLocks noGrp="1"/>
          </p:cNvSpPr>
          <p:nvPr>
            <p:ph type="title"/>
          </p:nvPr>
        </p:nvSpPr>
        <p:spPr/>
        <p:txBody>
          <a:bodyPr/>
          <a:lstStyle/>
          <a:p>
            <a:r>
              <a:rPr lang="nb-NO" dirty="0"/>
              <a:t>Cyber Crisis</a:t>
            </a:r>
            <a:endParaRPr lang="en-GB" dirty="0"/>
          </a:p>
        </p:txBody>
      </p:sp>
      <p:sp>
        <p:nvSpPr>
          <p:cNvPr id="7" name="Content Placeholder 6">
            <a:extLst>
              <a:ext uri="{FF2B5EF4-FFF2-40B4-BE49-F238E27FC236}">
                <a16:creationId xmlns:a16="http://schemas.microsoft.com/office/drawing/2014/main" id="{B7AE5F43-9BE0-5E69-B15D-651779D3D52A}"/>
              </a:ext>
            </a:extLst>
          </p:cNvPr>
          <p:cNvSpPr>
            <a:spLocks noGrp="1"/>
          </p:cNvSpPr>
          <p:nvPr>
            <p:ph idx="1"/>
          </p:nvPr>
        </p:nvSpPr>
        <p:spPr>
          <a:xfrm>
            <a:off x="1005840" y="3012532"/>
            <a:ext cx="12618720" cy="4399823"/>
          </a:xfrm>
        </p:spPr>
        <p:txBody>
          <a:bodyPr>
            <a:normAutofit fontScale="92500" lnSpcReduction="20000"/>
          </a:bodyPr>
          <a:lstStyle/>
          <a:p>
            <a:pPr marL="0" indent="0">
              <a:buNone/>
            </a:pPr>
            <a:r>
              <a:rPr lang="en-GB" dirty="0"/>
              <a:t>Individual level</a:t>
            </a:r>
          </a:p>
          <a:p>
            <a:r>
              <a:rPr lang="en-GB" sz="2640" dirty="0"/>
              <a:t> a cyber crisis can lead to loss of personal data, identity theft, financial loss, and a significant breach of privacy. Individuals may find their personal information compromised, leading to long-term repercussions on their financial and personal life</a:t>
            </a:r>
          </a:p>
          <a:p>
            <a:pPr marL="0" indent="0">
              <a:buNone/>
            </a:pPr>
            <a:r>
              <a:rPr lang="en-GB" dirty="0"/>
              <a:t>Organizational level,</a:t>
            </a:r>
          </a:p>
          <a:p>
            <a:r>
              <a:rPr lang="en-GB" sz="2640" dirty="0"/>
              <a:t>cyber crisis can result in operational disruptions, financial losses, legal liabilities, and damage to the organization's reputation. Businesses and governmental organizations may face challenges in recovering from such crises, impacting their sustainability and the broader economy.</a:t>
            </a:r>
          </a:p>
          <a:p>
            <a:pPr marL="0" indent="0">
              <a:buNone/>
            </a:pPr>
            <a:r>
              <a:rPr lang="en-GB" dirty="0"/>
              <a:t>Societal level</a:t>
            </a:r>
          </a:p>
          <a:p>
            <a:r>
              <a:rPr lang="en-GB" sz="2640" dirty="0"/>
              <a:t>cyber crisis can undermine public trust in digital infrastructures and institutions. It can disrupt essential services, such as healthcare, public utilities, and government services, affecting the daily lives of citizens and the functioning of society</a:t>
            </a:r>
          </a:p>
        </p:txBody>
      </p:sp>
      <p:sp>
        <p:nvSpPr>
          <p:cNvPr id="9" name="TextBox 8">
            <a:extLst>
              <a:ext uri="{FF2B5EF4-FFF2-40B4-BE49-F238E27FC236}">
                <a16:creationId xmlns:a16="http://schemas.microsoft.com/office/drawing/2014/main" id="{5082193A-5544-D8F5-5664-DE7038CB2F81}"/>
              </a:ext>
            </a:extLst>
          </p:cNvPr>
          <p:cNvSpPr txBox="1"/>
          <p:nvPr/>
        </p:nvSpPr>
        <p:spPr>
          <a:xfrm>
            <a:off x="3547872" y="1636752"/>
            <a:ext cx="7315200" cy="1089529"/>
          </a:xfrm>
          <a:prstGeom prst="rect">
            <a:avLst/>
          </a:prstGeom>
          <a:noFill/>
        </p:spPr>
        <p:txBody>
          <a:bodyPr wrap="square">
            <a:spAutoFit/>
          </a:bodyPr>
          <a:lstStyle/>
          <a:p>
            <a:pPr algn="ctr" defTabSz="1097280">
              <a:defRPr/>
            </a:pPr>
            <a:r>
              <a:rPr lang="en-GB" sz="2160" i="1" dirty="0">
                <a:solidFill>
                  <a:srgbClr val="0D0D0D"/>
                </a:solidFill>
                <a:latin typeface="Söhne"/>
              </a:rPr>
              <a:t>A significant cybersecurity event that disrupts the normal operations of digital systems, leading to widespread impact on individuals, organizations, and society. - ENISA</a:t>
            </a:r>
            <a:endParaRPr lang="en-GB" sz="2160" i="1" dirty="0">
              <a:solidFill>
                <a:prstClr val="black"/>
              </a:solidFill>
              <a:latin typeface="Aptos" panose="02110004020202020204"/>
            </a:endParaRPr>
          </a:p>
        </p:txBody>
      </p:sp>
    </p:spTree>
    <p:custDataLst>
      <p:tags r:id="rId1"/>
    </p:custDataLst>
    <p:extLst>
      <p:ext uri="{BB962C8B-B14F-4D97-AF65-F5344CB8AC3E}">
        <p14:creationId xmlns:p14="http://schemas.microsoft.com/office/powerpoint/2010/main" val="438359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500"/>
                                        <p:tgtEl>
                                          <p:spTgt spid="7">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animEffect transition="in" filter="fade">
                                      <p:cBhvr>
                                        <p:cTn id="18" dur="500"/>
                                        <p:tgtEl>
                                          <p:spTgt spid="7">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Effect transition="in" filter="fade">
                                      <p:cBhvr>
                                        <p:cTn id="23" dur="500"/>
                                        <p:tgtEl>
                                          <p:spTgt spid="7">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xEl>
                                              <p:pRg st="5" end="5"/>
                                            </p:txEl>
                                          </p:spTgt>
                                        </p:tgtEl>
                                        <p:attrNameLst>
                                          <p:attrName>style.visibility</p:attrName>
                                        </p:attrNameLst>
                                      </p:cBhvr>
                                      <p:to>
                                        <p:strVal val="visible"/>
                                      </p:to>
                                    </p:set>
                                    <p:animEffect transition="in" filter="fade">
                                      <p:cBhvr>
                                        <p:cTn id="26"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345D463-4878-2CB1-A9E6-91AB8886311F}"/>
              </a:ext>
            </a:extLst>
          </p:cNvPr>
          <p:cNvSpPr>
            <a:spLocks noGrp="1"/>
          </p:cNvSpPr>
          <p:nvPr>
            <p:ph type="title"/>
          </p:nvPr>
        </p:nvSpPr>
        <p:spPr>
          <a:xfrm>
            <a:off x="1005840" y="438150"/>
            <a:ext cx="12618720" cy="1590676"/>
          </a:xfrm>
        </p:spPr>
        <p:txBody>
          <a:bodyPr anchor="ctr">
            <a:normAutofit/>
          </a:bodyPr>
          <a:lstStyle/>
          <a:p>
            <a:r>
              <a:rPr lang="nb-NO" dirty="0"/>
              <a:t>Who</a:t>
            </a:r>
            <a:endParaRPr lang="en-GB" dirty="0"/>
          </a:p>
        </p:txBody>
      </p:sp>
      <p:sp>
        <p:nvSpPr>
          <p:cNvPr id="3" name="Text Placeholder 2">
            <a:extLst>
              <a:ext uri="{FF2B5EF4-FFF2-40B4-BE49-F238E27FC236}">
                <a16:creationId xmlns:a16="http://schemas.microsoft.com/office/drawing/2014/main" id="{A07384FE-70C2-4899-6281-A8A249DC3857}"/>
              </a:ext>
            </a:extLst>
          </p:cNvPr>
          <p:cNvSpPr>
            <a:spLocks noGrp="1"/>
          </p:cNvSpPr>
          <p:nvPr>
            <p:ph sz="half" idx="1"/>
          </p:nvPr>
        </p:nvSpPr>
        <p:spPr>
          <a:xfrm>
            <a:off x="1005840" y="2190750"/>
            <a:ext cx="6217920" cy="5221606"/>
          </a:xfrm>
        </p:spPr>
        <p:txBody>
          <a:bodyPr>
            <a:normAutofit/>
          </a:bodyPr>
          <a:lstStyle/>
          <a:p>
            <a:r>
              <a:rPr lang="nb-NO" dirty="0"/>
              <a:t>Within the Organisation</a:t>
            </a:r>
          </a:p>
          <a:p>
            <a:pPr lvl="1"/>
            <a:r>
              <a:rPr lang="nb-NO" sz="3360" dirty="0"/>
              <a:t>Policies and procedures</a:t>
            </a:r>
          </a:p>
          <a:p>
            <a:pPr lvl="1"/>
            <a:r>
              <a:rPr lang="nb-NO" sz="3360" dirty="0"/>
              <a:t>Individuals</a:t>
            </a:r>
          </a:p>
          <a:p>
            <a:pPr lvl="1"/>
            <a:r>
              <a:rPr lang="nb-NO" sz="3360" dirty="0"/>
              <a:t>Culture</a:t>
            </a:r>
          </a:p>
          <a:p>
            <a:endParaRPr lang="nb-NO" dirty="0"/>
          </a:p>
          <a:p>
            <a:r>
              <a:rPr lang="en-GB" dirty="0"/>
              <a:t>Between Sectors</a:t>
            </a:r>
          </a:p>
        </p:txBody>
      </p:sp>
      <p:pic>
        <p:nvPicPr>
          <p:cNvPr id="4098" name="Picture 2">
            <a:extLst>
              <a:ext uri="{FF2B5EF4-FFF2-40B4-BE49-F238E27FC236}">
                <a16:creationId xmlns:a16="http://schemas.microsoft.com/office/drawing/2014/main" id="{8B9390D5-0FE9-061C-ED5D-D830DB23AEE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813"/>
          <a:stretch/>
        </p:blipFill>
        <p:spPr bwMode="auto">
          <a:xfrm>
            <a:off x="7584958" y="2190750"/>
            <a:ext cx="5861285" cy="5221606"/>
          </a:xfrm>
          <a:prstGeom prst="rect">
            <a:avLst/>
          </a:prstGeom>
          <a:solidFill>
            <a:srgbClr val="FFFFFF"/>
          </a:solidFill>
        </p:spPr>
      </p:pic>
    </p:spTree>
    <p:extLst>
      <p:ext uri="{BB962C8B-B14F-4D97-AF65-F5344CB8AC3E}">
        <p14:creationId xmlns:p14="http://schemas.microsoft.com/office/powerpoint/2010/main" val="18186361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520E61C-8885-234D-8A2D-3BE65EAFAB35}"/>
              </a:ext>
            </a:extLst>
          </p:cNvPr>
          <p:cNvSpPr>
            <a:spLocks noGrp="1"/>
          </p:cNvSpPr>
          <p:nvPr>
            <p:ph type="title"/>
          </p:nvPr>
        </p:nvSpPr>
        <p:spPr>
          <a:xfrm>
            <a:off x="1005840" y="438150"/>
            <a:ext cx="12618720" cy="1590676"/>
          </a:xfrm>
        </p:spPr>
        <p:txBody>
          <a:bodyPr>
            <a:normAutofit fontScale="90000"/>
          </a:bodyPr>
          <a:lstStyle/>
          <a:p>
            <a:r>
              <a:rPr lang="en-US" dirty="0"/>
              <a:t>https://enisa.europa.eu/sites/default/files/publications/Incident_Management_guide.pdf</a:t>
            </a:r>
          </a:p>
        </p:txBody>
      </p:sp>
      <p:pic>
        <p:nvPicPr>
          <p:cNvPr id="6" name="Picture 5">
            <a:extLst>
              <a:ext uri="{FF2B5EF4-FFF2-40B4-BE49-F238E27FC236}">
                <a16:creationId xmlns:a16="http://schemas.microsoft.com/office/drawing/2014/main" id="{94C14621-84D1-BBA8-AC2F-2A68AFDCF058}"/>
              </a:ext>
            </a:extLst>
          </p:cNvPr>
          <p:cNvPicPr>
            <a:picLocks noChangeAspect="1"/>
          </p:cNvPicPr>
          <p:nvPr/>
        </p:nvPicPr>
        <p:blipFill>
          <a:blip r:embed="rId2"/>
          <a:srcRect t="27358" r="-3" b="2310"/>
          <a:stretch>
            <a:fillRect/>
          </a:stretch>
        </p:blipFill>
        <p:spPr>
          <a:xfrm>
            <a:off x="1005840" y="2190750"/>
            <a:ext cx="6217920" cy="5221606"/>
          </a:xfrm>
          <a:prstGeom prst="rect">
            <a:avLst/>
          </a:prstGeom>
          <a:noFill/>
        </p:spPr>
      </p:pic>
      <p:sp>
        <p:nvSpPr>
          <p:cNvPr id="13" name="Content Placeholder 3">
            <a:extLst>
              <a:ext uri="{FF2B5EF4-FFF2-40B4-BE49-F238E27FC236}">
                <a16:creationId xmlns:a16="http://schemas.microsoft.com/office/drawing/2014/main" id="{2569DF02-3AF2-7A66-0E3B-99D498F44562}"/>
              </a:ext>
            </a:extLst>
          </p:cNvPr>
          <p:cNvSpPr>
            <a:spLocks noGrp="1"/>
          </p:cNvSpPr>
          <p:nvPr>
            <p:ph sz="half" idx="2"/>
          </p:nvPr>
        </p:nvSpPr>
        <p:spPr>
          <a:xfrm>
            <a:off x="7406640" y="2190750"/>
            <a:ext cx="6217920" cy="5221606"/>
          </a:xfrm>
        </p:spPr>
        <p:txBody>
          <a:bodyPr/>
          <a:lstStyle/>
          <a:p>
            <a:endParaRPr lang="en-US"/>
          </a:p>
        </p:txBody>
      </p:sp>
      <p:pic>
        <p:nvPicPr>
          <p:cNvPr id="8" name="Picture 7">
            <a:extLst>
              <a:ext uri="{FF2B5EF4-FFF2-40B4-BE49-F238E27FC236}">
                <a16:creationId xmlns:a16="http://schemas.microsoft.com/office/drawing/2014/main" id="{A5BF0F66-983C-65A8-A5FD-5908E55949EC}"/>
              </a:ext>
            </a:extLst>
          </p:cNvPr>
          <p:cNvPicPr>
            <a:picLocks noChangeAspect="1"/>
          </p:cNvPicPr>
          <p:nvPr/>
        </p:nvPicPr>
        <p:blipFill>
          <a:blip r:embed="rId3"/>
          <a:stretch>
            <a:fillRect/>
          </a:stretch>
        </p:blipFill>
        <p:spPr>
          <a:xfrm>
            <a:off x="7590115" y="0"/>
            <a:ext cx="6814138" cy="8229600"/>
          </a:xfrm>
          <a:prstGeom prst="rect">
            <a:avLst/>
          </a:prstGeom>
        </p:spPr>
      </p:pic>
    </p:spTree>
    <p:extLst>
      <p:ext uri="{BB962C8B-B14F-4D97-AF65-F5344CB8AC3E}">
        <p14:creationId xmlns:p14="http://schemas.microsoft.com/office/powerpoint/2010/main" val="2108537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23E1C-6740-1009-C615-6F84A44C022C}"/>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F2A6238-5974-AF9D-0504-158F50A37BCB}"/>
              </a:ext>
            </a:extLst>
          </p:cNvPr>
          <p:cNvSpPr>
            <a:spLocks noGrp="1"/>
          </p:cNvSpPr>
          <p:nvPr>
            <p:ph sz="half" idx="1"/>
          </p:nvPr>
        </p:nvSpPr>
        <p:spPr/>
        <p:txBody>
          <a:bodyPr/>
          <a:lstStyle/>
          <a:p>
            <a:endParaRPr lang="en-GB"/>
          </a:p>
        </p:txBody>
      </p:sp>
      <p:sp>
        <p:nvSpPr>
          <p:cNvPr id="4" name="Content Placeholder 3">
            <a:extLst>
              <a:ext uri="{FF2B5EF4-FFF2-40B4-BE49-F238E27FC236}">
                <a16:creationId xmlns:a16="http://schemas.microsoft.com/office/drawing/2014/main" id="{C3C531C9-E3F2-084A-8441-51DD0BDFE345}"/>
              </a:ext>
            </a:extLst>
          </p:cNvPr>
          <p:cNvSpPr>
            <a:spLocks noGrp="1"/>
          </p:cNvSpPr>
          <p:nvPr>
            <p:ph sz="half" idx="2"/>
          </p:nvPr>
        </p:nvSpPr>
        <p:spPr/>
        <p:txBody>
          <a:bodyPr/>
          <a:lstStyle/>
          <a:p>
            <a:endParaRPr lang="en-GB"/>
          </a:p>
        </p:txBody>
      </p:sp>
      <p:pic>
        <p:nvPicPr>
          <p:cNvPr id="6" name="Picture 5">
            <a:extLst>
              <a:ext uri="{FF2B5EF4-FFF2-40B4-BE49-F238E27FC236}">
                <a16:creationId xmlns:a16="http://schemas.microsoft.com/office/drawing/2014/main" id="{1BD652F7-28DE-3F34-E342-325C079491DB}"/>
              </a:ext>
            </a:extLst>
          </p:cNvPr>
          <p:cNvPicPr>
            <a:picLocks noChangeAspect="1"/>
          </p:cNvPicPr>
          <p:nvPr/>
        </p:nvPicPr>
        <p:blipFill>
          <a:blip r:embed="rId4"/>
          <a:stretch>
            <a:fillRect/>
          </a:stretch>
        </p:blipFill>
        <p:spPr>
          <a:xfrm>
            <a:off x="134628" y="200871"/>
            <a:ext cx="8996665" cy="7590580"/>
          </a:xfrm>
          <a:prstGeom prst="rect">
            <a:avLst/>
          </a:prstGeom>
        </p:spPr>
      </p:pic>
      <p:pic>
        <p:nvPicPr>
          <p:cNvPr id="8" name="Picture 7">
            <a:extLst>
              <a:ext uri="{FF2B5EF4-FFF2-40B4-BE49-F238E27FC236}">
                <a16:creationId xmlns:a16="http://schemas.microsoft.com/office/drawing/2014/main" id="{42DFF89E-933E-1C6F-5D11-3F56B1B42652}"/>
              </a:ext>
            </a:extLst>
          </p:cNvPr>
          <p:cNvPicPr>
            <a:picLocks noChangeAspect="1"/>
          </p:cNvPicPr>
          <p:nvPr/>
        </p:nvPicPr>
        <p:blipFill>
          <a:blip r:embed="rId5"/>
          <a:stretch>
            <a:fillRect/>
          </a:stretch>
        </p:blipFill>
        <p:spPr>
          <a:xfrm>
            <a:off x="5815339" y="0"/>
            <a:ext cx="8815062" cy="8229600"/>
          </a:xfrm>
          <a:prstGeom prst="rect">
            <a:avLst/>
          </a:prstGeom>
        </p:spPr>
      </p:pic>
      <p:pic>
        <p:nvPicPr>
          <p:cNvPr id="10" name="Picture 9">
            <a:extLst>
              <a:ext uri="{FF2B5EF4-FFF2-40B4-BE49-F238E27FC236}">
                <a16:creationId xmlns:a16="http://schemas.microsoft.com/office/drawing/2014/main" id="{4B4D2FFE-4116-38E7-C38A-EE452F17467B}"/>
              </a:ext>
            </a:extLst>
          </p:cNvPr>
          <p:cNvPicPr>
            <a:picLocks noChangeAspect="1"/>
          </p:cNvPicPr>
          <p:nvPr/>
        </p:nvPicPr>
        <p:blipFill>
          <a:blip r:embed="rId6"/>
          <a:stretch>
            <a:fillRect/>
          </a:stretch>
        </p:blipFill>
        <p:spPr>
          <a:xfrm>
            <a:off x="2428193" y="2765872"/>
            <a:ext cx="9774014" cy="2697857"/>
          </a:xfrm>
          <a:prstGeom prst="rect">
            <a:avLst/>
          </a:prstGeom>
        </p:spPr>
      </p:pic>
    </p:spTree>
    <p:custDataLst>
      <p:tags r:id="rId1"/>
    </p:custDataLst>
    <p:extLst>
      <p:ext uri="{BB962C8B-B14F-4D97-AF65-F5344CB8AC3E}">
        <p14:creationId xmlns:p14="http://schemas.microsoft.com/office/powerpoint/2010/main" val="3176811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4D566-617B-3E9A-A39A-FE8D4FEEB0E7}"/>
              </a:ext>
            </a:extLst>
          </p:cNvPr>
          <p:cNvSpPr>
            <a:spLocks noGrp="1"/>
          </p:cNvSpPr>
          <p:nvPr>
            <p:ph type="title"/>
          </p:nvPr>
        </p:nvSpPr>
        <p:spPr/>
        <p:txBody>
          <a:bodyPr/>
          <a:lstStyle/>
          <a:p>
            <a:r>
              <a:rPr lang="nb-NO" dirty="0"/>
              <a:t>Maybe we need a common language</a:t>
            </a:r>
            <a:endParaRPr lang="en-GB" dirty="0"/>
          </a:p>
        </p:txBody>
      </p:sp>
      <p:sp>
        <p:nvSpPr>
          <p:cNvPr id="3" name="Content Placeholder 2">
            <a:extLst>
              <a:ext uri="{FF2B5EF4-FFF2-40B4-BE49-F238E27FC236}">
                <a16:creationId xmlns:a16="http://schemas.microsoft.com/office/drawing/2014/main" id="{7BCD97F1-A841-EB12-C74D-49C9EF39D6BD}"/>
              </a:ext>
            </a:extLst>
          </p:cNvPr>
          <p:cNvSpPr>
            <a:spLocks noGrp="1"/>
          </p:cNvSpPr>
          <p:nvPr>
            <p:ph idx="1"/>
          </p:nvPr>
        </p:nvSpPr>
        <p:spPr/>
        <p:txBody>
          <a:bodyPr/>
          <a:lstStyle/>
          <a:p>
            <a:endParaRPr lang="en-GB" dirty="0"/>
          </a:p>
        </p:txBody>
      </p:sp>
      <p:pic>
        <p:nvPicPr>
          <p:cNvPr id="8" name="Picture 7">
            <a:extLst>
              <a:ext uri="{FF2B5EF4-FFF2-40B4-BE49-F238E27FC236}">
                <a16:creationId xmlns:a16="http://schemas.microsoft.com/office/drawing/2014/main" id="{684CD00C-E8D6-0B0A-0191-1CA47226AAF8}"/>
              </a:ext>
            </a:extLst>
          </p:cNvPr>
          <p:cNvPicPr>
            <a:picLocks noChangeAspect="1"/>
          </p:cNvPicPr>
          <p:nvPr/>
        </p:nvPicPr>
        <p:blipFill>
          <a:blip r:embed="rId2"/>
          <a:stretch>
            <a:fillRect/>
          </a:stretch>
        </p:blipFill>
        <p:spPr>
          <a:xfrm>
            <a:off x="488045" y="1752601"/>
            <a:ext cx="6827155" cy="6038850"/>
          </a:xfrm>
          <a:prstGeom prst="rect">
            <a:avLst/>
          </a:prstGeom>
        </p:spPr>
      </p:pic>
      <p:pic>
        <p:nvPicPr>
          <p:cNvPr id="10" name="Picture 9">
            <a:extLst>
              <a:ext uri="{FF2B5EF4-FFF2-40B4-BE49-F238E27FC236}">
                <a16:creationId xmlns:a16="http://schemas.microsoft.com/office/drawing/2014/main" id="{987703FB-FE9F-B992-322E-A2C6182BC421}"/>
              </a:ext>
            </a:extLst>
          </p:cNvPr>
          <p:cNvPicPr>
            <a:picLocks noChangeAspect="1"/>
          </p:cNvPicPr>
          <p:nvPr/>
        </p:nvPicPr>
        <p:blipFill>
          <a:blip r:embed="rId3"/>
          <a:stretch>
            <a:fillRect/>
          </a:stretch>
        </p:blipFill>
        <p:spPr>
          <a:xfrm>
            <a:off x="7188432" y="1431260"/>
            <a:ext cx="7441968" cy="2126276"/>
          </a:xfrm>
          <a:prstGeom prst="rect">
            <a:avLst/>
          </a:prstGeom>
        </p:spPr>
      </p:pic>
      <p:pic>
        <p:nvPicPr>
          <p:cNvPr id="12" name="Picture 11">
            <a:extLst>
              <a:ext uri="{FF2B5EF4-FFF2-40B4-BE49-F238E27FC236}">
                <a16:creationId xmlns:a16="http://schemas.microsoft.com/office/drawing/2014/main" id="{F5AB2B52-F5B4-AE84-36E0-EFD21CCA3D29}"/>
              </a:ext>
            </a:extLst>
          </p:cNvPr>
          <p:cNvPicPr>
            <a:picLocks noChangeAspect="1"/>
          </p:cNvPicPr>
          <p:nvPr/>
        </p:nvPicPr>
        <p:blipFill>
          <a:blip r:embed="rId4"/>
          <a:stretch>
            <a:fillRect/>
          </a:stretch>
        </p:blipFill>
        <p:spPr>
          <a:xfrm>
            <a:off x="7188432" y="2386723"/>
            <a:ext cx="7350516" cy="2720719"/>
          </a:xfrm>
          <a:prstGeom prst="rect">
            <a:avLst/>
          </a:prstGeom>
        </p:spPr>
      </p:pic>
      <p:pic>
        <p:nvPicPr>
          <p:cNvPr id="14" name="Picture 13">
            <a:extLst>
              <a:ext uri="{FF2B5EF4-FFF2-40B4-BE49-F238E27FC236}">
                <a16:creationId xmlns:a16="http://schemas.microsoft.com/office/drawing/2014/main" id="{3FF0A802-44F1-F40D-8938-685CAB39D93F}"/>
              </a:ext>
            </a:extLst>
          </p:cNvPr>
          <p:cNvPicPr>
            <a:picLocks noChangeAspect="1"/>
          </p:cNvPicPr>
          <p:nvPr/>
        </p:nvPicPr>
        <p:blipFill>
          <a:blip r:embed="rId5"/>
          <a:stretch>
            <a:fillRect/>
          </a:stretch>
        </p:blipFill>
        <p:spPr>
          <a:xfrm>
            <a:off x="7188433" y="3915433"/>
            <a:ext cx="7236200" cy="1588992"/>
          </a:xfrm>
          <a:prstGeom prst="rect">
            <a:avLst/>
          </a:prstGeom>
        </p:spPr>
      </p:pic>
      <p:pic>
        <p:nvPicPr>
          <p:cNvPr id="16" name="Picture 15">
            <a:extLst>
              <a:ext uri="{FF2B5EF4-FFF2-40B4-BE49-F238E27FC236}">
                <a16:creationId xmlns:a16="http://schemas.microsoft.com/office/drawing/2014/main" id="{D1C846F6-E732-E03D-D4D5-59A9399ACD38}"/>
              </a:ext>
            </a:extLst>
          </p:cNvPr>
          <p:cNvPicPr>
            <a:picLocks noChangeAspect="1"/>
          </p:cNvPicPr>
          <p:nvPr/>
        </p:nvPicPr>
        <p:blipFill>
          <a:blip r:embed="rId6"/>
          <a:stretch>
            <a:fillRect/>
          </a:stretch>
        </p:blipFill>
        <p:spPr>
          <a:xfrm>
            <a:off x="7068400" y="4801553"/>
            <a:ext cx="7590580" cy="1977666"/>
          </a:xfrm>
          <a:prstGeom prst="rect">
            <a:avLst/>
          </a:prstGeom>
        </p:spPr>
      </p:pic>
      <p:pic>
        <p:nvPicPr>
          <p:cNvPr id="18" name="Picture 17">
            <a:extLst>
              <a:ext uri="{FF2B5EF4-FFF2-40B4-BE49-F238E27FC236}">
                <a16:creationId xmlns:a16="http://schemas.microsoft.com/office/drawing/2014/main" id="{B8320E44-4037-BF7C-124C-2E83A1043A7C}"/>
              </a:ext>
            </a:extLst>
          </p:cNvPr>
          <p:cNvPicPr>
            <a:picLocks noChangeAspect="1"/>
          </p:cNvPicPr>
          <p:nvPr/>
        </p:nvPicPr>
        <p:blipFill>
          <a:blip r:embed="rId7"/>
          <a:stretch>
            <a:fillRect/>
          </a:stretch>
        </p:blipFill>
        <p:spPr>
          <a:xfrm>
            <a:off x="7188433" y="5767351"/>
            <a:ext cx="7819211" cy="960254"/>
          </a:xfrm>
          <a:prstGeom prst="rect">
            <a:avLst/>
          </a:prstGeom>
        </p:spPr>
      </p:pic>
      <p:pic>
        <p:nvPicPr>
          <p:cNvPr id="22" name="Picture 21">
            <a:extLst>
              <a:ext uri="{FF2B5EF4-FFF2-40B4-BE49-F238E27FC236}">
                <a16:creationId xmlns:a16="http://schemas.microsoft.com/office/drawing/2014/main" id="{95E2FEC4-F652-601B-B2EB-89CEFC8CA29F}"/>
              </a:ext>
            </a:extLst>
          </p:cNvPr>
          <p:cNvPicPr>
            <a:picLocks noChangeAspect="1"/>
          </p:cNvPicPr>
          <p:nvPr/>
        </p:nvPicPr>
        <p:blipFill>
          <a:blip r:embed="rId8"/>
          <a:stretch>
            <a:fillRect/>
          </a:stretch>
        </p:blipFill>
        <p:spPr>
          <a:xfrm>
            <a:off x="7315201" y="6664560"/>
            <a:ext cx="7453400" cy="1028844"/>
          </a:xfrm>
          <a:prstGeom prst="rect">
            <a:avLst/>
          </a:prstGeom>
        </p:spPr>
      </p:pic>
    </p:spTree>
    <p:extLst>
      <p:ext uri="{BB962C8B-B14F-4D97-AF65-F5344CB8AC3E}">
        <p14:creationId xmlns:p14="http://schemas.microsoft.com/office/powerpoint/2010/main" val="1742017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6AD8D-B8F9-2695-63A2-B0F95D9BB0B6}"/>
              </a:ext>
            </a:extLst>
          </p:cNvPr>
          <p:cNvSpPr>
            <a:spLocks noGrp="1"/>
          </p:cNvSpPr>
          <p:nvPr>
            <p:ph type="title"/>
          </p:nvPr>
        </p:nvSpPr>
        <p:spPr>
          <a:xfrm>
            <a:off x="1581374" y="712040"/>
            <a:ext cx="12550306" cy="916320"/>
          </a:xfrm>
        </p:spPr>
        <p:txBody>
          <a:bodyPr>
            <a:normAutofit/>
          </a:bodyPr>
          <a:lstStyle/>
          <a:p>
            <a:endParaRPr lang="en-GB" dirty="0"/>
          </a:p>
        </p:txBody>
      </p:sp>
      <p:sp>
        <p:nvSpPr>
          <p:cNvPr id="3" name="Text Placeholder 2">
            <a:extLst>
              <a:ext uri="{FF2B5EF4-FFF2-40B4-BE49-F238E27FC236}">
                <a16:creationId xmlns:a16="http://schemas.microsoft.com/office/drawing/2014/main" id="{05BD8853-D43D-3B48-9150-07832A2DF2F2}"/>
              </a:ext>
            </a:extLst>
          </p:cNvPr>
          <p:cNvSpPr>
            <a:spLocks noGrp="1"/>
          </p:cNvSpPr>
          <p:nvPr>
            <p:ph type="body" idx="1"/>
          </p:nvPr>
        </p:nvSpPr>
        <p:spPr>
          <a:xfrm>
            <a:off x="498720" y="6393880"/>
            <a:ext cx="13632960" cy="916320"/>
          </a:xfrm>
        </p:spPr>
        <p:txBody>
          <a:bodyPr>
            <a:normAutofit fontScale="92500" lnSpcReduction="20000"/>
          </a:bodyPr>
          <a:lstStyle/>
          <a:p>
            <a:r>
              <a:rPr lang="en-GB" dirty="0">
                <a:hlinkClick r:id="rId2"/>
              </a:rPr>
              <a:t>https://www.enisa.europa.eu/publications/european-cybersecurity-skills-framework-ecsf</a:t>
            </a:r>
            <a:r>
              <a:rPr lang="en-GB" dirty="0"/>
              <a:t> </a:t>
            </a:r>
          </a:p>
        </p:txBody>
      </p:sp>
      <p:pic>
        <p:nvPicPr>
          <p:cNvPr id="5" name="Picture 4">
            <a:extLst>
              <a:ext uri="{FF2B5EF4-FFF2-40B4-BE49-F238E27FC236}">
                <a16:creationId xmlns:a16="http://schemas.microsoft.com/office/drawing/2014/main" id="{2E0D7F04-208A-A797-83A9-5F28F649680F}"/>
              </a:ext>
            </a:extLst>
          </p:cNvPr>
          <p:cNvPicPr>
            <a:picLocks noChangeAspect="1"/>
          </p:cNvPicPr>
          <p:nvPr/>
        </p:nvPicPr>
        <p:blipFill>
          <a:blip r:embed="rId3"/>
          <a:stretch>
            <a:fillRect/>
          </a:stretch>
        </p:blipFill>
        <p:spPr>
          <a:xfrm>
            <a:off x="1495313" y="877987"/>
            <a:ext cx="12426138" cy="5515892"/>
          </a:xfrm>
          <a:prstGeom prst="rect">
            <a:avLst/>
          </a:prstGeom>
        </p:spPr>
      </p:pic>
    </p:spTree>
    <p:extLst>
      <p:ext uri="{BB962C8B-B14F-4D97-AF65-F5344CB8AC3E}">
        <p14:creationId xmlns:p14="http://schemas.microsoft.com/office/powerpoint/2010/main" val="8324516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10AB234-8DA8-9E67-632A-40811E07DF58}"/>
              </a:ext>
            </a:extLst>
          </p:cNvPr>
          <p:cNvSpPr>
            <a:spLocks noGrp="1"/>
          </p:cNvSpPr>
          <p:nvPr>
            <p:ph type="body" sz="quarter" idx="13"/>
          </p:nvPr>
        </p:nvSpPr>
        <p:spPr/>
        <p:txBody>
          <a:bodyPr/>
          <a:lstStyle/>
          <a:p>
            <a:r>
              <a:rPr lang="nb-NO" dirty="0"/>
              <a:t>Maritime </a:t>
            </a:r>
            <a:r>
              <a:rPr lang="nb-NO" dirty="0" err="1"/>
              <a:t>Cybersecurity</a:t>
            </a:r>
            <a:endParaRPr lang="nb-NO" dirty="0"/>
          </a:p>
        </p:txBody>
      </p:sp>
      <p:sp>
        <p:nvSpPr>
          <p:cNvPr id="6" name="Text Placeholder 5">
            <a:extLst>
              <a:ext uri="{FF2B5EF4-FFF2-40B4-BE49-F238E27FC236}">
                <a16:creationId xmlns:a16="http://schemas.microsoft.com/office/drawing/2014/main" id="{7CED3F17-543D-A5A5-79D2-79624459BEBD}"/>
              </a:ext>
            </a:extLst>
          </p:cNvPr>
          <p:cNvSpPr>
            <a:spLocks noGrp="1"/>
          </p:cNvSpPr>
          <p:nvPr>
            <p:ph type="body" sz="quarter" idx="14"/>
          </p:nvPr>
        </p:nvSpPr>
        <p:spPr>
          <a:xfrm>
            <a:off x="970207" y="1954531"/>
            <a:ext cx="6882205" cy="4968240"/>
          </a:xfrm>
        </p:spPr>
        <p:txBody>
          <a:bodyPr/>
          <a:lstStyle/>
          <a:p>
            <a:r>
              <a:rPr lang="en-US" dirty="0"/>
              <a:t>The ability to protect or defend the use of cyberspace from cyber-attacks. (NIST, 2019)</a:t>
            </a:r>
            <a:endParaRPr lang="nb-NO" dirty="0"/>
          </a:p>
          <a:p>
            <a:r>
              <a:rPr lang="nb-NO" dirty="0"/>
              <a:t>ENISA (2011)</a:t>
            </a:r>
          </a:p>
          <a:p>
            <a:pPr lvl="1"/>
            <a:r>
              <a:rPr lang="en-US" dirty="0"/>
              <a:t>“key findings of this workshop were that the maritime cyber-security is at a low to non-existent level due, among others, to the small number of known cyber security incidents, no publicity for them, and absence of mechanisms to identify the incidents”</a:t>
            </a:r>
          </a:p>
        </p:txBody>
      </p:sp>
      <p:sp>
        <p:nvSpPr>
          <p:cNvPr id="4" name="Slide Number Placeholder 3">
            <a:extLst>
              <a:ext uri="{FF2B5EF4-FFF2-40B4-BE49-F238E27FC236}">
                <a16:creationId xmlns:a16="http://schemas.microsoft.com/office/drawing/2014/main" id="{C554C04B-028F-A8CE-9992-1CF25A876EC9}"/>
              </a:ext>
            </a:extLst>
          </p:cNvPr>
          <p:cNvSpPr>
            <a:spLocks noGrp="1"/>
          </p:cNvSpPr>
          <p:nvPr>
            <p:ph type="sldNum" idx="4294967295"/>
          </p:nvPr>
        </p:nvSpPr>
        <p:spPr>
          <a:xfrm>
            <a:off x="13752196" y="7461886"/>
            <a:ext cx="878204" cy="628650"/>
          </a:xfrm>
          <a:prstGeom prst="rect">
            <a:avLst/>
          </a:prstGeom>
        </p:spPr>
        <p:txBody>
          <a:bodyPr/>
          <a:lstStyle/>
          <a:p>
            <a:pPr defTabSz="1097280" eaLnBrk="0" fontAlgn="base" hangingPunct="0">
              <a:spcBef>
                <a:spcPct val="0"/>
              </a:spcBef>
              <a:spcAft>
                <a:spcPct val="0"/>
              </a:spcAft>
            </a:pPr>
            <a:fld id="{00000000-1234-1234-1234-123412341234}" type="slidenum">
              <a:rPr lang="en-GB" sz="2160">
                <a:solidFill>
                  <a:srgbClr val="000000"/>
                </a:solidFill>
                <a:latin typeface="Calibri" pitchFamily="34" charset="0"/>
              </a:rPr>
              <a:pPr defTabSz="1097280" eaLnBrk="0" fontAlgn="base" hangingPunct="0">
                <a:spcBef>
                  <a:spcPct val="0"/>
                </a:spcBef>
                <a:spcAft>
                  <a:spcPct val="0"/>
                </a:spcAft>
              </a:pPr>
              <a:t>6</a:t>
            </a:fld>
            <a:endParaRPr lang="en-GB" sz="2160">
              <a:solidFill>
                <a:srgbClr val="000000"/>
              </a:solidFill>
              <a:latin typeface="Calibri" pitchFamily="34" charset="0"/>
            </a:endParaRPr>
          </a:p>
        </p:txBody>
      </p:sp>
      <p:sp>
        <p:nvSpPr>
          <p:cNvPr id="8" name="TextBox 7">
            <a:extLst>
              <a:ext uri="{FF2B5EF4-FFF2-40B4-BE49-F238E27FC236}">
                <a16:creationId xmlns:a16="http://schemas.microsoft.com/office/drawing/2014/main" id="{79CE989C-DBFD-2396-378B-E146A85D3353}"/>
              </a:ext>
            </a:extLst>
          </p:cNvPr>
          <p:cNvSpPr txBox="1"/>
          <p:nvPr/>
        </p:nvSpPr>
        <p:spPr>
          <a:xfrm>
            <a:off x="8086389" y="1806794"/>
            <a:ext cx="6307342" cy="2751522"/>
          </a:xfrm>
          <a:prstGeom prst="rect">
            <a:avLst/>
          </a:prstGeom>
          <a:noFill/>
        </p:spPr>
        <p:txBody>
          <a:bodyPr wrap="square">
            <a:spAutoFit/>
          </a:bodyPr>
          <a:lstStyle/>
          <a:p>
            <a:pPr defTabSz="1097280" eaLnBrk="0" fontAlgn="base" hangingPunct="0">
              <a:spcBef>
                <a:spcPct val="0"/>
              </a:spcBef>
              <a:spcAft>
                <a:spcPct val="0"/>
              </a:spcAft>
            </a:pPr>
            <a:r>
              <a:rPr lang="en-US" sz="2160" i="1" dirty="0">
                <a:solidFill>
                  <a:srgbClr val="000000"/>
                </a:solidFill>
                <a:latin typeface="Calibri" pitchFamily="34" charset="0"/>
              </a:rPr>
              <a:t>According to what we know so far and the relevant studies almost 80% of the maritime casualties are caused, at least in part, by human error. This assumption also applies to the maritime cyber security. In this context, training and awareness-raising is needed to prevent cyber-attacks in order for the shipping personnel to be able to identify and eliminate the cyber-threats</a:t>
            </a:r>
            <a:endParaRPr lang="nb-NO" sz="2160" i="1" dirty="0">
              <a:solidFill>
                <a:srgbClr val="000000"/>
              </a:solidFill>
              <a:latin typeface="Calibri" pitchFamily="34" charset="0"/>
            </a:endParaRPr>
          </a:p>
        </p:txBody>
      </p:sp>
    </p:spTree>
    <p:custDataLst>
      <p:tags r:id="rId1"/>
    </p:custDataLst>
    <p:extLst>
      <p:ext uri="{BB962C8B-B14F-4D97-AF65-F5344CB8AC3E}">
        <p14:creationId xmlns:p14="http://schemas.microsoft.com/office/powerpoint/2010/main" val="3456849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B0E2F-AE05-EA1D-E058-9B11F53CCF00}"/>
              </a:ext>
            </a:extLst>
          </p:cNvPr>
          <p:cNvSpPr>
            <a:spLocks noGrp="1"/>
          </p:cNvSpPr>
          <p:nvPr>
            <p:ph type="title"/>
          </p:nvPr>
        </p:nvSpPr>
        <p:spPr>
          <a:xfrm>
            <a:off x="1005840" y="438150"/>
            <a:ext cx="12618720" cy="1590676"/>
          </a:xfrm>
        </p:spPr>
        <p:txBody>
          <a:bodyPr anchor="ctr">
            <a:normAutofit/>
          </a:bodyPr>
          <a:lstStyle/>
          <a:p>
            <a:r>
              <a:rPr lang="en-GB" dirty="0"/>
              <a:t>ENISA European Cybersecurity Skills Framework (ECSF)</a:t>
            </a:r>
          </a:p>
        </p:txBody>
      </p:sp>
      <p:sp>
        <p:nvSpPr>
          <p:cNvPr id="3" name="Text Placeholder 2">
            <a:extLst>
              <a:ext uri="{FF2B5EF4-FFF2-40B4-BE49-F238E27FC236}">
                <a16:creationId xmlns:a16="http://schemas.microsoft.com/office/drawing/2014/main" id="{74F60710-3C20-F78D-4D5B-E0B5AE2F107E}"/>
              </a:ext>
            </a:extLst>
          </p:cNvPr>
          <p:cNvSpPr>
            <a:spLocks noGrp="1"/>
          </p:cNvSpPr>
          <p:nvPr>
            <p:ph idx="1"/>
          </p:nvPr>
        </p:nvSpPr>
        <p:spPr>
          <a:xfrm>
            <a:off x="1005840" y="2190750"/>
            <a:ext cx="12618720" cy="5221606"/>
          </a:xfrm>
        </p:spPr>
        <p:txBody>
          <a:bodyPr>
            <a:normAutofit/>
          </a:bodyPr>
          <a:lstStyle/>
          <a:p>
            <a:pPr fontAlgn="base">
              <a:spcBef>
                <a:spcPts val="720"/>
              </a:spcBef>
              <a:buFont typeface="+mj-lt"/>
              <a:buAutoNum type="arabicPeriod"/>
            </a:pPr>
            <a:r>
              <a:rPr lang="en-GB" sz="2400"/>
              <a:t>Ensures a common terminology and shared understanding between the demand (workplace, recruitment) and supply (qualification, training) of cybersecurity professionals across the EU.  </a:t>
            </a:r>
          </a:p>
          <a:p>
            <a:pPr fontAlgn="base">
              <a:spcBef>
                <a:spcPts val="0"/>
              </a:spcBef>
              <a:buFont typeface="+mj-lt"/>
              <a:buAutoNum type="arabicPeriod"/>
            </a:pPr>
            <a:r>
              <a:rPr lang="en-GB" sz="2400"/>
              <a:t>Supports the identification of the critical skill sets required from a workforce perspective. It enables providers of learning programmes to support the development of this critical set of skills and helps policy-makers support targeted initiatives to mitigate the gaps identified in skills.  </a:t>
            </a:r>
          </a:p>
          <a:p>
            <a:pPr fontAlgn="base">
              <a:spcBef>
                <a:spcPts val="0"/>
              </a:spcBef>
              <a:buFont typeface="+mj-lt"/>
              <a:buAutoNum type="arabicPeriod"/>
            </a:pPr>
            <a:r>
              <a:rPr lang="en-GB" sz="2400"/>
              <a:t>Facilitates an understanding of leading cybersecurity professional roles and the essential skills they require, including soft skills, along with the legislative aspects (if any</a:t>
            </a:r>
            <a:r>
              <a:rPr lang="en-GB" sz="2400" b="1"/>
              <a:t>). </a:t>
            </a:r>
            <a:r>
              <a:rPr lang="en-GB" sz="2400" b="1">
                <a:highlight>
                  <a:srgbClr val="FFFF00"/>
                </a:highlight>
              </a:rPr>
              <a:t>In particular, it enables non-experts and HR departments to understand the requirements for resource planning, recruitment and career planning in supporting cyber-security. </a:t>
            </a:r>
          </a:p>
          <a:p>
            <a:pPr fontAlgn="base">
              <a:spcBef>
                <a:spcPts val="0"/>
              </a:spcBef>
              <a:buFont typeface="+mj-lt"/>
              <a:buAutoNum type="arabicPeriod"/>
            </a:pPr>
            <a:r>
              <a:rPr lang="en-GB" sz="2400"/>
              <a:t>The framework promotes harmonisation in cybersecurity education, training, and workforce development. At the same time, this common European language in the context of cybersecurity skills and roles connects well with the entire ICT professional domain.  </a:t>
            </a:r>
          </a:p>
          <a:p>
            <a:pPr fontAlgn="base">
              <a:spcBef>
                <a:spcPts val="0"/>
              </a:spcBef>
              <a:spcAft>
                <a:spcPts val="720"/>
              </a:spcAft>
              <a:buFont typeface="+mj-lt"/>
              <a:buAutoNum type="arabicPeriod"/>
            </a:pPr>
            <a:r>
              <a:rPr lang="en-GB" sz="2400"/>
              <a:t>Contributes to achieving enhanced shielding against cyberattacks and  guaranteeing secure IT (Information Technology) systems in society. It provides a standard structure and advice on how to implement capacity building within the European cybersecurity workforce.</a:t>
            </a:r>
          </a:p>
          <a:p>
            <a:endParaRPr lang="en-GB" sz="2400"/>
          </a:p>
        </p:txBody>
      </p:sp>
    </p:spTree>
    <p:extLst>
      <p:ext uri="{BB962C8B-B14F-4D97-AF65-F5344CB8AC3E}">
        <p14:creationId xmlns:p14="http://schemas.microsoft.com/office/powerpoint/2010/main" val="12419229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EF781EB-5FF3-AA38-8232-1CB894F6C688}"/>
              </a:ext>
            </a:extLst>
          </p:cNvPr>
          <p:cNvSpPr>
            <a:spLocks noGrp="1"/>
          </p:cNvSpPr>
          <p:nvPr>
            <p:ph type="title"/>
          </p:nvPr>
        </p:nvSpPr>
        <p:spPr/>
        <p:txBody>
          <a:bodyPr/>
          <a:lstStyle/>
          <a:p>
            <a:endParaRPr lang="en-GB"/>
          </a:p>
        </p:txBody>
      </p:sp>
      <p:sp>
        <p:nvSpPr>
          <p:cNvPr id="11" name="Text Placeholder 10">
            <a:extLst>
              <a:ext uri="{FF2B5EF4-FFF2-40B4-BE49-F238E27FC236}">
                <a16:creationId xmlns:a16="http://schemas.microsoft.com/office/drawing/2014/main" id="{FFFB2C84-F51E-E3AD-9777-ED5BD23848DC}"/>
              </a:ext>
            </a:extLst>
          </p:cNvPr>
          <p:cNvSpPr>
            <a:spLocks noGrp="1"/>
          </p:cNvSpPr>
          <p:nvPr>
            <p:ph type="body" idx="1"/>
          </p:nvPr>
        </p:nvSpPr>
        <p:spPr/>
        <p:txBody>
          <a:bodyPr/>
          <a:lstStyle/>
          <a:p>
            <a:r>
              <a:rPr lang="nb-NO" dirty="0"/>
              <a:t>Non-Experts</a:t>
            </a:r>
            <a:endParaRPr lang="en-GB" dirty="0"/>
          </a:p>
        </p:txBody>
      </p:sp>
      <p:sp>
        <p:nvSpPr>
          <p:cNvPr id="12" name="Content Placeholder 11">
            <a:extLst>
              <a:ext uri="{FF2B5EF4-FFF2-40B4-BE49-F238E27FC236}">
                <a16:creationId xmlns:a16="http://schemas.microsoft.com/office/drawing/2014/main" id="{88D73D31-8CE4-385B-B660-0F888DC20825}"/>
              </a:ext>
            </a:extLst>
          </p:cNvPr>
          <p:cNvSpPr>
            <a:spLocks noGrp="1"/>
          </p:cNvSpPr>
          <p:nvPr>
            <p:ph sz="half" idx="2"/>
          </p:nvPr>
        </p:nvSpPr>
        <p:spPr/>
        <p:txBody>
          <a:bodyPr/>
          <a:lstStyle/>
          <a:p>
            <a:endParaRPr lang="en-GB"/>
          </a:p>
        </p:txBody>
      </p:sp>
      <p:sp>
        <p:nvSpPr>
          <p:cNvPr id="13" name="Text Placeholder 12">
            <a:extLst>
              <a:ext uri="{FF2B5EF4-FFF2-40B4-BE49-F238E27FC236}">
                <a16:creationId xmlns:a16="http://schemas.microsoft.com/office/drawing/2014/main" id="{34B08C26-E7B4-E5A9-4B9E-97DFF8020B60}"/>
              </a:ext>
            </a:extLst>
          </p:cNvPr>
          <p:cNvSpPr>
            <a:spLocks noGrp="1"/>
          </p:cNvSpPr>
          <p:nvPr>
            <p:ph type="body" sz="quarter" idx="3"/>
          </p:nvPr>
        </p:nvSpPr>
        <p:spPr/>
        <p:txBody>
          <a:bodyPr/>
          <a:lstStyle/>
          <a:p>
            <a:r>
              <a:rPr lang="nb-NO" dirty="0"/>
              <a:t>Experts</a:t>
            </a:r>
            <a:endParaRPr lang="en-GB" dirty="0"/>
          </a:p>
        </p:txBody>
      </p:sp>
      <p:sp>
        <p:nvSpPr>
          <p:cNvPr id="14" name="Content Placeholder 13">
            <a:extLst>
              <a:ext uri="{FF2B5EF4-FFF2-40B4-BE49-F238E27FC236}">
                <a16:creationId xmlns:a16="http://schemas.microsoft.com/office/drawing/2014/main" id="{29E627BC-A5AF-EC11-FCA5-FF4C2D45B0D7}"/>
              </a:ext>
            </a:extLst>
          </p:cNvPr>
          <p:cNvSpPr>
            <a:spLocks noGrp="1"/>
          </p:cNvSpPr>
          <p:nvPr>
            <p:ph sz="quarter" idx="4"/>
          </p:nvPr>
        </p:nvSpPr>
        <p:spPr/>
        <p:txBody>
          <a:bodyPr/>
          <a:lstStyle/>
          <a:p>
            <a:endParaRPr lang="en-GB"/>
          </a:p>
        </p:txBody>
      </p:sp>
      <p:pic>
        <p:nvPicPr>
          <p:cNvPr id="1026" name="Picture 2">
            <a:extLst>
              <a:ext uri="{FF2B5EF4-FFF2-40B4-BE49-F238E27FC236}">
                <a16:creationId xmlns:a16="http://schemas.microsoft.com/office/drawing/2014/main" id="{2879DACE-E22A-1C33-4A1D-5DC745A3671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98196" y="3380395"/>
            <a:ext cx="6196320" cy="383139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745D3ED-6A7B-E05D-AD00-ED010B345DE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15200" y="3006091"/>
            <a:ext cx="7212871" cy="4070120"/>
          </a:xfrm>
          <a:prstGeom prst="rect">
            <a:avLst/>
          </a:prstGeom>
        </p:spPr>
      </p:pic>
      <p:sp>
        <p:nvSpPr>
          <p:cNvPr id="15" name="Oval 14">
            <a:extLst>
              <a:ext uri="{FF2B5EF4-FFF2-40B4-BE49-F238E27FC236}">
                <a16:creationId xmlns:a16="http://schemas.microsoft.com/office/drawing/2014/main" id="{C07C8433-9275-72A9-3361-F70152457033}"/>
              </a:ext>
            </a:extLst>
          </p:cNvPr>
          <p:cNvSpPr/>
          <p:nvPr/>
        </p:nvSpPr>
        <p:spPr>
          <a:xfrm>
            <a:off x="102328" y="2300089"/>
            <a:ext cx="7094761" cy="5491362"/>
          </a:xfrm>
          <a:prstGeom prst="ellipse">
            <a:avLst/>
          </a:prstGeom>
          <a:noFill/>
          <a:ln w="38100">
            <a:solidFill>
              <a:srgbClr val="DE18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dirty="0">
              <a:solidFill>
                <a:prstClr val="white"/>
              </a:solidFill>
              <a:latin typeface="Calibri" panose="020F0502020204030204"/>
            </a:endParaRPr>
          </a:p>
        </p:txBody>
      </p:sp>
    </p:spTree>
    <p:custDataLst>
      <p:tags r:id="rId1"/>
    </p:custDataLst>
    <p:extLst>
      <p:ext uri="{BB962C8B-B14F-4D97-AF65-F5344CB8AC3E}">
        <p14:creationId xmlns:p14="http://schemas.microsoft.com/office/powerpoint/2010/main" val="2486660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D5236A8-F1B2-682D-B0DE-68D1D3AB8EC9}"/>
              </a:ext>
            </a:extLst>
          </p:cNvPr>
          <p:cNvSpPr>
            <a:spLocks noGrp="1"/>
          </p:cNvSpPr>
          <p:nvPr>
            <p:ph type="title"/>
          </p:nvPr>
        </p:nvSpPr>
        <p:spPr/>
        <p:txBody>
          <a:bodyPr/>
          <a:lstStyle/>
          <a:p>
            <a:pPr algn="ctr"/>
            <a:r>
              <a:rPr lang="nb-NO" i="1" dirty="0"/>
              <a:t>If you see something, </a:t>
            </a:r>
            <a:br>
              <a:rPr lang="nb-NO" i="1" dirty="0"/>
            </a:br>
            <a:r>
              <a:rPr lang="nb-NO" i="1" dirty="0"/>
              <a:t>say something</a:t>
            </a:r>
            <a:endParaRPr lang="en-GB" i="1" dirty="0"/>
          </a:p>
        </p:txBody>
      </p:sp>
      <p:sp>
        <p:nvSpPr>
          <p:cNvPr id="8" name="Rectangle 7">
            <a:extLst>
              <a:ext uri="{FF2B5EF4-FFF2-40B4-BE49-F238E27FC236}">
                <a16:creationId xmlns:a16="http://schemas.microsoft.com/office/drawing/2014/main" id="{B5EF1D65-F3A4-9D6F-C1E4-51FAEE6AA60D}"/>
              </a:ext>
            </a:extLst>
          </p:cNvPr>
          <p:cNvSpPr/>
          <p:nvPr/>
        </p:nvSpPr>
        <p:spPr>
          <a:xfrm>
            <a:off x="11960352" y="6266688"/>
            <a:ext cx="2438400" cy="70713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r>
              <a:rPr lang="nb-NO" sz="2160" dirty="0">
                <a:solidFill>
                  <a:prstClr val="white"/>
                </a:solidFill>
                <a:latin typeface="Aptos" panose="02110004020202020204"/>
              </a:rPr>
              <a:t>Homeland Security, 2024</a:t>
            </a:r>
            <a:endParaRPr lang="en-GB" sz="2160" dirty="0">
              <a:solidFill>
                <a:prstClr val="white"/>
              </a:solidFill>
              <a:latin typeface="Aptos" panose="02110004020202020204"/>
            </a:endParaRPr>
          </a:p>
        </p:txBody>
      </p:sp>
    </p:spTree>
    <p:extLst>
      <p:ext uri="{BB962C8B-B14F-4D97-AF65-F5344CB8AC3E}">
        <p14:creationId xmlns:p14="http://schemas.microsoft.com/office/powerpoint/2010/main" val="1372446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ABF4A-1995-5A0E-6AAD-53BDE85E0B9D}"/>
              </a:ext>
            </a:extLst>
          </p:cNvPr>
          <p:cNvSpPr>
            <a:spLocks noGrp="1"/>
          </p:cNvSpPr>
          <p:nvPr>
            <p:ph type="title"/>
          </p:nvPr>
        </p:nvSpPr>
        <p:spPr>
          <a:xfrm>
            <a:off x="1005840" y="438150"/>
            <a:ext cx="12618720" cy="1590676"/>
          </a:xfrm>
        </p:spPr>
        <p:txBody>
          <a:bodyPr anchor="ctr">
            <a:normAutofit/>
          </a:bodyPr>
          <a:lstStyle/>
          <a:p>
            <a:r>
              <a:rPr lang="nb-NO" dirty="0"/>
              <a:t>Whats important in a crisis situation?</a:t>
            </a:r>
            <a:endParaRPr lang="en-GB" dirty="0"/>
          </a:p>
        </p:txBody>
      </p:sp>
      <p:pic>
        <p:nvPicPr>
          <p:cNvPr id="5" name="Picture 4" descr="3D black question marks with one yellow question mark">
            <a:extLst>
              <a:ext uri="{FF2B5EF4-FFF2-40B4-BE49-F238E27FC236}">
                <a16:creationId xmlns:a16="http://schemas.microsoft.com/office/drawing/2014/main" id="{11E78224-5670-DCB7-56C4-ABCCD349DE63}"/>
              </a:ext>
            </a:extLst>
          </p:cNvPr>
          <p:cNvPicPr>
            <a:picLocks noChangeAspect="1"/>
          </p:cNvPicPr>
          <p:nvPr/>
        </p:nvPicPr>
        <p:blipFill>
          <a:blip r:embed="rId2"/>
          <a:srcRect l="11793" r="1" b="1"/>
          <a:stretch>
            <a:fillRect/>
          </a:stretch>
        </p:blipFill>
        <p:spPr>
          <a:xfrm>
            <a:off x="1005840" y="2190750"/>
            <a:ext cx="12618720" cy="5221606"/>
          </a:xfrm>
          <a:prstGeom prst="rect">
            <a:avLst/>
          </a:prstGeom>
          <a:noFill/>
        </p:spPr>
      </p:pic>
    </p:spTree>
    <p:extLst>
      <p:ext uri="{BB962C8B-B14F-4D97-AF65-F5344CB8AC3E}">
        <p14:creationId xmlns:p14="http://schemas.microsoft.com/office/powerpoint/2010/main" val="7886901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3881E-F3C6-ECA5-3A32-D9229EA4AFDA}"/>
              </a:ext>
            </a:extLst>
          </p:cNvPr>
          <p:cNvSpPr>
            <a:spLocks noGrp="1"/>
          </p:cNvSpPr>
          <p:nvPr>
            <p:ph type="title"/>
          </p:nvPr>
        </p:nvSpPr>
        <p:spPr/>
        <p:txBody>
          <a:bodyPr/>
          <a:lstStyle/>
          <a:p>
            <a:pPr algn="ctr"/>
            <a:r>
              <a:rPr lang="nb-NO" i="1" dirty="0"/>
              <a:t>Did we answer?</a:t>
            </a:r>
            <a:endParaRPr lang="en-GB" i="1" dirty="0"/>
          </a:p>
        </p:txBody>
      </p:sp>
      <p:sp>
        <p:nvSpPr>
          <p:cNvPr id="3" name="Content Placeholder 2">
            <a:extLst>
              <a:ext uri="{FF2B5EF4-FFF2-40B4-BE49-F238E27FC236}">
                <a16:creationId xmlns:a16="http://schemas.microsoft.com/office/drawing/2014/main" id="{CB68932B-4C27-B476-F30A-4CAEB9BD528F}"/>
              </a:ext>
            </a:extLst>
          </p:cNvPr>
          <p:cNvSpPr>
            <a:spLocks noGrp="1"/>
          </p:cNvSpPr>
          <p:nvPr>
            <p:ph idx="1"/>
          </p:nvPr>
        </p:nvSpPr>
        <p:spPr/>
        <p:txBody>
          <a:bodyPr>
            <a:normAutofit/>
          </a:bodyPr>
          <a:lstStyle/>
          <a:p>
            <a:r>
              <a:rPr lang="nb-NO" dirty="0"/>
              <a:t>What is known?</a:t>
            </a:r>
          </a:p>
          <a:p>
            <a:pPr lvl="1"/>
            <a:r>
              <a:rPr lang="nb-NO" dirty="0"/>
              <a:t>Status</a:t>
            </a:r>
          </a:p>
          <a:p>
            <a:pPr lvl="1"/>
            <a:r>
              <a:rPr lang="nb-NO" dirty="0"/>
              <a:t>Levels? (Individual, social, organisational)</a:t>
            </a:r>
          </a:p>
          <a:p>
            <a:pPr lvl="1"/>
            <a:r>
              <a:rPr lang="nb-NO" dirty="0"/>
              <a:t>Business continuity</a:t>
            </a:r>
          </a:p>
          <a:p>
            <a:endParaRPr lang="nb-NO" dirty="0"/>
          </a:p>
          <a:p>
            <a:r>
              <a:rPr lang="nb-NO" dirty="0"/>
              <a:t>What is unknown?</a:t>
            </a:r>
          </a:p>
          <a:p>
            <a:pPr lvl="1"/>
            <a:r>
              <a:rPr lang="nb-NO" dirty="0"/>
              <a:t>Do we know what we don’t know?</a:t>
            </a:r>
          </a:p>
          <a:p>
            <a:pPr lvl="1"/>
            <a:endParaRPr lang="nb-NO" dirty="0"/>
          </a:p>
          <a:p>
            <a:r>
              <a:rPr lang="nb-NO" dirty="0"/>
              <a:t>What are the projected outcomes?</a:t>
            </a:r>
          </a:p>
          <a:p>
            <a:pPr lvl="1"/>
            <a:r>
              <a:rPr lang="nb-NO" dirty="0"/>
              <a:t>And how confident are we in those ‘predicitons’?</a:t>
            </a:r>
            <a:endParaRPr lang="en-GB" dirty="0"/>
          </a:p>
        </p:txBody>
      </p:sp>
    </p:spTree>
    <p:extLst>
      <p:ext uri="{BB962C8B-B14F-4D97-AF65-F5344CB8AC3E}">
        <p14:creationId xmlns:p14="http://schemas.microsoft.com/office/powerpoint/2010/main" val="259272840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C61DC-2B2E-309E-5D49-5278CD5C0C2B}"/>
              </a:ext>
            </a:extLst>
          </p:cNvPr>
          <p:cNvSpPr>
            <a:spLocks noGrp="1"/>
          </p:cNvSpPr>
          <p:nvPr>
            <p:ph type="title"/>
          </p:nvPr>
        </p:nvSpPr>
        <p:spPr/>
        <p:txBody>
          <a:bodyPr/>
          <a:lstStyle/>
          <a:p>
            <a:r>
              <a:rPr lang="nb-NO" dirty="0"/>
              <a:t>The Truth</a:t>
            </a:r>
            <a:endParaRPr lang="en-GB" dirty="0"/>
          </a:p>
        </p:txBody>
      </p:sp>
      <p:sp>
        <p:nvSpPr>
          <p:cNvPr id="3" name="Content Placeholder 2">
            <a:extLst>
              <a:ext uri="{FF2B5EF4-FFF2-40B4-BE49-F238E27FC236}">
                <a16:creationId xmlns:a16="http://schemas.microsoft.com/office/drawing/2014/main" id="{EA9697B4-9071-FE71-0109-9D6AA90E6037}"/>
              </a:ext>
            </a:extLst>
          </p:cNvPr>
          <p:cNvSpPr>
            <a:spLocks noGrp="1"/>
          </p:cNvSpPr>
          <p:nvPr>
            <p:ph idx="1"/>
          </p:nvPr>
        </p:nvSpPr>
        <p:spPr/>
        <p:txBody>
          <a:bodyPr/>
          <a:lstStyle/>
          <a:p>
            <a:r>
              <a:rPr lang="nb-NO" dirty="0"/>
              <a:t>Culture</a:t>
            </a:r>
          </a:p>
          <a:p>
            <a:r>
              <a:rPr lang="nb-NO" dirty="0"/>
              <a:t>Cooperation </a:t>
            </a:r>
          </a:p>
          <a:p>
            <a:r>
              <a:rPr lang="nb-NO" dirty="0"/>
              <a:t>Communication</a:t>
            </a:r>
          </a:p>
          <a:p>
            <a:endParaRPr lang="en-GB" dirty="0"/>
          </a:p>
        </p:txBody>
      </p:sp>
      <p:sp>
        <p:nvSpPr>
          <p:cNvPr id="6" name="Oval 5">
            <a:extLst>
              <a:ext uri="{FF2B5EF4-FFF2-40B4-BE49-F238E27FC236}">
                <a16:creationId xmlns:a16="http://schemas.microsoft.com/office/drawing/2014/main" id="{6583B649-D30E-B571-62B2-80C695A57184}"/>
              </a:ext>
            </a:extLst>
          </p:cNvPr>
          <p:cNvSpPr/>
          <p:nvPr/>
        </p:nvSpPr>
        <p:spPr>
          <a:xfrm>
            <a:off x="9179088" y="438149"/>
            <a:ext cx="4172215" cy="326821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r>
              <a:rPr lang="nb-NO" sz="3840" dirty="0">
                <a:solidFill>
                  <a:prstClr val="white"/>
                </a:solidFill>
                <a:latin typeface="Aptos" panose="02110004020202020204"/>
              </a:rPr>
              <a:t>Are </a:t>
            </a:r>
            <a:r>
              <a:rPr lang="nb-NO" sz="3840" b="1" u="sng" dirty="0">
                <a:solidFill>
                  <a:prstClr val="white"/>
                </a:solidFill>
                <a:latin typeface="Aptos" panose="02110004020202020204"/>
              </a:rPr>
              <a:t>Policies and Procedures </a:t>
            </a:r>
            <a:r>
              <a:rPr lang="nb-NO" sz="3840" dirty="0">
                <a:solidFill>
                  <a:prstClr val="white"/>
                </a:solidFill>
                <a:latin typeface="Aptos" panose="02110004020202020204"/>
              </a:rPr>
              <a:t>public?</a:t>
            </a:r>
            <a:endParaRPr lang="en-GB" sz="3840" dirty="0">
              <a:solidFill>
                <a:prstClr val="white"/>
              </a:solidFill>
              <a:latin typeface="Aptos" panose="02110004020202020204"/>
            </a:endParaRPr>
          </a:p>
        </p:txBody>
      </p:sp>
      <p:sp>
        <p:nvSpPr>
          <p:cNvPr id="8" name="Oval 7">
            <a:extLst>
              <a:ext uri="{FF2B5EF4-FFF2-40B4-BE49-F238E27FC236}">
                <a16:creationId xmlns:a16="http://schemas.microsoft.com/office/drawing/2014/main" id="{00A1AC2A-9CB4-F229-12A9-94776E8F828B}"/>
              </a:ext>
            </a:extLst>
          </p:cNvPr>
          <p:cNvSpPr/>
          <p:nvPr/>
        </p:nvSpPr>
        <p:spPr>
          <a:xfrm>
            <a:off x="463297" y="4328249"/>
            <a:ext cx="4988016" cy="3023899"/>
          </a:xfrm>
          <a:prstGeom prst="ellipse">
            <a:avLst/>
          </a:prstGeom>
          <a:solidFill>
            <a:srgbClr val="2EB02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r>
              <a:rPr lang="nb-NO" sz="2880" dirty="0">
                <a:solidFill>
                  <a:prstClr val="white"/>
                </a:solidFill>
                <a:latin typeface="Aptos" panose="02110004020202020204"/>
              </a:rPr>
              <a:t>Are </a:t>
            </a:r>
            <a:r>
              <a:rPr lang="nb-NO" sz="2880" b="1" u="sng" dirty="0">
                <a:solidFill>
                  <a:prstClr val="white"/>
                </a:solidFill>
                <a:latin typeface="Aptos" panose="02110004020202020204"/>
              </a:rPr>
              <a:t>employees made responsible or part of solution?</a:t>
            </a:r>
            <a:endParaRPr lang="en-GB" sz="2880" dirty="0">
              <a:solidFill>
                <a:prstClr val="white"/>
              </a:solidFill>
              <a:latin typeface="Aptos" panose="02110004020202020204"/>
            </a:endParaRPr>
          </a:p>
        </p:txBody>
      </p:sp>
      <p:sp>
        <p:nvSpPr>
          <p:cNvPr id="9" name="Oval 8">
            <a:extLst>
              <a:ext uri="{FF2B5EF4-FFF2-40B4-BE49-F238E27FC236}">
                <a16:creationId xmlns:a16="http://schemas.microsoft.com/office/drawing/2014/main" id="{91427E1A-2A8F-6CBE-5930-13DDB8DFC94B}"/>
              </a:ext>
            </a:extLst>
          </p:cNvPr>
          <p:cNvSpPr/>
          <p:nvPr/>
        </p:nvSpPr>
        <p:spPr>
          <a:xfrm>
            <a:off x="9179089" y="5239370"/>
            <a:ext cx="4172216" cy="2334910"/>
          </a:xfrm>
          <a:prstGeom prst="ellipse">
            <a:avLst/>
          </a:prstGeom>
          <a:solidFill>
            <a:srgbClr val="D44AB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r>
              <a:rPr lang="nb-NO" sz="3840" dirty="0">
                <a:solidFill>
                  <a:prstClr val="white"/>
                </a:solidFill>
                <a:latin typeface="Aptos" panose="02110004020202020204"/>
              </a:rPr>
              <a:t>Are </a:t>
            </a:r>
            <a:r>
              <a:rPr lang="nb-NO" sz="3840" b="1" u="sng" dirty="0">
                <a:solidFill>
                  <a:prstClr val="white"/>
                </a:solidFill>
                <a:latin typeface="Aptos" panose="02110004020202020204"/>
              </a:rPr>
              <a:t>leaders role models</a:t>
            </a:r>
            <a:r>
              <a:rPr lang="nb-NO" sz="3840" dirty="0">
                <a:solidFill>
                  <a:prstClr val="white"/>
                </a:solidFill>
                <a:latin typeface="Aptos" panose="02110004020202020204"/>
              </a:rPr>
              <a:t>?</a:t>
            </a:r>
            <a:endParaRPr lang="en-GB" sz="3840" dirty="0">
              <a:solidFill>
                <a:prstClr val="white"/>
              </a:solidFill>
              <a:latin typeface="Aptos" panose="02110004020202020204"/>
            </a:endParaRPr>
          </a:p>
        </p:txBody>
      </p:sp>
      <p:sp>
        <p:nvSpPr>
          <p:cNvPr id="10" name="Oval 9">
            <a:extLst>
              <a:ext uri="{FF2B5EF4-FFF2-40B4-BE49-F238E27FC236}">
                <a16:creationId xmlns:a16="http://schemas.microsoft.com/office/drawing/2014/main" id="{A071CDA7-C67D-FC37-EB0D-B796EF48DEB2}"/>
              </a:ext>
            </a:extLst>
          </p:cNvPr>
          <p:cNvSpPr/>
          <p:nvPr/>
        </p:nvSpPr>
        <p:spPr>
          <a:xfrm>
            <a:off x="5451314" y="3160794"/>
            <a:ext cx="4172216" cy="2334910"/>
          </a:xfrm>
          <a:prstGeom prst="ellipse">
            <a:avLst/>
          </a:prstGeom>
          <a:solidFill>
            <a:srgbClr val="D44AB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r>
              <a:rPr lang="nb-NO" sz="3840" dirty="0">
                <a:solidFill>
                  <a:prstClr val="white"/>
                </a:solidFill>
                <a:latin typeface="Aptos" panose="02110004020202020204"/>
              </a:rPr>
              <a:t>How </a:t>
            </a:r>
            <a:r>
              <a:rPr lang="nb-NO" sz="3840" b="1" u="sng" dirty="0">
                <a:solidFill>
                  <a:prstClr val="white"/>
                </a:solidFill>
                <a:latin typeface="Aptos" panose="02110004020202020204"/>
              </a:rPr>
              <a:t>often</a:t>
            </a:r>
            <a:r>
              <a:rPr lang="nb-NO" sz="3840" dirty="0">
                <a:solidFill>
                  <a:prstClr val="white"/>
                </a:solidFill>
                <a:latin typeface="Aptos" panose="02110004020202020204"/>
              </a:rPr>
              <a:t> is CS practiced?</a:t>
            </a:r>
            <a:endParaRPr lang="en-GB" sz="3840" dirty="0">
              <a:solidFill>
                <a:prstClr val="white"/>
              </a:solidFill>
              <a:latin typeface="Aptos" panose="02110004020202020204"/>
            </a:endParaRPr>
          </a:p>
        </p:txBody>
      </p:sp>
    </p:spTree>
    <p:custDataLst>
      <p:tags r:id="rId1"/>
    </p:custDataLst>
    <p:extLst>
      <p:ext uri="{BB962C8B-B14F-4D97-AF65-F5344CB8AC3E}">
        <p14:creationId xmlns:p14="http://schemas.microsoft.com/office/powerpoint/2010/main" val="413307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251D6-130A-A20C-39CC-624330B5CF7A}"/>
              </a:ext>
            </a:extLst>
          </p:cNvPr>
          <p:cNvSpPr>
            <a:spLocks noGrp="1"/>
          </p:cNvSpPr>
          <p:nvPr>
            <p:ph type="title"/>
          </p:nvPr>
        </p:nvSpPr>
        <p:spPr>
          <a:xfrm>
            <a:off x="1005840" y="438150"/>
            <a:ext cx="12618720" cy="1590676"/>
          </a:xfrm>
        </p:spPr>
        <p:txBody>
          <a:bodyPr anchor="ctr">
            <a:normAutofit/>
          </a:bodyPr>
          <a:lstStyle/>
          <a:p>
            <a:r>
              <a:rPr lang="nb-NO" dirty="0"/>
              <a:t>What do you want in </a:t>
            </a:r>
            <a:br>
              <a:rPr lang="nb-NO" dirty="0"/>
            </a:br>
            <a:r>
              <a:rPr lang="nb-NO" u="sng" dirty="0"/>
              <a:t>Incidence Reponse</a:t>
            </a:r>
            <a:r>
              <a:rPr lang="nb-NO" dirty="0"/>
              <a:t>?</a:t>
            </a:r>
            <a:endParaRPr lang="en-GB"/>
          </a:p>
        </p:txBody>
      </p:sp>
      <p:pic>
        <p:nvPicPr>
          <p:cNvPr id="4" name="Picture 3" descr="Rope tied on old wooden railing">
            <a:extLst>
              <a:ext uri="{FF2B5EF4-FFF2-40B4-BE49-F238E27FC236}">
                <a16:creationId xmlns:a16="http://schemas.microsoft.com/office/drawing/2014/main" id="{84C95268-414C-366A-5A11-384A53F93A31}"/>
              </a:ext>
            </a:extLst>
          </p:cNvPr>
          <p:cNvPicPr>
            <a:picLocks noChangeAspect="1"/>
          </p:cNvPicPr>
          <p:nvPr/>
        </p:nvPicPr>
        <p:blipFill>
          <a:blip r:embed="rId2"/>
          <a:srcRect t="20312" b="17696"/>
          <a:stretch>
            <a:fillRect/>
          </a:stretch>
        </p:blipFill>
        <p:spPr>
          <a:xfrm>
            <a:off x="1005840" y="2190750"/>
            <a:ext cx="12618720" cy="5221606"/>
          </a:xfrm>
          <a:prstGeom prst="rect">
            <a:avLst/>
          </a:prstGeom>
          <a:noFill/>
        </p:spPr>
      </p:pic>
    </p:spTree>
    <p:extLst>
      <p:ext uri="{BB962C8B-B14F-4D97-AF65-F5344CB8AC3E}">
        <p14:creationId xmlns:p14="http://schemas.microsoft.com/office/powerpoint/2010/main" val="13601544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0152E-1475-7347-17E3-E8D945B35C3D}"/>
              </a:ext>
            </a:extLst>
          </p:cNvPr>
          <p:cNvSpPr>
            <a:spLocks noGrp="1"/>
          </p:cNvSpPr>
          <p:nvPr>
            <p:ph type="title"/>
          </p:nvPr>
        </p:nvSpPr>
        <p:spPr>
          <a:xfrm>
            <a:off x="1005840" y="438150"/>
            <a:ext cx="12618720" cy="1590676"/>
          </a:xfrm>
        </p:spPr>
        <p:txBody>
          <a:bodyPr anchor="ctr">
            <a:normAutofit/>
          </a:bodyPr>
          <a:lstStyle/>
          <a:p>
            <a:r>
              <a:rPr lang="nb-NO" dirty="0"/>
              <a:t>Preparedness &amp; Detection (Analysis)</a:t>
            </a:r>
            <a:endParaRPr lang="en-GB" dirty="0"/>
          </a:p>
        </p:txBody>
      </p:sp>
      <p:pic>
        <p:nvPicPr>
          <p:cNvPr id="5" name="Picture 4" descr="Sample being pipetted into a petri dish">
            <a:extLst>
              <a:ext uri="{FF2B5EF4-FFF2-40B4-BE49-F238E27FC236}">
                <a16:creationId xmlns:a16="http://schemas.microsoft.com/office/drawing/2014/main" id="{67EA9F6D-10CD-CD38-3BB4-468F4F3010BD}"/>
              </a:ext>
            </a:extLst>
          </p:cNvPr>
          <p:cNvPicPr>
            <a:picLocks noChangeAspect="1"/>
          </p:cNvPicPr>
          <p:nvPr/>
        </p:nvPicPr>
        <p:blipFill>
          <a:blip r:embed="rId2"/>
          <a:srcRect t="27876" b="16767"/>
          <a:stretch>
            <a:fillRect/>
          </a:stretch>
        </p:blipFill>
        <p:spPr>
          <a:xfrm>
            <a:off x="1005840" y="2190750"/>
            <a:ext cx="12618720" cy="5221606"/>
          </a:xfrm>
          <a:prstGeom prst="rect">
            <a:avLst/>
          </a:prstGeom>
          <a:noFill/>
        </p:spPr>
      </p:pic>
    </p:spTree>
    <p:extLst>
      <p:ext uri="{BB962C8B-B14F-4D97-AF65-F5344CB8AC3E}">
        <p14:creationId xmlns:p14="http://schemas.microsoft.com/office/powerpoint/2010/main" val="14025530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4E9B6-968B-49AA-8CE1-BBD669372056}"/>
              </a:ext>
            </a:extLst>
          </p:cNvPr>
          <p:cNvSpPr>
            <a:spLocks noGrp="1"/>
          </p:cNvSpPr>
          <p:nvPr>
            <p:ph type="title"/>
          </p:nvPr>
        </p:nvSpPr>
        <p:spPr>
          <a:xfrm>
            <a:off x="914401" y="1365643"/>
            <a:ext cx="4902798" cy="1682964"/>
          </a:xfrm>
        </p:spPr>
        <p:txBody>
          <a:bodyPr anchor="t">
            <a:normAutofit/>
          </a:bodyPr>
          <a:lstStyle/>
          <a:p>
            <a:r>
              <a:rPr lang="en-GB" sz="3840"/>
              <a:t>Situation Awareness - Definition</a:t>
            </a:r>
          </a:p>
        </p:txBody>
      </p:sp>
      <p:sp>
        <p:nvSpPr>
          <p:cNvPr id="3" name="Content Placeholder 2">
            <a:extLst>
              <a:ext uri="{FF2B5EF4-FFF2-40B4-BE49-F238E27FC236}">
                <a16:creationId xmlns:a16="http://schemas.microsoft.com/office/drawing/2014/main" id="{F55989E4-A427-4D4A-9390-43BD8042CFE6}"/>
              </a:ext>
            </a:extLst>
          </p:cNvPr>
          <p:cNvSpPr>
            <a:spLocks noGrp="1"/>
          </p:cNvSpPr>
          <p:nvPr>
            <p:ph idx="1"/>
          </p:nvPr>
        </p:nvSpPr>
        <p:spPr>
          <a:xfrm>
            <a:off x="914401" y="3061412"/>
            <a:ext cx="4902798" cy="4309448"/>
          </a:xfrm>
        </p:spPr>
        <p:txBody>
          <a:bodyPr>
            <a:normAutofit/>
          </a:bodyPr>
          <a:lstStyle/>
          <a:p>
            <a:pPr marL="0" indent="0">
              <a:buNone/>
            </a:pPr>
            <a:r>
              <a:rPr lang="en-GB" sz="1680" i="1"/>
              <a:t>“The perception of the elements in the environment within a volume of time and space, the comprehension of their meaning and the projection of their status in the near future.” </a:t>
            </a:r>
            <a:r>
              <a:rPr lang="en-GB" sz="1680"/>
              <a:t>(Endsley, 1988, S. 97)</a:t>
            </a:r>
          </a:p>
          <a:p>
            <a:pPr marL="0" indent="0">
              <a:buNone/>
            </a:pPr>
            <a:endParaRPr lang="en-GB" sz="1680"/>
          </a:p>
          <a:p>
            <a:r>
              <a:rPr lang="en-GB" sz="1680"/>
              <a:t>Originally from aviation (pilots, air traffic control)</a:t>
            </a:r>
          </a:p>
          <a:p>
            <a:r>
              <a:rPr lang="en-GB" sz="1680"/>
              <a:t>Nuclear facilities</a:t>
            </a:r>
          </a:p>
          <a:p>
            <a:r>
              <a:rPr lang="en-GB" sz="1680"/>
              <a:t>Military domain</a:t>
            </a:r>
          </a:p>
          <a:p>
            <a:r>
              <a:rPr lang="en-GB" sz="1680"/>
              <a:t>Train dispatching</a:t>
            </a:r>
          </a:p>
          <a:p>
            <a:r>
              <a:rPr lang="en-GB" sz="1680"/>
              <a:t>Weather forecasting</a:t>
            </a:r>
          </a:p>
          <a:p>
            <a:r>
              <a:rPr lang="en-GB" sz="1680"/>
              <a:t>Driving and automated vehicles</a:t>
            </a:r>
          </a:p>
          <a:p>
            <a:r>
              <a:rPr lang="en-GB" sz="1680"/>
              <a:t>More recently: network security</a:t>
            </a:r>
          </a:p>
        </p:txBody>
      </p:sp>
      <p:pic>
        <p:nvPicPr>
          <p:cNvPr id="5" name="Picture 4" descr="Sphere of mesh and nodes">
            <a:extLst>
              <a:ext uri="{FF2B5EF4-FFF2-40B4-BE49-F238E27FC236}">
                <a16:creationId xmlns:a16="http://schemas.microsoft.com/office/drawing/2014/main" id="{C884A2DD-13FD-F685-01AF-FDD6A2033C8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490127" y="122159"/>
            <a:ext cx="6913660" cy="7248701"/>
          </a:xfrm>
          <a:prstGeom prst="ellipse">
            <a:avLst/>
          </a:prstGeom>
          <a:ln>
            <a:noFill/>
          </a:ln>
          <a:effectLst>
            <a:softEdge rad="112500"/>
          </a:effectLst>
        </p:spPr>
      </p:pic>
    </p:spTree>
    <p:extLst>
      <p:ext uri="{BB962C8B-B14F-4D97-AF65-F5344CB8AC3E}">
        <p14:creationId xmlns:p14="http://schemas.microsoft.com/office/powerpoint/2010/main" val="31412552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EFEF7-2EB4-4C43-8F4E-65EEC20F2235}"/>
              </a:ext>
            </a:extLst>
          </p:cNvPr>
          <p:cNvSpPr>
            <a:spLocks noGrp="1"/>
          </p:cNvSpPr>
          <p:nvPr>
            <p:ph type="title"/>
          </p:nvPr>
        </p:nvSpPr>
        <p:spPr>
          <a:xfrm>
            <a:off x="1005840" y="668626"/>
            <a:ext cx="12618720" cy="1360199"/>
          </a:xfrm>
        </p:spPr>
        <p:txBody>
          <a:bodyPr>
            <a:normAutofit/>
          </a:bodyPr>
          <a:lstStyle/>
          <a:p>
            <a:pPr algn="ctr"/>
            <a:r>
              <a:rPr lang="en-GB" sz="6240"/>
              <a:t>Levels of SA</a:t>
            </a:r>
          </a:p>
        </p:txBody>
      </p:sp>
      <p:graphicFrame>
        <p:nvGraphicFramePr>
          <p:cNvPr id="4" name="Plassholder for innhold 3"/>
          <p:cNvGraphicFramePr>
            <a:graphicFrameLocks noGrp="1"/>
          </p:cNvGraphicFramePr>
          <p:nvPr>
            <p:ph idx="1"/>
          </p:nvPr>
        </p:nvGraphicFramePr>
        <p:xfrm>
          <a:off x="1005840" y="2194560"/>
          <a:ext cx="12618720" cy="52230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389151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CEC6EF3-6CBA-DD46-A7D3-C204E536CC5E}"/>
              </a:ext>
            </a:extLst>
          </p:cNvPr>
          <p:cNvSpPr>
            <a:spLocks noGrp="1"/>
          </p:cNvSpPr>
          <p:nvPr>
            <p:ph type="body" sz="quarter" idx="13"/>
          </p:nvPr>
        </p:nvSpPr>
        <p:spPr/>
        <p:txBody>
          <a:bodyPr/>
          <a:lstStyle/>
          <a:p>
            <a:r>
              <a:rPr lang="nb-NO" dirty="0"/>
              <a:t>Maritime </a:t>
            </a:r>
            <a:r>
              <a:rPr lang="nb-NO" dirty="0" err="1"/>
              <a:t>Cybersecurity</a:t>
            </a:r>
            <a:r>
              <a:rPr lang="nb-NO" dirty="0"/>
              <a:t> Developments </a:t>
            </a:r>
          </a:p>
          <a:p>
            <a:r>
              <a:rPr lang="nb-NO" sz="1920" b="0" dirty="0"/>
              <a:t>(</a:t>
            </a:r>
            <a:r>
              <a:rPr lang="nb-NO" sz="1920" b="0" dirty="0" err="1"/>
              <a:t>Pseftelis</a:t>
            </a:r>
            <a:r>
              <a:rPr lang="nb-NO" sz="1920" b="0" dirty="0"/>
              <a:t> &amp; </a:t>
            </a:r>
            <a:r>
              <a:rPr lang="nb-NO" sz="1920" b="0" dirty="0" err="1"/>
              <a:t>Chondrokoukis</a:t>
            </a:r>
            <a:r>
              <a:rPr lang="nb-NO" sz="1920" b="0" dirty="0"/>
              <a:t> , 2021)</a:t>
            </a:r>
          </a:p>
        </p:txBody>
      </p:sp>
      <p:sp>
        <p:nvSpPr>
          <p:cNvPr id="3" name="Text Placeholder 2">
            <a:extLst>
              <a:ext uri="{FF2B5EF4-FFF2-40B4-BE49-F238E27FC236}">
                <a16:creationId xmlns:a16="http://schemas.microsoft.com/office/drawing/2014/main" id="{79A490F8-BA23-5236-99BB-93011011173A}"/>
              </a:ext>
            </a:extLst>
          </p:cNvPr>
          <p:cNvSpPr>
            <a:spLocks noGrp="1"/>
          </p:cNvSpPr>
          <p:nvPr>
            <p:ph type="body" sz="quarter" idx="14"/>
          </p:nvPr>
        </p:nvSpPr>
        <p:spPr>
          <a:xfrm>
            <a:off x="1234441" y="1954531"/>
            <a:ext cx="7834256" cy="4968240"/>
          </a:xfrm>
        </p:spPr>
        <p:txBody>
          <a:bodyPr/>
          <a:lstStyle/>
          <a:p>
            <a:r>
              <a:rPr lang="en-US" sz="1680" dirty="0"/>
              <a:t>Baltic and International Maritime Council (BIMCO)</a:t>
            </a:r>
          </a:p>
          <a:p>
            <a:pPr lvl="1"/>
            <a:r>
              <a:rPr lang="en-US" sz="1680" dirty="0"/>
              <a:t>identify threats, identify vulnerabilities, assess risk exposure, develop protection and detection measures, establish contingency plans, respond to and recover from cyber security incidents.</a:t>
            </a:r>
          </a:p>
          <a:p>
            <a:r>
              <a:rPr lang="en-US" sz="1680" dirty="0"/>
              <a:t>Maritime Cyber-Risk Assessment (</a:t>
            </a:r>
            <a:r>
              <a:rPr lang="en-US" sz="1680" dirty="0" err="1"/>
              <a:t>MaCRA</a:t>
            </a:r>
            <a:r>
              <a:rPr lang="en-US" sz="1680" dirty="0"/>
              <a:t>)</a:t>
            </a:r>
          </a:p>
          <a:p>
            <a:pPr lvl="1"/>
            <a:r>
              <a:rPr lang="en-US" sz="1680" dirty="0"/>
              <a:t>model-based framework for maritime cyber-risk assessment (Tam, 2019). A framework has been developed for the quantification and promotion of maritime cyber risks:</a:t>
            </a:r>
          </a:p>
          <a:p>
            <a:pPr lvl="2"/>
            <a:r>
              <a:rPr lang="en-US" sz="1680" dirty="0"/>
              <a:t>Navigation Systems</a:t>
            </a:r>
          </a:p>
          <a:p>
            <a:pPr lvl="2"/>
            <a:r>
              <a:rPr lang="en-US" sz="1680" dirty="0"/>
              <a:t>Positioning Systems</a:t>
            </a:r>
          </a:p>
          <a:p>
            <a:pPr lvl="2"/>
            <a:r>
              <a:rPr lang="en-US" sz="1680" dirty="0"/>
              <a:t>Communication and Networking systems</a:t>
            </a:r>
          </a:p>
          <a:p>
            <a:pPr lvl="2"/>
            <a:r>
              <a:rPr lang="en-US" sz="1680" dirty="0"/>
              <a:t>Cargo and Machinery management systems</a:t>
            </a:r>
          </a:p>
          <a:p>
            <a:pPr lvl="2"/>
            <a:r>
              <a:rPr lang="en-US" sz="1680" b="1" dirty="0"/>
              <a:t>Human Factor</a:t>
            </a:r>
            <a:endParaRPr lang="nb-NO" sz="1680" dirty="0"/>
          </a:p>
        </p:txBody>
      </p:sp>
      <p:pic>
        <p:nvPicPr>
          <p:cNvPr id="9" name="Picture 8">
            <a:extLst>
              <a:ext uri="{FF2B5EF4-FFF2-40B4-BE49-F238E27FC236}">
                <a16:creationId xmlns:a16="http://schemas.microsoft.com/office/drawing/2014/main" id="{214F2736-BC8E-3446-92F1-38772178B9E7}"/>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641312" y="6043669"/>
            <a:ext cx="7758932" cy="1807844"/>
          </a:xfrm>
          <a:prstGeom prst="rect">
            <a:avLst/>
          </a:prstGeom>
        </p:spPr>
      </p:pic>
    </p:spTree>
    <p:custDataLst>
      <p:tags r:id="rId1"/>
    </p:custDataLst>
    <p:extLst>
      <p:ext uri="{BB962C8B-B14F-4D97-AF65-F5344CB8AC3E}">
        <p14:creationId xmlns:p14="http://schemas.microsoft.com/office/powerpoint/2010/main" val="512805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3FACA5D-1E42-4CEF-977E-F095C85CED0B}"/>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312271" y="13744"/>
            <a:ext cx="9052758" cy="7355366"/>
          </a:xfrm>
          <a:prstGeom prst="rect">
            <a:avLst/>
          </a:prstGeom>
          <a:ln>
            <a:noFill/>
          </a:ln>
        </p:spPr>
      </p:pic>
      <p:sp>
        <p:nvSpPr>
          <p:cNvPr id="5" name="Oval 4">
            <a:extLst>
              <a:ext uri="{FF2B5EF4-FFF2-40B4-BE49-F238E27FC236}">
                <a16:creationId xmlns:a16="http://schemas.microsoft.com/office/drawing/2014/main" id="{8AC2D946-D1A0-4C94-8A79-AF6E2C2C5FF6}"/>
              </a:ext>
            </a:extLst>
          </p:cNvPr>
          <p:cNvSpPr/>
          <p:nvPr/>
        </p:nvSpPr>
        <p:spPr>
          <a:xfrm>
            <a:off x="8382710" y="-144997"/>
            <a:ext cx="1916214" cy="159584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Aptos" panose="02110004020202020204"/>
            </a:endParaRPr>
          </a:p>
        </p:txBody>
      </p:sp>
      <p:sp>
        <p:nvSpPr>
          <p:cNvPr id="16" name="Oval 15">
            <a:extLst>
              <a:ext uri="{FF2B5EF4-FFF2-40B4-BE49-F238E27FC236}">
                <a16:creationId xmlns:a16="http://schemas.microsoft.com/office/drawing/2014/main" id="{9BC84B08-510A-4639-AC14-CF76B5BE7268}"/>
              </a:ext>
            </a:extLst>
          </p:cNvPr>
          <p:cNvSpPr/>
          <p:nvPr/>
        </p:nvSpPr>
        <p:spPr>
          <a:xfrm>
            <a:off x="8382710" y="6160518"/>
            <a:ext cx="1916214" cy="136733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Aptos" panose="02110004020202020204"/>
            </a:endParaRPr>
          </a:p>
        </p:txBody>
      </p:sp>
    </p:spTree>
    <p:extLst>
      <p:ext uri="{BB962C8B-B14F-4D97-AF65-F5344CB8AC3E}">
        <p14:creationId xmlns:p14="http://schemas.microsoft.com/office/powerpoint/2010/main" val="4171210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05840" y="438150"/>
            <a:ext cx="12618720" cy="914311"/>
          </a:xfrm>
        </p:spPr>
        <p:txBody>
          <a:bodyPr>
            <a:normAutofit fontScale="90000"/>
          </a:bodyPr>
          <a:lstStyle/>
          <a:p>
            <a:r>
              <a:rPr lang="de-DE" sz="6240" dirty="0"/>
              <a:t>8 </a:t>
            </a:r>
            <a:r>
              <a:rPr lang="de-DE" sz="6240"/>
              <a:t>Other Threats to </a:t>
            </a:r>
            <a:r>
              <a:rPr lang="de-DE" sz="6240" dirty="0"/>
              <a:t>SA</a:t>
            </a:r>
            <a:endParaRPr lang="nb-NO" sz="6240" dirty="0"/>
          </a:p>
        </p:txBody>
      </p:sp>
      <p:sp>
        <p:nvSpPr>
          <p:cNvPr id="3" name="Plassholder for innhold 2"/>
          <p:cNvSpPr>
            <a:spLocks noGrp="1"/>
          </p:cNvSpPr>
          <p:nvPr>
            <p:ph sz="half" idx="1"/>
          </p:nvPr>
        </p:nvSpPr>
        <p:spPr>
          <a:xfrm>
            <a:off x="1005841" y="1450078"/>
            <a:ext cx="6190112" cy="5564291"/>
          </a:xfrm>
        </p:spPr>
        <p:txBody>
          <a:bodyPr>
            <a:normAutofit lnSpcReduction="10000"/>
          </a:bodyPr>
          <a:lstStyle/>
          <a:p>
            <a:r>
              <a:rPr lang="de-DE" sz="2160" dirty="0" err="1"/>
              <a:t>Attentional</a:t>
            </a:r>
            <a:r>
              <a:rPr lang="de-DE" sz="2160" dirty="0"/>
              <a:t> </a:t>
            </a:r>
            <a:r>
              <a:rPr lang="de-DE" sz="2160" dirty="0" err="1"/>
              <a:t>tunneling</a:t>
            </a:r>
            <a:r>
              <a:rPr lang="de-DE" sz="2160" dirty="0"/>
              <a:t> (</a:t>
            </a:r>
            <a:r>
              <a:rPr lang="de-DE" sz="2160" dirty="0" err="1"/>
              <a:t>or</a:t>
            </a:r>
            <a:r>
              <a:rPr lang="de-DE" sz="2160" dirty="0"/>
              <a:t>: </a:t>
            </a:r>
            <a:r>
              <a:rPr lang="de-DE" sz="2160" dirty="0" err="1"/>
              <a:t>attentional</a:t>
            </a:r>
            <a:r>
              <a:rPr lang="de-DE" sz="2160" dirty="0"/>
              <a:t> </a:t>
            </a:r>
            <a:r>
              <a:rPr lang="de-DE" sz="2160" dirty="0" err="1"/>
              <a:t>narrowing</a:t>
            </a:r>
            <a:r>
              <a:rPr lang="de-DE" sz="2160" dirty="0"/>
              <a:t>)</a:t>
            </a:r>
          </a:p>
          <a:p>
            <a:pPr lvl="1"/>
            <a:r>
              <a:rPr lang="de-DE" sz="2160" dirty="0"/>
              <a:t>Attention </a:t>
            </a:r>
            <a:r>
              <a:rPr lang="de-DE" sz="2160" dirty="0" err="1"/>
              <a:t>can</a:t>
            </a:r>
            <a:r>
              <a:rPr lang="de-DE" sz="2160" dirty="0"/>
              <a:t> not </a:t>
            </a:r>
            <a:r>
              <a:rPr lang="de-DE" sz="2160" dirty="0" err="1"/>
              <a:t>be</a:t>
            </a:r>
            <a:r>
              <a:rPr lang="de-DE" sz="2160" dirty="0"/>
              <a:t> </a:t>
            </a:r>
            <a:r>
              <a:rPr lang="de-DE" sz="2160" dirty="0" err="1"/>
              <a:t>divided</a:t>
            </a:r>
            <a:r>
              <a:rPr lang="de-DE" sz="2160" dirty="0"/>
              <a:t>.</a:t>
            </a:r>
          </a:p>
          <a:p>
            <a:pPr lvl="1"/>
            <a:r>
              <a:rPr lang="de-DE" sz="2160" dirty="0" err="1"/>
              <a:t>Get</a:t>
            </a:r>
            <a:r>
              <a:rPr lang="de-DE" sz="2160" dirty="0"/>
              <a:t> </a:t>
            </a:r>
            <a:r>
              <a:rPr lang="de-DE" sz="2160" dirty="0" err="1"/>
              <a:t>hooked</a:t>
            </a:r>
            <a:r>
              <a:rPr lang="de-DE" sz="2160" dirty="0"/>
              <a:t> on </a:t>
            </a:r>
            <a:r>
              <a:rPr lang="de-DE" sz="2160" dirty="0" err="1"/>
              <a:t>particular</a:t>
            </a:r>
            <a:r>
              <a:rPr lang="de-DE" sz="2160" dirty="0"/>
              <a:t> </a:t>
            </a:r>
            <a:r>
              <a:rPr lang="de-DE" sz="2160" dirty="0" err="1"/>
              <a:t>features</a:t>
            </a:r>
            <a:r>
              <a:rPr lang="de-DE" sz="2160" dirty="0"/>
              <a:t> and </a:t>
            </a:r>
            <a:r>
              <a:rPr lang="de-DE" sz="2160" dirty="0" err="1"/>
              <a:t>inadvertently</a:t>
            </a:r>
            <a:r>
              <a:rPr lang="de-DE" sz="2160" dirty="0"/>
              <a:t> </a:t>
            </a:r>
            <a:r>
              <a:rPr lang="de-DE" sz="2160" dirty="0" err="1"/>
              <a:t>drop</a:t>
            </a:r>
            <a:r>
              <a:rPr lang="de-DE" sz="2160" dirty="0"/>
              <a:t> </a:t>
            </a:r>
            <a:r>
              <a:rPr lang="de-DE" sz="2160" dirty="0" err="1"/>
              <a:t>scanning</a:t>
            </a:r>
            <a:r>
              <a:rPr lang="de-DE" sz="2160" dirty="0"/>
              <a:t>.</a:t>
            </a:r>
          </a:p>
          <a:p>
            <a:pPr lvl="1"/>
            <a:r>
              <a:rPr lang="de-DE" sz="2160" dirty="0" err="1"/>
              <a:t>Mind</a:t>
            </a:r>
            <a:r>
              <a:rPr lang="de-DE" sz="2160" dirty="0"/>
              <a:t> the Gorilla. </a:t>
            </a:r>
          </a:p>
          <a:p>
            <a:r>
              <a:rPr lang="de-DE" sz="2160" dirty="0"/>
              <a:t>Requisite </a:t>
            </a:r>
            <a:r>
              <a:rPr lang="de-DE" sz="2160" dirty="0" err="1"/>
              <a:t>memory</a:t>
            </a:r>
            <a:r>
              <a:rPr lang="de-DE" sz="2160" dirty="0"/>
              <a:t> </a:t>
            </a:r>
            <a:r>
              <a:rPr lang="de-DE" sz="2160" dirty="0" err="1"/>
              <a:t>trap</a:t>
            </a:r>
            <a:endParaRPr lang="de-DE" sz="2160" dirty="0"/>
          </a:p>
          <a:p>
            <a:pPr lvl="1"/>
            <a:r>
              <a:rPr lang="de-DE" sz="2160" dirty="0"/>
              <a:t>Working </a:t>
            </a:r>
            <a:r>
              <a:rPr lang="de-DE" sz="2160" dirty="0" err="1"/>
              <a:t>memory</a:t>
            </a:r>
            <a:r>
              <a:rPr lang="de-DE" sz="2160" dirty="0"/>
              <a:t> </a:t>
            </a:r>
            <a:r>
              <a:rPr lang="de-DE" sz="2160" dirty="0" err="1"/>
              <a:t>overload</a:t>
            </a:r>
            <a:r>
              <a:rPr lang="de-DE" sz="2160" dirty="0"/>
              <a:t>.</a:t>
            </a:r>
          </a:p>
          <a:p>
            <a:pPr lvl="1"/>
            <a:r>
              <a:rPr lang="de-DE" sz="2160" dirty="0"/>
              <a:t>In </a:t>
            </a:r>
            <a:r>
              <a:rPr lang="de-DE" sz="2160" dirty="0" err="1"/>
              <a:t>particular</a:t>
            </a:r>
            <a:r>
              <a:rPr lang="de-DE" sz="2160" dirty="0"/>
              <a:t> </a:t>
            </a:r>
            <a:r>
              <a:rPr lang="de-DE" sz="2160" dirty="0" err="1"/>
              <a:t>auditory</a:t>
            </a:r>
            <a:r>
              <a:rPr lang="de-DE" sz="2160" dirty="0"/>
              <a:t> </a:t>
            </a:r>
            <a:r>
              <a:rPr lang="de-DE" sz="2160" dirty="0" err="1"/>
              <a:t>information</a:t>
            </a:r>
            <a:r>
              <a:rPr lang="de-DE" sz="2160" dirty="0"/>
              <a:t>.</a:t>
            </a:r>
          </a:p>
          <a:p>
            <a:r>
              <a:rPr lang="de-DE" sz="2160" b="1" dirty="0"/>
              <a:t>Stressors</a:t>
            </a:r>
          </a:p>
          <a:p>
            <a:pPr lvl="1"/>
            <a:r>
              <a:rPr lang="de-DE" sz="2160" b="1" dirty="0"/>
              <a:t>Workload, </a:t>
            </a:r>
            <a:r>
              <a:rPr lang="de-DE" sz="2160" b="1" dirty="0" err="1"/>
              <a:t>anxiety</a:t>
            </a:r>
            <a:r>
              <a:rPr lang="de-DE" sz="2160" b="1" dirty="0"/>
              <a:t>, </a:t>
            </a:r>
            <a:r>
              <a:rPr lang="de-DE" sz="2160" b="1" dirty="0" err="1"/>
              <a:t>fatigue</a:t>
            </a:r>
            <a:r>
              <a:rPr lang="de-DE" sz="2160" b="1" dirty="0"/>
              <a:t>, etc.</a:t>
            </a:r>
          </a:p>
          <a:p>
            <a:pPr lvl="1"/>
            <a:r>
              <a:rPr lang="de-DE" sz="2160" b="1" dirty="0"/>
              <a:t>Time </a:t>
            </a:r>
            <a:r>
              <a:rPr lang="de-DE" sz="2160" b="1" dirty="0" err="1"/>
              <a:t>pressure</a:t>
            </a:r>
            <a:r>
              <a:rPr lang="de-DE" sz="2160" b="1" dirty="0"/>
              <a:t>, </a:t>
            </a:r>
            <a:r>
              <a:rPr lang="de-DE" sz="2160" b="1" dirty="0" err="1"/>
              <a:t>uncertainty</a:t>
            </a:r>
            <a:r>
              <a:rPr lang="de-DE" sz="2160" b="1" dirty="0"/>
              <a:t>, etc.</a:t>
            </a:r>
          </a:p>
          <a:p>
            <a:pPr lvl="1"/>
            <a:r>
              <a:rPr lang="de-DE" sz="2160" b="1" dirty="0"/>
              <a:t>Limits SA via </a:t>
            </a:r>
            <a:r>
              <a:rPr lang="de-DE" sz="2160" b="1" dirty="0" err="1"/>
              <a:t>limiting</a:t>
            </a:r>
            <a:r>
              <a:rPr lang="de-DE" sz="2160" b="1" dirty="0"/>
              <a:t> WMC and </a:t>
            </a:r>
            <a:r>
              <a:rPr lang="de-DE" sz="2160" b="1" dirty="0" err="1"/>
              <a:t>slowing</a:t>
            </a:r>
            <a:r>
              <a:rPr lang="de-DE" sz="2160" b="1" dirty="0"/>
              <a:t> down </a:t>
            </a:r>
            <a:r>
              <a:rPr lang="de-DE" sz="2160" b="1" dirty="0" err="1"/>
              <a:t>information</a:t>
            </a:r>
            <a:r>
              <a:rPr lang="de-DE" sz="2160" b="1" dirty="0"/>
              <a:t> </a:t>
            </a:r>
            <a:r>
              <a:rPr lang="de-DE" sz="2160" b="1" dirty="0" err="1"/>
              <a:t>processing</a:t>
            </a:r>
            <a:r>
              <a:rPr lang="de-DE" sz="2160" b="1" dirty="0"/>
              <a:t>, </a:t>
            </a:r>
            <a:r>
              <a:rPr lang="de-DE" sz="2160" b="1" dirty="0" err="1"/>
              <a:t>more</a:t>
            </a:r>
            <a:r>
              <a:rPr lang="de-DE" sz="2160" b="1" dirty="0"/>
              <a:t> </a:t>
            </a:r>
            <a:r>
              <a:rPr lang="de-DE" sz="2160" b="1" dirty="0" err="1"/>
              <a:t>likely</a:t>
            </a:r>
            <a:r>
              <a:rPr lang="de-DE" sz="2160" b="1" dirty="0"/>
              <a:t> </a:t>
            </a:r>
            <a:r>
              <a:rPr lang="de-DE" sz="2160" b="1" dirty="0" err="1"/>
              <a:t>attentional</a:t>
            </a:r>
            <a:r>
              <a:rPr lang="de-DE" sz="2160" b="1" dirty="0"/>
              <a:t> </a:t>
            </a:r>
            <a:r>
              <a:rPr lang="de-DE" sz="2160" b="1" dirty="0" err="1"/>
              <a:t>tunneling</a:t>
            </a:r>
            <a:r>
              <a:rPr lang="de-DE" sz="2160" b="1" dirty="0"/>
              <a:t>, </a:t>
            </a:r>
            <a:r>
              <a:rPr lang="de-DE" sz="2160" b="1" dirty="0" err="1"/>
              <a:t>disorganized</a:t>
            </a:r>
            <a:r>
              <a:rPr lang="de-DE" sz="2160" b="1" dirty="0"/>
              <a:t> </a:t>
            </a:r>
            <a:r>
              <a:rPr lang="de-DE" sz="2160" b="1" dirty="0" err="1"/>
              <a:t>scanning</a:t>
            </a:r>
            <a:r>
              <a:rPr lang="de-DE" sz="2160" b="1" dirty="0"/>
              <a:t> for </a:t>
            </a:r>
            <a:r>
              <a:rPr lang="de-DE" sz="2160" b="1" dirty="0" err="1"/>
              <a:t>elements</a:t>
            </a:r>
            <a:r>
              <a:rPr lang="de-DE" sz="2160" b="1" dirty="0"/>
              <a:t> and </a:t>
            </a:r>
            <a:r>
              <a:rPr lang="de-DE" sz="2160" b="1" dirty="0" err="1"/>
              <a:t>less</a:t>
            </a:r>
            <a:r>
              <a:rPr lang="de-DE" sz="2160" b="1" dirty="0"/>
              <a:t> </a:t>
            </a:r>
            <a:r>
              <a:rPr lang="de-DE" sz="2160" b="1" dirty="0" err="1"/>
              <a:t>attention</a:t>
            </a:r>
            <a:r>
              <a:rPr lang="de-DE" sz="2160" b="1" dirty="0"/>
              <a:t> </a:t>
            </a:r>
            <a:r>
              <a:rPr lang="de-DE" sz="2160" b="1" dirty="0" err="1"/>
              <a:t>to</a:t>
            </a:r>
            <a:r>
              <a:rPr lang="de-DE" sz="2160" b="1" dirty="0"/>
              <a:t> </a:t>
            </a:r>
            <a:r>
              <a:rPr lang="de-DE" sz="2160" b="1" dirty="0" err="1"/>
              <a:t>peripheral</a:t>
            </a:r>
            <a:r>
              <a:rPr lang="de-DE" sz="2160" b="1" dirty="0"/>
              <a:t> </a:t>
            </a:r>
            <a:r>
              <a:rPr lang="de-DE" sz="2160" b="1" dirty="0" err="1"/>
              <a:t>cues</a:t>
            </a:r>
            <a:r>
              <a:rPr lang="de-DE" sz="2160" b="1" dirty="0"/>
              <a:t>.</a:t>
            </a:r>
          </a:p>
        </p:txBody>
      </p:sp>
      <p:sp>
        <p:nvSpPr>
          <p:cNvPr id="4" name="Content Placeholder 3">
            <a:extLst>
              <a:ext uri="{FF2B5EF4-FFF2-40B4-BE49-F238E27FC236}">
                <a16:creationId xmlns:a16="http://schemas.microsoft.com/office/drawing/2014/main" id="{79A9C39A-7FFD-43DF-965A-57D23E99A276}"/>
              </a:ext>
            </a:extLst>
          </p:cNvPr>
          <p:cNvSpPr>
            <a:spLocks noGrp="1"/>
          </p:cNvSpPr>
          <p:nvPr>
            <p:ph sz="half" idx="2"/>
          </p:nvPr>
        </p:nvSpPr>
        <p:spPr>
          <a:xfrm>
            <a:off x="7434450" y="1462340"/>
            <a:ext cx="6749369" cy="5564291"/>
          </a:xfrm>
        </p:spPr>
        <p:txBody>
          <a:bodyPr>
            <a:noAutofit/>
          </a:bodyPr>
          <a:lstStyle/>
          <a:p>
            <a:r>
              <a:rPr lang="de-DE" sz="1920" dirty="0"/>
              <a:t>Data </a:t>
            </a:r>
            <a:r>
              <a:rPr lang="de-DE" sz="1920" dirty="0" err="1"/>
              <a:t>overload</a:t>
            </a:r>
            <a:endParaRPr lang="de-DE" sz="1920" dirty="0"/>
          </a:p>
          <a:p>
            <a:pPr lvl="1"/>
            <a:r>
              <a:rPr lang="de-DE" sz="1920" dirty="0"/>
              <a:t>Volume and rate of </a:t>
            </a:r>
            <a:r>
              <a:rPr lang="de-DE" sz="1920" dirty="0" err="1"/>
              <a:t>change</a:t>
            </a:r>
            <a:endParaRPr lang="de-DE" sz="1920" dirty="0"/>
          </a:p>
          <a:p>
            <a:pPr lvl="1"/>
            <a:r>
              <a:rPr lang="de-DE" sz="1920" dirty="0"/>
              <a:t>Limited </a:t>
            </a:r>
            <a:r>
              <a:rPr lang="de-DE" sz="1920" dirty="0" err="1"/>
              <a:t>bandwith</a:t>
            </a:r>
            <a:r>
              <a:rPr lang="de-DE" sz="1920" dirty="0"/>
              <a:t> of human </a:t>
            </a:r>
            <a:r>
              <a:rPr lang="de-DE" sz="1920" dirty="0" err="1"/>
              <a:t>sensory</a:t>
            </a:r>
            <a:r>
              <a:rPr lang="de-DE" sz="1920" dirty="0"/>
              <a:t> and </a:t>
            </a:r>
            <a:r>
              <a:rPr lang="de-DE" sz="1920" dirty="0" err="1"/>
              <a:t>information-processing</a:t>
            </a:r>
            <a:r>
              <a:rPr lang="de-DE" sz="1920" dirty="0"/>
              <a:t> </a:t>
            </a:r>
            <a:r>
              <a:rPr lang="de-DE" sz="1920" dirty="0" err="1"/>
              <a:t>mechanisms</a:t>
            </a:r>
            <a:r>
              <a:rPr lang="de-DE" sz="1920" dirty="0"/>
              <a:t>.</a:t>
            </a:r>
          </a:p>
          <a:p>
            <a:pPr lvl="1"/>
            <a:r>
              <a:rPr lang="de-DE" sz="1920" dirty="0"/>
              <a:t>Rate of </a:t>
            </a:r>
            <a:r>
              <a:rPr lang="de-DE" sz="1920" dirty="0" err="1"/>
              <a:t>data</a:t>
            </a:r>
            <a:r>
              <a:rPr lang="de-DE" sz="1920" dirty="0"/>
              <a:t> </a:t>
            </a:r>
            <a:r>
              <a:rPr lang="de-DE" sz="1920" dirty="0" err="1"/>
              <a:t>flow</a:t>
            </a:r>
            <a:r>
              <a:rPr lang="de-DE" sz="1920" dirty="0"/>
              <a:t> </a:t>
            </a:r>
            <a:r>
              <a:rPr lang="de-DE" sz="1920" dirty="0" err="1"/>
              <a:t>can</a:t>
            </a:r>
            <a:r>
              <a:rPr lang="de-DE" sz="1920" dirty="0"/>
              <a:t> </a:t>
            </a:r>
            <a:r>
              <a:rPr lang="de-DE" sz="1920" dirty="0" err="1"/>
              <a:t>be</a:t>
            </a:r>
            <a:r>
              <a:rPr lang="de-DE" sz="1920" dirty="0"/>
              <a:t> </a:t>
            </a:r>
            <a:r>
              <a:rPr lang="de-DE" sz="1920" dirty="0" err="1"/>
              <a:t>enhanced</a:t>
            </a:r>
            <a:r>
              <a:rPr lang="de-DE" sz="1920" dirty="0"/>
              <a:t> </a:t>
            </a:r>
            <a:r>
              <a:rPr lang="de-DE" sz="1920" dirty="0" err="1"/>
              <a:t>significantly</a:t>
            </a:r>
            <a:r>
              <a:rPr lang="de-DE" sz="1920" dirty="0"/>
              <a:t> </a:t>
            </a:r>
            <a:r>
              <a:rPr lang="de-DE" sz="1920" dirty="0" err="1"/>
              <a:t>by</a:t>
            </a:r>
            <a:r>
              <a:rPr lang="de-DE" sz="1920" dirty="0"/>
              <a:t> </a:t>
            </a:r>
            <a:r>
              <a:rPr lang="de-DE" sz="1920" dirty="0" err="1"/>
              <a:t>ergonomic</a:t>
            </a:r>
            <a:r>
              <a:rPr lang="de-DE" sz="1920" dirty="0"/>
              <a:t> </a:t>
            </a:r>
            <a:r>
              <a:rPr lang="de-DE" sz="1920" dirty="0" err="1"/>
              <a:t>user</a:t>
            </a:r>
            <a:r>
              <a:rPr lang="de-DE" sz="1920" dirty="0"/>
              <a:t> </a:t>
            </a:r>
            <a:r>
              <a:rPr lang="de-DE" sz="1920" dirty="0" err="1"/>
              <a:t>interfaces</a:t>
            </a:r>
            <a:endParaRPr lang="de-DE" sz="1920" dirty="0"/>
          </a:p>
          <a:p>
            <a:r>
              <a:rPr lang="de-DE" sz="1920" dirty="0" err="1"/>
              <a:t>Misplaced</a:t>
            </a:r>
            <a:r>
              <a:rPr lang="de-DE" sz="1920" dirty="0"/>
              <a:t> </a:t>
            </a:r>
            <a:r>
              <a:rPr lang="de-DE" sz="1920" dirty="0" err="1"/>
              <a:t>salience</a:t>
            </a:r>
            <a:endParaRPr lang="de-DE" sz="1920" dirty="0"/>
          </a:p>
          <a:p>
            <a:pPr lvl="1"/>
            <a:r>
              <a:rPr lang="de-DE" sz="1920" dirty="0" err="1"/>
              <a:t>Some</a:t>
            </a:r>
            <a:r>
              <a:rPr lang="de-DE" sz="1920" dirty="0"/>
              <a:t> </a:t>
            </a:r>
            <a:r>
              <a:rPr lang="de-DE" sz="1920" dirty="0" err="1"/>
              <a:t>features</a:t>
            </a:r>
            <a:r>
              <a:rPr lang="de-DE" sz="1920" dirty="0"/>
              <a:t> (</a:t>
            </a:r>
            <a:r>
              <a:rPr lang="de-DE" sz="1920" dirty="0" err="1"/>
              <a:t>size</a:t>
            </a:r>
            <a:r>
              <a:rPr lang="de-DE" sz="1920" dirty="0"/>
              <a:t>, </a:t>
            </a:r>
            <a:r>
              <a:rPr lang="de-DE" sz="1920" dirty="0" err="1"/>
              <a:t>shape</a:t>
            </a:r>
            <a:r>
              <a:rPr lang="de-DE" sz="1920" dirty="0"/>
              <a:t>, </a:t>
            </a:r>
            <a:r>
              <a:rPr lang="de-DE" sz="1920" dirty="0" err="1"/>
              <a:t>movement</a:t>
            </a:r>
            <a:r>
              <a:rPr lang="de-DE" sz="1920" dirty="0"/>
              <a:t>, </a:t>
            </a:r>
            <a:r>
              <a:rPr lang="de-DE" sz="1920" dirty="0" err="1"/>
              <a:t>flashing</a:t>
            </a:r>
            <a:r>
              <a:rPr lang="de-DE" sz="1920" dirty="0"/>
              <a:t> </a:t>
            </a:r>
            <a:r>
              <a:rPr lang="de-DE" sz="1920" dirty="0" err="1"/>
              <a:t>lights</a:t>
            </a:r>
            <a:r>
              <a:rPr lang="de-DE" sz="1920" dirty="0"/>
              <a:t>, </a:t>
            </a:r>
            <a:r>
              <a:rPr lang="de-DE" sz="1920" dirty="0" err="1"/>
              <a:t>noise</a:t>
            </a:r>
            <a:r>
              <a:rPr lang="de-DE" sz="1920" dirty="0"/>
              <a:t>) </a:t>
            </a:r>
            <a:r>
              <a:rPr lang="de-DE" sz="1920" dirty="0" err="1"/>
              <a:t>are</a:t>
            </a:r>
            <a:r>
              <a:rPr lang="de-DE" sz="1920" dirty="0"/>
              <a:t> </a:t>
            </a:r>
            <a:r>
              <a:rPr lang="de-DE" sz="1920" dirty="0" err="1"/>
              <a:t>prioritized</a:t>
            </a:r>
            <a:r>
              <a:rPr lang="de-DE" sz="1920" dirty="0"/>
              <a:t> in </a:t>
            </a:r>
            <a:r>
              <a:rPr lang="de-DE" sz="1920" dirty="0" err="1"/>
              <a:t>sensory</a:t>
            </a:r>
            <a:r>
              <a:rPr lang="de-DE" sz="1920" dirty="0"/>
              <a:t> and </a:t>
            </a:r>
            <a:r>
              <a:rPr lang="de-DE" sz="1920" dirty="0" err="1"/>
              <a:t>attentional</a:t>
            </a:r>
            <a:r>
              <a:rPr lang="de-DE" sz="1920" dirty="0"/>
              <a:t> </a:t>
            </a:r>
            <a:r>
              <a:rPr lang="de-DE" sz="1920" dirty="0" err="1"/>
              <a:t>processing</a:t>
            </a:r>
            <a:endParaRPr lang="de-DE" sz="1920" dirty="0"/>
          </a:p>
          <a:p>
            <a:pPr lvl="1"/>
            <a:r>
              <a:rPr lang="de-DE" sz="1920" dirty="0" err="1"/>
              <a:t>Overuse</a:t>
            </a:r>
            <a:r>
              <a:rPr lang="de-DE" sz="1920" dirty="0"/>
              <a:t> </a:t>
            </a:r>
            <a:r>
              <a:rPr lang="de-DE" sz="1920" dirty="0" err="1"/>
              <a:t>or</a:t>
            </a:r>
            <a:r>
              <a:rPr lang="de-DE" sz="1920" dirty="0"/>
              <a:t> </a:t>
            </a:r>
            <a:r>
              <a:rPr lang="de-DE" sz="1920" dirty="0" err="1"/>
              <a:t>inappropriate</a:t>
            </a:r>
            <a:r>
              <a:rPr lang="de-DE" sz="1920" dirty="0"/>
              <a:t> </a:t>
            </a:r>
            <a:r>
              <a:rPr lang="de-DE" sz="1920" dirty="0" err="1"/>
              <a:t>use</a:t>
            </a:r>
            <a:r>
              <a:rPr lang="de-DE" sz="1920" dirty="0"/>
              <a:t> </a:t>
            </a:r>
            <a:r>
              <a:rPr lang="de-DE" sz="1920" dirty="0" err="1"/>
              <a:t>degrades</a:t>
            </a:r>
            <a:r>
              <a:rPr lang="de-DE" sz="1920" dirty="0"/>
              <a:t> SA </a:t>
            </a:r>
            <a:r>
              <a:rPr lang="de-DE" sz="1920" dirty="0" err="1"/>
              <a:t>to</a:t>
            </a:r>
            <a:r>
              <a:rPr lang="de-DE" sz="1920" dirty="0"/>
              <a:t> </a:t>
            </a:r>
            <a:r>
              <a:rPr lang="de-DE" sz="1920" dirty="0" err="1"/>
              <a:t>other</a:t>
            </a:r>
            <a:r>
              <a:rPr lang="de-DE" sz="1920" dirty="0"/>
              <a:t> </a:t>
            </a:r>
            <a:r>
              <a:rPr lang="de-DE" sz="1920" dirty="0" err="1"/>
              <a:t>information</a:t>
            </a:r>
            <a:endParaRPr lang="de-DE" sz="1920" dirty="0"/>
          </a:p>
          <a:p>
            <a:r>
              <a:rPr lang="de-DE" sz="1920" dirty="0" err="1"/>
              <a:t>Errant</a:t>
            </a:r>
            <a:r>
              <a:rPr lang="de-DE" sz="1920" dirty="0"/>
              <a:t> mental </a:t>
            </a:r>
            <a:r>
              <a:rPr lang="de-DE" sz="1920" dirty="0" err="1"/>
              <a:t>models</a:t>
            </a:r>
            <a:endParaRPr lang="de-DE" sz="1920" dirty="0"/>
          </a:p>
          <a:p>
            <a:pPr lvl="1"/>
            <a:r>
              <a:rPr lang="de-DE" sz="1920" dirty="0"/>
              <a:t>„</a:t>
            </a:r>
            <a:r>
              <a:rPr lang="de-DE" sz="1920" dirty="0" err="1"/>
              <a:t>representational</a:t>
            </a:r>
            <a:r>
              <a:rPr lang="de-DE" sz="1920" dirty="0"/>
              <a:t> </a:t>
            </a:r>
            <a:r>
              <a:rPr lang="de-DE" sz="1920" dirty="0" err="1"/>
              <a:t>error</a:t>
            </a:r>
            <a:r>
              <a:rPr lang="de-DE" sz="1920" dirty="0"/>
              <a:t>“</a:t>
            </a:r>
          </a:p>
          <a:p>
            <a:pPr lvl="1"/>
            <a:r>
              <a:rPr lang="de-DE" sz="1920" dirty="0"/>
              <a:t>A </a:t>
            </a:r>
            <a:r>
              <a:rPr lang="de-DE" sz="1920" dirty="0" err="1"/>
              <a:t>wrong</a:t>
            </a:r>
            <a:r>
              <a:rPr lang="de-DE" sz="1920" dirty="0"/>
              <a:t> mental </a:t>
            </a:r>
            <a:r>
              <a:rPr lang="de-DE" sz="1920" dirty="0" err="1"/>
              <a:t>model</a:t>
            </a:r>
            <a:r>
              <a:rPr lang="de-DE" sz="1920" dirty="0"/>
              <a:t> </a:t>
            </a:r>
            <a:r>
              <a:rPr lang="de-DE" sz="1920" dirty="0" err="1"/>
              <a:t>is</a:t>
            </a:r>
            <a:r>
              <a:rPr lang="de-DE" sz="1920" dirty="0"/>
              <a:t> </a:t>
            </a:r>
            <a:r>
              <a:rPr lang="de-DE" sz="1920" dirty="0" err="1"/>
              <a:t>applied</a:t>
            </a:r>
            <a:endParaRPr lang="de-DE" sz="1920" dirty="0"/>
          </a:p>
          <a:p>
            <a:r>
              <a:rPr lang="de-DE" sz="1920" dirty="0"/>
              <a:t>Out of the loop </a:t>
            </a:r>
            <a:r>
              <a:rPr lang="de-DE" sz="1920" dirty="0" err="1"/>
              <a:t>syndrome</a:t>
            </a:r>
            <a:endParaRPr lang="de-DE" sz="1920" dirty="0"/>
          </a:p>
          <a:p>
            <a:pPr lvl="1"/>
            <a:r>
              <a:rPr lang="de-DE" sz="1920" dirty="0"/>
              <a:t>Automation </a:t>
            </a:r>
            <a:r>
              <a:rPr lang="de-DE" sz="1920" dirty="0" err="1"/>
              <a:t>can</a:t>
            </a:r>
            <a:r>
              <a:rPr lang="de-DE" sz="1920" dirty="0"/>
              <a:t> </a:t>
            </a:r>
            <a:r>
              <a:rPr lang="de-DE" sz="1920" dirty="0" err="1"/>
              <a:t>eliminate</a:t>
            </a:r>
            <a:r>
              <a:rPr lang="de-DE" sz="1920" dirty="0"/>
              <a:t> </a:t>
            </a:r>
            <a:r>
              <a:rPr lang="de-DE" sz="1920" dirty="0" err="1"/>
              <a:t>excessive</a:t>
            </a:r>
            <a:r>
              <a:rPr lang="de-DE" sz="1920" dirty="0"/>
              <a:t> </a:t>
            </a:r>
            <a:r>
              <a:rPr lang="de-DE" sz="1920" dirty="0" err="1"/>
              <a:t>workload</a:t>
            </a:r>
            <a:r>
              <a:rPr lang="de-DE" sz="1920" dirty="0"/>
              <a:t>, but </a:t>
            </a:r>
            <a:r>
              <a:rPr lang="de-DE" sz="1920" dirty="0" err="1"/>
              <a:t>can</a:t>
            </a:r>
            <a:r>
              <a:rPr lang="de-DE" sz="1920" dirty="0"/>
              <a:t> also </a:t>
            </a:r>
            <a:r>
              <a:rPr lang="de-DE" sz="1920" dirty="0" err="1"/>
              <a:t>lower</a:t>
            </a:r>
            <a:r>
              <a:rPr lang="de-DE" sz="1920" dirty="0"/>
              <a:t> SA </a:t>
            </a:r>
            <a:r>
              <a:rPr lang="de-DE" sz="1920" dirty="0" err="1"/>
              <a:t>by</a:t>
            </a:r>
            <a:r>
              <a:rPr lang="de-DE" sz="1920" dirty="0"/>
              <a:t> </a:t>
            </a:r>
            <a:r>
              <a:rPr lang="de-DE" sz="1920" dirty="0" err="1"/>
              <a:t>putting</a:t>
            </a:r>
            <a:r>
              <a:rPr lang="de-DE" sz="1920" dirty="0"/>
              <a:t> </a:t>
            </a:r>
            <a:r>
              <a:rPr lang="de-DE" sz="1920" dirty="0" err="1"/>
              <a:t>people</a:t>
            </a:r>
            <a:r>
              <a:rPr lang="de-DE" sz="1920" dirty="0"/>
              <a:t> out of the loop. </a:t>
            </a:r>
          </a:p>
          <a:p>
            <a:r>
              <a:rPr lang="de-DE" sz="1920" dirty="0"/>
              <a:t>„</a:t>
            </a:r>
            <a:r>
              <a:rPr lang="de-DE" sz="1920" dirty="0" err="1"/>
              <a:t>take-over</a:t>
            </a:r>
            <a:r>
              <a:rPr lang="de-DE" sz="1920" dirty="0"/>
              <a:t>-time“ </a:t>
            </a:r>
            <a:r>
              <a:rPr lang="de-DE" sz="1920" dirty="0" err="1"/>
              <a:t>where</a:t>
            </a:r>
            <a:r>
              <a:rPr lang="de-DE" sz="1920" dirty="0"/>
              <a:t> </a:t>
            </a:r>
            <a:r>
              <a:rPr lang="de-DE" sz="1920" dirty="0" err="1"/>
              <a:t>automatisation</a:t>
            </a:r>
            <a:r>
              <a:rPr lang="de-DE" sz="1920" dirty="0"/>
              <a:t> </a:t>
            </a:r>
            <a:r>
              <a:rPr lang="de-DE" sz="1920" dirty="0" err="1"/>
              <a:t>fails</a:t>
            </a:r>
            <a:r>
              <a:rPr lang="de-DE" sz="1920" dirty="0"/>
              <a:t> </a:t>
            </a:r>
            <a:r>
              <a:rPr lang="de-DE" sz="1920" dirty="0" err="1"/>
              <a:t>or</a:t>
            </a:r>
            <a:r>
              <a:rPr lang="de-DE" sz="1920" dirty="0"/>
              <a:t> </a:t>
            </a:r>
            <a:r>
              <a:rPr lang="de-DE" sz="1920" dirty="0" err="1"/>
              <a:t>is</a:t>
            </a:r>
            <a:r>
              <a:rPr lang="de-DE" sz="1920" dirty="0"/>
              <a:t> not </a:t>
            </a:r>
            <a:r>
              <a:rPr lang="de-DE" sz="1920" dirty="0" err="1"/>
              <a:t>equipped</a:t>
            </a:r>
            <a:r>
              <a:rPr lang="de-DE" sz="1920" dirty="0"/>
              <a:t> </a:t>
            </a:r>
            <a:r>
              <a:rPr lang="de-DE" sz="1920" dirty="0" err="1"/>
              <a:t>to</a:t>
            </a:r>
            <a:r>
              <a:rPr lang="de-DE" sz="1920" dirty="0"/>
              <a:t> handle a </a:t>
            </a:r>
            <a:r>
              <a:rPr lang="de-DE" sz="1920" dirty="0" err="1"/>
              <a:t>situation</a:t>
            </a:r>
            <a:endParaRPr lang="de-DE" sz="1920" dirty="0"/>
          </a:p>
          <a:p>
            <a:endParaRPr lang="nb-NO" sz="1920" dirty="0"/>
          </a:p>
        </p:txBody>
      </p:sp>
    </p:spTree>
    <p:extLst>
      <p:ext uri="{BB962C8B-B14F-4D97-AF65-F5344CB8AC3E}">
        <p14:creationId xmlns:p14="http://schemas.microsoft.com/office/powerpoint/2010/main" val="2032948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0" end="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
                                            <p:txEl>
                                              <p:pRg st="4" end="4"/>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
                                            <p:txEl>
                                              <p:pRg st="5" end="5"/>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
                                            <p:txEl>
                                              <p:pRg st="7" end="7"/>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
                                            <p:txEl>
                                              <p:pRg st="8" end="8"/>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
                                            <p:txEl>
                                              <p:pRg st="10" end="10"/>
                                            </p:txEl>
                                          </p:spTgt>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58339-D4DE-70DF-D29E-5667CBE0533C}"/>
              </a:ext>
            </a:extLst>
          </p:cNvPr>
          <p:cNvSpPr>
            <a:spLocks noGrp="1"/>
          </p:cNvSpPr>
          <p:nvPr>
            <p:ph type="title"/>
          </p:nvPr>
        </p:nvSpPr>
        <p:spPr>
          <a:xfrm>
            <a:off x="1005840" y="438150"/>
            <a:ext cx="12618720" cy="1590676"/>
          </a:xfrm>
        </p:spPr>
        <p:txBody>
          <a:bodyPr anchor="ctr">
            <a:normAutofit/>
          </a:bodyPr>
          <a:lstStyle/>
          <a:p>
            <a:r>
              <a:rPr lang="nb-NO" dirty="0"/>
              <a:t>Goal: Be prepared, Detect and </a:t>
            </a:r>
            <a:r>
              <a:rPr lang="nb-NO" u="sng" dirty="0"/>
              <a:t>Report</a:t>
            </a:r>
            <a:r>
              <a:rPr lang="nb-NO" dirty="0"/>
              <a:t>!</a:t>
            </a:r>
            <a:endParaRPr lang="en-GB" dirty="0"/>
          </a:p>
        </p:txBody>
      </p:sp>
      <p:pic>
        <p:nvPicPr>
          <p:cNvPr id="6" name="Picture 5" descr="A wall painted with an arrow and a dartboard">
            <a:extLst>
              <a:ext uri="{FF2B5EF4-FFF2-40B4-BE49-F238E27FC236}">
                <a16:creationId xmlns:a16="http://schemas.microsoft.com/office/drawing/2014/main" id="{84EC382B-D6A1-CE8B-96E3-957A4FAD86C8}"/>
              </a:ext>
            </a:extLst>
          </p:cNvPr>
          <p:cNvPicPr>
            <a:picLocks noChangeAspect="1"/>
          </p:cNvPicPr>
          <p:nvPr/>
        </p:nvPicPr>
        <p:blipFill>
          <a:blip r:embed="rId2"/>
          <a:srcRect t="20672" b="21454"/>
          <a:stretch>
            <a:fillRect/>
          </a:stretch>
        </p:blipFill>
        <p:spPr>
          <a:xfrm>
            <a:off x="1005840" y="2190750"/>
            <a:ext cx="12618720" cy="5221606"/>
          </a:xfrm>
          <a:prstGeom prst="rect">
            <a:avLst/>
          </a:prstGeom>
          <a:noFill/>
        </p:spPr>
      </p:pic>
    </p:spTree>
    <p:extLst>
      <p:ext uri="{BB962C8B-B14F-4D97-AF65-F5344CB8AC3E}">
        <p14:creationId xmlns:p14="http://schemas.microsoft.com/office/powerpoint/2010/main" val="402985954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EF28D-CA2F-9F5E-46A7-B07C6A48210C}"/>
              </a:ext>
            </a:extLst>
          </p:cNvPr>
          <p:cNvSpPr>
            <a:spLocks noGrp="1"/>
          </p:cNvSpPr>
          <p:nvPr>
            <p:ph type="title"/>
          </p:nvPr>
        </p:nvSpPr>
        <p:spPr>
          <a:xfrm>
            <a:off x="1005840" y="438150"/>
            <a:ext cx="12618720" cy="1590676"/>
          </a:xfrm>
        </p:spPr>
        <p:txBody>
          <a:bodyPr anchor="ctr">
            <a:normAutofit/>
          </a:bodyPr>
          <a:lstStyle/>
          <a:p>
            <a:r>
              <a:rPr lang="nb-NO" dirty="0"/>
              <a:t>Report What? How?</a:t>
            </a:r>
            <a:endParaRPr lang="en-GB" dirty="0"/>
          </a:p>
        </p:txBody>
      </p:sp>
      <p:pic>
        <p:nvPicPr>
          <p:cNvPr id="5" name="Picture 4" descr="Magnifying glass and question mark">
            <a:extLst>
              <a:ext uri="{FF2B5EF4-FFF2-40B4-BE49-F238E27FC236}">
                <a16:creationId xmlns:a16="http://schemas.microsoft.com/office/drawing/2014/main" id="{7236AB0C-AEBD-0623-1BC6-E9F48E9DAA96}"/>
              </a:ext>
            </a:extLst>
          </p:cNvPr>
          <p:cNvPicPr>
            <a:picLocks noChangeAspect="1"/>
          </p:cNvPicPr>
          <p:nvPr/>
        </p:nvPicPr>
        <p:blipFill>
          <a:blip r:embed="rId2"/>
          <a:srcRect t="17981" b="8455"/>
          <a:stretch>
            <a:fillRect/>
          </a:stretch>
        </p:blipFill>
        <p:spPr>
          <a:xfrm>
            <a:off x="1005840" y="2190750"/>
            <a:ext cx="12618720" cy="5221606"/>
          </a:xfrm>
          <a:prstGeom prst="rect">
            <a:avLst/>
          </a:prstGeom>
          <a:noFill/>
        </p:spPr>
      </p:pic>
    </p:spTree>
    <p:extLst>
      <p:ext uri="{BB962C8B-B14F-4D97-AF65-F5344CB8AC3E}">
        <p14:creationId xmlns:p14="http://schemas.microsoft.com/office/powerpoint/2010/main" val="170993075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401"/>
        <p:cNvGrpSpPr/>
        <p:nvPr/>
      </p:nvGrpSpPr>
      <p:grpSpPr>
        <a:xfrm>
          <a:off x="0" y="0"/>
          <a:ext cx="0" cy="0"/>
          <a:chOff x="0" y="0"/>
          <a:chExt cx="0" cy="0"/>
        </a:xfrm>
      </p:grpSpPr>
      <p:sp>
        <p:nvSpPr>
          <p:cNvPr id="1402" name="Google Shape;1402;p214"/>
          <p:cNvSpPr txBox="1">
            <a:spLocks noGrp="1"/>
          </p:cNvSpPr>
          <p:nvPr>
            <p:ph type="title"/>
          </p:nvPr>
        </p:nvSpPr>
        <p:spPr>
          <a:xfrm>
            <a:off x="1005840" y="438150"/>
            <a:ext cx="12618720" cy="1590676"/>
          </a:xfrm>
          <a:prstGeom prst="rect">
            <a:avLst/>
          </a:prstGeom>
          <a:noFill/>
          <a:ln>
            <a:noFill/>
          </a:ln>
        </p:spPr>
        <p:txBody>
          <a:bodyPr spcFirstLastPara="1" vert="horz" wrap="square" lIns="109720" tIns="54840" rIns="109720" bIns="54840" rtlCol="0" anchor="ctr" anchorCtr="0">
            <a:normAutofit/>
          </a:bodyPr>
          <a:lstStyle/>
          <a:p>
            <a:pPr>
              <a:spcBef>
                <a:spcPts val="0"/>
              </a:spcBef>
              <a:buClr>
                <a:schemeClr val="dk1"/>
              </a:buClr>
              <a:buSzPts val="3300"/>
            </a:pPr>
            <a:r>
              <a:rPr lang="en-GB" dirty="0"/>
              <a:t>Organisational cybersecurity</a:t>
            </a:r>
            <a:endParaRPr dirty="0"/>
          </a:p>
        </p:txBody>
      </p:sp>
      <p:pic>
        <p:nvPicPr>
          <p:cNvPr id="1403" name="Google Shape;1403;p21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828800" y="1630798"/>
            <a:ext cx="10972800" cy="6172200"/>
          </a:xfrm>
          <a:prstGeom prst="rect">
            <a:avLst/>
          </a:prstGeom>
          <a:noFill/>
          <a:ln>
            <a:noFill/>
          </a:ln>
        </p:spPr>
      </p:pic>
    </p:spTree>
    <p:extLst>
      <p:ext uri="{BB962C8B-B14F-4D97-AF65-F5344CB8AC3E}">
        <p14:creationId xmlns:p14="http://schemas.microsoft.com/office/powerpoint/2010/main" val="169661281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48A388-4BB3-8953-3608-B6DE80D8056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79390" y="566078"/>
            <a:ext cx="7251011" cy="5570483"/>
          </a:xfrm>
          <a:prstGeom prst="rect">
            <a:avLst/>
          </a:prstGeom>
        </p:spPr>
      </p:pic>
      <p:sp>
        <p:nvSpPr>
          <p:cNvPr id="2" name="Title 1">
            <a:extLst>
              <a:ext uri="{FF2B5EF4-FFF2-40B4-BE49-F238E27FC236}">
                <a16:creationId xmlns:a16="http://schemas.microsoft.com/office/drawing/2014/main" id="{8B701478-2F2B-47A8-1396-FE0228E9C42F}"/>
              </a:ext>
            </a:extLst>
          </p:cNvPr>
          <p:cNvSpPr>
            <a:spLocks noGrp="1"/>
          </p:cNvSpPr>
          <p:nvPr>
            <p:ph type="title"/>
          </p:nvPr>
        </p:nvSpPr>
        <p:spPr/>
        <p:txBody>
          <a:bodyPr/>
          <a:lstStyle/>
          <a:p>
            <a:r>
              <a:rPr lang="nb-NO" dirty="0" err="1"/>
              <a:t>Organizational</a:t>
            </a:r>
            <a:r>
              <a:rPr lang="nb-NO" dirty="0"/>
              <a:t> </a:t>
            </a:r>
            <a:r>
              <a:rPr lang="nb-NO" dirty="0" err="1"/>
              <a:t>Culture</a:t>
            </a:r>
            <a:endParaRPr lang="nb-NO" dirty="0"/>
          </a:p>
        </p:txBody>
      </p:sp>
      <p:sp>
        <p:nvSpPr>
          <p:cNvPr id="3" name="Content Placeholder 2">
            <a:extLst>
              <a:ext uri="{FF2B5EF4-FFF2-40B4-BE49-F238E27FC236}">
                <a16:creationId xmlns:a16="http://schemas.microsoft.com/office/drawing/2014/main" id="{D8665329-3D23-31A0-F57E-BF1F51EC8FC8}"/>
              </a:ext>
            </a:extLst>
          </p:cNvPr>
          <p:cNvSpPr>
            <a:spLocks noGrp="1"/>
          </p:cNvSpPr>
          <p:nvPr>
            <p:ph idx="1"/>
          </p:nvPr>
        </p:nvSpPr>
        <p:spPr>
          <a:xfrm>
            <a:off x="1005840" y="2190750"/>
            <a:ext cx="6638544" cy="5221606"/>
          </a:xfrm>
        </p:spPr>
        <p:txBody>
          <a:bodyPr>
            <a:normAutofit/>
          </a:bodyPr>
          <a:lstStyle/>
          <a:p>
            <a:r>
              <a:rPr lang="en-US" dirty="0"/>
              <a:t>Human Aspects of Information Security Questionnaire (HAIS-Q)</a:t>
            </a:r>
            <a:endParaRPr lang="nb-NO" dirty="0"/>
          </a:p>
          <a:p>
            <a:pPr lvl="1"/>
            <a:r>
              <a:rPr lang="en-US" dirty="0"/>
              <a:t>Information security awareness (ISA) is integral to protecting an </a:t>
            </a:r>
            <a:r>
              <a:rPr lang="en-US" dirty="0" err="1"/>
              <a:t>organisation</a:t>
            </a:r>
            <a:r>
              <a:rPr lang="en-US" dirty="0"/>
              <a:t> from cyber threats. </a:t>
            </a:r>
          </a:p>
          <a:p>
            <a:pPr marL="548640" lvl="1" indent="0">
              <a:buNone/>
            </a:pPr>
            <a:endParaRPr lang="nb-NO" dirty="0"/>
          </a:p>
        </p:txBody>
      </p:sp>
      <p:pic>
        <p:nvPicPr>
          <p:cNvPr id="5" name="Picture 4">
            <a:extLst>
              <a:ext uri="{FF2B5EF4-FFF2-40B4-BE49-F238E27FC236}">
                <a16:creationId xmlns:a16="http://schemas.microsoft.com/office/drawing/2014/main" id="{C80B9B84-A54D-A558-4BED-F60411C82A2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00662" y="4673811"/>
            <a:ext cx="3409033" cy="3395342"/>
          </a:xfrm>
          <a:prstGeom prst="rect">
            <a:avLst/>
          </a:prstGeom>
        </p:spPr>
      </p:pic>
      <p:sp>
        <p:nvSpPr>
          <p:cNvPr id="6" name="Oval 5">
            <a:extLst>
              <a:ext uri="{FF2B5EF4-FFF2-40B4-BE49-F238E27FC236}">
                <a16:creationId xmlns:a16="http://schemas.microsoft.com/office/drawing/2014/main" id="{40D58F65-956E-2FE5-F289-952ED599734B}"/>
              </a:ext>
            </a:extLst>
          </p:cNvPr>
          <p:cNvSpPr/>
          <p:nvPr/>
        </p:nvSpPr>
        <p:spPr>
          <a:xfrm>
            <a:off x="4600660" y="5237018"/>
            <a:ext cx="3279805" cy="288142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Aptos" panose="02110004020202020204"/>
            </a:endParaRPr>
          </a:p>
        </p:txBody>
      </p:sp>
    </p:spTree>
    <p:extLst>
      <p:ext uri="{BB962C8B-B14F-4D97-AF65-F5344CB8AC3E}">
        <p14:creationId xmlns:p14="http://schemas.microsoft.com/office/powerpoint/2010/main" val="113405566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051FB-5695-2353-C445-6BAC40A285AD}"/>
              </a:ext>
            </a:extLst>
          </p:cNvPr>
          <p:cNvSpPr>
            <a:spLocks noGrp="1"/>
          </p:cNvSpPr>
          <p:nvPr>
            <p:ph type="title"/>
          </p:nvPr>
        </p:nvSpPr>
        <p:spPr/>
        <p:txBody>
          <a:bodyPr>
            <a:normAutofit fontScale="90000"/>
          </a:bodyPr>
          <a:lstStyle/>
          <a:p>
            <a:r>
              <a:rPr lang="nb-NO" dirty="0" err="1"/>
              <a:t>Cybersecurity</a:t>
            </a:r>
            <a:r>
              <a:rPr lang="nb-NO" dirty="0"/>
              <a:t> </a:t>
            </a:r>
            <a:r>
              <a:rPr lang="nb-NO" dirty="0" err="1"/>
              <a:t>Culture</a:t>
            </a:r>
            <a:r>
              <a:rPr lang="nb-NO" dirty="0"/>
              <a:t> – </a:t>
            </a:r>
            <a:r>
              <a:rPr lang="nb-NO" dirty="0" err="1"/>
              <a:t>Organizational</a:t>
            </a:r>
            <a:r>
              <a:rPr lang="nb-NO" dirty="0"/>
              <a:t> Level </a:t>
            </a:r>
            <a:br>
              <a:rPr lang="nb-NO" dirty="0"/>
            </a:br>
            <a:endParaRPr lang="nb-NO" dirty="0"/>
          </a:p>
        </p:txBody>
      </p:sp>
      <p:sp>
        <p:nvSpPr>
          <p:cNvPr id="3" name="Content Placeholder 2">
            <a:extLst>
              <a:ext uri="{FF2B5EF4-FFF2-40B4-BE49-F238E27FC236}">
                <a16:creationId xmlns:a16="http://schemas.microsoft.com/office/drawing/2014/main" id="{8F6E6437-0637-34E7-DC74-6FD24D7DC65D}"/>
              </a:ext>
            </a:extLst>
          </p:cNvPr>
          <p:cNvSpPr>
            <a:spLocks noGrp="1"/>
          </p:cNvSpPr>
          <p:nvPr>
            <p:ph idx="1"/>
          </p:nvPr>
        </p:nvSpPr>
        <p:spPr>
          <a:xfrm>
            <a:off x="1005840" y="1481893"/>
            <a:ext cx="12618720" cy="5930462"/>
          </a:xfrm>
        </p:spPr>
        <p:txBody>
          <a:bodyPr/>
          <a:lstStyle/>
          <a:p>
            <a:pPr lvl="1"/>
            <a:r>
              <a:rPr lang="en-US" dirty="0"/>
              <a:t>measure your security culture by analyzing employee attitudes and perceptions towards cybersecurity and your security training efforts.</a:t>
            </a:r>
            <a:endParaRPr lang="nb-NO" dirty="0"/>
          </a:p>
          <a:p>
            <a:pPr lvl="1"/>
            <a:r>
              <a:rPr lang="nb-NO" dirty="0" err="1"/>
              <a:t>Unintentional</a:t>
            </a:r>
            <a:r>
              <a:rPr lang="nb-NO" dirty="0"/>
              <a:t> Insider </a:t>
            </a:r>
            <a:r>
              <a:rPr lang="nb-NO" dirty="0" err="1"/>
              <a:t>threats</a:t>
            </a:r>
            <a:endParaRPr lang="nb-NO" dirty="0"/>
          </a:p>
          <a:p>
            <a:endParaRPr lang="nb-NO" dirty="0"/>
          </a:p>
        </p:txBody>
      </p:sp>
      <p:pic>
        <p:nvPicPr>
          <p:cNvPr id="5" name="Picture 4">
            <a:extLst>
              <a:ext uri="{FF2B5EF4-FFF2-40B4-BE49-F238E27FC236}">
                <a16:creationId xmlns:a16="http://schemas.microsoft.com/office/drawing/2014/main" id="{B78762C1-DEFF-2A43-352B-84DC001E4AC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992760"/>
            <a:ext cx="14630400" cy="5094742"/>
          </a:xfrm>
          <a:prstGeom prst="rect">
            <a:avLst/>
          </a:prstGeom>
        </p:spPr>
      </p:pic>
    </p:spTree>
    <p:extLst>
      <p:ext uri="{BB962C8B-B14F-4D97-AF65-F5344CB8AC3E}">
        <p14:creationId xmlns:p14="http://schemas.microsoft.com/office/powerpoint/2010/main" val="307093916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70390" y="285366"/>
            <a:ext cx="13889621" cy="881364"/>
          </a:xfrm>
        </p:spPr>
        <p:txBody>
          <a:bodyPr>
            <a:normAutofit/>
          </a:bodyPr>
          <a:lstStyle/>
          <a:p>
            <a:r>
              <a:rPr lang="nb-NO" sz="3840" dirty="0" err="1">
                <a:solidFill>
                  <a:schemeClr val="accent1"/>
                </a:solidFill>
                <a:latin typeface="Helvetica Neue" charset="0"/>
                <a:ea typeface="Helvetica Neue" charset="0"/>
                <a:cs typeface="Helvetica Neue" charset="0"/>
              </a:rPr>
              <a:t>Organisational</a:t>
            </a:r>
            <a:r>
              <a:rPr lang="nb-NO" sz="3840" dirty="0">
                <a:solidFill>
                  <a:schemeClr val="accent1"/>
                </a:solidFill>
                <a:latin typeface="Helvetica Neue" charset="0"/>
                <a:ea typeface="Helvetica Neue" charset="0"/>
                <a:cs typeface="Helvetica Neue" charset="0"/>
              </a:rPr>
              <a:t> </a:t>
            </a:r>
            <a:r>
              <a:rPr lang="nb-NO" sz="3840" dirty="0" err="1">
                <a:solidFill>
                  <a:schemeClr val="accent1"/>
                </a:solidFill>
                <a:latin typeface="Helvetica Neue" charset="0"/>
                <a:ea typeface="Helvetica Neue" charset="0"/>
                <a:cs typeface="Helvetica Neue" charset="0"/>
              </a:rPr>
              <a:t>Culture</a:t>
            </a:r>
            <a:r>
              <a:rPr lang="nb-NO" sz="3840" dirty="0">
                <a:solidFill>
                  <a:schemeClr val="accent1"/>
                </a:solidFill>
                <a:latin typeface="Helvetica Neue" charset="0"/>
                <a:ea typeface="Helvetica Neue" charset="0"/>
                <a:cs typeface="Helvetica Neue" charset="0"/>
              </a:rPr>
              <a:t> (Chen et al, 2012)</a:t>
            </a:r>
            <a:endParaRPr lang="en-US" sz="3840" dirty="0">
              <a:solidFill>
                <a:schemeClr val="accent1"/>
              </a:solidFill>
            </a:endParaRPr>
          </a:p>
        </p:txBody>
      </p:sp>
      <p:sp>
        <p:nvSpPr>
          <p:cNvPr id="3" name="TekstSylinder 2"/>
          <p:cNvSpPr txBox="1"/>
          <p:nvPr/>
        </p:nvSpPr>
        <p:spPr>
          <a:xfrm>
            <a:off x="412504" y="1766035"/>
            <a:ext cx="6395802" cy="3046988"/>
          </a:xfrm>
          <a:prstGeom prst="rect">
            <a:avLst/>
          </a:prstGeom>
          <a:noFill/>
        </p:spPr>
        <p:txBody>
          <a:bodyPr wrap="square" rtlCol="0">
            <a:spAutoFit/>
          </a:bodyPr>
          <a:lstStyle/>
          <a:p>
            <a:pPr defTabSz="1097280">
              <a:defRPr/>
            </a:pPr>
            <a:r>
              <a:rPr lang="nb-NO" sz="2400" dirty="0" err="1">
                <a:solidFill>
                  <a:prstClr val="black"/>
                </a:solidFill>
                <a:latin typeface="Arial" charset="0"/>
                <a:ea typeface="Arial" charset="0"/>
                <a:cs typeface="Arial" charset="0"/>
              </a:rPr>
              <a:t>Compliance</a:t>
            </a:r>
            <a:endParaRPr lang="nb-NO" sz="2400" dirty="0">
              <a:solidFill>
                <a:prstClr val="black"/>
              </a:solidFill>
              <a:latin typeface="Arial" charset="0"/>
              <a:ea typeface="Arial" charset="0"/>
              <a:cs typeface="Arial" charset="0"/>
            </a:endParaRPr>
          </a:p>
          <a:p>
            <a:pPr defTabSz="1097280">
              <a:defRPr/>
            </a:pPr>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defRPr/>
            </a:pPr>
            <a:r>
              <a:rPr lang="nb-NO" sz="2400" dirty="0" err="1">
                <a:solidFill>
                  <a:prstClr val="black"/>
                </a:solidFill>
                <a:latin typeface="Arial" charset="0"/>
                <a:ea typeface="Arial" charset="0"/>
                <a:cs typeface="Arial" charset="0"/>
              </a:rPr>
              <a:t>Instruction</a:t>
            </a:r>
            <a:r>
              <a:rPr lang="nb-NO" sz="2400" dirty="0">
                <a:solidFill>
                  <a:prstClr val="black"/>
                </a:solidFill>
                <a:latin typeface="Arial" charset="0"/>
                <a:ea typeface="Arial" charset="0"/>
                <a:cs typeface="Arial" charset="0"/>
              </a:rPr>
              <a:t> </a:t>
            </a:r>
            <a:r>
              <a:rPr lang="nb-NO" sz="2400" dirty="0" err="1">
                <a:solidFill>
                  <a:prstClr val="black"/>
                </a:solidFill>
                <a:latin typeface="Arial" charset="0"/>
                <a:ea typeface="Arial" charset="0"/>
                <a:cs typeface="Arial" charset="0"/>
              </a:rPr>
              <a:t>following</a:t>
            </a:r>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defRPr/>
            </a:pPr>
            <a:r>
              <a:rPr lang="nb-NO" sz="2400" dirty="0" err="1">
                <a:solidFill>
                  <a:prstClr val="black"/>
                </a:solidFill>
                <a:latin typeface="Arial" charset="0"/>
                <a:ea typeface="Arial" charset="0"/>
                <a:cs typeface="Arial" charset="0"/>
              </a:rPr>
              <a:t>Sanction</a:t>
            </a:r>
            <a:r>
              <a:rPr lang="nb-NO" sz="2400" dirty="0">
                <a:solidFill>
                  <a:prstClr val="black"/>
                </a:solidFill>
                <a:latin typeface="Arial" charset="0"/>
                <a:ea typeface="Arial" charset="0"/>
                <a:cs typeface="Arial" charset="0"/>
              </a:rPr>
              <a:t> </a:t>
            </a:r>
            <a:r>
              <a:rPr lang="nb-NO" sz="2400" dirty="0" err="1">
                <a:solidFill>
                  <a:prstClr val="black"/>
                </a:solidFill>
                <a:latin typeface="Arial" charset="0"/>
                <a:ea typeface="Arial" charset="0"/>
                <a:cs typeface="Arial" charset="0"/>
              </a:rPr>
              <a:t>based</a:t>
            </a:r>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defRPr/>
            </a:pPr>
            <a:r>
              <a:rPr lang="nb-NO" sz="2400" dirty="0">
                <a:solidFill>
                  <a:prstClr val="black"/>
                </a:solidFill>
                <a:latin typeface="Arial" charset="0"/>
                <a:ea typeface="Arial" charset="0"/>
                <a:cs typeface="Arial" charset="0"/>
              </a:rPr>
              <a:t>Ego </a:t>
            </a:r>
            <a:r>
              <a:rPr lang="nb-NO" sz="2400" dirty="0" err="1">
                <a:solidFill>
                  <a:prstClr val="black"/>
                </a:solidFill>
                <a:latin typeface="Arial" charset="0"/>
                <a:ea typeface="Arial" charset="0"/>
                <a:cs typeface="Arial" charset="0"/>
              </a:rPr>
              <a:t>motivation</a:t>
            </a:r>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defRPr/>
            </a:pPr>
            <a:r>
              <a:rPr lang="nb-NO" sz="2400" dirty="0" err="1">
                <a:solidFill>
                  <a:prstClr val="black"/>
                </a:solidFill>
                <a:latin typeface="Arial" charset="0"/>
                <a:ea typeface="Arial" charset="0"/>
                <a:cs typeface="Arial" charset="0"/>
              </a:rPr>
              <a:t>Induces</a:t>
            </a:r>
            <a:r>
              <a:rPr lang="nb-NO" sz="2400" dirty="0">
                <a:solidFill>
                  <a:prstClr val="black"/>
                </a:solidFill>
                <a:latin typeface="Arial" charset="0"/>
                <a:ea typeface="Arial" charset="0"/>
                <a:cs typeface="Arial" charset="0"/>
              </a:rPr>
              <a:t> </a:t>
            </a:r>
            <a:r>
              <a:rPr lang="nb-NO" sz="2400" dirty="0" err="1">
                <a:solidFill>
                  <a:prstClr val="black"/>
                </a:solidFill>
                <a:latin typeface="Arial" charset="0"/>
                <a:ea typeface="Arial" charset="0"/>
                <a:cs typeface="Arial" charset="0"/>
              </a:rPr>
              <a:t>fear</a:t>
            </a:r>
            <a:r>
              <a:rPr lang="nb-NO" sz="2400" dirty="0">
                <a:solidFill>
                  <a:prstClr val="black"/>
                </a:solidFill>
                <a:latin typeface="Arial" charset="0"/>
                <a:ea typeface="Arial" charset="0"/>
                <a:cs typeface="Arial" charset="0"/>
              </a:rPr>
              <a:t> </a:t>
            </a:r>
            <a:r>
              <a:rPr lang="nb-NO" sz="2400" dirty="0" err="1">
                <a:solidFill>
                  <a:prstClr val="black"/>
                </a:solidFill>
                <a:latin typeface="Arial" charset="0"/>
                <a:ea typeface="Arial" charset="0"/>
                <a:cs typeface="Arial" charset="0"/>
              </a:rPr>
              <a:t>behaviours</a:t>
            </a:r>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defRPr/>
            </a:pPr>
            <a:r>
              <a:rPr lang="nb-NO" sz="2400" dirty="0">
                <a:solidFill>
                  <a:prstClr val="black"/>
                </a:solidFill>
                <a:latin typeface="Arial" charset="0"/>
                <a:ea typeface="Arial" charset="0"/>
                <a:cs typeface="Arial" charset="0"/>
              </a:rPr>
              <a:t>Passive </a:t>
            </a:r>
            <a:r>
              <a:rPr lang="nb-NO" sz="2400" dirty="0" err="1">
                <a:solidFill>
                  <a:prstClr val="black"/>
                </a:solidFill>
                <a:latin typeface="Arial" charset="0"/>
                <a:ea typeface="Arial" charset="0"/>
                <a:cs typeface="Arial" charset="0"/>
              </a:rPr>
              <a:t>behaviours</a:t>
            </a:r>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defRPr/>
            </a:pPr>
            <a:r>
              <a:rPr lang="nb-NO" sz="2400" dirty="0" err="1">
                <a:solidFill>
                  <a:prstClr val="black"/>
                </a:solidFill>
                <a:latin typeface="Arial" charset="0"/>
                <a:ea typeface="Arial" charset="0"/>
                <a:cs typeface="Arial" charset="0"/>
              </a:rPr>
              <a:t>Fluctuating</a:t>
            </a:r>
            <a:r>
              <a:rPr lang="nb-NO" sz="2400" dirty="0">
                <a:solidFill>
                  <a:prstClr val="black"/>
                </a:solidFill>
                <a:latin typeface="Arial" charset="0"/>
                <a:ea typeface="Arial" charset="0"/>
                <a:cs typeface="Arial" charset="0"/>
              </a:rPr>
              <a:t> self-efficacy</a:t>
            </a:r>
          </a:p>
        </p:txBody>
      </p:sp>
      <p:sp>
        <p:nvSpPr>
          <p:cNvPr id="8" name="Rektangel 7"/>
          <p:cNvSpPr/>
          <p:nvPr/>
        </p:nvSpPr>
        <p:spPr>
          <a:xfrm>
            <a:off x="12632473" y="2308366"/>
            <a:ext cx="240772" cy="424732"/>
          </a:xfrm>
          <a:prstGeom prst="rect">
            <a:avLst/>
          </a:prstGeom>
        </p:spPr>
        <p:txBody>
          <a:bodyPr wrap="none">
            <a:spAutoFit/>
          </a:bodyPr>
          <a:lstStyle/>
          <a:p>
            <a:pPr defTabSz="1097280">
              <a:defRPr/>
            </a:pPr>
            <a:r>
              <a:rPr lang="sk-SK" sz="2160" dirty="0">
                <a:solidFill>
                  <a:prstClr val="black"/>
                </a:solidFill>
                <a:latin typeface="Aptos" panose="02110004020202020204"/>
              </a:rPr>
              <a:t> </a:t>
            </a:r>
            <a:endParaRPr lang="nb-NO" sz="2160" dirty="0">
              <a:solidFill>
                <a:prstClr val="black"/>
              </a:solidFill>
              <a:latin typeface="Aptos" panose="02110004020202020204"/>
            </a:endParaRPr>
          </a:p>
        </p:txBody>
      </p:sp>
      <p:sp>
        <p:nvSpPr>
          <p:cNvPr id="9" name="Rektangel 8"/>
          <p:cNvSpPr/>
          <p:nvPr/>
        </p:nvSpPr>
        <p:spPr>
          <a:xfrm>
            <a:off x="7172661" y="3893201"/>
            <a:ext cx="240772" cy="424732"/>
          </a:xfrm>
          <a:prstGeom prst="rect">
            <a:avLst/>
          </a:prstGeom>
        </p:spPr>
        <p:txBody>
          <a:bodyPr wrap="none">
            <a:spAutoFit/>
          </a:bodyPr>
          <a:lstStyle/>
          <a:p>
            <a:pPr defTabSz="1097280">
              <a:defRPr/>
            </a:pPr>
            <a:r>
              <a:rPr lang="sk-SK" sz="2160" dirty="0">
                <a:solidFill>
                  <a:prstClr val="black"/>
                </a:solidFill>
                <a:latin typeface="Aptos" panose="02110004020202020204"/>
              </a:rPr>
              <a:t> </a:t>
            </a:r>
            <a:endParaRPr lang="nb-NO" sz="2160" dirty="0">
              <a:solidFill>
                <a:prstClr val="black"/>
              </a:solidFill>
              <a:latin typeface="Aptos" panose="02110004020202020204"/>
            </a:endParaRPr>
          </a:p>
        </p:txBody>
      </p:sp>
      <p:sp>
        <p:nvSpPr>
          <p:cNvPr id="10" name="Rektangel 9"/>
          <p:cNvSpPr/>
          <p:nvPr/>
        </p:nvSpPr>
        <p:spPr>
          <a:xfrm>
            <a:off x="7172661" y="3893201"/>
            <a:ext cx="240772" cy="424732"/>
          </a:xfrm>
          <a:prstGeom prst="rect">
            <a:avLst/>
          </a:prstGeom>
        </p:spPr>
        <p:txBody>
          <a:bodyPr wrap="none">
            <a:spAutoFit/>
          </a:bodyPr>
          <a:lstStyle/>
          <a:p>
            <a:pPr defTabSz="1097280">
              <a:defRPr/>
            </a:pPr>
            <a:r>
              <a:rPr lang="sk-SK" sz="2160" dirty="0">
                <a:solidFill>
                  <a:prstClr val="black"/>
                </a:solidFill>
                <a:latin typeface="Aptos" panose="02110004020202020204"/>
              </a:rPr>
              <a:t> </a:t>
            </a:r>
            <a:endParaRPr lang="nb-NO" sz="2160" dirty="0">
              <a:solidFill>
                <a:prstClr val="black"/>
              </a:solidFill>
              <a:latin typeface="Aptos" panose="02110004020202020204"/>
            </a:endParaRPr>
          </a:p>
        </p:txBody>
      </p:sp>
      <p:sp>
        <p:nvSpPr>
          <p:cNvPr id="12" name="TekstSylinder 11"/>
          <p:cNvSpPr txBox="1"/>
          <p:nvPr/>
        </p:nvSpPr>
        <p:spPr>
          <a:xfrm>
            <a:off x="6808306" y="1766034"/>
            <a:ext cx="6395802" cy="3046988"/>
          </a:xfrm>
          <a:prstGeom prst="rect">
            <a:avLst/>
          </a:prstGeom>
          <a:noFill/>
        </p:spPr>
        <p:txBody>
          <a:bodyPr wrap="square" rtlCol="0">
            <a:spAutoFit/>
          </a:bodyPr>
          <a:lstStyle/>
          <a:p>
            <a:pPr defTabSz="1097280">
              <a:defRPr/>
            </a:pPr>
            <a:r>
              <a:rPr lang="nb-NO" sz="2400" dirty="0" err="1">
                <a:solidFill>
                  <a:prstClr val="black"/>
                </a:solidFill>
                <a:latin typeface="Arial" charset="0"/>
                <a:ea typeface="Arial" charset="0"/>
                <a:cs typeface="Arial" charset="0"/>
              </a:rPr>
              <a:t>Adherence</a:t>
            </a:r>
            <a:endParaRPr lang="nb-NO" sz="2400" dirty="0">
              <a:solidFill>
                <a:prstClr val="black"/>
              </a:solidFill>
              <a:latin typeface="Arial" charset="0"/>
              <a:ea typeface="Arial" charset="0"/>
              <a:cs typeface="Arial" charset="0"/>
            </a:endParaRPr>
          </a:p>
          <a:p>
            <a:pPr defTabSz="1097280">
              <a:defRPr/>
            </a:pPr>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defRPr/>
            </a:pPr>
            <a:r>
              <a:rPr lang="nb-NO" sz="2400" dirty="0">
                <a:solidFill>
                  <a:prstClr val="black"/>
                </a:solidFill>
                <a:latin typeface="Arial" charset="0"/>
                <a:ea typeface="Arial" charset="0"/>
                <a:cs typeface="Arial" charset="0"/>
              </a:rPr>
              <a:t>Integrated </a:t>
            </a:r>
            <a:r>
              <a:rPr lang="nb-NO" sz="2400" dirty="0" err="1">
                <a:solidFill>
                  <a:prstClr val="black"/>
                </a:solidFill>
                <a:latin typeface="Arial" charset="0"/>
                <a:ea typeface="Arial" charset="0"/>
                <a:cs typeface="Arial" charset="0"/>
              </a:rPr>
              <a:t>understanding</a:t>
            </a:r>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defRPr/>
            </a:pPr>
            <a:r>
              <a:rPr lang="nb-NO" sz="2400" dirty="0">
                <a:solidFill>
                  <a:prstClr val="black"/>
                </a:solidFill>
                <a:latin typeface="Arial" charset="0"/>
                <a:ea typeface="Arial" charset="0"/>
                <a:cs typeface="Arial" charset="0"/>
              </a:rPr>
              <a:t>Task </a:t>
            </a:r>
            <a:r>
              <a:rPr lang="nb-NO" sz="2400" dirty="0" err="1">
                <a:solidFill>
                  <a:prstClr val="black"/>
                </a:solidFill>
                <a:latin typeface="Arial" charset="0"/>
                <a:ea typeface="Arial" charset="0"/>
                <a:cs typeface="Arial" charset="0"/>
              </a:rPr>
              <a:t>orientation</a:t>
            </a:r>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defRPr/>
            </a:pPr>
            <a:r>
              <a:rPr lang="nb-NO" sz="2400" dirty="0" err="1">
                <a:solidFill>
                  <a:prstClr val="black"/>
                </a:solidFill>
                <a:latin typeface="Arial" charset="0"/>
                <a:ea typeface="Arial" charset="0"/>
                <a:cs typeface="Arial" charset="0"/>
              </a:rPr>
              <a:t>Empowers</a:t>
            </a:r>
            <a:r>
              <a:rPr lang="nb-NO" sz="2400" dirty="0">
                <a:solidFill>
                  <a:prstClr val="black"/>
                </a:solidFill>
                <a:latin typeface="Arial" charset="0"/>
                <a:ea typeface="Arial" charset="0"/>
                <a:cs typeface="Arial" charset="0"/>
              </a:rPr>
              <a:t> </a:t>
            </a:r>
            <a:r>
              <a:rPr lang="nb-NO" sz="2400" dirty="0" err="1">
                <a:solidFill>
                  <a:prstClr val="black"/>
                </a:solidFill>
                <a:latin typeface="Arial" charset="0"/>
                <a:ea typeface="Arial" charset="0"/>
                <a:cs typeface="Arial" charset="0"/>
              </a:rPr>
              <a:t>user</a:t>
            </a:r>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defRPr/>
            </a:pPr>
            <a:r>
              <a:rPr lang="nb-NO" sz="2400" dirty="0" err="1">
                <a:solidFill>
                  <a:prstClr val="black"/>
                </a:solidFill>
                <a:latin typeface="Arial" charset="0"/>
                <a:ea typeface="Arial" charset="0"/>
                <a:cs typeface="Arial" charset="0"/>
              </a:rPr>
              <a:t>Self-directed</a:t>
            </a:r>
            <a:r>
              <a:rPr lang="nb-NO" sz="2400" dirty="0">
                <a:solidFill>
                  <a:prstClr val="black"/>
                </a:solidFill>
                <a:latin typeface="Arial" charset="0"/>
                <a:ea typeface="Arial" charset="0"/>
                <a:cs typeface="Arial" charset="0"/>
              </a:rPr>
              <a:t> </a:t>
            </a:r>
            <a:r>
              <a:rPr lang="nb-NO" sz="2400" dirty="0" err="1">
                <a:solidFill>
                  <a:prstClr val="black"/>
                </a:solidFill>
                <a:latin typeface="Arial" charset="0"/>
                <a:ea typeface="Arial" charset="0"/>
                <a:cs typeface="Arial" charset="0"/>
              </a:rPr>
              <a:t>exercises</a:t>
            </a:r>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defRPr/>
            </a:pPr>
            <a:r>
              <a:rPr lang="nb-NO" sz="2400" dirty="0" err="1">
                <a:solidFill>
                  <a:prstClr val="black"/>
                </a:solidFill>
                <a:latin typeface="Arial" charset="0"/>
                <a:ea typeface="Arial" charset="0"/>
                <a:cs typeface="Arial" charset="0"/>
              </a:rPr>
              <a:t>Increases</a:t>
            </a:r>
            <a:r>
              <a:rPr lang="nb-NO" sz="2400" dirty="0">
                <a:solidFill>
                  <a:prstClr val="black"/>
                </a:solidFill>
                <a:latin typeface="Arial" charset="0"/>
                <a:ea typeface="Arial" charset="0"/>
                <a:cs typeface="Arial" charset="0"/>
              </a:rPr>
              <a:t> </a:t>
            </a:r>
            <a:r>
              <a:rPr lang="nb-NO" sz="2400" dirty="0" err="1">
                <a:solidFill>
                  <a:prstClr val="black"/>
                </a:solidFill>
                <a:latin typeface="Arial" charset="0"/>
                <a:ea typeface="Arial" charset="0"/>
                <a:cs typeface="Arial" charset="0"/>
              </a:rPr>
              <a:t>autonomous</a:t>
            </a:r>
            <a:r>
              <a:rPr lang="nb-NO" sz="2400" dirty="0">
                <a:solidFill>
                  <a:prstClr val="black"/>
                </a:solidFill>
                <a:latin typeface="Arial" charset="0"/>
                <a:ea typeface="Arial" charset="0"/>
                <a:cs typeface="Arial" charset="0"/>
              </a:rPr>
              <a:t> </a:t>
            </a:r>
            <a:r>
              <a:rPr lang="nb-NO" sz="2400" dirty="0" err="1">
                <a:solidFill>
                  <a:prstClr val="black"/>
                </a:solidFill>
                <a:latin typeface="Arial" charset="0"/>
                <a:ea typeface="Arial" charset="0"/>
                <a:cs typeface="Arial" charset="0"/>
              </a:rPr>
              <a:t>behaviours</a:t>
            </a:r>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defRPr/>
            </a:pPr>
            <a:r>
              <a:rPr lang="nb-NO" sz="2400" dirty="0">
                <a:solidFill>
                  <a:prstClr val="black"/>
                </a:solidFill>
                <a:latin typeface="Arial" charset="0"/>
                <a:ea typeface="Arial" charset="0"/>
                <a:cs typeface="Arial" charset="0"/>
              </a:rPr>
              <a:t>More resilient self-efficacy</a:t>
            </a:r>
          </a:p>
        </p:txBody>
      </p:sp>
      <p:sp>
        <p:nvSpPr>
          <p:cNvPr id="11" name="TekstSylinder 10"/>
          <p:cNvSpPr txBox="1"/>
          <p:nvPr/>
        </p:nvSpPr>
        <p:spPr>
          <a:xfrm>
            <a:off x="370390" y="5119710"/>
            <a:ext cx="13465626" cy="2751522"/>
          </a:xfrm>
          <a:prstGeom prst="rect">
            <a:avLst/>
          </a:prstGeom>
          <a:noFill/>
        </p:spPr>
        <p:txBody>
          <a:bodyPr wrap="square" rtlCol="0">
            <a:spAutoFit/>
          </a:bodyPr>
          <a:lstStyle/>
          <a:p>
            <a:pPr defTabSz="1097280">
              <a:defRPr/>
            </a:pPr>
            <a:r>
              <a:rPr lang="en-US" sz="2160" dirty="0">
                <a:solidFill>
                  <a:prstClr val="black"/>
                </a:solidFill>
                <a:latin typeface="Arial" charset="0"/>
                <a:ea typeface="Arial" charset="0"/>
                <a:cs typeface="Arial" charset="0"/>
              </a:rPr>
              <a:t>Both compliance and adherence policies need to be used in CS training and education. </a:t>
            </a:r>
          </a:p>
          <a:p>
            <a:pPr defTabSz="1097280">
              <a:defRPr/>
            </a:pPr>
            <a:r>
              <a:rPr lang="en-US" sz="2160" dirty="0" err="1">
                <a:solidFill>
                  <a:prstClr val="black"/>
                </a:solidFill>
                <a:latin typeface="Arial" charset="0"/>
                <a:ea typeface="Arial" charset="0"/>
                <a:cs typeface="Arial" charset="0"/>
              </a:rPr>
              <a:t>Organisations</a:t>
            </a:r>
            <a:r>
              <a:rPr lang="en-US" sz="2160" dirty="0">
                <a:solidFill>
                  <a:prstClr val="black"/>
                </a:solidFill>
                <a:latin typeface="Arial" charset="0"/>
                <a:ea typeface="Arial" charset="0"/>
                <a:cs typeface="Arial" charset="0"/>
              </a:rPr>
              <a:t> need to have salient CS values, goals, procedures, and follow-up for training and education programs. Values and goals (adherence increase) increase task oriented </a:t>
            </a:r>
            <a:r>
              <a:rPr lang="en-US" sz="2160" dirty="0" err="1">
                <a:solidFill>
                  <a:prstClr val="black"/>
                </a:solidFill>
                <a:latin typeface="Arial" charset="0"/>
                <a:ea typeface="Arial" charset="0"/>
                <a:cs typeface="Arial" charset="0"/>
              </a:rPr>
              <a:t>behaviours</a:t>
            </a:r>
            <a:r>
              <a:rPr lang="en-US" sz="2160" dirty="0">
                <a:solidFill>
                  <a:prstClr val="black"/>
                </a:solidFill>
                <a:latin typeface="Arial" charset="0"/>
                <a:ea typeface="Arial" charset="0"/>
                <a:cs typeface="Arial" charset="0"/>
              </a:rPr>
              <a:t> and procedures and follow-up increase ego oriented behaviors</a:t>
            </a:r>
          </a:p>
          <a:p>
            <a:pPr defTabSz="1097280">
              <a:defRPr/>
            </a:pPr>
            <a:br>
              <a:rPr lang="en-US" sz="2160" dirty="0">
                <a:solidFill>
                  <a:prstClr val="black"/>
                </a:solidFill>
                <a:latin typeface="Arial" charset="0"/>
                <a:ea typeface="Arial" charset="0"/>
                <a:cs typeface="Arial" charset="0"/>
              </a:rPr>
            </a:br>
            <a:r>
              <a:rPr lang="en-US" sz="2160" dirty="0">
                <a:solidFill>
                  <a:prstClr val="black"/>
                </a:solidFill>
                <a:latin typeface="Arial" charset="0"/>
                <a:ea typeface="Arial" charset="0"/>
                <a:cs typeface="Arial" charset="0"/>
              </a:rPr>
              <a:t>Leadership styles </a:t>
            </a:r>
            <a:r>
              <a:rPr lang="en-US" sz="2160" b="1" dirty="0">
                <a:solidFill>
                  <a:prstClr val="black"/>
                </a:solidFill>
                <a:latin typeface="Arial" charset="0"/>
                <a:ea typeface="Arial" charset="0"/>
                <a:cs typeface="Arial" charset="0"/>
              </a:rPr>
              <a:t>mediates (and moderates)</a:t>
            </a:r>
            <a:r>
              <a:rPr lang="en-US" sz="2160" dirty="0">
                <a:solidFill>
                  <a:prstClr val="black"/>
                </a:solidFill>
                <a:latin typeface="Arial" charset="0"/>
                <a:ea typeface="Arial" charset="0"/>
                <a:cs typeface="Arial" charset="0"/>
              </a:rPr>
              <a:t> the approaches taken</a:t>
            </a:r>
          </a:p>
          <a:p>
            <a:pPr defTabSz="1097280">
              <a:defRPr/>
            </a:pPr>
            <a:br>
              <a:rPr lang="en-US" sz="2160" dirty="0">
                <a:solidFill>
                  <a:prstClr val="black"/>
                </a:solidFill>
                <a:latin typeface="Arial" charset="0"/>
                <a:ea typeface="Arial" charset="0"/>
                <a:cs typeface="Arial" charset="0"/>
              </a:rPr>
            </a:br>
            <a:endParaRPr lang="en-US" sz="2160" dirty="0">
              <a:solidFill>
                <a:prstClr val="black"/>
              </a:solidFill>
              <a:latin typeface="Arial" charset="0"/>
              <a:ea typeface="Arial" charset="0"/>
              <a:cs typeface="Arial" charset="0"/>
            </a:endParaRPr>
          </a:p>
        </p:txBody>
      </p:sp>
    </p:spTree>
    <p:extLst>
      <p:ext uri="{BB962C8B-B14F-4D97-AF65-F5344CB8AC3E}">
        <p14:creationId xmlns:p14="http://schemas.microsoft.com/office/powerpoint/2010/main" val="2262911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1"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70390" y="285366"/>
            <a:ext cx="13889621" cy="881364"/>
          </a:xfrm>
        </p:spPr>
        <p:txBody>
          <a:bodyPr>
            <a:normAutofit fontScale="90000"/>
          </a:bodyPr>
          <a:lstStyle/>
          <a:p>
            <a:r>
              <a:rPr lang="nb-NO" sz="3840" dirty="0" err="1">
                <a:solidFill>
                  <a:schemeClr val="accent1"/>
                </a:solidFill>
                <a:latin typeface="Helvetica Neue" charset="0"/>
                <a:ea typeface="Helvetica Neue" charset="0"/>
                <a:cs typeface="Helvetica Neue" charset="0"/>
              </a:rPr>
              <a:t>Organisational</a:t>
            </a:r>
            <a:r>
              <a:rPr lang="nb-NO" sz="3840" dirty="0">
                <a:solidFill>
                  <a:schemeClr val="accent1"/>
                </a:solidFill>
                <a:latin typeface="Helvetica Neue" charset="0"/>
                <a:ea typeface="Helvetica Neue" charset="0"/>
                <a:cs typeface="Helvetica Neue" charset="0"/>
              </a:rPr>
              <a:t> </a:t>
            </a:r>
            <a:r>
              <a:rPr lang="nb-NO" sz="3840" dirty="0" err="1">
                <a:solidFill>
                  <a:schemeClr val="accent1"/>
                </a:solidFill>
                <a:latin typeface="Helvetica Neue" charset="0"/>
                <a:ea typeface="Helvetica Neue" charset="0"/>
                <a:cs typeface="Helvetica Neue" charset="0"/>
              </a:rPr>
              <a:t>Culture</a:t>
            </a:r>
            <a:r>
              <a:rPr lang="nb-NO" sz="3840" dirty="0">
                <a:solidFill>
                  <a:schemeClr val="accent1"/>
                </a:solidFill>
                <a:latin typeface="Helvetica Neue" charset="0"/>
                <a:ea typeface="Helvetica Neue" charset="0"/>
                <a:cs typeface="Helvetica Neue" charset="0"/>
              </a:rPr>
              <a:t> and </a:t>
            </a:r>
            <a:r>
              <a:rPr lang="nb-NO" sz="3840" dirty="0" err="1">
                <a:solidFill>
                  <a:schemeClr val="accent1"/>
                </a:solidFill>
                <a:latin typeface="Helvetica Neue" charset="0"/>
                <a:ea typeface="Helvetica Neue" charset="0"/>
                <a:cs typeface="Helvetica Neue" charset="0"/>
              </a:rPr>
              <a:t>Social</a:t>
            </a:r>
            <a:r>
              <a:rPr lang="nb-NO" sz="3840" dirty="0">
                <a:solidFill>
                  <a:schemeClr val="accent1"/>
                </a:solidFill>
                <a:latin typeface="Helvetica Neue" charset="0"/>
                <a:ea typeface="Helvetica Neue" charset="0"/>
                <a:cs typeface="Helvetica Neue" charset="0"/>
              </a:rPr>
              <a:t> </a:t>
            </a:r>
            <a:r>
              <a:rPr lang="nb-NO" sz="3840" dirty="0" err="1">
                <a:solidFill>
                  <a:schemeClr val="accent1"/>
                </a:solidFill>
                <a:latin typeface="Helvetica Neue" charset="0"/>
                <a:ea typeface="Helvetica Neue" charset="0"/>
                <a:cs typeface="Helvetica Neue" charset="0"/>
              </a:rPr>
              <a:t>Aspects</a:t>
            </a:r>
            <a:r>
              <a:rPr lang="nb-NO" sz="3840" dirty="0">
                <a:solidFill>
                  <a:schemeClr val="accent1"/>
                </a:solidFill>
                <a:latin typeface="Helvetica Neue" charset="0"/>
                <a:ea typeface="Helvetica Neue" charset="0"/>
                <a:cs typeface="Helvetica Neue" charset="0"/>
              </a:rPr>
              <a:t> of Cybersecurity</a:t>
            </a:r>
            <a:endParaRPr lang="en-US" sz="3840" dirty="0">
              <a:solidFill>
                <a:schemeClr val="accent1"/>
              </a:solidFill>
            </a:endParaRPr>
          </a:p>
        </p:txBody>
      </p:sp>
      <p:sp>
        <p:nvSpPr>
          <p:cNvPr id="3" name="TekstSylinder 2"/>
          <p:cNvSpPr txBox="1"/>
          <p:nvPr/>
        </p:nvSpPr>
        <p:spPr>
          <a:xfrm>
            <a:off x="412504" y="1971783"/>
            <a:ext cx="13240537" cy="6001643"/>
          </a:xfrm>
          <a:prstGeom prst="rect">
            <a:avLst/>
          </a:prstGeom>
          <a:noFill/>
        </p:spPr>
        <p:txBody>
          <a:bodyPr wrap="square" rtlCol="0">
            <a:spAutoFit/>
          </a:bodyPr>
          <a:lstStyle/>
          <a:p>
            <a:pPr defTabSz="1097280">
              <a:defRPr/>
            </a:pPr>
            <a:r>
              <a:rPr lang="nb-NO" sz="2400" dirty="0">
                <a:solidFill>
                  <a:prstClr val="black"/>
                </a:solidFill>
                <a:latin typeface="Arial" charset="0"/>
                <a:ea typeface="Arial" charset="0"/>
                <a:cs typeface="Arial" charset="0"/>
              </a:rPr>
              <a:t>Is CS a an </a:t>
            </a:r>
            <a:r>
              <a:rPr lang="nb-NO" sz="2400" dirty="0" err="1">
                <a:solidFill>
                  <a:prstClr val="black"/>
                </a:solidFill>
                <a:latin typeface="Arial" charset="0"/>
                <a:ea typeface="Arial" charset="0"/>
                <a:cs typeface="Arial" charset="0"/>
              </a:rPr>
              <a:t>organisational</a:t>
            </a:r>
            <a:r>
              <a:rPr lang="nb-NO" sz="2400" dirty="0">
                <a:solidFill>
                  <a:prstClr val="black"/>
                </a:solidFill>
                <a:latin typeface="Arial" charset="0"/>
                <a:ea typeface="Arial" charset="0"/>
                <a:cs typeface="Arial" charset="0"/>
              </a:rPr>
              <a:t> </a:t>
            </a:r>
            <a:r>
              <a:rPr lang="nb-NO" sz="2400" dirty="0" err="1">
                <a:solidFill>
                  <a:prstClr val="black"/>
                </a:solidFill>
                <a:latin typeface="Arial" charset="0"/>
                <a:ea typeface="Arial" charset="0"/>
                <a:cs typeface="Arial" charset="0"/>
              </a:rPr>
              <a:t>value</a:t>
            </a:r>
            <a:r>
              <a:rPr lang="nb-NO" sz="2400" dirty="0">
                <a:solidFill>
                  <a:prstClr val="black"/>
                </a:solidFill>
                <a:latin typeface="Arial" charset="0"/>
                <a:ea typeface="Arial" charset="0"/>
                <a:cs typeface="Arial" charset="0"/>
              </a:rPr>
              <a:t>?</a:t>
            </a:r>
          </a:p>
          <a:p>
            <a:pPr defTabSz="1097280">
              <a:defRPr/>
            </a:pPr>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defRPr/>
            </a:pPr>
            <a:r>
              <a:rPr lang="nb-NO" sz="2400" dirty="0" err="1">
                <a:solidFill>
                  <a:prstClr val="black"/>
                </a:solidFill>
                <a:latin typeface="Arial" charset="0"/>
                <a:ea typeface="Arial" charset="0"/>
                <a:cs typeface="Arial" charset="0"/>
              </a:rPr>
              <a:t>Core</a:t>
            </a:r>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defRPr/>
            </a:pPr>
            <a:r>
              <a:rPr lang="nb-NO" sz="2400" dirty="0" err="1">
                <a:solidFill>
                  <a:prstClr val="black"/>
                </a:solidFill>
                <a:latin typeface="Arial" charset="0"/>
                <a:ea typeface="Arial" charset="0"/>
                <a:cs typeface="Arial" charset="0"/>
              </a:rPr>
              <a:t>Aspirational</a:t>
            </a:r>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defRPr/>
            </a:pPr>
            <a:r>
              <a:rPr lang="nb-NO" sz="2400" dirty="0" err="1">
                <a:solidFill>
                  <a:prstClr val="black"/>
                </a:solidFill>
                <a:latin typeface="Arial" charset="0"/>
                <a:ea typeface="Arial" charset="0"/>
                <a:cs typeface="Arial" charset="0"/>
              </a:rPr>
              <a:t>Permission</a:t>
            </a:r>
            <a:r>
              <a:rPr lang="nb-NO" sz="2400" dirty="0">
                <a:solidFill>
                  <a:prstClr val="black"/>
                </a:solidFill>
                <a:latin typeface="Arial" charset="0"/>
                <a:ea typeface="Arial" charset="0"/>
                <a:cs typeface="Arial" charset="0"/>
              </a:rPr>
              <a:t>-to-play</a:t>
            </a:r>
          </a:p>
          <a:p>
            <a:pPr marL="411480" indent="-411480" defTabSz="1097280" fontAlgn="base">
              <a:buFont typeface="Arial" charset="0"/>
              <a:buChar char="•"/>
              <a:defRPr/>
            </a:pPr>
            <a:r>
              <a:rPr lang="nb-NO" sz="2400" dirty="0" err="1">
                <a:solidFill>
                  <a:prstClr val="black"/>
                </a:solidFill>
                <a:latin typeface="Arial" charset="0"/>
                <a:ea typeface="Arial" charset="0"/>
                <a:cs typeface="Arial" charset="0"/>
              </a:rPr>
              <a:t>Accidental</a:t>
            </a:r>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defRPr/>
            </a:pPr>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defRPr/>
            </a:pPr>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defRPr/>
            </a:pPr>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defRPr/>
            </a:pPr>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defRPr/>
            </a:pPr>
            <a:r>
              <a:rPr lang="nb-NO" sz="2400" dirty="0" err="1">
                <a:solidFill>
                  <a:prstClr val="black"/>
                </a:solidFill>
                <a:latin typeface="Arial" charset="0"/>
                <a:ea typeface="Arial" charset="0"/>
                <a:cs typeface="Arial" charset="0"/>
              </a:rPr>
              <a:t>Lencioni</a:t>
            </a:r>
            <a:r>
              <a:rPr lang="nb-NO" sz="2400" dirty="0">
                <a:solidFill>
                  <a:prstClr val="black"/>
                </a:solidFill>
                <a:latin typeface="Arial" charset="0"/>
                <a:ea typeface="Arial" charset="0"/>
                <a:cs typeface="Arial" charset="0"/>
              </a:rPr>
              <a:t>, 2002</a:t>
            </a:r>
          </a:p>
          <a:p>
            <a:pPr marL="411480" indent="-411480" defTabSz="1097280" fontAlgn="base">
              <a:buFont typeface="Arial" charset="0"/>
              <a:buChar char="•"/>
              <a:defRPr/>
            </a:pPr>
            <a:endParaRPr lang="nb-NO" sz="2400" dirty="0">
              <a:solidFill>
                <a:prstClr val="black"/>
              </a:solidFill>
              <a:latin typeface="Arial" charset="0"/>
              <a:ea typeface="Arial" charset="0"/>
              <a:cs typeface="Arial" charset="0"/>
            </a:endParaRPr>
          </a:p>
          <a:p>
            <a:pPr defTabSz="1097280" fontAlgn="base">
              <a:defRPr/>
            </a:pPr>
            <a:endParaRPr lang="nb-NO" sz="2400" dirty="0">
              <a:solidFill>
                <a:prstClr val="black"/>
              </a:solidFill>
              <a:latin typeface="Arial" charset="0"/>
              <a:ea typeface="Arial" charset="0"/>
              <a:cs typeface="Arial" charset="0"/>
            </a:endParaRPr>
          </a:p>
          <a:p>
            <a:pPr defTabSz="1097280" fontAlgn="base">
              <a:defRPr/>
            </a:pPr>
            <a:endParaRPr lang="nb-NO" sz="2400" dirty="0">
              <a:solidFill>
                <a:prstClr val="black"/>
              </a:solidFill>
              <a:latin typeface="Arial" charset="0"/>
              <a:ea typeface="Arial" charset="0"/>
              <a:cs typeface="Arial" charset="0"/>
            </a:endParaRPr>
          </a:p>
          <a:p>
            <a:pPr defTabSz="1097280">
              <a:defRPr/>
            </a:pPr>
            <a:br>
              <a:rPr lang="nb-NO" sz="2400" dirty="0">
                <a:solidFill>
                  <a:prstClr val="black"/>
                </a:solidFill>
                <a:latin typeface="Arial" charset="0"/>
                <a:ea typeface="Arial" charset="0"/>
                <a:cs typeface="Arial" charset="0"/>
              </a:rPr>
            </a:br>
            <a:endParaRPr lang="nb-NO" sz="2400" dirty="0">
              <a:solidFill>
                <a:prstClr val="black"/>
              </a:solidFill>
              <a:latin typeface="Arial" charset="0"/>
              <a:ea typeface="Arial" charset="0"/>
              <a:cs typeface="Arial" charset="0"/>
            </a:endParaRPr>
          </a:p>
        </p:txBody>
      </p:sp>
      <p:sp>
        <p:nvSpPr>
          <p:cNvPr id="8" name="Rektangel 7"/>
          <p:cNvSpPr/>
          <p:nvPr/>
        </p:nvSpPr>
        <p:spPr>
          <a:xfrm>
            <a:off x="7172661" y="3893201"/>
            <a:ext cx="240772" cy="424732"/>
          </a:xfrm>
          <a:prstGeom prst="rect">
            <a:avLst/>
          </a:prstGeom>
        </p:spPr>
        <p:txBody>
          <a:bodyPr wrap="none">
            <a:spAutoFit/>
          </a:bodyPr>
          <a:lstStyle/>
          <a:p>
            <a:pPr defTabSz="1097280">
              <a:defRPr/>
            </a:pPr>
            <a:r>
              <a:rPr lang="sk-SK" sz="2160" dirty="0">
                <a:solidFill>
                  <a:prstClr val="black"/>
                </a:solidFill>
                <a:latin typeface="Aptos" panose="02110004020202020204"/>
              </a:rPr>
              <a:t> </a:t>
            </a:r>
            <a:endParaRPr lang="nb-NO" sz="2160" dirty="0">
              <a:solidFill>
                <a:prstClr val="black"/>
              </a:solidFill>
              <a:latin typeface="Aptos" panose="02110004020202020204"/>
            </a:endParaRPr>
          </a:p>
        </p:txBody>
      </p:sp>
      <p:sp>
        <p:nvSpPr>
          <p:cNvPr id="9" name="Rektangel 8"/>
          <p:cNvSpPr/>
          <p:nvPr/>
        </p:nvSpPr>
        <p:spPr>
          <a:xfrm>
            <a:off x="7172661" y="3893201"/>
            <a:ext cx="240772" cy="424732"/>
          </a:xfrm>
          <a:prstGeom prst="rect">
            <a:avLst/>
          </a:prstGeom>
        </p:spPr>
        <p:txBody>
          <a:bodyPr wrap="none">
            <a:spAutoFit/>
          </a:bodyPr>
          <a:lstStyle/>
          <a:p>
            <a:pPr defTabSz="1097280">
              <a:defRPr/>
            </a:pPr>
            <a:r>
              <a:rPr lang="sk-SK" sz="2160" dirty="0">
                <a:solidFill>
                  <a:prstClr val="black"/>
                </a:solidFill>
                <a:latin typeface="Aptos" panose="02110004020202020204"/>
              </a:rPr>
              <a:t> </a:t>
            </a:r>
            <a:endParaRPr lang="nb-NO" sz="2160" dirty="0">
              <a:solidFill>
                <a:prstClr val="black"/>
              </a:solidFill>
              <a:latin typeface="Aptos" panose="02110004020202020204"/>
            </a:endParaRPr>
          </a:p>
        </p:txBody>
      </p:sp>
      <p:sp>
        <p:nvSpPr>
          <p:cNvPr id="10" name="Rektangel 9"/>
          <p:cNvSpPr/>
          <p:nvPr/>
        </p:nvSpPr>
        <p:spPr>
          <a:xfrm>
            <a:off x="7172661" y="3893201"/>
            <a:ext cx="240772" cy="424732"/>
          </a:xfrm>
          <a:prstGeom prst="rect">
            <a:avLst/>
          </a:prstGeom>
        </p:spPr>
        <p:txBody>
          <a:bodyPr wrap="none">
            <a:spAutoFit/>
          </a:bodyPr>
          <a:lstStyle/>
          <a:p>
            <a:pPr defTabSz="1097280">
              <a:defRPr/>
            </a:pPr>
            <a:r>
              <a:rPr lang="sk-SK" sz="2160" dirty="0">
                <a:solidFill>
                  <a:prstClr val="black"/>
                </a:solidFill>
                <a:latin typeface="Aptos" panose="02110004020202020204"/>
              </a:rPr>
              <a:t> </a:t>
            </a:r>
            <a:endParaRPr lang="nb-NO" sz="2160" dirty="0">
              <a:solidFill>
                <a:prstClr val="black"/>
              </a:solidFill>
              <a:latin typeface="Aptos" panose="02110004020202020204"/>
            </a:endParaRPr>
          </a:p>
        </p:txBody>
      </p:sp>
    </p:spTree>
    <p:extLst>
      <p:ext uri="{BB962C8B-B14F-4D97-AF65-F5344CB8AC3E}">
        <p14:creationId xmlns:p14="http://schemas.microsoft.com/office/powerpoint/2010/main" val="216389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515600" y="2404534"/>
            <a:ext cx="6196079" cy="4901954"/>
          </a:xfrm>
          <a:prstGeom prst="ellipse">
            <a:avLst/>
          </a:prstGeom>
          <a:ln>
            <a:noFill/>
          </a:ln>
          <a:effectLst>
            <a:softEdge rad="112500"/>
          </a:effectLst>
        </p:spPr>
      </p:pic>
      <p:sp>
        <p:nvSpPr>
          <p:cNvPr id="13" name="Tittel 2">
            <a:extLst>
              <a:ext uri="{FF2B5EF4-FFF2-40B4-BE49-F238E27FC236}">
                <a16:creationId xmlns:a16="http://schemas.microsoft.com/office/drawing/2014/main" id="{0130F847-9A87-AB4D-8D0D-FF9DA6C9AB2A}"/>
              </a:ext>
            </a:extLst>
          </p:cNvPr>
          <p:cNvSpPr txBox="1">
            <a:spLocks/>
          </p:cNvSpPr>
          <p:nvPr/>
        </p:nvSpPr>
        <p:spPr>
          <a:xfrm>
            <a:off x="674125" y="157277"/>
            <a:ext cx="13282151" cy="1349654"/>
          </a:xfrm>
          <a:prstGeom prst="rect">
            <a:avLst/>
          </a:prstGeom>
        </p:spPr>
        <p:txBody>
          <a:bodyPr vert="horz" lIns="109728" tIns="54864" rIns="109728" bIns="54864" rtlCol="0" anchor="b" anchorCtr="0">
            <a:normAutofit/>
          </a:bodyPr>
          <a:lstStyle>
            <a:lvl1pPr algn="l" defTabSz="457200" rtl="0" eaLnBrk="1" latinLnBrk="0" hangingPunct="1">
              <a:spcBef>
                <a:spcPct val="0"/>
              </a:spcBef>
              <a:buNone/>
              <a:defRPr sz="3600" b="1" i="0" kern="1200">
                <a:solidFill>
                  <a:schemeClr val="tx1"/>
                </a:solidFill>
                <a:latin typeface="Arial"/>
                <a:ea typeface="+mj-ea"/>
                <a:cs typeface="Arial"/>
              </a:defRPr>
            </a:lvl1pPr>
          </a:lstStyle>
          <a:p>
            <a:pPr defTabSz="1097280">
              <a:lnSpc>
                <a:spcPct val="90000"/>
              </a:lnSpc>
              <a:spcAft>
                <a:spcPts val="720"/>
              </a:spcAft>
              <a:defRPr/>
            </a:pPr>
            <a:r>
              <a:rPr lang="en-US" sz="2880" dirty="0">
                <a:solidFill>
                  <a:prstClr val="black"/>
                </a:solidFill>
                <a:latin typeface="Aptos Display" panose="02110004020202020204"/>
              </a:rPr>
              <a:t>Accurate Recognized Cyber Picture (RCP) critical for Decision-Making</a:t>
            </a:r>
          </a:p>
        </p:txBody>
      </p:sp>
      <p:sp>
        <p:nvSpPr>
          <p:cNvPr id="3" name="TekstSylinder 2"/>
          <p:cNvSpPr txBox="1"/>
          <p:nvPr/>
        </p:nvSpPr>
        <p:spPr>
          <a:xfrm>
            <a:off x="445313" y="1645919"/>
            <a:ext cx="9186367" cy="6419850"/>
          </a:xfrm>
          <a:prstGeom prst="rect">
            <a:avLst/>
          </a:prstGeom>
        </p:spPr>
        <p:txBody>
          <a:bodyPr vert="horz" lIns="109728" tIns="54864" rIns="109728" bIns="54864" rtlCol="0" anchor="t">
            <a:noAutofit/>
          </a:bodyPr>
          <a:lstStyle/>
          <a:p>
            <a:pPr marL="457188" indent="-274320" defTabSz="1097280">
              <a:lnSpc>
                <a:spcPct val="90000"/>
              </a:lnSpc>
              <a:spcAft>
                <a:spcPts val="720"/>
              </a:spcAft>
              <a:buFont typeface="Arial" panose="020B0604020202020204" pitchFamily="34" charset="0"/>
              <a:buChar char="•"/>
              <a:defRPr/>
            </a:pPr>
            <a:r>
              <a:rPr lang="en-US" sz="2400" dirty="0">
                <a:solidFill>
                  <a:prstClr val="black"/>
                </a:solidFill>
                <a:latin typeface="Aptos" panose="02110004020202020204"/>
              </a:rPr>
              <a:t>Decision-making based on human interaction requires shared situational awareness of the CTS </a:t>
            </a:r>
          </a:p>
          <a:p>
            <a:pPr marL="457188" indent="-274320" defTabSz="1097280">
              <a:lnSpc>
                <a:spcPct val="90000"/>
              </a:lnSpc>
              <a:spcAft>
                <a:spcPts val="720"/>
              </a:spcAft>
              <a:buFont typeface="Arial" panose="020B0604020202020204" pitchFamily="34" charset="0"/>
              <a:buChar char="•"/>
              <a:defRPr/>
            </a:pPr>
            <a:endParaRPr lang="en-US" sz="2400" dirty="0">
              <a:solidFill>
                <a:prstClr val="black"/>
              </a:solidFill>
              <a:latin typeface="Aptos" panose="02110004020202020204"/>
            </a:endParaRPr>
          </a:p>
          <a:p>
            <a:pPr marL="457188" indent="-274320" defTabSz="1097280">
              <a:lnSpc>
                <a:spcPct val="90000"/>
              </a:lnSpc>
              <a:spcAft>
                <a:spcPts val="720"/>
              </a:spcAft>
              <a:buFont typeface="Arial" panose="020B0604020202020204" pitchFamily="34" charset="0"/>
              <a:buChar char="•"/>
              <a:defRPr/>
            </a:pPr>
            <a:r>
              <a:rPr lang="en-US" sz="2400" b="1" dirty="0">
                <a:solidFill>
                  <a:prstClr val="black"/>
                </a:solidFill>
                <a:latin typeface="Aptos" panose="02110004020202020204"/>
              </a:rPr>
              <a:t>Cyber Situational Awareness </a:t>
            </a:r>
            <a:r>
              <a:rPr lang="en-US" sz="2400" dirty="0">
                <a:solidFill>
                  <a:prstClr val="black"/>
                </a:solidFill>
                <a:latin typeface="Aptos" panose="02110004020202020204"/>
              </a:rPr>
              <a:t>(CSA) influence organizational control in its cyberspace </a:t>
            </a:r>
          </a:p>
          <a:p>
            <a:pPr marL="457188" indent="-274320" defTabSz="1097280">
              <a:lnSpc>
                <a:spcPct val="90000"/>
              </a:lnSpc>
              <a:spcAft>
                <a:spcPts val="720"/>
              </a:spcAft>
              <a:buFont typeface="Arial" panose="020B0604020202020204" pitchFamily="34" charset="0"/>
              <a:buChar char="•"/>
              <a:defRPr/>
            </a:pPr>
            <a:endParaRPr lang="en-US" sz="2400" dirty="0">
              <a:solidFill>
                <a:prstClr val="black"/>
              </a:solidFill>
              <a:latin typeface="Aptos" panose="02110004020202020204"/>
            </a:endParaRPr>
          </a:p>
          <a:p>
            <a:pPr marL="457188" indent="-274320" defTabSz="1097280">
              <a:lnSpc>
                <a:spcPct val="90000"/>
              </a:lnSpc>
              <a:spcAft>
                <a:spcPts val="720"/>
              </a:spcAft>
              <a:buFont typeface="Arial" panose="020B0604020202020204" pitchFamily="34" charset="0"/>
              <a:buChar char="•"/>
              <a:defRPr/>
            </a:pPr>
            <a:r>
              <a:rPr lang="en-US" sz="2400" dirty="0">
                <a:solidFill>
                  <a:prstClr val="black"/>
                </a:solidFill>
                <a:latin typeface="Aptos" panose="02110004020202020204"/>
              </a:rPr>
              <a:t>Barford et al. (2009) 7 criteria for CSA</a:t>
            </a:r>
          </a:p>
          <a:p>
            <a:pPr marL="1280128" lvl="1" indent="-274320" defTabSz="1097280">
              <a:lnSpc>
                <a:spcPct val="90000"/>
              </a:lnSpc>
              <a:spcAft>
                <a:spcPts val="720"/>
              </a:spcAft>
              <a:buFont typeface="Arial" panose="020B0604020202020204" pitchFamily="34" charset="0"/>
              <a:buChar char="•"/>
              <a:defRPr/>
            </a:pPr>
            <a:r>
              <a:rPr lang="en-US" sz="2400" dirty="0">
                <a:solidFill>
                  <a:prstClr val="black"/>
                </a:solidFill>
                <a:latin typeface="Aptos" panose="02110004020202020204"/>
              </a:rPr>
              <a:t>Awareness of the current situation </a:t>
            </a:r>
          </a:p>
          <a:p>
            <a:pPr marL="1280128" lvl="1" indent="-274320" defTabSz="1097280">
              <a:lnSpc>
                <a:spcPct val="90000"/>
              </a:lnSpc>
              <a:spcAft>
                <a:spcPts val="720"/>
              </a:spcAft>
              <a:buFont typeface="Arial" panose="020B0604020202020204" pitchFamily="34" charset="0"/>
              <a:buChar char="•"/>
              <a:defRPr/>
            </a:pPr>
            <a:r>
              <a:rPr lang="en-US" sz="2400" dirty="0">
                <a:solidFill>
                  <a:prstClr val="black"/>
                </a:solidFill>
                <a:latin typeface="Aptos" panose="02110004020202020204"/>
              </a:rPr>
              <a:t>Awareness of the impact of the attack </a:t>
            </a:r>
          </a:p>
          <a:p>
            <a:pPr marL="1280128" lvl="1" indent="-274320" defTabSz="1097280">
              <a:lnSpc>
                <a:spcPct val="90000"/>
              </a:lnSpc>
              <a:spcAft>
                <a:spcPts val="720"/>
              </a:spcAft>
              <a:buFont typeface="Arial" panose="020B0604020202020204" pitchFamily="34" charset="0"/>
              <a:buChar char="•"/>
              <a:defRPr/>
            </a:pPr>
            <a:r>
              <a:rPr lang="en-US" sz="2400" dirty="0">
                <a:solidFill>
                  <a:prstClr val="black"/>
                </a:solidFill>
                <a:latin typeface="Aptos" panose="02110004020202020204"/>
              </a:rPr>
              <a:t>Awareness of how situations evolve </a:t>
            </a:r>
          </a:p>
          <a:p>
            <a:pPr marL="1280128" lvl="1" indent="-274320" defTabSz="1097280">
              <a:lnSpc>
                <a:spcPct val="90000"/>
              </a:lnSpc>
              <a:spcAft>
                <a:spcPts val="720"/>
              </a:spcAft>
              <a:buFont typeface="Arial" panose="020B0604020202020204" pitchFamily="34" charset="0"/>
              <a:buChar char="•"/>
              <a:defRPr/>
            </a:pPr>
            <a:r>
              <a:rPr lang="en-US" sz="2400" dirty="0">
                <a:solidFill>
                  <a:prstClr val="black"/>
                </a:solidFill>
                <a:latin typeface="Aptos" panose="02110004020202020204"/>
              </a:rPr>
              <a:t>Awareness of adversarial behavior </a:t>
            </a:r>
          </a:p>
          <a:p>
            <a:pPr marL="1280128" lvl="1" indent="-274320" defTabSz="1097280">
              <a:lnSpc>
                <a:spcPct val="90000"/>
              </a:lnSpc>
              <a:spcAft>
                <a:spcPts val="720"/>
              </a:spcAft>
              <a:buFont typeface="Arial" panose="020B0604020202020204" pitchFamily="34" charset="0"/>
              <a:buChar char="•"/>
              <a:defRPr/>
            </a:pPr>
            <a:r>
              <a:rPr lang="en-US" sz="2400" dirty="0">
                <a:solidFill>
                  <a:prstClr val="black"/>
                </a:solidFill>
                <a:latin typeface="Aptos" panose="02110004020202020204"/>
              </a:rPr>
              <a:t>Awareness of why and how the current situation is caused </a:t>
            </a:r>
          </a:p>
          <a:p>
            <a:pPr marL="1280128" lvl="1" indent="-274320" defTabSz="1097280">
              <a:lnSpc>
                <a:spcPct val="90000"/>
              </a:lnSpc>
              <a:spcAft>
                <a:spcPts val="720"/>
              </a:spcAft>
              <a:buFont typeface="Arial" panose="020B0604020202020204" pitchFamily="34" charset="0"/>
              <a:buChar char="•"/>
              <a:defRPr/>
            </a:pPr>
            <a:r>
              <a:rPr lang="en-US" sz="2400" dirty="0">
                <a:solidFill>
                  <a:prstClr val="black"/>
                </a:solidFill>
                <a:latin typeface="Aptos" panose="02110004020202020204"/>
              </a:rPr>
              <a:t>Awareness of quality and trustworthiness of CSA info</a:t>
            </a:r>
          </a:p>
          <a:p>
            <a:pPr marL="1280128" lvl="1" indent="-274320" defTabSz="1097280">
              <a:lnSpc>
                <a:spcPct val="90000"/>
              </a:lnSpc>
              <a:spcAft>
                <a:spcPts val="720"/>
              </a:spcAft>
              <a:buFont typeface="Arial" panose="020B0604020202020204" pitchFamily="34" charset="0"/>
              <a:buChar char="•"/>
              <a:defRPr/>
            </a:pPr>
            <a:r>
              <a:rPr lang="en-US" sz="2400" dirty="0">
                <a:solidFill>
                  <a:prstClr val="black"/>
                </a:solidFill>
                <a:latin typeface="Aptos" panose="02110004020202020204"/>
              </a:rPr>
              <a:t>Assessment of plausible futures of the current situation</a:t>
            </a:r>
          </a:p>
        </p:txBody>
      </p:sp>
      <p:sp>
        <p:nvSpPr>
          <p:cNvPr id="2" name="Plassholder for lysbildenummer 1"/>
          <p:cNvSpPr>
            <a:spLocks noGrp="1"/>
          </p:cNvSpPr>
          <p:nvPr>
            <p:ph type="sldNum" sz="quarter" idx="12"/>
          </p:nvPr>
        </p:nvSpPr>
        <p:spPr>
          <a:xfrm>
            <a:off x="10893247" y="7627621"/>
            <a:ext cx="3291840" cy="438150"/>
          </a:xfrm>
        </p:spPr>
        <p:txBody>
          <a:bodyPr vert="horz" lIns="109728" tIns="54864" rIns="109728" bIns="54864" rtlCol="0" anchor="ctr">
            <a:normAutofit/>
          </a:bodyPr>
          <a:lstStyle/>
          <a:p>
            <a:pPr defTabSz="1097280">
              <a:spcAft>
                <a:spcPts val="720"/>
              </a:spcAft>
              <a:defRPr/>
            </a:pPr>
            <a:fld id="{91853A39-49B3-554A-AE82-85611CEBD8E3}" type="slidenum">
              <a:rPr lang="en-US">
                <a:solidFill>
                  <a:prstClr val="white"/>
                </a:solidFill>
                <a:latin typeface="Calibri" panose="020F0502020204030204"/>
              </a:rPr>
              <a:pPr defTabSz="1097280">
                <a:spcAft>
                  <a:spcPts val="720"/>
                </a:spcAft>
                <a:defRPr/>
              </a:pPr>
              <a:t>79</a:t>
            </a:fld>
            <a:endParaRPr lang="en-US">
              <a:solidFill>
                <a:prstClr val="white"/>
              </a:solidFill>
              <a:latin typeface="Calibri" panose="020F0502020204030204"/>
            </a:endParaRPr>
          </a:p>
        </p:txBody>
      </p:sp>
    </p:spTree>
    <p:extLst>
      <p:ext uri="{BB962C8B-B14F-4D97-AF65-F5344CB8AC3E}">
        <p14:creationId xmlns:p14="http://schemas.microsoft.com/office/powerpoint/2010/main" val="238248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FBBADA-6E63-2999-5F9B-D21031AEABA1}"/>
              </a:ext>
            </a:extLst>
          </p:cNvPr>
          <p:cNvSpPr>
            <a:spLocks noGrp="1"/>
          </p:cNvSpPr>
          <p:nvPr>
            <p:ph type="body" sz="quarter" idx="13"/>
          </p:nvPr>
        </p:nvSpPr>
        <p:spPr/>
        <p:txBody>
          <a:bodyPr/>
          <a:lstStyle/>
          <a:p>
            <a:r>
              <a:rPr lang="nb-NO" dirty="0"/>
              <a:t>Cybersecurity (NIST 2019)</a:t>
            </a:r>
            <a:endParaRPr lang="en-GB" dirty="0"/>
          </a:p>
        </p:txBody>
      </p:sp>
      <p:sp>
        <p:nvSpPr>
          <p:cNvPr id="3" name="Text Placeholder 2">
            <a:extLst>
              <a:ext uri="{FF2B5EF4-FFF2-40B4-BE49-F238E27FC236}">
                <a16:creationId xmlns:a16="http://schemas.microsoft.com/office/drawing/2014/main" id="{4F884D2E-B09D-7DD0-45D9-0C0FE64A4E3F}"/>
              </a:ext>
            </a:extLst>
          </p:cNvPr>
          <p:cNvSpPr>
            <a:spLocks noGrp="1"/>
          </p:cNvSpPr>
          <p:nvPr>
            <p:ph type="body" sz="quarter" idx="14"/>
          </p:nvPr>
        </p:nvSpPr>
        <p:spPr/>
        <p:txBody>
          <a:bodyPr/>
          <a:lstStyle/>
          <a:p>
            <a:r>
              <a:rPr lang="en-GB" b="1" dirty="0"/>
              <a:t>Def:</a:t>
            </a:r>
            <a:r>
              <a:rPr lang="en-GB" dirty="0"/>
              <a:t>  “The ability to protect or defend the use of cyberspace from cyber-attacks.” </a:t>
            </a:r>
          </a:p>
          <a:p>
            <a:r>
              <a:rPr lang="en-GB" b="1" dirty="0"/>
              <a:t>Cyber-attack</a:t>
            </a:r>
            <a:r>
              <a:rPr lang="en-GB" dirty="0"/>
              <a:t>: “An attack, via cyberspace, targeting an enterprise's use of cyberspace for the purpose of disrupting, disabling, destroying, or maliciously controlling a computing environment / infrastructure or destroying the integrity of the data or stealing controlled information.” </a:t>
            </a:r>
          </a:p>
          <a:p>
            <a:r>
              <a:rPr lang="en-GB" b="1" dirty="0"/>
              <a:t>Cyber safety incidents </a:t>
            </a:r>
            <a:r>
              <a:rPr lang="en-GB" dirty="0"/>
              <a:t>(BIMCO, 2018) can arise as the result of: </a:t>
            </a:r>
          </a:p>
          <a:p>
            <a:pPr lvl="1"/>
            <a:r>
              <a:rPr lang="en-GB" dirty="0"/>
              <a:t>a cyber security incident, which affects the availability and integrity of Operational technology (OT), for example corruption of chart data held in an Electronic Chart Display and Information System (ECDIS)</a:t>
            </a:r>
          </a:p>
          <a:p>
            <a:pPr lvl="1"/>
            <a:r>
              <a:rPr lang="en-GB" dirty="0"/>
              <a:t>a failure occurring during software maintenance and patching </a:t>
            </a:r>
          </a:p>
          <a:p>
            <a:pPr lvl="1"/>
            <a:r>
              <a:rPr lang="en-GB" dirty="0"/>
              <a:t>loss of or manipulation of external sensor data, critical for the operation of a ship – this includes but is not limited to Global Navigation Satellite Systems (GNSS). </a:t>
            </a:r>
          </a:p>
        </p:txBody>
      </p:sp>
    </p:spTree>
    <p:custDataLst>
      <p:tags r:id="rId1"/>
    </p:custDataLst>
    <p:extLst>
      <p:ext uri="{BB962C8B-B14F-4D97-AF65-F5344CB8AC3E}">
        <p14:creationId xmlns:p14="http://schemas.microsoft.com/office/powerpoint/2010/main" val="726937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1CA78-1CA1-6DBF-3CE3-E4F9A046AF0E}"/>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499CA4EB-0067-F367-7469-AAF11F448EBE}"/>
              </a:ext>
            </a:extLst>
          </p:cNvPr>
          <p:cNvSpPr>
            <a:spLocks noGrp="1"/>
          </p:cNvSpPr>
          <p:nvPr>
            <p:ph sz="half" idx="1"/>
          </p:nvPr>
        </p:nvSpPr>
        <p:spPr/>
        <p:txBody>
          <a:bodyPr/>
          <a:lstStyle/>
          <a:p>
            <a:endParaRPr lang="en-GB"/>
          </a:p>
        </p:txBody>
      </p:sp>
      <p:sp>
        <p:nvSpPr>
          <p:cNvPr id="4" name="Content Placeholder 3">
            <a:extLst>
              <a:ext uri="{FF2B5EF4-FFF2-40B4-BE49-F238E27FC236}">
                <a16:creationId xmlns:a16="http://schemas.microsoft.com/office/drawing/2014/main" id="{48E4079A-6B50-4C23-CDA8-E3FC063028BA}"/>
              </a:ext>
            </a:extLst>
          </p:cNvPr>
          <p:cNvSpPr>
            <a:spLocks noGrp="1"/>
          </p:cNvSpPr>
          <p:nvPr>
            <p:ph sz="half" idx="2"/>
          </p:nvPr>
        </p:nvSpPr>
        <p:spPr/>
        <p:txBody>
          <a:bodyPr/>
          <a:lstStyle/>
          <a:p>
            <a:endParaRPr lang="en-GB"/>
          </a:p>
        </p:txBody>
      </p:sp>
      <p:pic>
        <p:nvPicPr>
          <p:cNvPr id="5" name="Picture 4">
            <a:extLst>
              <a:ext uri="{FF2B5EF4-FFF2-40B4-BE49-F238E27FC236}">
                <a16:creationId xmlns:a16="http://schemas.microsoft.com/office/drawing/2014/main" id="{9B905852-9BC7-4D01-581C-7D7718925C0E}"/>
              </a:ext>
            </a:extLst>
          </p:cNvPr>
          <p:cNvPicPr>
            <a:picLocks noChangeAspect="1"/>
          </p:cNvPicPr>
          <p:nvPr/>
        </p:nvPicPr>
        <p:blipFill>
          <a:blip r:embed="rId2"/>
          <a:stretch>
            <a:fillRect/>
          </a:stretch>
        </p:blipFill>
        <p:spPr>
          <a:xfrm>
            <a:off x="3668042" y="0"/>
            <a:ext cx="7294316" cy="8229600"/>
          </a:xfrm>
          <a:prstGeom prst="ellipse">
            <a:avLst/>
          </a:prstGeom>
          <a:ln>
            <a:noFill/>
          </a:ln>
          <a:effectLst>
            <a:softEdge rad="112500"/>
          </a:effectLst>
        </p:spPr>
      </p:pic>
    </p:spTree>
    <p:extLst>
      <p:ext uri="{BB962C8B-B14F-4D97-AF65-F5344CB8AC3E}">
        <p14:creationId xmlns:p14="http://schemas.microsoft.com/office/powerpoint/2010/main" val="92094032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3E15DCB-420E-4CFA-A719-948C341C27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7417" y="292162"/>
            <a:ext cx="7347396" cy="5796404"/>
          </a:xfrm>
          <a:prstGeom prst="rect">
            <a:avLst/>
          </a:prstGeom>
        </p:spPr>
      </p:pic>
      <p:pic>
        <p:nvPicPr>
          <p:cNvPr id="5" name="Grafik 4">
            <a:extLst>
              <a:ext uri="{FF2B5EF4-FFF2-40B4-BE49-F238E27FC236}">
                <a16:creationId xmlns:a16="http://schemas.microsoft.com/office/drawing/2014/main" id="{DFBF0D82-66E9-4138-A664-4B06978F337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65242" y="1758966"/>
            <a:ext cx="7265158" cy="4711668"/>
          </a:xfrm>
          <a:prstGeom prst="rect">
            <a:avLst/>
          </a:prstGeom>
        </p:spPr>
      </p:pic>
    </p:spTree>
    <p:extLst>
      <p:ext uri="{BB962C8B-B14F-4D97-AF65-F5344CB8AC3E}">
        <p14:creationId xmlns:p14="http://schemas.microsoft.com/office/powerpoint/2010/main" val="2098226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AD101-1AAD-538D-E34C-6E1BE2681960}"/>
              </a:ext>
            </a:extLst>
          </p:cNvPr>
          <p:cNvSpPr>
            <a:spLocks noGrp="1"/>
          </p:cNvSpPr>
          <p:nvPr>
            <p:ph type="title"/>
          </p:nvPr>
        </p:nvSpPr>
        <p:spPr/>
        <p:txBody>
          <a:bodyPr/>
          <a:lstStyle/>
          <a:p>
            <a:endParaRPr lang="et-EE" dirty="0"/>
          </a:p>
        </p:txBody>
      </p:sp>
      <p:sp>
        <p:nvSpPr>
          <p:cNvPr id="3" name="Content Placeholder 2">
            <a:extLst>
              <a:ext uri="{FF2B5EF4-FFF2-40B4-BE49-F238E27FC236}">
                <a16:creationId xmlns:a16="http://schemas.microsoft.com/office/drawing/2014/main" id="{F96F6D10-DE4D-D812-406B-56298C78B9F8}"/>
              </a:ext>
            </a:extLst>
          </p:cNvPr>
          <p:cNvSpPr>
            <a:spLocks noGrp="1"/>
          </p:cNvSpPr>
          <p:nvPr>
            <p:ph idx="1"/>
          </p:nvPr>
        </p:nvSpPr>
        <p:spPr/>
        <p:txBody>
          <a:bodyPr/>
          <a:lstStyle/>
          <a:p>
            <a:endParaRPr lang="et-EE" dirty="0"/>
          </a:p>
        </p:txBody>
      </p:sp>
      <p:sp>
        <p:nvSpPr>
          <p:cNvPr id="4" name="Date Placeholder 3">
            <a:extLst>
              <a:ext uri="{FF2B5EF4-FFF2-40B4-BE49-F238E27FC236}">
                <a16:creationId xmlns:a16="http://schemas.microsoft.com/office/drawing/2014/main" id="{F1298B83-83E3-E7D1-D492-349245244FD1}"/>
              </a:ext>
            </a:extLst>
          </p:cNvPr>
          <p:cNvSpPr>
            <a:spLocks noGrp="1"/>
          </p:cNvSpPr>
          <p:nvPr>
            <p:ph type="dt" sz="half" idx="10"/>
          </p:nvPr>
        </p:nvSpPr>
        <p:spPr/>
        <p:txBody>
          <a:bodyPr/>
          <a:lstStyle/>
          <a:p>
            <a:pPr defTabSz="1097280">
              <a:defRPr/>
            </a:pPr>
            <a:endParaRPr lang="nb-NO" dirty="0"/>
          </a:p>
        </p:txBody>
      </p:sp>
      <p:sp>
        <p:nvSpPr>
          <p:cNvPr id="5" name="Slide Number Placeholder 4">
            <a:extLst>
              <a:ext uri="{FF2B5EF4-FFF2-40B4-BE49-F238E27FC236}">
                <a16:creationId xmlns:a16="http://schemas.microsoft.com/office/drawing/2014/main" id="{CF0C719D-7A63-2256-2180-7428246F6519}"/>
              </a:ext>
            </a:extLst>
          </p:cNvPr>
          <p:cNvSpPr>
            <a:spLocks noGrp="1"/>
          </p:cNvSpPr>
          <p:nvPr>
            <p:ph type="sldNum" sz="quarter" idx="12"/>
          </p:nvPr>
        </p:nvSpPr>
        <p:spPr/>
        <p:txBody>
          <a:bodyPr/>
          <a:lstStyle/>
          <a:p>
            <a:pPr defTabSz="1097280">
              <a:defRPr/>
            </a:pPr>
            <a:fld id="{A6E6339C-DE17-4E4C-B690-AB7E8B8C7D3B}" type="slidenum">
              <a:rPr lang="nb-NO"/>
              <a:pPr defTabSz="1097280">
                <a:defRPr/>
              </a:pPr>
              <a:t>82</a:t>
            </a:fld>
            <a:endParaRPr lang="nb-NO"/>
          </a:p>
        </p:txBody>
      </p:sp>
      <p:pic>
        <p:nvPicPr>
          <p:cNvPr id="6" name="Picture 5">
            <a:extLst>
              <a:ext uri="{FF2B5EF4-FFF2-40B4-BE49-F238E27FC236}">
                <a16:creationId xmlns:a16="http://schemas.microsoft.com/office/drawing/2014/main" id="{1D343086-CC7A-4F6E-162E-18BFBD2558F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57486" y="1759102"/>
            <a:ext cx="9715428" cy="4711397"/>
          </a:xfrm>
          <a:prstGeom prst="rect">
            <a:avLst/>
          </a:prstGeom>
        </p:spPr>
      </p:pic>
      <p:sp>
        <p:nvSpPr>
          <p:cNvPr id="7" name="Oval 6">
            <a:extLst>
              <a:ext uri="{FF2B5EF4-FFF2-40B4-BE49-F238E27FC236}">
                <a16:creationId xmlns:a16="http://schemas.microsoft.com/office/drawing/2014/main" id="{0B0BB01A-3C5D-63C4-C46F-1C23705442C6}"/>
              </a:ext>
            </a:extLst>
          </p:cNvPr>
          <p:cNvSpPr/>
          <p:nvPr/>
        </p:nvSpPr>
        <p:spPr>
          <a:xfrm>
            <a:off x="2628901" y="1668780"/>
            <a:ext cx="3348990" cy="5212080"/>
          </a:xfrm>
          <a:prstGeom prst="ellipse">
            <a:avLst/>
          </a:prstGeom>
          <a:noFill/>
          <a:ln w="38100">
            <a:solidFill>
              <a:srgbClr val="E4067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defRPr/>
            </a:pPr>
            <a:endParaRPr lang="et-EE" sz="2160" dirty="0">
              <a:solidFill>
                <a:prstClr val="white"/>
              </a:solidFill>
              <a:latin typeface="Aptos" panose="02110004020202020204"/>
            </a:endParaRPr>
          </a:p>
        </p:txBody>
      </p:sp>
      <p:sp>
        <p:nvSpPr>
          <p:cNvPr id="8" name="Oval 7">
            <a:extLst>
              <a:ext uri="{FF2B5EF4-FFF2-40B4-BE49-F238E27FC236}">
                <a16:creationId xmlns:a16="http://schemas.microsoft.com/office/drawing/2014/main" id="{02726CE5-24F9-55E7-B682-6EB4B61BFE7E}"/>
              </a:ext>
            </a:extLst>
          </p:cNvPr>
          <p:cNvSpPr/>
          <p:nvPr/>
        </p:nvSpPr>
        <p:spPr>
          <a:xfrm>
            <a:off x="8823925" y="1668780"/>
            <a:ext cx="3348990" cy="5212080"/>
          </a:xfrm>
          <a:prstGeom prst="ellipse">
            <a:avLst/>
          </a:prstGeom>
          <a:noFill/>
          <a:ln w="38100">
            <a:solidFill>
              <a:srgbClr val="E4067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defRPr/>
            </a:pPr>
            <a:endParaRPr lang="et-EE" sz="2160" dirty="0">
              <a:solidFill>
                <a:prstClr val="white"/>
              </a:solidFill>
              <a:latin typeface="Aptos" panose="02110004020202020204"/>
            </a:endParaRPr>
          </a:p>
        </p:txBody>
      </p:sp>
      <p:sp>
        <p:nvSpPr>
          <p:cNvPr id="9" name="Oval 8">
            <a:extLst>
              <a:ext uri="{FF2B5EF4-FFF2-40B4-BE49-F238E27FC236}">
                <a16:creationId xmlns:a16="http://schemas.microsoft.com/office/drawing/2014/main" id="{C6A457A0-3D9F-B7D6-69FE-8B811645D339}"/>
              </a:ext>
            </a:extLst>
          </p:cNvPr>
          <p:cNvSpPr/>
          <p:nvPr/>
        </p:nvSpPr>
        <p:spPr>
          <a:xfrm>
            <a:off x="251461" y="1577341"/>
            <a:ext cx="2206026" cy="2251710"/>
          </a:xfrm>
          <a:prstGeom prst="ellipse">
            <a:avLst/>
          </a:prstGeom>
          <a:solidFill>
            <a:srgbClr val="E4067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defRPr/>
            </a:pPr>
            <a:r>
              <a:rPr lang="nb-NO" sz="2160" dirty="0">
                <a:solidFill>
                  <a:prstClr val="white"/>
                </a:solidFill>
                <a:latin typeface="Aptos" panose="02110004020202020204"/>
              </a:rPr>
              <a:t>IT</a:t>
            </a:r>
            <a:endParaRPr lang="et-EE" sz="2160" dirty="0">
              <a:solidFill>
                <a:prstClr val="white"/>
              </a:solidFill>
              <a:latin typeface="Aptos" panose="02110004020202020204"/>
            </a:endParaRPr>
          </a:p>
        </p:txBody>
      </p:sp>
      <p:sp>
        <p:nvSpPr>
          <p:cNvPr id="10" name="Oval 9">
            <a:extLst>
              <a:ext uri="{FF2B5EF4-FFF2-40B4-BE49-F238E27FC236}">
                <a16:creationId xmlns:a16="http://schemas.microsoft.com/office/drawing/2014/main" id="{0F884AA0-515A-8CCB-0BEF-152CA12C1DB5}"/>
              </a:ext>
            </a:extLst>
          </p:cNvPr>
          <p:cNvSpPr/>
          <p:nvPr/>
        </p:nvSpPr>
        <p:spPr>
          <a:xfrm>
            <a:off x="12344329" y="937261"/>
            <a:ext cx="2206026" cy="2251710"/>
          </a:xfrm>
          <a:prstGeom prst="ellipse">
            <a:avLst/>
          </a:prstGeom>
          <a:solidFill>
            <a:srgbClr val="E4067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defRPr/>
            </a:pPr>
            <a:r>
              <a:rPr lang="nb-NO" sz="2160" dirty="0">
                <a:solidFill>
                  <a:prstClr val="white"/>
                </a:solidFill>
                <a:latin typeface="Aptos" panose="02110004020202020204"/>
              </a:rPr>
              <a:t>Decision Makers</a:t>
            </a:r>
            <a:endParaRPr lang="et-EE" sz="2160" dirty="0">
              <a:solidFill>
                <a:prstClr val="white"/>
              </a:solidFill>
              <a:latin typeface="Aptos" panose="02110004020202020204"/>
            </a:endParaRPr>
          </a:p>
        </p:txBody>
      </p:sp>
    </p:spTree>
    <p:extLst>
      <p:ext uri="{BB962C8B-B14F-4D97-AF65-F5344CB8AC3E}">
        <p14:creationId xmlns:p14="http://schemas.microsoft.com/office/powerpoint/2010/main" val="2889619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FF01E17-3A3F-E4F9-44DD-020A0B68B341}"/>
              </a:ext>
            </a:extLst>
          </p:cNvPr>
          <p:cNvSpPr>
            <a:spLocks noGrp="1"/>
          </p:cNvSpPr>
          <p:nvPr>
            <p:ph type="title"/>
          </p:nvPr>
        </p:nvSpPr>
        <p:spPr>
          <a:xfrm>
            <a:off x="2774344" y="161210"/>
            <a:ext cx="9698352" cy="1132745"/>
          </a:xfrm>
        </p:spPr>
        <p:txBody>
          <a:bodyPr vert="horz" wrap="square" lIns="109728" tIns="54864" rIns="109728" bIns="54864" rtlCol="0" anchor="b" anchorCtr="0">
            <a:normAutofit/>
          </a:bodyPr>
          <a:lstStyle/>
          <a:p>
            <a:pPr algn="ctr"/>
            <a:r>
              <a:rPr lang="en-US" sz="4800" dirty="0">
                <a:solidFill>
                  <a:schemeClr val="tx1"/>
                </a:solidFill>
                <a:latin typeface="+mj-lt"/>
              </a:rPr>
              <a:t>Now some stereotypes</a:t>
            </a:r>
          </a:p>
        </p:txBody>
      </p:sp>
      <p:pic>
        <p:nvPicPr>
          <p:cNvPr id="7" name="Online Media 6" title="The IT crowd - Truest moment about tech support">
            <a:hlinkClick r:id="" action="ppaction://media"/>
            <a:extLst>
              <a:ext uri="{FF2B5EF4-FFF2-40B4-BE49-F238E27FC236}">
                <a16:creationId xmlns:a16="http://schemas.microsoft.com/office/drawing/2014/main" id="{0EA6AB1B-AC28-D005-B60E-E5C9562AE736}"/>
              </a:ext>
            </a:extLst>
          </p:cNvPr>
          <p:cNvPicPr>
            <a:picLocks noGrp="1" noRot="1" noChangeAspect="1"/>
          </p:cNvPicPr>
          <p:nvPr>
            <p:ph idx="1"/>
            <a:videoFile r:link="rId1"/>
          </p:nvPr>
        </p:nvPicPr>
        <p:blipFill>
          <a:blip r:embed="rId3"/>
          <a:stretch>
            <a:fillRect/>
          </a:stretch>
        </p:blipFill>
        <p:spPr>
          <a:xfrm>
            <a:off x="1310640" y="1293956"/>
            <a:ext cx="12009120" cy="6755531"/>
          </a:xfrm>
          <a:prstGeom prst="rect">
            <a:avLst/>
          </a:prstGeom>
          <a:ln w="12700">
            <a:noFill/>
          </a:ln>
        </p:spPr>
      </p:pic>
    </p:spTree>
    <p:extLst>
      <p:ext uri="{BB962C8B-B14F-4D97-AF65-F5344CB8AC3E}">
        <p14:creationId xmlns:p14="http://schemas.microsoft.com/office/powerpoint/2010/main" val="976386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94049FD-1546-CF1A-7DEB-8C246888769A}"/>
              </a:ext>
            </a:extLst>
          </p:cNvPr>
          <p:cNvSpPr>
            <a:spLocks noGrp="1"/>
          </p:cNvSpPr>
          <p:nvPr>
            <p:ph type="title"/>
          </p:nvPr>
        </p:nvSpPr>
        <p:spPr/>
        <p:txBody>
          <a:bodyPr/>
          <a:lstStyle/>
          <a:p>
            <a:endParaRPr lang="en-GB"/>
          </a:p>
        </p:txBody>
      </p:sp>
      <p:pic>
        <p:nvPicPr>
          <p:cNvPr id="8" name="Content Placeholder 7">
            <a:extLst>
              <a:ext uri="{FF2B5EF4-FFF2-40B4-BE49-F238E27FC236}">
                <a16:creationId xmlns:a16="http://schemas.microsoft.com/office/drawing/2014/main" id="{E4F76CD5-756E-18D1-3367-32CB823740CB}"/>
              </a:ext>
            </a:extLst>
          </p:cNvPr>
          <p:cNvPicPr>
            <a:picLocks noGrp="1" noChangeAspect="1"/>
          </p:cNvPicPr>
          <p:nvPr>
            <p:ph idx="1"/>
          </p:nvPr>
        </p:nvPicPr>
        <p:blipFill>
          <a:blip r:embed="rId2"/>
          <a:stretch>
            <a:fillRect/>
          </a:stretch>
        </p:blipFill>
        <p:spPr>
          <a:xfrm>
            <a:off x="-92244" y="-54428"/>
            <a:ext cx="5918278" cy="8138160"/>
          </a:xfrm>
          <a:prstGeom prst="rect">
            <a:avLst/>
          </a:prstGeom>
        </p:spPr>
      </p:pic>
      <p:pic>
        <p:nvPicPr>
          <p:cNvPr id="9" name="Picture 8">
            <a:extLst>
              <a:ext uri="{FF2B5EF4-FFF2-40B4-BE49-F238E27FC236}">
                <a16:creationId xmlns:a16="http://schemas.microsoft.com/office/drawing/2014/main" id="{F1A86C28-2140-98C3-ED66-07B6F9EB7452}"/>
              </a:ext>
            </a:extLst>
          </p:cNvPr>
          <p:cNvPicPr>
            <a:picLocks noChangeAspect="1"/>
          </p:cNvPicPr>
          <p:nvPr/>
        </p:nvPicPr>
        <p:blipFill>
          <a:blip r:embed="rId3"/>
          <a:stretch>
            <a:fillRect/>
          </a:stretch>
        </p:blipFill>
        <p:spPr>
          <a:xfrm>
            <a:off x="6039100" y="818575"/>
            <a:ext cx="8768512" cy="5686728"/>
          </a:xfrm>
          <a:prstGeom prst="rect">
            <a:avLst/>
          </a:prstGeom>
        </p:spPr>
      </p:pic>
      <p:sp>
        <p:nvSpPr>
          <p:cNvPr id="10" name="Oval 9">
            <a:extLst>
              <a:ext uri="{FF2B5EF4-FFF2-40B4-BE49-F238E27FC236}">
                <a16:creationId xmlns:a16="http://schemas.microsoft.com/office/drawing/2014/main" id="{94BEA3FB-337A-FD3C-2704-7B13674A777E}"/>
              </a:ext>
            </a:extLst>
          </p:cNvPr>
          <p:cNvSpPr/>
          <p:nvPr/>
        </p:nvSpPr>
        <p:spPr>
          <a:xfrm>
            <a:off x="8820696" y="4451577"/>
            <a:ext cx="1250768" cy="1224643"/>
          </a:xfrm>
          <a:prstGeom prst="ellipse">
            <a:avLst/>
          </a:prstGeom>
          <a:noFill/>
          <a:ln w="38100">
            <a:solidFill>
              <a:srgbClr val="E4067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defRPr/>
            </a:pPr>
            <a:endParaRPr lang="et-EE" sz="2160" dirty="0">
              <a:solidFill>
                <a:prstClr val="white"/>
              </a:solidFill>
              <a:latin typeface="Aptos" panose="02110004020202020204"/>
            </a:endParaRPr>
          </a:p>
        </p:txBody>
      </p:sp>
      <p:sp>
        <p:nvSpPr>
          <p:cNvPr id="11" name="Oval 10">
            <a:extLst>
              <a:ext uri="{FF2B5EF4-FFF2-40B4-BE49-F238E27FC236}">
                <a16:creationId xmlns:a16="http://schemas.microsoft.com/office/drawing/2014/main" id="{87AD14FF-056E-2811-1CC6-2240CFA8497F}"/>
              </a:ext>
            </a:extLst>
          </p:cNvPr>
          <p:cNvSpPr/>
          <p:nvPr/>
        </p:nvSpPr>
        <p:spPr>
          <a:xfrm>
            <a:off x="380456" y="1428750"/>
            <a:ext cx="2480310" cy="935626"/>
          </a:xfrm>
          <a:prstGeom prst="ellipse">
            <a:avLst/>
          </a:prstGeom>
          <a:noFill/>
          <a:ln w="38100">
            <a:solidFill>
              <a:srgbClr val="E4067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defRPr/>
            </a:pPr>
            <a:endParaRPr lang="et-EE" sz="2160" dirty="0">
              <a:solidFill>
                <a:prstClr val="white"/>
              </a:solidFill>
              <a:latin typeface="Aptos" panose="02110004020202020204"/>
            </a:endParaRPr>
          </a:p>
        </p:txBody>
      </p:sp>
      <p:sp>
        <p:nvSpPr>
          <p:cNvPr id="12" name="Oval 11">
            <a:extLst>
              <a:ext uri="{FF2B5EF4-FFF2-40B4-BE49-F238E27FC236}">
                <a16:creationId xmlns:a16="http://schemas.microsoft.com/office/drawing/2014/main" id="{757D413E-7BC8-7BC3-0AC9-B89C64BD171D}"/>
              </a:ext>
            </a:extLst>
          </p:cNvPr>
          <p:cNvSpPr/>
          <p:nvPr/>
        </p:nvSpPr>
        <p:spPr>
          <a:xfrm>
            <a:off x="8252460" y="3863340"/>
            <a:ext cx="847452" cy="823776"/>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defRPr/>
            </a:pPr>
            <a:endParaRPr lang="et-EE" sz="2160" dirty="0">
              <a:solidFill>
                <a:prstClr val="white"/>
              </a:solidFill>
              <a:latin typeface="Aptos" panose="02110004020202020204"/>
            </a:endParaRPr>
          </a:p>
        </p:txBody>
      </p:sp>
      <p:sp>
        <p:nvSpPr>
          <p:cNvPr id="13" name="Oval 12">
            <a:extLst>
              <a:ext uri="{FF2B5EF4-FFF2-40B4-BE49-F238E27FC236}">
                <a16:creationId xmlns:a16="http://schemas.microsoft.com/office/drawing/2014/main" id="{9004D088-9CD5-0C08-5F72-80D1E5057CD0}"/>
              </a:ext>
            </a:extLst>
          </p:cNvPr>
          <p:cNvSpPr/>
          <p:nvPr/>
        </p:nvSpPr>
        <p:spPr>
          <a:xfrm>
            <a:off x="708661" y="7033259"/>
            <a:ext cx="1468733" cy="935626"/>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defRPr/>
            </a:pPr>
            <a:endParaRPr lang="et-EE" sz="2160" dirty="0">
              <a:solidFill>
                <a:prstClr val="white"/>
              </a:solidFill>
              <a:latin typeface="Aptos" panose="02110004020202020204"/>
            </a:endParaRPr>
          </a:p>
        </p:txBody>
      </p:sp>
      <p:sp>
        <p:nvSpPr>
          <p:cNvPr id="14" name="Oval 13">
            <a:extLst>
              <a:ext uri="{FF2B5EF4-FFF2-40B4-BE49-F238E27FC236}">
                <a16:creationId xmlns:a16="http://schemas.microsoft.com/office/drawing/2014/main" id="{1A7F88AF-1F94-60F5-B988-2DCD9FCC2565}"/>
              </a:ext>
            </a:extLst>
          </p:cNvPr>
          <p:cNvSpPr/>
          <p:nvPr/>
        </p:nvSpPr>
        <p:spPr>
          <a:xfrm>
            <a:off x="12777108" y="1616938"/>
            <a:ext cx="847452" cy="823776"/>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defRPr/>
            </a:pPr>
            <a:endParaRPr lang="et-EE" sz="2160" dirty="0">
              <a:solidFill>
                <a:prstClr val="white"/>
              </a:solidFill>
              <a:latin typeface="Aptos" panose="02110004020202020204"/>
            </a:endParaRPr>
          </a:p>
        </p:txBody>
      </p:sp>
      <p:sp>
        <p:nvSpPr>
          <p:cNvPr id="15" name="Oval 14">
            <a:extLst>
              <a:ext uri="{FF2B5EF4-FFF2-40B4-BE49-F238E27FC236}">
                <a16:creationId xmlns:a16="http://schemas.microsoft.com/office/drawing/2014/main" id="{671D98EF-1974-C3BE-CD66-AFBE25D0F57C}"/>
              </a:ext>
            </a:extLst>
          </p:cNvPr>
          <p:cNvSpPr/>
          <p:nvPr/>
        </p:nvSpPr>
        <p:spPr>
          <a:xfrm>
            <a:off x="2177393" y="6316163"/>
            <a:ext cx="1268729" cy="823776"/>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defRPr/>
            </a:pPr>
            <a:endParaRPr lang="et-EE" sz="2160" dirty="0">
              <a:solidFill>
                <a:prstClr val="white"/>
              </a:solidFill>
              <a:latin typeface="Aptos" panose="02110004020202020204"/>
            </a:endParaRPr>
          </a:p>
        </p:txBody>
      </p:sp>
      <p:sp>
        <p:nvSpPr>
          <p:cNvPr id="16" name="Oval 15">
            <a:extLst>
              <a:ext uri="{FF2B5EF4-FFF2-40B4-BE49-F238E27FC236}">
                <a16:creationId xmlns:a16="http://schemas.microsoft.com/office/drawing/2014/main" id="{ACE0594A-6D46-D977-A608-E1E083D5C0C2}"/>
              </a:ext>
            </a:extLst>
          </p:cNvPr>
          <p:cNvSpPr/>
          <p:nvPr/>
        </p:nvSpPr>
        <p:spPr>
          <a:xfrm>
            <a:off x="13508628" y="4240122"/>
            <a:ext cx="847452" cy="823776"/>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defRPr/>
            </a:pPr>
            <a:endParaRPr lang="et-EE" sz="2160" dirty="0">
              <a:solidFill>
                <a:prstClr val="white"/>
              </a:solidFill>
              <a:latin typeface="Aptos" panose="02110004020202020204"/>
            </a:endParaRPr>
          </a:p>
        </p:txBody>
      </p:sp>
      <p:sp>
        <p:nvSpPr>
          <p:cNvPr id="17" name="Oval 16">
            <a:extLst>
              <a:ext uri="{FF2B5EF4-FFF2-40B4-BE49-F238E27FC236}">
                <a16:creationId xmlns:a16="http://schemas.microsoft.com/office/drawing/2014/main" id="{AC3764E5-D0AA-6A41-8CD8-84950048137B}"/>
              </a:ext>
            </a:extLst>
          </p:cNvPr>
          <p:cNvSpPr/>
          <p:nvPr/>
        </p:nvSpPr>
        <p:spPr>
          <a:xfrm>
            <a:off x="582114" y="6115321"/>
            <a:ext cx="847452" cy="823776"/>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defRPr/>
            </a:pPr>
            <a:endParaRPr lang="et-EE" sz="2160" dirty="0">
              <a:solidFill>
                <a:prstClr val="white"/>
              </a:solidFill>
              <a:latin typeface="Aptos" panose="02110004020202020204"/>
            </a:endParaRPr>
          </a:p>
        </p:txBody>
      </p:sp>
    </p:spTree>
    <p:extLst>
      <p:ext uri="{BB962C8B-B14F-4D97-AF65-F5344CB8AC3E}">
        <p14:creationId xmlns:p14="http://schemas.microsoft.com/office/powerpoint/2010/main" val="2301819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AFBA1-CAD2-75CE-23E7-134AF7E416BE}"/>
              </a:ext>
            </a:extLst>
          </p:cNvPr>
          <p:cNvSpPr>
            <a:spLocks noGrp="1"/>
          </p:cNvSpPr>
          <p:nvPr>
            <p:ph type="title"/>
          </p:nvPr>
        </p:nvSpPr>
        <p:spPr/>
        <p:txBody>
          <a:bodyPr/>
          <a:lstStyle/>
          <a:p>
            <a:endParaRPr lang="nb-NO"/>
          </a:p>
        </p:txBody>
      </p:sp>
      <p:sp>
        <p:nvSpPr>
          <p:cNvPr id="3" name="Content Placeholder 2">
            <a:extLst>
              <a:ext uri="{FF2B5EF4-FFF2-40B4-BE49-F238E27FC236}">
                <a16:creationId xmlns:a16="http://schemas.microsoft.com/office/drawing/2014/main" id="{BBBADD3A-7F9B-49BB-A361-1F8FD9AC15E7}"/>
              </a:ext>
            </a:extLst>
          </p:cNvPr>
          <p:cNvSpPr>
            <a:spLocks noGrp="1"/>
          </p:cNvSpPr>
          <p:nvPr>
            <p:ph sz="half" idx="1"/>
          </p:nvPr>
        </p:nvSpPr>
        <p:spPr/>
        <p:txBody>
          <a:bodyPr/>
          <a:lstStyle/>
          <a:p>
            <a:endParaRPr lang="nb-NO"/>
          </a:p>
        </p:txBody>
      </p:sp>
      <p:sp>
        <p:nvSpPr>
          <p:cNvPr id="4" name="Content Placeholder 3">
            <a:extLst>
              <a:ext uri="{FF2B5EF4-FFF2-40B4-BE49-F238E27FC236}">
                <a16:creationId xmlns:a16="http://schemas.microsoft.com/office/drawing/2014/main" id="{9E82DE8F-3F8E-4E1F-23FE-2A54208A4FDF}"/>
              </a:ext>
            </a:extLst>
          </p:cNvPr>
          <p:cNvSpPr>
            <a:spLocks noGrp="1"/>
          </p:cNvSpPr>
          <p:nvPr>
            <p:ph sz="half" idx="2"/>
          </p:nvPr>
        </p:nvSpPr>
        <p:spPr/>
        <p:txBody>
          <a:bodyPr/>
          <a:lstStyle/>
          <a:p>
            <a:endParaRPr lang="nb-NO"/>
          </a:p>
        </p:txBody>
      </p:sp>
      <p:pic>
        <p:nvPicPr>
          <p:cNvPr id="6" name="Picture 5">
            <a:extLst>
              <a:ext uri="{FF2B5EF4-FFF2-40B4-BE49-F238E27FC236}">
                <a16:creationId xmlns:a16="http://schemas.microsoft.com/office/drawing/2014/main" id="{5FA7315F-0B55-9F31-3517-FAF03BA2B4B8}"/>
              </a:ext>
            </a:extLst>
          </p:cNvPr>
          <p:cNvPicPr>
            <a:picLocks noChangeAspect="1"/>
          </p:cNvPicPr>
          <p:nvPr/>
        </p:nvPicPr>
        <p:blipFill>
          <a:blip r:embed="rId2"/>
          <a:stretch>
            <a:fillRect/>
          </a:stretch>
        </p:blipFill>
        <p:spPr>
          <a:xfrm>
            <a:off x="113295" y="79447"/>
            <a:ext cx="14403810" cy="8070707"/>
          </a:xfrm>
          <a:prstGeom prst="rect">
            <a:avLst/>
          </a:prstGeom>
        </p:spPr>
      </p:pic>
      <p:pic>
        <p:nvPicPr>
          <p:cNvPr id="8" name="Picture 7">
            <a:extLst>
              <a:ext uri="{FF2B5EF4-FFF2-40B4-BE49-F238E27FC236}">
                <a16:creationId xmlns:a16="http://schemas.microsoft.com/office/drawing/2014/main" id="{7283FECB-8E26-06B3-6BF6-CFCDA86FF3A3}"/>
              </a:ext>
            </a:extLst>
          </p:cNvPr>
          <p:cNvPicPr>
            <a:picLocks noChangeAspect="1"/>
          </p:cNvPicPr>
          <p:nvPr/>
        </p:nvPicPr>
        <p:blipFill>
          <a:blip r:embed="rId3"/>
          <a:stretch>
            <a:fillRect/>
          </a:stretch>
        </p:blipFill>
        <p:spPr>
          <a:xfrm>
            <a:off x="942086" y="119458"/>
            <a:ext cx="12746228" cy="7990685"/>
          </a:xfrm>
          <a:prstGeom prst="rect">
            <a:avLst/>
          </a:prstGeom>
        </p:spPr>
      </p:pic>
    </p:spTree>
    <p:extLst>
      <p:ext uri="{BB962C8B-B14F-4D97-AF65-F5344CB8AC3E}">
        <p14:creationId xmlns:p14="http://schemas.microsoft.com/office/powerpoint/2010/main" val="2206159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028E7-5F52-0F64-B3FA-ABFF6C7DD9DE}"/>
              </a:ext>
            </a:extLst>
          </p:cNvPr>
          <p:cNvSpPr>
            <a:spLocks noGrp="1"/>
          </p:cNvSpPr>
          <p:nvPr>
            <p:ph type="title"/>
          </p:nvPr>
        </p:nvSpPr>
        <p:spPr/>
        <p:txBody>
          <a:bodyPr/>
          <a:lstStyle/>
          <a:p>
            <a:r>
              <a:rPr lang="nb-NO" dirty="0"/>
              <a:t>Who are OT engineers?</a:t>
            </a:r>
            <a:endParaRPr lang="en-GB" dirty="0"/>
          </a:p>
        </p:txBody>
      </p:sp>
    </p:spTree>
    <p:extLst>
      <p:ext uri="{BB962C8B-B14F-4D97-AF65-F5344CB8AC3E}">
        <p14:creationId xmlns:p14="http://schemas.microsoft.com/office/powerpoint/2010/main" val="177064854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930E0-2650-6873-77B8-46E7A18EDE9D}"/>
              </a:ext>
            </a:extLst>
          </p:cNvPr>
          <p:cNvSpPr>
            <a:spLocks noGrp="1"/>
          </p:cNvSpPr>
          <p:nvPr>
            <p:ph type="title"/>
          </p:nvPr>
        </p:nvSpPr>
        <p:spPr/>
        <p:txBody>
          <a:bodyPr/>
          <a:lstStyle/>
          <a:p>
            <a:pPr algn="ctr"/>
            <a:r>
              <a:rPr lang="nb-NO" dirty="0"/>
              <a:t>What are the workloads and stressors of operators?</a:t>
            </a:r>
            <a:endParaRPr lang="en-GB" dirty="0"/>
          </a:p>
        </p:txBody>
      </p:sp>
    </p:spTree>
    <p:extLst>
      <p:ext uri="{BB962C8B-B14F-4D97-AF65-F5344CB8AC3E}">
        <p14:creationId xmlns:p14="http://schemas.microsoft.com/office/powerpoint/2010/main" val="115288468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7C95C-1F6C-5BD5-0151-357408E2EF47}"/>
              </a:ext>
            </a:extLst>
          </p:cNvPr>
          <p:cNvSpPr>
            <a:spLocks noGrp="1"/>
          </p:cNvSpPr>
          <p:nvPr>
            <p:ph type="title"/>
          </p:nvPr>
        </p:nvSpPr>
        <p:spPr/>
        <p:txBody>
          <a:bodyPr/>
          <a:lstStyle/>
          <a:p>
            <a:r>
              <a:rPr lang="nb-NO" dirty="0"/>
              <a:t>Why Do Nurses Struggle?</a:t>
            </a:r>
            <a:endParaRPr lang="en-GB" dirty="0"/>
          </a:p>
        </p:txBody>
      </p:sp>
      <p:sp>
        <p:nvSpPr>
          <p:cNvPr id="3" name="Text Placeholder 2">
            <a:extLst>
              <a:ext uri="{FF2B5EF4-FFF2-40B4-BE49-F238E27FC236}">
                <a16:creationId xmlns:a16="http://schemas.microsoft.com/office/drawing/2014/main" id="{20290000-7F38-2360-8A76-DE947895F3E4}"/>
              </a:ext>
            </a:extLst>
          </p:cNvPr>
          <p:cNvSpPr>
            <a:spLocks noGrp="1"/>
          </p:cNvSpPr>
          <p:nvPr>
            <p:ph type="body" idx="1"/>
          </p:nvPr>
        </p:nvSpPr>
        <p:spPr>
          <a:xfrm>
            <a:off x="419839" y="2303546"/>
            <a:ext cx="4402774" cy="4066560"/>
          </a:xfrm>
        </p:spPr>
        <p:txBody>
          <a:bodyPr/>
          <a:lstStyle/>
          <a:p>
            <a:r>
              <a:rPr lang="nb-NO" dirty="0"/>
              <a:t>Individual</a:t>
            </a:r>
          </a:p>
          <a:p>
            <a:r>
              <a:rPr lang="nb-NO" dirty="0"/>
              <a:t>Social</a:t>
            </a:r>
          </a:p>
          <a:p>
            <a:r>
              <a:rPr lang="nb-NO" dirty="0"/>
              <a:t>Organisational</a:t>
            </a:r>
            <a:endParaRPr lang="en-GB" dirty="0"/>
          </a:p>
        </p:txBody>
      </p:sp>
      <p:pic>
        <p:nvPicPr>
          <p:cNvPr id="5" name="Picture 4">
            <a:extLst>
              <a:ext uri="{FF2B5EF4-FFF2-40B4-BE49-F238E27FC236}">
                <a16:creationId xmlns:a16="http://schemas.microsoft.com/office/drawing/2014/main" id="{49C696DD-4512-0974-58E4-AAB7DB92A850}"/>
              </a:ext>
            </a:extLst>
          </p:cNvPr>
          <p:cNvPicPr>
            <a:picLocks noChangeAspect="1"/>
          </p:cNvPicPr>
          <p:nvPr/>
        </p:nvPicPr>
        <p:blipFill>
          <a:blip r:embed="rId3"/>
          <a:stretch>
            <a:fillRect/>
          </a:stretch>
        </p:blipFill>
        <p:spPr>
          <a:xfrm>
            <a:off x="5758207" y="4114800"/>
            <a:ext cx="8722307" cy="3509500"/>
          </a:xfrm>
          <a:prstGeom prst="rect">
            <a:avLst/>
          </a:prstGeom>
        </p:spPr>
      </p:pic>
      <p:pic>
        <p:nvPicPr>
          <p:cNvPr id="7" name="Picture 6">
            <a:extLst>
              <a:ext uri="{FF2B5EF4-FFF2-40B4-BE49-F238E27FC236}">
                <a16:creationId xmlns:a16="http://schemas.microsoft.com/office/drawing/2014/main" id="{936EA98F-0C6F-5901-A4CA-4A5944259ACD}"/>
              </a:ext>
            </a:extLst>
          </p:cNvPr>
          <p:cNvPicPr>
            <a:picLocks noChangeAspect="1"/>
          </p:cNvPicPr>
          <p:nvPr/>
        </p:nvPicPr>
        <p:blipFill>
          <a:blip r:embed="rId4"/>
          <a:stretch>
            <a:fillRect/>
          </a:stretch>
        </p:blipFill>
        <p:spPr>
          <a:xfrm>
            <a:off x="5581667" y="1460541"/>
            <a:ext cx="8452246" cy="2641326"/>
          </a:xfrm>
          <a:prstGeom prst="rect">
            <a:avLst/>
          </a:prstGeom>
        </p:spPr>
      </p:pic>
      <p:pic>
        <p:nvPicPr>
          <p:cNvPr id="8" name="Picture 7">
            <a:extLst>
              <a:ext uri="{FF2B5EF4-FFF2-40B4-BE49-F238E27FC236}">
                <a16:creationId xmlns:a16="http://schemas.microsoft.com/office/drawing/2014/main" id="{4BA60B59-5CA9-6E51-5466-FE171528F20C}"/>
              </a:ext>
            </a:extLst>
          </p:cNvPr>
          <p:cNvPicPr>
            <a:picLocks noChangeAspect="1"/>
          </p:cNvPicPr>
          <p:nvPr/>
        </p:nvPicPr>
        <p:blipFill>
          <a:blip r:embed="rId5"/>
          <a:srcRect l="6709" t="5932" r="6133" b="6073"/>
          <a:stretch/>
        </p:blipFill>
        <p:spPr>
          <a:xfrm>
            <a:off x="0" y="6573283"/>
            <a:ext cx="1666240" cy="1599982"/>
          </a:xfrm>
          <a:prstGeom prst="ellipse">
            <a:avLst/>
          </a:prstGeom>
        </p:spPr>
      </p:pic>
      <p:pic>
        <p:nvPicPr>
          <p:cNvPr id="9" name="Bilde 3">
            <a:extLst>
              <a:ext uri="{FF2B5EF4-FFF2-40B4-BE49-F238E27FC236}">
                <a16:creationId xmlns:a16="http://schemas.microsoft.com/office/drawing/2014/main" id="{6EDA70FF-D1C4-335F-9699-241A541A4D01}"/>
              </a:ext>
            </a:extLst>
          </p:cNvPr>
          <p:cNvPicPr>
            <a:picLocks noChangeAspect="1"/>
          </p:cNvPicPr>
          <p:nvPr/>
        </p:nvPicPr>
        <p:blipFill>
          <a:blip r:embed="rId6"/>
          <a:stretch>
            <a:fillRect/>
          </a:stretch>
        </p:blipFill>
        <p:spPr>
          <a:xfrm>
            <a:off x="4469965" y="1767234"/>
            <a:ext cx="10003651" cy="5001826"/>
          </a:xfrm>
          <a:prstGeom prst="rect">
            <a:avLst/>
          </a:prstGeom>
        </p:spPr>
      </p:pic>
      <p:pic>
        <p:nvPicPr>
          <p:cNvPr id="1026" name="Picture 2" descr="PDF] Organisational level interventions for reducing occupational stress in  healthcare workers | Semantic Scholar">
            <a:extLst>
              <a:ext uri="{FF2B5EF4-FFF2-40B4-BE49-F238E27FC236}">
                <a16:creationId xmlns:a16="http://schemas.microsoft.com/office/drawing/2014/main" id="{478E4631-26A2-0091-AB8B-75AA5BA7385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68059" y="1837450"/>
            <a:ext cx="9216338" cy="5478690"/>
          </a:xfrm>
          <a:prstGeom prst="rect">
            <a:avLst/>
          </a:prstGeom>
          <a:noFill/>
          <a:extLst>
            <a:ext uri="{909E8E84-426E-40DD-AFC4-6F175D3DCCD1}">
              <a14:hiddenFill xmlns:a14="http://schemas.microsoft.com/office/drawing/2010/main">
                <a:solidFill>
                  <a:srgbClr val="FFFFFF"/>
                </a:solidFill>
              </a14:hiddenFill>
            </a:ext>
          </a:extLst>
        </p:spPr>
      </p:pic>
      <p:pic>
        <p:nvPicPr>
          <p:cNvPr id="10" name="Google Shape;599;p94">
            <a:extLst>
              <a:ext uri="{FF2B5EF4-FFF2-40B4-BE49-F238E27FC236}">
                <a16:creationId xmlns:a16="http://schemas.microsoft.com/office/drawing/2014/main" id="{B9E456B3-97F4-8A04-1BBB-0039198A3628}"/>
              </a:ext>
            </a:extLst>
          </p:cNvPr>
          <p:cNvPicPr preferRelativeResize="0"/>
          <p:nvPr/>
        </p:nvPicPr>
        <p:blipFill>
          <a:blip r:embed="rId8">
            <a:alphaModFix/>
          </a:blip>
          <a:stretch>
            <a:fillRect/>
          </a:stretch>
        </p:blipFill>
        <p:spPr>
          <a:xfrm>
            <a:off x="0" y="4509988"/>
            <a:ext cx="4416214" cy="1961707"/>
          </a:xfrm>
          <a:prstGeom prst="rect">
            <a:avLst/>
          </a:prstGeom>
          <a:noFill/>
          <a:ln>
            <a:noFill/>
          </a:ln>
        </p:spPr>
      </p:pic>
    </p:spTree>
    <p:extLst>
      <p:ext uri="{BB962C8B-B14F-4D97-AF65-F5344CB8AC3E}">
        <p14:creationId xmlns:p14="http://schemas.microsoft.com/office/powerpoint/2010/main" val="1557179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barn(inVertical)">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barn(inVertical)">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animEffect transition="in" filter="wipe(down)">
                                      <p:cBhvr>
                                        <p:cTn id="3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Nursing Workload Demands</a:t>
            </a:r>
            <a:endParaRPr lang="en-GB" dirty="0"/>
          </a:p>
        </p:txBody>
      </p:sp>
      <p:sp>
        <p:nvSpPr>
          <p:cNvPr id="3" name="Plassholder for innhold 2"/>
          <p:cNvSpPr>
            <a:spLocks noGrp="1"/>
          </p:cNvSpPr>
          <p:nvPr>
            <p:ph idx="1"/>
          </p:nvPr>
        </p:nvSpPr>
        <p:spPr/>
        <p:txBody>
          <a:bodyPr/>
          <a:lstStyle/>
          <a:p>
            <a:pPr marL="0" indent="0">
              <a:buNone/>
            </a:pPr>
            <a:endParaRPr lang="en-GB" dirty="0"/>
          </a:p>
        </p:txBody>
      </p:sp>
      <p:pic>
        <p:nvPicPr>
          <p:cNvPr id="4" name="Bilde 3"/>
          <p:cNvPicPr>
            <a:picLocks noChangeAspect="1"/>
          </p:cNvPicPr>
          <p:nvPr/>
        </p:nvPicPr>
        <p:blipFill>
          <a:blip r:embed="rId2"/>
          <a:stretch>
            <a:fillRect/>
          </a:stretch>
        </p:blipFill>
        <p:spPr>
          <a:xfrm>
            <a:off x="673513" y="1553074"/>
            <a:ext cx="13447352" cy="6676525"/>
          </a:xfrm>
          <a:prstGeom prst="rect">
            <a:avLst/>
          </a:prstGeom>
        </p:spPr>
      </p:pic>
      <p:sp>
        <p:nvSpPr>
          <p:cNvPr id="5" name="Rectangle: Rounded Corners 4">
            <a:extLst>
              <a:ext uri="{FF2B5EF4-FFF2-40B4-BE49-F238E27FC236}">
                <a16:creationId xmlns:a16="http://schemas.microsoft.com/office/drawing/2014/main" id="{C60ACB12-A48D-EC38-2546-776530004CE2}"/>
              </a:ext>
            </a:extLst>
          </p:cNvPr>
          <p:cNvSpPr/>
          <p:nvPr/>
        </p:nvSpPr>
        <p:spPr>
          <a:xfrm>
            <a:off x="3758184" y="3607308"/>
            <a:ext cx="4677156" cy="3689604"/>
          </a:xfrm>
          <a:prstGeom prst="roundRect">
            <a:avLst/>
          </a:prstGeom>
          <a:noFill/>
          <a:ln w="57150">
            <a:solidFill>
              <a:srgbClr val="E719D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endParaRPr lang="en-GB" sz="2160">
              <a:solidFill>
                <a:prstClr val="white"/>
              </a:solidFill>
              <a:latin typeface="Aptos" panose="02110004020202020204"/>
            </a:endParaRPr>
          </a:p>
        </p:txBody>
      </p:sp>
    </p:spTree>
    <p:extLst>
      <p:ext uri="{BB962C8B-B14F-4D97-AF65-F5344CB8AC3E}">
        <p14:creationId xmlns:p14="http://schemas.microsoft.com/office/powerpoint/2010/main" val="4282029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2055C7-B628-D457-BB50-86CAEA14F223}"/>
              </a:ext>
            </a:extLst>
          </p:cNvPr>
          <p:cNvSpPr>
            <a:spLocks noGrp="1"/>
          </p:cNvSpPr>
          <p:nvPr>
            <p:ph type="body" sz="quarter" idx="13"/>
          </p:nvPr>
        </p:nvSpPr>
        <p:spPr/>
        <p:txBody>
          <a:bodyPr/>
          <a:lstStyle/>
          <a:p>
            <a:r>
              <a:rPr lang="nb-NO" dirty="0"/>
              <a:t>Cybersecurity (NIST 2019)</a:t>
            </a:r>
            <a:endParaRPr lang="en-GB" dirty="0"/>
          </a:p>
        </p:txBody>
      </p:sp>
      <p:sp>
        <p:nvSpPr>
          <p:cNvPr id="3" name="Text Placeholder 2">
            <a:extLst>
              <a:ext uri="{FF2B5EF4-FFF2-40B4-BE49-F238E27FC236}">
                <a16:creationId xmlns:a16="http://schemas.microsoft.com/office/drawing/2014/main" id="{665F1D74-462D-9294-E69E-17CB99D099F3}"/>
              </a:ext>
            </a:extLst>
          </p:cNvPr>
          <p:cNvSpPr>
            <a:spLocks noGrp="1"/>
          </p:cNvSpPr>
          <p:nvPr>
            <p:ph type="body" sz="quarter" idx="14"/>
          </p:nvPr>
        </p:nvSpPr>
        <p:spPr>
          <a:xfrm>
            <a:off x="947126" y="1954531"/>
            <a:ext cx="12221604" cy="4968240"/>
          </a:xfrm>
        </p:spPr>
        <p:txBody>
          <a:bodyPr/>
          <a:lstStyle/>
          <a:p>
            <a:r>
              <a:rPr lang="nb-NO" b="1" dirty="0"/>
              <a:t>Threats</a:t>
            </a:r>
            <a:r>
              <a:rPr lang="nb-NO" dirty="0"/>
              <a:t>: </a:t>
            </a:r>
            <a:r>
              <a:rPr lang="en-GB" dirty="0"/>
              <a:t>“Any circumstance or event with the potential to adversely impact organizational operations (including mission, functions, image, or reputation), organizational assets, or individuals through an information system via unauthorized access, destruction, disclosure, modification of information, and/or denial of service. Also, the potential for a threat-source to successfully exploit a particular information system vulnerability.” </a:t>
            </a:r>
          </a:p>
          <a:p>
            <a:r>
              <a:rPr lang="en-GB" b="1" dirty="0"/>
              <a:t>Countermeasures</a:t>
            </a:r>
            <a:r>
              <a:rPr lang="en-GB" dirty="0"/>
              <a:t>: “Actions, devices, procedures, techniques, or other measures that reduce the vulnerability of an information system.”</a:t>
            </a:r>
          </a:p>
          <a:p>
            <a:r>
              <a:rPr lang="en-GB" b="1" dirty="0"/>
              <a:t>Vulnerabilities</a:t>
            </a:r>
            <a:r>
              <a:rPr lang="en-GB" dirty="0"/>
              <a:t>: “A weakness in an information system, system security procedures, internal controls, or implementation that could be exploited or triggered by a threat source.”</a:t>
            </a:r>
          </a:p>
          <a:p>
            <a:pPr lvl="1"/>
            <a:r>
              <a:rPr lang="en-GB" b="1" u="sng" dirty="0"/>
              <a:t>Includes humans</a:t>
            </a:r>
          </a:p>
        </p:txBody>
      </p:sp>
      <p:pic>
        <p:nvPicPr>
          <p:cNvPr id="5" name="Picture 4">
            <a:extLst>
              <a:ext uri="{FF2B5EF4-FFF2-40B4-BE49-F238E27FC236}">
                <a16:creationId xmlns:a16="http://schemas.microsoft.com/office/drawing/2014/main" id="{0F10276B-0050-C0C6-41F0-2017412892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4087" y="5887310"/>
            <a:ext cx="5955862" cy="2457793"/>
          </a:xfrm>
          <a:prstGeom prst="rect">
            <a:avLst/>
          </a:prstGeom>
        </p:spPr>
      </p:pic>
    </p:spTree>
    <p:custDataLst>
      <p:tags r:id="rId1"/>
    </p:custDataLst>
    <p:extLst>
      <p:ext uri="{BB962C8B-B14F-4D97-AF65-F5344CB8AC3E}">
        <p14:creationId xmlns:p14="http://schemas.microsoft.com/office/powerpoint/2010/main" val="3861772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61E0D-5426-9439-2505-E72DFEFC3F46}"/>
              </a:ext>
            </a:extLst>
          </p:cNvPr>
          <p:cNvSpPr>
            <a:spLocks noGrp="1"/>
          </p:cNvSpPr>
          <p:nvPr>
            <p:ph type="title"/>
          </p:nvPr>
        </p:nvSpPr>
        <p:spPr/>
        <p:txBody>
          <a:bodyPr/>
          <a:lstStyle/>
          <a:p>
            <a:r>
              <a:rPr lang="nb-NO" dirty="0"/>
              <a:t>Shah et al 2022</a:t>
            </a:r>
            <a:endParaRPr lang="en-GB" dirty="0"/>
          </a:p>
        </p:txBody>
      </p:sp>
      <p:pic>
        <p:nvPicPr>
          <p:cNvPr id="5" name="Content Placeholder 4">
            <a:extLst>
              <a:ext uri="{FF2B5EF4-FFF2-40B4-BE49-F238E27FC236}">
                <a16:creationId xmlns:a16="http://schemas.microsoft.com/office/drawing/2014/main" id="{C1D25BC6-2CA3-7451-4CE0-83DCD3F1CCE2}"/>
              </a:ext>
            </a:extLst>
          </p:cNvPr>
          <p:cNvPicPr>
            <a:picLocks noGrp="1" noChangeAspect="1"/>
          </p:cNvPicPr>
          <p:nvPr>
            <p:ph idx="1"/>
          </p:nvPr>
        </p:nvPicPr>
        <p:blipFill>
          <a:blip r:embed="rId3"/>
          <a:stretch>
            <a:fillRect/>
          </a:stretch>
        </p:blipFill>
        <p:spPr>
          <a:xfrm>
            <a:off x="3058347" y="1679871"/>
            <a:ext cx="9316750" cy="4869859"/>
          </a:xfrm>
        </p:spPr>
      </p:pic>
      <p:sp>
        <p:nvSpPr>
          <p:cNvPr id="7" name="Rectangle: Rounded Corners 6">
            <a:extLst>
              <a:ext uri="{FF2B5EF4-FFF2-40B4-BE49-F238E27FC236}">
                <a16:creationId xmlns:a16="http://schemas.microsoft.com/office/drawing/2014/main" id="{EDA50D81-E3A0-706F-A680-BB3C48FDFD95}"/>
              </a:ext>
            </a:extLst>
          </p:cNvPr>
          <p:cNvSpPr/>
          <p:nvPr/>
        </p:nvSpPr>
        <p:spPr>
          <a:xfrm>
            <a:off x="2907792" y="3607308"/>
            <a:ext cx="9628632" cy="1426464"/>
          </a:xfrm>
          <a:prstGeom prst="roundRect">
            <a:avLst/>
          </a:prstGeom>
          <a:noFill/>
          <a:ln w="57150">
            <a:solidFill>
              <a:srgbClr val="E719D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endParaRPr lang="en-GB" sz="2160">
              <a:solidFill>
                <a:prstClr val="white"/>
              </a:solidFill>
              <a:latin typeface="Aptos" panose="02110004020202020204"/>
            </a:endParaRPr>
          </a:p>
        </p:txBody>
      </p:sp>
    </p:spTree>
    <p:extLst>
      <p:ext uri="{BB962C8B-B14F-4D97-AF65-F5344CB8AC3E}">
        <p14:creationId xmlns:p14="http://schemas.microsoft.com/office/powerpoint/2010/main" val="4211842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A0DFB-0553-D028-DC26-FE5DC68B1D92}"/>
              </a:ext>
            </a:extLst>
          </p:cNvPr>
          <p:cNvSpPr>
            <a:spLocks noGrp="1"/>
          </p:cNvSpPr>
          <p:nvPr>
            <p:ph type="title"/>
          </p:nvPr>
        </p:nvSpPr>
        <p:spPr>
          <a:xfrm>
            <a:off x="1591056" y="438150"/>
            <a:ext cx="12033504" cy="1590676"/>
          </a:xfrm>
        </p:spPr>
        <p:txBody>
          <a:bodyPr/>
          <a:lstStyle/>
          <a:p>
            <a:r>
              <a:rPr lang="nb-NO" dirty="0"/>
              <a:t>Target: Nurses </a:t>
            </a:r>
            <a:r>
              <a:rPr lang="nb-NO" sz="2880" dirty="0"/>
              <a:t>(Collins &amp; Hinds, 2021)</a:t>
            </a:r>
            <a:endParaRPr lang="en-GB" dirty="0"/>
          </a:p>
        </p:txBody>
      </p:sp>
      <p:sp>
        <p:nvSpPr>
          <p:cNvPr id="3" name="Content Placeholder 2">
            <a:extLst>
              <a:ext uri="{FF2B5EF4-FFF2-40B4-BE49-F238E27FC236}">
                <a16:creationId xmlns:a16="http://schemas.microsoft.com/office/drawing/2014/main" id="{B6024829-6584-C119-04C0-8CA8EE0FCC00}"/>
              </a:ext>
            </a:extLst>
          </p:cNvPr>
          <p:cNvSpPr>
            <a:spLocks noGrp="1"/>
          </p:cNvSpPr>
          <p:nvPr>
            <p:ph idx="1"/>
          </p:nvPr>
        </p:nvSpPr>
        <p:spPr/>
        <p:txBody>
          <a:bodyPr/>
          <a:lstStyle/>
          <a:p>
            <a:r>
              <a:rPr lang="nb-NO" dirty="0"/>
              <a:t>What do you think they think?</a:t>
            </a:r>
            <a:endParaRPr lang="en-GB" dirty="0"/>
          </a:p>
        </p:txBody>
      </p:sp>
      <p:pic>
        <p:nvPicPr>
          <p:cNvPr id="5" name="Picture 4">
            <a:extLst>
              <a:ext uri="{FF2B5EF4-FFF2-40B4-BE49-F238E27FC236}">
                <a16:creationId xmlns:a16="http://schemas.microsoft.com/office/drawing/2014/main" id="{6BD03C66-A5E1-28FC-8F9E-635D9326FBD8}"/>
              </a:ext>
            </a:extLst>
          </p:cNvPr>
          <p:cNvPicPr>
            <a:picLocks noChangeAspect="1"/>
          </p:cNvPicPr>
          <p:nvPr/>
        </p:nvPicPr>
        <p:blipFill>
          <a:blip r:embed="rId3"/>
          <a:stretch>
            <a:fillRect/>
          </a:stretch>
        </p:blipFill>
        <p:spPr>
          <a:xfrm>
            <a:off x="1005841" y="2852842"/>
            <a:ext cx="9625403" cy="3440910"/>
          </a:xfrm>
          <a:prstGeom prst="rect">
            <a:avLst/>
          </a:prstGeom>
        </p:spPr>
      </p:pic>
      <p:pic>
        <p:nvPicPr>
          <p:cNvPr id="7" name="Picture 6">
            <a:extLst>
              <a:ext uri="{FF2B5EF4-FFF2-40B4-BE49-F238E27FC236}">
                <a16:creationId xmlns:a16="http://schemas.microsoft.com/office/drawing/2014/main" id="{C0425581-6667-B0D1-ADBB-67CD194C3010}"/>
              </a:ext>
            </a:extLst>
          </p:cNvPr>
          <p:cNvPicPr>
            <a:picLocks noChangeAspect="1"/>
          </p:cNvPicPr>
          <p:nvPr/>
        </p:nvPicPr>
        <p:blipFill>
          <a:blip r:embed="rId4"/>
          <a:stretch>
            <a:fillRect/>
          </a:stretch>
        </p:blipFill>
        <p:spPr>
          <a:xfrm>
            <a:off x="4460835" y="6023302"/>
            <a:ext cx="9671130" cy="2206298"/>
          </a:xfrm>
          <a:prstGeom prst="rect">
            <a:avLst/>
          </a:prstGeom>
        </p:spPr>
      </p:pic>
    </p:spTree>
    <p:extLst>
      <p:ext uri="{BB962C8B-B14F-4D97-AF65-F5344CB8AC3E}">
        <p14:creationId xmlns:p14="http://schemas.microsoft.com/office/powerpoint/2010/main" val="3645572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1044C-FCFC-5108-2845-7D484F6194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0C0A96-23EC-CD5E-55E0-8496CE0E0EE2}"/>
              </a:ext>
            </a:extLst>
          </p:cNvPr>
          <p:cNvSpPr>
            <a:spLocks noGrp="1"/>
          </p:cNvSpPr>
          <p:nvPr>
            <p:ph type="title"/>
          </p:nvPr>
        </p:nvSpPr>
        <p:spPr/>
        <p:txBody>
          <a:bodyPr/>
          <a:lstStyle/>
          <a:p>
            <a:r>
              <a:rPr lang="nb-NO" dirty="0"/>
              <a:t>Target: Nurses </a:t>
            </a:r>
            <a:r>
              <a:rPr lang="nb-NO" sz="2880" dirty="0"/>
              <a:t>(Collins &amp; Hinds, 2021)</a:t>
            </a:r>
            <a:endParaRPr lang="en-GB" dirty="0"/>
          </a:p>
        </p:txBody>
      </p:sp>
      <p:sp>
        <p:nvSpPr>
          <p:cNvPr id="3" name="Content Placeholder 2">
            <a:extLst>
              <a:ext uri="{FF2B5EF4-FFF2-40B4-BE49-F238E27FC236}">
                <a16:creationId xmlns:a16="http://schemas.microsoft.com/office/drawing/2014/main" id="{5B186B78-1C23-148F-A36D-DAA32B34E108}"/>
              </a:ext>
            </a:extLst>
          </p:cNvPr>
          <p:cNvSpPr>
            <a:spLocks noGrp="1"/>
          </p:cNvSpPr>
          <p:nvPr>
            <p:ph idx="1"/>
          </p:nvPr>
        </p:nvSpPr>
        <p:spPr/>
        <p:txBody>
          <a:bodyPr/>
          <a:lstStyle/>
          <a:p>
            <a:r>
              <a:rPr lang="nb-NO" dirty="0"/>
              <a:t>W?hat do you think they think</a:t>
            </a:r>
            <a:endParaRPr lang="en-GB" dirty="0"/>
          </a:p>
        </p:txBody>
      </p:sp>
      <p:pic>
        <p:nvPicPr>
          <p:cNvPr id="5" name="Picture 4">
            <a:extLst>
              <a:ext uri="{FF2B5EF4-FFF2-40B4-BE49-F238E27FC236}">
                <a16:creationId xmlns:a16="http://schemas.microsoft.com/office/drawing/2014/main" id="{4B8D7A7A-47F8-A9DE-ABDB-2463AF38F0B9}"/>
              </a:ext>
            </a:extLst>
          </p:cNvPr>
          <p:cNvPicPr>
            <a:picLocks noChangeAspect="1"/>
          </p:cNvPicPr>
          <p:nvPr/>
        </p:nvPicPr>
        <p:blipFill>
          <a:blip r:embed="rId3"/>
          <a:stretch>
            <a:fillRect/>
          </a:stretch>
        </p:blipFill>
        <p:spPr>
          <a:xfrm>
            <a:off x="491485" y="1591047"/>
            <a:ext cx="9625403" cy="3440910"/>
          </a:xfrm>
          <a:prstGeom prst="rect">
            <a:avLst/>
          </a:prstGeom>
        </p:spPr>
      </p:pic>
      <p:pic>
        <p:nvPicPr>
          <p:cNvPr id="7" name="Picture 6">
            <a:extLst>
              <a:ext uri="{FF2B5EF4-FFF2-40B4-BE49-F238E27FC236}">
                <a16:creationId xmlns:a16="http://schemas.microsoft.com/office/drawing/2014/main" id="{4534D5AD-09B4-D008-21E4-4CBE98881961}"/>
              </a:ext>
            </a:extLst>
          </p:cNvPr>
          <p:cNvPicPr>
            <a:picLocks noChangeAspect="1"/>
          </p:cNvPicPr>
          <p:nvPr/>
        </p:nvPicPr>
        <p:blipFill>
          <a:blip r:embed="rId4"/>
          <a:stretch>
            <a:fillRect/>
          </a:stretch>
        </p:blipFill>
        <p:spPr>
          <a:xfrm>
            <a:off x="2320285" y="2986428"/>
            <a:ext cx="9671130" cy="2206298"/>
          </a:xfrm>
          <a:prstGeom prst="rect">
            <a:avLst/>
          </a:prstGeom>
        </p:spPr>
      </p:pic>
      <p:pic>
        <p:nvPicPr>
          <p:cNvPr id="6" name="Picture 5">
            <a:extLst>
              <a:ext uri="{FF2B5EF4-FFF2-40B4-BE49-F238E27FC236}">
                <a16:creationId xmlns:a16="http://schemas.microsoft.com/office/drawing/2014/main" id="{28E47D3F-E914-8C14-F4B4-D571183CF882}"/>
              </a:ext>
            </a:extLst>
          </p:cNvPr>
          <p:cNvPicPr>
            <a:picLocks noChangeAspect="1"/>
          </p:cNvPicPr>
          <p:nvPr/>
        </p:nvPicPr>
        <p:blipFill>
          <a:blip r:embed="rId5"/>
          <a:stretch>
            <a:fillRect/>
          </a:stretch>
        </p:blipFill>
        <p:spPr>
          <a:xfrm>
            <a:off x="2903230" y="3376985"/>
            <a:ext cx="9602540" cy="3955332"/>
          </a:xfrm>
          <a:prstGeom prst="rect">
            <a:avLst/>
          </a:prstGeom>
        </p:spPr>
      </p:pic>
      <p:sp>
        <p:nvSpPr>
          <p:cNvPr id="4" name="Oval 3">
            <a:extLst>
              <a:ext uri="{FF2B5EF4-FFF2-40B4-BE49-F238E27FC236}">
                <a16:creationId xmlns:a16="http://schemas.microsoft.com/office/drawing/2014/main" id="{48EA3E8E-1209-F33A-403D-A13F42E01365}"/>
              </a:ext>
            </a:extLst>
          </p:cNvPr>
          <p:cNvSpPr/>
          <p:nvPr/>
        </p:nvSpPr>
        <p:spPr>
          <a:xfrm>
            <a:off x="316992" y="3669792"/>
            <a:ext cx="1828800" cy="839570"/>
          </a:xfrm>
          <a:prstGeom prst="ellipse">
            <a:avLst/>
          </a:prstGeom>
          <a:noFill/>
          <a:ln w="57150">
            <a:solidFill>
              <a:srgbClr val="DE18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endParaRPr lang="en-GB" sz="2160">
              <a:solidFill>
                <a:prstClr val="white"/>
              </a:solidFill>
              <a:latin typeface="Aptos" panose="02110004020202020204"/>
            </a:endParaRPr>
          </a:p>
        </p:txBody>
      </p:sp>
      <p:sp>
        <p:nvSpPr>
          <p:cNvPr id="8" name="Oval 7">
            <a:extLst>
              <a:ext uri="{FF2B5EF4-FFF2-40B4-BE49-F238E27FC236}">
                <a16:creationId xmlns:a16="http://schemas.microsoft.com/office/drawing/2014/main" id="{8BF39326-44D0-EB7B-C3BB-881954AFAC0F}"/>
              </a:ext>
            </a:extLst>
          </p:cNvPr>
          <p:cNvSpPr/>
          <p:nvPr/>
        </p:nvSpPr>
        <p:spPr>
          <a:xfrm>
            <a:off x="3572256" y="5046960"/>
            <a:ext cx="1901952" cy="810374"/>
          </a:xfrm>
          <a:prstGeom prst="ellipse">
            <a:avLst/>
          </a:prstGeom>
          <a:noFill/>
          <a:ln w="57150">
            <a:solidFill>
              <a:srgbClr val="DE18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endParaRPr lang="en-GB" sz="2160">
              <a:solidFill>
                <a:prstClr val="white"/>
              </a:solidFill>
              <a:latin typeface="Aptos" panose="02110004020202020204"/>
            </a:endParaRPr>
          </a:p>
        </p:txBody>
      </p:sp>
    </p:spTree>
    <p:extLst>
      <p:ext uri="{BB962C8B-B14F-4D97-AF65-F5344CB8AC3E}">
        <p14:creationId xmlns:p14="http://schemas.microsoft.com/office/powerpoint/2010/main" val="1873609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1" presetClass="entr" presetSubtype="1"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heel(1)">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217E83-DFD6-912F-399B-8AEC0BEB52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66CFAF-7D95-58EE-ACAE-E9590380A2DF}"/>
              </a:ext>
            </a:extLst>
          </p:cNvPr>
          <p:cNvSpPr>
            <a:spLocks noGrp="1"/>
          </p:cNvSpPr>
          <p:nvPr>
            <p:ph type="title"/>
          </p:nvPr>
        </p:nvSpPr>
        <p:spPr/>
        <p:txBody>
          <a:bodyPr/>
          <a:lstStyle/>
          <a:p>
            <a:r>
              <a:rPr lang="nb-NO" dirty="0"/>
              <a:t>Target: Nurses </a:t>
            </a:r>
            <a:r>
              <a:rPr lang="nb-NO" sz="2880" dirty="0"/>
              <a:t>(Collins &amp; Hinds, 2021)</a:t>
            </a:r>
            <a:endParaRPr lang="en-GB" dirty="0"/>
          </a:p>
        </p:txBody>
      </p:sp>
      <p:sp>
        <p:nvSpPr>
          <p:cNvPr id="3" name="Content Placeholder 2">
            <a:extLst>
              <a:ext uri="{FF2B5EF4-FFF2-40B4-BE49-F238E27FC236}">
                <a16:creationId xmlns:a16="http://schemas.microsoft.com/office/drawing/2014/main" id="{1A293BAB-A8EB-3EEE-233A-35FF42FA7A80}"/>
              </a:ext>
            </a:extLst>
          </p:cNvPr>
          <p:cNvSpPr>
            <a:spLocks noGrp="1"/>
          </p:cNvSpPr>
          <p:nvPr>
            <p:ph idx="1"/>
          </p:nvPr>
        </p:nvSpPr>
        <p:spPr/>
        <p:txBody>
          <a:bodyPr/>
          <a:lstStyle/>
          <a:p>
            <a:r>
              <a:rPr lang="nb-NO" dirty="0"/>
              <a:t>W?hat do you think they think</a:t>
            </a:r>
            <a:endParaRPr lang="en-GB" dirty="0"/>
          </a:p>
        </p:txBody>
      </p:sp>
      <p:pic>
        <p:nvPicPr>
          <p:cNvPr id="5" name="Picture 4">
            <a:extLst>
              <a:ext uri="{FF2B5EF4-FFF2-40B4-BE49-F238E27FC236}">
                <a16:creationId xmlns:a16="http://schemas.microsoft.com/office/drawing/2014/main" id="{E5E8FD34-D064-C65A-C5CE-F71AA5A776DF}"/>
              </a:ext>
            </a:extLst>
          </p:cNvPr>
          <p:cNvPicPr>
            <a:picLocks noChangeAspect="1"/>
          </p:cNvPicPr>
          <p:nvPr/>
        </p:nvPicPr>
        <p:blipFill>
          <a:blip r:embed="rId3"/>
          <a:stretch>
            <a:fillRect/>
          </a:stretch>
        </p:blipFill>
        <p:spPr>
          <a:xfrm>
            <a:off x="491485" y="1591047"/>
            <a:ext cx="9625403" cy="3440910"/>
          </a:xfrm>
          <a:prstGeom prst="rect">
            <a:avLst/>
          </a:prstGeom>
        </p:spPr>
      </p:pic>
      <p:pic>
        <p:nvPicPr>
          <p:cNvPr id="7" name="Picture 6">
            <a:extLst>
              <a:ext uri="{FF2B5EF4-FFF2-40B4-BE49-F238E27FC236}">
                <a16:creationId xmlns:a16="http://schemas.microsoft.com/office/drawing/2014/main" id="{95F7B97D-16B2-01FA-12B4-1AF443E26C47}"/>
              </a:ext>
            </a:extLst>
          </p:cNvPr>
          <p:cNvPicPr>
            <a:picLocks noChangeAspect="1"/>
          </p:cNvPicPr>
          <p:nvPr/>
        </p:nvPicPr>
        <p:blipFill>
          <a:blip r:embed="rId4"/>
          <a:stretch>
            <a:fillRect/>
          </a:stretch>
        </p:blipFill>
        <p:spPr>
          <a:xfrm>
            <a:off x="1999575" y="2595255"/>
            <a:ext cx="9671130" cy="2206298"/>
          </a:xfrm>
          <a:prstGeom prst="rect">
            <a:avLst/>
          </a:prstGeom>
        </p:spPr>
      </p:pic>
      <p:pic>
        <p:nvPicPr>
          <p:cNvPr id="6" name="Picture 5">
            <a:extLst>
              <a:ext uri="{FF2B5EF4-FFF2-40B4-BE49-F238E27FC236}">
                <a16:creationId xmlns:a16="http://schemas.microsoft.com/office/drawing/2014/main" id="{56DFA129-C4C1-8E7A-6135-DBF3499BEC9E}"/>
              </a:ext>
            </a:extLst>
          </p:cNvPr>
          <p:cNvPicPr>
            <a:picLocks noChangeAspect="1"/>
          </p:cNvPicPr>
          <p:nvPr/>
        </p:nvPicPr>
        <p:blipFill>
          <a:blip r:embed="rId5"/>
          <a:stretch>
            <a:fillRect/>
          </a:stretch>
        </p:blipFill>
        <p:spPr>
          <a:xfrm>
            <a:off x="514347" y="3836118"/>
            <a:ext cx="9602540" cy="3955332"/>
          </a:xfrm>
          <a:prstGeom prst="rect">
            <a:avLst/>
          </a:prstGeom>
        </p:spPr>
      </p:pic>
      <p:pic>
        <p:nvPicPr>
          <p:cNvPr id="8" name="Picture 7">
            <a:extLst>
              <a:ext uri="{FF2B5EF4-FFF2-40B4-BE49-F238E27FC236}">
                <a16:creationId xmlns:a16="http://schemas.microsoft.com/office/drawing/2014/main" id="{D5DDA151-03C2-F45A-02E4-8B5B26E88F42}"/>
              </a:ext>
            </a:extLst>
          </p:cNvPr>
          <p:cNvPicPr>
            <a:picLocks noChangeAspect="1"/>
          </p:cNvPicPr>
          <p:nvPr/>
        </p:nvPicPr>
        <p:blipFill>
          <a:blip r:embed="rId6"/>
          <a:stretch>
            <a:fillRect/>
          </a:stretch>
        </p:blipFill>
        <p:spPr>
          <a:xfrm>
            <a:off x="514347" y="438150"/>
            <a:ext cx="9831172" cy="5955862"/>
          </a:xfrm>
          <a:prstGeom prst="rect">
            <a:avLst/>
          </a:prstGeom>
        </p:spPr>
      </p:pic>
      <p:pic>
        <p:nvPicPr>
          <p:cNvPr id="10" name="Picture 9">
            <a:extLst>
              <a:ext uri="{FF2B5EF4-FFF2-40B4-BE49-F238E27FC236}">
                <a16:creationId xmlns:a16="http://schemas.microsoft.com/office/drawing/2014/main" id="{3A3D5822-2AAD-B625-E5C3-F5AB1B649C83}"/>
              </a:ext>
            </a:extLst>
          </p:cNvPr>
          <p:cNvPicPr>
            <a:picLocks noChangeAspect="1"/>
          </p:cNvPicPr>
          <p:nvPr/>
        </p:nvPicPr>
        <p:blipFill>
          <a:blip r:embed="rId7"/>
          <a:stretch>
            <a:fillRect/>
          </a:stretch>
        </p:blipFill>
        <p:spPr>
          <a:xfrm>
            <a:off x="2516863" y="2669130"/>
            <a:ext cx="9911194" cy="4858428"/>
          </a:xfrm>
          <a:prstGeom prst="rect">
            <a:avLst/>
          </a:prstGeom>
        </p:spPr>
      </p:pic>
      <p:sp>
        <p:nvSpPr>
          <p:cNvPr id="4" name="Oval 3">
            <a:extLst>
              <a:ext uri="{FF2B5EF4-FFF2-40B4-BE49-F238E27FC236}">
                <a16:creationId xmlns:a16="http://schemas.microsoft.com/office/drawing/2014/main" id="{6956A099-BCDA-0218-2B4D-E84B76625CF5}"/>
              </a:ext>
            </a:extLst>
          </p:cNvPr>
          <p:cNvSpPr/>
          <p:nvPr/>
        </p:nvSpPr>
        <p:spPr>
          <a:xfrm>
            <a:off x="4059936" y="1165132"/>
            <a:ext cx="1901952" cy="810374"/>
          </a:xfrm>
          <a:prstGeom prst="ellipse">
            <a:avLst/>
          </a:prstGeom>
          <a:noFill/>
          <a:ln w="57150">
            <a:solidFill>
              <a:srgbClr val="DE18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endParaRPr lang="en-GB" sz="2160">
              <a:solidFill>
                <a:prstClr val="white"/>
              </a:solidFill>
              <a:latin typeface="Aptos" panose="02110004020202020204"/>
            </a:endParaRPr>
          </a:p>
        </p:txBody>
      </p:sp>
      <p:sp>
        <p:nvSpPr>
          <p:cNvPr id="9" name="Oval 8">
            <a:extLst>
              <a:ext uri="{FF2B5EF4-FFF2-40B4-BE49-F238E27FC236}">
                <a16:creationId xmlns:a16="http://schemas.microsoft.com/office/drawing/2014/main" id="{3AB0AA37-C3A3-4A64-AB98-438F2A142C73}"/>
              </a:ext>
            </a:extLst>
          </p:cNvPr>
          <p:cNvSpPr/>
          <p:nvPr/>
        </p:nvSpPr>
        <p:spPr>
          <a:xfrm>
            <a:off x="7378274" y="3765435"/>
            <a:ext cx="1901952" cy="810374"/>
          </a:xfrm>
          <a:prstGeom prst="ellipse">
            <a:avLst/>
          </a:prstGeom>
          <a:noFill/>
          <a:ln w="57150">
            <a:solidFill>
              <a:srgbClr val="DE18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endParaRPr lang="en-GB" sz="2160">
              <a:solidFill>
                <a:prstClr val="white"/>
              </a:solidFill>
              <a:latin typeface="Aptos" panose="02110004020202020204"/>
            </a:endParaRPr>
          </a:p>
        </p:txBody>
      </p:sp>
    </p:spTree>
    <p:extLst>
      <p:ext uri="{BB962C8B-B14F-4D97-AF65-F5344CB8AC3E}">
        <p14:creationId xmlns:p14="http://schemas.microsoft.com/office/powerpoint/2010/main" val="1091967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1)">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21" presetClass="entr" presetSubtype="1"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heel(1)">
                                      <p:cBhvr>
                                        <p:cTn id="2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C2292AF0-7D87-EF7E-556E-3EA39DD2CCDF}"/>
              </a:ext>
            </a:extLst>
          </p:cNvPr>
          <p:cNvSpPr/>
          <p:nvPr/>
        </p:nvSpPr>
        <p:spPr>
          <a:xfrm>
            <a:off x="6926579" y="3055372"/>
            <a:ext cx="1901952" cy="810374"/>
          </a:xfrm>
          <a:prstGeom prst="ellipse">
            <a:avLst/>
          </a:prstGeom>
          <a:noFill/>
          <a:ln w="57150">
            <a:solidFill>
              <a:srgbClr val="DE18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endParaRPr lang="en-GB" sz="2160">
              <a:solidFill>
                <a:prstClr val="white"/>
              </a:solidFill>
              <a:latin typeface="Aptos" panose="02110004020202020204"/>
            </a:endParaRPr>
          </a:p>
        </p:txBody>
      </p:sp>
      <p:pic>
        <p:nvPicPr>
          <p:cNvPr id="10" name="Picture 2" descr="Why TC? | About | Social-Organizational Psychology | Organization and  Leadership | Teachers College, Columbia University">
            <a:extLst>
              <a:ext uri="{FF2B5EF4-FFF2-40B4-BE49-F238E27FC236}">
                <a16:creationId xmlns:a16="http://schemas.microsoft.com/office/drawing/2014/main" id="{A5A066F2-BCBF-2981-C766-173E395A154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836" r="8800"/>
          <a:stretch/>
        </p:blipFill>
        <p:spPr bwMode="auto">
          <a:xfrm>
            <a:off x="8828531" y="2028825"/>
            <a:ext cx="5664708" cy="522160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C688361-EACB-DC66-F24A-50EF58611D86}"/>
              </a:ext>
            </a:extLst>
          </p:cNvPr>
          <p:cNvSpPr>
            <a:spLocks noGrp="1"/>
          </p:cNvSpPr>
          <p:nvPr>
            <p:ph type="title"/>
          </p:nvPr>
        </p:nvSpPr>
        <p:spPr/>
        <p:txBody>
          <a:bodyPr/>
          <a:lstStyle/>
          <a:p>
            <a:r>
              <a:rPr lang="nb-NO" dirty="0"/>
              <a:t>Intrinsic Motivation</a:t>
            </a:r>
            <a:endParaRPr lang="en-GB" dirty="0"/>
          </a:p>
        </p:txBody>
      </p:sp>
      <p:sp>
        <p:nvSpPr>
          <p:cNvPr id="3" name="Content Placeholder 2">
            <a:extLst>
              <a:ext uri="{FF2B5EF4-FFF2-40B4-BE49-F238E27FC236}">
                <a16:creationId xmlns:a16="http://schemas.microsoft.com/office/drawing/2014/main" id="{EDA035FC-43C2-23B2-4710-29B2B15F0973}"/>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AF9ABB29-0401-135F-897C-1399AE3E996F}"/>
              </a:ext>
            </a:extLst>
          </p:cNvPr>
          <p:cNvPicPr>
            <a:picLocks noChangeAspect="1"/>
          </p:cNvPicPr>
          <p:nvPr/>
        </p:nvPicPr>
        <p:blipFill>
          <a:blip r:embed="rId3"/>
          <a:stretch>
            <a:fillRect/>
          </a:stretch>
        </p:blipFill>
        <p:spPr>
          <a:xfrm>
            <a:off x="0" y="1869884"/>
            <a:ext cx="10254142" cy="5921567"/>
          </a:xfrm>
          <a:prstGeom prst="rect">
            <a:avLst/>
          </a:prstGeom>
        </p:spPr>
      </p:pic>
      <p:pic>
        <p:nvPicPr>
          <p:cNvPr id="9" name="Picture 8">
            <a:extLst>
              <a:ext uri="{FF2B5EF4-FFF2-40B4-BE49-F238E27FC236}">
                <a16:creationId xmlns:a16="http://schemas.microsoft.com/office/drawing/2014/main" id="{BE6E515D-35E6-9128-A5F0-84D3B1B9ADE3}"/>
              </a:ext>
            </a:extLst>
          </p:cNvPr>
          <p:cNvPicPr>
            <a:picLocks noChangeAspect="1"/>
          </p:cNvPicPr>
          <p:nvPr/>
        </p:nvPicPr>
        <p:blipFill>
          <a:blip r:embed="rId4"/>
          <a:stretch>
            <a:fillRect/>
          </a:stretch>
        </p:blipFill>
        <p:spPr>
          <a:xfrm>
            <a:off x="2381793" y="0"/>
            <a:ext cx="9426829" cy="8229600"/>
          </a:xfrm>
          <a:prstGeom prst="rect">
            <a:avLst/>
          </a:prstGeom>
        </p:spPr>
      </p:pic>
      <p:pic>
        <p:nvPicPr>
          <p:cNvPr id="7" name="Picture 6">
            <a:extLst>
              <a:ext uri="{FF2B5EF4-FFF2-40B4-BE49-F238E27FC236}">
                <a16:creationId xmlns:a16="http://schemas.microsoft.com/office/drawing/2014/main" id="{80430497-115C-5A80-18D6-83628FB998D0}"/>
              </a:ext>
            </a:extLst>
          </p:cNvPr>
          <p:cNvPicPr>
            <a:picLocks noChangeAspect="1"/>
          </p:cNvPicPr>
          <p:nvPr/>
        </p:nvPicPr>
        <p:blipFill>
          <a:blip r:embed="rId5"/>
          <a:stretch>
            <a:fillRect/>
          </a:stretch>
        </p:blipFill>
        <p:spPr>
          <a:xfrm>
            <a:off x="3453110" y="1949904"/>
            <a:ext cx="9819740" cy="5761524"/>
          </a:xfrm>
          <a:prstGeom prst="rect">
            <a:avLst/>
          </a:prstGeom>
        </p:spPr>
      </p:pic>
      <p:sp>
        <p:nvSpPr>
          <p:cNvPr id="6" name="Oval 5">
            <a:extLst>
              <a:ext uri="{FF2B5EF4-FFF2-40B4-BE49-F238E27FC236}">
                <a16:creationId xmlns:a16="http://schemas.microsoft.com/office/drawing/2014/main" id="{6F1CCF10-165A-5B50-BE5A-EB03A21C8492}"/>
              </a:ext>
            </a:extLst>
          </p:cNvPr>
          <p:cNvSpPr/>
          <p:nvPr/>
        </p:nvSpPr>
        <p:spPr>
          <a:xfrm>
            <a:off x="7602976" y="1934319"/>
            <a:ext cx="2255520" cy="810374"/>
          </a:xfrm>
          <a:prstGeom prst="ellipse">
            <a:avLst/>
          </a:prstGeom>
          <a:noFill/>
          <a:ln w="57150">
            <a:solidFill>
              <a:srgbClr val="DE18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endParaRPr lang="en-GB" sz="2160" dirty="0">
              <a:solidFill>
                <a:prstClr val="white"/>
              </a:solidFill>
              <a:latin typeface="Aptos" panose="02110004020202020204"/>
            </a:endParaRPr>
          </a:p>
        </p:txBody>
      </p:sp>
      <p:sp>
        <p:nvSpPr>
          <p:cNvPr id="8" name="Oval 7">
            <a:extLst>
              <a:ext uri="{FF2B5EF4-FFF2-40B4-BE49-F238E27FC236}">
                <a16:creationId xmlns:a16="http://schemas.microsoft.com/office/drawing/2014/main" id="{69B44054-B7EC-5419-5DBD-B48FFA85AE59}"/>
              </a:ext>
            </a:extLst>
          </p:cNvPr>
          <p:cNvSpPr/>
          <p:nvPr/>
        </p:nvSpPr>
        <p:spPr>
          <a:xfrm>
            <a:off x="3899918" y="6386341"/>
            <a:ext cx="1901952" cy="810374"/>
          </a:xfrm>
          <a:prstGeom prst="ellipse">
            <a:avLst/>
          </a:prstGeom>
          <a:noFill/>
          <a:ln w="57150">
            <a:solidFill>
              <a:srgbClr val="DE18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endParaRPr lang="en-GB" sz="2160">
              <a:solidFill>
                <a:prstClr val="white"/>
              </a:solidFill>
              <a:latin typeface="Aptos" panose="02110004020202020204"/>
            </a:endParaRPr>
          </a:p>
        </p:txBody>
      </p:sp>
    </p:spTree>
    <p:extLst>
      <p:ext uri="{BB962C8B-B14F-4D97-AF65-F5344CB8AC3E}">
        <p14:creationId xmlns:p14="http://schemas.microsoft.com/office/powerpoint/2010/main" val="3753758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1" presetClass="entr" presetSubtype="1"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1" presetClass="entr" presetSubtype="1"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heel(1)">
                                      <p:cBhvr>
                                        <p:cTn id="28" dur="2000"/>
                                        <p:tgtEl>
                                          <p:spTgt spid="6"/>
                                        </p:tgtEl>
                                      </p:cBhvr>
                                    </p:animEffect>
                                  </p:childTnLst>
                                </p:cTn>
                              </p:par>
                            </p:childTnLst>
                          </p:cTn>
                        </p:par>
                        <p:par>
                          <p:cTn id="29" fill="hold">
                            <p:stCondLst>
                              <p:cond delay="2500"/>
                            </p:stCondLst>
                            <p:childTnLst>
                              <p:par>
                                <p:cTn id="30" presetID="21" presetClass="entr" presetSubtype="1"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heel(1)">
                                      <p:cBhvr>
                                        <p:cTn id="3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Why TC? | About | Social-Organizational Psychology | Organization and  Leadership | Teachers College, Columbia University">
            <a:extLst>
              <a:ext uri="{FF2B5EF4-FFF2-40B4-BE49-F238E27FC236}">
                <a16:creationId xmlns:a16="http://schemas.microsoft.com/office/drawing/2014/main" id="{67619651-0A3D-63AD-8BB7-80CBACCA0159}"/>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9836" r="8800"/>
          <a:stretch/>
        </p:blipFill>
        <p:spPr bwMode="auto">
          <a:xfrm>
            <a:off x="8828531" y="2028825"/>
            <a:ext cx="5664708" cy="522160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06AB9CB-E55C-D1DB-3005-2D578C186665}"/>
              </a:ext>
            </a:extLst>
          </p:cNvPr>
          <p:cNvSpPr>
            <a:spLocks noGrp="1"/>
          </p:cNvSpPr>
          <p:nvPr>
            <p:ph type="title"/>
          </p:nvPr>
        </p:nvSpPr>
        <p:spPr/>
        <p:txBody>
          <a:bodyPr/>
          <a:lstStyle/>
          <a:p>
            <a:endParaRPr lang="en-GB"/>
          </a:p>
        </p:txBody>
      </p:sp>
      <p:pic>
        <p:nvPicPr>
          <p:cNvPr id="5" name="Picture 4">
            <a:extLst>
              <a:ext uri="{FF2B5EF4-FFF2-40B4-BE49-F238E27FC236}">
                <a16:creationId xmlns:a16="http://schemas.microsoft.com/office/drawing/2014/main" id="{2BA324FF-7321-6DD1-AF45-0B3E0B7D8299}"/>
              </a:ext>
            </a:extLst>
          </p:cNvPr>
          <p:cNvPicPr>
            <a:picLocks noChangeAspect="1"/>
          </p:cNvPicPr>
          <p:nvPr/>
        </p:nvPicPr>
        <p:blipFill>
          <a:blip r:embed="rId3"/>
          <a:stretch>
            <a:fillRect/>
          </a:stretch>
        </p:blipFill>
        <p:spPr>
          <a:xfrm>
            <a:off x="137161" y="1492641"/>
            <a:ext cx="9340596" cy="6076350"/>
          </a:xfrm>
          <a:prstGeom prst="rect">
            <a:avLst/>
          </a:prstGeom>
        </p:spPr>
      </p:pic>
      <p:pic>
        <p:nvPicPr>
          <p:cNvPr id="8" name="Picture 7">
            <a:extLst>
              <a:ext uri="{FF2B5EF4-FFF2-40B4-BE49-F238E27FC236}">
                <a16:creationId xmlns:a16="http://schemas.microsoft.com/office/drawing/2014/main" id="{04705DCD-FA52-B618-7051-BCAE6CA0C80D}"/>
              </a:ext>
            </a:extLst>
          </p:cNvPr>
          <p:cNvPicPr>
            <a:picLocks noChangeAspect="1"/>
          </p:cNvPicPr>
          <p:nvPr/>
        </p:nvPicPr>
        <p:blipFill>
          <a:blip r:embed="rId4"/>
          <a:stretch>
            <a:fillRect/>
          </a:stretch>
        </p:blipFill>
        <p:spPr>
          <a:xfrm>
            <a:off x="3010368" y="612874"/>
            <a:ext cx="9682561" cy="5212807"/>
          </a:xfrm>
          <a:prstGeom prst="rect">
            <a:avLst/>
          </a:prstGeom>
        </p:spPr>
      </p:pic>
      <p:sp>
        <p:nvSpPr>
          <p:cNvPr id="3" name="Oval 2">
            <a:extLst>
              <a:ext uri="{FF2B5EF4-FFF2-40B4-BE49-F238E27FC236}">
                <a16:creationId xmlns:a16="http://schemas.microsoft.com/office/drawing/2014/main" id="{DE2C2F0D-9E02-A294-D088-7968333AE69C}"/>
              </a:ext>
            </a:extLst>
          </p:cNvPr>
          <p:cNvSpPr/>
          <p:nvPr/>
        </p:nvSpPr>
        <p:spPr>
          <a:xfrm>
            <a:off x="-1" y="6144240"/>
            <a:ext cx="9789119" cy="1106191"/>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endParaRPr lang="en-GB" sz="2160">
              <a:solidFill>
                <a:prstClr val="white"/>
              </a:solidFill>
              <a:latin typeface="Aptos" panose="02110004020202020204"/>
            </a:endParaRPr>
          </a:p>
        </p:txBody>
      </p:sp>
    </p:spTree>
    <p:extLst>
      <p:ext uri="{BB962C8B-B14F-4D97-AF65-F5344CB8AC3E}">
        <p14:creationId xmlns:p14="http://schemas.microsoft.com/office/powerpoint/2010/main" val="2675784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childTnLst>
                          </p:cTn>
                        </p:par>
                        <p:par>
                          <p:cTn id="15" fill="hold">
                            <p:stCondLst>
                              <p:cond delay="500"/>
                            </p:stCondLst>
                            <p:childTnLst>
                              <p:par>
                                <p:cTn id="16" presetID="21" presetClass="entr" presetSubtype="1"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heel(1)">
                                      <p:cBhvr>
                                        <p:cTn id="18"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Why TC? | About | Social-Organizational Psychology | Organization and  Leadership | Teachers College, Columbia University">
            <a:extLst>
              <a:ext uri="{FF2B5EF4-FFF2-40B4-BE49-F238E27FC236}">
                <a16:creationId xmlns:a16="http://schemas.microsoft.com/office/drawing/2014/main" id="{B8A5DB24-C1C4-E875-A752-1033237BCF1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836" r="8800"/>
          <a:stretch/>
        </p:blipFill>
        <p:spPr bwMode="auto">
          <a:xfrm>
            <a:off x="8828531" y="2028825"/>
            <a:ext cx="5664708" cy="522160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15957CA-8778-D080-B286-B0092399D280}"/>
              </a:ext>
            </a:extLst>
          </p:cNvPr>
          <p:cNvSpPr>
            <a:spLocks noGrp="1"/>
          </p:cNvSpPr>
          <p:nvPr>
            <p:ph type="title"/>
          </p:nvPr>
        </p:nvSpPr>
        <p:spPr/>
        <p:txBody>
          <a:bodyPr/>
          <a:lstStyle/>
          <a:p>
            <a:r>
              <a:rPr lang="nb-NO" dirty="0"/>
              <a:t>Role Modelling</a:t>
            </a:r>
            <a:endParaRPr lang="en-GB" dirty="0"/>
          </a:p>
        </p:txBody>
      </p:sp>
      <p:sp>
        <p:nvSpPr>
          <p:cNvPr id="3" name="Content Placeholder 2">
            <a:extLst>
              <a:ext uri="{FF2B5EF4-FFF2-40B4-BE49-F238E27FC236}">
                <a16:creationId xmlns:a16="http://schemas.microsoft.com/office/drawing/2014/main" id="{E801632E-0094-7BB1-62E0-2B4A9E2E7D79}"/>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E4044B8C-D830-F113-C361-2FA1C8FA19AF}"/>
              </a:ext>
            </a:extLst>
          </p:cNvPr>
          <p:cNvPicPr>
            <a:picLocks noChangeAspect="1"/>
          </p:cNvPicPr>
          <p:nvPr/>
        </p:nvPicPr>
        <p:blipFill>
          <a:blip r:embed="rId3"/>
          <a:stretch>
            <a:fillRect/>
          </a:stretch>
        </p:blipFill>
        <p:spPr>
          <a:xfrm>
            <a:off x="137161" y="1634330"/>
            <a:ext cx="9865466" cy="6607462"/>
          </a:xfrm>
          <a:prstGeom prst="rect">
            <a:avLst/>
          </a:prstGeom>
        </p:spPr>
      </p:pic>
      <p:sp>
        <p:nvSpPr>
          <p:cNvPr id="4" name="Oval 3">
            <a:extLst>
              <a:ext uri="{FF2B5EF4-FFF2-40B4-BE49-F238E27FC236}">
                <a16:creationId xmlns:a16="http://schemas.microsoft.com/office/drawing/2014/main" id="{4857DDAA-016D-BDF8-E265-77C8D0C9777A}"/>
              </a:ext>
            </a:extLst>
          </p:cNvPr>
          <p:cNvSpPr/>
          <p:nvPr/>
        </p:nvSpPr>
        <p:spPr>
          <a:xfrm>
            <a:off x="7584040" y="2190750"/>
            <a:ext cx="1901952" cy="810374"/>
          </a:xfrm>
          <a:prstGeom prst="ellipse">
            <a:avLst/>
          </a:prstGeom>
          <a:noFill/>
          <a:ln w="57150">
            <a:solidFill>
              <a:srgbClr val="DE18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endParaRPr lang="en-GB" sz="2160">
              <a:solidFill>
                <a:prstClr val="white"/>
              </a:solidFill>
              <a:latin typeface="Aptos" panose="02110004020202020204"/>
            </a:endParaRPr>
          </a:p>
        </p:txBody>
      </p:sp>
      <p:sp>
        <p:nvSpPr>
          <p:cNvPr id="7" name="Oval 6">
            <a:extLst>
              <a:ext uri="{FF2B5EF4-FFF2-40B4-BE49-F238E27FC236}">
                <a16:creationId xmlns:a16="http://schemas.microsoft.com/office/drawing/2014/main" id="{94DEF261-5ED5-1C98-B1D4-9FBFB3BF46FF}"/>
              </a:ext>
            </a:extLst>
          </p:cNvPr>
          <p:cNvSpPr/>
          <p:nvPr/>
        </p:nvSpPr>
        <p:spPr>
          <a:xfrm>
            <a:off x="0" y="6202275"/>
            <a:ext cx="7242048" cy="81037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endParaRPr lang="en-GB" sz="2160">
              <a:solidFill>
                <a:prstClr val="white"/>
              </a:solidFill>
              <a:latin typeface="Aptos" panose="02110004020202020204"/>
            </a:endParaRPr>
          </a:p>
        </p:txBody>
      </p:sp>
      <p:sp>
        <p:nvSpPr>
          <p:cNvPr id="8" name="Oval 7">
            <a:extLst>
              <a:ext uri="{FF2B5EF4-FFF2-40B4-BE49-F238E27FC236}">
                <a16:creationId xmlns:a16="http://schemas.microsoft.com/office/drawing/2014/main" id="{BE2DFEE9-17C0-C4A2-EBFC-27872B4A5E33}"/>
              </a:ext>
            </a:extLst>
          </p:cNvPr>
          <p:cNvSpPr/>
          <p:nvPr/>
        </p:nvSpPr>
        <p:spPr>
          <a:xfrm>
            <a:off x="1938528" y="5546832"/>
            <a:ext cx="1901952" cy="810374"/>
          </a:xfrm>
          <a:prstGeom prst="ellipse">
            <a:avLst/>
          </a:prstGeom>
          <a:noFill/>
          <a:ln w="57150">
            <a:solidFill>
              <a:srgbClr val="DE18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endParaRPr lang="en-GB" sz="2160">
              <a:solidFill>
                <a:prstClr val="white"/>
              </a:solidFill>
              <a:latin typeface="Aptos" panose="02110004020202020204"/>
            </a:endParaRPr>
          </a:p>
        </p:txBody>
      </p:sp>
    </p:spTree>
    <p:extLst>
      <p:ext uri="{BB962C8B-B14F-4D97-AF65-F5344CB8AC3E}">
        <p14:creationId xmlns:p14="http://schemas.microsoft.com/office/powerpoint/2010/main" val="936448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1" presetClass="entr" presetSubtype="1"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par>
                          <p:cTn id="13" fill="hold">
                            <p:stCondLst>
                              <p:cond delay="2500"/>
                            </p:stCondLst>
                            <p:childTnLst>
                              <p:par>
                                <p:cTn id="14" presetID="21" presetClass="entr" presetSubtype="1"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heel(1)">
                                      <p:cBhvr>
                                        <p:cTn id="16" dur="2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heel(1)">
                                      <p:cBhvr>
                                        <p:cTn id="2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9026C-110C-320C-E375-9B7E15BAF1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8E54A3-E68E-6CEA-4970-2652D4C8DBE2}"/>
              </a:ext>
            </a:extLst>
          </p:cNvPr>
          <p:cNvSpPr>
            <a:spLocks noGrp="1"/>
          </p:cNvSpPr>
          <p:nvPr>
            <p:ph type="title"/>
          </p:nvPr>
        </p:nvSpPr>
        <p:spPr>
          <a:xfrm>
            <a:off x="1005840" y="438150"/>
            <a:ext cx="12618720" cy="1590676"/>
          </a:xfrm>
        </p:spPr>
        <p:txBody>
          <a:bodyPr anchor="ctr">
            <a:normAutofit/>
          </a:bodyPr>
          <a:lstStyle/>
          <a:p>
            <a:r>
              <a:rPr lang="nb-NO" dirty="0"/>
              <a:t>Report What? How?</a:t>
            </a:r>
            <a:endParaRPr lang="en-GB" dirty="0"/>
          </a:p>
        </p:txBody>
      </p:sp>
      <p:pic>
        <p:nvPicPr>
          <p:cNvPr id="5" name="Picture 4" descr="Magnifying glass and question mark">
            <a:extLst>
              <a:ext uri="{FF2B5EF4-FFF2-40B4-BE49-F238E27FC236}">
                <a16:creationId xmlns:a16="http://schemas.microsoft.com/office/drawing/2014/main" id="{5A5BF7D0-015F-601B-DCB2-69A71A19A4A6}"/>
              </a:ext>
            </a:extLst>
          </p:cNvPr>
          <p:cNvPicPr>
            <a:picLocks noChangeAspect="1"/>
          </p:cNvPicPr>
          <p:nvPr/>
        </p:nvPicPr>
        <p:blipFill>
          <a:blip r:embed="rId2"/>
          <a:srcRect t="17981" b="8455"/>
          <a:stretch>
            <a:fillRect/>
          </a:stretch>
        </p:blipFill>
        <p:spPr>
          <a:xfrm>
            <a:off x="1005840" y="2190750"/>
            <a:ext cx="12618720" cy="5221606"/>
          </a:xfrm>
          <a:prstGeom prst="rect">
            <a:avLst/>
          </a:prstGeom>
          <a:noFill/>
        </p:spPr>
      </p:pic>
    </p:spTree>
    <p:extLst>
      <p:ext uri="{BB962C8B-B14F-4D97-AF65-F5344CB8AC3E}">
        <p14:creationId xmlns:p14="http://schemas.microsoft.com/office/powerpoint/2010/main" val="285400464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EA36023-3652-AB56-3E49-608F7B4F014A}"/>
              </a:ext>
            </a:extLst>
          </p:cNvPr>
          <p:cNvSpPr>
            <a:spLocks noGrp="1"/>
          </p:cNvSpPr>
          <p:nvPr>
            <p:ph type="body" sz="quarter" idx="13"/>
          </p:nvPr>
        </p:nvSpPr>
        <p:spPr/>
        <p:txBody>
          <a:bodyPr/>
          <a:lstStyle/>
          <a:p>
            <a:r>
              <a:rPr lang="nb-NO" dirty="0"/>
              <a:t>How to train</a:t>
            </a:r>
            <a:endParaRPr lang="et-EE" dirty="0"/>
          </a:p>
        </p:txBody>
      </p:sp>
      <p:sp>
        <p:nvSpPr>
          <p:cNvPr id="7" name="Text Placeholder 6">
            <a:extLst>
              <a:ext uri="{FF2B5EF4-FFF2-40B4-BE49-F238E27FC236}">
                <a16:creationId xmlns:a16="http://schemas.microsoft.com/office/drawing/2014/main" id="{3EE0C1B8-C81F-845D-57AD-41867D2FE47C}"/>
              </a:ext>
            </a:extLst>
          </p:cNvPr>
          <p:cNvSpPr>
            <a:spLocks noGrp="1"/>
          </p:cNvSpPr>
          <p:nvPr>
            <p:ph type="body" sz="quarter" idx="14"/>
          </p:nvPr>
        </p:nvSpPr>
        <p:spPr/>
        <p:txBody>
          <a:bodyPr/>
          <a:lstStyle/>
          <a:p>
            <a:endParaRPr lang="et-EE" dirty="0"/>
          </a:p>
        </p:txBody>
      </p:sp>
      <p:sp>
        <p:nvSpPr>
          <p:cNvPr id="4" name="Date Placeholder 3">
            <a:extLst>
              <a:ext uri="{FF2B5EF4-FFF2-40B4-BE49-F238E27FC236}">
                <a16:creationId xmlns:a16="http://schemas.microsoft.com/office/drawing/2014/main" id="{1CA12067-CA4E-EA63-7788-681676A5F4A7}"/>
              </a:ext>
            </a:extLst>
          </p:cNvPr>
          <p:cNvSpPr>
            <a:spLocks noGrp="1"/>
          </p:cNvSpPr>
          <p:nvPr>
            <p:ph type="dt" sz="half" idx="4294967295"/>
          </p:nvPr>
        </p:nvSpPr>
        <p:spPr>
          <a:xfrm>
            <a:off x="1005840" y="7627621"/>
            <a:ext cx="3291840" cy="438150"/>
          </a:xfrm>
          <a:prstGeom prst="rect">
            <a:avLst/>
          </a:prstGeom>
        </p:spPr>
        <p:txBody>
          <a:bodyPr vert="horz" lIns="109728" tIns="54864" rIns="109728" bIns="54864" rtlCol="0" anchor="ctr"/>
          <a:lstStyle>
            <a:defPPr>
              <a:defRPr lang="en-US"/>
            </a:defPPr>
            <a:lvl1pPr algn="l" rtl="0" eaLnBrk="0" fontAlgn="base" hangingPunct="0">
              <a:spcBef>
                <a:spcPct val="0"/>
              </a:spcBef>
              <a:spcAft>
                <a:spcPct val="0"/>
              </a:spcAft>
              <a:defRPr sz="1440" kern="1200">
                <a:solidFill>
                  <a:schemeClr val="tx1">
                    <a:tint val="75000"/>
                  </a:schemeClr>
                </a:solidFill>
                <a:latin typeface="Calibri" pitchFamily="34" charset="0"/>
                <a:ea typeface="+mn-ea"/>
                <a:cs typeface="+mn-cs"/>
              </a:defRPr>
            </a:lvl1pPr>
            <a:lvl2pPr marL="548640" algn="l" rtl="0" eaLnBrk="0" fontAlgn="base" hangingPunct="0">
              <a:spcBef>
                <a:spcPct val="0"/>
              </a:spcBef>
              <a:spcAft>
                <a:spcPct val="0"/>
              </a:spcAft>
              <a:defRPr kern="1200">
                <a:solidFill>
                  <a:schemeClr val="tx1"/>
                </a:solidFill>
                <a:latin typeface="Calibri" pitchFamily="34" charset="0"/>
                <a:ea typeface="+mn-ea"/>
                <a:cs typeface="+mn-cs"/>
              </a:defRPr>
            </a:lvl2pPr>
            <a:lvl3pPr marL="1097280" algn="l" rtl="0" eaLnBrk="0" fontAlgn="base" hangingPunct="0">
              <a:spcBef>
                <a:spcPct val="0"/>
              </a:spcBef>
              <a:spcAft>
                <a:spcPct val="0"/>
              </a:spcAft>
              <a:defRPr kern="1200">
                <a:solidFill>
                  <a:schemeClr val="tx1"/>
                </a:solidFill>
                <a:latin typeface="Calibri" pitchFamily="34" charset="0"/>
                <a:ea typeface="+mn-ea"/>
                <a:cs typeface="+mn-cs"/>
              </a:defRPr>
            </a:lvl3pPr>
            <a:lvl4pPr marL="1645920" algn="l" rtl="0" eaLnBrk="0" fontAlgn="base" hangingPunct="0">
              <a:spcBef>
                <a:spcPct val="0"/>
              </a:spcBef>
              <a:spcAft>
                <a:spcPct val="0"/>
              </a:spcAft>
              <a:defRPr kern="1200">
                <a:solidFill>
                  <a:schemeClr val="tx1"/>
                </a:solidFill>
                <a:latin typeface="Calibri" pitchFamily="34" charset="0"/>
                <a:ea typeface="+mn-ea"/>
                <a:cs typeface="+mn-cs"/>
              </a:defRPr>
            </a:lvl4pPr>
            <a:lvl5pPr marL="2194560" algn="l" rtl="0" eaLnBrk="0" fontAlgn="base" hangingPunct="0">
              <a:spcBef>
                <a:spcPct val="0"/>
              </a:spcBef>
              <a:spcAft>
                <a:spcPct val="0"/>
              </a:spcAft>
              <a:defRPr kern="1200">
                <a:solidFill>
                  <a:schemeClr val="tx1"/>
                </a:solidFill>
                <a:latin typeface="Calibri" pitchFamily="34" charset="0"/>
                <a:ea typeface="+mn-ea"/>
                <a:cs typeface="+mn-cs"/>
              </a:defRPr>
            </a:lvl5pPr>
            <a:lvl6pPr marL="2743200" algn="l" defTabSz="1097280" rtl="0" eaLnBrk="1" latinLnBrk="0" hangingPunct="1">
              <a:defRPr kern="1200">
                <a:solidFill>
                  <a:schemeClr val="tx1"/>
                </a:solidFill>
                <a:latin typeface="Calibri" pitchFamily="34" charset="0"/>
                <a:ea typeface="+mn-ea"/>
                <a:cs typeface="+mn-cs"/>
              </a:defRPr>
            </a:lvl6pPr>
            <a:lvl7pPr marL="3291840" algn="l" defTabSz="1097280" rtl="0" eaLnBrk="1" latinLnBrk="0" hangingPunct="1">
              <a:defRPr kern="1200">
                <a:solidFill>
                  <a:schemeClr val="tx1"/>
                </a:solidFill>
                <a:latin typeface="Calibri" pitchFamily="34" charset="0"/>
                <a:ea typeface="+mn-ea"/>
                <a:cs typeface="+mn-cs"/>
              </a:defRPr>
            </a:lvl7pPr>
            <a:lvl8pPr marL="3840480" algn="l" defTabSz="1097280" rtl="0" eaLnBrk="1" latinLnBrk="0" hangingPunct="1">
              <a:defRPr kern="1200">
                <a:solidFill>
                  <a:schemeClr val="tx1"/>
                </a:solidFill>
                <a:latin typeface="Calibri" pitchFamily="34" charset="0"/>
                <a:ea typeface="+mn-ea"/>
                <a:cs typeface="+mn-cs"/>
              </a:defRPr>
            </a:lvl8pPr>
            <a:lvl9pPr marL="4389120" algn="l" defTabSz="1097280" rtl="0" eaLnBrk="1" latinLnBrk="0" hangingPunct="1">
              <a:defRPr kern="1200">
                <a:solidFill>
                  <a:schemeClr val="tx1"/>
                </a:solidFill>
                <a:latin typeface="Calibri" pitchFamily="34" charset="0"/>
                <a:ea typeface="+mn-ea"/>
                <a:cs typeface="+mn-cs"/>
              </a:defRPr>
            </a:lvl9pPr>
          </a:lstStyle>
          <a:p>
            <a:pPr defTabSz="1097280">
              <a:defRPr/>
            </a:pPr>
            <a:fld id="{6EF8DDC5-6E39-49E7-89E2-222F5584D36E}" type="datetimeFigureOut">
              <a:rPr lang="de-DE">
                <a:solidFill>
                  <a:prstClr val="black">
                    <a:tint val="75000"/>
                  </a:prstClr>
                </a:solidFill>
              </a:rPr>
              <a:pPr defTabSz="1097280">
                <a:defRPr/>
              </a:pPr>
              <a:t>04.02.2026</a:t>
            </a:fld>
            <a:endParaRPr lang="nb-NO">
              <a:solidFill>
                <a:prstClr val="black">
                  <a:tint val="75000"/>
                </a:prstClr>
              </a:solidFill>
            </a:endParaRPr>
          </a:p>
        </p:txBody>
      </p:sp>
      <p:sp>
        <p:nvSpPr>
          <p:cNvPr id="5" name="Slide Number Placeholder 4">
            <a:extLst>
              <a:ext uri="{FF2B5EF4-FFF2-40B4-BE49-F238E27FC236}">
                <a16:creationId xmlns:a16="http://schemas.microsoft.com/office/drawing/2014/main" id="{ED4699B0-C65E-FDD0-A35D-432CF08D72D2}"/>
              </a:ext>
            </a:extLst>
          </p:cNvPr>
          <p:cNvSpPr>
            <a:spLocks noGrp="1"/>
          </p:cNvSpPr>
          <p:nvPr>
            <p:ph type="sldNum" sz="quarter" idx="4294967295"/>
          </p:nvPr>
        </p:nvSpPr>
        <p:spPr>
          <a:xfrm>
            <a:off x="10332720" y="7627621"/>
            <a:ext cx="3291840" cy="438150"/>
          </a:xfrm>
          <a:prstGeom prst="rect">
            <a:avLst/>
          </a:prstGeom>
        </p:spPr>
        <p:txBody>
          <a:bodyPr vert="horz" lIns="109728" tIns="54864" rIns="109728" bIns="54864" rtlCol="0" anchor="ctr"/>
          <a:lstStyle>
            <a:defPPr>
              <a:defRPr lang="en-US"/>
            </a:defPPr>
            <a:lvl1pPr algn="r" rtl="0" eaLnBrk="0" fontAlgn="base" hangingPunct="0">
              <a:spcBef>
                <a:spcPct val="0"/>
              </a:spcBef>
              <a:spcAft>
                <a:spcPct val="0"/>
              </a:spcAft>
              <a:defRPr sz="1440" kern="1200">
                <a:solidFill>
                  <a:schemeClr val="tx1">
                    <a:tint val="75000"/>
                  </a:schemeClr>
                </a:solidFill>
                <a:latin typeface="Calibri" pitchFamily="34" charset="0"/>
                <a:ea typeface="+mn-ea"/>
                <a:cs typeface="+mn-cs"/>
              </a:defRPr>
            </a:lvl1pPr>
            <a:lvl2pPr marL="548640" algn="l" rtl="0" eaLnBrk="0" fontAlgn="base" hangingPunct="0">
              <a:spcBef>
                <a:spcPct val="0"/>
              </a:spcBef>
              <a:spcAft>
                <a:spcPct val="0"/>
              </a:spcAft>
              <a:defRPr kern="1200">
                <a:solidFill>
                  <a:schemeClr val="tx1"/>
                </a:solidFill>
                <a:latin typeface="Calibri" pitchFamily="34" charset="0"/>
                <a:ea typeface="+mn-ea"/>
                <a:cs typeface="+mn-cs"/>
              </a:defRPr>
            </a:lvl2pPr>
            <a:lvl3pPr marL="1097280" algn="l" rtl="0" eaLnBrk="0" fontAlgn="base" hangingPunct="0">
              <a:spcBef>
                <a:spcPct val="0"/>
              </a:spcBef>
              <a:spcAft>
                <a:spcPct val="0"/>
              </a:spcAft>
              <a:defRPr kern="1200">
                <a:solidFill>
                  <a:schemeClr val="tx1"/>
                </a:solidFill>
                <a:latin typeface="Calibri" pitchFamily="34" charset="0"/>
                <a:ea typeface="+mn-ea"/>
                <a:cs typeface="+mn-cs"/>
              </a:defRPr>
            </a:lvl3pPr>
            <a:lvl4pPr marL="1645920" algn="l" rtl="0" eaLnBrk="0" fontAlgn="base" hangingPunct="0">
              <a:spcBef>
                <a:spcPct val="0"/>
              </a:spcBef>
              <a:spcAft>
                <a:spcPct val="0"/>
              </a:spcAft>
              <a:defRPr kern="1200">
                <a:solidFill>
                  <a:schemeClr val="tx1"/>
                </a:solidFill>
                <a:latin typeface="Calibri" pitchFamily="34" charset="0"/>
                <a:ea typeface="+mn-ea"/>
                <a:cs typeface="+mn-cs"/>
              </a:defRPr>
            </a:lvl4pPr>
            <a:lvl5pPr marL="2194560" algn="l" rtl="0" eaLnBrk="0" fontAlgn="base" hangingPunct="0">
              <a:spcBef>
                <a:spcPct val="0"/>
              </a:spcBef>
              <a:spcAft>
                <a:spcPct val="0"/>
              </a:spcAft>
              <a:defRPr kern="1200">
                <a:solidFill>
                  <a:schemeClr val="tx1"/>
                </a:solidFill>
                <a:latin typeface="Calibri" pitchFamily="34" charset="0"/>
                <a:ea typeface="+mn-ea"/>
                <a:cs typeface="+mn-cs"/>
              </a:defRPr>
            </a:lvl5pPr>
            <a:lvl6pPr marL="2743200" algn="l" defTabSz="1097280" rtl="0" eaLnBrk="1" latinLnBrk="0" hangingPunct="1">
              <a:defRPr kern="1200">
                <a:solidFill>
                  <a:schemeClr val="tx1"/>
                </a:solidFill>
                <a:latin typeface="Calibri" pitchFamily="34" charset="0"/>
                <a:ea typeface="+mn-ea"/>
                <a:cs typeface="+mn-cs"/>
              </a:defRPr>
            </a:lvl6pPr>
            <a:lvl7pPr marL="3291840" algn="l" defTabSz="1097280" rtl="0" eaLnBrk="1" latinLnBrk="0" hangingPunct="1">
              <a:defRPr kern="1200">
                <a:solidFill>
                  <a:schemeClr val="tx1"/>
                </a:solidFill>
                <a:latin typeface="Calibri" pitchFamily="34" charset="0"/>
                <a:ea typeface="+mn-ea"/>
                <a:cs typeface="+mn-cs"/>
              </a:defRPr>
            </a:lvl7pPr>
            <a:lvl8pPr marL="3840480" algn="l" defTabSz="1097280" rtl="0" eaLnBrk="1" latinLnBrk="0" hangingPunct="1">
              <a:defRPr kern="1200">
                <a:solidFill>
                  <a:schemeClr val="tx1"/>
                </a:solidFill>
                <a:latin typeface="Calibri" pitchFamily="34" charset="0"/>
                <a:ea typeface="+mn-ea"/>
                <a:cs typeface="+mn-cs"/>
              </a:defRPr>
            </a:lvl8pPr>
            <a:lvl9pPr marL="4389120" algn="l" defTabSz="1097280" rtl="0" eaLnBrk="1" latinLnBrk="0" hangingPunct="1">
              <a:defRPr kern="1200">
                <a:solidFill>
                  <a:schemeClr val="tx1"/>
                </a:solidFill>
                <a:latin typeface="Calibri" pitchFamily="34" charset="0"/>
                <a:ea typeface="+mn-ea"/>
                <a:cs typeface="+mn-cs"/>
              </a:defRPr>
            </a:lvl9pPr>
          </a:lstStyle>
          <a:p>
            <a:pPr defTabSz="1097280">
              <a:defRPr/>
            </a:pPr>
            <a:fld id="{AFB950C3-B6C7-4DE8-8136-AF52879A290E}" type="slidenum">
              <a:rPr lang="de-DE">
                <a:solidFill>
                  <a:prstClr val="black">
                    <a:tint val="75000"/>
                  </a:prstClr>
                </a:solidFill>
              </a:rPr>
              <a:pPr defTabSz="1097280">
                <a:defRPr/>
              </a:pPr>
              <a:t>98</a:t>
            </a:fld>
            <a:endParaRPr lang="nb-NO">
              <a:solidFill>
                <a:prstClr val="black">
                  <a:tint val="75000"/>
                </a:prstClr>
              </a:solidFill>
            </a:endParaRPr>
          </a:p>
        </p:txBody>
      </p:sp>
      <p:pic>
        <p:nvPicPr>
          <p:cNvPr id="3074" name="Picture 2" descr="Motivation and emotion/Book/2014/Stress inoculation - Wikiversity">
            <a:extLst>
              <a:ext uri="{FF2B5EF4-FFF2-40B4-BE49-F238E27FC236}">
                <a16:creationId xmlns:a16="http://schemas.microsoft.com/office/drawing/2014/main" id="{21146910-ECCB-4D56-F0D1-ABE65C33D2B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436847" y="4006404"/>
            <a:ext cx="5715000" cy="395478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78FBCB0F-6621-8193-A948-BFDBBDAE34C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45663"/>
            <a:ext cx="8229600" cy="617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277187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8E192D-0D53-D498-8877-CF453B878FD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39644" y="1553212"/>
            <a:ext cx="7860280" cy="6496682"/>
          </a:xfrm>
          <a:prstGeom prst="rect">
            <a:avLst/>
          </a:prstGeom>
          <a:effectLst/>
        </p:spPr>
      </p:pic>
      <p:sp>
        <p:nvSpPr>
          <p:cNvPr id="2" name="Title 1">
            <a:extLst>
              <a:ext uri="{FF2B5EF4-FFF2-40B4-BE49-F238E27FC236}">
                <a16:creationId xmlns:a16="http://schemas.microsoft.com/office/drawing/2014/main" id="{B928F966-4264-48E9-A52F-66595B1BEAE1}"/>
              </a:ext>
            </a:extLst>
          </p:cNvPr>
          <p:cNvSpPr>
            <a:spLocks noGrp="1"/>
          </p:cNvSpPr>
          <p:nvPr>
            <p:ph type="title"/>
          </p:nvPr>
        </p:nvSpPr>
        <p:spPr>
          <a:xfrm>
            <a:off x="0" y="231052"/>
            <a:ext cx="10107168" cy="2128880"/>
          </a:xfrm>
        </p:spPr>
        <p:txBody>
          <a:bodyPr vert="horz" lIns="109728" tIns="54864" rIns="109728" bIns="54864" rtlCol="0" anchor="b">
            <a:normAutofit/>
          </a:bodyPr>
          <a:lstStyle/>
          <a:p>
            <a:r>
              <a:rPr lang="en-US" sz="4800" dirty="0"/>
              <a:t>What to Communicate </a:t>
            </a:r>
          </a:p>
        </p:txBody>
      </p:sp>
      <p:sp>
        <p:nvSpPr>
          <p:cNvPr id="4" name="Oval 3">
            <a:extLst>
              <a:ext uri="{FF2B5EF4-FFF2-40B4-BE49-F238E27FC236}">
                <a16:creationId xmlns:a16="http://schemas.microsoft.com/office/drawing/2014/main" id="{781EE743-2F6F-4D82-BB3F-970F68D37247}"/>
              </a:ext>
            </a:extLst>
          </p:cNvPr>
          <p:cNvSpPr/>
          <p:nvPr/>
        </p:nvSpPr>
        <p:spPr>
          <a:xfrm>
            <a:off x="5522593" y="3352060"/>
            <a:ext cx="1395306" cy="1449493"/>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defRPr/>
            </a:pPr>
            <a:endParaRPr lang="en-GB" sz="2160" dirty="0">
              <a:solidFill>
                <a:prstClr val="white"/>
              </a:solidFill>
              <a:latin typeface="Aptos" panose="02110004020202020204"/>
            </a:endParaRPr>
          </a:p>
        </p:txBody>
      </p:sp>
      <p:sp>
        <p:nvSpPr>
          <p:cNvPr id="5" name="Oval 4">
            <a:extLst>
              <a:ext uri="{FF2B5EF4-FFF2-40B4-BE49-F238E27FC236}">
                <a16:creationId xmlns:a16="http://schemas.microsoft.com/office/drawing/2014/main" id="{99793408-CAA8-FBAB-EEEC-43B38CED7BC7}"/>
              </a:ext>
            </a:extLst>
          </p:cNvPr>
          <p:cNvSpPr/>
          <p:nvPr/>
        </p:nvSpPr>
        <p:spPr>
          <a:xfrm>
            <a:off x="6988819" y="3213328"/>
            <a:ext cx="1395306" cy="1449493"/>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defRPr/>
            </a:pPr>
            <a:endParaRPr lang="en-GB" sz="2160" dirty="0">
              <a:solidFill>
                <a:prstClr val="white"/>
              </a:solidFill>
              <a:latin typeface="Aptos" panose="02110004020202020204"/>
            </a:endParaRPr>
          </a:p>
        </p:txBody>
      </p:sp>
      <p:sp>
        <p:nvSpPr>
          <p:cNvPr id="7" name="Oval 6">
            <a:extLst>
              <a:ext uri="{FF2B5EF4-FFF2-40B4-BE49-F238E27FC236}">
                <a16:creationId xmlns:a16="http://schemas.microsoft.com/office/drawing/2014/main" id="{BF5941B6-095B-ABED-667C-21E55E751C12}"/>
              </a:ext>
            </a:extLst>
          </p:cNvPr>
          <p:cNvSpPr/>
          <p:nvPr/>
        </p:nvSpPr>
        <p:spPr>
          <a:xfrm>
            <a:off x="8384125" y="3178848"/>
            <a:ext cx="1395306" cy="1449493"/>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defRPr/>
            </a:pPr>
            <a:endParaRPr lang="en-GB" sz="2160" dirty="0">
              <a:solidFill>
                <a:prstClr val="white"/>
              </a:solidFill>
              <a:latin typeface="Aptos" panose="02110004020202020204"/>
            </a:endParaRPr>
          </a:p>
        </p:txBody>
      </p:sp>
      <p:sp>
        <p:nvSpPr>
          <p:cNvPr id="11" name="Content Placeholder 10">
            <a:extLst>
              <a:ext uri="{FF2B5EF4-FFF2-40B4-BE49-F238E27FC236}">
                <a16:creationId xmlns:a16="http://schemas.microsoft.com/office/drawing/2014/main" id="{BD90778C-9E83-CC2F-1B3F-51B3199BFA3C}"/>
              </a:ext>
            </a:extLst>
          </p:cNvPr>
          <p:cNvSpPr>
            <a:spLocks noGrp="1"/>
          </p:cNvSpPr>
          <p:nvPr>
            <p:ph sz="half" idx="2"/>
          </p:nvPr>
        </p:nvSpPr>
        <p:spPr/>
        <p:txBody>
          <a:bodyPr/>
          <a:lstStyle/>
          <a:p>
            <a:endParaRPr lang="en-GB" dirty="0"/>
          </a:p>
        </p:txBody>
      </p:sp>
    </p:spTree>
    <p:extLst>
      <p:ext uri="{BB962C8B-B14F-4D97-AF65-F5344CB8AC3E}">
        <p14:creationId xmlns:p14="http://schemas.microsoft.com/office/powerpoint/2010/main" val="258995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0" presetClass="exit" presetSubtype="0" fill="hold" grpId="1" nodeType="with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xit" presetSubtype="21" fill="hold" grpId="1" nodeType="withEffect">
                                  <p:stCondLst>
                                    <p:cond delay="0"/>
                                  </p:stCondLst>
                                  <p:childTnLst>
                                    <p:animEffect transition="out" filter="barn(inVertical)">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9|26|17.5"/>
</p:tagLst>
</file>

<file path=ppt/tags/tag10.xml><?xml version="1.0" encoding="utf-8"?>
<p:tagLst xmlns:a="http://schemas.openxmlformats.org/drawingml/2006/main" xmlns:r="http://schemas.openxmlformats.org/officeDocument/2006/relationships" xmlns:p="http://schemas.openxmlformats.org/presentationml/2006/main">
  <p:tag name="TIMING" val="|1|2.2|3.8|7.8"/>
</p:tagLst>
</file>

<file path=ppt/tags/tag11.xml><?xml version="1.0" encoding="utf-8"?>
<p:tagLst xmlns:a="http://schemas.openxmlformats.org/drawingml/2006/main" xmlns:r="http://schemas.openxmlformats.org/officeDocument/2006/relationships" xmlns:p="http://schemas.openxmlformats.org/presentationml/2006/main">
  <p:tag name="TIMING" val="|0.8|3.4|3.4|10.6"/>
</p:tagLst>
</file>

<file path=ppt/tags/tag12.xml><?xml version="1.0" encoding="utf-8"?>
<p:tagLst xmlns:a="http://schemas.openxmlformats.org/drawingml/2006/main" xmlns:r="http://schemas.openxmlformats.org/officeDocument/2006/relationships" xmlns:p="http://schemas.openxmlformats.org/presentationml/2006/main">
  <p:tag name="TIMING" val="|0.6|2.5|14.2|9.9|29"/>
</p:tagLst>
</file>

<file path=ppt/tags/tag13.xml><?xml version="1.0" encoding="utf-8"?>
<p:tagLst xmlns:a="http://schemas.openxmlformats.org/drawingml/2006/main" xmlns:r="http://schemas.openxmlformats.org/officeDocument/2006/relationships" xmlns:p="http://schemas.openxmlformats.org/presentationml/2006/main">
  <p:tag name="TIMING" val="|12.2|7.6|11.6|26.8|28.5|56.6"/>
</p:tagLst>
</file>

<file path=ppt/tags/tag14.xml><?xml version="1.0" encoding="utf-8"?>
<p:tagLst xmlns:a="http://schemas.openxmlformats.org/drawingml/2006/main" xmlns:r="http://schemas.openxmlformats.org/officeDocument/2006/relationships" xmlns:p="http://schemas.openxmlformats.org/presentationml/2006/main">
  <p:tag name="TIMING" val="|4.1|27.1|11.5|22.2|3.4|46.1|35.3|21.8"/>
</p:tagLst>
</file>

<file path=ppt/tags/tag15.xml><?xml version="1.0" encoding="utf-8"?>
<p:tagLst xmlns:a="http://schemas.openxmlformats.org/drawingml/2006/main" xmlns:r="http://schemas.openxmlformats.org/officeDocument/2006/relationships" xmlns:p="http://schemas.openxmlformats.org/presentationml/2006/main">
  <p:tag name="TIMING" val="|1.3"/>
</p:tagLst>
</file>

<file path=ppt/tags/tag16.xml><?xml version="1.0" encoding="utf-8"?>
<p:tagLst xmlns:a="http://schemas.openxmlformats.org/drawingml/2006/main" xmlns:r="http://schemas.openxmlformats.org/officeDocument/2006/relationships" xmlns:p="http://schemas.openxmlformats.org/presentationml/2006/main">
  <p:tag name="TIMING" val="|0.7|68.1|55.7|14.7"/>
</p:tagLst>
</file>

<file path=ppt/tags/tag17.xml><?xml version="1.0" encoding="utf-8"?>
<p:tagLst xmlns:a="http://schemas.openxmlformats.org/drawingml/2006/main" xmlns:r="http://schemas.openxmlformats.org/officeDocument/2006/relationships" xmlns:p="http://schemas.openxmlformats.org/presentationml/2006/main">
  <p:tag name="TIMING" val="|0.8|54.3|36.6|49.1|1.9"/>
</p:tagLst>
</file>

<file path=ppt/tags/tag18.xml><?xml version="1.0" encoding="utf-8"?>
<p:tagLst xmlns:a="http://schemas.openxmlformats.org/drawingml/2006/main" xmlns:r="http://schemas.openxmlformats.org/officeDocument/2006/relationships" xmlns:p="http://schemas.openxmlformats.org/presentationml/2006/main">
  <p:tag name="TIMING" val="|31|17.4"/>
</p:tagLst>
</file>

<file path=ppt/tags/tag19.xml><?xml version="1.0" encoding="utf-8"?>
<p:tagLst xmlns:a="http://schemas.openxmlformats.org/drawingml/2006/main" xmlns:r="http://schemas.openxmlformats.org/officeDocument/2006/relationships" xmlns:p="http://schemas.openxmlformats.org/presentationml/2006/main">
  <p:tag name="TIMING" val="|1.1|12.8|7.9"/>
</p:tagLst>
</file>

<file path=ppt/tags/tag2.xml><?xml version="1.0" encoding="utf-8"?>
<p:tagLst xmlns:a="http://schemas.openxmlformats.org/drawingml/2006/main" xmlns:r="http://schemas.openxmlformats.org/officeDocument/2006/relationships" xmlns:p="http://schemas.openxmlformats.org/presentationml/2006/main">
  <p:tag name="TIMING" val="|1"/>
</p:tagLst>
</file>

<file path=ppt/tags/tag20.xml><?xml version="1.0" encoding="utf-8"?>
<p:tagLst xmlns:a="http://schemas.openxmlformats.org/drawingml/2006/main" xmlns:r="http://schemas.openxmlformats.org/officeDocument/2006/relationships" xmlns:p="http://schemas.openxmlformats.org/presentationml/2006/main">
  <p:tag name="TIMING" val="|1.1|7.2|4|7.6"/>
</p:tagLst>
</file>

<file path=ppt/tags/tag21.xml><?xml version="1.0" encoding="utf-8"?>
<p:tagLst xmlns:a="http://schemas.openxmlformats.org/drawingml/2006/main" xmlns:r="http://schemas.openxmlformats.org/officeDocument/2006/relationships" xmlns:p="http://schemas.openxmlformats.org/presentationml/2006/main">
  <p:tag name="TIMING" val="|0.6|6.2|3.3"/>
</p:tagLst>
</file>

<file path=ppt/tags/tag22.xml><?xml version="1.0" encoding="utf-8"?>
<p:tagLst xmlns:a="http://schemas.openxmlformats.org/drawingml/2006/main" xmlns:r="http://schemas.openxmlformats.org/officeDocument/2006/relationships" xmlns:p="http://schemas.openxmlformats.org/presentationml/2006/main">
  <p:tag name="TIMING" val="|3.1|8|6|1.9"/>
</p:tagLst>
</file>

<file path=ppt/tags/tag23.xml><?xml version="1.0" encoding="utf-8"?>
<p:tagLst xmlns:a="http://schemas.openxmlformats.org/drawingml/2006/main" xmlns:r="http://schemas.openxmlformats.org/officeDocument/2006/relationships" xmlns:p="http://schemas.openxmlformats.org/presentationml/2006/main">
  <p:tag name="TIMING" val="|0.6|4.8"/>
</p:tagLst>
</file>

<file path=ppt/tags/tag24.xml><?xml version="1.0" encoding="utf-8"?>
<p:tagLst xmlns:a="http://schemas.openxmlformats.org/drawingml/2006/main" xmlns:r="http://schemas.openxmlformats.org/officeDocument/2006/relationships" xmlns:p="http://schemas.openxmlformats.org/presentationml/2006/main">
  <p:tag name="TIMING" val="|0.6|26.5"/>
</p:tagLst>
</file>

<file path=ppt/tags/tag25.xml><?xml version="1.0" encoding="utf-8"?>
<p:tagLst xmlns:a="http://schemas.openxmlformats.org/drawingml/2006/main" xmlns:r="http://schemas.openxmlformats.org/officeDocument/2006/relationships" xmlns:p="http://schemas.openxmlformats.org/presentationml/2006/main">
  <p:tag name="TIMING" val="|55.6|4.1|12.8|48.5|30.5|1.2|39"/>
</p:tagLst>
</file>

<file path=ppt/tags/tag26.xml><?xml version="1.0" encoding="utf-8"?>
<p:tagLst xmlns:a="http://schemas.openxmlformats.org/drawingml/2006/main" xmlns:r="http://schemas.openxmlformats.org/officeDocument/2006/relationships" xmlns:p="http://schemas.openxmlformats.org/presentationml/2006/main">
  <p:tag name="TIMING" val="|0.7|0.7|7.9"/>
</p:tagLst>
</file>

<file path=ppt/tags/tag27.xml><?xml version="1.0" encoding="utf-8"?>
<p:tagLst xmlns:a="http://schemas.openxmlformats.org/drawingml/2006/main" xmlns:r="http://schemas.openxmlformats.org/officeDocument/2006/relationships" xmlns:p="http://schemas.openxmlformats.org/presentationml/2006/main">
  <p:tag name="TIMING" val="|2.8|32.6|25.3|1|34.2|16.7|31|33.5"/>
</p:tagLst>
</file>

<file path=ppt/tags/tag28.xml><?xml version="1.0" encoding="utf-8"?>
<p:tagLst xmlns:a="http://schemas.openxmlformats.org/drawingml/2006/main" xmlns:r="http://schemas.openxmlformats.org/officeDocument/2006/relationships" xmlns:p="http://schemas.openxmlformats.org/presentationml/2006/main">
  <p:tag name="TIMING" val="|1.4|13.8|18.4|28|52.9|22.9|35.5|30.8"/>
</p:tagLst>
</file>

<file path=ppt/tags/tag29.xml><?xml version="1.0" encoding="utf-8"?>
<p:tagLst xmlns:a="http://schemas.openxmlformats.org/drawingml/2006/main" xmlns:r="http://schemas.openxmlformats.org/officeDocument/2006/relationships" xmlns:p="http://schemas.openxmlformats.org/presentationml/2006/main">
  <p:tag name="TIMING" val="|4.9|23.3|19.3|29|17.5"/>
</p:tagLst>
</file>

<file path=ppt/tags/tag3.xml><?xml version="1.0" encoding="utf-8"?>
<p:tagLst xmlns:a="http://schemas.openxmlformats.org/drawingml/2006/main" xmlns:r="http://schemas.openxmlformats.org/officeDocument/2006/relationships" xmlns:p="http://schemas.openxmlformats.org/presentationml/2006/main">
  <p:tag name="TIMING" val="|0.9|6.1|34.9"/>
</p:tagLst>
</file>

<file path=ppt/tags/tag30.xml><?xml version="1.0" encoding="utf-8"?>
<p:tagLst xmlns:a="http://schemas.openxmlformats.org/drawingml/2006/main" xmlns:r="http://schemas.openxmlformats.org/officeDocument/2006/relationships" xmlns:p="http://schemas.openxmlformats.org/presentationml/2006/main">
  <p:tag name="TIMING" val="|3.4"/>
</p:tagLst>
</file>

<file path=ppt/tags/tag31.xml><?xml version="1.0" encoding="utf-8"?>
<p:tagLst xmlns:a="http://schemas.openxmlformats.org/drawingml/2006/main" xmlns:r="http://schemas.openxmlformats.org/officeDocument/2006/relationships" xmlns:p="http://schemas.openxmlformats.org/presentationml/2006/main">
  <p:tag name="TIMING" val="|7.4"/>
</p:tagLst>
</file>

<file path=ppt/tags/tag32.xml><?xml version="1.0" encoding="utf-8"?>
<p:tagLst xmlns:a="http://schemas.openxmlformats.org/drawingml/2006/main" xmlns:r="http://schemas.openxmlformats.org/officeDocument/2006/relationships" xmlns:p="http://schemas.openxmlformats.org/presentationml/2006/main">
  <p:tag name="TIMING" val="|11.4|1.3|1.5"/>
</p:tagLst>
</file>

<file path=ppt/tags/tag33.xml><?xml version="1.0" encoding="utf-8"?>
<p:tagLst xmlns:a="http://schemas.openxmlformats.org/drawingml/2006/main" xmlns:r="http://schemas.openxmlformats.org/officeDocument/2006/relationships" xmlns:p="http://schemas.openxmlformats.org/presentationml/2006/main">
  <p:tag name="TIMING" val="|5.2|7.1"/>
</p:tagLst>
</file>

<file path=ppt/tags/tag34.xml><?xml version="1.0" encoding="utf-8"?>
<p:tagLst xmlns:a="http://schemas.openxmlformats.org/drawingml/2006/main" xmlns:r="http://schemas.openxmlformats.org/officeDocument/2006/relationships" xmlns:p="http://schemas.openxmlformats.org/presentationml/2006/main">
  <p:tag name="TIMING" val="|13.9"/>
</p:tagLst>
</file>

<file path=ppt/tags/tag35.xml><?xml version="1.0" encoding="utf-8"?>
<p:tagLst xmlns:a="http://schemas.openxmlformats.org/drawingml/2006/main" xmlns:r="http://schemas.openxmlformats.org/officeDocument/2006/relationships" xmlns:p="http://schemas.openxmlformats.org/presentationml/2006/main">
  <p:tag name="TIMING" val="|28.1|22.6|33.5|19.4"/>
</p:tagLst>
</file>

<file path=ppt/tags/tag4.xml><?xml version="1.0" encoding="utf-8"?>
<p:tagLst xmlns:a="http://schemas.openxmlformats.org/drawingml/2006/main" xmlns:r="http://schemas.openxmlformats.org/officeDocument/2006/relationships" xmlns:p="http://schemas.openxmlformats.org/presentationml/2006/main">
  <p:tag name="TIMING" val="|1.9|28.4|39.7"/>
</p:tagLst>
</file>

<file path=ppt/tags/tag5.xml><?xml version="1.0" encoding="utf-8"?>
<p:tagLst xmlns:a="http://schemas.openxmlformats.org/drawingml/2006/main" xmlns:r="http://schemas.openxmlformats.org/officeDocument/2006/relationships" xmlns:p="http://schemas.openxmlformats.org/presentationml/2006/main">
  <p:tag name="TIMING" val="|0.7|5.5|40.2"/>
</p:tagLst>
</file>

<file path=ppt/tags/tag6.xml><?xml version="1.0" encoding="utf-8"?>
<p:tagLst xmlns:a="http://schemas.openxmlformats.org/drawingml/2006/main" xmlns:r="http://schemas.openxmlformats.org/officeDocument/2006/relationships" xmlns:p="http://schemas.openxmlformats.org/presentationml/2006/main">
  <p:tag name="TIMING" val="|0.8|31.4|11.3"/>
</p:tagLst>
</file>

<file path=ppt/tags/tag7.xml><?xml version="1.0" encoding="utf-8"?>
<p:tagLst xmlns:a="http://schemas.openxmlformats.org/drawingml/2006/main" xmlns:r="http://schemas.openxmlformats.org/officeDocument/2006/relationships" xmlns:p="http://schemas.openxmlformats.org/presentationml/2006/main">
  <p:tag name="TIMING" val="|8.2"/>
</p:tagLst>
</file>

<file path=ppt/tags/tag8.xml><?xml version="1.0" encoding="utf-8"?>
<p:tagLst xmlns:a="http://schemas.openxmlformats.org/drawingml/2006/main" xmlns:r="http://schemas.openxmlformats.org/officeDocument/2006/relationships" xmlns:p="http://schemas.openxmlformats.org/presentationml/2006/main">
  <p:tag name="TIMING" val="|5.9"/>
</p:tagLst>
</file>

<file path=ppt/tags/tag9.xml><?xml version="1.0" encoding="utf-8"?>
<p:tagLst xmlns:a="http://schemas.openxmlformats.org/drawingml/2006/main" xmlns:r="http://schemas.openxmlformats.org/officeDocument/2006/relationships" xmlns:p="http://schemas.openxmlformats.org/presentationml/2006/main">
  <p:tag name="TIMING" val="|14.5|1.1|4.4|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4D0A7A2-7BE6-4EA9-B9F9-99CA4DBC03F3}" vid="{1ECF88F3-7EA2-44A5-BDE5-1200A1A52E6A}"/>
    </a:ext>
  </a:extLst>
</a:theme>
</file>

<file path=ppt/theme/theme2.xml><?xml version="1.0" encoding="utf-8"?>
<a:theme xmlns:a="http://schemas.openxmlformats.org/drawingml/2006/main" name="Office'i kujundus">
  <a:themeElements>
    <a:clrScheme name="TalTech">
      <a:dk1>
        <a:srgbClr val="000000"/>
      </a:dk1>
      <a:lt1>
        <a:srgbClr val="FFFFFF"/>
      </a:lt1>
      <a:dk2>
        <a:srgbClr val="332B60"/>
      </a:dk2>
      <a:lt2>
        <a:srgbClr val="DADAE4"/>
      </a:lt2>
      <a:accent1>
        <a:srgbClr val="E4067E"/>
      </a:accent1>
      <a:accent2>
        <a:srgbClr val="9396B0"/>
      </a:accent2>
      <a:accent3>
        <a:srgbClr val="AB1352"/>
      </a:accent3>
      <a:accent4>
        <a:srgbClr val="4FBFD3"/>
      </a:accent4>
      <a:accent5>
        <a:srgbClr val="332B60"/>
      </a:accent5>
      <a:accent6>
        <a:srgbClr val="DADAE4"/>
      </a:accent6>
      <a:hlink>
        <a:srgbClr val="AB1352"/>
      </a:hlink>
      <a:folHlink>
        <a:srgbClr val="AB1352"/>
      </a:folHlink>
    </a:clrScheme>
    <a:fontScheme name="TTÜ">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wrap="square" rtlCol="0" anchor="ctr">
        <a:noAutofit/>
      </a:bodyP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NEWNEW" id="{65034802-83F1-DE41-A876-6851A238EDFE}" vid="{814C7433-F944-B249-91D8-8F253693ECE1}"/>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thena-PPT-Werkdoc2" id="{5C3C21FD-C5C6-B04C-B668-EE24F19D990D}" vid="{CA2975EC-D11D-B848-AF79-310987B7E5F9}"/>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36</TotalTime>
  <Words>11132</Words>
  <Application>Microsoft Office PowerPoint</Application>
  <PresentationFormat>Custom</PresentationFormat>
  <Paragraphs>743</Paragraphs>
  <Slides>110</Slides>
  <Notes>33</Notes>
  <HiddenSlides>0</HiddenSlides>
  <MMClips>1</MMClips>
  <ScaleCrop>false</ScaleCrop>
  <HeadingPairs>
    <vt:vector size="6" baseType="variant">
      <vt:variant>
        <vt:lpstr>Fonts Used</vt:lpstr>
      </vt:variant>
      <vt:variant>
        <vt:i4>26</vt:i4>
      </vt:variant>
      <vt:variant>
        <vt:lpstr>Theme</vt:lpstr>
      </vt:variant>
      <vt:variant>
        <vt:i4>3</vt:i4>
      </vt:variant>
      <vt:variant>
        <vt:lpstr>Slide Titles</vt:lpstr>
      </vt:variant>
      <vt:variant>
        <vt:i4>110</vt:i4>
      </vt:variant>
    </vt:vector>
  </HeadingPairs>
  <TitlesOfParts>
    <vt:vector size="139" baseType="lpstr">
      <vt:lpstr>__CiscoSans_b49db9</vt:lpstr>
      <vt:lpstr>Aptos</vt:lpstr>
      <vt:lpstr>Aptos Display</vt:lpstr>
      <vt:lpstr>Arial</vt:lpstr>
      <vt:lpstr>Calibri</vt:lpstr>
      <vt:lpstr>Calibri Light</vt:lpstr>
      <vt:lpstr>Corbel</vt:lpstr>
      <vt:lpstr>Courier New</vt:lpstr>
      <vt:lpstr>ElsevierGulliver</vt:lpstr>
      <vt:lpstr>ElsevierSans</vt:lpstr>
      <vt:lpstr>Helvetica Neue</vt:lpstr>
      <vt:lpstr>helveticabold</vt:lpstr>
      <vt:lpstr>helveticaregular</vt:lpstr>
      <vt:lpstr>Inter</vt:lpstr>
      <vt:lpstr>MTSY</vt:lpstr>
      <vt:lpstr>OpenSans-Bold</vt:lpstr>
      <vt:lpstr>proxima-nova</vt:lpstr>
      <vt:lpstr>Söhne</vt:lpstr>
      <vt:lpstr>Times New Roman</vt:lpstr>
      <vt:lpstr>TWKEverett</vt:lpstr>
      <vt:lpstr>unset</vt:lpstr>
      <vt:lpstr>var(--artdeco-reset-typography-font-family-sans)</vt:lpstr>
      <vt:lpstr>Verdana</vt:lpstr>
      <vt:lpstr>WarnockPro-It</vt:lpstr>
      <vt:lpstr>WarnockPro-Regular</vt:lpstr>
      <vt:lpstr>Wingdings</vt:lpstr>
      <vt:lpstr>Office Theme</vt:lpstr>
      <vt:lpstr>Office'i kujundus</vt:lpstr>
      <vt:lpstr>Kantoorthema</vt:lpstr>
      <vt:lpstr>PowerPoint Presentation</vt:lpstr>
      <vt:lpstr>Acknowledgement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Levels</vt:lpstr>
      <vt:lpstr>NIS-2</vt:lpstr>
      <vt:lpstr>Cyber Crisis</vt:lpstr>
      <vt:lpstr>Who</vt:lpstr>
      <vt:lpstr>https://enisa.europa.eu/sites/default/files/publications/Incident_Management_guide.pdf</vt:lpstr>
      <vt:lpstr>PowerPoint Presentation</vt:lpstr>
      <vt:lpstr>Maybe we need a common language</vt:lpstr>
      <vt:lpstr>PowerPoint Presentation</vt:lpstr>
      <vt:lpstr>ENISA European Cybersecurity Skills Framework (ECSF)</vt:lpstr>
      <vt:lpstr>PowerPoint Presentation</vt:lpstr>
      <vt:lpstr>If you see something,  say something</vt:lpstr>
      <vt:lpstr>Whats important in a crisis situation?</vt:lpstr>
      <vt:lpstr>Did we answer?</vt:lpstr>
      <vt:lpstr>The Truth</vt:lpstr>
      <vt:lpstr>What do you want in  Incidence Reponse?</vt:lpstr>
      <vt:lpstr>Preparedness &amp; Detection (Analysis)</vt:lpstr>
      <vt:lpstr>Situation Awareness - Definition</vt:lpstr>
      <vt:lpstr>Levels of SA</vt:lpstr>
      <vt:lpstr>PowerPoint Presentation</vt:lpstr>
      <vt:lpstr>8 Other Threats to SA</vt:lpstr>
      <vt:lpstr>Goal: Be prepared, Detect and Report!</vt:lpstr>
      <vt:lpstr>Report What? How?</vt:lpstr>
      <vt:lpstr>Organisational cybersecurity</vt:lpstr>
      <vt:lpstr>Organizational Culture</vt:lpstr>
      <vt:lpstr>Cybersecurity Culture – Organizational Level  </vt:lpstr>
      <vt:lpstr>Organisational Culture (Chen et al, 2012)</vt:lpstr>
      <vt:lpstr>Organisational Culture and Social Aspects of Cybersecurity</vt:lpstr>
      <vt:lpstr>PowerPoint Presentation</vt:lpstr>
      <vt:lpstr>PowerPoint Presentation</vt:lpstr>
      <vt:lpstr>PowerPoint Presentation</vt:lpstr>
      <vt:lpstr>PowerPoint Presentation</vt:lpstr>
      <vt:lpstr>Now some stereotypes</vt:lpstr>
      <vt:lpstr>PowerPoint Presentation</vt:lpstr>
      <vt:lpstr>PowerPoint Presentation</vt:lpstr>
      <vt:lpstr>Who are OT engineers?</vt:lpstr>
      <vt:lpstr>What are the workloads and stressors of operators?</vt:lpstr>
      <vt:lpstr>Why Do Nurses Struggle?</vt:lpstr>
      <vt:lpstr>Nursing Workload Demands</vt:lpstr>
      <vt:lpstr>Shah et al 2022</vt:lpstr>
      <vt:lpstr>Target: Nurses (Collins &amp; Hinds, 2021)</vt:lpstr>
      <vt:lpstr>Target: Nurses (Collins &amp; Hinds, 2021)</vt:lpstr>
      <vt:lpstr>Target: Nurses (Collins &amp; Hinds, 2021)</vt:lpstr>
      <vt:lpstr>Intrinsic Motivation</vt:lpstr>
      <vt:lpstr>PowerPoint Presentation</vt:lpstr>
      <vt:lpstr>Role Modelling</vt:lpstr>
      <vt:lpstr>Report What? How?</vt:lpstr>
      <vt:lpstr>PowerPoint Presentation</vt:lpstr>
      <vt:lpstr>What to Communicate </vt:lpstr>
      <vt:lpstr>PowerPoint Presentation</vt:lpstr>
      <vt:lpstr>PowerPoint Presentation</vt:lpstr>
      <vt:lpstr>PowerPoint Presentation</vt:lpstr>
      <vt:lpstr>PowerPoint Presentation</vt:lpstr>
      <vt:lpstr>Reading recommendation</vt:lpstr>
      <vt:lpstr>Recommendations for specific groups</vt:lpstr>
      <vt:lpstr>Recommendations for specific groups</vt:lpstr>
      <vt:lpstr>Recommendations for specific groups</vt:lpstr>
      <vt:lpstr>Key Takeaways</vt:lpstr>
      <vt:lpstr>PowerPoint Presentation</vt:lpstr>
      <vt:lpstr>Thank you</vt:lpstr>
    </vt:vector>
  </TitlesOfParts>
  <Company>Tallinn University of Technology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CyberSecPro Module-1-Professional Training</dc:subject>
  <dc:creator>Ricardo Gregorio Lugo</dc:creator>
  <cp:lastModifiedBy>Ricardo Gregorio Lugo</cp:lastModifiedBy>
  <cp:revision>9</cp:revision>
  <dcterms:created xsi:type="dcterms:W3CDTF">2026-02-04T08:41:44Z</dcterms:created>
  <dcterms:modified xsi:type="dcterms:W3CDTF">2026-02-04T09:18:20Z</dcterms:modified>
</cp:coreProperties>
</file>